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/>
    <p:restoredTop sz="94651"/>
  </p:normalViewPr>
  <p:slideViewPr>
    <p:cSldViewPr snapToGrid="0">
      <p:cViewPr varScale="1">
        <p:scale>
          <a:sx n="126" d="100"/>
          <a:sy n="126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462B3-4C7B-0941-C07E-288FCADA0E2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EBB2B3-B6F6-08D5-EAAA-934BC8F26D79}"/>
              </a:ext>
            </a:extLst>
          </p:cNvPr>
          <p:cNvSpPr txBox="1">
            <a:spLocks/>
          </p:cNvSpPr>
          <p:nvPr/>
        </p:nvSpPr>
        <p:spPr>
          <a:xfrm>
            <a:off x="1069848" y="484631"/>
            <a:ext cx="10058400" cy="2387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		Lending Club Case Study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E5D7CE-D82F-2B33-237C-AC2D0B03C5DD}"/>
              </a:ext>
            </a:extLst>
          </p:cNvPr>
          <p:cNvSpPr txBox="1">
            <a:spLocks/>
          </p:cNvSpPr>
          <p:nvPr/>
        </p:nvSpPr>
        <p:spPr>
          <a:xfrm>
            <a:off x="1069848" y="2871988"/>
            <a:ext cx="9696890" cy="2601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  <a:p>
            <a:endParaRPr lang="en-IN"/>
          </a:p>
          <a:p>
            <a:endParaRPr lang="en-IN"/>
          </a:p>
          <a:p>
            <a:pPr lvl="2"/>
            <a:r>
              <a:rPr lang="en-US"/>
              <a:t>Amit Kumar</a:t>
            </a:r>
          </a:p>
          <a:p>
            <a:pPr lvl="2"/>
            <a:r>
              <a:rPr lang="en-US"/>
              <a:t>Kanhaiya Choudhary</a:t>
            </a:r>
          </a:p>
          <a:p>
            <a:pPr lvl="2"/>
            <a:r>
              <a:rPr lang="en-IN"/>
              <a:t>ML Aug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8D4F-764D-6E6D-3BD1-6DF464F17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96" y="1949823"/>
            <a:ext cx="9905998" cy="3124201"/>
          </a:xfrm>
        </p:spPr>
        <p:txBody>
          <a:bodyPr/>
          <a:lstStyle/>
          <a:p>
            <a:r>
              <a:rPr lang="en-IN" dirty="0"/>
              <a:t>To understand the </a:t>
            </a:r>
            <a:r>
              <a:rPr lang="en-IN" b="1" dirty="0"/>
              <a:t>driving factors (or driver variables) </a:t>
            </a:r>
            <a:r>
              <a:rPr lang="en-IN" dirty="0"/>
              <a:t>behind loan default, i.e. the variables which are strong indicators of default.  </a:t>
            </a:r>
          </a:p>
          <a:p>
            <a:r>
              <a:rPr lang="en-IN" dirty="0"/>
              <a:t>The company can utilise this knowledge for its portfolio and risk assessment. 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BAF7AB-8DCE-7B8E-2778-ACC66EC7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306" y="618565"/>
            <a:ext cx="9905998" cy="19050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94942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25F0A4-9ED2-0B8B-2F72-7011224A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73" y="2000955"/>
            <a:ext cx="4256186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 dirty="0"/>
              <a:t>Fully paid: </a:t>
            </a:r>
            <a:r>
              <a:rPr lang="en-US" sz="1300" dirty="0"/>
              <a:t>Applicant has fully paid the loan (the principal and the interest rate)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b="1" dirty="0"/>
              <a:t>Current: </a:t>
            </a:r>
            <a:r>
              <a:rPr lang="en-US" sz="1300" dirty="0"/>
              <a:t>Applicant is in the process of paying the instalments, i.e. the tenure of the loan is not yet completed. These candidates are not labelled as 'defaulted'.</a:t>
            </a:r>
          </a:p>
          <a:p>
            <a:pPr>
              <a:lnSpc>
                <a:spcPct val="90000"/>
              </a:lnSpc>
            </a:pP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b="1" dirty="0"/>
              <a:t>Charged-off: </a:t>
            </a:r>
            <a:r>
              <a:rPr lang="en-US" sz="1300" dirty="0"/>
              <a:t>Applicant has not paid the instalments in due time for a long period of time, i.e. he/she has defaulted on the loan </a:t>
            </a:r>
            <a:endParaRPr lang="en-IN" sz="13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5" name="Content Placeholder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4597BF7-7518-626B-2516-1201215A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1487947"/>
            <a:ext cx="6264427" cy="35620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6569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411B0-9838-0DF2-ABD9-0233823F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4" y="-191911"/>
            <a:ext cx="9905998" cy="1905000"/>
          </a:xfrm>
        </p:spPr>
        <p:txBody>
          <a:bodyPr>
            <a:normAutofit/>
          </a:bodyPr>
          <a:lstStyle/>
          <a:p>
            <a:r>
              <a:rPr lang="en-US" sz="2400" dirty="0"/>
              <a:t>Problem Solving Methodology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5344B1-4DB5-D04D-3EA6-A1B11569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6" y="1279878"/>
            <a:ext cx="10058400" cy="4862689"/>
          </a:xfrm>
        </p:spPr>
        <p:txBody>
          <a:bodyPr>
            <a:normAutofit/>
          </a:bodyPr>
          <a:lstStyle/>
          <a:p>
            <a:r>
              <a:rPr lang="en-IN" sz="1800" dirty="0"/>
              <a:t>To understand how </a:t>
            </a:r>
            <a:r>
              <a:rPr lang="en-IN" sz="1800" b="1" dirty="0"/>
              <a:t>consumer attributes</a:t>
            </a:r>
            <a:r>
              <a:rPr lang="en-IN" sz="1800" dirty="0"/>
              <a:t> and </a:t>
            </a:r>
            <a:r>
              <a:rPr lang="en-IN" sz="1800" b="1" dirty="0"/>
              <a:t>loan attributes</a:t>
            </a:r>
            <a:r>
              <a:rPr lang="en-IN" sz="1800" dirty="0"/>
              <a:t> influence the tendency of default.</a:t>
            </a:r>
          </a:p>
          <a:p>
            <a:endParaRPr lang="en-IN" sz="1800" dirty="0"/>
          </a:p>
          <a:p>
            <a:r>
              <a:rPr lang="en-IN" sz="1800" dirty="0"/>
              <a:t>Using EDA for this analysis</a:t>
            </a:r>
          </a:p>
          <a:p>
            <a:endParaRPr lang="en-IN" sz="1800" dirty="0"/>
          </a:p>
          <a:p>
            <a:r>
              <a:rPr lang="en-IN" sz="1800" dirty="0"/>
              <a:t>Steps </a:t>
            </a:r>
          </a:p>
          <a:p>
            <a:pPr lvl="1"/>
            <a:r>
              <a:rPr lang="en-IN" sz="1600" dirty="0"/>
              <a:t>Data Understanding</a:t>
            </a:r>
          </a:p>
          <a:p>
            <a:pPr lvl="1"/>
            <a:r>
              <a:rPr lang="en-IN" sz="1600" dirty="0"/>
              <a:t>Data Cleaning</a:t>
            </a:r>
          </a:p>
          <a:p>
            <a:pPr lvl="1"/>
            <a:r>
              <a:rPr lang="en-IN" sz="1600" dirty="0"/>
              <a:t>Univariate Analysis</a:t>
            </a:r>
          </a:p>
          <a:p>
            <a:pPr lvl="1"/>
            <a:r>
              <a:rPr lang="en-IN" sz="1600" dirty="0"/>
              <a:t>Segmented Univariate Analysis</a:t>
            </a:r>
          </a:p>
          <a:p>
            <a:pPr lvl="1"/>
            <a:r>
              <a:rPr lang="en-IN" sz="1600" dirty="0"/>
              <a:t>Bivariate Analysis</a:t>
            </a:r>
          </a:p>
          <a:p>
            <a:pPr lvl="1"/>
            <a:r>
              <a:rPr lang="en-IN" sz="1600" dirty="0"/>
              <a:t>Recommendation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982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F106-0D8D-4417-DBC1-64D4C481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8676-881C-1BF6-3D10-A525664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48" y="2191869"/>
            <a:ext cx="9905998" cy="31242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Check the percentage of missing values</a:t>
            </a:r>
          </a:p>
          <a:p>
            <a:pPr lvl="1"/>
            <a:r>
              <a:rPr lang="en-US" dirty="0"/>
              <a:t>Remove all those with very high missing percentage</a:t>
            </a:r>
          </a:p>
          <a:p>
            <a:pPr lvl="1"/>
            <a:r>
              <a:rPr lang="en-US" dirty="0"/>
              <a:t>For columns with less missing percentage: perform Imputations</a:t>
            </a:r>
          </a:p>
          <a:p>
            <a:pPr lvl="1"/>
            <a:r>
              <a:rPr lang="en-US" dirty="0"/>
              <a:t>Drop rows where the missing percentage is quite high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7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67A3-943B-77E4-9D1B-7C34B8AD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6518"/>
            <a:ext cx="9905998" cy="1905000"/>
          </a:xfrm>
        </p:spPr>
        <p:txBody>
          <a:bodyPr/>
          <a:lstStyle/>
          <a:p>
            <a:r>
              <a:rPr lang="en-US" b="1" dirty="0"/>
              <a:t>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A4C5-144B-701C-F4EF-D3356070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71" y="2164976"/>
            <a:ext cx="9905998" cy="3124201"/>
          </a:xfrm>
        </p:spPr>
        <p:txBody>
          <a:bodyPr>
            <a:normAutofit/>
          </a:bodyPr>
          <a:lstStyle/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objective is to identify predictors of default so that at the time of loan application, we can use those variables for approval/rejection of the loan.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r>
              <a:rPr lang="en-US" sz="1400" dirty="0"/>
              <a:t>There are broadly three types of variables –</a:t>
            </a:r>
          </a:p>
          <a:p>
            <a:pPr marL="1017270" lvl="2" indent="-285750"/>
            <a:r>
              <a:rPr lang="en-US" sz="1200" dirty="0"/>
              <a:t>those which are related to the applicant </a:t>
            </a:r>
          </a:p>
          <a:p>
            <a:pPr marL="1017270" lvl="2" indent="-285750"/>
            <a:r>
              <a:rPr lang="en-US" sz="1200" dirty="0"/>
              <a:t>Loan characteristics </a:t>
            </a:r>
          </a:p>
          <a:p>
            <a:pPr marL="1017270" lvl="2" indent="-285750"/>
            <a:r>
              <a:rPr lang="en-US" sz="1200" dirty="0"/>
              <a:t>Customer behavior variables</a:t>
            </a:r>
          </a:p>
          <a:p>
            <a:pPr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103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0FFF-53F0-14D7-30DD-41EBC05B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EDA Process </a:t>
            </a:r>
          </a:p>
        </p:txBody>
      </p:sp>
      <p:pic>
        <p:nvPicPr>
          <p:cNvPr id="4" name="Picture 2" descr="Image result for exploratory data analysis">
            <a:extLst>
              <a:ext uri="{FF2B5EF4-FFF2-40B4-BE49-F238E27FC236}">
                <a16:creationId xmlns:a16="http://schemas.microsoft.com/office/drawing/2014/main" id="{40F3B0FD-692F-EBD9-C697-232066F098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1701928"/>
            <a:ext cx="6915663" cy="345783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2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73D-E5F5-FE47-E2F3-65B62A8B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916" y="2256347"/>
            <a:ext cx="2424964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96083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EED-60D8-5050-3B1F-1F3E1424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D051-1F9F-3017-9C5D-B88074C0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</TotalTime>
  <Words>262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Mesh</vt:lpstr>
      <vt:lpstr>PowerPoint Presentation</vt:lpstr>
      <vt:lpstr>Problem Statement</vt:lpstr>
      <vt:lpstr>PowerPoint Presentation</vt:lpstr>
      <vt:lpstr>Problem Solving Methodology</vt:lpstr>
      <vt:lpstr>Data Cleaning </vt:lpstr>
      <vt:lpstr>Data Analysis </vt:lpstr>
      <vt:lpstr>EDA Process 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KANHAIYA CHOUDHARY (kanchoud)</dc:creator>
  <cp:lastModifiedBy>KANHAIYA CHOUDHARY (kanchoud)</cp:lastModifiedBy>
  <cp:revision>12</cp:revision>
  <dcterms:created xsi:type="dcterms:W3CDTF">2024-10-22T11:50:35Z</dcterms:created>
  <dcterms:modified xsi:type="dcterms:W3CDTF">2024-10-22T12:01:37Z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2024-10-22T11:51:47Z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afa79e94-d6fc-4602-8cb0-02696e82be51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Mesh:8</vt:lpwstr>
  </property>
  <property fmtid="{D5CDD505-2E9C-101B-9397-08002B2CF9AE}" pid="10" name="ClassificationContentMarkingFooterText">
    <vt:lpwstr>Cisco Confidential</vt:lpwstr>
  </property>
</Properties>
</file>