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21" r:id="rId3"/>
  </p:sldMasterIdLst>
  <p:notesMasterIdLst>
    <p:notesMasterId r:id="rId20"/>
  </p:notesMasterIdLst>
  <p:sldIdLst>
    <p:sldId id="256" r:id="rId4"/>
    <p:sldId id="257" r:id="rId5"/>
    <p:sldId id="258" r:id="rId6"/>
    <p:sldId id="273" r:id="rId7"/>
    <p:sldId id="275" r:id="rId8"/>
    <p:sldId id="276" r:id="rId9"/>
    <p:sldId id="277" r:id="rId10"/>
    <p:sldId id="262" r:id="rId11"/>
    <p:sldId id="264" r:id="rId12"/>
    <p:sldId id="265" r:id="rId13"/>
    <p:sldId id="266" r:id="rId14"/>
    <p:sldId id="267" r:id="rId15"/>
    <p:sldId id="274" r:id="rId16"/>
    <p:sldId id="269" r:id="rId17"/>
    <p:sldId id="270" r:id="rId18"/>
    <p:sldId id="272" r:id="rId1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1.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3deb088efa_7_13:notes"/>
          <p:cNvSpPr txBox="1">
            <a:spLocks noGrp="1"/>
          </p:cNvSpPr>
          <p:nvPr>
            <p:ph type="body" idx="1"/>
          </p:nvPr>
        </p:nvSpPr>
        <p:spPr>
          <a:xfrm>
            <a:off x="685800" y="4400549"/>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4" name="Google Shape;84;g23deb088efa_7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3deb088efa_2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g23deb088efa_2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403c7b7149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2403c7b7149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23deb088efa_7_221:notes"/>
          <p:cNvSpPr txBox="1">
            <a:spLocks noGrp="1"/>
          </p:cNvSpPr>
          <p:nvPr>
            <p:ph type="body" idx="1"/>
          </p:nvPr>
        </p:nvSpPr>
        <p:spPr>
          <a:xfrm>
            <a:off x="685800" y="4400549"/>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8" name="Google Shape;258;g23deb088efa_7_2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3deb088efa_2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g23deb088efa_2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3deb088efa_2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g23deb088efa_2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3deb088efa_7_231:notes"/>
          <p:cNvSpPr txBox="1">
            <a:spLocks noGrp="1"/>
          </p:cNvSpPr>
          <p:nvPr>
            <p:ph type="body" idx="1"/>
          </p:nvPr>
        </p:nvSpPr>
        <p:spPr>
          <a:xfrm>
            <a:off x="685800" y="4400549"/>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9" name="Google Shape;199;g23deb088efa_7_2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69395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3deb088efa_7_98:notes"/>
          <p:cNvSpPr txBox="1">
            <a:spLocks noGrp="1"/>
          </p:cNvSpPr>
          <p:nvPr>
            <p:ph type="body" idx="1"/>
          </p:nvPr>
        </p:nvSpPr>
        <p:spPr>
          <a:xfrm>
            <a:off x="685800" y="4400549"/>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3" name="Google Shape;133;g23deb088efa_7_9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3deb088efa_7_368:notes"/>
          <p:cNvSpPr txBox="1">
            <a:spLocks noGrp="1"/>
          </p:cNvSpPr>
          <p:nvPr>
            <p:ph type="body" idx="1"/>
          </p:nvPr>
        </p:nvSpPr>
        <p:spPr>
          <a:xfrm>
            <a:off x="685800" y="4400549"/>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g23deb088efa_7_3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3deb088efa_7_211:notes"/>
          <p:cNvSpPr txBox="1">
            <a:spLocks noGrp="1"/>
          </p:cNvSpPr>
          <p:nvPr>
            <p:ph type="body" idx="1"/>
          </p:nvPr>
        </p:nvSpPr>
        <p:spPr>
          <a:xfrm>
            <a:off x="685800" y="4400549"/>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9" name="Google Shape;169;g23deb088efa_7_2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3f392fbc9e_0_40:notes"/>
          <p:cNvSpPr txBox="1">
            <a:spLocks noGrp="1"/>
          </p:cNvSpPr>
          <p:nvPr>
            <p:ph type="body" idx="1"/>
          </p:nvPr>
        </p:nvSpPr>
        <p:spPr>
          <a:xfrm>
            <a:off x="685800" y="4400549"/>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5" name="Google Shape;185;g23f392fbc9e_0_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3deb088efa_7_231:notes"/>
          <p:cNvSpPr txBox="1">
            <a:spLocks noGrp="1"/>
          </p:cNvSpPr>
          <p:nvPr>
            <p:ph type="body" idx="1"/>
          </p:nvPr>
        </p:nvSpPr>
        <p:spPr>
          <a:xfrm>
            <a:off x="685800" y="4400549"/>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9" name="Google Shape;199;g23deb088efa_7_2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accent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147435224"/>
      </p:ext>
    </p:extLst>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51973833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24412910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a:t>Click to edit Master title style</a:t>
            </a:r>
            <a:endParaRPr lang="en-US" dirty="0"/>
          </a:p>
        </p:txBody>
      </p:sp>
      <p:sp>
        <p:nvSpPr>
          <p:cNvPr id="14" name="Text Placeholder 3"/>
          <p:cNvSpPr>
            <a:spLocks noGrp="1"/>
          </p:cNvSpPr>
          <p:nvPr>
            <p:ph type="body" sz="half" idx="13"/>
          </p:nvPr>
        </p:nvSpPr>
        <p:spPr>
          <a:xfrm>
            <a:off x="1447800" y="2828380"/>
            <a:ext cx="5539371" cy="256631"/>
          </a:xfrm>
        </p:spPr>
        <p:txBody>
          <a:bodyPr anchor="t">
            <a:normAutofit/>
          </a:bodyPr>
          <a:lstStyle>
            <a:lvl1pPr marL="0" indent="0">
              <a:buNone/>
              <a:defRPr lang="en-US" sz="1050" b="0" i="0" kern="1200" cap="small" dirty="0">
                <a:solidFill>
                  <a:schemeClr val="accent1"/>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11" name="TextBox 10"/>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9150" dirty="0"/>
              <a:t>“</a:t>
            </a:r>
          </a:p>
        </p:txBody>
      </p:sp>
      <p:sp>
        <p:nvSpPr>
          <p:cNvPr id="13" name="TextBox 12"/>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101887032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4" cy="123988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12078619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NL"/>
          </a:p>
        </p:txBody>
      </p:sp>
      <p:sp>
        <p:nvSpPr>
          <p:cNvPr id="4"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64426869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NL"/>
          </a:p>
        </p:txBody>
      </p:sp>
      <p:sp>
        <p:nvSpPr>
          <p:cNvPr id="4"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2463013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170475826"/>
      </p:ext>
    </p:extLst>
  </p:cSld>
  <p:clrMapOvr>
    <a:masterClrMapping/>
  </p:clrMapOvr>
  <p:transition spd="slow">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275242641"/>
      </p:ext>
    </p:extLst>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900753060"/>
      </p:ext>
    </p:extLst>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802318852"/>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972946454"/>
      </p:ext>
    </p:extLst>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NL"/>
          </a:p>
        </p:txBody>
      </p:sp>
      <p:sp>
        <p:nvSpPr>
          <p:cNvPr id="8" name="Footer Placeholder 7"/>
          <p:cNvSpPr>
            <a:spLocks noGrp="1"/>
          </p:cNvSpPr>
          <p:nvPr>
            <p:ph type="ftr" sz="quarter" idx="11"/>
          </p:nvPr>
        </p:nvSpPr>
        <p:spPr/>
        <p:txBody>
          <a:bodyPr/>
          <a:lstStyle/>
          <a:p>
            <a:endParaRPr lang="en-NL"/>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519026308"/>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endParaRPr lang="en-NL"/>
          </a:p>
        </p:txBody>
      </p:sp>
      <p:sp>
        <p:nvSpPr>
          <p:cNvPr id="5" name="Footer Placeholder 3"/>
          <p:cNvSpPr>
            <a:spLocks noGrp="1"/>
          </p:cNvSpPr>
          <p:nvPr>
            <p:ph type="ftr" sz="quarter" idx="11"/>
          </p:nvPr>
        </p:nvSpPr>
        <p:spPr/>
        <p:txBody>
          <a:bodyPr/>
          <a:lstStyle/>
          <a:p>
            <a:endParaRPr lang="en-NL"/>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017751956"/>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endParaRPr lang="en-NL"/>
          </a:p>
        </p:txBody>
      </p:sp>
      <p:sp>
        <p:nvSpPr>
          <p:cNvPr id="5" name="Footer Placeholder 2"/>
          <p:cNvSpPr>
            <a:spLocks noGrp="1"/>
          </p:cNvSpPr>
          <p:nvPr>
            <p:ph type="ftr" sz="quarter" idx="11"/>
          </p:nvPr>
        </p:nvSpPr>
        <p:spPr/>
        <p:txBody>
          <a:bodyPr/>
          <a:lstStyle/>
          <a:p>
            <a:endParaRPr lang="en-NL"/>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339672112"/>
      </p:ext>
    </p:extLst>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2550798" cy="10858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216"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Date Placeholder 4"/>
          <p:cNvSpPr>
            <a:spLocks noGrp="1"/>
          </p:cNvSpPr>
          <p:nvPr>
            <p:ph type="dt" sz="half" idx="10"/>
          </p:nvPr>
        </p:nvSpPr>
        <p:spPr/>
        <p:txBody>
          <a:bodyPr/>
          <a:lstStyle/>
          <a:p>
            <a:endParaRPr lang="en-NL"/>
          </a:p>
        </p:txBody>
      </p:sp>
      <p:sp>
        <p:nvSpPr>
          <p:cNvPr id="5" name="Footer Placeholder 5"/>
          <p:cNvSpPr>
            <a:spLocks noGrp="1"/>
          </p:cNvSpPr>
          <p:nvPr>
            <p:ph type="ftr" sz="quarter" idx="11"/>
          </p:nvPr>
        </p:nvSpPr>
        <p:spPr/>
        <p:txBody>
          <a:bodyPr/>
          <a:lstStyle/>
          <a:p>
            <a:endParaRPr lang="en-NL"/>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869365452"/>
      </p:ext>
    </p:extLst>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74413454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6000148" y="0"/>
            <a:ext cx="1202540" cy="85725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6456759" y="4569649"/>
            <a:ext cx="745301" cy="573851"/>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endParaRPr lang="en-NL"/>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NL"/>
          </a:p>
        </p:txBody>
      </p:sp>
      <p:sp>
        <p:nvSpPr>
          <p:cNvPr id="6" name="Slide Number Placeholder 5"/>
          <p:cNvSpPr>
            <a:spLocks noGrp="1"/>
          </p:cNvSpPr>
          <p:nvPr>
            <p:ph type="sldNum" sz="quarter" idx="4"/>
          </p:nvPr>
        </p:nvSpPr>
        <p:spPr>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527547227"/>
      </p:ext>
    </p:extLst>
  </p:cSld>
  <p:clrMap bg1="dk1" tx1="lt1" bg2="dk2" tx2="lt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 id="2147483833" r:id="rId12"/>
    <p:sldLayoutId id="2147483834" r:id="rId13"/>
    <p:sldLayoutId id="2147483835" r:id="rId14"/>
    <p:sldLayoutId id="2147483836" r:id="rId15"/>
    <p:sldLayoutId id="2147483837" r:id="rId16"/>
    <p:sldLayoutId id="2147483838" r:id="rId17"/>
  </p:sldLayoutIdLst>
  <p:transition spd="slow">
    <p:push/>
  </p:transition>
  <p:hf sldNum="0" hdr="0" ftr="0" dt="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p:nvPr/>
        </p:nvSpPr>
        <p:spPr>
          <a:xfrm>
            <a:off x="0" y="0"/>
            <a:ext cx="9144000" cy="5143500"/>
          </a:xfrm>
          <a:prstGeom prst="rect">
            <a:avLst/>
          </a:prstGeom>
          <a:solidFill>
            <a:schemeClr val="l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2"/>
              </a:solidFill>
              <a:latin typeface="Avenir"/>
              <a:ea typeface="Avenir"/>
              <a:cs typeface="Avenir"/>
              <a:sym typeface="Avenir"/>
            </a:endParaRPr>
          </a:p>
        </p:txBody>
      </p:sp>
      <p:sp>
        <p:nvSpPr>
          <p:cNvPr id="87" name="Google Shape;87;p13"/>
          <p:cNvSpPr/>
          <p:nvPr/>
        </p:nvSpPr>
        <p:spPr>
          <a:xfrm>
            <a:off x="0" y="0"/>
            <a:ext cx="9144000" cy="5143500"/>
          </a:xfrm>
          <a:prstGeom prst="rect">
            <a:avLst/>
          </a:prstGeom>
          <a:solidFill>
            <a:srgbClr val="AEAEAE">
              <a:alpha val="9410"/>
            </a:srgb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venir"/>
              <a:ea typeface="Avenir"/>
              <a:cs typeface="Avenir"/>
              <a:sym typeface="Avenir"/>
            </a:endParaRPr>
          </a:p>
        </p:txBody>
      </p:sp>
      <p:sp>
        <p:nvSpPr>
          <p:cNvPr id="88" name="Google Shape;88;p13"/>
          <p:cNvSpPr txBox="1">
            <a:spLocks noGrp="1"/>
          </p:cNvSpPr>
          <p:nvPr>
            <p:ph type="ctrTitle"/>
          </p:nvPr>
        </p:nvSpPr>
        <p:spPr>
          <a:xfrm>
            <a:off x="457200" y="841772"/>
            <a:ext cx="4154100" cy="1790700"/>
          </a:xfrm>
          <a:prstGeom prst="rect">
            <a:avLst/>
          </a:prstGeom>
          <a:noFill/>
          <a:ln>
            <a:noFill/>
          </a:ln>
        </p:spPr>
        <p:txBody>
          <a:bodyPr spcFirstLastPara="1" wrap="square" lIns="68575" tIns="34275" rIns="68575" bIns="34275" anchor="b" anchorCtr="0">
            <a:normAutofit/>
          </a:bodyPr>
          <a:lstStyle/>
          <a:p>
            <a:pPr marL="0" lvl="0" indent="0" algn="l" rtl="0">
              <a:lnSpc>
                <a:spcPct val="100000"/>
              </a:lnSpc>
              <a:spcBef>
                <a:spcPts val="0"/>
              </a:spcBef>
              <a:spcAft>
                <a:spcPts val="0"/>
              </a:spcAft>
              <a:buClr>
                <a:schemeClr val="dk1"/>
              </a:buClr>
              <a:buSzPts val="4100"/>
              <a:buFont typeface="Arial"/>
              <a:buNone/>
            </a:pPr>
            <a:r>
              <a:rPr lang="en-GB" b="1" dirty="0">
                <a:solidFill>
                  <a:schemeClr val="bg1"/>
                </a:solidFill>
              </a:rPr>
              <a:t>VHC Review</a:t>
            </a:r>
            <a:endParaRPr b="1" dirty="0">
              <a:solidFill>
                <a:schemeClr val="bg1"/>
              </a:solidFill>
            </a:endParaRPr>
          </a:p>
        </p:txBody>
      </p:sp>
      <p:sp>
        <p:nvSpPr>
          <p:cNvPr id="89" name="Google Shape;89;p13"/>
          <p:cNvSpPr txBox="1">
            <a:spLocks noGrp="1"/>
          </p:cNvSpPr>
          <p:nvPr>
            <p:ph type="subTitle" idx="1"/>
          </p:nvPr>
        </p:nvSpPr>
        <p:spPr>
          <a:xfrm>
            <a:off x="457200" y="2646164"/>
            <a:ext cx="4154100" cy="317100"/>
          </a:xfrm>
          <a:prstGeom prst="rect">
            <a:avLst/>
          </a:prstGeom>
          <a:noFill/>
          <a:ln>
            <a:noFill/>
          </a:ln>
        </p:spPr>
        <p:txBody>
          <a:bodyPr spcFirstLastPara="1" wrap="square" lIns="68575" tIns="34275" rIns="68575" bIns="34275" anchor="t" anchorCtr="0">
            <a:normAutofit lnSpcReduction="10000"/>
          </a:bodyPr>
          <a:lstStyle/>
          <a:p>
            <a:pPr marL="0" lvl="0" indent="0" algn="l" rtl="0">
              <a:lnSpc>
                <a:spcPct val="110000"/>
              </a:lnSpc>
              <a:spcBef>
                <a:spcPts val="0"/>
              </a:spcBef>
              <a:spcAft>
                <a:spcPts val="0"/>
              </a:spcAft>
              <a:buSzPts val="1500"/>
              <a:buNone/>
            </a:pPr>
            <a:r>
              <a:rPr lang="en-GB" dirty="0"/>
              <a:t>Sprint REVIEW:  03/04/2023 – 3</a:t>
            </a:r>
            <a:r>
              <a:rPr lang="en-GB" baseline="30000" dirty="0"/>
              <a:t>rd</a:t>
            </a:r>
            <a:r>
              <a:rPr lang="en-GB" dirty="0"/>
              <a:t> of APRIL</a:t>
            </a:r>
            <a:endParaRPr dirty="0"/>
          </a:p>
        </p:txBody>
      </p:sp>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70"/>
        <p:cNvGrpSpPr/>
        <p:nvPr/>
      </p:nvGrpSpPr>
      <p:grpSpPr>
        <a:xfrm>
          <a:off x="0" y="0"/>
          <a:ext cx="0" cy="0"/>
          <a:chOff x="0" y="0"/>
          <a:chExt cx="0" cy="0"/>
        </a:xfrm>
      </p:grpSpPr>
      <p:sp>
        <p:nvSpPr>
          <p:cNvPr id="171" name="Google Shape;171;p22"/>
          <p:cNvSpPr/>
          <p:nvPr/>
        </p:nvSpPr>
        <p:spPr>
          <a:xfrm>
            <a:off x="0" y="0"/>
            <a:ext cx="9144000" cy="5143500"/>
          </a:xfrm>
          <a:prstGeom prst="rect">
            <a:avLst/>
          </a:prstGeom>
          <a:solidFill>
            <a:srgbClr val="AEAEAE">
              <a:alpha val="9410"/>
            </a:srgb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venir"/>
              <a:ea typeface="Avenir"/>
              <a:cs typeface="Avenir"/>
              <a:sym typeface="Avenir"/>
            </a:endParaRPr>
          </a:p>
        </p:txBody>
      </p:sp>
      <p:sp>
        <p:nvSpPr>
          <p:cNvPr id="177" name="Google Shape;177;p22"/>
          <p:cNvSpPr txBox="1"/>
          <p:nvPr/>
        </p:nvSpPr>
        <p:spPr>
          <a:xfrm>
            <a:off x="71350" y="239125"/>
            <a:ext cx="8388300" cy="6417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Clr>
                <a:schemeClr val="dk1"/>
              </a:buClr>
              <a:buSzPts val="3300"/>
              <a:buFont typeface="Calibri"/>
              <a:buNone/>
            </a:pPr>
            <a:r>
              <a:rPr lang="en-GB" sz="3300">
                <a:solidFill>
                  <a:schemeClr val="dk1"/>
                </a:solidFill>
              </a:rPr>
              <a:t>Screenshot of delivered product increment</a:t>
            </a:r>
            <a:endParaRPr sz="2600">
              <a:latin typeface="Avenir"/>
              <a:ea typeface="Avenir"/>
              <a:cs typeface="Avenir"/>
              <a:sym typeface="Avenir"/>
            </a:endParaRPr>
          </a:p>
        </p:txBody>
      </p:sp>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86"/>
        <p:cNvGrpSpPr/>
        <p:nvPr/>
      </p:nvGrpSpPr>
      <p:grpSpPr>
        <a:xfrm>
          <a:off x="0" y="0"/>
          <a:ext cx="0" cy="0"/>
          <a:chOff x="0" y="0"/>
          <a:chExt cx="0" cy="0"/>
        </a:xfrm>
      </p:grpSpPr>
      <p:sp>
        <p:nvSpPr>
          <p:cNvPr id="187" name="Google Shape;187;p23"/>
          <p:cNvSpPr/>
          <p:nvPr/>
        </p:nvSpPr>
        <p:spPr>
          <a:xfrm>
            <a:off x="0" y="0"/>
            <a:ext cx="9144000" cy="5143500"/>
          </a:xfrm>
          <a:prstGeom prst="rect">
            <a:avLst/>
          </a:prstGeom>
          <a:solidFill>
            <a:srgbClr val="AEAEAE">
              <a:alpha val="9410"/>
            </a:srgb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venir"/>
              <a:ea typeface="Avenir"/>
              <a:cs typeface="Avenir"/>
              <a:sym typeface="Avenir"/>
            </a:endParaRPr>
          </a:p>
        </p:txBody>
      </p:sp>
      <p:sp>
        <p:nvSpPr>
          <p:cNvPr id="188" name="Google Shape;188;p23"/>
          <p:cNvSpPr/>
          <p:nvPr/>
        </p:nvSpPr>
        <p:spPr>
          <a:xfrm>
            <a:off x="-1" y="174726"/>
            <a:ext cx="7179457" cy="4972050"/>
          </a:xfrm>
          <a:custGeom>
            <a:avLst/>
            <a:gdLst/>
            <a:ahLst/>
            <a:cxnLst/>
            <a:rect l="l" t="t" r="r" b="b"/>
            <a:pathLst>
              <a:path w="9263816" h="6858000" extrusionOk="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venir"/>
              <a:ea typeface="Avenir"/>
              <a:cs typeface="Avenir"/>
              <a:sym typeface="Avenir"/>
            </a:endParaRPr>
          </a:p>
        </p:txBody>
      </p:sp>
      <p:sp>
        <p:nvSpPr>
          <p:cNvPr id="189" name="Google Shape;189;p23"/>
          <p:cNvSpPr/>
          <p:nvPr/>
        </p:nvSpPr>
        <p:spPr>
          <a:xfrm>
            <a:off x="0" y="0"/>
            <a:ext cx="9141600" cy="5143500"/>
          </a:xfrm>
          <a:prstGeom prst="rect">
            <a:avLst/>
          </a:prstGeom>
          <a:solidFill>
            <a:schemeClr val="l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Avenir"/>
              <a:ea typeface="Avenir"/>
              <a:cs typeface="Avenir"/>
              <a:sym typeface="Avenir"/>
            </a:endParaRPr>
          </a:p>
        </p:txBody>
      </p:sp>
      <p:sp>
        <p:nvSpPr>
          <p:cNvPr id="190" name="Google Shape;190;p23"/>
          <p:cNvSpPr/>
          <p:nvPr/>
        </p:nvSpPr>
        <p:spPr>
          <a:xfrm>
            <a:off x="6943641" y="0"/>
            <a:ext cx="2200359" cy="2062615"/>
          </a:xfrm>
          <a:custGeom>
            <a:avLst/>
            <a:gdLst/>
            <a:ahLst/>
            <a:cxnLst/>
            <a:rect l="l" t="t" r="r" b="b"/>
            <a:pathLst>
              <a:path w="2933812" h="2750153" extrusionOk="0">
                <a:moveTo>
                  <a:pt x="1067830" y="776732"/>
                </a:moveTo>
                <a:cubicBezTo>
                  <a:pt x="1150031" y="773119"/>
                  <a:pt x="1233332" y="794722"/>
                  <a:pt x="1305537" y="842083"/>
                </a:cubicBezTo>
                <a:cubicBezTo>
                  <a:pt x="1490941" y="963689"/>
                  <a:pt x="1542616" y="1212493"/>
                  <a:pt x="1421053" y="1397856"/>
                </a:cubicBezTo>
                <a:cubicBezTo>
                  <a:pt x="1299424" y="1583173"/>
                  <a:pt x="1050671" y="1634906"/>
                  <a:pt x="865267" y="1513301"/>
                </a:cubicBezTo>
                <a:cubicBezTo>
                  <a:pt x="679936" y="1391729"/>
                  <a:pt x="628260" y="1142925"/>
                  <a:pt x="749819" y="957568"/>
                </a:cubicBezTo>
                <a:cubicBezTo>
                  <a:pt x="773570" y="921529"/>
                  <a:pt x="802922" y="889506"/>
                  <a:pt x="836727" y="862679"/>
                </a:cubicBezTo>
                <a:cubicBezTo>
                  <a:pt x="904529" y="809175"/>
                  <a:pt x="985629" y="780345"/>
                  <a:pt x="1067830" y="776732"/>
                </a:cubicBezTo>
                <a:close/>
                <a:moveTo>
                  <a:pt x="209205" y="551704"/>
                </a:moveTo>
                <a:cubicBezTo>
                  <a:pt x="249147" y="546653"/>
                  <a:pt x="290360" y="551675"/>
                  <a:pt x="328901" y="567267"/>
                </a:cubicBezTo>
                <a:cubicBezTo>
                  <a:pt x="451346" y="616809"/>
                  <a:pt x="510410" y="756201"/>
                  <a:pt x="460887" y="878648"/>
                </a:cubicBezTo>
                <a:cubicBezTo>
                  <a:pt x="411366" y="1001087"/>
                  <a:pt x="271948" y="1060182"/>
                  <a:pt x="149506" y="1010633"/>
                </a:cubicBezTo>
                <a:cubicBezTo>
                  <a:pt x="27060" y="961092"/>
                  <a:pt x="-32003" y="821699"/>
                  <a:pt x="17517" y="699260"/>
                </a:cubicBezTo>
                <a:cubicBezTo>
                  <a:pt x="34058" y="658332"/>
                  <a:pt x="61655" y="622811"/>
                  <a:pt x="97142" y="596577"/>
                </a:cubicBezTo>
                <a:cubicBezTo>
                  <a:pt x="130594" y="571878"/>
                  <a:pt x="169264" y="556754"/>
                  <a:pt x="209205" y="551704"/>
                </a:cubicBezTo>
                <a:close/>
                <a:moveTo>
                  <a:pt x="603014" y="0"/>
                </a:moveTo>
                <a:lnTo>
                  <a:pt x="2933812" y="0"/>
                </a:lnTo>
                <a:lnTo>
                  <a:pt x="2933812" y="2748233"/>
                </a:lnTo>
                <a:lnTo>
                  <a:pt x="2877044" y="2704219"/>
                </a:lnTo>
                <a:cubicBezTo>
                  <a:pt x="2590402" y="2543052"/>
                  <a:pt x="2331640" y="2859871"/>
                  <a:pt x="1987800" y="2707378"/>
                </a:cubicBezTo>
                <a:cubicBezTo>
                  <a:pt x="1763640" y="2607782"/>
                  <a:pt x="1580044" y="2342268"/>
                  <a:pt x="1571775" y="2085562"/>
                </a:cubicBezTo>
                <a:cubicBezTo>
                  <a:pt x="1556983" y="1612648"/>
                  <a:pt x="2147977" y="1430482"/>
                  <a:pt x="2085622" y="1038354"/>
                </a:cubicBezTo>
                <a:cubicBezTo>
                  <a:pt x="2048252" y="804151"/>
                  <a:pt x="1799013" y="625551"/>
                  <a:pt x="1614635" y="560521"/>
                </a:cubicBezTo>
                <a:cubicBezTo>
                  <a:pt x="1263737" y="436354"/>
                  <a:pt x="1061091" y="667936"/>
                  <a:pt x="825009" y="518839"/>
                </a:cubicBezTo>
                <a:cubicBezTo>
                  <a:pt x="671642" y="421917"/>
                  <a:pt x="576178" y="209445"/>
                  <a:pt x="599925" y="14372"/>
                </a:cubicBezTo>
                <a:close/>
              </a:path>
            </a:pathLst>
          </a:cu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venir"/>
              <a:ea typeface="Avenir"/>
              <a:cs typeface="Avenir"/>
              <a:sym typeface="Avenir"/>
            </a:endParaRPr>
          </a:p>
        </p:txBody>
      </p:sp>
      <p:sp>
        <p:nvSpPr>
          <p:cNvPr id="192" name="Google Shape;192;p23"/>
          <p:cNvSpPr txBox="1"/>
          <p:nvPr/>
        </p:nvSpPr>
        <p:spPr>
          <a:xfrm>
            <a:off x="71350" y="239125"/>
            <a:ext cx="8388300" cy="6417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Clr>
                <a:schemeClr val="dk1"/>
              </a:buClr>
              <a:buSzPts val="3300"/>
              <a:buFont typeface="Calibri"/>
              <a:buNone/>
            </a:pPr>
            <a:r>
              <a:rPr lang="en-GB" sz="3300">
                <a:solidFill>
                  <a:schemeClr val="dk1"/>
                </a:solidFill>
              </a:rPr>
              <a:t>Screenshot of delivered product increment</a:t>
            </a:r>
            <a:endParaRPr sz="2600">
              <a:latin typeface="Avenir"/>
              <a:ea typeface="Avenir"/>
              <a:cs typeface="Avenir"/>
              <a:sym typeface="Avenir"/>
            </a:endParaRPr>
          </a:p>
        </p:txBody>
      </p:sp>
      <p:pic>
        <p:nvPicPr>
          <p:cNvPr id="3" name="Picture 2">
            <a:extLst>
              <a:ext uri="{FF2B5EF4-FFF2-40B4-BE49-F238E27FC236}">
                <a16:creationId xmlns:a16="http://schemas.microsoft.com/office/drawing/2014/main" id="{2955BC8B-E6CC-46A8-9282-07CD328D4D51}"/>
              </a:ext>
            </a:extLst>
          </p:cNvPr>
          <p:cNvPicPr>
            <a:picLocks noChangeAspect="1"/>
          </p:cNvPicPr>
          <p:nvPr/>
        </p:nvPicPr>
        <p:blipFill>
          <a:blip r:embed="rId3"/>
          <a:stretch>
            <a:fillRect/>
          </a:stretch>
        </p:blipFill>
        <p:spPr>
          <a:xfrm>
            <a:off x="1430369" y="1250523"/>
            <a:ext cx="6613451" cy="3718251"/>
          </a:xfrm>
          <a:prstGeom prst="rect">
            <a:avLst/>
          </a:prstGeom>
        </p:spPr>
      </p:pic>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00"/>
        <p:cNvGrpSpPr/>
        <p:nvPr/>
      </p:nvGrpSpPr>
      <p:grpSpPr>
        <a:xfrm>
          <a:off x="0" y="0"/>
          <a:ext cx="0" cy="0"/>
          <a:chOff x="0" y="0"/>
          <a:chExt cx="0" cy="0"/>
        </a:xfrm>
      </p:grpSpPr>
      <p:sp>
        <p:nvSpPr>
          <p:cNvPr id="201" name="Google Shape;201;p24"/>
          <p:cNvSpPr/>
          <p:nvPr/>
        </p:nvSpPr>
        <p:spPr>
          <a:xfrm>
            <a:off x="-1" y="174726"/>
            <a:ext cx="7179457" cy="4972050"/>
          </a:xfrm>
          <a:custGeom>
            <a:avLst/>
            <a:gdLst/>
            <a:ahLst/>
            <a:cxnLst/>
            <a:rect l="l" t="t" r="r" b="b"/>
            <a:pathLst>
              <a:path w="9263816" h="6858000" extrusionOk="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venir"/>
              <a:ea typeface="Avenir"/>
              <a:cs typeface="Avenir"/>
              <a:sym typeface="Avenir"/>
            </a:endParaRPr>
          </a:p>
        </p:txBody>
      </p:sp>
      <p:sp>
        <p:nvSpPr>
          <p:cNvPr id="202" name="Google Shape;202;p24"/>
          <p:cNvSpPr/>
          <p:nvPr/>
        </p:nvSpPr>
        <p:spPr>
          <a:xfrm>
            <a:off x="6943641" y="0"/>
            <a:ext cx="2200359" cy="2062615"/>
          </a:xfrm>
          <a:custGeom>
            <a:avLst/>
            <a:gdLst/>
            <a:ahLst/>
            <a:cxnLst/>
            <a:rect l="l" t="t" r="r" b="b"/>
            <a:pathLst>
              <a:path w="2933812" h="2750153" extrusionOk="0">
                <a:moveTo>
                  <a:pt x="1067830" y="776732"/>
                </a:moveTo>
                <a:cubicBezTo>
                  <a:pt x="1150031" y="773119"/>
                  <a:pt x="1233332" y="794722"/>
                  <a:pt x="1305537" y="842083"/>
                </a:cubicBezTo>
                <a:cubicBezTo>
                  <a:pt x="1490941" y="963689"/>
                  <a:pt x="1542616" y="1212493"/>
                  <a:pt x="1421053" y="1397856"/>
                </a:cubicBezTo>
                <a:cubicBezTo>
                  <a:pt x="1299424" y="1583173"/>
                  <a:pt x="1050671" y="1634906"/>
                  <a:pt x="865267" y="1513301"/>
                </a:cubicBezTo>
                <a:cubicBezTo>
                  <a:pt x="679936" y="1391729"/>
                  <a:pt x="628260" y="1142925"/>
                  <a:pt x="749819" y="957568"/>
                </a:cubicBezTo>
                <a:cubicBezTo>
                  <a:pt x="773570" y="921529"/>
                  <a:pt x="802922" y="889506"/>
                  <a:pt x="836727" y="862679"/>
                </a:cubicBezTo>
                <a:cubicBezTo>
                  <a:pt x="904529" y="809175"/>
                  <a:pt x="985629" y="780345"/>
                  <a:pt x="1067830" y="776732"/>
                </a:cubicBezTo>
                <a:close/>
                <a:moveTo>
                  <a:pt x="209205" y="551704"/>
                </a:moveTo>
                <a:cubicBezTo>
                  <a:pt x="249147" y="546653"/>
                  <a:pt x="290360" y="551675"/>
                  <a:pt x="328901" y="567267"/>
                </a:cubicBezTo>
                <a:cubicBezTo>
                  <a:pt x="451346" y="616809"/>
                  <a:pt x="510410" y="756201"/>
                  <a:pt x="460887" y="878648"/>
                </a:cubicBezTo>
                <a:cubicBezTo>
                  <a:pt x="411366" y="1001087"/>
                  <a:pt x="271948" y="1060182"/>
                  <a:pt x="149506" y="1010633"/>
                </a:cubicBezTo>
                <a:cubicBezTo>
                  <a:pt x="27060" y="961092"/>
                  <a:pt x="-32003" y="821699"/>
                  <a:pt x="17517" y="699260"/>
                </a:cubicBezTo>
                <a:cubicBezTo>
                  <a:pt x="34058" y="658332"/>
                  <a:pt x="61655" y="622811"/>
                  <a:pt x="97142" y="596577"/>
                </a:cubicBezTo>
                <a:cubicBezTo>
                  <a:pt x="130594" y="571878"/>
                  <a:pt x="169264" y="556754"/>
                  <a:pt x="209205" y="551704"/>
                </a:cubicBezTo>
                <a:close/>
                <a:moveTo>
                  <a:pt x="603014" y="0"/>
                </a:moveTo>
                <a:lnTo>
                  <a:pt x="2933812" y="0"/>
                </a:lnTo>
                <a:lnTo>
                  <a:pt x="2933812" y="2748233"/>
                </a:lnTo>
                <a:lnTo>
                  <a:pt x="2877044" y="2704219"/>
                </a:lnTo>
                <a:cubicBezTo>
                  <a:pt x="2590402" y="2543052"/>
                  <a:pt x="2331640" y="2859871"/>
                  <a:pt x="1987800" y="2707378"/>
                </a:cubicBezTo>
                <a:cubicBezTo>
                  <a:pt x="1763640" y="2607782"/>
                  <a:pt x="1580044" y="2342268"/>
                  <a:pt x="1571775" y="2085562"/>
                </a:cubicBezTo>
                <a:cubicBezTo>
                  <a:pt x="1556983" y="1612648"/>
                  <a:pt x="2147977" y="1430482"/>
                  <a:pt x="2085622" y="1038354"/>
                </a:cubicBezTo>
                <a:cubicBezTo>
                  <a:pt x="2048252" y="804151"/>
                  <a:pt x="1799013" y="625551"/>
                  <a:pt x="1614635" y="560521"/>
                </a:cubicBezTo>
                <a:cubicBezTo>
                  <a:pt x="1263737" y="436354"/>
                  <a:pt x="1061091" y="667936"/>
                  <a:pt x="825009" y="518839"/>
                </a:cubicBezTo>
                <a:cubicBezTo>
                  <a:pt x="671642" y="421917"/>
                  <a:pt x="576178" y="209445"/>
                  <a:pt x="599925" y="14372"/>
                </a:cubicBezTo>
                <a:close/>
              </a:path>
            </a:pathLst>
          </a:cu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venir"/>
              <a:ea typeface="Avenir"/>
              <a:cs typeface="Avenir"/>
              <a:sym typeface="Avenir"/>
            </a:endParaRPr>
          </a:p>
        </p:txBody>
      </p:sp>
      <p:pic>
        <p:nvPicPr>
          <p:cNvPr id="203" name="Google Shape;203;p24" descr="Icon&#10;&#10;Description automatically generated"/>
          <p:cNvPicPr preferRelativeResize="0"/>
          <p:nvPr/>
        </p:nvPicPr>
        <p:blipFill rotWithShape="1">
          <a:blip r:embed="rId3">
            <a:alphaModFix/>
          </a:blip>
          <a:srcRect/>
          <a:stretch/>
        </p:blipFill>
        <p:spPr>
          <a:xfrm>
            <a:off x="8515511" y="120659"/>
            <a:ext cx="518664" cy="518664"/>
          </a:xfrm>
          <a:prstGeom prst="rect">
            <a:avLst/>
          </a:prstGeom>
          <a:noFill/>
          <a:ln>
            <a:noFill/>
          </a:ln>
        </p:spPr>
      </p:pic>
      <p:sp>
        <p:nvSpPr>
          <p:cNvPr id="204" name="Google Shape;204;p24"/>
          <p:cNvSpPr txBox="1"/>
          <p:nvPr/>
        </p:nvSpPr>
        <p:spPr>
          <a:xfrm>
            <a:off x="109825" y="318473"/>
            <a:ext cx="8388300" cy="6417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GB" sz="3300">
                <a:solidFill>
                  <a:schemeClr val="dk1"/>
                </a:solidFill>
              </a:rPr>
              <a:t>Next sprint goal </a:t>
            </a:r>
            <a:endParaRPr sz="2600">
              <a:latin typeface="Avenir"/>
              <a:ea typeface="Avenir"/>
              <a:cs typeface="Avenir"/>
              <a:sym typeface="Avenir"/>
            </a:endParaRPr>
          </a:p>
        </p:txBody>
      </p:sp>
      <p:sp>
        <p:nvSpPr>
          <p:cNvPr id="205" name="Google Shape;205;p24"/>
          <p:cNvSpPr txBox="1"/>
          <p:nvPr/>
        </p:nvSpPr>
        <p:spPr>
          <a:xfrm>
            <a:off x="129050" y="1910013"/>
            <a:ext cx="8882400" cy="3457326"/>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GB" sz="1900" dirty="0">
                <a:solidFill>
                  <a:schemeClr val="bg1"/>
                </a:solidFill>
                <a:latin typeface="Avenir"/>
                <a:ea typeface="Avenir"/>
                <a:cs typeface="Avenir"/>
                <a:sym typeface="Avenir"/>
              </a:rPr>
              <a:t>Our focus is on </a:t>
            </a:r>
            <a:r>
              <a:rPr lang="en-GB" sz="1900" u="sng" dirty="0">
                <a:solidFill>
                  <a:schemeClr val="bg1"/>
                </a:solidFill>
                <a:latin typeface="Avenir"/>
                <a:ea typeface="Avenir"/>
                <a:cs typeface="Avenir"/>
                <a:sym typeface="Avenir"/>
              </a:rPr>
              <a:t>allowing a user to log into the Demo website on desktop web browser</a:t>
            </a:r>
            <a:endParaRPr sz="1900" u="sng" dirty="0">
              <a:solidFill>
                <a:schemeClr val="bg1"/>
              </a:solidFill>
              <a:latin typeface="Avenir"/>
              <a:ea typeface="Avenir"/>
              <a:cs typeface="Avenir"/>
              <a:sym typeface="Avenir"/>
            </a:endParaRPr>
          </a:p>
          <a:p>
            <a:pPr marL="0" lvl="0" indent="0" algn="l" rtl="0">
              <a:lnSpc>
                <a:spcPct val="100000"/>
              </a:lnSpc>
              <a:spcBef>
                <a:spcPts val="1000"/>
              </a:spcBef>
              <a:spcAft>
                <a:spcPts val="0"/>
              </a:spcAft>
              <a:buNone/>
            </a:pPr>
            <a:r>
              <a:rPr lang="en-GB" sz="1900" dirty="0">
                <a:solidFill>
                  <a:schemeClr val="bg1"/>
                </a:solidFill>
                <a:latin typeface="Avenir"/>
                <a:ea typeface="Avenir"/>
                <a:cs typeface="Avenir"/>
                <a:sym typeface="Avenir"/>
              </a:rPr>
              <a:t>We believe it delivers </a:t>
            </a:r>
            <a:r>
              <a:rPr lang="en-GB" sz="1900" u="sng" dirty="0">
                <a:solidFill>
                  <a:schemeClr val="bg1"/>
                </a:solidFill>
                <a:latin typeface="Avenir"/>
                <a:ea typeface="Avenir"/>
                <a:cs typeface="Avenir"/>
                <a:sym typeface="Avenir"/>
              </a:rPr>
              <a:t>an essential feature to be able to sign into external applications</a:t>
            </a:r>
            <a:r>
              <a:rPr lang="en-GB" sz="1900" dirty="0">
                <a:solidFill>
                  <a:schemeClr val="bg1"/>
                </a:solidFill>
                <a:latin typeface="Avenir"/>
                <a:ea typeface="Avenir"/>
                <a:cs typeface="Avenir"/>
                <a:sym typeface="Avenir"/>
              </a:rPr>
              <a:t> to </a:t>
            </a:r>
            <a:r>
              <a:rPr lang="en-GB" sz="1900" u="sng" dirty="0">
                <a:solidFill>
                  <a:schemeClr val="bg1"/>
                </a:solidFill>
                <a:latin typeface="Avenir"/>
                <a:ea typeface="Avenir"/>
                <a:cs typeface="Avenir"/>
                <a:sym typeface="Avenir"/>
              </a:rPr>
              <a:t>users of our clients</a:t>
            </a:r>
            <a:r>
              <a:rPr lang="en-GB" sz="1900" dirty="0">
                <a:solidFill>
                  <a:schemeClr val="bg1"/>
                </a:solidFill>
                <a:latin typeface="Avenir"/>
                <a:ea typeface="Avenir"/>
                <a:cs typeface="Avenir"/>
                <a:sym typeface="Avenir"/>
              </a:rPr>
              <a:t> </a:t>
            </a:r>
            <a:endParaRPr sz="1900" dirty="0">
              <a:solidFill>
                <a:schemeClr val="bg1"/>
              </a:solidFill>
              <a:latin typeface="Avenir"/>
              <a:ea typeface="Avenir"/>
              <a:cs typeface="Avenir"/>
              <a:sym typeface="Avenir"/>
            </a:endParaRPr>
          </a:p>
          <a:p>
            <a:pPr marL="0" lvl="0" indent="0" algn="l" rtl="0">
              <a:lnSpc>
                <a:spcPct val="100000"/>
              </a:lnSpc>
              <a:spcBef>
                <a:spcPts val="1000"/>
              </a:spcBef>
              <a:spcAft>
                <a:spcPts val="0"/>
              </a:spcAft>
              <a:buNone/>
            </a:pPr>
            <a:r>
              <a:rPr lang="en-GB" sz="1900" dirty="0">
                <a:solidFill>
                  <a:schemeClr val="bg1"/>
                </a:solidFill>
                <a:latin typeface="Avenir"/>
                <a:ea typeface="Avenir"/>
                <a:cs typeface="Avenir"/>
                <a:sym typeface="Avenir"/>
              </a:rPr>
              <a:t>This will be confirmed when </a:t>
            </a:r>
            <a:r>
              <a:rPr lang="en-GB" sz="1900" u="sng" dirty="0">
                <a:solidFill>
                  <a:schemeClr val="bg1"/>
                </a:solidFill>
                <a:latin typeface="Avenir"/>
                <a:ea typeface="Avenir"/>
                <a:cs typeface="Avenir"/>
                <a:sym typeface="Avenir"/>
              </a:rPr>
              <a:t>a user can log into the Demo website  running on their desktop computer from their </a:t>
            </a:r>
            <a:r>
              <a:rPr lang="en-GB" sz="1900" u="sng" dirty="0" err="1">
                <a:solidFill>
                  <a:schemeClr val="bg1"/>
                </a:solidFill>
                <a:latin typeface="Avenir"/>
                <a:ea typeface="Avenir"/>
                <a:cs typeface="Avenir"/>
                <a:sym typeface="Avenir"/>
              </a:rPr>
              <a:t>Tonomy</a:t>
            </a:r>
            <a:r>
              <a:rPr lang="en-GB" sz="1900" u="sng" dirty="0">
                <a:solidFill>
                  <a:schemeClr val="bg1"/>
                </a:solidFill>
                <a:latin typeface="Avenir"/>
                <a:ea typeface="Avenir"/>
                <a:cs typeface="Avenir"/>
                <a:sym typeface="Avenir"/>
              </a:rPr>
              <a:t> ID mobile wallet</a:t>
            </a:r>
            <a:endParaRPr sz="1900" u="sng" dirty="0">
              <a:solidFill>
                <a:schemeClr val="bg1"/>
              </a:solidFill>
              <a:latin typeface="Avenir"/>
              <a:ea typeface="Avenir"/>
              <a:cs typeface="Avenir"/>
              <a:sym typeface="Avenir"/>
            </a:endParaRPr>
          </a:p>
          <a:p>
            <a:pPr marL="0" lvl="0" indent="0" algn="l" rtl="0">
              <a:lnSpc>
                <a:spcPct val="100000"/>
              </a:lnSpc>
              <a:spcBef>
                <a:spcPts val="1000"/>
              </a:spcBef>
              <a:spcAft>
                <a:spcPts val="0"/>
              </a:spcAft>
              <a:buNone/>
            </a:pPr>
            <a:endParaRPr sz="1900" u="sng" dirty="0">
              <a:solidFill>
                <a:schemeClr val="bg1"/>
              </a:solidFill>
              <a:latin typeface="Avenir"/>
              <a:ea typeface="Avenir"/>
              <a:cs typeface="Avenir"/>
              <a:sym typeface="Avenir"/>
            </a:endParaRPr>
          </a:p>
          <a:p>
            <a:pPr marL="0" lvl="0" indent="0" algn="l" rtl="0">
              <a:lnSpc>
                <a:spcPct val="100000"/>
              </a:lnSpc>
              <a:spcBef>
                <a:spcPts val="1000"/>
              </a:spcBef>
              <a:spcAft>
                <a:spcPts val="1000"/>
              </a:spcAft>
              <a:buNone/>
            </a:pPr>
            <a:r>
              <a:rPr lang="en-GB" sz="1900" dirty="0">
                <a:solidFill>
                  <a:schemeClr val="bg1"/>
                </a:solidFill>
                <a:latin typeface="Avenir"/>
                <a:ea typeface="Avenir"/>
                <a:cs typeface="Avenir"/>
                <a:sym typeface="Avenir"/>
              </a:rPr>
              <a:t>After this: </a:t>
            </a:r>
            <a:r>
              <a:rPr lang="en-GB" sz="1900" u="sng" dirty="0">
                <a:solidFill>
                  <a:schemeClr val="bg1"/>
                </a:solidFill>
                <a:latin typeface="Avenir"/>
                <a:ea typeface="Avenir"/>
                <a:cs typeface="Avenir"/>
                <a:sym typeface="Avenir"/>
              </a:rPr>
              <a:t>demo app, login via mobile, deployment, </a:t>
            </a:r>
            <a:r>
              <a:rPr lang="en-GB" sz="1900" u="sng" dirty="0" err="1">
                <a:solidFill>
                  <a:schemeClr val="bg1"/>
                </a:solidFill>
                <a:latin typeface="Avenir"/>
                <a:ea typeface="Avenir"/>
                <a:cs typeface="Avenir"/>
                <a:sym typeface="Avenir"/>
              </a:rPr>
              <a:t>Tonomy</a:t>
            </a:r>
            <a:r>
              <a:rPr lang="en-GB" sz="1900" u="sng" dirty="0">
                <a:solidFill>
                  <a:schemeClr val="bg1"/>
                </a:solidFill>
                <a:latin typeface="Avenir"/>
                <a:ea typeface="Avenir"/>
                <a:cs typeface="Avenir"/>
                <a:sym typeface="Avenir"/>
              </a:rPr>
              <a:t> Participate integration, integration with forked open-source, white labelling, change password, IaaS automation, push notifications, responsiveness (</a:t>
            </a:r>
            <a:r>
              <a:rPr lang="en-GB" sz="1900" u="sng" dirty="0" err="1">
                <a:solidFill>
                  <a:schemeClr val="bg1"/>
                </a:solidFill>
                <a:latin typeface="Avenir"/>
                <a:ea typeface="Avenir"/>
                <a:cs typeface="Avenir"/>
                <a:sym typeface="Avenir"/>
              </a:rPr>
              <a:t>Tonomy</a:t>
            </a:r>
            <a:r>
              <a:rPr lang="en-GB" sz="1900" u="sng" dirty="0">
                <a:solidFill>
                  <a:schemeClr val="bg1"/>
                </a:solidFill>
                <a:latin typeface="Avenir"/>
                <a:ea typeface="Avenir"/>
                <a:cs typeface="Avenir"/>
                <a:sym typeface="Avenir"/>
              </a:rPr>
              <a:t> ID)</a:t>
            </a:r>
            <a:endParaRPr sz="1900" u="sng" dirty="0">
              <a:solidFill>
                <a:schemeClr val="bg1"/>
              </a:solidFill>
              <a:latin typeface="Avenir"/>
              <a:ea typeface="Avenir"/>
              <a:cs typeface="Avenir"/>
              <a:sym typeface="Avenir"/>
            </a:endParaRPr>
          </a:p>
        </p:txBody>
      </p:sp>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4BAC8-4C94-3EDC-7721-A16D0BCB4562}"/>
              </a:ext>
            </a:extLst>
          </p:cNvPr>
          <p:cNvSpPr>
            <a:spLocks noGrp="1"/>
          </p:cNvSpPr>
          <p:nvPr>
            <p:ph type="title"/>
          </p:nvPr>
        </p:nvSpPr>
        <p:spPr/>
        <p:txBody>
          <a:bodyPr/>
          <a:lstStyle/>
          <a:p>
            <a:r>
              <a:rPr lang="en-US" dirty="0" err="1"/>
              <a:t>UserStories</a:t>
            </a:r>
            <a:endParaRPr lang="en-NL" dirty="0"/>
          </a:p>
        </p:txBody>
      </p:sp>
      <p:sp>
        <p:nvSpPr>
          <p:cNvPr id="3" name="Content Placeholder 2">
            <a:extLst>
              <a:ext uri="{FF2B5EF4-FFF2-40B4-BE49-F238E27FC236}">
                <a16:creationId xmlns:a16="http://schemas.microsoft.com/office/drawing/2014/main" id="{3A7D5032-4106-2A8A-99F9-9EA4617618D6}"/>
              </a:ext>
            </a:extLst>
          </p:cNvPr>
          <p:cNvSpPr>
            <a:spLocks noGrp="1"/>
          </p:cNvSpPr>
          <p:nvPr>
            <p:ph idx="1"/>
          </p:nvPr>
        </p:nvSpPr>
        <p:spPr/>
        <p:txBody>
          <a:bodyPr/>
          <a:lstStyle/>
          <a:p>
            <a:r>
              <a:rPr lang="en-GB" b="0" i="0" dirty="0">
                <a:effectLst/>
                <a:latin typeface="Ubuntu-Regular"/>
              </a:rPr>
              <a:t>What Dashboards: Viewing Supply Chain Maps</a:t>
            </a:r>
          </a:p>
          <a:p>
            <a:r>
              <a:rPr lang="en-GB" dirty="0" err="1">
                <a:latin typeface="Ubuntu-Regular"/>
              </a:rPr>
              <a:t>Userstory</a:t>
            </a:r>
            <a:r>
              <a:rPr lang="en-GB" dirty="0">
                <a:latin typeface="Ubuntu-Regular"/>
              </a:rPr>
              <a:t> : Setting up a Dashboard</a:t>
            </a:r>
          </a:p>
          <a:p>
            <a:r>
              <a:rPr lang="en-GB" dirty="0" err="1">
                <a:latin typeface="Ubuntu-Regular"/>
              </a:rPr>
              <a:t>Userstories</a:t>
            </a:r>
            <a:r>
              <a:rPr lang="en-GB" dirty="0">
                <a:latin typeface="Ubuntu-Regular"/>
              </a:rPr>
              <a:t> : Designing Dashboards</a:t>
            </a:r>
          </a:p>
          <a:p>
            <a:r>
              <a:rPr lang="en-GB" dirty="0" err="1">
                <a:latin typeface="Ubuntu-Regular"/>
              </a:rPr>
              <a:t>Userstories</a:t>
            </a:r>
            <a:r>
              <a:rPr lang="en-GB" dirty="0">
                <a:latin typeface="Ubuntu-Regular"/>
              </a:rPr>
              <a:t>: </a:t>
            </a:r>
            <a:r>
              <a:rPr lang="en-GB" b="0" i="0" dirty="0">
                <a:effectLst/>
                <a:latin typeface="Ubuntu-Regular"/>
              </a:rPr>
              <a:t>User Story 1: Data Scientist - Data Collection and Preparation</a:t>
            </a:r>
            <a:endParaRPr lang="en-GB" dirty="0">
              <a:latin typeface="Ubuntu-Regular"/>
            </a:endParaRPr>
          </a:p>
          <a:p>
            <a:r>
              <a:rPr lang="en-GB" dirty="0" err="1">
                <a:latin typeface="Ubuntu-Regular"/>
              </a:rPr>
              <a:t>Userstories</a:t>
            </a:r>
            <a:r>
              <a:rPr lang="en-GB" dirty="0">
                <a:latin typeface="Ubuntu-Regular"/>
              </a:rPr>
              <a:t>: BCM - &gt; Mapping &amp; Design</a:t>
            </a:r>
          </a:p>
          <a:p>
            <a:endParaRPr lang="en-NL" dirty="0"/>
          </a:p>
        </p:txBody>
      </p:sp>
    </p:spTree>
    <p:extLst>
      <p:ext uri="{BB962C8B-B14F-4D97-AF65-F5344CB8AC3E}">
        <p14:creationId xmlns:p14="http://schemas.microsoft.com/office/powerpoint/2010/main" val="4078238880"/>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6"/>
          <p:cNvSpPr txBox="1">
            <a:spLocks noGrp="1"/>
          </p:cNvSpPr>
          <p:nvPr>
            <p:ph type="title"/>
          </p:nvPr>
        </p:nvSpPr>
        <p:spPr>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GB"/>
              <a:t>Feedback on current demo product from stakeholders</a:t>
            </a:r>
            <a:endParaRPr/>
          </a:p>
        </p:txBody>
      </p:sp>
      <p:sp>
        <p:nvSpPr>
          <p:cNvPr id="223" name="Google Shape;223;p26"/>
          <p:cNvSpPr txBox="1"/>
          <p:nvPr/>
        </p:nvSpPr>
        <p:spPr>
          <a:xfrm>
            <a:off x="285750" y="1630275"/>
            <a:ext cx="8542200" cy="3407400"/>
          </a:xfrm>
          <a:prstGeom prst="rect">
            <a:avLst/>
          </a:prstGeom>
          <a:noFill/>
          <a:ln>
            <a:noFill/>
          </a:ln>
        </p:spPr>
        <p:txBody>
          <a:bodyPr spcFirstLastPara="1" wrap="square" lIns="68575" tIns="34275" rIns="68575" bIns="34275" anchor="ctr" anchorCtr="0">
            <a:normAutofit fontScale="62500" lnSpcReduction="20000"/>
          </a:bodyPr>
          <a:lstStyle/>
          <a:p>
            <a:pPr marL="0" marR="0" lvl="0" indent="0" algn="l" rtl="0">
              <a:lnSpc>
                <a:spcPct val="115000"/>
              </a:lnSpc>
              <a:spcBef>
                <a:spcPts val="0"/>
              </a:spcBef>
              <a:spcAft>
                <a:spcPts val="0"/>
              </a:spcAft>
              <a:buClr>
                <a:schemeClr val="dk1"/>
              </a:buClr>
              <a:buSzPct val="100000"/>
              <a:buFont typeface="Calibri"/>
              <a:buNone/>
            </a:pPr>
            <a:r>
              <a:rPr lang="en-GB" sz="3300" dirty="0">
                <a:solidFill>
                  <a:schemeClr val="dk1"/>
                </a:solidFill>
                <a:latin typeface="Calibri"/>
                <a:ea typeface="Calibri"/>
                <a:cs typeface="Calibri"/>
                <a:sym typeface="Calibri"/>
              </a:rPr>
              <a:t>What comes (1-2 words) to your mind when you think of sprint review?</a:t>
            </a:r>
            <a:endParaRPr sz="3300" dirty="0">
              <a:solidFill>
                <a:schemeClr val="dk1"/>
              </a:solidFill>
              <a:latin typeface="Calibri"/>
              <a:ea typeface="Calibri"/>
              <a:cs typeface="Calibri"/>
              <a:sym typeface="Calibri"/>
            </a:endParaRPr>
          </a:p>
          <a:p>
            <a:pPr marL="457200" marR="0" lvl="0" indent="-359568" algn="l" rtl="0">
              <a:lnSpc>
                <a:spcPct val="115000"/>
              </a:lnSpc>
              <a:spcBef>
                <a:spcPts val="0"/>
              </a:spcBef>
              <a:spcAft>
                <a:spcPts val="0"/>
              </a:spcAft>
              <a:buClr>
                <a:schemeClr val="dk1"/>
              </a:buClr>
              <a:buSzPct val="100000"/>
              <a:buFont typeface="Calibri"/>
              <a:buChar char="●"/>
            </a:pPr>
            <a:endParaRPr sz="3300" dirty="0">
              <a:solidFill>
                <a:schemeClr val="dk1"/>
              </a:solidFill>
              <a:latin typeface="Calibri"/>
              <a:ea typeface="Calibri"/>
              <a:cs typeface="Calibri"/>
              <a:sym typeface="Calibri"/>
            </a:endParaRPr>
          </a:p>
          <a:p>
            <a:pPr marL="0" marR="0" lvl="0" indent="0" algn="l" rtl="0">
              <a:lnSpc>
                <a:spcPct val="115000"/>
              </a:lnSpc>
              <a:spcBef>
                <a:spcPts val="0"/>
              </a:spcBef>
              <a:spcAft>
                <a:spcPts val="0"/>
              </a:spcAft>
              <a:buNone/>
            </a:pPr>
            <a:r>
              <a:rPr lang="en-GB" sz="3300" dirty="0">
                <a:solidFill>
                  <a:schemeClr val="dk1"/>
                </a:solidFill>
                <a:latin typeface="Calibri"/>
                <a:ea typeface="Calibri"/>
                <a:cs typeface="Calibri"/>
                <a:sym typeface="Calibri"/>
              </a:rPr>
              <a:t>What do you think of the demoed product?</a:t>
            </a:r>
            <a:endParaRPr sz="3300" dirty="0">
              <a:solidFill>
                <a:schemeClr val="dk1"/>
              </a:solidFill>
              <a:latin typeface="Calibri"/>
              <a:ea typeface="Calibri"/>
              <a:cs typeface="Calibri"/>
              <a:sym typeface="Calibri"/>
            </a:endParaRPr>
          </a:p>
          <a:p>
            <a:pPr marL="457200" lvl="0" indent="-359568" algn="l" rtl="0">
              <a:lnSpc>
                <a:spcPct val="115000"/>
              </a:lnSpc>
              <a:spcBef>
                <a:spcPts val="0"/>
              </a:spcBef>
              <a:spcAft>
                <a:spcPts val="0"/>
              </a:spcAft>
              <a:buClr>
                <a:schemeClr val="dk1"/>
              </a:buClr>
              <a:buSzPct val="100000"/>
              <a:buFont typeface="Calibri"/>
              <a:buChar char="●"/>
            </a:pPr>
            <a:r>
              <a:rPr lang="en-GB" sz="3300" dirty="0">
                <a:solidFill>
                  <a:schemeClr val="dk1"/>
                </a:solidFill>
                <a:latin typeface="Calibri"/>
                <a:ea typeface="Calibri"/>
                <a:cs typeface="Calibri"/>
                <a:sym typeface="Calibri"/>
              </a:rPr>
              <a:t>VC flow - JWT/W3C flow goes last, document should go first (pdf)</a:t>
            </a:r>
            <a:endParaRPr sz="3300" dirty="0">
              <a:solidFill>
                <a:schemeClr val="dk1"/>
              </a:solidFill>
              <a:latin typeface="Calibri"/>
              <a:ea typeface="Calibri"/>
              <a:cs typeface="Calibri"/>
              <a:sym typeface="Calibri"/>
            </a:endParaRPr>
          </a:p>
          <a:p>
            <a:pPr marL="457200" lvl="0" indent="-359568" algn="l" rtl="0">
              <a:lnSpc>
                <a:spcPct val="115000"/>
              </a:lnSpc>
              <a:spcBef>
                <a:spcPts val="0"/>
              </a:spcBef>
              <a:spcAft>
                <a:spcPts val="0"/>
              </a:spcAft>
              <a:buClr>
                <a:schemeClr val="dk1"/>
              </a:buClr>
              <a:buSzPct val="100000"/>
              <a:buFont typeface="Calibri"/>
              <a:buChar char="●"/>
            </a:pPr>
            <a:r>
              <a:rPr lang="en-GB" sz="3300" dirty="0">
                <a:solidFill>
                  <a:schemeClr val="dk1"/>
                </a:solidFill>
                <a:latin typeface="Calibri"/>
                <a:ea typeface="Calibri"/>
                <a:cs typeface="Calibri"/>
                <a:sym typeface="Calibri"/>
              </a:rPr>
              <a:t>Overlapping text does not look good</a:t>
            </a:r>
            <a:endParaRPr sz="3300" dirty="0">
              <a:solidFill>
                <a:schemeClr val="dk1"/>
              </a:solidFill>
              <a:latin typeface="Calibri"/>
              <a:ea typeface="Calibri"/>
              <a:cs typeface="Calibri"/>
              <a:sym typeface="Calibri"/>
            </a:endParaRPr>
          </a:p>
          <a:p>
            <a:pPr marL="457200" lvl="0" indent="-359568" algn="l" rtl="0">
              <a:lnSpc>
                <a:spcPct val="115000"/>
              </a:lnSpc>
              <a:spcBef>
                <a:spcPts val="0"/>
              </a:spcBef>
              <a:spcAft>
                <a:spcPts val="0"/>
              </a:spcAft>
              <a:buClr>
                <a:schemeClr val="dk1"/>
              </a:buClr>
              <a:buSzPct val="100000"/>
              <a:buFont typeface="Calibri"/>
              <a:buChar char="●"/>
            </a:pPr>
            <a:r>
              <a:rPr lang="en-GB" sz="3300" dirty="0">
                <a:solidFill>
                  <a:schemeClr val="dk1"/>
                </a:solidFill>
                <a:latin typeface="Calibri"/>
                <a:ea typeface="Calibri"/>
                <a:cs typeface="Calibri"/>
                <a:sym typeface="Calibri"/>
              </a:rPr>
              <a:t>“Username” on screen twice</a:t>
            </a:r>
            <a:endParaRPr sz="3300" dirty="0">
              <a:solidFill>
                <a:schemeClr val="dk1"/>
              </a:solidFill>
              <a:latin typeface="Calibri"/>
              <a:ea typeface="Calibri"/>
              <a:cs typeface="Calibri"/>
              <a:sym typeface="Calibri"/>
            </a:endParaRPr>
          </a:p>
          <a:p>
            <a:pPr marL="457200" lvl="0" indent="-359568" algn="l" rtl="0">
              <a:lnSpc>
                <a:spcPct val="115000"/>
              </a:lnSpc>
              <a:spcBef>
                <a:spcPts val="0"/>
              </a:spcBef>
              <a:spcAft>
                <a:spcPts val="0"/>
              </a:spcAft>
              <a:buClr>
                <a:schemeClr val="dk1"/>
              </a:buClr>
              <a:buSzPct val="100000"/>
              <a:buFont typeface="Calibri"/>
              <a:buChar char="●"/>
            </a:pPr>
            <a:r>
              <a:rPr lang="en-GB" sz="3300" dirty="0">
                <a:solidFill>
                  <a:schemeClr val="dk1"/>
                </a:solidFill>
                <a:latin typeface="Calibri"/>
                <a:ea typeface="Calibri"/>
                <a:cs typeface="Calibri"/>
                <a:sym typeface="Calibri"/>
              </a:rPr>
              <a:t>Spaces should be ignored/trimmed automatically</a:t>
            </a:r>
            <a:endParaRPr sz="3300" dirty="0">
              <a:solidFill>
                <a:schemeClr val="dk1"/>
              </a:solidFill>
              <a:latin typeface="Calibri"/>
              <a:ea typeface="Calibri"/>
              <a:cs typeface="Calibri"/>
              <a:sym typeface="Calibri"/>
            </a:endParaRPr>
          </a:p>
          <a:p>
            <a:pPr marL="457200" lvl="0" indent="-359568" algn="l" rtl="0">
              <a:lnSpc>
                <a:spcPct val="115000"/>
              </a:lnSpc>
              <a:spcBef>
                <a:spcPts val="0"/>
              </a:spcBef>
              <a:spcAft>
                <a:spcPts val="0"/>
              </a:spcAft>
              <a:buClr>
                <a:schemeClr val="dk1"/>
              </a:buClr>
              <a:buSzPct val="100000"/>
              <a:buFont typeface="Calibri"/>
              <a:buChar char="●"/>
            </a:pPr>
            <a:r>
              <a:rPr lang="en-GB" sz="3300" dirty="0">
                <a:solidFill>
                  <a:schemeClr val="dk1"/>
                </a:solidFill>
                <a:latin typeface="Calibri"/>
                <a:ea typeface="Calibri"/>
                <a:cs typeface="Calibri"/>
                <a:sym typeface="Calibri"/>
              </a:rPr>
              <a:t>No feedback to show that you are in the form field</a:t>
            </a:r>
            <a:endParaRPr sz="3300" dirty="0">
              <a:solidFill>
                <a:schemeClr val="dk1"/>
              </a:solidFill>
              <a:latin typeface="Calibri"/>
              <a:ea typeface="Calibri"/>
              <a:cs typeface="Calibri"/>
              <a:sym typeface="Calibri"/>
            </a:endParaRPr>
          </a:p>
          <a:p>
            <a:pPr marL="457200" lvl="0" indent="-359568" algn="l" rtl="0">
              <a:lnSpc>
                <a:spcPct val="115000"/>
              </a:lnSpc>
              <a:spcBef>
                <a:spcPts val="0"/>
              </a:spcBef>
              <a:spcAft>
                <a:spcPts val="0"/>
              </a:spcAft>
              <a:buClr>
                <a:schemeClr val="dk1"/>
              </a:buClr>
              <a:buSzPct val="100000"/>
              <a:buFont typeface="Calibri"/>
              <a:buChar char="●"/>
            </a:pPr>
            <a:r>
              <a:rPr lang="en-GB" sz="3300" dirty="0">
                <a:solidFill>
                  <a:schemeClr val="dk1"/>
                </a:solidFill>
                <a:latin typeface="Calibri"/>
                <a:ea typeface="Calibri"/>
                <a:cs typeface="Calibri"/>
                <a:sym typeface="Calibri"/>
              </a:rPr>
              <a:t>During the SSO log</a:t>
            </a:r>
            <a:endParaRPr sz="3300" dirty="0">
              <a:solidFill>
                <a:schemeClr val="dk1"/>
              </a:solidFill>
              <a:latin typeface="Calibri"/>
              <a:ea typeface="Calibri"/>
              <a:cs typeface="Calibri"/>
              <a:sym typeface="Calibri"/>
            </a:endParaRPr>
          </a:p>
          <a:p>
            <a:pPr marL="457200" lvl="0" indent="-359568" algn="l" rtl="0">
              <a:lnSpc>
                <a:spcPct val="115000"/>
              </a:lnSpc>
              <a:spcBef>
                <a:spcPts val="0"/>
              </a:spcBef>
              <a:spcAft>
                <a:spcPts val="0"/>
              </a:spcAft>
              <a:buClr>
                <a:schemeClr val="dk1"/>
              </a:buClr>
              <a:buSzPct val="100000"/>
              <a:buFont typeface="Calibri"/>
              <a:buChar char="●"/>
            </a:pPr>
            <a:r>
              <a:rPr lang="en-GB" sz="3300" dirty="0">
                <a:solidFill>
                  <a:schemeClr val="dk1"/>
                </a:solidFill>
                <a:latin typeface="Calibri"/>
                <a:ea typeface="Calibri"/>
                <a:cs typeface="Calibri"/>
                <a:sym typeface="Calibri"/>
              </a:rPr>
              <a:t>Should have consent screen for username - </a:t>
            </a:r>
            <a:r>
              <a:rPr lang="en-GB" sz="3300" dirty="0" err="1">
                <a:solidFill>
                  <a:schemeClr val="dk1"/>
                </a:solidFill>
                <a:latin typeface="Calibri"/>
                <a:ea typeface="Calibri"/>
                <a:cs typeface="Calibri"/>
                <a:sym typeface="Calibri"/>
              </a:rPr>
              <a:t>figma</a:t>
            </a:r>
            <a:r>
              <a:rPr lang="en-GB" sz="3300" dirty="0">
                <a:solidFill>
                  <a:schemeClr val="dk1"/>
                </a:solidFill>
                <a:latin typeface="Calibri"/>
                <a:ea typeface="Calibri"/>
                <a:cs typeface="Calibri"/>
                <a:sym typeface="Calibri"/>
              </a:rPr>
              <a:t> designs enough</a:t>
            </a:r>
            <a:endParaRPr sz="3300" dirty="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7"/>
          <p:cNvSpPr txBox="1">
            <a:spLocks noGrp="1"/>
          </p:cNvSpPr>
          <p:nvPr>
            <p:ph type="title"/>
          </p:nvPr>
        </p:nvSpPr>
        <p:spPr>
          <a:prstGeom prst="rect">
            <a:avLst/>
          </a:prstGeom>
        </p:spPr>
        <p:txBody>
          <a:bodyPr spcFirstLastPara="1" wrap="square" lIns="68575" tIns="34275" rIns="68575" bIns="34275" anchor="b" anchorCtr="0">
            <a:normAutofit/>
          </a:bodyPr>
          <a:lstStyle/>
          <a:p>
            <a:pPr marL="0" lvl="0" indent="0" algn="l" rtl="0">
              <a:spcBef>
                <a:spcPts val="0"/>
              </a:spcBef>
              <a:spcAft>
                <a:spcPts val="0"/>
              </a:spcAft>
              <a:buNone/>
            </a:pPr>
            <a:r>
              <a:rPr lang="en-GB"/>
              <a:t>Feedback on priorities and direction</a:t>
            </a:r>
            <a:endParaRPr/>
          </a:p>
        </p:txBody>
      </p:sp>
      <p:sp>
        <p:nvSpPr>
          <p:cNvPr id="229" name="Google Shape;229;p27"/>
          <p:cNvSpPr txBox="1">
            <a:spLocks noGrp="1"/>
          </p:cNvSpPr>
          <p:nvPr>
            <p:ph idx="1"/>
          </p:nvPr>
        </p:nvSpPr>
        <p:spPr>
          <a:prstGeom prst="rect">
            <a:avLst/>
          </a:prstGeom>
        </p:spPr>
        <p:txBody>
          <a:bodyPr spcFirstLastPara="1" wrap="square" lIns="68575" tIns="34275" rIns="68575" bIns="34275" anchor="t" anchorCtr="0">
            <a:normAutofit fontScale="47500" lnSpcReduction="20000"/>
          </a:bodyPr>
          <a:lstStyle/>
          <a:p>
            <a:pPr marL="0" lvl="0" indent="0" algn="l" rtl="0">
              <a:lnSpc>
                <a:spcPct val="115000"/>
              </a:lnSpc>
              <a:spcBef>
                <a:spcPts val="0"/>
              </a:spcBef>
              <a:spcAft>
                <a:spcPts val="0"/>
              </a:spcAft>
              <a:buClr>
                <a:schemeClr val="dk1"/>
              </a:buClr>
              <a:buSzPct val="100000"/>
              <a:buFont typeface="Calibri"/>
              <a:buNone/>
            </a:pPr>
            <a:r>
              <a:rPr lang="en-GB" sz="3300">
                <a:latin typeface="Calibri"/>
                <a:ea typeface="Calibri"/>
                <a:cs typeface="Calibri"/>
                <a:sym typeface="Calibri"/>
              </a:rPr>
              <a:t>What do you think of our production vision and goals?</a:t>
            </a:r>
            <a:endParaRPr sz="3300">
              <a:latin typeface="Calibri"/>
              <a:ea typeface="Calibri"/>
              <a:cs typeface="Calibri"/>
              <a:sym typeface="Calibri"/>
            </a:endParaRPr>
          </a:p>
          <a:p>
            <a:pPr marL="457200" lvl="0" indent="-343852" algn="l" rtl="0">
              <a:lnSpc>
                <a:spcPct val="115000"/>
              </a:lnSpc>
              <a:spcBef>
                <a:spcPts val="0"/>
              </a:spcBef>
              <a:spcAft>
                <a:spcPts val="0"/>
              </a:spcAft>
              <a:buClr>
                <a:schemeClr val="dk1"/>
              </a:buClr>
              <a:buSzPct val="100000"/>
              <a:buFont typeface="Calibri"/>
              <a:buChar char="●"/>
            </a:pPr>
            <a:r>
              <a:rPr lang="en-GB" sz="3300">
                <a:latin typeface="Calibri"/>
                <a:ea typeface="Calibri"/>
                <a:cs typeface="Calibri"/>
                <a:sym typeface="Calibri"/>
              </a:rPr>
              <a:t>SEGMENT web3 we are ready for, ethical industry not ready</a:t>
            </a:r>
            <a:endParaRPr sz="3300">
              <a:latin typeface="Calibri"/>
              <a:ea typeface="Calibri"/>
              <a:cs typeface="Calibri"/>
              <a:sym typeface="Calibri"/>
            </a:endParaRPr>
          </a:p>
          <a:p>
            <a:pPr marL="457200" lvl="0" indent="-343852" algn="l" rtl="0">
              <a:lnSpc>
                <a:spcPct val="115000"/>
              </a:lnSpc>
              <a:spcBef>
                <a:spcPts val="0"/>
              </a:spcBef>
              <a:spcAft>
                <a:spcPts val="0"/>
              </a:spcAft>
              <a:buClr>
                <a:srgbClr val="000000"/>
              </a:buClr>
              <a:buSzPct val="100000"/>
              <a:buFont typeface="Calibri"/>
              <a:buChar char="●"/>
            </a:pPr>
            <a:r>
              <a:rPr lang="en-GB" sz="3300">
                <a:latin typeface="Calibri"/>
                <a:ea typeface="Calibri"/>
                <a:cs typeface="Calibri"/>
                <a:sym typeface="Calibri"/>
              </a:rPr>
              <a:t>Ethical industry not useful unless there are already other apps to log into</a:t>
            </a:r>
            <a:endParaRPr sz="3300">
              <a:latin typeface="Calibri"/>
              <a:ea typeface="Calibri"/>
              <a:cs typeface="Calibri"/>
              <a:sym typeface="Calibri"/>
            </a:endParaRPr>
          </a:p>
          <a:p>
            <a:pPr marL="457200" lvl="0" indent="-343852" algn="l" rtl="0">
              <a:lnSpc>
                <a:spcPct val="115000"/>
              </a:lnSpc>
              <a:spcBef>
                <a:spcPts val="0"/>
              </a:spcBef>
              <a:spcAft>
                <a:spcPts val="0"/>
              </a:spcAft>
              <a:buClr>
                <a:schemeClr val="dk1"/>
              </a:buClr>
              <a:buSzPct val="100000"/>
              <a:buFont typeface="Calibri"/>
              <a:buChar char="●"/>
            </a:pPr>
            <a:r>
              <a:rPr lang="en-GB" sz="3300">
                <a:latin typeface="Calibri"/>
                <a:ea typeface="Calibri"/>
                <a:cs typeface="Calibri"/>
                <a:sym typeface="Calibri"/>
              </a:rPr>
              <a:t>Existing Antelope chains have wallet trx singing functional expectations, which Tonomy ID does not yet have</a:t>
            </a:r>
            <a:endParaRPr sz="3300">
              <a:latin typeface="Calibri"/>
              <a:ea typeface="Calibri"/>
              <a:cs typeface="Calibri"/>
              <a:sym typeface="Calibri"/>
            </a:endParaRPr>
          </a:p>
          <a:p>
            <a:pPr marL="457200" lvl="0" indent="-343852" algn="l" rtl="0">
              <a:lnSpc>
                <a:spcPct val="115000"/>
              </a:lnSpc>
              <a:spcBef>
                <a:spcPts val="0"/>
              </a:spcBef>
              <a:spcAft>
                <a:spcPts val="0"/>
              </a:spcAft>
              <a:buClr>
                <a:srgbClr val="000000"/>
              </a:buClr>
              <a:buSzPct val="100000"/>
              <a:buFont typeface="Calibri"/>
              <a:buChar char="●"/>
            </a:pPr>
            <a:r>
              <a:rPr lang="en-GB" sz="3300">
                <a:latin typeface="Calibri"/>
                <a:ea typeface="Calibri"/>
                <a:cs typeface="Calibri"/>
                <a:sym typeface="Calibri"/>
              </a:rPr>
              <a:t>Need to check the SLA, EULA and Privacy Notice</a:t>
            </a:r>
            <a:endParaRPr sz="3300">
              <a:latin typeface="Calibri"/>
              <a:ea typeface="Calibri"/>
              <a:cs typeface="Calibri"/>
              <a:sym typeface="Calibri"/>
            </a:endParaRPr>
          </a:p>
          <a:p>
            <a:pPr marL="0" lvl="0" indent="0" algn="l" rtl="0">
              <a:lnSpc>
                <a:spcPct val="115000"/>
              </a:lnSpc>
              <a:spcBef>
                <a:spcPts val="0"/>
              </a:spcBef>
              <a:spcAft>
                <a:spcPts val="0"/>
              </a:spcAft>
              <a:buNone/>
            </a:pPr>
            <a:r>
              <a:rPr lang="en-GB" sz="3300">
                <a:latin typeface="Calibri"/>
                <a:ea typeface="Calibri"/>
                <a:cs typeface="Calibri"/>
                <a:sym typeface="Calibri"/>
              </a:rPr>
              <a:t>What do you think of the next sprint goal?</a:t>
            </a:r>
            <a:endParaRPr sz="3300">
              <a:latin typeface="Calibri"/>
              <a:ea typeface="Calibri"/>
              <a:cs typeface="Calibri"/>
              <a:sym typeface="Calibri"/>
            </a:endParaRPr>
          </a:p>
          <a:p>
            <a:pPr marL="457200" lvl="0" indent="-343852" algn="l" rtl="0">
              <a:lnSpc>
                <a:spcPct val="115000"/>
              </a:lnSpc>
              <a:spcBef>
                <a:spcPts val="0"/>
              </a:spcBef>
              <a:spcAft>
                <a:spcPts val="0"/>
              </a:spcAft>
              <a:buClr>
                <a:schemeClr val="dk1"/>
              </a:buClr>
              <a:buSzPct val="100000"/>
              <a:buFont typeface="Calibri"/>
              <a:buChar char="●"/>
            </a:pPr>
            <a:r>
              <a:rPr lang="en-GB" sz="3300">
                <a:latin typeface="Calibri"/>
                <a:ea typeface="Calibri"/>
                <a:cs typeface="Calibri"/>
                <a:sym typeface="Calibri"/>
              </a:rPr>
              <a:t>Login to Tonomy Participate gives us two products - high priority</a:t>
            </a:r>
            <a:endParaRPr sz="3300">
              <a:latin typeface="Calibri"/>
              <a:ea typeface="Calibri"/>
              <a:cs typeface="Calibri"/>
              <a:sym typeface="Calibri"/>
            </a:endParaRPr>
          </a:p>
          <a:p>
            <a:pPr marL="457200" lvl="0" indent="-343852" algn="l" rtl="0">
              <a:lnSpc>
                <a:spcPct val="115000"/>
              </a:lnSpc>
              <a:spcBef>
                <a:spcPts val="0"/>
              </a:spcBef>
              <a:spcAft>
                <a:spcPts val="0"/>
              </a:spcAft>
              <a:buClr>
                <a:srgbClr val="000000"/>
              </a:buClr>
              <a:buSzPct val="100000"/>
              <a:buFont typeface="Calibri"/>
              <a:buChar char="●"/>
            </a:pPr>
            <a:r>
              <a:rPr lang="en-GB" sz="3300">
                <a:latin typeface="Calibri"/>
                <a:ea typeface="Calibri"/>
                <a:cs typeface="Calibri"/>
                <a:sym typeface="Calibri"/>
              </a:rPr>
              <a:t>Tonomy Participate is showing a “real software”</a:t>
            </a:r>
            <a:endParaRPr sz="3300">
              <a:latin typeface="Calibri"/>
              <a:ea typeface="Calibri"/>
              <a:cs typeface="Calibri"/>
              <a:sym typeface="Calibri"/>
            </a:endParaRPr>
          </a:p>
          <a:p>
            <a:pPr marL="457200" lvl="0" indent="-343852" algn="l" rtl="0">
              <a:lnSpc>
                <a:spcPct val="115000"/>
              </a:lnSpc>
              <a:spcBef>
                <a:spcPts val="0"/>
              </a:spcBef>
              <a:spcAft>
                <a:spcPts val="0"/>
              </a:spcAft>
              <a:buClr>
                <a:srgbClr val="000000"/>
              </a:buClr>
              <a:buSzPct val="100000"/>
              <a:buFont typeface="Calibri"/>
              <a:buChar char="●"/>
            </a:pPr>
            <a:r>
              <a:rPr lang="en-GB" sz="3300">
                <a:latin typeface="Calibri"/>
                <a:ea typeface="Calibri"/>
                <a:cs typeface="Calibri"/>
                <a:sym typeface="Calibri"/>
              </a:rPr>
              <a:t>Change demo.com to look like an NFT market would make an easier conversation</a:t>
            </a:r>
            <a:endParaRPr sz="3300">
              <a:latin typeface="Calibri"/>
              <a:ea typeface="Calibri"/>
              <a:cs typeface="Calibri"/>
              <a:sym typeface="Calibri"/>
            </a:endParaRPr>
          </a:p>
          <a:p>
            <a:pPr marL="457200" lvl="0" indent="-343852" algn="l" rtl="0">
              <a:lnSpc>
                <a:spcPct val="115000"/>
              </a:lnSpc>
              <a:spcBef>
                <a:spcPts val="0"/>
              </a:spcBef>
              <a:spcAft>
                <a:spcPts val="0"/>
              </a:spcAft>
              <a:buClr>
                <a:srgbClr val="000000"/>
              </a:buClr>
              <a:buSzPct val="100000"/>
              <a:buFont typeface="Calibri"/>
              <a:buChar char="●"/>
            </a:pPr>
            <a:r>
              <a:rPr lang="en-GB" sz="3300">
                <a:latin typeface="Calibri"/>
                <a:ea typeface="Calibri"/>
                <a:cs typeface="Calibri"/>
                <a:sym typeface="Calibri"/>
              </a:rPr>
              <a:t>Tonomy Participate has a non-trivial amount of work to integrate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59"/>
        <p:cNvGrpSpPr/>
        <p:nvPr/>
      </p:nvGrpSpPr>
      <p:grpSpPr>
        <a:xfrm>
          <a:off x="0" y="0"/>
          <a:ext cx="0" cy="0"/>
          <a:chOff x="0" y="0"/>
          <a:chExt cx="0" cy="0"/>
        </a:xfrm>
      </p:grpSpPr>
      <p:sp>
        <p:nvSpPr>
          <p:cNvPr id="260" name="Google Shape;260;p29"/>
          <p:cNvSpPr/>
          <p:nvPr/>
        </p:nvSpPr>
        <p:spPr>
          <a:xfrm>
            <a:off x="0" y="0"/>
            <a:ext cx="9144000" cy="5143500"/>
          </a:xfrm>
          <a:prstGeom prst="rect">
            <a:avLst/>
          </a:prstGeom>
          <a:solidFill>
            <a:srgbClr val="AEAEAE">
              <a:alpha val="9410"/>
            </a:srgb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venir"/>
              <a:ea typeface="Avenir"/>
              <a:cs typeface="Avenir"/>
              <a:sym typeface="Avenir"/>
            </a:endParaRPr>
          </a:p>
        </p:txBody>
      </p:sp>
      <p:sp>
        <p:nvSpPr>
          <p:cNvPr id="261" name="Google Shape;261;p29"/>
          <p:cNvSpPr/>
          <p:nvPr/>
        </p:nvSpPr>
        <p:spPr>
          <a:xfrm>
            <a:off x="-1" y="174726"/>
            <a:ext cx="7179457" cy="4972050"/>
          </a:xfrm>
          <a:custGeom>
            <a:avLst/>
            <a:gdLst/>
            <a:ahLst/>
            <a:cxnLst/>
            <a:rect l="l" t="t" r="r" b="b"/>
            <a:pathLst>
              <a:path w="9263816" h="6858000" extrusionOk="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venir"/>
              <a:ea typeface="Avenir"/>
              <a:cs typeface="Avenir"/>
              <a:sym typeface="Avenir"/>
            </a:endParaRPr>
          </a:p>
        </p:txBody>
      </p:sp>
      <p:sp>
        <p:nvSpPr>
          <p:cNvPr id="262" name="Google Shape;262;p29"/>
          <p:cNvSpPr/>
          <p:nvPr/>
        </p:nvSpPr>
        <p:spPr>
          <a:xfrm>
            <a:off x="0" y="0"/>
            <a:ext cx="9141600" cy="5143500"/>
          </a:xfrm>
          <a:prstGeom prst="rect">
            <a:avLst/>
          </a:prstGeom>
          <a:solidFill>
            <a:schemeClr val="l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venir"/>
              <a:ea typeface="Avenir"/>
              <a:cs typeface="Avenir"/>
              <a:sym typeface="Avenir"/>
            </a:endParaRPr>
          </a:p>
        </p:txBody>
      </p:sp>
      <p:sp>
        <p:nvSpPr>
          <p:cNvPr id="263" name="Google Shape;263;p29"/>
          <p:cNvSpPr/>
          <p:nvPr/>
        </p:nvSpPr>
        <p:spPr>
          <a:xfrm>
            <a:off x="6943641" y="0"/>
            <a:ext cx="2200359" cy="2062615"/>
          </a:xfrm>
          <a:custGeom>
            <a:avLst/>
            <a:gdLst/>
            <a:ahLst/>
            <a:cxnLst/>
            <a:rect l="l" t="t" r="r" b="b"/>
            <a:pathLst>
              <a:path w="2933812" h="2750153" extrusionOk="0">
                <a:moveTo>
                  <a:pt x="1067830" y="776732"/>
                </a:moveTo>
                <a:cubicBezTo>
                  <a:pt x="1150031" y="773119"/>
                  <a:pt x="1233332" y="794722"/>
                  <a:pt x="1305537" y="842083"/>
                </a:cubicBezTo>
                <a:cubicBezTo>
                  <a:pt x="1490941" y="963689"/>
                  <a:pt x="1542616" y="1212493"/>
                  <a:pt x="1421053" y="1397856"/>
                </a:cubicBezTo>
                <a:cubicBezTo>
                  <a:pt x="1299424" y="1583173"/>
                  <a:pt x="1050671" y="1634906"/>
                  <a:pt x="865267" y="1513301"/>
                </a:cubicBezTo>
                <a:cubicBezTo>
                  <a:pt x="679936" y="1391729"/>
                  <a:pt x="628260" y="1142925"/>
                  <a:pt x="749819" y="957568"/>
                </a:cubicBezTo>
                <a:cubicBezTo>
                  <a:pt x="773570" y="921529"/>
                  <a:pt x="802922" y="889506"/>
                  <a:pt x="836727" y="862679"/>
                </a:cubicBezTo>
                <a:cubicBezTo>
                  <a:pt x="904529" y="809175"/>
                  <a:pt x="985629" y="780345"/>
                  <a:pt x="1067830" y="776732"/>
                </a:cubicBezTo>
                <a:close/>
                <a:moveTo>
                  <a:pt x="209205" y="551704"/>
                </a:moveTo>
                <a:cubicBezTo>
                  <a:pt x="249147" y="546653"/>
                  <a:pt x="290360" y="551675"/>
                  <a:pt x="328901" y="567267"/>
                </a:cubicBezTo>
                <a:cubicBezTo>
                  <a:pt x="451346" y="616809"/>
                  <a:pt x="510410" y="756201"/>
                  <a:pt x="460887" y="878648"/>
                </a:cubicBezTo>
                <a:cubicBezTo>
                  <a:pt x="411366" y="1001087"/>
                  <a:pt x="271948" y="1060182"/>
                  <a:pt x="149506" y="1010633"/>
                </a:cubicBezTo>
                <a:cubicBezTo>
                  <a:pt x="27060" y="961092"/>
                  <a:pt x="-32003" y="821699"/>
                  <a:pt x="17517" y="699260"/>
                </a:cubicBezTo>
                <a:cubicBezTo>
                  <a:pt x="34058" y="658332"/>
                  <a:pt x="61655" y="622811"/>
                  <a:pt x="97142" y="596577"/>
                </a:cubicBezTo>
                <a:cubicBezTo>
                  <a:pt x="130594" y="571878"/>
                  <a:pt x="169264" y="556754"/>
                  <a:pt x="209205" y="551704"/>
                </a:cubicBezTo>
                <a:close/>
                <a:moveTo>
                  <a:pt x="603014" y="0"/>
                </a:moveTo>
                <a:lnTo>
                  <a:pt x="2933812" y="0"/>
                </a:lnTo>
                <a:lnTo>
                  <a:pt x="2933812" y="2748233"/>
                </a:lnTo>
                <a:lnTo>
                  <a:pt x="2877044" y="2704219"/>
                </a:lnTo>
                <a:cubicBezTo>
                  <a:pt x="2590402" y="2543052"/>
                  <a:pt x="2331640" y="2859871"/>
                  <a:pt x="1987800" y="2707378"/>
                </a:cubicBezTo>
                <a:cubicBezTo>
                  <a:pt x="1763640" y="2607782"/>
                  <a:pt x="1580044" y="2342268"/>
                  <a:pt x="1571775" y="2085562"/>
                </a:cubicBezTo>
                <a:cubicBezTo>
                  <a:pt x="1556983" y="1612648"/>
                  <a:pt x="2147977" y="1430482"/>
                  <a:pt x="2085622" y="1038354"/>
                </a:cubicBezTo>
                <a:cubicBezTo>
                  <a:pt x="2048252" y="804151"/>
                  <a:pt x="1799013" y="625551"/>
                  <a:pt x="1614635" y="560521"/>
                </a:cubicBezTo>
                <a:cubicBezTo>
                  <a:pt x="1263737" y="436354"/>
                  <a:pt x="1061091" y="667936"/>
                  <a:pt x="825009" y="518839"/>
                </a:cubicBezTo>
                <a:cubicBezTo>
                  <a:pt x="671642" y="421917"/>
                  <a:pt x="576178" y="209445"/>
                  <a:pt x="599925" y="14372"/>
                </a:cubicBezTo>
                <a:close/>
              </a:path>
            </a:pathLst>
          </a:cu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venir"/>
              <a:ea typeface="Avenir"/>
              <a:cs typeface="Avenir"/>
              <a:sym typeface="Avenir"/>
            </a:endParaRPr>
          </a:p>
        </p:txBody>
      </p:sp>
      <p:pic>
        <p:nvPicPr>
          <p:cNvPr id="264" name="Google Shape;264;p29" descr="Icon&#10;&#10;Description automatically generated"/>
          <p:cNvPicPr preferRelativeResize="0"/>
          <p:nvPr/>
        </p:nvPicPr>
        <p:blipFill rotWithShape="1">
          <a:blip r:embed="rId3">
            <a:alphaModFix/>
          </a:blip>
          <a:srcRect/>
          <a:stretch/>
        </p:blipFill>
        <p:spPr>
          <a:xfrm>
            <a:off x="8515511" y="120659"/>
            <a:ext cx="518664" cy="518664"/>
          </a:xfrm>
          <a:prstGeom prst="rect">
            <a:avLst/>
          </a:prstGeom>
          <a:noFill/>
          <a:ln>
            <a:noFill/>
          </a:ln>
        </p:spPr>
      </p:pic>
      <p:sp>
        <p:nvSpPr>
          <p:cNvPr id="265" name="Google Shape;265;p29"/>
          <p:cNvSpPr txBox="1"/>
          <p:nvPr/>
        </p:nvSpPr>
        <p:spPr>
          <a:xfrm>
            <a:off x="71350" y="239125"/>
            <a:ext cx="8388300" cy="10989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GB" sz="3300">
                <a:solidFill>
                  <a:schemeClr val="dk1"/>
                </a:solidFill>
              </a:rPr>
              <a:t>Issues and Blockers – Help Needed from Mgmt</a:t>
            </a:r>
            <a:endParaRPr sz="2600">
              <a:latin typeface="Avenir"/>
              <a:ea typeface="Avenir"/>
              <a:cs typeface="Avenir"/>
              <a:sym typeface="Avenir"/>
            </a:endParaRPr>
          </a:p>
        </p:txBody>
      </p:sp>
      <p:sp>
        <p:nvSpPr>
          <p:cNvPr id="266" name="Google Shape;266;p29"/>
          <p:cNvSpPr txBox="1"/>
          <p:nvPr/>
        </p:nvSpPr>
        <p:spPr>
          <a:xfrm>
            <a:off x="575650" y="1749400"/>
            <a:ext cx="6108000" cy="4617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Font typeface="Avenir"/>
              <a:buAutoNum type="arabicPeriod"/>
            </a:pPr>
            <a:r>
              <a:rPr lang="en-GB" sz="1800" dirty="0">
                <a:solidFill>
                  <a:schemeClr val="bg1"/>
                </a:solidFill>
                <a:latin typeface="Avenir"/>
                <a:ea typeface="Avenir"/>
                <a:cs typeface="Avenir"/>
                <a:sym typeface="Avenir"/>
              </a:rPr>
              <a:t>Alignment on the Product Vision and Goal(s)</a:t>
            </a:r>
            <a:endParaRPr sz="1800" dirty="0">
              <a:solidFill>
                <a:schemeClr val="bg1"/>
              </a:solidFill>
              <a:latin typeface="Avenir"/>
              <a:ea typeface="Avenir"/>
              <a:cs typeface="Avenir"/>
              <a:sym typeface="Avenir"/>
            </a:endParaRPr>
          </a:p>
        </p:txBody>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4"/>
        <p:cNvGrpSpPr/>
        <p:nvPr/>
      </p:nvGrpSpPr>
      <p:grpSpPr>
        <a:xfrm>
          <a:off x="0" y="0"/>
          <a:ext cx="0" cy="0"/>
          <a:chOff x="0" y="0"/>
          <a:chExt cx="0" cy="0"/>
        </a:xfrm>
      </p:grpSpPr>
      <p:sp>
        <p:nvSpPr>
          <p:cNvPr id="95" name="Google Shape;95;p14"/>
          <p:cNvSpPr/>
          <p:nvPr/>
        </p:nvSpPr>
        <p:spPr>
          <a:xfrm>
            <a:off x="0" y="0"/>
            <a:ext cx="91440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96" name="Google Shape;96;p14"/>
          <p:cNvSpPr txBox="1">
            <a:spLocks noGrp="1"/>
          </p:cNvSpPr>
          <p:nvPr>
            <p:ph type="title"/>
          </p:nvPr>
        </p:nvSpPr>
        <p:spPr>
          <a:xfrm>
            <a:off x="479161" y="313182"/>
            <a:ext cx="8182230" cy="937046"/>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chemeClr val="dk1"/>
              </a:buClr>
              <a:buSzPts val="5000"/>
              <a:buFont typeface="Calibri"/>
              <a:buNone/>
            </a:pPr>
            <a:r>
              <a:rPr lang="en-GB" sz="5000">
                <a:solidFill>
                  <a:schemeClr val="dk1"/>
                </a:solidFill>
                <a:latin typeface="Calibri"/>
                <a:ea typeface="Calibri"/>
                <a:cs typeface="Calibri"/>
                <a:sym typeface="Calibri"/>
              </a:rPr>
              <a:t>Product Vision</a:t>
            </a:r>
            <a:endParaRPr/>
          </a:p>
        </p:txBody>
      </p:sp>
      <p:sp>
        <p:nvSpPr>
          <p:cNvPr id="97" name="Google Shape;97;p14"/>
          <p:cNvSpPr/>
          <p:nvPr/>
        </p:nvSpPr>
        <p:spPr>
          <a:xfrm>
            <a:off x="2855777" y="1300091"/>
            <a:ext cx="3429000" cy="13716"/>
          </a:xfrm>
          <a:custGeom>
            <a:avLst/>
            <a:gdLst/>
            <a:ahLst/>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1"/>
          </a:solidFill>
          <a:ln w="41275" cap="rnd"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98" name="Google Shape;98;p14"/>
          <p:cNvSpPr txBox="1"/>
          <p:nvPr/>
        </p:nvSpPr>
        <p:spPr>
          <a:xfrm>
            <a:off x="129050" y="1614825"/>
            <a:ext cx="8882400" cy="3262401"/>
          </a:xfrm>
          <a:prstGeom prst="rect">
            <a:avLst/>
          </a:prstGeom>
          <a:noFill/>
          <a:ln>
            <a:noFill/>
          </a:ln>
        </p:spPr>
        <p:txBody>
          <a:bodyPr spcFirstLastPara="1" wrap="square" lIns="91425" tIns="91425" rIns="91425" bIns="91425" anchor="t" anchorCtr="0">
            <a:spAutoFit/>
          </a:bodyPr>
          <a:lstStyle/>
          <a:p>
            <a:pPr marL="0" lvl="0" indent="0" rtl="0">
              <a:spcBef>
                <a:spcPts val="0"/>
              </a:spcBef>
              <a:spcAft>
                <a:spcPts val="0"/>
              </a:spcAft>
              <a:buNone/>
            </a:pPr>
            <a:r>
              <a:rPr lang="en-GB" sz="2000" b="0" i="0" dirty="0">
                <a:solidFill>
                  <a:schemeClr val="bg1"/>
                </a:solidFill>
                <a:effectLst/>
                <a:latin typeface="Söhne"/>
              </a:rPr>
              <a:t>For </a:t>
            </a:r>
            <a:r>
              <a:rPr lang="en-GB" sz="2000" b="0" i="0" u="sng" dirty="0">
                <a:solidFill>
                  <a:schemeClr val="bg1"/>
                </a:solidFill>
                <a:effectLst/>
                <a:latin typeface="Söhne"/>
              </a:rPr>
              <a:t>businesses, NGOs, and regulators</a:t>
            </a:r>
            <a:br>
              <a:rPr lang="en-GB" sz="2000" dirty="0">
                <a:solidFill>
                  <a:schemeClr val="bg1"/>
                </a:solidFill>
              </a:rPr>
            </a:br>
            <a:r>
              <a:rPr lang="en-GB" sz="2000" b="0" i="0" dirty="0">
                <a:solidFill>
                  <a:schemeClr val="bg1"/>
                </a:solidFill>
                <a:effectLst/>
                <a:latin typeface="Söhne"/>
              </a:rPr>
              <a:t>Who need to assess supply chain sustainability and identify key power players</a:t>
            </a:r>
            <a:br>
              <a:rPr lang="en-GB" sz="2000" dirty="0">
                <a:solidFill>
                  <a:schemeClr val="bg1"/>
                </a:solidFill>
              </a:rPr>
            </a:br>
            <a:r>
              <a:rPr lang="en-GB" sz="2000" b="0" i="0" dirty="0">
                <a:solidFill>
                  <a:schemeClr val="bg1"/>
                </a:solidFill>
                <a:effectLst/>
                <a:latin typeface="Söhne"/>
              </a:rPr>
              <a:t>The LLM Automated Supply Chain Analysis System is an AI-powered solution</a:t>
            </a:r>
            <a:br>
              <a:rPr lang="en-GB" sz="2000" dirty="0">
                <a:solidFill>
                  <a:schemeClr val="bg1"/>
                </a:solidFill>
              </a:rPr>
            </a:br>
            <a:r>
              <a:rPr lang="en-GB" sz="2000" b="0" i="0" dirty="0">
                <a:solidFill>
                  <a:schemeClr val="bg1"/>
                </a:solidFill>
                <a:effectLst/>
                <a:latin typeface="Söhne"/>
              </a:rPr>
              <a:t>That simplifies the evaluation of supply chain practices and maps stakeholder influence with precision</a:t>
            </a:r>
            <a:br>
              <a:rPr lang="en-GB" sz="2000" dirty="0">
                <a:solidFill>
                  <a:schemeClr val="bg1"/>
                </a:solidFill>
              </a:rPr>
            </a:br>
            <a:r>
              <a:rPr lang="en-GB" sz="2000" b="0" i="0" dirty="0">
                <a:solidFill>
                  <a:schemeClr val="bg1"/>
                </a:solidFill>
                <a:effectLst/>
                <a:latin typeface="Söhne"/>
              </a:rPr>
              <a:t>Unlike traditional supply chain assessment tools</a:t>
            </a:r>
            <a:br>
              <a:rPr lang="en-GB" sz="2000" dirty="0">
                <a:solidFill>
                  <a:schemeClr val="bg1"/>
                </a:solidFill>
              </a:rPr>
            </a:br>
            <a:r>
              <a:rPr lang="en-GB" sz="2000" b="0" i="0" dirty="0">
                <a:solidFill>
                  <a:schemeClr val="bg1"/>
                </a:solidFill>
                <a:effectLst/>
                <a:latin typeface="Söhne"/>
              </a:rPr>
              <a:t>Our system provides a user-friendly interface with advanced analytics, offering actionable insights for improvement while ensuring data privacy and security. Additionally accessing hard-to-reach data and transparently showing its source to uphold the integrity of the evaluation process.</a:t>
            </a:r>
            <a:endParaRPr sz="1900" b="1" dirty="0">
              <a:solidFill>
                <a:schemeClr val="bg1"/>
              </a:solidFill>
              <a:latin typeface="Avenir"/>
              <a:ea typeface="Avenir"/>
              <a:cs typeface="Avenir"/>
              <a:sym typeface="Aveni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2"/>
        <p:cNvGrpSpPr/>
        <p:nvPr/>
      </p:nvGrpSpPr>
      <p:grpSpPr>
        <a:xfrm>
          <a:off x="0" y="0"/>
          <a:ext cx="0" cy="0"/>
          <a:chOff x="0" y="0"/>
          <a:chExt cx="0" cy="0"/>
        </a:xfrm>
      </p:grpSpPr>
      <p:sp>
        <p:nvSpPr>
          <p:cNvPr id="103" name="Google Shape;103;p15"/>
          <p:cNvSpPr/>
          <p:nvPr/>
        </p:nvSpPr>
        <p:spPr>
          <a:xfrm>
            <a:off x="0" y="0"/>
            <a:ext cx="91440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04" name="Google Shape;104;p15"/>
          <p:cNvSpPr txBox="1">
            <a:spLocks noGrp="1"/>
          </p:cNvSpPr>
          <p:nvPr>
            <p:ph type="title"/>
          </p:nvPr>
        </p:nvSpPr>
        <p:spPr>
          <a:xfrm>
            <a:off x="479161" y="313182"/>
            <a:ext cx="8182230" cy="937046"/>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chemeClr val="dk1"/>
              </a:buClr>
              <a:buSzPts val="5000"/>
              <a:buFont typeface="Calibri"/>
              <a:buNone/>
            </a:pPr>
            <a:r>
              <a:rPr lang="en-GB" sz="5000">
                <a:solidFill>
                  <a:schemeClr val="dk1"/>
                </a:solidFill>
                <a:latin typeface="Calibri"/>
                <a:ea typeface="Calibri"/>
                <a:cs typeface="Calibri"/>
                <a:sym typeface="Calibri"/>
              </a:rPr>
              <a:t>Product Goal</a:t>
            </a:r>
            <a:endParaRPr/>
          </a:p>
        </p:txBody>
      </p:sp>
      <p:sp>
        <p:nvSpPr>
          <p:cNvPr id="105" name="Google Shape;105;p15"/>
          <p:cNvSpPr txBox="1"/>
          <p:nvPr/>
        </p:nvSpPr>
        <p:spPr>
          <a:xfrm>
            <a:off x="129050" y="1614825"/>
            <a:ext cx="8882400" cy="3262401"/>
          </a:xfrm>
          <a:prstGeom prst="rect">
            <a:avLst/>
          </a:prstGeom>
          <a:noFill/>
          <a:ln>
            <a:noFill/>
          </a:ln>
        </p:spPr>
        <p:txBody>
          <a:bodyPr spcFirstLastPara="1" wrap="square" lIns="91425" tIns="91425" rIns="91425" bIns="91425" anchor="t" anchorCtr="0">
            <a:spAutoFit/>
          </a:bodyPr>
          <a:lstStyle/>
          <a:p>
            <a:pPr algn="l"/>
            <a:r>
              <a:rPr lang="en-GB" sz="2000" b="0" i="0" dirty="0">
                <a:solidFill>
                  <a:schemeClr val="bg1"/>
                </a:solidFill>
                <a:effectLst/>
                <a:latin typeface="Söhne"/>
              </a:rPr>
              <a:t>In our pursuit of sustainability within supply chains, we must conquer the complexity of data and make the insights accessible and actionable. </a:t>
            </a:r>
          </a:p>
          <a:p>
            <a:pPr algn="l"/>
            <a:r>
              <a:rPr lang="en-GB" sz="2000" b="0" i="0" dirty="0">
                <a:solidFill>
                  <a:schemeClr val="bg1"/>
                </a:solidFill>
                <a:effectLst/>
                <a:latin typeface="Söhne"/>
              </a:rPr>
              <a:t>The system we develop must effortlessly map out sustainability metrics and power dynamics, integrating data seamlessly while providing a straightforward user experience.</a:t>
            </a:r>
          </a:p>
          <a:p>
            <a:pPr algn="l"/>
            <a:endParaRPr lang="en-GB" sz="2000" b="0" i="0" dirty="0">
              <a:solidFill>
                <a:schemeClr val="bg1"/>
              </a:solidFill>
              <a:effectLst/>
              <a:latin typeface="Söhne"/>
            </a:endParaRPr>
          </a:p>
          <a:p>
            <a:pPr algn="l"/>
            <a:r>
              <a:rPr lang="en-GB" sz="2000" b="0" i="0" dirty="0">
                <a:solidFill>
                  <a:schemeClr val="bg1"/>
                </a:solidFill>
                <a:effectLst/>
                <a:latin typeface="Söhne"/>
              </a:rPr>
              <a:t>Our product goal is to enable precise sustainability reporting and stakeholder analysis, providing the clarity needed for companies to enact change. The measure of success will be our system's accuracy and the degree to which it empowers companies to adjust their operations toward more sustainable practices.</a:t>
            </a:r>
          </a:p>
        </p:txBody>
      </p:sp>
      <p:sp>
        <p:nvSpPr>
          <p:cNvPr id="106" name="Google Shape;106;p15"/>
          <p:cNvSpPr/>
          <p:nvPr/>
        </p:nvSpPr>
        <p:spPr>
          <a:xfrm>
            <a:off x="2855777" y="1300091"/>
            <a:ext cx="3429000" cy="13716"/>
          </a:xfrm>
          <a:custGeom>
            <a:avLst/>
            <a:gdLst/>
            <a:ahLst/>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1"/>
          </a:solidFill>
          <a:ln w="41275" cap="rnd"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 name="TextBox 7">
            <a:extLst>
              <a:ext uri="{FF2B5EF4-FFF2-40B4-BE49-F238E27FC236}">
                <a16:creationId xmlns:a16="http://schemas.microsoft.com/office/drawing/2014/main" id="{00413666-6E5E-C878-6616-D2E09E5886E8}"/>
              </a:ext>
            </a:extLst>
          </p:cNvPr>
          <p:cNvSpPr txBox="1"/>
          <p:nvPr/>
        </p:nvSpPr>
        <p:spPr>
          <a:xfrm>
            <a:off x="5192483" y="-212741"/>
            <a:ext cx="3818967" cy="738664"/>
          </a:xfrm>
          <a:prstGeom prst="rect">
            <a:avLst/>
          </a:prstGeom>
          <a:solidFill>
            <a:schemeClr val="accent2"/>
          </a:solidFill>
        </p:spPr>
        <p:txBody>
          <a:bodyPr wrap="square" rtlCol="0">
            <a:spAutoFit/>
          </a:bodyPr>
          <a:ls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400" i="0" dirty="0">
                <a:effectLst/>
                <a:latin typeface="Söhne"/>
              </a:rPr>
              <a:t>To Gather evidence for the need for improvement, which is then validated, and then is used to build a case for improvement. </a:t>
            </a:r>
            <a:endParaRPr lang="en-NL"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29A57-8310-21DF-D8F2-FF1018736899}"/>
              </a:ext>
            </a:extLst>
          </p:cNvPr>
          <p:cNvSpPr>
            <a:spLocks noGrp="1"/>
          </p:cNvSpPr>
          <p:nvPr>
            <p:ph type="title"/>
          </p:nvPr>
        </p:nvSpPr>
        <p:spPr/>
        <p:txBody>
          <a:bodyPr/>
          <a:lstStyle/>
          <a:p>
            <a:r>
              <a:rPr lang="en-US" dirty="0"/>
              <a:t>Requirements</a:t>
            </a:r>
            <a:endParaRPr lang="en-NL" dirty="0"/>
          </a:p>
        </p:txBody>
      </p:sp>
      <p:sp>
        <p:nvSpPr>
          <p:cNvPr id="3" name="Content Placeholder 2">
            <a:extLst>
              <a:ext uri="{FF2B5EF4-FFF2-40B4-BE49-F238E27FC236}">
                <a16:creationId xmlns:a16="http://schemas.microsoft.com/office/drawing/2014/main" id="{F2F31EB9-1AC6-D6B3-AB04-43EB37B94117}"/>
              </a:ext>
            </a:extLst>
          </p:cNvPr>
          <p:cNvSpPr>
            <a:spLocks noGrp="1"/>
          </p:cNvSpPr>
          <p:nvPr>
            <p:ph idx="1"/>
          </p:nvPr>
        </p:nvSpPr>
        <p:spPr>
          <a:xfrm>
            <a:off x="619347" y="1158949"/>
            <a:ext cx="8040069" cy="3825063"/>
          </a:xfrm>
        </p:spPr>
        <p:txBody>
          <a:bodyPr>
            <a:normAutofit fontScale="85000" lnSpcReduction="20000"/>
          </a:bodyPr>
          <a:lstStyle/>
          <a:p>
            <a:pPr algn="l">
              <a:buFont typeface="+mj-lt"/>
              <a:buAutoNum type="arabicPeriod"/>
            </a:pPr>
            <a:r>
              <a:rPr lang="en-GB" b="1" i="0" dirty="0">
                <a:solidFill>
                  <a:srgbClr val="ECECEC"/>
                </a:solidFill>
                <a:effectLst/>
                <a:latin typeface="Söhne"/>
              </a:rPr>
              <a:t>Data Collection and Integration</a:t>
            </a:r>
            <a:endParaRPr lang="en-GB" b="0" i="0" dirty="0">
              <a:solidFill>
                <a:srgbClr val="ECECEC"/>
              </a:solidFill>
              <a:effectLst/>
              <a:latin typeface="Söhne"/>
            </a:endParaRPr>
          </a:p>
          <a:p>
            <a:pPr marL="457200" lvl="1" indent="0" algn="l">
              <a:buNone/>
            </a:pPr>
            <a:r>
              <a:rPr lang="en-GB" b="0" i="0" dirty="0">
                <a:solidFill>
                  <a:srgbClr val="ECECEC"/>
                </a:solidFill>
                <a:effectLst/>
                <a:latin typeface="Söhne"/>
              </a:rPr>
              <a:t>Ability to aggregate data from various sources, including IoT devices, ERP systems, and public databases.</a:t>
            </a:r>
          </a:p>
          <a:p>
            <a:pPr marL="457200" lvl="1" indent="0" algn="l">
              <a:buNone/>
            </a:pPr>
            <a:r>
              <a:rPr lang="en-GB" b="0" i="0" dirty="0">
                <a:solidFill>
                  <a:srgbClr val="ECECEC"/>
                </a:solidFill>
                <a:effectLst/>
                <a:latin typeface="Söhne"/>
              </a:rPr>
              <a:t>Integrate with blockchain platforms to access and verify transaction data.</a:t>
            </a:r>
          </a:p>
          <a:p>
            <a:pPr algn="l">
              <a:buFont typeface="+mj-lt"/>
              <a:buAutoNum type="arabicPeriod"/>
            </a:pPr>
            <a:r>
              <a:rPr lang="en-GB" b="1" i="0" dirty="0">
                <a:solidFill>
                  <a:srgbClr val="ECECEC"/>
                </a:solidFill>
                <a:effectLst/>
                <a:latin typeface="Söhne"/>
              </a:rPr>
              <a:t>Stakeholder Identification</a:t>
            </a:r>
            <a:endParaRPr lang="en-GB" b="0" i="0" dirty="0">
              <a:solidFill>
                <a:srgbClr val="ECECEC"/>
              </a:solidFill>
              <a:effectLst/>
              <a:latin typeface="Söhne"/>
            </a:endParaRPr>
          </a:p>
          <a:p>
            <a:pPr marL="457200" lvl="1" indent="0" algn="l">
              <a:buNone/>
            </a:pPr>
            <a:r>
              <a:rPr lang="en-GB" b="0" i="0" dirty="0">
                <a:solidFill>
                  <a:srgbClr val="ECECEC"/>
                </a:solidFill>
                <a:effectLst/>
                <a:latin typeface="Söhne"/>
              </a:rPr>
              <a:t>AI algorithms to identify and profile stakeholders within the supply chain.</a:t>
            </a:r>
          </a:p>
          <a:p>
            <a:pPr marL="457200" lvl="1" indent="0" algn="l">
              <a:buNone/>
            </a:pPr>
            <a:r>
              <a:rPr lang="en-GB" b="0" i="0" dirty="0">
                <a:solidFill>
                  <a:srgbClr val="ECECEC"/>
                </a:solidFill>
                <a:effectLst/>
                <a:latin typeface="Söhne"/>
              </a:rPr>
              <a:t>Features to map stakeholders’ roles, influence, and relationships.</a:t>
            </a:r>
          </a:p>
          <a:p>
            <a:pPr algn="l">
              <a:buFont typeface="+mj-lt"/>
              <a:buAutoNum type="arabicPeriod"/>
            </a:pPr>
            <a:r>
              <a:rPr lang="en-GB" b="1" i="0" dirty="0">
                <a:solidFill>
                  <a:srgbClr val="ECECEC"/>
                </a:solidFill>
                <a:effectLst/>
                <a:latin typeface="Söhne"/>
              </a:rPr>
              <a:t>Sustainability Assessment</a:t>
            </a:r>
            <a:endParaRPr lang="en-GB" b="0" i="0" dirty="0">
              <a:solidFill>
                <a:srgbClr val="ECECEC"/>
              </a:solidFill>
              <a:effectLst/>
              <a:latin typeface="Söhne"/>
            </a:endParaRPr>
          </a:p>
          <a:p>
            <a:pPr marL="457200" lvl="1" indent="0" algn="l">
              <a:buNone/>
            </a:pPr>
            <a:r>
              <a:rPr lang="en-GB" b="0" i="0" dirty="0">
                <a:solidFill>
                  <a:srgbClr val="ECECEC"/>
                </a:solidFill>
                <a:effectLst/>
                <a:latin typeface="Söhne"/>
              </a:rPr>
              <a:t>Criteria and metrics for evaluating the sustainability of supply chain practices.</a:t>
            </a:r>
          </a:p>
          <a:p>
            <a:pPr marL="457200" lvl="1" indent="0" algn="l">
              <a:buNone/>
            </a:pPr>
            <a:r>
              <a:rPr lang="en-GB" b="0" i="0" dirty="0">
                <a:solidFill>
                  <a:srgbClr val="ECECEC"/>
                </a:solidFill>
                <a:effectLst/>
                <a:latin typeface="Söhne"/>
              </a:rPr>
              <a:t>Tools for measuring environmental impact, ethical sourcing, and </a:t>
            </a:r>
            <a:r>
              <a:rPr lang="en-GB" b="0" i="0" dirty="0" err="1">
                <a:solidFill>
                  <a:srgbClr val="ECECEC"/>
                </a:solidFill>
                <a:effectLst/>
                <a:latin typeface="Söhne"/>
              </a:rPr>
              <a:t>labor</a:t>
            </a:r>
            <a:r>
              <a:rPr lang="en-GB" b="0" i="0" dirty="0">
                <a:solidFill>
                  <a:srgbClr val="ECECEC"/>
                </a:solidFill>
                <a:effectLst/>
                <a:latin typeface="Söhne"/>
              </a:rPr>
              <a:t> practices.</a:t>
            </a:r>
          </a:p>
          <a:p>
            <a:pPr algn="l">
              <a:buFont typeface="+mj-lt"/>
              <a:buAutoNum type="arabicPeriod"/>
            </a:pPr>
            <a:r>
              <a:rPr lang="en-GB" b="1" i="0" dirty="0">
                <a:solidFill>
                  <a:srgbClr val="ECECEC"/>
                </a:solidFill>
                <a:effectLst/>
                <a:latin typeface="Söhne"/>
              </a:rPr>
              <a:t>Power Player Analysis</a:t>
            </a:r>
            <a:endParaRPr lang="en-GB" b="0" i="0" dirty="0">
              <a:solidFill>
                <a:srgbClr val="ECECEC"/>
              </a:solidFill>
              <a:effectLst/>
              <a:latin typeface="Söhne"/>
            </a:endParaRPr>
          </a:p>
          <a:p>
            <a:pPr marL="457200" lvl="1" indent="0" algn="l">
              <a:buNone/>
            </a:pPr>
            <a:r>
              <a:rPr lang="en-GB" b="0" i="0" dirty="0">
                <a:solidFill>
                  <a:srgbClr val="ECECEC"/>
                </a:solidFill>
                <a:effectLst/>
                <a:latin typeface="Söhne"/>
              </a:rPr>
              <a:t>Analytical tools to identify and assess major power players’ impact on the supply chain.</a:t>
            </a:r>
          </a:p>
          <a:p>
            <a:pPr marL="457200" lvl="1" indent="0" algn="l">
              <a:buNone/>
            </a:pPr>
            <a:r>
              <a:rPr lang="en-GB" b="0" i="0" dirty="0">
                <a:solidFill>
                  <a:srgbClr val="ECECEC"/>
                </a:solidFill>
                <a:effectLst/>
                <a:latin typeface="Söhne"/>
              </a:rPr>
              <a:t>Visualization of power dynamics and their implications for sustainability and efficiency.</a:t>
            </a:r>
          </a:p>
          <a:p>
            <a:pPr algn="l">
              <a:buFont typeface="+mj-lt"/>
              <a:buAutoNum type="arabicPeriod"/>
            </a:pPr>
            <a:r>
              <a:rPr lang="en-GB" b="1" i="0" dirty="0">
                <a:solidFill>
                  <a:srgbClr val="ECECEC"/>
                </a:solidFill>
                <a:effectLst/>
                <a:latin typeface="Söhne"/>
              </a:rPr>
              <a:t>Drill-Down Capability</a:t>
            </a:r>
            <a:endParaRPr lang="en-GB" b="0" i="0" dirty="0">
              <a:solidFill>
                <a:srgbClr val="ECECEC"/>
              </a:solidFill>
              <a:effectLst/>
              <a:latin typeface="Söhne"/>
            </a:endParaRPr>
          </a:p>
          <a:p>
            <a:pPr marL="457200" lvl="1" indent="0" algn="l">
              <a:buNone/>
            </a:pPr>
            <a:r>
              <a:rPr lang="en-GB" b="0" i="0" dirty="0">
                <a:solidFill>
                  <a:srgbClr val="ECECEC"/>
                </a:solidFill>
                <a:effectLst/>
                <a:latin typeface="Söhne"/>
              </a:rPr>
              <a:t>Detailed breakdowns of product-specific supply chain paths, including subcomponents.</a:t>
            </a:r>
          </a:p>
          <a:p>
            <a:pPr marL="457200" lvl="1" indent="0" algn="l">
              <a:buNone/>
            </a:pPr>
            <a:r>
              <a:rPr lang="en-GB" dirty="0">
                <a:solidFill>
                  <a:srgbClr val="ECECEC"/>
                </a:solidFill>
                <a:latin typeface="Söhne"/>
              </a:rPr>
              <a:t>C</a:t>
            </a:r>
            <a:r>
              <a:rPr lang="en-GB" b="0" i="0" dirty="0">
                <a:solidFill>
                  <a:srgbClr val="ECECEC"/>
                </a:solidFill>
                <a:effectLst/>
                <a:latin typeface="Söhne"/>
              </a:rPr>
              <a:t>ompany-focused analysis, including corporate policies, sustainability reports, and compliance records.</a:t>
            </a:r>
          </a:p>
          <a:p>
            <a:endParaRPr lang="en-NL" dirty="0"/>
          </a:p>
        </p:txBody>
      </p:sp>
    </p:spTree>
    <p:extLst>
      <p:ext uri="{BB962C8B-B14F-4D97-AF65-F5344CB8AC3E}">
        <p14:creationId xmlns:p14="http://schemas.microsoft.com/office/powerpoint/2010/main" val="364027823"/>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9B299-F59F-3AD6-6B8B-4E1257FE57C7}"/>
              </a:ext>
            </a:extLst>
          </p:cNvPr>
          <p:cNvSpPr>
            <a:spLocks noGrp="1"/>
          </p:cNvSpPr>
          <p:nvPr>
            <p:ph type="title"/>
          </p:nvPr>
        </p:nvSpPr>
        <p:spPr/>
        <p:txBody>
          <a:bodyPr/>
          <a:lstStyle/>
          <a:p>
            <a:r>
              <a:rPr lang="en-US" dirty="0"/>
              <a:t>Features</a:t>
            </a:r>
            <a:endParaRPr lang="en-NL" dirty="0"/>
          </a:p>
        </p:txBody>
      </p:sp>
      <p:sp>
        <p:nvSpPr>
          <p:cNvPr id="3" name="Content Placeholder 2">
            <a:extLst>
              <a:ext uri="{FF2B5EF4-FFF2-40B4-BE49-F238E27FC236}">
                <a16:creationId xmlns:a16="http://schemas.microsoft.com/office/drawing/2014/main" id="{70B5345F-3CA3-C8DD-38EA-779AD3F8AB92}"/>
              </a:ext>
            </a:extLst>
          </p:cNvPr>
          <p:cNvSpPr>
            <a:spLocks noGrp="1"/>
          </p:cNvSpPr>
          <p:nvPr>
            <p:ph idx="1"/>
          </p:nvPr>
        </p:nvSpPr>
        <p:spPr>
          <a:xfrm>
            <a:off x="827484" y="1539690"/>
            <a:ext cx="6709906" cy="2830292"/>
          </a:xfrm>
        </p:spPr>
        <p:txBody>
          <a:bodyPr>
            <a:normAutofit fontScale="62500" lnSpcReduction="20000"/>
          </a:bodyPr>
          <a:lstStyle/>
          <a:p>
            <a:pPr algn="l" rtl="0" fontAlgn="base">
              <a:buFont typeface="Arial" panose="020B0604020202020204" pitchFamily="34" charset="0"/>
              <a:buChar char="•"/>
            </a:pPr>
            <a:r>
              <a:rPr lang="en-GB" sz="1800" b="1" i="0" u="none" strike="noStrike" dirty="0">
                <a:effectLst/>
                <a:latin typeface="Söhne"/>
              </a:rPr>
              <a:t>Ingredient Search</a:t>
            </a:r>
            <a:r>
              <a:rPr lang="en-GB" sz="1800" b="0" i="0" u="none" strike="noStrike" dirty="0">
                <a:effectLst/>
                <a:latin typeface="Söhne"/>
              </a:rPr>
              <a:t>: Allows users to identify the components required to manufacture a specific product.</a:t>
            </a:r>
            <a:r>
              <a:rPr lang="en-US" sz="1800" b="0" i="0" dirty="0">
                <a:effectLst/>
                <a:latin typeface="Söhne"/>
              </a:rPr>
              <a:t>​</a:t>
            </a:r>
            <a:endParaRPr lang="en-US" b="0" i="0" dirty="0">
              <a:effectLst/>
              <a:latin typeface="Arial" panose="020B0604020202020204" pitchFamily="34" charset="0"/>
            </a:endParaRPr>
          </a:p>
          <a:p>
            <a:pPr algn="l" rtl="0" fontAlgn="base">
              <a:buFont typeface="Arial" panose="020B0604020202020204" pitchFamily="34" charset="0"/>
              <a:buChar char="•"/>
            </a:pPr>
            <a:r>
              <a:rPr lang="en-GB" sz="1800" b="1" i="0" u="none" strike="noStrike" dirty="0">
                <a:effectLst/>
                <a:latin typeface="Söhne"/>
              </a:rPr>
              <a:t>Product Reverse Search</a:t>
            </a:r>
            <a:r>
              <a:rPr lang="en-GB" sz="1800" b="0" i="0" u="none" strike="noStrike" dirty="0">
                <a:effectLst/>
                <a:latin typeface="Söhne"/>
              </a:rPr>
              <a:t>: Enables tracing back from a product to its raw materials and their sources.</a:t>
            </a:r>
            <a:r>
              <a:rPr lang="en-US" sz="1800" b="0" i="0" dirty="0">
                <a:effectLst/>
                <a:latin typeface="Söhne"/>
              </a:rPr>
              <a:t>​</a:t>
            </a:r>
            <a:endParaRPr lang="en-US" b="0" i="0" dirty="0">
              <a:effectLst/>
              <a:latin typeface="Arial" panose="020B0604020202020204" pitchFamily="34" charset="0"/>
            </a:endParaRPr>
          </a:p>
          <a:p>
            <a:pPr algn="l" rtl="0" fontAlgn="base">
              <a:buFont typeface="Arial" panose="020B0604020202020204" pitchFamily="34" charset="0"/>
              <a:buChar char="•"/>
            </a:pPr>
            <a:r>
              <a:rPr lang="en-GB" sz="1800" b="1" i="0" u="none" strike="noStrike" dirty="0">
                <a:effectLst/>
                <a:latin typeface="Söhne"/>
              </a:rPr>
              <a:t>Business-to-Product Mapping</a:t>
            </a:r>
            <a:r>
              <a:rPr lang="en-GB" sz="1800" b="0" i="0" u="none" strike="noStrike" dirty="0">
                <a:effectLst/>
                <a:latin typeface="Söhne"/>
              </a:rPr>
              <a:t>: This feature allows users to start with a business and then discover all the products it manufactures.</a:t>
            </a:r>
            <a:r>
              <a:rPr lang="en-US" sz="1800" b="0" i="0" dirty="0">
                <a:effectLst/>
                <a:latin typeface="Söhne"/>
              </a:rPr>
              <a:t>​</a:t>
            </a:r>
            <a:endParaRPr lang="en-US" b="0" i="0" dirty="0">
              <a:effectLst/>
              <a:latin typeface="Arial" panose="020B0604020202020204" pitchFamily="34" charset="0"/>
            </a:endParaRPr>
          </a:p>
          <a:p>
            <a:pPr algn="l" rtl="0" fontAlgn="base">
              <a:buFont typeface="Arial" panose="020B0604020202020204" pitchFamily="34" charset="0"/>
              <a:buChar char="•"/>
            </a:pPr>
            <a:r>
              <a:rPr lang="en-GB" sz="1800" b="1" i="0" u="none" strike="noStrike" dirty="0">
                <a:effectLst/>
                <a:latin typeface="Söhne"/>
              </a:rPr>
              <a:t>Supply Chain Mapping</a:t>
            </a:r>
            <a:r>
              <a:rPr lang="en-GB" sz="1800" b="0" i="0" u="none" strike="noStrike" dirty="0">
                <a:effectLst/>
                <a:latin typeface="Söhne"/>
              </a:rPr>
              <a:t>: Maps the entire supply chain, identifying all entities involved in the production of a specific product.</a:t>
            </a:r>
            <a:r>
              <a:rPr lang="en-US" sz="1800" b="0" i="0" dirty="0">
                <a:effectLst/>
                <a:latin typeface="Söhne"/>
              </a:rPr>
              <a:t>​</a:t>
            </a:r>
            <a:endParaRPr lang="en-US" b="0" i="0" dirty="0">
              <a:effectLst/>
              <a:latin typeface="Arial" panose="020B0604020202020204" pitchFamily="34" charset="0"/>
            </a:endParaRPr>
          </a:p>
          <a:p>
            <a:pPr algn="l" rtl="0" fontAlgn="base">
              <a:buFont typeface="Arial" panose="020B0604020202020204" pitchFamily="34" charset="0"/>
              <a:buChar char="•"/>
            </a:pPr>
            <a:r>
              <a:rPr lang="en-GB" sz="1800" b="1" i="0" u="none" strike="noStrike" dirty="0">
                <a:effectLst/>
                <a:latin typeface="Söhne"/>
              </a:rPr>
              <a:t>Power Dynamics Mapping</a:t>
            </a:r>
            <a:r>
              <a:rPr lang="en-GB" sz="1800" b="0" i="0" u="none" strike="noStrike" dirty="0">
                <a:effectLst/>
                <a:latin typeface="Söhne"/>
              </a:rPr>
              <a:t>: Constructs a map of the relationships and hierarchies among manufacturers, suppliers, and other stakeholders.</a:t>
            </a:r>
            <a:r>
              <a:rPr lang="en-US" sz="1800" b="0" i="0" dirty="0">
                <a:effectLst/>
                <a:latin typeface="Söhne"/>
              </a:rPr>
              <a:t>​</a:t>
            </a:r>
            <a:endParaRPr lang="en-US" b="0" i="0" dirty="0">
              <a:effectLst/>
              <a:latin typeface="Arial" panose="020B0604020202020204" pitchFamily="34" charset="0"/>
            </a:endParaRPr>
          </a:p>
          <a:p>
            <a:pPr algn="l" rtl="0" fontAlgn="base">
              <a:buFont typeface="Arial" panose="020B0604020202020204" pitchFamily="34" charset="0"/>
              <a:buChar char="•"/>
            </a:pPr>
            <a:r>
              <a:rPr lang="en-GB" sz="1800" b="1" i="0" u="none" strike="noStrike" dirty="0">
                <a:effectLst/>
                <a:latin typeface="Söhne"/>
              </a:rPr>
              <a:t>Comparison Feature</a:t>
            </a:r>
            <a:r>
              <a:rPr lang="en-GB" sz="1800" b="0" i="0" u="none" strike="noStrike" dirty="0">
                <a:effectLst/>
                <a:latin typeface="Söhne"/>
              </a:rPr>
              <a:t>: Offers the ability to compare similar products and companies, facilitating a broader understanding of the market landscape.</a:t>
            </a:r>
            <a:r>
              <a:rPr lang="en-US" sz="1800" b="0" i="0" dirty="0">
                <a:effectLst/>
                <a:latin typeface="Söhne"/>
              </a:rPr>
              <a:t>​</a:t>
            </a:r>
            <a:endParaRPr lang="en-US" b="0" i="0" dirty="0">
              <a:effectLst/>
              <a:latin typeface="Arial" panose="020B0604020202020204" pitchFamily="34" charset="0"/>
            </a:endParaRPr>
          </a:p>
          <a:p>
            <a:pPr algn="l" rtl="0" fontAlgn="base">
              <a:buFont typeface="Arial" panose="020B0604020202020204" pitchFamily="34" charset="0"/>
              <a:buChar char="•"/>
            </a:pPr>
            <a:r>
              <a:rPr lang="en-GB" sz="1800" b="1" i="0" u="none" strike="noStrike" dirty="0">
                <a:effectLst/>
                <a:latin typeface="Söhne"/>
              </a:rPr>
              <a:t>Environmental Impact Analysis</a:t>
            </a:r>
            <a:r>
              <a:rPr lang="en-GB" sz="1800" b="0" i="0" u="none" strike="noStrike" dirty="0">
                <a:effectLst/>
                <a:latin typeface="Söhne"/>
              </a:rPr>
              <a:t>: Utilizes machine learning to detect patterns of pollution, material waste, and logistics inefficiencies within the supply chain.</a:t>
            </a:r>
            <a:r>
              <a:rPr lang="en-US" sz="1800" b="0" i="0" dirty="0">
                <a:effectLst/>
                <a:latin typeface="Söhne"/>
              </a:rPr>
              <a:t>​</a:t>
            </a:r>
            <a:endParaRPr lang="en-US" b="0" i="0" dirty="0">
              <a:effectLst/>
              <a:latin typeface="Arial" panose="020B0604020202020204" pitchFamily="34" charset="0"/>
            </a:endParaRPr>
          </a:p>
          <a:p>
            <a:pPr algn="l" rtl="0" fontAlgn="base">
              <a:buFont typeface="Arial" panose="020B0604020202020204" pitchFamily="34" charset="0"/>
              <a:buChar char="•"/>
            </a:pPr>
            <a:r>
              <a:rPr lang="en-GB" sz="1800" b="1" i="0" u="none" strike="noStrike" dirty="0">
                <a:effectLst/>
                <a:latin typeface="Söhne"/>
              </a:rPr>
              <a:t>Stakeholder Information</a:t>
            </a:r>
            <a:r>
              <a:rPr lang="en-GB" sz="1800" b="0" i="0" u="none" strike="noStrike" dirty="0">
                <a:effectLst/>
                <a:latin typeface="Söhne"/>
              </a:rPr>
              <a:t>: Gathers and </a:t>
            </a:r>
            <a:r>
              <a:rPr lang="en-GB" sz="1800" b="0" i="0" u="none" strike="noStrike" dirty="0" err="1">
                <a:effectLst/>
                <a:latin typeface="Söhne"/>
              </a:rPr>
              <a:t>analyzes</a:t>
            </a:r>
            <a:r>
              <a:rPr lang="en-GB" sz="1800" b="0" i="0" u="none" strike="noStrike" dirty="0">
                <a:effectLst/>
                <a:latin typeface="Söhne"/>
              </a:rPr>
              <a:t> information about customers and suppliers related to the same product, aiding in the comprehensive assessment of the supply chain</a:t>
            </a:r>
            <a:endParaRPr lang="en-US" b="0" i="0" dirty="0">
              <a:effectLst/>
              <a:latin typeface="Arial" panose="020B0604020202020204" pitchFamily="34" charset="0"/>
            </a:endParaRPr>
          </a:p>
        </p:txBody>
      </p:sp>
    </p:spTree>
    <p:extLst>
      <p:ext uri="{BB962C8B-B14F-4D97-AF65-F5344CB8AC3E}">
        <p14:creationId xmlns:p14="http://schemas.microsoft.com/office/powerpoint/2010/main" val="1751731778"/>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4" name="Google Shape;204;p24"/>
          <p:cNvSpPr txBox="1"/>
          <p:nvPr/>
        </p:nvSpPr>
        <p:spPr>
          <a:xfrm>
            <a:off x="376100" y="244045"/>
            <a:ext cx="8388300" cy="6417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GB" sz="3300" dirty="0"/>
              <a:t>sprint goal </a:t>
            </a:r>
            <a:endParaRPr sz="2600" dirty="0">
              <a:latin typeface="Avenir"/>
              <a:ea typeface="Avenir"/>
              <a:cs typeface="Avenir"/>
              <a:sym typeface="Avenir"/>
            </a:endParaRPr>
          </a:p>
        </p:txBody>
      </p:sp>
      <p:sp>
        <p:nvSpPr>
          <p:cNvPr id="205" name="Google Shape;205;p24"/>
          <p:cNvSpPr txBox="1"/>
          <p:nvPr/>
        </p:nvSpPr>
        <p:spPr>
          <a:xfrm>
            <a:off x="129050" y="1910013"/>
            <a:ext cx="8882400" cy="3457326"/>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GB" sz="1900" dirty="0">
                <a:solidFill>
                  <a:schemeClr val="bg1"/>
                </a:solidFill>
                <a:latin typeface="Avenir"/>
                <a:ea typeface="Avenir"/>
                <a:cs typeface="Avenir"/>
                <a:sym typeface="Avenir"/>
              </a:rPr>
              <a:t>Our focus is on </a:t>
            </a:r>
            <a:r>
              <a:rPr lang="en-GB" sz="1900" u="sng" dirty="0">
                <a:solidFill>
                  <a:schemeClr val="bg1"/>
                </a:solidFill>
                <a:latin typeface="Avenir"/>
                <a:ea typeface="Avenir"/>
                <a:cs typeface="Avenir"/>
                <a:sym typeface="Avenir"/>
              </a:rPr>
              <a:t>allowing a user to log into the Demo website on desktop web browser</a:t>
            </a:r>
            <a:endParaRPr sz="1900" u="sng" dirty="0">
              <a:solidFill>
                <a:schemeClr val="bg1"/>
              </a:solidFill>
              <a:latin typeface="Avenir"/>
              <a:ea typeface="Avenir"/>
              <a:cs typeface="Avenir"/>
              <a:sym typeface="Avenir"/>
            </a:endParaRPr>
          </a:p>
          <a:p>
            <a:pPr marL="0" lvl="0" indent="0" algn="l" rtl="0">
              <a:lnSpc>
                <a:spcPct val="100000"/>
              </a:lnSpc>
              <a:spcBef>
                <a:spcPts val="1000"/>
              </a:spcBef>
              <a:spcAft>
                <a:spcPts val="0"/>
              </a:spcAft>
              <a:buNone/>
            </a:pPr>
            <a:r>
              <a:rPr lang="en-GB" sz="1900" dirty="0">
                <a:solidFill>
                  <a:schemeClr val="bg1"/>
                </a:solidFill>
                <a:latin typeface="Avenir"/>
                <a:ea typeface="Avenir"/>
                <a:cs typeface="Avenir"/>
                <a:sym typeface="Avenir"/>
              </a:rPr>
              <a:t>We believe it delivers </a:t>
            </a:r>
            <a:r>
              <a:rPr lang="en-GB" sz="1900" u="sng" dirty="0">
                <a:solidFill>
                  <a:schemeClr val="bg1"/>
                </a:solidFill>
                <a:latin typeface="Avenir"/>
                <a:ea typeface="Avenir"/>
                <a:cs typeface="Avenir"/>
                <a:sym typeface="Avenir"/>
              </a:rPr>
              <a:t>an essential feature to be able to sign into external applications</a:t>
            </a:r>
            <a:r>
              <a:rPr lang="en-GB" sz="1900" dirty="0">
                <a:solidFill>
                  <a:schemeClr val="bg1"/>
                </a:solidFill>
                <a:latin typeface="Avenir"/>
                <a:ea typeface="Avenir"/>
                <a:cs typeface="Avenir"/>
                <a:sym typeface="Avenir"/>
              </a:rPr>
              <a:t> to </a:t>
            </a:r>
            <a:r>
              <a:rPr lang="en-GB" sz="1900" u="sng" dirty="0">
                <a:solidFill>
                  <a:schemeClr val="bg1"/>
                </a:solidFill>
                <a:latin typeface="Avenir"/>
                <a:ea typeface="Avenir"/>
                <a:cs typeface="Avenir"/>
                <a:sym typeface="Avenir"/>
              </a:rPr>
              <a:t>users of our clients</a:t>
            </a:r>
            <a:r>
              <a:rPr lang="en-GB" sz="1900" dirty="0">
                <a:solidFill>
                  <a:schemeClr val="bg1"/>
                </a:solidFill>
                <a:latin typeface="Avenir"/>
                <a:ea typeface="Avenir"/>
                <a:cs typeface="Avenir"/>
                <a:sym typeface="Avenir"/>
              </a:rPr>
              <a:t> </a:t>
            </a:r>
            <a:endParaRPr sz="1900" dirty="0">
              <a:solidFill>
                <a:schemeClr val="bg1"/>
              </a:solidFill>
              <a:latin typeface="Avenir"/>
              <a:ea typeface="Avenir"/>
              <a:cs typeface="Avenir"/>
              <a:sym typeface="Avenir"/>
            </a:endParaRPr>
          </a:p>
          <a:p>
            <a:pPr marL="0" lvl="0" indent="0" algn="l" rtl="0">
              <a:lnSpc>
                <a:spcPct val="100000"/>
              </a:lnSpc>
              <a:spcBef>
                <a:spcPts val="1000"/>
              </a:spcBef>
              <a:spcAft>
                <a:spcPts val="0"/>
              </a:spcAft>
              <a:buNone/>
            </a:pPr>
            <a:r>
              <a:rPr lang="en-GB" sz="1900" dirty="0">
                <a:solidFill>
                  <a:schemeClr val="bg1"/>
                </a:solidFill>
                <a:latin typeface="Avenir"/>
                <a:ea typeface="Avenir"/>
                <a:cs typeface="Avenir"/>
                <a:sym typeface="Avenir"/>
              </a:rPr>
              <a:t>This will be confirmed when </a:t>
            </a:r>
            <a:r>
              <a:rPr lang="en-GB" sz="1900" u="sng" dirty="0">
                <a:solidFill>
                  <a:schemeClr val="bg1"/>
                </a:solidFill>
                <a:latin typeface="Avenir"/>
                <a:ea typeface="Avenir"/>
                <a:cs typeface="Avenir"/>
                <a:sym typeface="Avenir"/>
              </a:rPr>
              <a:t>a user can log into the Demo website  running on their desktop computer from their </a:t>
            </a:r>
            <a:r>
              <a:rPr lang="en-GB" sz="1900" u="sng" dirty="0" err="1">
                <a:solidFill>
                  <a:schemeClr val="bg1"/>
                </a:solidFill>
                <a:latin typeface="Avenir"/>
                <a:ea typeface="Avenir"/>
                <a:cs typeface="Avenir"/>
                <a:sym typeface="Avenir"/>
              </a:rPr>
              <a:t>Tonomy</a:t>
            </a:r>
            <a:r>
              <a:rPr lang="en-GB" sz="1900" u="sng" dirty="0">
                <a:solidFill>
                  <a:schemeClr val="bg1"/>
                </a:solidFill>
                <a:latin typeface="Avenir"/>
                <a:ea typeface="Avenir"/>
                <a:cs typeface="Avenir"/>
                <a:sym typeface="Avenir"/>
              </a:rPr>
              <a:t> ID mobile wallet</a:t>
            </a:r>
            <a:endParaRPr sz="1900" u="sng" dirty="0">
              <a:solidFill>
                <a:schemeClr val="bg1"/>
              </a:solidFill>
              <a:latin typeface="Avenir"/>
              <a:ea typeface="Avenir"/>
              <a:cs typeface="Avenir"/>
              <a:sym typeface="Avenir"/>
            </a:endParaRPr>
          </a:p>
          <a:p>
            <a:pPr marL="0" lvl="0" indent="0" algn="l" rtl="0">
              <a:lnSpc>
                <a:spcPct val="100000"/>
              </a:lnSpc>
              <a:spcBef>
                <a:spcPts val="1000"/>
              </a:spcBef>
              <a:spcAft>
                <a:spcPts val="0"/>
              </a:spcAft>
              <a:buNone/>
            </a:pPr>
            <a:endParaRPr sz="1900" u="sng" dirty="0">
              <a:solidFill>
                <a:schemeClr val="bg1"/>
              </a:solidFill>
              <a:latin typeface="Avenir"/>
              <a:ea typeface="Avenir"/>
              <a:cs typeface="Avenir"/>
              <a:sym typeface="Avenir"/>
            </a:endParaRPr>
          </a:p>
          <a:p>
            <a:pPr marL="0" lvl="0" indent="0" algn="l" rtl="0">
              <a:lnSpc>
                <a:spcPct val="100000"/>
              </a:lnSpc>
              <a:spcBef>
                <a:spcPts val="1000"/>
              </a:spcBef>
              <a:spcAft>
                <a:spcPts val="1000"/>
              </a:spcAft>
              <a:buNone/>
            </a:pPr>
            <a:r>
              <a:rPr lang="en-GB" sz="1900" dirty="0">
                <a:solidFill>
                  <a:schemeClr val="bg1"/>
                </a:solidFill>
                <a:latin typeface="Avenir"/>
                <a:ea typeface="Avenir"/>
                <a:cs typeface="Avenir"/>
                <a:sym typeface="Avenir"/>
              </a:rPr>
              <a:t>After this: </a:t>
            </a:r>
            <a:r>
              <a:rPr lang="en-GB" sz="1900" u="sng" dirty="0">
                <a:solidFill>
                  <a:schemeClr val="bg1"/>
                </a:solidFill>
                <a:latin typeface="Avenir"/>
                <a:ea typeface="Avenir"/>
                <a:cs typeface="Avenir"/>
                <a:sym typeface="Avenir"/>
              </a:rPr>
              <a:t>demo app, login via mobile, deployment, </a:t>
            </a:r>
            <a:r>
              <a:rPr lang="en-GB" sz="1900" u="sng" dirty="0" err="1">
                <a:solidFill>
                  <a:schemeClr val="bg1"/>
                </a:solidFill>
                <a:latin typeface="Avenir"/>
                <a:ea typeface="Avenir"/>
                <a:cs typeface="Avenir"/>
                <a:sym typeface="Avenir"/>
              </a:rPr>
              <a:t>Tonomy</a:t>
            </a:r>
            <a:r>
              <a:rPr lang="en-GB" sz="1900" u="sng" dirty="0">
                <a:solidFill>
                  <a:schemeClr val="bg1"/>
                </a:solidFill>
                <a:latin typeface="Avenir"/>
                <a:ea typeface="Avenir"/>
                <a:cs typeface="Avenir"/>
                <a:sym typeface="Avenir"/>
              </a:rPr>
              <a:t> Participate integration, integration with forked open-source, white labelling, change password, IaaS automation, push notifications, responsiveness (</a:t>
            </a:r>
            <a:r>
              <a:rPr lang="en-GB" sz="1900" u="sng" dirty="0" err="1">
                <a:solidFill>
                  <a:schemeClr val="bg1"/>
                </a:solidFill>
                <a:latin typeface="Avenir"/>
                <a:ea typeface="Avenir"/>
                <a:cs typeface="Avenir"/>
                <a:sym typeface="Avenir"/>
              </a:rPr>
              <a:t>Tonomy</a:t>
            </a:r>
            <a:r>
              <a:rPr lang="en-GB" sz="1900" u="sng" dirty="0">
                <a:solidFill>
                  <a:schemeClr val="bg1"/>
                </a:solidFill>
                <a:latin typeface="Avenir"/>
                <a:ea typeface="Avenir"/>
                <a:cs typeface="Avenir"/>
                <a:sym typeface="Avenir"/>
              </a:rPr>
              <a:t> ID)</a:t>
            </a:r>
            <a:endParaRPr sz="1900" u="sng" dirty="0">
              <a:solidFill>
                <a:schemeClr val="bg1"/>
              </a:solidFill>
              <a:latin typeface="Avenir"/>
              <a:ea typeface="Avenir"/>
              <a:cs typeface="Avenir"/>
              <a:sym typeface="Avenir"/>
            </a:endParaRPr>
          </a:p>
        </p:txBody>
      </p:sp>
    </p:spTree>
    <p:extLst>
      <p:ext uri="{BB962C8B-B14F-4D97-AF65-F5344CB8AC3E}">
        <p14:creationId xmlns:p14="http://schemas.microsoft.com/office/powerpoint/2010/main" val="83087548"/>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4BAC8-4C94-3EDC-7721-A16D0BCB4562}"/>
              </a:ext>
            </a:extLst>
          </p:cNvPr>
          <p:cNvSpPr>
            <a:spLocks noGrp="1"/>
          </p:cNvSpPr>
          <p:nvPr>
            <p:ph type="title"/>
          </p:nvPr>
        </p:nvSpPr>
        <p:spPr/>
        <p:txBody>
          <a:bodyPr/>
          <a:lstStyle/>
          <a:p>
            <a:r>
              <a:rPr lang="en-US" dirty="0" err="1"/>
              <a:t>UserStories</a:t>
            </a:r>
            <a:endParaRPr lang="en-NL" dirty="0"/>
          </a:p>
        </p:txBody>
      </p:sp>
      <p:sp>
        <p:nvSpPr>
          <p:cNvPr id="3" name="Content Placeholder 2">
            <a:extLst>
              <a:ext uri="{FF2B5EF4-FFF2-40B4-BE49-F238E27FC236}">
                <a16:creationId xmlns:a16="http://schemas.microsoft.com/office/drawing/2014/main" id="{3A7D5032-4106-2A8A-99F9-9EA4617618D6}"/>
              </a:ext>
            </a:extLst>
          </p:cNvPr>
          <p:cNvSpPr>
            <a:spLocks noGrp="1"/>
          </p:cNvSpPr>
          <p:nvPr>
            <p:ph idx="1"/>
          </p:nvPr>
        </p:nvSpPr>
        <p:spPr/>
        <p:txBody>
          <a:bodyPr/>
          <a:lstStyle/>
          <a:p>
            <a:r>
              <a:rPr lang="en-GB" b="0" i="0" dirty="0">
                <a:effectLst/>
                <a:latin typeface="Ubuntu-Regular"/>
              </a:rPr>
              <a:t>MVP of Interactive Supply Chain Visualization Tool</a:t>
            </a:r>
          </a:p>
          <a:p>
            <a:r>
              <a:rPr lang="en-GB" dirty="0" err="1">
                <a:latin typeface="Ubuntu-Regular"/>
              </a:rPr>
              <a:t>Userstory</a:t>
            </a:r>
            <a:r>
              <a:rPr lang="en-GB" dirty="0">
                <a:latin typeface="Ubuntu-Regular"/>
              </a:rPr>
              <a:t> : Setting up a Dashboard</a:t>
            </a:r>
          </a:p>
          <a:p>
            <a:r>
              <a:rPr lang="en-GB" dirty="0" err="1">
                <a:latin typeface="Ubuntu-Regular"/>
              </a:rPr>
              <a:t>Userstories</a:t>
            </a:r>
            <a:r>
              <a:rPr lang="en-GB" dirty="0">
                <a:latin typeface="Ubuntu-Regular"/>
              </a:rPr>
              <a:t> : Designing Dashboards</a:t>
            </a:r>
          </a:p>
          <a:p>
            <a:r>
              <a:rPr lang="en-GB" dirty="0" err="1">
                <a:latin typeface="Ubuntu-Regular"/>
              </a:rPr>
              <a:t>Userstories</a:t>
            </a:r>
            <a:r>
              <a:rPr lang="en-GB" dirty="0">
                <a:latin typeface="Ubuntu-Regular"/>
              </a:rPr>
              <a:t>: </a:t>
            </a:r>
            <a:r>
              <a:rPr lang="en-GB" b="0" i="0" dirty="0">
                <a:effectLst/>
                <a:latin typeface="Ubuntu-Regular"/>
              </a:rPr>
              <a:t>User Story 1: Data Scientist - Data Collection and Preparation</a:t>
            </a:r>
            <a:endParaRPr lang="en-GB" dirty="0">
              <a:latin typeface="Ubuntu-Regular"/>
            </a:endParaRPr>
          </a:p>
          <a:p>
            <a:r>
              <a:rPr lang="en-GB" dirty="0" err="1">
                <a:latin typeface="Ubuntu-Regular"/>
              </a:rPr>
              <a:t>Userstories</a:t>
            </a:r>
            <a:r>
              <a:rPr lang="en-GB" dirty="0">
                <a:latin typeface="Ubuntu-Regular"/>
              </a:rPr>
              <a:t>: BCM - &gt; Mapping &amp; Design</a:t>
            </a:r>
          </a:p>
          <a:p>
            <a:endParaRPr lang="en-NL" dirty="0"/>
          </a:p>
        </p:txBody>
      </p:sp>
    </p:spTree>
    <p:extLst>
      <p:ext uri="{BB962C8B-B14F-4D97-AF65-F5344CB8AC3E}">
        <p14:creationId xmlns:p14="http://schemas.microsoft.com/office/powerpoint/2010/main" val="1687134151"/>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34"/>
        <p:cNvGrpSpPr/>
        <p:nvPr/>
      </p:nvGrpSpPr>
      <p:grpSpPr>
        <a:xfrm>
          <a:off x="0" y="0"/>
          <a:ext cx="0" cy="0"/>
          <a:chOff x="0" y="0"/>
          <a:chExt cx="0" cy="0"/>
        </a:xfrm>
      </p:grpSpPr>
      <p:sp>
        <p:nvSpPr>
          <p:cNvPr id="135" name="Google Shape;135;p19"/>
          <p:cNvSpPr/>
          <p:nvPr/>
        </p:nvSpPr>
        <p:spPr>
          <a:xfrm>
            <a:off x="0" y="0"/>
            <a:ext cx="9144000" cy="5143500"/>
          </a:xfrm>
          <a:prstGeom prst="rect">
            <a:avLst/>
          </a:prstGeom>
          <a:solidFill>
            <a:srgbClr val="AEAEAE">
              <a:alpha val="9410"/>
            </a:srgb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venir"/>
              <a:ea typeface="Avenir"/>
              <a:cs typeface="Avenir"/>
              <a:sym typeface="Avenir"/>
            </a:endParaRPr>
          </a:p>
        </p:txBody>
      </p:sp>
      <p:sp>
        <p:nvSpPr>
          <p:cNvPr id="136" name="Google Shape;136;p19"/>
          <p:cNvSpPr/>
          <p:nvPr/>
        </p:nvSpPr>
        <p:spPr>
          <a:xfrm>
            <a:off x="-1" y="174726"/>
            <a:ext cx="7179457" cy="4972050"/>
          </a:xfrm>
          <a:custGeom>
            <a:avLst/>
            <a:gdLst/>
            <a:ahLst/>
            <a:cxnLst/>
            <a:rect l="l" t="t" r="r" b="b"/>
            <a:pathLst>
              <a:path w="9263816" h="6858000" extrusionOk="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venir"/>
              <a:ea typeface="Avenir"/>
              <a:cs typeface="Avenir"/>
              <a:sym typeface="Avenir"/>
            </a:endParaRPr>
          </a:p>
        </p:txBody>
      </p:sp>
      <p:sp>
        <p:nvSpPr>
          <p:cNvPr id="137" name="Google Shape;137;p19"/>
          <p:cNvSpPr/>
          <p:nvPr/>
        </p:nvSpPr>
        <p:spPr>
          <a:xfrm>
            <a:off x="0" y="0"/>
            <a:ext cx="9141600" cy="5143500"/>
          </a:xfrm>
          <a:prstGeom prst="rect">
            <a:avLst/>
          </a:prstGeom>
          <a:solidFill>
            <a:schemeClr val="l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venir"/>
              <a:ea typeface="Avenir"/>
              <a:cs typeface="Avenir"/>
              <a:sym typeface="Avenir"/>
            </a:endParaRPr>
          </a:p>
        </p:txBody>
      </p:sp>
      <p:sp>
        <p:nvSpPr>
          <p:cNvPr id="138" name="Google Shape;138;p19"/>
          <p:cNvSpPr/>
          <p:nvPr/>
        </p:nvSpPr>
        <p:spPr>
          <a:xfrm>
            <a:off x="0" y="0"/>
            <a:ext cx="9144000" cy="5143500"/>
          </a:xfrm>
          <a:prstGeom prst="rect">
            <a:avLst/>
          </a:prstGeom>
          <a:solidFill>
            <a:srgbClr val="AEAEAE">
              <a:alpha val="9410"/>
            </a:srgb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venir"/>
              <a:ea typeface="Avenir"/>
              <a:cs typeface="Avenir"/>
              <a:sym typeface="Avenir"/>
            </a:endParaRPr>
          </a:p>
        </p:txBody>
      </p:sp>
      <p:sp>
        <p:nvSpPr>
          <p:cNvPr id="139" name="Google Shape;139;p19"/>
          <p:cNvSpPr/>
          <p:nvPr/>
        </p:nvSpPr>
        <p:spPr>
          <a:xfrm>
            <a:off x="6943641" y="0"/>
            <a:ext cx="2200359" cy="2062615"/>
          </a:xfrm>
          <a:custGeom>
            <a:avLst/>
            <a:gdLst/>
            <a:ahLst/>
            <a:cxnLst/>
            <a:rect l="l" t="t" r="r" b="b"/>
            <a:pathLst>
              <a:path w="2933812" h="2750153" extrusionOk="0">
                <a:moveTo>
                  <a:pt x="1067830" y="776732"/>
                </a:moveTo>
                <a:cubicBezTo>
                  <a:pt x="1150031" y="773119"/>
                  <a:pt x="1233332" y="794722"/>
                  <a:pt x="1305537" y="842083"/>
                </a:cubicBezTo>
                <a:cubicBezTo>
                  <a:pt x="1490941" y="963689"/>
                  <a:pt x="1542616" y="1212493"/>
                  <a:pt x="1421053" y="1397856"/>
                </a:cubicBezTo>
                <a:cubicBezTo>
                  <a:pt x="1299424" y="1583173"/>
                  <a:pt x="1050671" y="1634906"/>
                  <a:pt x="865267" y="1513301"/>
                </a:cubicBezTo>
                <a:cubicBezTo>
                  <a:pt x="679936" y="1391729"/>
                  <a:pt x="628260" y="1142925"/>
                  <a:pt x="749819" y="957568"/>
                </a:cubicBezTo>
                <a:cubicBezTo>
                  <a:pt x="773570" y="921529"/>
                  <a:pt x="802922" y="889506"/>
                  <a:pt x="836727" y="862679"/>
                </a:cubicBezTo>
                <a:cubicBezTo>
                  <a:pt x="904529" y="809175"/>
                  <a:pt x="985629" y="780345"/>
                  <a:pt x="1067830" y="776732"/>
                </a:cubicBezTo>
                <a:close/>
                <a:moveTo>
                  <a:pt x="209205" y="551704"/>
                </a:moveTo>
                <a:cubicBezTo>
                  <a:pt x="249147" y="546653"/>
                  <a:pt x="290360" y="551675"/>
                  <a:pt x="328901" y="567267"/>
                </a:cubicBezTo>
                <a:cubicBezTo>
                  <a:pt x="451346" y="616809"/>
                  <a:pt x="510410" y="756201"/>
                  <a:pt x="460887" y="878648"/>
                </a:cubicBezTo>
                <a:cubicBezTo>
                  <a:pt x="411366" y="1001087"/>
                  <a:pt x="271948" y="1060182"/>
                  <a:pt x="149506" y="1010633"/>
                </a:cubicBezTo>
                <a:cubicBezTo>
                  <a:pt x="27060" y="961092"/>
                  <a:pt x="-32003" y="821699"/>
                  <a:pt x="17517" y="699260"/>
                </a:cubicBezTo>
                <a:cubicBezTo>
                  <a:pt x="34058" y="658332"/>
                  <a:pt x="61655" y="622811"/>
                  <a:pt x="97142" y="596577"/>
                </a:cubicBezTo>
                <a:cubicBezTo>
                  <a:pt x="130594" y="571878"/>
                  <a:pt x="169264" y="556754"/>
                  <a:pt x="209205" y="551704"/>
                </a:cubicBezTo>
                <a:close/>
                <a:moveTo>
                  <a:pt x="603014" y="0"/>
                </a:moveTo>
                <a:lnTo>
                  <a:pt x="2933812" y="0"/>
                </a:lnTo>
                <a:lnTo>
                  <a:pt x="2933812" y="2748233"/>
                </a:lnTo>
                <a:lnTo>
                  <a:pt x="2877044" y="2704219"/>
                </a:lnTo>
                <a:cubicBezTo>
                  <a:pt x="2590402" y="2543052"/>
                  <a:pt x="2331640" y="2859871"/>
                  <a:pt x="1987800" y="2707378"/>
                </a:cubicBezTo>
                <a:cubicBezTo>
                  <a:pt x="1763640" y="2607782"/>
                  <a:pt x="1580044" y="2342268"/>
                  <a:pt x="1571775" y="2085562"/>
                </a:cubicBezTo>
                <a:cubicBezTo>
                  <a:pt x="1556983" y="1612648"/>
                  <a:pt x="2147977" y="1430482"/>
                  <a:pt x="2085622" y="1038354"/>
                </a:cubicBezTo>
                <a:cubicBezTo>
                  <a:pt x="2048252" y="804151"/>
                  <a:pt x="1799013" y="625551"/>
                  <a:pt x="1614635" y="560521"/>
                </a:cubicBezTo>
                <a:cubicBezTo>
                  <a:pt x="1263737" y="436354"/>
                  <a:pt x="1061091" y="667936"/>
                  <a:pt x="825009" y="518839"/>
                </a:cubicBezTo>
                <a:cubicBezTo>
                  <a:pt x="671642" y="421917"/>
                  <a:pt x="576178" y="209445"/>
                  <a:pt x="599925" y="14372"/>
                </a:cubicBezTo>
                <a:close/>
              </a:path>
            </a:pathLst>
          </a:cu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venir"/>
              <a:ea typeface="Avenir"/>
              <a:cs typeface="Avenir"/>
              <a:sym typeface="Avenir"/>
            </a:endParaRPr>
          </a:p>
        </p:txBody>
      </p:sp>
      <p:pic>
        <p:nvPicPr>
          <p:cNvPr id="140" name="Google Shape;140;p19" descr="Icon&#10;&#10;Description automatically generated"/>
          <p:cNvPicPr preferRelativeResize="0"/>
          <p:nvPr/>
        </p:nvPicPr>
        <p:blipFill rotWithShape="1">
          <a:blip r:embed="rId3">
            <a:alphaModFix/>
          </a:blip>
          <a:srcRect/>
          <a:stretch/>
        </p:blipFill>
        <p:spPr>
          <a:xfrm>
            <a:off x="8515511" y="120659"/>
            <a:ext cx="518664" cy="518664"/>
          </a:xfrm>
          <a:prstGeom prst="rect">
            <a:avLst/>
          </a:prstGeom>
          <a:noFill/>
          <a:ln>
            <a:noFill/>
          </a:ln>
        </p:spPr>
      </p:pic>
      <p:sp>
        <p:nvSpPr>
          <p:cNvPr id="141" name="Google Shape;141;p19"/>
          <p:cNvSpPr txBox="1"/>
          <p:nvPr/>
        </p:nvSpPr>
        <p:spPr>
          <a:xfrm>
            <a:off x="876825" y="239125"/>
            <a:ext cx="6627900" cy="6417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Clr>
                <a:schemeClr val="dk1"/>
              </a:buClr>
              <a:buSzPts val="3300"/>
              <a:buFont typeface="Calibri"/>
              <a:buNone/>
            </a:pPr>
            <a:r>
              <a:rPr lang="en-GB" sz="3300">
                <a:solidFill>
                  <a:schemeClr val="dk1"/>
                </a:solidFill>
              </a:rPr>
              <a:t>Cumulative Flow</a:t>
            </a:r>
            <a:endParaRPr sz="2600">
              <a:latin typeface="Avenir"/>
              <a:ea typeface="Avenir"/>
              <a:cs typeface="Avenir"/>
              <a:sym typeface="Avenir"/>
            </a:endParaRPr>
          </a:p>
        </p:txBody>
      </p:sp>
      <p:pic>
        <p:nvPicPr>
          <p:cNvPr id="142" name="Google Shape;142;p19"/>
          <p:cNvPicPr preferRelativeResize="0"/>
          <p:nvPr/>
        </p:nvPicPr>
        <p:blipFill>
          <a:blip r:embed="rId4">
            <a:alphaModFix/>
          </a:blip>
          <a:stretch>
            <a:fillRect/>
          </a:stretch>
        </p:blipFill>
        <p:spPr>
          <a:xfrm>
            <a:off x="416888" y="992600"/>
            <a:ext cx="8307825" cy="4150900"/>
          </a:xfrm>
          <a:prstGeom prst="rect">
            <a:avLst/>
          </a:prstGeom>
          <a:noFill/>
          <a:ln>
            <a:noFill/>
          </a:ln>
        </p:spPr>
      </p:pic>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58"/>
        <p:cNvGrpSpPr/>
        <p:nvPr/>
      </p:nvGrpSpPr>
      <p:grpSpPr>
        <a:xfrm>
          <a:off x="0" y="0"/>
          <a:ext cx="0" cy="0"/>
          <a:chOff x="0" y="0"/>
          <a:chExt cx="0" cy="0"/>
        </a:xfrm>
      </p:grpSpPr>
      <p:sp>
        <p:nvSpPr>
          <p:cNvPr id="159" name="Google Shape;159;p21"/>
          <p:cNvSpPr/>
          <p:nvPr/>
        </p:nvSpPr>
        <p:spPr>
          <a:xfrm>
            <a:off x="0" y="0"/>
            <a:ext cx="9144000" cy="5143500"/>
          </a:xfrm>
          <a:prstGeom prst="rect">
            <a:avLst/>
          </a:prstGeom>
          <a:solidFill>
            <a:srgbClr val="AEAEAE">
              <a:alpha val="9410"/>
            </a:srgb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venir"/>
              <a:ea typeface="Avenir"/>
              <a:cs typeface="Avenir"/>
              <a:sym typeface="Avenir"/>
            </a:endParaRPr>
          </a:p>
        </p:txBody>
      </p:sp>
      <p:sp>
        <p:nvSpPr>
          <p:cNvPr id="165" name="Google Shape;165;p21"/>
          <p:cNvSpPr txBox="1"/>
          <p:nvPr/>
        </p:nvSpPr>
        <p:spPr>
          <a:xfrm>
            <a:off x="876825" y="239125"/>
            <a:ext cx="66279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600" dirty="0">
                <a:solidFill>
                  <a:schemeClr val="bg1"/>
                </a:solidFill>
                <a:latin typeface="Avenir"/>
                <a:ea typeface="Avenir"/>
                <a:cs typeface="Avenir"/>
                <a:sym typeface="Avenir"/>
              </a:rPr>
              <a:t>Demo</a:t>
            </a:r>
            <a:endParaRPr sz="2600" dirty="0">
              <a:solidFill>
                <a:schemeClr val="bg1"/>
              </a:solidFill>
              <a:latin typeface="Avenir"/>
              <a:ea typeface="Avenir"/>
              <a:cs typeface="Avenir"/>
              <a:sym typeface="Avenir"/>
            </a:endParaRPr>
          </a:p>
        </p:txBody>
      </p:sp>
      <p:sp>
        <p:nvSpPr>
          <p:cNvPr id="166" name="Google Shape;166;p21"/>
          <p:cNvSpPr txBox="1"/>
          <p:nvPr/>
        </p:nvSpPr>
        <p:spPr>
          <a:xfrm>
            <a:off x="874700" y="1046650"/>
            <a:ext cx="6108000" cy="21240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Font typeface="Avenir"/>
              <a:buAutoNum type="arabicPeriod"/>
            </a:pPr>
            <a:r>
              <a:rPr lang="en-GB" sz="1800" dirty="0">
                <a:solidFill>
                  <a:schemeClr val="bg1"/>
                </a:solidFill>
                <a:latin typeface="Avenir"/>
                <a:ea typeface="Avenir"/>
                <a:cs typeface="Avenir"/>
                <a:sym typeface="Avenir"/>
              </a:rPr>
              <a:t>Username shown in the Demo and Login website after login</a:t>
            </a:r>
            <a:endParaRPr sz="1800" dirty="0">
              <a:solidFill>
                <a:schemeClr val="bg1"/>
              </a:solidFill>
              <a:latin typeface="Avenir"/>
              <a:ea typeface="Avenir"/>
              <a:cs typeface="Avenir"/>
              <a:sym typeface="Avenir"/>
            </a:endParaRPr>
          </a:p>
          <a:p>
            <a:pPr marL="0" lvl="0" indent="0" algn="l" rtl="0">
              <a:spcBef>
                <a:spcPts val="0"/>
              </a:spcBef>
              <a:spcAft>
                <a:spcPts val="0"/>
              </a:spcAft>
              <a:buNone/>
            </a:pPr>
            <a:endParaRPr sz="1800" dirty="0">
              <a:solidFill>
                <a:schemeClr val="bg1"/>
              </a:solidFill>
              <a:latin typeface="Avenir"/>
              <a:ea typeface="Avenir"/>
              <a:cs typeface="Avenir"/>
              <a:sym typeface="Avenir"/>
            </a:endParaRPr>
          </a:p>
          <a:p>
            <a:pPr marL="457200" lvl="0" indent="-342900" algn="l" rtl="0">
              <a:spcBef>
                <a:spcPts val="0"/>
              </a:spcBef>
              <a:spcAft>
                <a:spcPts val="0"/>
              </a:spcAft>
              <a:buSzPts val="1800"/>
              <a:buFont typeface="Avenir"/>
              <a:buAutoNum type="arabicPeriod"/>
            </a:pPr>
            <a:r>
              <a:rPr lang="en-GB" sz="1800" dirty="0">
                <a:solidFill>
                  <a:schemeClr val="bg1"/>
                </a:solidFill>
                <a:latin typeface="Avenir"/>
                <a:ea typeface="Avenir"/>
                <a:cs typeface="Avenir"/>
                <a:sym typeface="Avenir"/>
              </a:rPr>
              <a:t>If the user logs out or cancels during login, they get sent back to demo website with error</a:t>
            </a:r>
            <a:endParaRPr sz="1800" dirty="0">
              <a:solidFill>
                <a:schemeClr val="bg1"/>
              </a:solidFill>
              <a:latin typeface="Avenir"/>
              <a:ea typeface="Avenir"/>
              <a:cs typeface="Avenir"/>
              <a:sym typeface="Avenir"/>
            </a:endParaRPr>
          </a:p>
          <a:p>
            <a:pPr marL="0" lvl="0" indent="0" algn="l" rtl="0">
              <a:spcBef>
                <a:spcPts val="0"/>
              </a:spcBef>
              <a:spcAft>
                <a:spcPts val="0"/>
              </a:spcAft>
              <a:buNone/>
            </a:pPr>
            <a:endParaRPr sz="1800" dirty="0">
              <a:solidFill>
                <a:schemeClr val="bg1"/>
              </a:solidFill>
              <a:latin typeface="Avenir"/>
              <a:ea typeface="Avenir"/>
              <a:cs typeface="Avenir"/>
              <a:sym typeface="Avenir"/>
            </a:endParaRPr>
          </a:p>
          <a:p>
            <a:pPr marL="457200" lvl="0" indent="-342900" algn="l" rtl="0">
              <a:spcBef>
                <a:spcPts val="0"/>
              </a:spcBef>
              <a:spcAft>
                <a:spcPts val="0"/>
              </a:spcAft>
              <a:buSzPts val="1800"/>
              <a:buFont typeface="Avenir"/>
              <a:buAutoNum type="arabicPeriod"/>
            </a:pPr>
            <a:r>
              <a:rPr lang="en-GB" sz="1800" dirty="0">
                <a:solidFill>
                  <a:schemeClr val="bg1"/>
                </a:solidFill>
                <a:latin typeface="Avenir"/>
                <a:ea typeface="Avenir"/>
                <a:cs typeface="Avenir"/>
                <a:sym typeface="Avenir"/>
              </a:rPr>
              <a:t>Logged in screen on demo</a:t>
            </a:r>
            <a:endParaRPr sz="1800" dirty="0">
              <a:solidFill>
                <a:schemeClr val="bg1"/>
              </a:solidFill>
              <a:latin typeface="Avenir"/>
              <a:ea typeface="Avenir"/>
              <a:cs typeface="Avenir"/>
              <a:sym typeface="Avenir"/>
            </a:endParaRPr>
          </a:p>
        </p:txBody>
      </p:sp>
    </p:spTree>
  </p:cSld>
  <p:clrMapOvr>
    <a:masterClrMapping/>
  </p:clrMapOvr>
  <p:transition spd="slow">
    <p:push/>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6A1C991E3DBD44CA4C7D73390EEFB50" ma:contentTypeVersion="20" ma:contentTypeDescription="Create a new document." ma:contentTypeScope="" ma:versionID="f059ddb70354acdedb6c2dcbd9bc1bd3">
  <xsd:schema xmlns:xsd="http://www.w3.org/2001/XMLSchema" xmlns:xs="http://www.w3.org/2001/XMLSchema" xmlns:p="http://schemas.microsoft.com/office/2006/metadata/properties" xmlns:ns1="http://schemas.microsoft.com/sharepoint/v3" xmlns:ns2="dcaaac60-0ab2-4beb-85e2-af7eb2997289" xmlns:ns3="cbf9afd2-ad46-471f-b458-4d21c8cd04b1" targetNamespace="http://schemas.microsoft.com/office/2006/metadata/properties" ma:root="true" ma:fieldsID="92a06db34e6f43e4950ed88dbc686bfb" ns1:_="" ns2:_="" ns3:_="">
    <xsd:import namespace="http://schemas.microsoft.com/sharepoint/v3"/>
    <xsd:import namespace="dcaaac60-0ab2-4beb-85e2-af7eb2997289"/>
    <xsd:import namespace="cbf9afd2-ad46-471f-b458-4d21c8cd04b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OCR" minOccurs="0"/>
                <xsd:element ref="ns2:MediaServiceLocation" minOccurs="0"/>
                <xsd:element ref="ns2:MediaServiceGenerationTime" minOccurs="0"/>
                <xsd:element ref="ns2:MediaServiceEventHashCode" minOccurs="0"/>
                <xsd:element ref="ns1:_ip_UnifiedCompliancePolicyProperties" minOccurs="0"/>
                <xsd:element ref="ns1:_ip_UnifiedCompliancePolicyUIAction" minOccurs="0"/>
                <xsd:element ref="ns2:MediaServiceAutoKeyPoints" minOccurs="0"/>
                <xsd:element ref="ns2:MediaServiceKeyPoints" minOccurs="0"/>
                <xsd:element ref="ns2:MediaLengthInSecond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8" nillable="true" ma:displayName="Unified Compliance Policy Properties" ma:hidden="true" ma:internalName="_ip_UnifiedCompliancePolicyProperties">
      <xsd:simpleType>
        <xsd:restriction base="dms:Note"/>
      </xsd:simpleType>
    </xsd:element>
    <xsd:element name="_ip_UnifiedCompliancePolicyUIAction" ma:index="19"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caaac60-0ab2-4beb-85e2-af7eb29972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Location" ma:index="15"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MediaLengthInSeconds" ma:index="22" nillable="true" ma:displayName="Length (seconds)" ma:internalName="MediaLengthInSeconds" ma:readOnly="true">
      <xsd:simpleType>
        <xsd:restriction base="dms:Unknown"/>
      </xsd:simpleType>
    </xsd:element>
    <xsd:element name="lcf76f155ced4ddcb4097134ff3c332f" ma:index="24" nillable="true" ma:taxonomy="true" ma:internalName="lcf76f155ced4ddcb4097134ff3c332f" ma:taxonomyFieldName="MediaServiceImageTags" ma:displayName="Image Tags" ma:readOnly="false" ma:fieldId="{5cf76f15-5ced-4ddc-b409-7134ff3c332f}" ma:taxonomyMulti="true" ma:sspId="1c6a0e08-1576-455b-af28-552984f92fc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6"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bf9afd2-ad46-471f-b458-4d21c8cd04b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5" nillable="true" ma:displayName="Taxonomy Catch All Column" ma:hidden="true" ma:list="{ff0e2cfb-ca84-481e-b9c7-576dda15a900}" ma:internalName="TaxCatchAll" ma:showField="CatchAllData" ma:web="cbf9afd2-ad46-471f-b458-4d21c8cd04b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F80638-6185-461B-A443-5A68177EA132}">
  <ds:schemaRefs>
    <ds:schemaRef ds:uri="http://schemas.microsoft.com/sharepoint/v3/contenttype/forms"/>
  </ds:schemaRefs>
</ds:datastoreItem>
</file>

<file path=customXml/itemProps2.xml><?xml version="1.0" encoding="utf-8"?>
<ds:datastoreItem xmlns:ds="http://schemas.openxmlformats.org/officeDocument/2006/customXml" ds:itemID="{8CD27ACB-F850-4E01-A9AC-9BD591684D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caaac60-0ab2-4beb-85e2-af7eb2997289"/>
    <ds:schemaRef ds:uri="cbf9afd2-ad46-471f-b458-4d21c8cd04b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Template>
  <TotalTime>37</TotalTime>
  <Words>1116</Words>
  <Application>Microsoft Office PowerPoint</Application>
  <PresentationFormat>On-screen Show (16:9)</PresentationFormat>
  <Paragraphs>92</Paragraphs>
  <Slides>16</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Avenir</vt:lpstr>
      <vt:lpstr>Calibri</vt:lpstr>
      <vt:lpstr>Century Gothic</vt:lpstr>
      <vt:lpstr>Söhne</vt:lpstr>
      <vt:lpstr>Ubuntu-Regular</vt:lpstr>
      <vt:lpstr>Wingdings 3</vt:lpstr>
      <vt:lpstr>Ion</vt:lpstr>
      <vt:lpstr>VHC Review</vt:lpstr>
      <vt:lpstr>Product Vision</vt:lpstr>
      <vt:lpstr>Product Goal</vt:lpstr>
      <vt:lpstr>Requirements</vt:lpstr>
      <vt:lpstr>Features</vt:lpstr>
      <vt:lpstr>PowerPoint Presentation</vt:lpstr>
      <vt:lpstr>UserStories</vt:lpstr>
      <vt:lpstr>PowerPoint Presentation</vt:lpstr>
      <vt:lpstr>PowerPoint Presentation</vt:lpstr>
      <vt:lpstr>PowerPoint Presentation</vt:lpstr>
      <vt:lpstr>PowerPoint Presentation</vt:lpstr>
      <vt:lpstr>PowerPoint Presentation</vt:lpstr>
      <vt:lpstr>UserStories</vt:lpstr>
      <vt:lpstr>Feedback on current demo product from stakeholders</vt:lpstr>
      <vt:lpstr>Feedback on priorities and direction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Tonomy ID</dc:title>
  <cp:lastModifiedBy>Chris Verhoef</cp:lastModifiedBy>
  <cp:revision>5</cp:revision>
  <dcterms:modified xsi:type="dcterms:W3CDTF">2024-03-30T21:56:18Z</dcterms:modified>
</cp:coreProperties>
</file>