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Telegraf Extra-Light" charset="1" panose="00000300000000000000"/>
      <p:regular r:id="rId12"/>
    </p:embeddedFont>
    <p:embeddedFont>
      <p:font typeface="Telegraf Medium" charset="1" panose="00000600000000000000"/>
      <p:regular r:id="rId13"/>
    </p:embeddedFont>
    <p:embeddedFont>
      <p:font typeface="Telegraf Ultra-Bold" charset="1" panose="00000900000000000000"/>
      <p:regular r:id="rId14"/>
    </p:embeddedFont>
    <p:embeddedFont>
      <p:font typeface="Telegraf Heavy" charset="1" panose="00000A00000000000000"/>
      <p:regular r:id="rId15"/>
    </p:embeddedFont>
    <p:embeddedFont>
      <p:font typeface="Muli" charset="1" panose="00000500000000000000"/>
      <p:regular r:id="rId16"/>
    </p:embeddedFont>
    <p:embeddedFont>
      <p:font typeface="Muli Bold" charset="1" panose="00000800000000000000"/>
      <p:regular r:id="rId17"/>
    </p:embeddedFont>
    <p:embeddedFont>
      <p:font typeface="Muli Italics" charset="1" panose="00000500000000000000"/>
      <p:regular r:id="rId18"/>
    </p:embeddedFont>
    <p:embeddedFont>
      <p:font typeface="Muli Bold Italics" charset="1" panose="00000800000000000000"/>
      <p:regular r:id="rId19"/>
    </p:embeddedFont>
    <p:embeddedFont>
      <p:font typeface="Muli Extra-Light" charset="1" panose="00000300000000000000"/>
      <p:regular r:id="rId20"/>
    </p:embeddedFont>
    <p:embeddedFont>
      <p:font typeface="Muli Extra-Light Italics" charset="1" panose="00000300000000000000"/>
      <p:regular r:id="rId21"/>
    </p:embeddedFont>
    <p:embeddedFont>
      <p:font typeface="Muli Light" charset="1" panose="00000400000000000000"/>
      <p:regular r:id="rId22"/>
    </p:embeddedFont>
    <p:embeddedFont>
      <p:font typeface="Muli Light Italics" charset="1" panose="00000400000000000000"/>
      <p:regular r:id="rId23"/>
    </p:embeddedFont>
    <p:embeddedFont>
      <p:font typeface="Muli Semi-Bold" charset="1" panose="00000700000000000000"/>
      <p:regular r:id="rId24"/>
    </p:embeddedFont>
    <p:embeddedFont>
      <p:font typeface="Muli Semi-Bold Italics" charset="1" panose="00000700000000000000"/>
      <p:regular r:id="rId25"/>
    </p:embeddedFont>
    <p:embeddedFont>
      <p:font typeface="Muli Ultra-Bold" charset="1" panose="00000900000000000000"/>
      <p:regular r:id="rId26"/>
    </p:embeddedFont>
    <p:embeddedFont>
      <p:font typeface="Muli Ultra-Bold Italics" charset="1" panose="00000900000000000000"/>
      <p:regular r:id="rId27"/>
    </p:embeddedFont>
    <p:embeddedFont>
      <p:font typeface="Muli Heavy" charset="1" panose="00000A00000000000000"/>
      <p:regular r:id="rId28"/>
    </p:embeddedFont>
    <p:embeddedFont>
      <p:font typeface="Muli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font" Target="fonts/font18.fntdata"/><Relationship Id="rId26" Type="http://schemas.openxmlformats.org/officeDocument/2006/relationships/font" Target="fonts/font26.fntdata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font" Target="fonts/font25.fntdata"/><Relationship Id="rId7" Type="http://schemas.openxmlformats.org/officeDocument/2006/relationships/font" Target="fonts/font7.fntdata"/><Relationship Id="rId33" Type="http://schemas.openxmlformats.org/officeDocument/2006/relationships/customXml" Target="../customXml/item3.xml"/><Relationship Id="rId16" Type="http://schemas.openxmlformats.org/officeDocument/2006/relationships/font" Target="fonts/font16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29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font" Target="fonts/font24.fntdata"/><Relationship Id="rId6" Type="http://schemas.openxmlformats.org/officeDocument/2006/relationships/font" Target="fonts/font6.fntdata"/><Relationship Id="rId32" Type="http://schemas.openxmlformats.org/officeDocument/2006/relationships/customXml" Target="../customXml/item2.xml"/><Relationship Id="rId15" Type="http://schemas.openxmlformats.org/officeDocument/2006/relationships/font" Target="fonts/font15.fntdata"/><Relationship Id="rId23" Type="http://schemas.openxmlformats.org/officeDocument/2006/relationships/font" Target="fonts/font23.fntdata"/><Relationship Id="rId28" Type="http://schemas.openxmlformats.org/officeDocument/2006/relationships/font" Target="fonts/font28.fntdata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font" Target="fonts/font19.fntdata"/><Relationship Id="rId31" Type="http://schemas.openxmlformats.org/officeDocument/2006/relationships/customXml" Target="../customXml/item1.xml"/><Relationship Id="rId14" Type="http://schemas.openxmlformats.org/officeDocument/2006/relationships/font" Target="fonts/font14.fntdata"/><Relationship Id="rId22" Type="http://schemas.openxmlformats.org/officeDocument/2006/relationships/font" Target="fonts/font22.fntdata"/><Relationship Id="rId27" Type="http://schemas.openxmlformats.org/officeDocument/2006/relationships/font" Target="fonts/font27.fntdata"/><Relationship Id="rId30" Type="http://schemas.openxmlformats.org/officeDocument/2006/relationships/slide" Target="slides/slide1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8" Type="http://schemas.openxmlformats.org/officeDocument/2006/relationships/font" Target="fonts/font8.fntdata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1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24046"/>
            <a:ext cx="16230600" cy="2262954"/>
          </a:xfrm>
          <a:custGeom>
            <a:avLst/>
            <a:gdLst/>
            <a:ahLst/>
            <a:cxnLst/>
            <a:rect r="r" b="b" t="t" l="l"/>
            <a:pathLst>
              <a:path h="2262954" w="16230600">
                <a:moveTo>
                  <a:pt x="0" y="0"/>
                </a:moveTo>
                <a:lnTo>
                  <a:pt x="16230600" y="0"/>
                </a:lnTo>
                <a:lnTo>
                  <a:pt x="16230600" y="2262954"/>
                </a:lnTo>
                <a:lnTo>
                  <a:pt x="0" y="226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-41653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90054"/>
            <a:ext cx="16230600" cy="7168246"/>
            <a:chOff x="0" y="0"/>
            <a:chExt cx="13095442" cy="5783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95443" cy="5783604"/>
            </a:xfrm>
            <a:custGeom>
              <a:avLst/>
              <a:gdLst/>
              <a:ahLst/>
              <a:cxnLst/>
              <a:rect r="r" b="b" t="t" l="l"/>
              <a:pathLst>
                <a:path h="5783604" w="13095443">
                  <a:moveTo>
                    <a:pt x="1279064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478804"/>
                  </a:lnTo>
                  <a:cubicBezTo>
                    <a:pt x="0" y="5647713"/>
                    <a:pt x="135890" y="5783604"/>
                    <a:pt x="304800" y="5783604"/>
                  </a:cubicBezTo>
                  <a:lnTo>
                    <a:pt x="12790643" y="5783604"/>
                  </a:lnTo>
                  <a:cubicBezTo>
                    <a:pt x="12959552" y="5783604"/>
                    <a:pt x="13095443" y="5647713"/>
                    <a:pt x="13095443" y="5478804"/>
                  </a:cubicBezTo>
                  <a:lnTo>
                    <a:pt x="13095443" y="304800"/>
                  </a:lnTo>
                  <a:cubicBezTo>
                    <a:pt x="13095443" y="135890"/>
                    <a:pt x="12959552" y="0"/>
                    <a:pt x="12790643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FFA53B"/>
              </a:solidFill>
              <a:prstDash val="solid"/>
              <a:miter/>
            </a:ln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70048" y="2239736"/>
          <a:ext cx="15747903" cy="7150816"/>
        </p:xfrm>
        <a:graphic>
          <a:graphicData uri="http://schemas.openxmlformats.org/drawingml/2006/table">
            <a:tbl>
              <a:tblPr/>
              <a:tblGrid>
                <a:gridCol w="10695146"/>
                <a:gridCol w="1263189"/>
                <a:gridCol w="1263189"/>
                <a:gridCol w="1263189"/>
                <a:gridCol w="1263189"/>
              </a:tblGrid>
              <a:tr h="10773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418C"/>
                          </a:solidFill>
                          <a:latin typeface="Telegraf"/>
                        </a:rPr>
                        <a:t>“There are no suitable Alternatives!” - Unless you ignore the onces below: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418C"/>
                          </a:solidFill>
                          <a:latin typeface="Telegraf Bold"/>
                        </a:rPr>
                        <a:t>Q1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418C"/>
                          </a:solidFill>
                          <a:latin typeface="Telegraf Bold"/>
                        </a:rPr>
                        <a:t>Q2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418C"/>
                          </a:solidFill>
                          <a:latin typeface="Telegraf Bold"/>
                        </a:rPr>
                        <a:t>Q3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418C"/>
                          </a:solidFill>
                          <a:latin typeface="Telegraf Bold"/>
                        </a:rPr>
                        <a:t>Q4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2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Ultra-Bold"/>
                        </a:rPr>
                        <a:t>Nano-imprint lithografie (NIL)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"/>
                        </a:rPr>
                        <a:t>een "stempel"-techniek die fysieke druk gebruikt om patronen over te brengen. Omdat het een puur mechanisch proces is, zijn er geen PFAS-chemicaliën nodig voor de beeldvorming.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2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Bold"/>
                        </a:rPr>
                        <a:t>Extreme ultraviolet (EUV) lithografie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"/>
                        </a:rPr>
                        <a:t>er een mogelijkheid om PFAS-vrije resists en ontwikkelaars te gebruiken, afhankelijk van de specifieke formuleringen die door de fabrikanten worden gekozen.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2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Ultra-Bold"/>
                        </a:rPr>
                        <a:t>Elektronenbundel (e-beam) lithografie: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"/>
                        </a:rPr>
                        <a:t>gebruik van een elektronenbundel en vereist mogelijk geen PFAS-chemicaliën, afhankelijk van de gebruikte resist.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Ultra-Bold"/>
                        </a:rPr>
                        <a:t>Plasma-etsen met alternatieve gassen: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Semi-Bold"/>
                        </a:rPr>
                        <a:t>plasma-etsen worden uitgevoerd zonder PFAS-emissies. Onderzoek naar dergelijke gassen is gaande.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Ultra-Bold"/>
                        </a:rPr>
                        <a:t>Chemisch-mechanisch polijsten (CMP)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418C"/>
                          </a:solidFill>
                          <a:latin typeface="Muli Semi-Bold"/>
                        </a:rPr>
                        <a:t>: Dit proces maakt gebruik van slurry's die kunnen worden geformuleerd zonder PFAS-chemicaliën.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6C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572223" y="809558"/>
            <a:ext cx="4247119" cy="1019309"/>
          </a:xfrm>
          <a:custGeom>
            <a:avLst/>
            <a:gdLst/>
            <a:ahLst/>
            <a:cxnLst/>
            <a:rect r="r" b="b" t="t" l="l"/>
            <a:pathLst>
              <a:path h="1019309" w="4247119">
                <a:moveTo>
                  <a:pt x="0" y="0"/>
                </a:moveTo>
                <a:lnTo>
                  <a:pt x="4247119" y="0"/>
                </a:lnTo>
                <a:lnTo>
                  <a:pt x="4247119" y="1019309"/>
                </a:lnTo>
                <a:lnTo>
                  <a:pt x="0" y="1019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  <SharedWithUsers xmlns="cbf9afd2-ad46-471f-b458-4d21c8cd04b1">
      <UserInfo>
        <DisplayName/>
        <AccountId xsi:nil="true"/>
        <AccountType/>
      </UserInfo>
    </SharedWithUsers>
    <MediaLengthInSeconds xmlns="dcaaac60-0ab2-4beb-85e2-af7eb2997289" xsi:nil="true"/>
  </documentManagement>
</p:properties>
</file>

<file path=customXml/itemProps1.xml><?xml version="1.0" encoding="utf-8"?>
<ds:datastoreItem xmlns:ds="http://schemas.openxmlformats.org/officeDocument/2006/customXml" ds:itemID="{29528825-9D44-45B2-9972-607F7E3F9034}"/>
</file>

<file path=customXml/itemProps2.xml><?xml version="1.0" encoding="utf-8"?>
<ds:datastoreItem xmlns:ds="http://schemas.openxmlformats.org/officeDocument/2006/customXml" ds:itemID="{928A4D90-30E9-4927-B5B6-F1177B820B73}"/>
</file>

<file path=customXml/itemProps3.xml><?xml version="1.0" encoding="utf-8"?>
<ds:datastoreItem xmlns:ds="http://schemas.openxmlformats.org/officeDocument/2006/customXml" ds:itemID="{8E564765-2E42-4D98-9D46-D125F4E326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2006-08-16T00:00:00Z</dcterms:created>
  <dcterms:modified xsi:type="dcterms:W3CDTF">2011-08-01T06:04:30Z</dcterms:modified>
  <dc:identifier>DAFxyr-Lf8U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  <property fmtid="{D5CDD505-2E9C-101B-9397-08002B2CF9AE}" pid="3" name="Order">
    <vt:r8>11400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