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5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8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3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2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1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1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5C8B-77AC-4741-A9A7-8CC75ECBA31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3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2803525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Important Concepts of ES6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3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290"/>
            <a:ext cx="10515600" cy="1325563"/>
          </a:xfrm>
        </p:spPr>
        <p:txBody>
          <a:bodyPr/>
          <a:lstStyle/>
          <a:p>
            <a:r>
              <a:rPr lang="en-US" dirty="0"/>
              <a:t>(...). The spread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412827"/>
              </p:ext>
            </p:extLst>
          </p:nvPr>
        </p:nvGraphicFramePr>
        <p:xfrm>
          <a:off x="1534886" y="3245122"/>
          <a:ext cx="7008223" cy="110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8223">
                  <a:extLst>
                    <a:ext uri="{9D8B030D-6E8A-4147-A177-3AD203B41FA5}">
                      <a16:colId xmlns:a16="http://schemas.microsoft.com/office/drawing/2014/main" val="1477894031"/>
                    </a:ext>
                  </a:extLst>
                </a:gridCol>
              </a:tblGrid>
              <a:tr h="1109164">
                <a:tc>
                  <a:txBody>
                    <a:bodyPr/>
                    <a:lstStyle/>
                    <a:p>
                      <a:r>
                        <a:rPr lang="en-GB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odd = [1,3,5]; </a:t>
                      </a:r>
                    </a:p>
                    <a:p>
                      <a:r>
                        <a:rPr lang="en-GB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combined = [2,4,6, ...odd]; </a:t>
                      </a:r>
                    </a:p>
                    <a:p>
                      <a:r>
                        <a:rPr lang="en-GB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console.log(combined);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61811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28504" y="1968138"/>
            <a:ext cx="708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allows you to spread out elements of an </a:t>
            </a:r>
            <a:r>
              <a:rPr lang="en-GB" dirty="0" err="1"/>
              <a:t>iterable</a:t>
            </a:r>
            <a:r>
              <a:rPr lang="en-GB" dirty="0"/>
              <a:t> object such as an </a:t>
            </a:r>
            <a:r>
              <a:rPr lang="en-GB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5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290"/>
            <a:ext cx="10515600" cy="1325563"/>
          </a:xfrm>
        </p:spPr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 assignment 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139655"/>
              </p:ext>
            </p:extLst>
          </p:nvPr>
        </p:nvGraphicFramePr>
        <p:xfrm>
          <a:off x="1534887" y="3245122"/>
          <a:ext cx="4169228" cy="110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9228">
                  <a:extLst>
                    <a:ext uri="{9D8B030D-6E8A-4147-A177-3AD203B41FA5}">
                      <a16:colId xmlns:a16="http://schemas.microsoft.com/office/drawing/2014/main" val="1477894031"/>
                    </a:ext>
                  </a:extLst>
                </a:gridCol>
              </a:tblGrid>
              <a:tr h="1109164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en-GB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getScores</a:t>
                      </a:r>
                      <a:r>
                        <a:rPr lang="en-GB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r>
                        <a:rPr lang="en-GB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return [70, 80, 90]; }</a:t>
                      </a:r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scores = 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getScores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61811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28504" y="1968138"/>
            <a:ext cx="708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allows you to </a:t>
            </a:r>
            <a:r>
              <a:rPr lang="en-GB" dirty="0" err="1"/>
              <a:t>destructure</a:t>
            </a:r>
            <a:r>
              <a:rPr lang="en-GB" dirty="0"/>
              <a:t> properties of an object or elements of an array into individual variables.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482936"/>
              </p:ext>
            </p:extLst>
          </p:nvPr>
        </p:nvGraphicFramePr>
        <p:xfrm>
          <a:off x="6096000" y="3245122"/>
          <a:ext cx="416922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9228">
                  <a:extLst>
                    <a:ext uri="{9D8B030D-6E8A-4147-A177-3AD203B41FA5}">
                      <a16:colId xmlns:a16="http://schemas.microsoft.com/office/drawing/2014/main" val="1477894031"/>
                    </a:ext>
                  </a:extLst>
                </a:gridCol>
              </a:tblGrid>
              <a:tr h="1109164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x = scores[0], </a:t>
                      </a:r>
                    </a:p>
                    <a:p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= scores[1], </a:t>
                      </a:r>
                    </a:p>
                    <a:p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 = scores[2];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61811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7011746"/>
              </p:ext>
            </p:extLst>
          </p:nvPr>
        </p:nvGraphicFramePr>
        <p:xfrm>
          <a:off x="3513908" y="5064495"/>
          <a:ext cx="4169228" cy="110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9228">
                  <a:extLst>
                    <a:ext uri="{9D8B030D-6E8A-4147-A177-3AD203B41FA5}">
                      <a16:colId xmlns:a16="http://schemas.microsoft.com/office/drawing/2014/main" val="1477894031"/>
                    </a:ext>
                  </a:extLst>
                </a:gridCol>
              </a:tblGrid>
              <a:tr h="1109164">
                <a:tc>
                  <a:txBody>
                    <a:bodyPr/>
                    <a:lstStyle/>
                    <a:p>
                      <a:r>
                        <a:rPr lang="da-DK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[x, y, z] = getScores();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618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53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… of loop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361295"/>
              </p:ext>
            </p:extLst>
          </p:nvPr>
        </p:nvGraphicFramePr>
        <p:xfrm>
          <a:off x="838200" y="1825625"/>
          <a:ext cx="4029891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891">
                  <a:extLst>
                    <a:ext uri="{9D8B030D-6E8A-4147-A177-3AD203B41FA5}">
                      <a16:colId xmlns:a16="http://schemas.microsoft.com/office/drawing/2014/main" val="2926501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let scores = [80, 90, 70];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for (let score of scores) {</a:t>
                      </a:r>
                    </a:p>
                    <a:p>
                      <a:r>
                        <a:rPr lang="en-US" dirty="0" smtClean="0"/>
                        <a:t>    score = score + 5;</a:t>
                      </a:r>
                    </a:p>
                    <a:p>
                      <a:r>
                        <a:rPr lang="en-US" dirty="0" smtClean="0"/>
                        <a:t>    console.log(score);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918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42666"/>
              </p:ext>
            </p:extLst>
          </p:nvPr>
        </p:nvGraphicFramePr>
        <p:xfrm>
          <a:off x="5852159" y="2531048"/>
          <a:ext cx="44297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760">
                  <a:extLst>
                    <a:ext uri="{9D8B030D-6E8A-4147-A177-3AD203B41FA5}">
                      <a16:colId xmlns:a16="http://schemas.microsoft.com/office/drawing/2014/main" val="404631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let scores = [80, 90, 70];</a:t>
                      </a:r>
                    </a:p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for (</a:t>
                      </a:r>
                      <a:r>
                        <a:rPr lang="en-GB" dirty="0" err="1" smtClean="0"/>
                        <a:t>const</a:t>
                      </a:r>
                      <a:r>
                        <a:rPr lang="en-GB" dirty="0" smtClean="0"/>
                        <a:t> score of scores) {</a:t>
                      </a:r>
                    </a:p>
                    <a:p>
                      <a:r>
                        <a:rPr lang="en-GB" dirty="0" smtClean="0"/>
                        <a:t>    console.log(score);</a:t>
                      </a:r>
                    </a:p>
                    <a:p>
                      <a:r>
                        <a:rPr lang="en-GB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7785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502714"/>
              </p:ext>
            </p:extLst>
          </p:nvPr>
        </p:nvGraphicFramePr>
        <p:xfrm>
          <a:off x="1021806" y="4769152"/>
          <a:ext cx="62237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726">
                  <a:extLst>
                    <a:ext uri="{9D8B030D-6E8A-4147-A177-3AD203B41FA5}">
                      <a16:colId xmlns:a16="http://schemas.microsoft.com/office/drawing/2014/main" val="138255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colors = ['Red', 'Green', 'Blue'];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[index, color] of 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colors.entries</a:t>
                      </a:r>
                      <a:r>
                        <a:rPr lang="en-US" sz="1800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 </a:t>
                      </a:r>
                    </a:p>
                    <a:p>
                      <a:r>
                        <a:rPr lang="en-US" sz="1800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console.log(`${color} is at index ${index}`); 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443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8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Classes are templates for JavaScript Objects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keyword class</a:t>
            </a:r>
          </a:p>
          <a:p>
            <a:pPr lvl="1"/>
            <a:r>
              <a:rPr lang="en-GB" dirty="0" smtClean="0"/>
              <a:t>Add method constructor()</a:t>
            </a:r>
          </a:p>
          <a:p>
            <a:pPr lvl="1"/>
            <a:r>
              <a:rPr lang="en-GB" dirty="0" smtClean="0"/>
              <a:t>Methods and properties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860285"/>
              </p:ext>
            </p:extLst>
          </p:nvPr>
        </p:nvGraphicFramePr>
        <p:xfrm>
          <a:off x="5367383" y="2443963"/>
          <a:ext cx="369824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240">
                  <a:extLst>
                    <a:ext uri="{9D8B030D-6E8A-4147-A177-3AD203B41FA5}">
                      <a16:colId xmlns:a16="http://schemas.microsoft.com/office/drawing/2014/main" val="834738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 Car {</a:t>
                      </a:r>
                      <a:r>
                        <a:rPr lang="en-GB" dirty="0" smtClean="0"/>
                        <a:t/>
                      </a:r>
                      <a:br>
                        <a:rPr lang="en-GB" dirty="0" smtClean="0"/>
                      </a:br>
                      <a:r>
                        <a:rPr lang="en-GB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constructor(name, year) {</a:t>
                      </a:r>
                      <a:r>
                        <a:rPr lang="en-GB" dirty="0" smtClean="0"/>
                        <a:t/>
                      </a:r>
                      <a:br>
                        <a:rPr lang="en-GB" dirty="0" smtClean="0"/>
                      </a:br>
                      <a:r>
                        <a:rPr lang="en-GB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this.name = name;</a:t>
                      </a:r>
                      <a:r>
                        <a:rPr lang="en-GB" dirty="0" smtClean="0"/>
                        <a:t/>
                      </a:r>
                      <a:br>
                        <a:rPr lang="en-GB" dirty="0" smtClean="0"/>
                      </a:br>
                      <a:r>
                        <a:rPr lang="en-GB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GB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this.year</a:t>
                      </a:r>
                      <a:r>
                        <a:rPr lang="en-GB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 year;</a:t>
                      </a:r>
                      <a:r>
                        <a:rPr lang="en-GB" dirty="0" smtClean="0"/>
                        <a:t/>
                      </a:r>
                      <a:br>
                        <a:rPr lang="en-GB" dirty="0" smtClean="0"/>
                      </a:br>
                      <a:r>
                        <a:rPr lang="en-GB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}</a:t>
                      </a:r>
                      <a:r>
                        <a:rPr lang="en-GB" dirty="0" smtClean="0"/>
                        <a:t/>
                      </a:r>
                      <a:br>
                        <a:rPr lang="en-GB" dirty="0" smtClean="0"/>
                      </a:br>
                      <a:r>
                        <a:rPr lang="en-GB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10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GB" dirty="0" smtClean="0"/>
              <a:t>etter and setter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902286"/>
              </p:ext>
            </p:extLst>
          </p:nvPr>
        </p:nvGraphicFramePr>
        <p:xfrm>
          <a:off x="3225801" y="2304625"/>
          <a:ext cx="527376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3766">
                  <a:extLst>
                    <a:ext uri="{9D8B030D-6E8A-4147-A177-3AD203B41FA5}">
                      <a16:colId xmlns:a16="http://schemas.microsoft.com/office/drawing/2014/main" val="672669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Person {</a:t>
                      </a:r>
                    </a:p>
                    <a:p>
                      <a:r>
                        <a:rPr lang="en-US" dirty="0" smtClean="0"/>
                        <a:t>    constructor(name) {</a:t>
                      </a:r>
                    </a:p>
                    <a:p>
                      <a:r>
                        <a:rPr lang="en-US" dirty="0" smtClean="0"/>
                        <a:t>        this.name = name;</a:t>
                      </a:r>
                    </a:p>
                    <a:p>
                      <a:r>
                        <a:rPr lang="en-US" dirty="0" smtClean="0"/>
                        <a:t>    }</a:t>
                      </a:r>
                    </a:p>
                    <a:p>
                      <a:r>
                        <a:rPr lang="en-US" dirty="0" smtClean="0"/>
                        <a:t>    get name() {</a:t>
                      </a:r>
                    </a:p>
                    <a:p>
                      <a:r>
                        <a:rPr lang="en-US" dirty="0" smtClean="0"/>
                        <a:t>        return this._name;</a:t>
                      </a:r>
                    </a:p>
                    <a:p>
                      <a:r>
                        <a:rPr lang="en-US" dirty="0" smtClean="0"/>
                        <a:t>    }</a:t>
                      </a:r>
                    </a:p>
                    <a:p>
                      <a:r>
                        <a:rPr lang="en-US" dirty="0" smtClean="0"/>
                        <a:t>    set name(</a:t>
                      </a:r>
                      <a:r>
                        <a:rPr lang="en-US" dirty="0" err="1" smtClean="0"/>
                        <a:t>newName</a:t>
                      </a:r>
                      <a:r>
                        <a:rPr lang="en-US" dirty="0" smtClean="0"/>
                        <a:t>) {</a:t>
                      </a:r>
                    </a:p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err="1" smtClean="0"/>
                        <a:t>newName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newName.trim</a:t>
                      </a:r>
                      <a:r>
                        <a:rPr lang="en-US" dirty="0" smtClean="0"/>
                        <a:t>();</a:t>
                      </a:r>
                    </a:p>
                    <a:p>
                      <a:r>
                        <a:rPr lang="en-US" dirty="0" smtClean="0"/>
                        <a:t>        if (</a:t>
                      </a:r>
                      <a:r>
                        <a:rPr lang="en-US" dirty="0" err="1" smtClean="0"/>
                        <a:t>newName</a:t>
                      </a:r>
                      <a:r>
                        <a:rPr lang="en-US" dirty="0" smtClean="0"/>
                        <a:t> === '') {</a:t>
                      </a:r>
                    </a:p>
                    <a:p>
                      <a:r>
                        <a:rPr lang="en-US" dirty="0" smtClean="0"/>
                        <a:t>            throw 'The name cannot be empty';</a:t>
                      </a:r>
                    </a:p>
                    <a:p>
                      <a:r>
                        <a:rPr lang="en-US" dirty="0" smtClean="0"/>
                        <a:t>        }</a:t>
                      </a:r>
                    </a:p>
                    <a:p>
                      <a:r>
                        <a:rPr lang="en-US" dirty="0" smtClean="0"/>
                        <a:t>        this._name = </a:t>
                      </a:r>
                      <a:r>
                        <a:rPr lang="en-US" dirty="0" err="1" smtClean="0"/>
                        <a:t>newName</a:t>
                      </a:r>
                      <a:r>
                        <a:rPr lang="en-US" dirty="0" smtClean="0"/>
                        <a:t>;</a:t>
                      </a:r>
                    </a:p>
                    <a:p>
                      <a:r>
                        <a:rPr lang="en-US" dirty="0" smtClean="0"/>
                        <a:t>    }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54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27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GB" dirty="0" smtClean="0"/>
              <a:t>etter in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90495"/>
              </p:ext>
            </p:extLst>
          </p:nvPr>
        </p:nvGraphicFramePr>
        <p:xfrm>
          <a:off x="4044407" y="1690688"/>
          <a:ext cx="5273766" cy="486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3766">
                  <a:extLst>
                    <a:ext uri="{9D8B030D-6E8A-4147-A177-3AD203B41FA5}">
                      <a16:colId xmlns:a16="http://schemas.microsoft.com/office/drawing/2014/main" val="672669237"/>
                    </a:ext>
                  </a:extLst>
                </a:gridCol>
              </a:tblGrid>
              <a:tr h="4866866">
                <a:tc>
                  <a:txBody>
                    <a:bodyPr/>
                    <a:lstStyle/>
                    <a:p>
                      <a:r>
                        <a:rPr lang="en-US" dirty="0" smtClean="0"/>
                        <a:t>let meeting = {</a:t>
                      </a:r>
                    </a:p>
                    <a:p>
                      <a:r>
                        <a:rPr lang="en-US" dirty="0" smtClean="0"/>
                        <a:t>    attendees: [],</a:t>
                      </a:r>
                    </a:p>
                    <a:p>
                      <a:r>
                        <a:rPr lang="en-US" dirty="0" smtClean="0"/>
                        <a:t>    add(attendee) {</a:t>
                      </a:r>
                    </a:p>
                    <a:p>
                      <a:r>
                        <a:rPr lang="en-US" dirty="0" smtClean="0"/>
                        <a:t>        console.log(`${attendee} joined the meeting.`);</a:t>
                      </a:r>
                    </a:p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err="1" smtClean="0"/>
                        <a:t>this.attendees.push</a:t>
                      </a:r>
                      <a:r>
                        <a:rPr lang="en-US" dirty="0" smtClean="0"/>
                        <a:t>(attendee);</a:t>
                      </a:r>
                    </a:p>
                    <a:p>
                      <a:r>
                        <a:rPr lang="en-US" dirty="0" smtClean="0"/>
                        <a:t>        return this;</a:t>
                      </a:r>
                    </a:p>
                    <a:p>
                      <a:r>
                        <a:rPr lang="en-US" dirty="0" smtClean="0"/>
                        <a:t>    },</a:t>
                      </a:r>
                    </a:p>
                    <a:p>
                      <a:r>
                        <a:rPr lang="en-US" dirty="0" smtClean="0"/>
                        <a:t>    get latest() {</a:t>
                      </a:r>
                    </a:p>
                    <a:p>
                      <a:r>
                        <a:rPr lang="en-US" dirty="0" smtClean="0"/>
                        <a:t>        let count = </a:t>
                      </a:r>
                      <a:r>
                        <a:rPr lang="en-US" dirty="0" err="1" smtClean="0"/>
                        <a:t>this.attendees.length</a:t>
                      </a:r>
                      <a:r>
                        <a:rPr lang="en-US" dirty="0" smtClean="0"/>
                        <a:t>;</a:t>
                      </a:r>
                    </a:p>
                    <a:p>
                      <a:r>
                        <a:rPr lang="en-US" dirty="0" smtClean="0"/>
                        <a:t>        return count == 0 ? undefined : </a:t>
                      </a:r>
                      <a:r>
                        <a:rPr lang="en-US" dirty="0" err="1" smtClean="0"/>
                        <a:t>this.attendees</a:t>
                      </a:r>
                      <a:r>
                        <a:rPr lang="en-US" dirty="0" smtClean="0"/>
                        <a:t>[count - 1];</a:t>
                      </a:r>
                    </a:p>
                    <a:p>
                      <a:r>
                        <a:rPr lang="en-US" dirty="0" smtClean="0"/>
                        <a:t>    }</a:t>
                      </a:r>
                    </a:p>
                    <a:p>
                      <a:r>
                        <a:rPr lang="en-US" dirty="0" smtClean="0"/>
                        <a:t>};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meeting.add</a:t>
                      </a:r>
                      <a:r>
                        <a:rPr lang="en-US" dirty="0" smtClean="0"/>
                        <a:t>('John').add('Jane').add('Peter');</a:t>
                      </a:r>
                    </a:p>
                    <a:p>
                      <a:r>
                        <a:rPr lang="en-US" dirty="0" smtClean="0"/>
                        <a:t>console.log(`The latest attendee is ${</a:t>
                      </a:r>
                      <a:r>
                        <a:rPr lang="en-US" dirty="0" err="1" smtClean="0"/>
                        <a:t>meeting.latest</a:t>
                      </a:r>
                      <a:r>
                        <a:rPr lang="en-US" dirty="0" smtClean="0"/>
                        <a:t>}.`);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54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647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classes</a:t>
            </a:r>
            <a:r>
              <a:rPr lang="en-US" dirty="0" smtClean="0"/>
              <a:t>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279499"/>
              </p:ext>
            </p:extLst>
          </p:nvPr>
        </p:nvGraphicFramePr>
        <p:xfrm>
          <a:off x="3286762" y="2491876"/>
          <a:ext cx="5273766" cy="2559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3766">
                  <a:extLst>
                    <a:ext uri="{9D8B030D-6E8A-4147-A177-3AD203B41FA5}">
                      <a16:colId xmlns:a16="http://schemas.microsoft.com/office/drawing/2014/main" val="672669237"/>
                    </a:ext>
                  </a:extLst>
                </a:gridCol>
              </a:tblGrid>
              <a:tr h="2559095">
                <a:tc>
                  <a:txBody>
                    <a:bodyPr/>
                    <a:lstStyle/>
                    <a:p>
                      <a:r>
                        <a:rPr lang="en-GB" dirty="0" smtClean="0"/>
                        <a:t>let Person = class {</a:t>
                      </a:r>
                    </a:p>
                    <a:p>
                      <a:r>
                        <a:rPr lang="en-GB" dirty="0" smtClean="0"/>
                        <a:t>    constructor(name) {</a:t>
                      </a:r>
                    </a:p>
                    <a:p>
                      <a:r>
                        <a:rPr lang="en-GB" dirty="0" smtClean="0"/>
                        <a:t>        this.name = name;</a:t>
                      </a:r>
                    </a:p>
                    <a:p>
                      <a:r>
                        <a:rPr lang="en-GB" dirty="0" smtClean="0"/>
                        <a:t>    }</a:t>
                      </a:r>
                    </a:p>
                    <a:p>
                      <a:r>
                        <a:rPr lang="en-GB" dirty="0" smtClean="0"/>
                        <a:t>    </a:t>
                      </a:r>
                      <a:r>
                        <a:rPr lang="en-GB" dirty="0" err="1" smtClean="0"/>
                        <a:t>getName</a:t>
                      </a:r>
                      <a:r>
                        <a:rPr lang="en-GB" dirty="0" smtClean="0"/>
                        <a:t>() {</a:t>
                      </a:r>
                    </a:p>
                    <a:p>
                      <a:r>
                        <a:rPr lang="en-GB" dirty="0" smtClean="0"/>
                        <a:t>        return this.name;</a:t>
                      </a:r>
                    </a:p>
                    <a:p>
                      <a:r>
                        <a:rPr lang="en-GB" dirty="0" smtClean="0"/>
                        <a:t>    }</a:t>
                      </a:r>
                    </a:p>
                    <a:p>
                      <a:r>
                        <a:rPr lang="en-GB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54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99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Template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ES6, </a:t>
            </a:r>
            <a:r>
              <a:rPr lang="en-GB" dirty="0" smtClean="0"/>
              <a:t>single </a:t>
            </a:r>
            <a:r>
              <a:rPr lang="en-GB" dirty="0"/>
              <a:t>quotes (') or double quotes </a:t>
            </a:r>
            <a:r>
              <a:rPr lang="en-GB" dirty="0" smtClean="0"/>
              <a:t>(")</a:t>
            </a:r>
          </a:p>
          <a:p>
            <a:r>
              <a:rPr lang="en-GB" dirty="0" smtClean="0"/>
              <a:t>In ES6</a:t>
            </a:r>
            <a:r>
              <a:rPr lang="en-GB" dirty="0"/>
              <a:t>, create a template literal by wrapping </a:t>
            </a:r>
            <a:r>
              <a:rPr lang="en-GB" dirty="0" smtClean="0"/>
              <a:t>text </a:t>
            </a:r>
            <a:r>
              <a:rPr lang="en-GB" dirty="0"/>
              <a:t>in </a:t>
            </a:r>
            <a:r>
              <a:rPr lang="en-GB" dirty="0" err="1"/>
              <a:t>backticks</a:t>
            </a:r>
            <a:r>
              <a:rPr lang="en-GB" dirty="0"/>
              <a:t> </a:t>
            </a:r>
            <a:r>
              <a:rPr lang="en-GB" dirty="0" smtClean="0"/>
              <a:t>(`)</a:t>
            </a:r>
          </a:p>
          <a:p>
            <a:r>
              <a:rPr lang="en-GB" dirty="0" smtClean="0"/>
              <a:t>Features</a:t>
            </a:r>
          </a:p>
          <a:p>
            <a:pPr lvl="1"/>
            <a:r>
              <a:rPr lang="en-GB" dirty="0" smtClean="0"/>
              <a:t>Multiline string</a:t>
            </a:r>
          </a:p>
          <a:p>
            <a:pPr lvl="1"/>
            <a:r>
              <a:rPr lang="en-GB" dirty="0" smtClean="0"/>
              <a:t>String formatting 		</a:t>
            </a:r>
          </a:p>
          <a:p>
            <a:pPr lvl="1"/>
            <a:r>
              <a:rPr lang="en-GB" dirty="0" smtClean="0"/>
              <a:t>Html escaping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556785"/>
              </p:ext>
            </p:extLst>
          </p:nvPr>
        </p:nvGraphicFramePr>
        <p:xfrm>
          <a:off x="7525657" y="2940352"/>
          <a:ext cx="38281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8143">
                  <a:extLst>
                    <a:ext uri="{9D8B030D-6E8A-4147-A177-3AD203B41FA5}">
                      <a16:colId xmlns:a16="http://schemas.microsoft.com/office/drawing/2014/main" val="1373937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let simple = `This is a template literal`;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92298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13208"/>
              </p:ext>
            </p:extLst>
          </p:nvPr>
        </p:nvGraphicFramePr>
        <p:xfrm>
          <a:off x="7525657" y="3630454"/>
          <a:ext cx="19739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943">
                  <a:extLst>
                    <a:ext uri="{9D8B030D-6E8A-4147-A177-3AD203B41FA5}">
                      <a16:colId xmlns:a16="http://schemas.microsoft.com/office/drawing/2014/main" val="2563826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${</a:t>
                      </a:r>
                      <a:r>
                        <a:rPr lang="en-US" dirty="0" err="1" smtClean="0"/>
                        <a:t>variable_name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0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18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Arrow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ES6 arrow functions provide you with an alternative way to write a shorter syntax compared to the function </a:t>
            </a:r>
            <a:r>
              <a:rPr lang="en-GB" dirty="0" smtClean="0"/>
              <a:t>expression.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arrow function has one expression x + y so it returns the result of the expression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let add = (x, y) =&gt; { return x + y; </a:t>
            </a:r>
            <a:r>
              <a:rPr lang="en-GB" dirty="0" smtClean="0"/>
              <a:t>}; //return requires block</a:t>
            </a:r>
            <a:r>
              <a:rPr lang="en-GB" dirty="0"/>
              <a:t>	</a:t>
            </a:r>
            <a:endParaRPr lang="en-GB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00924"/>
              </p:ext>
            </p:extLst>
          </p:nvPr>
        </p:nvGraphicFramePr>
        <p:xfrm>
          <a:off x="1518195" y="2896809"/>
          <a:ext cx="8128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930041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6130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let add = function (x, y) {</a:t>
                      </a:r>
                    </a:p>
                    <a:p>
                      <a:r>
                        <a:rPr lang="en-GB" dirty="0" smtClean="0"/>
                        <a:t>	return x + y;</a:t>
                      </a:r>
                    </a:p>
                    <a:p>
                      <a:r>
                        <a:rPr lang="en-GB" dirty="0" smtClean="0"/>
                        <a:t>};</a:t>
                      </a:r>
                    </a:p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console.log(add(10, 20)); //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let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add</a:t>
                      </a:r>
                      <a:r>
                        <a:rPr lang="es-ES" dirty="0" smtClean="0"/>
                        <a:t> = (x, y) =&gt; x + y;</a:t>
                      </a:r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console.log(</a:t>
                      </a:r>
                      <a:r>
                        <a:rPr lang="es-ES" dirty="0" err="1" smtClean="0"/>
                        <a:t>add</a:t>
                      </a:r>
                      <a:r>
                        <a:rPr lang="es-ES" dirty="0" smtClean="0"/>
                        <a:t>(10, 20)); // 30;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91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33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rrow </a:t>
            </a:r>
            <a:r>
              <a:rPr lang="en-GB" dirty="0"/>
              <a:t>functions with multiple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Syntax</a:t>
            </a:r>
          </a:p>
          <a:p>
            <a:pPr lvl="1"/>
            <a:r>
              <a:rPr lang="en-US" dirty="0"/>
              <a:t>(p1, p2, ..., </a:t>
            </a:r>
            <a:r>
              <a:rPr lang="en-US" dirty="0" err="1"/>
              <a:t>pn</a:t>
            </a:r>
            <a:r>
              <a:rPr lang="en-US" dirty="0"/>
              <a:t>) =&gt; expression</a:t>
            </a:r>
            <a:r>
              <a:rPr lang="en-US" dirty="0" smtClean="0"/>
              <a:t>;</a:t>
            </a:r>
          </a:p>
          <a:p>
            <a:r>
              <a:rPr lang="en-GB" dirty="0" smtClean="0"/>
              <a:t>Example: Sort numbers</a:t>
            </a:r>
            <a:br>
              <a:rPr lang="en-GB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77288"/>
              </p:ext>
            </p:extLst>
          </p:nvPr>
        </p:nvGraphicFramePr>
        <p:xfrm>
          <a:off x="1657532" y="3454158"/>
          <a:ext cx="8128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858049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92991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let numbers = [4,2,6];</a:t>
                      </a:r>
                    </a:p>
                    <a:p>
                      <a:r>
                        <a:rPr lang="en-GB" dirty="0" err="1" smtClean="0"/>
                        <a:t>numbers.sort</a:t>
                      </a:r>
                      <a:r>
                        <a:rPr lang="en-GB" dirty="0" smtClean="0"/>
                        <a:t>(function(</a:t>
                      </a:r>
                      <a:r>
                        <a:rPr lang="en-GB" dirty="0" err="1" smtClean="0"/>
                        <a:t>a,b</a:t>
                      </a:r>
                      <a:r>
                        <a:rPr lang="en-GB" dirty="0" smtClean="0"/>
                        <a:t>){ </a:t>
                      </a:r>
                    </a:p>
                    <a:p>
                      <a:r>
                        <a:rPr lang="en-GB" dirty="0" smtClean="0"/>
                        <a:t>    return b - a; </a:t>
                      </a:r>
                    </a:p>
                    <a:p>
                      <a:r>
                        <a:rPr lang="en-GB" dirty="0" smtClean="0"/>
                        <a:t>});</a:t>
                      </a:r>
                    </a:p>
                    <a:p>
                      <a:r>
                        <a:rPr lang="en-GB" dirty="0" smtClean="0"/>
                        <a:t>console.log(numbers); // [6,4,2]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let numbers = [4,2,6];</a:t>
                      </a:r>
                    </a:p>
                    <a:p>
                      <a:r>
                        <a:rPr lang="en-GB" dirty="0" err="1" smtClean="0"/>
                        <a:t>numbers.sort</a:t>
                      </a:r>
                      <a:r>
                        <a:rPr lang="en-GB" dirty="0" smtClean="0"/>
                        <a:t>((</a:t>
                      </a:r>
                      <a:r>
                        <a:rPr lang="en-GB" dirty="0" err="1" smtClean="0"/>
                        <a:t>a,b</a:t>
                      </a:r>
                      <a:r>
                        <a:rPr lang="en-GB" dirty="0" smtClean="0"/>
                        <a:t>) =&gt; b - a);</a:t>
                      </a:r>
                    </a:p>
                    <a:p>
                      <a:r>
                        <a:rPr lang="en-GB" dirty="0" smtClean="0"/>
                        <a:t>console.log(numbers); // [6,4,2]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422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3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rrow </a:t>
            </a:r>
            <a:r>
              <a:rPr lang="en-GB" dirty="0"/>
              <a:t>functions with a single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Syntax</a:t>
            </a:r>
          </a:p>
          <a:p>
            <a:pPr lvl="1"/>
            <a:r>
              <a:rPr lang="en-US" dirty="0"/>
              <a:t>(p1) =&gt; { statements }   </a:t>
            </a:r>
            <a:r>
              <a:rPr lang="en-US" dirty="0" smtClean="0"/>
              <a:t>	</a:t>
            </a:r>
            <a:r>
              <a:rPr lang="en-US" b="1" dirty="0" smtClean="0"/>
              <a:t>OR</a:t>
            </a:r>
            <a:r>
              <a:rPr lang="en-US" dirty="0" smtClean="0"/>
              <a:t>	 </a:t>
            </a:r>
            <a:r>
              <a:rPr lang="en-US" dirty="0"/>
              <a:t>p =&gt; { statements }</a:t>
            </a:r>
          </a:p>
          <a:p>
            <a:r>
              <a:rPr lang="en-GB" dirty="0" smtClean="0"/>
              <a:t>Arrow function as an argument.</a:t>
            </a:r>
            <a:br>
              <a:rPr lang="en-GB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73709"/>
              </p:ext>
            </p:extLst>
          </p:nvPr>
        </p:nvGraphicFramePr>
        <p:xfrm>
          <a:off x="2032000" y="3815874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253434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let names = ['John', 'Mac', 'Peter'];</a:t>
                      </a:r>
                    </a:p>
                    <a:p>
                      <a:r>
                        <a:rPr lang="en-US" dirty="0" smtClean="0"/>
                        <a:t>let lengths = </a:t>
                      </a:r>
                      <a:r>
                        <a:rPr lang="en-US" dirty="0" err="1" smtClean="0"/>
                        <a:t>names.map</a:t>
                      </a:r>
                      <a:r>
                        <a:rPr lang="en-US" dirty="0" smtClean="0"/>
                        <a:t>(name =&gt; </a:t>
                      </a:r>
                      <a:r>
                        <a:rPr lang="en-US" dirty="0" err="1" smtClean="0"/>
                        <a:t>name.length</a:t>
                      </a:r>
                      <a:r>
                        <a:rPr lang="en-US" dirty="0" smtClean="0"/>
                        <a:t>);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console.log(lengths);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02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Arrow functions with no parameter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Syntax</a:t>
            </a:r>
          </a:p>
          <a:p>
            <a:pPr lvl="1"/>
            <a:r>
              <a:rPr lang="en-US" dirty="0"/>
              <a:t>() =&gt; { statements </a:t>
            </a:r>
            <a:r>
              <a:rPr lang="en-US" dirty="0" smtClean="0"/>
              <a:t>}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8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 arrow functions and object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91317"/>
              </p:ext>
            </p:extLst>
          </p:nvPr>
        </p:nvGraphicFramePr>
        <p:xfrm>
          <a:off x="838200" y="1904031"/>
          <a:ext cx="507492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0">
                  <a:extLst>
                    <a:ext uri="{9D8B030D-6E8A-4147-A177-3AD203B41FA5}">
                      <a16:colId xmlns:a16="http://schemas.microsoft.com/office/drawing/2014/main" val="1530841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let </a:t>
                      </a:r>
                      <a:r>
                        <a:rPr lang="en-US" dirty="0" err="1" smtClean="0"/>
                        <a:t>setColor</a:t>
                      </a:r>
                      <a:r>
                        <a:rPr lang="en-US" dirty="0" smtClean="0"/>
                        <a:t> = function (color) {</a:t>
                      </a:r>
                    </a:p>
                    <a:p>
                      <a:r>
                        <a:rPr lang="en-US" dirty="0" smtClean="0"/>
                        <a:t>    return {value: color}</a:t>
                      </a:r>
                    </a:p>
                    <a:p>
                      <a:r>
                        <a:rPr lang="en-US" dirty="0" smtClean="0"/>
                        <a:t>};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let </a:t>
                      </a:r>
                      <a:r>
                        <a:rPr lang="en-US" dirty="0" err="1" smtClean="0"/>
                        <a:t>backgroundColor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setColor</a:t>
                      </a:r>
                      <a:r>
                        <a:rPr lang="en-US" dirty="0" smtClean="0"/>
                        <a:t>('Red');</a:t>
                      </a:r>
                    </a:p>
                    <a:p>
                      <a:r>
                        <a:rPr lang="en-US" dirty="0" smtClean="0"/>
                        <a:t>console.log(</a:t>
                      </a:r>
                      <a:r>
                        <a:rPr lang="en-US" dirty="0" err="1" smtClean="0"/>
                        <a:t>backgroundColor.value</a:t>
                      </a:r>
                      <a:r>
                        <a:rPr lang="en-US" dirty="0" smtClean="0"/>
                        <a:t>); // "Red"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0723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682594"/>
              </p:ext>
            </p:extLst>
          </p:nvPr>
        </p:nvGraphicFramePr>
        <p:xfrm>
          <a:off x="7036526" y="3018729"/>
          <a:ext cx="4212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045">
                  <a:extLst>
                    <a:ext uri="{9D8B030D-6E8A-4147-A177-3AD203B41FA5}">
                      <a16:colId xmlns:a16="http://schemas.microsoft.com/office/drawing/2014/main" val="3483747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</a:t>
                      </a:r>
                      <a:r>
                        <a:rPr lang="en-GB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setColor</a:t>
                      </a:r>
                      <a:r>
                        <a:rPr lang="en-GB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GB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=&gt; {value: </a:t>
                      </a:r>
                      <a:r>
                        <a:rPr lang="en-GB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GB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62395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61760" y="2772711"/>
            <a:ext cx="84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VS.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860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 arrow functions and </a:t>
            </a:r>
            <a:r>
              <a:rPr lang="en-GB" dirty="0" smtClean="0"/>
              <a:t>this value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Normal function</a:t>
            </a:r>
            <a:br>
              <a:rPr lang="en-GB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43689"/>
              </p:ext>
            </p:extLst>
          </p:nvPr>
        </p:nvGraphicFramePr>
        <p:xfrm>
          <a:off x="1047206" y="2379980"/>
          <a:ext cx="479624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246">
                  <a:extLst>
                    <a:ext uri="{9D8B030D-6E8A-4147-A177-3AD203B41FA5}">
                      <a16:colId xmlns:a16="http://schemas.microsoft.com/office/drawing/2014/main" val="449469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Car() {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this.speed</a:t>
                      </a:r>
                      <a:r>
                        <a:rPr lang="en-US" dirty="0" smtClean="0"/>
                        <a:t> = 0;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this.speedUp</a:t>
                      </a:r>
                      <a:r>
                        <a:rPr lang="en-US" dirty="0" smtClean="0"/>
                        <a:t> = function (speed) {</a:t>
                      </a:r>
                    </a:p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err="1" smtClean="0"/>
                        <a:t>this.speed</a:t>
                      </a:r>
                      <a:r>
                        <a:rPr lang="en-US" dirty="0" smtClean="0"/>
                        <a:t> = speed;</a:t>
                      </a:r>
                    </a:p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err="1" smtClean="0"/>
                        <a:t>setTimeout</a:t>
                      </a:r>
                      <a:r>
                        <a:rPr lang="en-US" dirty="0" smtClean="0"/>
                        <a:t>(function () {</a:t>
                      </a:r>
                    </a:p>
                    <a:p>
                      <a:r>
                        <a:rPr lang="en-US" dirty="0" smtClean="0"/>
                        <a:t>            console.log(</a:t>
                      </a:r>
                      <a:r>
                        <a:rPr lang="en-US" dirty="0" err="1" smtClean="0"/>
                        <a:t>this.speed</a:t>
                      </a:r>
                      <a:r>
                        <a:rPr lang="en-US" dirty="0" smtClean="0"/>
                        <a:t>); // undefined</a:t>
                      </a:r>
                    </a:p>
                    <a:p>
                      <a:r>
                        <a:rPr lang="en-US" dirty="0" smtClean="0"/>
                        <a:t>        }, 1000);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};</a:t>
                      </a:r>
                    </a:p>
                    <a:p>
                      <a:r>
                        <a:rPr lang="en-US" dirty="0" smtClean="0"/>
                        <a:t>}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let car = new Car();</a:t>
                      </a:r>
                    </a:p>
                    <a:p>
                      <a:r>
                        <a:rPr lang="en-US" dirty="0" err="1" smtClean="0"/>
                        <a:t>car.speedUp</a:t>
                      </a:r>
                      <a:r>
                        <a:rPr lang="en-US" dirty="0" smtClean="0"/>
                        <a:t>(50);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37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flipH="1">
            <a:off x="6096000" y="3262539"/>
            <a:ext cx="615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of the anonymous function shadows the this of the </a:t>
            </a:r>
            <a:r>
              <a:rPr lang="en-GB" dirty="0" err="1"/>
              <a:t>speedUp</a:t>
            </a:r>
            <a:r>
              <a:rPr lang="en-GB" dirty="0"/>
              <a:t>() method.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6095999" y="4503510"/>
            <a:ext cx="6156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Solution:</a:t>
            </a:r>
          </a:p>
          <a:p>
            <a:r>
              <a:rPr lang="en-GB" dirty="0">
                <a:latin typeface="Courier New" panose="02070309020205020404" pitchFamily="49" charset="0"/>
              </a:rPr>
              <a:t>let self = this; </a:t>
            </a:r>
            <a:endParaRPr lang="en-GB" dirty="0" smtClean="0">
              <a:latin typeface="Courier New" panose="02070309020205020404" pitchFamily="49" charset="0"/>
            </a:endParaRPr>
          </a:p>
          <a:p>
            <a:r>
              <a:rPr lang="en-GB" dirty="0" err="1" smtClean="0">
                <a:latin typeface="Courier New" panose="02070309020205020404" pitchFamily="49" charset="0"/>
              </a:rPr>
              <a:t>setTimeout</a:t>
            </a:r>
            <a:r>
              <a:rPr lang="en-GB" dirty="0" smtClean="0">
                <a:latin typeface="Courier New" panose="02070309020205020404" pitchFamily="49" charset="0"/>
              </a:rPr>
              <a:t>(function </a:t>
            </a:r>
            <a:r>
              <a:rPr lang="en-GB" dirty="0">
                <a:latin typeface="Courier New" panose="02070309020205020404" pitchFamily="49" charset="0"/>
              </a:rPr>
              <a:t>() { console.log(</a:t>
            </a:r>
            <a:r>
              <a:rPr lang="en-GB" dirty="0" err="1">
                <a:latin typeface="Courier New" panose="02070309020205020404" pitchFamily="49" charset="0"/>
              </a:rPr>
              <a:t>self.speed</a:t>
            </a:r>
            <a:r>
              <a:rPr lang="en-GB" dirty="0">
                <a:latin typeface="Courier New" panose="02070309020205020404" pitchFamily="49" charset="0"/>
              </a:rPr>
              <a:t>); }, </a:t>
            </a:r>
            <a:endParaRPr lang="en-GB" dirty="0" smtClean="0">
              <a:latin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</a:rPr>
              <a:t>1000</a:t>
            </a:r>
            <a:r>
              <a:rPr lang="en-GB" dirty="0">
                <a:latin typeface="Courier New" panose="02070309020205020404" pitchFamily="49" charset="0"/>
              </a:rPr>
              <a:t>);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5094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 arrow functions and this value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226570"/>
              </p:ext>
            </p:extLst>
          </p:nvPr>
        </p:nvGraphicFramePr>
        <p:xfrm>
          <a:off x="838200" y="1825625"/>
          <a:ext cx="378605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051">
                  <a:extLst>
                    <a:ext uri="{9D8B030D-6E8A-4147-A177-3AD203B41FA5}">
                      <a16:colId xmlns:a16="http://schemas.microsoft.com/office/drawing/2014/main" val="1477894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Car() {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this.speed</a:t>
                      </a:r>
                      <a:r>
                        <a:rPr lang="en-US" dirty="0" smtClean="0"/>
                        <a:t> = 0;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this.speedUp</a:t>
                      </a:r>
                      <a:r>
                        <a:rPr lang="en-US" dirty="0" smtClean="0"/>
                        <a:t> = function (speed) {</a:t>
                      </a:r>
                    </a:p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err="1" smtClean="0"/>
                        <a:t>this.speed</a:t>
                      </a:r>
                      <a:r>
                        <a:rPr lang="en-US" dirty="0" smtClean="0"/>
                        <a:t> = speed;</a:t>
                      </a:r>
                    </a:p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err="1" smtClean="0"/>
                        <a:t>setTimeout</a:t>
                      </a:r>
                      <a:r>
                        <a:rPr lang="en-US" dirty="0" smtClean="0"/>
                        <a:t>(</a:t>
                      </a:r>
                    </a:p>
                    <a:p>
                      <a:r>
                        <a:rPr lang="en-US" dirty="0" smtClean="0"/>
                        <a:t>            () =&gt; console.log(</a:t>
                      </a:r>
                      <a:r>
                        <a:rPr lang="en-US" dirty="0" err="1" smtClean="0"/>
                        <a:t>this.speed</a:t>
                      </a:r>
                      <a:r>
                        <a:rPr lang="en-US" dirty="0" smtClean="0"/>
                        <a:t>),</a:t>
                      </a:r>
                    </a:p>
                    <a:p>
                      <a:r>
                        <a:rPr lang="en-US" dirty="0" smtClean="0"/>
                        <a:t>            1000);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};</a:t>
                      </a:r>
                    </a:p>
                    <a:p>
                      <a:r>
                        <a:rPr lang="en-US" dirty="0" smtClean="0"/>
                        <a:t>}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let car = new Car();</a:t>
                      </a:r>
                    </a:p>
                    <a:p>
                      <a:r>
                        <a:rPr lang="en-US" dirty="0" err="1" smtClean="0"/>
                        <a:t>car.speedUp</a:t>
                      </a:r>
                      <a:r>
                        <a:rPr lang="en-US" dirty="0" smtClean="0"/>
                        <a:t>(50); // 50;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618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99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290"/>
            <a:ext cx="10515600" cy="1325563"/>
          </a:xfrm>
        </p:spPr>
        <p:txBody>
          <a:bodyPr/>
          <a:lstStyle/>
          <a:p>
            <a:r>
              <a:rPr lang="en-US" dirty="0" smtClean="0"/>
              <a:t>(...) rest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135853"/>
              </p:ext>
            </p:extLst>
          </p:nvPr>
        </p:nvGraphicFramePr>
        <p:xfrm>
          <a:off x="1534886" y="3245122"/>
          <a:ext cx="700822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8223">
                  <a:extLst>
                    <a:ext uri="{9D8B030D-6E8A-4147-A177-3AD203B41FA5}">
                      <a16:colId xmlns:a16="http://schemas.microsoft.com/office/drawing/2014/main" val="1477894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 combine = (...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 =&gt; {</a:t>
                      </a:r>
                    </a:p>
                    <a:p>
                      <a:r>
                        <a:rPr lang="en-US" dirty="0" smtClean="0"/>
                        <a:t>  return </a:t>
                      </a:r>
                      <a:r>
                        <a:rPr lang="en-US" dirty="0" err="1" smtClean="0"/>
                        <a:t>args.reduce</a:t>
                      </a:r>
                      <a:r>
                        <a:rPr lang="en-US" dirty="0" smtClean="0"/>
                        <a:t>(function (</a:t>
                      </a:r>
                      <a:r>
                        <a:rPr lang="en-US" dirty="0" err="1" smtClean="0"/>
                        <a:t>prev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curr</a:t>
                      </a:r>
                      <a:r>
                        <a:rPr lang="en-US" dirty="0" smtClean="0"/>
                        <a:t>) {</a:t>
                      </a:r>
                    </a:p>
                    <a:p>
                      <a:r>
                        <a:rPr lang="en-US" dirty="0" smtClean="0"/>
                        <a:t>    return </a:t>
                      </a:r>
                      <a:r>
                        <a:rPr lang="en-US" dirty="0" err="1" smtClean="0"/>
                        <a:t>prev</a:t>
                      </a:r>
                      <a:r>
                        <a:rPr lang="en-US" dirty="0" smtClean="0"/>
                        <a:t> + ' ' + </a:t>
                      </a:r>
                      <a:r>
                        <a:rPr lang="en-US" dirty="0" err="1" smtClean="0"/>
                        <a:t>curr</a:t>
                      </a:r>
                      <a:r>
                        <a:rPr lang="en-US" dirty="0" smtClean="0"/>
                        <a:t>;</a:t>
                      </a:r>
                    </a:p>
                    <a:p>
                      <a:r>
                        <a:rPr lang="en-US" dirty="0" smtClean="0"/>
                        <a:t>  });</a:t>
                      </a:r>
                    </a:p>
                    <a:p>
                      <a:r>
                        <a:rPr lang="en-US" dirty="0" smtClean="0"/>
                        <a:t>};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let message = combine('JavaScript', 'Rest', 'Parameters'); // =&gt;</a:t>
                      </a:r>
                    </a:p>
                    <a:p>
                      <a:r>
                        <a:rPr lang="en-US" dirty="0" smtClean="0"/>
                        <a:t>console.log(message); // JavaScript Rest Parameters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61811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54333" y="2081155"/>
            <a:ext cx="708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allows you to represent an indefinite number of arguments as an </a:t>
            </a:r>
            <a:r>
              <a:rPr lang="en-GB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3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854</Words>
  <Application>Microsoft Office PowerPoint</Application>
  <PresentationFormat>Widescreen</PresentationFormat>
  <Paragraphs>184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Important Concepts of ES6</vt:lpstr>
      <vt:lpstr>Arrow Functions</vt:lpstr>
      <vt:lpstr>Arrow functions with multiple parameters</vt:lpstr>
      <vt:lpstr>Arrow functions with a single parameter</vt:lpstr>
      <vt:lpstr>Arrow functions with no parameter</vt:lpstr>
      <vt:lpstr> arrow functions and object literal</vt:lpstr>
      <vt:lpstr> arrow functions and this value</vt:lpstr>
      <vt:lpstr> arrow functions and this value</vt:lpstr>
      <vt:lpstr>(...) rest operator</vt:lpstr>
      <vt:lpstr>(...). The spread operator</vt:lpstr>
      <vt:lpstr>destructuring assignment </vt:lpstr>
      <vt:lpstr>for … of loop</vt:lpstr>
      <vt:lpstr>JavaScript classes</vt:lpstr>
      <vt:lpstr>JavaScript classes</vt:lpstr>
      <vt:lpstr>JavaScript classes</vt:lpstr>
      <vt:lpstr>JavaScript classes expression</vt:lpstr>
      <vt:lpstr>Template literals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KAMRAN</dc:creator>
  <cp:lastModifiedBy>KAMRAN</cp:lastModifiedBy>
  <cp:revision>104</cp:revision>
  <dcterms:created xsi:type="dcterms:W3CDTF">2022-02-15T05:38:32Z</dcterms:created>
  <dcterms:modified xsi:type="dcterms:W3CDTF">2022-02-24T12:17:02Z</dcterms:modified>
</cp:coreProperties>
</file>