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80" r:id="rId5"/>
    <p:sldId id="260" r:id="rId6"/>
    <p:sldId id="264" r:id="rId7"/>
    <p:sldId id="265" r:id="rId8"/>
    <p:sldId id="266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6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0"/>
  </p:normalViewPr>
  <p:slideViewPr>
    <p:cSldViewPr snapToGrid="0">
      <p:cViewPr varScale="1">
        <p:scale>
          <a:sx n="82" d="100"/>
          <a:sy n="82" d="100"/>
        </p:scale>
        <p:origin x="816" y="17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d0b25612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d0b25612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638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604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539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9431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8491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960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5511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1717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d0b25612a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d0b25612a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771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d0b25612a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d0b25612a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5318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676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4516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2279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429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3747436" y="869053"/>
            <a:ext cx="4070700" cy="4288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3;p2"/>
          <p:cNvSpPr/>
          <p:nvPr/>
        </p:nvSpPr>
        <p:spPr>
          <a:xfrm rot="-2728275">
            <a:off x="3282470" y="916518"/>
            <a:ext cx="1418575" cy="401579"/>
          </a:xfrm>
          <a:prstGeom prst="rect">
            <a:avLst/>
          </a:prstGeom>
          <a:solidFill>
            <a:srgbClr val="A8D08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509575" y="1718313"/>
            <a:ext cx="25464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00"/>
              <a:buNone/>
              <a:defRPr sz="100"/>
            </a:lvl2pPr>
            <a:lvl3pPr lvl="2">
              <a:spcBef>
                <a:spcPts val="0"/>
              </a:spcBef>
              <a:spcAft>
                <a:spcPts val="0"/>
              </a:spcAft>
              <a:buSzPts val="100"/>
              <a:buNone/>
              <a:defRPr sz="100"/>
            </a:lvl3pPr>
            <a:lvl4pPr lvl="3">
              <a:spcBef>
                <a:spcPts val="0"/>
              </a:spcBef>
              <a:spcAft>
                <a:spcPts val="0"/>
              </a:spcAft>
              <a:buSzPts val="100"/>
              <a:buNone/>
              <a:defRPr sz="100"/>
            </a:lvl4pPr>
            <a:lvl5pPr lvl="4">
              <a:spcBef>
                <a:spcPts val="0"/>
              </a:spcBef>
              <a:spcAft>
                <a:spcPts val="0"/>
              </a:spcAft>
              <a:buSzPts val="100"/>
              <a:buNone/>
              <a:defRPr sz="100"/>
            </a:lvl5pPr>
            <a:lvl6pPr lvl="5">
              <a:spcBef>
                <a:spcPts val="0"/>
              </a:spcBef>
              <a:spcAft>
                <a:spcPts val="0"/>
              </a:spcAft>
              <a:buSzPts val="100"/>
              <a:buNone/>
              <a:defRPr sz="100"/>
            </a:lvl6pPr>
            <a:lvl7pPr lvl="6">
              <a:spcBef>
                <a:spcPts val="0"/>
              </a:spcBef>
              <a:spcAft>
                <a:spcPts val="0"/>
              </a:spcAft>
              <a:buSzPts val="100"/>
              <a:buNone/>
              <a:defRPr sz="100"/>
            </a:lvl7pPr>
            <a:lvl8pPr lvl="7">
              <a:spcBef>
                <a:spcPts val="0"/>
              </a:spcBef>
              <a:spcAft>
                <a:spcPts val="0"/>
              </a:spcAft>
              <a:buSzPts val="100"/>
              <a:buNone/>
              <a:defRPr sz="100"/>
            </a:lvl8pPr>
            <a:lvl9pPr lvl="8">
              <a:spcBef>
                <a:spcPts val="0"/>
              </a:spcBef>
              <a:spcAft>
                <a:spcPts val="0"/>
              </a:spcAft>
              <a:buSzPts val="100"/>
              <a:buNone/>
              <a:defRPr sz="1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65175" y="3774879"/>
            <a:ext cx="32352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217294">
            <a:off x="373641" y="513902"/>
            <a:ext cx="10809586" cy="583015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1;p3"/>
          <p:cNvSpPr/>
          <p:nvPr/>
        </p:nvSpPr>
        <p:spPr>
          <a:xfrm rot="-163982">
            <a:off x="703887" y="519889"/>
            <a:ext cx="11079602" cy="5975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691188" y="513939"/>
            <a:ext cx="10809600" cy="5830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rot="-3813205">
            <a:off x="10460426" y="334988"/>
            <a:ext cx="778690" cy="284160"/>
          </a:xfrm>
          <a:prstGeom prst="rect">
            <a:avLst/>
          </a:prstGeom>
          <a:solidFill>
            <a:srgbClr val="548135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4650600" y="1568544"/>
            <a:ext cx="2890800" cy="2206334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/>
              <a:t>누가 </a:t>
            </a:r>
            <a:r>
              <a:rPr lang="en-US" altLang="ko-KR" sz="3600" b="1" dirty="0"/>
              <a:t>25</a:t>
            </a:r>
            <a:r>
              <a:rPr lang="ko-KR" altLang="en-US" sz="3600" dirty="0" err="1"/>
              <a:t>를</a:t>
            </a:r>
            <a:br>
              <a:rPr lang="en-US" altLang="ko-KR" sz="3600" dirty="0"/>
            </a:br>
            <a:r>
              <a:rPr lang="ko-KR" altLang="en-US" sz="3600" dirty="0"/>
              <a:t>먼저</a:t>
            </a:r>
            <a:br>
              <a:rPr lang="en-US" altLang="ko-KR" sz="3600" dirty="0"/>
            </a:br>
            <a:r>
              <a:rPr lang="ko-KR" altLang="en-US" sz="3600" dirty="0"/>
              <a:t>눌렀을까</a:t>
            </a:r>
            <a:r>
              <a:rPr lang="en-US" altLang="ko-KR" sz="3600" dirty="0"/>
              <a:t>?</a:t>
            </a:r>
            <a:endParaRPr sz="3600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4306200" y="4154440"/>
            <a:ext cx="3235200" cy="6904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sz="1400" dirty="0" err="1"/>
              <a:t>비트캠프</a:t>
            </a:r>
            <a:r>
              <a:rPr lang="ko-KR" altLang="en-US" sz="1400" dirty="0"/>
              <a:t> </a:t>
            </a:r>
            <a:r>
              <a:rPr lang="en-US" altLang="ko-KR" sz="1400" dirty="0"/>
              <a:t>164</a:t>
            </a:r>
            <a:r>
              <a:rPr lang="ko-KR" altLang="en-US" sz="1400" dirty="0"/>
              <a:t>기</a:t>
            </a:r>
            <a:endParaRPr lang="en-US" altLang="ko-KR" sz="1400"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sz="1400" dirty="0"/>
              <a:t>김지우 장서현 </a:t>
            </a:r>
            <a:r>
              <a:rPr lang="ko-KR" altLang="en-US" sz="1400" dirty="0" err="1"/>
              <a:t>정다희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0" y="6599079"/>
            <a:ext cx="19378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티엔티 보이스 &amp; 스피치 아카데미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3;p17">
            <a:extLst>
              <a:ext uri="{FF2B5EF4-FFF2-40B4-BE49-F238E27FC236}">
                <a16:creationId xmlns:a16="http://schemas.microsoft.com/office/drawing/2014/main" id="{B21C34B0-6EF5-5240-8312-DACE105B2D86}"/>
              </a:ext>
            </a:extLst>
          </p:cNvPr>
          <p:cNvSpPr txBox="1"/>
          <p:nvPr/>
        </p:nvSpPr>
        <p:spPr>
          <a:xfrm>
            <a:off x="685515" y="661934"/>
            <a:ext cx="69556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algun Gothic"/>
              <a:buNone/>
            </a:pPr>
            <a:r>
              <a:rPr lang="ko-KR" sz="2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-KR" sz="2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800" dirty="0">
                <a:latin typeface="Malgun Gothic"/>
                <a:ea typeface="Malgun Gothic"/>
                <a:cs typeface="Malgun Gothic"/>
                <a:sym typeface="Malgun Gothic"/>
              </a:rPr>
              <a:t>시연 및 개선방안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C174CF-AB8E-3B4C-BA7C-2C3A0DE3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55" y="1150340"/>
            <a:ext cx="5718489" cy="504572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7" name="Google Shape;137;p17"/>
          <p:cNvSpPr/>
          <p:nvPr/>
        </p:nvSpPr>
        <p:spPr>
          <a:xfrm rot="-2728286">
            <a:off x="2789690" y="1334327"/>
            <a:ext cx="1418404" cy="401656"/>
          </a:xfrm>
          <a:prstGeom prst="rect">
            <a:avLst/>
          </a:prstGeom>
          <a:solidFill>
            <a:srgbClr val="A8D08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08124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0" y="6599079"/>
            <a:ext cx="19378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티엔티 보이스 &amp; 스피치 아카데미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3;p17">
            <a:extLst>
              <a:ext uri="{FF2B5EF4-FFF2-40B4-BE49-F238E27FC236}">
                <a16:creationId xmlns:a16="http://schemas.microsoft.com/office/drawing/2014/main" id="{B21C34B0-6EF5-5240-8312-DACE105B2D86}"/>
              </a:ext>
            </a:extLst>
          </p:cNvPr>
          <p:cNvSpPr txBox="1"/>
          <p:nvPr/>
        </p:nvSpPr>
        <p:spPr>
          <a:xfrm>
            <a:off x="685515" y="661934"/>
            <a:ext cx="69556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algun Gothic"/>
              <a:buNone/>
            </a:pPr>
            <a:r>
              <a:rPr lang="ko-KR" sz="2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-KR" sz="2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800" dirty="0">
                <a:latin typeface="Malgun Gothic"/>
                <a:ea typeface="Malgun Gothic"/>
                <a:cs typeface="Malgun Gothic"/>
                <a:sym typeface="Malgun Gothic"/>
              </a:rPr>
              <a:t>시연 및 개선방안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F1B89E-AFD4-9543-97F9-2DD7AE094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0"/>
          <a:stretch/>
        </p:blipFill>
        <p:spPr>
          <a:xfrm>
            <a:off x="3602817" y="1185154"/>
            <a:ext cx="5008086" cy="5088335"/>
          </a:xfrm>
          <a:prstGeom prst="rect">
            <a:avLst/>
          </a:prstGeom>
        </p:spPr>
      </p:pic>
      <p:sp>
        <p:nvSpPr>
          <p:cNvPr id="137" name="Google Shape;137;p17"/>
          <p:cNvSpPr/>
          <p:nvPr/>
        </p:nvSpPr>
        <p:spPr>
          <a:xfrm rot="-2728286">
            <a:off x="3222832" y="1369141"/>
            <a:ext cx="1418404" cy="401656"/>
          </a:xfrm>
          <a:prstGeom prst="rect">
            <a:avLst/>
          </a:prstGeom>
          <a:solidFill>
            <a:srgbClr val="A8D08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412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0" y="6599079"/>
            <a:ext cx="19378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티엔티 보이스 &amp; 스피치 아카데미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3;p17">
            <a:extLst>
              <a:ext uri="{FF2B5EF4-FFF2-40B4-BE49-F238E27FC236}">
                <a16:creationId xmlns:a16="http://schemas.microsoft.com/office/drawing/2014/main" id="{B21C34B0-6EF5-5240-8312-DACE105B2D86}"/>
              </a:ext>
            </a:extLst>
          </p:cNvPr>
          <p:cNvSpPr txBox="1"/>
          <p:nvPr/>
        </p:nvSpPr>
        <p:spPr>
          <a:xfrm>
            <a:off x="685515" y="661934"/>
            <a:ext cx="69556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algun Gothic"/>
              <a:buNone/>
            </a:pPr>
            <a:r>
              <a:rPr lang="ko-KR" sz="2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-KR" sz="2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800" dirty="0">
                <a:latin typeface="Malgun Gothic"/>
                <a:ea typeface="Malgun Gothic"/>
                <a:cs typeface="Malgun Gothic"/>
                <a:sym typeface="Malgun Gothic"/>
              </a:rPr>
              <a:t>시연 및 개선방안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2CB7AA-1044-FB4B-9DFB-9FF847E3B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"/>
          <a:stretch/>
        </p:blipFill>
        <p:spPr>
          <a:xfrm>
            <a:off x="3591957" y="1107731"/>
            <a:ext cx="5008086" cy="5088335"/>
          </a:xfrm>
          <a:prstGeom prst="rect">
            <a:avLst/>
          </a:prstGeom>
        </p:spPr>
      </p:pic>
      <p:sp>
        <p:nvSpPr>
          <p:cNvPr id="137" name="Google Shape;137;p17"/>
          <p:cNvSpPr/>
          <p:nvPr/>
        </p:nvSpPr>
        <p:spPr>
          <a:xfrm rot="-2728286">
            <a:off x="3215144" y="1291718"/>
            <a:ext cx="1418404" cy="401656"/>
          </a:xfrm>
          <a:prstGeom prst="rect">
            <a:avLst/>
          </a:prstGeom>
          <a:solidFill>
            <a:srgbClr val="A8D08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8756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0" y="6599079"/>
            <a:ext cx="19378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티엔티 보이스 &amp; 스피치 아카데미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3;p17">
            <a:extLst>
              <a:ext uri="{FF2B5EF4-FFF2-40B4-BE49-F238E27FC236}">
                <a16:creationId xmlns:a16="http://schemas.microsoft.com/office/drawing/2014/main" id="{B21C34B0-6EF5-5240-8312-DACE105B2D86}"/>
              </a:ext>
            </a:extLst>
          </p:cNvPr>
          <p:cNvSpPr txBox="1"/>
          <p:nvPr/>
        </p:nvSpPr>
        <p:spPr>
          <a:xfrm>
            <a:off x="685515" y="661934"/>
            <a:ext cx="69556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algun Gothic"/>
              <a:buNone/>
            </a:pPr>
            <a:r>
              <a:rPr lang="ko-KR" sz="2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-KR" sz="2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800" dirty="0">
                <a:latin typeface="Malgun Gothic"/>
                <a:ea typeface="Malgun Gothic"/>
                <a:cs typeface="Malgun Gothic"/>
                <a:sym typeface="Malgun Gothic"/>
              </a:rPr>
              <a:t>시연 및 개선방안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2CB7AA-1044-FB4B-9DFB-9FF847E3B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"/>
          <a:stretch/>
        </p:blipFill>
        <p:spPr>
          <a:xfrm>
            <a:off x="3591957" y="1107731"/>
            <a:ext cx="5008086" cy="508833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DE73DDF-591A-EA49-B04E-42214F171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973" y="1107731"/>
            <a:ext cx="5008086" cy="5073838"/>
          </a:xfrm>
          <a:prstGeom prst="rect">
            <a:avLst/>
          </a:prstGeom>
        </p:spPr>
      </p:pic>
      <p:sp>
        <p:nvSpPr>
          <p:cNvPr id="137" name="Google Shape;137;p17"/>
          <p:cNvSpPr/>
          <p:nvPr/>
        </p:nvSpPr>
        <p:spPr>
          <a:xfrm rot="-2728286">
            <a:off x="3215144" y="1291718"/>
            <a:ext cx="1418404" cy="401656"/>
          </a:xfrm>
          <a:prstGeom prst="rect">
            <a:avLst/>
          </a:prstGeom>
          <a:solidFill>
            <a:srgbClr val="A8D08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4528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0" y="6599079"/>
            <a:ext cx="19378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티엔티 보이스 &amp; 스피치 아카데미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3;p17">
            <a:extLst>
              <a:ext uri="{FF2B5EF4-FFF2-40B4-BE49-F238E27FC236}">
                <a16:creationId xmlns:a16="http://schemas.microsoft.com/office/drawing/2014/main" id="{B21C34B0-6EF5-5240-8312-DACE105B2D86}"/>
              </a:ext>
            </a:extLst>
          </p:cNvPr>
          <p:cNvSpPr txBox="1"/>
          <p:nvPr/>
        </p:nvSpPr>
        <p:spPr>
          <a:xfrm>
            <a:off x="685515" y="661934"/>
            <a:ext cx="69556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algun Gothic"/>
              <a:buNone/>
            </a:pPr>
            <a:r>
              <a:rPr lang="ko-KR" sz="2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-KR" sz="2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800" dirty="0">
                <a:latin typeface="Malgun Gothic"/>
                <a:ea typeface="Malgun Gothic"/>
                <a:cs typeface="Malgun Gothic"/>
                <a:sym typeface="Malgun Gothic"/>
              </a:rPr>
              <a:t>시연 및 개선방안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2CB7AA-1044-FB4B-9DFB-9FF847E3B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"/>
          <a:stretch/>
        </p:blipFill>
        <p:spPr>
          <a:xfrm>
            <a:off x="3591957" y="1107731"/>
            <a:ext cx="5008086" cy="508833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DE73DDF-591A-EA49-B04E-42214F171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973" y="1107731"/>
            <a:ext cx="5008086" cy="50738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1E47B6-D92A-9C49-A2EF-13A494010F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1"/>
          <a:stretch/>
        </p:blipFill>
        <p:spPr>
          <a:xfrm>
            <a:off x="3625622" y="1107731"/>
            <a:ext cx="5008086" cy="5059342"/>
          </a:xfrm>
          <a:prstGeom prst="rect">
            <a:avLst/>
          </a:prstGeom>
        </p:spPr>
      </p:pic>
      <p:sp>
        <p:nvSpPr>
          <p:cNvPr id="137" name="Google Shape;137;p17"/>
          <p:cNvSpPr/>
          <p:nvPr/>
        </p:nvSpPr>
        <p:spPr>
          <a:xfrm rot="-2728286">
            <a:off x="3215144" y="1291718"/>
            <a:ext cx="1418404" cy="401656"/>
          </a:xfrm>
          <a:prstGeom prst="rect">
            <a:avLst/>
          </a:prstGeom>
          <a:solidFill>
            <a:srgbClr val="A8D08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9943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0" y="6599079"/>
            <a:ext cx="19378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티엔티 보이스 &amp; 스피치 아카데미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3;p17">
            <a:extLst>
              <a:ext uri="{FF2B5EF4-FFF2-40B4-BE49-F238E27FC236}">
                <a16:creationId xmlns:a16="http://schemas.microsoft.com/office/drawing/2014/main" id="{B21C34B0-6EF5-5240-8312-DACE105B2D86}"/>
              </a:ext>
            </a:extLst>
          </p:cNvPr>
          <p:cNvSpPr txBox="1"/>
          <p:nvPr/>
        </p:nvSpPr>
        <p:spPr>
          <a:xfrm>
            <a:off x="685515" y="661934"/>
            <a:ext cx="69556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algun Gothic"/>
              <a:buNone/>
            </a:pPr>
            <a:r>
              <a:rPr lang="ko-KR" sz="2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-KR" sz="2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800" dirty="0">
                <a:latin typeface="Malgun Gothic"/>
                <a:ea typeface="Malgun Gothic"/>
                <a:cs typeface="Malgun Gothic"/>
                <a:sym typeface="Malgun Gothic"/>
              </a:rPr>
              <a:t>시연 및 개선방안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2CB7AA-1044-FB4B-9DFB-9FF847E3B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"/>
          <a:stretch/>
        </p:blipFill>
        <p:spPr>
          <a:xfrm>
            <a:off x="3591957" y="1107731"/>
            <a:ext cx="5008086" cy="508833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DE73DDF-591A-EA49-B04E-42214F171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973" y="1107731"/>
            <a:ext cx="5008086" cy="50738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1E47B6-D92A-9C49-A2EF-13A494010F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1"/>
          <a:stretch/>
        </p:blipFill>
        <p:spPr>
          <a:xfrm>
            <a:off x="3625622" y="1107731"/>
            <a:ext cx="5008086" cy="50593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EF31CB-C70C-064F-B97C-09D693000D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957" y="1107731"/>
            <a:ext cx="5037393" cy="5059342"/>
          </a:xfrm>
          <a:prstGeom prst="rect">
            <a:avLst/>
          </a:prstGeom>
        </p:spPr>
      </p:pic>
      <p:sp>
        <p:nvSpPr>
          <p:cNvPr id="137" name="Google Shape;137;p17"/>
          <p:cNvSpPr/>
          <p:nvPr/>
        </p:nvSpPr>
        <p:spPr>
          <a:xfrm rot="-2728286">
            <a:off x="3215144" y="1291718"/>
            <a:ext cx="1418404" cy="401656"/>
          </a:xfrm>
          <a:prstGeom prst="rect">
            <a:avLst/>
          </a:prstGeom>
          <a:solidFill>
            <a:srgbClr val="A8D08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62611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0" y="6599079"/>
            <a:ext cx="19378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티엔티 보이스 &amp; 스피치 아카데미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3;p17">
            <a:extLst>
              <a:ext uri="{FF2B5EF4-FFF2-40B4-BE49-F238E27FC236}">
                <a16:creationId xmlns:a16="http://schemas.microsoft.com/office/drawing/2014/main" id="{B21C34B0-6EF5-5240-8312-DACE105B2D86}"/>
              </a:ext>
            </a:extLst>
          </p:cNvPr>
          <p:cNvSpPr txBox="1"/>
          <p:nvPr/>
        </p:nvSpPr>
        <p:spPr>
          <a:xfrm>
            <a:off x="685515" y="661934"/>
            <a:ext cx="69556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algun Gothic"/>
              <a:buNone/>
            </a:pPr>
            <a:r>
              <a:rPr lang="ko-KR" sz="2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-KR" sz="2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800" dirty="0">
                <a:latin typeface="Malgun Gothic"/>
                <a:ea typeface="Malgun Gothic"/>
                <a:cs typeface="Malgun Gothic"/>
                <a:sym typeface="Malgun Gothic"/>
              </a:rPr>
              <a:t>시연 및 개선방안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2CB7AA-1044-FB4B-9DFB-9FF847E3B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"/>
          <a:stretch/>
        </p:blipFill>
        <p:spPr>
          <a:xfrm>
            <a:off x="3591957" y="1107731"/>
            <a:ext cx="5008086" cy="508833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DE73DDF-591A-EA49-B04E-42214F171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973" y="1107731"/>
            <a:ext cx="5008086" cy="50738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1E47B6-D92A-9C49-A2EF-13A494010F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1"/>
          <a:stretch/>
        </p:blipFill>
        <p:spPr>
          <a:xfrm>
            <a:off x="3625622" y="1107731"/>
            <a:ext cx="5008086" cy="50593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EF31CB-C70C-064F-B97C-09D693000D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957" y="1107731"/>
            <a:ext cx="5037393" cy="50593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10688F-7CC3-7140-B33A-6CE68748E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973" y="1107731"/>
            <a:ext cx="5001070" cy="5012013"/>
          </a:xfrm>
          <a:prstGeom prst="rect">
            <a:avLst/>
          </a:prstGeom>
        </p:spPr>
      </p:pic>
      <p:sp>
        <p:nvSpPr>
          <p:cNvPr id="137" name="Google Shape;137;p17"/>
          <p:cNvSpPr/>
          <p:nvPr/>
        </p:nvSpPr>
        <p:spPr>
          <a:xfrm rot="-2728286">
            <a:off x="3215144" y="1291718"/>
            <a:ext cx="1418404" cy="401656"/>
          </a:xfrm>
          <a:prstGeom prst="rect">
            <a:avLst/>
          </a:prstGeom>
          <a:solidFill>
            <a:srgbClr val="A8D08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227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0" y="6599079"/>
            <a:ext cx="19378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티엔티 보이스 &amp; 스피치 아카데미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3;p17">
            <a:extLst>
              <a:ext uri="{FF2B5EF4-FFF2-40B4-BE49-F238E27FC236}">
                <a16:creationId xmlns:a16="http://schemas.microsoft.com/office/drawing/2014/main" id="{B21C34B0-6EF5-5240-8312-DACE105B2D86}"/>
              </a:ext>
            </a:extLst>
          </p:cNvPr>
          <p:cNvSpPr txBox="1"/>
          <p:nvPr/>
        </p:nvSpPr>
        <p:spPr>
          <a:xfrm>
            <a:off x="685515" y="661934"/>
            <a:ext cx="69556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algun Gothic"/>
              <a:buNone/>
            </a:pPr>
            <a:r>
              <a:rPr lang="ko-KR" sz="2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-KR" sz="2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800" dirty="0">
                <a:latin typeface="Malgun Gothic"/>
                <a:ea typeface="Malgun Gothic"/>
                <a:cs typeface="Malgun Gothic"/>
                <a:sym typeface="Malgun Gothic"/>
              </a:rPr>
              <a:t>시연 및 개선방안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2CB7AA-1044-FB4B-9DFB-9FF847E3B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"/>
          <a:stretch/>
        </p:blipFill>
        <p:spPr>
          <a:xfrm>
            <a:off x="3591957" y="1107731"/>
            <a:ext cx="5008086" cy="508833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DE73DDF-591A-EA49-B04E-42214F171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973" y="1107731"/>
            <a:ext cx="5008086" cy="50738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1E47B6-D92A-9C49-A2EF-13A494010F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1"/>
          <a:stretch/>
        </p:blipFill>
        <p:spPr>
          <a:xfrm>
            <a:off x="3625622" y="1107731"/>
            <a:ext cx="5008086" cy="50593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EF31CB-C70C-064F-B97C-09D693000D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957" y="1107731"/>
            <a:ext cx="5037393" cy="50593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10688F-7CC3-7140-B33A-6CE68748E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973" y="1107731"/>
            <a:ext cx="5001070" cy="50120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ABEF6F-52D0-4C43-9568-D6B7D8ECD3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1957" y="1107731"/>
            <a:ext cx="5008086" cy="5063120"/>
          </a:xfrm>
          <a:prstGeom prst="rect">
            <a:avLst/>
          </a:prstGeom>
        </p:spPr>
      </p:pic>
      <p:sp>
        <p:nvSpPr>
          <p:cNvPr id="137" name="Google Shape;137;p17"/>
          <p:cNvSpPr/>
          <p:nvPr/>
        </p:nvSpPr>
        <p:spPr>
          <a:xfrm rot="-2728286">
            <a:off x="3215144" y="1291718"/>
            <a:ext cx="1418404" cy="401656"/>
          </a:xfrm>
          <a:prstGeom prst="rect">
            <a:avLst/>
          </a:prstGeom>
          <a:solidFill>
            <a:srgbClr val="A8D08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5031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03.</a:t>
            </a:r>
            <a:r>
              <a:rPr lang="ko-KR" altLang="en-US" dirty="0"/>
              <a:t> 시연 및 개선방안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altLang="ko-KR" dirty="0"/>
              <a:t>1</a:t>
            </a:r>
            <a:r>
              <a:rPr lang="ko-KR" altLang="en-US" dirty="0"/>
              <a:t>인용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인용 게임 제작</a:t>
            </a:r>
            <a:endParaRPr lang="en-US" altLang="ko-KR" dirty="0"/>
          </a:p>
          <a:p>
            <a:pPr indent="-457200"/>
            <a:r>
              <a:rPr lang="ko-KR" altLang="en-US" dirty="0"/>
              <a:t>버튼 개수 변경을 통한 난이도 조절</a:t>
            </a:r>
            <a:endParaRPr lang="en-US" altLang="ko-KR" dirty="0"/>
          </a:p>
          <a:p>
            <a:pPr indent="-457200"/>
            <a:r>
              <a:rPr lang="ko-KR" altLang="en-US" dirty="0"/>
              <a:t>기록 갱신 데이터 저장</a:t>
            </a:r>
            <a:r>
              <a:rPr lang="en-US" altLang="ko-KR" dirty="0"/>
              <a:t>.</a:t>
            </a:r>
            <a:r>
              <a:rPr lang="ko-KR" altLang="en-US" dirty="0"/>
              <a:t> 랭킹 순위 보이기 추가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063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4654296" y="1900428"/>
            <a:ext cx="2901600" cy="305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5261000" y="3198175"/>
            <a:ext cx="193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감사합니다.</a:t>
            </a:r>
            <a:endParaRPr sz="2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20"/>
          <p:cNvSpPr/>
          <p:nvPr/>
        </p:nvSpPr>
        <p:spPr>
          <a:xfrm rot="-1941776">
            <a:off x="6853662" y="4722435"/>
            <a:ext cx="937639" cy="284138"/>
          </a:xfrm>
          <a:prstGeom prst="rect">
            <a:avLst/>
          </a:prstGeom>
          <a:solidFill>
            <a:srgbClr val="548135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2926080" y="0"/>
            <a:ext cx="926592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270327" y="2114550"/>
            <a:ext cx="1455909" cy="224088"/>
          </a:xfrm>
          <a:prstGeom prst="rect">
            <a:avLst/>
          </a:prstGeom>
          <a:solidFill>
            <a:srgbClr val="A8D08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481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3270327" y="2932026"/>
            <a:ext cx="1455909" cy="224088"/>
          </a:xfrm>
          <a:prstGeom prst="rect">
            <a:avLst/>
          </a:prstGeom>
          <a:solidFill>
            <a:srgbClr val="A8D08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481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3270327" y="3693795"/>
            <a:ext cx="1455909" cy="224088"/>
          </a:xfrm>
          <a:prstGeom prst="rect">
            <a:avLst/>
          </a:prstGeom>
          <a:solidFill>
            <a:srgbClr val="A8D08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481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270327" y="2016954"/>
            <a:ext cx="1455908" cy="52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기획의도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3270326" y="2864999"/>
            <a:ext cx="1455908" cy="704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설명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3270327" y="3605784"/>
            <a:ext cx="8515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0" y="178373"/>
            <a:ext cx="601257" cy="20156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5320" y="229173"/>
            <a:ext cx="50348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548135"/>
                </a:solidFill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548135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548135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548135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548135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2400" b="1">
              <a:solidFill>
                <a:srgbClr val="5481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0" y="6599079"/>
            <a:ext cx="19378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티엔티 보이스 &amp; 스피치 아카데미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01.</a:t>
            </a:r>
            <a:r>
              <a:rPr lang="ko-KR" altLang="en-US" dirty="0"/>
              <a:t> 기획 의도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dirty="0"/>
              <a:t>TCP</a:t>
            </a:r>
            <a:r>
              <a:rPr lang="ko-KR" altLang="en-US" dirty="0"/>
              <a:t> 통신을 이용한 대결 구도 게임 제작</a:t>
            </a:r>
            <a:endParaRPr lang="en-US" altLang="ko-KR" dirty="0"/>
          </a:p>
          <a:p>
            <a:pPr indent="-457200"/>
            <a:r>
              <a:rPr lang="en-US" dirty="0"/>
              <a:t>Thread / UI</a:t>
            </a:r>
            <a:r>
              <a:rPr lang="ko-KR" altLang="en-US" dirty="0"/>
              <a:t> 응용을 통해 퍼즐 게임 제어 및 동작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/>
        </p:nvSpPr>
        <p:spPr>
          <a:xfrm>
            <a:off x="685516" y="661934"/>
            <a:ext cx="13869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algun Gothic"/>
              <a:buNone/>
            </a:pPr>
            <a:r>
              <a:rPr lang="ko-KR" sz="2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r>
              <a:rPr lang="ko-KR" sz="2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제목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6424176" y="1433901"/>
            <a:ext cx="12170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None/>
            </a:pPr>
            <a:r>
              <a:rPr lang="ko-KR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&lt;소제목&gt;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endParaRPr sz="2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ko-KR" sz="2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sz="2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sz="2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1670198" y="1433901"/>
            <a:ext cx="3879702" cy="429989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0" y="6599079"/>
            <a:ext cx="19378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티엔티 보이스 &amp; 스피치 아카데미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 rot="-2728286">
            <a:off x="1279458" y="1572460"/>
            <a:ext cx="1418404" cy="401656"/>
          </a:xfrm>
          <a:prstGeom prst="rect">
            <a:avLst/>
          </a:prstGeom>
          <a:solidFill>
            <a:srgbClr val="A8D08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8" name="Google Shape;138;p17"/>
          <p:cNvCxnSpPr/>
          <p:nvPr/>
        </p:nvCxnSpPr>
        <p:spPr>
          <a:xfrm>
            <a:off x="6096000" y="923544"/>
            <a:ext cx="0" cy="52232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45612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/>
        </p:nvSpPr>
        <p:spPr>
          <a:xfrm>
            <a:off x="685515" y="661934"/>
            <a:ext cx="348966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algun Gothic"/>
              <a:buNone/>
            </a:pPr>
            <a:r>
              <a:rPr lang="ko-KR" sz="2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r>
              <a:rPr lang="ko-KR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설명 </a:t>
            </a:r>
            <a:r>
              <a:rPr lang="en-US" altLang="ko-KR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altLang="en-US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통신</a:t>
            </a:r>
            <a:endParaRPr dirty="0"/>
          </a:p>
        </p:txBody>
      </p:sp>
      <p:sp>
        <p:nvSpPr>
          <p:cNvPr id="135" name="Google Shape;135;p17"/>
          <p:cNvSpPr/>
          <p:nvPr/>
        </p:nvSpPr>
        <p:spPr>
          <a:xfrm>
            <a:off x="459274" y="1462630"/>
            <a:ext cx="5472630" cy="409636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0" y="6599079"/>
            <a:ext cx="19378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티엔티 보이스 &amp; 스피치 아카데미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9BA4A8-6170-E44E-83FB-A5FD7367AB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198"/>
          <a:stretch/>
        </p:blipFill>
        <p:spPr>
          <a:xfrm>
            <a:off x="459279" y="1462632"/>
            <a:ext cx="5472631" cy="4096362"/>
          </a:xfrm>
          <a:prstGeom prst="rect">
            <a:avLst/>
          </a:prstGeom>
        </p:spPr>
      </p:pic>
      <p:sp>
        <p:nvSpPr>
          <p:cNvPr id="137" name="Google Shape;137;p17"/>
          <p:cNvSpPr/>
          <p:nvPr/>
        </p:nvSpPr>
        <p:spPr>
          <a:xfrm rot="-2728286">
            <a:off x="45996" y="1507455"/>
            <a:ext cx="1215368" cy="334534"/>
          </a:xfrm>
          <a:prstGeom prst="rect">
            <a:avLst/>
          </a:prstGeom>
          <a:solidFill>
            <a:srgbClr val="A8D08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34;p17">
            <a:extLst>
              <a:ext uri="{FF2B5EF4-FFF2-40B4-BE49-F238E27FC236}">
                <a16:creationId xmlns:a16="http://schemas.microsoft.com/office/drawing/2014/main" id="{BB393FA6-13C6-934B-88AC-D74E143B179D}"/>
              </a:ext>
            </a:extLst>
          </p:cNvPr>
          <p:cNvSpPr txBox="1"/>
          <p:nvPr/>
        </p:nvSpPr>
        <p:spPr>
          <a:xfrm>
            <a:off x="6424181" y="1462630"/>
            <a:ext cx="4568747" cy="412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ko-KR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클라이언트 코드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문자열을 읽어 들였을 때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해당 명령을 수행하도록 구현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r>
              <a:rPr lang="en-US" altLang="ko-KR" sz="18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dirty="0">
                <a:latin typeface="Malgun Gothic"/>
                <a:ea typeface="Malgun Gothic"/>
                <a:cs typeface="Malgun Gothic"/>
                <a:sym typeface="Malgun Gothic"/>
              </a:rPr>
              <a:t>“/</a:t>
            </a:r>
            <a:r>
              <a:rPr lang="en-US" altLang="ko-KR" sz="1800" dirty="0" err="1">
                <a:latin typeface="Malgun Gothic"/>
                <a:ea typeface="Malgun Gothic"/>
                <a:cs typeface="Malgun Gothic"/>
                <a:sym typeface="Malgun Gothic"/>
              </a:rPr>
              <a:t>setUserName</a:t>
            </a:r>
            <a:r>
              <a:rPr lang="en-US" altLang="ko-KR" sz="1800" dirty="0"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dirty="0" err="1">
                <a:latin typeface="Malgun Gothic"/>
                <a:ea typeface="Malgun Gothic"/>
                <a:cs typeface="Malgun Gothic"/>
                <a:sym typeface="Malgun Gothic"/>
              </a:rPr>
              <a:t>메세지를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 받은 직후</a:t>
            </a:r>
            <a:r>
              <a:rPr lang="en-US" altLang="ko-KR" sz="1800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 전해지는  </a:t>
            </a:r>
            <a:r>
              <a:rPr lang="ko-KR" altLang="en-US" sz="1800" dirty="0" err="1">
                <a:latin typeface="Malgun Gothic"/>
                <a:ea typeface="Malgun Gothic"/>
                <a:cs typeface="Malgun Gothic"/>
                <a:sym typeface="Malgun Gothic"/>
              </a:rPr>
              <a:t>메세지를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먼저 들어온 플레이어</a:t>
            </a:r>
            <a:r>
              <a:rPr lang="en-US" altLang="ko-KR" sz="1800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의</a:t>
            </a:r>
            <a:r>
              <a:rPr lang="en-US" altLang="ko-KR" sz="18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dirty="0" err="1">
                <a:latin typeface="Malgun Gothic"/>
                <a:ea typeface="Malgun Gothic"/>
                <a:cs typeface="Malgun Gothic"/>
                <a:sym typeface="Malgun Gothic"/>
              </a:rPr>
              <a:t>userName</a:t>
            </a:r>
            <a:r>
              <a:rPr lang="ko-KR" altLang="en-US" sz="1800" dirty="0" err="1">
                <a:latin typeface="Malgun Gothic"/>
                <a:ea typeface="Malgun Gothic"/>
                <a:cs typeface="Malgun Gothic"/>
                <a:sym typeface="Malgun Gothic"/>
              </a:rPr>
              <a:t>으로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 설정한다</a:t>
            </a:r>
            <a:r>
              <a:rPr lang="en-US" altLang="ko-KR" sz="18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ko-KR" altLang="en-US" sz="1800" b="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r>
              <a:rPr lang="en-US" altLang="ko-KR" sz="1800" b="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1800" b="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“/</a:t>
            </a:r>
            <a:r>
              <a:rPr lang="en-US" altLang="ko-KR" sz="1800" dirty="0">
                <a:latin typeface="Malgun Gothic"/>
                <a:ea typeface="Malgun Gothic"/>
                <a:cs typeface="Malgun Gothic"/>
                <a:sym typeface="Malgun Gothic"/>
              </a:rPr>
              <a:t>player”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dirty="0" err="1">
                <a:latin typeface="Malgun Gothic"/>
                <a:ea typeface="Malgun Gothic"/>
                <a:cs typeface="Malgun Gothic"/>
                <a:sym typeface="Malgun Gothic"/>
              </a:rPr>
              <a:t>메세지를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 받은 직후</a:t>
            </a:r>
            <a:r>
              <a:rPr lang="en-US" altLang="ko-KR" sz="1800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 전해지는 </a:t>
            </a:r>
            <a:r>
              <a:rPr lang="ko-KR" altLang="en-US" sz="1800" dirty="0" err="1">
                <a:latin typeface="Malgun Gothic"/>
                <a:ea typeface="Malgun Gothic"/>
                <a:cs typeface="Malgun Gothic"/>
                <a:sym typeface="Malgun Gothic"/>
              </a:rPr>
              <a:t>메세지로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 플레이어</a:t>
            </a:r>
            <a:r>
              <a:rPr lang="en-US" altLang="ko-KR" sz="1800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의 이름을 설정하고</a:t>
            </a:r>
            <a:r>
              <a:rPr lang="en-US" altLang="ko-KR" sz="1800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 보여지도록 한다</a:t>
            </a:r>
            <a:r>
              <a:rPr lang="en-US" altLang="ko-KR" sz="18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Google Shape;138;p17">
            <a:extLst>
              <a:ext uri="{FF2B5EF4-FFF2-40B4-BE49-F238E27FC236}">
                <a16:creationId xmlns:a16="http://schemas.microsoft.com/office/drawing/2014/main" id="{94ED6281-A00B-8643-9AAD-DBCC13FD44DC}"/>
              </a:ext>
            </a:extLst>
          </p:cNvPr>
          <p:cNvCxnSpPr/>
          <p:nvPr/>
        </p:nvCxnSpPr>
        <p:spPr>
          <a:xfrm>
            <a:off x="6096000" y="923544"/>
            <a:ext cx="0" cy="52232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5;p17">
            <a:extLst>
              <a:ext uri="{FF2B5EF4-FFF2-40B4-BE49-F238E27FC236}">
                <a16:creationId xmlns:a16="http://schemas.microsoft.com/office/drawing/2014/main" id="{F438AECD-03E1-C84A-8BB7-7DD198959BB8}"/>
              </a:ext>
            </a:extLst>
          </p:cNvPr>
          <p:cNvSpPr/>
          <p:nvPr/>
        </p:nvSpPr>
        <p:spPr>
          <a:xfrm>
            <a:off x="337018" y="3506065"/>
            <a:ext cx="5552338" cy="181163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337018" y="1373607"/>
            <a:ext cx="5552338" cy="181163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0" y="6599079"/>
            <a:ext cx="19378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티엔티 보이스 &amp; 스피치 아카데미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71F803-E14B-3646-9536-C1EE18162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41" y="1503579"/>
            <a:ext cx="5430807" cy="1677161"/>
          </a:xfrm>
          <a:prstGeom prst="rect">
            <a:avLst/>
          </a:prstGeom>
        </p:spPr>
      </p:pic>
      <p:sp>
        <p:nvSpPr>
          <p:cNvPr id="137" name="Google Shape;137;p17"/>
          <p:cNvSpPr/>
          <p:nvPr/>
        </p:nvSpPr>
        <p:spPr>
          <a:xfrm rot="-2728286">
            <a:off x="219739" y="1346225"/>
            <a:ext cx="641270" cy="280648"/>
          </a:xfrm>
          <a:prstGeom prst="rect">
            <a:avLst/>
          </a:prstGeom>
          <a:solidFill>
            <a:srgbClr val="A8D08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D46F43-75B0-264A-9F0B-3B3A46778F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3179" b="3516"/>
          <a:stretch/>
        </p:blipFill>
        <p:spPr>
          <a:xfrm>
            <a:off x="329241" y="3424615"/>
            <a:ext cx="5438584" cy="1875040"/>
          </a:xfrm>
          <a:prstGeom prst="rect">
            <a:avLst/>
          </a:prstGeom>
        </p:spPr>
      </p:pic>
      <p:sp>
        <p:nvSpPr>
          <p:cNvPr id="11" name="Google Shape;137;p17">
            <a:extLst>
              <a:ext uri="{FF2B5EF4-FFF2-40B4-BE49-F238E27FC236}">
                <a16:creationId xmlns:a16="http://schemas.microsoft.com/office/drawing/2014/main" id="{B348F8EF-F707-E046-912D-8BEA06BA5DC9}"/>
              </a:ext>
            </a:extLst>
          </p:cNvPr>
          <p:cNvSpPr/>
          <p:nvPr/>
        </p:nvSpPr>
        <p:spPr>
          <a:xfrm rot="-2728286">
            <a:off x="5447189" y="5071718"/>
            <a:ext cx="641270" cy="280648"/>
          </a:xfrm>
          <a:prstGeom prst="rect">
            <a:avLst/>
          </a:prstGeom>
          <a:solidFill>
            <a:srgbClr val="A8D08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33;p17">
            <a:extLst>
              <a:ext uri="{FF2B5EF4-FFF2-40B4-BE49-F238E27FC236}">
                <a16:creationId xmlns:a16="http://schemas.microsoft.com/office/drawing/2014/main" id="{C3DA4F72-5B03-5747-A822-490C4DDDC1CE}"/>
              </a:ext>
            </a:extLst>
          </p:cNvPr>
          <p:cNvSpPr txBox="1"/>
          <p:nvPr/>
        </p:nvSpPr>
        <p:spPr>
          <a:xfrm>
            <a:off x="685515" y="661934"/>
            <a:ext cx="69556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algun Gothic"/>
              <a:buNone/>
            </a:pPr>
            <a:r>
              <a:rPr lang="ko-KR" sz="2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r>
              <a:rPr lang="ko-KR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설명 </a:t>
            </a:r>
            <a:r>
              <a:rPr lang="en-US" altLang="ko-KR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</a:t>
            </a:r>
            <a:r>
              <a:rPr lang="ko-KR" altLang="en-US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지정 이름 설정</a:t>
            </a:r>
            <a:endParaRPr dirty="0"/>
          </a:p>
        </p:txBody>
      </p:sp>
      <p:sp>
        <p:nvSpPr>
          <p:cNvPr id="13" name="Google Shape;134;p17">
            <a:extLst>
              <a:ext uri="{FF2B5EF4-FFF2-40B4-BE49-F238E27FC236}">
                <a16:creationId xmlns:a16="http://schemas.microsoft.com/office/drawing/2014/main" id="{5989B851-3021-EE4A-9BE6-755E3F2E4229}"/>
              </a:ext>
            </a:extLst>
          </p:cNvPr>
          <p:cNvSpPr txBox="1"/>
          <p:nvPr/>
        </p:nvSpPr>
        <p:spPr>
          <a:xfrm>
            <a:off x="6424181" y="1462630"/>
            <a:ext cx="4568747" cy="412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ko-KR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18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ko-KR" altLang="en-US" sz="1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둘 이상의 플레이어가 접근할 때</a:t>
            </a:r>
            <a:r>
              <a:rPr lang="en-US" altLang="ko-KR" sz="1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각각의 </a:t>
            </a:r>
            <a:r>
              <a:rPr lang="en-US" altLang="ko-KR" sz="18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OutputStream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을 구분하여 </a:t>
            </a:r>
            <a:r>
              <a:rPr lang="ko-KR" altLang="en-US" sz="1800" dirty="0" err="1">
                <a:latin typeface="Malgun Gothic"/>
                <a:ea typeface="Malgun Gothic"/>
                <a:cs typeface="Malgun Gothic"/>
                <a:sym typeface="Malgun Gothic"/>
              </a:rPr>
              <a:t>메세지를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 전달하기 위해 플레이어 접근 시</a:t>
            </a:r>
            <a:r>
              <a:rPr lang="en-US" altLang="ko-KR" sz="1800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 접근 순서대로 </a:t>
            </a:r>
            <a:r>
              <a:rPr lang="en-US" altLang="ko-KR" sz="1800" dirty="0" err="1">
                <a:latin typeface="Malgun Gothic"/>
                <a:ea typeface="Malgun Gothic"/>
                <a:cs typeface="Malgun Gothic"/>
                <a:sym typeface="Malgun Gothic"/>
              </a:rPr>
              <a:t>OutputStream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객체를 담을 수 있는 배열</a:t>
            </a:r>
            <a:r>
              <a:rPr lang="en-US" altLang="ko-KR" sz="1800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1800" dirty="0" err="1">
                <a:latin typeface="Malgun Gothic"/>
                <a:ea typeface="Malgun Gothic"/>
                <a:cs typeface="Malgun Gothic"/>
                <a:sym typeface="Malgun Gothic"/>
              </a:rPr>
              <a:t>ArrayList</a:t>
            </a:r>
            <a:r>
              <a:rPr lang="en-US" altLang="ko-KR" sz="18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을 만들어 놓았다</a:t>
            </a:r>
            <a:r>
              <a:rPr lang="en-US" altLang="ko-KR" sz="18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ko-KR" altLang="en-US" sz="1800" b="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실제로 유저</a:t>
            </a:r>
            <a:r>
              <a:rPr lang="en-US" altLang="ko-KR" sz="1800" b="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800" b="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플레이어</a:t>
            </a:r>
            <a:r>
              <a:rPr lang="en-US" altLang="ko-KR" sz="1800" b="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1800" b="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의 서버 접근 시</a:t>
            </a:r>
            <a:r>
              <a:rPr lang="en-US" altLang="ko-KR" sz="1800" b="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800" b="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유저의 정보를 </a:t>
            </a:r>
            <a:r>
              <a:rPr lang="en-US" altLang="ko-KR" sz="1800" b="0" i="0" u="none" strike="noStrike" cap="none" dirty="0" err="1">
                <a:latin typeface="Malgun Gothic"/>
                <a:ea typeface="Malgun Gothic"/>
                <a:cs typeface="Malgun Gothic"/>
                <a:sym typeface="Malgun Gothic"/>
              </a:rPr>
              <a:t>ArrayList</a:t>
            </a:r>
            <a:r>
              <a:rPr lang="ko-KR" altLang="en-US" sz="1800" b="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에 저장한다</a:t>
            </a:r>
            <a:r>
              <a:rPr lang="en-US" altLang="ko-KR" sz="18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" name="Google Shape;138;p17">
            <a:extLst>
              <a:ext uri="{FF2B5EF4-FFF2-40B4-BE49-F238E27FC236}">
                <a16:creationId xmlns:a16="http://schemas.microsoft.com/office/drawing/2014/main" id="{41A728C2-040B-3B46-AE3E-F3C988CFC4BA}"/>
              </a:ext>
            </a:extLst>
          </p:cNvPr>
          <p:cNvCxnSpPr/>
          <p:nvPr/>
        </p:nvCxnSpPr>
        <p:spPr>
          <a:xfrm>
            <a:off x="6096000" y="923544"/>
            <a:ext cx="0" cy="52232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36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685515" y="1836173"/>
            <a:ext cx="5281332" cy="299753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0" y="6599079"/>
            <a:ext cx="19378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티엔티 보이스 &amp; 스피치 아카데미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3;p17">
            <a:extLst>
              <a:ext uri="{FF2B5EF4-FFF2-40B4-BE49-F238E27FC236}">
                <a16:creationId xmlns:a16="http://schemas.microsoft.com/office/drawing/2014/main" id="{B21C34B0-6EF5-5240-8312-DACE105B2D86}"/>
              </a:ext>
            </a:extLst>
          </p:cNvPr>
          <p:cNvSpPr txBox="1"/>
          <p:nvPr/>
        </p:nvSpPr>
        <p:spPr>
          <a:xfrm>
            <a:off x="685515" y="661934"/>
            <a:ext cx="69556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algun Gothic"/>
              <a:buNone/>
            </a:pPr>
            <a:r>
              <a:rPr lang="ko-KR" sz="2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r>
              <a:rPr lang="ko-KR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설명 </a:t>
            </a:r>
            <a:r>
              <a:rPr lang="en-US" altLang="ko-KR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</a:t>
            </a:r>
            <a:r>
              <a:rPr lang="ko-KR" altLang="en-US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지정 이름 설정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A4BDF-55E3-9247-B4BF-3C143557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15" y="1836173"/>
            <a:ext cx="5071030" cy="2776532"/>
          </a:xfrm>
          <a:prstGeom prst="rect">
            <a:avLst/>
          </a:prstGeom>
        </p:spPr>
      </p:pic>
      <p:sp>
        <p:nvSpPr>
          <p:cNvPr id="8" name="Google Shape;137;p17">
            <a:extLst>
              <a:ext uri="{FF2B5EF4-FFF2-40B4-BE49-F238E27FC236}">
                <a16:creationId xmlns:a16="http://schemas.microsoft.com/office/drawing/2014/main" id="{E59E3DFE-3812-F74D-9FE4-61F08523847D}"/>
              </a:ext>
            </a:extLst>
          </p:cNvPr>
          <p:cNvSpPr/>
          <p:nvPr/>
        </p:nvSpPr>
        <p:spPr>
          <a:xfrm rot="-2728286">
            <a:off x="263810" y="1788585"/>
            <a:ext cx="1215368" cy="334534"/>
          </a:xfrm>
          <a:prstGeom prst="rect">
            <a:avLst/>
          </a:prstGeom>
          <a:solidFill>
            <a:srgbClr val="A8D08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34;p17">
            <a:extLst>
              <a:ext uri="{FF2B5EF4-FFF2-40B4-BE49-F238E27FC236}">
                <a16:creationId xmlns:a16="http://schemas.microsoft.com/office/drawing/2014/main" id="{1B8194C4-0A74-D844-BF62-D3209050D71E}"/>
              </a:ext>
            </a:extLst>
          </p:cNvPr>
          <p:cNvSpPr txBox="1"/>
          <p:nvPr/>
        </p:nvSpPr>
        <p:spPr>
          <a:xfrm>
            <a:off x="6424181" y="1462630"/>
            <a:ext cx="4568747" cy="412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서버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50000"/>
              </a:lnSpc>
              <a:buSzPts val="2000"/>
              <a:buFont typeface="Arial"/>
              <a:buChar char="•"/>
            </a:pP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클라이언트와 마찬가지로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특정 문자열을 읽어 들였을 때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해당 명령을 수행하도록 구현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“/</a:t>
            </a:r>
            <a:r>
              <a:rPr lang="en-US" altLang="ko-KR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setUserName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＂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이라는 </a:t>
            </a:r>
            <a:r>
              <a:rPr lang="ko-KR" altLang="en-US" sz="1600" dirty="0" err="1">
                <a:latin typeface="Malgun Gothic"/>
                <a:ea typeface="Malgun Gothic"/>
                <a:cs typeface="Malgun Gothic"/>
                <a:sym typeface="Malgun Gothic"/>
              </a:rPr>
              <a:t>메세지를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받았을 때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바로 이어지는 </a:t>
            </a:r>
            <a:r>
              <a:rPr lang="ko-KR" altLang="en-US" sz="1600" dirty="0" err="1">
                <a:latin typeface="Malgun Gothic"/>
                <a:ea typeface="Malgun Gothic"/>
                <a:cs typeface="Malgun Gothic"/>
                <a:sym typeface="Malgun Gothic"/>
              </a:rPr>
              <a:t>메세지를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유저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플레이어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en-US" altLang="ko-KR" sz="1600" dirty="0" err="1">
                <a:latin typeface="Malgun Gothic"/>
                <a:ea typeface="Malgun Gothic"/>
                <a:cs typeface="Malgun Gothic"/>
                <a:sym typeface="Malgun Gothic"/>
              </a:rPr>
              <a:t>hostName</a:t>
            </a:r>
            <a:r>
              <a:rPr lang="ko-KR" altLang="en-US" sz="1600" dirty="0" err="1">
                <a:latin typeface="Malgun Gothic"/>
                <a:ea typeface="Malgun Gothic"/>
                <a:cs typeface="Malgun Gothic"/>
                <a:sym typeface="Malgun Gothic"/>
              </a:rPr>
              <a:t>으로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설정한다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600" dirty="0" err="1">
                <a:latin typeface="Malgun Gothic"/>
                <a:ea typeface="Malgun Gothic"/>
                <a:cs typeface="Malgun Gothic"/>
                <a:sym typeface="Malgun Gothic"/>
              </a:rPr>
              <a:t>ArrayList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의 순서를 통해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동일 유저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플레이어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의 데이터를 찾아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입력 받은 값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(hostname)</a:t>
            </a:r>
            <a:r>
              <a:rPr lang="ko-KR" altLang="en-US" sz="1600" dirty="0" err="1">
                <a:latin typeface="Malgun Gothic"/>
                <a:ea typeface="Malgun Gothic"/>
                <a:cs typeface="Malgun Gothic"/>
                <a:sym typeface="Malgun Gothic"/>
              </a:rPr>
              <a:t>으로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사용자 이름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(username)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을 설정한다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Google Shape;138;p17">
            <a:extLst>
              <a:ext uri="{FF2B5EF4-FFF2-40B4-BE49-F238E27FC236}">
                <a16:creationId xmlns:a16="http://schemas.microsoft.com/office/drawing/2014/main" id="{C873DA23-946A-0549-BC1A-83CE28FB34ED}"/>
              </a:ext>
            </a:extLst>
          </p:cNvPr>
          <p:cNvCxnSpPr/>
          <p:nvPr/>
        </p:nvCxnSpPr>
        <p:spPr>
          <a:xfrm>
            <a:off x="6096000" y="923544"/>
            <a:ext cx="0" cy="52232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7161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0" y="6599079"/>
            <a:ext cx="19378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티엔티 보이스 &amp; 스피치 아카데미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3;p17">
            <a:extLst>
              <a:ext uri="{FF2B5EF4-FFF2-40B4-BE49-F238E27FC236}">
                <a16:creationId xmlns:a16="http://schemas.microsoft.com/office/drawing/2014/main" id="{B21C34B0-6EF5-5240-8312-DACE105B2D86}"/>
              </a:ext>
            </a:extLst>
          </p:cNvPr>
          <p:cNvSpPr txBox="1"/>
          <p:nvPr/>
        </p:nvSpPr>
        <p:spPr>
          <a:xfrm>
            <a:off x="685515" y="661934"/>
            <a:ext cx="69556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algun Gothic"/>
              <a:buNone/>
            </a:pPr>
            <a:r>
              <a:rPr lang="ko-KR" sz="2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r>
              <a:rPr lang="ko-KR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설명 </a:t>
            </a:r>
            <a:r>
              <a:rPr lang="en-US" altLang="ko-KR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</a:t>
            </a:r>
            <a:r>
              <a:rPr lang="ko-KR" altLang="en-US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버튼 제어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38E34A-DA9D-9A4F-9AB6-84C30944E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14" y="1635048"/>
            <a:ext cx="4698593" cy="4392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C0A8333-940E-794F-85DA-6B8D0DD6A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15" y="2569101"/>
            <a:ext cx="4694614" cy="2572892"/>
          </a:xfrm>
          <a:prstGeom prst="rect">
            <a:avLst/>
          </a:prstGeom>
        </p:spPr>
      </p:pic>
      <p:sp>
        <p:nvSpPr>
          <p:cNvPr id="137" name="Google Shape;137;p17"/>
          <p:cNvSpPr/>
          <p:nvPr/>
        </p:nvSpPr>
        <p:spPr>
          <a:xfrm rot="-2728286">
            <a:off x="432279" y="1504623"/>
            <a:ext cx="1031620" cy="323043"/>
          </a:xfrm>
          <a:prstGeom prst="rect">
            <a:avLst/>
          </a:prstGeom>
          <a:solidFill>
            <a:srgbClr val="A8D08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37;p17">
            <a:extLst>
              <a:ext uri="{FF2B5EF4-FFF2-40B4-BE49-F238E27FC236}">
                <a16:creationId xmlns:a16="http://schemas.microsoft.com/office/drawing/2014/main" id="{F191A596-952D-804B-ACC2-8BDB911120DA}"/>
              </a:ext>
            </a:extLst>
          </p:cNvPr>
          <p:cNvSpPr/>
          <p:nvPr/>
        </p:nvSpPr>
        <p:spPr>
          <a:xfrm rot="-2728286">
            <a:off x="4686173" y="4747032"/>
            <a:ext cx="1031620" cy="323043"/>
          </a:xfrm>
          <a:prstGeom prst="rect">
            <a:avLst/>
          </a:prstGeom>
          <a:solidFill>
            <a:srgbClr val="A8D08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34;p17">
            <a:extLst>
              <a:ext uri="{FF2B5EF4-FFF2-40B4-BE49-F238E27FC236}">
                <a16:creationId xmlns:a16="http://schemas.microsoft.com/office/drawing/2014/main" id="{73760B07-6F07-FF45-BB78-2E4D248BABD2}"/>
              </a:ext>
            </a:extLst>
          </p:cNvPr>
          <p:cNvSpPr txBox="1"/>
          <p:nvPr/>
        </p:nvSpPr>
        <p:spPr>
          <a:xfrm>
            <a:off x="6520590" y="1185153"/>
            <a:ext cx="4568747" cy="39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50000"/>
              </a:lnSpc>
              <a:buSzPts val="2000"/>
              <a:buFont typeface="Arial"/>
              <a:buChar char="•"/>
            </a:pP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게임 중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클릭 되는 버튼의 순서의 올바른지 확인하기 위한 번호순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(1~25)</a:t>
            </a:r>
            <a:r>
              <a:rPr lang="ko-KR" altLang="en-US" sz="1600" dirty="0" err="1">
                <a:latin typeface="Malgun Gothic"/>
                <a:ea typeface="Malgun Gothic"/>
                <a:cs typeface="Malgun Gothic"/>
                <a:sym typeface="Malgun Gothic"/>
              </a:rPr>
              <a:t>으로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적혀진 배열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 correct</a:t>
            </a:r>
            <a:r>
              <a:rPr lang="ko-KR" altLang="en-US" sz="1600" dirty="0" err="1"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하나 생성한다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1~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까지 적혀있는 버튼 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개를 </a:t>
            </a:r>
            <a:r>
              <a:rPr lang="ko-KR" altLang="en-US" sz="1600" dirty="0" err="1">
                <a:latin typeface="Malgun Gothic"/>
                <a:ea typeface="Malgun Gothic"/>
                <a:cs typeface="Malgun Gothic"/>
                <a:sym typeface="Malgun Gothic"/>
              </a:rPr>
              <a:t>랜덤하게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섞는다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ko-KR" alt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때</a:t>
            </a: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눌려야할</a:t>
            </a:r>
            <a:r>
              <a:rPr lang="ko-KR" alt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버튼의 </a:t>
            </a:r>
            <a:r>
              <a:rPr lang="en-US" altLang="ko-KR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idx</a:t>
            </a:r>
            <a:r>
              <a:rPr lang="ko-KR" altLang="en-US" sz="1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alt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같이 저장해야하기 때문에</a:t>
            </a: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correct</a:t>
            </a:r>
            <a:r>
              <a:rPr lang="ko-KR" alt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배열도 동일하게 섞는다</a:t>
            </a: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번 버튼의 </a:t>
            </a:r>
            <a:r>
              <a:rPr lang="en-US" altLang="ko-KR" sz="1600" dirty="0" err="1">
                <a:latin typeface="Malgun Gothic"/>
                <a:ea typeface="Malgun Gothic"/>
                <a:cs typeface="Malgun Gothic"/>
                <a:sym typeface="Malgun Gothic"/>
              </a:rPr>
              <a:t>idx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[3]</a:t>
            </a:r>
            <a:r>
              <a:rPr lang="ko-KR" altLang="en-US" sz="1600" dirty="0" err="1">
                <a:latin typeface="Malgun Gothic"/>
                <a:ea typeface="Malgun Gothic"/>
                <a:cs typeface="Malgun Gothic"/>
                <a:sym typeface="Malgun Gothic"/>
              </a:rPr>
              <a:t>일때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[3]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버튼이 가장 먼저 눌려야 하기 때문에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correct[0]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의 값은 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번 버튼의 </a:t>
            </a:r>
            <a:r>
              <a:rPr lang="en-US" altLang="ko-KR" sz="1600" dirty="0" err="1">
                <a:latin typeface="Malgun Gothic"/>
                <a:ea typeface="Malgun Gothic"/>
                <a:cs typeface="Malgun Gothic"/>
                <a:sym typeface="Malgun Gothic"/>
              </a:rPr>
              <a:t>idx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값인 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이 들어간다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Google Shape;138;p17">
            <a:extLst>
              <a:ext uri="{FF2B5EF4-FFF2-40B4-BE49-F238E27FC236}">
                <a16:creationId xmlns:a16="http://schemas.microsoft.com/office/drawing/2014/main" id="{35F22CBC-0A39-7448-AF33-4AFCF417C055}"/>
              </a:ext>
            </a:extLst>
          </p:cNvPr>
          <p:cNvCxnSpPr/>
          <p:nvPr/>
        </p:nvCxnSpPr>
        <p:spPr>
          <a:xfrm>
            <a:off x="6096000" y="923544"/>
            <a:ext cx="0" cy="52232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5328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0" y="6599079"/>
            <a:ext cx="193786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티엔티 보이스 &amp; 스피치 아카데미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3;p17">
            <a:extLst>
              <a:ext uri="{FF2B5EF4-FFF2-40B4-BE49-F238E27FC236}">
                <a16:creationId xmlns:a16="http://schemas.microsoft.com/office/drawing/2014/main" id="{B21C34B0-6EF5-5240-8312-DACE105B2D86}"/>
              </a:ext>
            </a:extLst>
          </p:cNvPr>
          <p:cNvSpPr txBox="1"/>
          <p:nvPr/>
        </p:nvSpPr>
        <p:spPr>
          <a:xfrm>
            <a:off x="685515" y="661934"/>
            <a:ext cx="69556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algun Gothic"/>
              <a:buNone/>
            </a:pPr>
            <a:r>
              <a:rPr lang="ko-KR" sz="2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r>
              <a:rPr lang="ko-KR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설명 </a:t>
            </a:r>
            <a:r>
              <a:rPr lang="en-US" altLang="ko-KR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</a:t>
            </a:r>
            <a:r>
              <a:rPr lang="ko-KR" altLang="en-US" sz="2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버튼 제어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FC584-D631-8842-90CE-5E18214AA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72" b="33238"/>
          <a:stretch/>
        </p:blipFill>
        <p:spPr>
          <a:xfrm>
            <a:off x="271613" y="1370410"/>
            <a:ext cx="5715899" cy="4260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D71377-BB20-4E44-88A9-F58D81F897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6" t="66762" r="17322" b="8240"/>
          <a:stretch/>
        </p:blipFill>
        <p:spPr>
          <a:xfrm>
            <a:off x="6204490" y="1370410"/>
            <a:ext cx="5055080" cy="1595135"/>
          </a:xfrm>
          <a:prstGeom prst="rect">
            <a:avLst/>
          </a:prstGeom>
        </p:spPr>
      </p:pic>
      <p:sp>
        <p:nvSpPr>
          <p:cNvPr id="137" name="Google Shape;137;p17"/>
          <p:cNvSpPr/>
          <p:nvPr/>
        </p:nvSpPr>
        <p:spPr>
          <a:xfrm rot="-2728286">
            <a:off x="-124104" y="1468632"/>
            <a:ext cx="1418404" cy="401656"/>
          </a:xfrm>
          <a:prstGeom prst="rect">
            <a:avLst/>
          </a:prstGeom>
          <a:solidFill>
            <a:srgbClr val="A8D08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34;p17">
            <a:extLst>
              <a:ext uri="{FF2B5EF4-FFF2-40B4-BE49-F238E27FC236}">
                <a16:creationId xmlns:a16="http://schemas.microsoft.com/office/drawing/2014/main" id="{A3A76D84-BD9E-4540-8A2B-BA6205E65561}"/>
              </a:ext>
            </a:extLst>
          </p:cNvPr>
          <p:cNvSpPr txBox="1"/>
          <p:nvPr/>
        </p:nvSpPr>
        <p:spPr>
          <a:xfrm>
            <a:off x="6342952" y="3181798"/>
            <a:ext cx="4568747" cy="2707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버튼이 눌릴 때마다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correct(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정답 버튼의 </a:t>
            </a:r>
            <a:r>
              <a:rPr lang="en-US" altLang="ko-KR" sz="1600" dirty="0" err="1">
                <a:latin typeface="Malgun Gothic"/>
                <a:ea typeface="Malgun Gothic"/>
                <a:cs typeface="Malgun Gothic"/>
                <a:sym typeface="Malgun Gothic"/>
              </a:rPr>
              <a:t>idx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의 배열의 </a:t>
            </a:r>
            <a:r>
              <a:rPr lang="en-US" altLang="ko-KR" sz="1600" dirty="0" err="1">
                <a:latin typeface="Malgun Gothic"/>
                <a:ea typeface="Malgun Gothic"/>
                <a:cs typeface="Malgun Gothic"/>
                <a:sym typeface="Malgun Gothic"/>
              </a:rPr>
              <a:t>idx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의 값도 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씩 증가 시켜준다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플레이어 누구든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번 버튼이 눌린 경우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게임이 종료되어야 하기 때문에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 클라이언트는 서버에게 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”/endgame”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이라는 </a:t>
            </a:r>
            <a:r>
              <a:rPr lang="ko-KR" altLang="en-US" sz="1600" dirty="0" err="1">
                <a:latin typeface="Malgun Gothic"/>
                <a:ea typeface="Malgun Gothic"/>
                <a:cs typeface="Malgun Gothic"/>
                <a:sym typeface="Malgun Gothic"/>
              </a:rPr>
              <a:t>메세지를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 전달해서 게임이 종료될 수 있도록 한다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cxnSp>
        <p:nvCxnSpPr>
          <p:cNvPr id="10" name="Google Shape;138;p17">
            <a:extLst>
              <a:ext uri="{FF2B5EF4-FFF2-40B4-BE49-F238E27FC236}">
                <a16:creationId xmlns:a16="http://schemas.microsoft.com/office/drawing/2014/main" id="{5B4FA21C-8F68-6F42-AED1-06F702B126EF}"/>
              </a:ext>
            </a:extLst>
          </p:cNvPr>
          <p:cNvCxnSpPr/>
          <p:nvPr/>
        </p:nvCxnSpPr>
        <p:spPr>
          <a:xfrm>
            <a:off x="6096000" y="923544"/>
            <a:ext cx="0" cy="52232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5126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554</Words>
  <Application>Microsoft Macintosh PowerPoint</Application>
  <PresentationFormat>와이드스크린</PresentationFormat>
  <Paragraphs>72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Malgun Gothic</vt:lpstr>
      <vt:lpstr>Arial</vt:lpstr>
      <vt:lpstr>Office 테마</vt:lpstr>
      <vt:lpstr>누가 25를 먼저 눌렀을까?</vt:lpstr>
      <vt:lpstr>PowerPoint 프레젠테이션</vt:lpstr>
      <vt:lpstr>01. 기획 의도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03. 시연 및 개선방안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누가 25를 먼저 눌렀을까?</dc:title>
  <cp:lastModifiedBy>Microsoft Office User</cp:lastModifiedBy>
  <cp:revision>16</cp:revision>
  <dcterms:modified xsi:type="dcterms:W3CDTF">2020-10-27T06:51:36Z</dcterms:modified>
</cp:coreProperties>
</file>