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9" r:id="rId6"/>
    <p:sldId id="270" r:id="rId7"/>
    <p:sldId id="271" r:id="rId8"/>
    <p:sldId id="273" r:id="rId9"/>
    <p:sldId id="260" r:id="rId10"/>
    <p:sldId id="262" r:id="rId11"/>
    <p:sldId id="263" r:id="rId12"/>
    <p:sldId id="264" r:id="rId13"/>
    <p:sldId id="265" r:id="rId14"/>
    <p:sldId id="266" r:id="rId15"/>
    <p:sldId id="274" r:id="rId16"/>
    <p:sldId id="275" r:id="rId17"/>
    <p:sldId id="267" r:id="rId18"/>
    <p:sldId id="276" r:id="rId19"/>
    <p:sldId id="268"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RX0udAYRfHJ06+dJ5RHq0AzBf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C08EF0-FADB-4D3F-9C2D-A6FFF8B770F4}">
  <a:tblStyle styleId="{89C08EF0-FADB-4D3F-9C2D-A6FFF8B770F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94660"/>
  </p:normalViewPr>
  <p:slideViewPr>
    <p:cSldViewPr snapToGrid="0">
      <p:cViewPr varScale="1">
        <p:scale>
          <a:sx n="81" d="100"/>
          <a:sy n="81" d="100"/>
        </p:scale>
        <p:origin x="1070"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45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53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4" name="Google Shape;74;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75" name="Google Shape;7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81" name="Google Shape;8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8" name="Google Shape;2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1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1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20"/>
          <p:cNvSpPr>
            <a:spLocks noGrp="1"/>
          </p:cNvSpPr>
          <p:nvPr>
            <p:ph type="pic" idx="2"/>
          </p:nvPr>
        </p:nvSpPr>
        <p:spPr>
          <a:xfrm>
            <a:off x="1792288" y="612775"/>
            <a:ext cx="5486400" cy="4114800"/>
          </a:xfrm>
          <a:prstGeom prst="rect">
            <a:avLst/>
          </a:prstGeom>
          <a:noFill/>
          <a:ln>
            <a:noFill/>
          </a:ln>
        </p:spPr>
      </p:sp>
      <p:sp>
        <p:nvSpPr>
          <p:cNvPr id="46" name="Google Shape;46;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3" name="Google Shape;53;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4" name="Google Shape;5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5" name="Google Shape;65;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6" name="Google Shape;66;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7" name="Google Shape;67;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8" name="Google Shape;6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914400" y="4572000"/>
            <a:ext cx="7239000" cy="2062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Computer Engineering Department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VIVA Institute of Technology,</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Virar (East)</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Times New Roman"/>
              <a:buNone/>
            </a:pPr>
            <a:r>
              <a:rPr lang="en-US" sz="1800" b="1" i="0" u="none" strike="noStrike" cap="none" dirty="0">
                <a:solidFill>
                  <a:srgbClr val="000000"/>
                </a:solidFill>
                <a:latin typeface="Times New Roman"/>
                <a:ea typeface="Times New Roman"/>
                <a:cs typeface="Times New Roman"/>
                <a:sym typeface="Times New Roman"/>
              </a:rPr>
              <a:t>University of Mumbai</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Academic Year 2022-23</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00000"/>
              </a:buClr>
              <a:buSzPts val="1800"/>
              <a:buFont typeface="Times New Roman"/>
              <a:buNone/>
            </a:pPr>
            <a:r>
              <a:rPr lang="en-US" sz="1800" b="1" i="0" u="none" strike="noStrike" cap="none" dirty="0">
                <a:solidFill>
                  <a:srgbClr val="C00000"/>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
        <p:nvSpPr>
          <p:cNvPr id="90" name="Google Shape;90;p1"/>
          <p:cNvSpPr txBox="1"/>
          <p:nvPr/>
        </p:nvSpPr>
        <p:spPr>
          <a:xfrm>
            <a:off x="2178050" y="457200"/>
            <a:ext cx="4972200" cy="19081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dirty="0">
                <a:solidFill>
                  <a:schemeClr val="dk1"/>
                </a:solidFill>
                <a:latin typeface="Times New Roman"/>
                <a:ea typeface="Times New Roman"/>
                <a:cs typeface="Times New Roman"/>
                <a:sym typeface="Times New Roman"/>
              </a:rPr>
              <a:t>Bachelor of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dirty="0">
                <a:solidFill>
                  <a:schemeClr val="dk1"/>
                </a:solidFill>
                <a:latin typeface="Times New Roman"/>
                <a:ea typeface="Times New Roman"/>
                <a:cs typeface="Times New Roman"/>
                <a:sym typeface="Times New Roman"/>
              </a:rPr>
              <a:t>Semester -VII</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Calibri"/>
              <a:buNone/>
            </a:pP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PROJECT PRESENTATION </a:t>
            </a:r>
            <a:endParaRPr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pic>
        <p:nvPicPr>
          <p:cNvPr id="91" name="Google Shape;91;p1"/>
          <p:cNvPicPr preferRelativeResize="0"/>
          <p:nvPr/>
        </p:nvPicPr>
        <p:blipFill rotWithShape="1">
          <a:blip r:embed="rId3">
            <a:alphaModFix/>
          </a:blip>
          <a:srcRect/>
          <a:stretch/>
        </p:blipFill>
        <p:spPr>
          <a:xfrm>
            <a:off x="3581400" y="2228100"/>
            <a:ext cx="1916386" cy="196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DETAILS OF HARDWARE &amp; SOFTWARE</a:t>
            </a:r>
            <a:endParaRPr sz="3600" b="1" dirty="0">
              <a:latin typeface="Times New Roman"/>
              <a:ea typeface="Times New Roman"/>
              <a:cs typeface="Times New Roman"/>
              <a:sym typeface="Times New Roman"/>
            </a:endParaRPr>
          </a:p>
        </p:txBody>
      </p:sp>
      <p:sp>
        <p:nvSpPr>
          <p:cNvPr id="126" name="Google Shape;126;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1800" b="1" dirty="0">
                <a:latin typeface="Times New Roman" panose="02020603050405020304" pitchFamily="18" charset="0"/>
                <a:ea typeface="Times New Roman"/>
                <a:cs typeface="Times New Roman" panose="02020603050405020304" pitchFamily="18" charset="0"/>
                <a:sym typeface="Times New Roman"/>
              </a:rPr>
              <a:t>Software Requirements :</a:t>
            </a:r>
            <a:endParaRPr sz="1800" dirty="0">
              <a:latin typeface="Times New Roman" panose="02020603050405020304" pitchFamily="18" charset="0"/>
              <a:cs typeface="Times New Roman" panose="02020603050405020304" pitchFamily="18" charset="0"/>
            </a:endParaRPr>
          </a:p>
          <a:p>
            <a:pPr marL="114300" lvl="0" indent="0" algn="l" rtl="0">
              <a:lnSpc>
                <a:spcPct val="100000"/>
              </a:lnSpc>
              <a:spcBef>
                <a:spcPts val="0"/>
              </a:spcBef>
              <a:spcAft>
                <a:spcPts val="0"/>
              </a:spcAft>
              <a:buSzPts val="1800"/>
              <a:buNone/>
            </a:pPr>
            <a:endParaRPr sz="1800" b="1" i="0" u="sng"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100000"/>
              </a:lnSpc>
              <a:spcBef>
                <a:spcPts val="0"/>
              </a:spcBef>
              <a:spcAft>
                <a:spcPts val="0"/>
              </a:spcAft>
              <a:buSzPts val="1800"/>
              <a:buNone/>
            </a:pPr>
            <a:r>
              <a:rPr lang="en-US" sz="1800" b="1" i="0" dirty="0">
                <a:solidFill>
                  <a:srgbClr val="000000"/>
                </a:solidFill>
                <a:latin typeface="Times New Roman" panose="02020603050405020304" pitchFamily="18" charset="0"/>
                <a:ea typeface="Times New Roman"/>
                <a:cs typeface="Times New Roman" panose="02020603050405020304" pitchFamily="18" charset="0"/>
                <a:sym typeface="Times New Roman"/>
              </a:rPr>
              <a:t>Language</a:t>
            </a:r>
            <a:r>
              <a:rPr lang="en-US" sz="1800" b="1" i="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800" b="0" i="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Python</a:t>
            </a:r>
            <a:endParaRPr sz="1800" strike="noStrike" dirty="0">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100000"/>
              </a:lnSpc>
              <a:spcBef>
                <a:spcPts val="0"/>
              </a:spcBef>
              <a:spcAft>
                <a:spcPts val="0"/>
              </a:spcAft>
              <a:buSzPts val="1800"/>
              <a:buNone/>
            </a:pPr>
            <a:r>
              <a:rPr lang="en-US" sz="1800" b="1" i="0" dirty="0">
                <a:solidFill>
                  <a:srgbClr val="000000"/>
                </a:solidFill>
                <a:latin typeface="Times New Roman" panose="02020603050405020304" pitchFamily="18" charset="0"/>
                <a:ea typeface="Times New Roman"/>
                <a:cs typeface="Times New Roman" panose="02020603050405020304" pitchFamily="18" charset="0"/>
                <a:sym typeface="Times New Roman"/>
              </a:rPr>
              <a:t>Platform</a:t>
            </a:r>
            <a:r>
              <a:rPr lang="en-US" sz="1800" b="1" i="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800" b="0" i="0" strike="noStrike" dirty="0">
                <a:solidFill>
                  <a:srgbClr val="201449"/>
                </a:solidFill>
                <a:latin typeface="Times New Roman" panose="02020603050405020304" pitchFamily="18" charset="0"/>
                <a:ea typeface="Times New Roman"/>
                <a:cs typeface="Times New Roman" panose="02020603050405020304" pitchFamily="18" charset="0"/>
                <a:sym typeface="Times New Roman"/>
              </a:rPr>
              <a:t> </a:t>
            </a:r>
            <a:r>
              <a:rPr lang="en-US" sz="1800" b="0" i="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Visual studio,</a:t>
            </a:r>
            <a:r>
              <a:rPr lang="en-US" sz="1800" b="0" i="0" strike="noStrike" dirty="0">
                <a:solidFill>
                  <a:srgbClr val="201449"/>
                </a:solidFill>
                <a:latin typeface="Times New Roman" panose="02020603050405020304" pitchFamily="18" charset="0"/>
                <a:ea typeface="Times New Roman"/>
                <a:cs typeface="Times New Roman" panose="02020603050405020304" pitchFamily="18" charset="0"/>
                <a:sym typeface="Times New Roman"/>
              </a:rPr>
              <a:t> </a:t>
            </a:r>
            <a:r>
              <a:rPr lang="en-US" sz="1800" b="0" i="0"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Pycharm</a:t>
            </a:r>
            <a:r>
              <a:rPr lang="en-US" sz="1800" b="0" i="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800" b="0" i="0" strike="noStrike" dirty="0" err="1">
                <a:solidFill>
                  <a:srgbClr val="000000"/>
                </a:solidFill>
                <a:latin typeface="Times New Roman" panose="02020603050405020304" pitchFamily="18" charset="0"/>
                <a:ea typeface="Times New Roman"/>
                <a:cs typeface="Times New Roman" panose="02020603050405020304" pitchFamily="18" charset="0"/>
                <a:sym typeface="Times New Roman"/>
              </a:rPr>
              <a:t>Jupyter</a:t>
            </a:r>
            <a:r>
              <a:rPr lang="en-US" sz="1800" b="0" i="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Notebook.</a:t>
            </a:r>
            <a:endParaRPr sz="1800" strike="noStrike" dirty="0">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100000"/>
              </a:lnSpc>
              <a:spcBef>
                <a:spcPts val="0"/>
              </a:spcBef>
              <a:spcAft>
                <a:spcPts val="0"/>
              </a:spcAft>
              <a:buSzPts val="1800"/>
              <a:buNone/>
            </a:pPr>
            <a:r>
              <a:rPr lang="en-US" sz="1800" b="1" i="0" dirty="0">
                <a:solidFill>
                  <a:srgbClr val="000000"/>
                </a:solidFill>
                <a:latin typeface="Times New Roman" panose="02020603050405020304" pitchFamily="18" charset="0"/>
                <a:ea typeface="Times New Roman"/>
                <a:cs typeface="Times New Roman" panose="02020603050405020304" pitchFamily="18" charset="0"/>
                <a:sym typeface="Times New Roman"/>
              </a:rPr>
              <a:t>Library</a:t>
            </a:r>
            <a:r>
              <a:rPr lang="en-US" sz="1800" b="1" i="0"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8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800" b="0" dirty="0">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100000"/>
              </a:lnSpc>
              <a:spcBef>
                <a:spcPts val="0"/>
              </a:spcBef>
              <a:spcAft>
                <a:spcPts val="0"/>
              </a:spcAft>
              <a:buSzPts val="1800"/>
              <a:buNone/>
            </a:pP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Hand gesture recognition and tracking are handled by the Media Pip framework, while computer vision is handled by the OpenCV library. To track and recognize hand movements and hand tips.</a:t>
            </a:r>
            <a:endParaRPr sz="1800" dirty="0">
              <a:solidFill>
                <a:srgbClr val="201449"/>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00000"/>
              </a:lnSpc>
              <a:spcBef>
                <a:spcPts val="0"/>
              </a:spcBef>
              <a:spcAft>
                <a:spcPts val="0"/>
              </a:spcAft>
              <a:buSzPts val="1800"/>
              <a:buChar char="•"/>
            </a:pPr>
            <a:r>
              <a:rPr lang="en-US" sz="18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OpenCV</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(for image processing and Color HSV)</a:t>
            </a:r>
            <a:endParaRPr lang="en-US" sz="1800" dirty="0">
              <a:solidFill>
                <a:srgbClr val="201449"/>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00000"/>
              </a:lnSpc>
              <a:spcBef>
                <a:spcPts val="0"/>
              </a:spcBef>
              <a:spcAft>
                <a:spcPts val="0"/>
              </a:spcAft>
              <a:buSzPts val="1800"/>
              <a:buChar char="•"/>
            </a:pPr>
            <a:r>
              <a:rPr lang="en-US" sz="18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NumPy</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(for Use Array)</a:t>
            </a:r>
            <a:endParaRPr sz="1800" b="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00000"/>
              </a:lnSpc>
              <a:spcBef>
                <a:spcPts val="0"/>
              </a:spcBef>
              <a:spcAft>
                <a:spcPts val="0"/>
              </a:spcAft>
              <a:buSzPts val="1800"/>
              <a:buChar char="•"/>
            </a:pPr>
            <a:r>
              <a:rPr lang="en-US" sz="18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Media Pip</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(for Hand Tracking)</a:t>
            </a:r>
            <a:endParaRPr sz="1800" b="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00000"/>
              </a:lnSpc>
              <a:spcBef>
                <a:spcPts val="0"/>
              </a:spcBef>
              <a:spcAft>
                <a:spcPts val="0"/>
              </a:spcAft>
              <a:buSzPts val="1800"/>
              <a:buChar char="•"/>
            </a:pPr>
            <a:r>
              <a:rPr lang="en-US" sz="1800" b="1"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TensorFlow</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(for Image recognition and Perform the AI functions)</a:t>
            </a:r>
            <a:endParaRPr sz="180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lnSpc>
                <a:spcPct val="100000"/>
              </a:lnSpc>
              <a:spcBef>
                <a:spcPts val="0"/>
              </a:spcBef>
              <a:spcAft>
                <a:spcPts val="0"/>
              </a:spcAft>
              <a:buSzPts val="1800"/>
              <a:buChar char="•"/>
            </a:pPr>
            <a:r>
              <a:rPr lang="en-US" sz="1800" b="1" i="0" u="none" strike="noStrike" dirty="0" err="1">
                <a:solidFill>
                  <a:srgbClr val="201449"/>
                </a:solidFill>
                <a:latin typeface="Times New Roman" panose="02020603050405020304" pitchFamily="18" charset="0"/>
                <a:ea typeface="Times New Roman"/>
                <a:cs typeface="Times New Roman" panose="02020603050405020304" pitchFamily="18" charset="0"/>
                <a:sym typeface="Times New Roman"/>
              </a:rPr>
              <a:t>PyTorch</a:t>
            </a:r>
            <a:r>
              <a:rPr lang="en-US" sz="1800" b="1" i="0" u="none" strike="noStrike" dirty="0">
                <a:solidFill>
                  <a:srgbClr val="201449"/>
                </a:solidFill>
                <a:latin typeface="Times New Roman" panose="02020603050405020304" pitchFamily="18" charset="0"/>
                <a:ea typeface="Times New Roman"/>
                <a:cs typeface="Times New Roman" panose="02020603050405020304" pitchFamily="18" charset="0"/>
                <a:sym typeface="Times New Roman"/>
              </a:rPr>
              <a:t> </a:t>
            </a:r>
            <a:r>
              <a:rPr lang="en-US" sz="1800" b="0" i="0" u="none" strike="noStrike" dirty="0">
                <a:solidFill>
                  <a:srgbClr val="201449"/>
                </a:solidFill>
                <a:latin typeface="Times New Roman" panose="02020603050405020304" pitchFamily="18" charset="0"/>
                <a:ea typeface="Times New Roman"/>
                <a:cs typeface="Times New Roman" panose="02020603050405020304" pitchFamily="18" charset="0"/>
                <a:sym typeface="Times New Roman"/>
              </a:rPr>
              <a:t>(Use for applications such as Computer vision and natural language processing)</a:t>
            </a:r>
            <a:endParaRPr sz="1800" b="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a:latin typeface="Times New Roman"/>
                <a:ea typeface="Times New Roman"/>
                <a:cs typeface="Times New Roman"/>
                <a:sym typeface="Times New Roman"/>
              </a:rPr>
              <a:t>DETAILS OF HARDWARE AND SOFTWARE</a:t>
            </a:r>
            <a:endParaRPr sz="3600">
              <a:latin typeface="Times New Roman"/>
              <a:ea typeface="Times New Roman"/>
              <a:cs typeface="Times New Roman"/>
              <a:sym typeface="Times New Roman"/>
            </a:endParaRPr>
          </a:p>
        </p:txBody>
      </p:sp>
      <p:sp>
        <p:nvSpPr>
          <p:cNvPr id="132" name="Google Shape;132;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114300" lvl="0" indent="0" algn="l" rtl="0">
              <a:lnSpc>
                <a:spcPct val="150000"/>
              </a:lnSpc>
              <a:spcBef>
                <a:spcPts val="360"/>
              </a:spcBef>
              <a:spcAft>
                <a:spcPts val="0"/>
              </a:spcAft>
              <a:buSzPts val="1800"/>
              <a:buNone/>
            </a:pPr>
            <a:r>
              <a:rPr lang="en-US" sz="1800" b="1" dirty="0">
                <a:latin typeface="Times New Roman" panose="02020603050405020304" pitchFamily="18" charset="0"/>
                <a:ea typeface="Times New Roman"/>
                <a:cs typeface="Times New Roman" panose="02020603050405020304" pitchFamily="18" charset="0"/>
                <a:sym typeface="Times New Roman"/>
              </a:rPr>
              <a:t>Hardware requirement :</a:t>
            </a:r>
            <a:endParaRPr sz="1800" dirty="0">
              <a:latin typeface="Times New Roman" panose="02020603050405020304" pitchFamily="18" charset="0"/>
              <a:cs typeface="Times New Roman" panose="02020603050405020304" pitchFamily="18" charset="0"/>
            </a:endParaRPr>
          </a:p>
          <a:p>
            <a:pPr marL="114300" lvl="0" indent="0" algn="l" rtl="0">
              <a:lnSpc>
                <a:spcPct val="150000"/>
              </a:lnSpc>
              <a:spcBef>
                <a:spcPts val="360"/>
              </a:spcBef>
              <a:spcAft>
                <a:spcPts val="0"/>
              </a:spcAft>
              <a:buSzPts val="1800"/>
              <a:buNone/>
            </a:pPr>
            <a:endParaRPr sz="1800" b="1" dirty="0">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150000"/>
              </a:lnSpc>
              <a:spcBef>
                <a:spcPts val="360"/>
              </a:spcBef>
              <a:spcAft>
                <a:spcPts val="0"/>
              </a:spcAft>
              <a:buSzPts val="1800"/>
              <a:buNone/>
            </a:pPr>
            <a:r>
              <a:rPr lang="en-US" sz="1800" dirty="0">
                <a:latin typeface="Times New Roman" panose="02020603050405020304" pitchFamily="18" charset="0"/>
                <a:ea typeface="Times New Roman"/>
                <a:cs typeface="Times New Roman" panose="02020603050405020304" pitchFamily="18" charset="0"/>
                <a:sym typeface="Times New Roman"/>
              </a:rPr>
              <a:t>Processor : Intel i5 10th Generation</a:t>
            </a:r>
            <a:endParaRPr sz="1800" dirty="0">
              <a:latin typeface="Times New Roman" panose="02020603050405020304" pitchFamily="18" charset="0"/>
              <a:cs typeface="Times New Roman" panose="02020603050405020304" pitchFamily="18" charset="0"/>
            </a:endParaRPr>
          </a:p>
          <a:p>
            <a:pPr marL="114300" lvl="0" indent="0" algn="l" rtl="0">
              <a:lnSpc>
                <a:spcPct val="150000"/>
              </a:lnSpc>
              <a:spcBef>
                <a:spcPts val="360"/>
              </a:spcBef>
              <a:spcAft>
                <a:spcPts val="0"/>
              </a:spcAft>
              <a:buSzPts val="1800"/>
              <a:buNone/>
            </a:pPr>
            <a:r>
              <a:rPr lang="en-US" sz="1800" dirty="0">
                <a:latin typeface="Times New Roman" panose="02020603050405020304" pitchFamily="18" charset="0"/>
                <a:ea typeface="Times New Roman"/>
                <a:cs typeface="Times New Roman" panose="02020603050405020304" pitchFamily="18" charset="0"/>
                <a:sym typeface="Times New Roman"/>
              </a:rPr>
              <a:t>RAM : 8GB</a:t>
            </a:r>
            <a:endParaRPr sz="1800" dirty="0">
              <a:latin typeface="Times New Roman" panose="02020603050405020304" pitchFamily="18" charset="0"/>
              <a:cs typeface="Times New Roman" panose="02020603050405020304" pitchFamily="18" charset="0"/>
            </a:endParaRPr>
          </a:p>
          <a:p>
            <a:pPr marL="114300" lvl="0" indent="0" algn="l" rtl="0">
              <a:lnSpc>
                <a:spcPct val="150000"/>
              </a:lnSpc>
              <a:spcBef>
                <a:spcPts val="360"/>
              </a:spcBef>
              <a:spcAft>
                <a:spcPts val="0"/>
              </a:spcAft>
              <a:buSzPts val="1800"/>
              <a:buNone/>
            </a:pPr>
            <a:r>
              <a:rPr lang="en-US" sz="1800" dirty="0">
                <a:latin typeface="Times New Roman" panose="02020603050405020304" pitchFamily="18" charset="0"/>
                <a:ea typeface="Times New Roman"/>
                <a:cs typeface="Times New Roman" panose="02020603050405020304" pitchFamily="18" charset="0"/>
                <a:sym typeface="Times New Roman"/>
              </a:rPr>
              <a:t>Graphics Card : 2GB</a:t>
            </a:r>
            <a:endParaRPr sz="1800" dirty="0">
              <a:latin typeface="Times New Roman" panose="02020603050405020304" pitchFamily="18" charset="0"/>
              <a:cs typeface="Times New Roman" panose="02020603050405020304" pitchFamily="18" charset="0"/>
            </a:endParaRPr>
          </a:p>
          <a:p>
            <a:pPr marL="114300" lvl="0" indent="0" algn="l" rtl="0">
              <a:lnSpc>
                <a:spcPct val="150000"/>
              </a:lnSpc>
              <a:spcBef>
                <a:spcPts val="360"/>
              </a:spcBef>
              <a:spcAft>
                <a:spcPts val="0"/>
              </a:spcAft>
              <a:buSzPts val="1800"/>
              <a:buNone/>
            </a:pPr>
            <a:r>
              <a:rPr lang="en-US" sz="1800" dirty="0">
                <a:latin typeface="Times New Roman" panose="02020603050405020304" pitchFamily="18" charset="0"/>
                <a:ea typeface="Times New Roman"/>
                <a:cs typeface="Times New Roman" panose="02020603050405020304" pitchFamily="18" charset="0"/>
                <a:sym typeface="Times New Roman"/>
              </a:rPr>
              <a:t>Webcam : 720p 30/FPS</a:t>
            </a: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9"/>
          <p:cNvPicPr preferRelativeResize="0"/>
          <p:nvPr/>
        </p:nvPicPr>
        <p:blipFill rotWithShape="1">
          <a:blip r:embed="rId3">
            <a:alphaModFix/>
          </a:blip>
          <a:srcRect/>
          <a:stretch/>
        </p:blipFill>
        <p:spPr>
          <a:xfrm>
            <a:off x="225596" y="1361440"/>
            <a:ext cx="8692807" cy="5496560"/>
          </a:xfrm>
          <a:prstGeom prst="rect">
            <a:avLst/>
          </a:prstGeom>
          <a:noFill/>
          <a:ln>
            <a:noFill/>
          </a:ln>
        </p:spPr>
      </p:pic>
      <p:sp>
        <p:nvSpPr>
          <p:cNvPr id="138" name="Google Shape;138;p9"/>
          <p:cNvSpPr txBox="1">
            <a:spLocks noGrp="1"/>
          </p:cNvSpPr>
          <p:nvPr>
            <p:ph type="title"/>
          </p:nvPr>
        </p:nvSpPr>
        <p:spPr>
          <a:xfrm>
            <a:off x="457200" y="274637"/>
            <a:ext cx="8229600" cy="108680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BLOCK DIGRAM</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IMPLEMENTATION PLAN FOR NEXT SEMESTER</a:t>
            </a:r>
            <a:endParaRPr sz="3600" b="1" dirty="0">
              <a:latin typeface="Times New Roman"/>
              <a:ea typeface="Times New Roman"/>
              <a:cs typeface="Times New Roman"/>
              <a:sym typeface="Times New Roman"/>
            </a:endParaRPr>
          </a:p>
        </p:txBody>
      </p:sp>
      <p:graphicFrame>
        <p:nvGraphicFramePr>
          <p:cNvPr id="2" name="Table 2">
            <a:extLst>
              <a:ext uri="{FF2B5EF4-FFF2-40B4-BE49-F238E27FC236}">
                <a16:creationId xmlns:a16="http://schemas.microsoft.com/office/drawing/2014/main" id="{9CDC918C-7EBE-C019-BD21-FEC7CB236577}"/>
              </a:ext>
            </a:extLst>
          </p:cNvPr>
          <p:cNvGraphicFramePr>
            <a:graphicFrameLocks noGrp="1"/>
          </p:cNvGraphicFramePr>
          <p:nvPr>
            <p:extLst>
              <p:ext uri="{D42A27DB-BD31-4B8C-83A1-F6EECF244321}">
                <p14:modId xmlns:p14="http://schemas.microsoft.com/office/powerpoint/2010/main" val="3481332313"/>
              </p:ext>
            </p:extLst>
          </p:nvPr>
        </p:nvGraphicFramePr>
        <p:xfrm>
          <a:off x="782515" y="1899138"/>
          <a:ext cx="7578970" cy="3278212"/>
        </p:xfrm>
        <a:graphic>
          <a:graphicData uri="http://schemas.openxmlformats.org/drawingml/2006/table">
            <a:tbl>
              <a:tblPr firstRow="1" bandRow="1">
                <a:tableStyleId>{5940675A-B579-460E-94D1-54222C63F5DA}</a:tableStyleId>
              </a:tblPr>
              <a:tblGrid>
                <a:gridCol w="1515794">
                  <a:extLst>
                    <a:ext uri="{9D8B030D-6E8A-4147-A177-3AD203B41FA5}">
                      <a16:colId xmlns:a16="http://schemas.microsoft.com/office/drawing/2014/main" val="1108633359"/>
                    </a:ext>
                  </a:extLst>
                </a:gridCol>
                <a:gridCol w="1515794">
                  <a:extLst>
                    <a:ext uri="{9D8B030D-6E8A-4147-A177-3AD203B41FA5}">
                      <a16:colId xmlns:a16="http://schemas.microsoft.com/office/drawing/2014/main" val="2831839258"/>
                    </a:ext>
                  </a:extLst>
                </a:gridCol>
                <a:gridCol w="1515794">
                  <a:extLst>
                    <a:ext uri="{9D8B030D-6E8A-4147-A177-3AD203B41FA5}">
                      <a16:colId xmlns:a16="http://schemas.microsoft.com/office/drawing/2014/main" val="2753774416"/>
                    </a:ext>
                  </a:extLst>
                </a:gridCol>
                <a:gridCol w="1515794">
                  <a:extLst>
                    <a:ext uri="{9D8B030D-6E8A-4147-A177-3AD203B41FA5}">
                      <a16:colId xmlns:a16="http://schemas.microsoft.com/office/drawing/2014/main" val="709445117"/>
                    </a:ext>
                  </a:extLst>
                </a:gridCol>
                <a:gridCol w="1515794">
                  <a:extLst>
                    <a:ext uri="{9D8B030D-6E8A-4147-A177-3AD203B41FA5}">
                      <a16:colId xmlns:a16="http://schemas.microsoft.com/office/drawing/2014/main" val="2681540976"/>
                    </a:ext>
                  </a:extLst>
                </a:gridCol>
              </a:tblGrid>
              <a:tr h="541826">
                <a:tc>
                  <a:txBody>
                    <a:bodyPr/>
                    <a:lstStyle/>
                    <a:p>
                      <a:pPr algn="ctr"/>
                      <a:r>
                        <a:rPr lang="en-US" sz="1800" b="1" dirty="0">
                          <a:latin typeface="Times New Roman" panose="02020603050405020304" pitchFamily="18" charset="0"/>
                          <a:cs typeface="Times New Roman" panose="02020603050405020304" pitchFamily="18" charset="0"/>
                        </a:rPr>
                        <a:t>Sr. No.</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Task Name</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Start</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Finish</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latin typeface="Times New Roman" panose="02020603050405020304" pitchFamily="18" charset="0"/>
                          <a:cs typeface="Times New Roman" panose="02020603050405020304" pitchFamily="18" charset="0"/>
                        </a:rPr>
                        <a:t>Days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6393706"/>
                  </a:ext>
                </a:extLst>
              </a:tr>
              <a:tr h="541826">
                <a:tc>
                  <a:txBody>
                    <a:bodyPr/>
                    <a:lstStyle/>
                    <a:p>
                      <a:pPr algn="ctr"/>
                      <a:r>
                        <a:rPr lang="en-US" sz="1800" b="1"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PPT control</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28-11-2022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20-12-2022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258112"/>
                  </a:ext>
                </a:extLst>
              </a:tr>
              <a:tr h="596876">
                <a:tc>
                  <a:txBody>
                    <a:bodyPr/>
                    <a:lstStyle/>
                    <a:p>
                      <a:pPr algn="ctr"/>
                      <a:r>
                        <a:rPr lang="en-US" sz="1800" b="1" dirty="0">
                          <a:latin typeface="Times New Roman" panose="02020603050405020304" pitchFamily="18" charset="0"/>
                          <a:cs typeface="Times New Roman" panose="02020603050405020304" pitchFamily="18" charset="0"/>
                        </a:rPr>
                        <a:t>2</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Adding more colors to write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26-12-2022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28-12-2022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0508309"/>
                  </a:ext>
                </a:extLst>
              </a:tr>
              <a:tr h="541826">
                <a:tc>
                  <a:txBody>
                    <a:bodyPr/>
                    <a:lstStyle/>
                    <a:p>
                      <a:pPr algn="ctr"/>
                      <a:r>
                        <a:rPr lang="en-US" sz="1800" b="1" dirty="0">
                          <a:latin typeface="Times New Roman" panose="02020603050405020304" pitchFamily="18" charset="0"/>
                          <a:cs typeface="Times New Roman" panose="02020603050405020304" pitchFamily="18" charset="0"/>
                        </a:rPr>
                        <a:t>3</a:t>
                      </a:r>
                      <a:endParaRPr lang="en-IN" sz="18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Adding more tools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15-12-2022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28-12-2022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6110205"/>
                  </a:ext>
                </a:extLst>
              </a:tr>
              <a:tr h="541826">
                <a:tc>
                  <a:txBody>
                    <a:bodyPr/>
                    <a:lstStyle/>
                    <a:p>
                      <a:pPr algn="ctr"/>
                      <a:r>
                        <a:rPr lang="en-US" sz="1800" b="1" dirty="0">
                          <a:latin typeface="Times New Roman" panose="02020603050405020304" pitchFamily="18" charset="0"/>
                          <a:cs typeface="Times New Roman" panose="02020603050405020304" pitchFamily="18" charset="0"/>
                        </a:rPr>
                        <a:t>4</a:t>
                      </a:r>
                      <a:endParaRPr lang="en-IN" sz="1800" b="1"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Assigning tools using gestures.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29-12-2022</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3</a:t>
                      </a:r>
                      <a:r>
                        <a:rPr lang="en-US" sz="1800">
                          <a:latin typeface="Times New Roman" panose="02020603050405020304" pitchFamily="18" charset="0"/>
                          <a:cs typeface="Times New Roman" panose="02020603050405020304" pitchFamily="18" charset="0"/>
                        </a:rPr>
                        <a:t>1-01-2023</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15</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027475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PARTIAL IMPLEMENTATION &amp; RESULT</a:t>
            </a:r>
            <a:endParaRPr dirty="0"/>
          </a:p>
        </p:txBody>
      </p:sp>
      <p:pic>
        <p:nvPicPr>
          <p:cNvPr id="3" name="Picture 2">
            <a:extLst>
              <a:ext uri="{FF2B5EF4-FFF2-40B4-BE49-F238E27FC236}">
                <a16:creationId xmlns:a16="http://schemas.microsoft.com/office/drawing/2014/main" id="{403DD252-BBF9-C7C7-B5C3-049E764EAA8C}"/>
              </a:ext>
            </a:extLst>
          </p:cNvPr>
          <p:cNvPicPr>
            <a:picLocks noChangeAspect="1"/>
          </p:cNvPicPr>
          <p:nvPr/>
        </p:nvPicPr>
        <p:blipFill>
          <a:blip r:embed="rId3"/>
          <a:stretch>
            <a:fillRect/>
          </a:stretch>
        </p:blipFill>
        <p:spPr>
          <a:xfrm>
            <a:off x="791309" y="1962128"/>
            <a:ext cx="7420708" cy="40292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PARTIAL IMPLEMENTATION &amp; RESULT</a:t>
            </a:r>
            <a:endParaRPr dirty="0"/>
          </a:p>
        </p:txBody>
      </p:sp>
      <p:pic>
        <p:nvPicPr>
          <p:cNvPr id="4" name="Picture 3">
            <a:extLst>
              <a:ext uri="{FF2B5EF4-FFF2-40B4-BE49-F238E27FC236}">
                <a16:creationId xmlns:a16="http://schemas.microsoft.com/office/drawing/2014/main" id="{9763C2F2-393E-4838-F77C-2FB8D43B5B1E}"/>
              </a:ext>
            </a:extLst>
          </p:cNvPr>
          <p:cNvPicPr>
            <a:picLocks noChangeAspect="1"/>
          </p:cNvPicPr>
          <p:nvPr/>
        </p:nvPicPr>
        <p:blipFill>
          <a:blip r:embed="rId3"/>
          <a:stretch>
            <a:fillRect/>
          </a:stretch>
        </p:blipFill>
        <p:spPr>
          <a:xfrm>
            <a:off x="662614" y="2066192"/>
            <a:ext cx="7818772" cy="3451255"/>
          </a:xfrm>
          <a:prstGeom prst="rect">
            <a:avLst/>
          </a:prstGeom>
        </p:spPr>
      </p:pic>
    </p:spTree>
    <p:extLst>
      <p:ext uri="{BB962C8B-B14F-4D97-AF65-F5344CB8AC3E}">
        <p14:creationId xmlns:p14="http://schemas.microsoft.com/office/powerpoint/2010/main" val="370839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PARTIAL IMPLEMENTATION &amp; RESULT</a:t>
            </a:r>
            <a:endParaRPr dirty="0"/>
          </a:p>
        </p:txBody>
      </p:sp>
      <p:pic>
        <p:nvPicPr>
          <p:cNvPr id="3" name="Picture 2">
            <a:extLst>
              <a:ext uri="{FF2B5EF4-FFF2-40B4-BE49-F238E27FC236}">
                <a16:creationId xmlns:a16="http://schemas.microsoft.com/office/drawing/2014/main" id="{F29F524B-411C-C9D5-47F9-650DCA020226}"/>
              </a:ext>
            </a:extLst>
          </p:cNvPr>
          <p:cNvPicPr>
            <a:picLocks noChangeAspect="1"/>
          </p:cNvPicPr>
          <p:nvPr/>
        </p:nvPicPr>
        <p:blipFill>
          <a:blip r:embed="rId3"/>
          <a:stretch>
            <a:fillRect/>
          </a:stretch>
        </p:blipFill>
        <p:spPr>
          <a:xfrm>
            <a:off x="877033" y="1940723"/>
            <a:ext cx="7389934" cy="3995183"/>
          </a:xfrm>
          <a:prstGeom prst="rect">
            <a:avLst/>
          </a:prstGeom>
        </p:spPr>
      </p:pic>
    </p:spTree>
    <p:extLst>
      <p:ext uri="{BB962C8B-B14F-4D97-AF65-F5344CB8AC3E}">
        <p14:creationId xmlns:p14="http://schemas.microsoft.com/office/powerpoint/2010/main" val="81447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CONCLUSION</a:t>
            </a:r>
            <a:endParaRPr dirty="0"/>
          </a:p>
        </p:txBody>
      </p:sp>
      <p:sp>
        <p:nvSpPr>
          <p:cNvPr id="156" name="Google Shape;156;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114300" lvl="0" indent="0" algn="just" rtl="0">
              <a:lnSpc>
                <a:spcPct val="150000"/>
              </a:lnSpc>
              <a:spcBef>
                <a:spcPts val="0"/>
              </a:spcBef>
              <a:spcAft>
                <a:spcPts val="0"/>
              </a:spcAft>
              <a:buSzPts val="1800"/>
              <a:buNone/>
            </a:pPr>
            <a:r>
              <a:rPr lang="en-US" sz="1800" dirty="0">
                <a:solidFill>
                  <a:srgbClr val="201449"/>
                </a:solidFill>
                <a:latin typeface="Times New Roman"/>
                <a:ea typeface="Times New Roman"/>
                <a:cs typeface="Times New Roman"/>
                <a:sym typeface="Times New Roman"/>
              </a:rPr>
              <a:t>The proposed system</a:t>
            </a:r>
            <a:r>
              <a:rPr lang="en-US" sz="1800" b="0" i="0" u="none" strike="noStrike" dirty="0">
                <a:solidFill>
                  <a:srgbClr val="201449"/>
                </a:solidFill>
                <a:latin typeface="Times New Roman"/>
                <a:ea typeface="Times New Roman"/>
                <a:cs typeface="Times New Roman"/>
                <a:sym typeface="Times New Roman"/>
              </a:rPr>
              <a:t> is developed as a hands-free drawing program that uses OpenCV to detect the user’s pointer finger. Colorful lines can be drawn wherever the user desires and the brush can even be modified. It is truly like drawing in the air.</a:t>
            </a:r>
            <a:endParaRPr sz="1800" b="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3162-7A6B-33BD-4509-C790C3491C6E}"/>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50426F8-BA4B-AD56-B1C2-03D969B12668}"/>
              </a:ext>
            </a:extLst>
          </p:cNvPr>
          <p:cNvSpPr>
            <a:spLocks noGrp="1"/>
          </p:cNvSpPr>
          <p:nvPr>
            <p:ph type="body" idx="1"/>
          </p:nvPr>
        </p:nvSpPr>
        <p:spPr>
          <a:xfrm>
            <a:off x="457200" y="1417637"/>
            <a:ext cx="8229600" cy="4525962"/>
          </a:xfrm>
        </p:spPr>
        <p:txBody>
          <a:bodyPr/>
          <a:lstStyle/>
          <a:p>
            <a:pPr marL="114300" indent="0">
              <a:lnSpc>
                <a:spcPct val="150000"/>
              </a:lnSpc>
              <a:buNone/>
            </a:pPr>
            <a:r>
              <a:rPr lang="en-US" sz="1600" dirty="0">
                <a:latin typeface="Times New Roman" panose="02020603050405020304" pitchFamily="18" charset="0"/>
                <a:cs typeface="Times New Roman" panose="02020603050405020304" pitchFamily="18" charset="0"/>
                <a:sym typeface="Times New Roman"/>
              </a:rPr>
              <a:t>[1] </a:t>
            </a:r>
            <a:r>
              <a:rPr lang="en-US" sz="1600" dirty="0" err="1">
                <a:latin typeface="Times New Roman" panose="02020603050405020304" pitchFamily="18" charset="0"/>
                <a:cs typeface="Times New Roman" panose="02020603050405020304" pitchFamily="18" charset="0"/>
                <a:sym typeface="Times New Roman"/>
              </a:rPr>
              <a:t>P.Vidhate</a:t>
            </a:r>
            <a:r>
              <a:rPr lang="en-US" sz="1600" dirty="0">
                <a:latin typeface="Times New Roman" panose="02020603050405020304" pitchFamily="18" charset="0"/>
                <a:cs typeface="Times New Roman" panose="02020603050405020304" pitchFamily="18" charset="0"/>
                <a:sym typeface="Times New Roman"/>
              </a:rPr>
              <a:t>, “Virtual Paint Application By Hand Gesture Recognition System” IEEE 2019</a:t>
            </a:r>
            <a:endParaRPr lang="en-US" sz="16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114300" indent="0">
              <a:lnSpc>
                <a:spcPct val="150000"/>
              </a:lnSpc>
              <a:buNone/>
            </a:pPr>
            <a:r>
              <a:rPr lang="en-US" sz="1600" dirty="0">
                <a:latin typeface="Times New Roman" panose="02020603050405020304" pitchFamily="18" charset="0"/>
                <a:cs typeface="Times New Roman" panose="02020603050405020304" pitchFamily="18" charset="0"/>
                <a:sym typeface="Times New Roman"/>
              </a:rPr>
              <a:t>[2] </a:t>
            </a:r>
            <a:r>
              <a:rPr lang="en-US" sz="1600" dirty="0" err="1">
                <a:latin typeface="Times New Roman" panose="02020603050405020304" pitchFamily="18" charset="0"/>
                <a:cs typeface="Times New Roman" panose="02020603050405020304" pitchFamily="18" charset="0"/>
                <a:sym typeface="Times New Roman"/>
              </a:rPr>
              <a:t>P.Srungavarapu</a:t>
            </a:r>
            <a:r>
              <a:rPr lang="en-US" sz="1600" dirty="0">
                <a:latin typeface="Times New Roman" panose="02020603050405020304" pitchFamily="18" charset="0"/>
                <a:cs typeface="Times New Roman" panose="02020603050405020304" pitchFamily="18" charset="0"/>
                <a:sym typeface="Times New Roman"/>
              </a:rPr>
              <a:t>, </a:t>
            </a:r>
            <a:r>
              <a:rPr lang="en-US" sz="1600" dirty="0" err="1">
                <a:latin typeface="Times New Roman" panose="02020603050405020304" pitchFamily="18" charset="0"/>
                <a:cs typeface="Times New Roman" panose="02020603050405020304" pitchFamily="18" charset="0"/>
                <a:sym typeface="Times New Roman"/>
              </a:rPr>
              <a:t>P.maganti</a:t>
            </a:r>
            <a:r>
              <a:rPr lang="en-US" sz="1600" dirty="0">
                <a:latin typeface="Times New Roman" panose="02020603050405020304" pitchFamily="18" charset="0"/>
                <a:cs typeface="Times New Roman" panose="02020603050405020304" pitchFamily="18" charset="0"/>
                <a:sym typeface="Times New Roman"/>
              </a:rPr>
              <a:t>, </a:t>
            </a:r>
            <a:r>
              <a:rPr lang="en-US" sz="1600" dirty="0" err="1">
                <a:latin typeface="Times New Roman" panose="02020603050405020304" pitchFamily="18" charset="0"/>
                <a:cs typeface="Times New Roman" panose="02020603050405020304" pitchFamily="18" charset="0"/>
                <a:sym typeface="Times New Roman"/>
              </a:rPr>
              <a:t>S.Sakhamura</a:t>
            </a:r>
            <a:r>
              <a:rPr lang="en-US" sz="1600" dirty="0">
                <a:latin typeface="Times New Roman" panose="02020603050405020304" pitchFamily="18" charset="0"/>
                <a:cs typeface="Times New Roman" panose="02020603050405020304" pitchFamily="18" charset="0"/>
                <a:sym typeface="Times New Roman"/>
              </a:rPr>
              <a:t>, “Virtual Sketch using Open CV” IJITEE 2020</a:t>
            </a:r>
            <a:endParaRPr lang="en-US" sz="16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114300" indent="0">
              <a:lnSpc>
                <a:spcPct val="150000"/>
              </a:lnSpc>
              <a:buNone/>
            </a:pPr>
            <a:r>
              <a:rPr lang="en-US" sz="1600" dirty="0">
                <a:latin typeface="Times New Roman" panose="02020603050405020304" pitchFamily="18" charset="0"/>
                <a:cs typeface="Times New Roman" panose="02020603050405020304" pitchFamily="18" charset="0"/>
                <a:sym typeface="Times New Roman"/>
              </a:rPr>
              <a:t>[3] </a:t>
            </a:r>
            <a:r>
              <a:rPr lang="en-US" sz="1600" dirty="0" err="1">
                <a:latin typeface="Times New Roman" panose="02020603050405020304" pitchFamily="18" charset="0"/>
                <a:cs typeface="Times New Roman" panose="02020603050405020304" pitchFamily="18" charset="0"/>
                <a:sym typeface="Times New Roman"/>
              </a:rPr>
              <a:t>T.saluke</a:t>
            </a:r>
            <a:r>
              <a:rPr lang="en-US" sz="1600" dirty="0">
                <a:latin typeface="Times New Roman" panose="02020603050405020304" pitchFamily="18" charset="0"/>
                <a:cs typeface="Times New Roman" panose="02020603050405020304" pitchFamily="18" charset="0"/>
                <a:sym typeface="Times New Roman"/>
              </a:rPr>
              <a:t>, “PowerPoint control using hand gesture recognition based on hog feature extraction and K-NN classification” IEEE 2019</a:t>
            </a:r>
            <a:endParaRPr lang="en-US" sz="16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114300" indent="0">
              <a:lnSpc>
                <a:spcPct val="150000"/>
              </a:lnSpc>
              <a:buNone/>
            </a:pPr>
            <a:r>
              <a:rPr lang="en-US" sz="1600" dirty="0">
                <a:latin typeface="Times New Roman" panose="02020603050405020304" pitchFamily="18" charset="0"/>
                <a:cs typeface="Times New Roman" panose="02020603050405020304" pitchFamily="18" charset="0"/>
                <a:sym typeface="Times New Roman"/>
              </a:rPr>
              <a:t>[4] </a:t>
            </a:r>
            <a:r>
              <a:rPr lang="en-US" sz="1600" dirty="0" err="1">
                <a:latin typeface="Times New Roman" panose="02020603050405020304" pitchFamily="18" charset="0"/>
                <a:cs typeface="Times New Roman" panose="02020603050405020304" pitchFamily="18" charset="0"/>
                <a:sym typeface="Times New Roman"/>
              </a:rPr>
              <a:t>Z.Yuan</a:t>
            </a:r>
            <a:r>
              <a:rPr lang="en-US" sz="1600" dirty="0">
                <a:latin typeface="Times New Roman" panose="02020603050405020304" pitchFamily="18" charset="0"/>
                <a:cs typeface="Times New Roman" panose="02020603050405020304" pitchFamily="18" charset="0"/>
                <a:sym typeface="Times New Roman"/>
              </a:rPr>
              <a:t>, </a:t>
            </a:r>
            <a:r>
              <a:rPr lang="en-US" sz="1600" dirty="0" err="1">
                <a:latin typeface="Times New Roman" panose="02020603050405020304" pitchFamily="18" charset="0"/>
                <a:cs typeface="Times New Roman" panose="02020603050405020304" pitchFamily="18" charset="0"/>
                <a:sym typeface="Times New Roman"/>
              </a:rPr>
              <a:t>G.Jil</a:t>
            </a:r>
            <a:r>
              <a:rPr lang="en-US" sz="1600" dirty="0">
                <a:latin typeface="Times New Roman" panose="02020603050405020304" pitchFamily="18" charset="0"/>
                <a:cs typeface="Times New Roman" panose="02020603050405020304" pitchFamily="18" charset="0"/>
                <a:sym typeface="Times New Roman"/>
              </a:rPr>
              <a:t>, “Sketch recognition based intelligent whiteboard teaching system” ICCSSE 2008</a:t>
            </a:r>
            <a:endParaRPr lang="en-US" sz="16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114300" indent="0">
              <a:lnSpc>
                <a:spcPct val="150000"/>
              </a:lnSpc>
              <a:buNone/>
            </a:pPr>
            <a:r>
              <a:rPr lang="en-US" sz="1600" dirty="0">
                <a:latin typeface="Times New Roman" panose="02020603050405020304" pitchFamily="18" charset="0"/>
                <a:cs typeface="Times New Roman" panose="02020603050405020304" pitchFamily="18" charset="0"/>
                <a:sym typeface="Times New Roman"/>
              </a:rPr>
              <a:t>[5] </a:t>
            </a:r>
            <a:r>
              <a:rPr lang="en-US" sz="1600" dirty="0" err="1">
                <a:latin typeface="Times New Roman" panose="02020603050405020304" pitchFamily="18" charset="0"/>
                <a:cs typeface="Times New Roman" panose="02020603050405020304" pitchFamily="18" charset="0"/>
                <a:sym typeface="Times New Roman"/>
              </a:rPr>
              <a:t>P.Kirchi</a:t>
            </a:r>
            <a:r>
              <a:rPr lang="en-US" sz="1600" dirty="0">
                <a:latin typeface="Times New Roman" panose="02020603050405020304" pitchFamily="18" charset="0"/>
                <a:cs typeface="Times New Roman" panose="02020603050405020304" pitchFamily="18" charset="0"/>
                <a:sym typeface="Times New Roman"/>
              </a:rPr>
              <a:t>, “Hand Gesture detection” IEEE 2019</a:t>
            </a:r>
            <a:endParaRPr lang="en-US" sz="16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114300" indent="0">
              <a:lnSpc>
                <a:spcPct val="150000"/>
              </a:lnSpc>
              <a:buNone/>
            </a:pPr>
            <a:r>
              <a:rPr lang="en-US" sz="1600" dirty="0">
                <a:latin typeface="Times New Roman" panose="02020603050405020304" pitchFamily="18" charset="0"/>
                <a:cs typeface="Times New Roman" panose="02020603050405020304" pitchFamily="18" charset="0"/>
                <a:sym typeface="Times New Roman"/>
              </a:rPr>
              <a:t>[6] </a:t>
            </a:r>
            <a:r>
              <a:rPr lang="en-US" sz="1600" dirty="0" err="1">
                <a:latin typeface="Times New Roman" panose="02020603050405020304" pitchFamily="18" charset="0"/>
                <a:cs typeface="Times New Roman" panose="02020603050405020304" pitchFamily="18" charset="0"/>
                <a:sym typeface="Times New Roman"/>
              </a:rPr>
              <a:t>M.Idrees</a:t>
            </a:r>
            <a:r>
              <a:rPr lang="en-US" sz="1600" dirty="0">
                <a:latin typeface="Times New Roman" panose="02020603050405020304" pitchFamily="18" charset="0"/>
                <a:cs typeface="Times New Roman" panose="02020603050405020304" pitchFamily="18" charset="0"/>
                <a:sym typeface="Times New Roman"/>
              </a:rPr>
              <a:t>, “Controlling PowerPoint using hand gesture in Python” ResearchGate 2021</a:t>
            </a:r>
            <a:endParaRPr lang="en-US" sz="16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114300" indent="0">
              <a:lnSpc>
                <a:spcPct val="150000"/>
              </a:lnSpc>
              <a:buNone/>
            </a:pPr>
            <a:r>
              <a:rPr lang="en-US" sz="1600" dirty="0">
                <a:latin typeface="Times New Roman" panose="02020603050405020304" pitchFamily="18" charset="0"/>
                <a:cs typeface="Times New Roman" panose="02020603050405020304" pitchFamily="18" charset="0"/>
                <a:sym typeface="Times New Roman"/>
              </a:rPr>
              <a:t>[7] </a:t>
            </a:r>
            <a:r>
              <a:rPr lang="en-US" sz="1600" dirty="0" err="1">
                <a:latin typeface="Times New Roman" panose="02020603050405020304" pitchFamily="18" charset="0"/>
                <a:cs typeface="Times New Roman" panose="02020603050405020304" pitchFamily="18" charset="0"/>
                <a:sym typeface="Times New Roman"/>
              </a:rPr>
              <a:t>S.Saoji</a:t>
            </a:r>
            <a:r>
              <a:rPr lang="en-US" sz="1600" dirty="0">
                <a:latin typeface="Times New Roman" panose="02020603050405020304" pitchFamily="18" charset="0"/>
                <a:cs typeface="Times New Roman" panose="02020603050405020304" pitchFamily="18" charset="0"/>
                <a:sym typeface="Times New Roman"/>
              </a:rPr>
              <a:t>, “Basic paint window Application via webcam using Open CV and NumPy in Python</a:t>
            </a:r>
            <a:r>
              <a:rPr lang="en-IN" sz="1600" dirty="0">
                <a:latin typeface="Times New Roman" panose="02020603050405020304" pitchFamily="18" charset="0"/>
                <a:cs typeface="Times New Roman" panose="02020603050405020304" pitchFamily="18" charset="0"/>
                <a:sym typeface="Times New Roman"/>
              </a:rPr>
              <a:t>” ResearchGate 2021</a:t>
            </a:r>
            <a:endParaRPr lang="en-US" sz="1600" dirty="0">
              <a:latin typeface="Times New Roman" panose="02020603050405020304" pitchFamily="18" charset="0"/>
              <a:cs typeface="Times New Roman" panose="02020603050405020304" pitchFamily="18" charset="0"/>
            </a:endParaRPr>
          </a:p>
          <a:p>
            <a:pPr marL="114300" indent="0">
              <a:lnSpc>
                <a:spcPct val="150000"/>
              </a:lnSpc>
              <a:buNone/>
            </a:pPr>
            <a:r>
              <a:rPr lang="en-US" sz="1600" dirty="0">
                <a:latin typeface="Times New Roman" panose="02020603050405020304" pitchFamily="18" charset="0"/>
                <a:cs typeface="Times New Roman" panose="02020603050405020304" pitchFamily="18" charset="0"/>
              </a:rPr>
              <a:t>[8] </a:t>
            </a:r>
            <a:r>
              <a:rPr lang="en-US" sz="1600" dirty="0" err="1">
                <a:latin typeface="Times New Roman" panose="02020603050405020304" pitchFamily="18" charset="0"/>
                <a:cs typeface="Times New Roman" panose="02020603050405020304" pitchFamily="18" charset="0"/>
              </a:rPr>
              <a:t>S.Kadam</a:t>
            </a:r>
            <a:r>
              <a:rPr lang="en-US" sz="1600" dirty="0">
                <a:latin typeface="Times New Roman" panose="02020603050405020304" pitchFamily="18" charset="0"/>
                <a:cs typeface="Times New Roman" panose="02020603050405020304" pitchFamily="18" charset="0"/>
              </a:rPr>
              <a:t>, “Hand Gesture Recognition Software Based on Indian Sign Language.</a:t>
            </a:r>
            <a:r>
              <a:rPr lang="en-US" sz="1600" dirty="0">
                <a:latin typeface="Times New Roman" panose="02020603050405020304" pitchFamily="18" charset="0"/>
                <a:cs typeface="Times New Roman" panose="02020603050405020304" pitchFamily="18" charset="0"/>
                <a:sym typeface="Times New Roman"/>
              </a:rPr>
              <a:t>” IEEE 2019 </a:t>
            </a:r>
          </a:p>
          <a:p>
            <a:pPr marL="114300" indent="0">
              <a:lnSpc>
                <a:spcPct val="150000"/>
              </a:lnSpc>
              <a:buNone/>
            </a:pPr>
            <a:r>
              <a:rPr lang="en-US" sz="1600" dirty="0">
                <a:latin typeface="Times New Roman" panose="02020603050405020304" pitchFamily="18" charset="0"/>
                <a:cs typeface="Times New Roman" panose="02020603050405020304" pitchFamily="18" charset="0"/>
              </a:rPr>
              <a:t>[9] </a:t>
            </a:r>
            <a:r>
              <a:rPr lang="en-US" sz="1600" dirty="0" err="1">
                <a:latin typeface="Times New Roman" panose="02020603050405020304" pitchFamily="18" charset="0"/>
                <a:cs typeface="Times New Roman" panose="02020603050405020304" pitchFamily="18" charset="0"/>
              </a:rPr>
              <a:t>Y.Patil</a:t>
            </a:r>
            <a:r>
              <a:rPr lang="en-US" sz="1600" dirty="0">
                <a:latin typeface="Times New Roman" panose="02020603050405020304" pitchFamily="18" charset="0"/>
                <a:cs typeface="Times New Roman" panose="02020603050405020304" pitchFamily="18" charset="0"/>
              </a:rPr>
              <a:t>, “Virtual Painting with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Using Python.</a:t>
            </a:r>
            <a:r>
              <a:rPr lang="en-US" sz="1600" dirty="0">
                <a:latin typeface="Times New Roman" panose="02020603050405020304" pitchFamily="18" charset="0"/>
                <a:cs typeface="Times New Roman" panose="02020603050405020304" pitchFamily="18" charset="0"/>
                <a:sym typeface="Times New Roman"/>
              </a:rPr>
              <a:t>” IJSRST 2020</a:t>
            </a:r>
            <a:endParaRPr lang="en-US" sz="1600" u="none" strike="noStrike" cap="none" dirty="0">
              <a:latin typeface="Times New Roman" panose="02020603050405020304" pitchFamily="18" charset="0"/>
              <a:ea typeface="Times New Roman"/>
              <a:cs typeface="Times New Roman" panose="02020603050405020304" pitchFamily="18" charset="0"/>
              <a:sym typeface="Times New Roman"/>
            </a:endParaRPr>
          </a:p>
          <a:p>
            <a:endParaRPr lang="en-US" sz="1400" u="none" strike="noStrike" cap="none" dirty="0">
              <a:latin typeface="Times New Roman" panose="02020603050405020304" pitchFamily="18" charset="0"/>
              <a:ea typeface="Times New Roman"/>
              <a:cs typeface="Times New Roman" panose="02020603050405020304" pitchFamily="18" charset="0"/>
              <a:sym typeface="Times New Roman"/>
            </a:endParaRPr>
          </a:p>
          <a:p>
            <a:endParaRPr lang="en-US" sz="1400" u="none" strike="noStrike" cap="none" dirty="0">
              <a:latin typeface="Times New Roman" panose="02020603050405020304" pitchFamily="18" charset="0"/>
              <a:ea typeface="Times New Roman"/>
              <a:cs typeface="Times New Roman" panose="02020603050405020304" pitchFamily="18" charset="0"/>
              <a:sym typeface="Times New Roman"/>
            </a:endParaRPr>
          </a:p>
          <a:p>
            <a:endParaRPr lang="en-IN" sz="1400" dirty="0"/>
          </a:p>
        </p:txBody>
      </p:sp>
    </p:spTree>
    <p:extLst>
      <p:ext uri="{BB962C8B-B14F-4D97-AF65-F5344CB8AC3E}">
        <p14:creationId xmlns:p14="http://schemas.microsoft.com/office/powerpoint/2010/main" val="282028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ctrTitle"/>
          </p:nvPr>
        </p:nvSpPr>
        <p:spPr>
          <a:xfrm>
            <a:off x="685800" y="2590800"/>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THANK YOU</a:t>
            </a:r>
            <a:br>
              <a:rPr lang="en-US" sz="3600" b="1"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582612" y="685800"/>
            <a:ext cx="8001000" cy="73865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A  PRESENTATION  ON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200"/>
              <a:buFont typeface="Calibri"/>
              <a:buNone/>
            </a:pPr>
            <a:r>
              <a:rPr lang="en-US" sz="3200" b="1" i="0" u="none" strike="noStrike" cap="none" dirty="0">
                <a:solidFill>
                  <a:schemeClr val="dk1"/>
                </a:solidFill>
                <a:latin typeface="Calibri"/>
                <a:ea typeface="Calibri"/>
                <a:cs typeface="Calibri"/>
                <a:sym typeface="Calibri"/>
              </a:rPr>
              <a:t>“</a:t>
            </a:r>
            <a:r>
              <a:rPr lang="en-US" sz="3200" b="0" i="0" u="none" strike="noStrike" cap="none" dirty="0">
                <a:solidFill>
                  <a:srgbClr val="000000"/>
                </a:solidFill>
                <a:latin typeface="Times New Roman"/>
                <a:ea typeface="Times New Roman"/>
                <a:cs typeface="Times New Roman"/>
                <a:sym typeface="Times New Roman"/>
              </a:rPr>
              <a:t> </a:t>
            </a:r>
            <a:r>
              <a:rPr lang="en-US" sz="3200" b="1" i="0" u="none" strike="noStrike" cap="none" dirty="0">
                <a:solidFill>
                  <a:srgbClr val="000000"/>
                </a:solidFill>
                <a:latin typeface="Times New Roman"/>
                <a:ea typeface="Times New Roman"/>
                <a:cs typeface="Times New Roman"/>
                <a:sym typeface="Times New Roman"/>
              </a:rPr>
              <a:t>Virtual whiteboard a gesture control pen free tool </a:t>
            </a:r>
            <a:r>
              <a:rPr lang="en-US" sz="3200" b="1" i="0" u="none" strike="noStrike" cap="none" dirty="0">
                <a:solidFill>
                  <a:schemeClr val="dk1"/>
                </a:solidFill>
                <a:latin typeface="Calibri"/>
                <a:ea typeface="Calibri"/>
                <a:cs typeface="Calibri"/>
                <a:sym typeface="Calibri"/>
              </a:rPr>
              <a:t>”</a:t>
            </a:r>
            <a:endParaRPr sz="32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 </a:t>
            </a:r>
            <a:r>
              <a:rPr lang="en-US" sz="1800" b="0" i="0" u="none" strike="noStrike" cap="none" dirty="0">
                <a:solidFill>
                  <a:schemeClr val="dk1"/>
                </a:solidFill>
                <a:latin typeface="Times New Roman"/>
                <a:ea typeface="Times New Roman"/>
                <a:cs typeface="Times New Roman"/>
                <a:sym typeface="Times New Roman"/>
              </a:rPr>
              <a:t>By</a:t>
            </a:r>
            <a:r>
              <a:rPr lang="en-US" sz="1800" b="1"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Kamlakant Bag (58)</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Siddharth Urankar (59)</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Ankita Yadav (60)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00"/>
              <a:buFont typeface="Times New Roman"/>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Under the guidance of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 Prof. Monali </a:t>
            </a:r>
            <a:r>
              <a:rPr lang="en-US" sz="2000" b="1" dirty="0">
                <a:solidFill>
                  <a:schemeClr val="dk1"/>
                </a:solidFill>
                <a:latin typeface="Times New Roman"/>
                <a:ea typeface="Times New Roman"/>
                <a:cs typeface="Times New Roman"/>
                <a:sym typeface="Times New Roman"/>
              </a:rPr>
              <a:t>Sankhe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ABSTRACT</a:t>
            </a:r>
            <a:br>
              <a:rPr lang="en-US" sz="3600" b="1" i="0" u="none">
                <a:solidFill>
                  <a:schemeClr val="dk1"/>
                </a:solidFill>
                <a:latin typeface="Times New Roman"/>
                <a:ea typeface="Times New Roman"/>
                <a:cs typeface="Times New Roman"/>
                <a:sym typeface="Times New Roman"/>
              </a:rPr>
            </a:br>
            <a:endParaRPr/>
          </a:p>
        </p:txBody>
      </p:sp>
      <p:sp>
        <p:nvSpPr>
          <p:cNvPr id="102" name="Google Shape;102;p3"/>
          <p:cNvSpPr txBox="1">
            <a:spLocks noGrp="1"/>
          </p:cNvSpPr>
          <p:nvPr>
            <p:ph type="body" idx="1"/>
          </p:nvPr>
        </p:nvSpPr>
        <p:spPr>
          <a:xfrm>
            <a:off x="457200" y="1143000"/>
            <a:ext cx="8229600" cy="5715000"/>
          </a:xfrm>
          <a:prstGeom prst="rect">
            <a:avLst/>
          </a:prstGeom>
          <a:noFill/>
          <a:ln>
            <a:noFill/>
          </a:ln>
        </p:spPr>
        <p:txBody>
          <a:bodyPr spcFirstLastPara="1" wrap="square" lIns="91425" tIns="45700" rIns="91425" bIns="45700" anchor="t" anchorCtr="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system proposes a </a:t>
            </a:r>
            <a:r>
              <a:rPr lang="en-US" sz="1800" dirty="0">
                <a:solidFill>
                  <a:schemeClr val="dk1"/>
                </a:solidFill>
                <a:latin typeface="Times New Roman" panose="02020603050405020304" pitchFamily="18" charset="0"/>
                <a:cs typeface="Times New Roman" panose="02020603050405020304" pitchFamily="18" charset="0"/>
                <a:sym typeface="Calibri"/>
              </a:rPr>
              <a:t>virtual whiteboard which will be controlled by hand gestures.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technique used are based on Computer vision.</a:t>
            </a:r>
            <a:r>
              <a:rPr lang="en-US" sz="1800" b="0" i="0" u="none" strike="noStrik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user will be able to assign tools using hand gestures.</a:t>
            </a:r>
          </a:p>
          <a:p>
            <a:pPr algn="just">
              <a:lnSpc>
                <a:spcPct val="150000"/>
              </a:lnSpc>
              <a:spcBef>
                <a:spcPts val="0"/>
              </a:spcBef>
            </a:pPr>
            <a:r>
              <a:rPr lang="en-US" sz="1800" dirty="0">
                <a:solidFill>
                  <a:schemeClr val="dk1"/>
                </a:solidFill>
                <a:latin typeface="Times New Roman" panose="02020603050405020304" pitchFamily="18" charset="0"/>
                <a:cs typeface="Times New Roman" panose="02020603050405020304" pitchFamily="18" charset="0"/>
                <a:sym typeface="Calibri"/>
              </a:rPr>
              <a:t>PPT can be controlled</a:t>
            </a:r>
            <a:r>
              <a:rPr lang="en-US" sz="1800" dirty="0">
                <a:latin typeface="Times New Roman" panose="02020603050405020304" pitchFamily="18" charset="0"/>
                <a:cs typeface="Times New Roman" panose="02020603050405020304" pitchFamily="18" charset="0"/>
              </a:rPr>
              <a:t> using hand gestures.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An environment where user can draw whatever he wants by choosing colors from the displayed ones.</a:t>
            </a:r>
          </a:p>
          <a:p>
            <a:pPr algn="just">
              <a:spcBef>
                <a:spcPts val="0"/>
              </a:spcBef>
            </a:pPr>
            <a:endParaRPr lang="en-US" sz="1800" dirty="0">
              <a:solidFill>
                <a:schemeClr val="dk1"/>
              </a:solidFill>
              <a:latin typeface="Times New Roman" panose="02020603050405020304" pitchFamily="18" charset="0"/>
              <a:cs typeface="Times New Roman" panose="02020603050405020304" pitchFamily="18" charset="0"/>
              <a:sym typeface="Calibri"/>
            </a:endParaRPr>
          </a:p>
          <a:p>
            <a:pPr algn="just">
              <a:spcBef>
                <a:spcPts val="0"/>
              </a:spcBef>
            </a:pPr>
            <a:endParaRPr sz="1200" dirty="0">
              <a:solidFill>
                <a:schemeClr val="dk1"/>
              </a:solidFill>
              <a:latin typeface="Times New Roman" panose="02020603050405020304" pitchFamily="18" charset="0"/>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a:latin typeface="Times New Roman"/>
                <a:ea typeface="Times New Roman"/>
                <a:cs typeface="Times New Roman"/>
                <a:sym typeface="Times New Roman"/>
              </a:rPr>
              <a:t>LITERATURE SURVEY</a:t>
            </a:r>
            <a:endParaRPr/>
          </a:p>
        </p:txBody>
      </p:sp>
      <p:graphicFrame>
        <p:nvGraphicFramePr>
          <p:cNvPr id="108" name="Google Shape;108;p4"/>
          <p:cNvGraphicFramePr/>
          <p:nvPr>
            <p:extLst>
              <p:ext uri="{D42A27DB-BD31-4B8C-83A1-F6EECF244321}">
                <p14:modId xmlns:p14="http://schemas.microsoft.com/office/powerpoint/2010/main" val="3928347836"/>
              </p:ext>
            </p:extLst>
          </p:nvPr>
        </p:nvGraphicFramePr>
        <p:xfrm>
          <a:off x="849089" y="1417633"/>
          <a:ext cx="7445800" cy="2674620"/>
        </p:xfrm>
        <a:graphic>
          <a:graphicData uri="http://schemas.openxmlformats.org/drawingml/2006/table">
            <a:tbl>
              <a:tblPr firstRow="1" bandRow="1">
                <a:tableStyleId>{5940675A-B579-460E-94D1-54222C63F5DA}</a:tableStyleId>
              </a:tblPr>
              <a:tblGrid>
                <a:gridCol w="1861450">
                  <a:extLst>
                    <a:ext uri="{9D8B030D-6E8A-4147-A177-3AD203B41FA5}">
                      <a16:colId xmlns:a16="http://schemas.microsoft.com/office/drawing/2014/main" val="20000"/>
                    </a:ext>
                  </a:extLst>
                </a:gridCol>
                <a:gridCol w="1861450">
                  <a:extLst>
                    <a:ext uri="{9D8B030D-6E8A-4147-A177-3AD203B41FA5}">
                      <a16:colId xmlns:a16="http://schemas.microsoft.com/office/drawing/2014/main" val="20001"/>
                    </a:ext>
                  </a:extLst>
                </a:gridCol>
                <a:gridCol w="1861450">
                  <a:extLst>
                    <a:ext uri="{9D8B030D-6E8A-4147-A177-3AD203B41FA5}">
                      <a16:colId xmlns:a16="http://schemas.microsoft.com/office/drawing/2014/main" val="20002"/>
                    </a:ext>
                  </a:extLst>
                </a:gridCol>
                <a:gridCol w="1861450">
                  <a:extLst>
                    <a:ext uri="{9D8B030D-6E8A-4147-A177-3AD203B41FA5}">
                      <a16:colId xmlns:a16="http://schemas.microsoft.com/office/drawing/2014/main" val="20003"/>
                    </a:ext>
                  </a:extLst>
                </a:gridCol>
              </a:tblGrid>
              <a:tr h="186100">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cs typeface="Times New Roman" panose="02020603050405020304" pitchFamily="18" charset="0"/>
                          <a:sym typeface="Times New Roman"/>
                        </a:rPr>
                        <a:t>Paper T</a:t>
                      </a:r>
                      <a:r>
                        <a:rPr lang="en-US" b="1" dirty="0">
                          <a:latin typeface="Times New Roman" panose="02020603050405020304" pitchFamily="18" charset="0"/>
                          <a:cs typeface="Times New Roman" panose="02020603050405020304" pitchFamily="18" charset="0"/>
                          <a:sym typeface="Times New Roman"/>
                        </a:rPr>
                        <a:t>itle</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cs typeface="Times New Roman" panose="02020603050405020304" pitchFamily="18" charset="0"/>
                          <a:sym typeface="Times New Roman"/>
                        </a:rPr>
                        <a:t>Summary</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cs typeface="Times New Roman" panose="02020603050405020304" pitchFamily="18" charset="0"/>
                          <a:sym typeface="Times New Roman"/>
                        </a:rPr>
                        <a:t>Advantages</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b="1" dirty="0">
                          <a:latin typeface="Times New Roman" panose="02020603050405020304" pitchFamily="18" charset="0"/>
                          <a:cs typeface="Times New Roman" panose="02020603050405020304" pitchFamily="18" charset="0"/>
                          <a:sym typeface="Times New Roman"/>
                        </a:rPr>
                        <a:t>Technology used</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extLst>
                  <a:ext uri="{0D108BD9-81ED-4DB2-BD59-A6C34878D82A}">
                    <a16:rowId xmlns:a16="http://schemas.microsoft.com/office/drawing/2014/main" val="10000"/>
                  </a:ext>
                </a:extLst>
              </a:tr>
              <a:tr h="2369810">
                <a:tc>
                  <a:txBody>
                    <a:bodyPr/>
                    <a:lstStyle/>
                    <a:p>
                      <a:pPr marL="0" marR="0" lvl="0" indent="0" algn="just" rtl="0">
                        <a:lnSpc>
                          <a:spcPct val="100000"/>
                        </a:lnSpc>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Virtual Paint Application By Hand Gesture Recognition System[1]</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In this paper the author has proposed a system which works like paint application but it takes command by hand gesture. The system has been called virtual because the sketches are drawn air. Web camera is used to extract the hand gestures.</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Capable of working in dark , invariant to skin color etc.</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lnSpc>
                          <a:spcPct val="100000"/>
                        </a:lnSpc>
                        <a:spcBef>
                          <a:spcPts val="0"/>
                        </a:spcBef>
                        <a:spcAft>
                          <a:spcPts val="0"/>
                        </a:spcAft>
                        <a:buNone/>
                      </a:pPr>
                      <a:r>
                        <a:rPr lang="en-US" sz="1200" dirty="0">
                          <a:latin typeface="Times New Roman" panose="02020603050405020304" pitchFamily="18" charset="0"/>
                          <a:cs typeface="Times New Roman" panose="02020603050405020304" pitchFamily="18" charset="0"/>
                          <a:sym typeface="Times New Roman"/>
                        </a:rPr>
                        <a:t>Open CV and C++, Algorithm-Three point ,The find contours and The Graham scan algorithm</a:t>
                      </a:r>
                      <a:endParaRPr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FF0CAAD-D886-3006-673A-2EC09C3E2CAF}"/>
              </a:ext>
            </a:extLst>
          </p:cNvPr>
          <p:cNvGraphicFramePr>
            <a:graphicFrameLocks noGrp="1"/>
          </p:cNvGraphicFramePr>
          <p:nvPr>
            <p:extLst>
              <p:ext uri="{D42A27DB-BD31-4B8C-83A1-F6EECF244321}">
                <p14:modId xmlns:p14="http://schemas.microsoft.com/office/powerpoint/2010/main" val="2864233880"/>
              </p:ext>
            </p:extLst>
          </p:nvPr>
        </p:nvGraphicFramePr>
        <p:xfrm>
          <a:off x="844062" y="667238"/>
          <a:ext cx="7455876" cy="5400040"/>
        </p:xfrm>
        <a:graphic>
          <a:graphicData uri="http://schemas.openxmlformats.org/drawingml/2006/table">
            <a:tbl>
              <a:tblPr firstRow="1" bandRow="1">
                <a:tableStyleId>{5940675A-B579-460E-94D1-54222C63F5DA}</a:tableStyleId>
              </a:tblPr>
              <a:tblGrid>
                <a:gridCol w="1863969">
                  <a:extLst>
                    <a:ext uri="{9D8B030D-6E8A-4147-A177-3AD203B41FA5}">
                      <a16:colId xmlns:a16="http://schemas.microsoft.com/office/drawing/2014/main" val="769907383"/>
                    </a:ext>
                  </a:extLst>
                </a:gridCol>
                <a:gridCol w="1863969">
                  <a:extLst>
                    <a:ext uri="{9D8B030D-6E8A-4147-A177-3AD203B41FA5}">
                      <a16:colId xmlns:a16="http://schemas.microsoft.com/office/drawing/2014/main" val="606123054"/>
                    </a:ext>
                  </a:extLst>
                </a:gridCol>
                <a:gridCol w="1863969">
                  <a:extLst>
                    <a:ext uri="{9D8B030D-6E8A-4147-A177-3AD203B41FA5}">
                      <a16:colId xmlns:a16="http://schemas.microsoft.com/office/drawing/2014/main" val="1053293178"/>
                    </a:ext>
                  </a:extLst>
                </a:gridCol>
                <a:gridCol w="1863969">
                  <a:extLst>
                    <a:ext uri="{9D8B030D-6E8A-4147-A177-3AD203B41FA5}">
                      <a16:colId xmlns:a16="http://schemas.microsoft.com/office/drawing/2014/main" val="294477185"/>
                    </a:ext>
                  </a:extLst>
                </a:gridCol>
              </a:tblGrid>
              <a:tr h="370840">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Paper T</a:t>
                      </a:r>
                      <a:r>
                        <a:rPr lang="en-US" sz="1400" b="1" dirty="0">
                          <a:latin typeface="Times New Roman" panose="02020603050405020304" pitchFamily="18" charset="0"/>
                          <a:ea typeface="Times New Roman"/>
                          <a:cs typeface="Times New Roman" panose="02020603050405020304" pitchFamily="18" charset="0"/>
                          <a:sym typeface="Times New Roman"/>
                        </a:rPr>
                        <a:t>itle</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Summary</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Advantages</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dirty="0">
                          <a:latin typeface="Times New Roman" panose="02020603050405020304" pitchFamily="18" charset="0"/>
                          <a:ea typeface="Times New Roman"/>
                          <a:cs typeface="Times New Roman" panose="02020603050405020304" pitchFamily="18" charset="0"/>
                          <a:sym typeface="Times New Roman"/>
                        </a:rPr>
                        <a:t>Technology used</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extLst>
                  <a:ext uri="{0D108BD9-81ED-4DB2-BD59-A6C34878D82A}">
                    <a16:rowId xmlns:a16="http://schemas.microsoft.com/office/drawing/2014/main" val="3203466108"/>
                  </a:ext>
                </a:extLst>
              </a:tr>
              <a:tr h="37084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sym typeface="Times New Roman"/>
                        </a:rPr>
                        <a:t>Virtual Sketch using Open CV[2]</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dirty="0">
                          <a:latin typeface="Times New Roman" panose="02020603050405020304" pitchFamily="18" charset="0"/>
                          <a:cs typeface="Times New Roman" panose="02020603050405020304" pitchFamily="18" charset="0"/>
                        </a:rPr>
                        <a:t>Virtual Sketch is the system where user can draw by capturing the motion of colored marker with camera. The project provides the user an environment where the user can draw whatever he wants by choosing colors from the displayed ones.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Interface is very simple and understandable by user. User will be able to draw what he wish without any interruption.</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NumPy, OpenCV</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0431298"/>
                  </a:ext>
                </a:extLst>
              </a:tr>
              <a:tr h="37084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sym typeface="Times New Roman"/>
                        </a:rPr>
                        <a:t>PowerPoint control using hand gesture recognition based on hog feature extraction and K-NN classification[3]</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system makes possible to control power point presentation through distance by using KNN.</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System does not make use of traditional method which reduce the cost of hand gloves, markers any other device.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K-NN Algorithm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0463685"/>
                  </a:ext>
                </a:extLst>
              </a:tr>
              <a:tr h="37084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sym typeface="Times New Roman"/>
                        </a:rPr>
                        <a:t>Sketch recognition based intelligent whiteboard teaching system</a:t>
                      </a:r>
                      <a:r>
                        <a:rPr lang="en-IN" sz="1200" dirty="0">
                          <a:latin typeface="Times New Roman" panose="02020603050405020304" pitchFamily="18" charset="0"/>
                          <a:cs typeface="Times New Roman" panose="02020603050405020304" pitchFamily="18" charset="0"/>
                          <a:sym typeface="Times New Roman"/>
                        </a:rPr>
                        <a:t>[4]</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This paper gives an idea of an intelligent white board system which is based  on sketch recognition, which support the user to communicate with each other by sketching pen based HCI.</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It can recognition the gesture to help users modify, copy and move familiar pencil and paper process, transform the free hand sketch's into the symbol of the domain specific knowledge automatically using feature point detection and graphic recognition algorithm.</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Sketch recognition algorithm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3665639"/>
                  </a:ext>
                </a:extLst>
              </a:tr>
            </a:tbl>
          </a:graphicData>
        </a:graphic>
      </p:graphicFrame>
    </p:spTree>
    <p:extLst>
      <p:ext uri="{BB962C8B-B14F-4D97-AF65-F5344CB8AC3E}">
        <p14:creationId xmlns:p14="http://schemas.microsoft.com/office/powerpoint/2010/main" val="100822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A3AF0E46-E3DC-8D83-6881-1E53AF5C45AC}"/>
              </a:ext>
            </a:extLst>
          </p:cNvPr>
          <p:cNvGraphicFramePr>
            <a:graphicFrameLocks noGrp="1"/>
          </p:cNvGraphicFramePr>
          <p:nvPr>
            <p:extLst>
              <p:ext uri="{D42A27DB-BD31-4B8C-83A1-F6EECF244321}">
                <p14:modId xmlns:p14="http://schemas.microsoft.com/office/powerpoint/2010/main" val="151586506"/>
              </p:ext>
            </p:extLst>
          </p:nvPr>
        </p:nvGraphicFramePr>
        <p:xfrm>
          <a:off x="696350" y="248920"/>
          <a:ext cx="7455876" cy="5217160"/>
        </p:xfrm>
        <a:graphic>
          <a:graphicData uri="http://schemas.openxmlformats.org/drawingml/2006/table">
            <a:tbl>
              <a:tblPr firstRow="1" bandRow="1">
                <a:tableStyleId>{5940675A-B579-460E-94D1-54222C63F5DA}</a:tableStyleId>
              </a:tblPr>
              <a:tblGrid>
                <a:gridCol w="1863969">
                  <a:extLst>
                    <a:ext uri="{9D8B030D-6E8A-4147-A177-3AD203B41FA5}">
                      <a16:colId xmlns:a16="http://schemas.microsoft.com/office/drawing/2014/main" val="769907383"/>
                    </a:ext>
                  </a:extLst>
                </a:gridCol>
                <a:gridCol w="1863969">
                  <a:extLst>
                    <a:ext uri="{9D8B030D-6E8A-4147-A177-3AD203B41FA5}">
                      <a16:colId xmlns:a16="http://schemas.microsoft.com/office/drawing/2014/main" val="606123054"/>
                    </a:ext>
                  </a:extLst>
                </a:gridCol>
                <a:gridCol w="1863969">
                  <a:extLst>
                    <a:ext uri="{9D8B030D-6E8A-4147-A177-3AD203B41FA5}">
                      <a16:colId xmlns:a16="http://schemas.microsoft.com/office/drawing/2014/main" val="1053293178"/>
                    </a:ext>
                  </a:extLst>
                </a:gridCol>
                <a:gridCol w="1863969">
                  <a:extLst>
                    <a:ext uri="{9D8B030D-6E8A-4147-A177-3AD203B41FA5}">
                      <a16:colId xmlns:a16="http://schemas.microsoft.com/office/drawing/2014/main" val="294477185"/>
                    </a:ext>
                  </a:extLst>
                </a:gridCol>
              </a:tblGrid>
              <a:tr h="370840">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Paper T</a:t>
                      </a:r>
                      <a:r>
                        <a:rPr lang="en-US" sz="1400" b="1" dirty="0">
                          <a:latin typeface="Times New Roman" panose="02020603050405020304" pitchFamily="18" charset="0"/>
                          <a:ea typeface="Times New Roman"/>
                          <a:cs typeface="Times New Roman" panose="02020603050405020304" pitchFamily="18" charset="0"/>
                          <a:sym typeface="Times New Roman"/>
                        </a:rPr>
                        <a:t>itle</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Summary</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Advantages</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dirty="0">
                          <a:latin typeface="Times New Roman" panose="02020603050405020304" pitchFamily="18" charset="0"/>
                          <a:ea typeface="Times New Roman"/>
                          <a:cs typeface="Times New Roman" panose="02020603050405020304" pitchFamily="18" charset="0"/>
                          <a:sym typeface="Times New Roman"/>
                        </a:rPr>
                        <a:t>Technology used</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extLst>
                  <a:ext uri="{0D108BD9-81ED-4DB2-BD59-A6C34878D82A}">
                    <a16:rowId xmlns:a16="http://schemas.microsoft.com/office/drawing/2014/main" val="3203466108"/>
                  </a:ext>
                </a:extLst>
              </a:tr>
              <a:tr h="37084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sym typeface="Times New Roman"/>
                        </a:rPr>
                        <a:t>Hand Gesture detection[5]</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b="0" dirty="0">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y using computer vision and image processing techniques the system  interprets the hand movements of the user that enter the vision field of camera and the user can manage the computer without any physical contact and as being away from the monitor.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user can control some of the features of the computer without touching the system.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Otsu method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0431298"/>
                  </a:ext>
                </a:extLst>
              </a:tr>
              <a:tr h="858911">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sym typeface="Times New Roman"/>
                        </a:rPr>
                        <a:t>Controlling PowerPoint using hand gesture in Python [6]</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system allows the presenter to manage slides solely by gesture in front of the camera.</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author manage specific gestures to map gestures on the slides, including the next slides, previous slides, zoom in zoom out, opening highlighter/Pen, and play/ pause videos.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err="1">
                          <a:latin typeface="Times New Roman" panose="02020603050405020304" pitchFamily="18" charset="0"/>
                          <a:cs typeface="Times New Roman" panose="02020603050405020304" pitchFamily="18" charset="0"/>
                        </a:rPr>
                        <a:t>PyTorch</a:t>
                      </a:r>
                      <a:r>
                        <a:rPr lang="en-US" sz="1200" dirty="0">
                          <a:latin typeface="Times New Roman" panose="02020603050405020304" pitchFamily="18" charset="0"/>
                          <a:cs typeface="Times New Roman" panose="02020603050405020304" pitchFamily="18" charset="0"/>
                        </a:rPr>
                        <a:t> library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0463685"/>
                  </a:ext>
                </a:extLst>
              </a:tr>
              <a:tr h="37084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sym typeface="Times New Roman"/>
                        </a:rPr>
                        <a:t>Basic paint window Application via webcam using Open CV and NumPy in Python</a:t>
                      </a:r>
                      <a:r>
                        <a:rPr lang="en-IN" sz="1200" dirty="0">
                          <a:latin typeface="Times New Roman" panose="02020603050405020304" pitchFamily="18" charset="0"/>
                          <a:cs typeface="Times New Roman" panose="02020603050405020304" pitchFamily="18" charset="0"/>
                          <a:sym typeface="Times New Roman"/>
                        </a:rPr>
                        <a:t>[7]</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system uses motion to text converter that can serve as software for writing. The system has use computer vision to trace fingers.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No highlighter, paints or stylers required. The system works with the users fingers.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R-CNN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3665639"/>
                  </a:ext>
                </a:extLst>
              </a:tr>
            </a:tbl>
          </a:graphicData>
        </a:graphic>
      </p:graphicFrame>
    </p:spTree>
    <p:extLst>
      <p:ext uri="{BB962C8B-B14F-4D97-AF65-F5344CB8AC3E}">
        <p14:creationId xmlns:p14="http://schemas.microsoft.com/office/powerpoint/2010/main" val="852950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62C05496-7795-475B-2A30-E494FE7C927B}"/>
              </a:ext>
            </a:extLst>
          </p:cNvPr>
          <p:cNvGraphicFramePr>
            <a:graphicFrameLocks noGrp="1"/>
          </p:cNvGraphicFramePr>
          <p:nvPr>
            <p:extLst>
              <p:ext uri="{D42A27DB-BD31-4B8C-83A1-F6EECF244321}">
                <p14:modId xmlns:p14="http://schemas.microsoft.com/office/powerpoint/2010/main" val="3661293133"/>
              </p:ext>
            </p:extLst>
          </p:nvPr>
        </p:nvGraphicFramePr>
        <p:xfrm>
          <a:off x="791309" y="248920"/>
          <a:ext cx="7308164" cy="3845560"/>
        </p:xfrm>
        <a:graphic>
          <a:graphicData uri="http://schemas.openxmlformats.org/drawingml/2006/table">
            <a:tbl>
              <a:tblPr firstRow="1" bandRow="1">
                <a:tableStyleId>{5940675A-B579-460E-94D1-54222C63F5DA}</a:tableStyleId>
              </a:tblPr>
              <a:tblGrid>
                <a:gridCol w="1716257">
                  <a:extLst>
                    <a:ext uri="{9D8B030D-6E8A-4147-A177-3AD203B41FA5}">
                      <a16:colId xmlns:a16="http://schemas.microsoft.com/office/drawing/2014/main" val="769907383"/>
                    </a:ext>
                  </a:extLst>
                </a:gridCol>
                <a:gridCol w="1863969">
                  <a:extLst>
                    <a:ext uri="{9D8B030D-6E8A-4147-A177-3AD203B41FA5}">
                      <a16:colId xmlns:a16="http://schemas.microsoft.com/office/drawing/2014/main" val="606123054"/>
                    </a:ext>
                  </a:extLst>
                </a:gridCol>
                <a:gridCol w="1863969">
                  <a:extLst>
                    <a:ext uri="{9D8B030D-6E8A-4147-A177-3AD203B41FA5}">
                      <a16:colId xmlns:a16="http://schemas.microsoft.com/office/drawing/2014/main" val="1053293178"/>
                    </a:ext>
                  </a:extLst>
                </a:gridCol>
                <a:gridCol w="1863969">
                  <a:extLst>
                    <a:ext uri="{9D8B030D-6E8A-4147-A177-3AD203B41FA5}">
                      <a16:colId xmlns:a16="http://schemas.microsoft.com/office/drawing/2014/main" val="294477185"/>
                    </a:ext>
                  </a:extLst>
                </a:gridCol>
              </a:tblGrid>
              <a:tr h="370840">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Paper T</a:t>
                      </a:r>
                      <a:r>
                        <a:rPr lang="en-US" sz="1400" b="1" dirty="0">
                          <a:latin typeface="Times New Roman" panose="02020603050405020304" pitchFamily="18" charset="0"/>
                          <a:ea typeface="Times New Roman"/>
                          <a:cs typeface="Times New Roman" panose="02020603050405020304" pitchFamily="18" charset="0"/>
                          <a:sym typeface="Times New Roman"/>
                        </a:rPr>
                        <a:t>itle</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Summary</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dirty="0">
                          <a:latin typeface="Times New Roman" panose="02020603050405020304" pitchFamily="18" charset="0"/>
                          <a:ea typeface="Times New Roman"/>
                          <a:cs typeface="Times New Roman" panose="02020603050405020304" pitchFamily="18" charset="0"/>
                          <a:sym typeface="Times New Roman"/>
                        </a:rPr>
                        <a:t>Advantages</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dirty="0">
                          <a:latin typeface="Times New Roman" panose="02020603050405020304" pitchFamily="18" charset="0"/>
                          <a:ea typeface="Times New Roman"/>
                          <a:cs typeface="Times New Roman" panose="02020603050405020304" pitchFamily="18" charset="0"/>
                          <a:sym typeface="Times New Roman"/>
                        </a:rPr>
                        <a:t>Technology used</a:t>
                      </a:r>
                      <a:endParaRPr sz="1400" b="1"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extLst>
                  <a:ext uri="{0D108BD9-81ED-4DB2-BD59-A6C34878D82A}">
                    <a16:rowId xmlns:a16="http://schemas.microsoft.com/office/drawing/2014/main" val="3203466108"/>
                  </a:ext>
                </a:extLst>
              </a:tr>
              <a:tr h="37084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Hand Gesture Recognition Software Based on Indian Sign Language.</a:t>
                      </a:r>
                      <a:r>
                        <a:rPr lang="en-US" sz="1200" dirty="0">
                          <a:latin typeface="Times New Roman" panose="02020603050405020304" pitchFamily="18" charset="0"/>
                          <a:cs typeface="Times New Roman" panose="02020603050405020304" pitchFamily="18" charset="0"/>
                          <a:sym typeface="Times New Roman"/>
                        </a:rPr>
                        <a:t>[8]</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dirty="0">
                          <a:latin typeface="Times New Roman" panose="02020603050405020304" pitchFamily="18" charset="0"/>
                          <a:cs typeface="Times New Roman" panose="02020603050405020304" pitchFamily="18" charset="0"/>
                        </a:rPr>
                        <a:t>A simple sign language recognition system was developed by using the skin color segmentation and neural network model. The proposed system shows maximum classification accuracy of 88.25%.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It shows accuracy of 88.25%.</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CNN and DNN, OpenCV, </a:t>
                      </a:r>
                      <a:r>
                        <a:rPr lang="en-US" sz="1200">
                          <a:latin typeface="Times New Roman" panose="02020603050405020304" pitchFamily="18" charset="0"/>
                          <a:cs typeface="Times New Roman" panose="02020603050405020304" pitchFamily="18" charset="0"/>
                        </a:rPr>
                        <a:t>Tenserflow</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0431298"/>
                  </a:ext>
                </a:extLst>
              </a:tr>
              <a:tr h="37084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Virtual Painting with OpenCV Using Python.</a:t>
                      </a:r>
                      <a:r>
                        <a:rPr lang="en-US" sz="1200" dirty="0">
                          <a:latin typeface="Times New Roman" panose="02020603050405020304" pitchFamily="18" charset="0"/>
                          <a:cs typeface="Times New Roman" panose="02020603050405020304" pitchFamily="18" charset="0"/>
                          <a:sym typeface="Times New Roman"/>
                        </a:rPr>
                        <a:t>[9]</a:t>
                      </a:r>
                      <a:endParaRPr lang="en-US" sz="12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proposed system is used to draw virtual painting using different tools.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The proposed system can be classified into mainly two steps after acquiring the input image from camera. These steps are: Extraction Method, image pre-processing and Features estimation and Extraction</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Open CV</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0463685"/>
                  </a:ext>
                </a:extLst>
              </a:tr>
            </a:tbl>
          </a:graphicData>
        </a:graphic>
      </p:graphicFrame>
    </p:spTree>
    <p:extLst>
      <p:ext uri="{BB962C8B-B14F-4D97-AF65-F5344CB8AC3E}">
        <p14:creationId xmlns:p14="http://schemas.microsoft.com/office/powerpoint/2010/main" val="22700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BE0F-8001-D2D7-0DD3-6229BEBC0F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Gap</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9BAD7B-1C12-FC8A-9A9B-1ACAE1ADA443}"/>
              </a:ext>
            </a:extLst>
          </p:cNvPr>
          <p:cNvSpPr>
            <a:spLocks noGrp="1"/>
          </p:cNvSpPr>
          <p:nvPr>
            <p:ph type="body" idx="1"/>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The system is mixture of Virtual whiteboard and PowerPoint controlling system using hand gesture.</a:t>
            </a:r>
          </a:p>
          <a:p>
            <a:pPr>
              <a:lnSpc>
                <a:spcPct val="150000"/>
              </a:lnSpc>
            </a:pPr>
            <a:r>
              <a:rPr lang="en-US" sz="1800" dirty="0">
                <a:latin typeface="Times New Roman" panose="02020603050405020304" pitchFamily="18" charset="0"/>
                <a:cs typeface="Times New Roman" panose="02020603050405020304" pitchFamily="18" charset="0"/>
              </a:rPr>
              <a:t>The previous system does not contain assigning tools using hand gesture.</a:t>
            </a:r>
          </a:p>
          <a:p>
            <a:pPr>
              <a:lnSpc>
                <a:spcPct val="150000"/>
              </a:lnSpc>
            </a:pPr>
            <a:r>
              <a:rPr lang="en-US" sz="1800" dirty="0">
                <a:latin typeface="Times New Roman" panose="02020603050405020304" pitchFamily="18" charset="0"/>
                <a:cs typeface="Times New Roman" panose="02020603050405020304" pitchFamily="18" charset="0"/>
              </a:rPr>
              <a:t>In the existing system we can write only cursive but in the proposed system freehand writing is possible.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59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PROBLEM STATEMENT &amp; OBJECTIVE</a:t>
            </a:r>
            <a:endParaRPr dirty="0"/>
          </a:p>
        </p:txBody>
      </p:sp>
      <p:sp>
        <p:nvSpPr>
          <p:cNvPr id="114" name="Google Shape;114;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800" b="0" i="0" u="none" strike="noStrike" dirty="0">
                <a:solidFill>
                  <a:srgbClr val="000000"/>
                </a:solidFill>
                <a:latin typeface="Times New Roman"/>
                <a:ea typeface="Times New Roman"/>
                <a:cs typeface="Times New Roman"/>
                <a:sym typeface="Times New Roman"/>
              </a:rPr>
              <a:t>Existing system does not provide PowerPoint control and </a:t>
            </a:r>
            <a:r>
              <a:rPr lang="en-US" sz="1800" dirty="0">
                <a:solidFill>
                  <a:srgbClr val="000000"/>
                </a:solidFill>
                <a:latin typeface="Times New Roman"/>
                <a:ea typeface="Times New Roman"/>
                <a:cs typeface="Times New Roman"/>
                <a:sym typeface="Times New Roman"/>
              </a:rPr>
              <a:t>writing in air together in one system with precise accuracy.</a:t>
            </a:r>
          </a:p>
          <a:p>
            <a:pPr algn="just">
              <a:lnSpc>
                <a:spcPct val="150000"/>
              </a:lnSpc>
            </a:pPr>
            <a:r>
              <a:rPr lang="en-US" sz="1800" b="0" i="0" u="none" strike="noStrike" dirty="0">
                <a:solidFill>
                  <a:srgbClr val="000000"/>
                </a:solidFill>
                <a:latin typeface="Times New Roman"/>
                <a:ea typeface="Times New Roman"/>
                <a:cs typeface="Times New Roman"/>
                <a:sym typeface="Times New Roman"/>
              </a:rPr>
              <a:t>Virtual Whiteboard makes things easy for the users while explaining a PowerPoint presentation in a conference, </a:t>
            </a:r>
            <a:r>
              <a:rPr lang="en-US" sz="1800" dirty="0">
                <a:solidFill>
                  <a:srgbClr val="000000"/>
                </a:solidFill>
                <a:latin typeface="Times New Roman"/>
                <a:ea typeface="Times New Roman"/>
                <a:cs typeface="Times New Roman"/>
                <a:sym typeface="Times New Roman"/>
              </a:rPr>
              <a:t>anyone can use</a:t>
            </a:r>
            <a:r>
              <a:rPr lang="en-US" sz="1800" b="0" i="0" u="none" strike="noStrike" dirty="0">
                <a:solidFill>
                  <a:srgbClr val="000000"/>
                </a:solidFill>
                <a:latin typeface="Times New Roman"/>
                <a:ea typeface="Times New Roman"/>
                <a:cs typeface="Times New Roman"/>
                <a:sym typeface="Times New Roman"/>
              </a:rPr>
              <a:t> it and it helps them to explain the topic easily and as there </a:t>
            </a:r>
            <a:r>
              <a:rPr lang="en-US" sz="1800" dirty="0">
                <a:solidFill>
                  <a:srgbClr val="000000"/>
                </a:solidFill>
                <a:latin typeface="Times New Roman"/>
                <a:ea typeface="Times New Roman"/>
                <a:cs typeface="Times New Roman"/>
                <a:sym typeface="Times New Roman"/>
              </a:rPr>
              <a:t>are ample</a:t>
            </a:r>
            <a:r>
              <a:rPr lang="en-US" sz="1800" b="0" i="0" u="none" strike="noStrike" dirty="0">
                <a:solidFill>
                  <a:srgbClr val="000000"/>
                </a:solidFill>
                <a:latin typeface="Times New Roman"/>
                <a:ea typeface="Times New Roman"/>
                <a:cs typeface="Times New Roman"/>
                <a:sym typeface="Times New Roman"/>
              </a:rPr>
              <a:t> of physical tools, that the </a:t>
            </a:r>
            <a:r>
              <a:rPr lang="en-US" sz="1800" dirty="0">
                <a:solidFill>
                  <a:srgbClr val="000000"/>
                </a:solidFill>
                <a:latin typeface="Times New Roman"/>
                <a:ea typeface="Times New Roman"/>
                <a:cs typeface="Times New Roman"/>
                <a:sym typeface="Times New Roman"/>
              </a:rPr>
              <a:t>user</a:t>
            </a:r>
            <a:r>
              <a:rPr lang="en-US" sz="1800" b="0" i="0" u="none" strike="noStrike" dirty="0">
                <a:solidFill>
                  <a:srgbClr val="000000"/>
                </a:solidFill>
                <a:latin typeface="Times New Roman"/>
                <a:ea typeface="Times New Roman"/>
                <a:cs typeface="Times New Roman"/>
                <a:sym typeface="Times New Roman"/>
              </a:rPr>
              <a:t> can get more engage with the </a:t>
            </a:r>
            <a:r>
              <a:rPr lang="en-US" sz="1800" dirty="0">
                <a:solidFill>
                  <a:srgbClr val="000000"/>
                </a:solidFill>
                <a:latin typeface="Times New Roman"/>
                <a:ea typeface="Times New Roman"/>
                <a:cs typeface="Times New Roman"/>
                <a:sym typeface="Times New Roman"/>
              </a:rPr>
              <a:t>audience</a:t>
            </a:r>
            <a:r>
              <a:rPr lang="en-US" sz="1800" b="0" i="0" u="none" strike="noStrike" dirty="0">
                <a:solidFill>
                  <a:srgbClr val="000000"/>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1307</Words>
  <Application>Microsoft Office PowerPoint</Application>
  <PresentationFormat>On-screen Show (4:3)</PresentationFormat>
  <Paragraphs>164</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PowerPoint Presentation</vt:lpstr>
      <vt:lpstr>PowerPoint Presentation</vt:lpstr>
      <vt:lpstr>ABSTRACT </vt:lpstr>
      <vt:lpstr>LITERATURE SURVEY</vt:lpstr>
      <vt:lpstr>PowerPoint Presentation</vt:lpstr>
      <vt:lpstr>PowerPoint Presentation</vt:lpstr>
      <vt:lpstr>PowerPoint Presentation</vt:lpstr>
      <vt:lpstr>Research Gap</vt:lpstr>
      <vt:lpstr>PROBLEM STATEMENT &amp; OBJECTIVE</vt:lpstr>
      <vt:lpstr>DETAILS OF HARDWARE &amp; SOFTWARE</vt:lpstr>
      <vt:lpstr>DETAILS OF HARDWARE AND SOFTWARE</vt:lpstr>
      <vt:lpstr>BLOCK DIGRAM</vt:lpstr>
      <vt:lpstr>IMPLEMENTATION PLAN FOR NEXT SEMESTER</vt:lpstr>
      <vt:lpstr>PARTIAL IMPLEMENTATION &amp; RESULT</vt:lpstr>
      <vt:lpstr>PARTIAL IMPLEMENTATION &amp; RESULT</vt:lpstr>
      <vt:lpstr>PARTIAL IMPLEMENTATION &amp; RESULT</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Kamlakant Bag</cp:lastModifiedBy>
  <cp:revision>26</cp:revision>
  <dcterms:modified xsi:type="dcterms:W3CDTF">2023-02-01T16:28:03Z</dcterms:modified>
</cp:coreProperties>
</file>