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6"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1A22E23-8EAA-4E31-B2DC-4290FF6577B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9A2C449-F71C-465B-829E-E59B1A4CA3F8}" type="datetimeFigureOut">
              <a:rPr lang="en-IN" smtClean="0"/>
              <a:pPr/>
              <a:t>12-09-2020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1A22E23-8EAA-4E31-B2DC-4290FF6577B6}"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9A2C449-F71C-465B-829E-E59B1A4CA3F8}" type="datetimeFigureOut">
              <a:rPr lang="en-IN" smtClean="0"/>
              <a:pPr/>
              <a:t>12-09-2020</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1A22E23-8EAA-4E31-B2DC-4290FF6577B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 id="2147484161" r:id="rId5"/>
    <p:sldLayoutId id="2147484162" r:id="rId6"/>
    <p:sldLayoutId id="2147484163" r:id="rId7"/>
    <p:sldLayoutId id="2147484164" r:id="rId8"/>
    <p:sldLayoutId id="2147484165" r:id="rId9"/>
    <p:sldLayoutId id="2147484166" r:id="rId10"/>
    <p:sldLayoutId id="214748416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A3E48-A3CF-4CF1-B5B4-9AFEAA24CC33}"/>
              </a:ext>
            </a:extLst>
          </p:cNvPr>
          <p:cNvSpPr>
            <a:spLocks noGrp="1"/>
          </p:cNvSpPr>
          <p:nvPr>
            <p:ph type="ctrTitle"/>
          </p:nvPr>
        </p:nvSpPr>
        <p:spPr>
          <a:xfrm>
            <a:off x="649357" y="-57876"/>
            <a:ext cx="11105321" cy="2387600"/>
          </a:xfrm>
          <a:ln>
            <a:noFill/>
          </a:ln>
          <a:effectLst/>
          <a:scene3d>
            <a:camera prst="orthographicFront">
              <a:rot lat="0" lon="0" rev="0"/>
            </a:camera>
            <a:lightRig rig="glow" dir="t">
              <a:rot lat="0" lon="0" rev="14100000"/>
            </a:lightRig>
          </a:scene3d>
          <a:sp3d prstMaterial="softEdge">
            <a:bevelT w="127000" prst="artDeco"/>
          </a:sp3d>
        </p:spPr>
        <p:txBody>
          <a:bodyPr>
            <a:normAutofit fontScale="90000"/>
          </a:bodyPr>
          <a:lstStyle/>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dirty="0" smtClean="0">
                <a:ln w="0"/>
                <a:solidFill>
                  <a:schemeClr val="accent1"/>
                </a:solidFill>
                <a:effectLst>
                  <a:outerShdw blurRad="38100" dist="25400" dir="5400000" algn="ctr" rotWithShape="0">
                    <a:srgbClr val="6E747A">
                      <a:alpha val="43000"/>
                    </a:srgbClr>
                  </a:outerShdw>
                </a:effectLst>
              </a:rPr>
              <a:t>         </a:t>
            </a:r>
            <a:r>
              <a:rPr lang="en-US" sz="2800" dirty="0" smtClean="0">
                <a:ln w="0"/>
                <a:solidFill>
                  <a:schemeClr val="accent1">
                    <a:lumMod val="50000"/>
                  </a:schemeClr>
                </a:solidFill>
                <a:effectLst>
                  <a:outerShdw blurRad="38100" dist="25400" dir="5400000" algn="ctr" rotWithShape="0">
                    <a:srgbClr val="6E747A">
                      <a:alpha val="43000"/>
                    </a:srgbClr>
                  </a:outerShdw>
                </a:effectLst>
              </a:rPr>
              <a:t>Summer </a:t>
            </a:r>
            <a:r>
              <a:rPr lang="en-US" sz="2800" dirty="0">
                <a:ln w="0"/>
                <a:solidFill>
                  <a:schemeClr val="accent1">
                    <a:lumMod val="50000"/>
                  </a:schemeClr>
                </a:solidFill>
                <a:effectLst>
                  <a:outerShdw blurRad="38100" dist="25400" dir="5400000" algn="ctr" rotWithShape="0">
                    <a:srgbClr val="6E747A">
                      <a:alpha val="43000"/>
                    </a:srgbClr>
                  </a:outerShdw>
                </a:effectLst>
              </a:rPr>
              <a:t>Training Presentation</a:t>
            </a:r>
            <a:br>
              <a:rPr lang="en-US" sz="2800" dirty="0">
                <a:ln w="0"/>
                <a:solidFill>
                  <a:schemeClr val="accent1">
                    <a:lumMod val="50000"/>
                  </a:schemeClr>
                </a:solidFill>
                <a:effectLst>
                  <a:outerShdw blurRad="38100" dist="25400" dir="5400000" algn="ctr" rotWithShape="0">
                    <a:srgbClr val="6E747A">
                      <a:alpha val="43000"/>
                    </a:srgbClr>
                  </a:outerShdw>
                </a:effectLst>
              </a:rPr>
            </a:br>
            <a:r>
              <a:rPr lang="en-US" sz="2800" dirty="0" smtClean="0">
                <a:ln w="0"/>
                <a:solidFill>
                  <a:schemeClr val="accent1">
                    <a:lumMod val="50000"/>
                  </a:schemeClr>
                </a:solidFill>
                <a:effectLst>
                  <a:outerShdw blurRad="38100" dist="25400" dir="5400000" algn="ctr" rotWithShape="0">
                    <a:srgbClr val="6E747A">
                      <a:alpha val="43000"/>
                    </a:srgbClr>
                  </a:outerShdw>
                </a:effectLst>
              </a:rPr>
              <a:t>                            ON</a:t>
            </a:r>
            <a:r>
              <a:rPr lang="en-US" sz="2800" dirty="0">
                <a:ln w="0"/>
                <a:solidFill>
                  <a:schemeClr val="accent1">
                    <a:lumMod val="50000"/>
                  </a:schemeClr>
                </a:solidFill>
                <a:effectLst>
                  <a:outerShdw blurRad="38100" dist="25400" dir="5400000" algn="ctr" rotWithShape="0">
                    <a:srgbClr val="6E747A">
                      <a:alpha val="43000"/>
                    </a:srgbClr>
                  </a:outerShdw>
                </a:effectLst>
              </a:rPr>
              <a:t/>
            </a:r>
            <a:br>
              <a:rPr lang="en-US" sz="2800" dirty="0">
                <a:ln w="0"/>
                <a:solidFill>
                  <a:schemeClr val="accent1">
                    <a:lumMod val="50000"/>
                  </a:schemeClr>
                </a:solidFill>
                <a:effectLst>
                  <a:outerShdw blurRad="38100" dist="25400" dir="5400000" algn="ctr" rotWithShape="0">
                    <a:srgbClr val="6E747A">
                      <a:alpha val="43000"/>
                    </a:srgbClr>
                  </a:outerShdw>
                </a:effectLst>
              </a:rPr>
            </a:br>
            <a:r>
              <a:rPr lang="en-US" sz="2800" dirty="0" smtClean="0">
                <a:ln w="0"/>
                <a:solidFill>
                  <a:schemeClr val="accent1">
                    <a:lumMod val="50000"/>
                  </a:schemeClr>
                </a:solidFill>
                <a:effectLst>
                  <a:outerShdw blurRad="38100" dist="25400" dir="5400000" algn="ctr" rotWithShape="0">
                    <a:srgbClr val="6E747A">
                      <a:alpha val="43000"/>
                    </a:srgbClr>
                  </a:outerShdw>
                </a:effectLst>
              </a:rPr>
              <a:t>                         </a:t>
            </a:r>
            <a:r>
              <a:rPr lang="en-US" sz="3600" dirty="0" smtClean="0">
                <a:ln w="0"/>
                <a:solidFill>
                  <a:schemeClr val="accent1">
                    <a:lumMod val="50000"/>
                  </a:schemeClr>
                </a:solidFill>
                <a:effectLst>
                  <a:outerShdw blurRad="38100" dist="25400" dir="5400000" algn="ctr" rotWithShape="0">
                    <a:srgbClr val="6E747A">
                      <a:alpha val="43000"/>
                    </a:srgbClr>
                  </a:outerShdw>
                </a:effectLst>
              </a:rPr>
              <a:t>E-commerce </a:t>
            </a:r>
            <a:r>
              <a:rPr lang="en-US" sz="3600" dirty="0">
                <a:ln w="0"/>
                <a:solidFill>
                  <a:schemeClr val="accent1">
                    <a:lumMod val="50000"/>
                  </a:schemeClr>
                </a:solidFill>
                <a:effectLst>
                  <a:outerShdw blurRad="38100" dist="25400" dir="5400000" algn="ctr" rotWithShape="0">
                    <a:srgbClr val="6E747A">
                      <a:alpha val="43000"/>
                    </a:srgbClr>
                  </a:outerShdw>
                </a:effectLst>
              </a:rPr>
              <a:t>Website Development</a:t>
            </a:r>
            <a:r>
              <a:rPr lang="en-US" sz="3600">
                <a:ln w="0"/>
                <a:solidFill>
                  <a:schemeClr val="accent1">
                    <a:lumMod val="50000"/>
                  </a:schemeClr>
                </a:solidFill>
                <a:effectLst>
                  <a:outerShdw blurRad="38100" dist="25400" dir="5400000" algn="ctr" rotWithShape="0">
                    <a:srgbClr val="6E747A">
                      <a:alpha val="43000"/>
                    </a:srgbClr>
                  </a:outerShdw>
                </a:effectLst>
              </a:rPr>
              <a:t/>
            </a:r>
            <a:br>
              <a:rPr lang="en-US" sz="3600">
                <a:ln w="0"/>
                <a:solidFill>
                  <a:schemeClr val="accent1">
                    <a:lumMod val="50000"/>
                  </a:schemeClr>
                </a:solidFill>
                <a:effectLst>
                  <a:outerShdw blurRad="38100" dist="25400" dir="5400000" algn="ctr" rotWithShape="0">
                    <a:srgbClr val="6E747A">
                      <a:alpha val="43000"/>
                    </a:srgbClr>
                  </a:outerShdw>
                </a:effectLst>
              </a:rPr>
            </a:br>
            <a:r>
              <a:rPr lang="en-US" sz="3600" smtClean="0">
                <a:ln w="0"/>
                <a:solidFill>
                  <a:schemeClr val="accent1">
                    <a:lumMod val="50000"/>
                  </a:schemeClr>
                </a:solidFill>
                <a:effectLst>
                  <a:outerShdw blurRad="38100" dist="25400" dir="5400000" algn="ctr" rotWithShape="0">
                    <a:srgbClr val="6E747A">
                      <a:alpha val="43000"/>
                    </a:srgbClr>
                  </a:outerShdw>
                </a:effectLst>
              </a:rPr>
              <a:t>                    (</a:t>
            </a:r>
            <a:r>
              <a:rPr lang="en-US" sz="3600" dirty="0">
                <a:ln w="0"/>
                <a:solidFill>
                  <a:schemeClr val="accent1">
                    <a:lumMod val="50000"/>
                  </a:schemeClr>
                </a:solidFill>
                <a:effectLst>
                  <a:outerShdw blurRad="38100" dist="25400" dir="5400000" algn="ctr" rotWithShape="0">
                    <a:srgbClr val="6E747A">
                      <a:alpha val="43000"/>
                    </a:srgbClr>
                  </a:outerShdw>
                </a:effectLst>
              </a:rPr>
              <a:t>E-Store)</a:t>
            </a:r>
            <a:endParaRPr lang="en-IN" sz="5400" b="1" dirty="0">
              <a:solidFill>
                <a:schemeClr val="accent1">
                  <a:lumMod val="50000"/>
                </a:schemeClr>
              </a:solidFill>
            </a:endParaRPr>
          </a:p>
        </p:txBody>
      </p:sp>
      <p:sp>
        <p:nvSpPr>
          <p:cNvPr id="3" name="Subtitle 2">
            <a:extLst>
              <a:ext uri="{FF2B5EF4-FFF2-40B4-BE49-F238E27FC236}">
                <a16:creationId xmlns="" xmlns:a16="http://schemas.microsoft.com/office/drawing/2014/main" id="{7B652064-4DAE-44A2-BF82-EC3B04529F76}"/>
              </a:ext>
            </a:extLst>
          </p:cNvPr>
          <p:cNvSpPr>
            <a:spLocks noGrp="1"/>
          </p:cNvSpPr>
          <p:nvPr>
            <p:ph type="subTitle" idx="1"/>
          </p:nvPr>
        </p:nvSpPr>
        <p:spPr>
          <a:xfrm>
            <a:off x="1086679" y="3657598"/>
            <a:ext cx="10760764" cy="3200402"/>
          </a:xfr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2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1" u="sng"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200" b="1" u="sng" dirty="0" smtClean="0">
                <a:solidFill>
                  <a:schemeClr val="tx1"/>
                </a:solidFill>
                <a:latin typeface="Times New Roman" panose="02020603050405020304" pitchFamily="18" charset="0"/>
                <a:cs typeface="Times New Roman" panose="02020603050405020304" pitchFamily="18" charset="0"/>
              </a:rPr>
              <a:t> </a:t>
            </a:r>
            <a:endParaRPr lang="en-US" sz="1200" b="1" u="sng"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1" u="sng"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1" u="sng"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1" u="sng" dirty="0">
              <a:solidFill>
                <a:schemeClr val="tx1"/>
              </a:solidFill>
              <a:latin typeface="Times New Roman" panose="02020603050405020304" pitchFamily="18" charset="0"/>
              <a:cs typeface="Times New Roman" panose="02020603050405020304" pitchFamily="18" charset="0"/>
            </a:endParaRPr>
          </a:p>
          <a:p>
            <a:pPr lvl="8"/>
            <a:r>
              <a:rPr lang="en-IN" sz="2800" b="1" u="sng" dirty="0" smtClean="0">
                <a:solidFill>
                  <a:schemeClr val="accent1"/>
                </a:solidFill>
                <a:latin typeface="Times New Roman" panose="02020603050405020304" pitchFamily="18" charset="0"/>
                <a:cs typeface="Times New Roman" panose="02020603050405020304" pitchFamily="18" charset="0"/>
              </a:rPr>
              <a:t>Submitted </a:t>
            </a:r>
            <a:r>
              <a:rPr lang="en-IN" sz="2800" b="1" u="sng" dirty="0">
                <a:solidFill>
                  <a:schemeClr val="accent1"/>
                </a:solidFill>
                <a:latin typeface="Times New Roman" panose="02020603050405020304" pitchFamily="18" charset="0"/>
                <a:cs typeface="Times New Roman" panose="02020603050405020304" pitchFamily="18" charset="0"/>
              </a:rPr>
              <a:t>By</a:t>
            </a:r>
            <a:r>
              <a:rPr lang="en-IN" sz="2800" b="1" u="sng" dirty="0" smtClean="0">
                <a:solidFill>
                  <a:schemeClr val="accent1"/>
                </a:solidFill>
                <a:latin typeface="Times New Roman" panose="02020603050405020304" pitchFamily="18" charset="0"/>
                <a:cs typeface="Times New Roman" panose="02020603050405020304" pitchFamily="18" charset="0"/>
              </a:rPr>
              <a:t>:</a:t>
            </a:r>
            <a:r>
              <a:rPr lang="en-IN" sz="2800" b="1" u="sng" dirty="0" smtClean="0">
                <a:solidFill>
                  <a:schemeClr val="accent1"/>
                </a:solidFill>
                <a:latin typeface="Arial Black" panose="020B0A04020102020204" pitchFamily="34" charset="0"/>
              </a:rPr>
              <a:t> </a:t>
            </a:r>
          </a:p>
          <a:p>
            <a:pPr lvl="8"/>
            <a:r>
              <a:rPr lang="en-IN" sz="2000" b="1" dirty="0" smtClean="0">
                <a:solidFill>
                  <a:schemeClr val="tx1">
                    <a:lumMod val="75000"/>
                    <a:lumOff val="25000"/>
                  </a:schemeClr>
                </a:solidFill>
                <a:latin typeface="Times New Roman" panose="02020603050405020304" pitchFamily="18" charset="0"/>
                <a:cs typeface="Times New Roman" panose="02020603050405020304" pitchFamily="18" charset="0"/>
              </a:rPr>
              <a:t>                                          Name : Kamlesh Yadav</a:t>
            </a:r>
            <a:endParaRPr lang="en-IN" sz="2000" b="1" u="sng" dirty="0">
              <a:solidFill>
                <a:schemeClr val="accent1"/>
              </a:solidFill>
              <a:latin typeface="Arial Black" panose="020B0A04020102020204" pitchFamily="34" charset="0"/>
            </a:endParaRPr>
          </a:p>
          <a:p>
            <a:pPr lvl="8"/>
            <a:r>
              <a:rPr lang="en-IN" sz="1800" b="1" dirty="0" smtClean="0">
                <a:solidFill>
                  <a:schemeClr val="tx1">
                    <a:lumMod val="75000"/>
                    <a:lumOff val="25000"/>
                  </a:schemeClr>
                </a:solidFill>
                <a:latin typeface="Times New Roman" panose="02020603050405020304" pitchFamily="18" charset="0"/>
                <a:cs typeface="Times New Roman" panose="02020603050405020304" pitchFamily="18" charset="0"/>
              </a:rPr>
              <a:t>                                                      University </a:t>
            </a:r>
            <a:r>
              <a:rPr lang="en-IN" sz="1800" b="1" dirty="0">
                <a:solidFill>
                  <a:schemeClr val="tx1">
                    <a:lumMod val="75000"/>
                    <a:lumOff val="25000"/>
                  </a:schemeClr>
                </a:solidFill>
                <a:latin typeface="Times New Roman" panose="02020603050405020304" pitchFamily="18" charset="0"/>
                <a:cs typeface="Times New Roman" panose="02020603050405020304" pitchFamily="18" charset="0"/>
              </a:rPr>
              <a:t>RollNo : </a:t>
            </a:r>
            <a:r>
              <a:rPr lang="en-IN" sz="1800" b="1" dirty="0" smtClean="0">
                <a:solidFill>
                  <a:schemeClr val="tx1">
                    <a:lumMod val="75000"/>
                    <a:lumOff val="25000"/>
                  </a:schemeClr>
                </a:solidFill>
                <a:latin typeface="Times New Roman" panose="02020603050405020304" pitchFamily="18" charset="0"/>
                <a:cs typeface="Times New Roman" panose="02020603050405020304" pitchFamily="18" charset="0"/>
              </a:rPr>
              <a:t>181500304</a:t>
            </a:r>
            <a:endParaRPr lang="en-IN" sz="1800" b="1"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IN" dirty="0"/>
          </a:p>
          <a:p>
            <a:endParaRPr lang="en-IN" dirty="0"/>
          </a:p>
        </p:txBody>
      </p:sp>
      <p:pic>
        <p:nvPicPr>
          <p:cNvPr id="2050" name="Picture 1">
            <a:extLst>
              <a:ext uri="{FF2B5EF4-FFF2-40B4-BE49-F238E27FC236}">
                <a16:creationId xmlns="" xmlns:a16="http://schemas.microsoft.com/office/drawing/2014/main" id="{5711446D-0927-4280-89A4-A2A1081D576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1338" y="953590"/>
            <a:ext cx="1824446" cy="16720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5">
            <a:extLst>
              <a:ext uri="{FF2B5EF4-FFF2-40B4-BE49-F238E27FC236}">
                <a16:creationId xmlns="" xmlns:a16="http://schemas.microsoft.com/office/drawing/2014/main" id="{F6FF0D4C-5E52-4FFE-B0A2-2809A9ACE65C}"/>
              </a:ext>
            </a:extLst>
          </p:cNvPr>
          <p:cNvSpPr>
            <a:spLocks noChangeArrowheads="1"/>
          </p:cNvSpPr>
          <p:nvPr/>
        </p:nvSpPr>
        <p:spPr bwMode="auto">
          <a:xfrm>
            <a:off x="-609600" y="2754717"/>
            <a:ext cx="2031325"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 xmlns:a16="http://schemas.microsoft.com/office/drawing/2014/main" id="{0209E081-4CF9-4ADB-BBD3-615C215B709D}"/>
              </a:ext>
            </a:extLst>
          </p:cNvPr>
          <p:cNvSpPr txBox="1"/>
          <p:nvPr/>
        </p:nvSpPr>
        <p:spPr>
          <a:xfrm>
            <a:off x="2286001" y="3709851"/>
            <a:ext cx="4467496" cy="584775"/>
          </a:xfrm>
          <a:prstGeom prst="rect">
            <a:avLst/>
          </a:prstGeom>
          <a:noFill/>
        </p:spPr>
        <p:txBody>
          <a:bodyPr wrap="square" rtlCol="0">
            <a:spAutoFit/>
          </a:bodyPr>
          <a:lstStyle/>
          <a:p>
            <a:r>
              <a:rPr lang="en-US" sz="3200" dirty="0"/>
              <a:t> </a:t>
            </a:r>
            <a:r>
              <a:rPr lang="en-US" sz="3200" b="1" dirty="0" smtClean="0">
                <a:solidFill>
                  <a:schemeClr val="accent1">
                    <a:lumMod val="50000"/>
                  </a:schemeClr>
                </a:solidFill>
              </a:rPr>
              <a:t>GLA  University</a:t>
            </a:r>
            <a:endParaRPr lang="en-IN" sz="3200" b="1" dirty="0">
              <a:solidFill>
                <a:schemeClr val="accent1">
                  <a:lumMod val="50000"/>
                </a:schemeClr>
              </a:solidFill>
            </a:endParaRPr>
          </a:p>
        </p:txBody>
      </p:sp>
      <p:sp>
        <p:nvSpPr>
          <p:cNvPr id="5" name="TextBox 4">
            <a:extLst>
              <a:ext uri="{FF2B5EF4-FFF2-40B4-BE49-F238E27FC236}">
                <a16:creationId xmlns="" xmlns:a16="http://schemas.microsoft.com/office/drawing/2014/main" id="{E832EE11-39B8-4E22-9AC2-0D1B983E0FA1}"/>
              </a:ext>
            </a:extLst>
          </p:cNvPr>
          <p:cNvSpPr txBox="1"/>
          <p:nvPr/>
        </p:nvSpPr>
        <p:spPr>
          <a:xfrm>
            <a:off x="2534194" y="4258492"/>
            <a:ext cx="4153989" cy="830997"/>
          </a:xfrm>
          <a:prstGeom prst="rect">
            <a:avLst/>
          </a:prstGeom>
          <a:noFill/>
        </p:spPr>
        <p:txBody>
          <a:bodyPr wrap="square" rtlCol="0">
            <a:spAutoFit/>
          </a:bodyPr>
          <a:lstStyle/>
          <a:p>
            <a:r>
              <a:rPr lang="en-US" sz="2400" b="1" dirty="0" smtClean="0">
                <a:solidFill>
                  <a:schemeClr val="accent1">
                    <a:lumMod val="50000"/>
                  </a:schemeClr>
                </a:solidFill>
              </a:rPr>
              <a:t>   Mathura-281406</a:t>
            </a:r>
          </a:p>
          <a:p>
            <a:r>
              <a:rPr lang="en-US" sz="2400" b="1" dirty="0" smtClean="0">
                <a:solidFill>
                  <a:schemeClr val="accent1">
                    <a:lumMod val="50000"/>
                  </a:schemeClr>
                </a:solidFill>
              </a:rPr>
              <a:t>     (U.P.) INDIA </a:t>
            </a:r>
            <a:endParaRPr lang="en-IN" sz="2400" b="1" dirty="0">
              <a:solidFill>
                <a:schemeClr val="accent1">
                  <a:lumMod val="50000"/>
                </a:schemeClr>
              </a:solidFill>
            </a:endParaRPr>
          </a:p>
        </p:txBody>
      </p:sp>
    </p:spTree>
    <p:extLst>
      <p:ext uri="{BB962C8B-B14F-4D97-AF65-F5344CB8AC3E}">
        <p14:creationId xmlns="" xmlns:p14="http://schemas.microsoft.com/office/powerpoint/2010/main" val="201387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81A108-85F7-4136-9E39-D60304EA0C6E}"/>
              </a:ext>
            </a:extLst>
          </p:cNvPr>
          <p:cNvSpPr>
            <a:spLocks noGrp="1"/>
          </p:cNvSpPr>
          <p:nvPr>
            <p:ph type="title"/>
          </p:nvPr>
        </p:nvSpPr>
        <p:spPr>
          <a:xfrm>
            <a:off x="820272" y="820271"/>
            <a:ext cx="10198512" cy="524435"/>
          </a:xfrm>
        </p:spPr>
        <p:txBody>
          <a:bodyPr>
            <a:normAutofit/>
          </a:bodyPr>
          <a:lstStyle/>
          <a:p>
            <a:r>
              <a:rPr lang="en-US" sz="2400" dirty="0">
                <a:solidFill>
                  <a:schemeClr val="accent6">
                    <a:lumMod val="75000"/>
                  </a:schemeClr>
                </a:solidFill>
                <a:effectLst/>
              </a:rPr>
              <a:t>A</a:t>
            </a:r>
            <a:r>
              <a:rPr lang="en-US" sz="2400" b="1" dirty="0" smtClean="0">
                <a:solidFill>
                  <a:schemeClr val="accent6">
                    <a:lumMod val="75000"/>
                  </a:schemeClr>
                </a:solidFill>
                <a:effectLst/>
              </a:rPr>
              <a:t>BOUT </a:t>
            </a:r>
            <a:r>
              <a:rPr lang="en-US" sz="2400" b="1" dirty="0">
                <a:solidFill>
                  <a:schemeClr val="accent6">
                    <a:lumMod val="75000"/>
                  </a:schemeClr>
                </a:solidFill>
                <a:effectLst/>
              </a:rPr>
              <a:t>US PAGE: </a:t>
            </a:r>
            <a:endParaRPr lang="en-IN" sz="2400" b="1" dirty="0">
              <a:solidFill>
                <a:schemeClr val="accent6">
                  <a:lumMod val="75000"/>
                </a:schemeClr>
              </a:solidFill>
              <a:effectLst/>
            </a:endParaRPr>
          </a:p>
        </p:txBody>
      </p:sp>
      <p:pic>
        <p:nvPicPr>
          <p:cNvPr id="5" name="Picture 4" descr="aboutLayout.PNG"/>
          <p:cNvPicPr>
            <a:picLocks noChangeAspect="1"/>
          </p:cNvPicPr>
          <p:nvPr/>
        </p:nvPicPr>
        <p:blipFill>
          <a:blip r:embed="rId2"/>
          <a:stretch>
            <a:fillRect/>
          </a:stretch>
        </p:blipFill>
        <p:spPr>
          <a:xfrm>
            <a:off x="1990165" y="1748118"/>
            <a:ext cx="8229600" cy="3533275"/>
          </a:xfrm>
          <a:prstGeom prst="rect">
            <a:avLst/>
          </a:prstGeom>
        </p:spPr>
      </p:pic>
    </p:spTree>
    <p:extLst>
      <p:ext uri="{BB962C8B-B14F-4D97-AF65-F5344CB8AC3E}">
        <p14:creationId xmlns="" xmlns:p14="http://schemas.microsoft.com/office/powerpoint/2010/main" val="166672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B2BC3-1D5A-4FA5-8B4A-09266115A795}"/>
              </a:ext>
            </a:extLst>
          </p:cNvPr>
          <p:cNvSpPr>
            <a:spLocks noGrp="1"/>
          </p:cNvSpPr>
          <p:nvPr>
            <p:ph type="title"/>
          </p:nvPr>
        </p:nvSpPr>
        <p:spPr>
          <a:xfrm>
            <a:off x="849087" y="465084"/>
            <a:ext cx="5068387" cy="658322"/>
          </a:xfrm>
        </p:spPr>
        <p:txBody>
          <a:bodyPr>
            <a:normAutofit/>
          </a:bodyPr>
          <a:lstStyle/>
          <a:p>
            <a:r>
              <a:rPr lang="en-US" sz="2400" b="1" dirty="0">
                <a:solidFill>
                  <a:schemeClr val="accent6">
                    <a:lumMod val="75000"/>
                  </a:schemeClr>
                </a:solidFill>
                <a:effectLst/>
              </a:rPr>
              <a:t>CONTACT US PAGE:</a:t>
            </a:r>
            <a:endParaRPr lang="en-IN" sz="2400" b="1" dirty="0">
              <a:solidFill>
                <a:schemeClr val="accent6">
                  <a:lumMod val="75000"/>
                </a:schemeClr>
              </a:solidFill>
              <a:effectLst/>
            </a:endParaRPr>
          </a:p>
        </p:txBody>
      </p:sp>
      <p:pic>
        <p:nvPicPr>
          <p:cNvPr id="5" name="Picture 4" descr="contect usLayout.PNG"/>
          <p:cNvPicPr>
            <a:picLocks noChangeAspect="1"/>
          </p:cNvPicPr>
          <p:nvPr/>
        </p:nvPicPr>
        <p:blipFill>
          <a:blip r:embed="rId2"/>
          <a:stretch>
            <a:fillRect/>
          </a:stretch>
        </p:blipFill>
        <p:spPr>
          <a:xfrm>
            <a:off x="1933303" y="1436913"/>
            <a:ext cx="8516983" cy="4114801"/>
          </a:xfrm>
          <a:prstGeom prst="rect">
            <a:avLst/>
          </a:prstGeom>
        </p:spPr>
      </p:pic>
    </p:spTree>
    <p:extLst>
      <p:ext uri="{BB962C8B-B14F-4D97-AF65-F5344CB8AC3E}">
        <p14:creationId xmlns="" xmlns:p14="http://schemas.microsoft.com/office/powerpoint/2010/main" val="106324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15821-CBB2-4367-8DE8-F80FD251D050}"/>
              </a:ext>
            </a:extLst>
          </p:cNvPr>
          <p:cNvSpPr>
            <a:spLocks noGrp="1"/>
          </p:cNvSpPr>
          <p:nvPr>
            <p:ph type="title"/>
          </p:nvPr>
        </p:nvSpPr>
        <p:spPr>
          <a:xfrm>
            <a:off x="849087" y="478335"/>
            <a:ext cx="2403564" cy="579755"/>
          </a:xfrm>
        </p:spPr>
        <p:txBody>
          <a:bodyPr>
            <a:normAutofit/>
          </a:bodyPr>
          <a:lstStyle/>
          <a:p>
            <a:r>
              <a:rPr lang="en-US" sz="2400" b="1" dirty="0">
                <a:solidFill>
                  <a:schemeClr val="accent6">
                    <a:lumMod val="75000"/>
                  </a:schemeClr>
                </a:solidFill>
                <a:effectLst/>
                <a:latin typeface="Times New Roman" panose="02020603050405020304" pitchFamily="18" charset="0"/>
                <a:cs typeface="Times New Roman" panose="02020603050405020304" pitchFamily="18" charset="0"/>
              </a:rPr>
              <a:t>SIGNUP PAGE:</a:t>
            </a:r>
            <a:endParaRPr lang="en-IN" sz="2400" b="1" dirty="0">
              <a:solidFill>
                <a:schemeClr val="accent6">
                  <a:lumMod val="75000"/>
                </a:schemeClr>
              </a:solidFill>
              <a:effectLst/>
              <a:latin typeface="Times New Roman" panose="02020603050405020304" pitchFamily="18" charset="0"/>
              <a:cs typeface="Times New Roman" panose="02020603050405020304" pitchFamily="18" charset="0"/>
            </a:endParaRPr>
          </a:p>
        </p:txBody>
      </p:sp>
      <p:pic>
        <p:nvPicPr>
          <p:cNvPr id="4" name="Picture 3" descr="signuplayout.PNG"/>
          <p:cNvPicPr>
            <a:picLocks noChangeAspect="1"/>
          </p:cNvPicPr>
          <p:nvPr/>
        </p:nvPicPr>
        <p:blipFill>
          <a:blip r:embed="rId2"/>
          <a:stretch>
            <a:fillRect/>
          </a:stretch>
        </p:blipFill>
        <p:spPr>
          <a:xfrm>
            <a:off x="2299063" y="1267096"/>
            <a:ext cx="8033657" cy="3853543"/>
          </a:xfrm>
          <a:prstGeom prst="rect">
            <a:avLst/>
          </a:prstGeom>
        </p:spPr>
      </p:pic>
    </p:spTree>
    <p:extLst>
      <p:ext uri="{BB962C8B-B14F-4D97-AF65-F5344CB8AC3E}">
        <p14:creationId xmlns="" xmlns:p14="http://schemas.microsoft.com/office/powerpoint/2010/main" val="364885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D2E94D-F7D7-444D-860C-4ED5FA5A53F3}"/>
              </a:ext>
            </a:extLst>
          </p:cNvPr>
          <p:cNvSpPr>
            <a:spLocks noGrp="1"/>
          </p:cNvSpPr>
          <p:nvPr>
            <p:ph type="title"/>
          </p:nvPr>
        </p:nvSpPr>
        <p:spPr>
          <a:xfrm>
            <a:off x="796836" y="504840"/>
            <a:ext cx="2351314" cy="683880"/>
          </a:xfrm>
        </p:spPr>
        <p:txBody>
          <a:bodyPr>
            <a:normAutofit/>
          </a:bodyPr>
          <a:lstStyle/>
          <a:p>
            <a:r>
              <a:rPr lang="en-IN" sz="2400" dirty="0" smtClean="0">
                <a:solidFill>
                  <a:schemeClr val="accent6">
                    <a:lumMod val="75000"/>
                  </a:schemeClr>
                </a:solidFill>
                <a:latin typeface="Times New Roman" panose="02020603050405020304" pitchFamily="18" charset="0"/>
                <a:cs typeface="Times New Roman" panose="02020603050405020304" pitchFamily="18" charset="0"/>
              </a:rPr>
              <a:t>INDEX PAGE</a:t>
            </a:r>
            <a:r>
              <a:rPr lang="en-IN" sz="2400" dirty="0" smtClean="0">
                <a:solidFill>
                  <a:schemeClr val="accent6">
                    <a:lumMod val="75000"/>
                  </a:schemeClr>
                </a:solidFill>
                <a:effectLst/>
                <a:latin typeface="TimesNewRomanPSMT"/>
                <a:ea typeface="Calibri" panose="020F0502020204030204" pitchFamily="34" charset="0"/>
                <a:cs typeface="TimesNewRomanPSMT"/>
              </a:rPr>
              <a:t> </a:t>
            </a:r>
            <a:r>
              <a:rPr lang="en-IN" sz="1600" b="1" u="sng" dirty="0" smtClean="0">
                <a:solidFill>
                  <a:srgbClr val="00B050"/>
                </a:solidFill>
                <a:effectLst/>
                <a:latin typeface="TimesNewRomanPSMT"/>
                <a:ea typeface="Calibri" panose="020F0502020204030204" pitchFamily="34" charset="0"/>
                <a:cs typeface="TimesNewRomanPSMT"/>
              </a:rPr>
              <a:t>:</a:t>
            </a:r>
            <a:endParaRPr lang="en-IN" sz="1600" u="sng" dirty="0">
              <a:solidFill>
                <a:srgbClr val="00B050"/>
              </a:solidFill>
            </a:endParaRPr>
          </a:p>
        </p:txBody>
      </p:sp>
      <p:pic>
        <p:nvPicPr>
          <p:cNvPr id="4" name="Picture 3" descr="shoping page layout.PNG"/>
          <p:cNvPicPr>
            <a:picLocks noChangeAspect="1"/>
          </p:cNvPicPr>
          <p:nvPr/>
        </p:nvPicPr>
        <p:blipFill>
          <a:blip r:embed="rId2"/>
          <a:stretch>
            <a:fillRect/>
          </a:stretch>
        </p:blipFill>
        <p:spPr>
          <a:xfrm>
            <a:off x="1254034" y="1880798"/>
            <a:ext cx="9728350" cy="3697042"/>
          </a:xfrm>
          <a:prstGeom prst="rect">
            <a:avLst/>
          </a:prstGeom>
        </p:spPr>
      </p:pic>
    </p:spTree>
    <p:extLst>
      <p:ext uri="{BB962C8B-B14F-4D97-AF65-F5344CB8AC3E}">
        <p14:creationId xmlns="" xmlns:p14="http://schemas.microsoft.com/office/powerpoint/2010/main" val="306695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4A1545-15C1-41E3-B032-1B5C704CB656}"/>
              </a:ext>
            </a:extLst>
          </p:cNvPr>
          <p:cNvSpPr>
            <a:spLocks noGrp="1"/>
          </p:cNvSpPr>
          <p:nvPr>
            <p:ph type="title"/>
          </p:nvPr>
        </p:nvSpPr>
        <p:spPr>
          <a:xfrm>
            <a:off x="718458" y="584353"/>
            <a:ext cx="10565370" cy="904813"/>
          </a:xfrm>
        </p:spPr>
        <p:txBody>
          <a:bodyPr>
            <a:normAutofit fontScale="90000"/>
          </a:bodyPr>
          <a:lstStyle/>
          <a:p>
            <a:r>
              <a:rPr lang="en-IN" sz="2400" b="1" dirty="0">
                <a:solidFill>
                  <a:schemeClr val="accent6">
                    <a:lumMod val="75000"/>
                  </a:schemeClr>
                </a:solidFill>
                <a:effectLst/>
                <a:latin typeface="TimesNewRomanPSMT"/>
                <a:ea typeface="Calibri" panose="020F0502020204030204" pitchFamily="34" charset="0"/>
                <a:cs typeface="TimesNewRomanPSMT"/>
              </a:rPr>
              <a:t>SETTINGS PAGE: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Picture 4" descr="change_Pass.PNG"/>
          <p:cNvPicPr>
            <a:picLocks noChangeAspect="1"/>
          </p:cNvPicPr>
          <p:nvPr/>
        </p:nvPicPr>
        <p:blipFill>
          <a:blip r:embed="rId2"/>
          <a:stretch>
            <a:fillRect/>
          </a:stretch>
        </p:blipFill>
        <p:spPr>
          <a:xfrm>
            <a:off x="2142308" y="1293223"/>
            <a:ext cx="8608423" cy="4310744"/>
          </a:xfrm>
          <a:prstGeom prst="rect">
            <a:avLst/>
          </a:prstGeom>
        </p:spPr>
      </p:pic>
    </p:spTree>
    <p:extLst>
      <p:ext uri="{BB962C8B-B14F-4D97-AF65-F5344CB8AC3E}">
        <p14:creationId xmlns="" xmlns:p14="http://schemas.microsoft.com/office/powerpoint/2010/main" val="76701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337E58-1AC6-429C-887A-DDFB92B87AC6}"/>
              </a:ext>
            </a:extLst>
          </p:cNvPr>
          <p:cNvSpPr>
            <a:spLocks noGrp="1"/>
          </p:cNvSpPr>
          <p:nvPr>
            <p:ph type="title"/>
          </p:nvPr>
        </p:nvSpPr>
        <p:spPr>
          <a:xfrm>
            <a:off x="822960" y="418012"/>
            <a:ext cx="4807131" cy="979714"/>
          </a:xfrm>
        </p:spPr>
        <p:txBody>
          <a:bodyPr>
            <a:normAutofit/>
          </a:bodyPr>
          <a:lstStyle/>
          <a:p>
            <a:r>
              <a:rPr lang="en-IN" sz="28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CART PAGE:</a:t>
            </a:r>
            <a:r>
              <a:rPr lang="en-IN"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IN"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accent6">
                  <a:lumMod val="75000"/>
                </a:schemeClr>
              </a:solidFill>
            </a:endParaRPr>
          </a:p>
        </p:txBody>
      </p:sp>
      <p:pic>
        <p:nvPicPr>
          <p:cNvPr id="5" name="Picture 4" descr="cart_layout.PNG"/>
          <p:cNvPicPr>
            <a:picLocks noChangeAspect="1"/>
          </p:cNvPicPr>
          <p:nvPr/>
        </p:nvPicPr>
        <p:blipFill>
          <a:blip r:embed="rId2"/>
          <a:stretch>
            <a:fillRect/>
          </a:stretch>
        </p:blipFill>
        <p:spPr>
          <a:xfrm>
            <a:off x="1698172" y="1332411"/>
            <a:ext cx="9200605" cy="3776861"/>
          </a:xfrm>
          <a:prstGeom prst="rect">
            <a:avLst/>
          </a:prstGeom>
        </p:spPr>
      </p:pic>
    </p:spTree>
    <p:extLst>
      <p:ext uri="{BB962C8B-B14F-4D97-AF65-F5344CB8AC3E}">
        <p14:creationId xmlns="" xmlns:p14="http://schemas.microsoft.com/office/powerpoint/2010/main" val="148924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C67968-64F6-41CB-A82F-6E11ACE99EA0}"/>
              </a:ext>
            </a:extLst>
          </p:cNvPr>
          <p:cNvSpPr>
            <a:spLocks noGrp="1"/>
          </p:cNvSpPr>
          <p:nvPr>
            <p:ph type="title"/>
          </p:nvPr>
        </p:nvSpPr>
        <p:spPr>
          <a:xfrm>
            <a:off x="1319350" y="478336"/>
            <a:ext cx="9933472" cy="1280890"/>
          </a:xfrm>
        </p:spPr>
        <p:txBody>
          <a:bodyPr/>
          <a:lstStyle/>
          <a:p>
            <a:r>
              <a:rPr lang="en-IN" sz="2800" b="1" u="sng"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SUCCESS PAGE: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Picture 4" descr="success_Layout.PNG"/>
          <p:cNvPicPr>
            <a:picLocks noChangeAspect="1"/>
          </p:cNvPicPr>
          <p:nvPr/>
        </p:nvPicPr>
        <p:blipFill>
          <a:blip r:embed="rId2"/>
          <a:stretch>
            <a:fillRect/>
          </a:stretch>
        </p:blipFill>
        <p:spPr>
          <a:xfrm>
            <a:off x="1580605" y="1632857"/>
            <a:ext cx="9474926" cy="3784159"/>
          </a:xfrm>
          <a:prstGeom prst="rect">
            <a:avLst/>
          </a:prstGeom>
        </p:spPr>
      </p:pic>
    </p:spTree>
    <p:extLst>
      <p:ext uri="{BB962C8B-B14F-4D97-AF65-F5344CB8AC3E}">
        <p14:creationId xmlns="" xmlns:p14="http://schemas.microsoft.com/office/powerpoint/2010/main" val="234112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B3098C-12B6-4699-B20B-793FA45C1CC8}"/>
              </a:ext>
            </a:extLst>
          </p:cNvPr>
          <p:cNvSpPr>
            <a:spLocks noGrp="1"/>
          </p:cNvSpPr>
          <p:nvPr>
            <p:ph idx="1"/>
          </p:nvPr>
        </p:nvSpPr>
        <p:spPr>
          <a:xfrm>
            <a:off x="670560" y="1763486"/>
            <a:ext cx="10911840" cy="3696788"/>
          </a:xfrm>
        </p:spPr>
        <p:txBody>
          <a:bodyPr>
            <a:normAutofit/>
          </a:bodyPr>
          <a:lstStyle/>
          <a:p>
            <a:pPr>
              <a:lnSpc>
                <a:spcPct val="150000"/>
              </a:lnSpc>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above implementation resulted in a basic  e-commerce website where a user can sign up, login, buy products and receive acknowledgement for the same.</a:t>
            </a:r>
          </a:p>
          <a:p>
            <a:pPr>
              <a:lnSpc>
                <a:spcPct val="150000"/>
              </a:lnSpc>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Once the user is logged in, he/she cannot navigate to either the index page or the login page and is redirected to the home page. In this     case, clicking on the logo from any page redirects the user to the home page.</a:t>
            </a:r>
            <a:endParaRPr lang="en-IN" sz="20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project is a classic example, that learning of concepts needs to be supplemented with application of that knowledge, without which knowledge remains incomplete</a:t>
            </a:r>
            <a:r>
              <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a:effectLst/>
                <a:latin typeface="Calibri" panose="020F0502020204030204" pitchFamily="34" charset="0"/>
                <a:ea typeface="Calibri" panose="020F0502020204030204" pitchFamily="34" charset="0"/>
                <a:cs typeface="Times New Roman" panose="02020603050405020304" pitchFamily="18" charset="0"/>
              </a:rPr>
              <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endParaRPr lang="en-IN" sz="1200" dirty="0"/>
          </a:p>
        </p:txBody>
      </p:sp>
      <p:sp>
        <p:nvSpPr>
          <p:cNvPr id="4" name="Title 3"/>
          <p:cNvSpPr>
            <a:spLocks noGrp="1"/>
          </p:cNvSpPr>
          <p:nvPr>
            <p:ph type="title"/>
          </p:nvPr>
        </p:nvSpPr>
        <p:spPr>
          <a:xfrm>
            <a:off x="670560" y="1045029"/>
            <a:ext cx="10911840" cy="731520"/>
          </a:xfrm>
        </p:spPr>
        <p:txBody>
          <a:bodyPr>
            <a:normAutofit/>
          </a:bodyPr>
          <a:lstStyle/>
          <a:p>
            <a:r>
              <a:rPr lang="en-IN" sz="2400" dirty="0" smtClean="0">
                <a:solidFill>
                  <a:schemeClr val="accent6">
                    <a:lumMod val="75000"/>
                  </a:schemeClr>
                </a:solidFill>
                <a:effectLst/>
              </a:rPr>
              <a:t>Conclusion</a:t>
            </a:r>
            <a:endParaRPr lang="en-US" sz="2400" dirty="0">
              <a:solidFill>
                <a:schemeClr val="accent6">
                  <a:lumMod val="75000"/>
                </a:schemeClr>
              </a:solidFill>
              <a:effectLst/>
            </a:endParaRPr>
          </a:p>
        </p:txBody>
      </p:sp>
    </p:spTree>
    <p:extLst>
      <p:ext uri="{BB962C8B-B14F-4D97-AF65-F5344CB8AC3E}">
        <p14:creationId xmlns="" xmlns:p14="http://schemas.microsoft.com/office/powerpoint/2010/main" val="294070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5C465-BCF4-4243-BB17-37A0DF82DCB7}"/>
              </a:ext>
            </a:extLst>
          </p:cNvPr>
          <p:cNvSpPr>
            <a:spLocks noGrp="1"/>
          </p:cNvSpPr>
          <p:nvPr>
            <p:ph type="title"/>
          </p:nvPr>
        </p:nvSpPr>
        <p:spPr>
          <a:xfrm>
            <a:off x="888275" y="757646"/>
            <a:ext cx="3344091" cy="1227908"/>
          </a:xfrm>
        </p:spPr>
        <p:txBody>
          <a:bodyPr anchor="ctr">
            <a:normAutofit fontScale="90000"/>
          </a:bodyPr>
          <a:lstStyle/>
          <a:p>
            <a:pPr marL="539750" algn="ctr">
              <a:lnSpc>
                <a:spcPct val="150000"/>
              </a:lnSpc>
              <a:spcAft>
                <a:spcPts val="800"/>
              </a:spcAft>
              <a:tabLst>
                <a:tab pos="990600" algn="l"/>
              </a:tabLst>
            </a:pPr>
            <a:r>
              <a:rPr lang="en-IN" sz="3100"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LIMITATIONS</a:t>
            </a:r>
            <a:r>
              <a:rPr lang="en-IN" sz="18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IN"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accent6">
                  <a:lumMod val="75000"/>
                </a:schemeClr>
              </a:solidFill>
            </a:endParaRPr>
          </a:p>
        </p:txBody>
      </p:sp>
      <p:sp>
        <p:nvSpPr>
          <p:cNvPr id="3" name="Content Placeholder 2">
            <a:extLst>
              <a:ext uri="{FF2B5EF4-FFF2-40B4-BE49-F238E27FC236}">
                <a16:creationId xmlns="" xmlns:a16="http://schemas.microsoft.com/office/drawing/2014/main" id="{DE5EB757-7CE5-43F9-AAC5-F2D6F512F0A3}"/>
              </a:ext>
            </a:extLst>
          </p:cNvPr>
          <p:cNvSpPr>
            <a:spLocks noGrp="1"/>
          </p:cNvSpPr>
          <p:nvPr>
            <p:ph idx="1"/>
          </p:nvPr>
        </p:nvSpPr>
        <p:spPr>
          <a:xfrm>
            <a:off x="966651" y="1567543"/>
            <a:ext cx="10149841" cy="2233748"/>
          </a:xfrm>
        </p:spPr>
        <p:txBody>
          <a:bodyPr>
            <a:normAutofit/>
          </a:bodyPr>
          <a:lstStyle/>
          <a:p>
            <a:pPr marL="228600" indent="-228600">
              <a:lnSpc>
                <a:spcPct val="150000"/>
              </a:lnSpc>
              <a:buFont typeface="+mj-lt"/>
              <a:buAutoNum type="arabicPeriod"/>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One of the most important limitations was the time period.</a:t>
            </a:r>
          </a:p>
          <a:p>
            <a:pPr marL="228600" indent="-228600">
              <a:lnSpc>
                <a:spcPct val="150000"/>
              </a:lnSpc>
              <a:buFont typeface="+mj-lt"/>
              <a:buAutoNum type="arabicPeriod"/>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It doesn’t actually consider all the points that are required in real for a website.</a:t>
            </a:r>
          </a:p>
          <a:p>
            <a:pPr marL="228600" indent="-228600">
              <a:lnSpc>
                <a:spcPct val="150000"/>
              </a:lnSpc>
              <a:buFont typeface="+mj-lt"/>
              <a:buAutoNum type="arabicPeriod"/>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Payment option is not a part of this website.</a:t>
            </a:r>
            <a:r>
              <a:rPr lang="en-IN" sz="1200" dirty="0">
                <a:effectLst/>
                <a:latin typeface="Calibri" panose="020F0502020204030204" pitchFamily="34" charset="0"/>
                <a:ea typeface="Calibri" panose="020F0502020204030204" pitchFamily="34" charset="0"/>
                <a:cs typeface="Times New Roman" panose="02020603050405020304" pitchFamily="18" charset="0"/>
              </a:rPr>
              <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endParaRPr lang="en-IN" sz="1200" dirty="0"/>
          </a:p>
        </p:txBody>
      </p:sp>
    </p:spTree>
    <p:extLst>
      <p:ext uri="{BB962C8B-B14F-4D97-AF65-F5344CB8AC3E}">
        <p14:creationId xmlns="" xmlns:p14="http://schemas.microsoft.com/office/powerpoint/2010/main" val="3068906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27F7B-67AB-4D57-A776-3D132141A6EC}"/>
              </a:ext>
            </a:extLst>
          </p:cNvPr>
          <p:cNvSpPr>
            <a:spLocks noGrp="1"/>
          </p:cNvSpPr>
          <p:nvPr>
            <p:ph type="title"/>
          </p:nvPr>
        </p:nvSpPr>
        <p:spPr>
          <a:xfrm>
            <a:off x="1058091" y="1188720"/>
            <a:ext cx="3265716" cy="143690"/>
          </a:xfrm>
        </p:spPr>
        <p:txBody>
          <a:bodyPr anchor="ctr">
            <a:normAutofit fontScale="90000"/>
          </a:bodyPr>
          <a:lstStyle/>
          <a:p>
            <a:pPr marL="539750" algn="ctr">
              <a:lnSpc>
                <a:spcPct val="150000"/>
              </a:lnSpc>
              <a:spcAft>
                <a:spcPts val="800"/>
              </a:spcAft>
            </a:pPr>
            <a:r>
              <a:rPr lang="en-IN" sz="31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EXPERIENCE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BA6274B6-7566-41BF-BE0D-5E44D5A5486C}"/>
              </a:ext>
            </a:extLst>
          </p:cNvPr>
          <p:cNvSpPr>
            <a:spLocks noGrp="1"/>
          </p:cNvSpPr>
          <p:nvPr>
            <p:ph idx="1"/>
          </p:nvPr>
        </p:nvSpPr>
        <p:spPr>
          <a:xfrm>
            <a:off x="2589212" y="1149532"/>
            <a:ext cx="8252959" cy="4833258"/>
          </a:xfrm>
        </p:spPr>
        <p:txBody>
          <a:bodyPr>
            <a:noAutofit/>
          </a:bodyPr>
          <a:lstStyle/>
          <a:p>
            <a:pPr>
              <a:lnSpc>
                <a:spcPct val="150000"/>
              </a:lnSpc>
            </a:pPr>
            <a:r>
              <a:rPr lang="en-IN"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It was quite interesting to see the things appearing on the front-end of the website with several validation codes running at the back-end. </a:t>
            </a:r>
          </a:p>
          <a:p>
            <a:pPr>
              <a:lnSpc>
                <a:spcPct val="150000"/>
              </a:lnSpc>
            </a:pPr>
            <a:r>
              <a:rPr lang="en-IN"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Although I found it a bit challenging but exploring this domain was equally amazing.  </a:t>
            </a:r>
            <a:endParaRPr lang="en-IN"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experience of working on Internshala was nice too.</a:t>
            </a:r>
            <a:br>
              <a:rPr lang="en-IN"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9383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DF9F3A-5F8E-4F6F-96FD-AFA42711F04A}"/>
              </a:ext>
            </a:extLst>
          </p:cNvPr>
          <p:cNvSpPr>
            <a:spLocks noGrp="1"/>
          </p:cNvSpPr>
          <p:nvPr>
            <p:ph idx="1"/>
          </p:nvPr>
        </p:nvSpPr>
        <p:spPr>
          <a:xfrm>
            <a:off x="1322115" y="781595"/>
            <a:ext cx="8915400" cy="4006222"/>
          </a:xfrm>
        </p:spPr>
        <p:txBody>
          <a:bodyPr>
            <a:normAutofit lnSpcReduction="10000"/>
          </a:bodyPr>
          <a:lstStyle/>
          <a:p>
            <a:pPr marL="0" indent="0">
              <a:lnSpc>
                <a:spcPct val="150000"/>
              </a:lnSpc>
              <a:spcAft>
                <a:spcPts val="800"/>
              </a:spcAft>
              <a:buNone/>
            </a:pPr>
            <a:r>
              <a:rPr lang="en-IN" sz="2400" b="1" u="sng"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ESTABLISHMENT OF COMPANY:</a:t>
            </a:r>
            <a:endParaRPr lang="en-IN" sz="2400" u="sng"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Internshala is an internship and online training platform, based in Gurgaon, India.  </a:t>
            </a:r>
          </a:p>
          <a:p>
            <a:pPr>
              <a:lnSpc>
                <a:spcPct val="150000"/>
              </a:lnSpc>
              <a:spcAft>
                <a:spcPts val="800"/>
              </a:spcAft>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Founded by Sarvesh Agrawal, an IIT Madras alumnus, in 2010, the Internshala platform, started out as a WordPress blog.</a:t>
            </a:r>
          </a:p>
          <a:p>
            <a:pPr>
              <a:lnSpc>
                <a:spcPct val="150000"/>
              </a:lnSpc>
              <a:spcAft>
                <a:spcPts val="800"/>
              </a:spcAft>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Internshala launched its online trainings in 2014.  As of 2018, the platform had 3.5 million students and 80,000 companies.</a:t>
            </a:r>
            <a:endParaRPr lang="en-IN"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755954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1C35B9-FDF8-47B5-A4D6-1A57C89DB3CF}"/>
              </a:ext>
            </a:extLst>
          </p:cNvPr>
          <p:cNvSpPr>
            <a:spLocks noGrp="1"/>
          </p:cNvSpPr>
          <p:nvPr>
            <p:ph type="title"/>
          </p:nvPr>
        </p:nvSpPr>
        <p:spPr>
          <a:xfrm>
            <a:off x="2659185" y="2466162"/>
            <a:ext cx="8911687" cy="1280890"/>
          </a:xfrm>
        </p:spPr>
        <p:txBody>
          <a:bodyPr/>
          <a:lstStyle/>
          <a:p>
            <a:r>
              <a:rPr lang="en-US" dirty="0"/>
              <a:t>				</a:t>
            </a:r>
            <a:endParaRPr lang="en-IN" dirty="0"/>
          </a:p>
        </p:txBody>
      </p:sp>
      <p:sp>
        <p:nvSpPr>
          <p:cNvPr id="4" name="Rectangle 3">
            <a:extLst>
              <a:ext uri="{FF2B5EF4-FFF2-40B4-BE49-F238E27FC236}">
                <a16:creationId xmlns="" xmlns:a16="http://schemas.microsoft.com/office/drawing/2014/main" id="{E217AE0D-E6C3-4C84-8531-4D915808CE1A}"/>
              </a:ext>
            </a:extLst>
          </p:cNvPr>
          <p:cNvSpPr/>
          <p:nvPr/>
        </p:nvSpPr>
        <p:spPr>
          <a:xfrm>
            <a:off x="3836247" y="2967335"/>
            <a:ext cx="4519507"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THANK </a:t>
            </a:r>
            <a:r>
              <a:rPr lang="en-US" sz="5400" b="1" cap="none" spc="0" dirty="0" smtClean="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YOU</a:t>
            </a:r>
            <a:endParaRPr lang="en-US" sz="54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 xmlns:p14="http://schemas.microsoft.com/office/powerpoint/2010/main" val="373893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7C65D9-1289-4942-AFCF-24B6C7CD495F}"/>
              </a:ext>
            </a:extLst>
          </p:cNvPr>
          <p:cNvSpPr>
            <a:spLocks noGrp="1"/>
          </p:cNvSpPr>
          <p:nvPr>
            <p:ph type="title"/>
          </p:nvPr>
        </p:nvSpPr>
        <p:spPr>
          <a:xfrm>
            <a:off x="670560" y="6505303"/>
            <a:ext cx="10911840" cy="1319347"/>
          </a:xfrm>
        </p:spPr>
        <p:txBody>
          <a:bodyPr>
            <a:normAutofit fontScale="90000"/>
          </a:bodyPr>
          <a:lstStyle/>
          <a:p>
            <a:r>
              <a:rPr lang="en-US" sz="1600" b="1" u="sng" dirty="0"/>
              <a:t/>
            </a:r>
            <a:br>
              <a:rPr lang="en-US" sz="1600" b="1" u="sng" dirty="0"/>
            </a:br>
            <a:r>
              <a:rPr lang="en-US" sz="1600" b="1" u="sng" dirty="0"/>
              <a:t/>
            </a:r>
            <a:br>
              <a:rPr lang="en-US" sz="1600" b="1" u="sng" dirty="0"/>
            </a:br>
            <a:r>
              <a:rPr lang="en-US" sz="1600" b="1" u="sng" dirty="0"/>
              <a:t/>
            </a:r>
            <a:br>
              <a:rPr lang="en-US" sz="1600" b="1" u="sng" dirty="0"/>
            </a:br>
            <a:r>
              <a:rPr lang="en-US" sz="1600" b="1" u="sng" dirty="0" smtClean="0"/>
              <a:t/>
            </a:r>
            <a:br>
              <a:rPr lang="en-US" sz="1600" b="1" u="sng" dirty="0" smtClean="0"/>
            </a:br>
            <a:r>
              <a:rPr lang="en-US" sz="1600" u="sng" dirty="0" smtClean="0"/>
              <a:t/>
            </a:r>
            <a:br>
              <a:rPr lang="en-US" sz="1600" u="sng" dirty="0" smtClean="0"/>
            </a:br>
            <a:r>
              <a:rPr lang="en-US" sz="1600" u="sng" dirty="0" smtClean="0"/>
              <a:t/>
            </a:r>
            <a:br>
              <a:rPr lang="en-US" sz="1600" u="sng" dirty="0" smtClean="0"/>
            </a:br>
            <a:r>
              <a:rPr lang="en-US" sz="1600" u="sng" dirty="0" smtClean="0"/>
              <a:t/>
            </a:r>
            <a:br>
              <a:rPr lang="en-US" sz="1600" u="sng" dirty="0" smtClean="0"/>
            </a:br>
            <a:r>
              <a:rPr lang="en-US" sz="1600" u="sng" dirty="0" smtClean="0"/>
              <a:t/>
            </a:r>
            <a:br>
              <a:rPr lang="en-US" sz="1600" u="sng" dirty="0" smtClean="0"/>
            </a:br>
            <a:r>
              <a:rPr lang="en-US" sz="1600" u="sng" dirty="0" smtClean="0"/>
              <a:t/>
            </a:r>
            <a:br>
              <a:rPr lang="en-US" sz="1600" u="sng" dirty="0" smtClean="0"/>
            </a:br>
            <a:r>
              <a:rPr lang="en-US" sz="1600" u="sng" dirty="0" smtClean="0"/>
              <a:t/>
            </a:r>
            <a:br>
              <a:rPr lang="en-US" sz="1600" u="sng" dirty="0" smtClean="0"/>
            </a:br>
            <a:r>
              <a:rPr lang="en-US" sz="1600" b="1" u="sng" dirty="0">
                <a:solidFill>
                  <a:srgbClr val="00B050"/>
                </a:solidFill>
              </a:rPr>
              <a:t/>
            </a:r>
            <a:br>
              <a:rPr lang="en-US" sz="1600" b="1" u="sng" dirty="0">
                <a:solidFill>
                  <a:srgbClr val="00B050"/>
                </a:solidFill>
              </a:rPr>
            </a:br>
            <a:r>
              <a:rPr lang="en-US" sz="1800" b="1" u="sng" dirty="0">
                <a:solidFill>
                  <a:srgbClr val="00B050"/>
                </a:solidFill>
                <a:latin typeface="Times New Roman" panose="02020603050405020304" pitchFamily="18" charset="0"/>
                <a:cs typeface="Times New Roman" panose="02020603050405020304" pitchFamily="18" charset="0"/>
              </a:rPr>
              <a:t>OBJECTIVE OF TRAINING:</a:t>
            </a:r>
            <a:endParaRPr lang="en-IN" sz="1800" b="1" u="sng"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5791CE2-F7E9-45FA-A9E3-7B1757E44204}"/>
              </a:ext>
            </a:extLst>
          </p:cNvPr>
          <p:cNvSpPr>
            <a:spLocks noGrp="1"/>
          </p:cNvSpPr>
          <p:nvPr>
            <p:ph idx="1"/>
          </p:nvPr>
        </p:nvSpPr>
        <p:spPr>
          <a:xfrm>
            <a:off x="644434" y="796835"/>
            <a:ext cx="10911840" cy="4506686"/>
          </a:xfrm>
        </p:spPr>
        <p:txBody>
          <a:bodyPr/>
          <a:lstStyle/>
          <a:p>
            <a:pPr marL="0" indent="0">
              <a:buNone/>
            </a:pPr>
            <a:endPar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main reason for selecting this web development course was that it is able to describe the structure and functionality of all coding required for front-end </a:t>
            </a:r>
            <a:r>
              <a:rPr lang="en-IN" sz="20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and back-end</a:t>
            </a: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buFont typeface="Wingdings" panose="05000000000000000000" pitchFamily="2" charset="2"/>
              <a:buChar char="Ø"/>
            </a:pP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Also, the web development f</a:t>
            </a:r>
            <a:r>
              <a:rPr lang="en-IN" sz="20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ield is getting popular because it is always evolving and constantly changing. </a:t>
            </a:r>
          </a:p>
          <a:p>
            <a:pPr>
              <a:lnSpc>
                <a:spcPct val="150000"/>
              </a:lnSpc>
              <a:buFont typeface="Wingdings" panose="05000000000000000000" pitchFamily="2" charset="2"/>
              <a:buChar char="Ø"/>
            </a:pPr>
            <a:r>
              <a:rPr lang="en-IN" sz="20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It becomes interesting to work with new tools and learn new skills.  </a:t>
            </a:r>
          </a:p>
          <a:p>
            <a:pPr marL="0" indent="0">
              <a:lnSpc>
                <a:spcPct val="150000"/>
              </a:lnSpc>
              <a:buNone/>
            </a:pPr>
            <a:endParaRPr lang="en-IN" dirty="0"/>
          </a:p>
        </p:txBody>
      </p:sp>
      <p:sp>
        <p:nvSpPr>
          <p:cNvPr id="4" name="Rectangle 3"/>
          <p:cNvSpPr/>
          <p:nvPr/>
        </p:nvSpPr>
        <p:spPr>
          <a:xfrm>
            <a:off x="1031967" y="535577"/>
            <a:ext cx="6079696" cy="830997"/>
          </a:xfrm>
          <a:prstGeom prst="rect">
            <a:avLst/>
          </a:prstGeom>
        </p:spPr>
        <p:txBody>
          <a:bodyPr wrap="square">
            <a:spAutoFit/>
          </a:bodyPr>
          <a:lstStyle/>
          <a:p>
            <a:endParaRPr lang="en-US" sz="2400" b="1" dirty="0" smtClean="0">
              <a:solidFill>
                <a:srgbClr val="C00000"/>
              </a:solidFill>
              <a:latin typeface="Times New Roman" panose="02020603050405020304" pitchFamily="18" charset="0"/>
              <a:cs typeface="Times New Roman" panose="02020603050405020304" pitchFamily="18" charset="0"/>
            </a:endParaRPr>
          </a:p>
          <a:p>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INTRODUCTION</a:t>
            </a:r>
            <a:endParaRPr lang="en-US" sz="2400" dirty="0">
              <a:solidFill>
                <a:schemeClr val="accent1">
                  <a:lumMod val="50000"/>
                </a:schemeClr>
              </a:solidFill>
            </a:endParaRPr>
          </a:p>
        </p:txBody>
      </p:sp>
    </p:spTree>
    <p:extLst>
      <p:ext uri="{BB962C8B-B14F-4D97-AF65-F5344CB8AC3E}">
        <p14:creationId xmlns="" xmlns:p14="http://schemas.microsoft.com/office/powerpoint/2010/main" val="251408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D8787E-7C85-419B-8279-42DF1EF2FD7F}"/>
              </a:ext>
            </a:extLst>
          </p:cNvPr>
          <p:cNvSpPr>
            <a:spLocks noGrp="1"/>
          </p:cNvSpPr>
          <p:nvPr>
            <p:ph type="title"/>
          </p:nvPr>
        </p:nvSpPr>
        <p:spPr>
          <a:xfrm>
            <a:off x="670560" y="7014754"/>
            <a:ext cx="10911840" cy="169817"/>
          </a:xfrm>
        </p:spPr>
        <p:txBody>
          <a:bodyPr>
            <a:normAutofit fontScale="90000"/>
          </a:bodyPr>
          <a:lstStyle/>
          <a:p>
            <a:endParaRPr lang="en-IN" sz="1800" b="1" u="sng"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251B7E45-E0D2-4986-A1F6-69C5E45B92A5}"/>
              </a:ext>
            </a:extLst>
          </p:cNvPr>
          <p:cNvSpPr>
            <a:spLocks noGrp="1"/>
          </p:cNvSpPr>
          <p:nvPr>
            <p:ph sz="quarter" idx="2"/>
          </p:nvPr>
        </p:nvSpPr>
        <p:spPr>
          <a:xfrm>
            <a:off x="1345474" y="757647"/>
            <a:ext cx="5582413" cy="4990010"/>
          </a:xfrm>
        </p:spPr>
        <p:txBody>
          <a:bodyPr>
            <a:normAutofit fontScale="92500" lnSpcReduction="10000"/>
          </a:bodyPr>
          <a:lstStyle/>
          <a:p>
            <a:pPr marL="0" indent="0">
              <a:buNone/>
            </a:pPr>
            <a:r>
              <a:rPr lang="en-US" b="1" dirty="0">
                <a:solidFill>
                  <a:schemeClr val="accent1">
                    <a:lumMod val="50000"/>
                  </a:schemeClr>
                </a:solidFill>
                <a:latin typeface="Times New Roman" panose="02020603050405020304" pitchFamily="18" charset="0"/>
                <a:cs typeface="Times New Roman" panose="02020603050405020304" pitchFamily="18" charset="0"/>
              </a:rPr>
              <a:t>LANGUAGES:</a:t>
            </a:r>
          </a:p>
          <a:p>
            <a:pPr marL="0" indent="0">
              <a:buNone/>
            </a:pPr>
            <a:endParaRPr lang="en-US" sz="1400" b="1" dirty="0">
              <a:latin typeface="Times New Roman" panose="02020603050405020304" pitchFamily="18" charset="0"/>
              <a:cs typeface="Times New Roman" panose="02020603050405020304" pitchFamily="18" charset="0"/>
            </a:endParaRPr>
          </a:p>
          <a:p>
            <a:pPr marL="0" lvl="0" indent="0">
              <a:lnSpc>
                <a:spcPct val="150000"/>
              </a:lnSpc>
              <a:spcAft>
                <a:spcPts val="800"/>
              </a:spcAft>
              <a:buSzPts val="1200"/>
              <a:buNone/>
              <a:tabLst>
                <a:tab pos="845820" algn="l"/>
                <a:tab pos="846455" algn="l"/>
              </a:tabLst>
            </a:pPr>
            <a:r>
              <a:rPr lang="en-IN" sz="2000" b="1" dirty="0">
                <a:solidFill>
                  <a:srgbClr val="0070C0"/>
                </a:solidFill>
                <a:latin typeface="Times New Roman" panose="02020603050405020304" pitchFamily="18" charset="0"/>
                <a:ea typeface="Symbol" panose="05050102010706020507" pitchFamily="18" charset="2"/>
                <a:cs typeface="Symbol" panose="05050102010706020507" pitchFamily="18" charset="2"/>
              </a:rPr>
              <a:t>Front-End web development :</a:t>
            </a:r>
            <a:endParaRPr lang="en-IN" sz="2000" dirty="0">
              <a:solidFill>
                <a:srgbClr val="0070C0"/>
              </a:solidFill>
              <a:effectLst/>
              <a:latin typeface="Calibri" panose="020F0502020204030204" pitchFamily="34" charset="0"/>
              <a:ea typeface="Symbol" panose="05050102010706020507" pitchFamily="18" charset="2"/>
              <a:cs typeface="Symbol" panose="05050102010706020507" pitchFamily="18" charset="2"/>
            </a:endParaRPr>
          </a:p>
          <a:p>
            <a:pPr marL="342900" lvl="0" indent="-342900" algn="just">
              <a:lnSpc>
                <a:spcPct val="150000"/>
              </a:lnSpc>
              <a:spcAft>
                <a:spcPts val="1000"/>
              </a:spcAft>
              <a:buSzPts val="1200"/>
              <a:buFont typeface="Symbol" panose="05050102010706020507" pitchFamily="18" charset="2"/>
              <a:buChar char=""/>
            </a:pPr>
            <a:r>
              <a:rPr lang="en-IN" sz="2000" dirty="0">
                <a:solidFill>
                  <a:srgbClr val="0070C0"/>
                </a:solidFill>
                <a:latin typeface="Times New Roman" panose="02020603050405020304" pitchFamily="18" charset="0"/>
                <a:cs typeface="Times New Roman" panose="02020603050405020304" pitchFamily="18" charset="0"/>
              </a:rPr>
              <a:t>HTML</a:t>
            </a:r>
          </a:p>
          <a:p>
            <a:pPr marL="342900" lvl="0" indent="-342900" algn="just">
              <a:lnSpc>
                <a:spcPct val="150000"/>
              </a:lnSpc>
              <a:spcAft>
                <a:spcPts val="1000"/>
              </a:spcAft>
              <a:buSzPts val="1200"/>
              <a:buFont typeface="Symbol" panose="05050102010706020507" pitchFamily="18" charset="2"/>
              <a:buChar char=""/>
            </a:pPr>
            <a:r>
              <a:rPr lang="en-IN" sz="2000" dirty="0">
                <a:solidFill>
                  <a:srgbClr val="0070C0"/>
                </a:solidFill>
                <a:latin typeface="Times New Roman" panose="02020603050405020304" pitchFamily="18" charset="0"/>
                <a:cs typeface="Times New Roman" panose="02020603050405020304" pitchFamily="18" charset="0"/>
              </a:rPr>
              <a:t>CSS</a:t>
            </a:r>
          </a:p>
          <a:p>
            <a:pPr marL="342900" lvl="0" indent="-342900" algn="just">
              <a:lnSpc>
                <a:spcPct val="150000"/>
              </a:lnSpc>
              <a:spcAft>
                <a:spcPts val="1000"/>
              </a:spcAft>
              <a:buSzPts val="1200"/>
              <a:buFont typeface="Symbol" panose="05050102010706020507" pitchFamily="18" charset="2"/>
              <a:buChar char=""/>
            </a:pPr>
            <a:r>
              <a:rPr lang="en-IN" sz="2000" dirty="0">
                <a:solidFill>
                  <a:srgbClr val="0070C0"/>
                </a:solidFill>
                <a:latin typeface="Times New Roman" panose="02020603050405020304" pitchFamily="18" charset="0"/>
                <a:cs typeface="Times New Roman" panose="02020603050405020304" pitchFamily="18" charset="0"/>
              </a:rPr>
              <a:t>BOOTSTRAP</a:t>
            </a:r>
          </a:p>
          <a:p>
            <a:pPr marL="0" lvl="0" indent="0" algn="just">
              <a:lnSpc>
                <a:spcPct val="150000"/>
              </a:lnSpc>
              <a:spcAft>
                <a:spcPts val="1000"/>
              </a:spcAft>
              <a:buSzPts val="1200"/>
              <a:buNone/>
            </a:pPr>
            <a:r>
              <a:rPr lang="en-IN" sz="2000" b="1" dirty="0">
                <a:solidFill>
                  <a:srgbClr val="0070C0"/>
                </a:solidFill>
                <a:latin typeface="Times New Roman" panose="02020603050405020304" pitchFamily="18" charset="0"/>
                <a:cs typeface="Times New Roman" panose="02020603050405020304" pitchFamily="18" charset="0"/>
              </a:rPr>
              <a:t>Back-end web development :</a:t>
            </a:r>
          </a:p>
          <a:p>
            <a:pPr algn="just">
              <a:lnSpc>
                <a:spcPct val="150000"/>
              </a:lnSpc>
              <a:spcAft>
                <a:spcPts val="1000"/>
              </a:spcAft>
              <a:buSzPts val="1200"/>
            </a:pPr>
            <a:r>
              <a:rPr lang="en-IN" sz="2000" dirty="0">
                <a:solidFill>
                  <a:srgbClr val="0070C0"/>
                </a:solidFill>
                <a:latin typeface="Times New Roman" panose="02020603050405020304" pitchFamily="18" charset="0"/>
                <a:cs typeface="Times New Roman" panose="02020603050405020304" pitchFamily="18" charset="0"/>
              </a:rPr>
              <a:t>SQL</a:t>
            </a:r>
          </a:p>
          <a:p>
            <a:pPr algn="just">
              <a:lnSpc>
                <a:spcPct val="150000"/>
              </a:lnSpc>
              <a:spcAft>
                <a:spcPts val="1000"/>
              </a:spcAft>
              <a:buSzPts val="1200"/>
            </a:pPr>
            <a:r>
              <a:rPr lang="en-IN" sz="2000" dirty="0">
                <a:solidFill>
                  <a:srgbClr val="0070C0"/>
                </a:solidFill>
                <a:latin typeface="Times New Roman" panose="02020603050405020304" pitchFamily="18" charset="0"/>
                <a:cs typeface="Times New Roman" panose="02020603050405020304" pitchFamily="18" charset="0"/>
              </a:rPr>
              <a:t>PHP</a:t>
            </a:r>
          </a:p>
          <a:p>
            <a:pPr marL="0" indent="0">
              <a:buNone/>
            </a:pPr>
            <a:r>
              <a:rPr lang="en-IN" sz="2200" b="1" dirty="0">
                <a:latin typeface="Times New Roman" panose="02020603050405020304" pitchFamily="18" charset="0"/>
                <a:cs typeface="Times New Roman" panose="02020603050405020304" pitchFamily="18" charset="0"/>
              </a:rPr>
              <a:t>	</a:t>
            </a:r>
          </a:p>
        </p:txBody>
      </p:sp>
      <p:sp>
        <p:nvSpPr>
          <p:cNvPr id="6" name="Content Placeholder 5">
            <a:extLst>
              <a:ext uri="{FF2B5EF4-FFF2-40B4-BE49-F238E27FC236}">
                <a16:creationId xmlns="" xmlns:a16="http://schemas.microsoft.com/office/drawing/2014/main" id="{457C60A1-02FE-4E70-92F4-E5030528F0C4}"/>
              </a:ext>
            </a:extLst>
          </p:cNvPr>
          <p:cNvSpPr>
            <a:spLocks noGrp="1"/>
          </p:cNvSpPr>
          <p:nvPr>
            <p:ph sz="quarter" idx="4"/>
          </p:nvPr>
        </p:nvSpPr>
        <p:spPr>
          <a:xfrm>
            <a:off x="6361611" y="770709"/>
            <a:ext cx="5143000" cy="4809716"/>
          </a:xfrm>
        </p:spPr>
        <p:txBody>
          <a:bodyPr>
            <a:normAutofit/>
          </a:bodyPr>
          <a:lstStyle/>
          <a:p>
            <a:pPr marL="0" indent="0">
              <a:buNone/>
            </a:pPr>
            <a:r>
              <a:rPr lang="en-US" b="1" dirty="0">
                <a:solidFill>
                  <a:schemeClr val="accent1">
                    <a:lumMod val="50000"/>
                  </a:schemeClr>
                </a:solidFill>
                <a:latin typeface="Times New Roman" panose="02020603050405020304" pitchFamily="18" charset="0"/>
                <a:cs typeface="Times New Roman" panose="02020603050405020304" pitchFamily="18" charset="0"/>
              </a:rPr>
              <a:t>TOOLS:</a:t>
            </a:r>
          </a:p>
          <a:p>
            <a:pPr marL="0" indent="0">
              <a:buNone/>
            </a:pPr>
            <a:endParaRPr lang="en-US" sz="1300" b="1" dirty="0">
              <a:latin typeface="Times New Roman" panose="02020603050405020304" pitchFamily="18" charset="0"/>
              <a:cs typeface="Times New Roman" panose="02020603050405020304" pitchFamily="18" charset="0"/>
            </a:endParaRPr>
          </a:p>
          <a:p>
            <a:pPr>
              <a:lnSpc>
                <a:spcPct val="107000"/>
              </a:lnSpc>
              <a:spcBef>
                <a:spcPts val="210"/>
              </a:spcBef>
              <a:spcAft>
                <a:spcPts val="800"/>
              </a:spcAft>
              <a:buSzPts val="1200"/>
              <a:buFont typeface="Symbol" panose="05050102010706020507" pitchFamily="18" charset="2"/>
              <a:buChar char=""/>
              <a:tabLst>
                <a:tab pos="1219835" algn="l"/>
              </a:tabLst>
            </a:pPr>
            <a:r>
              <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Windows 10</a:t>
            </a:r>
          </a:p>
          <a:p>
            <a:pPr>
              <a:lnSpc>
                <a:spcPct val="107000"/>
              </a:lnSpc>
              <a:spcBef>
                <a:spcPts val="690"/>
              </a:spcBef>
              <a:spcAft>
                <a:spcPts val="800"/>
              </a:spcAft>
              <a:buSzPts val="1200"/>
              <a:buFont typeface="Symbol" panose="05050102010706020507" pitchFamily="18" charset="2"/>
              <a:buChar char=""/>
              <a:tabLst>
                <a:tab pos="1219835" algn="l"/>
              </a:tabLst>
            </a:pPr>
            <a:r>
              <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Apache Netbeans IDE 11.3</a:t>
            </a:r>
          </a:p>
          <a:p>
            <a:pPr>
              <a:lnSpc>
                <a:spcPct val="107000"/>
              </a:lnSpc>
              <a:spcBef>
                <a:spcPts val="680"/>
              </a:spcBef>
              <a:spcAft>
                <a:spcPts val="800"/>
              </a:spcAft>
              <a:buSzPts val="1200"/>
              <a:buFont typeface="Symbol" panose="05050102010706020507" pitchFamily="18" charset="2"/>
              <a:buChar char=""/>
              <a:tabLst>
                <a:tab pos="1219835" algn="l"/>
              </a:tabLst>
            </a:pPr>
            <a:r>
              <a:rPr lang="en-IN" sz="2000" dirty="0" smtClean="0">
                <a:solidFill>
                  <a:srgbClr val="0070C0"/>
                </a:solidFill>
                <a:latin typeface="Times New Roman" panose="02020603050405020304" pitchFamily="18" charset="0"/>
                <a:ea typeface="Symbol" panose="05050102010706020507" pitchFamily="18" charset="2"/>
                <a:cs typeface="Times New Roman" panose="02020603050405020304" pitchFamily="18" charset="0"/>
              </a:rPr>
              <a:t>WAMP</a:t>
            </a:r>
            <a:endPar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endParaRPr>
          </a:p>
          <a:p>
            <a:pPr>
              <a:lnSpc>
                <a:spcPct val="107000"/>
              </a:lnSpc>
              <a:spcBef>
                <a:spcPts val="680"/>
              </a:spcBef>
              <a:spcAft>
                <a:spcPts val="800"/>
              </a:spcAft>
              <a:buSzPts val="1200"/>
              <a:buFont typeface="Symbol" panose="05050102010706020507" pitchFamily="18" charset="2"/>
              <a:buChar char=""/>
              <a:tabLst>
                <a:tab pos="1219835" algn="l"/>
              </a:tabLst>
            </a:pPr>
            <a:r>
              <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Google Chrome</a:t>
            </a:r>
          </a:p>
          <a:p>
            <a:pPr marL="0" indent="0">
              <a:buNone/>
            </a:pPr>
            <a:endParaRPr lang="en-IN" sz="1400" b="1" dirty="0"/>
          </a:p>
        </p:txBody>
      </p:sp>
    </p:spTree>
    <p:extLst>
      <p:ext uri="{BB962C8B-B14F-4D97-AF65-F5344CB8AC3E}">
        <p14:creationId xmlns="" xmlns:p14="http://schemas.microsoft.com/office/powerpoint/2010/main" val="165028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FA743F5-EC2B-4BBF-9E16-29B8DDC5952D}"/>
              </a:ext>
            </a:extLst>
          </p:cNvPr>
          <p:cNvSpPr>
            <a:spLocks noGrp="1"/>
          </p:cNvSpPr>
          <p:nvPr>
            <p:ph idx="1"/>
          </p:nvPr>
        </p:nvSpPr>
        <p:spPr>
          <a:xfrm>
            <a:off x="640080" y="888274"/>
            <a:ext cx="10864532" cy="5711308"/>
          </a:xfrm>
        </p:spPr>
        <p:txBody>
          <a:bodyPr>
            <a:normAutofit/>
          </a:bodyPr>
          <a:lstStyle/>
          <a:p>
            <a:pPr marL="457200" indent="-457200">
              <a:lnSpc>
                <a:spcPct val="160000"/>
              </a:lnSpc>
              <a:buNone/>
            </a:pPr>
            <a:r>
              <a:rPr lang="en-IN" sz="2000" dirty="0" smtClean="0">
                <a:solidFill>
                  <a:schemeClr val="accent1">
                    <a:lumMod val="50000"/>
                  </a:schemeClr>
                </a:solidFill>
                <a:latin typeface="Times New Roman" panose="02020603050405020304" pitchFamily="18" charset="0"/>
                <a:cs typeface="Times New Roman" panose="02020603050405020304" pitchFamily="18" charset="0"/>
              </a:rPr>
              <a:t>1.HTML</a:t>
            </a:r>
            <a:r>
              <a:rPr lang="en-IN" sz="2000" dirty="0" smtClean="0">
                <a:solidFill>
                  <a:srgbClr val="FF0000"/>
                </a:solidFill>
                <a:latin typeface="Times New Roman" panose="02020603050405020304" pitchFamily="18" charset="0"/>
                <a:cs typeface="Times New Roman" panose="02020603050405020304" pitchFamily="18" charset="0"/>
              </a:rPr>
              <a:t> </a:t>
            </a:r>
            <a:r>
              <a:rPr lang="en-IN" sz="2000" dirty="0">
                <a:solidFill>
                  <a:schemeClr val="accent1">
                    <a:lumMod val="50000"/>
                  </a:schemeClr>
                </a:solidFill>
                <a:latin typeface="Times New Roman" panose="02020603050405020304" pitchFamily="18" charset="0"/>
                <a:cs typeface="Times New Roman" panose="02020603050405020304" pitchFamily="18" charset="0"/>
              </a:rPr>
              <a:t>: </a:t>
            </a:r>
            <a:r>
              <a:rPr lang="en-IN"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Hypertext Markup Language is the standard markup language for creating web </a:t>
            </a:r>
            <a:endParaRPr lang="en-IN" sz="2000"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60000"/>
              </a:lnSpc>
              <a:buNone/>
            </a:pPr>
            <a:r>
              <a:rPr lang="en-IN" sz="2000"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pages </a:t>
            </a: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and web application. </a:t>
            </a:r>
            <a:endParaRPr lang="en-IN" sz="2000" dirty="0">
              <a:solidFill>
                <a:srgbClr val="FF0000"/>
              </a:solidFill>
              <a:latin typeface="Times New Roman" panose="02020603050405020304" pitchFamily="18" charset="0"/>
              <a:cs typeface="Times New Roman" panose="02020603050405020304" pitchFamily="18" charset="0"/>
            </a:endParaRPr>
          </a:p>
          <a:p>
            <a:pPr marL="0" indent="0">
              <a:lnSpc>
                <a:spcPct val="160000"/>
              </a:lnSpc>
              <a:buNone/>
            </a:pPr>
            <a:r>
              <a:rPr lang="en-IN" sz="2000" dirty="0" smtClean="0">
                <a:solidFill>
                  <a:schemeClr val="accent1">
                    <a:lumMod val="50000"/>
                  </a:schemeClr>
                </a:solidFill>
                <a:latin typeface="Times New Roman" panose="02020603050405020304" pitchFamily="18" charset="0"/>
                <a:cs typeface="Times New Roman" panose="02020603050405020304" pitchFamily="18" charset="0"/>
              </a:rPr>
              <a:t>2</a:t>
            </a:r>
            <a:r>
              <a:rPr lang="en-IN" sz="2000" dirty="0">
                <a:solidFill>
                  <a:schemeClr val="accent1">
                    <a:lumMod val="50000"/>
                  </a:schemeClr>
                </a:solidFill>
                <a:latin typeface="Times New Roman" panose="02020603050405020304" pitchFamily="18" charset="0"/>
                <a:cs typeface="Times New Roman" panose="02020603050405020304" pitchFamily="18" charset="0"/>
              </a:rPr>
              <a:t>. CSS : </a:t>
            </a:r>
            <a:r>
              <a:rPr lang="en-IN" sz="2000" b="1" dirty="0">
                <a:solidFill>
                  <a:schemeClr val="accent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 </a:t>
            </a:r>
            <a:r>
              <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CSS is cascading style sheet which is used to give designer look to HTML using </a:t>
            </a:r>
            <a:r>
              <a:rPr lang="en-IN" sz="2000" dirty="0" smtClean="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the</a:t>
            </a:r>
          </a:p>
          <a:p>
            <a:pPr marL="0" indent="0">
              <a:lnSpc>
                <a:spcPct val="160000"/>
              </a:lnSpc>
              <a:buNone/>
            </a:pPr>
            <a:r>
              <a:rPr lang="en-IN" sz="2000" dirty="0" smtClean="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external file.</a:t>
            </a:r>
          </a:p>
          <a:p>
            <a:pPr marL="0" indent="0">
              <a:lnSpc>
                <a:spcPct val="160000"/>
              </a:lnSpc>
              <a:buNone/>
            </a:pPr>
            <a:r>
              <a:rPr lang="en-IN" sz="2000" dirty="0" smtClean="0">
                <a:solidFill>
                  <a:schemeClr val="accent1">
                    <a:lumMod val="50000"/>
                  </a:schemeClr>
                </a:solidFill>
                <a:latin typeface="Times New Roman" panose="02020603050405020304" pitchFamily="18" charset="0"/>
                <a:cs typeface="Times New Roman" panose="02020603050405020304" pitchFamily="18" charset="0"/>
              </a:rPr>
              <a:t>3</a:t>
            </a:r>
            <a:r>
              <a:rPr lang="en-IN" sz="2000" dirty="0">
                <a:solidFill>
                  <a:schemeClr val="accent1">
                    <a:lumMod val="50000"/>
                  </a:schemeClr>
                </a:solidFill>
                <a:latin typeface="Times New Roman" panose="02020603050405020304" pitchFamily="18" charset="0"/>
                <a:cs typeface="Times New Roman" panose="02020603050405020304" pitchFamily="18" charset="0"/>
              </a:rPr>
              <a:t>. BOOTSTRAP : </a:t>
            </a:r>
            <a:r>
              <a:rPr lang="en-IN" sz="2000" dirty="0" smtClean="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Bootstrap </a:t>
            </a:r>
            <a:r>
              <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is a potent front-end framework used to create modern websites and </a:t>
            </a:r>
            <a:r>
              <a:rPr lang="en-IN" sz="2000" dirty="0" smtClean="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       webapps</a:t>
            </a:r>
            <a:r>
              <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a:t>
            </a:r>
          </a:p>
          <a:p>
            <a:pPr marL="0" indent="0">
              <a:lnSpc>
                <a:spcPct val="160000"/>
              </a:lnSpc>
              <a:buNone/>
            </a:pPr>
            <a:r>
              <a:rPr lang="en-IN" sz="2000" dirty="0" smtClean="0">
                <a:solidFill>
                  <a:schemeClr val="accent1">
                    <a:lumMod val="50000"/>
                  </a:schemeClr>
                </a:solidFill>
                <a:latin typeface="Times New Roman" panose="02020603050405020304" pitchFamily="18" charset="0"/>
                <a:cs typeface="Times New Roman" panose="02020603050405020304" pitchFamily="18" charset="0"/>
              </a:rPr>
              <a:t>4</a:t>
            </a:r>
            <a:r>
              <a:rPr lang="en-IN" sz="2000" dirty="0">
                <a:solidFill>
                  <a:schemeClr val="accent1">
                    <a:lumMod val="50000"/>
                  </a:schemeClr>
                </a:solidFill>
                <a:latin typeface="Times New Roman" panose="02020603050405020304" pitchFamily="18" charset="0"/>
                <a:cs typeface="Times New Roman" panose="02020603050405020304" pitchFamily="18" charset="0"/>
              </a:rPr>
              <a:t>.  SQL :  </a:t>
            </a:r>
            <a:r>
              <a:rPr lang="en-IN" sz="2000" dirty="0">
                <a:solidFill>
                  <a:srgbClr val="0070C0"/>
                </a:solidFill>
                <a:effectLst/>
                <a:latin typeface="Times New Roman" panose="02020603050405020304" pitchFamily="18" charset="0"/>
                <a:ea typeface="Symbol" panose="05050102010706020507" pitchFamily="18" charset="2"/>
                <a:cs typeface="Times New Roman" panose="02020603050405020304" pitchFamily="18" charset="0"/>
              </a:rPr>
              <a:t>SQL is a structured query language used for querying database.</a:t>
            </a:r>
          </a:p>
          <a:p>
            <a:pPr marL="0" indent="0">
              <a:lnSpc>
                <a:spcPct val="160000"/>
              </a:lnSpc>
              <a:buNone/>
            </a:pPr>
            <a:r>
              <a:rPr lang="en-IN" sz="2000" dirty="0" smtClean="0">
                <a:solidFill>
                  <a:schemeClr val="accent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5</a:t>
            </a:r>
            <a:r>
              <a:rPr lang="en-IN" sz="2000" dirty="0">
                <a:solidFill>
                  <a:schemeClr val="accent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  PHP : </a:t>
            </a: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Hypertext Preprocessor is a server-side scripting language designed for web development but also used as a general-purpose  </a:t>
            </a:r>
            <a:r>
              <a:rPr lang="en-IN" sz="2000"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programming </a:t>
            </a:r>
            <a:r>
              <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language</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0000"/>
              </a:solidFill>
              <a:effectLst/>
              <a:latin typeface="Times New Roman" panose="02020603050405020304" pitchFamily="18" charset="0"/>
              <a:ea typeface="Symbol" panose="05050102010706020507" pitchFamily="18" charset="2"/>
              <a:cs typeface="Times New Roman" panose="02020603050405020304" pitchFamily="18" charset="0"/>
            </a:endParaRPr>
          </a:p>
          <a:p>
            <a:pPr marL="0" indent="0">
              <a:lnSpc>
                <a:spcPct val="160000"/>
              </a:lnSpc>
              <a:buNone/>
            </a:pPr>
            <a:r>
              <a:rPr lang="en-IN" sz="14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229737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9822E1-EE96-4EB3-B2FF-6A66302EA26B}"/>
              </a:ext>
            </a:extLst>
          </p:cNvPr>
          <p:cNvSpPr>
            <a:spLocks noGrp="1"/>
          </p:cNvSpPr>
          <p:nvPr>
            <p:ph type="title"/>
          </p:nvPr>
        </p:nvSpPr>
        <p:spPr>
          <a:xfrm>
            <a:off x="662273" y="509450"/>
            <a:ext cx="4249361" cy="666207"/>
          </a:xfrm>
        </p:spPr>
        <p:txBody>
          <a:bodyPr>
            <a:normAutofit/>
          </a:bodyPr>
          <a:lstStyle/>
          <a:p>
            <a:r>
              <a:rPr lang="en-IN" sz="2800" b="1" dirty="0" smtClean="0">
                <a:solidFill>
                  <a:schemeClr val="accent6">
                    <a:lumMod val="50000"/>
                  </a:schemeClr>
                </a:solidFill>
                <a:latin typeface="Times New Roman" panose="02020603050405020304" pitchFamily="18" charset="0"/>
                <a:cs typeface="Times New Roman" panose="02020603050405020304" pitchFamily="18" charset="0"/>
              </a:rPr>
              <a:t>What </a:t>
            </a:r>
            <a:r>
              <a:rPr lang="en-IN" sz="2800" b="1" dirty="0">
                <a:solidFill>
                  <a:schemeClr val="accent6">
                    <a:lumMod val="50000"/>
                  </a:schemeClr>
                </a:solidFill>
                <a:latin typeface="Times New Roman" panose="02020603050405020304" pitchFamily="18" charset="0"/>
                <a:cs typeface="Times New Roman" panose="02020603050405020304" pitchFamily="18" charset="0"/>
              </a:rPr>
              <a:t>is E-commerce:</a:t>
            </a:r>
          </a:p>
        </p:txBody>
      </p:sp>
      <p:sp>
        <p:nvSpPr>
          <p:cNvPr id="3" name="Content Placeholder 2">
            <a:extLst>
              <a:ext uri="{FF2B5EF4-FFF2-40B4-BE49-F238E27FC236}">
                <a16:creationId xmlns="" xmlns:a16="http://schemas.microsoft.com/office/drawing/2014/main" id="{32F7148C-FF71-4826-AF62-B6AB55756D08}"/>
              </a:ext>
            </a:extLst>
          </p:cNvPr>
          <p:cNvSpPr>
            <a:spLocks noGrp="1"/>
          </p:cNvSpPr>
          <p:nvPr>
            <p:ph idx="1"/>
          </p:nvPr>
        </p:nvSpPr>
        <p:spPr>
          <a:xfrm>
            <a:off x="627017" y="1149531"/>
            <a:ext cx="10267994" cy="2090057"/>
          </a:xfrm>
        </p:spPr>
        <p:txBody>
          <a:bodyPr>
            <a:normAutofit/>
          </a:bodyPr>
          <a:lstStyle/>
          <a:p>
            <a:pPr marL="0" indent="0">
              <a:lnSpc>
                <a:spcPct val="150000"/>
              </a:lnSpc>
              <a:buNone/>
            </a:pPr>
            <a:r>
              <a:rPr lang="en-IN" sz="2000" i="0" dirty="0">
                <a:solidFill>
                  <a:srgbClr val="00B0F0"/>
                </a:solidFill>
                <a:effectLst/>
                <a:latin typeface="Times New Roman" panose="02020603050405020304" pitchFamily="18" charset="0"/>
                <a:cs typeface="Times New Roman" panose="02020603050405020304" pitchFamily="18" charset="0"/>
              </a:rPr>
              <a:t>Ecommerce, also known as electronic commerce or internet commerce, refers to the buying and selling of goods or services using the internet, and the transfer of money and data to execute these transactions.</a:t>
            </a:r>
          </a:p>
          <a:p>
            <a:pPr marL="0" indent="0">
              <a:buNone/>
            </a:pPr>
            <a:r>
              <a:rPr lang="en-IN" sz="1200" dirty="0">
                <a:solidFill>
                  <a:srgbClr val="00B0F0"/>
                </a:solidFill>
              </a:rPr>
              <a:t>    </a:t>
            </a:r>
          </a:p>
        </p:txBody>
      </p:sp>
      <p:pic>
        <p:nvPicPr>
          <p:cNvPr id="5" name="Picture 4" descr="ecomerce.jpg"/>
          <p:cNvPicPr>
            <a:picLocks noChangeAspect="1"/>
          </p:cNvPicPr>
          <p:nvPr/>
        </p:nvPicPr>
        <p:blipFill>
          <a:blip r:embed="rId2"/>
          <a:stretch>
            <a:fillRect/>
          </a:stretch>
        </p:blipFill>
        <p:spPr>
          <a:xfrm>
            <a:off x="1985554" y="3017519"/>
            <a:ext cx="7667897" cy="2690949"/>
          </a:xfrm>
          <a:prstGeom prst="rect">
            <a:avLst/>
          </a:prstGeom>
        </p:spPr>
      </p:pic>
    </p:spTree>
    <p:extLst>
      <p:ext uri="{BB962C8B-B14F-4D97-AF65-F5344CB8AC3E}">
        <p14:creationId xmlns="" xmlns:p14="http://schemas.microsoft.com/office/powerpoint/2010/main" val="184428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CF1B5BD-3BB8-4208-9A37-D9D3C9434111}"/>
              </a:ext>
            </a:extLst>
          </p:cNvPr>
          <p:cNvPicPr/>
          <p:nvPr/>
        </p:nvPicPr>
        <p:blipFill rotWithShape="1">
          <a:blip r:embed="rId2">
            <a:extLst>
              <a:ext uri="{28A0092B-C50C-407E-A947-70E740481C1C}">
                <a14:useLocalDpi xmlns="" xmlns:a14="http://schemas.microsoft.com/office/drawing/2010/main" val="0"/>
              </a:ext>
            </a:extLst>
          </a:blip>
          <a:srcRect l="2445" t="6154" r="-3666" b="-469"/>
          <a:stretch/>
        </p:blipFill>
        <p:spPr bwMode="auto">
          <a:xfrm>
            <a:off x="1711235" y="1914939"/>
            <a:ext cx="8438606" cy="3649838"/>
          </a:xfrm>
          <a:prstGeom prst="rect">
            <a:avLst/>
          </a:prstGeom>
          <a:ln>
            <a:noFill/>
          </a:ln>
          <a:extLst>
            <a:ext uri="{53640926-AAD7-44D8-BBD7-CCE9431645EC}">
              <a14:shadowObscured xmlns="" xmlns:a14="http://schemas.microsoft.com/office/drawing/2010/main"/>
            </a:ext>
          </a:extLst>
        </p:spPr>
      </p:pic>
      <p:sp>
        <p:nvSpPr>
          <p:cNvPr id="6" name="TextBox 5">
            <a:extLst>
              <a:ext uri="{FF2B5EF4-FFF2-40B4-BE49-F238E27FC236}">
                <a16:creationId xmlns="" xmlns:a16="http://schemas.microsoft.com/office/drawing/2014/main" id="{6D4D6458-5726-4DC5-9C8F-A0CF6F95D8EA}"/>
              </a:ext>
            </a:extLst>
          </p:cNvPr>
          <p:cNvSpPr txBox="1"/>
          <p:nvPr/>
        </p:nvSpPr>
        <p:spPr>
          <a:xfrm flipH="1">
            <a:off x="953587" y="509452"/>
            <a:ext cx="5865319" cy="738664"/>
          </a:xfrm>
          <a:prstGeom prst="rect">
            <a:avLst/>
          </a:prstGeom>
          <a:noFill/>
        </p:spPr>
        <p:txBody>
          <a:bodyPr wrap="square" rtlCol="0">
            <a:spAutoFit/>
          </a:bodyPr>
          <a:lstStyle/>
          <a:p>
            <a:endParaRPr lang="en-US" dirty="0"/>
          </a:p>
          <a:p>
            <a:r>
              <a:rPr lang="en-IN" sz="2400" b="1" u="sng" dirty="0">
                <a:solidFill>
                  <a:schemeClr val="accent1">
                    <a:lumMod val="50000"/>
                  </a:schemeClr>
                </a:solidFill>
                <a:latin typeface="Times New Roman" panose="02020603050405020304" pitchFamily="18" charset="0"/>
                <a:cs typeface="Times New Roman" panose="02020603050405020304" pitchFamily="18" charset="0"/>
              </a:rPr>
              <a:t>USECASE DIAGRAM :</a:t>
            </a:r>
          </a:p>
        </p:txBody>
      </p:sp>
    </p:spTree>
    <p:extLst>
      <p:ext uri="{BB962C8B-B14F-4D97-AF65-F5344CB8AC3E}">
        <p14:creationId xmlns="" xmlns:p14="http://schemas.microsoft.com/office/powerpoint/2010/main" val="154613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FABA5-FD20-4F23-B239-3C6A76A02713}"/>
              </a:ext>
            </a:extLst>
          </p:cNvPr>
          <p:cNvSpPr>
            <a:spLocks noGrp="1"/>
          </p:cNvSpPr>
          <p:nvPr>
            <p:ph type="title"/>
          </p:nvPr>
        </p:nvSpPr>
        <p:spPr>
          <a:xfrm>
            <a:off x="1134661" y="722555"/>
            <a:ext cx="8911687" cy="1280890"/>
          </a:xfrm>
        </p:spPr>
        <p:txBody>
          <a:bodyPr>
            <a:normAutofit fontScale="90000"/>
          </a:bodyPr>
          <a:lstStyle/>
          <a:p>
            <a:r>
              <a:rPr lang="en-US" dirty="0"/>
              <a:t/>
            </a:r>
            <a:br>
              <a:rPr lang="en-US" dirty="0"/>
            </a:br>
            <a:r>
              <a:rPr lang="en-US" dirty="0"/>
              <a:t/>
            </a:r>
            <a:br>
              <a:rPr lang="en-US" dirty="0"/>
            </a:br>
            <a:r>
              <a:rPr lang="en-IN" sz="2700" b="1" dirty="0">
                <a:solidFill>
                  <a:schemeClr val="accent1">
                    <a:lumMod val="50000"/>
                  </a:schemeClr>
                </a:solidFill>
                <a:latin typeface="Times New Roman" panose="02020603050405020304" pitchFamily="18" charset="0"/>
                <a:cs typeface="Times New Roman" panose="02020603050405020304" pitchFamily="18" charset="0"/>
              </a:rPr>
              <a:t>FEATURES OF WEBSITE:</a:t>
            </a:r>
            <a:r>
              <a:rPr lang="en-IN" sz="1600" u="sng" dirty="0">
                <a:latin typeface="Times New Roman" panose="02020603050405020304" pitchFamily="18" charset="0"/>
                <a:cs typeface="Times New Roman" panose="02020603050405020304" pitchFamily="18" charset="0"/>
              </a:rPr>
              <a:t/>
            </a:r>
            <a:br>
              <a:rPr lang="en-IN" sz="1600" u="sng" dirty="0">
                <a:latin typeface="Times New Roman" panose="02020603050405020304" pitchFamily="18" charset="0"/>
                <a:cs typeface="Times New Roman" panose="02020603050405020304" pitchFamily="18" charset="0"/>
              </a:rPr>
            </a:br>
            <a:r>
              <a:rPr lang="en-IN" sz="1600" u="sng" dirty="0">
                <a:latin typeface="Times New Roman" panose="02020603050405020304" pitchFamily="18" charset="0"/>
                <a:cs typeface="Times New Roman" panose="02020603050405020304" pitchFamily="18" charset="0"/>
              </a:rPr>
              <a:t/>
            </a:r>
            <a:br>
              <a:rPr lang="en-IN" sz="1600" u="sng" dirty="0">
                <a:latin typeface="Times New Roman" panose="02020603050405020304" pitchFamily="18" charset="0"/>
                <a:cs typeface="Times New Roman" panose="02020603050405020304" pitchFamily="18" charset="0"/>
              </a:rPr>
            </a:br>
            <a:endParaRPr lang="en-IN" sz="1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89E4A94-E11E-404B-BD38-6C8F8E763A0B}"/>
              </a:ext>
            </a:extLst>
          </p:cNvPr>
          <p:cNvSpPr>
            <a:spLocks noGrp="1"/>
          </p:cNvSpPr>
          <p:nvPr>
            <p:ph idx="1"/>
          </p:nvPr>
        </p:nvSpPr>
        <p:spPr>
          <a:xfrm>
            <a:off x="1423851" y="2054086"/>
            <a:ext cx="9845935" cy="4492487"/>
          </a:xfrm>
        </p:spPr>
        <p:txBody>
          <a:bodyPr/>
          <a:lstStyle/>
          <a:p>
            <a:pPr>
              <a:buFont typeface="Wingdings" panose="05000000000000000000" pitchFamily="2" charset="2"/>
              <a:buChar char="v"/>
            </a:pPr>
            <a:r>
              <a:rPr lang="en-US" sz="2000" b="1" dirty="0" smtClean="0">
                <a:solidFill>
                  <a:srgbClr val="7030A0"/>
                </a:solidFill>
                <a:latin typeface="Times New Roman" panose="02020603050405020304" pitchFamily="18" charset="0"/>
                <a:cs typeface="Times New Roman" panose="02020603050405020304" pitchFamily="18" charset="0"/>
              </a:rPr>
              <a:t>  Index </a:t>
            </a:r>
            <a:r>
              <a:rPr lang="en-US" sz="2000" b="1" dirty="0">
                <a:solidFill>
                  <a:srgbClr val="7030A0"/>
                </a:solidFill>
                <a:latin typeface="Times New Roman" panose="02020603050405020304" pitchFamily="18" charset="0"/>
                <a:cs typeface="Times New Roman" panose="02020603050405020304" pitchFamily="18" charset="0"/>
              </a:rPr>
              <a:t>Page</a:t>
            </a:r>
            <a:endParaRPr lang="en-IN"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IN" sz="2000" b="1" dirty="0">
                <a:solidFill>
                  <a:srgbClr val="7030A0"/>
                </a:solidFill>
                <a:latin typeface="Times New Roman" panose="02020603050405020304" pitchFamily="18" charset="0"/>
                <a:cs typeface="Times New Roman" panose="02020603050405020304" pitchFamily="18" charset="0"/>
              </a:rPr>
              <a:t>About Us Page  </a:t>
            </a:r>
            <a:endParaRPr lang="en-IN"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
            </a:pPr>
            <a:r>
              <a:rPr lang="en-IN"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Contact Us Page  </a:t>
            </a:r>
          </a:p>
          <a:p>
            <a:pPr marL="342900" lvl="0" indent="-342900">
              <a:spcAft>
                <a:spcPts val="800"/>
              </a:spcAft>
              <a:buFont typeface="Wingdings" panose="05000000000000000000" pitchFamily="2" charset="2"/>
              <a:buChar char=""/>
            </a:pPr>
            <a:r>
              <a:rPr lang="en-IN"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Signup Page </a:t>
            </a:r>
          </a:p>
          <a:p>
            <a:pPr marL="342900" lvl="0" indent="-342900">
              <a:spcAft>
                <a:spcPts val="800"/>
              </a:spcAft>
              <a:buFont typeface="Wingdings" panose="05000000000000000000" pitchFamily="2" charset="2"/>
              <a:buChar char=""/>
            </a:pPr>
            <a:r>
              <a:rPr lang="en-IN" sz="20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Home Page</a:t>
            </a:r>
            <a:endParaRPr lang="en-I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
            </a:pPr>
            <a:r>
              <a:rPr lang="en-IN" sz="20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Settings</a:t>
            </a:r>
            <a:r>
              <a:rPr lang="en-IN"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Page </a:t>
            </a:r>
          </a:p>
          <a:p>
            <a:pPr marL="342900" lvl="0" indent="-342900">
              <a:spcAft>
                <a:spcPts val="800"/>
              </a:spcAft>
              <a:buFont typeface="Wingdings" panose="05000000000000000000" pitchFamily="2" charset="2"/>
              <a:buChar char=""/>
            </a:pPr>
            <a:r>
              <a:rPr lang="en-IN" sz="20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Cart Page </a:t>
            </a:r>
          </a:p>
          <a:p>
            <a:pPr marL="342900" lvl="0" indent="-342900">
              <a:spcAft>
                <a:spcPts val="800"/>
              </a:spcAft>
              <a:buFont typeface="Wingdings" panose="05000000000000000000" pitchFamily="2" charset="2"/>
              <a:buChar char=""/>
            </a:pPr>
            <a:r>
              <a:rPr lang="en-IN" sz="20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Success Page</a:t>
            </a:r>
            <a:endParaRPr lang="en-IN" sz="2000" b="1" dirty="0">
              <a:solidFill>
                <a:srgbClr val="7030A0"/>
              </a:solidFill>
              <a:effectLst/>
              <a:latin typeface="TimesNewRomanPSMT"/>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91151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55562A-925D-46F3-BF93-6DAB98CD24A8}"/>
              </a:ext>
            </a:extLst>
          </p:cNvPr>
          <p:cNvSpPr>
            <a:spLocks noGrp="1"/>
          </p:cNvSpPr>
          <p:nvPr>
            <p:ph type="title"/>
          </p:nvPr>
        </p:nvSpPr>
        <p:spPr>
          <a:xfrm>
            <a:off x="705625" y="0"/>
            <a:ext cx="8911687" cy="1280890"/>
          </a:xfrm>
        </p:spPr>
        <p:txBody>
          <a:bodyPr/>
          <a:lstStyle/>
          <a:p>
            <a:r>
              <a:rPr lang="en-IN" dirty="0"/>
              <a:t/>
            </a:r>
            <a:br>
              <a:rPr lang="en-IN" dirty="0"/>
            </a:br>
            <a:r>
              <a:rPr lang="en-IN" sz="2400" dirty="0" smtClean="0">
                <a:solidFill>
                  <a:schemeClr val="accent6">
                    <a:lumMod val="75000"/>
                  </a:schemeClr>
                </a:solidFill>
                <a:effectLst/>
                <a:latin typeface="TimesNewRomanPSMT"/>
                <a:ea typeface="Calibri" panose="020F0502020204030204" pitchFamily="34" charset="0"/>
                <a:cs typeface="TimesNewRomanPSMT"/>
              </a:rPr>
              <a:t>HOME </a:t>
            </a:r>
            <a:r>
              <a:rPr lang="en-IN" sz="2400" dirty="0" smtClean="0">
                <a:solidFill>
                  <a:schemeClr val="accent6">
                    <a:lumMod val="75000"/>
                  </a:schemeClr>
                </a:solidFill>
                <a:effectLst/>
                <a:latin typeface="TimesNewRomanPSMT"/>
                <a:ea typeface="Calibri" panose="020F0502020204030204" pitchFamily="34" charset="0"/>
                <a:cs typeface="TimesNewRomanPSMT"/>
              </a:rPr>
              <a:t>PAGE</a:t>
            </a:r>
            <a:endParaRPr lang="en-IN" sz="24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4" name="Picture 3" descr="homeimg.PNG"/>
          <p:cNvPicPr>
            <a:picLocks noChangeAspect="1"/>
          </p:cNvPicPr>
          <p:nvPr/>
        </p:nvPicPr>
        <p:blipFill>
          <a:blip r:embed="rId2"/>
          <a:stretch>
            <a:fillRect/>
          </a:stretch>
        </p:blipFill>
        <p:spPr>
          <a:xfrm>
            <a:off x="1352673" y="1685109"/>
            <a:ext cx="9776881" cy="3879669"/>
          </a:xfrm>
          <a:prstGeom prst="rect">
            <a:avLst/>
          </a:prstGeom>
        </p:spPr>
      </p:pic>
    </p:spTree>
    <p:extLst>
      <p:ext uri="{BB962C8B-B14F-4D97-AF65-F5344CB8AC3E}">
        <p14:creationId xmlns="" xmlns:p14="http://schemas.microsoft.com/office/powerpoint/2010/main" val="336340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642</TotalTime>
  <Words>469</Words>
  <Application>Microsoft Office PowerPoint</Application>
  <PresentationFormat>Custom</PresentationFormat>
  <Paragraphs>88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Aspect</vt:lpstr>
      <vt:lpstr>           Summer Training Presentation                             ON                          E-commerce Website Development                     (E-Store)</vt:lpstr>
      <vt:lpstr>Slide 2</vt:lpstr>
      <vt:lpstr>           OBJECTIVE OF TRAINING:</vt:lpstr>
      <vt:lpstr>Slide 4</vt:lpstr>
      <vt:lpstr>Slide 5</vt:lpstr>
      <vt:lpstr>What is E-commerce:</vt:lpstr>
      <vt:lpstr>Slide 7</vt:lpstr>
      <vt:lpstr>  FEATURES OF WEBSITE:  </vt:lpstr>
      <vt:lpstr> HOME PAGE</vt:lpstr>
      <vt:lpstr>ABOUT US PAGE: </vt:lpstr>
      <vt:lpstr>CONTACT US PAGE:</vt:lpstr>
      <vt:lpstr>SIGNUP PAGE:</vt:lpstr>
      <vt:lpstr>INDEX PAGE :</vt:lpstr>
      <vt:lpstr>SETTINGS PAGE: </vt:lpstr>
      <vt:lpstr>CART PAGE: </vt:lpstr>
      <vt:lpstr>SUCCESS PAGE: </vt:lpstr>
      <vt:lpstr>Conclusion</vt:lpstr>
      <vt:lpstr>LIMITATIONS  </vt:lpstr>
      <vt:lpstr>EXPERIENCE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Presentation</dc:title>
  <dc:creator>simran221001@gmail.com</dc:creator>
  <cp:lastModifiedBy>918707294876</cp:lastModifiedBy>
  <cp:revision>69</cp:revision>
  <dcterms:created xsi:type="dcterms:W3CDTF">2020-08-30T15:31:05Z</dcterms:created>
  <dcterms:modified xsi:type="dcterms:W3CDTF">2020-09-11T21:40:12Z</dcterms:modified>
</cp:coreProperties>
</file>