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9"/>
  </p:notesMasterIdLst>
  <p:sldIdLst>
    <p:sldId id="256" r:id="rId2"/>
    <p:sldId id="257" r:id="rId3"/>
    <p:sldId id="258" r:id="rId4"/>
    <p:sldId id="304" r:id="rId5"/>
    <p:sldId id="305" r:id="rId6"/>
    <p:sldId id="306" r:id="rId7"/>
    <p:sldId id="307" r:id="rId8"/>
    <p:sldId id="308" r:id="rId9"/>
    <p:sldId id="309"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358" r:id="rId61"/>
    <p:sldId id="359" r:id="rId62"/>
    <p:sldId id="360" r:id="rId63"/>
    <p:sldId id="361" r:id="rId64"/>
    <p:sldId id="362" r:id="rId65"/>
    <p:sldId id="363" r:id="rId66"/>
    <p:sldId id="364" r:id="rId67"/>
    <p:sldId id="365" r:id="rId68"/>
    <p:sldId id="366" r:id="rId69"/>
    <p:sldId id="367" r:id="rId70"/>
    <p:sldId id="368" r:id="rId71"/>
    <p:sldId id="369" r:id="rId72"/>
    <p:sldId id="370" r:id="rId73"/>
    <p:sldId id="371" r:id="rId74"/>
    <p:sldId id="372" r:id="rId75"/>
    <p:sldId id="373" r:id="rId76"/>
    <p:sldId id="374" r:id="rId77"/>
    <p:sldId id="375" r:id="rId78"/>
    <p:sldId id="376" r:id="rId79"/>
    <p:sldId id="377" r:id="rId80"/>
    <p:sldId id="378" r:id="rId81"/>
    <p:sldId id="379" r:id="rId82"/>
    <p:sldId id="380" r:id="rId83"/>
    <p:sldId id="381" r:id="rId84"/>
    <p:sldId id="382" r:id="rId85"/>
    <p:sldId id="383" r:id="rId86"/>
    <p:sldId id="384" r:id="rId87"/>
    <p:sldId id="385" r:id="rId88"/>
    <p:sldId id="386" r:id="rId89"/>
    <p:sldId id="388" r:id="rId90"/>
    <p:sldId id="389" r:id="rId91"/>
    <p:sldId id="390" r:id="rId92"/>
    <p:sldId id="391" r:id="rId93"/>
    <p:sldId id="392" r:id="rId94"/>
    <p:sldId id="393" r:id="rId95"/>
    <p:sldId id="394" r:id="rId96"/>
    <p:sldId id="395" r:id="rId97"/>
    <p:sldId id="396" r:id="rId98"/>
    <p:sldId id="397" r:id="rId99"/>
    <p:sldId id="398" r:id="rId100"/>
    <p:sldId id="399" r:id="rId101"/>
    <p:sldId id="400" r:id="rId102"/>
    <p:sldId id="401" r:id="rId103"/>
    <p:sldId id="402" r:id="rId104"/>
    <p:sldId id="403" r:id="rId105"/>
    <p:sldId id="404" r:id="rId106"/>
    <p:sldId id="405" r:id="rId107"/>
    <p:sldId id="406" r:id="rId108"/>
    <p:sldId id="407" r:id="rId109"/>
    <p:sldId id="289" r:id="rId110"/>
    <p:sldId id="290" r:id="rId111"/>
    <p:sldId id="291" r:id="rId112"/>
    <p:sldId id="292" r:id="rId113"/>
    <p:sldId id="293" r:id="rId114"/>
    <p:sldId id="294" r:id="rId115"/>
    <p:sldId id="295" r:id="rId116"/>
    <p:sldId id="296" r:id="rId117"/>
    <p:sldId id="297" r:id="rId118"/>
    <p:sldId id="299" r:id="rId119"/>
    <p:sldId id="300" r:id="rId120"/>
    <p:sldId id="310" r:id="rId121"/>
    <p:sldId id="311" r:id="rId122"/>
    <p:sldId id="312" r:id="rId123"/>
    <p:sldId id="313" r:id="rId124"/>
    <p:sldId id="314" r:id="rId125"/>
    <p:sldId id="315" r:id="rId126"/>
    <p:sldId id="316" r:id="rId127"/>
    <p:sldId id="317" r:id="rId128"/>
    <p:sldId id="318" r:id="rId129"/>
    <p:sldId id="319" r:id="rId130"/>
    <p:sldId id="320" r:id="rId131"/>
    <p:sldId id="321" r:id="rId132"/>
    <p:sldId id="322" r:id="rId133"/>
    <p:sldId id="324" r:id="rId134"/>
    <p:sldId id="325" r:id="rId135"/>
    <p:sldId id="326" r:id="rId136"/>
    <p:sldId id="329" r:id="rId137"/>
    <p:sldId id="327" r:id="rId138"/>
    <p:sldId id="328" r:id="rId139"/>
    <p:sldId id="330" r:id="rId140"/>
    <p:sldId id="331" r:id="rId141"/>
    <p:sldId id="332" r:id="rId142"/>
    <p:sldId id="333" r:id="rId143"/>
    <p:sldId id="334" r:id="rId144"/>
    <p:sldId id="335" r:id="rId145"/>
    <p:sldId id="336" r:id="rId146"/>
    <p:sldId id="337" r:id="rId147"/>
    <p:sldId id="408" r:id="rId1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365" autoAdjust="0"/>
    <p:restoredTop sz="82821" autoAdjust="0"/>
  </p:normalViewPr>
  <p:slideViewPr>
    <p:cSldViewPr>
      <p:cViewPr varScale="1">
        <p:scale>
          <a:sx n="50" d="100"/>
          <a:sy n="50" d="100"/>
        </p:scale>
        <p:origin x="-5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9BCD00-402A-47AE-B7C0-F73111FF208B}" type="datetimeFigureOut">
              <a:rPr lang="en-US" smtClean="0"/>
              <a:pPr/>
              <a:t>21/10/2019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802024-49B7-40E2-9495-F2157FE6FE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802024-49B7-40E2-9495-F2157FE6FE74}"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894A208-9662-4144-98B5-E66B8E0AE159}" type="slidenum">
              <a:rPr lang="en-IN" smtClean="0">
                <a:solidFill>
                  <a:prstClr val="black"/>
                </a:solidFill>
              </a:rPr>
              <a:pPr/>
              <a:t>44</a:t>
            </a:fld>
            <a:endParaRPr lang="en-I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894A208-9662-4144-98B5-E66B8E0AE159}" type="slidenum">
              <a:rPr lang="en-IN" smtClean="0">
                <a:solidFill>
                  <a:prstClr val="black"/>
                </a:solidFill>
              </a:rPr>
              <a:pPr/>
              <a:t>64</a:t>
            </a:fld>
            <a:endParaRPr lang="en-I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894A208-9662-4144-98B5-E66B8E0AE159}" type="slidenum">
              <a:rPr lang="en-IN" smtClean="0">
                <a:solidFill>
                  <a:prstClr val="black"/>
                </a:solidFill>
              </a:rPr>
              <a:pPr/>
              <a:t>70</a:t>
            </a:fld>
            <a:endParaRPr lang="en-I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894A208-9662-4144-98B5-E66B8E0AE159}" type="slidenum">
              <a:rPr lang="en-IN" smtClean="0">
                <a:solidFill>
                  <a:prstClr val="black"/>
                </a:solidFill>
              </a:rPr>
              <a:pPr/>
              <a:t>92</a:t>
            </a:fld>
            <a:endParaRPr lang="en-I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7F7945F-0CD9-4DC0-847D-1D6AE117EB5B}" type="datetimeFigureOut">
              <a:rPr lang="en-US" smtClean="0"/>
              <a:pPr/>
              <a:t>21/10/2019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79E21420-7FE4-4CBE-9288-AB6D8BBB6B3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F7945F-0CD9-4DC0-847D-1D6AE117EB5B}" type="datetimeFigureOut">
              <a:rPr lang="en-US" smtClean="0"/>
              <a:pPr/>
              <a:t>21/10/2019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F7945F-0CD9-4DC0-847D-1D6AE117EB5B}" type="datetimeFigureOut">
              <a:rPr lang="en-US" smtClean="0"/>
              <a:pPr/>
              <a:t>21/10/2019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F7945F-0CD9-4DC0-847D-1D6AE117EB5B}" type="datetimeFigureOut">
              <a:rPr lang="en-US" smtClean="0"/>
              <a:pPr/>
              <a:t>21/10/2019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7F7945F-0CD9-4DC0-847D-1D6AE117EB5B}" type="datetimeFigureOut">
              <a:rPr lang="en-US" smtClean="0"/>
              <a:pPr/>
              <a:t>21/10/2019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79E21420-7FE4-4CBE-9288-AB6D8BBB6B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7F7945F-0CD9-4DC0-847D-1D6AE117EB5B}" type="datetimeFigureOut">
              <a:rPr lang="en-US" smtClean="0"/>
              <a:pPr/>
              <a:t>21/10/2019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7F7945F-0CD9-4DC0-847D-1D6AE117EB5B}" type="datetimeFigureOut">
              <a:rPr lang="en-US" smtClean="0"/>
              <a:pPr/>
              <a:t>21/10/2019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7F7945F-0CD9-4DC0-847D-1D6AE117EB5B}" type="datetimeFigureOut">
              <a:rPr lang="en-US" smtClean="0"/>
              <a:pPr/>
              <a:t>21/10/2019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7945F-0CD9-4DC0-847D-1D6AE117EB5B}" type="datetimeFigureOut">
              <a:rPr lang="en-US" smtClean="0"/>
              <a:pPr/>
              <a:t>21/10/2019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7F7945F-0CD9-4DC0-847D-1D6AE117EB5B}" type="datetimeFigureOut">
              <a:rPr lang="en-US" smtClean="0"/>
              <a:pPr/>
              <a:t>21/10/2019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7F7945F-0CD9-4DC0-847D-1D6AE117EB5B}" type="datetimeFigureOut">
              <a:rPr lang="en-US" smtClean="0"/>
              <a:pPr/>
              <a:t>21/10/2019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7F7945F-0CD9-4DC0-847D-1D6AE117EB5B}" type="datetimeFigureOut">
              <a:rPr lang="en-US" smtClean="0"/>
              <a:pPr/>
              <a:t>21/10/2019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9E21420-7FE4-4CBE-9288-AB6D8BBB6B3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1905000"/>
          </a:xfrm>
        </p:spPr>
        <p:txBody>
          <a:bodyPr>
            <a:noAutofit/>
          </a:bodyPr>
          <a:lstStyle/>
          <a:p>
            <a:r>
              <a:rPr lang="en-US" sz="3200" dirty="0" smtClean="0">
                <a:latin typeface="Algerian" pitchFamily="82" charset="0"/>
              </a:rPr>
              <a:t>  International institute of professional</a:t>
            </a:r>
            <a:br>
              <a:rPr lang="en-US" sz="3200" dirty="0" smtClean="0">
                <a:latin typeface="Algerian" pitchFamily="82" charset="0"/>
              </a:rPr>
            </a:br>
            <a:r>
              <a:rPr lang="en-US" sz="3200" dirty="0" smtClean="0">
                <a:latin typeface="Algerian" pitchFamily="82" charset="0"/>
              </a:rPr>
              <a:t>  </a:t>
            </a:r>
            <a:r>
              <a:rPr lang="en-US" sz="3200" dirty="0" smtClean="0">
                <a:latin typeface="Algerian" pitchFamily="82" charset="0"/>
              </a:rPr>
              <a:t>studies  davv  indore </a:t>
            </a:r>
            <a:br>
              <a:rPr lang="en-US" sz="3200" dirty="0" smtClean="0">
                <a:latin typeface="Algerian" pitchFamily="82" charset="0"/>
              </a:rPr>
            </a:br>
            <a:r>
              <a:rPr lang="en-US" sz="3200" dirty="0" smtClean="0">
                <a:latin typeface="Algerian" pitchFamily="82" charset="0"/>
              </a:rPr>
              <a:t> </a:t>
            </a:r>
            <a:endParaRPr lang="en-US" sz="3200" dirty="0">
              <a:latin typeface="Algerian" pitchFamily="82" charset="0"/>
            </a:endParaRPr>
          </a:p>
        </p:txBody>
      </p:sp>
      <p:sp>
        <p:nvSpPr>
          <p:cNvPr id="15" name="Content Placeholder 14"/>
          <p:cNvSpPr>
            <a:spLocks noGrp="1"/>
          </p:cNvSpPr>
          <p:nvPr>
            <p:ph idx="1"/>
          </p:nvPr>
        </p:nvSpPr>
        <p:spPr>
          <a:xfrm>
            <a:off x="228600" y="1600200"/>
            <a:ext cx="8686800" cy="5257800"/>
          </a:xfrm>
        </p:spPr>
        <p:txBody>
          <a:bodyPr>
            <a:normAutofit/>
          </a:bodyPr>
          <a:lstStyle/>
          <a:p>
            <a:pPr>
              <a:buNone/>
            </a:pPr>
            <a:r>
              <a:rPr lang="en-US" sz="4400" dirty="0" smtClean="0"/>
              <a:t>    Digital computer organization</a:t>
            </a:r>
          </a:p>
          <a:p>
            <a:pPr>
              <a:buNone/>
            </a:pPr>
            <a:r>
              <a:rPr lang="en-US" sz="4400" dirty="0" smtClean="0"/>
              <a:t>                      PPT</a:t>
            </a:r>
          </a:p>
          <a:p>
            <a:pPr>
              <a:buNone/>
            </a:pPr>
            <a:r>
              <a:rPr lang="en-US" sz="3600" dirty="0" smtClean="0"/>
              <a:t>            MCA (6-YEARS) (III-SEM)</a:t>
            </a:r>
          </a:p>
          <a:p>
            <a:pPr>
              <a:buNone/>
            </a:pPr>
            <a:r>
              <a:rPr lang="en-US" sz="3600" dirty="0" smtClean="0"/>
              <a:t>                     SECTION “A”</a:t>
            </a:r>
          </a:p>
          <a:p>
            <a:pPr>
              <a:buNone/>
            </a:pPr>
            <a:endParaRPr lang="en-US" sz="3600" dirty="0" smtClean="0"/>
          </a:p>
          <a:p>
            <a:pPr>
              <a:buNone/>
            </a:pPr>
            <a:r>
              <a:rPr lang="en-US" sz="3200" dirty="0" smtClean="0"/>
              <a:t> SUBMITTED TO:                 SUBMITTED BY:</a:t>
            </a:r>
          </a:p>
          <a:p>
            <a:pPr>
              <a:buNone/>
            </a:pPr>
            <a:r>
              <a:rPr lang="en-US" sz="2800" dirty="0" smtClean="0"/>
              <a:t>Dr. Shaligram Prajapat                 Kamlesh Gaikwad</a:t>
            </a:r>
          </a:p>
          <a:p>
            <a:pPr>
              <a:buNone/>
            </a:pPr>
            <a:endParaRPr lang="en-US" sz="3200" dirty="0"/>
          </a:p>
        </p:txBody>
      </p:sp>
    </p:spTree>
  </p:cSld>
  <p:clrMapOvr>
    <a:masterClrMapping/>
  </p:clrMapOvr>
  <p:transition>
    <p:sndAc>
      <p:stSnd>
        <p:snd r:embed="rId2" name="click.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normAutofit/>
          </a:bodyPr>
          <a:lstStyle/>
          <a:p>
            <a:r>
              <a:rPr lang="en-US" dirty="0" smtClean="0">
                <a:latin typeface="Algerian" pitchFamily="82" charset="0"/>
              </a:rPr>
              <a:t>  VON NEUMANN ARCHITECTURE</a:t>
            </a:r>
            <a:endParaRPr lang="en-US" dirty="0">
              <a:latin typeface="Algerian" pitchFamily="82" charset="0"/>
            </a:endParaRPr>
          </a:p>
        </p:txBody>
      </p:sp>
      <p:pic>
        <p:nvPicPr>
          <p:cNvPr id="1026" name="Picture 2" descr="C:\Users\LAB\Downloads\Von-Neumann-Architecture-Diagram.jpg"/>
          <p:cNvPicPr>
            <a:picLocks noGrp="1" noChangeAspect="1" noChangeArrowheads="1"/>
          </p:cNvPicPr>
          <p:nvPr>
            <p:ph idx="1"/>
          </p:nvPr>
        </p:nvPicPr>
        <p:blipFill>
          <a:blip r:embed="rId2"/>
          <a:stretch>
            <a:fillRect/>
          </a:stretch>
        </p:blipFill>
        <p:spPr bwMode="auto">
          <a:xfrm>
            <a:off x="1208768" y="1600200"/>
            <a:ext cx="6726464" cy="4708525"/>
          </a:xfrm>
          <a:prstGeom prst="rect">
            <a:avLst/>
          </a:prstGeom>
          <a:noFill/>
        </p:spPr>
      </p:pic>
    </p:spTree>
  </p:cSld>
  <p:clrMapOvr>
    <a:masterClrMapping/>
  </p:clrMapOvr>
  <p:transition>
    <p:zoom dir="in"/>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609600"/>
            <a:ext cx="8610600" cy="5765800"/>
          </a:xfrm>
        </p:spPr>
        <p:txBody>
          <a:bodyPr>
            <a:normAutofit fontScale="92500" lnSpcReduction="20000"/>
          </a:bodyPr>
          <a:lstStyle/>
          <a:p>
            <a:pPr>
              <a:buNone/>
            </a:pPr>
            <a:r>
              <a:rPr lang="en-IN" sz="4800" b="1" u="sng" dirty="0" smtClean="0">
                <a:solidFill>
                  <a:schemeClr val="accent1">
                    <a:lumMod val="60000"/>
                    <a:lumOff val="40000"/>
                  </a:schemeClr>
                </a:solidFill>
                <a:latin typeface="Algerian" pitchFamily="82" charset="0"/>
              </a:rPr>
              <a:t>THREE-ADDRESS INSTRUCTIONS</a:t>
            </a:r>
          </a:p>
          <a:p>
            <a:pPr>
              <a:buFont typeface="Wingdings" pitchFamily="2" charset="2"/>
              <a:buChar char="Ø"/>
            </a:pPr>
            <a:endParaRPr lang="en-IN" sz="2000" dirty="0" smtClean="0"/>
          </a:p>
          <a:p>
            <a:pPr>
              <a:buFont typeface="Wingdings" pitchFamily="2" charset="2"/>
              <a:buChar char="Ø"/>
            </a:pPr>
            <a:r>
              <a:rPr lang="en-US" dirty="0" smtClean="0"/>
              <a:t>Computers with three-address instruction formats can use each address field to specify either a processor register or a memory operand. The program in assembly language that evaluates X =(A + B) ∗ (C + D) is shown below, together with comments that explain the register transfer </a:t>
            </a:r>
            <a:r>
              <a:rPr lang="en-IN" dirty="0" smtClean="0"/>
              <a:t>operation of each instruction.</a:t>
            </a:r>
          </a:p>
          <a:p>
            <a:pPr>
              <a:buFont typeface="Wingdings" pitchFamily="2" charset="2"/>
              <a:buChar char="Ø"/>
            </a:pPr>
            <a:r>
              <a:rPr lang="pt-BR" dirty="0" smtClean="0"/>
              <a:t>	</a:t>
            </a:r>
            <a:r>
              <a:rPr lang="pt-BR" sz="2000" dirty="0" smtClean="0"/>
              <a:t>ADD R1, A, B R1 ← M [A] + M [B]</a:t>
            </a:r>
          </a:p>
          <a:p>
            <a:pPr>
              <a:buFont typeface="Wingdings" pitchFamily="2" charset="2"/>
              <a:buChar char="Ø"/>
            </a:pPr>
            <a:r>
              <a:rPr lang="pt-BR" sz="2000" dirty="0" smtClean="0"/>
              <a:t>	ADD R2, C, D R2 ← M [C] + M [D]</a:t>
            </a:r>
          </a:p>
          <a:p>
            <a:pPr>
              <a:buFont typeface="Wingdings" pitchFamily="2" charset="2"/>
              <a:buChar char="Ø"/>
            </a:pPr>
            <a:r>
              <a:rPr lang="pt-BR" sz="2000" dirty="0" smtClean="0"/>
              <a:t>	MUL X, R1, R2 M [X] ← R1 ∗ R2</a:t>
            </a:r>
          </a:p>
          <a:p>
            <a:pPr>
              <a:buFont typeface="Wingdings" pitchFamily="2" charset="2"/>
              <a:buChar char="Ø"/>
            </a:pPr>
            <a:endParaRPr lang="pt-BR" sz="2000" dirty="0" smtClean="0"/>
          </a:p>
          <a:p>
            <a:pPr>
              <a:buFont typeface="Wingdings" pitchFamily="2" charset="2"/>
              <a:buChar char="Ø"/>
            </a:pPr>
            <a:r>
              <a:rPr lang="en-US" dirty="0" smtClean="0"/>
              <a:t>It is assumed that the computer has two processor registers, R1 and R2. The symbol M [A] denotes the operand at memory address symbolized by A.</a:t>
            </a:r>
            <a:endParaRPr lang="en-IN" dirty="0" smtClean="0"/>
          </a:p>
          <a:p>
            <a:pPr>
              <a:buFont typeface="Wingdings" pitchFamily="2" charset="2"/>
              <a:buChar char="Ø"/>
            </a:pPr>
            <a:endParaRPr lang="en-I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152400" y="457200"/>
            <a:ext cx="8686800" cy="6172200"/>
          </a:xfrm>
        </p:spPr>
        <p:txBody>
          <a:bodyPr>
            <a:normAutofit fontScale="85000" lnSpcReduction="10000"/>
          </a:bodyPr>
          <a:lstStyle/>
          <a:p>
            <a:pPr>
              <a:buNone/>
            </a:pPr>
            <a:r>
              <a:rPr lang="en-IN" sz="4200" b="1" u="sng" dirty="0" smtClean="0">
                <a:solidFill>
                  <a:schemeClr val="accent1">
                    <a:lumMod val="60000"/>
                    <a:lumOff val="40000"/>
                  </a:schemeClr>
                </a:solidFill>
                <a:latin typeface="Algerian" pitchFamily="82" charset="0"/>
              </a:rPr>
              <a:t>         TWO-ADDRESS </a:t>
            </a:r>
            <a:r>
              <a:rPr lang="en-IN" sz="4200" b="1" u="sng" dirty="0" smtClean="0">
                <a:solidFill>
                  <a:schemeClr val="accent1">
                    <a:lumMod val="60000"/>
                    <a:lumOff val="40000"/>
                  </a:schemeClr>
                </a:solidFill>
                <a:latin typeface="Algerian" pitchFamily="82" charset="0"/>
              </a:rPr>
              <a:t>INSTRUCTIONS</a:t>
            </a:r>
          </a:p>
          <a:p>
            <a:pPr>
              <a:buNone/>
            </a:pPr>
            <a:endParaRPr lang="en-IN" sz="2400" b="1" u="sng" dirty="0" smtClean="0"/>
          </a:p>
          <a:p>
            <a:pPr>
              <a:buFont typeface="Wingdings" pitchFamily="2" charset="2"/>
              <a:buChar char="Ø"/>
            </a:pPr>
            <a:r>
              <a:rPr lang="en-US" dirty="0" smtClean="0"/>
              <a:t>Two address instructions are the most common in commercial computers. Here again each address field can specify either a processor register or a memory word. The program to evaluate X = (A + B) ∗ (C + D) is as follows:</a:t>
            </a:r>
          </a:p>
          <a:p>
            <a:pPr>
              <a:buFont typeface="Wingdings" pitchFamily="2" charset="2"/>
              <a:buChar char="Ø"/>
            </a:pPr>
            <a:r>
              <a:rPr lang="pt-BR" sz="2000" dirty="0" smtClean="0"/>
              <a:t>	</a:t>
            </a:r>
            <a:r>
              <a:rPr lang="pt-BR" sz="2400" dirty="0" smtClean="0"/>
              <a:t>MOV R1, A R1 ← M [A]</a:t>
            </a:r>
          </a:p>
          <a:p>
            <a:pPr>
              <a:buFont typeface="Wingdings" pitchFamily="2" charset="2"/>
              <a:buChar char="Ø"/>
            </a:pPr>
            <a:r>
              <a:rPr lang="pt-BR" sz="2400" dirty="0" smtClean="0"/>
              <a:t>	ADD R1, B R1 ← R1 + M [B]</a:t>
            </a:r>
          </a:p>
          <a:p>
            <a:pPr>
              <a:buFont typeface="Wingdings" pitchFamily="2" charset="2"/>
              <a:buChar char="Ø"/>
            </a:pPr>
            <a:r>
              <a:rPr lang="pt-BR" sz="2400" dirty="0" smtClean="0"/>
              <a:t>	MOV R2, C R2 ← M [C]</a:t>
            </a:r>
          </a:p>
          <a:p>
            <a:pPr>
              <a:buFont typeface="Wingdings" pitchFamily="2" charset="2"/>
              <a:buChar char="Ø"/>
            </a:pPr>
            <a:r>
              <a:rPr lang="pt-BR" sz="2400" dirty="0" smtClean="0"/>
              <a:t>	ADD R2, D R2 ← R2 + M [D]</a:t>
            </a:r>
          </a:p>
          <a:p>
            <a:pPr>
              <a:buFont typeface="Wingdings" pitchFamily="2" charset="2"/>
              <a:buChar char="Ø"/>
            </a:pPr>
            <a:r>
              <a:rPr lang="pt-BR" sz="2400" dirty="0" smtClean="0"/>
              <a:t>	MUL R1, R2 R1 ← R1 ∗ R2</a:t>
            </a:r>
          </a:p>
          <a:p>
            <a:pPr>
              <a:buFont typeface="Wingdings" pitchFamily="2" charset="2"/>
              <a:buChar char="Ø"/>
            </a:pPr>
            <a:r>
              <a:rPr lang="pt-BR" sz="2400" dirty="0" smtClean="0"/>
              <a:t>	MOV X, R1 M [X] ← R1</a:t>
            </a:r>
            <a:endParaRPr lang="en-IN" sz="2400" dirty="0" smtClean="0"/>
          </a:p>
          <a:p>
            <a:pPr>
              <a:buFont typeface="Wingdings" pitchFamily="2" charset="2"/>
              <a:buChar char="Ø"/>
            </a:pPr>
            <a:r>
              <a:rPr lang="en-US" dirty="0" smtClean="0"/>
              <a:t>The MOV instruction moves or transfers the operands to and from memory and processor registers. The first symbol listed in an instruction is assumed to be both a source and the destination where the result of the operation is transferred.</a:t>
            </a:r>
            <a:endParaRPr lang="en-IN" dirty="0" smtClean="0"/>
          </a:p>
          <a:p>
            <a:pPr>
              <a:buFont typeface="Wingdings" pitchFamily="2" charset="2"/>
              <a:buChar char="Ø"/>
            </a:pPr>
            <a:endParaRPr lang="en-I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457200"/>
            <a:ext cx="8610600" cy="6096000"/>
          </a:xfrm>
          <a:prstGeom prst="rect">
            <a:avLst/>
          </a:prstGeom>
        </p:spPr>
        <p:txBody>
          <a:bodyPr vert="horz">
            <a:normAutofit fontScale="47500" lnSpcReduction="20000"/>
          </a:bodyPr>
          <a:lstStyle/>
          <a:p>
            <a:pPr>
              <a:spcBef>
                <a:spcPts val="600"/>
              </a:spcBef>
              <a:buClr>
                <a:srgbClr val="FE8637"/>
              </a:buClr>
              <a:buSzPct val="70000"/>
              <a:buFont typeface="Wingdings"/>
              <a:buNone/>
              <a:defRPr/>
            </a:pPr>
            <a:r>
              <a:rPr lang="en-IN" sz="7000" b="1" u="sng" dirty="0" smtClean="0">
                <a:solidFill>
                  <a:schemeClr val="accent1">
                    <a:lumMod val="60000"/>
                    <a:lumOff val="40000"/>
                  </a:schemeClr>
                </a:solidFill>
              </a:rPr>
              <a:t>ONE-ADDRESS INSTRUCTIONS</a:t>
            </a:r>
            <a:endParaRPr lang="en-IN" sz="2000" b="1" u="sng" dirty="0" smtClean="0">
              <a:solidFill>
                <a:schemeClr val="accent1">
                  <a:lumMod val="60000"/>
                  <a:lumOff val="40000"/>
                </a:schemeClr>
              </a:solidFill>
            </a:endParaRPr>
          </a:p>
          <a:p>
            <a:pPr>
              <a:spcBef>
                <a:spcPts val="600"/>
              </a:spcBef>
              <a:buClr>
                <a:srgbClr val="FE8637"/>
              </a:buClr>
              <a:buSzPct val="70000"/>
              <a:buFont typeface="Wingdings"/>
              <a:buNone/>
              <a:defRPr/>
            </a:pPr>
            <a:endParaRPr lang="en-IN" b="1" dirty="0" smtClean="0"/>
          </a:p>
          <a:p>
            <a:pPr>
              <a:spcBef>
                <a:spcPts val="600"/>
              </a:spcBef>
              <a:buClr>
                <a:srgbClr val="FE8637"/>
              </a:buClr>
              <a:buSzPct val="70000"/>
              <a:buFont typeface="Wingdings"/>
              <a:buNone/>
              <a:defRPr/>
            </a:pPr>
            <a:r>
              <a:rPr lang="en-US" sz="5000" b="1" dirty="0" smtClean="0"/>
              <a:t>One-address instructions use an implied accumulator (AC) register for all data manipulation. For multiplication and division there is a need for a second register. However, here we will neglect the second and assume that the AC contains the result of tall operations. The program to evaluate X = (A + B) ∗ (C + D) is</a:t>
            </a:r>
          </a:p>
          <a:p>
            <a:pPr>
              <a:spcBef>
                <a:spcPts val="600"/>
              </a:spcBef>
              <a:buClr>
                <a:srgbClr val="FE8637"/>
              </a:buClr>
              <a:buSzPct val="70000"/>
              <a:buFont typeface="Wingdings"/>
              <a:buNone/>
              <a:defRPr/>
            </a:pPr>
            <a:r>
              <a:rPr lang="en-US" b="1" dirty="0" smtClean="0"/>
              <a:t>	</a:t>
            </a:r>
            <a:r>
              <a:rPr lang="en-US" sz="4000" b="1" dirty="0" smtClean="0"/>
              <a:t>LOAD A AC ← M [A]</a:t>
            </a:r>
          </a:p>
          <a:p>
            <a:pPr>
              <a:spcBef>
                <a:spcPts val="600"/>
              </a:spcBef>
              <a:buClr>
                <a:srgbClr val="FE8637"/>
              </a:buClr>
              <a:buSzPct val="70000"/>
              <a:buFont typeface="Wingdings"/>
              <a:buNone/>
              <a:defRPr/>
            </a:pPr>
            <a:r>
              <a:rPr lang="en-US" sz="4000" b="1" dirty="0" smtClean="0"/>
              <a:t>	ADD B AC ← A [C] + M [B]</a:t>
            </a:r>
          </a:p>
          <a:p>
            <a:pPr>
              <a:spcBef>
                <a:spcPts val="600"/>
              </a:spcBef>
              <a:buClr>
                <a:srgbClr val="FE8637"/>
              </a:buClr>
              <a:buSzPct val="70000"/>
              <a:buFont typeface="Wingdings"/>
              <a:buNone/>
              <a:defRPr/>
            </a:pPr>
            <a:r>
              <a:rPr lang="fr-FR" sz="4000" b="1" dirty="0" smtClean="0"/>
              <a:t>	STORE T M [T] ← AC</a:t>
            </a:r>
          </a:p>
          <a:p>
            <a:pPr>
              <a:spcBef>
                <a:spcPts val="600"/>
              </a:spcBef>
              <a:buClr>
                <a:srgbClr val="FE8637"/>
              </a:buClr>
              <a:buSzPct val="70000"/>
              <a:buFont typeface="Wingdings"/>
              <a:buNone/>
              <a:defRPr/>
            </a:pPr>
            <a:r>
              <a:rPr lang="en-US" sz="4000" b="1" dirty="0" smtClean="0"/>
              <a:t>	LOAD C AC ← M [C]</a:t>
            </a:r>
          </a:p>
          <a:p>
            <a:pPr>
              <a:spcBef>
                <a:spcPts val="600"/>
              </a:spcBef>
              <a:buClr>
                <a:srgbClr val="FE8637"/>
              </a:buClr>
              <a:buSzPct val="70000"/>
              <a:buFont typeface="Wingdings"/>
              <a:buNone/>
              <a:defRPr/>
            </a:pPr>
            <a:r>
              <a:rPr lang="en-US" sz="4000" b="1" dirty="0" smtClean="0"/>
              <a:t>	ADD D AC ← AC + M [D]</a:t>
            </a:r>
          </a:p>
          <a:p>
            <a:pPr>
              <a:spcBef>
                <a:spcPts val="600"/>
              </a:spcBef>
              <a:buClr>
                <a:srgbClr val="FE8637"/>
              </a:buClr>
              <a:buSzPct val="70000"/>
              <a:buFont typeface="Wingdings"/>
              <a:buNone/>
              <a:defRPr/>
            </a:pPr>
            <a:r>
              <a:rPr lang="fr-FR" sz="4000" b="1" dirty="0" smtClean="0"/>
              <a:t>	MUL T AC ← AC ∗ M [T]</a:t>
            </a:r>
          </a:p>
          <a:p>
            <a:pPr>
              <a:spcBef>
                <a:spcPts val="600"/>
              </a:spcBef>
              <a:buClr>
                <a:srgbClr val="FE8637"/>
              </a:buClr>
              <a:buSzPct val="70000"/>
              <a:buFont typeface="Wingdings"/>
              <a:buNone/>
              <a:defRPr/>
            </a:pPr>
            <a:r>
              <a:rPr lang="da-DK" sz="4000" b="1" dirty="0" smtClean="0"/>
              <a:t>	STORE X M [X] ← AC</a:t>
            </a:r>
          </a:p>
          <a:p>
            <a:pPr>
              <a:spcBef>
                <a:spcPts val="600"/>
              </a:spcBef>
              <a:buClr>
                <a:srgbClr val="FE8637"/>
              </a:buClr>
              <a:buSzPct val="70000"/>
              <a:buFont typeface="Wingdings"/>
              <a:buNone/>
              <a:defRPr/>
            </a:pPr>
            <a:endParaRPr lang="da-DK" b="1" dirty="0" smtClean="0"/>
          </a:p>
          <a:p>
            <a:pPr>
              <a:spcBef>
                <a:spcPts val="600"/>
              </a:spcBef>
              <a:buClr>
                <a:srgbClr val="FE8637"/>
              </a:buClr>
              <a:buSzPct val="70000"/>
              <a:buFont typeface="Wingdings"/>
              <a:buNone/>
              <a:defRPr/>
            </a:pPr>
            <a:r>
              <a:rPr lang="en-US" sz="5000" b="1" dirty="0" smtClean="0"/>
              <a:t>All operation are done between the AC register and a memory operand. T is the address of a temporary memory location required for storing the intermediate result.</a:t>
            </a:r>
            <a:endParaRPr lang="en-IN" sz="5000"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28600" y="381000"/>
            <a:ext cx="8686800" cy="6096000"/>
          </a:xfrm>
          <a:prstGeom prst="rect">
            <a:avLst/>
          </a:prstGeom>
        </p:spPr>
        <p:txBody>
          <a:bodyPr vert="horz">
            <a:normAutofit fontScale="32500" lnSpcReduction="20000"/>
          </a:bodyPr>
          <a:lstStyle/>
          <a:p>
            <a:pPr>
              <a:spcBef>
                <a:spcPts val="600"/>
              </a:spcBef>
              <a:buClr>
                <a:srgbClr val="FE8637"/>
              </a:buClr>
              <a:buSzPct val="70000"/>
              <a:buFont typeface="Wingdings"/>
              <a:buNone/>
              <a:defRPr/>
            </a:pPr>
            <a:r>
              <a:rPr lang="en-IN" sz="9600" b="1" u="sng" dirty="0" smtClean="0">
                <a:solidFill>
                  <a:schemeClr val="accent1">
                    <a:lumMod val="60000"/>
                    <a:lumOff val="40000"/>
                  </a:schemeClr>
                </a:solidFill>
              </a:rPr>
              <a:t>ZERO-ADDRESS INSTRUCTIONS</a:t>
            </a:r>
          </a:p>
          <a:p>
            <a:pPr>
              <a:spcBef>
                <a:spcPts val="600"/>
              </a:spcBef>
              <a:buClr>
                <a:srgbClr val="FE8637"/>
              </a:buClr>
              <a:buSzPct val="70000"/>
              <a:buFont typeface="Wingdings"/>
              <a:buNone/>
              <a:defRPr/>
            </a:pPr>
            <a:endParaRPr lang="en-IN" b="1" u="sng" dirty="0" smtClean="0"/>
          </a:p>
          <a:p>
            <a:pPr>
              <a:spcBef>
                <a:spcPts val="600"/>
              </a:spcBef>
              <a:buClr>
                <a:srgbClr val="FE8637"/>
              </a:buClr>
              <a:buSzPct val="70000"/>
              <a:buFont typeface="Wingdings"/>
              <a:buNone/>
              <a:defRPr/>
            </a:pPr>
            <a:r>
              <a:rPr lang="en-US" sz="6200" dirty="0" smtClean="0"/>
              <a:t>A stack-organized computer does not use an address field for the instructions ADD and MUL.</a:t>
            </a:r>
          </a:p>
          <a:p>
            <a:pPr>
              <a:spcBef>
                <a:spcPts val="600"/>
              </a:spcBef>
              <a:buClr>
                <a:srgbClr val="FE8637"/>
              </a:buClr>
              <a:buSzPct val="70000"/>
              <a:buFont typeface="Wingdings"/>
              <a:buNone/>
              <a:defRPr/>
            </a:pPr>
            <a:r>
              <a:rPr lang="en-US" sz="6200" dirty="0" smtClean="0"/>
              <a:t>The PUSH and POP instructions, however, need an address field to specify the operand that</a:t>
            </a:r>
          </a:p>
          <a:p>
            <a:pPr>
              <a:spcBef>
                <a:spcPts val="600"/>
              </a:spcBef>
              <a:buClr>
                <a:srgbClr val="FE8637"/>
              </a:buClr>
              <a:buSzPct val="70000"/>
              <a:buFont typeface="Wingdings"/>
              <a:buNone/>
              <a:defRPr/>
            </a:pPr>
            <a:r>
              <a:rPr lang="en-US" sz="6200" dirty="0" smtClean="0"/>
              <a:t>communicates with the stack. The following program shows how X = (A + B) ∗ (C + D) will be</a:t>
            </a:r>
          </a:p>
          <a:p>
            <a:pPr>
              <a:spcBef>
                <a:spcPts val="600"/>
              </a:spcBef>
              <a:buClr>
                <a:srgbClr val="FE8637"/>
              </a:buClr>
              <a:buSzPct val="70000"/>
              <a:buFont typeface="Wingdings"/>
              <a:buNone/>
              <a:defRPr/>
            </a:pPr>
            <a:r>
              <a:rPr lang="en-US" sz="6200" dirty="0" smtClean="0"/>
              <a:t>written for a stack organized computer. (TOS stands for top of stack) </a:t>
            </a:r>
          </a:p>
          <a:p>
            <a:pPr>
              <a:spcBef>
                <a:spcPts val="600"/>
              </a:spcBef>
              <a:buClr>
                <a:srgbClr val="FE8637"/>
              </a:buClr>
              <a:buSzPct val="70000"/>
              <a:buFont typeface="Wingdings"/>
              <a:buNone/>
              <a:defRPr/>
            </a:pPr>
            <a:r>
              <a:rPr lang="en-IN" dirty="0" smtClean="0"/>
              <a:t>	</a:t>
            </a:r>
            <a:r>
              <a:rPr lang="en-IN" sz="4300" dirty="0" smtClean="0"/>
              <a:t>PUSH A TOS ← A</a:t>
            </a:r>
          </a:p>
          <a:p>
            <a:pPr>
              <a:spcBef>
                <a:spcPts val="600"/>
              </a:spcBef>
              <a:buClr>
                <a:srgbClr val="FE8637"/>
              </a:buClr>
              <a:buSzPct val="70000"/>
              <a:buFont typeface="Wingdings"/>
              <a:buNone/>
              <a:defRPr/>
            </a:pPr>
            <a:r>
              <a:rPr lang="en-IN" sz="4300" dirty="0" smtClean="0"/>
              <a:t>	PUSH B TOS ← B</a:t>
            </a:r>
          </a:p>
          <a:p>
            <a:pPr>
              <a:spcBef>
                <a:spcPts val="600"/>
              </a:spcBef>
              <a:buClr>
                <a:srgbClr val="FE8637"/>
              </a:buClr>
              <a:buSzPct val="70000"/>
              <a:buFont typeface="Wingdings"/>
              <a:buNone/>
              <a:defRPr/>
            </a:pPr>
            <a:r>
              <a:rPr lang="en-IN" sz="4300" dirty="0" smtClean="0"/>
              <a:t>	ADD TOS ← (A + B)</a:t>
            </a:r>
          </a:p>
          <a:p>
            <a:pPr>
              <a:spcBef>
                <a:spcPts val="600"/>
              </a:spcBef>
              <a:buClr>
                <a:srgbClr val="FE8637"/>
              </a:buClr>
              <a:buSzPct val="70000"/>
              <a:buFont typeface="Wingdings"/>
              <a:buNone/>
              <a:defRPr/>
            </a:pPr>
            <a:r>
              <a:rPr lang="en-IN" sz="4300" dirty="0" smtClean="0"/>
              <a:t>	PUSH C TOS ← C</a:t>
            </a:r>
          </a:p>
          <a:p>
            <a:pPr>
              <a:spcBef>
                <a:spcPts val="600"/>
              </a:spcBef>
              <a:buClr>
                <a:srgbClr val="FE8637"/>
              </a:buClr>
              <a:buSzPct val="70000"/>
              <a:buFont typeface="Wingdings"/>
              <a:buNone/>
              <a:defRPr/>
            </a:pPr>
            <a:r>
              <a:rPr lang="en-IN" sz="4300" dirty="0" smtClean="0"/>
              <a:t>	PUSH D TOS ← D</a:t>
            </a:r>
          </a:p>
          <a:p>
            <a:pPr>
              <a:spcBef>
                <a:spcPts val="600"/>
              </a:spcBef>
              <a:buClr>
                <a:srgbClr val="FE8637"/>
              </a:buClr>
              <a:buSzPct val="70000"/>
              <a:buFont typeface="Wingdings"/>
              <a:buNone/>
              <a:defRPr/>
            </a:pPr>
            <a:r>
              <a:rPr lang="en-IN" sz="4300" dirty="0" smtClean="0"/>
              <a:t>	ADD TOS ← (C + D)</a:t>
            </a:r>
          </a:p>
          <a:p>
            <a:pPr>
              <a:spcBef>
                <a:spcPts val="600"/>
              </a:spcBef>
              <a:buClr>
                <a:srgbClr val="FE8637"/>
              </a:buClr>
              <a:buSzPct val="70000"/>
              <a:buFont typeface="Wingdings"/>
              <a:buNone/>
              <a:defRPr/>
            </a:pPr>
            <a:r>
              <a:rPr lang="pt-BR" sz="4300" dirty="0" smtClean="0"/>
              <a:t>	MUL TOS ← (C + D) ∗ (A + B)</a:t>
            </a:r>
          </a:p>
          <a:p>
            <a:pPr>
              <a:spcBef>
                <a:spcPts val="600"/>
              </a:spcBef>
              <a:buClr>
                <a:srgbClr val="FE8637"/>
              </a:buClr>
              <a:buSzPct val="70000"/>
              <a:buFont typeface="Wingdings"/>
              <a:buNone/>
              <a:defRPr/>
            </a:pPr>
            <a:r>
              <a:rPr lang="pt-BR" sz="4300" dirty="0" smtClean="0"/>
              <a:t>	POP X M [X] ← TOS</a:t>
            </a:r>
          </a:p>
          <a:p>
            <a:pPr>
              <a:spcBef>
                <a:spcPts val="600"/>
              </a:spcBef>
              <a:buClr>
                <a:srgbClr val="FE8637"/>
              </a:buClr>
              <a:buSzPct val="70000"/>
              <a:buFont typeface="Wingdings"/>
              <a:buNone/>
              <a:defRPr/>
            </a:pPr>
            <a:r>
              <a:rPr lang="en-US" sz="7400" dirty="0" smtClean="0"/>
              <a:t>To evalua</a:t>
            </a:r>
            <a:r>
              <a:rPr lang="en-US" sz="6200" dirty="0" smtClean="0"/>
              <a:t>te arithmetic expressions in a stack computer, it is necessary to convert the expression into reverse Polish notation. The name “zero-address” is given to this type of computer because of the absence of an address field in the computational instructions</a:t>
            </a:r>
            <a:endParaRPr lang="en-IN" sz="6200" dirty="0" smtClean="0"/>
          </a:p>
          <a:p>
            <a:pPr>
              <a:spcBef>
                <a:spcPts val="600"/>
              </a:spcBef>
              <a:buClr>
                <a:srgbClr val="FE8637"/>
              </a:buClr>
              <a:buSzPct val="70000"/>
              <a:buFont typeface="Wingdings"/>
              <a:buNone/>
              <a:defRPr/>
            </a:pPr>
            <a:endParaRPr lang="en-IN" b="1"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1066800"/>
            <a:ext cx="8991600" cy="2971800"/>
          </a:xfrm>
          <a:prstGeom prst="rect">
            <a:avLst/>
          </a:prstGeom>
        </p:spPr>
        <p:txBody>
          <a:bodyPr vert="horz">
            <a:normAutofit/>
          </a:bodyPr>
          <a:lstStyle/>
          <a:p>
            <a:pPr>
              <a:spcBef>
                <a:spcPts val="600"/>
              </a:spcBef>
              <a:buClr>
                <a:srgbClr val="FE8637"/>
              </a:buClr>
              <a:buSzPct val="70000"/>
              <a:buFont typeface="Wingdings"/>
              <a:buNone/>
              <a:defRPr/>
            </a:pPr>
            <a:r>
              <a:rPr lang="en-US" sz="2400" dirty="0" smtClean="0"/>
              <a:t>The operation field of an instruction specifies the operation to be performed. This operation must</a:t>
            </a:r>
          </a:p>
          <a:p>
            <a:pPr>
              <a:spcBef>
                <a:spcPts val="600"/>
              </a:spcBef>
              <a:buClr>
                <a:srgbClr val="FE8637"/>
              </a:buClr>
              <a:buSzPct val="70000"/>
              <a:buFont typeface="Wingdings"/>
              <a:buNone/>
              <a:defRPr/>
            </a:pPr>
            <a:r>
              <a:rPr lang="en-US" sz="2400" dirty="0" smtClean="0"/>
              <a:t>be executed on some data stored in computer registers or memory words. The way the operands</a:t>
            </a:r>
          </a:p>
          <a:p>
            <a:pPr>
              <a:spcBef>
                <a:spcPts val="600"/>
              </a:spcBef>
              <a:buClr>
                <a:srgbClr val="FE8637"/>
              </a:buClr>
              <a:buSzPct val="70000"/>
              <a:buFont typeface="Wingdings"/>
              <a:buNone/>
              <a:defRPr/>
            </a:pPr>
            <a:r>
              <a:rPr lang="en-US" sz="2400" dirty="0" smtClean="0"/>
              <a:t>are chosen during program execution in dependent on the addressing mode of the instruction.</a:t>
            </a:r>
            <a:endParaRPr lang="en-IN" sz="2400" dirty="0"/>
          </a:p>
        </p:txBody>
      </p:sp>
      <p:sp>
        <p:nvSpPr>
          <p:cNvPr id="5" name="Title 4"/>
          <p:cNvSpPr>
            <a:spLocks noGrp="1"/>
          </p:cNvSpPr>
          <p:nvPr>
            <p:ph type="title"/>
          </p:nvPr>
        </p:nvSpPr>
        <p:spPr>
          <a:xfrm>
            <a:off x="533400" y="0"/>
            <a:ext cx="7696200" cy="1143000"/>
          </a:xfrm>
        </p:spPr>
        <p:txBody>
          <a:bodyPr/>
          <a:lstStyle/>
          <a:p>
            <a:r>
              <a:rPr lang="en-IN" b="1" i="1" u="sng" dirty="0" smtClean="0"/>
              <a:t>ADDRESSING NODES</a:t>
            </a:r>
            <a:endParaRPr lang="en-IN" b="1" i="1" u="sng" dirty="0"/>
          </a:p>
        </p:txBody>
      </p:sp>
      <p:sp>
        <p:nvSpPr>
          <p:cNvPr id="6" name="Content Placeholder 2"/>
          <p:cNvSpPr txBox="1">
            <a:spLocks/>
          </p:cNvSpPr>
          <p:nvPr/>
        </p:nvSpPr>
        <p:spPr>
          <a:xfrm>
            <a:off x="228600" y="3810001"/>
            <a:ext cx="8153400" cy="3047999"/>
          </a:xfrm>
          <a:prstGeom prst="rect">
            <a:avLst/>
          </a:prstGeom>
        </p:spPr>
        <p:txBody>
          <a:bodyPr>
            <a:normAutofit lnSpcReduction="10000"/>
          </a:bodyPr>
          <a:lstStyle/>
          <a:p>
            <a:pPr>
              <a:spcBef>
                <a:spcPts val="600"/>
              </a:spcBef>
              <a:buClr>
                <a:srgbClr val="FE8637"/>
              </a:buClr>
              <a:buSzPct val="70000"/>
              <a:buFont typeface="Wingdings"/>
              <a:buNone/>
              <a:defRPr/>
            </a:pPr>
            <a:r>
              <a:rPr lang="en-US" sz="2400" dirty="0" smtClean="0">
                <a:solidFill>
                  <a:schemeClr val="accent1">
                    <a:lumMod val="60000"/>
                    <a:lumOff val="40000"/>
                  </a:schemeClr>
                </a:solidFill>
              </a:rPr>
              <a:t>To understand the various addressing modes to be presented in this section, it is imperative that we understand the basic operation cycle of the computer. The control unit of a computer is designed to go through an instruction cycle that is divided into three major phases:</a:t>
            </a:r>
          </a:p>
          <a:p>
            <a:pPr>
              <a:spcBef>
                <a:spcPts val="600"/>
              </a:spcBef>
              <a:buClr>
                <a:srgbClr val="FE8637"/>
              </a:buClr>
              <a:buSzPct val="70000"/>
              <a:buFont typeface="Wingdings"/>
              <a:buNone/>
              <a:defRPr/>
            </a:pPr>
            <a:r>
              <a:rPr lang="en-US" sz="2400" dirty="0" smtClean="0">
                <a:solidFill>
                  <a:schemeClr val="accent1">
                    <a:lumMod val="60000"/>
                    <a:lumOff val="40000"/>
                  </a:schemeClr>
                </a:solidFill>
              </a:rPr>
              <a:t>	1. Fetch the instruction from memory</a:t>
            </a:r>
          </a:p>
          <a:p>
            <a:pPr>
              <a:spcBef>
                <a:spcPts val="600"/>
              </a:spcBef>
              <a:buClr>
                <a:srgbClr val="FE8637"/>
              </a:buClr>
              <a:buSzPct val="70000"/>
              <a:buFont typeface="Wingdings"/>
              <a:buNone/>
              <a:defRPr/>
            </a:pPr>
            <a:r>
              <a:rPr lang="en-IN" sz="2400" dirty="0" smtClean="0">
                <a:solidFill>
                  <a:schemeClr val="accent1">
                    <a:lumMod val="60000"/>
                    <a:lumOff val="40000"/>
                  </a:schemeClr>
                </a:solidFill>
              </a:rPr>
              <a:t>	2. Decode the instruction.</a:t>
            </a:r>
          </a:p>
          <a:p>
            <a:pPr>
              <a:spcBef>
                <a:spcPts val="600"/>
              </a:spcBef>
              <a:buClr>
                <a:srgbClr val="FE8637"/>
              </a:buClr>
              <a:buSzPct val="70000"/>
              <a:buFont typeface="Wingdings"/>
              <a:buNone/>
              <a:defRPr/>
            </a:pPr>
            <a:r>
              <a:rPr lang="en-IN" sz="2400" dirty="0" smtClean="0">
                <a:solidFill>
                  <a:schemeClr val="accent1">
                    <a:lumMod val="60000"/>
                    <a:lumOff val="40000"/>
                  </a:schemeClr>
                </a:solidFill>
              </a:rPr>
              <a:t>	3. Execute the instruction</a:t>
            </a:r>
            <a:r>
              <a:rPr lang="en-IN" sz="2000" dirty="0" smtClean="0">
                <a:solidFill>
                  <a:prstClr val="black"/>
                </a:solidFill>
              </a:rPr>
              <a:t>.</a:t>
            </a:r>
            <a:endParaRPr lang="en-IN" sz="2000" dirty="0">
              <a:solidFill>
                <a:prstClr val="black"/>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4800" y="0"/>
            <a:ext cx="8534400" cy="6858000"/>
          </a:xfrm>
          <a:prstGeom prst="rect">
            <a:avLst/>
          </a:prstGeom>
        </p:spPr>
        <p:txBody>
          <a:bodyPr vert="horz">
            <a:noAutofit/>
          </a:bodyPr>
          <a:lstStyle/>
          <a:p>
            <a:pPr>
              <a:spcBef>
                <a:spcPts val="600"/>
              </a:spcBef>
              <a:buClr>
                <a:srgbClr val="FE8637"/>
              </a:buClr>
              <a:buSzPct val="70000"/>
              <a:buFont typeface="Wingdings"/>
              <a:buNone/>
              <a:defRPr/>
            </a:pPr>
            <a:r>
              <a:rPr lang="en-US" sz="4000" b="1" u="sng" dirty="0" smtClean="0">
                <a:solidFill>
                  <a:schemeClr val="accent1">
                    <a:lumMod val="60000"/>
                    <a:lumOff val="40000"/>
                  </a:schemeClr>
                </a:solidFill>
                <a:latin typeface="Algerian" pitchFamily="82" charset="0"/>
                <a:cs typeface="Arial" pitchFamily="34" charset="0"/>
              </a:rPr>
              <a:t>Immediate Mode : </a:t>
            </a:r>
          </a:p>
          <a:p>
            <a:pPr>
              <a:spcBef>
                <a:spcPts val="600"/>
              </a:spcBef>
              <a:buClr>
                <a:srgbClr val="FE8637"/>
              </a:buClr>
              <a:buSzPct val="70000"/>
              <a:buFont typeface="Wingdings"/>
              <a:buNone/>
              <a:defRPr/>
            </a:pPr>
            <a:r>
              <a:rPr lang="en-US" sz="2200" b="1" dirty="0" smtClean="0">
                <a:latin typeface="Arial" pitchFamily="34" charset="0"/>
                <a:cs typeface="Arial" pitchFamily="34" charset="0"/>
              </a:rPr>
              <a:t>   </a:t>
            </a:r>
            <a:r>
              <a:rPr lang="en-US" sz="2200" dirty="0" smtClean="0">
                <a:latin typeface="Arial" pitchFamily="34" charset="0"/>
                <a:cs typeface="Arial" pitchFamily="34" charset="0"/>
              </a:rPr>
              <a:t>In this mode the operand is specified in the instruction itself. In</a:t>
            </a:r>
          </a:p>
          <a:p>
            <a:pPr>
              <a:spcBef>
                <a:spcPts val="600"/>
              </a:spcBef>
              <a:buClr>
                <a:srgbClr val="FE8637"/>
              </a:buClr>
              <a:buSzPct val="70000"/>
              <a:buFont typeface="Wingdings"/>
              <a:buNone/>
              <a:defRPr/>
            </a:pPr>
            <a:r>
              <a:rPr lang="en-US" sz="2200" dirty="0" smtClean="0">
                <a:latin typeface="Arial" pitchFamily="34" charset="0"/>
                <a:cs typeface="Arial" pitchFamily="34" charset="0"/>
              </a:rPr>
              <a:t>other words, an immediate-mode instruction has an operand field rather than an address </a:t>
            </a:r>
            <a:r>
              <a:rPr lang="en-US" sz="2200" dirty="0" smtClean="0">
                <a:latin typeface="Arial" pitchFamily="34" charset="0"/>
                <a:cs typeface="Arial" pitchFamily="34" charset="0"/>
              </a:rPr>
              <a:t>field. The </a:t>
            </a:r>
            <a:r>
              <a:rPr lang="en-US" sz="2200" dirty="0" smtClean="0">
                <a:latin typeface="Arial" pitchFamily="34" charset="0"/>
                <a:cs typeface="Arial" pitchFamily="34" charset="0"/>
              </a:rPr>
              <a:t>operand field contains the actual operand to be used in conjunction with the </a:t>
            </a:r>
            <a:r>
              <a:rPr lang="en-US" sz="2200" dirty="0" smtClean="0">
                <a:latin typeface="Arial" pitchFamily="34" charset="0"/>
                <a:cs typeface="Arial" pitchFamily="34" charset="0"/>
              </a:rPr>
              <a:t>operation specified </a:t>
            </a:r>
            <a:r>
              <a:rPr lang="en-US" sz="2200" dirty="0" smtClean="0">
                <a:latin typeface="Arial" pitchFamily="34" charset="0"/>
                <a:cs typeface="Arial" pitchFamily="34" charset="0"/>
              </a:rPr>
              <a:t>in the instruction. Immediate-mode instructions are useful for initializing registers to </a:t>
            </a:r>
            <a:r>
              <a:rPr lang="en-US" sz="2200" dirty="0" smtClean="0">
                <a:latin typeface="Arial" pitchFamily="34" charset="0"/>
                <a:cs typeface="Arial" pitchFamily="34" charset="0"/>
              </a:rPr>
              <a:t>a </a:t>
            </a:r>
            <a:r>
              <a:rPr lang="en-IN" sz="2200" dirty="0" smtClean="0">
                <a:latin typeface="Arial" pitchFamily="34" charset="0"/>
                <a:cs typeface="Arial" pitchFamily="34" charset="0"/>
              </a:rPr>
              <a:t>constant </a:t>
            </a:r>
            <a:r>
              <a:rPr lang="en-IN" sz="2200" dirty="0" smtClean="0">
                <a:latin typeface="Arial" pitchFamily="34" charset="0"/>
                <a:cs typeface="Arial" pitchFamily="34" charset="0"/>
              </a:rPr>
              <a:t>value.</a:t>
            </a:r>
          </a:p>
          <a:p>
            <a:pPr>
              <a:spcBef>
                <a:spcPts val="600"/>
              </a:spcBef>
              <a:buClr>
                <a:srgbClr val="FE8637"/>
              </a:buClr>
              <a:buSzPct val="70000"/>
              <a:buFont typeface="Wingdings"/>
              <a:buNone/>
              <a:defRPr/>
            </a:pPr>
            <a:r>
              <a:rPr lang="en-US" sz="2200" dirty="0" smtClean="0">
                <a:latin typeface="Arial" pitchFamily="34" charset="0"/>
                <a:cs typeface="Arial" pitchFamily="34" charset="0"/>
              </a:rPr>
              <a:t>It </a:t>
            </a:r>
            <a:r>
              <a:rPr lang="en-US" sz="2200" dirty="0" smtClean="0">
                <a:latin typeface="Arial" pitchFamily="34" charset="0"/>
                <a:cs typeface="Arial" pitchFamily="34" charset="0"/>
              </a:rPr>
              <a:t>was mentioned previously that the address field of an instruction may specify either a memory word or a processor register. When the address field specifies a processor register, </a:t>
            </a:r>
            <a:r>
              <a:rPr lang="en-US" sz="2200" dirty="0" smtClean="0">
                <a:latin typeface="Arial" pitchFamily="34" charset="0"/>
                <a:cs typeface="Arial" pitchFamily="34" charset="0"/>
              </a:rPr>
              <a:t>the instruction </a:t>
            </a:r>
            <a:r>
              <a:rPr lang="en-US" sz="2200" dirty="0" smtClean="0">
                <a:latin typeface="Arial" pitchFamily="34" charset="0"/>
                <a:cs typeface="Arial" pitchFamily="34" charset="0"/>
              </a:rPr>
              <a:t>is said to be in the register mode</a:t>
            </a:r>
            <a:r>
              <a:rPr lang="en-US" sz="2200" dirty="0" smtClean="0">
                <a:latin typeface="Arial" pitchFamily="34" charset="0"/>
                <a:cs typeface="Arial" pitchFamily="34" charset="0"/>
              </a:rPr>
              <a:t>.</a:t>
            </a:r>
          </a:p>
          <a:p>
            <a:pPr>
              <a:spcBef>
                <a:spcPts val="600"/>
              </a:spcBef>
              <a:buClr>
                <a:srgbClr val="FE8637"/>
              </a:buClr>
              <a:buSzPct val="70000"/>
              <a:buFont typeface="Wingdings"/>
              <a:buNone/>
              <a:defRPr/>
            </a:pPr>
            <a:endParaRPr lang="en-US" sz="2000" b="1" dirty="0" smtClean="0">
              <a:latin typeface="Arial" pitchFamily="34" charset="0"/>
              <a:cs typeface="Arial" pitchFamily="34" charset="0"/>
            </a:endParaRPr>
          </a:p>
          <a:p>
            <a:pPr>
              <a:spcBef>
                <a:spcPts val="600"/>
              </a:spcBef>
              <a:buClr>
                <a:srgbClr val="FE8637"/>
              </a:buClr>
              <a:buSzPct val="70000"/>
              <a:buFont typeface="Wingdings"/>
              <a:buNone/>
              <a:defRPr/>
            </a:pPr>
            <a:r>
              <a:rPr lang="en-US" sz="4000" b="1" u="sng" dirty="0" smtClean="0">
                <a:solidFill>
                  <a:schemeClr val="accent1">
                    <a:lumMod val="60000"/>
                    <a:lumOff val="40000"/>
                  </a:schemeClr>
                </a:solidFill>
                <a:latin typeface="Algerian" pitchFamily="82" charset="0"/>
                <a:cs typeface="Arial" pitchFamily="34" charset="0"/>
              </a:rPr>
              <a:t>Register Mode : </a:t>
            </a:r>
          </a:p>
          <a:p>
            <a:pPr>
              <a:spcBef>
                <a:spcPts val="600"/>
              </a:spcBef>
              <a:buClr>
                <a:srgbClr val="FE8637"/>
              </a:buClr>
              <a:buSzPct val="70000"/>
              <a:buFont typeface="Wingdings"/>
              <a:buNone/>
              <a:defRPr/>
            </a:pPr>
            <a:r>
              <a:rPr lang="en-US" sz="2200" dirty="0" smtClean="0">
                <a:latin typeface="Arial" pitchFamily="34" charset="0"/>
                <a:cs typeface="Arial" pitchFamily="34" charset="0"/>
              </a:rPr>
              <a:t>In this mode the operands are in registers that reside within the </a:t>
            </a:r>
            <a:r>
              <a:rPr lang="en-US" sz="2200" dirty="0" smtClean="0">
                <a:latin typeface="Arial" pitchFamily="34" charset="0"/>
                <a:cs typeface="Arial" pitchFamily="34" charset="0"/>
              </a:rPr>
              <a:t>CPU. The </a:t>
            </a:r>
            <a:r>
              <a:rPr lang="en-US" sz="2200" dirty="0" smtClean="0">
                <a:latin typeface="Arial" pitchFamily="34" charset="0"/>
                <a:cs typeface="Arial" pitchFamily="34" charset="0"/>
              </a:rPr>
              <a:t>particular register is selected from a register field in the instruction. A k-bit field can specify any one of 2k registers.</a:t>
            </a:r>
          </a:p>
          <a:p>
            <a:pPr>
              <a:spcBef>
                <a:spcPts val="600"/>
              </a:spcBef>
              <a:buClr>
                <a:srgbClr val="FE8637"/>
              </a:buClr>
              <a:buSzPct val="70000"/>
              <a:buFont typeface="Wingdings"/>
              <a:buNone/>
              <a:defRPr/>
            </a:pPr>
            <a:endParaRPr lang="en-US" sz="900" b="1" dirty="0" smtClean="0">
              <a:solidFill>
                <a:srgbClr val="575F6D"/>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0"/>
            <a:ext cx="8610600" cy="6705600"/>
          </a:xfrm>
        </p:spPr>
        <p:txBody>
          <a:bodyPr>
            <a:normAutofit fontScale="92500"/>
          </a:bodyPr>
          <a:lstStyle/>
          <a:p>
            <a:pPr lvl="0">
              <a:buNone/>
              <a:defRPr/>
            </a:pPr>
            <a:r>
              <a:rPr lang="en-US" b="1" dirty="0" smtClean="0"/>
              <a:t>     </a:t>
            </a:r>
            <a:r>
              <a:rPr lang="en-US" b="1" dirty="0" smtClean="0"/>
              <a:t>        </a:t>
            </a:r>
            <a:r>
              <a:rPr lang="en-US" sz="3900" b="1" u="sng" dirty="0" smtClean="0">
                <a:solidFill>
                  <a:schemeClr val="accent1">
                    <a:lumMod val="60000"/>
                    <a:lumOff val="40000"/>
                  </a:schemeClr>
                </a:solidFill>
                <a:latin typeface="Algerian" pitchFamily="82" charset="0"/>
              </a:rPr>
              <a:t>Register Indirect Mode </a:t>
            </a:r>
            <a:r>
              <a:rPr lang="en-US" sz="3900" b="1" u="sng" dirty="0" smtClean="0">
                <a:solidFill>
                  <a:schemeClr val="accent1">
                    <a:lumMod val="60000"/>
                    <a:lumOff val="40000"/>
                  </a:schemeClr>
                </a:solidFill>
                <a:latin typeface="Algerian" pitchFamily="82" charset="0"/>
              </a:rPr>
              <a:t>:</a:t>
            </a:r>
          </a:p>
          <a:p>
            <a:pPr lvl="0">
              <a:buNone/>
              <a:defRPr/>
            </a:pPr>
            <a:endParaRPr lang="en-US" sz="2400" b="1" u="sng" dirty="0" smtClean="0">
              <a:solidFill>
                <a:schemeClr val="accent1">
                  <a:lumMod val="60000"/>
                  <a:lumOff val="40000"/>
                </a:schemeClr>
              </a:solidFill>
              <a:latin typeface="Algerian" pitchFamily="82" charset="0"/>
            </a:endParaRPr>
          </a:p>
          <a:p>
            <a:pPr lvl="0">
              <a:buFont typeface="Wingdings" pitchFamily="2" charset="2"/>
              <a:buChar char="Ø"/>
              <a:defRPr/>
            </a:pPr>
            <a:r>
              <a:rPr lang="en-US" dirty="0" smtClean="0"/>
              <a:t> </a:t>
            </a:r>
            <a:r>
              <a:rPr lang="en-US" b="0" dirty="0" smtClean="0"/>
              <a:t>In this mode the instruction specifies a register in the </a:t>
            </a:r>
            <a:r>
              <a:rPr lang="en-US" b="0" dirty="0" smtClean="0"/>
              <a:t>CPU  whose </a:t>
            </a:r>
            <a:r>
              <a:rPr lang="en-US" b="0" dirty="0" smtClean="0"/>
              <a:t>contents give the address of the operand in memory. In other words, the selected </a:t>
            </a:r>
            <a:r>
              <a:rPr lang="en-US" b="0" dirty="0" smtClean="0"/>
              <a:t>register contains </a:t>
            </a:r>
            <a:r>
              <a:rPr lang="en-US" b="0" dirty="0" smtClean="0"/>
              <a:t>the address of the operand rather than the operand itself. Before using a register </a:t>
            </a:r>
            <a:r>
              <a:rPr lang="en-US" b="0" dirty="0" smtClean="0"/>
              <a:t>indirect mode </a:t>
            </a:r>
            <a:r>
              <a:rPr lang="en-US" b="0" dirty="0" smtClean="0"/>
              <a:t>instruction, the programmer must ensure that the memory </a:t>
            </a:r>
            <a:r>
              <a:rPr lang="en-US" b="0" dirty="0" smtClean="0"/>
              <a:t>address of </a:t>
            </a:r>
            <a:r>
              <a:rPr lang="en-US" b="0" dirty="0" smtClean="0"/>
              <a:t>the operand is </a:t>
            </a:r>
            <a:r>
              <a:rPr lang="en-US" b="0" dirty="0" smtClean="0"/>
              <a:t>placed in </a:t>
            </a:r>
            <a:r>
              <a:rPr lang="en-US" b="0" dirty="0" smtClean="0"/>
              <a:t>the processor register with a previous instruction. A reference to the register is then </a:t>
            </a:r>
            <a:r>
              <a:rPr lang="en-US" b="0" dirty="0" smtClean="0"/>
              <a:t>equivalent to </a:t>
            </a:r>
            <a:r>
              <a:rPr lang="en-US" b="0" dirty="0" smtClean="0"/>
              <a:t>specifying a memory address. </a:t>
            </a:r>
            <a:r>
              <a:rPr lang="en-US" b="0" dirty="0" smtClean="0"/>
              <a:t>The advantage </a:t>
            </a:r>
            <a:r>
              <a:rPr lang="en-US" b="0" dirty="0" smtClean="0"/>
              <a:t>of a register indirect mode instruction is that </a:t>
            </a:r>
            <a:r>
              <a:rPr lang="en-US" b="0" dirty="0" smtClean="0"/>
              <a:t>the address </a:t>
            </a:r>
            <a:r>
              <a:rPr lang="en-US" b="0" dirty="0" smtClean="0"/>
              <a:t>field of the instruction sues fewer bits to select a register than would have been </a:t>
            </a:r>
            <a:r>
              <a:rPr lang="en-US" b="0" dirty="0" smtClean="0"/>
              <a:t>required to </a:t>
            </a:r>
            <a:r>
              <a:rPr lang="en-US" b="0" dirty="0" smtClean="0"/>
              <a:t>specify a memory address directly.</a:t>
            </a:r>
            <a:endParaRPr lang="en-IN" b="0" dirty="0" smtClean="0"/>
          </a:p>
          <a:p>
            <a:pPr>
              <a:buFont typeface="Wingdings" pitchFamily="2" charset="2"/>
              <a:buChar char="Ø"/>
            </a:pPr>
            <a:endParaRPr lang="en-I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533400"/>
            <a:ext cx="9144000" cy="5943600"/>
          </a:xfrm>
          <a:prstGeom prst="rect">
            <a:avLst/>
          </a:prstGeom>
        </p:spPr>
        <p:txBody>
          <a:bodyPr vert="horz">
            <a:normAutofit/>
          </a:bodyPr>
          <a:lstStyle/>
          <a:p>
            <a:pPr>
              <a:spcBef>
                <a:spcPts val="600"/>
              </a:spcBef>
              <a:buClr>
                <a:srgbClr val="FE8637"/>
              </a:buClr>
              <a:buSzPct val="70000"/>
              <a:buFont typeface="Wingdings"/>
              <a:buNone/>
              <a:defRPr/>
            </a:pPr>
            <a:r>
              <a:rPr lang="en-US" sz="4000" b="1" dirty="0" smtClean="0">
                <a:solidFill>
                  <a:schemeClr val="accent1">
                    <a:lumMod val="60000"/>
                    <a:lumOff val="40000"/>
                  </a:schemeClr>
                </a:solidFill>
                <a:latin typeface="Algerian" pitchFamily="82" charset="0"/>
              </a:rPr>
              <a:t>Direct Address Mode: </a:t>
            </a:r>
          </a:p>
          <a:p>
            <a:pPr>
              <a:spcBef>
                <a:spcPts val="600"/>
              </a:spcBef>
              <a:buClr>
                <a:srgbClr val="FE8637"/>
              </a:buClr>
              <a:buSzPct val="70000"/>
              <a:buFont typeface="Wingdings"/>
              <a:buNone/>
              <a:defRPr/>
            </a:pPr>
            <a:r>
              <a:rPr lang="en-US" sz="2600" dirty="0" smtClean="0"/>
              <a:t>In this mode the effective address is equal to the address part of the instruction. The operand resides in memory and its address is given directly by the address field of the instruction. In a branch-type instruction the address field specifies the actual branch </a:t>
            </a:r>
            <a:r>
              <a:rPr lang="en-IN" sz="2600" dirty="0" smtClean="0"/>
              <a:t>address.</a:t>
            </a:r>
          </a:p>
          <a:p>
            <a:pPr>
              <a:spcBef>
                <a:spcPts val="600"/>
              </a:spcBef>
              <a:buClr>
                <a:srgbClr val="FE8637"/>
              </a:buClr>
              <a:buSzPct val="70000"/>
              <a:buFont typeface="Wingdings"/>
              <a:buNone/>
              <a:defRPr/>
            </a:pPr>
            <a:endParaRPr lang="en-IN" dirty="0" smtClean="0"/>
          </a:p>
          <a:p>
            <a:pPr>
              <a:spcBef>
                <a:spcPts val="600"/>
              </a:spcBef>
              <a:buClr>
                <a:srgbClr val="FE8637"/>
              </a:buClr>
              <a:buSzPct val="70000"/>
              <a:buFont typeface="Wingdings"/>
              <a:buNone/>
              <a:defRPr/>
            </a:pPr>
            <a:r>
              <a:rPr lang="en-US" sz="3600" b="1" dirty="0" smtClean="0">
                <a:solidFill>
                  <a:schemeClr val="accent1">
                    <a:lumMod val="60000"/>
                    <a:lumOff val="40000"/>
                  </a:schemeClr>
                </a:solidFill>
                <a:latin typeface="Algerian" pitchFamily="82" charset="0"/>
              </a:rPr>
              <a:t>Indirect Address Mode:</a:t>
            </a:r>
          </a:p>
          <a:p>
            <a:pPr>
              <a:spcBef>
                <a:spcPts val="600"/>
              </a:spcBef>
              <a:buClr>
                <a:srgbClr val="FE8637"/>
              </a:buClr>
              <a:buSzPct val="70000"/>
              <a:buFont typeface="Wingdings"/>
              <a:buNone/>
              <a:defRPr/>
            </a:pPr>
            <a:r>
              <a:rPr lang="en-US" sz="3500" b="1" dirty="0" smtClean="0"/>
              <a:t> </a:t>
            </a:r>
            <a:r>
              <a:rPr lang="en-US" sz="2400" dirty="0" smtClean="0"/>
              <a:t>In this mode the address field of the instruction gives the address where the effective address is stored in memory. Control fetches the instruction from memory and uses its address part to access memory again to read the effective address.</a:t>
            </a:r>
          </a:p>
          <a:p>
            <a:pPr>
              <a:spcBef>
                <a:spcPts val="600"/>
              </a:spcBef>
              <a:buClr>
                <a:srgbClr val="FE8637"/>
              </a:buClr>
              <a:buSzPct val="70000"/>
              <a:buFont typeface="Wingdings"/>
              <a:buNone/>
              <a:defRPr/>
            </a:pPr>
            <a:endParaRPr lang="en-US" b="1"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28600" y="304800"/>
            <a:ext cx="8686800" cy="6248400"/>
          </a:xfrm>
          <a:prstGeom prst="rect">
            <a:avLst/>
          </a:prstGeom>
        </p:spPr>
        <p:txBody>
          <a:bodyPr vert="horz">
            <a:noAutofit/>
          </a:bodyPr>
          <a:lstStyle/>
          <a:p>
            <a:pPr>
              <a:spcBef>
                <a:spcPts val="600"/>
              </a:spcBef>
              <a:buClr>
                <a:srgbClr val="FE8637"/>
              </a:buClr>
              <a:buSzPct val="70000"/>
              <a:buFont typeface="Wingdings"/>
              <a:buNone/>
              <a:defRPr/>
            </a:pPr>
            <a:r>
              <a:rPr lang="en-US" sz="4400" b="1" i="1" u="sng" dirty="0" smtClean="0">
                <a:solidFill>
                  <a:schemeClr val="accent1">
                    <a:lumMod val="60000"/>
                    <a:lumOff val="40000"/>
                  </a:schemeClr>
                </a:solidFill>
                <a:latin typeface="Algerian" pitchFamily="82" charset="0"/>
                <a:cs typeface="Arial" pitchFamily="34" charset="0"/>
              </a:rPr>
              <a:t>   Indexed </a:t>
            </a:r>
            <a:r>
              <a:rPr lang="en-US" sz="4400" b="1" i="1" u="sng" dirty="0" smtClean="0">
                <a:solidFill>
                  <a:schemeClr val="accent1">
                    <a:lumMod val="60000"/>
                    <a:lumOff val="40000"/>
                  </a:schemeClr>
                </a:solidFill>
                <a:latin typeface="Algerian" pitchFamily="82" charset="0"/>
                <a:cs typeface="Arial" pitchFamily="34" charset="0"/>
              </a:rPr>
              <a:t>Addressing Mode</a:t>
            </a:r>
            <a:r>
              <a:rPr lang="en-US" sz="4400" b="1" i="1" u="sng" dirty="0" smtClean="0">
                <a:solidFill>
                  <a:schemeClr val="accent1">
                    <a:lumMod val="60000"/>
                    <a:lumOff val="40000"/>
                  </a:schemeClr>
                </a:solidFill>
                <a:latin typeface="Algerian" pitchFamily="82" charset="0"/>
                <a:cs typeface="Arial" pitchFamily="34" charset="0"/>
              </a:rPr>
              <a:t>:</a:t>
            </a:r>
          </a:p>
          <a:p>
            <a:pPr>
              <a:spcBef>
                <a:spcPts val="600"/>
              </a:spcBef>
              <a:buClr>
                <a:srgbClr val="FE8637"/>
              </a:buClr>
              <a:buSzPct val="70000"/>
              <a:buFont typeface="Wingdings"/>
              <a:buNone/>
              <a:defRPr/>
            </a:pPr>
            <a:endParaRPr lang="en-US" sz="2200" b="1" i="1" u="sng" dirty="0" smtClean="0">
              <a:latin typeface="Arial" pitchFamily="34" charset="0"/>
              <a:cs typeface="Arial" pitchFamily="34" charset="0"/>
            </a:endParaRPr>
          </a:p>
          <a:p>
            <a:pPr>
              <a:spcBef>
                <a:spcPts val="600"/>
              </a:spcBef>
              <a:buClr>
                <a:srgbClr val="FE8637"/>
              </a:buClr>
              <a:buSzPct val="70000"/>
              <a:buFont typeface="Wingdings"/>
              <a:buNone/>
              <a:defRPr/>
            </a:pPr>
            <a:endParaRPr lang="en-US" sz="2200" b="1" i="1" u="sng" dirty="0" smtClean="0">
              <a:latin typeface="Arial" pitchFamily="34" charset="0"/>
              <a:cs typeface="Arial" pitchFamily="34" charset="0"/>
            </a:endParaRPr>
          </a:p>
          <a:p>
            <a:pPr>
              <a:spcBef>
                <a:spcPts val="600"/>
              </a:spcBef>
              <a:buClr>
                <a:srgbClr val="FE8637"/>
              </a:buClr>
              <a:buSzPct val="70000"/>
              <a:buFont typeface="Wingdings"/>
              <a:buNone/>
              <a:defRPr/>
            </a:pPr>
            <a:r>
              <a:rPr lang="en-US" sz="2400" dirty="0" smtClean="0">
                <a:latin typeface="Arial" pitchFamily="34" charset="0"/>
                <a:cs typeface="Arial" pitchFamily="34" charset="0"/>
              </a:rPr>
              <a:t> </a:t>
            </a:r>
            <a:r>
              <a:rPr lang="en-US" sz="2400" dirty="0" smtClean="0">
                <a:latin typeface="Arial" pitchFamily="34" charset="0"/>
                <a:cs typeface="Arial" pitchFamily="34" charset="0"/>
              </a:rPr>
              <a:t>In this mode the content of an index register is added to the address part of the instruction to obtain the effective address. The index register is a special CPU register that contains an index value. The address field of the instruction defines the beginning address of a data array in memory. Each operand in the array is stored in memory relative to the beginning address. The distance between the beginning address and the address of the operand is the index value stores in the index register. Any operand in the array can be accessed with the same instruction provided that the index register contains the correct index value</a:t>
            </a:r>
            <a:r>
              <a:rPr lang="en-US" sz="2200" dirty="0" smtClean="0">
                <a:latin typeface="Arial" pitchFamily="34" charset="0"/>
                <a:cs typeface="Arial" pitchFamily="34" charset="0"/>
              </a:rPr>
              <a:t>..</a:t>
            </a:r>
            <a:endParaRPr lang="en-US" sz="2200" dirty="0">
              <a:latin typeface="Arial" pitchFamily="34" charset="0"/>
              <a:cs typeface="Arial"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58200" cy="838200"/>
          </a:xfrm>
        </p:spPr>
        <p:txBody>
          <a:bodyPr>
            <a:normAutofit/>
          </a:bodyPr>
          <a:lstStyle/>
          <a:p>
            <a:r>
              <a:rPr lang="en-US" dirty="0" smtClean="0">
                <a:latin typeface="Algerian" pitchFamily="82" charset="0"/>
              </a:rPr>
              <a:t>unit </a:t>
            </a:r>
            <a:r>
              <a:rPr lang="en-US" dirty="0" smtClean="0">
                <a:latin typeface="Algerian" pitchFamily="82" charset="0"/>
              </a:rPr>
              <a:t>: 5  control unit</a:t>
            </a:r>
            <a:endParaRPr lang="en-US" dirty="0">
              <a:latin typeface="Algerian" pitchFamily="82" charset="0"/>
            </a:endParaRPr>
          </a:p>
        </p:txBody>
      </p:sp>
      <p:sp>
        <p:nvSpPr>
          <p:cNvPr id="3" name="Content Placeholder 2"/>
          <p:cNvSpPr>
            <a:spLocks noGrp="1"/>
          </p:cNvSpPr>
          <p:nvPr>
            <p:ph idx="1"/>
          </p:nvPr>
        </p:nvSpPr>
        <p:spPr>
          <a:xfrm>
            <a:off x="304800" y="1066800"/>
            <a:ext cx="8534400" cy="5791200"/>
          </a:xfrm>
        </p:spPr>
        <p:txBody>
          <a:bodyPr/>
          <a:lstStyle/>
          <a:p>
            <a:pPr>
              <a:buNone/>
            </a:pPr>
            <a:r>
              <a:rPr lang="en-US" sz="3200" dirty="0" smtClean="0">
                <a:solidFill>
                  <a:schemeClr val="accent1">
                    <a:lumMod val="60000"/>
                    <a:lumOff val="40000"/>
                  </a:schemeClr>
                </a:solidFill>
                <a:latin typeface="Algerian" pitchFamily="82" charset="0"/>
              </a:rPr>
              <a:t>        </a:t>
            </a:r>
            <a:r>
              <a:rPr lang="en-US" sz="3600" dirty="0" smtClean="0">
                <a:solidFill>
                  <a:schemeClr val="accent1">
                    <a:lumMod val="60000"/>
                    <a:lumOff val="40000"/>
                  </a:schemeClr>
                </a:solidFill>
                <a:latin typeface="Algerian" pitchFamily="82" charset="0"/>
              </a:rPr>
              <a:t>Instruction  </a:t>
            </a:r>
            <a:r>
              <a:rPr lang="en-US" sz="3600" dirty="0" smtClean="0">
                <a:solidFill>
                  <a:schemeClr val="accent1">
                    <a:lumMod val="60000"/>
                    <a:lumOff val="40000"/>
                  </a:schemeClr>
                </a:solidFill>
                <a:latin typeface="Algerian" pitchFamily="82" charset="0"/>
              </a:rPr>
              <a:t>word  </a:t>
            </a:r>
            <a:r>
              <a:rPr lang="en-US" sz="3600" dirty="0" smtClean="0">
                <a:solidFill>
                  <a:schemeClr val="accent1">
                    <a:lumMod val="60000"/>
                    <a:lumOff val="40000"/>
                  </a:schemeClr>
                </a:solidFill>
                <a:latin typeface="Algerian" pitchFamily="82" charset="0"/>
              </a:rPr>
              <a:t>format</a:t>
            </a:r>
          </a:p>
          <a:p>
            <a:pPr>
              <a:buNone/>
            </a:pPr>
            <a:endParaRPr lang="en-US" dirty="0" smtClean="0">
              <a:latin typeface="Algerian" pitchFamily="82" charset="0"/>
            </a:endParaRPr>
          </a:p>
          <a:p>
            <a:r>
              <a:rPr lang="en-US" dirty="0" smtClean="0"/>
              <a:t>A  three address format has a operand#1, operand#2, and a result. No intermediate registers are required to do any computation . In a one address machine there is a general purpose register called an “Accumulator” that is an implied operand along with the single memory address contained in the </a:t>
            </a:r>
            <a:r>
              <a:rPr lang="en-US" b="1" dirty="0" smtClean="0"/>
              <a:t>instruction</a:t>
            </a:r>
            <a:r>
              <a:rPr lang="en-US" dirty="0" smtClean="0"/>
              <a:t>. </a:t>
            </a:r>
          </a:p>
          <a:p>
            <a:pPr>
              <a:buNone/>
            </a:pPr>
            <a:r>
              <a:rPr lang="en-US" dirty="0" smtClean="0"/>
              <a:t> </a:t>
            </a:r>
          </a:p>
          <a:p>
            <a:endParaRPr lang="en-US" dirty="0">
              <a:latin typeface="Algerian"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05800" cy="6172200"/>
          </a:xfrm>
        </p:spPr>
        <p:txBody>
          <a:bodyPr>
            <a:normAutofit/>
          </a:bodyPr>
          <a:lstStyle/>
          <a:p>
            <a:r>
              <a:rPr lang="en-US" b="1" dirty="0" smtClean="0"/>
              <a:t>Von Neumann architecture </a:t>
            </a:r>
            <a:r>
              <a:rPr lang="en-US" dirty="0" smtClean="0"/>
              <a:t>was first published by John von Neumann in 1945.</a:t>
            </a:r>
          </a:p>
          <a:p>
            <a:endParaRPr lang="en-US" dirty="0" smtClean="0"/>
          </a:p>
          <a:p>
            <a:r>
              <a:rPr lang="en-US" dirty="0" smtClean="0"/>
              <a:t>His computer </a:t>
            </a:r>
            <a:r>
              <a:rPr lang="en-US" b="1" dirty="0" smtClean="0"/>
              <a:t>architecture</a:t>
            </a:r>
            <a:r>
              <a:rPr lang="en-US" dirty="0" smtClean="0"/>
              <a:t> design consists of a Control Unit, Arithmetic and Logic Unit (ALU), Memory Unit, Registers and Inputs/Outputs.</a:t>
            </a:r>
          </a:p>
          <a:p>
            <a:endParaRPr lang="en-US" dirty="0" smtClean="0"/>
          </a:p>
          <a:p>
            <a:r>
              <a:rPr lang="en-US" dirty="0" smtClean="0"/>
              <a:t> </a:t>
            </a:r>
            <a:r>
              <a:rPr lang="en-US" b="1" dirty="0" smtClean="0"/>
              <a:t>Von Neumann architecture</a:t>
            </a:r>
            <a:r>
              <a:rPr lang="en-US" dirty="0" smtClean="0"/>
              <a:t> is based on the stored-program computer concept, where instruction data and program data are stored in the same memory.</a:t>
            </a:r>
            <a:endParaRPr lang="en-US" dirty="0"/>
          </a:p>
        </p:txBody>
      </p:sp>
    </p:spTree>
  </p:cSld>
  <p:clrMapOvr>
    <a:masterClrMapping/>
  </p:clrMapOvr>
  <p:transition>
    <p:dissolv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         </a:t>
            </a:r>
            <a:r>
              <a:rPr lang="en-US" dirty="0" smtClean="0">
                <a:latin typeface="Algerian" pitchFamily="82" charset="0"/>
              </a:rPr>
              <a:t>instruction cycle</a:t>
            </a:r>
            <a:endParaRPr lang="en-US" dirty="0">
              <a:latin typeface="Algerian" pitchFamily="82" charset="0"/>
            </a:endParaRPr>
          </a:p>
        </p:txBody>
      </p:sp>
      <p:sp>
        <p:nvSpPr>
          <p:cNvPr id="3" name="Content Placeholder 2"/>
          <p:cNvSpPr>
            <a:spLocks noGrp="1"/>
          </p:cNvSpPr>
          <p:nvPr>
            <p:ph idx="1"/>
          </p:nvPr>
        </p:nvSpPr>
        <p:spPr>
          <a:xfrm>
            <a:off x="381000" y="838200"/>
            <a:ext cx="8458200" cy="6019800"/>
          </a:xfrm>
        </p:spPr>
        <p:txBody>
          <a:bodyPr>
            <a:normAutofit/>
          </a:bodyPr>
          <a:lstStyle/>
          <a:p>
            <a:r>
              <a:rPr lang="en-GB" sz="3600" dirty="0" smtClean="0">
                <a:latin typeface="Algerian" pitchFamily="82" charset="0"/>
              </a:rPr>
              <a:t>Two steps:-</a:t>
            </a:r>
          </a:p>
          <a:p>
            <a:pPr lvl="1"/>
            <a:r>
              <a:rPr lang="en-GB" sz="3200" b="1" dirty="0" smtClean="0"/>
              <a:t>Fetch</a:t>
            </a:r>
            <a:r>
              <a:rPr lang="en-GB" sz="3200" dirty="0" smtClean="0"/>
              <a:t>: </a:t>
            </a:r>
            <a:r>
              <a:rPr lang="en-US" sz="3200" dirty="0" smtClean="0"/>
              <a:t>Read the next instruction from memory into the processor.</a:t>
            </a:r>
            <a:endParaRPr lang="en-GB" sz="3200" dirty="0" smtClean="0"/>
          </a:p>
          <a:p>
            <a:pPr lvl="1"/>
            <a:r>
              <a:rPr lang="en-GB" sz="3200" b="1" dirty="0" smtClean="0"/>
              <a:t>Execute</a:t>
            </a:r>
            <a:r>
              <a:rPr lang="en-GB" sz="3200" dirty="0" smtClean="0"/>
              <a:t>: </a:t>
            </a:r>
            <a:r>
              <a:rPr lang="en-US" sz="3200" dirty="0" smtClean="0"/>
              <a:t>Interpret the opcode and perform the indicated operation.</a:t>
            </a:r>
            <a:endParaRPr lang="en-GB" sz="3200" dirty="0" smtClean="0"/>
          </a:p>
          <a:p>
            <a:pPr lvl="1"/>
            <a:endParaRPr lang="en-GB" sz="3200" dirty="0" smtClean="0"/>
          </a:p>
          <a:p>
            <a:pPr lvl="1"/>
            <a:endParaRPr lang="en-GB" sz="3200" dirty="0" smtClean="0"/>
          </a:p>
          <a:p>
            <a:pPr lvl="1">
              <a:buNone/>
            </a:pPr>
            <a:endParaRPr lang="en-US" sz="3200" dirty="0"/>
          </a:p>
        </p:txBody>
      </p:sp>
      <p:pic>
        <p:nvPicPr>
          <p:cNvPr id="4" name="Picture 4"/>
          <p:cNvPicPr>
            <a:picLocks noChangeAspect="1" noChangeArrowheads="1"/>
          </p:cNvPicPr>
          <p:nvPr/>
        </p:nvPicPr>
        <p:blipFill>
          <a:blip r:embed="rId2"/>
          <a:srcRect b="40727"/>
          <a:stretch>
            <a:fillRect/>
          </a:stretch>
        </p:blipFill>
        <p:spPr bwMode="auto">
          <a:xfrm>
            <a:off x="685800" y="3962400"/>
            <a:ext cx="7848600" cy="2362200"/>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05800" cy="1143000"/>
          </a:xfrm>
        </p:spPr>
        <p:txBody>
          <a:bodyPr/>
          <a:lstStyle/>
          <a:p>
            <a:r>
              <a:rPr lang="en-US" dirty="0" smtClean="0">
                <a:latin typeface="Algerian" pitchFamily="82" charset="0"/>
              </a:rPr>
              <a:t>                Fetch cycle</a:t>
            </a:r>
            <a:endParaRPr lang="en-US" dirty="0">
              <a:latin typeface="Algerian" pitchFamily="82" charset="0"/>
            </a:endParaRPr>
          </a:p>
        </p:txBody>
      </p:sp>
      <p:sp>
        <p:nvSpPr>
          <p:cNvPr id="3" name="Content Placeholder 2"/>
          <p:cNvSpPr>
            <a:spLocks noGrp="1"/>
          </p:cNvSpPr>
          <p:nvPr>
            <p:ph idx="1"/>
          </p:nvPr>
        </p:nvSpPr>
        <p:spPr>
          <a:xfrm>
            <a:off x="304800" y="1219200"/>
            <a:ext cx="8382000" cy="5638800"/>
          </a:xfrm>
        </p:spPr>
        <p:txBody>
          <a:bodyPr/>
          <a:lstStyle/>
          <a:p>
            <a:r>
              <a:rPr lang="en-US" dirty="0" smtClean="0"/>
              <a:t>Program Counter (PC) holds address of next instruction to fetch</a:t>
            </a:r>
          </a:p>
          <a:p>
            <a:r>
              <a:rPr lang="en-US" dirty="0" smtClean="0"/>
              <a:t>Processor fetches instruction from memory location pointed to by PC</a:t>
            </a:r>
          </a:p>
          <a:p>
            <a:r>
              <a:rPr lang="en-US" dirty="0" smtClean="0"/>
              <a:t>Increment PC</a:t>
            </a:r>
          </a:p>
          <a:p>
            <a:pPr lvl="1"/>
            <a:r>
              <a:rPr lang="en-US" dirty="0" smtClean="0"/>
              <a:t>Unless told otherwise</a:t>
            </a:r>
          </a:p>
          <a:p>
            <a:r>
              <a:rPr lang="en-US" dirty="0" smtClean="0"/>
              <a:t>Instruction loaded into Instruction Register (IR)</a:t>
            </a:r>
          </a:p>
          <a:p>
            <a:r>
              <a:rPr lang="en-US" dirty="0" smtClean="0"/>
              <a:t>Processor interprets instruction and performs required actions</a:t>
            </a:r>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990600"/>
          </a:xfrm>
        </p:spPr>
        <p:txBody>
          <a:bodyPr/>
          <a:lstStyle/>
          <a:p>
            <a:r>
              <a:rPr lang="en-US" dirty="0" smtClean="0">
                <a:latin typeface="Algerian" pitchFamily="82" charset="0"/>
              </a:rPr>
              <a:t>           Execution cycle</a:t>
            </a:r>
            <a:endParaRPr lang="en-US" dirty="0">
              <a:latin typeface="Algerian" pitchFamily="82" charset="0"/>
            </a:endParaRPr>
          </a:p>
        </p:txBody>
      </p:sp>
      <p:sp>
        <p:nvSpPr>
          <p:cNvPr id="3" name="Content Placeholder 2"/>
          <p:cNvSpPr>
            <a:spLocks noGrp="1"/>
          </p:cNvSpPr>
          <p:nvPr>
            <p:ph idx="1"/>
          </p:nvPr>
        </p:nvSpPr>
        <p:spPr>
          <a:xfrm>
            <a:off x="381000" y="1066800"/>
            <a:ext cx="8458200" cy="5791200"/>
          </a:xfrm>
        </p:spPr>
        <p:txBody>
          <a:bodyPr/>
          <a:lstStyle/>
          <a:p>
            <a:r>
              <a:rPr lang="en-US" b="1" dirty="0" smtClean="0"/>
              <a:t>Processor-memory</a:t>
            </a:r>
          </a:p>
          <a:p>
            <a:pPr lvl="1"/>
            <a:r>
              <a:rPr lang="en-US" dirty="0" smtClean="0"/>
              <a:t>data transfer between CPU and main memory</a:t>
            </a:r>
          </a:p>
          <a:p>
            <a:r>
              <a:rPr lang="en-US" b="1" dirty="0" smtClean="0"/>
              <a:t>Processor I/O</a:t>
            </a:r>
          </a:p>
          <a:p>
            <a:pPr lvl="1"/>
            <a:r>
              <a:rPr lang="en-US" dirty="0" smtClean="0"/>
              <a:t>Data transfer between CPU and I/O module</a:t>
            </a:r>
          </a:p>
          <a:p>
            <a:r>
              <a:rPr lang="en-US" b="1" dirty="0" smtClean="0"/>
              <a:t>Data processing</a:t>
            </a:r>
          </a:p>
          <a:p>
            <a:pPr lvl="1"/>
            <a:r>
              <a:rPr lang="en-US" dirty="0" smtClean="0"/>
              <a:t>Some arithmetic or logical operation on data</a:t>
            </a:r>
          </a:p>
          <a:p>
            <a:r>
              <a:rPr lang="en-US" b="1" dirty="0" smtClean="0"/>
              <a:t>Control</a:t>
            </a:r>
          </a:p>
          <a:p>
            <a:pPr lvl="1"/>
            <a:r>
              <a:rPr lang="en-US" dirty="0" smtClean="0"/>
              <a:t>Alteration of sequence of operations</a:t>
            </a:r>
          </a:p>
          <a:p>
            <a:pPr lvl="1"/>
            <a:r>
              <a:rPr lang="en-US" dirty="0" smtClean="0"/>
              <a:t>e.g. jump</a:t>
            </a:r>
          </a:p>
          <a:p>
            <a:r>
              <a:rPr lang="en-US" dirty="0" smtClean="0"/>
              <a:t>Combination of above</a:t>
            </a:r>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dirty="0" smtClean="0">
                <a:latin typeface="Algerian" pitchFamily="82" charset="0"/>
              </a:rPr>
              <a:t>  Example of Program Execution</a:t>
            </a:r>
            <a:endParaRPr lang="en-US" dirty="0">
              <a:latin typeface="Algerian" pitchFamily="82" charset="0"/>
            </a:endParaRPr>
          </a:p>
        </p:txBody>
      </p:sp>
      <p:pic>
        <p:nvPicPr>
          <p:cNvPr id="4" name="Picture 1029"/>
          <p:cNvPicPr>
            <a:picLocks noGrp="1" noChangeAspect="1" noChangeArrowheads="1"/>
          </p:cNvPicPr>
          <p:nvPr>
            <p:ph idx="1"/>
          </p:nvPr>
        </p:nvPicPr>
        <p:blipFill>
          <a:blip r:embed="rId2"/>
          <a:srcRect b="22234"/>
          <a:stretch>
            <a:fillRect/>
          </a:stretch>
        </p:blipFill>
        <p:spPr bwMode="auto">
          <a:xfrm>
            <a:off x="1371600" y="1066800"/>
            <a:ext cx="6476999" cy="5410200"/>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1219200"/>
          </a:xfrm>
        </p:spPr>
        <p:txBody>
          <a:bodyPr>
            <a:normAutofit fontScale="90000"/>
          </a:bodyPr>
          <a:lstStyle/>
          <a:p>
            <a:r>
              <a:rPr lang="en-US" dirty="0" smtClean="0">
                <a:latin typeface="Algerian" pitchFamily="82" charset="0"/>
              </a:rPr>
              <a:t>        Instruction Cycle State </a:t>
            </a:r>
            <a:br>
              <a:rPr lang="en-US" dirty="0" smtClean="0">
                <a:latin typeface="Algerian" pitchFamily="82" charset="0"/>
              </a:rPr>
            </a:br>
            <a:r>
              <a:rPr lang="en-US" dirty="0" smtClean="0">
                <a:latin typeface="Algerian" pitchFamily="82" charset="0"/>
              </a:rPr>
              <a:t>                        diagram</a:t>
            </a:r>
            <a:endParaRPr lang="en-US" dirty="0">
              <a:latin typeface="Algerian" pitchFamily="82" charset="0"/>
            </a:endParaRPr>
          </a:p>
        </p:txBody>
      </p:sp>
      <p:pic>
        <p:nvPicPr>
          <p:cNvPr id="4" name="Picture 5"/>
          <p:cNvPicPr>
            <a:picLocks noGrp="1" noChangeAspect="1" noChangeArrowheads="1"/>
          </p:cNvPicPr>
          <p:nvPr>
            <p:ph idx="1"/>
          </p:nvPr>
        </p:nvPicPr>
        <p:blipFill>
          <a:blip r:embed="rId2"/>
          <a:stretch>
            <a:fillRect/>
          </a:stretch>
        </p:blipFill>
        <p:spPr bwMode="auto">
          <a:xfrm>
            <a:off x="1239884" y="1600200"/>
            <a:ext cx="6664231" cy="4708525"/>
          </a:xfrm>
          <a:prstGeom prst="rect">
            <a:avLst/>
          </a:prstGeom>
          <a:noFill/>
          <a:ln w="9525">
            <a:noFill/>
            <a:miter lim="800000"/>
            <a:headEnd/>
            <a:tailEnd/>
          </a:ln>
          <a:effec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1676400"/>
          </a:xfrm>
        </p:spPr>
        <p:txBody>
          <a:bodyPr>
            <a:normAutofit fontScale="90000"/>
          </a:bodyPr>
          <a:lstStyle/>
          <a:p>
            <a:r>
              <a:rPr lang="en-US" sz="4000" dirty="0" smtClean="0">
                <a:latin typeface="Algerian" pitchFamily="82" charset="0"/>
              </a:rPr>
              <a:t>     Sequence of operation of control</a:t>
            </a:r>
            <a:r>
              <a:rPr lang="en-US" dirty="0" smtClean="0"/>
              <a:t> </a:t>
            </a:r>
            <a:br>
              <a:rPr lang="en-US" dirty="0" smtClean="0"/>
            </a:br>
            <a:r>
              <a:rPr lang="en-US" dirty="0" smtClean="0"/>
              <a:t> </a:t>
            </a:r>
            <a:r>
              <a:rPr lang="en-US" dirty="0" smtClean="0"/>
              <a:t> </a:t>
            </a:r>
            <a:r>
              <a:rPr lang="en-US" sz="4000" dirty="0" smtClean="0">
                <a:latin typeface="Algerian" pitchFamily="82" charset="0"/>
              </a:rPr>
              <a:t>registers</a:t>
            </a:r>
            <a:endParaRPr lang="en-US" dirty="0">
              <a:latin typeface="Algerian" pitchFamily="82" charset="0"/>
            </a:endParaRPr>
          </a:p>
        </p:txBody>
      </p:sp>
      <p:sp>
        <p:nvSpPr>
          <p:cNvPr id="3" name="Content Placeholder 2"/>
          <p:cNvSpPr>
            <a:spLocks noGrp="1"/>
          </p:cNvSpPr>
          <p:nvPr>
            <p:ph idx="1"/>
          </p:nvPr>
        </p:nvSpPr>
        <p:spPr>
          <a:xfrm>
            <a:off x="457200" y="1752600"/>
            <a:ext cx="8382000" cy="5105400"/>
          </a:xfrm>
        </p:spPr>
        <p:txBody>
          <a:bodyPr>
            <a:normAutofit/>
          </a:bodyPr>
          <a:lstStyle/>
          <a:p>
            <a:endParaRPr lang="en-US" sz="3200" dirty="0" smtClean="0">
              <a:latin typeface="Arial" pitchFamily="34" charset="0"/>
              <a:cs typeface="Arial" pitchFamily="34" charset="0"/>
            </a:endParaRPr>
          </a:p>
          <a:p>
            <a:r>
              <a:rPr lang="en-US" sz="3200" dirty="0" smtClean="0">
                <a:latin typeface="Arial" pitchFamily="34" charset="0"/>
                <a:cs typeface="Arial" pitchFamily="34" charset="0"/>
              </a:rPr>
              <a:t>Register in the control unit of the CPU that is used to keep track of the address of the current or next instruction , and then the current instruction is executed. Also known as a “sequence control register” and the “instruction pointer</a:t>
            </a:r>
            <a:r>
              <a:rPr lang="en-US" sz="3000" dirty="0" smtClean="0">
                <a:latin typeface="Arial" pitchFamily="34" charset="0"/>
                <a:cs typeface="Arial" pitchFamily="34" charset="0"/>
              </a:rPr>
              <a:t>” .</a:t>
            </a:r>
            <a:endParaRPr lang="en-US" sz="3000" dirty="0">
              <a:latin typeface="Arial" pitchFamily="34" charset="0"/>
              <a:cs typeface="Arial"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000" dirty="0" smtClean="0">
                <a:latin typeface="Algerian" pitchFamily="82" charset="0"/>
              </a:rPr>
              <a:t>Control of arithmetic operations</a:t>
            </a:r>
            <a:endParaRPr lang="en-US" dirty="0">
              <a:latin typeface="Algerian" pitchFamily="82" charset="0"/>
            </a:endParaRPr>
          </a:p>
        </p:txBody>
      </p:sp>
      <p:sp>
        <p:nvSpPr>
          <p:cNvPr id="3" name="Content Placeholder 2"/>
          <p:cNvSpPr>
            <a:spLocks noGrp="1"/>
          </p:cNvSpPr>
          <p:nvPr>
            <p:ph idx="1"/>
          </p:nvPr>
        </p:nvSpPr>
        <p:spPr>
          <a:xfrm>
            <a:off x="304800" y="1143000"/>
            <a:ext cx="8458200" cy="5410200"/>
          </a:xfrm>
        </p:spPr>
        <p:txBody>
          <a:bodyPr/>
          <a:lstStyle/>
          <a:p>
            <a:r>
              <a:rPr lang="en-US" dirty="0" smtClean="0"/>
              <a:t>An arithmetic logic unit (ALU) is a combinational digital electronic circuit that performs arithmetic and bitwise operations on integer binary numbers. This is in contrast to a floating point unit (FPU) ,which operates on floating point numbers. An ALU is a fundamental  building block of many types of computing circuits, including the central processing unit (CPU) of computers, FPUs ,and graphics processing units (GPUs). </a:t>
            </a:r>
            <a:r>
              <a:rPr lang="en-US" dirty="0" smtClean="0"/>
              <a:t>A single CPU,FPU or GPU may contain multiple ALUs.</a:t>
            </a:r>
            <a:r>
              <a:rPr lang="en-US" dirty="0" smtClean="0"/>
              <a:t> </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1066800"/>
          </a:xfrm>
        </p:spPr>
        <p:txBody>
          <a:bodyPr/>
          <a:lstStyle/>
          <a:p>
            <a:r>
              <a:rPr lang="en-US" dirty="0" smtClean="0"/>
              <a:t>         </a:t>
            </a:r>
            <a:r>
              <a:rPr lang="en-US" dirty="0" smtClean="0">
                <a:latin typeface="Algerian" pitchFamily="82" charset="0"/>
              </a:rPr>
              <a:t>microprogramming</a:t>
            </a:r>
            <a:endParaRPr lang="en-US" dirty="0">
              <a:latin typeface="Algerian" pitchFamily="82" charset="0"/>
            </a:endParaRPr>
          </a:p>
        </p:txBody>
      </p:sp>
      <p:sp>
        <p:nvSpPr>
          <p:cNvPr id="3" name="Content Placeholder 2"/>
          <p:cNvSpPr>
            <a:spLocks noGrp="1"/>
          </p:cNvSpPr>
          <p:nvPr>
            <p:ph idx="1"/>
          </p:nvPr>
        </p:nvSpPr>
        <p:spPr>
          <a:xfrm>
            <a:off x="304800" y="1066800"/>
            <a:ext cx="8610600" cy="5791200"/>
          </a:xfrm>
        </p:spPr>
        <p:txBody>
          <a:bodyPr>
            <a:normAutofit fontScale="85000" lnSpcReduction="10000"/>
          </a:bodyPr>
          <a:lstStyle/>
          <a:p>
            <a:r>
              <a:rPr lang="en-US" dirty="0" smtClean="0"/>
              <a:t>The term </a:t>
            </a:r>
            <a:r>
              <a:rPr lang="en-US" b="1" i="1" dirty="0" smtClean="0"/>
              <a:t>microprogram </a:t>
            </a:r>
            <a:r>
              <a:rPr lang="en-US" i="1" dirty="0" smtClean="0"/>
              <a:t>was first coined by M.V.Wilkes in the early 1950s [WILK51]. </a:t>
            </a:r>
            <a:r>
              <a:rPr lang="en-US" dirty="0" smtClean="0"/>
              <a:t>Wilkes proposed an approach to control unit design that was organized and systematic and avoided the complexities of a hardwired implementation .The idea intrigued many researchers but appeared unworkable because it would require a fast, relatively inexpensive control memory.</a:t>
            </a:r>
          </a:p>
          <a:p>
            <a:endParaRPr lang="en-US" dirty="0" smtClean="0"/>
          </a:p>
          <a:p>
            <a:r>
              <a:rPr lang="en-US" dirty="0" smtClean="0"/>
              <a:t>The state of the </a:t>
            </a:r>
            <a:r>
              <a:rPr lang="en-US" b="1" dirty="0" smtClean="0"/>
              <a:t>microprogramming</a:t>
            </a:r>
            <a:r>
              <a:rPr lang="en-US" dirty="0" smtClean="0"/>
              <a:t> art was reviewed by </a:t>
            </a:r>
            <a:r>
              <a:rPr lang="en-US" i="1" dirty="0" smtClean="0"/>
              <a:t>Datamation in its </a:t>
            </a:r>
            <a:r>
              <a:rPr lang="en-US" dirty="0" smtClean="0"/>
              <a:t>February 1964 issue. No microprogrammed system was in wide use at that time, and one of the papers [HILL64] summarized the then-popular view that the future of microprogramming “is somewhat cloudy. None of the major manufacturers has evidenced interest in the technique, although presumably all have examined it.”</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001000" cy="5516563"/>
          </a:xfrm>
        </p:spPr>
        <p:txBody>
          <a:bodyPr>
            <a:normAutofit/>
          </a:bodyPr>
          <a:lstStyle/>
          <a:p>
            <a:r>
              <a:rPr lang="en-US" dirty="0" smtClean="0"/>
              <a:t>In computer architecture, the memory hierarchy separates computer storage into a hierarchy based on response time. Since response time, complexity, and capacity are related, the levels may also be distinguished by their performance and controlling technologies.[1] Memory hierarchy affects performance in computer architectural design, algorithm predictions, and lower level programming constructs involving locality of reference.</a:t>
            </a:r>
          </a:p>
          <a:p>
            <a:endParaRPr lang="en-US" dirty="0" smtClean="0"/>
          </a:p>
          <a:p>
            <a:endParaRPr lang="en-US" dirty="0" smtClean="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629400"/>
          </a:xfrm>
        </p:spPr>
        <p:txBody>
          <a:bodyPr>
            <a:normAutofit fontScale="92500" lnSpcReduction="10000"/>
          </a:bodyPr>
          <a:lstStyle/>
          <a:p>
            <a:r>
              <a:rPr lang="en-US" sz="3900" dirty="0" smtClean="0">
                <a:solidFill>
                  <a:schemeClr val="accent1">
                    <a:lumMod val="60000"/>
                    <a:lumOff val="40000"/>
                  </a:schemeClr>
                </a:solidFill>
                <a:latin typeface="Algerian" pitchFamily="82" charset="0"/>
              </a:rPr>
              <a:t>There are four major storage levels:-</a:t>
            </a:r>
          </a:p>
          <a:p>
            <a:endParaRPr lang="en-US" dirty="0" smtClean="0"/>
          </a:p>
          <a:p>
            <a:r>
              <a:rPr lang="en-US" b="1" dirty="0" smtClean="0"/>
              <a:t>Internal –</a:t>
            </a:r>
            <a:r>
              <a:rPr lang="en-US" dirty="0" smtClean="0"/>
              <a:t> Processor registers and cache.</a:t>
            </a:r>
          </a:p>
          <a:p>
            <a:r>
              <a:rPr lang="en-US" b="1" dirty="0" smtClean="0"/>
              <a:t>Main –</a:t>
            </a:r>
            <a:r>
              <a:rPr lang="en-US" dirty="0" smtClean="0"/>
              <a:t> the system RAM and controller cards.</a:t>
            </a:r>
          </a:p>
          <a:p>
            <a:r>
              <a:rPr lang="en-US" b="1" dirty="0" smtClean="0"/>
              <a:t>On-line mass storage – </a:t>
            </a:r>
            <a:r>
              <a:rPr lang="en-US" dirty="0" smtClean="0"/>
              <a:t>Secondary storage.</a:t>
            </a:r>
          </a:p>
          <a:p>
            <a:r>
              <a:rPr lang="en-US" b="1" dirty="0" smtClean="0"/>
              <a:t>Off-line bulk storage – </a:t>
            </a:r>
            <a:r>
              <a:rPr lang="en-US" dirty="0" smtClean="0"/>
              <a:t>Tertiary and Off-line storage.</a:t>
            </a:r>
          </a:p>
          <a:p>
            <a:endParaRPr lang="en-US" dirty="0" smtClean="0"/>
          </a:p>
          <a:p>
            <a:r>
              <a:rPr lang="en-US" dirty="0" smtClean="0"/>
              <a:t>This is a general memory hierarchy structuring. Many other structures are useful. For example, a paging algorithm may be considered as a level for virtual memory when designing a computer architecture, and one can include a level of near line storage between online and offline storage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latin typeface="Algerian" pitchFamily="82" charset="0"/>
              </a:rPr>
              <a:t>   Central processing unit (cpu)</a:t>
            </a:r>
            <a:endParaRPr lang="en-US" dirty="0">
              <a:latin typeface="Algerian" pitchFamily="82" charset="0"/>
            </a:endParaRPr>
          </a:p>
        </p:txBody>
      </p:sp>
      <p:sp>
        <p:nvSpPr>
          <p:cNvPr id="3" name="Content Placeholder 2"/>
          <p:cNvSpPr>
            <a:spLocks noGrp="1"/>
          </p:cNvSpPr>
          <p:nvPr>
            <p:ph idx="1"/>
          </p:nvPr>
        </p:nvSpPr>
        <p:spPr>
          <a:xfrm>
            <a:off x="457200" y="1447800"/>
            <a:ext cx="8153400" cy="5029200"/>
          </a:xfrm>
        </p:spPr>
        <p:txBody>
          <a:bodyPr/>
          <a:lstStyle/>
          <a:p>
            <a:r>
              <a:rPr lang="en-US" dirty="0" smtClean="0"/>
              <a:t>The Central Processing Unit (CPU) is the electronic circuit responsible for executing the instruction of the computer program .</a:t>
            </a:r>
          </a:p>
          <a:p>
            <a:endParaRPr lang="en-US" dirty="0" smtClean="0"/>
          </a:p>
          <a:p>
            <a:r>
              <a:rPr lang="en-US" dirty="0" smtClean="0"/>
              <a:t>It is sometimes referred to as the microprocessor or processor.</a:t>
            </a:r>
          </a:p>
          <a:p>
            <a:endParaRPr lang="en-US" dirty="0" smtClean="0"/>
          </a:p>
          <a:p>
            <a:r>
              <a:rPr lang="en-US" dirty="0" smtClean="0"/>
              <a:t>The CPU contains the ALU, CU and a variety of registers.  </a:t>
            </a:r>
            <a:endParaRPr lang="en-US" dirty="0"/>
          </a:p>
        </p:txBody>
      </p:sp>
    </p:spTree>
  </p:cSld>
  <p:clrMapOvr>
    <a:masterClrMapping/>
  </p:clrMapOvr>
  <p:transition>
    <p:pull dir="ru"/>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US" dirty="0" smtClean="0">
                <a:latin typeface="Algerian" pitchFamily="82" charset="0"/>
              </a:rPr>
              <a:t>Unit 2: input output organization</a:t>
            </a:r>
            <a:endParaRPr lang="en-US" dirty="0">
              <a:latin typeface="Algerian" pitchFamily="82" charset="0"/>
            </a:endParaRPr>
          </a:p>
        </p:txBody>
      </p:sp>
      <p:sp>
        <p:nvSpPr>
          <p:cNvPr id="3" name="Content Placeholder 2"/>
          <p:cNvSpPr>
            <a:spLocks noGrp="1"/>
          </p:cNvSpPr>
          <p:nvPr>
            <p:ph idx="1"/>
          </p:nvPr>
        </p:nvSpPr>
        <p:spPr>
          <a:xfrm>
            <a:off x="304800" y="990600"/>
            <a:ext cx="8610600" cy="5562600"/>
          </a:xfrm>
        </p:spPr>
        <p:txBody>
          <a:bodyPr>
            <a:normAutofit/>
          </a:bodyPr>
          <a:lstStyle/>
          <a:p>
            <a:r>
              <a:rPr lang="en-US" sz="3600" dirty="0" smtClean="0">
                <a:latin typeface="Algerian" pitchFamily="82" charset="0"/>
              </a:rPr>
              <a:t>       </a:t>
            </a:r>
            <a:r>
              <a:rPr lang="en-US" sz="3600" dirty="0" smtClean="0">
                <a:solidFill>
                  <a:schemeClr val="accent1">
                    <a:lumMod val="60000"/>
                    <a:lumOff val="40000"/>
                  </a:schemeClr>
                </a:solidFill>
                <a:latin typeface="Algerian" pitchFamily="82" charset="0"/>
              </a:rPr>
              <a:t>Input –output interface</a:t>
            </a:r>
          </a:p>
          <a:p>
            <a:r>
              <a:rPr lang="en-US" b="1" dirty="0" smtClean="0"/>
              <a:t>Input-output interface</a:t>
            </a:r>
            <a:r>
              <a:rPr lang="en-US" dirty="0" smtClean="0"/>
              <a:t> provides a method for </a:t>
            </a:r>
            <a:r>
              <a:rPr lang="en-US" b="1" dirty="0" smtClean="0"/>
              <a:t>transferring</a:t>
            </a:r>
            <a:r>
              <a:rPr lang="en-US" dirty="0" smtClean="0"/>
              <a:t> information between internal storage and external I/O devices. Peripheral are connected to the central processing unit with a special communication link(</a:t>
            </a:r>
            <a:r>
              <a:rPr lang="en-US" b="1" dirty="0" smtClean="0"/>
              <a:t>I/O</a:t>
            </a:r>
            <a:r>
              <a:rPr lang="en-US" dirty="0" smtClean="0"/>
              <a:t> bus).</a:t>
            </a:r>
          </a:p>
          <a:p>
            <a:endParaRPr lang="en-US" dirty="0" smtClean="0"/>
          </a:p>
          <a:p>
            <a:r>
              <a:rPr lang="en-US" dirty="0" smtClean="0"/>
              <a:t>The I/O bus from the processor is attached to all peripheral </a:t>
            </a:r>
            <a:r>
              <a:rPr lang="en-US" b="1" dirty="0" smtClean="0"/>
              <a:t>interfaces</a:t>
            </a:r>
            <a:r>
              <a:rPr lang="en-US" dirty="0" smtClean="0"/>
              <a:t>. </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762000"/>
          </a:xfrm>
        </p:spPr>
        <p:txBody>
          <a:bodyPr>
            <a:normAutofit fontScale="90000"/>
          </a:bodyPr>
          <a:lstStyle/>
          <a:p>
            <a:r>
              <a:rPr lang="en-US" b="1" dirty="0" smtClean="0"/>
              <a:t>        </a:t>
            </a:r>
            <a:r>
              <a:rPr lang="en-US" sz="4400" dirty="0" smtClean="0">
                <a:latin typeface="Algerian" pitchFamily="82" charset="0"/>
              </a:rPr>
              <a:t>Module  </a:t>
            </a:r>
            <a:r>
              <a:rPr lang="en-US" sz="4400" dirty="0" smtClean="0">
                <a:latin typeface="Algerian" pitchFamily="82" charset="0"/>
              </a:rPr>
              <a:t>Function</a:t>
            </a:r>
            <a:r>
              <a:rPr lang="en-US" b="1" dirty="0" smtClean="0"/>
              <a:t/>
            </a:r>
            <a:br>
              <a:rPr lang="en-US" b="1" dirty="0" smtClean="0"/>
            </a:br>
            <a:endParaRPr lang="en-US" dirty="0"/>
          </a:p>
        </p:txBody>
      </p:sp>
      <p:sp>
        <p:nvSpPr>
          <p:cNvPr id="3" name="Content Placeholder 2"/>
          <p:cNvSpPr>
            <a:spLocks noGrp="1"/>
          </p:cNvSpPr>
          <p:nvPr>
            <p:ph idx="1"/>
          </p:nvPr>
        </p:nvSpPr>
        <p:spPr>
          <a:xfrm>
            <a:off x="304800" y="1143000"/>
            <a:ext cx="8534400" cy="5486400"/>
          </a:xfrm>
        </p:spPr>
        <p:txBody>
          <a:bodyPr>
            <a:normAutofit/>
          </a:bodyPr>
          <a:lstStyle/>
          <a:p>
            <a:r>
              <a:rPr lang="en-US" dirty="0" smtClean="0"/>
              <a:t>The major functions or requirements for an I/O module fall into the following categories:</a:t>
            </a:r>
          </a:p>
          <a:p>
            <a:endParaRPr lang="en-US" dirty="0" smtClean="0"/>
          </a:p>
          <a:p>
            <a:r>
              <a:rPr lang="en-US" dirty="0" smtClean="0"/>
              <a:t>■■ </a:t>
            </a:r>
            <a:r>
              <a:rPr lang="en-US" b="1" dirty="0" smtClean="0"/>
              <a:t>Control and timing</a:t>
            </a:r>
          </a:p>
          <a:p>
            <a:r>
              <a:rPr lang="en-US" dirty="0" smtClean="0"/>
              <a:t>■■ </a:t>
            </a:r>
            <a:r>
              <a:rPr lang="en-US" b="1" dirty="0" smtClean="0"/>
              <a:t>Processor communication</a:t>
            </a:r>
          </a:p>
          <a:p>
            <a:r>
              <a:rPr lang="en-US" dirty="0" smtClean="0"/>
              <a:t>■■ </a:t>
            </a:r>
            <a:r>
              <a:rPr lang="en-US" b="1" dirty="0" smtClean="0"/>
              <a:t>Device communication</a:t>
            </a:r>
          </a:p>
          <a:p>
            <a:r>
              <a:rPr lang="en-US" dirty="0" smtClean="0"/>
              <a:t>■■ </a:t>
            </a:r>
            <a:r>
              <a:rPr lang="en-US" b="1" dirty="0" smtClean="0"/>
              <a:t>Data buffering</a:t>
            </a:r>
          </a:p>
          <a:p>
            <a:r>
              <a:rPr lang="en-US" dirty="0" smtClean="0"/>
              <a:t>■■ </a:t>
            </a:r>
            <a:r>
              <a:rPr lang="en-US" b="1" dirty="0" smtClean="0"/>
              <a:t>Error detection</a:t>
            </a:r>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324600"/>
          </a:xfrm>
        </p:spPr>
        <p:txBody>
          <a:bodyPr>
            <a:normAutofit lnSpcReduction="10000"/>
          </a:bodyPr>
          <a:lstStyle/>
          <a:p>
            <a:r>
              <a:rPr lang="en-US" dirty="0" smtClean="0"/>
              <a:t>The control of the transfer of data from an external device to the processor  required sequence of steps:</a:t>
            </a:r>
          </a:p>
          <a:p>
            <a:r>
              <a:rPr lang="en-US" sz="2800" dirty="0" smtClean="0"/>
              <a:t>1. The processor interrogates the I/O module to check the status of the attached device.</a:t>
            </a:r>
          </a:p>
          <a:p>
            <a:r>
              <a:rPr lang="en-US" sz="2800" dirty="0" smtClean="0"/>
              <a:t>2. The I/O module returns the device status.</a:t>
            </a:r>
          </a:p>
          <a:p>
            <a:r>
              <a:rPr lang="en-US" sz="2800" dirty="0" smtClean="0"/>
              <a:t>3. If the device is operational and ready to transmit, the processor requests the transfer of data, by means of a command to the I/O module.</a:t>
            </a:r>
          </a:p>
          <a:p>
            <a:r>
              <a:rPr lang="en-US" sz="2800" dirty="0" smtClean="0"/>
              <a:t>4. The I/O module obtains a unit of data (e.g., 8 or 16 bits) from the external device.</a:t>
            </a:r>
          </a:p>
          <a:p>
            <a:r>
              <a:rPr lang="en-US" sz="2800" dirty="0" smtClean="0"/>
              <a:t>5. The data are transferred from the I/O module to the processor</a:t>
            </a:r>
            <a:endParaRPr lang="en-US" sz="28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944562"/>
          </a:xfrm>
        </p:spPr>
        <p:txBody>
          <a:bodyPr/>
          <a:lstStyle/>
          <a:p>
            <a:r>
              <a:rPr lang="en-US" b="1" dirty="0" smtClean="0"/>
              <a:t>       </a:t>
            </a:r>
            <a:r>
              <a:rPr lang="en-US" b="1" dirty="0" smtClean="0">
                <a:latin typeface="Algerian" pitchFamily="82" charset="0"/>
              </a:rPr>
              <a:t>I/O  Module  Structure</a:t>
            </a:r>
            <a:endParaRPr lang="en-US" dirty="0">
              <a:latin typeface="Algerian" pitchFamily="82" charset="0"/>
            </a:endParaRPr>
          </a:p>
        </p:txBody>
      </p:sp>
      <p:pic>
        <p:nvPicPr>
          <p:cNvPr id="1026" name="Picture 2"/>
          <p:cNvPicPr>
            <a:picLocks noGrp="1" noChangeAspect="1" noChangeArrowheads="1"/>
          </p:cNvPicPr>
          <p:nvPr>
            <p:ph idx="1"/>
          </p:nvPr>
        </p:nvPicPr>
        <p:blipFill>
          <a:blip r:embed="rId2"/>
          <a:stretch>
            <a:fillRect/>
          </a:stretch>
        </p:blipFill>
        <p:spPr bwMode="auto">
          <a:xfrm>
            <a:off x="1566862" y="1639887"/>
            <a:ext cx="6010275" cy="4629150"/>
          </a:xfrm>
          <a:prstGeom prst="rect">
            <a:avLst/>
          </a:prstGeom>
          <a:noFill/>
          <a:ln w="9525">
            <a:noFill/>
            <a:miter lim="800000"/>
            <a:headEnd/>
            <a:tailEnd/>
          </a:ln>
          <a:effec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629400"/>
          </a:xfrm>
        </p:spPr>
        <p:txBody>
          <a:bodyPr>
            <a:normAutofit fontScale="92500"/>
          </a:bodyPr>
          <a:lstStyle/>
          <a:p>
            <a:r>
              <a:rPr lang="en-US" b="1" dirty="0" smtClean="0"/>
              <a:t>There are four types of I/O commands that an I/O module may receive when it is addressed by a processor </a:t>
            </a:r>
            <a:r>
              <a:rPr lang="en-US" dirty="0" smtClean="0">
                <a:latin typeface="Algerian" pitchFamily="82" charset="0"/>
              </a:rPr>
              <a:t>:-</a:t>
            </a:r>
          </a:p>
          <a:p>
            <a:endParaRPr lang="en-US" dirty="0" smtClean="0"/>
          </a:p>
          <a:p>
            <a:r>
              <a:rPr lang="en-US" b="1" dirty="0" smtClean="0">
                <a:latin typeface="Algerian" pitchFamily="82" charset="0"/>
              </a:rPr>
              <a:t>Control :</a:t>
            </a:r>
            <a:r>
              <a:rPr lang="en-US" b="1" dirty="0" smtClean="0"/>
              <a:t> </a:t>
            </a:r>
            <a:r>
              <a:rPr lang="en-US" dirty="0" smtClean="0"/>
              <a:t>Used to activate a peripheral and tell it what to do.</a:t>
            </a:r>
          </a:p>
          <a:p>
            <a:r>
              <a:rPr lang="en-US" b="1" dirty="0" smtClean="0">
                <a:latin typeface="Algerian" pitchFamily="82" charset="0"/>
              </a:rPr>
              <a:t>Test :</a:t>
            </a:r>
            <a:r>
              <a:rPr lang="en-US" b="1" dirty="0" smtClean="0"/>
              <a:t> </a:t>
            </a:r>
            <a:r>
              <a:rPr lang="en-US" dirty="0" smtClean="0"/>
              <a:t>Used to test various status conditions associated with an I/O module and its peripherals.</a:t>
            </a:r>
          </a:p>
          <a:p>
            <a:r>
              <a:rPr lang="en-US" b="1" dirty="0" smtClean="0">
                <a:latin typeface="Algerian" pitchFamily="82" charset="0"/>
              </a:rPr>
              <a:t>Read :</a:t>
            </a:r>
            <a:r>
              <a:rPr lang="en-US" b="1" dirty="0" smtClean="0"/>
              <a:t> </a:t>
            </a:r>
            <a:r>
              <a:rPr lang="en-US" dirty="0" smtClean="0"/>
              <a:t>Causes the I/O module to obtain an item of data from the peripheral</a:t>
            </a:r>
            <a:r>
              <a:rPr lang="en-US" b="1" dirty="0" smtClean="0"/>
              <a:t> </a:t>
            </a:r>
            <a:r>
              <a:rPr lang="en-US" dirty="0" smtClean="0"/>
              <a:t>and place it in an internal buffer .</a:t>
            </a:r>
          </a:p>
          <a:p>
            <a:r>
              <a:rPr lang="en-US" b="1" dirty="0" smtClean="0">
                <a:latin typeface="Algerian" pitchFamily="82" charset="0"/>
              </a:rPr>
              <a:t>Write :</a:t>
            </a:r>
            <a:r>
              <a:rPr lang="en-US" b="1" dirty="0" smtClean="0"/>
              <a:t> </a:t>
            </a:r>
            <a:r>
              <a:rPr lang="en-US" dirty="0" smtClean="0"/>
              <a:t>Causes the I/O module to take an item of data (byte or word) from the data bus and subsequently transmit that data item to the peripheral.</a:t>
            </a:r>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dirty="0" smtClean="0">
                <a:latin typeface="Algerian" pitchFamily="82" charset="0"/>
              </a:rPr>
              <a:t>          Interrupt  driven  I/O</a:t>
            </a:r>
            <a:endParaRPr lang="en-US" dirty="0">
              <a:latin typeface="Algerian" pitchFamily="82" charset="0"/>
            </a:endParaRPr>
          </a:p>
        </p:txBody>
      </p:sp>
      <p:sp>
        <p:nvSpPr>
          <p:cNvPr id="3" name="Content Placeholder 2"/>
          <p:cNvSpPr>
            <a:spLocks noGrp="1"/>
          </p:cNvSpPr>
          <p:nvPr>
            <p:ph idx="1"/>
          </p:nvPr>
        </p:nvSpPr>
        <p:spPr>
          <a:xfrm>
            <a:off x="381000" y="1066800"/>
            <a:ext cx="8382000" cy="5562600"/>
          </a:xfrm>
        </p:spPr>
        <p:txBody>
          <a:bodyPr>
            <a:normAutofit fontScale="92500" lnSpcReduction="10000"/>
          </a:bodyPr>
          <a:lstStyle/>
          <a:p>
            <a:r>
              <a:rPr lang="en-US" dirty="0" smtClean="0"/>
              <a:t>The problem with programmed I/O is that the processor has to wait a long time for the I/O module of concern to be ready for either reception or transmission of data. The processor, while waiting, must repeatedly interrogate the status of the module. As a result, the level of the performance of the entire system is severely degraded.</a:t>
            </a:r>
          </a:p>
          <a:p>
            <a:r>
              <a:rPr lang="en-US" dirty="0" smtClean="0"/>
              <a:t>An alternative is for the processor to issue an I/O command to a module and then go on to do some other useful work. The I/O module will then interrupt the processor to request service when it is ready to exchange data with the processor .The processor then executes the data transfer, as before, and then resumes its former processing.</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0"/>
            <a:ext cx="9144000" cy="1066800"/>
          </a:xfrm>
        </p:spPr>
        <p:txBody>
          <a:bodyPr/>
          <a:lstStyle/>
          <a:p>
            <a:r>
              <a:rPr lang="en-US" sz="4600" dirty="0" smtClean="0">
                <a:latin typeface="Algerian" pitchFamily="82" charset="0"/>
              </a:rPr>
              <a:t>         </a:t>
            </a:r>
            <a:r>
              <a:rPr lang="en-US" sz="4600" dirty="0" smtClean="0">
                <a:solidFill>
                  <a:schemeClr val="accent1">
                    <a:lumMod val="60000"/>
                    <a:lumOff val="40000"/>
                  </a:schemeClr>
                </a:solidFill>
                <a:latin typeface="Algerian" pitchFamily="82" charset="0"/>
              </a:rPr>
              <a:t>Interrupt  processing</a:t>
            </a:r>
            <a:endParaRPr lang="en-US" sz="4600" dirty="0" smtClean="0">
              <a:solidFill>
                <a:schemeClr val="accent1">
                  <a:lumMod val="60000"/>
                  <a:lumOff val="40000"/>
                </a:schemeClr>
              </a:solidFill>
            </a:endParaRPr>
          </a:p>
          <a:p>
            <a:endParaRPr lang="en-US" dirty="0"/>
          </a:p>
        </p:txBody>
      </p:sp>
      <p:pic>
        <p:nvPicPr>
          <p:cNvPr id="2050" name="Picture 2"/>
          <p:cNvPicPr>
            <a:picLocks noGrp="1" noChangeAspect="1" noChangeArrowheads="1"/>
          </p:cNvPicPr>
          <p:nvPr>
            <p:ph sz="half" idx="1"/>
          </p:nvPr>
        </p:nvPicPr>
        <p:blipFill>
          <a:blip r:embed="rId2"/>
          <a:srcRect/>
          <a:stretch>
            <a:fillRect/>
          </a:stretch>
        </p:blipFill>
        <p:spPr bwMode="auto">
          <a:xfrm>
            <a:off x="1600200" y="1219200"/>
            <a:ext cx="5791199" cy="5257800"/>
          </a:xfrm>
          <a:prstGeom prst="rect">
            <a:avLst/>
          </a:prstGeom>
          <a:noFill/>
          <a:ln w="9525">
            <a:noFill/>
            <a:miter lim="800000"/>
            <a:headEnd/>
            <a:tailEnd/>
          </a:ln>
          <a:effec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90600"/>
          </a:xfrm>
        </p:spPr>
        <p:txBody>
          <a:bodyPr/>
          <a:lstStyle/>
          <a:p>
            <a:r>
              <a:rPr lang="en-US" dirty="0" smtClean="0">
                <a:latin typeface="Algerian" pitchFamily="82" charset="0"/>
              </a:rPr>
              <a:t>         Priority  interrupt</a:t>
            </a:r>
            <a:endParaRPr lang="en-US" dirty="0">
              <a:latin typeface="Algerian" pitchFamily="82" charset="0"/>
            </a:endParaRPr>
          </a:p>
        </p:txBody>
      </p:sp>
      <p:sp>
        <p:nvSpPr>
          <p:cNvPr id="3" name="Content Placeholder 2"/>
          <p:cNvSpPr>
            <a:spLocks noGrp="1"/>
          </p:cNvSpPr>
          <p:nvPr>
            <p:ph idx="1"/>
          </p:nvPr>
        </p:nvSpPr>
        <p:spPr>
          <a:xfrm>
            <a:off x="381000" y="1219200"/>
            <a:ext cx="8229600" cy="5638800"/>
          </a:xfrm>
        </p:spPr>
        <p:txBody>
          <a:bodyPr>
            <a:normAutofit/>
          </a:bodyPr>
          <a:lstStyle/>
          <a:p>
            <a:r>
              <a:rPr lang="en-US" sz="2800" dirty="0" smtClean="0"/>
              <a:t>Priority interrupt are the systems that establishes a Priority over the various sources to determine which condition is to be serviced first when two or more requests arrive simultaneously.</a:t>
            </a:r>
          </a:p>
          <a:p>
            <a:pPr>
              <a:buNone/>
            </a:pPr>
            <a:endParaRPr lang="en-US" sz="2800" dirty="0" smtClean="0"/>
          </a:p>
          <a:p>
            <a:r>
              <a:rPr lang="en-US" sz="2800" dirty="0" smtClean="0"/>
              <a:t>This system may also determine which condition are permitted to interrupt to the computer while another interrupt is being serviced.  </a:t>
            </a:r>
            <a:endParaRPr lang="en-US" sz="28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1219200"/>
          </a:xfrm>
        </p:spPr>
        <p:txBody>
          <a:bodyPr>
            <a:normAutofit/>
          </a:bodyPr>
          <a:lstStyle/>
          <a:p>
            <a:r>
              <a:rPr lang="en-US" dirty="0" smtClean="0">
                <a:latin typeface="Algerian" pitchFamily="82" charset="0"/>
              </a:rPr>
              <a:t>   Priority interrupt controller </a:t>
            </a:r>
            <a:endParaRPr lang="en-US" dirty="0">
              <a:latin typeface="Algerian" pitchFamily="82" charset="0"/>
            </a:endParaRPr>
          </a:p>
        </p:txBody>
      </p:sp>
      <p:pic>
        <p:nvPicPr>
          <p:cNvPr id="3074" name="Picture 2"/>
          <p:cNvPicPr>
            <a:picLocks noGrp="1" noChangeAspect="1" noChangeArrowheads="1"/>
          </p:cNvPicPr>
          <p:nvPr>
            <p:ph idx="1"/>
          </p:nvPr>
        </p:nvPicPr>
        <p:blipFill>
          <a:blip r:embed="rId2"/>
          <a:stretch>
            <a:fillRect/>
          </a:stretch>
        </p:blipFill>
        <p:spPr bwMode="auto">
          <a:xfrm>
            <a:off x="1504950" y="2044700"/>
            <a:ext cx="6134100" cy="3819525"/>
          </a:xfrm>
          <a:prstGeom prst="rect">
            <a:avLst/>
          </a:prstGeom>
          <a:noFill/>
          <a:ln w="9525">
            <a:noFill/>
            <a:miter lim="800000"/>
            <a:headEnd/>
            <a:tailEnd/>
          </a:ln>
          <a:effec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a:bodyPr>
          <a:lstStyle/>
          <a:p>
            <a:r>
              <a:rPr lang="en-US" dirty="0" smtClean="0">
                <a:latin typeface="Algerian" pitchFamily="82" charset="0"/>
              </a:rPr>
              <a:t>    Direct memory access (dma)</a:t>
            </a:r>
            <a:endParaRPr lang="en-US" dirty="0">
              <a:latin typeface="Algerian" pitchFamily="82" charset="0"/>
            </a:endParaRPr>
          </a:p>
        </p:txBody>
      </p:sp>
      <p:sp>
        <p:nvSpPr>
          <p:cNvPr id="3" name="Content Placeholder 2"/>
          <p:cNvSpPr>
            <a:spLocks noGrp="1"/>
          </p:cNvSpPr>
          <p:nvPr>
            <p:ph idx="1"/>
          </p:nvPr>
        </p:nvSpPr>
        <p:spPr>
          <a:xfrm>
            <a:off x="304800" y="1066800"/>
            <a:ext cx="8382000" cy="5410200"/>
          </a:xfrm>
        </p:spPr>
        <p:txBody>
          <a:bodyPr>
            <a:normAutofit/>
          </a:bodyPr>
          <a:lstStyle/>
          <a:p>
            <a:r>
              <a:rPr lang="en-US" sz="2600" dirty="0" smtClean="0"/>
              <a:t>DMA involves an additional module on the system bus. The DMA module is capable of mimicking the processor and, indeed, of taking over control of the system from the processor. It needs to do this to transfer data to and from memory over the system bus. </a:t>
            </a:r>
          </a:p>
          <a:p>
            <a:r>
              <a:rPr lang="en-US" sz="2600" dirty="0" smtClean="0"/>
              <a:t>For this purpose, the DMA module must use the bus only when the processor does not need it, or it must force the processor to suspend operation temporarily. The latter technique is more common and is referred to as </a:t>
            </a:r>
            <a:r>
              <a:rPr lang="en-US" sz="2600" i="1" dirty="0" smtClean="0"/>
              <a:t>cycle stealing, because the DMA module in effect steals a bus cycle.</a:t>
            </a:r>
            <a:endParaRPr lang="en-US" sz="2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01000" cy="685800"/>
          </a:xfrm>
        </p:spPr>
        <p:txBody>
          <a:bodyPr>
            <a:normAutofit fontScale="90000"/>
          </a:bodyPr>
          <a:lstStyle/>
          <a:p>
            <a:r>
              <a:rPr lang="en-US" dirty="0" smtClean="0">
                <a:latin typeface="Algerian" pitchFamily="82" charset="0"/>
              </a:rPr>
              <a:t>                 </a:t>
            </a:r>
            <a:r>
              <a:rPr lang="en-US" dirty="0" smtClean="0">
                <a:latin typeface="Algerian" pitchFamily="82" charset="0"/>
              </a:rPr>
              <a:t/>
            </a:r>
            <a:br>
              <a:rPr lang="en-US" dirty="0" smtClean="0">
                <a:latin typeface="Algerian" pitchFamily="82" charset="0"/>
              </a:rPr>
            </a:br>
            <a:r>
              <a:rPr lang="en-US" dirty="0" smtClean="0">
                <a:latin typeface="Algerian" pitchFamily="82" charset="0"/>
              </a:rPr>
              <a:t>REGISTERs</a:t>
            </a:r>
            <a:endParaRPr lang="en-US" dirty="0">
              <a:latin typeface="Algerian" pitchFamily="82" charset="0"/>
            </a:endParaRPr>
          </a:p>
        </p:txBody>
      </p:sp>
      <p:sp>
        <p:nvSpPr>
          <p:cNvPr id="3" name="Content Placeholder 2"/>
          <p:cNvSpPr>
            <a:spLocks noGrp="1"/>
          </p:cNvSpPr>
          <p:nvPr>
            <p:ph idx="1"/>
          </p:nvPr>
        </p:nvSpPr>
        <p:spPr>
          <a:xfrm>
            <a:off x="304800" y="685800"/>
            <a:ext cx="8610600" cy="6172200"/>
          </a:xfrm>
        </p:spPr>
        <p:txBody>
          <a:bodyPr>
            <a:normAutofit fontScale="92500"/>
          </a:bodyPr>
          <a:lstStyle/>
          <a:p>
            <a:endParaRPr lang="en-US" sz="2800" b="1" dirty="0" smtClean="0"/>
          </a:p>
          <a:p>
            <a:r>
              <a:rPr lang="en-US" sz="2800" b="1" dirty="0" smtClean="0"/>
              <a:t>Registers</a:t>
            </a:r>
            <a:r>
              <a:rPr lang="en-US" sz="2800" dirty="0" smtClean="0"/>
              <a:t> are the high speed storage areas in the CPU. All data must be stored in a register before it can be processed .</a:t>
            </a:r>
          </a:p>
          <a:p>
            <a:r>
              <a:rPr lang="en-US" sz="2800" dirty="0" smtClean="0"/>
              <a:t>MAR :- Memory Address Register holds the memory location of data that needs to be accessed.</a:t>
            </a:r>
          </a:p>
          <a:p>
            <a:r>
              <a:rPr lang="en-US" sz="2800" dirty="0" smtClean="0"/>
              <a:t>MDR :-Memory Data Register holds data that is being transferred to or from memory.</a:t>
            </a:r>
          </a:p>
          <a:p>
            <a:r>
              <a:rPr lang="en-US" sz="2800" dirty="0" smtClean="0"/>
              <a:t>AC :-Accumulator where intermediate arithmetic and logical results are stored</a:t>
            </a:r>
            <a:r>
              <a:rPr lang="en-US" dirty="0" smtClean="0"/>
              <a:t>.</a:t>
            </a:r>
          </a:p>
          <a:p>
            <a:r>
              <a:rPr lang="en-US" dirty="0" smtClean="0"/>
              <a:t> </a:t>
            </a:r>
            <a:r>
              <a:rPr lang="en-US" sz="2800" dirty="0" smtClean="0"/>
              <a:t>PC :-Program Counter contains the address of the next instruction to be executed</a:t>
            </a:r>
            <a:r>
              <a:rPr lang="en-US" dirty="0" smtClean="0"/>
              <a:t>.</a:t>
            </a:r>
          </a:p>
          <a:p>
            <a:r>
              <a:rPr lang="en-US" sz="2800" dirty="0" smtClean="0"/>
              <a:t>CIR :-Current Instruction Register contains the current instruction during processing.</a:t>
            </a:r>
          </a:p>
          <a:p>
            <a:endParaRPr lang="en-US" dirty="0"/>
          </a:p>
        </p:txBody>
      </p:sp>
    </p:spTree>
  </p:cSld>
  <p:clrMapOvr>
    <a:masterClrMapping/>
  </p:clrMapOvr>
  <p:transition>
    <p:pull dir="rd"/>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417638"/>
          </a:xfrm>
        </p:spPr>
        <p:txBody>
          <a:bodyPr/>
          <a:lstStyle/>
          <a:p>
            <a:r>
              <a:rPr lang="en-US" dirty="0" smtClean="0">
                <a:latin typeface="Algerian" pitchFamily="82" charset="0"/>
              </a:rPr>
              <a:t>        Dma  block  diagram</a:t>
            </a:r>
            <a:endParaRPr lang="en-US" dirty="0">
              <a:latin typeface="Algerian" pitchFamily="82" charset="0"/>
            </a:endParaRPr>
          </a:p>
        </p:txBody>
      </p:sp>
      <p:pic>
        <p:nvPicPr>
          <p:cNvPr id="4098" name="Picture 2"/>
          <p:cNvPicPr>
            <a:picLocks noGrp="1" noChangeAspect="1" noChangeArrowheads="1"/>
          </p:cNvPicPr>
          <p:nvPr>
            <p:ph idx="1"/>
          </p:nvPr>
        </p:nvPicPr>
        <p:blipFill>
          <a:blip r:embed="rId2"/>
          <a:stretch>
            <a:fillRect/>
          </a:stretch>
        </p:blipFill>
        <p:spPr bwMode="auto">
          <a:xfrm>
            <a:off x="2762250" y="2339975"/>
            <a:ext cx="3619500" cy="3228975"/>
          </a:xfrm>
          <a:prstGeom prst="rect">
            <a:avLst/>
          </a:prstGeom>
          <a:noFill/>
          <a:ln w="9525">
            <a:noFill/>
            <a:miter lim="800000"/>
            <a:headEnd/>
            <a:tailEnd/>
          </a:ln>
          <a:effec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Autofit/>
          </a:bodyPr>
          <a:lstStyle/>
          <a:p>
            <a:r>
              <a:rPr lang="en-US" sz="4600" dirty="0" smtClean="0">
                <a:solidFill>
                  <a:schemeClr val="tx1"/>
                </a:solidFill>
                <a:latin typeface="Algerian" pitchFamily="82" charset="0"/>
              </a:rPr>
              <a:t>        </a:t>
            </a:r>
            <a:r>
              <a:rPr lang="en-US" sz="4600" dirty="0" smtClean="0">
                <a:solidFill>
                  <a:schemeClr val="tx1"/>
                </a:solidFill>
                <a:latin typeface="Algerian" pitchFamily="82" charset="0"/>
              </a:rPr>
              <a:t>   </a:t>
            </a:r>
            <a:r>
              <a:rPr lang="en-US" sz="4600" dirty="0" smtClean="0">
                <a:solidFill>
                  <a:schemeClr val="accent1">
                    <a:lumMod val="60000"/>
                    <a:lumOff val="40000"/>
                  </a:schemeClr>
                </a:solidFill>
                <a:latin typeface="Algerian" pitchFamily="82" charset="0"/>
              </a:rPr>
              <a:t>DMA  CONTROLLER</a:t>
            </a:r>
            <a:endParaRPr lang="en-US" sz="4600" dirty="0">
              <a:solidFill>
                <a:schemeClr val="accent1">
                  <a:lumMod val="60000"/>
                  <a:lumOff val="40000"/>
                </a:schemeClr>
              </a:solidFill>
              <a:latin typeface="Algerian" pitchFamily="82" charset="0"/>
            </a:endParaRPr>
          </a:p>
        </p:txBody>
      </p:sp>
      <p:sp>
        <p:nvSpPr>
          <p:cNvPr id="5" name="Text Placeholder 4"/>
          <p:cNvSpPr>
            <a:spLocks noGrp="1"/>
          </p:cNvSpPr>
          <p:nvPr>
            <p:ph type="body" idx="2"/>
          </p:nvPr>
        </p:nvSpPr>
        <p:spPr>
          <a:xfrm>
            <a:off x="457200" y="1143000"/>
            <a:ext cx="8458200" cy="1447800"/>
          </a:xfrm>
        </p:spPr>
        <p:txBody>
          <a:bodyPr>
            <a:normAutofit/>
          </a:bodyPr>
          <a:lstStyle/>
          <a:p>
            <a:r>
              <a:rPr lang="en-US" dirty="0" smtClean="0"/>
              <a:t> </a:t>
            </a:r>
            <a:r>
              <a:rPr lang="en-US" sz="3000" dirty="0" smtClean="0"/>
              <a:t>This is a device which handles many IO devices which want to perform DMA operation. </a:t>
            </a:r>
            <a:r>
              <a:rPr lang="en-US" dirty="0" smtClean="0"/>
              <a:t> </a:t>
            </a:r>
            <a:endParaRPr lang="en-US" dirty="0"/>
          </a:p>
        </p:txBody>
      </p:sp>
      <p:pic>
        <p:nvPicPr>
          <p:cNvPr id="5122" name="Picture 2"/>
          <p:cNvPicPr>
            <a:picLocks noGrp="1" noChangeAspect="1" noChangeArrowheads="1"/>
          </p:cNvPicPr>
          <p:nvPr>
            <p:ph sz="half" idx="1"/>
          </p:nvPr>
        </p:nvPicPr>
        <p:blipFill>
          <a:blip r:embed="rId2"/>
          <a:stretch>
            <a:fillRect/>
          </a:stretch>
        </p:blipFill>
        <p:spPr bwMode="auto">
          <a:xfrm>
            <a:off x="2209800" y="2514601"/>
            <a:ext cx="5111750" cy="3886199"/>
          </a:xfrm>
          <a:prstGeom prst="rect">
            <a:avLst/>
          </a:prstGeom>
          <a:noFill/>
          <a:ln w="9525">
            <a:noFill/>
            <a:miter lim="800000"/>
            <a:headEnd/>
            <a:tailEnd/>
          </a:ln>
          <a:effec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7924800" cy="1066800"/>
          </a:xfrm>
        </p:spPr>
        <p:txBody>
          <a:bodyPr/>
          <a:lstStyle/>
          <a:p>
            <a:r>
              <a:rPr lang="en-US" dirty="0" smtClean="0"/>
              <a:t>  </a:t>
            </a:r>
            <a:r>
              <a:rPr lang="en-US" dirty="0" smtClean="0">
                <a:latin typeface="Algerian" pitchFamily="82" charset="0"/>
              </a:rPr>
              <a:t>i/o  </a:t>
            </a:r>
            <a:r>
              <a:rPr lang="en-US" dirty="0" smtClean="0">
                <a:latin typeface="Algerian" pitchFamily="82" charset="0"/>
              </a:rPr>
              <a:t>processor</a:t>
            </a:r>
            <a:endParaRPr lang="en-US" dirty="0">
              <a:latin typeface="Algerian" pitchFamily="82" charset="0"/>
            </a:endParaRPr>
          </a:p>
        </p:txBody>
      </p:sp>
      <p:sp>
        <p:nvSpPr>
          <p:cNvPr id="6" name="Content Placeholder 5"/>
          <p:cNvSpPr>
            <a:spLocks noGrp="1"/>
          </p:cNvSpPr>
          <p:nvPr>
            <p:ph idx="1"/>
          </p:nvPr>
        </p:nvSpPr>
        <p:spPr>
          <a:xfrm>
            <a:off x="304800" y="1219200"/>
            <a:ext cx="8534400" cy="5181600"/>
          </a:xfrm>
        </p:spPr>
        <p:txBody>
          <a:bodyPr/>
          <a:lstStyle/>
          <a:p>
            <a:r>
              <a:rPr lang="en-US" dirty="0" smtClean="0"/>
              <a:t>This is an special purpose processor which can perform IO operations or IO jobs. It provides logical extension of the IO control methods. It can execute instructions. It has its own instruction set. But the instructions are restricted to be IO data transfer.</a:t>
            </a:r>
          </a:p>
          <a:p>
            <a:r>
              <a:rPr lang="en-US" dirty="0" smtClean="0"/>
              <a:t>IO processor provides communication link between IO devices and computer. They are also known as </a:t>
            </a:r>
            <a:r>
              <a:rPr lang="en-US" b="1" dirty="0" smtClean="0"/>
              <a:t>Peripheral Processing Unit </a:t>
            </a:r>
            <a:r>
              <a:rPr lang="en-US" dirty="0" smtClean="0"/>
              <a:t>(PPU).</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Algerian" pitchFamily="82" charset="0"/>
              </a:rPr>
              <a:t>     Serial  communication</a:t>
            </a:r>
            <a:endParaRPr lang="en-US" dirty="0">
              <a:latin typeface="Algerian" pitchFamily="82" charset="0"/>
            </a:endParaRPr>
          </a:p>
        </p:txBody>
      </p:sp>
      <p:sp>
        <p:nvSpPr>
          <p:cNvPr id="3" name="Content Placeholder 2"/>
          <p:cNvSpPr>
            <a:spLocks noGrp="1"/>
          </p:cNvSpPr>
          <p:nvPr>
            <p:ph idx="1"/>
          </p:nvPr>
        </p:nvSpPr>
        <p:spPr>
          <a:xfrm>
            <a:off x="381000" y="1219200"/>
            <a:ext cx="8305800" cy="5638800"/>
          </a:xfrm>
        </p:spPr>
        <p:txBody>
          <a:bodyPr/>
          <a:lstStyle/>
          <a:p>
            <a:r>
              <a:rPr lang="en-US" dirty="0" smtClean="0"/>
              <a:t>In telecommunication and data transmission ,serial communication is the process of sending data one bit at a time, sequentially, over a communication, where several bits are sent as a whole, on a link with several parallel channels.</a:t>
            </a:r>
          </a:p>
          <a:p>
            <a:r>
              <a:rPr lang="en-US" dirty="0" smtClean="0"/>
              <a:t>Serial communication is used for all long-haul communication and most of computer network where the cost of cable and synchronization difficulties make parallel communication impractical.  </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1066800"/>
          </a:xfrm>
        </p:spPr>
        <p:txBody>
          <a:bodyPr>
            <a:normAutofit/>
          </a:bodyPr>
          <a:lstStyle/>
          <a:p>
            <a:r>
              <a:rPr lang="en-US" dirty="0" smtClean="0">
                <a:latin typeface="Algerian" pitchFamily="82" charset="0"/>
              </a:rPr>
              <a:t>   Synchronous data transfer</a:t>
            </a:r>
            <a:endParaRPr lang="en-US" dirty="0">
              <a:latin typeface="Algerian" pitchFamily="82" charset="0"/>
            </a:endParaRPr>
          </a:p>
        </p:txBody>
      </p:sp>
      <p:sp>
        <p:nvSpPr>
          <p:cNvPr id="3" name="Content Placeholder 2"/>
          <p:cNvSpPr>
            <a:spLocks noGrp="1"/>
          </p:cNvSpPr>
          <p:nvPr>
            <p:ph idx="1"/>
          </p:nvPr>
        </p:nvSpPr>
        <p:spPr>
          <a:xfrm>
            <a:off x="457200" y="1295400"/>
            <a:ext cx="8153400" cy="5105400"/>
          </a:xfrm>
        </p:spPr>
        <p:txBody>
          <a:bodyPr/>
          <a:lstStyle/>
          <a:p>
            <a:r>
              <a:rPr lang="en-US" dirty="0" smtClean="0"/>
              <a:t>Synchronous transmission is a data transfer method which is characterized by a continuous stream of data in the form of signals which are accompanied by regular timing signals which are generated by some external clocking mechanism meant to ensure that both the sender and receiver are synchronized with each other. </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219200"/>
          </a:xfrm>
        </p:spPr>
        <p:txBody>
          <a:bodyPr>
            <a:normAutofit/>
          </a:bodyPr>
          <a:lstStyle/>
          <a:p>
            <a:r>
              <a:rPr lang="en-US" dirty="0" smtClean="0">
                <a:latin typeface="Algerian" pitchFamily="82" charset="0"/>
              </a:rPr>
              <a:t>  Synchronous data transfer</a:t>
            </a:r>
            <a:endParaRPr lang="en-US" dirty="0"/>
          </a:p>
        </p:txBody>
      </p:sp>
      <p:pic>
        <p:nvPicPr>
          <p:cNvPr id="4" name="Content Placeholder 3" descr="images (3).png"/>
          <p:cNvPicPr>
            <a:picLocks noGrp="1" noChangeAspect="1"/>
          </p:cNvPicPr>
          <p:nvPr>
            <p:ph idx="1"/>
          </p:nvPr>
        </p:nvPicPr>
        <p:blipFill>
          <a:blip r:embed="rId2"/>
          <a:stretch>
            <a:fillRect/>
          </a:stretch>
        </p:blipFill>
        <p:spPr>
          <a:xfrm>
            <a:off x="1095375" y="1954212"/>
            <a:ext cx="6953250" cy="4000500"/>
          </a:xfr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dirty="0" smtClean="0">
                <a:latin typeface="Algerian" pitchFamily="82" charset="0"/>
              </a:rPr>
              <a:t>    aSynchronous data transfer</a:t>
            </a:r>
            <a:endParaRPr lang="en-US" dirty="0"/>
          </a:p>
        </p:txBody>
      </p:sp>
      <p:sp>
        <p:nvSpPr>
          <p:cNvPr id="3" name="Content Placeholder 2"/>
          <p:cNvSpPr>
            <a:spLocks noGrp="1"/>
          </p:cNvSpPr>
          <p:nvPr>
            <p:ph idx="1"/>
          </p:nvPr>
        </p:nvSpPr>
        <p:spPr>
          <a:xfrm>
            <a:off x="457200" y="1295400"/>
            <a:ext cx="7924800" cy="4800600"/>
          </a:xfrm>
        </p:spPr>
        <p:txBody>
          <a:bodyPr/>
          <a:lstStyle/>
          <a:p>
            <a:r>
              <a:rPr lang="en-US" dirty="0" smtClean="0"/>
              <a:t>Asynchronous serial data transfer. In most computer asynchronous mode of data transfer is used in which two component have a different clock. ... A start bit is denoted by 0 and stop bit is detected when line return to 1-state at least one time, here 1-state means that there is not data transfer is occurring</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r>
              <a:rPr lang="en-US" dirty="0" smtClean="0">
                <a:latin typeface="Algerian" pitchFamily="82" charset="0"/>
              </a:rPr>
              <a:t>    aSynchronous data transfer</a:t>
            </a:r>
            <a:endParaRPr lang="en-US" dirty="0"/>
          </a:p>
        </p:txBody>
      </p:sp>
      <p:pic>
        <p:nvPicPr>
          <p:cNvPr id="4" name="Content Placeholder 3" descr="Untitled-drawing-5-1.png"/>
          <p:cNvPicPr>
            <a:picLocks noGrp="1" noChangeAspect="1"/>
          </p:cNvPicPr>
          <p:nvPr>
            <p:ph idx="1"/>
          </p:nvPr>
        </p:nvPicPr>
        <p:blipFill>
          <a:blip r:embed="rId2"/>
          <a:stretch>
            <a:fillRect/>
          </a:stretch>
        </p:blipFill>
        <p:spPr>
          <a:xfrm>
            <a:off x="838200" y="2514600"/>
            <a:ext cx="7543799" cy="3429000"/>
          </a:xfrm>
          <a:solidFill>
            <a:schemeClr val="tx1"/>
          </a:solidFill>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066800"/>
          </a:xfrm>
        </p:spPr>
        <p:txBody>
          <a:bodyPr/>
          <a:lstStyle/>
          <a:p>
            <a:r>
              <a:rPr lang="en-US" dirty="0" smtClean="0">
                <a:latin typeface="Algerian" pitchFamily="82" charset="0"/>
              </a:rPr>
              <a:t>Strobe </a:t>
            </a:r>
            <a:r>
              <a:rPr lang="en-US" dirty="0" smtClean="0">
                <a:latin typeface="Algerian" pitchFamily="82" charset="0"/>
              </a:rPr>
              <a:t>control</a:t>
            </a:r>
            <a:endParaRPr lang="en-US" dirty="0">
              <a:latin typeface="Algerian" pitchFamily="82" charset="0"/>
            </a:endParaRPr>
          </a:p>
        </p:txBody>
      </p:sp>
      <p:sp>
        <p:nvSpPr>
          <p:cNvPr id="3" name="Content Placeholder 2"/>
          <p:cNvSpPr>
            <a:spLocks noGrp="1"/>
          </p:cNvSpPr>
          <p:nvPr>
            <p:ph idx="1"/>
          </p:nvPr>
        </p:nvSpPr>
        <p:spPr>
          <a:xfrm>
            <a:off x="457200" y="1600200"/>
            <a:ext cx="8229600" cy="4800600"/>
          </a:xfrm>
        </p:spPr>
        <p:txBody>
          <a:bodyPr/>
          <a:lstStyle/>
          <a:p>
            <a:r>
              <a:rPr lang="en-US" dirty="0" smtClean="0"/>
              <a:t>In computer or memory technology, a strobe is a signal that is sent that validates data or other signals on adjacent parallel lines. In memory technology, the CAS (column address strobe) and RAS ( row address strobe ) signals are used to tell a dynamic RAM that an address is a column or row address.</a:t>
            </a:r>
          </a:p>
          <a:p>
            <a:pPr>
              <a:buNone/>
            </a:pPr>
            <a:endParaRPr lang="en-US" dirty="0" smtClean="0"/>
          </a:p>
          <a:p>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05800" cy="1066800"/>
          </a:xfrm>
        </p:spPr>
        <p:txBody>
          <a:bodyPr>
            <a:normAutofit/>
          </a:bodyPr>
          <a:lstStyle/>
          <a:p>
            <a:r>
              <a:rPr lang="en-US" sz="4800" dirty="0" smtClean="0">
                <a:latin typeface="Algerian" pitchFamily="82" charset="0"/>
              </a:rPr>
              <a:t>Handshaking</a:t>
            </a:r>
            <a:endParaRPr lang="en-US" sz="4800" dirty="0">
              <a:latin typeface="Algerian" pitchFamily="82" charset="0"/>
            </a:endParaRPr>
          </a:p>
        </p:txBody>
      </p:sp>
      <p:sp>
        <p:nvSpPr>
          <p:cNvPr id="3" name="Content Placeholder 2"/>
          <p:cNvSpPr>
            <a:spLocks noGrp="1"/>
          </p:cNvSpPr>
          <p:nvPr>
            <p:ph idx="1"/>
          </p:nvPr>
        </p:nvSpPr>
        <p:spPr>
          <a:xfrm>
            <a:off x="304800" y="1524000"/>
            <a:ext cx="8458200" cy="5105400"/>
          </a:xfrm>
        </p:spPr>
        <p:txBody>
          <a:bodyPr/>
          <a:lstStyle/>
          <a:p>
            <a:endParaRPr lang="en-US" dirty="0" smtClean="0"/>
          </a:p>
          <a:p>
            <a:pPr>
              <a:buFont typeface="Wingdings" pitchFamily="2" charset="2"/>
              <a:buChar char="q"/>
            </a:pPr>
            <a:r>
              <a:rPr lang="en-US" dirty="0" smtClean="0"/>
              <a:t>The </a:t>
            </a:r>
            <a:r>
              <a:rPr lang="en-US" dirty="0" smtClean="0"/>
              <a:t>process by which two devices initiate communications. Handshaking begins when one device sends a message to another device indicating that it wants to establish a communications channel. The two devices then send several messages back and forth that enable them to agree on communications protocol.</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fontScale="90000"/>
          </a:bodyPr>
          <a:lstStyle/>
          <a:p>
            <a:r>
              <a:rPr lang="en-US" dirty="0" smtClean="0"/>
              <a:t>    </a:t>
            </a:r>
            <a:r>
              <a:rPr lang="en-US" sz="4000" dirty="0" smtClean="0">
                <a:latin typeface="Algerian" pitchFamily="82" charset="0"/>
              </a:rPr>
              <a:t>ARITHMETIC AND LOGICAL UNIT (ALU)</a:t>
            </a:r>
            <a:endParaRPr lang="en-US" sz="4000" dirty="0">
              <a:latin typeface="Algerian" pitchFamily="82" charset="0"/>
            </a:endParaRPr>
          </a:p>
        </p:txBody>
      </p:sp>
      <p:sp>
        <p:nvSpPr>
          <p:cNvPr id="8" name="Text Placeholder 7"/>
          <p:cNvSpPr>
            <a:spLocks noGrp="1"/>
          </p:cNvSpPr>
          <p:nvPr>
            <p:ph type="body" idx="1"/>
          </p:nvPr>
        </p:nvSpPr>
        <p:spPr>
          <a:xfrm>
            <a:off x="0" y="2133600"/>
            <a:ext cx="8763000" cy="762000"/>
          </a:xfrm>
        </p:spPr>
        <p:txBody>
          <a:bodyPr>
            <a:normAutofit/>
          </a:bodyPr>
          <a:lstStyle/>
          <a:p>
            <a:r>
              <a:rPr lang="en-US" sz="3600" dirty="0" smtClean="0">
                <a:solidFill>
                  <a:schemeClr val="tx1"/>
                </a:solidFill>
                <a:latin typeface="Algerian" pitchFamily="82" charset="0"/>
              </a:rPr>
              <a:t>                     </a:t>
            </a:r>
            <a:r>
              <a:rPr lang="en-US" sz="3600" b="1" dirty="0" smtClean="0">
                <a:solidFill>
                  <a:schemeClr val="accent1">
                    <a:lumMod val="60000"/>
                    <a:lumOff val="40000"/>
                  </a:schemeClr>
                </a:solidFill>
                <a:latin typeface="Algerian" pitchFamily="82" charset="0"/>
              </a:rPr>
              <a:t>Control unit (cu) </a:t>
            </a:r>
            <a:endParaRPr lang="en-US" sz="3600" b="1" dirty="0">
              <a:solidFill>
                <a:schemeClr val="accent1">
                  <a:lumMod val="60000"/>
                  <a:lumOff val="40000"/>
                </a:schemeClr>
              </a:solidFill>
              <a:latin typeface="Algerian" pitchFamily="82" charset="0"/>
            </a:endParaRPr>
          </a:p>
        </p:txBody>
      </p:sp>
      <p:sp>
        <p:nvSpPr>
          <p:cNvPr id="3" name="Content Placeholder 2"/>
          <p:cNvSpPr>
            <a:spLocks noGrp="1"/>
          </p:cNvSpPr>
          <p:nvPr>
            <p:ph sz="quarter" idx="2"/>
          </p:nvPr>
        </p:nvSpPr>
        <p:spPr>
          <a:xfrm>
            <a:off x="304800" y="762000"/>
            <a:ext cx="8534400" cy="1371601"/>
          </a:xfrm>
        </p:spPr>
        <p:txBody>
          <a:bodyPr>
            <a:noAutofit/>
          </a:bodyPr>
          <a:lstStyle/>
          <a:p>
            <a:r>
              <a:rPr lang="en-US" sz="2800" dirty="0" smtClean="0"/>
              <a:t>The  ALU allows arithmetic (add, subtract etc) and logical (AND, OR, NOT etc)operations to be carried out</a:t>
            </a:r>
            <a:r>
              <a:rPr lang="en-US" sz="1800" dirty="0" smtClean="0"/>
              <a:t>.</a:t>
            </a:r>
            <a:endParaRPr lang="en-US" sz="1800" dirty="0"/>
          </a:p>
        </p:txBody>
      </p:sp>
      <p:sp>
        <p:nvSpPr>
          <p:cNvPr id="10" name="Content Placeholder 9"/>
          <p:cNvSpPr>
            <a:spLocks noGrp="1"/>
          </p:cNvSpPr>
          <p:nvPr>
            <p:ph sz="quarter" idx="4"/>
          </p:nvPr>
        </p:nvSpPr>
        <p:spPr>
          <a:xfrm>
            <a:off x="304799" y="2895600"/>
            <a:ext cx="8534401" cy="3962400"/>
          </a:xfrm>
        </p:spPr>
        <p:txBody>
          <a:bodyPr>
            <a:normAutofit/>
          </a:bodyPr>
          <a:lstStyle/>
          <a:p>
            <a:r>
              <a:rPr lang="en-US" sz="2800" dirty="0" smtClean="0"/>
              <a:t>The control unit controls the operation of the computer’s ALU, memory and input/output devices, telling them how to respond to the program instructions it has just read and interpreted from the memory unit.</a:t>
            </a:r>
          </a:p>
          <a:p>
            <a:r>
              <a:rPr lang="en-US" sz="2800" dirty="0" smtClean="0"/>
              <a:t>The control unit also provides the timing and control signals required by other computer components. </a:t>
            </a:r>
            <a:endParaRPr lang="en-US" sz="2800"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 (5).jpeg"/>
          <p:cNvPicPr>
            <a:picLocks noGrp="1" noChangeAspect="1"/>
          </p:cNvPicPr>
          <p:nvPr>
            <p:ph idx="1"/>
          </p:nvPr>
        </p:nvPicPr>
        <p:blipFill>
          <a:blip r:embed="rId2"/>
          <a:stretch>
            <a:fillRect/>
          </a:stretch>
        </p:blipFill>
        <p:spPr>
          <a:xfrm>
            <a:off x="1143000" y="990600"/>
            <a:ext cx="6519359" cy="4906963"/>
          </a:xfr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US" dirty="0" smtClean="0">
                <a:latin typeface="Algerian" pitchFamily="82" charset="0"/>
              </a:rPr>
              <a:t> </a:t>
            </a:r>
            <a:r>
              <a:rPr lang="en-US" dirty="0" smtClean="0">
                <a:latin typeface="Algerian" pitchFamily="82" charset="0"/>
              </a:rPr>
              <a:t> </a:t>
            </a:r>
            <a:r>
              <a:rPr lang="en-US" dirty="0" smtClean="0">
                <a:latin typeface="Algerian" pitchFamily="82" charset="0"/>
              </a:rPr>
              <a:t>Peripheral component</a:t>
            </a:r>
            <a:br>
              <a:rPr lang="en-US" dirty="0" smtClean="0">
                <a:latin typeface="Algerian" pitchFamily="82" charset="0"/>
              </a:rPr>
            </a:br>
            <a:r>
              <a:rPr lang="en-US" dirty="0" smtClean="0">
                <a:latin typeface="Algerian" pitchFamily="82" charset="0"/>
              </a:rPr>
              <a:t>interconnect</a:t>
            </a:r>
            <a:endParaRPr lang="en-US" dirty="0">
              <a:latin typeface="Algerian" pitchFamily="82" charset="0"/>
            </a:endParaRPr>
          </a:p>
        </p:txBody>
      </p:sp>
      <p:sp>
        <p:nvSpPr>
          <p:cNvPr id="3" name="Content Placeholder 2"/>
          <p:cNvSpPr>
            <a:spLocks noGrp="1"/>
          </p:cNvSpPr>
          <p:nvPr>
            <p:ph idx="1"/>
          </p:nvPr>
        </p:nvSpPr>
        <p:spPr>
          <a:xfrm>
            <a:off x="381000" y="1295400"/>
            <a:ext cx="8458200" cy="5181600"/>
          </a:xfrm>
        </p:spPr>
        <p:txBody>
          <a:bodyPr>
            <a:normAutofit/>
          </a:bodyPr>
          <a:lstStyle/>
          <a:p>
            <a:r>
              <a:rPr lang="en-US" dirty="0" smtClean="0"/>
              <a:t>Conventional PCI, often shortened to PCI, is a local computer bus for attaching hardware devices in a computer. PCI is an abbreviation for Peripheral Component Interconnect and is part of the PCI Local Bus standard. </a:t>
            </a:r>
          </a:p>
          <a:p>
            <a:pPr>
              <a:buNone/>
            </a:pPr>
            <a:endParaRPr lang="en-US" dirty="0" smtClean="0"/>
          </a:p>
          <a:p>
            <a:r>
              <a:rPr lang="en-US" dirty="0" smtClean="0"/>
              <a:t>The PCI bus supports the functions found on a processor bus but in a standardized format that is independent of any particular processor's native bus. </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960438"/>
          </a:xfrm>
        </p:spPr>
        <p:txBody>
          <a:bodyPr>
            <a:normAutofit fontScale="90000"/>
          </a:bodyPr>
          <a:lstStyle/>
          <a:p>
            <a:r>
              <a:rPr lang="en-GB" dirty="0" smtClean="0">
                <a:latin typeface="Algerian" pitchFamily="82" charset="0"/>
              </a:rPr>
              <a:t>                  PCI Bus Lines</a:t>
            </a:r>
            <a:br>
              <a:rPr lang="en-GB" dirty="0" smtClean="0">
                <a:latin typeface="Algerian" pitchFamily="82" charset="0"/>
              </a:rPr>
            </a:br>
            <a:r>
              <a:rPr lang="en-GB" dirty="0" smtClean="0">
                <a:latin typeface="Algerian" pitchFamily="82" charset="0"/>
              </a:rPr>
              <a:t>                    required</a:t>
            </a:r>
            <a:br>
              <a:rPr lang="en-GB" dirty="0" smtClean="0">
                <a:latin typeface="Algerian" pitchFamily="82" charset="0"/>
              </a:rPr>
            </a:br>
            <a:r>
              <a:rPr lang="en-GB" dirty="0" smtClean="0">
                <a:latin typeface="Algerian" pitchFamily="82" charset="0"/>
              </a:rPr>
              <a:t>  </a:t>
            </a:r>
            <a:endParaRPr lang="en-US" dirty="0">
              <a:latin typeface="Algerian" pitchFamily="82" charset="0"/>
            </a:endParaRPr>
          </a:p>
        </p:txBody>
      </p:sp>
      <p:sp>
        <p:nvSpPr>
          <p:cNvPr id="3" name="Content Placeholder 2"/>
          <p:cNvSpPr>
            <a:spLocks noGrp="1"/>
          </p:cNvSpPr>
          <p:nvPr>
            <p:ph idx="1"/>
          </p:nvPr>
        </p:nvSpPr>
        <p:spPr>
          <a:xfrm>
            <a:off x="304800" y="1447800"/>
            <a:ext cx="8534400" cy="5410200"/>
          </a:xfrm>
        </p:spPr>
        <p:txBody>
          <a:bodyPr/>
          <a:lstStyle/>
          <a:p>
            <a:r>
              <a:rPr lang="en-GB" b="1" dirty="0" smtClean="0"/>
              <a:t>Systems lines</a:t>
            </a:r>
          </a:p>
          <a:p>
            <a:pPr lvl="1"/>
            <a:r>
              <a:rPr lang="en-GB" dirty="0" smtClean="0"/>
              <a:t>Including clock and reset</a:t>
            </a:r>
          </a:p>
          <a:p>
            <a:r>
              <a:rPr lang="en-GB" b="1" dirty="0" smtClean="0"/>
              <a:t>Address &amp; Data</a:t>
            </a:r>
          </a:p>
          <a:p>
            <a:pPr lvl="1"/>
            <a:r>
              <a:rPr lang="en-GB" dirty="0" smtClean="0"/>
              <a:t>32 time max lines for address/data</a:t>
            </a:r>
          </a:p>
          <a:p>
            <a:pPr lvl="1"/>
            <a:r>
              <a:rPr lang="en-GB" dirty="0" smtClean="0"/>
              <a:t>Interrupt &amp; validate lines</a:t>
            </a:r>
          </a:p>
          <a:p>
            <a:r>
              <a:rPr lang="en-GB" b="1" dirty="0" smtClean="0"/>
              <a:t>Interface Control</a:t>
            </a:r>
          </a:p>
          <a:p>
            <a:r>
              <a:rPr lang="en-GB" b="1" dirty="0" smtClean="0"/>
              <a:t>Arbitration</a:t>
            </a:r>
          </a:p>
          <a:p>
            <a:pPr lvl="1"/>
            <a:r>
              <a:rPr lang="en-GB" dirty="0" smtClean="0"/>
              <a:t>Not shared</a:t>
            </a:r>
          </a:p>
          <a:p>
            <a:pPr lvl="1"/>
            <a:r>
              <a:rPr lang="en-GB" dirty="0" smtClean="0"/>
              <a:t>Direct connection to PCI bus arbiter</a:t>
            </a:r>
          </a:p>
          <a:p>
            <a:r>
              <a:rPr lang="en-GB" b="1" dirty="0" smtClean="0"/>
              <a:t>Error lines</a:t>
            </a:r>
          </a:p>
          <a:p>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GB" sz="4800" dirty="0" smtClean="0"/>
              <a:t> </a:t>
            </a:r>
            <a:r>
              <a:rPr lang="en-GB" sz="4800" dirty="0" smtClean="0">
                <a:latin typeface="Algerian" pitchFamily="82" charset="0"/>
              </a:rPr>
              <a:t>PCI </a:t>
            </a:r>
            <a:r>
              <a:rPr lang="en-GB" sz="4800" dirty="0" smtClean="0">
                <a:latin typeface="Algerian" pitchFamily="82" charset="0"/>
              </a:rPr>
              <a:t>Commands</a:t>
            </a:r>
            <a:endParaRPr lang="en-US" sz="4800" dirty="0">
              <a:latin typeface="Algerian" pitchFamily="82" charset="0"/>
            </a:endParaRPr>
          </a:p>
        </p:txBody>
      </p:sp>
      <p:sp>
        <p:nvSpPr>
          <p:cNvPr id="3" name="Content Placeholder 2"/>
          <p:cNvSpPr>
            <a:spLocks noGrp="1"/>
          </p:cNvSpPr>
          <p:nvPr>
            <p:ph idx="1"/>
          </p:nvPr>
        </p:nvSpPr>
        <p:spPr>
          <a:xfrm>
            <a:off x="457200" y="1600200"/>
            <a:ext cx="8077200" cy="4953000"/>
          </a:xfrm>
        </p:spPr>
        <p:txBody>
          <a:bodyPr/>
          <a:lstStyle/>
          <a:p>
            <a:r>
              <a:rPr lang="en-GB" dirty="0" smtClean="0"/>
              <a:t>Transaction between initiator (master) and target</a:t>
            </a:r>
          </a:p>
          <a:p>
            <a:r>
              <a:rPr lang="en-GB" dirty="0" smtClean="0"/>
              <a:t>Master claims bus</a:t>
            </a:r>
          </a:p>
          <a:p>
            <a:r>
              <a:rPr lang="en-GB" dirty="0" smtClean="0"/>
              <a:t>Determine type of transaction</a:t>
            </a:r>
          </a:p>
          <a:p>
            <a:pPr lvl="1"/>
            <a:r>
              <a:rPr lang="en-GB" dirty="0" smtClean="0"/>
              <a:t>e.g. I/O read/write</a:t>
            </a:r>
          </a:p>
          <a:p>
            <a:r>
              <a:rPr lang="en-GB" dirty="0" smtClean="0"/>
              <a:t>Address phase</a:t>
            </a:r>
          </a:p>
          <a:p>
            <a:r>
              <a:rPr lang="en-GB" dirty="0" smtClean="0"/>
              <a:t>One or more data phases</a:t>
            </a:r>
          </a:p>
          <a:p>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lstStyle/>
          <a:p>
            <a:r>
              <a:rPr lang="en-GB" dirty="0" smtClean="0">
                <a:latin typeface="Algerian" pitchFamily="82" charset="0"/>
              </a:rPr>
              <a:t>   PCI Read Timing Diagram</a:t>
            </a:r>
            <a:endParaRPr lang="en-US" dirty="0">
              <a:latin typeface="Algerian" pitchFamily="82" charset="0"/>
            </a:endParaRPr>
          </a:p>
        </p:txBody>
      </p:sp>
      <p:pic>
        <p:nvPicPr>
          <p:cNvPr id="4" name="Picture 5"/>
          <p:cNvPicPr>
            <a:picLocks noGrp="1" noChangeAspect="1" noChangeArrowheads="1"/>
          </p:cNvPicPr>
          <p:nvPr>
            <p:ph idx="1"/>
          </p:nvPr>
        </p:nvPicPr>
        <p:blipFill>
          <a:blip r:embed="rId2"/>
          <a:stretch>
            <a:fillRect/>
          </a:stretch>
        </p:blipFill>
        <p:spPr bwMode="auto">
          <a:xfrm>
            <a:off x="1269531" y="1600200"/>
            <a:ext cx="6604937" cy="4708525"/>
          </a:xfrm>
          <a:prstGeom prst="rect">
            <a:avLst/>
          </a:prstGeom>
          <a:noFill/>
          <a:ln w="9525">
            <a:noFill/>
            <a:miter lim="800000"/>
            <a:headEnd/>
            <a:tailEnd/>
          </a:ln>
          <a:effectLst/>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dirty="0" smtClean="0">
                <a:latin typeface="Algerian" pitchFamily="82" charset="0"/>
              </a:rPr>
              <a:t> </a:t>
            </a:r>
            <a:r>
              <a:rPr lang="en-GB" dirty="0" smtClean="0">
                <a:latin typeface="Algerian" pitchFamily="82" charset="0"/>
              </a:rPr>
              <a:t> </a:t>
            </a:r>
            <a:r>
              <a:rPr lang="en-GB" dirty="0" smtClean="0">
                <a:latin typeface="Algerian" pitchFamily="82" charset="0"/>
              </a:rPr>
              <a:t>PCI Bus Arbiter</a:t>
            </a:r>
            <a:endParaRPr lang="en-US" dirty="0">
              <a:latin typeface="Algerian" pitchFamily="82" charset="0"/>
            </a:endParaRPr>
          </a:p>
        </p:txBody>
      </p:sp>
      <p:pic>
        <p:nvPicPr>
          <p:cNvPr id="4" name="Content Placeholder 3"/>
          <p:cNvPicPr>
            <a:picLocks noGrp="1" noChangeAspect="1" noChangeArrowheads="1"/>
          </p:cNvPicPr>
          <p:nvPr>
            <p:ph idx="1"/>
          </p:nvPr>
        </p:nvPicPr>
        <p:blipFill>
          <a:blip r:embed="rId2"/>
          <a:stretch>
            <a:fillRect/>
          </a:stretch>
        </p:blipFill>
        <p:spPr bwMode="auto">
          <a:xfrm>
            <a:off x="457200" y="2268069"/>
            <a:ext cx="8229600" cy="3372787"/>
          </a:xfrm>
          <a:prstGeom prst="rect">
            <a:avLst/>
          </a:prstGeom>
          <a:noFill/>
          <a:ln w="9525">
            <a:noFill/>
            <a:miter lim="800000"/>
            <a:headEnd/>
            <a:tailEnd/>
          </a:ln>
          <a:effec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1000" cy="1189038"/>
          </a:xfrm>
        </p:spPr>
        <p:txBody>
          <a:bodyPr/>
          <a:lstStyle/>
          <a:p>
            <a:r>
              <a:rPr lang="en-GB" dirty="0" smtClean="0">
                <a:latin typeface="Algerian" pitchFamily="82" charset="0"/>
              </a:rPr>
              <a:t>        PCI Bus Arbitration</a:t>
            </a:r>
            <a:endParaRPr lang="en-US" dirty="0">
              <a:latin typeface="Algerian" pitchFamily="82" charset="0"/>
            </a:endParaRPr>
          </a:p>
        </p:txBody>
      </p:sp>
      <p:pic>
        <p:nvPicPr>
          <p:cNvPr id="4" name="Picture 5"/>
          <p:cNvPicPr>
            <a:picLocks noGrp="1" noChangeAspect="1" noChangeArrowheads="1"/>
          </p:cNvPicPr>
          <p:nvPr>
            <p:ph idx="1"/>
          </p:nvPr>
        </p:nvPicPr>
        <p:blipFill>
          <a:blip r:embed="rId2"/>
          <a:stretch>
            <a:fillRect/>
          </a:stretch>
        </p:blipFill>
        <p:spPr bwMode="auto">
          <a:xfrm>
            <a:off x="1969232" y="1600200"/>
            <a:ext cx="5205536" cy="4708525"/>
          </a:xfrm>
          <a:prstGeom prst="rect">
            <a:avLst/>
          </a:prstGeom>
          <a:noFill/>
          <a:ln w="9525">
            <a:noFill/>
            <a:miter lim="800000"/>
            <a:headEnd/>
            <a:tailEnd/>
          </a:ln>
          <a:effectLst/>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2030" y="381000"/>
            <a:ext cx="8229600" cy="5486400"/>
          </a:xfrm>
        </p:spPr>
        <p:txBody>
          <a:bodyPr>
            <a:normAutofit/>
          </a:bodyPr>
          <a:lstStyle/>
          <a:p>
            <a:r>
              <a:rPr lang="en-US" sz="8800" dirty="0" smtClean="0"/>
              <a:t>End</a:t>
            </a:r>
            <a:r>
              <a:rPr lang="en-US" dirty="0" smtClean="0"/>
              <a:t/>
            </a:r>
            <a:br>
              <a:rPr lang="en-US" dirty="0" smtClean="0"/>
            </a:br>
            <a:r>
              <a:rPr lang="en-US" dirty="0" smtClean="0"/>
              <a:t/>
            </a:r>
            <a:br>
              <a:rPr lang="en-US" dirty="0" smtClean="0"/>
            </a:br>
            <a:r>
              <a:rPr lang="en-US" dirty="0" smtClean="0"/>
              <a:t/>
            </a:r>
            <a:br>
              <a:rPr lang="en-US" dirty="0" smtClean="0"/>
            </a:br>
            <a:r>
              <a:rPr lang="en-US" sz="8000" dirty="0" smtClean="0"/>
              <a:t>thank you !</a:t>
            </a:r>
            <a:br>
              <a:rPr lang="en-US" sz="8000" dirty="0" smtClean="0"/>
            </a:br>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4800" y="0"/>
            <a:ext cx="8458200" cy="914400"/>
          </a:xfrm>
        </p:spPr>
        <p:txBody>
          <a:bodyPr/>
          <a:lstStyle/>
          <a:p>
            <a:r>
              <a:rPr lang="en-US" dirty="0" smtClean="0">
                <a:latin typeface="Algerian" pitchFamily="82" charset="0"/>
              </a:rPr>
              <a:t>buses</a:t>
            </a:r>
            <a:endParaRPr lang="en-US" dirty="0">
              <a:latin typeface="Algerian" pitchFamily="82" charset="0"/>
            </a:endParaRPr>
          </a:p>
        </p:txBody>
      </p:sp>
      <p:sp>
        <p:nvSpPr>
          <p:cNvPr id="8" name="Content Placeholder 7"/>
          <p:cNvSpPr>
            <a:spLocks noGrp="1"/>
          </p:cNvSpPr>
          <p:nvPr>
            <p:ph idx="1"/>
          </p:nvPr>
        </p:nvSpPr>
        <p:spPr>
          <a:xfrm>
            <a:off x="304800" y="990600"/>
            <a:ext cx="8534400" cy="5867400"/>
          </a:xfrm>
        </p:spPr>
        <p:txBody>
          <a:bodyPr>
            <a:normAutofit/>
          </a:bodyPr>
          <a:lstStyle/>
          <a:p>
            <a:r>
              <a:rPr lang="en-US" dirty="0" smtClean="0"/>
              <a:t>A bus is a communication pathway connecting two or more devices. A key characteristic of a bus is that it is a shared transmission medium. Multiple devices connect to the bus, and a signal transmitted by any one device is available for reception by all other devices attached to the bus</a:t>
            </a:r>
          </a:p>
          <a:p>
            <a:r>
              <a:rPr lang="en-US" dirty="0" smtClean="0"/>
              <a:t>A standard CPU system bus is comprised of :-</a:t>
            </a:r>
          </a:p>
          <a:p>
            <a:r>
              <a:rPr lang="en-US" dirty="0" smtClean="0"/>
              <a:t>1) Address Bus</a:t>
            </a:r>
          </a:p>
          <a:p>
            <a:r>
              <a:rPr lang="en-US" dirty="0" smtClean="0"/>
              <a:t>2) Data Bus</a:t>
            </a:r>
          </a:p>
          <a:p>
            <a:r>
              <a:rPr lang="en-US" dirty="0" smtClean="0"/>
              <a:t>3) System Bus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normAutofit/>
          </a:bodyPr>
          <a:lstStyle/>
          <a:p>
            <a:r>
              <a:rPr lang="en-US" dirty="0" smtClean="0">
                <a:latin typeface="Algerian" pitchFamily="82" charset="0"/>
              </a:rPr>
              <a:t>Address </a:t>
            </a:r>
            <a:r>
              <a:rPr lang="en-US" dirty="0" smtClean="0">
                <a:latin typeface="Algerian" pitchFamily="82" charset="0"/>
              </a:rPr>
              <a:t>bus </a:t>
            </a:r>
            <a:endParaRPr lang="en-US" dirty="0">
              <a:latin typeface="Algerian" pitchFamily="82" charset="0"/>
            </a:endParaRPr>
          </a:p>
        </p:txBody>
      </p:sp>
      <p:sp>
        <p:nvSpPr>
          <p:cNvPr id="3" name="Content Placeholder 2"/>
          <p:cNvSpPr>
            <a:spLocks noGrp="1"/>
          </p:cNvSpPr>
          <p:nvPr>
            <p:ph idx="1"/>
          </p:nvPr>
        </p:nvSpPr>
        <p:spPr>
          <a:xfrm>
            <a:off x="304800" y="1143000"/>
            <a:ext cx="8458200" cy="4983163"/>
          </a:xfrm>
        </p:spPr>
        <p:txBody>
          <a:bodyPr/>
          <a:lstStyle/>
          <a:p>
            <a:r>
              <a:rPr lang="en-GB" dirty="0" smtClean="0"/>
              <a:t>Identify the source or destination of data</a:t>
            </a:r>
          </a:p>
          <a:p>
            <a:r>
              <a:rPr lang="en-GB" dirty="0" smtClean="0"/>
              <a:t>e.g. CPU needs to read an instruction (data) from a given location in memory</a:t>
            </a:r>
          </a:p>
          <a:p>
            <a:r>
              <a:rPr lang="en-GB" dirty="0" smtClean="0"/>
              <a:t>Bus width determines maximum memory capacity of system</a:t>
            </a:r>
          </a:p>
          <a:p>
            <a:pPr lvl="1"/>
            <a:r>
              <a:rPr lang="en-GB" dirty="0" smtClean="0"/>
              <a:t>e.g. 8080 has 16 bit address bus giving 64k address space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990600"/>
          </a:xfrm>
        </p:spPr>
        <p:txBody>
          <a:bodyPr/>
          <a:lstStyle/>
          <a:p>
            <a:r>
              <a:rPr lang="en-US" dirty="0" smtClean="0"/>
              <a:t>   </a:t>
            </a:r>
            <a:r>
              <a:rPr lang="en-US" dirty="0" smtClean="0">
                <a:latin typeface="Algerian" pitchFamily="82" charset="0"/>
              </a:rPr>
              <a:t>Data </a:t>
            </a:r>
            <a:r>
              <a:rPr lang="en-US" dirty="0" smtClean="0">
                <a:latin typeface="Algerian" pitchFamily="82" charset="0"/>
              </a:rPr>
              <a:t>bus</a:t>
            </a:r>
            <a:endParaRPr lang="en-US" dirty="0">
              <a:latin typeface="Algerian" pitchFamily="82" charset="0"/>
            </a:endParaRPr>
          </a:p>
        </p:txBody>
      </p:sp>
      <p:sp>
        <p:nvSpPr>
          <p:cNvPr id="3" name="Content Placeholder 2"/>
          <p:cNvSpPr>
            <a:spLocks noGrp="1"/>
          </p:cNvSpPr>
          <p:nvPr>
            <p:ph idx="1"/>
          </p:nvPr>
        </p:nvSpPr>
        <p:spPr>
          <a:xfrm>
            <a:off x="381000" y="1143000"/>
            <a:ext cx="8458200" cy="5410200"/>
          </a:xfrm>
        </p:spPr>
        <p:txBody>
          <a:bodyPr/>
          <a:lstStyle/>
          <a:p>
            <a:r>
              <a:rPr lang="en-US" dirty="0" smtClean="0"/>
              <a:t>Carries data between the processor , the memory unit and the input/output devices.</a:t>
            </a:r>
          </a:p>
          <a:p>
            <a:endParaRPr lang="en-US" dirty="0" smtClean="0"/>
          </a:p>
          <a:p>
            <a:pPr marL="420624" lvl="1" indent="-384048">
              <a:buSzPct val="80000"/>
              <a:buFont typeface="Wingdings 2"/>
              <a:buChar char=""/>
            </a:pPr>
            <a:r>
              <a:rPr lang="en-GB" sz="3000" dirty="0" smtClean="0"/>
              <a:t>Remember that there is no difference between “data” and “instruction” at this level.</a:t>
            </a:r>
          </a:p>
          <a:p>
            <a:pPr marL="420624" lvl="1" indent="-384048">
              <a:buSzPct val="80000"/>
              <a:buFont typeface="Wingdings 2"/>
              <a:buChar char=""/>
            </a:pPr>
            <a:endParaRPr lang="en-GB" dirty="0" smtClean="0"/>
          </a:p>
          <a:p>
            <a:pPr marL="420624" lvl="1" indent="-384048">
              <a:buSzPct val="80000"/>
              <a:buFont typeface="Wingdings 2"/>
              <a:buChar char=""/>
            </a:pPr>
            <a:r>
              <a:rPr lang="en-GB" sz="3000" dirty="0" smtClean="0"/>
              <a:t>Width is a key determinant of performance</a:t>
            </a:r>
          </a:p>
          <a:p>
            <a:pPr marL="420624" lvl="1" indent="-384048">
              <a:buSzPct val="80000"/>
              <a:buFont typeface="Wingdings 2"/>
              <a:buChar char=""/>
            </a:pPr>
            <a:endParaRPr lang="en-GB" dirty="0" smtClean="0"/>
          </a:p>
          <a:p>
            <a:pPr marL="420624" lvl="1" indent="-384048">
              <a:buSzPct val="80000"/>
              <a:buFont typeface="Wingdings 2"/>
              <a:buChar char=""/>
            </a:pPr>
            <a:r>
              <a:rPr lang="en-US" dirty="0" smtClean="0"/>
              <a:t> </a:t>
            </a:r>
            <a:r>
              <a:rPr lang="en-US" sz="3000" dirty="0" smtClean="0"/>
              <a:t>eg</a:t>
            </a:r>
            <a:r>
              <a:rPr lang="en-US" dirty="0" smtClean="0"/>
              <a:t> :- </a:t>
            </a:r>
            <a:r>
              <a:rPr lang="en-GB" dirty="0" smtClean="0"/>
              <a:t>8, 16, 32, 64 bit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58200" cy="990600"/>
          </a:xfrm>
        </p:spPr>
        <p:txBody>
          <a:bodyPr/>
          <a:lstStyle/>
          <a:p>
            <a:r>
              <a:rPr lang="en-US" dirty="0" smtClean="0">
                <a:latin typeface="Algerian" pitchFamily="82" charset="0"/>
              </a:rPr>
              <a:t>Control </a:t>
            </a:r>
            <a:r>
              <a:rPr lang="en-US" dirty="0" smtClean="0">
                <a:latin typeface="Algerian" pitchFamily="82" charset="0"/>
              </a:rPr>
              <a:t>bus</a:t>
            </a:r>
            <a:endParaRPr lang="en-US" dirty="0">
              <a:latin typeface="Algerian" pitchFamily="82" charset="0"/>
            </a:endParaRPr>
          </a:p>
        </p:txBody>
      </p:sp>
      <p:sp>
        <p:nvSpPr>
          <p:cNvPr id="3" name="Content Placeholder 2"/>
          <p:cNvSpPr>
            <a:spLocks noGrp="1"/>
          </p:cNvSpPr>
          <p:nvPr>
            <p:ph idx="1"/>
          </p:nvPr>
        </p:nvSpPr>
        <p:spPr>
          <a:xfrm>
            <a:off x="304800" y="914400"/>
            <a:ext cx="8534400" cy="5943600"/>
          </a:xfrm>
        </p:spPr>
        <p:txBody>
          <a:bodyPr/>
          <a:lstStyle/>
          <a:p>
            <a:r>
              <a:rPr lang="en-US" dirty="0" smtClean="0"/>
              <a:t>The control lines are used to control the access to and the use of the data and address lines.</a:t>
            </a:r>
          </a:p>
          <a:p>
            <a:r>
              <a:rPr lang="en-US" dirty="0" smtClean="0"/>
              <a:t>The data and address lines are shared by all components.</a:t>
            </a:r>
          </a:p>
          <a:p>
            <a:r>
              <a:rPr lang="en-GB" dirty="0" smtClean="0"/>
              <a:t>Control and timing information</a:t>
            </a:r>
          </a:p>
          <a:p>
            <a:endParaRPr lang="en-GB" dirty="0" smtClean="0"/>
          </a:p>
          <a:p>
            <a:pPr lvl="1"/>
            <a:r>
              <a:rPr lang="en-GB" b="1" dirty="0" smtClean="0"/>
              <a:t>Memory read/write signal</a:t>
            </a:r>
          </a:p>
          <a:p>
            <a:pPr lvl="1"/>
            <a:r>
              <a:rPr lang="en-GB" b="1" dirty="0" smtClean="0"/>
              <a:t>Interrupt request</a:t>
            </a:r>
          </a:p>
          <a:p>
            <a:pPr lvl="1"/>
            <a:r>
              <a:rPr lang="en-GB" b="1" dirty="0" smtClean="0"/>
              <a:t>Clock signals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a:bodyPr>
          <a:lstStyle/>
          <a:p>
            <a:r>
              <a:rPr lang="en-US" dirty="0" smtClean="0">
                <a:latin typeface="Algerian" pitchFamily="82" charset="0"/>
              </a:rPr>
              <a:t>  Bus interconnection scheme</a:t>
            </a:r>
            <a:endParaRPr lang="en-US" dirty="0">
              <a:latin typeface="Algerian" pitchFamily="82" charset="0"/>
            </a:endParaRPr>
          </a:p>
        </p:txBody>
      </p:sp>
      <p:pic>
        <p:nvPicPr>
          <p:cNvPr id="4" name="Picture 4"/>
          <p:cNvPicPr>
            <a:picLocks noGrp="1" noChangeAspect="1" noChangeArrowheads="1"/>
          </p:cNvPicPr>
          <p:nvPr>
            <p:ph idx="1"/>
          </p:nvPr>
        </p:nvPicPr>
        <p:blipFill>
          <a:blip r:embed="rId2"/>
          <a:stretch>
            <a:fillRect/>
          </a:stretch>
        </p:blipFill>
        <p:spPr bwMode="auto">
          <a:xfrm>
            <a:off x="1138666" y="2209800"/>
            <a:ext cx="6866667"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990600"/>
          </a:xfrm>
        </p:spPr>
        <p:txBody>
          <a:bodyPr>
            <a:normAutofit/>
          </a:bodyPr>
          <a:lstStyle/>
          <a:p>
            <a:r>
              <a:rPr lang="en-US" dirty="0" smtClean="0">
                <a:latin typeface="Algerian" pitchFamily="82" charset="0"/>
              </a:rPr>
              <a:t> </a:t>
            </a:r>
            <a:r>
              <a:rPr lang="en-US" dirty="0" smtClean="0">
                <a:latin typeface="Algerian" pitchFamily="82" charset="0"/>
              </a:rPr>
              <a:t>UNIT </a:t>
            </a:r>
            <a:r>
              <a:rPr lang="en-US" dirty="0" smtClean="0">
                <a:latin typeface="Algerian" pitchFamily="82" charset="0"/>
              </a:rPr>
              <a:t>: 1 INTRODUCTION</a:t>
            </a:r>
            <a:endParaRPr lang="en-US" dirty="0">
              <a:latin typeface="Algerian" pitchFamily="82" charset="0"/>
            </a:endParaRPr>
          </a:p>
        </p:txBody>
      </p:sp>
      <p:sp>
        <p:nvSpPr>
          <p:cNvPr id="3" name="Content Placeholder 2"/>
          <p:cNvSpPr>
            <a:spLocks noGrp="1"/>
          </p:cNvSpPr>
          <p:nvPr>
            <p:ph idx="1"/>
          </p:nvPr>
        </p:nvSpPr>
        <p:spPr>
          <a:xfrm>
            <a:off x="304800" y="914400"/>
            <a:ext cx="8534400" cy="5943600"/>
          </a:xfrm>
        </p:spPr>
        <p:txBody>
          <a:bodyPr>
            <a:normAutofit fontScale="47500" lnSpcReduction="20000"/>
          </a:bodyPr>
          <a:lstStyle/>
          <a:p>
            <a:r>
              <a:rPr lang="en-US" sz="5900" dirty="0" smtClean="0">
                <a:solidFill>
                  <a:schemeClr val="accent1">
                    <a:lumMod val="60000"/>
                    <a:lumOff val="40000"/>
                  </a:schemeClr>
                </a:solidFill>
                <a:latin typeface="Algerian" pitchFamily="82" charset="0"/>
              </a:rPr>
              <a:t>INRODUCTION TO COMPUTER ORGANIZATION</a:t>
            </a:r>
          </a:p>
          <a:p>
            <a:endParaRPr lang="en-US" dirty="0" smtClean="0"/>
          </a:p>
          <a:p>
            <a:pPr>
              <a:buNone/>
            </a:pPr>
            <a:r>
              <a:rPr lang="en-US" sz="4400" b="1" dirty="0" smtClean="0">
                <a:latin typeface="Book Antiqua" pitchFamily="18" charset="0"/>
              </a:rPr>
              <a:t>   Computer </a:t>
            </a:r>
            <a:r>
              <a:rPr lang="en-US" sz="4400" b="1" dirty="0">
                <a:latin typeface="Book Antiqua" pitchFamily="18" charset="0"/>
              </a:rPr>
              <a:t>architecture </a:t>
            </a:r>
            <a:r>
              <a:rPr lang="en-US" sz="3600" b="1" dirty="0">
                <a:latin typeface="Book Antiqua" pitchFamily="18" charset="0"/>
              </a:rPr>
              <a:t>refers to those attributes of a system visible to a </a:t>
            </a:r>
            <a:r>
              <a:rPr lang="en-US" sz="3600" b="1" dirty="0" smtClean="0">
                <a:latin typeface="Book Antiqua" pitchFamily="18" charset="0"/>
              </a:rPr>
              <a:t>program </a:t>
            </a:r>
            <a:r>
              <a:rPr lang="en-US" sz="3600" dirty="0" smtClean="0">
                <a:latin typeface="Book Antiqua" pitchFamily="18" charset="0"/>
              </a:rPr>
              <a:t>or</a:t>
            </a:r>
            <a:r>
              <a:rPr lang="en-US" sz="3600" dirty="0">
                <a:latin typeface="Book Antiqua" pitchFamily="18" charset="0"/>
              </a:rPr>
              <a:t>, put another way, those attributes that have a direct impact on the </a:t>
            </a:r>
            <a:r>
              <a:rPr lang="en-US" sz="3600" dirty="0" smtClean="0">
                <a:latin typeface="Book Antiqua" pitchFamily="18" charset="0"/>
              </a:rPr>
              <a:t>logical execution </a:t>
            </a:r>
            <a:r>
              <a:rPr lang="en-US" sz="3600" dirty="0">
                <a:latin typeface="Book Antiqua" pitchFamily="18" charset="0"/>
              </a:rPr>
              <a:t>of a program</a:t>
            </a:r>
            <a:r>
              <a:rPr lang="en-US" sz="3600" b="1" dirty="0">
                <a:latin typeface="Book Antiqua" pitchFamily="18" charset="0"/>
              </a:rPr>
              <a:t>. Computer organization refers to the operational </a:t>
            </a:r>
            <a:r>
              <a:rPr lang="en-US" sz="3600" b="1" dirty="0" smtClean="0">
                <a:latin typeface="Book Antiqua" pitchFamily="18" charset="0"/>
              </a:rPr>
              <a:t>units</a:t>
            </a:r>
            <a:r>
              <a:rPr lang="en-US" sz="3600" dirty="0" smtClean="0">
                <a:latin typeface="Book Antiqua" pitchFamily="18" charset="0"/>
              </a:rPr>
              <a:t> and </a:t>
            </a:r>
            <a:r>
              <a:rPr lang="en-US" sz="3600" dirty="0">
                <a:latin typeface="Book Antiqua" pitchFamily="18" charset="0"/>
              </a:rPr>
              <a:t>their interconnections that realize the architectural specifications. Examples </a:t>
            </a:r>
            <a:r>
              <a:rPr lang="en-US" sz="3600" dirty="0" smtClean="0">
                <a:latin typeface="Book Antiqua" pitchFamily="18" charset="0"/>
              </a:rPr>
              <a:t>of architectural </a:t>
            </a:r>
            <a:r>
              <a:rPr lang="en-US" sz="3600" dirty="0">
                <a:latin typeface="Book Antiqua" pitchFamily="18" charset="0"/>
              </a:rPr>
              <a:t>attributes include the instruction set, the number of bits used to </a:t>
            </a:r>
            <a:r>
              <a:rPr lang="en-US" sz="3600" dirty="0" smtClean="0">
                <a:latin typeface="Book Antiqua" pitchFamily="18" charset="0"/>
              </a:rPr>
              <a:t>represent various </a:t>
            </a:r>
            <a:r>
              <a:rPr lang="en-US" sz="3600" dirty="0">
                <a:latin typeface="Book Antiqua" pitchFamily="18" charset="0"/>
              </a:rPr>
              <a:t>data types (e.g., numbers, characters), I/O mechanisms, and </a:t>
            </a:r>
            <a:r>
              <a:rPr lang="en-US" sz="3600" dirty="0" smtClean="0">
                <a:latin typeface="Book Antiqua" pitchFamily="18" charset="0"/>
              </a:rPr>
              <a:t>techniques for </a:t>
            </a:r>
            <a:r>
              <a:rPr lang="en-US" sz="3600" dirty="0">
                <a:latin typeface="Book Antiqua" pitchFamily="18" charset="0"/>
              </a:rPr>
              <a:t>addressing memory. Organizational attributes include those </a:t>
            </a:r>
            <a:r>
              <a:rPr lang="en-US" sz="3600" dirty="0" smtClean="0">
                <a:latin typeface="Book Antiqua" pitchFamily="18" charset="0"/>
              </a:rPr>
              <a:t>hardware details transparent </a:t>
            </a:r>
            <a:r>
              <a:rPr lang="en-US" sz="3600" dirty="0">
                <a:latin typeface="Book Antiqua" pitchFamily="18" charset="0"/>
              </a:rPr>
              <a:t>to the programmer, such as control signals; interfaces between the </a:t>
            </a:r>
            <a:r>
              <a:rPr lang="en-US" sz="3600" dirty="0" smtClean="0">
                <a:latin typeface="Book Antiqua" pitchFamily="18" charset="0"/>
              </a:rPr>
              <a:t>computer and </a:t>
            </a:r>
            <a:r>
              <a:rPr lang="en-US" sz="3600" dirty="0">
                <a:latin typeface="Book Antiqua" pitchFamily="18" charset="0"/>
              </a:rPr>
              <a:t>peripherals; and the memory technology used</a:t>
            </a:r>
            <a:r>
              <a:rPr lang="en-US" sz="3600" dirty="0" smtClean="0">
                <a:latin typeface="Book Antiqua" pitchFamily="18" charset="0"/>
              </a:rPr>
              <a:t>.</a:t>
            </a:r>
          </a:p>
          <a:p>
            <a:pPr>
              <a:buNone/>
            </a:pPr>
            <a:endParaRPr lang="en-US" sz="3600" dirty="0">
              <a:latin typeface="Book Antiqua" pitchFamily="18" charset="0"/>
            </a:endParaRPr>
          </a:p>
          <a:p>
            <a:pPr>
              <a:buNone/>
            </a:pPr>
            <a:r>
              <a:rPr lang="en-US" sz="4400" b="1" dirty="0" smtClean="0">
                <a:latin typeface="Book Antiqua" pitchFamily="18" charset="0"/>
              </a:rPr>
              <a:t>  For </a:t>
            </a:r>
            <a:r>
              <a:rPr lang="en-US" sz="4400" b="1" dirty="0">
                <a:latin typeface="Book Antiqua" pitchFamily="18" charset="0"/>
              </a:rPr>
              <a:t>example</a:t>
            </a:r>
            <a:r>
              <a:rPr lang="en-US" sz="3600" dirty="0">
                <a:latin typeface="Book Antiqua" pitchFamily="18" charset="0"/>
              </a:rPr>
              <a:t>, it is an architectural design issue whether a computer will have </a:t>
            </a:r>
            <a:r>
              <a:rPr lang="en-US" sz="3600" dirty="0" smtClean="0">
                <a:latin typeface="Book Antiqua" pitchFamily="18" charset="0"/>
              </a:rPr>
              <a:t>a multiply </a:t>
            </a:r>
            <a:r>
              <a:rPr lang="en-US" sz="3600" dirty="0">
                <a:latin typeface="Book Antiqua" pitchFamily="18" charset="0"/>
              </a:rPr>
              <a:t>instruction. It is an organizational issue whether that instruction will be </a:t>
            </a:r>
            <a:r>
              <a:rPr lang="en-US" sz="3600" dirty="0" smtClean="0">
                <a:latin typeface="Book Antiqua" pitchFamily="18" charset="0"/>
              </a:rPr>
              <a:t>implemented by </a:t>
            </a:r>
            <a:r>
              <a:rPr lang="en-US" sz="3600" dirty="0">
                <a:latin typeface="Book Antiqua" pitchFamily="18" charset="0"/>
              </a:rPr>
              <a:t>a special multiply unit or by a mechanism that makes repeated use </a:t>
            </a:r>
            <a:r>
              <a:rPr lang="en-US" sz="3600" dirty="0" smtClean="0">
                <a:latin typeface="Book Antiqua" pitchFamily="18" charset="0"/>
              </a:rPr>
              <a:t>of the </a:t>
            </a:r>
            <a:r>
              <a:rPr lang="en-US" sz="3600" dirty="0">
                <a:latin typeface="Book Antiqua" pitchFamily="18" charset="0"/>
              </a:rPr>
              <a:t>add unit of the </a:t>
            </a:r>
            <a:r>
              <a:rPr lang="en-US" sz="3600" dirty="0" smtClean="0">
                <a:latin typeface="Book Antiqua" pitchFamily="18" charset="0"/>
              </a:rPr>
              <a:t>system .The </a:t>
            </a:r>
            <a:r>
              <a:rPr lang="en-US" sz="3600" dirty="0">
                <a:latin typeface="Book Antiqua" pitchFamily="18" charset="0"/>
              </a:rPr>
              <a:t>organizational decision may be based on the </a:t>
            </a:r>
            <a:r>
              <a:rPr lang="en-US" sz="3600" dirty="0" smtClean="0">
                <a:latin typeface="Book Antiqua" pitchFamily="18" charset="0"/>
              </a:rPr>
              <a:t>anticipated frequency </a:t>
            </a:r>
            <a:r>
              <a:rPr lang="en-US" sz="3600" dirty="0">
                <a:latin typeface="Book Antiqua" pitchFamily="18" charset="0"/>
              </a:rPr>
              <a:t>of use of the multiply instruction, the relative speed of the two </a:t>
            </a:r>
            <a:r>
              <a:rPr lang="en-US" sz="3600" dirty="0" smtClean="0">
                <a:latin typeface="Book Antiqua" pitchFamily="18" charset="0"/>
              </a:rPr>
              <a:t>approaches, and </a:t>
            </a:r>
            <a:r>
              <a:rPr lang="en-US" sz="3600" dirty="0">
                <a:latin typeface="Book Antiqua" pitchFamily="18" charset="0"/>
              </a:rPr>
              <a:t>the cost and physical size of a special multiply unit</a:t>
            </a:r>
            <a:r>
              <a:rPr lang="en-US" sz="3600" dirty="0" smtClean="0">
                <a:latin typeface="Arial Black" pitchFamily="34" charset="0"/>
              </a:rPr>
              <a:t>. </a:t>
            </a:r>
            <a:endParaRPr lang="en-US" sz="3600" dirty="0">
              <a:latin typeface="Arial Black" pitchFamily="34" charset="0"/>
            </a:endParaRPr>
          </a:p>
        </p:txBody>
      </p:sp>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1295400"/>
          </a:xfrm>
        </p:spPr>
        <p:txBody>
          <a:bodyPr>
            <a:normAutofit fontScale="90000"/>
          </a:bodyPr>
          <a:lstStyle/>
          <a:p>
            <a:r>
              <a:rPr lang="en-GB" sz="4000" dirty="0" smtClean="0"/>
              <a:t>           </a:t>
            </a:r>
            <a:r>
              <a:rPr lang="en-GB" sz="4000" dirty="0" smtClean="0">
                <a:latin typeface="Algerian" pitchFamily="82" charset="0"/>
              </a:rPr>
              <a:t>Physical Realization of Bus</a:t>
            </a:r>
            <a:r>
              <a:rPr lang="en-GB" dirty="0" smtClean="0"/>
              <a:t/>
            </a:r>
            <a:br>
              <a:rPr lang="en-GB" dirty="0" smtClean="0"/>
            </a:br>
            <a:r>
              <a:rPr lang="en-GB" dirty="0" smtClean="0"/>
              <a:t>                      </a:t>
            </a:r>
            <a:r>
              <a:rPr lang="en-GB" dirty="0" smtClean="0">
                <a:latin typeface="Algerian" pitchFamily="82" charset="0"/>
              </a:rPr>
              <a:t>architecture</a:t>
            </a:r>
            <a:endParaRPr lang="en-US" dirty="0">
              <a:latin typeface="Algerian" pitchFamily="82" charset="0"/>
            </a:endParaRPr>
          </a:p>
        </p:txBody>
      </p:sp>
      <p:pic>
        <p:nvPicPr>
          <p:cNvPr id="4" name="Picture 4"/>
          <p:cNvPicPr>
            <a:picLocks noGrp="1" noChangeAspect="1" noChangeArrowheads="1"/>
          </p:cNvPicPr>
          <p:nvPr>
            <p:ph idx="1"/>
          </p:nvPr>
        </p:nvPicPr>
        <p:blipFill>
          <a:blip r:embed="rId2"/>
          <a:stretch>
            <a:fillRect/>
          </a:stretch>
        </p:blipFill>
        <p:spPr bwMode="auto">
          <a:xfrm>
            <a:off x="1920482" y="1600200"/>
            <a:ext cx="5303036" cy="4708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1295400"/>
          </a:xfrm>
        </p:spPr>
        <p:txBody>
          <a:bodyPr>
            <a:normAutofit/>
          </a:bodyPr>
          <a:lstStyle/>
          <a:p>
            <a:r>
              <a:rPr lang="en-US" sz="4100" dirty="0" smtClean="0">
                <a:latin typeface="Algerian" pitchFamily="82" charset="0"/>
              </a:rPr>
              <a:t>          Single bus problems</a:t>
            </a:r>
            <a:endParaRPr lang="en-US" sz="4100" dirty="0">
              <a:latin typeface="Algerian" pitchFamily="82" charset="0"/>
            </a:endParaRPr>
          </a:p>
        </p:txBody>
      </p:sp>
      <p:sp>
        <p:nvSpPr>
          <p:cNvPr id="5" name="Content Placeholder 4"/>
          <p:cNvSpPr>
            <a:spLocks noGrp="1"/>
          </p:cNvSpPr>
          <p:nvPr>
            <p:ph idx="1"/>
          </p:nvPr>
        </p:nvSpPr>
        <p:spPr>
          <a:xfrm>
            <a:off x="457200" y="1143000"/>
            <a:ext cx="8305800" cy="5257800"/>
          </a:xfrm>
        </p:spPr>
        <p:txBody>
          <a:bodyPr/>
          <a:lstStyle/>
          <a:p>
            <a:r>
              <a:rPr lang="en-GB" dirty="0" smtClean="0"/>
              <a:t>Lots of devices on one bus leads to:</a:t>
            </a:r>
          </a:p>
          <a:p>
            <a:pPr lvl="1"/>
            <a:r>
              <a:rPr lang="en-GB" sz="2800" dirty="0" smtClean="0"/>
              <a:t>Propagation delays</a:t>
            </a:r>
          </a:p>
          <a:p>
            <a:pPr lvl="2"/>
            <a:r>
              <a:rPr lang="en-GB" sz="2800" dirty="0" smtClean="0"/>
              <a:t>Long data paths mean that co-ordination of bus use can adversely affect performance</a:t>
            </a:r>
          </a:p>
          <a:p>
            <a:pPr lvl="2"/>
            <a:r>
              <a:rPr lang="en-GB" sz="2800" dirty="0" smtClean="0"/>
              <a:t>If aggregate data transfer approaches bus capacity</a:t>
            </a:r>
          </a:p>
          <a:p>
            <a:pPr lvl="2"/>
            <a:endParaRPr lang="en-GB" sz="2800" dirty="0" smtClean="0"/>
          </a:p>
          <a:p>
            <a:r>
              <a:rPr lang="en-GB" dirty="0" smtClean="0"/>
              <a:t>Most systems use multiple buses to overcome these problems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219200"/>
          </a:xfrm>
        </p:spPr>
        <p:txBody>
          <a:bodyPr>
            <a:normAutofit fontScale="90000"/>
          </a:bodyPr>
          <a:lstStyle/>
          <a:p>
            <a:r>
              <a:rPr lang="en-GB" dirty="0" smtClean="0"/>
              <a:t>  </a:t>
            </a:r>
            <a:r>
              <a:rPr lang="en-GB" dirty="0" smtClean="0">
                <a:latin typeface="Algerian" pitchFamily="82" charset="0"/>
              </a:rPr>
              <a:t>Traditional (ISA)</a:t>
            </a:r>
            <a:r>
              <a:rPr lang="en-GB" dirty="0" smtClean="0"/>
              <a:t/>
            </a:r>
            <a:br>
              <a:rPr lang="en-GB" dirty="0" smtClean="0"/>
            </a:br>
            <a:r>
              <a:rPr lang="en-GB" dirty="0" smtClean="0"/>
              <a:t> </a:t>
            </a:r>
            <a:r>
              <a:rPr lang="en-GB" dirty="0" smtClean="0">
                <a:latin typeface="Algerian" pitchFamily="82" charset="0"/>
              </a:rPr>
              <a:t>(with cache)</a:t>
            </a:r>
            <a:endParaRPr lang="en-US" dirty="0">
              <a:latin typeface="Algerian" pitchFamily="82" charset="0"/>
            </a:endParaRPr>
          </a:p>
        </p:txBody>
      </p:sp>
      <p:pic>
        <p:nvPicPr>
          <p:cNvPr id="4" name="Picture 43"/>
          <p:cNvPicPr>
            <a:picLocks noGrp="1" noChangeAspect="1" noChangeArrowheads="1"/>
          </p:cNvPicPr>
          <p:nvPr>
            <p:ph idx="1"/>
          </p:nvPr>
        </p:nvPicPr>
        <p:blipFill>
          <a:blip r:embed="rId2"/>
          <a:stretch>
            <a:fillRect/>
          </a:stretch>
        </p:blipFill>
        <p:spPr bwMode="auto">
          <a:xfrm>
            <a:off x="2895600" y="1600200"/>
            <a:ext cx="3375792" cy="4708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066800"/>
          </a:xfrm>
        </p:spPr>
        <p:txBody>
          <a:bodyPr/>
          <a:lstStyle/>
          <a:p>
            <a:r>
              <a:rPr lang="en-GB" dirty="0" smtClean="0"/>
              <a:t>     </a:t>
            </a:r>
            <a:r>
              <a:rPr lang="en-GB" dirty="0" smtClean="0">
                <a:latin typeface="Algerian" pitchFamily="82" charset="0"/>
              </a:rPr>
              <a:t>High Performance Bus  </a:t>
            </a:r>
            <a:endParaRPr lang="en-US" dirty="0">
              <a:latin typeface="Algerian" pitchFamily="82" charset="0"/>
            </a:endParaRPr>
          </a:p>
        </p:txBody>
      </p:sp>
      <p:pic>
        <p:nvPicPr>
          <p:cNvPr id="4" name="Picture 41"/>
          <p:cNvPicPr>
            <a:picLocks noGrp="1" noChangeAspect="1" noChangeArrowheads="1"/>
          </p:cNvPicPr>
          <p:nvPr>
            <p:ph idx="1"/>
          </p:nvPr>
        </p:nvPicPr>
        <p:blipFill>
          <a:blip r:embed="rId2"/>
          <a:srcRect t="43143" b="10001"/>
          <a:stretch>
            <a:fillRect/>
          </a:stretch>
        </p:blipFill>
        <p:spPr bwMode="auto">
          <a:xfrm>
            <a:off x="838200" y="1371600"/>
            <a:ext cx="76962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838200"/>
          </a:xfrm>
        </p:spPr>
        <p:txBody>
          <a:bodyPr/>
          <a:lstStyle/>
          <a:p>
            <a:r>
              <a:rPr lang="en-US" dirty="0" smtClean="0">
                <a:latin typeface="Algerian" pitchFamily="82" charset="0"/>
              </a:rPr>
              <a:t> </a:t>
            </a:r>
            <a:r>
              <a:rPr lang="en-US" dirty="0" smtClean="0">
                <a:latin typeface="Algerian" pitchFamily="82" charset="0"/>
              </a:rPr>
              <a:t>Types </a:t>
            </a:r>
            <a:r>
              <a:rPr lang="en-US" dirty="0" smtClean="0">
                <a:latin typeface="Algerian" pitchFamily="82" charset="0"/>
              </a:rPr>
              <a:t>of buses</a:t>
            </a:r>
            <a:endParaRPr lang="en-US" dirty="0">
              <a:latin typeface="Algerian" pitchFamily="82" charset="0"/>
            </a:endParaRPr>
          </a:p>
        </p:txBody>
      </p:sp>
      <p:sp>
        <p:nvSpPr>
          <p:cNvPr id="3" name="Content Placeholder 2"/>
          <p:cNvSpPr>
            <a:spLocks noGrp="1"/>
          </p:cNvSpPr>
          <p:nvPr>
            <p:ph idx="1"/>
          </p:nvPr>
        </p:nvSpPr>
        <p:spPr>
          <a:xfrm>
            <a:off x="304800" y="762000"/>
            <a:ext cx="8534400" cy="6096000"/>
          </a:xfrm>
        </p:spPr>
        <p:txBody>
          <a:bodyPr>
            <a:normAutofit/>
          </a:bodyPr>
          <a:lstStyle/>
          <a:p>
            <a:r>
              <a:rPr lang="en-GB" b="1" dirty="0" smtClean="0">
                <a:solidFill>
                  <a:schemeClr val="accent1">
                    <a:lumMod val="60000"/>
                    <a:lumOff val="40000"/>
                  </a:schemeClr>
                </a:solidFill>
              </a:rPr>
              <a:t>Dedicated Bus</a:t>
            </a:r>
          </a:p>
          <a:p>
            <a:r>
              <a:rPr lang="en-US" sz="2800" dirty="0" smtClean="0"/>
              <a:t>Permanently assigned either to one function or to a physical subset of computer components.</a:t>
            </a:r>
            <a:endParaRPr lang="en-GB" sz="2800" b="1" dirty="0" smtClean="0"/>
          </a:p>
          <a:p>
            <a:pPr lvl="1"/>
            <a:r>
              <a:rPr lang="en-GB" dirty="0" smtClean="0"/>
              <a:t>Separate data &amp; address lines.</a:t>
            </a:r>
          </a:p>
          <a:p>
            <a:r>
              <a:rPr lang="en-GB" b="1" dirty="0" smtClean="0">
                <a:solidFill>
                  <a:schemeClr val="accent1">
                    <a:lumMod val="60000"/>
                    <a:lumOff val="40000"/>
                  </a:schemeClr>
                </a:solidFill>
              </a:rPr>
              <a:t>Multiplexed Bus</a:t>
            </a:r>
          </a:p>
          <a:p>
            <a:pPr lvl="1"/>
            <a:r>
              <a:rPr lang="en-GB" dirty="0" smtClean="0"/>
              <a:t>Shared lines</a:t>
            </a:r>
          </a:p>
          <a:p>
            <a:pPr lvl="1"/>
            <a:r>
              <a:rPr lang="en-GB" dirty="0" smtClean="0"/>
              <a:t>Address valid or data valid control line</a:t>
            </a:r>
          </a:p>
          <a:p>
            <a:pPr lvl="1"/>
            <a:r>
              <a:rPr lang="en-GB" dirty="0" smtClean="0"/>
              <a:t>Advantage - fewer lines</a:t>
            </a:r>
          </a:p>
          <a:p>
            <a:pPr lvl="1"/>
            <a:r>
              <a:rPr lang="en-GB" dirty="0" smtClean="0"/>
              <a:t>Disadvantages</a:t>
            </a:r>
          </a:p>
          <a:p>
            <a:pPr lvl="2"/>
            <a:r>
              <a:rPr lang="en-GB" dirty="0" smtClean="0"/>
              <a:t>More complex control</a:t>
            </a:r>
          </a:p>
          <a:p>
            <a:pPr lvl="2"/>
            <a:r>
              <a:rPr lang="en-GB" dirty="0" smtClean="0"/>
              <a:t>Ultimate performance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GB" dirty="0" smtClean="0"/>
              <a:t>    </a:t>
            </a:r>
            <a:r>
              <a:rPr lang="en-GB" dirty="0" smtClean="0">
                <a:latin typeface="Algerian" pitchFamily="82" charset="0"/>
              </a:rPr>
              <a:t>method of Arbitration</a:t>
            </a:r>
            <a:endParaRPr lang="en-US" dirty="0">
              <a:latin typeface="Algerian" pitchFamily="82" charset="0"/>
            </a:endParaRPr>
          </a:p>
        </p:txBody>
      </p:sp>
      <p:sp>
        <p:nvSpPr>
          <p:cNvPr id="3" name="Content Placeholder 2"/>
          <p:cNvSpPr>
            <a:spLocks noGrp="1"/>
          </p:cNvSpPr>
          <p:nvPr>
            <p:ph idx="1"/>
          </p:nvPr>
        </p:nvSpPr>
        <p:spPr>
          <a:xfrm>
            <a:off x="304800" y="1295400"/>
            <a:ext cx="8534400" cy="5334000"/>
          </a:xfrm>
        </p:spPr>
        <p:txBody>
          <a:bodyPr/>
          <a:lstStyle/>
          <a:p>
            <a:r>
              <a:rPr lang="en-GB" dirty="0" smtClean="0"/>
              <a:t>More than one module controlling the bus.</a:t>
            </a:r>
          </a:p>
          <a:p>
            <a:r>
              <a:rPr lang="en-GB" dirty="0" smtClean="0"/>
              <a:t> e.g. CPU and DMA controller</a:t>
            </a:r>
          </a:p>
          <a:p>
            <a:endParaRPr lang="en-GB" dirty="0" smtClean="0"/>
          </a:p>
          <a:p>
            <a:r>
              <a:rPr lang="en-GB" dirty="0" smtClean="0"/>
              <a:t>Only one module may control bus at one time</a:t>
            </a:r>
          </a:p>
          <a:p>
            <a:endParaRPr lang="en-GB" dirty="0" smtClean="0"/>
          </a:p>
          <a:p>
            <a:r>
              <a:rPr lang="en-GB" dirty="0" smtClean="0"/>
              <a:t>Arbitration may be centralised or distributed</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838200"/>
          </a:xfrm>
        </p:spPr>
        <p:txBody>
          <a:bodyPr>
            <a:normAutofit fontScale="90000"/>
          </a:bodyPr>
          <a:lstStyle/>
          <a:p>
            <a:r>
              <a:rPr lang="en-US" dirty="0" smtClean="0">
                <a:latin typeface="Algerian" pitchFamily="82" charset="0"/>
              </a:rPr>
              <a:t>     Centralized or distributed</a:t>
            </a:r>
            <a:br>
              <a:rPr lang="en-US" dirty="0" smtClean="0">
                <a:latin typeface="Algerian" pitchFamily="82" charset="0"/>
              </a:rPr>
            </a:br>
            <a:r>
              <a:rPr lang="en-US" dirty="0" smtClean="0">
                <a:latin typeface="Algerian" pitchFamily="82" charset="0"/>
              </a:rPr>
              <a:t>  </a:t>
            </a:r>
            <a:r>
              <a:rPr lang="en-US" dirty="0" smtClean="0">
                <a:latin typeface="Algerian" pitchFamily="82" charset="0"/>
              </a:rPr>
              <a:t>arbitration</a:t>
            </a:r>
            <a:endParaRPr lang="en-US" dirty="0">
              <a:latin typeface="Algerian" pitchFamily="82" charset="0"/>
            </a:endParaRPr>
          </a:p>
        </p:txBody>
      </p:sp>
      <p:sp>
        <p:nvSpPr>
          <p:cNvPr id="3" name="Content Placeholder 2"/>
          <p:cNvSpPr>
            <a:spLocks noGrp="1"/>
          </p:cNvSpPr>
          <p:nvPr>
            <p:ph idx="1"/>
          </p:nvPr>
        </p:nvSpPr>
        <p:spPr>
          <a:xfrm>
            <a:off x="381000" y="1524000"/>
            <a:ext cx="8458200" cy="5334000"/>
          </a:xfrm>
        </p:spPr>
        <p:txBody>
          <a:bodyPr/>
          <a:lstStyle/>
          <a:p>
            <a:r>
              <a:rPr lang="en-GB" b="1" dirty="0" smtClean="0"/>
              <a:t>Centralised Arbitration</a:t>
            </a:r>
          </a:p>
          <a:p>
            <a:pPr lvl="1"/>
            <a:r>
              <a:rPr lang="en-GB" dirty="0" smtClean="0"/>
              <a:t>Single hardware device controlling bus access</a:t>
            </a:r>
          </a:p>
          <a:p>
            <a:pPr lvl="2"/>
            <a:r>
              <a:rPr lang="en-GB" dirty="0" smtClean="0"/>
              <a:t>Bus Controller</a:t>
            </a:r>
          </a:p>
          <a:p>
            <a:pPr lvl="2"/>
            <a:r>
              <a:rPr lang="en-GB" dirty="0" smtClean="0"/>
              <a:t>Arbiter</a:t>
            </a:r>
          </a:p>
          <a:p>
            <a:pPr lvl="1"/>
            <a:r>
              <a:rPr lang="en-GB" dirty="0" smtClean="0"/>
              <a:t>May be part of CPU or separate</a:t>
            </a:r>
          </a:p>
          <a:p>
            <a:pPr lvl="1">
              <a:buNone/>
            </a:pPr>
            <a:endParaRPr lang="en-GB" dirty="0" smtClean="0"/>
          </a:p>
          <a:p>
            <a:r>
              <a:rPr lang="en-GB" b="1" dirty="0" smtClean="0"/>
              <a:t>Distributed Arbitration</a:t>
            </a:r>
          </a:p>
          <a:p>
            <a:pPr lvl="1"/>
            <a:r>
              <a:rPr lang="en-GB" dirty="0" smtClean="0"/>
              <a:t>Each module may claim the bus</a:t>
            </a:r>
          </a:p>
          <a:p>
            <a:pPr lvl="1"/>
            <a:r>
              <a:rPr lang="en-GB" dirty="0" smtClean="0"/>
              <a:t>Control logic on all modules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smtClean="0">
                <a:latin typeface="Algerian" pitchFamily="82" charset="0"/>
              </a:rPr>
              <a:t>   </a:t>
            </a:r>
            <a:r>
              <a:rPr lang="en-US" dirty="0" smtClean="0">
                <a:latin typeface="Algerian" pitchFamily="82" charset="0"/>
              </a:rPr>
              <a:t>timing</a:t>
            </a:r>
            <a:endParaRPr lang="en-US" dirty="0">
              <a:latin typeface="Algerian" pitchFamily="82" charset="0"/>
            </a:endParaRPr>
          </a:p>
        </p:txBody>
      </p:sp>
      <p:sp>
        <p:nvSpPr>
          <p:cNvPr id="3" name="Content Placeholder 2"/>
          <p:cNvSpPr>
            <a:spLocks noGrp="1"/>
          </p:cNvSpPr>
          <p:nvPr>
            <p:ph idx="1"/>
          </p:nvPr>
        </p:nvSpPr>
        <p:spPr>
          <a:xfrm>
            <a:off x="304800" y="1066800"/>
            <a:ext cx="8534400" cy="5410200"/>
          </a:xfrm>
        </p:spPr>
        <p:txBody>
          <a:bodyPr/>
          <a:lstStyle/>
          <a:p>
            <a:r>
              <a:rPr lang="en-US" dirty="0" smtClean="0"/>
              <a:t>Timing refers to the way in which events are coordinated on the bus.</a:t>
            </a:r>
          </a:p>
          <a:p>
            <a:endParaRPr lang="en-US" dirty="0" smtClean="0"/>
          </a:p>
          <a:p>
            <a:r>
              <a:rPr lang="en-GB" b="1" dirty="0" smtClean="0"/>
              <a:t>Synchronous Timing</a:t>
            </a:r>
          </a:p>
          <a:p>
            <a:pPr lvl="1"/>
            <a:r>
              <a:rPr lang="en-GB" dirty="0" smtClean="0"/>
              <a:t>Events determined by clock signals</a:t>
            </a:r>
          </a:p>
          <a:p>
            <a:pPr lvl="1"/>
            <a:r>
              <a:rPr lang="en-GB" dirty="0" smtClean="0"/>
              <a:t>Control Bus includes clock line</a:t>
            </a:r>
          </a:p>
          <a:p>
            <a:pPr lvl="1"/>
            <a:r>
              <a:rPr lang="en-GB" dirty="0" smtClean="0"/>
              <a:t>A single 1-0 is a bus cycle</a:t>
            </a:r>
          </a:p>
          <a:p>
            <a:pPr lvl="1"/>
            <a:r>
              <a:rPr lang="en-GB" dirty="0" smtClean="0"/>
              <a:t>All devices can read clock line</a:t>
            </a:r>
          </a:p>
          <a:p>
            <a:pPr lvl="1"/>
            <a:r>
              <a:rPr lang="en-GB" dirty="0" smtClean="0"/>
              <a:t>Usually sync on leading edge</a:t>
            </a:r>
          </a:p>
          <a:p>
            <a:pPr lvl="1"/>
            <a:r>
              <a:rPr lang="en-GB" dirty="0" smtClean="0"/>
              <a:t>Usually a single cycle for an event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fontScale="90000"/>
          </a:bodyPr>
          <a:lstStyle/>
          <a:p>
            <a:r>
              <a:rPr lang="en-GB" dirty="0" smtClean="0"/>
              <a:t>  </a:t>
            </a:r>
            <a:r>
              <a:rPr lang="en-GB" dirty="0" smtClean="0">
                <a:latin typeface="Algerian" pitchFamily="82" charset="0"/>
              </a:rPr>
              <a:t>Synchronous Timing Diagram</a:t>
            </a:r>
            <a:endParaRPr lang="en-US" dirty="0">
              <a:latin typeface="Algerian" pitchFamily="82" charset="0"/>
            </a:endParaRPr>
          </a:p>
        </p:txBody>
      </p:sp>
      <p:pic>
        <p:nvPicPr>
          <p:cNvPr id="4" name="Picture 61"/>
          <p:cNvPicPr>
            <a:picLocks noGrp="1" noChangeAspect="1" noChangeArrowheads="1"/>
          </p:cNvPicPr>
          <p:nvPr>
            <p:ph idx="1"/>
          </p:nvPr>
        </p:nvPicPr>
        <p:blipFill>
          <a:blip r:embed="rId2"/>
          <a:stretch>
            <a:fillRect/>
          </a:stretch>
        </p:blipFill>
        <p:spPr bwMode="auto">
          <a:xfrm>
            <a:off x="2754546" y="1600200"/>
            <a:ext cx="3634908" cy="4708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1295400"/>
          </a:xfrm>
        </p:spPr>
        <p:txBody>
          <a:bodyPr>
            <a:normAutofit fontScale="90000"/>
          </a:bodyPr>
          <a:lstStyle/>
          <a:p>
            <a:r>
              <a:rPr lang="en-GB" dirty="0" smtClean="0"/>
              <a:t>   </a:t>
            </a:r>
            <a:r>
              <a:rPr lang="en-GB" dirty="0" smtClean="0">
                <a:latin typeface="Algerian" pitchFamily="82" charset="0"/>
              </a:rPr>
              <a:t>Asynchronous Timing – Read</a:t>
            </a:r>
            <a:r>
              <a:rPr lang="en-GB" dirty="0" smtClean="0"/>
              <a:t/>
            </a:r>
            <a:br>
              <a:rPr lang="en-GB" dirty="0" smtClean="0"/>
            </a:br>
            <a:r>
              <a:rPr lang="en-GB" dirty="0" smtClean="0"/>
              <a:t>  </a:t>
            </a:r>
            <a:r>
              <a:rPr lang="en-GB" dirty="0" smtClean="0"/>
              <a:t> </a:t>
            </a:r>
            <a:r>
              <a:rPr lang="en-GB" dirty="0" smtClean="0">
                <a:latin typeface="Algerian" pitchFamily="82" charset="0"/>
              </a:rPr>
              <a:t>Diagram</a:t>
            </a:r>
            <a:endParaRPr lang="en-US" dirty="0">
              <a:latin typeface="Algerian" pitchFamily="82" charset="0"/>
            </a:endParaRPr>
          </a:p>
        </p:txBody>
      </p:sp>
      <p:pic>
        <p:nvPicPr>
          <p:cNvPr id="4" name="Picture 60"/>
          <p:cNvPicPr>
            <a:picLocks noGrp="1" noChangeAspect="1" noChangeArrowheads="1"/>
          </p:cNvPicPr>
          <p:nvPr>
            <p:ph idx="1"/>
          </p:nvPr>
        </p:nvPicPr>
        <p:blipFill>
          <a:blip r:embed="rId2"/>
          <a:stretch>
            <a:fillRect/>
          </a:stretch>
        </p:blipFill>
        <p:spPr bwMode="auto">
          <a:xfrm>
            <a:off x="2754546" y="1600200"/>
            <a:ext cx="3634908" cy="4708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848600" cy="1112838"/>
          </a:xfrm>
        </p:spPr>
        <p:txBody>
          <a:bodyPr>
            <a:normAutofit/>
          </a:bodyPr>
          <a:lstStyle/>
          <a:p>
            <a:r>
              <a:rPr lang="en-US" dirty="0" smtClean="0">
                <a:latin typeface="Algerian" pitchFamily="82" charset="0"/>
              </a:rPr>
              <a:t>  Structure and function </a:t>
            </a:r>
            <a:endParaRPr lang="en-US" dirty="0">
              <a:latin typeface="Algerian" pitchFamily="82" charset="0"/>
            </a:endParaRPr>
          </a:p>
        </p:txBody>
      </p:sp>
      <p:sp>
        <p:nvSpPr>
          <p:cNvPr id="3" name="Content Placeholder 2"/>
          <p:cNvSpPr>
            <a:spLocks noGrp="1"/>
          </p:cNvSpPr>
          <p:nvPr>
            <p:ph idx="1"/>
          </p:nvPr>
        </p:nvSpPr>
        <p:spPr>
          <a:xfrm>
            <a:off x="457200" y="1600200"/>
            <a:ext cx="8001000" cy="5257800"/>
          </a:xfrm>
        </p:spPr>
        <p:txBody>
          <a:bodyPr>
            <a:normAutofit fontScale="92500" lnSpcReduction="20000"/>
          </a:bodyPr>
          <a:lstStyle/>
          <a:p>
            <a:r>
              <a:rPr lang="en-US" sz="2500" dirty="0" smtClean="0"/>
              <a:t>At each level, the system consists of a set of components and their interrelationships .The behavior at each level depends only on a simplified, abstracted characterization of the system at the next lower level. At each level, the designer is concerned with structure and function:</a:t>
            </a:r>
          </a:p>
          <a:p>
            <a:r>
              <a:rPr lang="en-US" sz="2500" b="1" dirty="0" smtClean="0">
                <a:latin typeface="Arial Black" pitchFamily="34" charset="0"/>
              </a:rPr>
              <a:t>Structure:</a:t>
            </a:r>
            <a:r>
              <a:rPr lang="en-US" sz="2500" b="1" dirty="0" smtClean="0"/>
              <a:t> The way in which the components are interrelated</a:t>
            </a:r>
          </a:p>
          <a:p>
            <a:r>
              <a:rPr lang="en-US" sz="2500" b="1" dirty="0" smtClean="0">
                <a:latin typeface="Arial Black" pitchFamily="34" charset="0"/>
              </a:rPr>
              <a:t>Function</a:t>
            </a:r>
            <a:r>
              <a:rPr lang="en-US" sz="2500" b="1" dirty="0" smtClean="0"/>
              <a:t>: The operation of each individual component as part of the structure</a:t>
            </a:r>
          </a:p>
          <a:p>
            <a:endParaRPr lang="en-US" sz="2500" b="1" dirty="0" smtClean="0"/>
          </a:p>
          <a:p>
            <a:r>
              <a:rPr lang="en-US" sz="2500" dirty="0" smtClean="0"/>
              <a:t>In terms of description, we have two choices: starting at the bottom and building up to a complete description, or beginning with a top view and decomposing the system into its subparts. Evidence from a number of fields suggests that the top down approach is the clearest and most effective [WEIN75].</a:t>
            </a:r>
          </a:p>
          <a:p>
            <a:endParaRPr lang="en-US" dirty="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1219200"/>
          </a:xfrm>
        </p:spPr>
        <p:txBody>
          <a:bodyPr>
            <a:normAutofit fontScale="90000"/>
          </a:bodyPr>
          <a:lstStyle/>
          <a:p>
            <a:r>
              <a:rPr lang="en-GB" dirty="0" smtClean="0">
                <a:latin typeface="Algerian" pitchFamily="82" charset="0"/>
              </a:rPr>
              <a:t> Asynchronous Timing – Write</a:t>
            </a:r>
            <a:r>
              <a:rPr lang="en-GB" dirty="0" smtClean="0"/>
              <a:t/>
            </a:r>
            <a:br>
              <a:rPr lang="en-GB" dirty="0" smtClean="0"/>
            </a:br>
            <a:r>
              <a:rPr lang="en-GB" dirty="0" smtClean="0"/>
              <a:t>  </a:t>
            </a:r>
            <a:r>
              <a:rPr lang="en-GB" dirty="0" smtClean="0"/>
              <a:t> </a:t>
            </a:r>
            <a:r>
              <a:rPr lang="en-GB" dirty="0" smtClean="0">
                <a:latin typeface="Algerian" pitchFamily="82" charset="0"/>
              </a:rPr>
              <a:t>Diagram</a:t>
            </a:r>
            <a:endParaRPr lang="en-US" dirty="0">
              <a:latin typeface="Algerian" pitchFamily="82" charset="0"/>
            </a:endParaRPr>
          </a:p>
        </p:txBody>
      </p:sp>
      <p:pic>
        <p:nvPicPr>
          <p:cNvPr id="4" name="Content Placeholder 3"/>
          <p:cNvPicPr>
            <a:picLocks noGrp="1" noChangeAspect="1" noChangeArrowheads="1"/>
          </p:cNvPicPr>
          <p:nvPr>
            <p:ph idx="1"/>
          </p:nvPr>
        </p:nvPicPr>
        <p:blipFill>
          <a:blip r:embed="rId2"/>
          <a:stretch>
            <a:fillRect/>
          </a:stretch>
        </p:blipFill>
        <p:spPr bwMode="auto">
          <a:xfrm>
            <a:off x="2754546" y="1600200"/>
            <a:ext cx="3634908" cy="4708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990600"/>
          </a:xfrm>
        </p:spPr>
        <p:txBody>
          <a:bodyPr/>
          <a:lstStyle/>
          <a:p>
            <a:r>
              <a:rPr lang="en-US" dirty="0" smtClean="0">
                <a:latin typeface="Algerian" pitchFamily="82" charset="0"/>
              </a:rPr>
              <a:t>      Computer components </a:t>
            </a:r>
            <a:endParaRPr lang="en-US" dirty="0">
              <a:latin typeface="Algerian" pitchFamily="82" charset="0"/>
            </a:endParaRPr>
          </a:p>
        </p:txBody>
      </p:sp>
      <p:sp>
        <p:nvSpPr>
          <p:cNvPr id="3" name="Content Placeholder 2"/>
          <p:cNvSpPr>
            <a:spLocks noGrp="1"/>
          </p:cNvSpPr>
          <p:nvPr>
            <p:ph idx="1"/>
          </p:nvPr>
        </p:nvSpPr>
        <p:spPr>
          <a:xfrm>
            <a:off x="457200" y="990600"/>
            <a:ext cx="8229600" cy="5638800"/>
          </a:xfrm>
        </p:spPr>
        <p:txBody>
          <a:bodyPr/>
          <a:lstStyle/>
          <a:p>
            <a:r>
              <a:rPr lang="en-US" dirty="0" smtClean="0"/>
              <a:t>Data and instructions are stored in a single read–write memory.</a:t>
            </a:r>
          </a:p>
          <a:p>
            <a:r>
              <a:rPr lang="en-US" dirty="0" smtClean="0"/>
              <a:t>• The contents of this memory are addressable by location, without regard to the type of data contained there.</a:t>
            </a:r>
          </a:p>
          <a:p>
            <a:r>
              <a:rPr lang="en-US" dirty="0" smtClean="0"/>
              <a:t>• Execution occurs in a sequential fashion (unless explicitly modified) from one  instruction to the next.</a:t>
            </a:r>
          </a:p>
          <a:p>
            <a:r>
              <a:rPr lang="en-GB" dirty="0" smtClean="0"/>
              <a:t>The Control Unit and the Arithmetic and Logic Unit constitute the Central Processing Unit.</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fontScale="90000"/>
          </a:bodyPr>
          <a:lstStyle/>
          <a:p>
            <a:r>
              <a:rPr lang="en-US" dirty="0" smtClean="0"/>
              <a:t>           </a:t>
            </a:r>
            <a:r>
              <a:rPr lang="en-US" dirty="0" smtClean="0">
                <a:latin typeface="Algerian" pitchFamily="82" charset="0"/>
              </a:rPr>
              <a:t>Computer components :</a:t>
            </a:r>
            <a:r>
              <a:rPr lang="en-US" dirty="0" smtClean="0"/>
              <a:t/>
            </a:r>
            <a:br>
              <a:rPr lang="en-US" dirty="0" smtClean="0"/>
            </a:br>
            <a:r>
              <a:rPr lang="en-US" dirty="0" smtClean="0"/>
              <a:t>                   </a:t>
            </a:r>
            <a:r>
              <a:rPr lang="en-US" dirty="0" smtClean="0">
                <a:latin typeface="Algerian" pitchFamily="82" charset="0"/>
              </a:rPr>
              <a:t>Top level view</a:t>
            </a:r>
            <a:endParaRPr lang="en-US" dirty="0">
              <a:latin typeface="Algerian" pitchFamily="82" charset="0"/>
            </a:endParaRPr>
          </a:p>
        </p:txBody>
      </p:sp>
      <p:sp>
        <p:nvSpPr>
          <p:cNvPr id="3" name="Content Placeholder 2"/>
          <p:cNvSpPr>
            <a:spLocks noGrp="1"/>
          </p:cNvSpPr>
          <p:nvPr>
            <p:ph idx="1"/>
          </p:nvPr>
        </p:nvSpPr>
        <p:spPr>
          <a:xfrm>
            <a:off x="457200" y="1295400"/>
            <a:ext cx="8305800" cy="5257800"/>
          </a:xfrm>
        </p:spPr>
        <p:txBody>
          <a:bodyPr>
            <a:normAutofit/>
          </a:bodyPr>
          <a:lstStyle/>
          <a:p>
            <a:r>
              <a:rPr lang="en-US" dirty="0" smtClean="0"/>
              <a:t>The CPU exchanges data with memory. For this purpose, it typically makes use of two internal (to the CPU) registers: a memory address register (MAR), which specifies the address in memory for the next read or write, and a memory buffer register (MBR), which contains the data to be written into memory or receives the data read from memory. Similarly, an I/O address register (I/OAR) specifies a particular I/O device. An I/O buffer (I/OBR) register is used for the exchange of data between an I/O module and the CPU.</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normAutofit/>
          </a:bodyPr>
          <a:lstStyle/>
          <a:p>
            <a:r>
              <a:rPr lang="en-US" dirty="0" smtClean="0">
                <a:latin typeface="Algerian" pitchFamily="82" charset="0"/>
              </a:rPr>
              <a:t>            Top level view </a:t>
            </a:r>
            <a:endParaRPr lang="en-US" dirty="0">
              <a:latin typeface="Algerian" pitchFamily="82" charset="0"/>
            </a:endParaRPr>
          </a:p>
        </p:txBody>
      </p:sp>
      <p:pic>
        <p:nvPicPr>
          <p:cNvPr id="4" name="Picture 6"/>
          <p:cNvPicPr>
            <a:picLocks noGrp="1" noChangeAspect="1" noChangeArrowheads="1"/>
          </p:cNvPicPr>
          <p:nvPr>
            <p:ph idx="1"/>
          </p:nvPr>
        </p:nvPicPr>
        <p:blipFill>
          <a:blip r:embed="rId2"/>
          <a:srcRect b="8975"/>
          <a:stretch>
            <a:fillRect/>
          </a:stretch>
        </p:blipFill>
        <p:spPr bwMode="auto">
          <a:xfrm>
            <a:off x="914400" y="1219200"/>
            <a:ext cx="72390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762000"/>
          </a:xfrm>
        </p:spPr>
        <p:txBody>
          <a:bodyPr>
            <a:normAutofit/>
          </a:bodyPr>
          <a:lstStyle/>
          <a:p>
            <a:r>
              <a:rPr lang="en-US" dirty="0" smtClean="0">
                <a:latin typeface="Algerian" pitchFamily="82" charset="0"/>
              </a:rPr>
              <a:t>   Interconnection structures</a:t>
            </a:r>
            <a:endParaRPr lang="en-US" dirty="0">
              <a:latin typeface="Algerian" pitchFamily="82" charset="0"/>
            </a:endParaRPr>
          </a:p>
        </p:txBody>
      </p:sp>
      <p:sp>
        <p:nvSpPr>
          <p:cNvPr id="3" name="Content Placeholder 2"/>
          <p:cNvSpPr>
            <a:spLocks noGrp="1"/>
          </p:cNvSpPr>
          <p:nvPr>
            <p:ph idx="1"/>
          </p:nvPr>
        </p:nvSpPr>
        <p:spPr>
          <a:xfrm>
            <a:off x="304800" y="762000"/>
            <a:ext cx="8458200" cy="6096000"/>
          </a:xfrm>
        </p:spPr>
        <p:txBody>
          <a:bodyPr>
            <a:normAutofit/>
          </a:bodyPr>
          <a:lstStyle/>
          <a:p>
            <a:r>
              <a:rPr lang="en-US" dirty="0" smtClean="0"/>
              <a:t>The collection of paths connecting the various modules is called the </a:t>
            </a:r>
            <a:r>
              <a:rPr lang="en-US" b="1" i="1" dirty="0" smtClean="0"/>
              <a:t>interconnection structure. </a:t>
            </a:r>
          </a:p>
          <a:p>
            <a:r>
              <a:rPr lang="en-US" i="1" dirty="0" smtClean="0"/>
              <a:t>The design of this structure will depend on the exchanges </a:t>
            </a:r>
            <a:r>
              <a:rPr lang="en-US" dirty="0" smtClean="0"/>
              <a:t>that must be made among </a:t>
            </a:r>
            <a:r>
              <a:rPr lang="en-US" dirty="0" smtClean="0"/>
              <a:t>modules.</a:t>
            </a:r>
          </a:p>
          <a:p>
            <a:endParaRPr lang="en-US" dirty="0" smtClean="0"/>
          </a:p>
          <a:p>
            <a:r>
              <a:rPr lang="en-GB" sz="3200" b="1" dirty="0" smtClean="0">
                <a:solidFill>
                  <a:schemeClr val="accent1">
                    <a:lumMod val="60000"/>
                    <a:lumOff val="40000"/>
                  </a:schemeClr>
                </a:solidFill>
                <a:latin typeface="Algerian" pitchFamily="82" charset="0"/>
              </a:rPr>
              <a:t>Memory </a:t>
            </a:r>
            <a:r>
              <a:rPr lang="en-GB" sz="3200" b="1" dirty="0" smtClean="0">
                <a:solidFill>
                  <a:schemeClr val="accent1">
                    <a:lumMod val="60000"/>
                    <a:lumOff val="40000"/>
                  </a:schemeClr>
                </a:solidFill>
                <a:latin typeface="Algerian" pitchFamily="82" charset="0"/>
              </a:rPr>
              <a:t>Connection</a:t>
            </a:r>
            <a:endParaRPr lang="en-GB" sz="3200" b="1" dirty="0" smtClean="0">
              <a:solidFill>
                <a:schemeClr val="accent1">
                  <a:lumMod val="60000"/>
                  <a:lumOff val="40000"/>
                </a:schemeClr>
              </a:solidFill>
              <a:latin typeface="Algerian" pitchFamily="82" charset="0"/>
            </a:endParaRPr>
          </a:p>
          <a:p>
            <a:r>
              <a:rPr lang="en-GB" dirty="0" smtClean="0"/>
              <a:t>Receives and sends data</a:t>
            </a:r>
          </a:p>
          <a:p>
            <a:r>
              <a:rPr lang="en-GB" dirty="0" smtClean="0"/>
              <a:t>Receives addresses (of locations)</a:t>
            </a:r>
          </a:p>
          <a:p>
            <a:r>
              <a:rPr lang="en-GB" dirty="0" smtClean="0"/>
              <a:t>Receives control signals </a:t>
            </a:r>
          </a:p>
          <a:p>
            <a:pPr lvl="1">
              <a:buFont typeface="Wingdings" pitchFamily="2" charset="2"/>
              <a:buChar char="§"/>
            </a:pPr>
            <a:r>
              <a:rPr lang="en-GB" dirty="0" smtClean="0"/>
              <a:t>Read   </a:t>
            </a:r>
          </a:p>
          <a:p>
            <a:pPr lvl="1"/>
            <a:r>
              <a:rPr lang="en-GB" dirty="0" smtClean="0"/>
              <a:t>Write</a:t>
            </a:r>
          </a:p>
          <a:p>
            <a:pPr lvl="1"/>
            <a:r>
              <a:rPr lang="en-GB" dirty="0" smtClean="0"/>
              <a:t>Timing</a:t>
            </a:r>
          </a:p>
          <a:p>
            <a:endParaRPr lang="en-GB" dirty="0" smtClean="0">
              <a:latin typeface="Algerian" pitchFamily="82" charset="0"/>
            </a:endParaRPr>
          </a:p>
          <a:p>
            <a:endParaRPr lang="en-GB" dirty="0" smtClean="0">
              <a:latin typeface="Algerian" pitchFamily="82" charset="0"/>
            </a:endParaRPr>
          </a:p>
          <a:p>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dirty="0" smtClean="0">
                <a:latin typeface="Algerian" pitchFamily="82" charset="0"/>
              </a:rPr>
              <a:t>       input/output module</a:t>
            </a:r>
            <a:endParaRPr lang="en-US" dirty="0">
              <a:latin typeface="Algerian" pitchFamily="82" charset="0"/>
            </a:endParaRPr>
          </a:p>
        </p:txBody>
      </p:sp>
      <p:sp>
        <p:nvSpPr>
          <p:cNvPr id="3" name="Content Placeholder 2"/>
          <p:cNvSpPr>
            <a:spLocks noGrp="1"/>
          </p:cNvSpPr>
          <p:nvPr>
            <p:ph idx="1"/>
          </p:nvPr>
        </p:nvSpPr>
        <p:spPr>
          <a:xfrm>
            <a:off x="304800" y="1447800"/>
            <a:ext cx="8458200" cy="5105400"/>
          </a:xfrm>
        </p:spPr>
        <p:txBody>
          <a:bodyPr/>
          <a:lstStyle/>
          <a:p>
            <a:r>
              <a:rPr lang="en-GB" dirty="0" smtClean="0"/>
              <a:t>Similar to memory from computer’s viewpoint</a:t>
            </a:r>
          </a:p>
          <a:p>
            <a:r>
              <a:rPr lang="en-GB" dirty="0" smtClean="0"/>
              <a:t>Output</a:t>
            </a:r>
          </a:p>
          <a:p>
            <a:pPr lvl="1"/>
            <a:r>
              <a:rPr lang="en-GB" sz="3000" dirty="0" smtClean="0"/>
              <a:t>Receive data from computer</a:t>
            </a:r>
          </a:p>
          <a:p>
            <a:pPr lvl="1"/>
            <a:r>
              <a:rPr lang="en-GB" sz="3000" dirty="0" smtClean="0"/>
              <a:t>Send data to peripheral</a:t>
            </a:r>
          </a:p>
          <a:p>
            <a:r>
              <a:rPr lang="en-GB" dirty="0" smtClean="0"/>
              <a:t>Input</a:t>
            </a:r>
          </a:p>
          <a:p>
            <a:pPr lvl="1"/>
            <a:r>
              <a:rPr lang="en-GB" sz="3000" dirty="0" smtClean="0"/>
              <a:t>Receive data from peripheral</a:t>
            </a:r>
          </a:p>
          <a:p>
            <a:pPr lvl="1"/>
            <a:r>
              <a:rPr lang="en-GB" sz="3000" dirty="0" smtClean="0"/>
              <a:t>Send data to computer</a:t>
            </a:r>
          </a:p>
          <a:p>
            <a:pPr lvl="1"/>
            <a:endParaRPr lang="en-GB"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077200" cy="5257800"/>
          </a:xfrm>
        </p:spPr>
        <p:txBody>
          <a:bodyPr/>
          <a:lstStyle/>
          <a:p>
            <a:r>
              <a:rPr lang="en-GB" dirty="0" smtClean="0"/>
              <a:t>Receive control signals from computer</a:t>
            </a:r>
          </a:p>
          <a:p>
            <a:r>
              <a:rPr lang="en-GB" dirty="0" smtClean="0"/>
              <a:t>Send control signals to peripherals</a:t>
            </a:r>
          </a:p>
          <a:p>
            <a:pPr lvl="1"/>
            <a:r>
              <a:rPr lang="en-GB" sz="3000" dirty="0" smtClean="0"/>
              <a:t>e.g. spin disk</a:t>
            </a:r>
          </a:p>
          <a:p>
            <a:pPr lvl="1"/>
            <a:endParaRPr lang="en-GB" sz="3000" dirty="0" smtClean="0"/>
          </a:p>
          <a:p>
            <a:r>
              <a:rPr lang="en-GB" dirty="0" smtClean="0"/>
              <a:t>Receive addresses from computer</a:t>
            </a:r>
          </a:p>
          <a:p>
            <a:pPr lvl="1"/>
            <a:r>
              <a:rPr lang="en-GB" sz="3000" dirty="0" smtClean="0"/>
              <a:t>e.g. port number to identify peripheral</a:t>
            </a:r>
          </a:p>
          <a:p>
            <a:r>
              <a:rPr lang="en-GB" dirty="0" smtClean="0"/>
              <a:t>Send interrupt signals (control)</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066800"/>
          </a:xfrm>
        </p:spPr>
        <p:txBody>
          <a:bodyPr/>
          <a:lstStyle/>
          <a:p>
            <a:r>
              <a:rPr lang="en-US" dirty="0" smtClean="0">
                <a:latin typeface="Algerian" pitchFamily="82" charset="0"/>
              </a:rPr>
              <a:t>          Computer module</a:t>
            </a:r>
            <a:endParaRPr lang="en-US" dirty="0">
              <a:latin typeface="Algerian" pitchFamily="82" charset="0"/>
            </a:endParaRPr>
          </a:p>
        </p:txBody>
      </p:sp>
      <p:pic>
        <p:nvPicPr>
          <p:cNvPr id="4" name="Picture 4"/>
          <p:cNvPicPr>
            <a:picLocks noGrp="1" noChangeAspect="1" noChangeArrowheads="1"/>
          </p:cNvPicPr>
          <p:nvPr>
            <p:ph idx="1"/>
          </p:nvPr>
        </p:nvPicPr>
        <p:blipFill>
          <a:blip r:embed="rId2"/>
          <a:stretch>
            <a:fillRect/>
          </a:stretch>
        </p:blipFill>
        <p:spPr bwMode="auto">
          <a:xfrm>
            <a:off x="2752797" y="1600200"/>
            <a:ext cx="3638405" cy="4708525"/>
          </a:xfrm>
          <a:prstGeom prst="rect">
            <a:avLst/>
          </a:prstGeom>
          <a:blipFill>
            <a:blip r:embed="rId3"/>
            <a:tile tx="0" ty="0" sx="100000" sy="100000" flip="none" algn="tl"/>
          </a:blip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1219200"/>
          </a:xfrm>
        </p:spPr>
        <p:txBody>
          <a:bodyPr/>
          <a:lstStyle/>
          <a:p>
            <a:r>
              <a:rPr lang="en-US" dirty="0" smtClean="0">
                <a:latin typeface="Algerian" pitchFamily="82" charset="0"/>
              </a:rPr>
              <a:t>       Cpu interconnection</a:t>
            </a:r>
            <a:endParaRPr lang="en-US" dirty="0">
              <a:latin typeface="Algerian" pitchFamily="82" charset="0"/>
            </a:endParaRPr>
          </a:p>
        </p:txBody>
      </p:sp>
      <p:sp>
        <p:nvSpPr>
          <p:cNvPr id="3" name="Content Placeholder 2"/>
          <p:cNvSpPr>
            <a:spLocks noGrp="1"/>
          </p:cNvSpPr>
          <p:nvPr>
            <p:ph idx="1"/>
          </p:nvPr>
        </p:nvSpPr>
        <p:spPr>
          <a:xfrm>
            <a:off x="457200" y="1219200"/>
            <a:ext cx="8153400" cy="5105400"/>
          </a:xfrm>
        </p:spPr>
        <p:txBody>
          <a:bodyPr/>
          <a:lstStyle/>
          <a:p>
            <a:r>
              <a:rPr lang="en-GB" dirty="0" smtClean="0"/>
              <a:t>Reads instruction and data</a:t>
            </a:r>
          </a:p>
          <a:p>
            <a:r>
              <a:rPr lang="en-GB" dirty="0" smtClean="0"/>
              <a:t>Writes out data (after processing)</a:t>
            </a:r>
          </a:p>
          <a:p>
            <a:r>
              <a:rPr lang="en-GB" dirty="0" smtClean="0"/>
              <a:t>Sends control signals to other units</a:t>
            </a:r>
          </a:p>
          <a:p>
            <a:r>
              <a:rPr lang="en-GB" dirty="0" smtClean="0"/>
              <a:t>Receives (&amp; acts on) interrupts</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324600"/>
          </a:xfrm>
        </p:spPr>
        <p:txBody>
          <a:bodyPr>
            <a:normAutofit lnSpcReduction="10000"/>
          </a:bodyPr>
          <a:lstStyle/>
          <a:p>
            <a:r>
              <a:rPr lang="en-US" dirty="0" smtClean="0"/>
              <a:t>The interconnection structure must support the following types of transfers:</a:t>
            </a:r>
          </a:p>
          <a:p>
            <a:r>
              <a:rPr lang="en-US" b="1" dirty="0" smtClean="0"/>
              <a:t>Memory to processor: </a:t>
            </a:r>
            <a:r>
              <a:rPr lang="en-US" dirty="0" smtClean="0"/>
              <a:t>The processor reads an instruction or a unit of data from memory.</a:t>
            </a:r>
          </a:p>
          <a:p>
            <a:r>
              <a:rPr lang="en-US" dirty="0" smtClean="0"/>
              <a:t> </a:t>
            </a:r>
            <a:r>
              <a:rPr lang="en-US" b="1" dirty="0" smtClean="0"/>
              <a:t>Processor to memory:-  </a:t>
            </a:r>
            <a:r>
              <a:rPr lang="en-US" dirty="0" smtClean="0"/>
              <a:t>The processor writes a unit of data to memory.</a:t>
            </a:r>
          </a:p>
          <a:p>
            <a:r>
              <a:rPr lang="pt-BR" dirty="0" smtClean="0"/>
              <a:t> </a:t>
            </a:r>
            <a:r>
              <a:rPr lang="pt-BR" b="1" dirty="0" smtClean="0"/>
              <a:t>I/O to processor:- </a:t>
            </a:r>
            <a:r>
              <a:rPr lang="pt-BR" dirty="0" smtClean="0"/>
              <a:t>The processor reads data from an I/O device via an I/O module</a:t>
            </a:r>
            <a:r>
              <a:rPr lang="pt-BR" b="1" dirty="0" smtClean="0"/>
              <a:t>.</a:t>
            </a:r>
          </a:p>
          <a:p>
            <a:r>
              <a:rPr lang="en-US" dirty="0" smtClean="0"/>
              <a:t> </a:t>
            </a:r>
            <a:r>
              <a:rPr lang="en-US" b="1" dirty="0" smtClean="0"/>
              <a:t>Processor to I/O:-  </a:t>
            </a:r>
            <a:r>
              <a:rPr lang="en-US" dirty="0" smtClean="0"/>
              <a:t>The processor sends data to the I/O device.</a:t>
            </a:r>
          </a:p>
          <a:p>
            <a:r>
              <a:rPr lang="en-US" dirty="0" smtClean="0"/>
              <a:t> </a:t>
            </a:r>
            <a:r>
              <a:rPr lang="en-US" b="1" dirty="0" smtClean="0"/>
              <a:t>I/O to or from memory:-  </a:t>
            </a:r>
            <a:r>
              <a:rPr lang="en-US" dirty="0" smtClean="0"/>
              <a:t>For these two cases, an I/O module is allowed to exchange data directly with memory, without going through the processor, using direct memory access (DMA).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lstStyle/>
          <a:p>
            <a:r>
              <a:rPr lang="en-GB" dirty="0" smtClean="0">
                <a:latin typeface="Algerian" pitchFamily="82" charset="0"/>
              </a:rPr>
              <a:t> </a:t>
            </a:r>
            <a:r>
              <a:rPr lang="en-GB" dirty="0" smtClean="0">
                <a:latin typeface="Algerian" pitchFamily="82" charset="0"/>
              </a:rPr>
              <a:t>Function</a:t>
            </a:r>
            <a:endParaRPr lang="en-US" dirty="0">
              <a:latin typeface="Algerian" pitchFamily="82" charset="0"/>
            </a:endParaRPr>
          </a:p>
        </p:txBody>
      </p:sp>
      <p:sp>
        <p:nvSpPr>
          <p:cNvPr id="3" name="Content Placeholder 2"/>
          <p:cNvSpPr>
            <a:spLocks noGrp="1"/>
          </p:cNvSpPr>
          <p:nvPr>
            <p:ph idx="1"/>
          </p:nvPr>
        </p:nvSpPr>
        <p:spPr>
          <a:xfrm>
            <a:off x="457200" y="1143000"/>
            <a:ext cx="8077200" cy="5105400"/>
          </a:xfrm>
        </p:spPr>
        <p:txBody>
          <a:bodyPr/>
          <a:lstStyle/>
          <a:p>
            <a:r>
              <a:rPr lang="en-GB" sz="3200" dirty="0" smtClean="0">
                <a:latin typeface="Algerian" pitchFamily="82" charset="0"/>
              </a:rPr>
              <a:t>All computer functions are:</a:t>
            </a:r>
          </a:p>
          <a:p>
            <a:pPr lvl="1"/>
            <a:endParaRPr lang="en-GB" dirty="0" smtClean="0"/>
          </a:p>
          <a:p>
            <a:pPr lvl="1"/>
            <a:r>
              <a:rPr lang="en-GB" b="1" dirty="0" smtClean="0"/>
              <a:t>Data processing</a:t>
            </a:r>
          </a:p>
          <a:p>
            <a:pPr lvl="1"/>
            <a:r>
              <a:rPr lang="en-GB" b="1" dirty="0" smtClean="0"/>
              <a:t>Data storage</a:t>
            </a:r>
          </a:p>
          <a:p>
            <a:pPr lvl="1"/>
            <a:r>
              <a:rPr lang="en-GB" b="1" dirty="0" smtClean="0"/>
              <a:t>Data movement</a:t>
            </a:r>
          </a:p>
          <a:p>
            <a:pPr lvl="1"/>
            <a:r>
              <a:rPr lang="en-GB" b="1" dirty="0" smtClean="0"/>
              <a:t>Control</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3000"/>
            <a:ext cx="7467600" cy="3962400"/>
          </a:xfrm>
        </p:spPr>
        <p:txBody>
          <a:bodyPr>
            <a:normAutofit/>
          </a:bodyPr>
          <a:lstStyle/>
          <a:p>
            <a:r>
              <a:rPr lang="en-IN" sz="8000" b="1" i="1" u="sng" dirty="0" smtClean="0"/>
              <a:t>UNIT </a:t>
            </a:r>
            <a:r>
              <a:rPr lang="en-IN" sz="8000" b="1" i="1" u="sng" dirty="0" smtClean="0"/>
              <a:t>- 3</a:t>
            </a:r>
            <a:endParaRPr lang="en-IN" sz="8000" i="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MEMORY ORGANZATION</a:t>
            </a:r>
            <a:endParaRPr lang="en-IN" b="1" i="1" u="sng" dirty="0"/>
          </a:p>
        </p:txBody>
      </p:sp>
      <p:sp>
        <p:nvSpPr>
          <p:cNvPr id="3" name="Subtitle 2"/>
          <p:cNvSpPr>
            <a:spLocks noGrp="1"/>
          </p:cNvSpPr>
          <p:nvPr>
            <p:ph type="subTitle" idx="4294967295"/>
          </p:nvPr>
        </p:nvSpPr>
        <p:spPr>
          <a:xfrm>
            <a:off x="304800" y="2590800"/>
            <a:ext cx="8153400" cy="3657600"/>
          </a:xfrm>
        </p:spPr>
        <p:txBody>
          <a:bodyPr>
            <a:normAutofit fontScale="92500" lnSpcReduction="10000"/>
          </a:bodyPr>
          <a:lstStyle/>
          <a:p>
            <a:pPr>
              <a:buFont typeface="Wingdings" pitchFamily="2" charset="2"/>
              <a:buChar char="Ø"/>
            </a:pPr>
            <a:r>
              <a:rPr lang="en-IN" dirty="0" smtClean="0"/>
              <a:t>   Computer memory is organized into a hierarchy. At the highest level closest to the processor are the processor  registers. Next comes one or more levels of cache</a:t>
            </a:r>
          </a:p>
          <a:p>
            <a:pPr>
              <a:buFont typeface="Wingdings" pitchFamily="2" charset="2"/>
              <a:buChar char="Ø"/>
            </a:pPr>
            <a:endParaRPr lang="en-IN" dirty="0" smtClean="0"/>
          </a:p>
          <a:p>
            <a:pPr>
              <a:buFont typeface="Wingdings" pitchFamily="2" charset="2"/>
              <a:buChar char="Ø"/>
            </a:pPr>
            <a:r>
              <a:rPr lang="en-IN" dirty="0" smtClean="0"/>
              <a:t>  Next comes main memory, which is usually made out of                dynamic random-access memory (DRAM).All of these are considered internal to the computer system.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MEMORY HIERARCHY</a:t>
            </a:r>
            <a:endParaRPr lang="en-IN" dirty="0"/>
          </a:p>
        </p:txBody>
      </p:sp>
      <p:sp>
        <p:nvSpPr>
          <p:cNvPr id="3" name="Subtitle 2"/>
          <p:cNvSpPr>
            <a:spLocks noGrp="1"/>
          </p:cNvSpPr>
          <p:nvPr>
            <p:ph type="subTitle" idx="4294967295"/>
          </p:nvPr>
        </p:nvSpPr>
        <p:spPr>
          <a:xfrm>
            <a:off x="0" y="2971800"/>
            <a:ext cx="7620000" cy="3048000"/>
          </a:xfrm>
        </p:spPr>
        <p:txBody>
          <a:bodyPr/>
          <a:lstStyle/>
          <a:p>
            <a:pPr>
              <a:buFont typeface="Wingdings" pitchFamily="2" charset="2"/>
              <a:buChar char="Ø"/>
            </a:pPr>
            <a:r>
              <a:rPr lang="en-IN" dirty="0" smtClean="0"/>
              <a:t>  In computer architecture, the memory hierarchy separates computer storage into a hierarchy based on response time.</a:t>
            </a:r>
          </a:p>
          <a:p>
            <a:pPr>
              <a:buFont typeface="Wingdings" pitchFamily="2" charset="2"/>
              <a:buChar char="Ø"/>
            </a:pPr>
            <a:r>
              <a:rPr lang="en-IN" dirty="0" smtClean="0"/>
              <a:t>        The  memory hierarchy was developed  based on a program behaviour known as locality of references.</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l="8824" t="18182" r="8824" b="20454"/>
          <a:stretch>
            <a:fillRect/>
          </a:stretch>
        </p:blipFill>
        <p:spPr bwMode="auto">
          <a:xfrm>
            <a:off x="1295400" y="533400"/>
            <a:ext cx="6477000" cy="59512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Memory Hierarchy    </a:t>
            </a:r>
            <a:endParaRPr lang="en-IN" b="1" i="1" u="sng" dirty="0"/>
          </a:p>
        </p:txBody>
      </p:sp>
      <p:sp>
        <p:nvSpPr>
          <p:cNvPr id="3" name="Subtitle 2"/>
          <p:cNvSpPr>
            <a:spLocks noGrp="1"/>
          </p:cNvSpPr>
          <p:nvPr>
            <p:ph type="subTitle" idx="4294967295"/>
          </p:nvPr>
        </p:nvSpPr>
        <p:spPr>
          <a:xfrm>
            <a:off x="2286000" y="2362200"/>
            <a:ext cx="6858000" cy="3733800"/>
          </a:xfrm>
        </p:spPr>
        <p:txBody>
          <a:bodyPr>
            <a:normAutofit/>
          </a:bodyPr>
          <a:lstStyle/>
          <a:p>
            <a:pPr>
              <a:buFont typeface="Wingdings" pitchFamily="2" charset="2"/>
              <a:buChar char="Ø"/>
            </a:pPr>
            <a:r>
              <a:rPr lang="en-GB" sz="3200" dirty="0" smtClean="0">
                <a:ln>
                  <a:solidFill>
                    <a:schemeClr val="accent1">
                      <a:alpha val="88000"/>
                    </a:schemeClr>
                  </a:solidFill>
                </a:ln>
              </a:rPr>
              <a:t> </a:t>
            </a:r>
            <a:r>
              <a:rPr lang="en-GB" sz="2800" dirty="0" smtClean="0">
                <a:ln>
                  <a:solidFill>
                    <a:schemeClr val="accent1">
                      <a:alpha val="88000"/>
                    </a:schemeClr>
                  </a:solidFill>
                </a:ln>
              </a:rPr>
              <a:t> </a:t>
            </a:r>
            <a:r>
              <a:rPr lang="en-GB" sz="2000" dirty="0" smtClean="0">
                <a:ln>
                  <a:solidFill>
                    <a:schemeClr val="accent1">
                      <a:alpha val="88000"/>
                    </a:schemeClr>
                  </a:solidFill>
                </a:ln>
                <a:solidFill>
                  <a:srgbClr val="C00000"/>
                </a:solidFill>
              </a:rPr>
              <a:t>Registers</a:t>
            </a:r>
          </a:p>
          <a:p>
            <a:pPr>
              <a:buFont typeface="Wingdings" pitchFamily="2" charset="2"/>
              <a:buChar char="Ø"/>
            </a:pPr>
            <a:r>
              <a:rPr lang="en-GB" sz="2000" dirty="0" smtClean="0">
                <a:ln>
                  <a:solidFill>
                    <a:schemeClr val="accent1">
                      <a:alpha val="88000"/>
                    </a:schemeClr>
                  </a:solidFill>
                </a:ln>
                <a:solidFill>
                  <a:srgbClr val="C00000"/>
                </a:solidFill>
              </a:rPr>
              <a:t>    Cache Memory</a:t>
            </a:r>
          </a:p>
          <a:p>
            <a:pPr>
              <a:buFont typeface="Wingdings" pitchFamily="2" charset="2"/>
              <a:buChar char="Ø"/>
            </a:pPr>
            <a:r>
              <a:rPr lang="en-GB" sz="2000" dirty="0" smtClean="0">
                <a:ln>
                  <a:solidFill>
                    <a:schemeClr val="accent1">
                      <a:alpha val="88000"/>
                    </a:schemeClr>
                  </a:solidFill>
                </a:ln>
                <a:solidFill>
                  <a:srgbClr val="C00000"/>
                </a:solidFill>
              </a:rPr>
              <a:t>    Internal or main memory</a:t>
            </a:r>
          </a:p>
          <a:p>
            <a:pPr>
              <a:buFont typeface="Wingdings" pitchFamily="2" charset="2"/>
              <a:buChar char="Ø"/>
            </a:pPr>
            <a:r>
              <a:rPr lang="en-GB" sz="2000" dirty="0" smtClean="0">
                <a:ln>
                  <a:solidFill>
                    <a:schemeClr val="accent1">
                      <a:alpha val="88000"/>
                    </a:schemeClr>
                  </a:solidFill>
                </a:ln>
                <a:solidFill>
                  <a:srgbClr val="C00000"/>
                </a:solidFill>
              </a:rPr>
              <a:t>    External memory </a:t>
            </a:r>
            <a:r>
              <a:rPr lang="en-GB" dirty="0" smtClean="0">
                <a:solidFill>
                  <a:srgbClr val="C00000"/>
                </a:solidFill>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INTERNAL MEMORY</a:t>
            </a:r>
            <a:endParaRPr lang="en-IN" b="1" u="sng" dirty="0"/>
          </a:p>
        </p:txBody>
      </p:sp>
      <p:sp>
        <p:nvSpPr>
          <p:cNvPr id="3" name="Subtitle 2"/>
          <p:cNvSpPr>
            <a:spLocks noGrp="1"/>
          </p:cNvSpPr>
          <p:nvPr>
            <p:ph type="subTitle" idx="4294967295"/>
          </p:nvPr>
        </p:nvSpPr>
        <p:spPr>
          <a:xfrm>
            <a:off x="1219200" y="2057400"/>
            <a:ext cx="6629400" cy="3810000"/>
          </a:xfrm>
        </p:spPr>
        <p:txBody>
          <a:bodyPr>
            <a:normAutofit/>
          </a:bodyPr>
          <a:lstStyle/>
          <a:p>
            <a:pPr>
              <a:buFont typeface="Wingdings" pitchFamily="2" charset="2"/>
              <a:buChar char="Ø"/>
            </a:pPr>
            <a:r>
              <a:rPr lang="en-IN" sz="2800" dirty="0" smtClean="0"/>
              <a:t>  </a:t>
            </a:r>
            <a:r>
              <a:rPr lang="en-IN" sz="2400" dirty="0" smtClean="0"/>
              <a:t>Internal memory is often equated with main memory. But there are other forms of internal memory. The processor requires its own local memory in the form registers.</a:t>
            </a:r>
            <a:endParaRPr lang="en-IN"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i="1" u="sng" dirty="0" smtClean="0"/>
              <a:t>Semiconductor Main Memory</a:t>
            </a:r>
            <a:endParaRPr lang="en-IN" sz="3200" b="1" i="1" u="sng" dirty="0"/>
          </a:p>
        </p:txBody>
      </p:sp>
      <p:sp>
        <p:nvSpPr>
          <p:cNvPr id="3" name="Subtitle 2"/>
          <p:cNvSpPr>
            <a:spLocks noGrp="1"/>
          </p:cNvSpPr>
          <p:nvPr>
            <p:ph type="subTitle" idx="4294967295"/>
          </p:nvPr>
        </p:nvSpPr>
        <p:spPr>
          <a:xfrm>
            <a:off x="304800" y="1905000"/>
            <a:ext cx="7391400" cy="4724400"/>
          </a:xfrm>
        </p:spPr>
        <p:txBody>
          <a:bodyPr/>
          <a:lstStyle/>
          <a:p>
            <a:pPr>
              <a:buFont typeface="Wingdings" pitchFamily="2" charset="2"/>
              <a:buChar char="Ø"/>
            </a:pPr>
            <a:endParaRPr lang="en-IN" sz="2000" dirty="0" smtClean="0"/>
          </a:p>
          <a:p>
            <a:pPr>
              <a:buFont typeface="Wingdings" pitchFamily="2" charset="2"/>
              <a:buChar char="Ø"/>
            </a:pPr>
            <a:r>
              <a:rPr lang="en-IN" sz="2000" dirty="0" smtClean="0"/>
              <a:t>    Read/write</a:t>
            </a:r>
          </a:p>
          <a:p>
            <a:pPr>
              <a:buFont typeface="Wingdings" pitchFamily="2" charset="2"/>
              <a:buChar char="Ø"/>
            </a:pPr>
            <a:r>
              <a:rPr lang="en-IN" sz="2000" dirty="0" smtClean="0"/>
              <a:t>    Volatile</a:t>
            </a:r>
          </a:p>
          <a:p>
            <a:pPr>
              <a:buFont typeface="Wingdings" pitchFamily="2" charset="2"/>
              <a:buChar char="Ø"/>
            </a:pPr>
            <a:r>
              <a:rPr lang="en-IN" sz="2000" dirty="0" smtClean="0"/>
              <a:t>    Temporary Storage</a:t>
            </a:r>
          </a:p>
          <a:p>
            <a:pPr>
              <a:buFont typeface="Wingdings" pitchFamily="2" charset="2"/>
              <a:buChar char="Ø"/>
            </a:pPr>
            <a:r>
              <a:rPr lang="en-IN" sz="2000" dirty="0" smtClean="0"/>
              <a:t>    </a:t>
            </a:r>
            <a:r>
              <a:rPr lang="en-IN" sz="2800" dirty="0" smtClean="0"/>
              <a:t> </a:t>
            </a:r>
            <a:r>
              <a:rPr lang="en-IN" sz="2000" dirty="0" smtClean="0"/>
              <a:t>The two basic forms of semiconductor random access memory are dynamic RAM (DRAM) and static RAM (SRAM).</a:t>
            </a:r>
          </a:p>
          <a:p>
            <a:pPr>
              <a:buFont typeface="Wingdings" pitchFamily="2" charset="2"/>
              <a:buChar char="Ø"/>
            </a:pPr>
            <a:r>
              <a:rPr lang="en-IN" sz="2000" dirty="0" smtClean="0"/>
              <a:t>   The basic element of a semiconductor memory is the memory cell.</a:t>
            </a:r>
          </a:p>
          <a:p>
            <a:endParaRPr lang="en-IN"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IN" sz="3200" b="1" i="1" u="sng" dirty="0" smtClean="0"/>
              <a:t>Memory Cell Operation </a:t>
            </a:r>
            <a:endParaRPr lang="en-IN" sz="3200" b="1" i="1" u="sng" dirty="0"/>
          </a:p>
        </p:txBody>
      </p:sp>
      <p:pic>
        <p:nvPicPr>
          <p:cNvPr id="3" name="Picture 4"/>
          <p:cNvPicPr>
            <a:picLocks noChangeAspect="1" noChangeArrowheads="1"/>
          </p:cNvPicPr>
          <p:nvPr/>
        </p:nvPicPr>
        <p:blipFill>
          <a:blip r:embed="rId2" cstate="print"/>
          <a:srcRect l="16283" t="22496" r="17503" b="38136"/>
          <a:stretch>
            <a:fillRect/>
          </a:stretch>
        </p:blipFill>
        <p:spPr bwMode="auto">
          <a:xfrm>
            <a:off x="381000" y="1752600"/>
            <a:ext cx="8153400" cy="382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t>DYNAMIC  RAM</a:t>
            </a:r>
            <a:endParaRPr lang="en-IN" sz="3600" b="1" u="sng" dirty="0"/>
          </a:p>
        </p:txBody>
      </p:sp>
      <p:sp>
        <p:nvSpPr>
          <p:cNvPr id="3" name="Subtitle 2"/>
          <p:cNvSpPr>
            <a:spLocks noGrp="1"/>
          </p:cNvSpPr>
          <p:nvPr>
            <p:ph type="subTitle" idx="4294967295"/>
          </p:nvPr>
        </p:nvSpPr>
        <p:spPr>
          <a:xfrm>
            <a:off x="304800" y="1981200"/>
            <a:ext cx="8839200" cy="4648200"/>
          </a:xfrm>
        </p:spPr>
        <p:txBody>
          <a:bodyPr>
            <a:normAutofit fontScale="85000" lnSpcReduction="20000"/>
          </a:bodyPr>
          <a:lstStyle/>
          <a:p>
            <a:pPr>
              <a:buSzPct val="99000"/>
              <a:buFont typeface="Wingdings" pitchFamily="2" charset="2"/>
              <a:buChar char="Ø"/>
            </a:pPr>
            <a:r>
              <a:rPr lang="en-IN" dirty="0" smtClean="0"/>
              <a:t>     The term dynamic refers to this tendency of the stored charge to leak away, even with power continuously applied.  </a:t>
            </a:r>
          </a:p>
          <a:p>
            <a:pPr>
              <a:buSzPct val="99000"/>
              <a:buFont typeface="Wingdings" pitchFamily="2" charset="2"/>
              <a:buChar char="Ø"/>
            </a:pPr>
            <a:endParaRPr lang="en-IN" dirty="0" smtClean="0"/>
          </a:p>
          <a:p>
            <a:pPr>
              <a:buSzPct val="99000"/>
              <a:buFont typeface="Wingdings" pitchFamily="2" charset="2"/>
              <a:buChar char="Ø"/>
            </a:pPr>
            <a:r>
              <a:rPr lang="en-IN" dirty="0" smtClean="0"/>
              <a:t>    A dynamic RAM (DRAM) is made with cells that store data as charge on capacitors.</a:t>
            </a:r>
          </a:p>
          <a:p>
            <a:pPr>
              <a:buSzPct val="99000"/>
            </a:pPr>
            <a:endParaRPr lang="en-IN" dirty="0" smtClean="0"/>
          </a:p>
          <a:p>
            <a:pPr>
              <a:buSzPct val="99000"/>
              <a:buFont typeface="Wingdings" pitchFamily="2" charset="2"/>
              <a:buChar char="Ø"/>
            </a:pPr>
            <a:r>
              <a:rPr lang="en-IN" dirty="0" smtClean="0"/>
              <a:t>    The presence or absence of charge in a capacitor is interpreted as a binary 1 or 0. Because capacitors have a natural tendency to discharge.</a:t>
            </a:r>
          </a:p>
          <a:p>
            <a:pPr>
              <a:buSzPct val="99000"/>
              <a:buFont typeface="Wingdings" pitchFamily="2" charset="2"/>
              <a:buChar char="Ø"/>
            </a:pPr>
            <a:endParaRPr lang="en-IN" dirty="0" smtClean="0"/>
          </a:p>
          <a:p>
            <a:pPr>
              <a:buSzPct val="99000"/>
              <a:buFont typeface="Wingdings" pitchFamily="2" charset="2"/>
              <a:buChar char="Ø"/>
            </a:pPr>
            <a:r>
              <a:rPr lang="en-IN" dirty="0" smtClean="0"/>
              <a:t>    Dynamic RAM require periodic charge refreshing to maintain data storage. </a:t>
            </a:r>
          </a:p>
          <a:p>
            <a:pPr>
              <a:buSzPct val="99000"/>
              <a:buFont typeface="Wingdings" pitchFamily="2" charset="2"/>
              <a:buChar char="Ø"/>
            </a:pPr>
            <a:endParaRPr lang="en-IN"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467600" cy="884238"/>
          </a:xfrm>
        </p:spPr>
        <p:txBody>
          <a:bodyPr>
            <a:normAutofit fontScale="90000"/>
          </a:bodyPr>
          <a:lstStyle/>
          <a:p>
            <a:r>
              <a:rPr lang="en-IN" b="1" dirty="0" smtClean="0"/>
              <a:t>DYNAMIC RAM STRUCTURE</a:t>
            </a:r>
            <a:endParaRPr lang="en-IN" b="1" dirty="0"/>
          </a:p>
        </p:txBody>
      </p:sp>
      <p:pic>
        <p:nvPicPr>
          <p:cNvPr id="3" name="Picture 5"/>
          <p:cNvPicPr>
            <a:picLocks noChangeAspect="1" noChangeArrowheads="1"/>
          </p:cNvPicPr>
          <p:nvPr/>
        </p:nvPicPr>
        <p:blipFill>
          <a:blip r:embed="rId2" cstate="print"/>
          <a:srcRect t="9607" r="67038" b="33951"/>
          <a:stretch>
            <a:fillRect/>
          </a:stretch>
        </p:blipFill>
        <p:spPr bwMode="auto">
          <a:xfrm>
            <a:off x="1524000" y="1371600"/>
            <a:ext cx="57912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dirty="0" smtClean="0"/>
              <a:t> </a:t>
            </a:r>
            <a:r>
              <a:rPr lang="en-GB" dirty="0" smtClean="0">
                <a:latin typeface="Algerian" pitchFamily="82" charset="0"/>
              </a:rPr>
              <a:t>Functional View</a:t>
            </a:r>
            <a:endParaRPr lang="en-US" dirty="0">
              <a:latin typeface="Algerian" pitchFamily="82" charset="0"/>
            </a:endParaRPr>
          </a:p>
        </p:txBody>
      </p:sp>
      <p:pic>
        <p:nvPicPr>
          <p:cNvPr id="4" name="Picture 46"/>
          <p:cNvPicPr>
            <a:picLocks noGrp="1" noChangeAspect="1" noChangeArrowheads="1"/>
          </p:cNvPicPr>
          <p:nvPr>
            <p:ph idx="1"/>
          </p:nvPr>
        </p:nvPicPr>
        <p:blipFill>
          <a:blip r:embed="rId2"/>
          <a:stretch>
            <a:fillRect/>
          </a:stretch>
        </p:blipFill>
        <p:spPr bwMode="auto">
          <a:xfrm>
            <a:off x="2754546" y="1600200"/>
            <a:ext cx="3634908" cy="4708525"/>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90600"/>
          </a:xfrm>
        </p:spPr>
        <p:txBody>
          <a:bodyPr>
            <a:normAutofit/>
          </a:bodyPr>
          <a:lstStyle/>
          <a:p>
            <a:r>
              <a:rPr lang="en-IN" sz="4800" b="1" u="sng" dirty="0" smtClean="0">
                <a:solidFill>
                  <a:schemeClr val="accent1">
                    <a:lumMod val="60000"/>
                    <a:lumOff val="40000"/>
                  </a:schemeClr>
                </a:solidFill>
                <a:latin typeface="Algerian" pitchFamily="82" charset="0"/>
              </a:rPr>
              <a:t>DRAM  OPERATION</a:t>
            </a:r>
            <a:endParaRPr lang="en-IN" sz="4800" b="1" u="sng" dirty="0">
              <a:solidFill>
                <a:schemeClr val="accent1">
                  <a:lumMod val="60000"/>
                  <a:lumOff val="40000"/>
                </a:schemeClr>
              </a:solidFill>
              <a:latin typeface="Algerian" pitchFamily="82" charset="0"/>
            </a:endParaRPr>
          </a:p>
        </p:txBody>
      </p:sp>
      <p:sp>
        <p:nvSpPr>
          <p:cNvPr id="3" name="Subtitle 2"/>
          <p:cNvSpPr>
            <a:spLocks noGrp="1"/>
          </p:cNvSpPr>
          <p:nvPr>
            <p:ph type="subTitle" idx="4294967295"/>
          </p:nvPr>
        </p:nvSpPr>
        <p:spPr>
          <a:xfrm>
            <a:off x="304800" y="1143000"/>
            <a:ext cx="8458200" cy="5562600"/>
          </a:xfrm>
        </p:spPr>
        <p:txBody>
          <a:bodyPr>
            <a:normAutofit fontScale="77500" lnSpcReduction="20000"/>
          </a:bodyPr>
          <a:lstStyle/>
          <a:p>
            <a:pPr>
              <a:buFont typeface="Wingdings" pitchFamily="2" charset="2"/>
              <a:buChar char="Ø"/>
            </a:pPr>
            <a:r>
              <a:rPr lang="en-IN" sz="3100" dirty="0" smtClean="0">
                <a:solidFill>
                  <a:schemeClr val="accent1">
                    <a:lumMod val="60000"/>
                    <a:lumOff val="40000"/>
                  </a:schemeClr>
                </a:solidFill>
                <a:latin typeface="Arial" pitchFamily="34" charset="0"/>
                <a:cs typeface="Arial" pitchFamily="34" charset="0"/>
              </a:rPr>
              <a:t>   </a:t>
            </a:r>
            <a:r>
              <a:rPr lang="en-IN" sz="3100" u="sng" dirty="0" smtClean="0">
                <a:solidFill>
                  <a:schemeClr val="accent1">
                    <a:lumMod val="60000"/>
                    <a:lumOff val="40000"/>
                  </a:schemeClr>
                </a:solidFill>
                <a:latin typeface="Arial" pitchFamily="34" charset="0"/>
                <a:cs typeface="Arial" pitchFamily="34" charset="0"/>
              </a:rPr>
              <a:t>Address Line</a:t>
            </a:r>
          </a:p>
          <a:p>
            <a:r>
              <a:rPr lang="en-IN" sz="3100" dirty="0" smtClean="0">
                <a:latin typeface="Arial" pitchFamily="34" charset="0"/>
                <a:cs typeface="Arial" pitchFamily="34" charset="0"/>
              </a:rPr>
              <a:t>  -- The address line is activated when the bit value from         this cell is to be read or written. </a:t>
            </a:r>
          </a:p>
          <a:p>
            <a:pPr>
              <a:buFont typeface="Wingdings" pitchFamily="2" charset="2"/>
              <a:buChar char="Ø"/>
            </a:pPr>
            <a:r>
              <a:rPr lang="en-IN" sz="3100" dirty="0" smtClean="0">
                <a:latin typeface="Arial" pitchFamily="34" charset="0"/>
                <a:cs typeface="Arial" pitchFamily="34" charset="0"/>
              </a:rPr>
              <a:t>    </a:t>
            </a:r>
            <a:r>
              <a:rPr lang="en-IN" sz="3100" u="sng" dirty="0" smtClean="0">
                <a:solidFill>
                  <a:schemeClr val="accent1">
                    <a:lumMod val="60000"/>
                    <a:lumOff val="40000"/>
                  </a:schemeClr>
                </a:solidFill>
                <a:latin typeface="Arial" pitchFamily="34" charset="0"/>
                <a:cs typeface="Arial" pitchFamily="34" charset="0"/>
              </a:rPr>
              <a:t>Write Operation</a:t>
            </a:r>
          </a:p>
          <a:p>
            <a:r>
              <a:rPr lang="en-IN" sz="3100" dirty="0" smtClean="0">
                <a:latin typeface="Arial" pitchFamily="34" charset="0"/>
                <a:cs typeface="Arial" pitchFamily="34" charset="0"/>
              </a:rPr>
              <a:t>   --- A voltage signal is applied to the bit </a:t>
            </a:r>
            <a:r>
              <a:rPr lang="en-IN" sz="3100" dirty="0" smtClean="0">
                <a:latin typeface="Arial" pitchFamily="34" charset="0"/>
                <a:cs typeface="Arial" pitchFamily="34" charset="0"/>
              </a:rPr>
              <a:t>line  ; a </a:t>
            </a:r>
            <a:r>
              <a:rPr lang="en-IN" sz="3100" dirty="0" smtClean="0">
                <a:latin typeface="Arial" pitchFamily="34" charset="0"/>
                <a:cs typeface="Arial" pitchFamily="34" charset="0"/>
              </a:rPr>
              <a:t>high voltage represents 1,and a low voltage represents 0.</a:t>
            </a:r>
          </a:p>
          <a:p>
            <a:r>
              <a:rPr lang="en-IN" sz="3100" dirty="0" smtClean="0">
                <a:latin typeface="Arial" pitchFamily="34" charset="0"/>
                <a:cs typeface="Arial" pitchFamily="34" charset="0"/>
              </a:rPr>
              <a:t>   --- .A signal is then applied to the address line, allowing a charge to be transferred to the capacitor.</a:t>
            </a:r>
          </a:p>
          <a:p>
            <a:pPr>
              <a:buFont typeface="Wingdings" pitchFamily="2" charset="2"/>
              <a:buChar char="Ø"/>
            </a:pPr>
            <a:r>
              <a:rPr lang="en-IN" sz="3100" dirty="0" smtClean="0">
                <a:solidFill>
                  <a:schemeClr val="accent1">
                    <a:lumMod val="60000"/>
                    <a:lumOff val="40000"/>
                  </a:schemeClr>
                </a:solidFill>
                <a:latin typeface="Arial" pitchFamily="34" charset="0"/>
                <a:cs typeface="Arial" pitchFamily="34" charset="0"/>
              </a:rPr>
              <a:t>     </a:t>
            </a:r>
            <a:r>
              <a:rPr lang="en-IN" sz="3100" u="sng" dirty="0" smtClean="0">
                <a:solidFill>
                  <a:schemeClr val="accent1">
                    <a:lumMod val="60000"/>
                    <a:lumOff val="40000"/>
                  </a:schemeClr>
                </a:solidFill>
                <a:latin typeface="Arial" pitchFamily="34" charset="0"/>
                <a:cs typeface="Arial" pitchFamily="34" charset="0"/>
              </a:rPr>
              <a:t>Read Operation</a:t>
            </a:r>
          </a:p>
          <a:p>
            <a:r>
              <a:rPr lang="en-IN" sz="3100" dirty="0" smtClean="0">
                <a:latin typeface="Arial" pitchFamily="34" charset="0"/>
                <a:cs typeface="Arial" pitchFamily="34" charset="0"/>
              </a:rPr>
              <a:t>   --- when the address line is selected, the transistor turns on and the charge stored on the capacitor is fed out onto a bit line.</a:t>
            </a:r>
          </a:p>
          <a:p>
            <a:r>
              <a:rPr lang="en-IN" sz="3100" dirty="0" smtClean="0">
                <a:latin typeface="Arial" pitchFamily="34" charset="0"/>
                <a:cs typeface="Arial" pitchFamily="34" charset="0"/>
              </a:rPr>
              <a:t>  --- Compares the capacitor voltage to a reference value and determines if the cell contains a logic 1 or a logic 0.</a:t>
            </a:r>
          </a:p>
          <a:p>
            <a:r>
              <a:rPr lang="en-IN" sz="3100" dirty="0" smtClean="0">
                <a:latin typeface="Arial" pitchFamily="34" charset="0"/>
                <a:cs typeface="Arial" pitchFamily="34" charset="0"/>
              </a:rPr>
              <a:t>  --- The readout from the cell discharges the capacitor, which must be restored to complete the operation</a:t>
            </a:r>
            <a:r>
              <a:rPr lang="en-IN" dirty="0" smtClean="0"/>
              <a:t>.</a:t>
            </a:r>
          </a:p>
          <a:p>
            <a:endParaRPr lang="en-IN" dirty="0" smtClean="0"/>
          </a:p>
          <a:p>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848600" cy="990600"/>
          </a:xfrm>
        </p:spPr>
        <p:txBody>
          <a:bodyPr>
            <a:noAutofit/>
          </a:bodyPr>
          <a:lstStyle/>
          <a:p>
            <a:r>
              <a:rPr lang="en-IN" sz="5400" b="1" i="1" u="sng" dirty="0" smtClean="0">
                <a:solidFill>
                  <a:schemeClr val="accent1">
                    <a:lumMod val="60000"/>
                    <a:lumOff val="40000"/>
                  </a:schemeClr>
                </a:solidFill>
                <a:latin typeface="Algerian" pitchFamily="82" charset="0"/>
              </a:rPr>
              <a:t>STATIC </a:t>
            </a:r>
            <a:r>
              <a:rPr lang="en-IN" sz="5400" b="1" i="1" u="sng" dirty="0" smtClean="0">
                <a:solidFill>
                  <a:schemeClr val="accent1">
                    <a:lumMod val="60000"/>
                    <a:lumOff val="40000"/>
                  </a:schemeClr>
                </a:solidFill>
                <a:latin typeface="Algerian" pitchFamily="82" charset="0"/>
              </a:rPr>
              <a:t> RAM</a:t>
            </a:r>
            <a:endParaRPr lang="en-IN" sz="5400" b="1" i="1" u="sng" dirty="0">
              <a:solidFill>
                <a:schemeClr val="accent1">
                  <a:lumMod val="60000"/>
                  <a:lumOff val="40000"/>
                </a:schemeClr>
              </a:solidFill>
              <a:latin typeface="Algerian" pitchFamily="82" charset="0"/>
            </a:endParaRPr>
          </a:p>
        </p:txBody>
      </p:sp>
      <p:sp>
        <p:nvSpPr>
          <p:cNvPr id="3" name="Subtitle 2"/>
          <p:cNvSpPr>
            <a:spLocks noGrp="1"/>
          </p:cNvSpPr>
          <p:nvPr>
            <p:ph type="subTitle" idx="4294967295"/>
          </p:nvPr>
        </p:nvSpPr>
        <p:spPr>
          <a:xfrm>
            <a:off x="152400" y="1295400"/>
            <a:ext cx="8686800" cy="5638800"/>
          </a:xfrm>
        </p:spPr>
        <p:txBody>
          <a:bodyPr>
            <a:normAutofit fontScale="85000" lnSpcReduction="20000"/>
          </a:bodyPr>
          <a:lstStyle/>
          <a:p>
            <a:pPr>
              <a:buFont typeface="Wingdings" pitchFamily="2" charset="2"/>
              <a:buChar char="Ø"/>
            </a:pPr>
            <a:r>
              <a:rPr lang="en-IN" dirty="0" smtClean="0"/>
              <a:t>  A static RAM (SRAM) is a digital device that uses the same logic elements used in the processor. </a:t>
            </a:r>
          </a:p>
          <a:p>
            <a:endParaRPr lang="en-IN" dirty="0" smtClean="0"/>
          </a:p>
          <a:p>
            <a:pPr>
              <a:buFont typeface="Wingdings" pitchFamily="2" charset="2"/>
              <a:buChar char="Ø"/>
            </a:pPr>
            <a:r>
              <a:rPr lang="en-IN" dirty="0" smtClean="0"/>
              <a:t>  In a SRAM, binary values are stored using traditional flip-flop logic-gate configurations.</a:t>
            </a:r>
          </a:p>
          <a:p>
            <a:pPr>
              <a:buFont typeface="Wingdings" pitchFamily="2" charset="2"/>
              <a:buChar char="Ø"/>
            </a:pPr>
            <a:endParaRPr lang="en-IN" dirty="0" smtClean="0"/>
          </a:p>
          <a:p>
            <a:pPr>
              <a:buFont typeface="Wingdings" pitchFamily="2" charset="2"/>
              <a:buChar char="Ø"/>
            </a:pPr>
            <a:r>
              <a:rPr lang="en-IN" dirty="0" smtClean="0"/>
              <a:t> A static RAM will hold its data as long as power is supplied to it. </a:t>
            </a:r>
          </a:p>
          <a:p>
            <a:endParaRPr lang="en-IN" dirty="0" smtClean="0"/>
          </a:p>
          <a:p>
            <a:pPr>
              <a:buFont typeface="Wingdings" pitchFamily="2" charset="2"/>
              <a:buChar char="Ø"/>
            </a:pPr>
            <a:r>
              <a:rPr lang="en-GB" dirty="0" smtClean="0"/>
              <a:t>   No refreshing needed when powered </a:t>
            </a:r>
          </a:p>
          <a:p>
            <a:pPr>
              <a:buFont typeface="Wingdings" pitchFamily="2" charset="2"/>
              <a:buChar char="Ø"/>
            </a:pPr>
            <a:r>
              <a:rPr lang="en-GB" dirty="0" smtClean="0"/>
              <a:t>    More complex construction </a:t>
            </a:r>
          </a:p>
          <a:p>
            <a:pPr>
              <a:buFont typeface="Wingdings" pitchFamily="2" charset="2"/>
              <a:buChar char="Ø"/>
            </a:pPr>
            <a:r>
              <a:rPr lang="en-GB" dirty="0" smtClean="0"/>
              <a:t>    Larger per bit   </a:t>
            </a:r>
          </a:p>
          <a:p>
            <a:pPr>
              <a:buFont typeface="Wingdings" pitchFamily="2" charset="2"/>
              <a:buChar char="Ø"/>
            </a:pPr>
            <a:r>
              <a:rPr lang="en-GB" dirty="0" smtClean="0"/>
              <a:t>   More expensive  </a:t>
            </a:r>
          </a:p>
          <a:p>
            <a:pPr>
              <a:buFont typeface="Wingdings" pitchFamily="2" charset="2"/>
              <a:buChar char="Ø"/>
            </a:pPr>
            <a:r>
              <a:rPr lang="en-GB" dirty="0" smtClean="0"/>
              <a:t>    Does not need refresh circuits</a:t>
            </a:r>
          </a:p>
          <a:p>
            <a:pPr>
              <a:buFont typeface="Wingdings" pitchFamily="2" charset="2"/>
              <a:buChar char="Ø"/>
            </a:pPr>
            <a:r>
              <a:rPr lang="en-GB" dirty="0" smtClean="0"/>
              <a:t>    Faster</a:t>
            </a:r>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05800" cy="914400"/>
          </a:xfrm>
        </p:spPr>
        <p:txBody>
          <a:bodyPr/>
          <a:lstStyle/>
          <a:p>
            <a:r>
              <a:rPr lang="en-IN" b="1" u="sng" dirty="0" smtClean="0">
                <a:solidFill>
                  <a:schemeClr val="accent1">
                    <a:lumMod val="60000"/>
                    <a:lumOff val="40000"/>
                  </a:schemeClr>
                </a:solidFill>
                <a:latin typeface="Algerian" pitchFamily="82" charset="0"/>
              </a:rPr>
              <a:t>    STATIC  </a:t>
            </a:r>
            <a:r>
              <a:rPr lang="en-IN" b="1" u="sng" dirty="0" smtClean="0">
                <a:solidFill>
                  <a:schemeClr val="accent1">
                    <a:lumMod val="60000"/>
                    <a:lumOff val="40000"/>
                  </a:schemeClr>
                </a:solidFill>
                <a:latin typeface="Algerian" pitchFamily="82" charset="0"/>
              </a:rPr>
              <a:t>RAM  STRUCTURE  </a:t>
            </a:r>
            <a:endParaRPr lang="en-IN" b="1" u="sng" dirty="0">
              <a:solidFill>
                <a:schemeClr val="accent1">
                  <a:lumMod val="60000"/>
                  <a:lumOff val="40000"/>
                </a:schemeClr>
              </a:solidFill>
              <a:latin typeface="Algerian" pitchFamily="82" charset="0"/>
            </a:endParaRPr>
          </a:p>
        </p:txBody>
      </p:sp>
      <p:pic>
        <p:nvPicPr>
          <p:cNvPr id="3" name="Picture 6"/>
          <p:cNvPicPr>
            <a:picLocks noChangeAspect="1" noChangeArrowheads="1"/>
          </p:cNvPicPr>
          <p:nvPr/>
        </p:nvPicPr>
        <p:blipFill>
          <a:blip r:embed="rId2" cstate="print"/>
          <a:srcRect l="48659" b="23567"/>
          <a:stretch>
            <a:fillRect/>
          </a:stretch>
        </p:blipFill>
        <p:spPr bwMode="auto">
          <a:xfrm>
            <a:off x="1828800" y="1447800"/>
            <a:ext cx="5715000" cy="51546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60438"/>
          </a:xfrm>
        </p:spPr>
        <p:txBody>
          <a:bodyPr>
            <a:normAutofit/>
          </a:bodyPr>
          <a:lstStyle/>
          <a:p>
            <a:r>
              <a:rPr lang="en-IN" b="1" i="1" u="sng" dirty="0" smtClean="0">
                <a:solidFill>
                  <a:schemeClr val="accent1">
                    <a:lumMod val="60000"/>
                    <a:lumOff val="40000"/>
                  </a:schemeClr>
                </a:solidFill>
                <a:latin typeface="Algerian" pitchFamily="82" charset="0"/>
              </a:rPr>
              <a:t>STATIC </a:t>
            </a:r>
            <a:r>
              <a:rPr lang="en-IN" b="1" i="1" u="sng" dirty="0" smtClean="0">
                <a:solidFill>
                  <a:schemeClr val="accent1">
                    <a:lumMod val="60000"/>
                    <a:lumOff val="40000"/>
                  </a:schemeClr>
                </a:solidFill>
                <a:latin typeface="Algerian" pitchFamily="82" charset="0"/>
              </a:rPr>
              <a:t> RAM  </a:t>
            </a:r>
            <a:r>
              <a:rPr lang="en-IN" b="1" i="1" u="sng" dirty="0" smtClean="0">
                <a:solidFill>
                  <a:schemeClr val="accent1">
                    <a:lumMod val="60000"/>
                    <a:lumOff val="40000"/>
                  </a:schemeClr>
                </a:solidFill>
                <a:latin typeface="Algerian" pitchFamily="82" charset="0"/>
              </a:rPr>
              <a:t>OPERATION</a:t>
            </a:r>
            <a:endParaRPr lang="en-IN" b="1" i="1" u="sng" dirty="0">
              <a:solidFill>
                <a:schemeClr val="accent1">
                  <a:lumMod val="60000"/>
                  <a:lumOff val="40000"/>
                </a:schemeClr>
              </a:solidFill>
              <a:latin typeface="Algerian" pitchFamily="82" charset="0"/>
            </a:endParaRPr>
          </a:p>
        </p:txBody>
      </p:sp>
      <p:sp>
        <p:nvSpPr>
          <p:cNvPr id="3" name="Subtitle 2"/>
          <p:cNvSpPr>
            <a:spLocks noGrp="1"/>
          </p:cNvSpPr>
          <p:nvPr>
            <p:ph type="subTitle" idx="4294967295"/>
          </p:nvPr>
        </p:nvSpPr>
        <p:spPr>
          <a:xfrm>
            <a:off x="152400" y="1066800"/>
            <a:ext cx="8991600" cy="5791200"/>
          </a:xfrm>
        </p:spPr>
        <p:txBody>
          <a:bodyPr>
            <a:normAutofit fontScale="77500" lnSpcReduction="20000"/>
          </a:bodyPr>
          <a:lstStyle/>
          <a:p>
            <a:pPr>
              <a:buFont typeface="Wingdings" pitchFamily="2" charset="2"/>
              <a:buChar char="Ø"/>
            </a:pPr>
            <a:r>
              <a:rPr lang="en-IN" dirty="0" smtClean="0"/>
              <a:t>   Four transistors (T1,T2,T3,T4) are cross connected in an arrangement that produces a stable logic state. </a:t>
            </a:r>
          </a:p>
          <a:p>
            <a:pPr>
              <a:buFont typeface="Wingdings" pitchFamily="2" charset="2"/>
              <a:buChar char="Ø"/>
            </a:pPr>
            <a:r>
              <a:rPr lang="en-IN" dirty="0" smtClean="0"/>
              <a:t>   STATE 1 – </a:t>
            </a:r>
          </a:p>
          <a:p>
            <a:r>
              <a:rPr lang="en-IN" dirty="0" smtClean="0"/>
              <a:t>    Point C1 is high and point C2 is low.</a:t>
            </a:r>
          </a:p>
          <a:p>
            <a:r>
              <a:rPr lang="en-IN" dirty="0" smtClean="0"/>
              <a:t>    T1 and T4 are off and T2 and T3 are on.     </a:t>
            </a:r>
          </a:p>
          <a:p>
            <a:pPr>
              <a:buFont typeface="Wingdings" pitchFamily="2" charset="2"/>
              <a:buChar char="Ø"/>
            </a:pPr>
            <a:r>
              <a:rPr lang="en-IN" dirty="0" smtClean="0"/>
              <a:t>   STATE  0 –</a:t>
            </a:r>
          </a:p>
          <a:p>
            <a:r>
              <a:rPr lang="en-IN" dirty="0" smtClean="0"/>
              <a:t>      point C1 is low and point C2 is high</a:t>
            </a:r>
          </a:p>
          <a:p>
            <a:r>
              <a:rPr lang="en-IN" dirty="0" smtClean="0"/>
              <a:t>      T1 and T4 are on and T2 and T3 are off. </a:t>
            </a:r>
          </a:p>
          <a:p>
            <a:r>
              <a:rPr lang="en-IN" dirty="0" smtClean="0"/>
              <a:t>       Both states are stable as long as the direct current (dc) voltage is applied. Unlike the DRAM, n o refresh is needed to retain data. </a:t>
            </a:r>
          </a:p>
          <a:p>
            <a:endParaRPr lang="en-IN" dirty="0" smtClean="0"/>
          </a:p>
          <a:p>
            <a:pPr>
              <a:lnSpc>
                <a:spcPct val="90000"/>
              </a:lnSpc>
              <a:buFont typeface="Wingdings" pitchFamily="2" charset="2"/>
              <a:buChar char="Ø"/>
            </a:pPr>
            <a:r>
              <a:rPr lang="en-IN" dirty="0" smtClean="0"/>
              <a:t>   </a:t>
            </a:r>
            <a:r>
              <a:rPr lang="en-GB" dirty="0" smtClean="0"/>
              <a:t>Address line transistors T</a:t>
            </a:r>
            <a:r>
              <a:rPr lang="en-GB" baseline="-25000" dirty="0" smtClean="0"/>
              <a:t>5</a:t>
            </a:r>
            <a:r>
              <a:rPr lang="en-GB" dirty="0" smtClean="0"/>
              <a:t> T</a:t>
            </a:r>
            <a:r>
              <a:rPr lang="en-GB" baseline="-25000" dirty="0" smtClean="0"/>
              <a:t>6</a:t>
            </a:r>
            <a:r>
              <a:rPr lang="en-GB" dirty="0" smtClean="0"/>
              <a:t> is switch </a:t>
            </a:r>
          </a:p>
          <a:p>
            <a:pPr>
              <a:lnSpc>
                <a:spcPct val="90000"/>
              </a:lnSpc>
            </a:pPr>
            <a:r>
              <a:rPr lang="en-GB" dirty="0" smtClean="0"/>
              <a:t> </a:t>
            </a:r>
          </a:p>
          <a:p>
            <a:pPr>
              <a:lnSpc>
                <a:spcPct val="90000"/>
              </a:lnSpc>
              <a:buFont typeface="Wingdings" pitchFamily="2" charset="2"/>
              <a:buChar char="Ø"/>
            </a:pPr>
            <a:r>
              <a:rPr lang="en-GB" dirty="0" smtClean="0"/>
              <a:t>    Write – apply value to B &amp; compliment to B   </a:t>
            </a:r>
          </a:p>
          <a:p>
            <a:pPr>
              <a:lnSpc>
                <a:spcPct val="90000"/>
              </a:lnSpc>
              <a:buFont typeface="Wingdings" pitchFamily="2" charset="2"/>
              <a:buChar char="Ø"/>
            </a:pPr>
            <a:endParaRPr lang="en-GB" dirty="0" smtClean="0"/>
          </a:p>
          <a:p>
            <a:pPr>
              <a:lnSpc>
                <a:spcPct val="90000"/>
              </a:lnSpc>
              <a:buFont typeface="Wingdings" pitchFamily="2" charset="2"/>
              <a:buChar char="Ø"/>
            </a:pPr>
            <a:r>
              <a:rPr lang="en-GB" dirty="0" smtClean="0"/>
              <a:t>     Read – value is on line B.</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610600" cy="990600"/>
          </a:xfrm>
        </p:spPr>
        <p:txBody>
          <a:bodyPr>
            <a:normAutofit/>
          </a:bodyPr>
          <a:lstStyle/>
          <a:p>
            <a:r>
              <a:rPr lang="en-IN" sz="4400" b="1" i="1" u="sng" dirty="0" smtClean="0">
                <a:solidFill>
                  <a:schemeClr val="accent1">
                    <a:lumMod val="60000"/>
                    <a:lumOff val="40000"/>
                  </a:schemeClr>
                </a:solidFill>
                <a:latin typeface="Algerian" pitchFamily="82" charset="0"/>
              </a:rPr>
              <a:t>SRAM VERSUS DRAM</a:t>
            </a:r>
            <a:endParaRPr lang="en-IN" sz="4400" b="1" i="1" u="sng" dirty="0">
              <a:solidFill>
                <a:schemeClr val="accent1">
                  <a:lumMod val="60000"/>
                  <a:lumOff val="40000"/>
                </a:schemeClr>
              </a:solidFill>
              <a:latin typeface="Algerian" pitchFamily="82" charset="0"/>
            </a:endParaRPr>
          </a:p>
        </p:txBody>
      </p:sp>
      <p:sp>
        <p:nvSpPr>
          <p:cNvPr id="3" name="Subtitle 2"/>
          <p:cNvSpPr>
            <a:spLocks noGrp="1"/>
          </p:cNvSpPr>
          <p:nvPr>
            <p:ph type="subTitle" idx="4294967295"/>
          </p:nvPr>
        </p:nvSpPr>
        <p:spPr>
          <a:xfrm>
            <a:off x="228600" y="1143000"/>
            <a:ext cx="8458200" cy="5715000"/>
          </a:xfrm>
        </p:spPr>
        <p:txBody>
          <a:bodyPr>
            <a:normAutofit/>
          </a:bodyPr>
          <a:lstStyle/>
          <a:p>
            <a:pPr>
              <a:buFont typeface="Wingdings" pitchFamily="2" charset="2"/>
              <a:buChar char="Ø"/>
            </a:pPr>
            <a:r>
              <a:rPr lang="en-IN" sz="2400" dirty="0" smtClean="0">
                <a:latin typeface="Arial" pitchFamily="34" charset="0"/>
                <a:cs typeface="Arial" pitchFamily="34" charset="0"/>
              </a:rPr>
              <a:t>    Both static and dynamic RAMs are volatile.</a:t>
            </a:r>
          </a:p>
          <a:p>
            <a:pPr>
              <a:buFont typeface="Wingdings" pitchFamily="2" charset="2"/>
              <a:buChar char="Ø"/>
            </a:pPr>
            <a:endParaRPr lang="en-IN" sz="2400" dirty="0" smtClean="0">
              <a:latin typeface="Arial" pitchFamily="34" charset="0"/>
              <a:cs typeface="Arial" pitchFamily="34" charset="0"/>
            </a:endParaRPr>
          </a:p>
          <a:p>
            <a:pPr>
              <a:buFont typeface="Wingdings" pitchFamily="2" charset="2"/>
              <a:buChar char="Ø"/>
            </a:pPr>
            <a:r>
              <a:rPr lang="en-IN" sz="2400" dirty="0" smtClean="0">
                <a:latin typeface="Arial" pitchFamily="34" charset="0"/>
                <a:cs typeface="Arial" pitchFamily="34" charset="0"/>
              </a:rPr>
              <a:t>    A dynamic memory cell is simpler and smaller than a static memory cell.</a:t>
            </a:r>
          </a:p>
          <a:p>
            <a:pPr>
              <a:buFont typeface="Wingdings" pitchFamily="2" charset="2"/>
              <a:buChar char="Ø"/>
            </a:pPr>
            <a:endParaRPr lang="en-IN" sz="2400" dirty="0" smtClean="0">
              <a:latin typeface="Arial" pitchFamily="34" charset="0"/>
              <a:cs typeface="Arial" pitchFamily="34" charset="0"/>
            </a:endParaRPr>
          </a:p>
          <a:p>
            <a:pPr>
              <a:buFont typeface="Wingdings" pitchFamily="2" charset="2"/>
              <a:buChar char="Ø"/>
            </a:pPr>
            <a:r>
              <a:rPr lang="en-IN" sz="2400" dirty="0" smtClean="0">
                <a:latin typeface="Arial" pitchFamily="34" charset="0"/>
                <a:cs typeface="Arial" pitchFamily="34" charset="0"/>
              </a:rPr>
              <a:t>   A DRAM is more dense  and less expensive than a corresponding SRAM.</a:t>
            </a:r>
          </a:p>
          <a:p>
            <a:pPr>
              <a:buFont typeface="Wingdings" pitchFamily="2" charset="2"/>
              <a:buChar char="Ø"/>
            </a:pPr>
            <a:endParaRPr lang="en-IN" sz="2400" dirty="0" smtClean="0">
              <a:latin typeface="Arial" pitchFamily="34" charset="0"/>
              <a:cs typeface="Arial" pitchFamily="34" charset="0"/>
            </a:endParaRPr>
          </a:p>
          <a:p>
            <a:pPr>
              <a:buFont typeface="Wingdings" pitchFamily="2" charset="2"/>
              <a:buChar char="Ø"/>
            </a:pPr>
            <a:r>
              <a:rPr lang="en-IN" sz="2400" dirty="0" smtClean="0">
                <a:latin typeface="Arial" pitchFamily="34" charset="0"/>
                <a:cs typeface="Arial" pitchFamily="34" charset="0"/>
              </a:rPr>
              <a:t>   SRAMs are generally somewhat faster than DRAMs.</a:t>
            </a:r>
          </a:p>
          <a:p>
            <a:pPr>
              <a:buFont typeface="Wingdings" pitchFamily="2" charset="2"/>
              <a:buChar char="Ø"/>
            </a:pPr>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   Because of these relative characteristics, SRAM is used for cache memory (both on and off chip),and DRAM is used for main memory.</a:t>
            </a:r>
            <a:endParaRPr lang="en-IN"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914400"/>
          </a:xfrm>
        </p:spPr>
        <p:txBody>
          <a:bodyPr>
            <a:normAutofit/>
          </a:bodyPr>
          <a:lstStyle/>
          <a:p>
            <a:r>
              <a:rPr lang="en-IN" b="1" i="1" dirty="0" smtClean="0"/>
              <a:t>    </a:t>
            </a:r>
            <a:r>
              <a:rPr lang="en-IN" b="1" u="sng" dirty="0">
                <a:solidFill>
                  <a:schemeClr val="accent1">
                    <a:lumMod val="60000"/>
                    <a:lumOff val="40000"/>
                  </a:schemeClr>
                </a:solidFill>
                <a:effectLst>
                  <a:outerShdw blurRad="38100" dist="38100" dir="2700000" algn="tl">
                    <a:srgbClr val="000000">
                      <a:alpha val="43137"/>
                    </a:srgbClr>
                  </a:outerShdw>
                </a:effectLst>
                <a:latin typeface="Algerian" pitchFamily="82" charset="0"/>
              </a:rPr>
              <a:t>read-only memory</a:t>
            </a:r>
          </a:p>
        </p:txBody>
      </p:sp>
      <p:sp>
        <p:nvSpPr>
          <p:cNvPr id="3" name="Subtitle 2"/>
          <p:cNvSpPr>
            <a:spLocks noGrp="1"/>
          </p:cNvSpPr>
          <p:nvPr>
            <p:ph type="subTitle" idx="4294967295"/>
          </p:nvPr>
        </p:nvSpPr>
        <p:spPr>
          <a:xfrm>
            <a:off x="304800" y="1066800"/>
            <a:ext cx="8305800" cy="5486400"/>
          </a:xfrm>
        </p:spPr>
        <p:txBody>
          <a:bodyPr>
            <a:normAutofit fontScale="92500" lnSpcReduction="20000"/>
          </a:bodyPr>
          <a:lstStyle/>
          <a:p>
            <a:pPr marL="285750" indent="-285750">
              <a:buFont typeface="Wingdings" panose="05000000000000000000" pitchFamily="2" charset="2"/>
              <a:buChar char="Ø"/>
            </a:pPr>
            <a:r>
              <a:rPr lang="en-IN" dirty="0" smtClean="0"/>
              <a:t> </a:t>
            </a:r>
            <a:r>
              <a:rPr lang="en-IN" b="0" dirty="0">
                <a:solidFill>
                  <a:schemeClr val="tx1"/>
                </a:solidFill>
              </a:rPr>
              <a:t>ROM stands for Read Only Memory</a:t>
            </a:r>
            <a:r>
              <a:rPr lang="en-IN" b="0" dirty="0"/>
              <a:t>. </a:t>
            </a:r>
            <a:endParaRPr lang="en-IN" b="0" dirty="0" smtClean="0"/>
          </a:p>
          <a:p>
            <a:pPr marL="285750" indent="-285750">
              <a:buFont typeface="Wingdings" panose="05000000000000000000" pitchFamily="2" charset="2"/>
              <a:buChar char="Ø"/>
            </a:pPr>
            <a:endParaRPr lang="en-IN" b="0" dirty="0" smtClean="0"/>
          </a:p>
          <a:p>
            <a:pPr marL="285750" indent="-285750">
              <a:buFont typeface="Wingdings" panose="05000000000000000000" pitchFamily="2" charset="2"/>
              <a:buChar char="Ø"/>
            </a:pPr>
            <a:r>
              <a:rPr lang="en-IN" b="0" dirty="0"/>
              <a:t> </a:t>
            </a:r>
            <a:r>
              <a:rPr lang="en-IN" b="0" dirty="0" smtClean="0"/>
              <a:t> </a:t>
            </a:r>
            <a:r>
              <a:rPr lang="en-IN" b="0" dirty="0"/>
              <a:t>The memory from which we can only read but cannot write on it. This type of memory is non-volatile. </a:t>
            </a:r>
            <a:endParaRPr lang="en-IN" b="0" dirty="0" smtClean="0"/>
          </a:p>
          <a:p>
            <a:endParaRPr lang="en-IN" b="0" dirty="0" smtClean="0"/>
          </a:p>
          <a:p>
            <a:pPr marL="285750" indent="-285750">
              <a:buFont typeface="Wingdings" panose="05000000000000000000" pitchFamily="2" charset="2"/>
              <a:buChar char="Ø"/>
            </a:pPr>
            <a:r>
              <a:rPr lang="en-IN" b="0" dirty="0"/>
              <a:t> </a:t>
            </a:r>
            <a:r>
              <a:rPr lang="en-IN" b="0" dirty="0" smtClean="0"/>
              <a:t> </a:t>
            </a:r>
            <a:r>
              <a:rPr lang="en-IN" b="0" dirty="0"/>
              <a:t>The information is stored permanently in such memories during manufacture. </a:t>
            </a:r>
            <a:endParaRPr lang="en-IN" b="0" dirty="0" smtClean="0"/>
          </a:p>
          <a:p>
            <a:endParaRPr lang="en-IN" b="0" dirty="0" smtClean="0"/>
          </a:p>
          <a:p>
            <a:pPr marL="285750" indent="-285750">
              <a:buFont typeface="Wingdings" panose="05000000000000000000" pitchFamily="2" charset="2"/>
              <a:buChar char="Ø"/>
            </a:pPr>
            <a:r>
              <a:rPr lang="en-IN" b="0" dirty="0"/>
              <a:t> </a:t>
            </a:r>
            <a:r>
              <a:rPr lang="en-IN" b="0" dirty="0" smtClean="0"/>
              <a:t> </a:t>
            </a:r>
            <a:r>
              <a:rPr lang="en-IN" b="0" dirty="0"/>
              <a:t>A ROM stores such instructions that are required to start a computer. </a:t>
            </a:r>
            <a:endParaRPr lang="en-IN" b="0" dirty="0" smtClean="0"/>
          </a:p>
          <a:p>
            <a:endParaRPr lang="en-IN" b="0" dirty="0" smtClean="0"/>
          </a:p>
          <a:p>
            <a:pPr marL="285750" indent="-285750">
              <a:buFont typeface="Wingdings" panose="05000000000000000000" pitchFamily="2" charset="2"/>
              <a:buChar char="Ø"/>
            </a:pPr>
            <a:r>
              <a:rPr lang="en-IN" b="0" dirty="0"/>
              <a:t> </a:t>
            </a:r>
            <a:r>
              <a:rPr lang="en-IN" b="0" dirty="0" smtClean="0"/>
              <a:t>  </a:t>
            </a:r>
            <a:r>
              <a:rPr lang="en-IN" b="0" dirty="0"/>
              <a:t> ROM chips are not only used in the computer but also in other electronic items like washing machine and microwave oven.</a:t>
            </a:r>
            <a:endParaRPr lang="en-IN" b="0" dirty="0" smtClean="0"/>
          </a:p>
          <a:p>
            <a:pPr marL="285750" indent="-285750">
              <a:buFont typeface="Wingdings" panose="05000000000000000000" pitchFamily="2" charset="2"/>
              <a:buChar char="Ø"/>
            </a:pPr>
            <a:endParaRPr lang="en-IN" b="0" dirty="0" smtClean="0"/>
          </a:p>
        </p:txBody>
      </p:sp>
    </p:spTree>
    <p:extLst>
      <p:ext uri="{BB962C8B-B14F-4D97-AF65-F5344CB8AC3E}">
        <p14:creationId xmlns:p14="http://schemas.microsoft.com/office/powerpoint/2010/main" xmlns="" val="1931553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7938"/>
            <a:ext cx="8077200" cy="1055687"/>
          </a:xfrm>
        </p:spPr>
        <p:txBody>
          <a:bodyPr>
            <a:normAutofit/>
          </a:bodyPr>
          <a:lstStyle/>
          <a:p>
            <a:r>
              <a:rPr lang="en-IN" b="1" i="1" u="sng" dirty="0" smtClean="0">
                <a:solidFill>
                  <a:schemeClr val="accent1">
                    <a:lumMod val="60000"/>
                    <a:lumOff val="40000"/>
                  </a:schemeClr>
                </a:solidFill>
                <a:latin typeface="Algerian" pitchFamily="82" charset="0"/>
              </a:rPr>
              <a:t> TYPES  OF  ROM </a:t>
            </a:r>
            <a:r>
              <a:rPr lang="en-IN" b="1" i="1" u="sng" dirty="0" smtClean="0">
                <a:solidFill>
                  <a:schemeClr val="accent1">
                    <a:lumMod val="60000"/>
                    <a:lumOff val="40000"/>
                  </a:schemeClr>
                </a:solidFill>
                <a:latin typeface="Algerian" pitchFamily="82" charset="0"/>
              </a:rPr>
              <a:t>MEMORY</a:t>
            </a:r>
            <a:endParaRPr lang="en-IN" b="1" i="1" u="sng" dirty="0">
              <a:solidFill>
                <a:schemeClr val="accent1">
                  <a:lumMod val="60000"/>
                  <a:lumOff val="40000"/>
                </a:schemeClr>
              </a:solidFill>
              <a:latin typeface="Algerian" pitchFamily="82" charset="0"/>
            </a:endParaRPr>
          </a:p>
        </p:txBody>
      </p:sp>
      <p:sp>
        <p:nvSpPr>
          <p:cNvPr id="3" name="Subtitle 2"/>
          <p:cNvSpPr>
            <a:spLocks noGrp="1"/>
          </p:cNvSpPr>
          <p:nvPr>
            <p:ph type="subTitle" idx="4294967295"/>
          </p:nvPr>
        </p:nvSpPr>
        <p:spPr>
          <a:xfrm>
            <a:off x="228600" y="1219200"/>
            <a:ext cx="8305800" cy="3200400"/>
          </a:xfrm>
        </p:spPr>
        <p:txBody>
          <a:bodyPr>
            <a:normAutofit fontScale="85000" lnSpcReduction="20000"/>
          </a:bodyPr>
          <a:lstStyle/>
          <a:p>
            <a:pPr marL="285750" indent="-285750">
              <a:buFont typeface="Wingdings" panose="05000000000000000000" pitchFamily="2" charset="2"/>
              <a:buChar char="Ø"/>
            </a:pPr>
            <a:r>
              <a:rPr lang="en-IN" sz="2600" dirty="0" smtClean="0">
                <a:latin typeface="Arial" pitchFamily="34" charset="0"/>
                <a:cs typeface="Arial" pitchFamily="34" charset="0"/>
              </a:rPr>
              <a:t>   </a:t>
            </a:r>
            <a:r>
              <a:rPr lang="en-IN" sz="2600" dirty="0">
                <a:latin typeface="Arial" pitchFamily="34" charset="0"/>
                <a:cs typeface="Arial" pitchFamily="34" charset="0"/>
              </a:rPr>
              <a:t>There are five basic ROM </a:t>
            </a:r>
            <a:r>
              <a:rPr lang="en-IN" sz="2600" dirty="0" smtClean="0">
                <a:latin typeface="Arial" pitchFamily="34" charset="0"/>
                <a:cs typeface="Arial" pitchFamily="34" charset="0"/>
              </a:rPr>
              <a:t>types:</a:t>
            </a:r>
          </a:p>
          <a:p>
            <a:endParaRPr lang="en-IN" sz="2600" dirty="0">
              <a:latin typeface="Arial" pitchFamily="34" charset="0"/>
              <a:cs typeface="Arial" pitchFamily="34" charset="0"/>
            </a:endParaRPr>
          </a:p>
          <a:p>
            <a:pPr marL="285750" indent="-285750">
              <a:buFont typeface="Wingdings" panose="05000000000000000000" pitchFamily="2" charset="2"/>
              <a:buChar char="ü"/>
            </a:pPr>
            <a:r>
              <a:rPr lang="en-IN" sz="2600" dirty="0" smtClean="0">
                <a:latin typeface="Arial" pitchFamily="34" charset="0"/>
                <a:cs typeface="Arial" pitchFamily="34" charset="0"/>
              </a:rPr>
              <a:t>     PROM</a:t>
            </a:r>
          </a:p>
          <a:p>
            <a:endParaRPr lang="en-IN" sz="2600" dirty="0" smtClean="0">
              <a:latin typeface="Arial" pitchFamily="34" charset="0"/>
              <a:cs typeface="Arial" pitchFamily="34" charset="0"/>
            </a:endParaRPr>
          </a:p>
          <a:p>
            <a:pPr marL="285750" indent="-285750">
              <a:buFont typeface="Wingdings" panose="05000000000000000000" pitchFamily="2" charset="2"/>
              <a:buChar char="ü"/>
            </a:pPr>
            <a:r>
              <a:rPr lang="en-IN" sz="2600" dirty="0">
                <a:latin typeface="Arial" pitchFamily="34" charset="0"/>
                <a:cs typeface="Arial" pitchFamily="34" charset="0"/>
              </a:rPr>
              <a:t> </a:t>
            </a:r>
            <a:r>
              <a:rPr lang="en-IN" sz="2600" dirty="0" smtClean="0">
                <a:latin typeface="Arial" pitchFamily="34" charset="0"/>
                <a:cs typeface="Arial" pitchFamily="34" charset="0"/>
              </a:rPr>
              <a:t>   EPROM</a:t>
            </a:r>
          </a:p>
          <a:p>
            <a:endParaRPr lang="en-IN" sz="2600" dirty="0" smtClean="0">
              <a:latin typeface="Arial" pitchFamily="34" charset="0"/>
              <a:cs typeface="Arial" pitchFamily="34" charset="0"/>
            </a:endParaRPr>
          </a:p>
          <a:p>
            <a:pPr marL="285750" indent="-285750">
              <a:buFont typeface="Wingdings" panose="05000000000000000000" pitchFamily="2" charset="2"/>
              <a:buChar char="ü"/>
            </a:pPr>
            <a:r>
              <a:rPr lang="en-IN" sz="2600" dirty="0">
                <a:latin typeface="Arial" pitchFamily="34" charset="0"/>
                <a:cs typeface="Arial" pitchFamily="34" charset="0"/>
              </a:rPr>
              <a:t> </a:t>
            </a:r>
            <a:r>
              <a:rPr lang="en-IN" sz="2600" dirty="0" smtClean="0">
                <a:latin typeface="Arial" pitchFamily="34" charset="0"/>
                <a:cs typeface="Arial" pitchFamily="34" charset="0"/>
              </a:rPr>
              <a:t>   EEPROM</a:t>
            </a:r>
            <a:endParaRPr lang="en-IN" sz="2200" dirty="0" smtClean="0">
              <a:latin typeface="Arial" pitchFamily="34" charset="0"/>
              <a:cs typeface="Arial" pitchFamily="34" charset="0"/>
            </a:endParaRPr>
          </a:p>
          <a:p>
            <a:endParaRPr lang="en-IN" dirty="0" smtClean="0"/>
          </a:p>
          <a:p>
            <a:pPr lvl="1"/>
            <a:r>
              <a:rPr lang="en-IN" dirty="0" smtClean="0"/>
              <a:t>       </a:t>
            </a:r>
            <a:endParaRPr lang="en-IN" dirty="0"/>
          </a:p>
        </p:txBody>
      </p:sp>
      <p:sp>
        <p:nvSpPr>
          <p:cNvPr id="4" name="AutoShape 2" descr="Image result for types of rom memo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solidFill>
                <a:prstClr val="black"/>
              </a:solidFill>
            </a:endParaRPr>
          </a:p>
        </p:txBody>
      </p:sp>
      <p:pic>
        <p:nvPicPr>
          <p:cNvPr id="6" name="Picture 5"/>
          <p:cNvPicPr>
            <a:picLocks noChangeAspect="1"/>
          </p:cNvPicPr>
          <p:nvPr/>
        </p:nvPicPr>
        <p:blipFill>
          <a:blip r:embed="rId2" cstate="print"/>
          <a:stretch>
            <a:fillRect/>
          </a:stretch>
        </p:blipFill>
        <p:spPr>
          <a:xfrm>
            <a:off x="609600" y="3886200"/>
            <a:ext cx="7848600" cy="2819399"/>
          </a:xfrm>
          <a:prstGeom prst="rect">
            <a:avLst/>
          </a:prstGeom>
        </p:spPr>
      </p:pic>
    </p:spTree>
    <p:extLst>
      <p:ext uri="{BB962C8B-B14F-4D97-AF65-F5344CB8AC3E}">
        <p14:creationId xmlns:p14="http://schemas.microsoft.com/office/powerpoint/2010/main" xmlns="" val="33348313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3600" b="1" i="1" u="sng" dirty="0"/>
              <a:t>programmable read-only memory</a:t>
            </a:r>
          </a:p>
        </p:txBody>
      </p:sp>
      <p:sp>
        <p:nvSpPr>
          <p:cNvPr id="4" name="Subtitle 3"/>
          <p:cNvSpPr>
            <a:spLocks noGrp="1"/>
          </p:cNvSpPr>
          <p:nvPr>
            <p:ph type="subTitle" idx="4294967295"/>
          </p:nvPr>
        </p:nvSpPr>
        <p:spPr>
          <a:xfrm>
            <a:off x="0" y="1905000"/>
            <a:ext cx="8229600" cy="4648200"/>
          </a:xfrm>
        </p:spPr>
        <p:txBody>
          <a:bodyPr>
            <a:normAutofit/>
          </a:bodyPr>
          <a:lstStyle/>
          <a:p>
            <a:pPr marL="285750" indent="-285750">
              <a:buFont typeface="Wingdings" panose="05000000000000000000" pitchFamily="2" charset="2"/>
              <a:buChar char="Ø"/>
            </a:pPr>
            <a:r>
              <a:rPr lang="en-IN" sz="2000" dirty="0" smtClean="0"/>
              <a:t>  </a:t>
            </a:r>
            <a:r>
              <a:rPr lang="en-IN" sz="2000" b="0" dirty="0" smtClean="0"/>
              <a:t>PROM</a:t>
            </a:r>
            <a:r>
              <a:rPr lang="en-IN" sz="2000" b="0" dirty="0"/>
              <a:t> or programmable ROM (programmable read-only memory) is a computer memory chip that can be programmed once after it is created</a:t>
            </a:r>
            <a:r>
              <a:rPr lang="en-IN" sz="2000" b="0" dirty="0" smtClean="0"/>
              <a:t>.</a:t>
            </a:r>
          </a:p>
          <a:p>
            <a:endParaRPr lang="en-IN" sz="2000" b="0" dirty="0"/>
          </a:p>
          <a:p>
            <a:pPr marL="285750" indent="-285750">
              <a:buFont typeface="Wingdings" panose="05000000000000000000" pitchFamily="2" charset="2"/>
              <a:buChar char="Ø"/>
            </a:pPr>
            <a:r>
              <a:rPr lang="en-IN" sz="2000" b="0" dirty="0" smtClean="0"/>
              <a:t> Once </a:t>
            </a:r>
            <a:r>
              <a:rPr lang="en-IN" sz="2000" b="0" dirty="0"/>
              <a:t>the PROM is programmed, the information written is permanent and cannot be erased or deleted</a:t>
            </a:r>
            <a:r>
              <a:rPr lang="en-IN" sz="2000" b="0" dirty="0" smtClean="0"/>
              <a:t>.</a:t>
            </a:r>
            <a:r>
              <a:rPr lang="en-IN" sz="2000" b="0" dirty="0"/>
              <a:t> </a:t>
            </a:r>
            <a:endParaRPr lang="en-IN" sz="2000" b="0" dirty="0" smtClean="0"/>
          </a:p>
          <a:p>
            <a:endParaRPr lang="en-IN" sz="2000" b="0" dirty="0"/>
          </a:p>
          <a:p>
            <a:pPr marL="285750" indent="-285750">
              <a:buFont typeface="Wingdings" panose="05000000000000000000" pitchFamily="2" charset="2"/>
              <a:buChar char="Ø"/>
            </a:pPr>
            <a:r>
              <a:rPr lang="en-IN" sz="2000" b="0" dirty="0" smtClean="0"/>
              <a:t> PROM </a:t>
            </a:r>
            <a:r>
              <a:rPr lang="en-IN" sz="2000" b="0" dirty="0"/>
              <a:t>was first developed by Wen Tsing Chow in </a:t>
            </a:r>
            <a:r>
              <a:rPr lang="en-IN" sz="2000" b="0" dirty="0" smtClean="0"/>
              <a:t>1956. </a:t>
            </a:r>
            <a:r>
              <a:rPr lang="en-IN" sz="2000" b="0" dirty="0"/>
              <a:t>Today, PROM in computers has been replaced by </a:t>
            </a:r>
            <a:r>
              <a:rPr lang="en-IN" sz="2000" b="0" dirty="0" smtClean="0"/>
              <a:t>EEPROM</a:t>
            </a:r>
          </a:p>
          <a:p>
            <a:pPr marL="285750" indent="-285750">
              <a:buFont typeface="Wingdings" panose="05000000000000000000" pitchFamily="2" charset="2"/>
              <a:buChar char="Ø"/>
            </a:pPr>
            <a:endParaRPr lang="en-IN" sz="2000" b="0" dirty="0"/>
          </a:p>
          <a:p>
            <a:pPr marL="285750" indent="-285750">
              <a:buFont typeface="Wingdings" panose="05000000000000000000" pitchFamily="2" charset="2"/>
              <a:buChar char="Ø"/>
            </a:pPr>
            <a:r>
              <a:rPr lang="en-IN" sz="2000" b="0" dirty="0" smtClean="0"/>
              <a:t>  </a:t>
            </a:r>
            <a:endParaRPr lang="en-IN" sz="2000" dirty="0"/>
          </a:p>
        </p:txBody>
      </p:sp>
    </p:spTree>
    <p:extLst>
      <p:ext uri="{BB962C8B-B14F-4D97-AF65-F5344CB8AC3E}">
        <p14:creationId xmlns:p14="http://schemas.microsoft.com/office/powerpoint/2010/main" xmlns="" val="33206448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u="sng" dirty="0"/>
              <a:t>erasable programmable read-only </a:t>
            </a:r>
            <a:r>
              <a:rPr lang="en-IN" b="1" i="1" u="sng" dirty="0" smtClean="0"/>
              <a:t>memory</a:t>
            </a:r>
            <a:endParaRPr lang="en-IN" b="1" i="1" u="sng" dirty="0"/>
          </a:p>
        </p:txBody>
      </p:sp>
      <p:sp>
        <p:nvSpPr>
          <p:cNvPr id="3" name="Subtitle 2"/>
          <p:cNvSpPr>
            <a:spLocks noGrp="1"/>
          </p:cNvSpPr>
          <p:nvPr>
            <p:ph type="subTitle" idx="4294967295"/>
          </p:nvPr>
        </p:nvSpPr>
        <p:spPr>
          <a:xfrm>
            <a:off x="304800" y="1752600"/>
            <a:ext cx="8229600" cy="4876800"/>
          </a:xfrm>
        </p:spPr>
        <p:txBody>
          <a:bodyPr>
            <a:normAutofit/>
          </a:bodyPr>
          <a:lstStyle/>
          <a:p>
            <a:pPr marL="285750" indent="-285750">
              <a:buFont typeface="Wingdings" panose="05000000000000000000" pitchFamily="2" charset="2"/>
              <a:buChar char="Ø"/>
            </a:pPr>
            <a:r>
              <a:rPr lang="en-IN" sz="2000" b="0" dirty="0"/>
              <a:t>   EPROM </a:t>
            </a:r>
            <a:r>
              <a:rPr lang="en-IN" sz="2000" b="0" dirty="0" smtClean="0"/>
              <a:t>or </a:t>
            </a:r>
            <a:r>
              <a:rPr lang="en-IN" sz="2000" b="0" dirty="0"/>
              <a:t>erasable programmable read-only memory, is a type of programmable read-only memory (PROM) chip that retains its data when its power supply is </a:t>
            </a:r>
            <a:r>
              <a:rPr lang="en-IN" sz="2000" b="0" dirty="0" smtClean="0"/>
              <a:t>switched </a:t>
            </a:r>
            <a:r>
              <a:rPr lang="en-IN" sz="2000" b="0" dirty="0"/>
              <a:t>off</a:t>
            </a:r>
            <a:r>
              <a:rPr lang="en-IN" sz="2000" b="0" dirty="0" smtClean="0"/>
              <a:t>.</a:t>
            </a:r>
          </a:p>
          <a:p>
            <a:pPr marL="285750" indent="-285750">
              <a:buFont typeface="Wingdings" panose="05000000000000000000" pitchFamily="2" charset="2"/>
              <a:buChar char="Ø"/>
            </a:pPr>
            <a:endParaRPr lang="en-IN" sz="2000" b="0" dirty="0"/>
          </a:p>
          <a:p>
            <a:pPr marL="285750" indent="-285750">
              <a:buFont typeface="Wingdings" panose="05000000000000000000" pitchFamily="2" charset="2"/>
              <a:buChar char="Ø"/>
            </a:pPr>
            <a:r>
              <a:rPr lang="en-IN" sz="2000" b="0" dirty="0"/>
              <a:t>  Computer memory that can retrieve stored data after a power supply has been turned off and back on is called non-volatile</a:t>
            </a:r>
            <a:r>
              <a:rPr lang="en-IN" sz="2000" b="0" dirty="0" smtClean="0"/>
              <a:t>.</a:t>
            </a:r>
          </a:p>
          <a:p>
            <a:pPr marL="285750" indent="-285750">
              <a:buFont typeface="Wingdings" panose="05000000000000000000" pitchFamily="2" charset="2"/>
              <a:buChar char="Ø"/>
            </a:pPr>
            <a:endParaRPr lang="en-IN" sz="2000" b="0" dirty="0"/>
          </a:p>
          <a:p>
            <a:pPr marL="285750" indent="-285750">
              <a:buFont typeface="Wingdings" panose="05000000000000000000" pitchFamily="2" charset="2"/>
              <a:buChar char="Ø"/>
            </a:pPr>
            <a:r>
              <a:rPr lang="en-IN" sz="2000" b="0" dirty="0"/>
              <a:t>   Once programmed, an EPROM can be erased by exposing it to strong ultraviolet light </a:t>
            </a:r>
            <a:r>
              <a:rPr lang="en-IN" sz="2000" b="0" dirty="0" smtClean="0"/>
              <a:t>source.</a:t>
            </a:r>
          </a:p>
          <a:p>
            <a:pPr marL="285750" indent="-285750">
              <a:buFont typeface="Wingdings" panose="05000000000000000000" pitchFamily="2" charset="2"/>
              <a:buChar char="Ø"/>
            </a:pPr>
            <a:endParaRPr lang="en-IN" sz="2000" b="0" dirty="0"/>
          </a:p>
        </p:txBody>
      </p:sp>
    </p:spTree>
    <p:extLst>
      <p:ext uri="{BB962C8B-B14F-4D97-AF65-F5344CB8AC3E}">
        <p14:creationId xmlns:p14="http://schemas.microsoft.com/office/powerpoint/2010/main" xmlns="" val="3795346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382000" cy="1143000"/>
          </a:xfrm>
        </p:spPr>
        <p:txBody>
          <a:bodyPr>
            <a:normAutofit fontScale="90000"/>
          </a:bodyPr>
          <a:lstStyle/>
          <a:p>
            <a:pPr algn="l"/>
            <a:r>
              <a:rPr lang="en-IN" sz="4000" b="1" i="1" u="sng" dirty="0"/>
              <a:t>electrically erasable programmable read-only memory </a:t>
            </a:r>
          </a:p>
        </p:txBody>
      </p:sp>
      <p:sp>
        <p:nvSpPr>
          <p:cNvPr id="3" name="Subtitle 2"/>
          <p:cNvSpPr>
            <a:spLocks noGrp="1"/>
          </p:cNvSpPr>
          <p:nvPr>
            <p:ph type="subTitle" idx="4294967295"/>
          </p:nvPr>
        </p:nvSpPr>
        <p:spPr>
          <a:xfrm>
            <a:off x="228600" y="1676400"/>
            <a:ext cx="8458200" cy="4648200"/>
          </a:xfrm>
        </p:spPr>
        <p:txBody>
          <a:bodyPr>
            <a:normAutofit fontScale="85000" lnSpcReduction="10000"/>
          </a:bodyPr>
          <a:lstStyle/>
          <a:p>
            <a:endParaRPr lang="en-IN" dirty="0" smtClean="0"/>
          </a:p>
          <a:p>
            <a:pPr marL="285750" indent="-285750">
              <a:buFont typeface="Wingdings" panose="05000000000000000000" pitchFamily="2" charset="2"/>
              <a:buChar char="Ø"/>
            </a:pPr>
            <a:r>
              <a:rPr lang="en-IN" dirty="0"/>
              <a:t>  </a:t>
            </a:r>
            <a:r>
              <a:rPr lang="en-IN" dirty="0" smtClean="0"/>
              <a:t> EEPROM stands </a:t>
            </a:r>
            <a:r>
              <a:rPr lang="en-IN" dirty="0"/>
              <a:t>for electrically erasable programmable read-only memory and is a type of non-volatile </a:t>
            </a:r>
            <a:r>
              <a:rPr lang="en-IN" dirty="0" smtClean="0"/>
              <a:t>memory. </a:t>
            </a:r>
          </a:p>
          <a:p>
            <a:endParaRPr lang="en-IN" dirty="0"/>
          </a:p>
          <a:p>
            <a:pPr marL="285750" indent="-285750">
              <a:buFont typeface="Wingdings" panose="05000000000000000000" pitchFamily="2" charset="2"/>
              <a:buChar char="Ø"/>
            </a:pPr>
            <a:r>
              <a:rPr lang="en-IN" dirty="0"/>
              <a:t>  </a:t>
            </a:r>
            <a:r>
              <a:rPr lang="en-IN" dirty="0" smtClean="0"/>
              <a:t> EEPROMs </a:t>
            </a:r>
            <a:r>
              <a:rPr lang="en-IN" dirty="0"/>
              <a:t>are organized as arrays of floating-gate </a:t>
            </a:r>
            <a:r>
              <a:rPr lang="en-IN" dirty="0" smtClean="0"/>
              <a:t>transistors.</a:t>
            </a:r>
          </a:p>
          <a:p>
            <a:endParaRPr lang="en-IN" dirty="0"/>
          </a:p>
          <a:p>
            <a:pPr marL="285750" indent="-285750">
              <a:buFont typeface="Wingdings" panose="05000000000000000000" pitchFamily="2" charset="2"/>
              <a:buChar char="Ø"/>
            </a:pPr>
            <a:r>
              <a:rPr lang="en-IN" dirty="0" smtClean="0"/>
              <a:t>   EEPROMs </a:t>
            </a:r>
            <a:r>
              <a:rPr lang="en-IN" dirty="0"/>
              <a:t>can be programmed and erased in-circuit, by applying special programming signals</a:t>
            </a:r>
            <a:r>
              <a:rPr lang="en-IN" dirty="0" smtClean="0"/>
              <a:t>.</a:t>
            </a:r>
          </a:p>
          <a:p>
            <a:endParaRPr lang="en-IN" dirty="0"/>
          </a:p>
          <a:p>
            <a:pPr marL="285750" indent="-285750">
              <a:buFont typeface="Wingdings" panose="05000000000000000000" pitchFamily="2" charset="2"/>
              <a:buChar char="Ø"/>
            </a:pPr>
            <a:r>
              <a:rPr lang="en-IN" dirty="0"/>
              <a:t>   Flash memory is a type of EEPROM designed for high speed and high </a:t>
            </a:r>
            <a:r>
              <a:rPr lang="en-IN" dirty="0" smtClean="0"/>
              <a:t>density.</a:t>
            </a:r>
            <a:endParaRPr lang="en-IN" dirty="0"/>
          </a:p>
        </p:txBody>
      </p:sp>
    </p:spTree>
    <p:extLst>
      <p:ext uri="{BB962C8B-B14F-4D97-AF65-F5344CB8AC3E}">
        <p14:creationId xmlns:p14="http://schemas.microsoft.com/office/powerpoint/2010/main" xmlns="" val="4086267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1219200"/>
          </a:xfrm>
        </p:spPr>
        <p:txBody>
          <a:bodyPr>
            <a:normAutofit fontScale="90000"/>
          </a:bodyPr>
          <a:lstStyle/>
          <a:p>
            <a:r>
              <a:rPr lang="en-GB" dirty="0" smtClean="0"/>
              <a:t>  </a:t>
            </a:r>
            <a:r>
              <a:rPr lang="en-GB" dirty="0" smtClean="0"/>
              <a:t> </a:t>
            </a:r>
            <a:r>
              <a:rPr lang="en-GB" dirty="0" smtClean="0">
                <a:latin typeface="Algerian" pitchFamily="82" charset="0"/>
              </a:rPr>
              <a:t>Operations:</a:t>
            </a:r>
            <a:br>
              <a:rPr lang="en-GB" dirty="0" smtClean="0">
                <a:latin typeface="Algerian" pitchFamily="82" charset="0"/>
              </a:rPr>
            </a:br>
            <a:r>
              <a:rPr lang="en-GB" dirty="0" smtClean="0">
                <a:latin typeface="Algerian" pitchFamily="82" charset="0"/>
              </a:rPr>
              <a:t> </a:t>
            </a:r>
            <a:r>
              <a:rPr lang="en-GB" dirty="0" smtClean="0">
                <a:latin typeface="Algerian" pitchFamily="82" charset="0"/>
              </a:rPr>
              <a:t>  </a:t>
            </a:r>
            <a:r>
              <a:rPr lang="en-GB" dirty="0" smtClean="0">
                <a:latin typeface="Algerian" pitchFamily="82" charset="0"/>
              </a:rPr>
              <a:t>1.  Data movement</a:t>
            </a:r>
            <a:endParaRPr lang="en-US" dirty="0">
              <a:latin typeface="Algerian" pitchFamily="82" charset="0"/>
            </a:endParaRPr>
          </a:p>
        </p:txBody>
      </p:sp>
      <p:pic>
        <p:nvPicPr>
          <p:cNvPr id="4" name="Picture 48"/>
          <p:cNvPicPr>
            <a:picLocks noGrp="1" noChangeAspect="1" noChangeArrowheads="1"/>
          </p:cNvPicPr>
          <p:nvPr>
            <p:ph idx="1"/>
          </p:nvPr>
        </p:nvPicPr>
        <p:blipFill>
          <a:blip r:embed="rId2"/>
          <a:stretch>
            <a:fillRect/>
          </a:stretch>
        </p:blipFill>
        <p:spPr bwMode="auto">
          <a:xfrm>
            <a:off x="2754546" y="1600200"/>
            <a:ext cx="3634908" cy="470852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543800" cy="990600"/>
          </a:xfrm>
        </p:spPr>
        <p:txBody>
          <a:bodyPr>
            <a:normAutofit/>
          </a:bodyPr>
          <a:lstStyle/>
          <a:p>
            <a:r>
              <a:rPr lang="en-IN" dirty="0" smtClean="0"/>
              <a:t>          </a:t>
            </a:r>
            <a:r>
              <a:rPr lang="en-IN" b="1" i="1" u="sng" dirty="0" smtClean="0"/>
              <a:t>External  Memory</a:t>
            </a:r>
            <a:endParaRPr lang="en-IN" b="1" i="1" u="sng" dirty="0"/>
          </a:p>
        </p:txBody>
      </p:sp>
      <p:sp>
        <p:nvSpPr>
          <p:cNvPr id="3" name="Subtitle 2"/>
          <p:cNvSpPr>
            <a:spLocks noGrp="1"/>
          </p:cNvSpPr>
          <p:nvPr>
            <p:ph type="subTitle" idx="4294967295"/>
          </p:nvPr>
        </p:nvSpPr>
        <p:spPr>
          <a:xfrm>
            <a:off x="304800" y="1600200"/>
            <a:ext cx="8305800" cy="5257800"/>
          </a:xfrm>
        </p:spPr>
        <p:txBody>
          <a:bodyPr>
            <a:normAutofit fontScale="92500" lnSpcReduction="20000"/>
          </a:bodyPr>
          <a:lstStyle/>
          <a:p>
            <a:pPr>
              <a:buFont typeface="Wingdings" pitchFamily="2" charset="2"/>
              <a:buChar char="Ø"/>
            </a:pPr>
            <a:r>
              <a:rPr lang="en-IN" dirty="0" smtClean="0"/>
              <a:t>     </a:t>
            </a:r>
            <a:r>
              <a:rPr lang="en-IN" b="0" dirty="0" smtClean="0"/>
              <a:t>External storage</a:t>
            </a:r>
            <a:r>
              <a:rPr lang="en-IN" b="0" dirty="0" smtClean="0">
                <a:solidFill>
                  <a:schemeClr val="tx1"/>
                </a:solidFill>
              </a:rPr>
              <a:t> comprises devices that store information outside a computer. Such devices may be permanently attached to the computer, may be removable or may use removable media.</a:t>
            </a:r>
          </a:p>
          <a:p>
            <a:endParaRPr lang="en-IN" b="0" dirty="0" smtClean="0">
              <a:solidFill>
                <a:schemeClr val="tx1"/>
              </a:solidFill>
            </a:endParaRPr>
          </a:p>
          <a:p>
            <a:pPr>
              <a:buFont typeface="Wingdings" pitchFamily="2" charset="2"/>
              <a:buChar char="Ø"/>
            </a:pPr>
            <a:r>
              <a:rPr lang="en-IN" u="sng" dirty="0" smtClean="0"/>
              <a:t> Types of external storage</a:t>
            </a:r>
          </a:p>
          <a:p>
            <a:pPr>
              <a:buNone/>
            </a:pPr>
            <a:r>
              <a:rPr lang="en-IN" u="sng" dirty="0" smtClean="0"/>
              <a:t>     </a:t>
            </a:r>
          </a:p>
          <a:p>
            <a:pPr>
              <a:buFont typeface="Wingdings" pitchFamily="2" charset="2"/>
              <a:buChar char="§"/>
            </a:pPr>
            <a:r>
              <a:rPr lang="en-IN" b="0" dirty="0" smtClean="0"/>
              <a:t>   </a:t>
            </a:r>
            <a:r>
              <a:rPr lang="en-IN" dirty="0" smtClean="0"/>
              <a:t>Magnetic storage</a:t>
            </a:r>
          </a:p>
          <a:p>
            <a:pPr>
              <a:buFont typeface="Wingdings" pitchFamily="2" charset="2"/>
              <a:buChar char="§"/>
            </a:pPr>
            <a:r>
              <a:rPr lang="en-IN" dirty="0" smtClean="0"/>
              <a:t>   Optical storage</a:t>
            </a:r>
          </a:p>
          <a:p>
            <a:pPr>
              <a:buFont typeface="Wingdings" pitchFamily="2" charset="2"/>
              <a:buChar char="§"/>
            </a:pPr>
            <a:r>
              <a:rPr lang="en-IN" dirty="0" smtClean="0"/>
              <a:t>   Compact disc</a:t>
            </a:r>
          </a:p>
          <a:p>
            <a:pPr>
              <a:buFont typeface="Wingdings" pitchFamily="2" charset="2"/>
              <a:buChar char="§"/>
            </a:pPr>
            <a:endParaRPr lang="en-IN" dirty="0" smtClean="0"/>
          </a:p>
          <a:p>
            <a:pPr>
              <a:buFont typeface="Wingdings" pitchFamily="2" charset="2"/>
              <a:buChar char="§"/>
            </a:pPr>
            <a:endParaRPr lang="en-IN" b="0" dirty="0" smtClean="0"/>
          </a:p>
          <a:p>
            <a:pPr>
              <a:buNone/>
            </a:pPr>
            <a:r>
              <a:rPr lang="en-IN" b="0" dirty="0" smtClean="0"/>
              <a:t>        </a:t>
            </a:r>
          </a:p>
          <a:p>
            <a:endParaRPr lang="en-IN" dirty="0">
              <a:solidFill>
                <a:schemeClr val="tx1"/>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838200"/>
          </a:xfrm>
        </p:spPr>
        <p:txBody>
          <a:bodyPr>
            <a:normAutofit/>
          </a:bodyPr>
          <a:lstStyle/>
          <a:p>
            <a:r>
              <a:rPr lang="en-IN" sz="3600" b="1" i="1" u="sng" dirty="0" smtClean="0"/>
              <a:t>CACHE  MEMORY</a:t>
            </a:r>
            <a:endParaRPr lang="en-IN" sz="3600" b="1" i="1" u="sng" dirty="0"/>
          </a:p>
        </p:txBody>
      </p:sp>
      <p:sp>
        <p:nvSpPr>
          <p:cNvPr id="3" name="Subtitle 2"/>
          <p:cNvSpPr>
            <a:spLocks noGrp="1"/>
          </p:cNvSpPr>
          <p:nvPr>
            <p:ph type="subTitle" idx="4294967295"/>
          </p:nvPr>
        </p:nvSpPr>
        <p:spPr>
          <a:xfrm>
            <a:off x="152400" y="914400"/>
            <a:ext cx="8610600" cy="5791200"/>
          </a:xfrm>
        </p:spPr>
        <p:txBody>
          <a:bodyPr>
            <a:noAutofit/>
          </a:bodyPr>
          <a:lstStyle/>
          <a:p>
            <a:pPr marL="285750" indent="-285750">
              <a:lnSpc>
                <a:spcPct val="120000"/>
              </a:lnSpc>
              <a:buFont typeface="Wingdings" panose="05000000000000000000" pitchFamily="2" charset="2"/>
              <a:buChar char="Ø"/>
            </a:pPr>
            <a:r>
              <a:rPr lang="en-IN" sz="1800" b="0" dirty="0"/>
              <a:t>Cache memory is a small-sized type of volatile computer memory that provides high-speed data access to a processor and stores frequently used computer programs, applications and data</a:t>
            </a:r>
            <a:r>
              <a:rPr lang="en-IN" sz="1800" b="0" dirty="0" smtClean="0"/>
              <a:t>.</a:t>
            </a:r>
            <a:endParaRPr lang="en-IN" sz="1800" b="0" dirty="0"/>
          </a:p>
          <a:p>
            <a:pPr marL="285750" indent="-285750">
              <a:lnSpc>
                <a:spcPct val="120000"/>
              </a:lnSpc>
              <a:buFont typeface="Wingdings" panose="05000000000000000000" pitchFamily="2" charset="2"/>
              <a:buChar char="Ø"/>
            </a:pPr>
            <a:r>
              <a:rPr lang="en-IN" sz="1800" b="0" dirty="0" smtClean="0"/>
              <a:t>  </a:t>
            </a:r>
            <a:r>
              <a:rPr lang="en-IN" sz="1800" b="0" dirty="0"/>
              <a:t>It is the fastest memory in a computer, and is typically integrated onto the motherboard and directly embedded in the processor </a:t>
            </a:r>
            <a:r>
              <a:rPr lang="en-IN" sz="1800" b="0" dirty="0" smtClean="0"/>
              <a:t>or </a:t>
            </a:r>
            <a:r>
              <a:rPr lang="en-IN" sz="1800" b="0" dirty="0"/>
              <a:t>main random access memory (RAM</a:t>
            </a:r>
            <a:r>
              <a:rPr lang="en-IN" sz="1800" b="0" dirty="0" smtClean="0"/>
              <a:t>).</a:t>
            </a:r>
            <a:endParaRPr lang="en-IN" sz="1800" b="0" dirty="0"/>
          </a:p>
          <a:p>
            <a:pPr marL="285750" indent="-285750">
              <a:lnSpc>
                <a:spcPct val="120000"/>
              </a:lnSpc>
              <a:buFont typeface="Wingdings" panose="05000000000000000000" pitchFamily="2" charset="2"/>
              <a:buChar char="Ø"/>
            </a:pPr>
            <a:r>
              <a:rPr lang="en-IN" sz="1800" b="0" dirty="0" smtClean="0"/>
              <a:t>  </a:t>
            </a:r>
            <a:r>
              <a:rPr lang="en-IN" sz="1800" b="0" dirty="0"/>
              <a:t>Cache memory provides faster data storage and access by storing instances of programs and data routinely accessed by the processor. Thus, when a processor requests data that already has an instance in the cache </a:t>
            </a:r>
            <a:r>
              <a:rPr lang="en-IN" sz="1800" b="0" dirty="0" smtClean="0"/>
              <a:t>memory.</a:t>
            </a:r>
          </a:p>
          <a:p>
            <a:pPr marL="285750" indent="-285750">
              <a:lnSpc>
                <a:spcPct val="120000"/>
              </a:lnSpc>
              <a:buFont typeface="Wingdings" panose="05000000000000000000" pitchFamily="2" charset="2"/>
              <a:buChar char="Ø"/>
            </a:pPr>
            <a:r>
              <a:rPr lang="en-IN" sz="1800" b="0" dirty="0" smtClean="0"/>
              <a:t>    Cache memory is an extremely fast memory type that acts as a buffer between RAM and the CPU. </a:t>
            </a:r>
          </a:p>
          <a:p>
            <a:pPr marL="285750" indent="-285750">
              <a:lnSpc>
                <a:spcPct val="120000"/>
              </a:lnSpc>
              <a:buFont typeface="Wingdings" panose="05000000000000000000" pitchFamily="2" charset="2"/>
              <a:buChar char="Ø"/>
            </a:pPr>
            <a:r>
              <a:rPr lang="en-IN" sz="1800" b="0" dirty="0" smtClean="0"/>
              <a:t>    It holds frequently requested data and instructions so that they are immediately available to the CPU when needed.</a:t>
            </a:r>
          </a:p>
          <a:p>
            <a:pPr marL="285750" indent="-285750">
              <a:lnSpc>
                <a:spcPct val="120000"/>
              </a:lnSpc>
              <a:buFont typeface="Wingdings" panose="05000000000000000000" pitchFamily="2" charset="2"/>
              <a:buChar char="Ø"/>
            </a:pPr>
            <a:r>
              <a:rPr lang="en-IN" sz="1800" b="0" dirty="0" smtClean="0"/>
              <a:t>  Cache memory is used to reduce the average time to access data from the Main memory. The cache is a smaller and faster memory which stores copies of the data from frequently used main memory locations.</a:t>
            </a:r>
          </a:p>
          <a:p>
            <a:pPr marL="285750" indent="-285750">
              <a:lnSpc>
                <a:spcPct val="120000"/>
              </a:lnSpc>
              <a:buFont typeface="Wingdings" panose="05000000000000000000" pitchFamily="2" charset="2"/>
              <a:buChar char="Ø"/>
            </a:pPr>
            <a:endParaRPr lang="en-IN" sz="1800" b="0" dirty="0" smtClean="0"/>
          </a:p>
          <a:p>
            <a:pPr marL="285750" indent="-285750">
              <a:lnSpc>
                <a:spcPct val="120000"/>
              </a:lnSpc>
            </a:pPr>
            <a:endParaRPr lang="en-IN" sz="1800" b="0" dirty="0" smtClean="0"/>
          </a:p>
          <a:p>
            <a:pPr>
              <a:lnSpc>
                <a:spcPct val="120000"/>
              </a:lnSpc>
            </a:pPr>
            <a:endParaRPr lang="en-IN" sz="1800" b="0" dirty="0" smtClean="0"/>
          </a:p>
          <a:p>
            <a:pPr>
              <a:lnSpc>
                <a:spcPct val="120000"/>
              </a:lnSpc>
            </a:pPr>
            <a:r>
              <a:rPr lang="en-IN" sz="1800" b="0" dirty="0"/>
              <a:t> </a:t>
            </a:r>
            <a:r>
              <a:rPr lang="en-IN" sz="1800" b="0" dirty="0" smtClean="0"/>
              <a:t>  </a:t>
            </a:r>
            <a:endParaRPr lang="en-IN" sz="1800" b="0" dirty="0"/>
          </a:p>
        </p:txBody>
      </p:sp>
    </p:spTree>
    <p:extLst>
      <p:ext uri="{BB962C8B-B14F-4D97-AF65-F5344CB8AC3E}">
        <p14:creationId xmlns:p14="http://schemas.microsoft.com/office/powerpoint/2010/main" xmlns="" val="11604742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467600" cy="731838"/>
          </a:xfrm>
        </p:spPr>
        <p:txBody>
          <a:bodyPr/>
          <a:lstStyle/>
          <a:p>
            <a:r>
              <a:rPr lang="en-US" sz="3200" u="sng" dirty="0" smtClean="0"/>
              <a:t>Cache Memory</a:t>
            </a:r>
            <a:endParaRPr lang="en-IN" u="sng" dirty="0"/>
          </a:p>
        </p:txBody>
      </p:sp>
      <p:pic>
        <p:nvPicPr>
          <p:cNvPr id="5" name="Picture 5"/>
          <p:cNvPicPr>
            <a:picLocks noGrp="1" noChangeAspect="1" noChangeArrowheads="1"/>
          </p:cNvPicPr>
          <p:nvPr>
            <p:ph sz="quarter" idx="1"/>
          </p:nvPr>
        </p:nvPicPr>
        <p:blipFill>
          <a:blip r:embed="rId2" cstate="print"/>
          <a:srcRect b="11432"/>
          <a:stretch>
            <a:fillRect/>
          </a:stretch>
        </p:blipFill>
        <p:spPr bwMode="auto">
          <a:xfrm>
            <a:off x="304800" y="914400"/>
            <a:ext cx="83820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7467600" cy="655638"/>
          </a:xfrm>
        </p:spPr>
        <p:txBody>
          <a:bodyPr>
            <a:normAutofit fontScale="90000"/>
          </a:bodyPr>
          <a:lstStyle/>
          <a:p>
            <a:r>
              <a:rPr lang="en-GB" b="1" u="sng" dirty="0" smtClean="0"/>
              <a:t>Cache/Main Memory Structure</a:t>
            </a:r>
            <a:endParaRPr lang="en-IN" b="1" u="sng" dirty="0"/>
          </a:p>
        </p:txBody>
      </p:sp>
      <p:pic>
        <p:nvPicPr>
          <p:cNvPr id="6" name="Content Placeholder 5"/>
          <p:cNvPicPr>
            <a:picLocks noGrp="1" noChangeAspect="1" noChangeArrowheads="1"/>
          </p:cNvPicPr>
          <p:nvPr>
            <p:ph sz="quarter" idx="1"/>
          </p:nvPr>
        </p:nvPicPr>
        <p:blipFill>
          <a:blip r:embed="rId2" cstate="print"/>
          <a:srcRect/>
          <a:stretch>
            <a:fillRect/>
          </a:stretch>
        </p:blipFill>
        <p:spPr bwMode="auto">
          <a:xfrm>
            <a:off x="152400" y="990600"/>
            <a:ext cx="86106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55638"/>
          </a:xfrm>
        </p:spPr>
        <p:txBody>
          <a:bodyPr>
            <a:normAutofit fontScale="90000"/>
          </a:bodyPr>
          <a:lstStyle/>
          <a:p>
            <a:r>
              <a:rPr lang="en-GB" b="1" i="1" u="sng" dirty="0" smtClean="0"/>
              <a:t>Cache Read Operation</a:t>
            </a:r>
            <a:endParaRPr lang="en-IN" b="1" i="1" u="sng" dirty="0"/>
          </a:p>
        </p:txBody>
      </p:sp>
      <p:pic>
        <p:nvPicPr>
          <p:cNvPr id="4" name="Picture 5"/>
          <p:cNvPicPr>
            <a:picLocks noGrp="1" noChangeAspect="1" noChangeArrowheads="1"/>
          </p:cNvPicPr>
          <p:nvPr>
            <p:ph sz="quarter" idx="1"/>
          </p:nvPr>
        </p:nvPicPr>
        <p:blipFill>
          <a:blip r:embed="rId3" cstate="print"/>
          <a:srcRect/>
          <a:stretch>
            <a:fillRect/>
          </a:stretch>
        </p:blipFill>
        <p:spPr bwMode="auto">
          <a:xfrm>
            <a:off x="228600" y="838200"/>
            <a:ext cx="84582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808038"/>
          </a:xfrm>
        </p:spPr>
        <p:txBody>
          <a:bodyPr>
            <a:normAutofit/>
          </a:bodyPr>
          <a:lstStyle/>
          <a:p>
            <a:r>
              <a:rPr lang="en-IN" b="1" i="1" u="sng" dirty="0" smtClean="0"/>
              <a:t>Cache Address</a:t>
            </a:r>
            <a:endParaRPr lang="en-IN" b="1" i="1" u="sng" dirty="0"/>
          </a:p>
        </p:txBody>
      </p:sp>
      <p:sp>
        <p:nvSpPr>
          <p:cNvPr id="3" name="Subtitle 2"/>
          <p:cNvSpPr>
            <a:spLocks noGrp="1"/>
          </p:cNvSpPr>
          <p:nvPr>
            <p:ph type="subTitle" idx="4294967295"/>
          </p:nvPr>
        </p:nvSpPr>
        <p:spPr>
          <a:xfrm>
            <a:off x="152400" y="1066800"/>
            <a:ext cx="8458200" cy="5791200"/>
          </a:xfrm>
        </p:spPr>
        <p:txBody>
          <a:bodyPr>
            <a:normAutofit fontScale="77500" lnSpcReduction="20000"/>
          </a:bodyPr>
          <a:lstStyle/>
          <a:p>
            <a:pPr>
              <a:buFont typeface="Wingdings" pitchFamily="2" charset="2"/>
              <a:buChar char="Ø"/>
            </a:pPr>
            <a:r>
              <a:rPr lang="en-IN" dirty="0" smtClean="0"/>
              <a:t> </a:t>
            </a:r>
            <a:r>
              <a:rPr lang="en-IN" b="0" dirty="0" smtClean="0"/>
              <a:t>Almost all non-embedded processors, and many embedded processors, support virtual memory. In essence, virtual memory is a facility that allows programs to address memory from a logical point of view, without regard to the amount of main memory physically available. When virtual memory is used, the address fields of machine instructions contain virtual addresses. For reads to and writes from main memory, a hardware memory management unit (MMU) translates each virtual address into a physical address in main memory.</a:t>
            </a:r>
          </a:p>
          <a:p>
            <a:endParaRPr lang="en-IN" b="0" dirty="0" smtClean="0"/>
          </a:p>
          <a:p>
            <a:pPr>
              <a:buFont typeface="Wingdings" pitchFamily="2" charset="2"/>
              <a:buChar char="Ø"/>
            </a:pPr>
            <a:r>
              <a:rPr lang="en-IN" b="0" dirty="0" smtClean="0"/>
              <a:t> When virtual addresses are used, the system designer may choose to place the cache between the processor and the MMU or between the MMU and main memory. A logical cache, also known as a virtual cache, stores data using virtual addresses. The processor accesses the cache directly, without going through the MMU. A physical cache stores data using main memory physical addresses.</a:t>
            </a:r>
            <a:endParaRPr lang="en-I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IN" b="1" i="1" u="sng" dirty="0" smtClean="0"/>
              <a:t>Cache Address</a:t>
            </a:r>
            <a:endParaRPr lang="en-IN" b="1" dirty="0"/>
          </a:p>
        </p:txBody>
      </p:sp>
      <p:pic>
        <p:nvPicPr>
          <p:cNvPr id="1026" name="Picture 2" descr="36"/>
          <p:cNvPicPr>
            <a:picLocks noChangeAspect="1" noChangeArrowheads="1"/>
          </p:cNvPicPr>
          <p:nvPr/>
        </p:nvPicPr>
        <p:blipFill>
          <a:blip r:embed="rId2" cstate="print"/>
          <a:srcRect/>
          <a:stretch>
            <a:fillRect/>
          </a:stretch>
        </p:blipFill>
        <p:spPr bwMode="auto">
          <a:xfrm>
            <a:off x="228600" y="1371600"/>
            <a:ext cx="8534400" cy="5334000"/>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96200" cy="731838"/>
          </a:xfrm>
        </p:spPr>
        <p:txBody>
          <a:bodyPr/>
          <a:lstStyle/>
          <a:p>
            <a:r>
              <a:rPr lang="en-US" sz="3200" b="1" i="1" u="sng" dirty="0" smtClean="0"/>
              <a:t>MAPPING TECHNIQUE </a:t>
            </a:r>
            <a:endParaRPr lang="en-IN" b="1" u="sng" dirty="0"/>
          </a:p>
        </p:txBody>
      </p:sp>
      <p:sp>
        <p:nvSpPr>
          <p:cNvPr id="3" name="Subtitle 2"/>
          <p:cNvSpPr>
            <a:spLocks noGrp="1"/>
          </p:cNvSpPr>
          <p:nvPr>
            <p:ph type="subTitle" idx="4294967295"/>
          </p:nvPr>
        </p:nvSpPr>
        <p:spPr>
          <a:xfrm>
            <a:off x="152400" y="1066800"/>
            <a:ext cx="8610600" cy="5791200"/>
          </a:xfrm>
        </p:spPr>
        <p:txBody>
          <a:bodyPr>
            <a:normAutofit fontScale="77500" lnSpcReduction="20000"/>
          </a:bodyPr>
          <a:lstStyle/>
          <a:p>
            <a:pPr>
              <a:buFont typeface="Wingdings" pitchFamily="2" charset="2"/>
              <a:buChar char="Ø"/>
            </a:pPr>
            <a:r>
              <a:rPr lang="en-IN" b="0" dirty="0" smtClean="0"/>
              <a:t> </a:t>
            </a:r>
            <a:r>
              <a:rPr lang="en-US" b="0" dirty="0" smtClean="0"/>
              <a:t>Because there are fewer cache lines than main memory blocks, an algorithm is needed for mapping main memory blocks into cache lines. Further, a means is needed for determining which main memory block currently occupies a cache line. The choice of the mapping function dictates how the cache is organized. Three techniques can be used: direct, associative, and set associative.</a:t>
            </a:r>
          </a:p>
          <a:p>
            <a:r>
              <a:rPr lang="en-US" b="0" dirty="0" smtClean="0"/>
              <a:t>  DIRECT MAPPING: The simplest technique, known as direct mapping, maps each block of main memory into only one possible cache line. The mapping is expressed as              </a:t>
            </a:r>
          </a:p>
          <a:p>
            <a:r>
              <a:rPr lang="en-US" b="0" dirty="0" smtClean="0"/>
              <a:t>                                               </a:t>
            </a:r>
            <a:r>
              <a:rPr lang="en-US" b="0" dirty="0" err="1" smtClean="0"/>
              <a:t>i</a:t>
            </a:r>
            <a:r>
              <a:rPr lang="en-US" b="0" dirty="0" smtClean="0"/>
              <a:t> = j modulo m</a:t>
            </a:r>
          </a:p>
          <a:p>
            <a:r>
              <a:rPr lang="en-US" b="0" dirty="0" smtClean="0"/>
              <a:t> where </a:t>
            </a:r>
            <a:r>
              <a:rPr lang="en-US" b="0" dirty="0" err="1" smtClean="0"/>
              <a:t>i</a:t>
            </a:r>
            <a:r>
              <a:rPr lang="en-US" b="0" dirty="0" smtClean="0"/>
              <a:t> cache line number, j main memory block number, m number of lines in the cache </a:t>
            </a:r>
          </a:p>
          <a:p>
            <a:r>
              <a:rPr lang="en-US" b="0" dirty="0" smtClean="0"/>
              <a:t>                              shows the mapping for the first blocks of main memory. Each block of main memory maps into one unique line of the cache. The next blocks of main memory map into the cache in the same fashion; that is, block </a:t>
            </a:r>
            <a:r>
              <a:rPr lang="en-US" b="0" dirty="0" err="1" smtClean="0"/>
              <a:t>Bm</a:t>
            </a:r>
            <a:r>
              <a:rPr lang="en-US" b="0" dirty="0" smtClean="0"/>
              <a:t> of main memory maps into line L0 of cache, block Bm1 maps into line L1, and so on.</a:t>
            </a:r>
          </a:p>
          <a:p>
            <a:pPr>
              <a:buFont typeface="Wingdings" pitchFamily="2" charset="2"/>
              <a:buChar char="Ø"/>
            </a:pPr>
            <a:endParaRPr lang="en-IN" b="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i="1" u="sng" dirty="0" smtClean="0"/>
              <a:t>Mapping techniques</a:t>
            </a:r>
            <a:endParaRPr lang="en-IN" b="1" i="1" u="sng" dirty="0"/>
          </a:p>
        </p:txBody>
      </p:sp>
      <p:pic>
        <p:nvPicPr>
          <p:cNvPr id="45058" name="Picture 2" descr="https://www.gatevidyalay.com/wp-content/uploads/2018/06/Cache-Mapping-Techniques-Cache-Mapping.png"/>
          <p:cNvPicPr>
            <a:picLocks noChangeAspect="1" noChangeArrowheads="1"/>
          </p:cNvPicPr>
          <p:nvPr/>
        </p:nvPicPr>
        <p:blipFill>
          <a:blip r:embed="rId2" cstate="print"/>
          <a:srcRect/>
          <a:stretch>
            <a:fillRect/>
          </a:stretch>
        </p:blipFill>
        <p:spPr bwMode="auto">
          <a:xfrm>
            <a:off x="228600" y="1676400"/>
            <a:ext cx="8458200" cy="2514600"/>
          </a:xfrm>
          <a:prstGeom prst="rect">
            <a:avLst/>
          </a:prstGeom>
          <a:noFill/>
        </p:spPr>
      </p:pic>
      <p:sp>
        <p:nvSpPr>
          <p:cNvPr id="6" name="Rectangle 5"/>
          <p:cNvSpPr/>
          <p:nvPr/>
        </p:nvSpPr>
        <p:spPr>
          <a:xfrm>
            <a:off x="533400" y="4953000"/>
            <a:ext cx="5181600" cy="923330"/>
          </a:xfrm>
          <a:prstGeom prst="rect">
            <a:avLst/>
          </a:prstGeom>
        </p:spPr>
        <p:txBody>
          <a:bodyPr wrap="square">
            <a:spAutoFit/>
          </a:bodyPr>
          <a:lstStyle/>
          <a:p>
            <a:pPr marL="342900" indent="-342900" fontAlgn="base">
              <a:buFont typeface="+mj-lt"/>
              <a:buAutoNum type="arabicParenR"/>
            </a:pPr>
            <a:r>
              <a:rPr lang="en-IN" dirty="0" smtClean="0">
                <a:solidFill>
                  <a:prstClr val="black"/>
                </a:solidFill>
              </a:rPr>
              <a:t>Direct Mapping</a:t>
            </a:r>
          </a:p>
          <a:p>
            <a:pPr marL="342900" indent="-342900" fontAlgn="base">
              <a:buFont typeface="+mj-lt"/>
              <a:buAutoNum type="arabicParenR"/>
            </a:pPr>
            <a:r>
              <a:rPr lang="en-IN" dirty="0" smtClean="0">
                <a:solidFill>
                  <a:prstClr val="black"/>
                </a:solidFill>
              </a:rPr>
              <a:t> Fully Associative Mapping</a:t>
            </a:r>
          </a:p>
          <a:p>
            <a:pPr marL="342900" indent="-342900" fontAlgn="base">
              <a:buFont typeface="+mj-lt"/>
              <a:buAutoNum type="arabicParenR"/>
            </a:pPr>
            <a:r>
              <a:rPr lang="en-IN" dirty="0" smtClean="0">
                <a:solidFill>
                  <a:prstClr val="black"/>
                </a:solidFill>
              </a:rPr>
              <a:t> K-way Set Associative Mapping</a:t>
            </a:r>
            <a:endParaRPr lang="en-IN" dirty="0">
              <a:solidFill>
                <a:prstClr val="black"/>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fontScale="90000"/>
          </a:bodyPr>
          <a:lstStyle/>
          <a:p>
            <a:pPr fontAlgn="base"/>
            <a:r>
              <a:rPr lang="en-IN" b="1" i="1" u="sng" dirty="0" smtClean="0"/>
              <a:t>Direct Mapping-</a:t>
            </a:r>
            <a:br>
              <a:rPr lang="en-IN" b="1" i="1" u="sng" dirty="0" smtClean="0"/>
            </a:br>
            <a:endParaRPr lang="en-IN" b="1" i="1" u="sng" dirty="0"/>
          </a:p>
        </p:txBody>
      </p:sp>
      <p:sp>
        <p:nvSpPr>
          <p:cNvPr id="3" name="Subtitle 2"/>
          <p:cNvSpPr>
            <a:spLocks noGrp="1"/>
          </p:cNvSpPr>
          <p:nvPr>
            <p:ph type="subTitle" idx="4294967295"/>
          </p:nvPr>
        </p:nvSpPr>
        <p:spPr>
          <a:xfrm>
            <a:off x="228600" y="1524000"/>
            <a:ext cx="8915400" cy="5334000"/>
          </a:xfrm>
        </p:spPr>
        <p:txBody>
          <a:bodyPr/>
          <a:lstStyle/>
          <a:p>
            <a:pPr>
              <a:buFont typeface="Wingdings" pitchFamily="2" charset="2"/>
              <a:buChar char="Ø"/>
            </a:pPr>
            <a:endParaRPr lang="en-IN" dirty="0" smtClean="0"/>
          </a:p>
          <a:p>
            <a:pPr fontAlgn="base">
              <a:buFont typeface="Wingdings" pitchFamily="2" charset="2"/>
              <a:buChar char="Ø"/>
            </a:pPr>
            <a:r>
              <a:rPr lang="en-IN" dirty="0" smtClean="0"/>
              <a:t>   </a:t>
            </a:r>
            <a:r>
              <a:rPr lang="en-IN" b="0" dirty="0" smtClean="0"/>
              <a:t>A particular block of main memory can map to only one particular line of the cache.</a:t>
            </a:r>
          </a:p>
          <a:p>
            <a:pPr fontAlgn="base">
              <a:buFont typeface="Wingdings" pitchFamily="2" charset="2"/>
              <a:buChar char="Ø"/>
            </a:pPr>
            <a:r>
              <a:rPr lang="en-IN" b="0" dirty="0" smtClean="0"/>
              <a:t>   The line number of cache to which a particular block can map is given by-</a:t>
            </a:r>
          </a:p>
          <a:p>
            <a:pPr fontAlgn="base">
              <a:buFont typeface="Wingdings" pitchFamily="2" charset="2"/>
              <a:buChar char="Ø"/>
            </a:pPr>
            <a:r>
              <a:rPr lang="en-IN" b="0" dirty="0" smtClean="0"/>
              <a:t>          </a:t>
            </a:r>
          </a:p>
          <a:p>
            <a:pPr fontAlgn="base">
              <a:buFont typeface="Wingdings" pitchFamily="2" charset="2"/>
              <a:buChar char="Ø"/>
            </a:pPr>
            <a:r>
              <a:rPr lang="en-IN" b="0" dirty="0" smtClean="0"/>
              <a:t>  </a:t>
            </a:r>
            <a:r>
              <a:rPr lang="en-IN" dirty="0" smtClean="0"/>
              <a:t>Cache line number= ( Main Memory Block Address )                    Modulo (Number of lines in Cache)</a:t>
            </a:r>
            <a:endParaRPr lang="en-IN" b="0" dirty="0" smtClean="0"/>
          </a:p>
          <a:p>
            <a:pPr fontAlgn="base">
              <a:buFont typeface="Wingdings" pitchFamily="2" charset="2"/>
              <a:buChar char="Ø"/>
            </a:pPr>
            <a:endParaRPr lang="en-IN" b="0" dirty="0" smtClean="0"/>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96200" cy="1295400"/>
          </a:xfrm>
        </p:spPr>
        <p:txBody>
          <a:bodyPr/>
          <a:lstStyle/>
          <a:p>
            <a:r>
              <a:rPr lang="en-GB" dirty="0" smtClean="0">
                <a:latin typeface="Algerian" pitchFamily="82" charset="0"/>
              </a:rPr>
              <a:t>     </a:t>
            </a:r>
            <a:r>
              <a:rPr lang="en-GB" dirty="0" smtClean="0">
                <a:latin typeface="Algerian" pitchFamily="82" charset="0"/>
              </a:rPr>
              <a:t>2</a:t>
            </a:r>
            <a:r>
              <a:rPr lang="en-GB" dirty="0" smtClean="0">
                <a:latin typeface="Algerian" pitchFamily="82" charset="0"/>
              </a:rPr>
              <a:t>. Storage </a:t>
            </a:r>
            <a:endParaRPr lang="en-US" dirty="0">
              <a:latin typeface="Algerian" pitchFamily="82" charset="0"/>
            </a:endParaRPr>
          </a:p>
        </p:txBody>
      </p:sp>
      <p:pic>
        <p:nvPicPr>
          <p:cNvPr id="4" name="Picture 49"/>
          <p:cNvPicPr>
            <a:picLocks noGrp="1" noChangeAspect="1" noChangeArrowheads="1"/>
          </p:cNvPicPr>
          <p:nvPr>
            <p:ph idx="1"/>
          </p:nvPr>
        </p:nvPicPr>
        <p:blipFill>
          <a:blip r:embed="rId2"/>
          <a:srcRect l="54970" t="6207" r="9694" b="58510"/>
          <a:stretch>
            <a:fillRect/>
          </a:stretch>
        </p:blipFill>
        <p:spPr bwMode="auto">
          <a:xfrm>
            <a:off x="1905000" y="1524000"/>
            <a:ext cx="5410199" cy="464820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i="1" u="sng" dirty="0" smtClean="0"/>
              <a:t>Direct Mapping from Cache to Main Memory</a:t>
            </a:r>
            <a:endParaRPr lang="en-IN" b="1" i="1" u="sng" dirty="0"/>
          </a:p>
        </p:txBody>
      </p:sp>
      <p:pic>
        <p:nvPicPr>
          <p:cNvPr id="4" name="Picture 8"/>
          <p:cNvPicPr>
            <a:picLocks noChangeAspect="1" noChangeArrowheads="1"/>
          </p:cNvPicPr>
          <p:nvPr/>
        </p:nvPicPr>
        <p:blipFill>
          <a:blip r:embed="rId3" cstate="print"/>
          <a:srcRect/>
          <a:stretch>
            <a:fillRect/>
          </a:stretch>
        </p:blipFill>
        <p:spPr bwMode="auto">
          <a:xfrm>
            <a:off x="152400" y="1600200"/>
            <a:ext cx="8805863"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458200" cy="792162"/>
          </a:xfrm>
        </p:spPr>
        <p:txBody>
          <a:bodyPr/>
          <a:lstStyle/>
          <a:p>
            <a:r>
              <a:rPr lang="en-GB" sz="3200" b="1" i="1" u="sng" dirty="0" smtClean="0"/>
              <a:t>Direct Mapping Cache Line Table</a:t>
            </a:r>
            <a:endParaRPr lang="en-IN" b="1" i="1" u="sng" dirty="0"/>
          </a:p>
        </p:txBody>
      </p:sp>
      <p:graphicFrame>
        <p:nvGraphicFramePr>
          <p:cNvPr id="3" name="Group 30"/>
          <p:cNvGraphicFramePr>
            <a:graphicFrameLocks/>
          </p:cNvGraphicFramePr>
          <p:nvPr/>
        </p:nvGraphicFramePr>
        <p:xfrm>
          <a:off x="304800" y="1905000"/>
          <a:ext cx="8458200" cy="4419601"/>
        </p:xfrm>
        <a:graphic>
          <a:graphicData uri="http://schemas.openxmlformats.org/drawingml/2006/table">
            <a:tbl>
              <a:tblPr/>
              <a:tblGrid>
                <a:gridCol w="4229100"/>
                <a:gridCol w="4229100"/>
              </a:tblGrid>
              <a:tr h="660342">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dirty="0" smtClean="0">
                          <a:ln>
                            <a:noFill/>
                          </a:ln>
                          <a:solidFill>
                            <a:schemeClr val="tx1"/>
                          </a:solidFill>
                          <a:effectLst/>
                          <a:latin typeface="Verdana" pitchFamily="34" charset="0"/>
                        </a:rPr>
                        <a:t>Cache line</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smtClean="0">
                          <a:ln>
                            <a:noFill/>
                          </a:ln>
                          <a:solidFill>
                            <a:schemeClr val="tx1"/>
                          </a:solidFill>
                          <a:effectLst/>
                          <a:latin typeface="Verdana" pitchFamily="34" charset="0"/>
                        </a:rPr>
                        <a:t>Main Memory blocks held</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9334">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dirty="0" smtClean="0">
                          <a:ln>
                            <a:noFill/>
                          </a:ln>
                          <a:solidFill>
                            <a:schemeClr val="tx1"/>
                          </a:solidFill>
                          <a:effectLst/>
                          <a:latin typeface="Verdana" pitchFamily="34" charset="0"/>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smtClean="0">
                          <a:ln>
                            <a:noFill/>
                          </a:ln>
                          <a:solidFill>
                            <a:schemeClr val="tx1"/>
                          </a:solidFill>
                          <a:effectLst/>
                          <a:latin typeface="Verdana" pitchFamily="34" charset="0"/>
                        </a:rPr>
                        <a:t>0, m, 2m, 3m…2s-m</a:t>
                      </a:r>
                    </a:p>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sz="2400" b="0" i="0" u="none" strike="noStrike" cap="none" normalizeH="0" baseline="0" smtClean="0">
                        <a:ln>
                          <a:noFill/>
                        </a:ln>
                        <a:solidFill>
                          <a:schemeClr val="tx1"/>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9334">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dirty="0" smtClean="0">
                          <a:ln>
                            <a:noFill/>
                          </a:ln>
                          <a:solidFill>
                            <a:schemeClr val="tx1"/>
                          </a:solidFill>
                          <a:effectLst/>
                          <a:latin typeface="Verdana" pitchFamily="34" charset="0"/>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smtClean="0">
                          <a:ln>
                            <a:noFill/>
                          </a:ln>
                          <a:solidFill>
                            <a:schemeClr val="tx1"/>
                          </a:solidFill>
                          <a:effectLst/>
                          <a:latin typeface="Verdana" pitchFamily="34" charset="0"/>
                        </a:rPr>
                        <a:t>1,m+1, 2m+1…2s-m+1</a:t>
                      </a:r>
                    </a:p>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sz="2400" b="0" i="0" u="none" strike="noStrike" cap="none" normalizeH="0" baseline="0" smtClean="0">
                        <a:ln>
                          <a:noFill/>
                        </a:ln>
                        <a:solidFill>
                          <a:schemeClr val="tx1"/>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1257">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smtClean="0">
                          <a:ln>
                            <a:noFill/>
                          </a:ln>
                          <a:solidFill>
                            <a:schemeClr val="tx1"/>
                          </a:solidFill>
                          <a:effectLst/>
                          <a:latin typeface="Verdana" pitchFamily="34"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sz="2400" b="0" i="0" u="none" strike="noStrike" cap="none" normalizeH="0" baseline="0" smtClean="0">
                        <a:ln>
                          <a:noFill/>
                        </a:ln>
                        <a:solidFill>
                          <a:schemeClr val="tx1"/>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9334">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dirty="0" smtClean="0">
                          <a:ln>
                            <a:noFill/>
                          </a:ln>
                          <a:solidFill>
                            <a:schemeClr val="tx1"/>
                          </a:solidFill>
                          <a:effectLst/>
                          <a:latin typeface="Verdana" pitchFamily="34" charset="0"/>
                        </a:rPr>
                        <a:t>m-1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8080"/>
                        </a:buClr>
                        <a:buSzTx/>
                        <a:buFontTx/>
                        <a:buNone/>
                        <a:tabLst/>
                      </a:pPr>
                      <a:r>
                        <a:rPr kumimoji="1" lang="en-GB" sz="2400" b="0" i="0" u="none" strike="noStrike" cap="none" normalizeH="0" baseline="0" dirty="0" smtClean="0">
                          <a:ln>
                            <a:noFill/>
                          </a:ln>
                          <a:solidFill>
                            <a:schemeClr val="tx1"/>
                          </a:solidFill>
                          <a:effectLst/>
                          <a:latin typeface="Verdana" pitchFamily="34" charset="0"/>
                        </a:rPr>
                        <a:t>m-1, 2m-1,3m-1…2s-1</a:t>
                      </a:r>
                    </a:p>
                    <a:p>
                      <a:pPr marL="0" marR="0" lvl="0" indent="0" algn="l" defTabSz="914400" rtl="0" eaLnBrk="0" fontAlgn="base" latinLnBrk="0" hangingPunct="0">
                        <a:lnSpc>
                          <a:spcPct val="100000"/>
                        </a:lnSpc>
                        <a:spcBef>
                          <a:spcPct val="20000"/>
                        </a:spcBef>
                        <a:spcAft>
                          <a:spcPct val="0"/>
                        </a:spcAft>
                        <a:buClr>
                          <a:srgbClr val="008080"/>
                        </a:buClr>
                        <a:buSzTx/>
                        <a:buFontTx/>
                        <a:buNone/>
                        <a:tabLst/>
                      </a:pPr>
                      <a:endParaRPr kumimoji="1" lang="en-GB" sz="2400" b="0" i="0" u="none" strike="noStrike" cap="none" normalizeH="0" baseline="0" dirty="0" smtClean="0">
                        <a:ln>
                          <a:noFill/>
                        </a:ln>
                        <a:solidFill>
                          <a:schemeClr val="tx1"/>
                        </a:solidFill>
                        <a:effectLst/>
                        <a:latin typeface="Verdan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15962"/>
          </a:xfrm>
        </p:spPr>
        <p:txBody>
          <a:bodyPr>
            <a:normAutofit fontScale="90000"/>
          </a:bodyPr>
          <a:lstStyle/>
          <a:p>
            <a:r>
              <a:rPr lang="en-US" b="1" i="1" u="sng" dirty="0" smtClean="0"/>
              <a:t>Direct Mapping Cache Organization</a:t>
            </a:r>
            <a:endParaRPr lang="en-IN" b="1" i="1" u="sng" dirty="0"/>
          </a:p>
        </p:txBody>
      </p:sp>
      <p:pic>
        <p:nvPicPr>
          <p:cNvPr id="3" name="Picture 5"/>
          <p:cNvPicPr>
            <a:picLocks noChangeAspect="1" noChangeArrowheads="1"/>
          </p:cNvPicPr>
          <p:nvPr/>
        </p:nvPicPr>
        <p:blipFill>
          <a:blip r:embed="rId2" cstate="print"/>
          <a:srcRect/>
          <a:stretch>
            <a:fillRect/>
          </a:stretch>
        </p:blipFill>
        <p:spPr bwMode="auto">
          <a:xfrm>
            <a:off x="152400" y="1268413"/>
            <a:ext cx="8524875" cy="5437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543800" cy="808038"/>
          </a:xfrm>
        </p:spPr>
        <p:txBody>
          <a:bodyPr>
            <a:normAutofit/>
          </a:bodyPr>
          <a:lstStyle/>
          <a:p>
            <a:r>
              <a:rPr lang="en-GB" b="1" i="1" u="sng" dirty="0" smtClean="0"/>
              <a:t>Associative Mapping</a:t>
            </a:r>
            <a:endParaRPr lang="en-IN" b="1" i="1" u="sng" dirty="0"/>
          </a:p>
        </p:txBody>
      </p:sp>
      <p:sp>
        <p:nvSpPr>
          <p:cNvPr id="3" name="Subtitle 2"/>
          <p:cNvSpPr>
            <a:spLocks noGrp="1"/>
          </p:cNvSpPr>
          <p:nvPr>
            <p:ph type="subTitle" idx="4294967295"/>
          </p:nvPr>
        </p:nvSpPr>
        <p:spPr>
          <a:xfrm>
            <a:off x="457200" y="1524000"/>
            <a:ext cx="7848600" cy="5334000"/>
          </a:xfrm>
        </p:spPr>
        <p:txBody>
          <a:bodyPr>
            <a:normAutofit fontScale="92500" lnSpcReduction="10000"/>
          </a:bodyPr>
          <a:lstStyle/>
          <a:p>
            <a:endParaRPr lang="en-GB" b="0" dirty="0" smtClean="0"/>
          </a:p>
          <a:p>
            <a:pPr>
              <a:buFont typeface="Wingdings" pitchFamily="2" charset="2"/>
              <a:buChar char="Ø"/>
            </a:pPr>
            <a:r>
              <a:rPr lang="en-GB" b="0" dirty="0" smtClean="0"/>
              <a:t>   A main memory block can load into any line of cache</a:t>
            </a:r>
          </a:p>
          <a:p>
            <a:endParaRPr lang="en-GB" b="0" dirty="0" smtClean="0"/>
          </a:p>
          <a:p>
            <a:pPr>
              <a:buFont typeface="Wingdings" pitchFamily="2" charset="2"/>
              <a:buChar char="Ø"/>
            </a:pPr>
            <a:r>
              <a:rPr lang="en-GB" b="0" dirty="0" smtClean="0"/>
              <a:t>  Memory address is interpreted as tag and word</a:t>
            </a:r>
          </a:p>
          <a:p>
            <a:endParaRPr lang="en-GB" b="0" dirty="0" smtClean="0"/>
          </a:p>
          <a:p>
            <a:pPr>
              <a:buFont typeface="Wingdings" pitchFamily="2" charset="2"/>
              <a:buChar char="Ø"/>
            </a:pPr>
            <a:r>
              <a:rPr lang="en-GB" b="0" dirty="0" smtClean="0"/>
              <a:t>  Tag uniquely identifies block of memory</a:t>
            </a:r>
          </a:p>
          <a:p>
            <a:endParaRPr lang="en-GB" b="0" dirty="0" smtClean="0"/>
          </a:p>
          <a:p>
            <a:pPr>
              <a:buFont typeface="Wingdings" pitchFamily="2" charset="2"/>
              <a:buChar char="Ø"/>
            </a:pPr>
            <a:r>
              <a:rPr lang="en-GB" b="0" dirty="0" smtClean="0"/>
              <a:t>  Every line’s tag is examined for a match</a:t>
            </a:r>
          </a:p>
          <a:p>
            <a:endParaRPr lang="en-GB" b="0" dirty="0" smtClean="0"/>
          </a:p>
          <a:p>
            <a:pPr>
              <a:buFont typeface="Wingdings" pitchFamily="2" charset="2"/>
              <a:buChar char="Ø"/>
            </a:pPr>
            <a:r>
              <a:rPr lang="en-GB" b="0" dirty="0" smtClean="0"/>
              <a:t>  Cache searching gets expensive</a:t>
            </a:r>
          </a:p>
          <a:p>
            <a:endParaRPr lang="en-IN" b="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lstStyle/>
          <a:p>
            <a:r>
              <a:rPr lang="en-GB" sz="3200" b="1" i="1" u="sng" dirty="0" smtClean="0"/>
              <a:t>Associative Mapping from  Cache to Main Memory</a:t>
            </a:r>
            <a:endParaRPr lang="en-IN" b="1" i="1" u="sng" dirty="0"/>
          </a:p>
        </p:txBody>
      </p:sp>
      <p:pic>
        <p:nvPicPr>
          <p:cNvPr id="3" name="Picture 5"/>
          <p:cNvPicPr>
            <a:picLocks noChangeAspect="1" noChangeArrowheads="1"/>
          </p:cNvPicPr>
          <p:nvPr/>
        </p:nvPicPr>
        <p:blipFill>
          <a:blip r:embed="rId2" cstate="print"/>
          <a:srcRect/>
          <a:stretch>
            <a:fillRect/>
          </a:stretch>
        </p:blipFill>
        <p:spPr bwMode="auto">
          <a:xfrm>
            <a:off x="381000" y="2057400"/>
            <a:ext cx="8377821" cy="431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868362"/>
          </a:xfrm>
        </p:spPr>
        <p:txBody>
          <a:bodyPr>
            <a:normAutofit fontScale="90000"/>
          </a:bodyPr>
          <a:lstStyle/>
          <a:p>
            <a:r>
              <a:rPr lang="en-US" b="1" i="1" u="sng" dirty="0" smtClean="0"/>
              <a:t>Fully Associative Cache Organization</a:t>
            </a:r>
            <a:endParaRPr lang="en-IN" b="1" i="1" u="sng" dirty="0"/>
          </a:p>
        </p:txBody>
      </p:sp>
      <p:pic>
        <p:nvPicPr>
          <p:cNvPr id="3" name="Picture 5"/>
          <p:cNvPicPr>
            <a:picLocks noChangeAspect="1" noChangeArrowheads="1"/>
          </p:cNvPicPr>
          <p:nvPr/>
        </p:nvPicPr>
        <p:blipFill>
          <a:blip r:embed="rId2" cstate="print"/>
          <a:srcRect/>
          <a:stretch>
            <a:fillRect/>
          </a:stretch>
        </p:blipFill>
        <p:spPr bwMode="auto">
          <a:xfrm>
            <a:off x="228601" y="1600200"/>
            <a:ext cx="8458200" cy="505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7467600" cy="884238"/>
          </a:xfrm>
        </p:spPr>
        <p:txBody>
          <a:bodyPr>
            <a:normAutofit/>
          </a:bodyPr>
          <a:lstStyle/>
          <a:p>
            <a:r>
              <a:rPr lang="en-US" b="1" i="1" u="sng" dirty="0" smtClean="0"/>
              <a:t>Set Associative Mapping</a:t>
            </a:r>
            <a:endParaRPr lang="en-IN" b="1" i="1" u="sng" dirty="0"/>
          </a:p>
        </p:txBody>
      </p:sp>
      <p:sp>
        <p:nvSpPr>
          <p:cNvPr id="4" name="Subtitle 3"/>
          <p:cNvSpPr>
            <a:spLocks noGrp="1"/>
          </p:cNvSpPr>
          <p:nvPr>
            <p:ph type="subTitle" idx="4294967295"/>
          </p:nvPr>
        </p:nvSpPr>
        <p:spPr>
          <a:xfrm>
            <a:off x="228600" y="1371600"/>
            <a:ext cx="8915400" cy="5486400"/>
          </a:xfrm>
        </p:spPr>
        <p:txBody>
          <a:bodyPr>
            <a:normAutofit/>
          </a:bodyPr>
          <a:lstStyle/>
          <a:p>
            <a:pPr>
              <a:buFont typeface="Wingdings" pitchFamily="2" charset="2"/>
              <a:buChar char="Ø"/>
            </a:pPr>
            <a:r>
              <a:rPr lang="en-US" sz="2000" b="0" dirty="0" smtClean="0"/>
              <a:t>Set-associative mapping is a compromise that exhibits the strengths of both the direct and associative approaches while reducing their disadvantages. In this case, the cache consists of a number sets, each of which consists of a number of lines. The relationships are</a:t>
            </a:r>
          </a:p>
          <a:p>
            <a:pPr>
              <a:buFont typeface="Wingdings" pitchFamily="2" charset="2"/>
              <a:buChar char="Ø"/>
            </a:pPr>
            <a:r>
              <a:rPr lang="en-US" sz="2000" b="0" dirty="0" smtClean="0"/>
              <a:t>                                              m = v * k</a:t>
            </a:r>
          </a:p>
          <a:p>
            <a:pPr>
              <a:buFont typeface="Wingdings" pitchFamily="2" charset="2"/>
              <a:buChar char="Ø"/>
            </a:pPr>
            <a:r>
              <a:rPr lang="en-US" sz="2000" b="0" dirty="0" smtClean="0"/>
              <a:t>                                           </a:t>
            </a:r>
            <a:r>
              <a:rPr lang="en-US" sz="2000" b="0" dirty="0" err="1" smtClean="0"/>
              <a:t>i</a:t>
            </a:r>
            <a:r>
              <a:rPr lang="en-US" sz="2000" b="0" dirty="0" smtClean="0"/>
              <a:t> = j modulo n</a:t>
            </a:r>
          </a:p>
          <a:p>
            <a:pPr>
              <a:buFont typeface="Wingdings" pitchFamily="2" charset="2"/>
              <a:buChar char="Ø"/>
            </a:pPr>
            <a:r>
              <a:rPr lang="en-US" sz="2000" b="0" dirty="0" smtClean="0"/>
              <a:t>   Where</a:t>
            </a:r>
          </a:p>
          <a:p>
            <a:pPr>
              <a:buFont typeface="Wingdings" pitchFamily="2" charset="2"/>
              <a:buChar char="Ø"/>
            </a:pPr>
            <a:r>
              <a:rPr lang="en-US" sz="2000" b="0" dirty="0" smtClean="0"/>
              <a:t>        </a:t>
            </a:r>
            <a:r>
              <a:rPr lang="en-US" sz="2000" b="0" dirty="0" err="1" smtClean="0"/>
              <a:t>i</a:t>
            </a:r>
            <a:r>
              <a:rPr lang="en-US" sz="2000" b="0" dirty="0" smtClean="0"/>
              <a:t> cache set number</a:t>
            </a:r>
          </a:p>
          <a:p>
            <a:pPr>
              <a:buFont typeface="Wingdings" pitchFamily="2" charset="2"/>
              <a:buChar char="Ø"/>
            </a:pPr>
            <a:r>
              <a:rPr lang="en-US" sz="2000" b="0" dirty="0" smtClean="0"/>
              <a:t>        j main memory block number</a:t>
            </a:r>
          </a:p>
          <a:p>
            <a:pPr>
              <a:buFont typeface="Wingdings" pitchFamily="2" charset="2"/>
              <a:buChar char="Ø"/>
            </a:pPr>
            <a:r>
              <a:rPr lang="en-US" sz="2000" b="0" dirty="0" smtClean="0"/>
              <a:t>        m number of lines in the cache</a:t>
            </a:r>
          </a:p>
          <a:p>
            <a:pPr>
              <a:buFont typeface="Wingdings" pitchFamily="2" charset="2"/>
              <a:buChar char="Ø"/>
            </a:pPr>
            <a:r>
              <a:rPr lang="en-US" sz="2000" b="0" dirty="0" smtClean="0"/>
              <a:t>        V  number of sets</a:t>
            </a:r>
          </a:p>
          <a:p>
            <a:pPr>
              <a:buFont typeface="Wingdings" pitchFamily="2" charset="2"/>
              <a:buChar char="Ø"/>
            </a:pPr>
            <a:r>
              <a:rPr lang="en-US" sz="2000" b="0" dirty="0" smtClean="0"/>
              <a:t>        k number of lines in each set</a:t>
            </a:r>
          </a:p>
          <a:p>
            <a:pPr>
              <a:buFont typeface="Wingdings" pitchFamily="2" charset="2"/>
              <a:buChar char="Ø"/>
            </a:pPr>
            <a:endParaRPr lang="en-IN" sz="2000" b="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1219200"/>
          </a:xfrm>
        </p:spPr>
        <p:txBody>
          <a:bodyPr>
            <a:normAutofit/>
          </a:bodyPr>
          <a:lstStyle/>
          <a:p>
            <a:r>
              <a:rPr lang="en-GB" sz="3200" b="1" i="1" u="sng" dirty="0" smtClean="0"/>
              <a:t>Mapping From Main Memory to Cache:</a:t>
            </a:r>
            <a:br>
              <a:rPr lang="en-GB" sz="3200" b="1" i="1" u="sng" dirty="0" smtClean="0"/>
            </a:br>
            <a:r>
              <a:rPr lang="en-GB" sz="3200" b="1" i="1" u="sng" dirty="0" smtClean="0"/>
              <a:t>v Associative</a:t>
            </a:r>
            <a:endParaRPr lang="en-IN" b="1" i="1" u="sng" dirty="0"/>
          </a:p>
        </p:txBody>
      </p:sp>
      <p:pic>
        <p:nvPicPr>
          <p:cNvPr id="3" name="Picture 5"/>
          <p:cNvPicPr>
            <a:picLocks noChangeAspect="1" noChangeArrowheads="1"/>
          </p:cNvPicPr>
          <p:nvPr/>
        </p:nvPicPr>
        <p:blipFill>
          <a:blip r:embed="rId2" cstate="print"/>
          <a:srcRect b="11757"/>
          <a:stretch>
            <a:fillRect/>
          </a:stretch>
        </p:blipFill>
        <p:spPr bwMode="auto">
          <a:xfrm>
            <a:off x="152400" y="1676401"/>
            <a:ext cx="8162925"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normAutofit/>
          </a:bodyPr>
          <a:lstStyle/>
          <a:p>
            <a:r>
              <a:rPr lang="en-GB" sz="3200" b="1" i="1" u="sng" dirty="0" smtClean="0"/>
              <a:t>Mapping From Main Memory to Cache:</a:t>
            </a:r>
            <a:br>
              <a:rPr lang="en-GB" sz="3200" b="1" i="1" u="sng" dirty="0" smtClean="0"/>
            </a:br>
            <a:r>
              <a:rPr lang="en-GB" sz="3200" b="1" i="1" u="sng" dirty="0" smtClean="0"/>
              <a:t>k-way Associative</a:t>
            </a:r>
            <a:endParaRPr lang="en-IN" b="1" i="1" u="sng" dirty="0"/>
          </a:p>
        </p:txBody>
      </p:sp>
      <p:pic>
        <p:nvPicPr>
          <p:cNvPr id="3" name="Picture 4"/>
          <p:cNvPicPr>
            <a:picLocks noChangeAspect="1" noChangeArrowheads="1"/>
          </p:cNvPicPr>
          <p:nvPr/>
        </p:nvPicPr>
        <p:blipFill>
          <a:blip r:embed="rId2" cstate="print"/>
          <a:srcRect b="9372"/>
          <a:stretch>
            <a:fillRect/>
          </a:stretch>
        </p:blipFill>
        <p:spPr bwMode="auto">
          <a:xfrm>
            <a:off x="152401" y="1851024"/>
            <a:ext cx="8534400" cy="47021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543800" cy="960438"/>
          </a:xfrm>
        </p:spPr>
        <p:txBody>
          <a:bodyPr/>
          <a:lstStyle/>
          <a:p>
            <a:r>
              <a:rPr lang="en-IN" b="1" i="1" u="sng" dirty="0" smtClean="0"/>
              <a:t>VIRTUAL MEMORY</a:t>
            </a:r>
            <a:endParaRPr lang="en-IN" b="1" i="1" u="sng" dirty="0"/>
          </a:p>
        </p:txBody>
      </p:sp>
      <p:sp>
        <p:nvSpPr>
          <p:cNvPr id="3" name="Subtitle 2"/>
          <p:cNvSpPr>
            <a:spLocks noGrp="1"/>
          </p:cNvSpPr>
          <p:nvPr>
            <p:ph type="subTitle" idx="4294967295"/>
          </p:nvPr>
        </p:nvSpPr>
        <p:spPr>
          <a:xfrm>
            <a:off x="152400" y="1600200"/>
            <a:ext cx="8839200" cy="5029200"/>
          </a:xfrm>
        </p:spPr>
        <p:txBody>
          <a:bodyPr>
            <a:normAutofit fontScale="85000" lnSpcReduction="20000"/>
          </a:bodyPr>
          <a:lstStyle/>
          <a:p>
            <a:pPr>
              <a:buFont typeface="Wingdings" pitchFamily="2" charset="2"/>
              <a:buChar char="Ø"/>
            </a:pPr>
            <a:r>
              <a:rPr lang="en-IN" dirty="0" smtClean="0"/>
              <a:t> </a:t>
            </a:r>
            <a:r>
              <a:rPr lang="en-IN" b="0" dirty="0" smtClean="0"/>
              <a:t>Virtual Memory is a storage allocation scheme in which secondary memory can be addressed as though it were part of main memory. The addresses a program may use to reference memory are distinguished from the addresses the memory system uses to identify physical storage sites, and program generated addresses are translated automatically to the corresponding machine addresses.</a:t>
            </a:r>
          </a:p>
          <a:p>
            <a:pPr>
              <a:buFont typeface="Wingdings" pitchFamily="2" charset="2"/>
              <a:buChar char="Ø"/>
            </a:pPr>
            <a:endParaRPr lang="en-IN" b="0" dirty="0" smtClean="0"/>
          </a:p>
          <a:p>
            <a:pPr fontAlgn="base">
              <a:buFont typeface="Wingdings" pitchFamily="2" charset="2"/>
              <a:buChar char="Ø"/>
            </a:pPr>
            <a:r>
              <a:rPr lang="en-IN" b="0" dirty="0" smtClean="0"/>
              <a:t>  The size of virtual storage is limited by the addressing scheme of the computer system and amount of secondary memory is available not by the actual number of the main storage locations.</a:t>
            </a:r>
          </a:p>
          <a:p>
            <a:pPr fontAlgn="base"/>
            <a:r>
              <a:rPr lang="en-IN" b="0" dirty="0" smtClean="0"/>
              <a:t>It is a technique that is implemented using both hardware and software. It maps memory addresses used by a program, called virtual addresses, into physical addresses in computer memory.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219200"/>
          </a:xfrm>
        </p:spPr>
        <p:txBody>
          <a:bodyPr>
            <a:normAutofit fontScale="90000"/>
          </a:bodyPr>
          <a:lstStyle/>
          <a:p>
            <a:r>
              <a:rPr lang="en-GB" dirty="0" smtClean="0"/>
              <a:t>  </a:t>
            </a:r>
            <a:r>
              <a:rPr lang="en-GB" dirty="0" smtClean="0">
                <a:latin typeface="Algerian" pitchFamily="82" charset="0"/>
              </a:rPr>
              <a:t>3</a:t>
            </a:r>
            <a:r>
              <a:rPr lang="en-GB" dirty="0" smtClean="0">
                <a:latin typeface="Algerian" pitchFamily="82" charset="0"/>
              </a:rPr>
              <a:t>. Processing from/to</a:t>
            </a:r>
            <a:br>
              <a:rPr lang="en-GB" dirty="0" smtClean="0">
                <a:latin typeface="Algerian" pitchFamily="82" charset="0"/>
              </a:rPr>
            </a:br>
            <a:r>
              <a:rPr lang="en-GB" dirty="0" smtClean="0">
                <a:latin typeface="Algerian" pitchFamily="82" charset="0"/>
              </a:rPr>
              <a:t>  </a:t>
            </a:r>
            <a:r>
              <a:rPr lang="en-GB" dirty="0" smtClean="0">
                <a:latin typeface="Algerian" pitchFamily="82" charset="0"/>
              </a:rPr>
              <a:t>  </a:t>
            </a:r>
            <a:r>
              <a:rPr lang="en-GB" dirty="0" smtClean="0">
                <a:latin typeface="Algerian" pitchFamily="82" charset="0"/>
              </a:rPr>
              <a:t>storage</a:t>
            </a:r>
            <a:endParaRPr lang="en-US" dirty="0">
              <a:latin typeface="Algerian" pitchFamily="82" charset="0"/>
            </a:endParaRPr>
          </a:p>
        </p:txBody>
      </p:sp>
      <p:pic>
        <p:nvPicPr>
          <p:cNvPr id="4" name="Picture 61"/>
          <p:cNvPicPr>
            <a:picLocks noGrp="1" noChangeAspect="1" noChangeArrowheads="1"/>
          </p:cNvPicPr>
          <p:nvPr>
            <p:ph idx="1"/>
          </p:nvPr>
        </p:nvPicPr>
        <p:blipFill>
          <a:blip r:embed="rId2"/>
          <a:stretch>
            <a:fillRect/>
          </a:stretch>
        </p:blipFill>
        <p:spPr bwMode="auto">
          <a:xfrm>
            <a:off x="2754546" y="1600200"/>
            <a:ext cx="3634908" cy="4708525"/>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228600" y="381000"/>
            <a:ext cx="8610600" cy="5943600"/>
          </a:xfrm>
        </p:spPr>
        <p:txBody>
          <a:bodyPr>
            <a:normAutofit fontScale="92500" lnSpcReduction="10000"/>
          </a:bodyPr>
          <a:lstStyle/>
          <a:p>
            <a:pPr fontAlgn="base">
              <a:buNone/>
            </a:pPr>
            <a:r>
              <a:rPr lang="en-IN" sz="3500" b="1" i="1" u="sng" dirty="0" smtClean="0">
                <a:solidFill>
                  <a:schemeClr val="accent1">
                    <a:lumMod val="60000"/>
                    <a:lumOff val="40000"/>
                  </a:schemeClr>
                </a:solidFill>
              </a:rPr>
              <a:t>                    </a:t>
            </a:r>
            <a:r>
              <a:rPr lang="en-IN" sz="3500" b="1" i="1" u="sng" dirty="0" smtClean="0">
                <a:solidFill>
                  <a:schemeClr val="accent1">
                    <a:lumMod val="60000"/>
                    <a:lumOff val="40000"/>
                  </a:schemeClr>
                </a:solidFill>
              </a:rPr>
              <a:t>VIRTUAL MEMORY</a:t>
            </a:r>
          </a:p>
          <a:p>
            <a:pPr fontAlgn="base"/>
            <a:endParaRPr lang="en-IN" b="1" dirty="0" smtClean="0"/>
          </a:p>
          <a:p>
            <a:pPr fontAlgn="base">
              <a:buFont typeface="Wingdings" pitchFamily="2" charset="2"/>
              <a:buChar char="Ø"/>
            </a:pPr>
            <a:r>
              <a:rPr lang="en-IN" b="0" dirty="0" smtClean="0"/>
              <a:t>    All memory references within a process are logical addresses that are dynamically translated into physical addresses at run time. This means that a process can be swapped in and out of main memory such that it occupies different places in main memory at different times during the course of execution.</a:t>
            </a:r>
          </a:p>
          <a:p>
            <a:pPr fontAlgn="base">
              <a:buFont typeface="Wingdings" pitchFamily="2" charset="2"/>
              <a:buChar char="Ø"/>
            </a:pPr>
            <a:endParaRPr lang="en-IN" b="0" dirty="0" smtClean="0"/>
          </a:p>
          <a:p>
            <a:pPr fontAlgn="base">
              <a:buFont typeface="Wingdings" pitchFamily="2" charset="2"/>
              <a:buChar char="Ø"/>
            </a:pPr>
            <a:r>
              <a:rPr lang="en-IN" b="0" dirty="0" smtClean="0"/>
              <a:t>    A process may be broken into number of pieces and these pieces need not be continuously located in the main memory during execution. The combination of dynamic run-time address translation and use of page or segment table permits this.</a:t>
            </a:r>
          </a:p>
          <a:p>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696200" cy="731838"/>
          </a:xfrm>
        </p:spPr>
        <p:txBody>
          <a:bodyPr>
            <a:normAutofit/>
          </a:bodyPr>
          <a:lstStyle/>
          <a:p>
            <a:r>
              <a:rPr lang="en-IN" sz="3200" b="1" i="1" u="sng" dirty="0" smtClean="0">
                <a:latin typeface="Arial Black" pitchFamily="34" charset="0"/>
              </a:rPr>
              <a:t>Secondary storage devices</a:t>
            </a:r>
            <a:endParaRPr lang="en-IN" sz="3200" b="1" i="1" u="sng" dirty="0">
              <a:latin typeface="Arial Black" pitchFamily="34" charset="0"/>
            </a:endParaRPr>
          </a:p>
        </p:txBody>
      </p:sp>
      <p:sp>
        <p:nvSpPr>
          <p:cNvPr id="3" name="Subtitle 2"/>
          <p:cNvSpPr>
            <a:spLocks noGrp="1"/>
          </p:cNvSpPr>
          <p:nvPr>
            <p:ph type="subTitle" idx="4294967295"/>
          </p:nvPr>
        </p:nvSpPr>
        <p:spPr>
          <a:xfrm>
            <a:off x="304800" y="1524000"/>
            <a:ext cx="8534400" cy="5029200"/>
          </a:xfrm>
        </p:spPr>
        <p:txBody>
          <a:bodyPr>
            <a:normAutofit fontScale="92500" lnSpcReduction="20000"/>
          </a:bodyPr>
          <a:lstStyle/>
          <a:p>
            <a:pPr>
              <a:buNone/>
            </a:pPr>
            <a:r>
              <a:rPr lang="en-IN" dirty="0" smtClean="0"/>
              <a:t> </a:t>
            </a:r>
          </a:p>
          <a:p>
            <a:pPr>
              <a:buFont typeface="Wingdings" pitchFamily="2" charset="2"/>
              <a:buChar char="Ø"/>
            </a:pPr>
            <a:r>
              <a:rPr lang="en-IN" dirty="0" smtClean="0"/>
              <a:t>   </a:t>
            </a:r>
            <a:r>
              <a:rPr lang="en-IN" b="0" dirty="0" smtClean="0"/>
              <a:t>A secondary storage device refers to any non-volatile storage device that is internal or external to the computer. It can be any storage device beyond the primary storage that enables permanent data storage.</a:t>
            </a:r>
          </a:p>
          <a:p>
            <a:endParaRPr lang="en-IN" b="0" dirty="0" smtClean="0"/>
          </a:p>
          <a:p>
            <a:pPr>
              <a:buFont typeface="Wingdings" pitchFamily="2" charset="2"/>
              <a:buChar char="Ø"/>
            </a:pPr>
            <a:r>
              <a:rPr lang="en-IN" b="0" dirty="0" smtClean="0"/>
              <a:t>    A secondary storage device is also known as an auxiliary storage device or external storage.</a:t>
            </a:r>
          </a:p>
          <a:p>
            <a:endParaRPr lang="en-IN" b="0" dirty="0" smtClean="0"/>
          </a:p>
          <a:p>
            <a:pPr>
              <a:buFont typeface="Wingdings" pitchFamily="2" charset="2"/>
              <a:buChar char="Ø"/>
            </a:pPr>
            <a:r>
              <a:rPr lang="en-IN" b="0" dirty="0" smtClean="0"/>
              <a:t>    Secondary storage devices are primarily referred to a storage devices that serve as an addition to the computer's primary storage, RAM and cache memory. </a:t>
            </a:r>
          </a:p>
          <a:p>
            <a:endParaRPr lang="en-IN" b="0" dirty="0" smtClean="0"/>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960438"/>
          </a:xfrm>
        </p:spPr>
        <p:txBody>
          <a:bodyPr>
            <a:normAutofit/>
          </a:bodyPr>
          <a:lstStyle/>
          <a:p>
            <a:r>
              <a:rPr lang="en-IN" b="1" i="1" dirty="0" smtClean="0"/>
              <a:t>     </a:t>
            </a:r>
            <a:r>
              <a:rPr lang="en-IN" sz="4400" b="1" i="1" u="sng" dirty="0" smtClean="0">
                <a:latin typeface="Algerian" pitchFamily="82" charset="0"/>
              </a:rPr>
              <a:t>Magnetic Disk </a:t>
            </a:r>
            <a:endParaRPr lang="en-IN" b="1" i="1" u="sng" dirty="0">
              <a:latin typeface="Algerian" pitchFamily="82" charset="0"/>
            </a:endParaRPr>
          </a:p>
        </p:txBody>
      </p:sp>
      <p:sp>
        <p:nvSpPr>
          <p:cNvPr id="3" name="Subtitle 2"/>
          <p:cNvSpPr>
            <a:spLocks noGrp="1"/>
          </p:cNvSpPr>
          <p:nvPr>
            <p:ph type="subTitle" idx="4294967295"/>
          </p:nvPr>
        </p:nvSpPr>
        <p:spPr>
          <a:xfrm>
            <a:off x="228600" y="1143000"/>
            <a:ext cx="8915400" cy="5562600"/>
          </a:xfrm>
        </p:spPr>
        <p:txBody>
          <a:bodyPr>
            <a:normAutofit fontScale="85000" lnSpcReduction="20000"/>
          </a:bodyPr>
          <a:lstStyle/>
          <a:p>
            <a:pPr>
              <a:buFont typeface="Wingdings" pitchFamily="2" charset="2"/>
              <a:buChar char="Ø"/>
            </a:pPr>
            <a:r>
              <a:rPr lang="en-IN" dirty="0" smtClean="0"/>
              <a:t>   </a:t>
            </a:r>
            <a:r>
              <a:rPr lang="en-IN" b="0" dirty="0" smtClean="0"/>
              <a:t>Magnetic disks remain the most important component of external memory. </a:t>
            </a:r>
          </a:p>
          <a:p>
            <a:pPr>
              <a:buFont typeface="Wingdings" pitchFamily="2" charset="2"/>
              <a:buChar char="Ø"/>
            </a:pPr>
            <a:endParaRPr lang="en-IN" b="0" dirty="0" smtClean="0"/>
          </a:p>
          <a:p>
            <a:pPr>
              <a:buFont typeface="Wingdings" pitchFamily="2" charset="2"/>
              <a:buChar char="Ø"/>
            </a:pPr>
            <a:r>
              <a:rPr lang="en-IN" b="0" dirty="0" smtClean="0"/>
              <a:t>   A disk is a circular platter constructed of nonmagnetic material, called the substrate, coated with a magnetizable material.</a:t>
            </a:r>
          </a:p>
          <a:p>
            <a:pPr>
              <a:buFont typeface="Wingdings" pitchFamily="2" charset="2"/>
              <a:buChar char="Ø"/>
            </a:pPr>
            <a:endParaRPr lang="en-IN" b="0" dirty="0" smtClean="0"/>
          </a:p>
          <a:p>
            <a:pPr>
              <a:buFont typeface="Wingdings" pitchFamily="2" charset="2"/>
              <a:buChar char="Ø"/>
            </a:pPr>
            <a:r>
              <a:rPr lang="en-IN" b="0" dirty="0" smtClean="0"/>
              <a:t>   The substrate has been an aluminium or aluminium alloy material. More recently, glass substrates have been introduced.</a:t>
            </a:r>
          </a:p>
          <a:p>
            <a:pPr>
              <a:buFont typeface="Wingdings" pitchFamily="2" charset="2"/>
              <a:buChar char="Ø"/>
            </a:pPr>
            <a:r>
              <a:rPr lang="en-IN" dirty="0" smtClean="0"/>
              <a:t>   </a:t>
            </a:r>
          </a:p>
          <a:p>
            <a:pPr>
              <a:buFont typeface="Wingdings" pitchFamily="2" charset="2"/>
              <a:buChar char="Ø"/>
            </a:pPr>
            <a:r>
              <a:rPr lang="en-IN" dirty="0" smtClean="0"/>
              <a:t>The glass substrate has a number of benefits :-</a:t>
            </a:r>
          </a:p>
          <a:p>
            <a:pPr>
              <a:buFont typeface="Wingdings" pitchFamily="2" charset="2"/>
              <a:buChar char="Ø"/>
            </a:pPr>
            <a:r>
              <a:rPr lang="en-IN" dirty="0" smtClean="0"/>
              <a:t>  </a:t>
            </a:r>
            <a:r>
              <a:rPr lang="en-IN" b="0" dirty="0" smtClean="0"/>
              <a:t>significant reduction in overall surface defects. </a:t>
            </a:r>
          </a:p>
          <a:p>
            <a:pPr>
              <a:buFont typeface="Wingdings" pitchFamily="2" charset="2"/>
              <a:buChar char="Ø"/>
            </a:pPr>
            <a:r>
              <a:rPr lang="en-IN" b="0" dirty="0" smtClean="0"/>
              <a:t>   Ability to support lower fly heights.</a:t>
            </a:r>
          </a:p>
          <a:p>
            <a:pPr>
              <a:buFont typeface="Wingdings" pitchFamily="2" charset="2"/>
              <a:buChar char="Ø"/>
            </a:pPr>
            <a:r>
              <a:rPr lang="en-IN" b="0" dirty="0" smtClean="0"/>
              <a:t>   Better stiffness to reduce disk dynamics </a:t>
            </a:r>
          </a:p>
          <a:p>
            <a:pPr>
              <a:buFont typeface="Wingdings" pitchFamily="2" charset="2"/>
              <a:buChar char="Ø"/>
            </a:pPr>
            <a:r>
              <a:rPr lang="en-IN" b="0" dirty="0" smtClean="0"/>
              <a:t>   Greater ability to withstand shock and damage.</a:t>
            </a:r>
            <a:endParaRPr lang="en-IN" b="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620000" cy="808038"/>
          </a:xfrm>
        </p:spPr>
        <p:txBody>
          <a:bodyPr>
            <a:normAutofit/>
          </a:bodyPr>
          <a:lstStyle/>
          <a:p>
            <a:r>
              <a:rPr lang="en-IN" sz="3200" b="1" i="1" u="sng" dirty="0" smtClean="0">
                <a:latin typeface="Arial Black" pitchFamily="34" charset="0"/>
              </a:rPr>
              <a:t> Read And Write Mechanisms</a:t>
            </a:r>
            <a:endParaRPr lang="en-IN" sz="3200" b="1" i="1" u="sng" dirty="0">
              <a:latin typeface="Arial Black" pitchFamily="34" charset="0"/>
            </a:endParaRPr>
          </a:p>
        </p:txBody>
      </p:sp>
      <p:sp>
        <p:nvSpPr>
          <p:cNvPr id="3" name="Subtitle 2"/>
          <p:cNvSpPr>
            <a:spLocks noGrp="1"/>
          </p:cNvSpPr>
          <p:nvPr>
            <p:ph type="subTitle" idx="4294967295"/>
          </p:nvPr>
        </p:nvSpPr>
        <p:spPr>
          <a:xfrm>
            <a:off x="228600" y="1219200"/>
            <a:ext cx="8915400" cy="5486400"/>
          </a:xfrm>
        </p:spPr>
        <p:txBody>
          <a:bodyPr>
            <a:normAutofit fontScale="92500" lnSpcReduction="20000"/>
          </a:bodyPr>
          <a:lstStyle/>
          <a:p>
            <a:pPr>
              <a:buFont typeface="Wingdings" pitchFamily="2" charset="2"/>
              <a:buChar char="Ø"/>
            </a:pPr>
            <a:r>
              <a:rPr lang="en-IN" b="0" dirty="0" smtClean="0"/>
              <a:t>   Data are recorded on and later retrieved from the disk via a conducting coil named the head.</a:t>
            </a:r>
          </a:p>
          <a:p>
            <a:endParaRPr lang="en-IN" b="0" dirty="0" smtClean="0"/>
          </a:p>
          <a:p>
            <a:pPr>
              <a:buFont typeface="Wingdings" pitchFamily="2" charset="2"/>
              <a:buChar char="Ø"/>
            </a:pPr>
            <a:r>
              <a:rPr lang="en-IN" b="0" dirty="0" smtClean="0"/>
              <a:t>   There are two heads, a read head and a write head</a:t>
            </a:r>
          </a:p>
          <a:p>
            <a:endParaRPr lang="en-IN" b="0" dirty="0" smtClean="0"/>
          </a:p>
          <a:p>
            <a:pPr>
              <a:buFont typeface="Wingdings" pitchFamily="2" charset="2"/>
              <a:buChar char="Ø"/>
            </a:pPr>
            <a:r>
              <a:rPr lang="en-IN" b="0" dirty="0" smtClean="0"/>
              <a:t>   During a read or write operation the head is stationary while the platter rotates beneath it</a:t>
            </a:r>
          </a:p>
          <a:p>
            <a:endParaRPr lang="en-IN" b="0" dirty="0" smtClean="0"/>
          </a:p>
          <a:p>
            <a:pPr>
              <a:buFont typeface="Wingdings" pitchFamily="2" charset="2"/>
              <a:buChar char="Ø"/>
            </a:pPr>
            <a:r>
              <a:rPr lang="en-IN" b="0" dirty="0" smtClean="0"/>
              <a:t>  The write mechanism exploits the fact that electricity flowing through a coil produces a magnetic field.</a:t>
            </a:r>
          </a:p>
          <a:p>
            <a:endParaRPr lang="en-IN" b="0" dirty="0" smtClean="0"/>
          </a:p>
          <a:p>
            <a:pPr>
              <a:buFont typeface="Wingdings" pitchFamily="2" charset="2"/>
              <a:buChar char="Ø"/>
            </a:pPr>
            <a:r>
              <a:rPr lang="en-IN" b="0" dirty="0" smtClean="0"/>
              <a:t>   Electric pulses are sent to the write head and the resulting magnetic patterns are recorded on the surface below, with different patterns for positive and negative currents. </a:t>
            </a:r>
            <a:endParaRPr lang="en-IN" b="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05800" cy="884238"/>
          </a:xfrm>
        </p:spPr>
        <p:txBody>
          <a:bodyPr>
            <a:normAutofit/>
          </a:bodyPr>
          <a:lstStyle/>
          <a:p>
            <a:r>
              <a:rPr lang="en-IN" b="1" i="1" u="sng" dirty="0" smtClean="0"/>
              <a:t>MAGNETIC TAPE</a:t>
            </a:r>
            <a:endParaRPr lang="en-IN" b="1" i="1" u="sng" dirty="0"/>
          </a:p>
        </p:txBody>
      </p:sp>
      <p:sp>
        <p:nvSpPr>
          <p:cNvPr id="3" name="Subtitle 2"/>
          <p:cNvSpPr>
            <a:spLocks noGrp="1"/>
          </p:cNvSpPr>
          <p:nvPr>
            <p:ph type="subTitle" idx="4294967295"/>
          </p:nvPr>
        </p:nvSpPr>
        <p:spPr>
          <a:xfrm>
            <a:off x="381000" y="990600"/>
            <a:ext cx="8305800" cy="5715000"/>
          </a:xfrm>
        </p:spPr>
        <p:txBody>
          <a:bodyPr>
            <a:normAutofit fontScale="77500" lnSpcReduction="20000"/>
          </a:bodyPr>
          <a:lstStyle/>
          <a:p>
            <a:pPr>
              <a:buFont typeface="Wingdings" pitchFamily="2" charset="2"/>
              <a:buChar char="Ø"/>
            </a:pPr>
            <a:r>
              <a:rPr lang="en-US" b="0" dirty="0" smtClean="0"/>
              <a:t>    Tape  systems  use  the  same  reading  and  recording  techniques  as  disk  systems. The medium is flexible polyester (similar to that used in some clothing) tape coated with magnetizable material. The coating may consist of particles of pure metal in special binders or vapor-plated metal films.  The tape and the tape drive are analogous to a home  tape  recorder  system. Tape  widths  vary  from  0.38  cm  (0.15  inch)  to  1.27  cm 0.5 inch). Tapes used to be packaged as open reels that have to be threaded through a second spindle for use. Today, virtually all tapes are housed in cartridges</a:t>
            </a:r>
            <a:r>
              <a:rPr lang="en-US" b="0" dirty="0" smtClean="0"/>
              <a:t>.</a:t>
            </a:r>
          </a:p>
          <a:p>
            <a:pPr>
              <a:buFont typeface="Wingdings" pitchFamily="2" charset="2"/>
              <a:buChar char="Ø"/>
            </a:pPr>
            <a:endParaRPr lang="en-US" b="0" dirty="0" smtClean="0"/>
          </a:p>
          <a:p>
            <a:pPr>
              <a:buFont typeface="Wingdings" pitchFamily="2" charset="2"/>
              <a:buChar char="Ø"/>
            </a:pPr>
            <a:r>
              <a:rPr lang="en-US" b="0" dirty="0" smtClean="0"/>
              <a:t>     Data  on  the  tape  are  structured  as  a  number  of  parallel  tracks  running lengthwise. Earlier tape systems typically used nine tracks. This made it possible to store data one byte at a time, with an additional parity bit as the ninth track. This was followed by tape systems using 18 or 36 tracks, corresponding to a digital word or double word. The recording of data in this form is referred to as parallel recording.  </a:t>
            </a:r>
          </a:p>
          <a:p>
            <a:endParaRPr lang="en-IN" b="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05800" cy="914400"/>
          </a:xfrm>
        </p:spPr>
        <p:txBody>
          <a:bodyPr/>
          <a:lstStyle/>
          <a:p>
            <a:r>
              <a:rPr lang="en-IN" b="1" i="1" u="sng" dirty="0" smtClean="0"/>
              <a:t>OPTICAL STORAGE </a:t>
            </a:r>
            <a:endParaRPr lang="en-IN" b="1" i="1" u="sng" dirty="0"/>
          </a:p>
        </p:txBody>
      </p:sp>
      <p:sp>
        <p:nvSpPr>
          <p:cNvPr id="3" name="Subtitle 2"/>
          <p:cNvSpPr>
            <a:spLocks noGrp="1"/>
          </p:cNvSpPr>
          <p:nvPr>
            <p:ph type="subTitle" idx="4294967295"/>
          </p:nvPr>
        </p:nvSpPr>
        <p:spPr>
          <a:xfrm>
            <a:off x="304800" y="990600"/>
            <a:ext cx="8458200" cy="5867400"/>
          </a:xfrm>
        </p:spPr>
        <p:txBody>
          <a:bodyPr>
            <a:normAutofit fontScale="92500" lnSpcReduction="10000"/>
          </a:bodyPr>
          <a:lstStyle/>
          <a:p>
            <a:endParaRPr lang="en-IN" dirty="0" smtClean="0"/>
          </a:p>
          <a:p>
            <a:pPr>
              <a:buFont typeface="Wingdings" pitchFamily="2" charset="2"/>
              <a:buChar char="Ø"/>
            </a:pPr>
            <a:r>
              <a:rPr lang="en-IN" dirty="0" smtClean="0"/>
              <a:t>    Optical storage is the storage of data on an optically readable medium.  Data is recorded by making marks in a pattern that can be read back with the aid of light, usually a beam of laser light precisely focused on a spinning optical disc.</a:t>
            </a:r>
          </a:p>
          <a:p>
            <a:pPr>
              <a:buFont typeface="Wingdings" pitchFamily="2" charset="2"/>
              <a:buChar char="Ø"/>
            </a:pPr>
            <a:endParaRPr lang="en-IN" dirty="0" smtClean="0"/>
          </a:p>
          <a:p>
            <a:pPr>
              <a:buFont typeface="Wingdings" pitchFamily="2" charset="2"/>
              <a:buChar char="Ø"/>
            </a:pPr>
            <a:r>
              <a:rPr lang="en-IN" dirty="0" smtClean="0"/>
              <a:t>    An optical disc drive is a device in a computer that can read CD-ROMs or other optical discs, such as DVDs and </a:t>
            </a:r>
            <a:r>
              <a:rPr lang="en-IN" dirty="0" smtClean="0"/>
              <a:t>Blue-ray</a:t>
            </a:r>
            <a:r>
              <a:rPr lang="en-IN" dirty="0" smtClean="0"/>
              <a:t> discs. Optical storage differs from other data storage techniques that make use of other technologies such as magnetism, such as floppy disks and hard disks, or semiconductors, such as flash memory and RAM.</a:t>
            </a:r>
            <a:endParaRPr lang="en-I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34400" cy="960438"/>
          </a:xfrm>
        </p:spPr>
        <p:txBody>
          <a:bodyPr>
            <a:normAutofit/>
          </a:bodyPr>
          <a:lstStyle/>
          <a:p>
            <a:r>
              <a:rPr lang="en-IN" sz="4400" b="1" i="1" u="sng" dirty="0" smtClean="0">
                <a:latin typeface="Algerian" pitchFamily="82" charset="0"/>
              </a:rPr>
              <a:t>Compact Disk </a:t>
            </a:r>
            <a:endParaRPr lang="en-IN" sz="4400" b="1" i="1" u="sng" dirty="0">
              <a:latin typeface="Algerian" pitchFamily="82" charset="0"/>
            </a:endParaRPr>
          </a:p>
        </p:txBody>
      </p:sp>
      <p:sp>
        <p:nvSpPr>
          <p:cNvPr id="3" name="Subtitle 2"/>
          <p:cNvSpPr>
            <a:spLocks noGrp="1"/>
          </p:cNvSpPr>
          <p:nvPr>
            <p:ph type="subTitle" idx="4294967295"/>
          </p:nvPr>
        </p:nvSpPr>
        <p:spPr>
          <a:xfrm>
            <a:off x="304800" y="1066800"/>
            <a:ext cx="8534400" cy="5562600"/>
          </a:xfrm>
        </p:spPr>
        <p:txBody>
          <a:bodyPr>
            <a:normAutofit fontScale="77500" lnSpcReduction="20000"/>
          </a:bodyPr>
          <a:lstStyle/>
          <a:p>
            <a:pPr>
              <a:buFont typeface="Wingdings" pitchFamily="2" charset="2"/>
              <a:buChar char="Ø"/>
            </a:pPr>
            <a:r>
              <a:rPr lang="en-IN" dirty="0" smtClean="0"/>
              <a:t>    </a:t>
            </a:r>
            <a:r>
              <a:rPr lang="en-IN" dirty="0" smtClean="0"/>
              <a:t>CD-ROM Both </a:t>
            </a:r>
            <a:r>
              <a:rPr lang="en-IN" dirty="0" smtClean="0"/>
              <a:t>the audio CD and the CD-ROM (compact disk read-only memory) share a similar </a:t>
            </a:r>
            <a:r>
              <a:rPr lang="en-IN" dirty="0" smtClean="0"/>
              <a:t>technology . The </a:t>
            </a:r>
            <a:r>
              <a:rPr lang="en-IN" dirty="0" smtClean="0"/>
              <a:t>main difference is that CD-ROM players are more rugged and have error correction devices to ensure that data are properly transferred from disk to computer.</a:t>
            </a:r>
          </a:p>
          <a:p>
            <a:pPr>
              <a:buFont typeface="Wingdings" pitchFamily="2" charset="2"/>
              <a:buChar char="Ø"/>
            </a:pPr>
            <a:endParaRPr lang="en-IN" dirty="0" smtClean="0"/>
          </a:p>
          <a:p>
            <a:pPr>
              <a:buFont typeface="Wingdings" pitchFamily="2" charset="2"/>
              <a:buChar char="Ø"/>
            </a:pPr>
            <a:r>
              <a:rPr lang="en-IN" dirty="0" smtClean="0"/>
              <a:t>   The disk is formed from a resin, such as polycarbonate. Digitally recorded information (either music or computer data) is imprinted as a series of microscopic pits on the surface of the polycarbonate</a:t>
            </a:r>
          </a:p>
          <a:p>
            <a:pPr>
              <a:buFont typeface="Wingdings" pitchFamily="2" charset="2"/>
              <a:buChar char="Ø"/>
            </a:pPr>
            <a:r>
              <a:rPr lang="en-IN" dirty="0" smtClean="0"/>
              <a:t>  </a:t>
            </a:r>
          </a:p>
          <a:p>
            <a:pPr>
              <a:buFont typeface="Wingdings" pitchFamily="2" charset="2"/>
              <a:buChar char="Ø"/>
            </a:pPr>
            <a:r>
              <a:rPr lang="en-IN" dirty="0" smtClean="0"/>
              <a:t>  This is done first of all with a finely focused high-intensity laser to create a master disk. The master is used in turn to make a die to stamp out copies onto polycarbonate. The pitted surface is then coated with a highly reflective surface, usually </a:t>
            </a:r>
            <a:r>
              <a:rPr lang="en-IN" dirty="0" smtClean="0"/>
              <a:t>aluminium </a:t>
            </a:r>
            <a:r>
              <a:rPr lang="en-IN" dirty="0" smtClean="0"/>
              <a:t>or </a:t>
            </a:r>
            <a:r>
              <a:rPr lang="en-IN" dirty="0" smtClean="0"/>
              <a:t>gold . This </a:t>
            </a:r>
            <a:r>
              <a:rPr lang="en-IN" dirty="0" smtClean="0"/>
              <a:t>shiny surface is protected against dust and scratches by a top coat of clear acrylic.</a:t>
            </a:r>
            <a:endParaRPr lang="en-I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543800" cy="808038"/>
          </a:xfrm>
        </p:spPr>
        <p:txBody>
          <a:bodyPr>
            <a:normAutofit/>
          </a:bodyPr>
          <a:lstStyle/>
          <a:p>
            <a:r>
              <a:rPr lang="en-IN" b="1" i="1" u="sng" dirty="0" smtClean="0"/>
              <a:t>ADVANTAGES - </a:t>
            </a:r>
            <a:endParaRPr lang="en-IN" b="1" i="1" u="sng" dirty="0"/>
          </a:p>
        </p:txBody>
      </p:sp>
      <p:sp>
        <p:nvSpPr>
          <p:cNvPr id="3" name="Subtitle 2"/>
          <p:cNvSpPr>
            <a:spLocks noGrp="1"/>
          </p:cNvSpPr>
          <p:nvPr>
            <p:ph type="subTitle" idx="4294967295"/>
          </p:nvPr>
        </p:nvSpPr>
        <p:spPr>
          <a:xfrm>
            <a:off x="0" y="1143000"/>
            <a:ext cx="8686800" cy="5562600"/>
          </a:xfrm>
          <a:prstGeom prst="rect">
            <a:avLst/>
          </a:prstGeom>
        </p:spPr>
        <p:txBody>
          <a:bodyPr>
            <a:normAutofit fontScale="77500" lnSpcReduction="20000"/>
          </a:bodyPr>
          <a:lstStyle/>
          <a:p>
            <a:pPr>
              <a:buFont typeface="Wingdings" pitchFamily="2" charset="2"/>
              <a:buChar char="Ø"/>
            </a:pPr>
            <a:r>
              <a:rPr lang="en-IN" b="0" dirty="0" smtClean="0"/>
              <a:t>   The optical disk together with the information stored on it can be mass replicated inexpensively—unlike a magnetic disk. The database on a magnetic disk has to be reproduced by copying one disk at a time using two disk drives.</a:t>
            </a:r>
          </a:p>
          <a:p>
            <a:endParaRPr lang="en-IN" b="0" dirty="0" smtClean="0"/>
          </a:p>
          <a:p>
            <a:pPr>
              <a:buFont typeface="Wingdings" pitchFamily="2" charset="2"/>
              <a:buChar char="Ø"/>
            </a:pPr>
            <a:r>
              <a:rPr lang="en-IN" b="0" dirty="0" smtClean="0"/>
              <a:t>   he optical disk is removable, allowing the disk itself to be used for archival storage. Most magnetic disks are non removable. The information on </a:t>
            </a:r>
            <a:r>
              <a:rPr lang="en-IN" b="0" dirty="0" smtClean="0"/>
              <a:t>non-removable </a:t>
            </a:r>
            <a:r>
              <a:rPr lang="en-IN" b="0" dirty="0" smtClean="0"/>
              <a:t>magnetic disks must first be copied to another storage medium before the disk drive/disk can be used to store new information. </a:t>
            </a:r>
          </a:p>
          <a:p>
            <a:pPr>
              <a:buFont typeface="Wingdings" pitchFamily="2" charset="2"/>
              <a:buChar char="Ø"/>
            </a:pPr>
            <a:endParaRPr lang="en-IN" b="0" dirty="0" smtClean="0"/>
          </a:p>
          <a:p>
            <a:pPr>
              <a:buNone/>
            </a:pPr>
            <a:r>
              <a:rPr lang="en-IN" sz="4600" b="1" i="1" dirty="0" smtClean="0">
                <a:solidFill>
                  <a:schemeClr val="accent1">
                    <a:lumMod val="60000"/>
                    <a:lumOff val="40000"/>
                  </a:schemeClr>
                </a:solidFill>
                <a:latin typeface="Algerian" pitchFamily="82" charset="0"/>
              </a:rPr>
              <a:t>      </a:t>
            </a:r>
            <a:r>
              <a:rPr lang="en-IN" sz="4600" b="1" i="1" u="sng" dirty="0" smtClean="0">
                <a:solidFill>
                  <a:schemeClr val="accent1">
                    <a:lumMod val="60000"/>
                    <a:lumOff val="40000"/>
                  </a:schemeClr>
                </a:solidFill>
                <a:latin typeface="Algerian" pitchFamily="82" charset="0"/>
              </a:rPr>
              <a:t>DISADVANTAGES </a:t>
            </a:r>
            <a:r>
              <a:rPr lang="en-IN" sz="4600" dirty="0" smtClean="0">
                <a:solidFill>
                  <a:schemeClr val="accent1">
                    <a:lumMod val="60000"/>
                    <a:lumOff val="40000"/>
                  </a:schemeClr>
                </a:solidFill>
                <a:latin typeface="Algerian" pitchFamily="82" charset="0"/>
              </a:rPr>
              <a:t>–</a:t>
            </a:r>
          </a:p>
          <a:p>
            <a:endParaRPr lang="en-IN" dirty="0" smtClean="0"/>
          </a:p>
          <a:p>
            <a:pPr>
              <a:buFont typeface="Wingdings" pitchFamily="2" charset="2"/>
              <a:buChar char="Ø"/>
            </a:pPr>
            <a:r>
              <a:rPr lang="en-IN" dirty="0" smtClean="0"/>
              <a:t>    </a:t>
            </a:r>
            <a:r>
              <a:rPr lang="en-IN" b="0" dirty="0" smtClean="0"/>
              <a:t>It is read-only and cannot be updated. </a:t>
            </a:r>
          </a:p>
          <a:p>
            <a:pPr>
              <a:buFont typeface="Wingdings" pitchFamily="2" charset="2"/>
              <a:buChar char="Ø"/>
            </a:pPr>
            <a:r>
              <a:rPr lang="en-IN" b="0" dirty="0" smtClean="0"/>
              <a:t>   It has an access time much longer than that of a magnetic disk </a:t>
            </a:r>
            <a:r>
              <a:rPr lang="en-IN" b="0" dirty="0" smtClean="0"/>
              <a:t>drive , as </a:t>
            </a:r>
            <a:r>
              <a:rPr lang="en-IN" b="0" dirty="0" smtClean="0"/>
              <a:t>much as half a second. </a:t>
            </a:r>
            <a:endParaRPr lang="en-IN" b="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960438"/>
          </a:xfrm>
        </p:spPr>
        <p:txBody>
          <a:bodyPr>
            <a:normAutofit/>
          </a:bodyPr>
          <a:lstStyle/>
          <a:p>
            <a:r>
              <a:rPr lang="en-IN" sz="4000" b="1" u="sng" dirty="0" smtClean="0">
                <a:solidFill>
                  <a:schemeClr val="accent1">
                    <a:lumMod val="60000"/>
                    <a:lumOff val="40000"/>
                  </a:schemeClr>
                </a:solidFill>
                <a:latin typeface="Algerian" pitchFamily="82" charset="0"/>
              </a:rPr>
              <a:t>Digital Versatile Disk  (DVD) </a:t>
            </a:r>
            <a:endParaRPr lang="en-IN" sz="4000" b="1" u="sng" dirty="0">
              <a:solidFill>
                <a:schemeClr val="accent1">
                  <a:lumMod val="60000"/>
                  <a:lumOff val="40000"/>
                </a:schemeClr>
              </a:solidFill>
              <a:latin typeface="Algerian" pitchFamily="82" charset="0"/>
            </a:endParaRPr>
          </a:p>
        </p:txBody>
      </p:sp>
      <p:sp>
        <p:nvSpPr>
          <p:cNvPr id="3" name="Subtitle 2"/>
          <p:cNvSpPr>
            <a:spLocks noGrp="1"/>
          </p:cNvSpPr>
          <p:nvPr>
            <p:ph type="subTitle" idx="4294967295"/>
          </p:nvPr>
        </p:nvSpPr>
        <p:spPr>
          <a:xfrm>
            <a:off x="152400" y="1295400"/>
            <a:ext cx="8686800" cy="5181600"/>
          </a:xfrm>
        </p:spPr>
        <p:txBody>
          <a:bodyPr>
            <a:normAutofit fontScale="92500" lnSpcReduction="20000"/>
          </a:bodyPr>
          <a:lstStyle/>
          <a:p>
            <a:pPr>
              <a:buFont typeface="Wingdings" pitchFamily="2" charset="2"/>
              <a:buChar char="Ø"/>
            </a:pPr>
            <a:r>
              <a:rPr lang="en-IN" dirty="0" smtClean="0"/>
              <a:t>   DVD</a:t>
            </a:r>
            <a:r>
              <a:rPr lang="en-IN" b="0" dirty="0" smtClean="0"/>
              <a:t> (digital versatile disc)</a:t>
            </a:r>
            <a:r>
              <a:rPr lang="en-IN" b="0" baseline="30000" dirty="0" smtClean="0"/>
              <a:t> </a:t>
            </a:r>
            <a:r>
              <a:rPr lang="en-IN" b="0" dirty="0" smtClean="0"/>
              <a:t>is a digital optical disc storage format invented and developed in 1995. The medium can store any kind of digital data and is widely used for software and other computer files as well as video programs watched using DVD players. DVDs offer higher storage capacity than compact discs while having the same dimensions.</a:t>
            </a:r>
          </a:p>
          <a:p>
            <a:pPr>
              <a:buFont typeface="Wingdings" pitchFamily="2" charset="2"/>
              <a:buChar char="Ø"/>
            </a:pPr>
            <a:endParaRPr lang="en-IN" b="0" dirty="0" smtClean="0"/>
          </a:p>
          <a:p>
            <a:pPr>
              <a:buFont typeface="Wingdings" pitchFamily="2" charset="2"/>
              <a:buChar char="Ø"/>
            </a:pPr>
            <a:r>
              <a:rPr lang="en-IN" b="0" dirty="0" smtClean="0"/>
              <a:t>   The DVD has replaced the videotape used in video cassette recorders (VCRs) and, more important for this discussion, replace the CD-ROM in personal computers and servers. The DVD takes video into the digital </a:t>
            </a:r>
            <a:r>
              <a:rPr lang="en-IN" b="0" dirty="0" smtClean="0"/>
              <a:t>age . It </a:t>
            </a:r>
            <a:r>
              <a:rPr lang="en-IN" b="0" dirty="0" smtClean="0"/>
              <a:t>delivers movies with impressive picture </a:t>
            </a:r>
            <a:r>
              <a:rPr lang="en-IN" b="0" dirty="0" smtClean="0"/>
              <a:t>quality , and </a:t>
            </a:r>
            <a:r>
              <a:rPr lang="en-IN" b="0" dirty="0" smtClean="0"/>
              <a:t>it can be randomly accessed like audio </a:t>
            </a:r>
            <a:r>
              <a:rPr lang="en-IN" b="0" dirty="0" smtClean="0"/>
              <a:t>CDs , which </a:t>
            </a:r>
            <a:r>
              <a:rPr lang="en-IN" b="0" dirty="0" smtClean="0"/>
              <a:t>DVD machines can also </a:t>
            </a:r>
            <a:r>
              <a:rPr lang="en-IN" b="0" dirty="0" smtClean="0"/>
              <a:t>play.</a:t>
            </a:r>
            <a:endParaRPr lang="en-I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7543800" cy="5334000"/>
          </a:xfrm>
        </p:spPr>
        <p:txBody>
          <a:bodyPr>
            <a:normAutofit/>
          </a:bodyPr>
          <a:lstStyle/>
          <a:p>
            <a:r>
              <a:rPr lang="en-IN" sz="11500" b="1" i="1" u="sng" dirty="0" smtClean="0">
                <a:latin typeface="Algerian" pitchFamily="82" charset="0"/>
              </a:rPr>
              <a:t>UNIT </a:t>
            </a:r>
            <a:r>
              <a:rPr lang="en-IN" sz="11500" b="1" i="1" u="sng" dirty="0" smtClean="0">
                <a:latin typeface="Algerian" pitchFamily="82" charset="0"/>
              </a:rPr>
              <a:t>- 4</a:t>
            </a:r>
            <a:endParaRPr lang="en-IN" sz="11500" b="1" i="1" u="sng" dirty="0">
              <a:latin typeface="Algerian" pitchFamily="8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GB" dirty="0" smtClean="0"/>
              <a:t>   </a:t>
            </a:r>
            <a:r>
              <a:rPr lang="en-GB" dirty="0" smtClean="0">
                <a:latin typeface="Algerian" pitchFamily="82" charset="0"/>
              </a:rPr>
              <a:t>4.Processing from storage </a:t>
            </a:r>
            <a:r>
              <a:rPr lang="en-GB" dirty="0" smtClean="0">
                <a:latin typeface="Algerian" pitchFamily="82" charset="0"/>
              </a:rPr>
              <a:t>to</a:t>
            </a:r>
            <a:br>
              <a:rPr lang="en-GB" dirty="0" smtClean="0">
                <a:latin typeface="Algerian" pitchFamily="82" charset="0"/>
              </a:rPr>
            </a:br>
            <a:r>
              <a:rPr lang="en-GB" dirty="0" smtClean="0">
                <a:latin typeface="Algerian" pitchFamily="82" charset="0"/>
              </a:rPr>
              <a:t>    </a:t>
            </a:r>
            <a:r>
              <a:rPr lang="en-GB" dirty="0" smtClean="0">
                <a:latin typeface="Algerian" pitchFamily="82" charset="0"/>
              </a:rPr>
              <a:t>I/O</a:t>
            </a:r>
            <a:endParaRPr lang="en-US" dirty="0">
              <a:latin typeface="Algerian" pitchFamily="82" charset="0"/>
            </a:endParaRPr>
          </a:p>
        </p:txBody>
      </p:sp>
      <p:pic>
        <p:nvPicPr>
          <p:cNvPr id="4" name="Picture 62"/>
          <p:cNvPicPr>
            <a:picLocks noGrp="1" noChangeAspect="1" noChangeArrowheads="1"/>
          </p:cNvPicPr>
          <p:nvPr>
            <p:ph idx="1"/>
          </p:nvPr>
        </p:nvPicPr>
        <p:blipFill>
          <a:blip r:embed="rId2"/>
          <a:srcRect l="54907" t="50000" r="7791" b="13637"/>
          <a:stretch>
            <a:fillRect/>
          </a:stretch>
        </p:blipFill>
        <p:spPr bwMode="auto">
          <a:xfrm>
            <a:off x="1905000" y="1447800"/>
            <a:ext cx="5257800" cy="4800600"/>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391400" cy="609600"/>
          </a:xfrm>
        </p:spPr>
        <p:txBody>
          <a:bodyPr>
            <a:normAutofit fontScale="90000"/>
          </a:bodyPr>
          <a:lstStyle/>
          <a:p>
            <a:r>
              <a:rPr lang="en-IN" sz="4900" b="1" i="1" u="sng" dirty="0" smtClean="0">
                <a:latin typeface="Algerian" pitchFamily="82" charset="0"/>
              </a:rPr>
              <a:t>      CPU </a:t>
            </a:r>
            <a:r>
              <a:rPr lang="en-IN" sz="4900" b="1" i="1" u="sng" dirty="0" smtClean="0">
                <a:latin typeface="Algerian" pitchFamily="82" charset="0"/>
              </a:rPr>
              <a:t>ORGANISATION</a:t>
            </a:r>
            <a:r>
              <a:rPr lang="en-IN" b="1" i="1" u="sng" dirty="0" smtClean="0"/>
              <a:t/>
            </a:r>
            <a:br>
              <a:rPr lang="en-IN" b="1" i="1" u="sng" dirty="0" smtClean="0"/>
            </a:br>
            <a:endParaRPr lang="en-IN" b="1" i="1" u="sng" dirty="0"/>
          </a:p>
        </p:txBody>
      </p:sp>
      <p:sp>
        <p:nvSpPr>
          <p:cNvPr id="3" name="Subtitle 2"/>
          <p:cNvSpPr>
            <a:spLocks noGrp="1"/>
          </p:cNvSpPr>
          <p:nvPr>
            <p:ph type="subTitle" idx="4294967295"/>
          </p:nvPr>
        </p:nvSpPr>
        <p:spPr>
          <a:xfrm>
            <a:off x="228600" y="609600"/>
            <a:ext cx="8610600" cy="6248400"/>
          </a:xfrm>
        </p:spPr>
        <p:txBody>
          <a:bodyPr>
            <a:noAutofit/>
          </a:bodyPr>
          <a:lstStyle/>
          <a:p>
            <a:pPr>
              <a:buFont typeface="Wingdings" pitchFamily="2" charset="2"/>
              <a:buChar char="Ø"/>
            </a:pPr>
            <a:r>
              <a:rPr lang="en-IN" sz="2200" dirty="0" smtClean="0">
                <a:latin typeface="Arial" pitchFamily="34" charset="0"/>
                <a:cs typeface="Arial" pitchFamily="34" charset="0"/>
              </a:rPr>
              <a:t>   </a:t>
            </a:r>
            <a:r>
              <a:rPr lang="en-IN" sz="2200" b="0" dirty="0" smtClean="0">
                <a:latin typeface="Arial" pitchFamily="34" charset="0"/>
                <a:cs typeface="Arial" pitchFamily="34" charset="0"/>
              </a:rPr>
              <a:t>CPU Acts as the brain of computer.</a:t>
            </a:r>
          </a:p>
          <a:p>
            <a:pPr>
              <a:buFont typeface="Wingdings" pitchFamily="2" charset="2"/>
              <a:buChar char="Ø"/>
            </a:pPr>
            <a:r>
              <a:rPr lang="en-IN" sz="2200" b="0" dirty="0" smtClean="0">
                <a:latin typeface="Arial" pitchFamily="34" charset="0"/>
                <a:cs typeface="Arial" pitchFamily="34" charset="0"/>
              </a:rPr>
              <a:t>  Performs all the calculations &amp; controls all the components. Carries out the instructions of a computer program, performs the basic arithmetical, logical, and input and output operations of the system.</a:t>
            </a:r>
          </a:p>
          <a:p>
            <a:pPr>
              <a:buFont typeface="Wingdings" pitchFamily="2" charset="2"/>
              <a:buChar char="Ø"/>
            </a:pPr>
            <a:r>
              <a:rPr lang="en-IN" sz="2200" b="0" dirty="0" smtClean="0">
                <a:latin typeface="Arial" pitchFamily="34" charset="0"/>
                <a:cs typeface="Arial" pitchFamily="34" charset="0"/>
              </a:rPr>
              <a:t> CPU Has Two Main Components Control Unit (CU), Arithmetic &amp; Logic Unit (ALU).</a:t>
            </a:r>
          </a:p>
          <a:p>
            <a:pPr>
              <a:buFont typeface="Wingdings" pitchFamily="2" charset="2"/>
              <a:buChar char="Ø"/>
            </a:pPr>
            <a:r>
              <a:rPr lang="en-IN" sz="2200" b="0" dirty="0" smtClean="0">
                <a:latin typeface="Arial" pitchFamily="34" charset="0"/>
                <a:cs typeface="Arial" pitchFamily="34" charset="0"/>
              </a:rPr>
              <a:t>  Control Unit Selects program instructions &amp; coordinates their execution. Regulates timing of processor. Sends control signal to and receives control signal from peripheral devices. Acts as central nervous system for all other components. It obtains instruction from memory, interprets the instruction &amp; issues signals to the required units to carry out the execution.</a:t>
            </a:r>
          </a:p>
          <a:p>
            <a:pPr>
              <a:buFont typeface="Wingdings" pitchFamily="2" charset="2"/>
              <a:buChar char="Ø"/>
            </a:pPr>
            <a:r>
              <a:rPr lang="en-IN" sz="2200" b="0" dirty="0" smtClean="0">
                <a:latin typeface="Arial" pitchFamily="34" charset="0"/>
                <a:cs typeface="Arial" pitchFamily="34" charset="0"/>
              </a:rPr>
              <a:t>  ALU Actual execution of instruction takes place in ALU. It consists of a complicated set of logic circuit, registers and accumulator to carry out all operations. Depends on the commands given by the Control Unit.</a:t>
            </a:r>
            <a:endParaRPr lang="en-IN" sz="2200" dirty="0">
              <a:latin typeface="Arial" pitchFamily="34" charset="0"/>
              <a:cs typeface="Arial"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838200"/>
          </a:xfrm>
        </p:spPr>
        <p:txBody>
          <a:bodyPr>
            <a:normAutofit/>
          </a:bodyPr>
          <a:lstStyle/>
          <a:p>
            <a:r>
              <a:rPr lang="en-IN" sz="4800" b="1" i="1" u="sng" dirty="0" smtClean="0">
                <a:latin typeface="Algerian" pitchFamily="82" charset="0"/>
              </a:rPr>
              <a:t>CPU ORGANISATION </a:t>
            </a:r>
            <a:endParaRPr lang="en-IN" sz="4800" b="1" i="1" u="sng" dirty="0">
              <a:latin typeface="Algerian" pitchFamily="82" charset="0"/>
            </a:endParaRPr>
          </a:p>
        </p:txBody>
      </p:sp>
      <p:sp>
        <p:nvSpPr>
          <p:cNvPr id="3" name="Subtitle 2"/>
          <p:cNvSpPr>
            <a:spLocks noGrp="1"/>
          </p:cNvSpPr>
          <p:nvPr>
            <p:ph type="subTitle" idx="4294967295"/>
          </p:nvPr>
        </p:nvSpPr>
        <p:spPr>
          <a:xfrm>
            <a:off x="304800" y="990600"/>
            <a:ext cx="8686800" cy="5715000"/>
          </a:xfrm>
        </p:spPr>
        <p:txBody>
          <a:bodyPr/>
          <a:lstStyle/>
          <a:p>
            <a:r>
              <a:rPr lang="en-US" dirty="0" smtClean="0"/>
              <a:t>The major  components  of  the  processor  are  an  arithmetic  and  logic  unit(ALU)  and  a control unit(CU). The ALU does the actual computation or processing of data. The control  unit  controls  the  movement  of  data  and  instructions  into  and  out  of  the processor  and  controls  the  operation  of  the  ALU.</a:t>
            </a:r>
            <a:endParaRPr lang="en-IN" dirty="0"/>
          </a:p>
        </p:txBody>
      </p:sp>
      <p:pic>
        <p:nvPicPr>
          <p:cNvPr id="47106" name="Picture 2" descr="Image result for CPU Organisation"/>
          <p:cNvPicPr>
            <a:picLocks noChangeAspect="1" noChangeArrowheads="1"/>
          </p:cNvPicPr>
          <p:nvPr/>
        </p:nvPicPr>
        <p:blipFill>
          <a:blip r:embed="rId2" cstate="print"/>
          <a:srcRect/>
          <a:stretch>
            <a:fillRect/>
          </a:stretch>
        </p:blipFill>
        <p:spPr bwMode="auto">
          <a:xfrm>
            <a:off x="762000" y="4267200"/>
            <a:ext cx="7924800" cy="2286000"/>
          </a:xfrm>
          <a:prstGeom prst="rect">
            <a:avLst/>
          </a:prstGeom>
          <a:no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143000"/>
          </a:xfrm>
        </p:spPr>
        <p:txBody>
          <a:bodyPr/>
          <a:lstStyle/>
          <a:p>
            <a:r>
              <a:rPr lang="en-IN" b="1" i="1" u="sng" dirty="0" smtClean="0"/>
              <a:t>   </a:t>
            </a:r>
            <a:r>
              <a:rPr lang="en-IN" sz="4800" b="1" i="1" u="sng" dirty="0" smtClean="0">
                <a:latin typeface="Algerian" pitchFamily="82" charset="0"/>
              </a:rPr>
              <a:t>REGISTER </a:t>
            </a:r>
            <a:r>
              <a:rPr lang="en-IN" sz="4800" b="1" i="1" u="sng" dirty="0" smtClean="0">
                <a:latin typeface="Algerian" pitchFamily="82" charset="0"/>
              </a:rPr>
              <a:t>ORGANISATION</a:t>
            </a:r>
            <a:endParaRPr lang="en-IN" b="1" i="1" u="sng" dirty="0">
              <a:latin typeface="Algerian" pitchFamily="82" charset="0"/>
            </a:endParaRPr>
          </a:p>
        </p:txBody>
      </p:sp>
      <p:sp>
        <p:nvSpPr>
          <p:cNvPr id="3" name="Subtitle 2"/>
          <p:cNvSpPr>
            <a:spLocks noGrp="1"/>
          </p:cNvSpPr>
          <p:nvPr>
            <p:ph type="subTitle" idx="4294967295"/>
          </p:nvPr>
        </p:nvSpPr>
        <p:spPr>
          <a:xfrm>
            <a:off x="152400" y="1143000"/>
            <a:ext cx="8991600" cy="5715000"/>
          </a:xfrm>
        </p:spPr>
        <p:txBody>
          <a:bodyPr>
            <a:normAutofit fontScale="92500" lnSpcReduction="20000"/>
          </a:bodyPr>
          <a:lstStyle/>
          <a:p>
            <a:pPr>
              <a:buFont typeface="Wingdings" pitchFamily="2" charset="2"/>
              <a:buChar char="Ø"/>
            </a:pPr>
            <a:endParaRPr lang="en-IN" dirty="0" smtClean="0">
              <a:latin typeface="Arial" pitchFamily="34" charset="0"/>
              <a:cs typeface="Arial" pitchFamily="34" charset="0"/>
            </a:endParaRPr>
          </a:p>
          <a:p>
            <a:pPr>
              <a:buFont typeface="Wingdings" pitchFamily="2" charset="2"/>
              <a:buChar char="Ø"/>
            </a:pPr>
            <a:r>
              <a:rPr lang="en-IN" dirty="0" smtClean="0">
                <a:latin typeface="Arial" pitchFamily="34" charset="0"/>
                <a:cs typeface="Arial" pitchFamily="34" charset="0"/>
              </a:rPr>
              <a:t>   </a:t>
            </a:r>
            <a:r>
              <a:rPr lang="en-IN" b="0" dirty="0" smtClean="0">
                <a:latin typeface="Arial" pitchFamily="34" charset="0"/>
                <a:cs typeface="Arial" pitchFamily="34" charset="0"/>
              </a:rPr>
              <a:t>When we are using multiple general purpose registers, instead of single accumulator register, in the CPU Organization then this type of organization is known as General register based CPU Organization. </a:t>
            </a:r>
          </a:p>
          <a:p>
            <a:endParaRPr lang="en-IN" b="0" dirty="0" smtClean="0">
              <a:latin typeface="Arial" pitchFamily="34" charset="0"/>
              <a:cs typeface="Arial" pitchFamily="34" charset="0"/>
            </a:endParaRPr>
          </a:p>
          <a:p>
            <a:pPr>
              <a:buFont typeface="Wingdings" pitchFamily="2" charset="2"/>
              <a:buChar char="Ø"/>
            </a:pPr>
            <a:r>
              <a:rPr lang="en-IN" b="0" dirty="0" smtClean="0">
                <a:latin typeface="Arial" pitchFamily="34" charset="0"/>
                <a:cs typeface="Arial" pitchFamily="34" charset="0"/>
              </a:rPr>
              <a:t>  In this type of organization, computer uses two or three address fields in their instruction format. Each address field may specify a general register or a memory word.</a:t>
            </a:r>
          </a:p>
          <a:p>
            <a:endParaRPr lang="en-IN" b="0" dirty="0" smtClean="0">
              <a:latin typeface="Arial" pitchFamily="34" charset="0"/>
              <a:cs typeface="Arial" pitchFamily="34" charset="0"/>
            </a:endParaRPr>
          </a:p>
          <a:p>
            <a:pPr>
              <a:buFont typeface="Wingdings" pitchFamily="2" charset="2"/>
              <a:buChar char="Ø"/>
            </a:pPr>
            <a:r>
              <a:rPr lang="en-IN" b="0" dirty="0" smtClean="0">
                <a:latin typeface="Arial" pitchFamily="34" charset="0"/>
                <a:cs typeface="Arial" pitchFamily="34" charset="0"/>
              </a:rPr>
              <a:t> If many CPU registers are available for heavily used variables and intermediate results, we can avoid memory references much of the time, thus vastly increasing program execution speed, and reducing program size.</a:t>
            </a:r>
          </a:p>
          <a:p>
            <a:pPr>
              <a:buFont typeface="Wingdings" pitchFamily="2" charset="2"/>
              <a:buChar char="Ø"/>
            </a:pPr>
            <a:r>
              <a:rPr lang="en-IN" b="0" dirty="0" smtClean="0"/>
              <a:t>  </a:t>
            </a:r>
            <a:endParaRPr lang="en-I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304800"/>
            <a:ext cx="8915400" cy="6400800"/>
          </a:xfrm>
        </p:spPr>
        <p:txBody>
          <a:bodyPr>
            <a:normAutofit lnSpcReduction="10000"/>
          </a:bodyPr>
          <a:lstStyle/>
          <a:p>
            <a:pPr>
              <a:buNone/>
            </a:pPr>
            <a:r>
              <a:rPr lang="en-IN" sz="4000" b="1" i="1" u="sng" dirty="0" smtClean="0">
                <a:solidFill>
                  <a:schemeClr val="accent1">
                    <a:lumMod val="60000"/>
                    <a:lumOff val="40000"/>
                  </a:schemeClr>
                </a:solidFill>
                <a:latin typeface="Algerian" pitchFamily="82" charset="0"/>
                <a:cs typeface="Arial" pitchFamily="34" charset="0"/>
              </a:rPr>
              <a:t> ADVANTAGES  –</a:t>
            </a:r>
          </a:p>
          <a:p>
            <a:pPr>
              <a:buNone/>
            </a:pPr>
            <a:endParaRPr lang="en-IN" sz="4000" b="1" i="1" u="sng" dirty="0" smtClean="0">
              <a:solidFill>
                <a:schemeClr val="accent1">
                  <a:lumMod val="60000"/>
                  <a:lumOff val="40000"/>
                </a:schemeClr>
              </a:solidFill>
              <a:latin typeface="Algerian" pitchFamily="82" charset="0"/>
              <a:cs typeface="Arial" pitchFamily="34" charset="0"/>
            </a:endParaRPr>
          </a:p>
          <a:p>
            <a:pPr fontAlgn="base">
              <a:buFont typeface="Wingdings" pitchFamily="2" charset="2"/>
              <a:buChar char="Ø"/>
            </a:pPr>
            <a:r>
              <a:rPr lang="en-IN" sz="2400" b="1" dirty="0" smtClean="0">
                <a:latin typeface="Arial" pitchFamily="34" charset="0"/>
                <a:cs typeface="Arial" pitchFamily="34" charset="0"/>
              </a:rPr>
              <a:t> </a:t>
            </a:r>
            <a:r>
              <a:rPr lang="en-IN" sz="2400" b="1" dirty="0" smtClean="0">
                <a:latin typeface="Arial" pitchFamily="34" charset="0"/>
                <a:cs typeface="Arial" pitchFamily="34" charset="0"/>
              </a:rPr>
              <a:t>Efficiency of CPU increases as there are large number </a:t>
            </a:r>
            <a:r>
              <a:rPr lang="en-IN" sz="2400" b="1" dirty="0" smtClean="0">
                <a:latin typeface="Arial" pitchFamily="34" charset="0"/>
                <a:cs typeface="Arial" pitchFamily="34" charset="0"/>
              </a:rPr>
              <a:t>    of </a:t>
            </a:r>
            <a:r>
              <a:rPr lang="en-IN" sz="2400" b="1" dirty="0" smtClean="0">
                <a:latin typeface="Arial" pitchFamily="34" charset="0"/>
                <a:cs typeface="Arial" pitchFamily="34" charset="0"/>
              </a:rPr>
              <a:t>registers are used in this organization.</a:t>
            </a:r>
          </a:p>
          <a:p>
            <a:pPr fontAlgn="base">
              <a:buFont typeface="Wingdings" pitchFamily="2" charset="2"/>
              <a:buChar char="Ø"/>
            </a:pPr>
            <a:r>
              <a:rPr lang="en-IN" sz="2400" b="1" dirty="0" smtClean="0">
                <a:latin typeface="Arial" pitchFamily="34" charset="0"/>
                <a:cs typeface="Arial" pitchFamily="34" charset="0"/>
              </a:rPr>
              <a:t>  Less memory space is used to store the program since the instructions are written in compact way.</a:t>
            </a:r>
          </a:p>
          <a:p>
            <a:endParaRPr lang="en-IN" sz="2800" b="1" dirty="0" smtClean="0">
              <a:latin typeface="Arial" pitchFamily="34" charset="0"/>
              <a:cs typeface="Arial" pitchFamily="34" charset="0"/>
            </a:endParaRPr>
          </a:p>
          <a:p>
            <a:pPr>
              <a:buNone/>
            </a:pPr>
            <a:r>
              <a:rPr lang="en-IN" sz="3600" b="1" i="1" u="sng" dirty="0" smtClean="0">
                <a:solidFill>
                  <a:schemeClr val="accent1">
                    <a:lumMod val="60000"/>
                    <a:lumOff val="40000"/>
                  </a:schemeClr>
                </a:solidFill>
                <a:latin typeface="Algerian" pitchFamily="82" charset="0"/>
                <a:cs typeface="Arial" pitchFamily="34" charset="0"/>
              </a:rPr>
              <a:t>DISADVANTAGES </a:t>
            </a:r>
            <a:r>
              <a:rPr lang="en-IN" sz="3600" b="1" i="1" u="sng" dirty="0" smtClean="0">
                <a:solidFill>
                  <a:schemeClr val="accent1">
                    <a:lumMod val="60000"/>
                    <a:lumOff val="40000"/>
                  </a:schemeClr>
                </a:solidFill>
                <a:latin typeface="Algerian" pitchFamily="82" charset="0"/>
                <a:cs typeface="Arial" pitchFamily="34" charset="0"/>
              </a:rPr>
              <a:t>–</a:t>
            </a:r>
          </a:p>
          <a:p>
            <a:pPr fontAlgn="base">
              <a:buNone/>
            </a:pPr>
            <a:endParaRPr lang="en-IN" b="1" dirty="0" smtClean="0">
              <a:latin typeface="Arial" pitchFamily="34" charset="0"/>
              <a:cs typeface="Arial" pitchFamily="34" charset="0"/>
            </a:endParaRPr>
          </a:p>
          <a:p>
            <a:pPr fontAlgn="base">
              <a:buFont typeface="Wingdings" pitchFamily="2" charset="2"/>
              <a:buChar char="Ø"/>
            </a:pPr>
            <a:r>
              <a:rPr lang="en-IN" sz="2400" b="1" dirty="0" smtClean="0">
                <a:latin typeface="Arial" pitchFamily="34" charset="0"/>
                <a:cs typeface="Arial" pitchFamily="34" charset="0"/>
              </a:rPr>
              <a:t>Care </a:t>
            </a:r>
            <a:r>
              <a:rPr lang="en-IN" sz="2400" b="1" dirty="0" smtClean="0">
                <a:latin typeface="Arial" pitchFamily="34" charset="0"/>
                <a:cs typeface="Arial" pitchFamily="34" charset="0"/>
              </a:rPr>
              <a:t>should be taken to avoid unnecessary usage of registers. Thus, compilers need to be more intelligent in this aspect.</a:t>
            </a:r>
          </a:p>
          <a:p>
            <a:pPr fontAlgn="base">
              <a:buFont typeface="Wingdings" pitchFamily="2" charset="2"/>
              <a:buChar char="Ø"/>
            </a:pPr>
            <a:r>
              <a:rPr lang="en-IN" sz="2400" b="1" dirty="0" smtClean="0">
                <a:latin typeface="Arial" pitchFamily="34" charset="0"/>
                <a:cs typeface="Arial" pitchFamily="34" charset="0"/>
              </a:rPr>
              <a:t>  Since large number of registers are used, thus extra cost is required in this organization</a:t>
            </a:r>
            <a:r>
              <a:rPr lang="en-IN" sz="2000" b="1" dirty="0" smtClean="0">
                <a:latin typeface="Arial" pitchFamily="34" charset="0"/>
                <a:cs typeface="Arial" pitchFamily="34" charset="0"/>
              </a:rPr>
              <a:t>.</a:t>
            </a:r>
          </a:p>
          <a:p>
            <a:endParaRPr lang="en-IN" sz="2800" b="1" dirty="0">
              <a:latin typeface="Arial" pitchFamily="34" charset="0"/>
              <a:cs typeface="Arial"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4294967295"/>
          </p:nvPr>
        </p:nvSpPr>
        <p:spPr>
          <a:xfrm>
            <a:off x="381000" y="381000"/>
            <a:ext cx="8305800" cy="6019800"/>
          </a:xfrm>
        </p:spPr>
        <p:txBody>
          <a:bodyPr>
            <a:normAutofit/>
          </a:bodyPr>
          <a:lstStyle/>
          <a:p>
            <a:pPr>
              <a:buFont typeface="Wingdings" pitchFamily="2" charset="2"/>
              <a:buChar char="Ø"/>
            </a:pPr>
            <a:r>
              <a:rPr lang="en-US" sz="2800" dirty="0" smtClean="0">
                <a:latin typeface="Arial" pitchFamily="34" charset="0"/>
                <a:cs typeface="Arial" pitchFamily="34" charset="0"/>
              </a:rPr>
              <a:t>The registers in the processor perform two roles: </a:t>
            </a:r>
          </a:p>
          <a:p>
            <a:pPr>
              <a:buFont typeface="Wingdings" pitchFamily="2" charset="2"/>
              <a:buChar char="Ø"/>
            </a:pPr>
            <a:endParaRPr lang="en-US" sz="2800" dirty="0" smtClean="0">
              <a:latin typeface="Arial" pitchFamily="34" charset="0"/>
              <a:cs typeface="Arial" pitchFamily="34" charset="0"/>
            </a:endParaRPr>
          </a:p>
          <a:p>
            <a:pPr>
              <a:buFont typeface="Wingdings" pitchFamily="2" charset="2"/>
              <a:buChar char="Ø"/>
            </a:pPr>
            <a:r>
              <a:rPr lang="en-US" b="0" dirty="0" smtClean="0">
                <a:solidFill>
                  <a:schemeClr val="accent1">
                    <a:lumMod val="60000"/>
                    <a:lumOff val="40000"/>
                  </a:schemeClr>
                </a:solidFill>
                <a:latin typeface="Algerian" pitchFamily="82" charset="0"/>
                <a:cs typeface="Arial" pitchFamily="34" charset="0"/>
              </a:rPr>
              <a:t>   </a:t>
            </a:r>
            <a:r>
              <a:rPr lang="en-US" dirty="0" smtClean="0">
                <a:solidFill>
                  <a:schemeClr val="accent1">
                    <a:lumMod val="60000"/>
                    <a:lumOff val="40000"/>
                  </a:schemeClr>
                </a:solidFill>
                <a:latin typeface="Algerian" pitchFamily="82" charset="0"/>
                <a:cs typeface="Arial" pitchFamily="34" charset="0"/>
              </a:rPr>
              <a:t>User-visible registers </a:t>
            </a:r>
            <a:r>
              <a:rPr lang="en-US" b="0" dirty="0" smtClean="0">
                <a:solidFill>
                  <a:schemeClr val="accent1">
                    <a:lumMod val="60000"/>
                    <a:lumOff val="40000"/>
                  </a:schemeClr>
                </a:solidFill>
                <a:latin typeface="Algerian" pitchFamily="82" charset="0"/>
                <a:cs typeface="Arial" pitchFamily="34" charset="0"/>
              </a:rPr>
              <a:t>: </a:t>
            </a:r>
            <a:r>
              <a:rPr lang="en-US" b="0" dirty="0" smtClean="0">
                <a:latin typeface="Arial" pitchFamily="34" charset="0"/>
                <a:cs typeface="Arial" pitchFamily="34" charset="0"/>
              </a:rPr>
              <a:t>Enable the machine- or assembly language programmer to minimize main memory references by optimizing use of registers.</a:t>
            </a:r>
          </a:p>
          <a:p>
            <a:pPr>
              <a:buFont typeface="Wingdings" pitchFamily="2" charset="2"/>
              <a:buChar char="Ø"/>
            </a:pPr>
            <a:endParaRPr lang="en-US" b="0" dirty="0" smtClean="0">
              <a:latin typeface="Arial" pitchFamily="34" charset="0"/>
              <a:cs typeface="Arial" pitchFamily="34" charset="0"/>
            </a:endParaRPr>
          </a:p>
          <a:p>
            <a:pPr>
              <a:buFont typeface="Wingdings" pitchFamily="2" charset="2"/>
              <a:buChar char="Ø"/>
            </a:pPr>
            <a:r>
              <a:rPr lang="en-US" b="0" dirty="0" smtClean="0">
                <a:latin typeface="Arial" pitchFamily="34" charset="0"/>
                <a:cs typeface="Arial" pitchFamily="34" charset="0"/>
              </a:rPr>
              <a:t>  </a:t>
            </a:r>
            <a:r>
              <a:rPr lang="en-US" dirty="0" smtClean="0">
                <a:solidFill>
                  <a:schemeClr val="accent1">
                    <a:lumMod val="60000"/>
                    <a:lumOff val="40000"/>
                  </a:schemeClr>
                </a:solidFill>
                <a:latin typeface="Algerian" pitchFamily="82" charset="0"/>
                <a:cs typeface="Arial" pitchFamily="34" charset="0"/>
              </a:rPr>
              <a:t>Control and status registers </a:t>
            </a:r>
            <a:r>
              <a:rPr lang="en-US" b="0" dirty="0" smtClean="0">
                <a:solidFill>
                  <a:schemeClr val="accent1">
                    <a:lumMod val="60000"/>
                    <a:lumOff val="40000"/>
                  </a:schemeClr>
                </a:solidFill>
                <a:latin typeface="Algerian" pitchFamily="82" charset="0"/>
                <a:cs typeface="Arial" pitchFamily="34" charset="0"/>
              </a:rPr>
              <a:t>: </a:t>
            </a:r>
            <a:r>
              <a:rPr lang="en-US" b="0" dirty="0" smtClean="0">
                <a:latin typeface="Arial" pitchFamily="34" charset="0"/>
                <a:cs typeface="Arial" pitchFamily="34" charset="0"/>
              </a:rPr>
              <a:t>Used by the control unit to control the operation of the processor and by privileged, operating system programs to control the execution of programs.</a:t>
            </a:r>
          </a:p>
          <a:p>
            <a:pPr>
              <a:buFont typeface="Wingdings" pitchFamily="2" charset="2"/>
              <a:buChar char="Ø"/>
            </a:pPr>
            <a:endParaRPr lang="en-US" b="0" dirty="0" smtClean="0"/>
          </a:p>
          <a:p>
            <a:pPr>
              <a:buFont typeface="Wingdings" pitchFamily="2" charset="2"/>
              <a:buChar char="Ø"/>
            </a:pPr>
            <a:endParaRPr lang="en-IN" sz="2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4294967295"/>
          </p:nvPr>
        </p:nvSpPr>
        <p:spPr>
          <a:xfrm>
            <a:off x="152400" y="304800"/>
            <a:ext cx="8686800" cy="6248400"/>
          </a:xfrm>
        </p:spPr>
        <p:txBody>
          <a:bodyPr>
            <a:normAutofit fontScale="77500" lnSpcReduction="20000"/>
          </a:bodyPr>
          <a:lstStyle/>
          <a:p>
            <a:pPr>
              <a:buNone/>
            </a:pPr>
            <a:r>
              <a:rPr lang="en-US" sz="3600" b="1" dirty="0" smtClean="0">
                <a:latin typeface="Arial" pitchFamily="34" charset="0"/>
                <a:cs typeface="Arial" pitchFamily="34" charset="0"/>
              </a:rPr>
              <a:t>           </a:t>
            </a:r>
            <a:r>
              <a:rPr lang="en-US" sz="5200" b="1" dirty="0" smtClean="0">
                <a:solidFill>
                  <a:schemeClr val="accent1">
                    <a:lumMod val="60000"/>
                    <a:lumOff val="40000"/>
                  </a:schemeClr>
                </a:solidFill>
                <a:latin typeface="Algerian" pitchFamily="82" charset="0"/>
                <a:cs typeface="Arial" pitchFamily="34" charset="0"/>
              </a:rPr>
              <a:t>User-visible </a:t>
            </a:r>
            <a:r>
              <a:rPr lang="en-US" sz="5200" b="1" dirty="0" smtClean="0">
                <a:solidFill>
                  <a:schemeClr val="accent1">
                    <a:lumMod val="60000"/>
                    <a:lumOff val="40000"/>
                  </a:schemeClr>
                </a:solidFill>
                <a:latin typeface="Algerian" pitchFamily="82" charset="0"/>
                <a:cs typeface="Arial" pitchFamily="34" charset="0"/>
              </a:rPr>
              <a:t>registers </a:t>
            </a:r>
            <a:r>
              <a:rPr lang="en-US" sz="5200" dirty="0" smtClean="0">
                <a:solidFill>
                  <a:schemeClr val="accent1">
                    <a:lumMod val="60000"/>
                    <a:lumOff val="40000"/>
                  </a:schemeClr>
                </a:solidFill>
                <a:latin typeface="Algerian" pitchFamily="82" charset="0"/>
                <a:cs typeface="Arial" pitchFamily="34" charset="0"/>
              </a:rPr>
              <a:t>:</a:t>
            </a:r>
            <a:r>
              <a:rPr lang="en-US" sz="3600" dirty="0" smtClean="0">
                <a:latin typeface="Arial" pitchFamily="34" charset="0"/>
                <a:cs typeface="Arial" pitchFamily="34" charset="0"/>
              </a:rPr>
              <a:t>   </a:t>
            </a:r>
          </a:p>
          <a:p>
            <a:pPr>
              <a:buNone/>
            </a:pPr>
            <a:endParaRPr lang="en-US" sz="3000" dirty="0" smtClean="0">
              <a:latin typeface="Arial" pitchFamily="34" charset="0"/>
              <a:cs typeface="Arial" pitchFamily="34" charset="0"/>
            </a:endParaRPr>
          </a:p>
          <a:p>
            <a:pPr>
              <a:buNone/>
            </a:pPr>
            <a:r>
              <a:rPr lang="en-US" sz="3100" b="0" dirty="0" smtClean="0">
                <a:latin typeface="Arial" pitchFamily="34" charset="0"/>
                <a:cs typeface="Arial" pitchFamily="34" charset="0"/>
              </a:rPr>
              <a:t> </a:t>
            </a:r>
            <a:r>
              <a:rPr lang="en-US" sz="3100" b="0" dirty="0" smtClean="0">
                <a:latin typeface="Arial" pitchFamily="34" charset="0"/>
                <a:cs typeface="Arial" pitchFamily="34" charset="0"/>
              </a:rPr>
              <a:t>   </a:t>
            </a:r>
            <a:r>
              <a:rPr lang="en-US" sz="3100" b="0" dirty="0" smtClean="0">
                <a:latin typeface="Arial" pitchFamily="34" charset="0"/>
                <a:cs typeface="Arial" pitchFamily="34" charset="0"/>
              </a:rPr>
              <a:t>A </a:t>
            </a:r>
            <a:r>
              <a:rPr lang="en-US" sz="3100" b="0" dirty="0" smtClean="0">
                <a:latin typeface="Arial" pitchFamily="34" charset="0"/>
                <a:cs typeface="Arial" pitchFamily="34" charset="0"/>
              </a:rPr>
              <a:t>user-visible register is one that may be referenced by means of the machine language that the processor </a:t>
            </a:r>
            <a:r>
              <a:rPr lang="en-US" sz="3100" b="0" dirty="0" smtClean="0">
                <a:latin typeface="Arial" pitchFamily="34" charset="0"/>
                <a:cs typeface="Arial" pitchFamily="34" charset="0"/>
              </a:rPr>
              <a:t>executes. We </a:t>
            </a:r>
            <a:r>
              <a:rPr lang="en-US" sz="3100" b="0" dirty="0" smtClean="0">
                <a:latin typeface="Arial" pitchFamily="34" charset="0"/>
                <a:cs typeface="Arial" pitchFamily="34" charset="0"/>
              </a:rPr>
              <a:t>can characterize these in the following categories:</a:t>
            </a:r>
          </a:p>
          <a:p>
            <a:endParaRPr lang="en-US" b="0" dirty="0" smtClean="0"/>
          </a:p>
          <a:p>
            <a:pPr>
              <a:buFont typeface="Wingdings" pitchFamily="2" charset="2"/>
              <a:buChar char="Ø"/>
            </a:pPr>
            <a:r>
              <a:rPr lang="en-US" sz="2900" b="1" dirty="0" smtClean="0">
                <a:latin typeface="Arial" pitchFamily="34" charset="0"/>
                <a:cs typeface="Arial" pitchFamily="34" charset="0"/>
              </a:rPr>
              <a:t> General purpose</a:t>
            </a:r>
          </a:p>
          <a:p>
            <a:pPr>
              <a:buFont typeface="Wingdings" pitchFamily="2" charset="2"/>
              <a:buChar char="Ø"/>
            </a:pPr>
            <a:r>
              <a:rPr lang="en-US" sz="2900" b="1" dirty="0" smtClean="0">
                <a:latin typeface="Arial" pitchFamily="34" charset="0"/>
                <a:cs typeface="Arial" pitchFamily="34" charset="0"/>
              </a:rPr>
              <a:t> Data </a:t>
            </a:r>
          </a:p>
          <a:p>
            <a:pPr>
              <a:buFont typeface="Wingdings" pitchFamily="2" charset="2"/>
              <a:buChar char="Ø"/>
            </a:pPr>
            <a:r>
              <a:rPr lang="en-US" sz="2900" b="1" dirty="0" smtClean="0">
                <a:latin typeface="Arial" pitchFamily="34" charset="0"/>
                <a:cs typeface="Arial" pitchFamily="34" charset="0"/>
              </a:rPr>
              <a:t> Address </a:t>
            </a:r>
          </a:p>
          <a:p>
            <a:pPr>
              <a:buFont typeface="Wingdings" pitchFamily="2" charset="2"/>
              <a:buChar char="Ø"/>
            </a:pPr>
            <a:r>
              <a:rPr lang="en-US" sz="2900" b="1" dirty="0" smtClean="0">
                <a:latin typeface="Arial" pitchFamily="34" charset="0"/>
                <a:cs typeface="Arial" pitchFamily="34" charset="0"/>
              </a:rPr>
              <a:t> Condition codes   </a:t>
            </a:r>
          </a:p>
          <a:p>
            <a:endParaRPr lang="en-US" dirty="0" smtClean="0">
              <a:latin typeface="Arial" pitchFamily="34" charset="0"/>
              <a:cs typeface="Arial" pitchFamily="34" charset="0"/>
            </a:endParaRPr>
          </a:p>
          <a:p>
            <a:pPr>
              <a:buFont typeface="Wingdings" pitchFamily="2" charset="2"/>
              <a:buChar char="ü"/>
            </a:pPr>
            <a:r>
              <a:rPr lang="en-US" dirty="0" smtClean="0">
                <a:latin typeface="Arial" pitchFamily="34" charset="0"/>
                <a:cs typeface="Arial" pitchFamily="34" charset="0"/>
              </a:rPr>
              <a:t> </a:t>
            </a:r>
            <a:r>
              <a:rPr lang="en-US" b="1" dirty="0" smtClean="0">
                <a:latin typeface="Arial" pitchFamily="34" charset="0"/>
                <a:cs typeface="Arial" pitchFamily="34" charset="0"/>
              </a:rPr>
              <a:t>General-purpose registers </a:t>
            </a:r>
            <a:r>
              <a:rPr lang="en-US" b="0" dirty="0" smtClean="0">
                <a:latin typeface="Arial" pitchFamily="34" charset="0"/>
                <a:cs typeface="Arial" pitchFamily="34" charset="0"/>
              </a:rPr>
              <a:t>can be assigned to a variety of functions by the programmer. Sometimes their use within the instruction set is orthogonal to the operation.</a:t>
            </a:r>
          </a:p>
          <a:p>
            <a:endParaRPr lang="en-US" b="0" dirty="0" smtClean="0"/>
          </a:p>
          <a:p>
            <a:endParaRPr lang="en-US" b="0" dirty="0" smtClean="0"/>
          </a:p>
          <a:p>
            <a:pPr>
              <a:buNone/>
            </a:pPr>
            <a:r>
              <a:rPr lang="en-US" b="0" dirty="0" smtClean="0"/>
              <a:t> </a:t>
            </a:r>
            <a:endParaRPr lang="en-IN" b="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381000" y="304800"/>
            <a:ext cx="8305800" cy="6096000"/>
          </a:xfrm>
        </p:spPr>
        <p:txBody>
          <a:bodyPr>
            <a:normAutofit fontScale="92500" lnSpcReduction="20000"/>
          </a:bodyPr>
          <a:lstStyle/>
          <a:p>
            <a:pPr>
              <a:buFont typeface="Wingdings" pitchFamily="2" charset="2"/>
              <a:buChar char="Ø"/>
            </a:pPr>
            <a:endParaRPr lang="en-US" dirty="0" smtClean="0"/>
          </a:p>
          <a:p>
            <a:pPr>
              <a:buFont typeface="Wingdings" pitchFamily="2" charset="2"/>
              <a:buChar char="Ø"/>
            </a:pPr>
            <a:r>
              <a:rPr lang="en-US" b="1" dirty="0" smtClean="0">
                <a:solidFill>
                  <a:schemeClr val="accent1">
                    <a:lumMod val="60000"/>
                    <a:lumOff val="40000"/>
                  </a:schemeClr>
                </a:solidFill>
                <a:latin typeface="Algerian" pitchFamily="82" charset="0"/>
              </a:rPr>
              <a:t> Data registers </a:t>
            </a:r>
            <a:r>
              <a:rPr lang="en-US" b="0" dirty="0" smtClean="0"/>
              <a:t>may be used only to hold data and cannot be employed in the calculation of an operand address . Address </a:t>
            </a:r>
            <a:r>
              <a:rPr lang="en-US" b="0" dirty="0" smtClean="0"/>
              <a:t>registers may </a:t>
            </a:r>
            <a:r>
              <a:rPr lang="en-US" b="0" dirty="0" smtClean="0"/>
              <a:t>themselves be somewhat general purpose, or they may be de-voted to a particular addressing mode.</a:t>
            </a:r>
            <a:endParaRPr lang="en-US" dirty="0" smtClean="0"/>
          </a:p>
          <a:p>
            <a:pPr>
              <a:buFont typeface="Wingdings" pitchFamily="2" charset="2"/>
              <a:buChar char="Ø"/>
            </a:pPr>
            <a:endParaRPr lang="en-US" dirty="0" smtClean="0"/>
          </a:p>
          <a:p>
            <a:pPr>
              <a:buFont typeface="Wingdings" pitchFamily="2" charset="2"/>
              <a:buChar char="Ø"/>
            </a:pPr>
            <a:r>
              <a:rPr lang="en-US" dirty="0" smtClean="0">
                <a:solidFill>
                  <a:schemeClr val="accent1">
                    <a:lumMod val="60000"/>
                    <a:lumOff val="40000"/>
                  </a:schemeClr>
                </a:solidFill>
                <a:latin typeface="Algerian" pitchFamily="82" charset="0"/>
              </a:rPr>
              <a:t> </a:t>
            </a:r>
            <a:r>
              <a:rPr lang="en-US" b="1" dirty="0" smtClean="0">
                <a:solidFill>
                  <a:schemeClr val="accent1">
                    <a:lumMod val="60000"/>
                    <a:lumOff val="40000"/>
                  </a:schemeClr>
                </a:solidFill>
                <a:latin typeface="Algerian" pitchFamily="82" charset="0"/>
              </a:rPr>
              <a:t>Address registers</a:t>
            </a:r>
            <a:r>
              <a:rPr lang="en-US" b="0" dirty="0" smtClean="0">
                <a:solidFill>
                  <a:schemeClr val="accent1">
                    <a:lumMod val="60000"/>
                    <a:lumOff val="40000"/>
                  </a:schemeClr>
                </a:solidFill>
                <a:latin typeface="Algerian" pitchFamily="82" charset="0"/>
              </a:rPr>
              <a:t>:   </a:t>
            </a:r>
          </a:p>
          <a:p>
            <a:pPr>
              <a:buFont typeface="Wingdings" pitchFamily="2" charset="2"/>
              <a:buChar char="Ø"/>
            </a:pPr>
            <a:r>
              <a:rPr lang="en-US" b="0" dirty="0" smtClean="0"/>
              <a:t>   Address registers may themselves be somewhat general purpose, or they may be de-voted to a particular addressing mode.</a:t>
            </a:r>
          </a:p>
          <a:p>
            <a:pPr>
              <a:buFont typeface="Wingdings" pitchFamily="2" charset="2"/>
              <a:buChar char="Ø"/>
            </a:pPr>
            <a:endParaRPr lang="en-US" b="0" dirty="0" smtClean="0"/>
          </a:p>
          <a:p>
            <a:pPr>
              <a:buFont typeface="Wingdings" pitchFamily="2" charset="2"/>
              <a:buChar char="Ø"/>
            </a:pPr>
            <a:r>
              <a:rPr lang="en-US" dirty="0" smtClean="0"/>
              <a:t> </a:t>
            </a:r>
            <a:r>
              <a:rPr lang="en-US" b="1" dirty="0" smtClean="0">
                <a:solidFill>
                  <a:schemeClr val="accent1">
                    <a:lumMod val="60000"/>
                    <a:lumOff val="40000"/>
                  </a:schemeClr>
                </a:solidFill>
                <a:latin typeface="Algerian" pitchFamily="82" charset="0"/>
              </a:rPr>
              <a:t>Condition codes</a:t>
            </a:r>
            <a:r>
              <a:rPr lang="en-US" b="0" dirty="0" smtClean="0">
                <a:solidFill>
                  <a:schemeClr val="accent1">
                    <a:lumMod val="60000"/>
                    <a:lumOff val="40000"/>
                  </a:schemeClr>
                </a:solidFill>
                <a:latin typeface="Algerian" pitchFamily="82" charset="0"/>
              </a:rPr>
              <a:t>:  </a:t>
            </a:r>
            <a:r>
              <a:rPr lang="en-US" b="0" dirty="0" smtClean="0"/>
              <a:t>  A final category of registers, which is at least partially visible to the user, holds condition codes. Condition codes are bits set by the processor hardware as the result of operations. </a:t>
            </a:r>
          </a:p>
          <a:p>
            <a:pPr>
              <a:buFont typeface="Wingdings" pitchFamily="2" charset="2"/>
              <a:buChar char="Ø"/>
            </a:pPr>
            <a:endParaRPr lang="en-IN" b="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9144000" cy="762000"/>
          </a:xfrm>
        </p:spPr>
        <p:txBody>
          <a:bodyPr>
            <a:normAutofit/>
          </a:bodyPr>
          <a:lstStyle/>
          <a:p>
            <a:r>
              <a:rPr lang="en-US" sz="4400" b="1" i="1" u="sng" dirty="0" smtClean="0">
                <a:latin typeface="Algerian" pitchFamily="82" charset="0"/>
              </a:rPr>
              <a:t>Control  register:</a:t>
            </a:r>
            <a:endParaRPr lang="en-IN" sz="5400" b="1" i="1" u="sng" dirty="0">
              <a:latin typeface="Algerian" pitchFamily="82" charset="0"/>
            </a:endParaRPr>
          </a:p>
        </p:txBody>
      </p:sp>
      <p:sp>
        <p:nvSpPr>
          <p:cNvPr id="3" name="Subtitle 2"/>
          <p:cNvSpPr>
            <a:spLocks noGrp="1"/>
          </p:cNvSpPr>
          <p:nvPr>
            <p:ph type="subTitle" idx="4294967295"/>
          </p:nvPr>
        </p:nvSpPr>
        <p:spPr>
          <a:xfrm>
            <a:off x="304800" y="838200"/>
            <a:ext cx="8610600" cy="5867400"/>
          </a:xfrm>
        </p:spPr>
        <p:txBody>
          <a:bodyPr>
            <a:normAutofit fontScale="92500" lnSpcReduction="20000"/>
          </a:bodyPr>
          <a:lstStyle/>
          <a:p>
            <a:pPr marL="457200" indent="-457200">
              <a:buFont typeface="Wingdings" pitchFamily="2" charset="2"/>
              <a:buChar char="Ø"/>
            </a:pPr>
            <a:r>
              <a:rPr lang="en-US" b="0" dirty="0" smtClean="0"/>
              <a:t>There are a variety of processor registers that are employed to control the operation of the processor. Most of these, on most machines, are not visible to the user. Some of them may be visible to machine instructions executed in a control or operating system </a:t>
            </a:r>
            <a:r>
              <a:rPr lang="en-US" b="0" dirty="0" smtClean="0"/>
              <a:t>mode. different </a:t>
            </a:r>
            <a:r>
              <a:rPr lang="en-US" b="0" dirty="0" smtClean="0"/>
              <a:t>machines will have different register organizations and use different terminology. The four essential registers are:</a:t>
            </a:r>
          </a:p>
          <a:p>
            <a:pPr marL="457200" indent="-457200">
              <a:buFont typeface="Wingdings" pitchFamily="2" charset="2"/>
              <a:buChar char="Ø"/>
            </a:pPr>
            <a:r>
              <a:rPr lang="en-US" sz="2100" dirty="0" smtClean="0">
                <a:latin typeface="Algerian" pitchFamily="82" charset="0"/>
              </a:rPr>
              <a:t>Program counter (PC): </a:t>
            </a:r>
            <a:r>
              <a:rPr lang="en-US" b="0" dirty="0" smtClean="0"/>
              <a:t>Contains the address of an instruction to be fetched</a:t>
            </a:r>
          </a:p>
          <a:p>
            <a:pPr marL="457200" indent="-457200">
              <a:buFont typeface="Wingdings" pitchFamily="2" charset="2"/>
              <a:buChar char="Ø"/>
            </a:pPr>
            <a:r>
              <a:rPr lang="en-US" sz="2400" dirty="0" smtClean="0">
                <a:latin typeface="Algerian" pitchFamily="82" charset="0"/>
              </a:rPr>
              <a:t>Instruction register (IR): </a:t>
            </a:r>
            <a:r>
              <a:rPr lang="en-US" b="0" dirty="0" smtClean="0"/>
              <a:t>Contains the instruction most recently fetched</a:t>
            </a:r>
          </a:p>
          <a:p>
            <a:pPr marL="457200" indent="-457200">
              <a:buFont typeface="Wingdings" pitchFamily="2" charset="2"/>
              <a:buChar char="Ø"/>
            </a:pPr>
            <a:r>
              <a:rPr lang="en-US" sz="2000" dirty="0" smtClean="0">
                <a:latin typeface="Algerian" pitchFamily="82" charset="0"/>
              </a:rPr>
              <a:t>Memory address register (MAR): </a:t>
            </a:r>
            <a:r>
              <a:rPr lang="en-US" b="0" dirty="0" smtClean="0"/>
              <a:t>Contains the address of a location in memory</a:t>
            </a:r>
          </a:p>
          <a:p>
            <a:pPr marL="457200" indent="-457200">
              <a:buFont typeface="Wingdings" pitchFamily="2" charset="2"/>
              <a:buChar char="Ø"/>
            </a:pPr>
            <a:r>
              <a:rPr lang="en-US" sz="2000" dirty="0" smtClean="0">
                <a:latin typeface="Algerian" pitchFamily="82" charset="0"/>
              </a:rPr>
              <a:t>Memory buffer register (MBR):</a:t>
            </a:r>
            <a:r>
              <a:rPr lang="en-US" sz="2000" dirty="0" smtClean="0"/>
              <a:t> </a:t>
            </a:r>
            <a:r>
              <a:rPr lang="en-US" b="0" dirty="0" smtClean="0"/>
              <a:t>Contains a word of data to be written to memory or the word most recently read</a:t>
            </a:r>
          </a:p>
          <a:p>
            <a:pPr marL="457200" indent="-457200">
              <a:buFont typeface="Wingdings" pitchFamily="2" charset="2"/>
              <a:buChar char="Ø"/>
            </a:pPr>
            <a:endParaRPr lang="en-IN" b="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90600" y="228600"/>
            <a:ext cx="6172200" cy="750888"/>
          </a:xfrm>
        </p:spPr>
        <p:txBody>
          <a:bodyPr>
            <a:normAutofit fontScale="90000"/>
          </a:bodyPr>
          <a:lstStyle/>
          <a:p>
            <a:r>
              <a:rPr lang="en-IN" b="1" i="1" u="sng" dirty="0" smtClean="0"/>
              <a:t>STACK   ORGANISATION </a:t>
            </a:r>
            <a:endParaRPr lang="en-IN" b="1" i="1" u="sng" dirty="0"/>
          </a:p>
        </p:txBody>
      </p:sp>
      <p:sp>
        <p:nvSpPr>
          <p:cNvPr id="3" name="Subtitle 2"/>
          <p:cNvSpPr>
            <a:spLocks noGrp="1"/>
          </p:cNvSpPr>
          <p:nvPr>
            <p:ph type="subTitle" idx="4294967295"/>
          </p:nvPr>
        </p:nvSpPr>
        <p:spPr>
          <a:xfrm>
            <a:off x="304800" y="1524000"/>
            <a:ext cx="8458200" cy="5334000"/>
          </a:xfrm>
        </p:spPr>
        <p:txBody>
          <a:bodyPr>
            <a:normAutofit fontScale="70000" lnSpcReduction="20000"/>
          </a:bodyPr>
          <a:lstStyle/>
          <a:p>
            <a:pPr>
              <a:buFont typeface="Wingdings" pitchFamily="2" charset="2"/>
              <a:buChar char="Ø"/>
            </a:pPr>
            <a:r>
              <a:rPr lang="en-US" dirty="0" smtClean="0"/>
              <a:t>  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The stack in digital computers is essentially a memory unit with an address register that can count only (after an initial value is loaded into it). The register that holds the address for the</a:t>
            </a:r>
            <a:r>
              <a:rPr lang="en-IN" dirty="0" smtClean="0"/>
              <a:t> </a:t>
            </a:r>
            <a:r>
              <a:rPr lang="en-US" dirty="0" smtClean="0"/>
              <a:t>stack is called a stack pointer (SP) because its value always points at the top item in the stack. Contrary to a stack of trays where the tray itself may be taken out or inserted, the physical registers of a stack are always available for reading or writing. It is the content of the word that </a:t>
            </a:r>
            <a:r>
              <a:rPr lang="en-IN" dirty="0" smtClean="0"/>
              <a:t>is inserted or deleted.</a:t>
            </a:r>
          </a:p>
          <a:p>
            <a:pPr>
              <a:buFont typeface="Wingdings" pitchFamily="2" charset="2"/>
              <a:buChar char="Ø"/>
            </a:pPr>
            <a:r>
              <a:rPr lang="en-US" dirty="0" smtClean="0"/>
              <a:t> The two operations of a stack are the insertion and deletion of items. The operation of insertion is called push (or push-down) because it can be through of as the result of pushing a new item on top. The operation of deletion is called pop (or pop-up) because it can be thought of as the result of removing one item so hat the stack pops up.</a:t>
            </a:r>
            <a:endParaRPr lang="en-I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14400" y="304800"/>
            <a:ext cx="6172200" cy="750888"/>
          </a:xfrm>
        </p:spPr>
        <p:txBody>
          <a:bodyPr>
            <a:normAutofit fontScale="90000"/>
          </a:bodyPr>
          <a:lstStyle/>
          <a:p>
            <a:r>
              <a:rPr lang="en-IN" b="1" i="1" u="sng" dirty="0" smtClean="0"/>
              <a:t>INSTRUCTION FORMATS</a:t>
            </a:r>
            <a:endParaRPr lang="en-IN" b="1" i="1" u="sng" dirty="0"/>
          </a:p>
        </p:txBody>
      </p:sp>
      <p:sp>
        <p:nvSpPr>
          <p:cNvPr id="3" name="Subtitle 2"/>
          <p:cNvSpPr>
            <a:spLocks noGrp="1"/>
          </p:cNvSpPr>
          <p:nvPr>
            <p:ph type="subTitle" idx="4294967295"/>
          </p:nvPr>
        </p:nvSpPr>
        <p:spPr>
          <a:xfrm>
            <a:off x="152400" y="1295400"/>
            <a:ext cx="8534400" cy="5562600"/>
          </a:xfrm>
        </p:spPr>
        <p:txBody>
          <a:bodyPr>
            <a:normAutofit fontScale="92500" lnSpcReduction="20000"/>
          </a:bodyPr>
          <a:lstStyle/>
          <a:p>
            <a:pPr>
              <a:buFont typeface="Wingdings" pitchFamily="2" charset="2"/>
              <a:buChar char="Ø"/>
            </a:pPr>
            <a:r>
              <a:rPr lang="en-US" dirty="0" smtClean="0"/>
              <a:t>  A computer will usually have a variety of instruction code formats. It is the function of the control unit within the CPU to interpret each instruction code and provide the necessary control functions needed to process the instruction.</a:t>
            </a:r>
          </a:p>
          <a:p>
            <a:endParaRPr lang="en-US" dirty="0" smtClean="0"/>
          </a:p>
          <a:p>
            <a:pPr>
              <a:buFont typeface="Wingdings" pitchFamily="2" charset="2"/>
              <a:buChar char="Ø"/>
            </a:pPr>
            <a:r>
              <a:rPr lang="en-US" dirty="0" smtClean="0"/>
              <a:t>   The format of an instruction is usually depicted in a rectangular box symbolizing the bits of the instruction as they appear in memory words or in a control register. The bits of the instruction are divided into groups called fields. The most common fields found in instruction </a:t>
            </a:r>
            <a:r>
              <a:rPr lang="en-IN" dirty="0" smtClean="0"/>
              <a:t>formats are:</a:t>
            </a:r>
          </a:p>
          <a:p>
            <a:pPr>
              <a:buNone/>
            </a:pPr>
            <a:r>
              <a:rPr lang="en-US" sz="2000" dirty="0" smtClean="0"/>
              <a:t>1.   An operation code field that specifies the operation to be performed.</a:t>
            </a:r>
          </a:p>
          <a:p>
            <a:pPr>
              <a:buNone/>
            </a:pPr>
            <a:r>
              <a:rPr lang="en-US" sz="2000" dirty="0" smtClean="0"/>
              <a:t>2.   An address field that designates a memory address or a processor register.</a:t>
            </a:r>
          </a:p>
          <a:p>
            <a:pPr>
              <a:buNone/>
            </a:pPr>
            <a:r>
              <a:rPr lang="en-US" sz="2000" dirty="0" smtClean="0"/>
              <a:t>3.   A mode field that specifies the way the operand or the effective address is determined.</a:t>
            </a:r>
            <a:endParaRPr lang="en-IN" sz="2000" dirty="0" smtClean="0"/>
          </a:p>
          <a:p>
            <a:endParaRPr lang="en-IN"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819</TotalTime>
  <Words>7998</Words>
  <Application>Microsoft Office PowerPoint</Application>
  <PresentationFormat>On-screen Show (4:3)</PresentationFormat>
  <Paragraphs>733</Paragraphs>
  <Slides>147</Slides>
  <Notes>5</Notes>
  <HiddenSlides>0</HiddenSlides>
  <MMClips>0</MMClips>
  <ScaleCrop>false</ScaleCrop>
  <HeadingPairs>
    <vt:vector size="4" baseType="variant">
      <vt:variant>
        <vt:lpstr>Theme</vt:lpstr>
      </vt:variant>
      <vt:variant>
        <vt:i4>1</vt:i4>
      </vt:variant>
      <vt:variant>
        <vt:lpstr>Slide Titles</vt:lpstr>
      </vt:variant>
      <vt:variant>
        <vt:i4>147</vt:i4>
      </vt:variant>
    </vt:vector>
  </HeadingPairs>
  <TitlesOfParts>
    <vt:vector size="148" baseType="lpstr">
      <vt:lpstr>Apex</vt:lpstr>
      <vt:lpstr>  International institute of professional   studies  davv  indore   </vt:lpstr>
      <vt:lpstr> UNIT : 1 INTRODUCTION</vt:lpstr>
      <vt:lpstr>  Structure and function </vt:lpstr>
      <vt:lpstr> Function</vt:lpstr>
      <vt:lpstr>  Functional View</vt:lpstr>
      <vt:lpstr>   Operations:    1.  Data movement</vt:lpstr>
      <vt:lpstr>     2. Storage </vt:lpstr>
      <vt:lpstr>  3. Processing from/to     storage</vt:lpstr>
      <vt:lpstr>   4.Processing from storage to     I/O</vt:lpstr>
      <vt:lpstr>  VON NEUMANN ARCHITECTURE</vt:lpstr>
      <vt:lpstr>Slide 11</vt:lpstr>
      <vt:lpstr>   Central processing unit (cpu)</vt:lpstr>
      <vt:lpstr>                  REGISTERs</vt:lpstr>
      <vt:lpstr>    ARITHMETIC AND LOGICAL UNIT (ALU)</vt:lpstr>
      <vt:lpstr>buses</vt:lpstr>
      <vt:lpstr>Address bus </vt:lpstr>
      <vt:lpstr>   Data bus</vt:lpstr>
      <vt:lpstr>Control bus</vt:lpstr>
      <vt:lpstr>  Bus interconnection scheme</vt:lpstr>
      <vt:lpstr>           Physical Realization of Bus                       architecture</vt:lpstr>
      <vt:lpstr>          Single bus problems</vt:lpstr>
      <vt:lpstr>  Traditional (ISA)  (with cache)</vt:lpstr>
      <vt:lpstr>     High Performance Bus  </vt:lpstr>
      <vt:lpstr> Types of buses</vt:lpstr>
      <vt:lpstr>    method of Arbitration</vt:lpstr>
      <vt:lpstr>     Centralized or distributed   arbitration</vt:lpstr>
      <vt:lpstr>   timing</vt:lpstr>
      <vt:lpstr>  Synchronous Timing Diagram</vt:lpstr>
      <vt:lpstr>   Asynchronous Timing – Read    Diagram</vt:lpstr>
      <vt:lpstr> Asynchronous Timing – Write    Diagram</vt:lpstr>
      <vt:lpstr>      Computer components </vt:lpstr>
      <vt:lpstr>           Computer components :                    Top level view</vt:lpstr>
      <vt:lpstr>            Top level view </vt:lpstr>
      <vt:lpstr>   Interconnection structures</vt:lpstr>
      <vt:lpstr>       input/output module</vt:lpstr>
      <vt:lpstr>Slide 36</vt:lpstr>
      <vt:lpstr>          Computer module</vt:lpstr>
      <vt:lpstr>       Cpu interconnection</vt:lpstr>
      <vt:lpstr>Slide 39</vt:lpstr>
      <vt:lpstr>UNIT - 3</vt:lpstr>
      <vt:lpstr>MEMORY ORGANZATION</vt:lpstr>
      <vt:lpstr>MEMORY HIERARCHY</vt:lpstr>
      <vt:lpstr>Slide 43</vt:lpstr>
      <vt:lpstr>Memory Hierarchy    </vt:lpstr>
      <vt:lpstr>INTERNAL MEMORY</vt:lpstr>
      <vt:lpstr>Semiconductor Main Memory</vt:lpstr>
      <vt:lpstr>Memory Cell Operation </vt:lpstr>
      <vt:lpstr>DYNAMIC  RAM</vt:lpstr>
      <vt:lpstr>DYNAMIC RAM STRUCTURE</vt:lpstr>
      <vt:lpstr>DRAM  OPERATION</vt:lpstr>
      <vt:lpstr>STATIC  RAM</vt:lpstr>
      <vt:lpstr>    STATIC  RAM  STRUCTURE  </vt:lpstr>
      <vt:lpstr>STATIC  RAM  OPERATION</vt:lpstr>
      <vt:lpstr>SRAM VERSUS DRAM</vt:lpstr>
      <vt:lpstr>    read-only memory</vt:lpstr>
      <vt:lpstr> TYPES  OF  ROM MEMORY</vt:lpstr>
      <vt:lpstr>programmable read-only memory</vt:lpstr>
      <vt:lpstr>erasable programmable read-only memory</vt:lpstr>
      <vt:lpstr>electrically erasable programmable read-only memory </vt:lpstr>
      <vt:lpstr>          External  Memory</vt:lpstr>
      <vt:lpstr>CACHE  MEMORY</vt:lpstr>
      <vt:lpstr>Cache Memory</vt:lpstr>
      <vt:lpstr>Cache/Main Memory Structure</vt:lpstr>
      <vt:lpstr>Cache Read Operation</vt:lpstr>
      <vt:lpstr>Cache Address</vt:lpstr>
      <vt:lpstr>Cache Address</vt:lpstr>
      <vt:lpstr>MAPPING TECHNIQUE </vt:lpstr>
      <vt:lpstr>Mapping techniques</vt:lpstr>
      <vt:lpstr>Direct Mapping- </vt:lpstr>
      <vt:lpstr>Direct Mapping from Cache to Main Memory</vt:lpstr>
      <vt:lpstr>Direct Mapping Cache Line Table</vt:lpstr>
      <vt:lpstr>Direct Mapping Cache Organization</vt:lpstr>
      <vt:lpstr>Associative Mapping</vt:lpstr>
      <vt:lpstr>Associative Mapping from  Cache to Main Memory</vt:lpstr>
      <vt:lpstr>Fully Associative Cache Organization</vt:lpstr>
      <vt:lpstr>Set Associative Mapping</vt:lpstr>
      <vt:lpstr>Mapping From Main Memory to Cache: v Associative</vt:lpstr>
      <vt:lpstr>Mapping From Main Memory to Cache: k-way Associative</vt:lpstr>
      <vt:lpstr>VIRTUAL MEMORY</vt:lpstr>
      <vt:lpstr>Slide 80</vt:lpstr>
      <vt:lpstr>Secondary storage devices</vt:lpstr>
      <vt:lpstr>     Magnetic Disk </vt:lpstr>
      <vt:lpstr> Read And Write Mechanisms</vt:lpstr>
      <vt:lpstr>MAGNETIC TAPE</vt:lpstr>
      <vt:lpstr>OPTICAL STORAGE </vt:lpstr>
      <vt:lpstr>Compact Disk </vt:lpstr>
      <vt:lpstr>ADVANTAGES - </vt:lpstr>
      <vt:lpstr>Digital Versatile Disk  (DVD) </vt:lpstr>
      <vt:lpstr>UNIT - 4</vt:lpstr>
      <vt:lpstr>      CPU ORGANISATION </vt:lpstr>
      <vt:lpstr>CPU ORGANISATION </vt:lpstr>
      <vt:lpstr>   REGISTER ORGANISATION</vt:lpstr>
      <vt:lpstr>Slide 93</vt:lpstr>
      <vt:lpstr>Slide 94</vt:lpstr>
      <vt:lpstr>Slide 95</vt:lpstr>
      <vt:lpstr>Slide 96</vt:lpstr>
      <vt:lpstr>Control  register:</vt:lpstr>
      <vt:lpstr>STACK   ORGANISATION </vt:lpstr>
      <vt:lpstr>INSTRUCTION FORMATS</vt:lpstr>
      <vt:lpstr>Slide 100</vt:lpstr>
      <vt:lpstr>Slide 101</vt:lpstr>
      <vt:lpstr>Slide 102</vt:lpstr>
      <vt:lpstr>Slide 103</vt:lpstr>
      <vt:lpstr>ADDRESSING NODES</vt:lpstr>
      <vt:lpstr>Slide 105</vt:lpstr>
      <vt:lpstr>Slide 106</vt:lpstr>
      <vt:lpstr>Slide 107</vt:lpstr>
      <vt:lpstr>Slide 108</vt:lpstr>
      <vt:lpstr>unit : 5  control unit</vt:lpstr>
      <vt:lpstr>         instruction cycle</vt:lpstr>
      <vt:lpstr>                Fetch cycle</vt:lpstr>
      <vt:lpstr>           Execution cycle</vt:lpstr>
      <vt:lpstr>  Example of Program Execution</vt:lpstr>
      <vt:lpstr>        Instruction Cycle State                          diagram</vt:lpstr>
      <vt:lpstr>     Sequence of operation of control    registers</vt:lpstr>
      <vt:lpstr>Control of arithmetic operations</vt:lpstr>
      <vt:lpstr>         microprogramming</vt:lpstr>
      <vt:lpstr>Slide 118</vt:lpstr>
      <vt:lpstr>Slide 119</vt:lpstr>
      <vt:lpstr>Unit 2: input output organization</vt:lpstr>
      <vt:lpstr>        Module  Function </vt:lpstr>
      <vt:lpstr>Slide 122</vt:lpstr>
      <vt:lpstr>       I/O  Module  Structure</vt:lpstr>
      <vt:lpstr>Slide 124</vt:lpstr>
      <vt:lpstr>          Interrupt  driven  I/O</vt:lpstr>
      <vt:lpstr>Slide 126</vt:lpstr>
      <vt:lpstr>         Priority  interrupt</vt:lpstr>
      <vt:lpstr>   Priority interrupt controller </vt:lpstr>
      <vt:lpstr>    Direct memory access (dma)</vt:lpstr>
      <vt:lpstr>        Dma  block  diagram</vt:lpstr>
      <vt:lpstr>           DMA  CONTROLLER</vt:lpstr>
      <vt:lpstr>  i/o  processor</vt:lpstr>
      <vt:lpstr>     Serial  communication</vt:lpstr>
      <vt:lpstr>   Synchronous data transfer</vt:lpstr>
      <vt:lpstr>  Synchronous data transfer</vt:lpstr>
      <vt:lpstr>    aSynchronous data transfer</vt:lpstr>
      <vt:lpstr>    aSynchronous data transfer</vt:lpstr>
      <vt:lpstr>Strobe control</vt:lpstr>
      <vt:lpstr>Handshaking</vt:lpstr>
      <vt:lpstr>Slide 140</vt:lpstr>
      <vt:lpstr>  Peripheral component interconnect</vt:lpstr>
      <vt:lpstr>                  PCI Bus Lines                     required   </vt:lpstr>
      <vt:lpstr> PCI Commands</vt:lpstr>
      <vt:lpstr>   PCI Read Timing Diagram</vt:lpstr>
      <vt:lpstr>  PCI Bus Arbiter</vt:lpstr>
      <vt:lpstr>        PCI Bus Arbitration</vt:lpstr>
      <vt:lpstr>End   thank you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LAB</dc:creator>
  <cp:lastModifiedBy>LAB</cp:lastModifiedBy>
  <cp:revision>221</cp:revision>
  <dcterms:created xsi:type="dcterms:W3CDTF">2019-10-14T03:06:01Z</dcterms:created>
  <dcterms:modified xsi:type="dcterms:W3CDTF">2019-10-21T17:51:15Z</dcterms:modified>
</cp:coreProperties>
</file>