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7"/>
  </p:notesMasterIdLst>
  <p:sldIdLst>
    <p:sldId id="270" r:id="rId2"/>
    <p:sldId id="257" r:id="rId3"/>
    <p:sldId id="258" r:id="rId4"/>
    <p:sldId id="260" r:id="rId5"/>
    <p:sldId id="262" r:id="rId6"/>
    <p:sldId id="269" r:id="rId7"/>
    <p:sldId id="264" r:id="rId8"/>
    <p:sldId id="266" r:id="rId9"/>
    <p:sldId id="268" r:id="rId10"/>
    <p:sldId id="267" r:id="rId11"/>
    <p:sldId id="263" r:id="rId12"/>
    <p:sldId id="261" r:id="rId13"/>
    <p:sldId id="256" r:id="rId14"/>
    <p:sldId id="259" r:id="rId15"/>
    <p:sldId id="265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B8441-5FA7-4E8E-BFD5-955D726E9B2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FE8B-106B-4B79-BD1E-1F1CB2C6BA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0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FE8B-106B-4B79-BD1E-1F1CB2C6BAA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7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92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0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36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8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0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0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45612460"/>
              </p:ext>
            </p:extLst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Ethical Hacking</a:t>
            </a:r>
            <a:r>
              <a:rPr lang="en-US" sz="7200" dirty="0">
                <a:solidFill>
                  <a:srgbClr val="000000"/>
                </a:solidFill>
              </a:rPr>
              <a:t> 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8654985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4E7EA"/>
                </a:solidFill>
                <a:latin typeface="Courier New"/>
                <a:cs typeface="Courier New"/>
              </a:rPr>
              <a:t>Kamlesh Kumar</a:t>
            </a:r>
          </a:p>
          <a:p>
            <a:pPr marL="0" indent="0" algn="ctr">
              <a:buNone/>
            </a:pPr>
            <a:r>
              <a:rPr sz="3600" dirty="0">
                <a:solidFill>
                  <a:srgbClr val="C4E7EA"/>
                </a:solidFill>
                <a:latin typeface="Courier New"/>
                <a:cs typeface="Courier New"/>
              </a:rPr>
              <a:t>Amit Yadav</a:t>
            </a:r>
          </a:p>
          <a:p>
            <a:pPr marL="0" indent="0" algn="ctr">
              <a:buNone/>
            </a:pPr>
            <a:r>
              <a:rPr sz="3600" dirty="0">
                <a:solidFill>
                  <a:srgbClr val="C4E7EA"/>
                </a:solidFill>
                <a:latin typeface="Courier New"/>
                <a:cs typeface="Courier New"/>
              </a:rPr>
              <a:t>Somesh </a:t>
            </a:r>
            <a:r>
              <a:rPr sz="3600" dirty="0" err="1">
                <a:solidFill>
                  <a:srgbClr val="C4E7EA"/>
                </a:solidFill>
                <a:latin typeface="Courier New"/>
                <a:cs typeface="Courier New"/>
              </a:rPr>
              <a:t>Choudhar</a:t>
            </a:r>
            <a:r>
              <a:rPr sz="3600" dirty="0" err="1">
                <a:solidFill>
                  <a:srgbClr val="C4E7EA"/>
                </a:solidFill>
              </a:rPr>
              <a:t>y</a:t>
            </a:r>
            <a:r>
              <a:rPr sz="3200" dirty="0"/>
              <a:t> </a:t>
            </a:r>
          </a:p>
          <a:p>
            <a:pPr marL="0" indent="0" algn="ctr">
              <a:buNone/>
            </a:pPr>
            <a:r>
              <a:rPr sz="4800" dirty="0">
                <a:solidFill>
                  <a:srgbClr val="F28E8D"/>
                </a:solidFill>
              </a:rPr>
              <a:t>SUMMER'17</a:t>
            </a:r>
          </a:p>
          <a:p>
            <a:pPr marL="0" indent="0" algn="ctr">
              <a:buNone/>
            </a:pPr>
            <a:r>
              <a:rPr sz="4800" dirty="0">
                <a:solidFill>
                  <a:srgbClr val="F28E8D"/>
                </a:solidFill>
              </a:rPr>
              <a:t>Mid Term Evaluation</a:t>
            </a:r>
            <a:r>
              <a:rPr sz="4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592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rcRect l="3004" t="-76" r="46377" b="41245"/>
          <a:stretch/>
        </p:blipFill>
        <p:spPr>
          <a:xfrm>
            <a:off x="625475" y="152400"/>
            <a:ext cx="9747181" cy="63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93341041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Program Memory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26319"/>
              </p:ext>
            </p:extLst>
          </p:nvPr>
        </p:nvGraphicFramePr>
        <p:xfrm>
          <a:off x="277792" y="1932989"/>
          <a:ext cx="2524125" cy="466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val="576800414"/>
                    </a:ext>
                  </a:extLst>
                </a:gridCol>
              </a:tblGrid>
              <a:tr h="1136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19317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Unused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48577"/>
                  </a:ext>
                </a:extLst>
              </a:tr>
              <a:tr h="70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57748"/>
                  </a:ext>
                </a:extLst>
              </a:tr>
              <a:tr h="70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84961"/>
                  </a:ext>
                </a:extLst>
              </a:tr>
              <a:tr h="70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47342"/>
                  </a:ext>
                </a:extLst>
              </a:tr>
              <a:tr h="70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006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2453839323"/>
              </p:ext>
            </p:extLst>
          </p:nvPr>
        </p:nvSpPr>
        <p:spPr>
          <a:xfrm>
            <a:off x="4175125" y="2295525"/>
            <a:ext cx="761786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Used for storing function argument and local 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Dynamic memory-malloc()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Uninitialized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Initialized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Program code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12423" y="2408990"/>
            <a:ext cx="1357890" cy="1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345469" y="4133850"/>
            <a:ext cx="1357890" cy="1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3312423" y="4724400"/>
            <a:ext cx="1357890" cy="1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345469" y="6334125"/>
            <a:ext cx="1357890" cy="1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345469" y="5534025"/>
            <a:ext cx="1357890" cy="1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76052001"/>
              </p:ext>
            </p:extLst>
          </p:nvPr>
        </p:nvSpPr>
        <p:spPr>
          <a:xfrm>
            <a:off x="633413" y="247650"/>
            <a:ext cx="8815711" cy="8588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                   General Stack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34069016"/>
              </p:ext>
            </p:extLst>
          </p:nvPr>
        </p:nvSpPr>
        <p:spPr>
          <a:xfrm>
            <a:off x="7327808" y="1354138"/>
            <a:ext cx="4689567" cy="52657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int AddMe(int a, int b) </a:t>
            </a:r>
            <a:endParaRPr lang="en-US"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{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 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c;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 c=a+b;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return c;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}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main(){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AddMe(10,20)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print();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  return 0; </a:t>
            </a:r>
            <a:endParaRPr dirty="0"/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} </a:t>
            </a:r>
            <a:endParaRPr dirty="0"/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4277986825"/>
              </p:ext>
            </p:extLst>
          </p:nvPr>
        </p:nvSpPr>
        <p:spPr>
          <a:xfrm>
            <a:off x="4356100" y="1724025"/>
            <a:ext cx="1356076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High memory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12(%EBP)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8(%EBP)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4(%EBP)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%EPB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-4(%EBP)</a:t>
            </a:r>
          </a:p>
          <a:p>
            <a:pPr algn="ctr"/>
            <a:endParaRPr lang="en-US" dirty="0"/>
          </a:p>
        </p:txBody>
      </p: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89437"/>
              </p:ext>
            </p:extLst>
          </p:nvPr>
        </p:nvGraphicFramePr>
        <p:xfrm>
          <a:off x="1214055" y="1861016"/>
          <a:ext cx="2094894" cy="445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894">
                  <a:extLst>
                    <a:ext uri="{9D8B030D-6E8A-4147-A177-3AD203B41FA5}">
                      <a16:colId xmlns:a16="http://schemas.microsoft.com/office/drawing/2014/main" val="1569258849"/>
                    </a:ext>
                  </a:extLst>
                </a:gridCol>
              </a:tblGrid>
              <a:tr h="5942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dirty="0"/>
                        <a:t>0xffffffff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0480"/>
                  </a:ext>
                </a:extLst>
              </a:tr>
              <a:tr h="703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Arg2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47647"/>
                  </a:ext>
                </a:extLst>
              </a:tr>
              <a:tr h="7954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Arg1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87377"/>
                  </a:ext>
                </a:extLst>
              </a:tr>
              <a:tr h="841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263"/>
                  </a:ext>
                </a:extLst>
              </a:tr>
              <a:tr h="749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EBP-old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3845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Local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046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478907" y="2123410"/>
            <a:ext cx="802670" cy="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82855" y="2757891"/>
            <a:ext cx="79238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3482855" y="3476625"/>
            <a:ext cx="79238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3478239" y="4352925"/>
            <a:ext cx="79238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3482855" y="4991100"/>
            <a:ext cx="79238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482855" y="5800725"/>
            <a:ext cx="792388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279290974"/>
              </p:ext>
            </p:extLst>
          </p:nvPr>
        </p:nvSpPr>
        <p:spPr>
          <a:xfrm>
            <a:off x="1798638" y="223838"/>
            <a:ext cx="8731250" cy="79146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Buffer overflow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056411397"/>
              </p:ext>
            </p:extLst>
          </p:nvPr>
        </p:nvSpPr>
        <p:spPr>
          <a:xfrm>
            <a:off x="476250" y="1514475"/>
            <a:ext cx="5083175" cy="3982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400" dirty="0">
                <a:solidFill>
                  <a:srgbClr val="00B050"/>
                </a:solidFill>
              </a:rPr>
              <a:t>Buffer</a:t>
            </a:r>
            <a:r>
              <a:rPr lang="en-GB" sz="2400" dirty="0"/>
              <a:t>: A  Temporary space in memory used for hold data.</a:t>
            </a:r>
          </a:p>
          <a:p>
            <a:pPr algn="just"/>
            <a:r>
              <a:rPr lang="en-GB" sz="2400" dirty="0">
                <a:solidFill>
                  <a:srgbClr val="00B050"/>
                </a:solidFill>
              </a:rPr>
              <a:t>Buffer overflow:</a:t>
            </a:r>
            <a:r>
              <a:rPr lang="en-GB" sz="2400" dirty="0"/>
              <a:t> Happens when data written to the buffer is larger then size of buffer and due to insufficient bound checking it overflows and overwrites adjacent memory location.</a:t>
            </a:r>
          </a:p>
        </p:txBody>
      </p:sp>
      <p:sp>
        <p:nvSpPr>
          <p:cNvPr id="4" name="Rectangle 3"/>
          <p:cNvSpPr/>
          <p:nvPr>
            <p:extLst>
              <p:ext uri="{D42A27DB-BD31-4B8C-83A1-F6EECF244321}">
                <p14:modId xmlns:p14="http://schemas.microsoft.com/office/powerpoint/2010/main" val="2766722278"/>
              </p:ext>
            </p:extLst>
          </p:nvPr>
        </p:nvSpPr>
        <p:spPr>
          <a:xfrm>
            <a:off x="6633751" y="1419225"/>
            <a:ext cx="4745729" cy="442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/>
              <a:t> GetInput{</a:t>
            </a:r>
          </a:p>
          <a:p>
            <a:pPr algn="just"/>
            <a:r>
              <a:rPr lang="en-US" sz="2800" dirty="0"/>
              <a:t>                  Char buffer[8];</a:t>
            </a:r>
          </a:p>
          <a:p>
            <a:pPr algn="just"/>
            <a:r>
              <a:rPr lang="en-US" sz="2800" dirty="0"/>
              <a:t>                  gets(buffer);</a:t>
            </a:r>
          </a:p>
          <a:p>
            <a:pPr algn="just"/>
            <a:r>
              <a:rPr lang="en-US" sz="2800" dirty="0"/>
              <a:t>                  puts(buffer);</a:t>
            </a:r>
          </a:p>
          <a:p>
            <a:pPr algn="just"/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>
            <p:extLst>
              <p:ext uri="{D42A27DB-BD31-4B8C-83A1-F6EECF244321}">
                <p14:modId xmlns:p14="http://schemas.microsoft.com/office/powerpoint/2010/main" val="4251035775"/>
              </p:ext>
            </p:extLst>
          </p:nvPr>
        </p:nvSpPr>
        <p:spPr>
          <a:xfrm>
            <a:off x="6645758" y="1239838"/>
            <a:ext cx="474614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Simple Vulnerable Function:</a:t>
            </a:r>
          </a:p>
        </p:txBody>
      </p:sp>
      <p:sp>
        <p:nvSpPr>
          <p:cNvPr id="6" name="Rectangle 5"/>
          <p:cNvSpPr/>
          <p:nvPr>
            <p:extLst>
              <p:ext uri="{D42A27DB-BD31-4B8C-83A1-F6EECF244321}">
                <p14:modId xmlns:p14="http://schemas.microsoft.com/office/powerpoint/2010/main" val="3454226237"/>
              </p:ext>
            </p:extLst>
          </p:nvPr>
        </p:nvSpPr>
        <p:spPr>
          <a:xfrm>
            <a:off x="1076325" y="6016625"/>
            <a:ext cx="97641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Gets() does not check if input size is greater than size  of buffer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82475153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Pwntools </a:t>
            </a:r>
            <a:r>
              <a:rPr lang="en-US" dirty="0"/>
              <a:t>                                     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48400987"/>
              </p:ext>
            </p:extLst>
          </p:nvPr>
        </p:nvSpPr>
        <p:spPr>
          <a:xfrm>
            <a:off x="285750" y="1730541"/>
            <a:ext cx="11710988" cy="49163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 dirty="0"/>
              <a:t>CTF framework</a:t>
            </a:r>
          </a:p>
          <a:p>
            <a:r>
              <a:rPr lang="en-US" sz="4000" dirty="0"/>
              <a:t>Written in python</a:t>
            </a:r>
          </a:p>
          <a:p>
            <a:r>
              <a:rPr lang="en-US" sz="4000" dirty="0"/>
              <a:t>Makes exploitation easy</a:t>
            </a:r>
          </a:p>
          <a:p>
            <a:pPr marL="0" indent="0">
              <a:buNone/>
            </a:pPr>
            <a:r>
              <a:rPr lang="en-US" sz="4000" dirty="0"/>
              <a:t>&gt;&gt;&gt; from pwn import *   </a:t>
            </a:r>
            <a:r>
              <a:rPr lang="en-US" sz="4000" dirty="0">
                <a:solidFill>
                  <a:srgbClr val="BFBFBF"/>
                </a:solidFill>
              </a:rPr>
              <a:t># it imports a lot of functionality into global namespace</a:t>
            </a:r>
          </a:p>
          <a:p>
            <a:pPr marL="0" indent="0">
              <a:buNone/>
            </a:pPr>
            <a:r>
              <a:rPr lang="en-US" sz="4000" dirty="0"/>
              <a:t>&gt;&gt;&gt; p=process('/bin/sh') </a:t>
            </a:r>
            <a:r>
              <a:rPr lang="en-US" sz="4000" dirty="0">
                <a:solidFill>
                  <a:srgbClr val="BFBFBF"/>
                </a:solidFill>
              </a:rPr>
              <a:t># starts process </a:t>
            </a:r>
          </a:p>
          <a:p>
            <a:pPr marL="0" indent="0">
              <a:buNone/>
            </a:pPr>
            <a:r>
              <a:rPr lang="en-US" sz="4000" dirty="0"/>
              <a:t>&gt;&gt;&gt;p.sendline('input')     </a:t>
            </a:r>
            <a:r>
              <a:rPr lang="en-US" sz="4000" dirty="0">
                <a:solidFill>
                  <a:srgbClr val="BFBFBF"/>
                </a:solidFill>
              </a:rPr>
              <a:t># sends input</a:t>
            </a:r>
          </a:p>
          <a:p>
            <a:pPr marL="0" indent="0">
              <a:buNone/>
            </a:pPr>
            <a:r>
              <a:rPr lang="en-US" sz="4000" dirty="0"/>
              <a:t>&gt;&gt;&gt;p.recvline(timeout=5) </a:t>
            </a:r>
            <a:r>
              <a:rPr lang="en-US" sz="4000" dirty="0">
                <a:solidFill>
                  <a:srgbClr val="BFBFBF"/>
                </a:solidFill>
              </a:rPr>
              <a:t># receives output </a:t>
            </a:r>
          </a:p>
        </p:txBody>
      </p:sp>
      <p:pic>
        <p:nvPicPr>
          <p:cNvPr id="6" name="Picture 6" descr="pw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83" y="533400"/>
            <a:ext cx="2744787" cy="10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54767431"/>
              </p:ext>
            </p:extLst>
          </p:nvPr>
        </p:nvSpPr>
        <p:spPr>
          <a:xfrm>
            <a:off x="619531" y="28575"/>
            <a:ext cx="9404350" cy="86970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Live Demo on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91947318"/>
              </p:ext>
            </p:extLst>
          </p:nvPr>
        </p:nvSpPr>
        <p:spPr>
          <a:xfrm>
            <a:off x="239713" y="900768"/>
            <a:ext cx="5529262" cy="5644495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sz="2400" dirty="0">
                <a:solidFill>
                  <a:srgbClr val="8AD0D5"/>
                </a:solidFill>
              </a:rPr>
              <a:t>Code::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string.h</a:t>
            </a:r>
            <a:r>
              <a:rPr lang="en-US" sz="2400" dirty="0"/>
              <a:t>&gt;  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[]){</a:t>
            </a:r>
          </a:p>
          <a:p>
            <a:pPr marL="0" indent="0">
              <a:buNone/>
            </a:pPr>
            <a:r>
              <a:rPr lang="en-US" sz="2400" dirty="0"/>
              <a:t>    if(argc == 2){</a:t>
            </a:r>
          </a:p>
          <a:p>
            <a:pPr marL="0" indent="0">
              <a:buNone/>
            </a:pPr>
            <a:r>
              <a:rPr lang="en-US" sz="2400" dirty="0"/>
              <a:t>        if(filter(argv[1]))</a:t>
            </a:r>
          </a:p>
          <a:p>
            <a:pPr marL="0" indent="0">
              <a:buNone/>
            </a:pPr>
            <a:r>
              <a:rPr lang="en-US" sz="2400" dirty="0"/>
              <a:t>            exit(1);</a:t>
            </a:r>
          </a:p>
          <a:p>
            <a:pPr marL="0" indent="0">
              <a:buNone/>
            </a:pPr>
            <a:r>
              <a:rPr lang="en-US" sz="2400" dirty="0"/>
              <a:t>        else{</a:t>
            </a:r>
          </a:p>
          <a:p>
            <a:pPr marL="0" indent="0">
              <a:buNone/>
            </a:pPr>
            <a:r>
              <a:rPr lang="en-US" sz="2400" dirty="0"/>
              <a:t>            setenv("PATH", "/nonsense", 1);</a:t>
            </a:r>
          </a:p>
          <a:p>
            <a:pPr marL="0" indent="0">
              <a:buNone/>
            </a:pPr>
            <a:r>
              <a:rPr lang="en-US" sz="2400" dirty="0"/>
              <a:t>            printf("%s", argv[1]);</a:t>
            </a:r>
          </a:p>
          <a:p>
            <a:pPr marL="0" indent="0">
              <a:buNone/>
            </a:pPr>
            <a:r>
              <a:rPr lang="en-US" sz="2400" dirty="0"/>
              <a:t>            system(argv[1]);</a:t>
            </a:r>
          </a:p>
          <a:p>
            <a:pPr marL="0" indent="0">
              <a:buNone/>
            </a:pPr>
            <a:r>
              <a:rPr lang="en-US" sz="2400" dirty="0"/>
              <a:t>       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   }</a:t>
            </a:r>
          </a:p>
          <a:p>
            <a:pPr marL="0" indent="0">
              <a:buNone/>
            </a:pPr>
            <a:r>
              <a:rPr lang="en-US" sz="2400" dirty="0"/>
              <a:t>    else{</a:t>
            </a:r>
          </a:p>
          <a:p>
            <a:pPr marL="0" indent="0">
              <a:buNone/>
            </a:pPr>
            <a:r>
              <a:rPr lang="en-US" sz="2400" dirty="0"/>
              <a:t>        printf("Usage: ./cmd COMMAND\n");</a:t>
            </a:r>
          </a:p>
          <a:p>
            <a:pPr marL="0" indent="0">
              <a:buNone/>
            </a:pPr>
            <a:r>
              <a:rPr lang="en-US" sz="2400" dirty="0"/>
              <a:t>        exit(1);</a:t>
            </a:r>
          </a:p>
          <a:p>
            <a:pPr marL="0" indent="0">
              <a:buNone/>
            </a:pPr>
            <a:r>
              <a:rPr lang="en-US" sz="2400" dirty="0"/>
              <a:t>    }</a:t>
            </a:r>
          </a:p>
          <a:p>
            <a:pPr marL="0" indent="0">
              <a:buNone/>
            </a:pPr>
            <a:r>
              <a:rPr lang="en-US" sz="2400" dirty="0"/>
              <a:t>    return 0;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8AD0D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5213" y="1200150"/>
            <a:ext cx="5837237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 filter(char *s){ </a:t>
            </a:r>
          </a:p>
          <a:p>
            <a:pPr algn="ctr"/>
            <a:r>
              <a:rPr lang="en-US" dirty="0">
                <a:latin typeface="Century Gothic"/>
              </a:rPr>
              <a:t>    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 r = 0; </a:t>
            </a:r>
          </a:p>
          <a:p>
            <a:pPr algn="ctr"/>
            <a:r>
              <a:rPr lang="en-US" dirty="0">
                <a:latin typeface="Century Gothic"/>
              </a:rPr>
              <a:t>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"/");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</a:t>
            </a:r>
            <a:r>
              <a:rPr lang="en-US" dirty="0" err="1">
                <a:latin typeface="Century Gothic"/>
              </a:rPr>
              <a:t>sh</a:t>
            </a:r>
            <a:r>
              <a:rPr lang="en-US" dirty="0">
                <a:latin typeface="Century Gothic"/>
              </a:rPr>
              <a:t>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"*");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    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"flag");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"who");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"PATH");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"="); </a:t>
            </a:r>
          </a:p>
          <a:p>
            <a:pPr algn="ctr"/>
            <a:r>
              <a:rPr lang="en-US" dirty="0" err="1">
                <a:latin typeface="Century Gothic"/>
              </a:rPr>
              <a:t>       </a:t>
            </a:r>
            <a:r>
              <a:rPr lang="en-US" dirty="0">
                <a:latin typeface="Century Gothic"/>
              </a:rPr>
              <a:t>            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"{"); </a:t>
            </a:r>
          </a:p>
          <a:p>
            <a:pPr algn="ctr"/>
            <a:r>
              <a:rPr lang="en-US" dirty="0">
                <a:latin typeface="Century Gothic"/>
              </a:rPr>
              <a:t>                    r+=(</a:t>
            </a:r>
            <a:r>
              <a:rPr lang="en-US" dirty="0" err="1">
                <a:latin typeface="Century Gothic"/>
              </a:rPr>
              <a:t>int</a:t>
            </a:r>
            <a:r>
              <a:rPr lang="en-US" dirty="0">
                <a:latin typeface="Century Gothic"/>
              </a:rPr>
              <a:t>)</a:t>
            </a:r>
            <a:r>
              <a:rPr lang="en-US" dirty="0" err="1">
                <a:latin typeface="Century Gothic"/>
              </a:rPr>
              <a:t>strstr</a:t>
            </a:r>
            <a:r>
              <a:rPr lang="en-US" dirty="0">
                <a:latin typeface="Century Gothic"/>
              </a:rPr>
              <a:t>(s, "}"); </a:t>
            </a:r>
          </a:p>
          <a:p>
            <a:pPr algn="ctr"/>
            <a:r>
              <a:rPr lang="en-US" dirty="0">
                <a:latin typeface="Century Gothic"/>
              </a:rPr>
              <a:t>  return r; </a:t>
            </a:r>
          </a:p>
          <a:p>
            <a:pPr algn="ctr"/>
            <a:r>
              <a:rPr lang="en-US" dirty="0">
                <a:latin typeface="Century Gothic"/>
              </a:rPr>
              <a:t>} </a:t>
            </a: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75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512191330"/>
              </p:ext>
            </p:extLst>
          </p:nvPr>
        </p:nvSpPr>
        <p:spPr>
          <a:xfrm>
            <a:off x="1325563" y="209550"/>
            <a:ext cx="848596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Ethical 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93239823"/>
              </p:ext>
            </p:extLst>
          </p:nvPr>
        </p:nvSpPr>
        <p:spPr>
          <a:xfrm>
            <a:off x="1038906" y="1236980"/>
            <a:ext cx="9165098" cy="131882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4000" dirty="0">
                <a:solidFill>
                  <a:srgbClr val="00B050"/>
                </a:solidFill>
              </a:rPr>
              <a:t>Ethical hacking</a:t>
            </a:r>
            <a:r>
              <a:rPr lang="en-US" sz="4000" dirty="0">
                <a:solidFill>
                  <a:srgbClr val="FF0000"/>
                </a:solidFill>
              </a:rPr>
              <a:t>: </a:t>
            </a:r>
            <a:r>
              <a:rPr lang="en-US" sz="2800" dirty="0">
                <a:solidFill>
                  <a:srgbClr val="000000"/>
                </a:solidFill>
              </a:rPr>
              <a:t>This is a project about finding and exploiting various security bugs in a program. This is mostly based on system and browser based vulnerabilities.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667776499"/>
              </p:ext>
            </p:extLst>
          </p:nvPr>
        </p:nvSpPr>
        <p:spPr>
          <a:xfrm>
            <a:off x="1325563" y="2705100"/>
            <a:ext cx="7769843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Contents:</a:t>
            </a:r>
          </a:p>
          <a:p>
            <a:pPr marL="285750" indent="-285750">
              <a:buChar char="•"/>
            </a:pPr>
            <a:r>
              <a:rPr lang="en-US" sz="3200" dirty="0"/>
              <a:t>Basic </a:t>
            </a:r>
            <a:r>
              <a:rPr lang="en-US" sz="3200" dirty="0" err="1"/>
              <a:t>linux</a:t>
            </a:r>
            <a:r>
              <a:rPr lang="en-US" sz="3200" dirty="0"/>
              <a:t> command</a:t>
            </a:r>
            <a:endParaRPr sz="3200" dirty="0" err="1"/>
          </a:p>
          <a:p>
            <a:pPr marL="285750" indent="-285750">
              <a:buChar char="•"/>
            </a:pPr>
            <a:r>
              <a:rPr lang="en-US" sz="3200" dirty="0"/>
              <a:t>ssh login</a:t>
            </a:r>
            <a:endParaRPr sz="3200" dirty="0"/>
          </a:p>
          <a:p>
            <a:pPr marL="285750" indent="-285750">
              <a:buChar char="•"/>
            </a:pPr>
            <a:r>
              <a:rPr lang="en-US" sz="3200" dirty="0"/>
              <a:t>Assembly Language</a:t>
            </a:r>
          </a:p>
          <a:p>
            <a:pPr marL="285750" indent="-285750">
              <a:buChar char="•"/>
            </a:pPr>
            <a:r>
              <a:rPr lang="en-US" sz="3200" dirty="0"/>
              <a:t>Buffer overflow</a:t>
            </a:r>
          </a:p>
          <a:p>
            <a:pPr marL="285750" indent="-285750">
              <a:buChar char="•"/>
            </a:pPr>
            <a:r>
              <a:rPr lang="en-US" sz="3200" dirty="0"/>
              <a:t>pwntools</a:t>
            </a:r>
          </a:p>
        </p:txBody>
      </p:sp>
    </p:spTree>
    <p:extLst>
      <p:ext uri="{BB962C8B-B14F-4D97-AF65-F5344CB8AC3E}">
        <p14:creationId xmlns:p14="http://schemas.microsoft.com/office/powerpoint/2010/main" val="35235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15085940"/>
              </p:ext>
            </p:ext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Linux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28295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sz="3200" dirty="0">
                <a:latin typeface="Lato"/>
                <a:cs typeface="Times New Roman"/>
              </a:rPr>
              <a:t>Read, Write &amp; Execute Permissions</a:t>
            </a:r>
            <a:endParaRPr lang="en-US" sz="3200" dirty="0">
              <a:latin typeface="Lato"/>
              <a:cs typeface="Times New Roman"/>
            </a:endParaRPr>
          </a:p>
          <a:p>
            <a:pPr marL="0" indent="0" algn="just">
              <a:buNone/>
            </a:pPr>
            <a:r>
              <a:rPr dirty="0">
                <a:solidFill>
                  <a:srgbClr val="8AD0D5"/>
                </a:solidFill>
                <a:latin typeface="Lato"/>
                <a:cs typeface="Helvetica"/>
              </a:rPr>
              <a:t>Permissions are the basic "rights" to act on a file or directory. The basic rights are read, write and execute.</a:t>
            </a:r>
          </a:p>
          <a:p>
            <a:pPr algn="just"/>
            <a:r>
              <a:rPr lang="en-US" dirty="0">
                <a:solidFill>
                  <a:srgbClr val="8AD0D5"/>
                </a:solidFill>
                <a:latin typeface="Helvetica"/>
                <a:cs typeface="Helvetica"/>
              </a:rPr>
              <a:t>Read - a readable permission allows the contents of the file to be viewed</a:t>
            </a:r>
            <a:endParaRPr dirty="0">
              <a:solidFill>
                <a:srgbClr val="8AD0D5"/>
              </a:solidFill>
              <a:latin typeface="Calibri"/>
              <a:cs typeface="Helvetica"/>
            </a:endParaRPr>
          </a:p>
          <a:p>
            <a:pPr algn="just"/>
            <a:r>
              <a:rPr lang="en-US" dirty="0">
                <a:solidFill>
                  <a:srgbClr val="8AD0D5"/>
                </a:solidFill>
                <a:latin typeface="Helvetica"/>
                <a:cs typeface="Helvetica"/>
              </a:rPr>
              <a:t>Write - a write permission on a file allows you to modify the contents of that file.</a:t>
            </a:r>
            <a:endParaRPr dirty="0">
              <a:solidFill>
                <a:srgbClr val="8AD0D5"/>
              </a:solidFill>
              <a:latin typeface="Calibri"/>
              <a:cs typeface="Helvetica"/>
            </a:endParaRPr>
          </a:p>
          <a:p>
            <a:pPr algn="just"/>
            <a:r>
              <a:rPr lang="en-US" dirty="0">
                <a:solidFill>
                  <a:srgbClr val="8AD0D5"/>
                </a:solidFill>
                <a:latin typeface="Helvetica"/>
                <a:cs typeface="Helvetica"/>
              </a:rPr>
              <a:t>Execute - for a file, the executable permission allows to run the file and execute a program. </a:t>
            </a:r>
            <a:endParaRPr dirty="0">
              <a:solidFill>
                <a:srgbClr val="8AD0D5"/>
              </a:solidFill>
            </a:endParaRPr>
          </a:p>
          <a:p>
            <a:pPr algn="just"/>
            <a:r>
              <a:rPr lang="en-US" dirty="0">
                <a:solidFill>
                  <a:srgbClr val="8AD0D5"/>
                </a:solidFill>
                <a:latin typeface="Helvetica"/>
                <a:cs typeface="Helvetica"/>
              </a:rPr>
              <a:t>We can view permissions for file for directory by ls –l command. </a:t>
            </a:r>
          </a:p>
          <a:p>
            <a:pPr marL="0" indent="0" algn="just">
              <a:buNone/>
            </a:pPr>
            <a:endParaRPr sz="1800" dirty="0">
              <a:solidFill>
                <a:srgbClr val="000000"/>
              </a:solidFill>
              <a:latin typeface="Lato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623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2" y="511584"/>
            <a:ext cx="11166159" cy="58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7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860324650"/>
              </p:ext>
            </p:extLst>
          </p:nvPr>
        </p:nvSpPr>
        <p:spPr>
          <a:xfrm>
            <a:off x="514350" y="1647825"/>
            <a:ext cx="21850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chmod</a:t>
            </a:r>
            <a:endParaRPr lang="en-US" sz="2400" dirty="0"/>
          </a:p>
          <a:p>
            <a:r>
              <a:rPr lang="en-US" sz="2400" dirty="0"/>
              <a:t>grep</a:t>
            </a:r>
            <a:endParaRPr sz="2400" dirty="0"/>
          </a:p>
          <a:p>
            <a:r>
              <a:rPr lang="en-US" sz="2400" dirty="0"/>
              <a:t>cat</a:t>
            </a:r>
            <a:endParaRPr sz="2400" dirty="0"/>
          </a:p>
          <a:p>
            <a:r>
              <a:rPr lang="en-US" sz="2400" dirty="0"/>
              <a:t>file</a:t>
            </a:r>
            <a:endParaRPr sz="2400" dirty="0"/>
          </a:p>
          <a:p>
            <a:r>
              <a:rPr lang="en-US" sz="2400" dirty="0"/>
              <a:t>ls</a:t>
            </a:r>
            <a:endParaRPr sz="2400" dirty="0"/>
          </a:p>
          <a:p>
            <a:r>
              <a:rPr lang="en-US" sz="2400" dirty="0"/>
              <a:t>cd</a:t>
            </a:r>
            <a:endParaRPr sz="2400" dirty="0"/>
          </a:p>
          <a:p>
            <a:r>
              <a:rPr lang="en-US" sz="2400" dirty="0"/>
              <a:t>find</a:t>
            </a:r>
            <a:endParaRPr sz="2400" dirty="0"/>
          </a:p>
          <a:p>
            <a:endParaRPr lang="en-US" sz="24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49" y="-14288"/>
            <a:ext cx="9135389" cy="6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6192999"/>
              </p:ext>
            </p:extLst>
          </p:nvPr>
        </p:nvSpPr>
        <p:spPr>
          <a:xfrm>
            <a:off x="695781" y="323850"/>
            <a:ext cx="9404350" cy="12553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SSH (the Secure Shell)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769924089"/>
              </p:ext>
            </p:extLst>
          </p:nvPr>
        </p:nvSpPr>
        <p:spPr>
          <a:xfrm>
            <a:off x="724375" y="1352550"/>
            <a:ext cx="9805988" cy="4201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Using SSH requires a client on the local computer and a server on the remote one.</a:t>
            </a:r>
          </a:p>
          <a:p>
            <a:pPr algn="just"/>
            <a:r>
              <a:rPr lang="en-US" sz="2400" dirty="0"/>
              <a:t> It establishes an encrypted connection to a remote computer, executes a command there and redirects its input and output across the connection.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r="5447" b="35779"/>
          <a:stretch/>
        </p:blipFill>
        <p:spPr>
          <a:xfrm>
            <a:off x="1663700" y="3406334"/>
            <a:ext cx="7843838" cy="32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67297313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Assembly Language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10801006"/>
              </p:ext>
            </p:extLst>
          </p:nvPr>
        </p:nvSpPr>
        <p:spPr>
          <a:xfrm>
            <a:off x="1103313" y="1603375"/>
            <a:ext cx="10036361" cy="48244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</a:rPr>
              <a:t>Assembly language is a low-level programming language.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Assembly language is converted into executable machine code by an assembler.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Computer basically consist of two things: CPU and memory.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And there is some internal memory (registers) only accessible to CPU.</a:t>
            </a:r>
          </a:p>
        </p:txBody>
      </p:sp>
    </p:spTree>
    <p:extLst>
      <p:ext uri="{BB962C8B-B14F-4D97-AF65-F5344CB8AC3E}">
        <p14:creationId xmlns:p14="http://schemas.microsoft.com/office/powerpoint/2010/main" val="13652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75" y="85725"/>
            <a:ext cx="8756580" cy="65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65122171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Some Assembly Instructions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74583138"/>
              </p:ext>
            </p:extLst>
          </p:nvPr>
        </p:nvSpPr>
        <p:spPr>
          <a:xfrm>
            <a:off x="1103313" y="2052638"/>
            <a:ext cx="952537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Courier New"/>
                <a:cs typeface="Courier New"/>
              </a:rPr>
              <a:t>mov eax, ebx</a:t>
            </a:r>
            <a:r>
              <a:rPr lang="en-US" sz="3200" dirty="0">
                <a:solidFill>
                  <a:srgbClr val="000000"/>
                </a:solidFill>
              </a:rPr>
              <a:t> — copy the value in ebx into eax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ourier New"/>
                <a:cs typeface="Courier New"/>
              </a:rPr>
              <a:t>push eax</a:t>
            </a:r>
            <a:r>
              <a:rPr lang="en-US" sz="3200" dirty="0">
                <a:solidFill>
                  <a:srgbClr val="000000"/>
                </a:solidFill>
              </a:rPr>
              <a:t> — push eax on the stack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ourier New"/>
                <a:cs typeface="Courier New"/>
              </a:rPr>
              <a:t>lea eax, [var]</a:t>
            </a:r>
            <a:r>
              <a:rPr lang="en-US" sz="3200" dirty="0">
                <a:solidFill>
                  <a:srgbClr val="000000"/>
                </a:solidFill>
              </a:rPr>
              <a:t> — the value in </a:t>
            </a:r>
            <a:r>
              <a:rPr lang="en-US" sz="3200" i="1" dirty="0">
                <a:solidFill>
                  <a:srgbClr val="000000"/>
                </a:solidFill>
              </a:rPr>
              <a:t>var</a:t>
            </a:r>
            <a:r>
              <a:rPr lang="en-US" sz="3200" dirty="0">
                <a:solidFill>
                  <a:srgbClr val="000000"/>
                </a:solidFill>
              </a:rPr>
              <a:t> is placed in EAX.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Courier New"/>
                <a:cs typeface="Courier New"/>
              </a:rPr>
              <a:t>jmp begin</a:t>
            </a:r>
            <a:r>
              <a:rPr lang="en-US" sz="3200" dirty="0">
                <a:solidFill>
                  <a:srgbClr val="000000"/>
                </a:solidFill>
              </a:rPr>
              <a:t> — Jump to the instruction labeled </a:t>
            </a:r>
            <a:r>
              <a:rPr lang="en-US" sz="3200" dirty="0">
                <a:solidFill>
                  <a:srgbClr val="000000"/>
                </a:solidFill>
                <a:latin typeface="Courier New"/>
                <a:cs typeface="Courier New"/>
              </a:rPr>
              <a:t>begin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3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Ethical Hacking </vt:lpstr>
      <vt:lpstr>Ethical Hacking</vt:lpstr>
      <vt:lpstr>Linux Basics</vt:lpstr>
      <vt:lpstr>PowerPoint Presentation</vt:lpstr>
      <vt:lpstr>PowerPoint Presentation</vt:lpstr>
      <vt:lpstr>SSH (the Secure Shell) </vt:lpstr>
      <vt:lpstr>Assembly Language </vt:lpstr>
      <vt:lpstr>PowerPoint Presentation</vt:lpstr>
      <vt:lpstr>Some Assembly Instructions </vt:lpstr>
      <vt:lpstr>PowerPoint Presentation</vt:lpstr>
      <vt:lpstr>Program Memory</vt:lpstr>
      <vt:lpstr>                   General Stack Layout</vt:lpstr>
      <vt:lpstr>Buffer overflow</vt:lpstr>
      <vt:lpstr>Pwntools                                      </vt:lpstr>
      <vt:lpstr>Live Demo on buffer 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</cp:revision>
  <dcterms:created xsi:type="dcterms:W3CDTF">2013-07-15T20:26:40Z</dcterms:created>
  <dcterms:modified xsi:type="dcterms:W3CDTF">2017-06-19T19:42:22Z</dcterms:modified>
</cp:coreProperties>
</file>