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ED132D-E765-4AED-A532-68F4D6D6119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141425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D132D-E765-4AED-A532-68F4D6D6119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2943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D132D-E765-4AED-A532-68F4D6D6119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29013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D132D-E765-4AED-A532-68F4D6D6119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370197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ED132D-E765-4AED-A532-68F4D6D6119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212568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ED132D-E765-4AED-A532-68F4D6D6119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42842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ED132D-E765-4AED-A532-68F4D6D61195}"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363141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ED132D-E765-4AED-A532-68F4D6D61195}"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38585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132D-E765-4AED-A532-68F4D6D61195}"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84293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ED132D-E765-4AED-A532-68F4D6D6119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364745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ED132D-E765-4AED-A532-68F4D6D6119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6FDD39-84CF-4FFD-AFF3-8A189A5279F7}" type="slidenum">
              <a:rPr lang="en-US" smtClean="0"/>
              <a:t>‹#›</a:t>
            </a:fld>
            <a:endParaRPr lang="en-US"/>
          </a:p>
        </p:txBody>
      </p:sp>
    </p:spTree>
    <p:extLst>
      <p:ext uri="{BB962C8B-B14F-4D97-AF65-F5344CB8AC3E}">
        <p14:creationId xmlns:p14="http://schemas.microsoft.com/office/powerpoint/2010/main" val="25592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D132D-E765-4AED-A532-68F4D6D61195}"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FDD39-84CF-4FFD-AFF3-8A189A5279F7}" type="slidenum">
              <a:rPr lang="en-US" smtClean="0"/>
              <a:t>‹#›</a:t>
            </a:fld>
            <a:endParaRPr lang="en-US"/>
          </a:p>
        </p:txBody>
      </p:sp>
    </p:spTree>
    <p:extLst>
      <p:ext uri="{BB962C8B-B14F-4D97-AF65-F5344CB8AC3E}">
        <p14:creationId xmlns:p14="http://schemas.microsoft.com/office/powerpoint/2010/main" val="39990597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9326" y="286340"/>
            <a:ext cx="5982788" cy="614997"/>
          </a:xfrm>
        </p:spPr>
        <p:txBody>
          <a:bodyPr>
            <a:noAutofit/>
          </a:bodyPr>
          <a:lstStyle/>
          <a:p>
            <a:r>
              <a:rPr lang="en-US" sz="4000" dirty="0" smtClean="0"/>
              <a:t>QuickBooks Online</a:t>
            </a:r>
            <a:endParaRPr lang="en-US" sz="4000" dirty="0"/>
          </a:p>
        </p:txBody>
      </p:sp>
      <p:sp>
        <p:nvSpPr>
          <p:cNvPr id="3" name="Subtitle 2"/>
          <p:cNvSpPr>
            <a:spLocks noGrp="1"/>
          </p:cNvSpPr>
          <p:nvPr>
            <p:ph type="subTitle" idx="1"/>
          </p:nvPr>
        </p:nvSpPr>
        <p:spPr>
          <a:xfrm>
            <a:off x="1362893" y="1476104"/>
            <a:ext cx="9148354" cy="1436914"/>
          </a:xfrm>
        </p:spPr>
        <p:txBody>
          <a:bodyPr>
            <a:normAutofit/>
          </a:bodyPr>
          <a:lstStyle/>
          <a:p>
            <a:r>
              <a:rPr lang="en-US" sz="2000" dirty="0" smtClean="0"/>
              <a:t>QuickBooks Online (QBO) is a cloud-based software that helps small and medium-sized businesses manage their finances. It allows you to track your income and expenses, send invoices, and manage your taxes from anywhere using an internet connection.</a:t>
            </a:r>
            <a:endParaRPr lang="en-US" sz="2000" dirty="0"/>
          </a:p>
        </p:txBody>
      </p:sp>
      <p:sp>
        <p:nvSpPr>
          <p:cNvPr id="4" name="Title 1"/>
          <p:cNvSpPr txBox="1">
            <a:spLocks/>
          </p:cNvSpPr>
          <p:nvPr/>
        </p:nvSpPr>
        <p:spPr>
          <a:xfrm>
            <a:off x="452847" y="2683375"/>
            <a:ext cx="5982788"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smtClean="0"/>
              <a:t> </a:t>
            </a:r>
            <a:r>
              <a:rPr lang="en-US" sz="2800" b="1" dirty="0" smtClean="0"/>
              <a:t>Key Features of QBO</a:t>
            </a:r>
            <a:endParaRPr lang="en-US" sz="2800" b="1" dirty="0"/>
          </a:p>
        </p:txBody>
      </p:sp>
      <p:sp>
        <p:nvSpPr>
          <p:cNvPr id="6" name="Title 1"/>
          <p:cNvSpPr txBox="1">
            <a:spLocks/>
          </p:cNvSpPr>
          <p:nvPr/>
        </p:nvSpPr>
        <p:spPr>
          <a:xfrm>
            <a:off x="1362893" y="3487785"/>
            <a:ext cx="9696995" cy="30436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AutoNum type="arabicPeriod"/>
            </a:pPr>
            <a:r>
              <a:rPr lang="en-US" sz="2400" b="1" dirty="0" smtClean="0"/>
              <a:t>Income and Expense Tracking</a:t>
            </a:r>
          </a:p>
          <a:p>
            <a:pPr marL="457200" indent="-457200" algn="l">
              <a:buAutoNum type="arabicPeriod"/>
            </a:pPr>
            <a:endParaRPr lang="en-US" sz="2000" b="1" dirty="0" smtClean="0"/>
          </a:p>
          <a:p>
            <a:pPr marL="342900" indent="-342900" algn="l">
              <a:buFont typeface="Wingdings" panose="05000000000000000000" pitchFamily="2" charset="2"/>
              <a:buChar char="ü"/>
            </a:pPr>
            <a:r>
              <a:rPr lang="en-US" sz="2000" b="1" dirty="0" smtClean="0"/>
              <a:t>Automatic Bank Feeds:</a:t>
            </a:r>
            <a:r>
              <a:rPr lang="en-US" sz="2000" dirty="0" smtClean="0"/>
              <a:t> Connect your bank accounts to QBO to automatically import  and categorize transactions.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Expense Tracking:</a:t>
            </a:r>
            <a:r>
              <a:rPr lang="en-US" sz="2000" dirty="0" smtClean="0"/>
              <a:t> Track and categorize your business expenses, including bills and recurring expenses.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Income Tracking:</a:t>
            </a:r>
            <a:r>
              <a:rPr lang="en-US" sz="2000" dirty="0" smtClean="0"/>
              <a:t> Record sales and income, track unpaid invoices, and manage customer payments.</a:t>
            </a:r>
            <a:endParaRPr lang="en-US" sz="2000" b="1" dirty="0"/>
          </a:p>
        </p:txBody>
      </p:sp>
    </p:spTree>
    <p:extLst>
      <p:ext uri="{BB962C8B-B14F-4D97-AF65-F5344CB8AC3E}">
        <p14:creationId xmlns:p14="http://schemas.microsoft.com/office/powerpoint/2010/main" val="264246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2366" y="744581"/>
            <a:ext cx="6265818" cy="5878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q"/>
            </a:pPr>
            <a:r>
              <a:rPr lang="en-US" sz="2400" b="1" dirty="0" smtClean="0"/>
              <a:t>Benefits of Using QuickBooks Online (QBO)</a:t>
            </a:r>
            <a:endParaRPr lang="en-US" sz="2000" b="1" dirty="0" smtClean="0"/>
          </a:p>
        </p:txBody>
      </p:sp>
      <p:sp>
        <p:nvSpPr>
          <p:cNvPr id="9" name="Title 1"/>
          <p:cNvSpPr txBox="1">
            <a:spLocks/>
          </p:cNvSpPr>
          <p:nvPr/>
        </p:nvSpPr>
        <p:spPr>
          <a:xfrm>
            <a:off x="670558" y="1828799"/>
            <a:ext cx="10955385" cy="37882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800" b="1" dirty="0" smtClean="0"/>
          </a:p>
          <a:p>
            <a:pPr marL="342900" indent="-342900" algn="l">
              <a:buFont typeface="Wingdings" panose="05000000000000000000" pitchFamily="2" charset="2"/>
              <a:buChar char="ü"/>
            </a:pPr>
            <a:r>
              <a:rPr lang="en-US" sz="2000" b="1" dirty="0" smtClean="0"/>
              <a:t>Saves Time:</a:t>
            </a:r>
            <a:r>
              <a:rPr lang="en-US" sz="2000" dirty="0" smtClean="0"/>
              <a:t> Reduces the need for manual data entry, freeing up your time.</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Accuracy:</a:t>
            </a:r>
            <a:r>
              <a:rPr lang="en-US" sz="2000" dirty="0" smtClean="0"/>
              <a:t> Helps you manage your finances accurately.</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Security:</a:t>
            </a:r>
            <a:r>
              <a:rPr lang="en-US" sz="2000" dirty="0" smtClean="0"/>
              <a:t> Keeps your data safe and secure.</a:t>
            </a:r>
          </a:p>
          <a:p>
            <a:pPr marL="342900" indent="-342900" algn="l">
              <a:buFont typeface="Wingdings" panose="05000000000000000000" pitchFamily="2" charset="2"/>
              <a:buChar char="ü"/>
            </a:pPr>
            <a:endParaRPr lang="en-US" sz="2000" dirty="0"/>
          </a:p>
          <a:p>
            <a:pPr marL="342900" indent="-342900" algn="l">
              <a:buFont typeface="Wingdings" panose="05000000000000000000" pitchFamily="2" charset="2"/>
              <a:buChar char="ü"/>
            </a:pPr>
            <a:r>
              <a:rPr lang="en-US" sz="2000" b="1" dirty="0" smtClean="0"/>
              <a:t>Customizable:</a:t>
            </a:r>
            <a:r>
              <a:rPr lang="en-US" sz="2000" dirty="0" smtClean="0"/>
              <a:t> You can customize QBO to fit your specific business needs.</a:t>
            </a:r>
          </a:p>
          <a:p>
            <a:pPr marL="342900" indent="-342900" algn="l">
              <a:buFont typeface="Wingdings" panose="05000000000000000000" pitchFamily="2" charset="2"/>
              <a:buChar char="ü"/>
            </a:pPr>
            <a:endParaRPr lang="en-US" sz="2000" dirty="0"/>
          </a:p>
          <a:p>
            <a:pPr marL="342900" indent="-342900" algn="l">
              <a:buFont typeface="Wingdings" panose="05000000000000000000" pitchFamily="2" charset="2"/>
              <a:buChar char="ü"/>
            </a:pPr>
            <a:r>
              <a:rPr lang="en-US" sz="2000" b="1" dirty="0" smtClean="0"/>
              <a:t>Anywhere Access:</a:t>
            </a:r>
            <a:r>
              <a:rPr lang="en-US" sz="2000" dirty="0" smtClean="0"/>
              <a:t> Manage your finances from any device with internet access.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Real-Time Data: </a:t>
            </a:r>
            <a:r>
              <a:rPr lang="en-US" sz="2000" dirty="0" smtClean="0"/>
              <a:t>Synchronizes with bank accounts for real-time financial tracking.</a:t>
            </a:r>
          </a:p>
          <a:p>
            <a:pPr marL="342900" indent="-342900" algn="l">
              <a:buFont typeface="Wingdings" panose="05000000000000000000" pitchFamily="2" charset="2"/>
              <a:buChar char="ü"/>
            </a:pPr>
            <a:endParaRPr lang="en-US" sz="2000" b="1" dirty="0"/>
          </a:p>
          <a:p>
            <a:pPr marL="342900" indent="-342900" algn="l">
              <a:buFont typeface="Wingdings" panose="05000000000000000000" pitchFamily="2" charset="2"/>
              <a:buChar char="ü"/>
            </a:pPr>
            <a:r>
              <a:rPr lang="en-US" sz="2000" b="1" dirty="0" smtClean="0"/>
              <a:t>Ease of Use: </a:t>
            </a:r>
            <a:r>
              <a:rPr lang="en-US" sz="2000" dirty="0" smtClean="0"/>
              <a:t>Intuitive interface makes accounting tasks simple, even for non-accountants.</a:t>
            </a:r>
            <a:endParaRPr lang="en-US" sz="2000" b="1" dirty="0" smtClean="0"/>
          </a:p>
        </p:txBody>
      </p:sp>
    </p:spTree>
    <p:extLst>
      <p:ext uri="{BB962C8B-B14F-4D97-AF65-F5344CB8AC3E}">
        <p14:creationId xmlns:p14="http://schemas.microsoft.com/office/powerpoint/2010/main" val="387560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2735" y="404952"/>
            <a:ext cx="10535195" cy="24166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smtClean="0"/>
              <a:t>2. Invoicing</a:t>
            </a:r>
          </a:p>
          <a:p>
            <a:pPr marL="457200" indent="-457200" algn="l">
              <a:buAutoNum type="arabicPeriod"/>
            </a:pPr>
            <a:endParaRPr lang="en-US" sz="2000" b="1" dirty="0" smtClean="0"/>
          </a:p>
          <a:p>
            <a:pPr marL="342900" indent="-342900" algn="l">
              <a:buFont typeface="Wingdings" panose="05000000000000000000" pitchFamily="2" charset="2"/>
              <a:buChar char="ü"/>
            </a:pPr>
            <a:r>
              <a:rPr lang="en-US" sz="2000" b="1" dirty="0" smtClean="0"/>
              <a:t>Customizable Invoices:</a:t>
            </a:r>
            <a:r>
              <a:rPr lang="en-US" sz="2000" dirty="0" smtClean="0"/>
              <a:t> Create and send professional invoices with your business logo and branding.</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Automatic Reminders:</a:t>
            </a:r>
            <a:r>
              <a:rPr lang="en-US" sz="2000" dirty="0" smtClean="0"/>
              <a:t> Set up automatic payment reminders for overdue invoices.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Recurring Invoices:</a:t>
            </a:r>
            <a:r>
              <a:rPr lang="en-US" sz="2000" dirty="0" smtClean="0"/>
              <a:t> Create recurring invoices for repeat customers.</a:t>
            </a:r>
            <a:endParaRPr lang="en-US" sz="2000" b="1" dirty="0"/>
          </a:p>
        </p:txBody>
      </p:sp>
      <p:sp>
        <p:nvSpPr>
          <p:cNvPr id="6" name="Title 1"/>
          <p:cNvSpPr txBox="1">
            <a:spLocks/>
          </p:cNvSpPr>
          <p:nvPr/>
        </p:nvSpPr>
        <p:spPr>
          <a:xfrm>
            <a:off x="672736" y="3487781"/>
            <a:ext cx="10025744" cy="28607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t>3</a:t>
            </a:r>
            <a:r>
              <a:rPr lang="en-US" sz="2400" b="1" dirty="0" smtClean="0"/>
              <a:t>. Reporting</a:t>
            </a:r>
          </a:p>
          <a:p>
            <a:pPr algn="l"/>
            <a:endParaRPr lang="en-US" sz="2000" b="1" dirty="0" smtClean="0"/>
          </a:p>
          <a:p>
            <a:pPr marL="342900" indent="-342900" algn="l">
              <a:buFont typeface="Wingdings" panose="05000000000000000000" pitchFamily="2" charset="2"/>
              <a:buChar char="ü"/>
            </a:pPr>
            <a:r>
              <a:rPr lang="en-US" sz="2000" b="1" dirty="0" smtClean="0"/>
              <a:t>Financial Reports:</a:t>
            </a:r>
            <a:r>
              <a:rPr lang="en-US" sz="2000" dirty="0" smtClean="0"/>
              <a:t> Generate reports like profit and loss statements, balance sheets, and cash flow statements.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Custom Reports:</a:t>
            </a:r>
            <a:r>
              <a:rPr lang="en-US" sz="2000" dirty="0" smtClean="0"/>
              <a:t> Customize reports to focus on specific aspects of your business.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Dashboard:</a:t>
            </a:r>
            <a:r>
              <a:rPr lang="en-US" sz="2000" dirty="0" smtClean="0"/>
              <a:t> Get an overview of your business’s financial health with real-time data on the dashboard.</a:t>
            </a:r>
            <a:endParaRPr lang="en-US" sz="2000" b="1" dirty="0"/>
          </a:p>
        </p:txBody>
      </p:sp>
    </p:spTree>
    <p:extLst>
      <p:ext uri="{BB962C8B-B14F-4D97-AF65-F5344CB8AC3E}">
        <p14:creationId xmlns:p14="http://schemas.microsoft.com/office/powerpoint/2010/main" val="7588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81296" y="2277293"/>
            <a:ext cx="10522134" cy="22076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5. </a:t>
            </a:r>
            <a:r>
              <a:rPr lang="en-US" sz="2000" b="1" dirty="0" smtClean="0"/>
              <a:t>Tax Management</a:t>
            </a:r>
          </a:p>
          <a:p>
            <a:pPr algn="l"/>
            <a:endParaRPr lang="en-US" sz="2000" b="1" dirty="0" smtClean="0"/>
          </a:p>
          <a:p>
            <a:pPr marL="342900" indent="-342900" algn="l">
              <a:buFont typeface="Wingdings" panose="05000000000000000000" pitchFamily="2" charset="2"/>
              <a:buChar char="ü"/>
            </a:pPr>
            <a:r>
              <a:rPr lang="en-US" sz="2000" b="1" dirty="0" smtClean="0"/>
              <a:t>Sales Tax Tracking:</a:t>
            </a:r>
            <a:r>
              <a:rPr lang="en-US" sz="2000" dirty="0" smtClean="0"/>
              <a:t> Automatically calculate and track sales tax on invoices.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Tax Reports:</a:t>
            </a:r>
            <a:r>
              <a:rPr lang="en-US" sz="2000" dirty="0" smtClean="0"/>
              <a:t> Generate tax reports for easier tax filing.</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1099 Contractor Management:</a:t>
            </a:r>
            <a:r>
              <a:rPr lang="en-US" sz="2000" dirty="0" smtClean="0"/>
              <a:t> Track payments to contractors and prepare 1099 forms.</a:t>
            </a:r>
            <a:endParaRPr lang="en-US" sz="2000" b="1" dirty="0"/>
          </a:p>
        </p:txBody>
      </p:sp>
      <p:sp>
        <p:nvSpPr>
          <p:cNvPr id="6" name="Title 1"/>
          <p:cNvSpPr txBox="1">
            <a:spLocks/>
          </p:cNvSpPr>
          <p:nvPr/>
        </p:nvSpPr>
        <p:spPr>
          <a:xfrm>
            <a:off x="581296" y="195942"/>
            <a:ext cx="10709368" cy="1824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4. </a:t>
            </a:r>
            <a:r>
              <a:rPr lang="en-US" sz="2000" b="1" dirty="0" smtClean="0"/>
              <a:t>Bank Connectivity</a:t>
            </a:r>
          </a:p>
          <a:p>
            <a:pPr algn="l"/>
            <a:endParaRPr lang="en-US" sz="2000" b="1" dirty="0" smtClean="0"/>
          </a:p>
          <a:p>
            <a:pPr marL="342900" indent="-342900" algn="l">
              <a:buFont typeface="Wingdings" panose="05000000000000000000" pitchFamily="2" charset="2"/>
              <a:buChar char="ü"/>
            </a:pPr>
            <a:r>
              <a:rPr lang="en-US" sz="2000" b="1" dirty="0" smtClean="0"/>
              <a:t>Bank Reconciliation:</a:t>
            </a:r>
            <a:r>
              <a:rPr lang="en-US" sz="2000" dirty="0" smtClean="0"/>
              <a:t> Match your bank transactions with your QuickBooks records to ensure accuracy.</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Bank Rules:</a:t>
            </a:r>
            <a:r>
              <a:rPr lang="en-US" sz="2000" dirty="0" smtClean="0"/>
              <a:t> Set up rules to automatically categorize transactions based on your preferences.</a:t>
            </a:r>
            <a:endParaRPr lang="en-US" sz="2000" b="1" dirty="0"/>
          </a:p>
        </p:txBody>
      </p:sp>
      <p:sp>
        <p:nvSpPr>
          <p:cNvPr id="7" name="Title 1"/>
          <p:cNvSpPr txBox="1">
            <a:spLocks/>
          </p:cNvSpPr>
          <p:nvPr/>
        </p:nvSpPr>
        <p:spPr>
          <a:xfrm>
            <a:off x="581296" y="4741818"/>
            <a:ext cx="10522134" cy="17939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6. </a:t>
            </a:r>
            <a:r>
              <a:rPr lang="en-US" sz="2000" b="1" dirty="0" smtClean="0"/>
              <a:t>Expense Management</a:t>
            </a:r>
          </a:p>
          <a:p>
            <a:pPr algn="l"/>
            <a:endParaRPr lang="en-US" sz="1800" b="1" dirty="0" smtClean="0"/>
          </a:p>
          <a:p>
            <a:pPr marL="342900" indent="-342900" algn="l">
              <a:buFont typeface="Wingdings" panose="05000000000000000000" pitchFamily="2" charset="2"/>
              <a:buChar char="ü"/>
            </a:pPr>
            <a:r>
              <a:rPr lang="en-US" sz="2000" b="1" dirty="0" smtClean="0"/>
              <a:t>Receipt Capture:</a:t>
            </a:r>
            <a:r>
              <a:rPr lang="en-US" sz="2000" dirty="0" smtClean="0"/>
              <a:t> Take photos of receipts with your phone, and QBO will automatically match them to your expenses.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Bill Management:</a:t>
            </a:r>
            <a:r>
              <a:rPr lang="en-US" sz="2000" dirty="0" smtClean="0"/>
              <a:t> Enter and pay bills directly within QBO.</a:t>
            </a:r>
          </a:p>
        </p:txBody>
      </p:sp>
    </p:spTree>
    <p:extLst>
      <p:ext uri="{BB962C8B-B14F-4D97-AF65-F5344CB8AC3E}">
        <p14:creationId xmlns:p14="http://schemas.microsoft.com/office/powerpoint/2010/main" val="225208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330" y="261257"/>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7. </a:t>
            </a:r>
            <a:r>
              <a:rPr lang="en-US" sz="2000" b="1" dirty="0" smtClean="0"/>
              <a:t>Payroll Integration</a:t>
            </a:r>
          </a:p>
          <a:p>
            <a:pPr algn="l"/>
            <a:endParaRPr lang="en-US" sz="1800" b="1" dirty="0" smtClean="0"/>
          </a:p>
          <a:p>
            <a:pPr marL="342900" indent="-342900" algn="l">
              <a:buFont typeface="Wingdings" panose="05000000000000000000" pitchFamily="2" charset="2"/>
              <a:buChar char="ü"/>
            </a:pPr>
            <a:r>
              <a:rPr lang="en-US" sz="2000" b="1" dirty="0" smtClean="0"/>
              <a:t>Full-Service Payroll:</a:t>
            </a:r>
            <a:r>
              <a:rPr lang="en-US" sz="2000" dirty="0" smtClean="0"/>
              <a:t> Manage employee payroll, including tax calculations and direct deposits.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Employee Self-Service:</a:t>
            </a:r>
            <a:r>
              <a:rPr lang="en-US" sz="2000" dirty="0" smtClean="0"/>
              <a:t> Employees can view their pay stubs and tax forms online.</a:t>
            </a:r>
          </a:p>
        </p:txBody>
      </p:sp>
      <p:sp>
        <p:nvSpPr>
          <p:cNvPr id="5" name="Title 1"/>
          <p:cNvSpPr txBox="1">
            <a:spLocks/>
          </p:cNvSpPr>
          <p:nvPr/>
        </p:nvSpPr>
        <p:spPr>
          <a:xfrm>
            <a:off x="692330" y="1894113"/>
            <a:ext cx="10522134" cy="12845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8. </a:t>
            </a:r>
            <a:r>
              <a:rPr lang="en-US" sz="2000" b="1" dirty="0" smtClean="0"/>
              <a:t>Inventory Management</a:t>
            </a:r>
          </a:p>
          <a:p>
            <a:pPr algn="l"/>
            <a:endParaRPr lang="en-US" sz="1800" b="1" dirty="0" smtClean="0"/>
          </a:p>
          <a:p>
            <a:pPr marL="342900" indent="-342900" algn="l">
              <a:buFont typeface="Wingdings" panose="05000000000000000000" pitchFamily="2" charset="2"/>
              <a:buChar char="ü"/>
            </a:pPr>
            <a:r>
              <a:rPr lang="en-US" sz="2000" b="1" dirty="0" smtClean="0"/>
              <a:t>Track Inventory:</a:t>
            </a:r>
            <a:r>
              <a:rPr lang="en-US" sz="2000" dirty="0" smtClean="0"/>
              <a:t> Manage inventory levels, track sales, and see what’s in stock.</a:t>
            </a:r>
          </a:p>
          <a:p>
            <a:pPr marL="342900" indent="-342900" algn="l">
              <a:buFont typeface="Wingdings" panose="05000000000000000000" pitchFamily="2" charset="2"/>
              <a:buChar char="ü"/>
            </a:pPr>
            <a:r>
              <a:rPr lang="en-US" sz="2000" b="1" dirty="0" smtClean="0"/>
              <a:t>Automatic Reordering:</a:t>
            </a:r>
            <a:r>
              <a:rPr lang="en-US" sz="2000" dirty="0" smtClean="0"/>
              <a:t> Set up automatic alerts when inventory is low.</a:t>
            </a:r>
          </a:p>
        </p:txBody>
      </p:sp>
      <p:sp>
        <p:nvSpPr>
          <p:cNvPr id="6" name="Title 1"/>
          <p:cNvSpPr txBox="1">
            <a:spLocks/>
          </p:cNvSpPr>
          <p:nvPr/>
        </p:nvSpPr>
        <p:spPr>
          <a:xfrm>
            <a:off x="692330" y="3344090"/>
            <a:ext cx="10522134" cy="12845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9. </a:t>
            </a:r>
            <a:r>
              <a:rPr lang="en-US" sz="2000" b="1" dirty="0" smtClean="0"/>
              <a:t>Project Management</a:t>
            </a:r>
          </a:p>
          <a:p>
            <a:pPr algn="l"/>
            <a:endParaRPr lang="en-US" sz="1800" b="1" dirty="0" smtClean="0"/>
          </a:p>
          <a:p>
            <a:pPr marL="342900" indent="-342900" algn="l">
              <a:buFont typeface="Wingdings" panose="05000000000000000000" pitchFamily="2" charset="2"/>
              <a:buChar char="ü"/>
            </a:pPr>
            <a:r>
              <a:rPr lang="en-US" sz="2000" b="1" dirty="0" smtClean="0"/>
              <a:t>Time Tracking:</a:t>
            </a:r>
            <a:r>
              <a:rPr lang="en-US" sz="2000" dirty="0" smtClean="0"/>
              <a:t> Track billable hours and assign them to specific projects.</a:t>
            </a:r>
          </a:p>
          <a:p>
            <a:pPr marL="342900" indent="-342900" algn="l">
              <a:buFont typeface="Wingdings" panose="05000000000000000000" pitchFamily="2" charset="2"/>
              <a:buChar char="ü"/>
            </a:pPr>
            <a:r>
              <a:rPr lang="en-US" sz="2000" b="1" dirty="0" smtClean="0"/>
              <a:t>Project Profitability:</a:t>
            </a:r>
            <a:r>
              <a:rPr lang="en-US" sz="2000" dirty="0" smtClean="0"/>
              <a:t> Monitor project costs and profitability in real-time.</a:t>
            </a:r>
          </a:p>
        </p:txBody>
      </p:sp>
      <p:sp>
        <p:nvSpPr>
          <p:cNvPr id="7" name="Title 1"/>
          <p:cNvSpPr txBox="1">
            <a:spLocks/>
          </p:cNvSpPr>
          <p:nvPr/>
        </p:nvSpPr>
        <p:spPr>
          <a:xfrm>
            <a:off x="643343" y="4955176"/>
            <a:ext cx="10522134" cy="12845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10. </a:t>
            </a:r>
            <a:r>
              <a:rPr lang="en-US" sz="2000" b="1" dirty="0" smtClean="0"/>
              <a:t>Multi-Currency Support</a:t>
            </a:r>
          </a:p>
          <a:p>
            <a:pPr algn="l"/>
            <a:endParaRPr lang="en-US" sz="1800" b="1" dirty="0" smtClean="0"/>
          </a:p>
          <a:p>
            <a:pPr marL="342900" indent="-342900" algn="l">
              <a:buFont typeface="Wingdings" panose="05000000000000000000" pitchFamily="2" charset="2"/>
              <a:buChar char="ü"/>
            </a:pPr>
            <a:r>
              <a:rPr lang="en-US" sz="2000" b="1" dirty="0" smtClean="0"/>
              <a:t>Currency Conversion:</a:t>
            </a:r>
            <a:r>
              <a:rPr lang="en-US" sz="2000" dirty="0" smtClean="0"/>
              <a:t> Manage transactions in multiple currencies with real-time exchange rates.</a:t>
            </a:r>
          </a:p>
          <a:p>
            <a:pPr marL="342900" indent="-342900" algn="l">
              <a:buFont typeface="Wingdings" panose="05000000000000000000" pitchFamily="2" charset="2"/>
              <a:buChar char="ü"/>
            </a:pPr>
            <a:r>
              <a:rPr lang="en-US" sz="2000" b="1" dirty="0" smtClean="0"/>
              <a:t>Foreign Invoices:</a:t>
            </a:r>
            <a:r>
              <a:rPr lang="en-US" sz="2000" dirty="0" smtClean="0"/>
              <a:t> Send invoices in your customer’s preferred currency.</a:t>
            </a:r>
          </a:p>
        </p:txBody>
      </p:sp>
    </p:spTree>
    <p:extLst>
      <p:ext uri="{BB962C8B-B14F-4D97-AF65-F5344CB8AC3E}">
        <p14:creationId xmlns:p14="http://schemas.microsoft.com/office/powerpoint/2010/main" val="116665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329" y="5244734"/>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14. </a:t>
            </a:r>
            <a:r>
              <a:rPr lang="en-US" sz="2000" b="1" dirty="0" smtClean="0"/>
              <a:t>Automation</a:t>
            </a:r>
          </a:p>
          <a:p>
            <a:pPr algn="l"/>
            <a:endParaRPr lang="en-US" sz="1800" b="1" dirty="0" smtClean="0"/>
          </a:p>
          <a:p>
            <a:pPr marL="342900" indent="-342900" algn="l">
              <a:buFont typeface="Wingdings" panose="05000000000000000000" pitchFamily="2" charset="2"/>
              <a:buChar char="ü"/>
            </a:pPr>
            <a:r>
              <a:rPr lang="en-US" sz="2000" b="1" dirty="0" smtClean="0"/>
              <a:t>Recurring Transactions:</a:t>
            </a:r>
            <a:r>
              <a:rPr lang="en-US" sz="2000" dirty="0" smtClean="0"/>
              <a:t> Automate recurring expenses, invoices, and journal entries.</a:t>
            </a:r>
          </a:p>
          <a:p>
            <a:pPr marL="342900" indent="-342900" algn="l">
              <a:buFont typeface="Wingdings" panose="05000000000000000000" pitchFamily="2" charset="2"/>
              <a:buChar char="ü"/>
            </a:pPr>
            <a:r>
              <a:rPr lang="en-US" sz="2000" b="1" dirty="0" smtClean="0"/>
              <a:t>Automatic Backup:</a:t>
            </a:r>
            <a:r>
              <a:rPr lang="en-US" sz="2000" dirty="0" smtClean="0"/>
              <a:t> QBO automatically backs up your data in the cloud.</a:t>
            </a:r>
          </a:p>
        </p:txBody>
      </p:sp>
      <p:sp>
        <p:nvSpPr>
          <p:cNvPr id="5" name="Title 1"/>
          <p:cNvSpPr txBox="1">
            <a:spLocks/>
          </p:cNvSpPr>
          <p:nvPr/>
        </p:nvSpPr>
        <p:spPr>
          <a:xfrm>
            <a:off x="692329" y="3572690"/>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13. </a:t>
            </a:r>
            <a:r>
              <a:rPr lang="en-US" sz="2000" b="1" dirty="0" smtClean="0"/>
              <a:t>Multi-User Access</a:t>
            </a:r>
          </a:p>
          <a:p>
            <a:pPr algn="l"/>
            <a:endParaRPr lang="en-US" sz="1800" b="1" dirty="0" smtClean="0"/>
          </a:p>
          <a:p>
            <a:pPr marL="342900" indent="-342900" algn="l">
              <a:buFont typeface="Wingdings" panose="05000000000000000000" pitchFamily="2" charset="2"/>
              <a:buChar char="ü"/>
            </a:pPr>
            <a:r>
              <a:rPr lang="en-US" sz="2000" b="1" dirty="0" smtClean="0"/>
              <a:t>User Permissions:</a:t>
            </a:r>
            <a:r>
              <a:rPr lang="en-US" sz="2000" dirty="0" smtClean="0"/>
              <a:t> Add multiple users to your QBO account with customizable permissions.</a:t>
            </a:r>
          </a:p>
          <a:p>
            <a:pPr marL="342900" indent="-342900" algn="l">
              <a:buFont typeface="Wingdings" panose="05000000000000000000" pitchFamily="2" charset="2"/>
              <a:buChar char="ü"/>
            </a:pPr>
            <a:r>
              <a:rPr lang="en-US" sz="2000" b="1" dirty="0" smtClean="0"/>
              <a:t>Collaboration:</a:t>
            </a:r>
            <a:r>
              <a:rPr lang="en-US" sz="2000" dirty="0" smtClean="0"/>
              <a:t> Collaborate with your accountant or team members in real-time.</a:t>
            </a:r>
          </a:p>
        </p:txBody>
      </p:sp>
      <p:sp>
        <p:nvSpPr>
          <p:cNvPr id="6" name="Title 1"/>
          <p:cNvSpPr txBox="1">
            <a:spLocks/>
          </p:cNvSpPr>
          <p:nvPr/>
        </p:nvSpPr>
        <p:spPr>
          <a:xfrm>
            <a:off x="788124" y="95795"/>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11. </a:t>
            </a:r>
            <a:r>
              <a:rPr lang="en-US" sz="2000" b="1" dirty="0" smtClean="0"/>
              <a:t>Mobile App</a:t>
            </a:r>
          </a:p>
          <a:p>
            <a:pPr algn="l"/>
            <a:endParaRPr lang="en-US" sz="1800" b="1" dirty="0" smtClean="0"/>
          </a:p>
          <a:p>
            <a:pPr marL="342900" indent="-342900" algn="l">
              <a:buFont typeface="Wingdings" panose="05000000000000000000" pitchFamily="2" charset="2"/>
              <a:buChar char="ü"/>
            </a:pPr>
            <a:r>
              <a:rPr lang="en-US" sz="2000" b="1" dirty="0" smtClean="0"/>
              <a:t>On-the-Go Access:</a:t>
            </a:r>
            <a:r>
              <a:rPr lang="en-US" sz="2000" dirty="0" smtClean="0"/>
              <a:t> Manage your business from anywhere using the QuickBooks mobile app.</a:t>
            </a:r>
          </a:p>
          <a:p>
            <a:pPr marL="342900" indent="-342900" algn="l">
              <a:buFont typeface="Wingdings" panose="05000000000000000000" pitchFamily="2" charset="2"/>
              <a:buChar char="ü"/>
            </a:pPr>
            <a:r>
              <a:rPr lang="en-US" sz="2000" b="1" dirty="0" smtClean="0"/>
              <a:t>Mobile Invoicing:</a:t>
            </a:r>
            <a:r>
              <a:rPr lang="en-US" sz="2000" dirty="0" smtClean="0"/>
              <a:t> Create and send invoices from your phone or tablet.</a:t>
            </a:r>
          </a:p>
        </p:txBody>
      </p:sp>
      <p:sp>
        <p:nvSpPr>
          <p:cNvPr id="7" name="Title 1"/>
          <p:cNvSpPr txBox="1">
            <a:spLocks/>
          </p:cNvSpPr>
          <p:nvPr/>
        </p:nvSpPr>
        <p:spPr>
          <a:xfrm>
            <a:off x="788124" y="1900646"/>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12. </a:t>
            </a:r>
            <a:r>
              <a:rPr lang="en-US" sz="2000" b="1" dirty="0" smtClean="0"/>
              <a:t>Integrations</a:t>
            </a:r>
          </a:p>
          <a:p>
            <a:pPr algn="l"/>
            <a:endParaRPr lang="en-US" sz="1800" b="1" dirty="0" smtClean="0"/>
          </a:p>
          <a:p>
            <a:pPr marL="342900" indent="-342900" algn="l">
              <a:buFont typeface="Wingdings" panose="05000000000000000000" pitchFamily="2" charset="2"/>
              <a:buChar char="ü"/>
            </a:pPr>
            <a:r>
              <a:rPr lang="en-US" sz="2000" b="1" dirty="0" smtClean="0"/>
              <a:t>Third-Party Apps:</a:t>
            </a:r>
            <a:r>
              <a:rPr lang="en-US" sz="2000" dirty="0" smtClean="0"/>
              <a:t> Connect QBO with hundreds of third-party apps, including payment processors, CRM systems, and e-commerce platforms.</a:t>
            </a:r>
          </a:p>
          <a:p>
            <a:pPr marL="342900" indent="-342900" algn="l">
              <a:buFont typeface="Wingdings" panose="05000000000000000000" pitchFamily="2" charset="2"/>
              <a:buChar char="ü"/>
            </a:pPr>
            <a:r>
              <a:rPr lang="en-US" sz="2000" b="1" dirty="0" smtClean="0"/>
              <a:t>Data Import/Export:</a:t>
            </a:r>
            <a:r>
              <a:rPr lang="en-US" sz="2000" dirty="0" smtClean="0"/>
              <a:t> Easily import data from other software or export QBO data for reporting.</a:t>
            </a:r>
          </a:p>
        </p:txBody>
      </p:sp>
    </p:spTree>
    <p:extLst>
      <p:ext uri="{BB962C8B-B14F-4D97-AF65-F5344CB8AC3E}">
        <p14:creationId xmlns:p14="http://schemas.microsoft.com/office/powerpoint/2010/main" val="216367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88120" y="5013954"/>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18. </a:t>
            </a:r>
            <a:r>
              <a:rPr lang="en-US" sz="2000" b="1" dirty="0" smtClean="0"/>
              <a:t>Sales and Sales Tax Automation</a:t>
            </a:r>
          </a:p>
          <a:p>
            <a:pPr algn="l"/>
            <a:endParaRPr lang="en-US" sz="1800" b="1" dirty="0" smtClean="0"/>
          </a:p>
          <a:p>
            <a:pPr marL="342900" indent="-342900" algn="l">
              <a:buFont typeface="Wingdings" panose="05000000000000000000" pitchFamily="2" charset="2"/>
              <a:buChar char="ü"/>
            </a:pPr>
            <a:r>
              <a:rPr lang="en-US" sz="2000" b="1" dirty="0" smtClean="0"/>
              <a:t>Automated Sales Tax Calculation:</a:t>
            </a:r>
            <a:r>
              <a:rPr lang="en-US" sz="2000" dirty="0" smtClean="0"/>
              <a:t> Automatically calculate sales tax based on your location and the location of your customers.</a:t>
            </a:r>
          </a:p>
          <a:p>
            <a:pPr marL="342900" indent="-342900" algn="l">
              <a:buFont typeface="Wingdings" panose="05000000000000000000" pitchFamily="2" charset="2"/>
              <a:buChar char="ü"/>
            </a:pPr>
            <a:r>
              <a:rPr lang="en-US" sz="2000" b="1" dirty="0" smtClean="0"/>
              <a:t>Sales Automation:</a:t>
            </a:r>
            <a:r>
              <a:rPr lang="en-US" sz="2000" dirty="0" smtClean="0"/>
              <a:t> Manage sales orders, estimates, and proposals within QBO.</a:t>
            </a:r>
          </a:p>
        </p:txBody>
      </p:sp>
      <p:sp>
        <p:nvSpPr>
          <p:cNvPr id="5" name="Title 1"/>
          <p:cNvSpPr txBox="1">
            <a:spLocks/>
          </p:cNvSpPr>
          <p:nvPr/>
        </p:nvSpPr>
        <p:spPr>
          <a:xfrm>
            <a:off x="788121" y="3180804"/>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17. </a:t>
            </a:r>
            <a:r>
              <a:rPr lang="en-US" sz="2000" b="1" dirty="0" smtClean="0"/>
              <a:t>Time Tracking</a:t>
            </a:r>
          </a:p>
          <a:p>
            <a:pPr algn="l"/>
            <a:endParaRPr lang="en-US" sz="1800" b="1" dirty="0" smtClean="0"/>
          </a:p>
          <a:p>
            <a:pPr marL="342900" indent="-342900" algn="l">
              <a:buFont typeface="Wingdings" panose="05000000000000000000" pitchFamily="2" charset="2"/>
              <a:buChar char="ü"/>
            </a:pPr>
            <a:r>
              <a:rPr lang="en-US" sz="2000" b="1" dirty="0" smtClean="0"/>
              <a:t>Employee Time Tracking:</a:t>
            </a:r>
            <a:r>
              <a:rPr lang="en-US" sz="2000" dirty="0" smtClean="0"/>
              <a:t> Track time for employees and projects, and integrate it with payroll.</a:t>
            </a:r>
          </a:p>
          <a:p>
            <a:pPr marL="342900" indent="-342900" algn="l">
              <a:buFont typeface="Wingdings" panose="05000000000000000000" pitchFamily="2" charset="2"/>
              <a:buChar char="ü"/>
            </a:pPr>
            <a:r>
              <a:rPr lang="en-US" sz="2000" b="1" dirty="0" smtClean="0"/>
              <a:t>Billable Hours:</a:t>
            </a:r>
            <a:r>
              <a:rPr lang="en-US" sz="2000" dirty="0" smtClean="0"/>
              <a:t> Track billable hours and link them directly to invoices.</a:t>
            </a:r>
          </a:p>
        </p:txBody>
      </p:sp>
      <p:sp>
        <p:nvSpPr>
          <p:cNvPr id="6" name="Title 1"/>
          <p:cNvSpPr txBox="1">
            <a:spLocks/>
          </p:cNvSpPr>
          <p:nvPr/>
        </p:nvSpPr>
        <p:spPr>
          <a:xfrm>
            <a:off x="788124" y="95795"/>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15. </a:t>
            </a:r>
            <a:r>
              <a:rPr lang="en-US" sz="2000" b="1" dirty="0" smtClean="0"/>
              <a:t>Customer Relationship Management (CRM)</a:t>
            </a:r>
          </a:p>
          <a:p>
            <a:pPr algn="l"/>
            <a:endParaRPr lang="en-US" sz="1800" b="1" dirty="0" smtClean="0"/>
          </a:p>
          <a:p>
            <a:pPr marL="342900" indent="-342900" algn="l">
              <a:buFont typeface="Wingdings" panose="05000000000000000000" pitchFamily="2" charset="2"/>
              <a:buChar char="ü"/>
            </a:pPr>
            <a:r>
              <a:rPr lang="en-US" sz="2000" b="1" dirty="0" smtClean="0"/>
              <a:t>Customer Management:</a:t>
            </a:r>
            <a:r>
              <a:rPr lang="en-US" sz="2000" dirty="0" smtClean="0"/>
              <a:t> Store and manage customer information, including contact details, sales history, and payment terms.</a:t>
            </a:r>
          </a:p>
        </p:txBody>
      </p:sp>
      <p:sp>
        <p:nvSpPr>
          <p:cNvPr id="7" name="Title 1"/>
          <p:cNvSpPr txBox="1">
            <a:spLocks/>
          </p:cNvSpPr>
          <p:nvPr/>
        </p:nvSpPr>
        <p:spPr>
          <a:xfrm>
            <a:off x="788121" y="1713408"/>
            <a:ext cx="10424161" cy="14673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t>16. </a:t>
            </a:r>
            <a:r>
              <a:rPr lang="en-US" sz="2000" b="1" dirty="0" smtClean="0"/>
              <a:t>Budgeting and Forecasting</a:t>
            </a:r>
          </a:p>
          <a:p>
            <a:pPr algn="l"/>
            <a:endParaRPr lang="en-US" sz="1800" b="1" dirty="0" smtClean="0"/>
          </a:p>
          <a:p>
            <a:pPr marL="342900" indent="-342900" algn="l">
              <a:buFont typeface="Wingdings" panose="05000000000000000000" pitchFamily="2" charset="2"/>
              <a:buChar char="ü"/>
            </a:pPr>
            <a:r>
              <a:rPr lang="en-US" sz="2000" b="1" dirty="0" smtClean="0"/>
              <a:t>Budget Creation:</a:t>
            </a:r>
            <a:r>
              <a:rPr lang="en-US" sz="2000" dirty="0" smtClean="0"/>
              <a:t> Create budgets to plan and monitor your business finances.</a:t>
            </a:r>
          </a:p>
          <a:p>
            <a:pPr marL="342900" indent="-342900" algn="l">
              <a:buFont typeface="Wingdings" panose="05000000000000000000" pitchFamily="2" charset="2"/>
              <a:buChar char="ü"/>
            </a:pPr>
            <a:r>
              <a:rPr lang="en-US" sz="2000" b="1" dirty="0" smtClean="0"/>
              <a:t>Forecasting:</a:t>
            </a:r>
            <a:r>
              <a:rPr lang="en-US" sz="2000" dirty="0" smtClean="0"/>
              <a:t> Use historical data to forecast future income and expenses.</a:t>
            </a:r>
          </a:p>
        </p:txBody>
      </p:sp>
    </p:spTree>
    <p:extLst>
      <p:ext uri="{BB962C8B-B14F-4D97-AF65-F5344CB8AC3E}">
        <p14:creationId xmlns:p14="http://schemas.microsoft.com/office/powerpoint/2010/main" val="217880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13358" y="-6529"/>
            <a:ext cx="5168539" cy="6357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b="1" dirty="0" smtClean="0"/>
              <a:t>Why Use QuickBooks Online?</a:t>
            </a:r>
            <a:endParaRPr lang="en-US" sz="2400" b="1" dirty="0" smtClean="0"/>
          </a:p>
        </p:txBody>
      </p:sp>
      <p:sp>
        <p:nvSpPr>
          <p:cNvPr id="7" name="Title 1"/>
          <p:cNvSpPr txBox="1">
            <a:spLocks/>
          </p:cNvSpPr>
          <p:nvPr/>
        </p:nvSpPr>
        <p:spPr>
          <a:xfrm>
            <a:off x="411476" y="799012"/>
            <a:ext cx="11109964" cy="55103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Wingdings" panose="05000000000000000000" pitchFamily="2" charset="2"/>
              <a:buChar char="ü"/>
            </a:pPr>
            <a:r>
              <a:rPr lang="en-US" sz="2000" b="1" dirty="0" smtClean="0"/>
              <a:t>Access from Anywhere:</a:t>
            </a:r>
            <a:r>
              <a:rPr lang="en-US" sz="2000" dirty="0" smtClean="0"/>
              <a:t> Since it’s cloud-based, you can use it from any device with internet access.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Automatic Updates:</a:t>
            </a:r>
            <a:r>
              <a:rPr lang="en-US" sz="2000" dirty="0" smtClean="0"/>
              <a:t> The software updates itself automatically, so you always have the latest features.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Multiple Users:</a:t>
            </a:r>
            <a:r>
              <a:rPr lang="en-US" sz="2000" dirty="0" smtClean="0"/>
              <a:t> Multiple people can work on the same account simultaneously.</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Security and Reliability:</a:t>
            </a:r>
            <a:r>
              <a:rPr lang="en-US" sz="2000" dirty="0" smtClean="0"/>
              <a:t> Your financial data is securely stored and only accessible to authorized users.</a:t>
            </a:r>
          </a:p>
          <a:p>
            <a:pPr algn="l"/>
            <a:endParaRPr lang="en-US" sz="2000" dirty="0" smtClean="0"/>
          </a:p>
          <a:p>
            <a:pPr algn="l"/>
            <a:r>
              <a:rPr lang="en-US" sz="2000" b="1" dirty="0" smtClean="0"/>
              <a:t>1 . Scalability:</a:t>
            </a:r>
          </a:p>
          <a:p>
            <a:pPr algn="l"/>
            <a:endParaRPr lang="en-US" sz="2000" b="1" dirty="0" smtClean="0"/>
          </a:p>
          <a:p>
            <a:pPr marL="342900" indent="-342900" algn="l">
              <a:buFont typeface="Wingdings" panose="05000000000000000000" pitchFamily="2" charset="2"/>
              <a:buChar char="ü"/>
            </a:pPr>
            <a:r>
              <a:rPr lang="en-US" sz="2000" b="1" dirty="0" smtClean="0"/>
              <a:t>Grows with Your Business:</a:t>
            </a:r>
            <a:r>
              <a:rPr lang="en-US" sz="2000" dirty="0" smtClean="0"/>
              <a:t> Suitable for small to medium businesses, with features to support expansion.</a:t>
            </a:r>
          </a:p>
          <a:p>
            <a:pPr marL="342900" indent="-342900" algn="l">
              <a:buFont typeface="Wingdings" panose="05000000000000000000" pitchFamily="2" charset="2"/>
              <a:buChar char="ü"/>
            </a:pPr>
            <a:endParaRPr lang="en-US" sz="2000" dirty="0"/>
          </a:p>
          <a:p>
            <a:pPr algn="l"/>
            <a:r>
              <a:rPr lang="en-US" sz="2000" b="1" dirty="0" smtClean="0"/>
              <a:t>2</a:t>
            </a:r>
            <a:r>
              <a:rPr lang="en-US" sz="2000" dirty="0" smtClean="0"/>
              <a:t>. </a:t>
            </a:r>
            <a:r>
              <a:rPr lang="en-US" sz="2000" b="1" dirty="0" smtClean="0"/>
              <a:t>Real-Time Tracking</a:t>
            </a:r>
          </a:p>
          <a:p>
            <a:pPr algn="l"/>
            <a:endParaRPr lang="en-US" sz="2000" b="1" dirty="0" smtClean="0"/>
          </a:p>
          <a:p>
            <a:pPr marL="342900" indent="-342900" algn="l">
              <a:buFont typeface="Wingdings" panose="05000000000000000000" pitchFamily="2" charset="2"/>
              <a:buChar char="ü"/>
            </a:pPr>
            <a:r>
              <a:rPr lang="en-US" sz="2000" b="1" dirty="0" smtClean="0"/>
              <a:t>Up-to-Date:</a:t>
            </a:r>
            <a:r>
              <a:rPr lang="en-US" sz="2000" dirty="0" smtClean="0"/>
              <a:t> Automatically syncs with bank accounts for real-time financial data</a:t>
            </a:r>
          </a:p>
          <a:p>
            <a:pPr marL="342900" indent="-342900" algn="l">
              <a:buFont typeface="Wingdings" panose="05000000000000000000" pitchFamily="2" charset="2"/>
              <a:buChar char="ü"/>
            </a:pPr>
            <a:endParaRPr lang="en-US" sz="2000" dirty="0"/>
          </a:p>
          <a:p>
            <a:pPr algn="l"/>
            <a:r>
              <a:rPr lang="en-US" sz="2000" b="1" dirty="0" smtClean="0"/>
              <a:t>3 . Collaboration</a:t>
            </a:r>
          </a:p>
          <a:p>
            <a:pPr algn="l"/>
            <a:endParaRPr lang="en-US" sz="2000" b="1" dirty="0" smtClean="0"/>
          </a:p>
          <a:p>
            <a:pPr marL="342900" indent="-342900" algn="l">
              <a:buFont typeface="Wingdings" panose="05000000000000000000" pitchFamily="2" charset="2"/>
              <a:buChar char="ü"/>
            </a:pPr>
            <a:r>
              <a:rPr lang="en-US" sz="2000" b="1" dirty="0" smtClean="0"/>
              <a:t>       Multi-User Access:</a:t>
            </a:r>
            <a:r>
              <a:rPr lang="en-US" sz="2000" dirty="0" smtClean="0"/>
              <a:t> Allows collaboration with your team and accountant in real-time.</a:t>
            </a:r>
            <a:endParaRPr lang="en-US" sz="2000" b="1" dirty="0" smtClean="0"/>
          </a:p>
        </p:txBody>
      </p:sp>
    </p:spTree>
    <p:extLst>
      <p:ext uri="{BB962C8B-B14F-4D97-AF65-F5344CB8AC3E}">
        <p14:creationId xmlns:p14="http://schemas.microsoft.com/office/powerpoint/2010/main" val="220898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2329" y="3350618"/>
            <a:ext cx="10332723" cy="2410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smtClean="0"/>
              <a:t>2. Enter Transactions / Linking Bank Accounts and Credit Cards</a:t>
            </a:r>
          </a:p>
          <a:p>
            <a:pPr algn="l"/>
            <a:endParaRPr lang="en-US" sz="1800" b="1" dirty="0" smtClean="0"/>
          </a:p>
          <a:p>
            <a:pPr marL="342900" indent="-342900" algn="l">
              <a:buFont typeface="Wingdings" panose="05000000000000000000" pitchFamily="2" charset="2"/>
              <a:buChar char="ü"/>
            </a:pPr>
            <a:r>
              <a:rPr lang="en-US" sz="2000" b="1" dirty="0" smtClean="0"/>
              <a:t>Bank Integration:</a:t>
            </a:r>
            <a:r>
              <a:rPr lang="en-US" sz="2000" dirty="0" smtClean="0"/>
              <a:t> QBO allows you to link your business bank accounts, credit cards, and other financial accounts. This integration enables QBO to automatically import and categorize your transactions, saving time on manual data entry.</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Transaction Downloads:</a:t>
            </a:r>
            <a:r>
              <a:rPr lang="en-US" sz="2000" dirty="0" smtClean="0"/>
              <a:t> Once your accounts are linked, QBO continuously downloads transactions, ensuring your financial data is always up-to-date.</a:t>
            </a:r>
          </a:p>
        </p:txBody>
      </p:sp>
      <p:sp>
        <p:nvSpPr>
          <p:cNvPr id="6" name="Title 1"/>
          <p:cNvSpPr txBox="1">
            <a:spLocks/>
          </p:cNvSpPr>
          <p:nvPr/>
        </p:nvSpPr>
        <p:spPr>
          <a:xfrm>
            <a:off x="304798" y="204654"/>
            <a:ext cx="5181602" cy="4702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b="1" dirty="0" smtClean="0"/>
              <a:t>How Does QBO Work?</a:t>
            </a:r>
          </a:p>
        </p:txBody>
      </p:sp>
      <p:sp>
        <p:nvSpPr>
          <p:cNvPr id="7" name="Title 1"/>
          <p:cNvSpPr txBox="1">
            <a:spLocks/>
          </p:cNvSpPr>
          <p:nvPr/>
        </p:nvSpPr>
        <p:spPr>
          <a:xfrm>
            <a:off x="692329" y="879565"/>
            <a:ext cx="10724606" cy="20835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AutoNum type="arabicPeriod"/>
            </a:pPr>
            <a:r>
              <a:rPr lang="en-US" sz="2400" b="1" dirty="0" smtClean="0"/>
              <a:t>Account Setup</a:t>
            </a:r>
          </a:p>
          <a:p>
            <a:pPr marL="342900" indent="-342900" algn="l">
              <a:buAutoNum type="arabicPeriod"/>
            </a:pPr>
            <a:endParaRPr lang="en-US" sz="1800" b="1" dirty="0" smtClean="0"/>
          </a:p>
          <a:p>
            <a:pPr marL="342900" indent="-342900" algn="l">
              <a:buFont typeface="Wingdings" panose="05000000000000000000" pitchFamily="2" charset="2"/>
              <a:buChar char="ü"/>
            </a:pPr>
            <a:r>
              <a:rPr lang="en-US" sz="2000" dirty="0" smtClean="0"/>
              <a:t>First, you set up your business account in QBO by entering your bank details, tax information, and initial financial data.</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dirty="0" smtClean="0"/>
              <a:t>During the setup process, you can customize your account by selecting your preferred currency, tax settings, and payment terms.</a:t>
            </a:r>
          </a:p>
        </p:txBody>
      </p:sp>
    </p:spTree>
    <p:extLst>
      <p:ext uri="{BB962C8B-B14F-4D97-AF65-F5344CB8AC3E}">
        <p14:creationId xmlns:p14="http://schemas.microsoft.com/office/powerpoint/2010/main" val="321073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2364" y="3611878"/>
            <a:ext cx="10855237" cy="26191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smtClean="0"/>
              <a:t>4. Generate Reports / Financial Reporting</a:t>
            </a:r>
          </a:p>
          <a:p>
            <a:pPr algn="l"/>
            <a:endParaRPr lang="en-US" sz="1800" b="1" dirty="0" smtClean="0"/>
          </a:p>
          <a:p>
            <a:pPr marL="342900" indent="-342900" algn="l">
              <a:buFont typeface="Wingdings" panose="05000000000000000000" pitchFamily="2" charset="2"/>
              <a:buChar char="ü"/>
            </a:pPr>
            <a:r>
              <a:rPr lang="en-US" sz="2000" b="1" dirty="0" smtClean="0"/>
              <a:t>Generate Reports:</a:t>
            </a:r>
            <a:r>
              <a:rPr lang="en-US" sz="2000" dirty="0" smtClean="0"/>
              <a:t> QBO offers a variety of financial reports, such as profit and loss statements, balance sheets, and cash flow reports. These reports help you analyze your business’s financial health.</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Custom Reports:</a:t>
            </a:r>
            <a:r>
              <a:rPr lang="en-US" sz="2000" dirty="0" smtClean="0"/>
              <a:t> You can customize reports to focus on specific data points, filter by date, and more, giving you the insights you need to make informed decisions.</a:t>
            </a:r>
          </a:p>
        </p:txBody>
      </p:sp>
      <p:sp>
        <p:nvSpPr>
          <p:cNvPr id="6" name="Title 1"/>
          <p:cNvSpPr txBox="1">
            <a:spLocks/>
          </p:cNvSpPr>
          <p:nvPr/>
        </p:nvSpPr>
        <p:spPr>
          <a:xfrm>
            <a:off x="422364" y="95795"/>
            <a:ext cx="11242767" cy="30262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smtClean="0"/>
              <a:t>3. Create Invoices/Invoicing and Payments</a:t>
            </a:r>
          </a:p>
          <a:p>
            <a:pPr algn="l"/>
            <a:endParaRPr lang="en-US" sz="1800" b="1" dirty="0" smtClean="0"/>
          </a:p>
          <a:p>
            <a:pPr marL="342900" indent="-342900" algn="l">
              <a:buFont typeface="Wingdings" panose="05000000000000000000" pitchFamily="2" charset="2"/>
              <a:buChar char="ü"/>
            </a:pPr>
            <a:r>
              <a:rPr lang="en-US" sz="2000" b="1" dirty="0" smtClean="0"/>
              <a:t>Create Invoices:</a:t>
            </a:r>
            <a:r>
              <a:rPr lang="en-US" sz="2000" dirty="0" smtClean="0"/>
              <a:t> QBO enables you to create and send professional invoices to your customers. You can customize invoices with your company logo, payment terms, and additional notes.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Track Payments:</a:t>
            </a:r>
            <a:r>
              <a:rPr lang="en-US" sz="2000" dirty="0" smtClean="0"/>
              <a:t> After sending an invoice, QBO tracks its status, letting you know when it’s been viewed and paid. You can also send reminders for overdue payments.</a:t>
            </a:r>
          </a:p>
          <a:p>
            <a:pPr marL="342900" indent="-342900" algn="l">
              <a:buFont typeface="Wingdings" panose="05000000000000000000" pitchFamily="2" charset="2"/>
              <a:buChar char="ü"/>
            </a:pPr>
            <a:endParaRPr lang="en-US" sz="2000" dirty="0" smtClean="0"/>
          </a:p>
          <a:p>
            <a:pPr marL="342900" indent="-342900" algn="l">
              <a:buFont typeface="Wingdings" panose="05000000000000000000" pitchFamily="2" charset="2"/>
              <a:buChar char="ü"/>
            </a:pPr>
            <a:r>
              <a:rPr lang="en-US" sz="2000" b="1" dirty="0" smtClean="0"/>
              <a:t>Online Payments:</a:t>
            </a:r>
            <a:r>
              <a:rPr lang="en-US" sz="2000" dirty="0" smtClean="0"/>
              <a:t> Customers can pay directly from the invoice if you enable online payment options. This speeds up the payment process and improves cash flow.</a:t>
            </a:r>
          </a:p>
        </p:txBody>
      </p:sp>
    </p:spTree>
    <p:extLst>
      <p:ext uri="{BB962C8B-B14F-4D97-AF65-F5344CB8AC3E}">
        <p14:creationId xmlns:p14="http://schemas.microsoft.com/office/powerpoint/2010/main" val="64766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1212</Words>
  <Application>Microsoft Office PowerPoint</Application>
  <PresentationFormat>Widescreen</PresentationFormat>
  <Paragraphs>147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QuickBooks Online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QuickBooks Online</dc:title>
  <dc:creator>Kamlesh</dc:creator>
  <cp:lastModifiedBy>Kamlesh</cp:lastModifiedBy>
  <cp:revision>11</cp:revision>
  <dcterms:created xsi:type="dcterms:W3CDTF">2024-08-08T10:15:37Z</dcterms:created>
  <dcterms:modified xsi:type="dcterms:W3CDTF">2024-08-08T12:01:49Z</dcterms:modified>
</cp:coreProperties>
</file>