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7" r:id="rId2"/>
  </p:sldMasterIdLst>
  <p:notesMasterIdLst>
    <p:notesMasterId r:id="rId15"/>
  </p:notesMasterIdLst>
  <p:handoutMasterIdLst>
    <p:handoutMasterId r:id="rId16"/>
  </p:handoutMasterIdLst>
  <p:sldIdLst>
    <p:sldId id="997" r:id="rId3"/>
    <p:sldId id="1006" r:id="rId4"/>
    <p:sldId id="1007" r:id="rId5"/>
    <p:sldId id="1008" r:id="rId6"/>
    <p:sldId id="1009" r:id="rId7"/>
    <p:sldId id="1010" r:id="rId8"/>
    <p:sldId id="999" r:id="rId9"/>
    <p:sldId id="1001" r:id="rId10"/>
    <p:sldId id="1002" r:id="rId11"/>
    <p:sldId id="1003" r:id="rId12"/>
    <p:sldId id="1004" r:id="rId13"/>
    <p:sldId id="992" r:id="rId14"/>
  </p:sldIdLst>
  <p:sldSz cx="9144000" cy="5143500" type="screen16x9"/>
  <p:notesSz cx="7315200" cy="9601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49">
          <p15:clr>
            <a:srgbClr val="A4A3A4"/>
          </p15:clr>
        </p15:guide>
        <p15:guide id="2" orient="horz" pos="4257">
          <p15:clr>
            <a:srgbClr val="A4A3A4"/>
          </p15:clr>
        </p15:guide>
        <p15:guide id="3" orient="horz" pos="2778">
          <p15:clr>
            <a:srgbClr val="A4A3A4"/>
          </p15:clr>
        </p15:guide>
        <p15:guide id="4" pos="2878">
          <p15:clr>
            <a:srgbClr val="A4A3A4"/>
          </p15:clr>
        </p15:guide>
        <p15:guide id="5" pos="5621">
          <p15:clr>
            <a:srgbClr val="A4A3A4"/>
          </p15:clr>
        </p15:guide>
        <p15:guide id="6" pos="309">
          <p15:clr>
            <a:srgbClr val="A4A3A4"/>
          </p15:clr>
        </p15:guide>
        <p15:guide id="7" orient="horz" pos="562">
          <p15:clr>
            <a:srgbClr val="A4A3A4"/>
          </p15:clr>
        </p15:guide>
        <p15:guide id="8" orient="horz" pos="3193">
          <p15:clr>
            <a:srgbClr val="A4A3A4"/>
          </p15:clr>
        </p15:guide>
        <p15:guide id="9" orient="horz" pos="20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son Raffalovich" initials="AR" lastIdx="2" clrIdx="0"/>
  <p:cmAuthor id="1" name="Ashish" initials="A" lastIdx="19" clrIdx="1"/>
  <p:cmAuthor id="2" name="Shane Pratt" initials="SP" lastIdx="1" clrIdx="2"/>
  <p:cmAuthor id="3" name="Adam F. Palter" initials="AFP" lastIdx="1" clrIdx="3"/>
  <p:cmAuthor id="4" name="Ashish Gupta" initials="AG" lastIdx="1" clrIdx="4"/>
  <p:cmAuthor id="5" name="sanjo01" initials="JS" lastIdx="2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E7D14"/>
    <a:srgbClr val="F93808"/>
    <a:srgbClr val="DDDDDD"/>
    <a:srgbClr val="919A9E"/>
    <a:srgbClr val="6FB404"/>
    <a:srgbClr val="0E2346"/>
    <a:srgbClr val="E85E1A"/>
    <a:srgbClr val="071B46"/>
    <a:srgbClr val="FF7329"/>
    <a:srgbClr val="52B09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69" autoAdjust="0"/>
    <p:restoredTop sz="89353" autoAdjust="0"/>
  </p:normalViewPr>
  <p:slideViewPr>
    <p:cSldViewPr snapToGrid="0" snapToObjects="1">
      <p:cViewPr varScale="1">
        <p:scale>
          <a:sx n="109" d="100"/>
          <a:sy n="109" d="100"/>
        </p:scale>
        <p:origin x="-450" y="-78"/>
      </p:cViewPr>
      <p:guideLst>
        <p:guide orient="horz" pos="749"/>
        <p:guide orient="horz" pos="4257"/>
        <p:guide orient="horz" pos="2778"/>
        <p:guide orient="horz" pos="562"/>
        <p:guide orient="horz" pos="3193"/>
        <p:guide orient="horz" pos="2084"/>
        <p:guide pos="2878"/>
        <p:guide pos="5621"/>
        <p:guide pos="309"/>
      </p:guideLst>
    </p:cSldViewPr>
  </p:slideViewPr>
  <p:outlineViewPr>
    <p:cViewPr>
      <p:scale>
        <a:sx n="33" d="100"/>
        <a:sy n="33" d="100"/>
      </p:scale>
      <p:origin x="0" y="41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2" d="100"/>
        <a:sy n="122" d="100"/>
      </p:scale>
      <p:origin x="0" y="9714"/>
    </p:cViewPr>
  </p:sorterViewPr>
  <p:notesViewPr>
    <p:cSldViewPr snapToGrid="0">
      <p:cViewPr varScale="1">
        <p:scale>
          <a:sx n="98" d="100"/>
          <a:sy n="98" d="100"/>
        </p:scale>
        <p:origin x="-2556" y="-90"/>
      </p:cViewPr>
      <p:guideLst>
        <p:guide orient="horz" pos="3024"/>
        <p:guide pos="230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170238" cy="479425"/>
          </a:xfrm>
          <a:prstGeom prst="rect">
            <a:avLst/>
          </a:prstGeom>
        </p:spPr>
        <p:txBody>
          <a:bodyPr vert="horz" lIns="90418" tIns="45211" rIns="90418" bIns="4521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7" y="6"/>
            <a:ext cx="3170238" cy="479425"/>
          </a:xfrm>
          <a:prstGeom prst="rect">
            <a:avLst/>
          </a:prstGeom>
        </p:spPr>
        <p:txBody>
          <a:bodyPr vert="horz" lIns="90418" tIns="45211" rIns="90418" bIns="4521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302F619-2E90-3E44-A21C-9A452E621BDE}" type="datetimeFigureOut">
              <a:rPr lang="en-US"/>
              <a:pPr>
                <a:defRPr/>
              </a:pPr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94"/>
            <a:ext cx="3170238" cy="479425"/>
          </a:xfrm>
          <a:prstGeom prst="rect">
            <a:avLst/>
          </a:prstGeom>
        </p:spPr>
        <p:txBody>
          <a:bodyPr vert="horz" lIns="90418" tIns="45211" rIns="90418" bIns="4521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7" y="9120194"/>
            <a:ext cx="3170238" cy="479425"/>
          </a:xfrm>
          <a:prstGeom prst="rect">
            <a:avLst/>
          </a:prstGeom>
        </p:spPr>
        <p:txBody>
          <a:bodyPr vert="horz" lIns="90418" tIns="45211" rIns="90418" bIns="4521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13AAC0C-D39E-DA41-81C9-1C70BB9FD4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08286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170238" cy="479425"/>
          </a:xfrm>
          <a:prstGeom prst="rect">
            <a:avLst/>
          </a:prstGeom>
        </p:spPr>
        <p:txBody>
          <a:bodyPr vert="horz" lIns="95582" tIns="47790" rIns="95582" bIns="477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7" y="6"/>
            <a:ext cx="3170238" cy="479425"/>
          </a:xfrm>
          <a:prstGeom prst="rect">
            <a:avLst/>
          </a:prstGeom>
        </p:spPr>
        <p:txBody>
          <a:bodyPr vert="horz" lIns="95582" tIns="47790" rIns="95582" bIns="4779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C36D52-BEF9-D14C-A446-5CCF4EBA3A0A}" type="datetimeFigureOut">
              <a:rPr lang="en-US"/>
              <a:pPr>
                <a:defRPr/>
              </a:pPr>
              <a:t>6/5/2017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82" tIns="47790" rIns="95582" bIns="4779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41" y="4560895"/>
            <a:ext cx="5851527" cy="4319587"/>
          </a:xfrm>
          <a:prstGeom prst="rect">
            <a:avLst/>
          </a:prstGeom>
        </p:spPr>
        <p:txBody>
          <a:bodyPr vert="horz" lIns="95582" tIns="47790" rIns="95582" bIns="4779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120194"/>
            <a:ext cx="3170238" cy="479425"/>
          </a:xfrm>
          <a:prstGeom prst="rect">
            <a:avLst/>
          </a:prstGeom>
        </p:spPr>
        <p:txBody>
          <a:bodyPr vert="horz" lIns="95582" tIns="47790" rIns="95582" bIns="477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7" y="9120194"/>
            <a:ext cx="3170238" cy="479425"/>
          </a:xfrm>
          <a:prstGeom prst="rect">
            <a:avLst/>
          </a:prstGeom>
        </p:spPr>
        <p:txBody>
          <a:bodyPr vert="horz" lIns="95582" tIns="47790" rIns="95582" bIns="4779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E6A8C55-E4E3-DA4E-B146-CB88C8B08C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48675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151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itle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427" y="876096"/>
            <a:ext cx="7754136" cy="931334"/>
          </a:xfrm>
        </p:spPr>
        <p:txBody>
          <a:bodyPr bIns="27432" anchor="b">
            <a:noAutofit/>
          </a:bodyPr>
          <a:lstStyle>
            <a:lvl1pPr algn="l">
              <a:lnSpc>
                <a:spcPct val="80000"/>
              </a:lnSpc>
              <a:defRPr sz="4600" b="0" i="0">
                <a:solidFill>
                  <a:srgbClr val="E36624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165" y="1912450"/>
            <a:ext cx="6771285" cy="556683"/>
          </a:xfrm>
          <a:prstGeom prst="rect">
            <a:avLst/>
          </a:prstGeom>
        </p:spPr>
        <p:txBody>
          <a:bodyPr tIns="0" rIns="0">
            <a:normAutofit/>
          </a:bodyPr>
          <a:lstStyle>
            <a:lvl1pPr marL="0" indent="0" algn="l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  <a:defRPr sz="2400" b="0" i="0">
                <a:solidFill>
                  <a:srgbClr val="071B46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3738" y="2782760"/>
            <a:ext cx="4944556" cy="285761"/>
          </a:xfrm>
          <a:prstGeom prst="rect">
            <a:avLst/>
          </a:prstGeom>
        </p:spPr>
        <p:txBody>
          <a:bodyPr lIns="0" bIns="0" anchor="t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1">
                    <a:lumMod val="90000"/>
                    <a:lumOff val="10000"/>
                  </a:schemeClr>
                </a:solidFill>
                <a:latin typeface="Calibri"/>
                <a:cs typeface="Calibri"/>
              </a:defRPr>
            </a:lvl1pPr>
            <a:lvl2pPr>
              <a:defRPr sz="1700" b="1" i="0">
                <a:solidFill>
                  <a:schemeClr val="bg1"/>
                </a:solidFill>
                <a:latin typeface="Arial"/>
              </a:defRPr>
            </a:lvl2pPr>
            <a:lvl3pPr>
              <a:defRPr sz="1700" b="1" i="0">
                <a:solidFill>
                  <a:schemeClr val="bg1"/>
                </a:solidFill>
                <a:latin typeface="Arial"/>
              </a:defRPr>
            </a:lvl3pPr>
            <a:lvl4pPr>
              <a:defRPr sz="1700" b="1" i="0">
                <a:solidFill>
                  <a:schemeClr val="bg1"/>
                </a:solidFill>
                <a:latin typeface="Arial"/>
              </a:defRPr>
            </a:lvl4pPr>
            <a:lvl5pPr>
              <a:defRPr sz="1700" b="1" i="0">
                <a:solidFill>
                  <a:schemeClr val="bg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Add Name Here 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86822" y="3147336"/>
            <a:ext cx="4922512" cy="474553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500" b="0" i="0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" y="0"/>
            <a:ext cx="319151" cy="8178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035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427" y="876096"/>
            <a:ext cx="7754136" cy="931334"/>
          </a:xfrm>
        </p:spPr>
        <p:txBody>
          <a:bodyPr bIns="27432" anchor="b">
            <a:noAutofit/>
          </a:bodyPr>
          <a:lstStyle>
            <a:lvl1pPr algn="l">
              <a:lnSpc>
                <a:spcPct val="80000"/>
              </a:lnSpc>
              <a:defRPr sz="4600" b="0" i="0">
                <a:solidFill>
                  <a:srgbClr val="E36624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165" y="1912450"/>
            <a:ext cx="6771285" cy="556683"/>
          </a:xfrm>
          <a:prstGeom prst="rect">
            <a:avLst/>
          </a:prstGeom>
        </p:spPr>
        <p:txBody>
          <a:bodyPr tIns="0" rIns="0">
            <a:normAutofit/>
          </a:bodyPr>
          <a:lstStyle>
            <a:lvl1pPr marL="0" indent="0" algn="l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  <a:defRPr sz="2400" b="0" i="0">
                <a:solidFill>
                  <a:srgbClr val="071B46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3738" y="2782760"/>
            <a:ext cx="4944556" cy="285761"/>
          </a:xfrm>
          <a:prstGeom prst="rect">
            <a:avLst/>
          </a:prstGeom>
        </p:spPr>
        <p:txBody>
          <a:bodyPr lIns="0" bIns="0" anchor="t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1">
                    <a:lumMod val="90000"/>
                    <a:lumOff val="10000"/>
                  </a:schemeClr>
                </a:solidFill>
                <a:latin typeface="Calibri"/>
                <a:cs typeface="Calibri"/>
              </a:defRPr>
            </a:lvl1pPr>
            <a:lvl2pPr>
              <a:defRPr sz="1700" b="1" i="0">
                <a:solidFill>
                  <a:schemeClr val="bg1"/>
                </a:solidFill>
                <a:latin typeface="Arial"/>
              </a:defRPr>
            </a:lvl2pPr>
            <a:lvl3pPr>
              <a:defRPr sz="1700" b="1" i="0">
                <a:solidFill>
                  <a:schemeClr val="bg1"/>
                </a:solidFill>
                <a:latin typeface="Arial"/>
              </a:defRPr>
            </a:lvl3pPr>
            <a:lvl4pPr>
              <a:defRPr sz="1700" b="1" i="0">
                <a:solidFill>
                  <a:schemeClr val="bg1"/>
                </a:solidFill>
                <a:latin typeface="Arial"/>
              </a:defRPr>
            </a:lvl4pPr>
            <a:lvl5pPr>
              <a:defRPr sz="1700" b="1" i="0">
                <a:solidFill>
                  <a:schemeClr val="bg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Add Name Here 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86822" y="3147336"/>
            <a:ext cx="4922512" cy="474553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500" b="0" i="0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" y="0"/>
            <a:ext cx="319151" cy="8178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913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88894" y="896836"/>
            <a:ext cx="8292516" cy="3862388"/>
          </a:xfrm>
          <a:prstGeom prst="rect">
            <a:avLst/>
          </a:prstGeom>
        </p:spPr>
        <p:txBody>
          <a:bodyPr/>
          <a:lstStyle>
            <a:lvl2pPr marL="667512" indent="-256032">
              <a:buSzPct val="90000"/>
              <a:buFontTx/>
              <a:buBlip>
                <a:blip r:embed="rId2"/>
              </a:buBlip>
              <a:defRPr>
                <a:solidFill>
                  <a:srgbClr val="0E2346"/>
                </a:solidFill>
              </a:defRPr>
            </a:lvl2pPr>
            <a:lvl3pPr>
              <a:defRPr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845529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3889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30219" y="904237"/>
            <a:ext cx="3941234" cy="37592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94252" y="904237"/>
            <a:ext cx="4000501" cy="37592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4531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490538" y="736995"/>
            <a:ext cx="5424122" cy="1278577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90538" y="2021189"/>
            <a:ext cx="5424122" cy="1278577"/>
          </a:xfrm>
        </p:spPr>
        <p:txBody>
          <a:bodyPr anchor="ctr"/>
          <a:lstStyle>
            <a:lvl1pPr marL="914400" indent="0">
              <a:spcBef>
                <a:spcPts val="0"/>
              </a:spcBef>
              <a:spcAft>
                <a:spcPts val="300"/>
              </a:spcAft>
              <a:buNone/>
              <a:defRPr>
                <a:solidFill>
                  <a:schemeClr val="bg1"/>
                </a:solidFill>
              </a:defRPr>
            </a:lvl1pPr>
            <a:lvl2pPr marL="914400" indent="0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90538" y="3305383"/>
            <a:ext cx="5424122" cy="1278577"/>
          </a:xfrm>
        </p:spPr>
        <p:txBody>
          <a:bodyPr anchor="ctr"/>
          <a:lstStyle>
            <a:lvl1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>
                <a:solidFill>
                  <a:schemeClr val="bg1"/>
                </a:solidFill>
              </a:defRPr>
            </a:lvl1pPr>
            <a:lvl2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4"/>
          </p:nvPr>
        </p:nvSpPr>
        <p:spPr>
          <a:xfrm>
            <a:off x="6421222" y="1003556"/>
            <a:ext cx="2304523" cy="2549713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67635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Slide">
    <p:bg>
      <p:bgPr>
        <a:blipFill rotWithShape="1"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683427" y="1201298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4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5876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- Blank">
    <p:bg>
      <p:bgPr>
        <a:blipFill rotWithShape="1"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3980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- Bullets indente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83348" y="157456"/>
            <a:ext cx="7593362" cy="52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62741" y="1418424"/>
            <a:ext cx="4729194" cy="1795300"/>
          </a:xfrm>
          <a:prstGeom prst="rect">
            <a:avLst/>
          </a:prstGeom>
        </p:spPr>
        <p:txBody>
          <a:bodyPr/>
          <a:lstStyle>
            <a:lvl1pPr marL="365760" indent="-365760">
              <a:spcBef>
                <a:spcPts val="0"/>
              </a:spcBef>
              <a:spcAft>
                <a:spcPts val="400"/>
              </a:spcAft>
              <a:buClr>
                <a:schemeClr val="accent5"/>
              </a:buClr>
              <a:buSzPct val="95000"/>
              <a:buFontTx/>
              <a:buBlip>
                <a:blip r:embed="rId3"/>
              </a:buBlip>
              <a:defRPr sz="2000"/>
            </a:lvl1pPr>
            <a:lvl2pPr marL="667512" indent="-256032">
              <a:buClr>
                <a:schemeClr val="bg1">
                  <a:lumMod val="75000"/>
                </a:schemeClr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0"/>
            <a:r>
              <a:rPr lang="en-US" dirty="0"/>
              <a:t>Bullet 4</a:t>
            </a:r>
          </a:p>
        </p:txBody>
      </p:sp>
    </p:spTree>
    <p:extLst>
      <p:ext uri="{BB962C8B-B14F-4D97-AF65-F5344CB8AC3E}">
        <p14:creationId xmlns="" xmlns:p14="http://schemas.microsoft.com/office/powerpoint/2010/main" val="206533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88894" y="896836"/>
            <a:ext cx="8292516" cy="3862388"/>
          </a:xfrm>
          <a:prstGeom prst="rect">
            <a:avLst/>
          </a:prstGeom>
        </p:spPr>
        <p:txBody>
          <a:bodyPr/>
          <a:lstStyle>
            <a:lvl2pPr marL="667512" indent="-256032">
              <a:buSzPct val="90000"/>
              <a:buFontTx/>
              <a:buBlip>
                <a:blip r:embed="rId2"/>
              </a:buBlip>
              <a:defRPr>
                <a:solidFill>
                  <a:srgbClr val="0E2346"/>
                </a:solidFill>
              </a:defRPr>
            </a:lvl2pPr>
            <a:lvl3pPr>
              <a:defRPr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7027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08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30219" y="904237"/>
            <a:ext cx="3941234" cy="37592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94252" y="904237"/>
            <a:ext cx="4000501" cy="37592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564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490538" y="736995"/>
            <a:ext cx="5424122" cy="1278577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90538" y="2021189"/>
            <a:ext cx="5424122" cy="1278577"/>
          </a:xfrm>
        </p:spPr>
        <p:txBody>
          <a:bodyPr anchor="ctr"/>
          <a:lstStyle>
            <a:lvl1pPr marL="914400" indent="0">
              <a:spcBef>
                <a:spcPts val="0"/>
              </a:spcBef>
              <a:spcAft>
                <a:spcPts val="300"/>
              </a:spcAft>
              <a:buNone/>
              <a:defRPr>
                <a:solidFill>
                  <a:schemeClr val="bg1"/>
                </a:solidFill>
              </a:defRPr>
            </a:lvl1pPr>
            <a:lvl2pPr marL="914400" indent="0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90538" y="3305383"/>
            <a:ext cx="5424122" cy="1278577"/>
          </a:xfrm>
        </p:spPr>
        <p:txBody>
          <a:bodyPr anchor="ctr"/>
          <a:lstStyle>
            <a:lvl1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>
                <a:solidFill>
                  <a:schemeClr val="bg1"/>
                </a:solidFill>
              </a:defRPr>
            </a:lvl1pPr>
            <a:lvl2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4"/>
          </p:nvPr>
        </p:nvSpPr>
        <p:spPr>
          <a:xfrm>
            <a:off x="6421222" y="1003556"/>
            <a:ext cx="2304523" cy="2549713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0108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Slide">
    <p:bg>
      <p:bgPr>
        <a:blipFill rotWithShape="1"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683427" y="1201298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4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027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- Blank">
    <p:bg>
      <p:bgPr>
        <a:blipFill rotWithShape="1"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933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- Bullets indente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83348" y="157456"/>
            <a:ext cx="7593362" cy="52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62741" y="1418424"/>
            <a:ext cx="4729194" cy="1795300"/>
          </a:xfrm>
          <a:prstGeom prst="rect">
            <a:avLst/>
          </a:prstGeom>
        </p:spPr>
        <p:txBody>
          <a:bodyPr/>
          <a:lstStyle>
            <a:lvl1pPr marL="365760" indent="-365760">
              <a:spcBef>
                <a:spcPts val="0"/>
              </a:spcBef>
              <a:spcAft>
                <a:spcPts val="400"/>
              </a:spcAft>
              <a:buClr>
                <a:schemeClr val="accent5"/>
              </a:buClr>
              <a:buSzPct val="95000"/>
              <a:buFontTx/>
              <a:buBlip>
                <a:blip r:embed="rId3"/>
              </a:buBlip>
              <a:defRPr sz="2000"/>
            </a:lvl1pPr>
            <a:lvl2pPr marL="667512" indent="-256032">
              <a:buClr>
                <a:schemeClr val="bg1">
                  <a:lumMod val="75000"/>
                </a:schemeClr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0"/>
            <a:r>
              <a:rPr lang="en-US" dirty="0"/>
              <a:t>Bullet 4</a:t>
            </a:r>
          </a:p>
        </p:txBody>
      </p:sp>
    </p:spTree>
    <p:extLst>
      <p:ext uri="{BB962C8B-B14F-4D97-AF65-F5344CB8AC3E}">
        <p14:creationId xmlns="" xmlns:p14="http://schemas.microsoft.com/office/powerpoint/2010/main" val="427027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180956" y="-7690"/>
            <a:ext cx="8544790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609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81437" y="-7095"/>
            <a:ext cx="7886238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Text Placeholder 5"/>
          <p:cNvSpPr>
            <a:spLocks noGrp="1"/>
          </p:cNvSpPr>
          <p:nvPr>
            <p:ph type="body" idx="1"/>
          </p:nvPr>
        </p:nvSpPr>
        <p:spPr bwMode="auto">
          <a:xfrm>
            <a:off x="181418" y="893645"/>
            <a:ext cx="8749228" cy="340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64" r:id="rId7"/>
    <p:sldLayoutId id="2147483658" r:id="rId8"/>
    <p:sldLayoutId id="2147483666" r:id="rId9"/>
  </p:sldLayoutIdLst>
  <p:hf hdr="0" ftr="0" dt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 b="0" i="0" kern="1200">
          <a:solidFill>
            <a:srgbClr val="E36624"/>
          </a:solidFill>
          <a:latin typeface="Calibri"/>
          <a:ea typeface="ＭＳ Ｐゴシック" charset="0"/>
          <a:cs typeface="Calibr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65760" indent="-365760" algn="l" defTabSz="457200" rtl="0" eaLnBrk="1" fontAlgn="base" hangingPunct="1">
        <a:spcBef>
          <a:spcPts val="600"/>
        </a:spcBef>
        <a:spcAft>
          <a:spcPts val="900"/>
        </a:spcAft>
        <a:buClr>
          <a:schemeClr val="accent1"/>
        </a:buClr>
        <a:buSzPct val="95000"/>
        <a:buFontTx/>
        <a:buBlip>
          <a:blip r:embed="rId12"/>
        </a:buBlip>
        <a:defRPr sz="2200" kern="1200">
          <a:solidFill>
            <a:srgbClr val="EF641B"/>
          </a:solidFill>
          <a:latin typeface="Calibri"/>
          <a:ea typeface="ＭＳ Ｐゴシック" charset="0"/>
          <a:cs typeface="Calibri"/>
        </a:defRPr>
      </a:lvl1pPr>
      <a:lvl2pPr marL="667512" indent="-256032" algn="l" defTabSz="457200" rtl="0" eaLnBrk="1" fontAlgn="base" hangingPunct="1">
        <a:spcBef>
          <a:spcPts val="300"/>
        </a:spcBef>
        <a:spcAft>
          <a:spcPts val="600"/>
        </a:spcAft>
        <a:buClr>
          <a:schemeClr val="tx1"/>
        </a:buClr>
        <a:buSzPct val="90000"/>
        <a:buFontTx/>
        <a:buBlip>
          <a:blip r:embed="rId13"/>
        </a:buBlip>
        <a:defRPr sz="1800" kern="1200">
          <a:solidFill>
            <a:srgbClr val="0E2346"/>
          </a:solidFill>
          <a:latin typeface="Calibri"/>
          <a:ea typeface="ＭＳ Ｐゴシック" charset="0"/>
          <a:cs typeface="Calibri"/>
        </a:defRPr>
      </a:lvl2pPr>
      <a:lvl3pPr marL="960120" indent="-256032" algn="l" defTabSz="457200" rtl="0" eaLnBrk="1" fontAlgn="base" hangingPunct="1">
        <a:spcBef>
          <a:spcPts val="200"/>
        </a:spcBef>
        <a:spcAft>
          <a:spcPts val="600"/>
        </a:spcAft>
        <a:buClr>
          <a:schemeClr val="tx1">
            <a:lumMod val="75000"/>
            <a:lumOff val="25000"/>
          </a:schemeClr>
        </a:buClr>
        <a:buSzPct val="95000"/>
        <a:buFont typeface="Arial"/>
        <a:buChar char="•"/>
        <a:defRPr sz="1600" kern="1200">
          <a:solidFill>
            <a:srgbClr val="7A7A7A"/>
          </a:solidFill>
          <a:latin typeface="Calibri"/>
          <a:ea typeface="ＭＳ Ｐゴシック" charset="0"/>
          <a:cs typeface="Calibri"/>
        </a:defRPr>
      </a:lvl3pPr>
      <a:lvl4pPr marL="1234440" indent="-285750" algn="l" defTabSz="457200" rtl="0" eaLnBrk="1" fontAlgn="base" hangingPunct="1">
        <a:spcBef>
          <a:spcPts val="200"/>
        </a:spcBef>
        <a:spcAft>
          <a:spcPts val="400"/>
        </a:spcAft>
        <a:buClr>
          <a:schemeClr val="tx1">
            <a:lumMod val="75000"/>
            <a:lumOff val="25000"/>
          </a:schemeClr>
        </a:buClr>
        <a:buSzPct val="100000"/>
        <a:buFont typeface="Lucida Grande"/>
        <a:buChar char="–"/>
        <a:defRPr sz="1400" kern="1200">
          <a:solidFill>
            <a:srgbClr val="7A7A7A"/>
          </a:solidFill>
          <a:latin typeface="Calibri"/>
          <a:ea typeface="ＭＳ Ｐゴシック" charset="0"/>
          <a:cs typeface="Calibri"/>
        </a:defRPr>
      </a:lvl4pPr>
      <a:lvl5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»"/>
        <a:defRPr sz="1500" kern="1200">
          <a:solidFill>
            <a:srgbClr val="999999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81437" y="-7095"/>
            <a:ext cx="7886238" cy="6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Text Placeholder 5"/>
          <p:cNvSpPr>
            <a:spLocks noGrp="1"/>
          </p:cNvSpPr>
          <p:nvPr>
            <p:ph type="body" idx="1"/>
          </p:nvPr>
        </p:nvSpPr>
        <p:spPr bwMode="auto">
          <a:xfrm>
            <a:off x="181418" y="893645"/>
            <a:ext cx="8749228" cy="340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25973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hf hdr="0" ftr="0" dt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 b="0" i="0" kern="1200">
          <a:solidFill>
            <a:srgbClr val="E36624"/>
          </a:solidFill>
          <a:latin typeface="Calibri"/>
          <a:ea typeface="ＭＳ Ｐゴシック" charset="0"/>
          <a:cs typeface="Calibr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65760" indent="-365760" algn="l" defTabSz="457200" rtl="0" eaLnBrk="1" fontAlgn="base" hangingPunct="1">
        <a:spcBef>
          <a:spcPts val="600"/>
        </a:spcBef>
        <a:spcAft>
          <a:spcPts val="900"/>
        </a:spcAft>
        <a:buClr>
          <a:schemeClr val="accent1"/>
        </a:buClr>
        <a:buSzPct val="95000"/>
        <a:buFontTx/>
        <a:buBlip>
          <a:blip r:embed="rId11"/>
        </a:buBlip>
        <a:defRPr sz="2200" kern="1200">
          <a:solidFill>
            <a:srgbClr val="EF641B"/>
          </a:solidFill>
          <a:latin typeface="Calibri"/>
          <a:ea typeface="ＭＳ Ｐゴシック" charset="0"/>
          <a:cs typeface="Calibri"/>
        </a:defRPr>
      </a:lvl1pPr>
      <a:lvl2pPr marL="667512" indent="-256032" algn="l" defTabSz="457200" rtl="0" eaLnBrk="1" fontAlgn="base" hangingPunct="1">
        <a:spcBef>
          <a:spcPts val="300"/>
        </a:spcBef>
        <a:spcAft>
          <a:spcPts val="600"/>
        </a:spcAft>
        <a:buClr>
          <a:schemeClr val="tx1"/>
        </a:buClr>
        <a:buSzPct val="90000"/>
        <a:buFontTx/>
        <a:buBlip>
          <a:blip r:embed="rId12"/>
        </a:buBlip>
        <a:defRPr sz="1800" kern="1200">
          <a:solidFill>
            <a:srgbClr val="0E2346"/>
          </a:solidFill>
          <a:latin typeface="Calibri"/>
          <a:ea typeface="ＭＳ Ｐゴシック" charset="0"/>
          <a:cs typeface="Calibri"/>
        </a:defRPr>
      </a:lvl2pPr>
      <a:lvl3pPr marL="960120" indent="-256032" algn="l" defTabSz="457200" rtl="0" eaLnBrk="1" fontAlgn="base" hangingPunct="1">
        <a:spcBef>
          <a:spcPts val="200"/>
        </a:spcBef>
        <a:spcAft>
          <a:spcPts val="600"/>
        </a:spcAft>
        <a:buClr>
          <a:schemeClr val="tx1">
            <a:lumMod val="75000"/>
            <a:lumOff val="25000"/>
          </a:schemeClr>
        </a:buClr>
        <a:buSzPct val="95000"/>
        <a:buFont typeface="Arial"/>
        <a:buChar char="•"/>
        <a:defRPr sz="1600" kern="1200">
          <a:solidFill>
            <a:srgbClr val="7A7A7A"/>
          </a:solidFill>
          <a:latin typeface="Calibri"/>
          <a:ea typeface="ＭＳ Ｐゴシック" charset="0"/>
          <a:cs typeface="Calibri"/>
        </a:defRPr>
      </a:lvl3pPr>
      <a:lvl4pPr marL="1234440" indent="-285750" algn="l" defTabSz="457200" rtl="0" eaLnBrk="1" fontAlgn="base" hangingPunct="1">
        <a:spcBef>
          <a:spcPts val="200"/>
        </a:spcBef>
        <a:spcAft>
          <a:spcPts val="400"/>
        </a:spcAft>
        <a:buClr>
          <a:schemeClr val="tx1">
            <a:lumMod val="75000"/>
            <a:lumOff val="25000"/>
          </a:schemeClr>
        </a:buClr>
        <a:buSzPct val="100000"/>
        <a:buFont typeface="Lucida Grande"/>
        <a:buChar char="–"/>
        <a:defRPr sz="1400" kern="1200">
          <a:solidFill>
            <a:srgbClr val="7A7A7A"/>
          </a:solidFill>
          <a:latin typeface="Calibri"/>
          <a:ea typeface="ＭＳ Ｐゴシック" charset="0"/>
          <a:cs typeface="Calibri"/>
        </a:defRPr>
      </a:lvl4pPr>
      <a:lvl5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»"/>
        <a:defRPr sz="1500" kern="1200">
          <a:solidFill>
            <a:srgbClr val="999999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- NETEZZA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Error handling, testing and optimization of functions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DBLytix</a:t>
            </a:r>
            <a:r>
              <a:rPr lang="en-US" dirty="0" smtClean="0"/>
              <a:t> For </a:t>
            </a:r>
            <a:r>
              <a:rPr lang="en-US" dirty="0" err="1" smtClean="0"/>
              <a:t>Netezza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87165" y="2833709"/>
            <a:ext cx="8460573" cy="364576"/>
          </a:xfrm>
        </p:spPr>
        <p:txBody>
          <a:bodyPr/>
          <a:lstStyle/>
          <a:p>
            <a:r>
              <a:rPr lang="en-US" dirty="0" err="1" smtClean="0"/>
              <a:t>Deept</a:t>
            </a:r>
            <a:r>
              <a:rPr lang="en-US" dirty="0" smtClean="0"/>
              <a:t> </a:t>
            </a:r>
            <a:r>
              <a:rPr lang="en-US" dirty="0" err="1" smtClean="0"/>
              <a:t>Mahendiratta</a:t>
            </a:r>
            <a:r>
              <a:rPr lang="en-US" dirty="0" smtClean="0"/>
              <a:t>                                                Mentored By-                                                   </a:t>
            </a:r>
            <a:br>
              <a:rPr lang="en-US" dirty="0" smtClean="0"/>
            </a:br>
            <a:r>
              <a:rPr lang="en-US" dirty="0" err="1" smtClean="0"/>
              <a:t>Kamlesh</a:t>
            </a:r>
            <a:r>
              <a:rPr lang="en-US" dirty="0" smtClean="0"/>
              <a:t> </a:t>
            </a:r>
            <a:r>
              <a:rPr lang="en-US" dirty="0" err="1" smtClean="0"/>
              <a:t>Meena</a:t>
            </a:r>
            <a:r>
              <a:rPr lang="en-US" dirty="0" smtClean="0"/>
              <a:t>                                                                        </a:t>
            </a:r>
            <a:r>
              <a:rPr lang="en-US" dirty="0" err="1" smtClean="0"/>
              <a:t>Ankit</a:t>
            </a:r>
            <a:r>
              <a:rPr lang="en-US" dirty="0" smtClean="0"/>
              <a:t> </a:t>
            </a:r>
            <a:r>
              <a:rPr lang="en-US" dirty="0" err="1" smtClean="0"/>
              <a:t>Mahato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682570" y="1675173"/>
            <a:ext cx="4922512" cy="474553"/>
          </a:xfrm>
        </p:spPr>
        <p:txBody>
          <a:bodyPr/>
          <a:lstStyle/>
          <a:p>
            <a:r>
              <a:rPr lang="en-US" dirty="0"/>
              <a:t>Event Date Here : March 2016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222979" y="4739628"/>
            <a:ext cx="3602080" cy="273844"/>
          </a:xfrm>
          <a:prstGeom prst="rect">
            <a:avLst/>
          </a:prstGeom>
        </p:spPr>
        <p:txBody>
          <a:bodyPr vert="horz" lIns="81639" tIns="40819" rIns="81639" bIns="40819" rtlCol="0" anchor="ctr"/>
          <a:lstStyle>
            <a:defPPr>
              <a:defRPr lang="en-US"/>
            </a:defPPr>
            <a:lvl1pPr marL="0" algn="r" defTabSz="653110" rtl="0" eaLnBrk="1" latinLnBrk="0" hangingPunct="1">
              <a:defRPr sz="1700" kern="1200">
                <a:solidFill>
                  <a:srgbClr val="021B46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21B4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presentation is proprietary and confidential.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5197595" y="4739196"/>
            <a:ext cx="3602080" cy="273844"/>
          </a:xfrm>
          <a:prstGeom prst="rect">
            <a:avLst/>
          </a:prstGeom>
        </p:spPr>
        <p:txBody>
          <a:bodyPr vert="horz" lIns="81639" tIns="40819" rIns="81639" bIns="40819" rtlCol="0" anchor="ctr"/>
          <a:lstStyle>
            <a:defPPr>
              <a:defRPr lang="en-US"/>
            </a:defPPr>
            <a:lvl1pPr marL="0" algn="r" defTabSz="653110" rtl="0" eaLnBrk="1" latinLnBrk="0" hangingPunct="1">
              <a:defRPr sz="1700" kern="1200">
                <a:solidFill>
                  <a:srgbClr val="021B46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21B4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2016 Fuzzy Logix.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71899232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Changes were made in the pulsar file to replace the existing </a:t>
            </a:r>
            <a:r>
              <a:rPr lang="en-US" dirty="0" err="1" smtClean="0"/>
              <a:t>rslt</a:t>
            </a:r>
            <a:r>
              <a:rPr lang="en-US" dirty="0" smtClean="0"/>
              <a:t> file for the same function.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Finally, all the </a:t>
            </a:r>
            <a:r>
              <a:rPr lang="en-US" dirty="0" err="1" smtClean="0"/>
              <a:t>tst</a:t>
            </a:r>
            <a:r>
              <a:rPr lang="en-US" dirty="0" smtClean="0"/>
              <a:t> files we run on pulsar and all the user manual examples were validated. .</a:t>
            </a:r>
            <a:r>
              <a:rPr lang="en-US" dirty="0" err="1" smtClean="0"/>
              <a:t>rslt</a:t>
            </a:r>
            <a:r>
              <a:rPr lang="en-US" dirty="0" smtClean="0"/>
              <a:t> files were generated for each category of functions.</a:t>
            </a:r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 </a:t>
            </a:r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smtClean="0"/>
              <a:t>Individual .tst</a:t>
            </a:r>
            <a:r>
              <a:rPr lang="en-US" dirty="0" smtClean="0"/>
              <a:t> files for each separate function have to be created with each file containing positive and negative tests for the function.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Finding cases where these functions could break and finally giving robust test cases for each function.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Running all these functions on pulsar to check the validity of .</a:t>
            </a:r>
            <a:r>
              <a:rPr lang="en-US" dirty="0" err="1" smtClean="0"/>
              <a:t>tst</a:t>
            </a:r>
            <a:r>
              <a:rPr lang="en-US" dirty="0" smtClean="0"/>
              <a:t> files.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This process has to be done for about 350 functions in the library. </a:t>
            </a:r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 </a:t>
            </a:r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Ahead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para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685800" y="1839388"/>
            <a:ext cx="7772400" cy="793820"/>
          </a:xfrm>
          <a:prstGeom prst="rect">
            <a:avLst/>
          </a:prstGeom>
        </p:spPr>
        <p:txBody>
          <a:bodyPr/>
          <a:lstStyle>
            <a:lvl1pPr algn="ctr" defTabSz="408194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EF641B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23898647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81" y="748663"/>
            <a:ext cx="5898321" cy="36864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470" y="0"/>
            <a:ext cx="8544790" cy="622416"/>
          </a:xfrm>
        </p:spPr>
        <p:txBody>
          <a:bodyPr/>
          <a:lstStyle/>
          <a:p>
            <a:r>
              <a:rPr lang="en-IN" dirty="0" smtClean="0"/>
              <a:t>The journey so far at Fuzzy </a:t>
            </a:r>
            <a:r>
              <a:rPr lang="en-IN" dirty="0" err="1" smtClean="0"/>
              <a:t>Logix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27247" y="1010194"/>
            <a:ext cx="70768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rgbClr val="EF641B"/>
                </a:solidFill>
                <a:latin typeface="Calibri"/>
                <a:cs typeface="Calibri"/>
              </a:rPr>
              <a:t>The internship at Fuzzy </a:t>
            </a:r>
            <a:r>
              <a:rPr lang="en-IN" sz="2200" dirty="0" err="1" smtClean="0">
                <a:solidFill>
                  <a:srgbClr val="EF641B"/>
                </a:solidFill>
                <a:latin typeface="Calibri"/>
                <a:cs typeface="Calibri"/>
              </a:rPr>
              <a:t>Logix</a:t>
            </a:r>
            <a:r>
              <a:rPr lang="en-IN" sz="2200" dirty="0" smtClean="0">
                <a:solidFill>
                  <a:srgbClr val="EF641B"/>
                </a:solidFill>
                <a:latin typeface="Calibri"/>
                <a:cs typeface="Calibri"/>
              </a:rPr>
              <a:t> started on July 15, 2017 and since then, Fuzzy </a:t>
            </a:r>
            <a:r>
              <a:rPr lang="en-IN" sz="2200" dirty="0" err="1" smtClean="0">
                <a:solidFill>
                  <a:srgbClr val="EF641B"/>
                </a:solidFill>
                <a:latin typeface="Calibri"/>
                <a:cs typeface="Calibri"/>
              </a:rPr>
              <a:t>Logix</a:t>
            </a:r>
            <a:r>
              <a:rPr lang="en-IN" sz="2200" dirty="0" smtClean="0">
                <a:solidFill>
                  <a:srgbClr val="EF641B"/>
                </a:solidFill>
                <a:latin typeface="Calibri"/>
                <a:cs typeface="Calibri"/>
              </a:rPr>
              <a:t> has provided an excellent atmosphere of learning which was not only about the technical aspects but also a great deal of experience was provided about the life at a corporate entity.   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514" y="3169920"/>
            <a:ext cx="1306286" cy="70539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Tech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28969" y="3169920"/>
            <a:ext cx="1436401" cy="70539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Work Culture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92538" y="3169920"/>
            <a:ext cx="1306286" cy="70539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Fun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56960" y="3466011"/>
            <a:ext cx="600891" cy="1741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 bwMode="auto">
          <a:xfrm>
            <a:off x="6156960" y="3317966"/>
            <a:ext cx="600891" cy="313508"/>
          </a:xfrm>
          <a:prstGeom prst="rightArrow">
            <a:avLst/>
          </a:prstGeom>
          <a:solidFill>
            <a:srgbClr val="F8CC1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algn="ctr"/>
            <a:endParaRPr lang="en-IN"/>
          </a:p>
        </p:txBody>
      </p:sp>
      <p:sp>
        <p:nvSpPr>
          <p:cNvPr id="14" name="Cross 13"/>
          <p:cNvSpPr/>
          <p:nvPr/>
        </p:nvSpPr>
        <p:spPr bwMode="auto">
          <a:xfrm>
            <a:off x="2055223" y="3317966"/>
            <a:ext cx="391886" cy="313508"/>
          </a:xfrm>
          <a:prstGeom prst="plus">
            <a:avLst/>
          </a:prstGeom>
          <a:solidFill>
            <a:srgbClr val="F8CC1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algn="ctr"/>
            <a:endParaRPr lang="en-IN"/>
          </a:p>
        </p:txBody>
      </p:sp>
      <p:sp>
        <p:nvSpPr>
          <p:cNvPr id="15" name="Cross 14"/>
          <p:cNvSpPr/>
          <p:nvPr/>
        </p:nvSpPr>
        <p:spPr bwMode="auto">
          <a:xfrm>
            <a:off x="4010297" y="3326675"/>
            <a:ext cx="391886" cy="313508"/>
          </a:xfrm>
          <a:prstGeom prst="plus">
            <a:avLst/>
          </a:prstGeom>
          <a:solidFill>
            <a:srgbClr val="F8CC1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rtlCol="0" anchor="ctr"/>
          <a:lstStyle/>
          <a:p>
            <a:pPr algn="ctr"/>
            <a:endParaRPr lang="en-IN"/>
          </a:p>
        </p:txBody>
      </p:sp>
      <p:pic>
        <p:nvPicPr>
          <p:cNvPr id="16" name="Picture 15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258" y="2935741"/>
            <a:ext cx="2000250" cy="1095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060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Induction Program </a:t>
            </a:r>
          </a:p>
          <a:p>
            <a:pPr lvl="1"/>
            <a:r>
              <a:rPr lang="en-US" dirty="0" smtClean="0"/>
              <a:t>One of its kind</a:t>
            </a:r>
          </a:p>
          <a:p>
            <a:pPr lvl="1"/>
            <a:r>
              <a:rPr lang="en-US" dirty="0" smtClean="0"/>
              <a:t>Rarely takes place in any of the companies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In-depth knowledge about</a:t>
            </a:r>
            <a:endParaRPr lang="en-US" dirty="0" smtClean="0"/>
          </a:p>
          <a:p>
            <a:pPr lvl="1"/>
            <a:r>
              <a:rPr lang="en-US" dirty="0" smtClean="0"/>
              <a:t>Technical and managerial aspects of a software engineering company</a:t>
            </a:r>
            <a:endParaRPr lang="en-US" dirty="0" smtClean="0"/>
          </a:p>
          <a:p>
            <a:pPr lvl="1"/>
            <a:r>
              <a:rPr lang="en-US" dirty="0" smtClean="0"/>
              <a:t>Work done by Fuzzy </a:t>
            </a:r>
            <a:r>
              <a:rPr lang="en-US" dirty="0" err="1" smtClean="0"/>
              <a:t>Logix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Topics taught</a:t>
            </a:r>
            <a:endParaRPr lang="en-US" dirty="0" smtClean="0"/>
          </a:p>
          <a:p>
            <a:pPr lvl="1"/>
            <a:r>
              <a:rPr lang="en-US" dirty="0" smtClean="0"/>
              <a:t>Several languages used for data science like SQL</a:t>
            </a:r>
            <a:endParaRPr lang="en-US" dirty="0" smtClean="0"/>
          </a:p>
          <a:p>
            <a:pPr lvl="1"/>
            <a:r>
              <a:rPr lang="en-US" dirty="0" smtClean="0"/>
              <a:t>Software packages like </a:t>
            </a:r>
            <a:r>
              <a:rPr lang="en-US" dirty="0" err="1" smtClean="0"/>
              <a:t>VmWare</a:t>
            </a:r>
            <a:r>
              <a:rPr lang="en-US" dirty="0" smtClean="0"/>
              <a:t>, SVN. Use of Linux.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Linux and SQL from level 0</a:t>
            </a:r>
            <a:endParaRPr lang="en-US" dirty="0" smtClean="0"/>
          </a:p>
          <a:p>
            <a:pPr lvl="1"/>
            <a:r>
              <a:rPr lang="en-US" dirty="0" smtClean="0"/>
              <a:t>No prior knowledge of SQL and Linux – bash scripting </a:t>
            </a:r>
          </a:p>
          <a:p>
            <a:pPr lvl="1"/>
            <a:r>
              <a:rPr lang="en-US" dirty="0" smtClean="0"/>
              <a:t>These were practiced hard and gained command over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Project Assigned - </a:t>
            </a:r>
            <a:r>
              <a:rPr lang="en-US" dirty="0" err="1" smtClean="0"/>
              <a:t>Netezza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Knowledge gained about applications of Data Warehouses</a:t>
            </a:r>
          </a:p>
          <a:p>
            <a:pPr lvl="1"/>
            <a:r>
              <a:rPr lang="en-US" dirty="0" smtClean="0"/>
              <a:t>In-Database management systems</a:t>
            </a:r>
          </a:p>
          <a:p>
            <a:pPr lvl="1"/>
            <a:r>
              <a:rPr lang="en-US" dirty="0" err="1" smtClean="0"/>
              <a:t>Netezza</a:t>
            </a:r>
            <a:r>
              <a:rPr lang="en-US" dirty="0" smtClean="0"/>
              <a:t> – What it is? </a:t>
            </a:r>
          </a:p>
          <a:p>
            <a:pPr lvl="1"/>
            <a:r>
              <a:rPr lang="en-US" dirty="0" smtClean="0"/>
              <a:t>Dots were connected, got to know what exactly Fuzzy </a:t>
            </a:r>
            <a:r>
              <a:rPr lang="en-US" dirty="0" err="1" smtClean="0"/>
              <a:t>Logix</a:t>
            </a:r>
            <a:r>
              <a:rPr lang="en-US" dirty="0" smtClean="0"/>
              <a:t> does!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The mystery of </a:t>
            </a:r>
            <a:r>
              <a:rPr lang="en-US" dirty="0" err="1" smtClean="0"/>
              <a:t>Netezza</a:t>
            </a:r>
            <a:endParaRPr lang="en-US" dirty="0" smtClean="0"/>
          </a:p>
          <a:p>
            <a:pPr lvl="1"/>
            <a:r>
              <a:rPr lang="en-US" dirty="0" err="1" smtClean="0"/>
              <a:t>Netezza</a:t>
            </a:r>
            <a:r>
              <a:rPr lang="en-US" dirty="0" smtClean="0"/>
              <a:t> User Documentation - read thoroughly</a:t>
            </a:r>
          </a:p>
          <a:p>
            <a:pPr lvl="1"/>
            <a:r>
              <a:rPr lang="en-US" dirty="0" smtClean="0"/>
              <a:t>Language of </a:t>
            </a:r>
            <a:r>
              <a:rPr lang="en-US" dirty="0" err="1" smtClean="0"/>
              <a:t>Netezza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Netezza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Knowledge of SQL helped gain command over </a:t>
            </a:r>
            <a:r>
              <a:rPr lang="en-US" dirty="0" err="1" smtClean="0"/>
              <a:t>Netezza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Various commands, syntax and working of </a:t>
            </a:r>
            <a:r>
              <a:rPr lang="en-US" dirty="0" err="1" smtClean="0"/>
              <a:t>Netezza</a:t>
            </a:r>
            <a:r>
              <a:rPr lang="en-US" dirty="0" smtClean="0"/>
              <a:t> learnt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Pulsar</a:t>
            </a:r>
            <a:endParaRPr lang="en-US" dirty="0" smtClean="0"/>
          </a:p>
          <a:p>
            <a:pPr lvl="1"/>
            <a:r>
              <a:rPr lang="en-US" dirty="0" smtClean="0"/>
              <a:t>What is pulsar and why it is used – a </a:t>
            </a:r>
            <a:r>
              <a:rPr lang="en-US" dirty="0" err="1" smtClean="0"/>
              <a:t>jist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Worked with </a:t>
            </a:r>
            <a:r>
              <a:rPr lang="en-US" dirty="0" err="1" smtClean="0"/>
              <a:t>Ankit</a:t>
            </a:r>
            <a:r>
              <a:rPr lang="en-US" dirty="0" smtClean="0"/>
              <a:t> to observe </a:t>
            </a:r>
            <a:r>
              <a:rPr lang="en-US" dirty="0" smtClean="0"/>
              <a:t>various </a:t>
            </a:r>
            <a:r>
              <a:rPr lang="en-US" dirty="0" err="1" smtClean="0"/>
              <a:t>rslt</a:t>
            </a:r>
            <a:r>
              <a:rPr lang="en-US" dirty="0" smtClean="0"/>
              <a:t> files generated after Pulsar testing  of user manual examples of </a:t>
            </a:r>
            <a:r>
              <a:rPr lang="en-US" dirty="0" err="1" smtClean="0"/>
              <a:t>Dblytix</a:t>
            </a:r>
            <a:r>
              <a:rPr lang="en-US" dirty="0" smtClean="0"/>
              <a:t> on TERADATA </a:t>
            </a:r>
            <a:r>
              <a:rPr lang="en-US" dirty="0" smtClean="0"/>
              <a:t>Aster </a:t>
            </a:r>
            <a:r>
              <a:rPr lang="en-US" dirty="0" smtClean="0"/>
              <a:t>finance package for about 100-150 functions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The installation</a:t>
            </a:r>
            <a:endParaRPr lang="en-US" dirty="0" smtClean="0"/>
          </a:p>
          <a:p>
            <a:pPr lvl="1"/>
            <a:r>
              <a:rPr lang="en-US" dirty="0" smtClean="0"/>
              <a:t>Tried installing </a:t>
            </a:r>
            <a:r>
              <a:rPr lang="en-US" dirty="0" err="1" smtClean="0"/>
              <a:t>Netezza</a:t>
            </a:r>
            <a:r>
              <a:rPr lang="en-US" dirty="0" smtClean="0"/>
              <a:t> on i5 PCs – FAILED!</a:t>
            </a:r>
          </a:p>
          <a:p>
            <a:pPr lvl="1"/>
            <a:r>
              <a:rPr lang="en-US" dirty="0" smtClean="0"/>
              <a:t>After multiple trails and errors, concluded – </a:t>
            </a:r>
            <a:r>
              <a:rPr lang="en-US" dirty="0" err="1" smtClean="0"/>
              <a:t>Netezza</a:t>
            </a:r>
            <a:r>
              <a:rPr lang="en-US" dirty="0" smtClean="0"/>
              <a:t> needs an i7 processor</a:t>
            </a:r>
          </a:p>
          <a:p>
            <a:pPr lvl="1"/>
            <a:r>
              <a:rPr lang="en-US" dirty="0" smtClean="0"/>
              <a:t>Laptops changed and EUREKA – </a:t>
            </a:r>
            <a:r>
              <a:rPr lang="en-US" dirty="0" err="1" smtClean="0"/>
              <a:t>Netezza</a:t>
            </a:r>
            <a:r>
              <a:rPr lang="en-US" dirty="0" smtClean="0"/>
              <a:t> Online </a:t>
            </a:r>
          </a:p>
          <a:p>
            <a:pPr>
              <a:spcAft>
                <a:spcPts val="0"/>
              </a:spcAft>
            </a:pPr>
            <a:r>
              <a:rPr lang="en-US" dirty="0" err="1" smtClean="0"/>
              <a:t>Netezza</a:t>
            </a:r>
            <a:r>
              <a:rPr lang="en-US" dirty="0" smtClean="0"/>
              <a:t> - Mystery solved </a:t>
            </a:r>
            <a:endParaRPr lang="en-US" dirty="0" smtClean="0"/>
          </a:p>
          <a:p>
            <a:pPr lvl="1"/>
            <a:r>
              <a:rPr lang="en-US" dirty="0" smtClean="0"/>
              <a:t>Became comfortable with working in </a:t>
            </a:r>
            <a:r>
              <a:rPr lang="en-US" dirty="0" err="1" smtClean="0"/>
              <a:t>Netezza</a:t>
            </a:r>
            <a:r>
              <a:rPr lang="en-US" dirty="0" smtClean="0"/>
              <a:t> environment </a:t>
            </a:r>
          </a:p>
          <a:p>
            <a:pPr lvl="1"/>
            <a:r>
              <a:rPr lang="en-US" dirty="0" smtClean="0"/>
              <a:t>Practiced various commands and functions learnt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Week 2 was all about learning about </a:t>
            </a:r>
            <a:r>
              <a:rPr lang="en-US" dirty="0" err="1" smtClean="0"/>
              <a:t>Netezza</a:t>
            </a:r>
            <a:r>
              <a:rPr lang="en-US" dirty="0" smtClean="0"/>
              <a:t> and various commands 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      used in </a:t>
            </a:r>
            <a:r>
              <a:rPr lang="en-US" dirty="0" err="1" smtClean="0"/>
              <a:t>Netezza</a:t>
            </a:r>
            <a:r>
              <a:rPr lang="en-US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Since SQL was already practiced, next step was to learn </a:t>
            </a:r>
            <a:r>
              <a:rPr lang="en-US" dirty="0" err="1" smtClean="0"/>
              <a:t>Netezza</a:t>
            </a:r>
            <a:r>
              <a:rPr lang="en-US" dirty="0" smtClean="0"/>
              <a:t> SQL which is the SQL language for </a:t>
            </a:r>
            <a:r>
              <a:rPr lang="en-US" dirty="0" err="1" smtClean="0"/>
              <a:t>Netezza</a:t>
            </a:r>
            <a:r>
              <a:rPr lang="en-US" dirty="0" smtClean="0"/>
              <a:t>. User </a:t>
            </a:r>
            <a:r>
              <a:rPr lang="en-US" dirty="0" err="1" smtClean="0"/>
              <a:t>documenatation</a:t>
            </a:r>
            <a:r>
              <a:rPr lang="en-US" dirty="0" smtClean="0"/>
              <a:t> for </a:t>
            </a:r>
            <a:r>
              <a:rPr lang="en-US" dirty="0" err="1" smtClean="0"/>
              <a:t>Netezza</a:t>
            </a:r>
            <a:r>
              <a:rPr lang="en-US" dirty="0" smtClean="0"/>
              <a:t> was read thoroughly.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Along with this, we gained knowledge about testing on Pulsar.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Worked with </a:t>
            </a:r>
            <a:r>
              <a:rPr lang="en-US" dirty="0" err="1" smtClean="0"/>
              <a:t>Ankit</a:t>
            </a:r>
            <a:r>
              <a:rPr lang="en-US" dirty="0" smtClean="0"/>
              <a:t> to observe various </a:t>
            </a:r>
            <a:r>
              <a:rPr lang="en-US" dirty="0" err="1" smtClean="0"/>
              <a:t>rslt</a:t>
            </a:r>
            <a:r>
              <a:rPr lang="en-US" dirty="0" smtClean="0"/>
              <a:t> files generated after Pulsar testing  of user manual examples of </a:t>
            </a:r>
            <a:r>
              <a:rPr lang="en-US" dirty="0" err="1" smtClean="0"/>
              <a:t>Dblytix</a:t>
            </a:r>
            <a:r>
              <a:rPr lang="en-US" dirty="0" smtClean="0"/>
              <a:t> on TERADATA aster finance package for about 100-150 functions.</a:t>
            </a:r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Tried installing </a:t>
            </a:r>
            <a:r>
              <a:rPr lang="en-US" dirty="0" err="1" smtClean="0"/>
              <a:t>Netezza</a:t>
            </a:r>
            <a:r>
              <a:rPr lang="en-US" dirty="0" smtClean="0"/>
              <a:t> on our i5 machines provided and found out that </a:t>
            </a:r>
            <a:r>
              <a:rPr lang="en-US" dirty="0" err="1" smtClean="0"/>
              <a:t>Netezza</a:t>
            </a:r>
            <a:r>
              <a:rPr lang="en-US" dirty="0" smtClean="0"/>
              <a:t> needs an i7 processor for working properly.</a:t>
            </a:r>
          </a:p>
          <a:p>
            <a:pPr>
              <a:spcAft>
                <a:spcPts val="0"/>
              </a:spcAft>
            </a:pPr>
            <a:r>
              <a:rPr lang="en-US" dirty="0" err="1" smtClean="0"/>
              <a:t>Netezza</a:t>
            </a:r>
            <a:r>
              <a:rPr lang="en-US" dirty="0" smtClean="0"/>
              <a:t> was installed and we became comfortable with working in </a:t>
            </a:r>
            <a:r>
              <a:rPr lang="en-US" dirty="0" err="1" smtClean="0"/>
              <a:t>Netezza</a:t>
            </a:r>
            <a:r>
              <a:rPr lang="en-US" dirty="0" smtClean="0"/>
              <a:t> environment by practicing various queries commands and functions learnt. </a:t>
            </a:r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We started testing the User Manual functions of </a:t>
            </a:r>
            <a:r>
              <a:rPr lang="en-US" dirty="0" err="1" smtClean="0"/>
              <a:t>DBLytix</a:t>
            </a:r>
            <a:r>
              <a:rPr lang="en-US" dirty="0" smtClean="0"/>
              <a:t> on </a:t>
            </a:r>
            <a:r>
              <a:rPr lang="en-US" dirty="0" err="1" smtClean="0"/>
              <a:t>Netezza</a:t>
            </a:r>
            <a:r>
              <a:rPr lang="en-US" dirty="0" smtClean="0"/>
              <a:t>.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      Various errors were reported in the user manual.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Next thing was to create .</a:t>
            </a:r>
            <a:r>
              <a:rPr lang="en-US" dirty="0" err="1" smtClean="0"/>
              <a:t>tst</a:t>
            </a:r>
            <a:r>
              <a:rPr lang="en-US" dirty="0" smtClean="0"/>
              <a:t> files for testing of the user manual functions on pulsar.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Errors were handled and corrected and .</a:t>
            </a:r>
            <a:r>
              <a:rPr lang="en-US" dirty="0" err="1" smtClean="0"/>
              <a:t>tst</a:t>
            </a:r>
            <a:r>
              <a:rPr lang="en-US" dirty="0" smtClean="0"/>
              <a:t> files were created for each category of functions which in total consisted of about 300-350  functions.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Process of manually entering the analysis id was automated for  various functions. </a:t>
            </a:r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 </a:t>
            </a:r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wen-08"/>
  <p:tag name="VERSION" val="1.24"/>
  <p:tag name="AUTOTOC" val="n"/>
  <p:tag name="PAGINATE" val="y"/>
</p:tagLst>
</file>

<file path=ppt/theme/theme1.xml><?xml version="1.0" encoding="utf-8"?>
<a:theme xmlns:a="http://schemas.openxmlformats.org/drawingml/2006/main" name="Main Sub">
  <a:themeElements>
    <a:clrScheme name="Custom 10">
      <a:dk1>
        <a:srgbClr val="333333"/>
      </a:dk1>
      <a:lt1>
        <a:sysClr val="window" lastClr="FFFFFF"/>
      </a:lt1>
      <a:dk2>
        <a:srgbClr val="00BBD6"/>
      </a:dk2>
      <a:lt2>
        <a:srgbClr val="FFFFFF"/>
      </a:lt2>
      <a:accent1>
        <a:srgbClr val="00BBD6"/>
      </a:accent1>
      <a:accent2>
        <a:srgbClr val="4B9B8B"/>
      </a:accent2>
      <a:accent3>
        <a:srgbClr val="0066AD"/>
      </a:accent3>
      <a:accent4>
        <a:srgbClr val="E36624"/>
      </a:accent4>
      <a:accent5>
        <a:srgbClr val="0096BA"/>
      </a:accent5>
      <a:accent6>
        <a:srgbClr val="84B7E3"/>
      </a:accent6>
      <a:hlink>
        <a:srgbClr val="808080"/>
      </a:hlink>
      <a:folHlink>
        <a:srgbClr val="7274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8CC1D"/>
        </a:solidFill>
        <a:ln>
          <a:noFill/>
        </a:ln>
        <a:extLs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wrap="none" anchor="ctr"/>
      <a:lstStyle>
        <a:defPPr>
          <a:defRPr/>
        </a:defPPr>
      </a:lstStyle>
    </a:spDef>
    <a:lnDef>
      <a:spPr>
        <a:ln w="12700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Main Sub">
  <a:themeElements>
    <a:clrScheme name="Custom 10">
      <a:dk1>
        <a:srgbClr val="333333"/>
      </a:dk1>
      <a:lt1>
        <a:sysClr val="window" lastClr="FFFFFF"/>
      </a:lt1>
      <a:dk2>
        <a:srgbClr val="00BBD6"/>
      </a:dk2>
      <a:lt2>
        <a:srgbClr val="FFFFFF"/>
      </a:lt2>
      <a:accent1>
        <a:srgbClr val="00BBD6"/>
      </a:accent1>
      <a:accent2>
        <a:srgbClr val="4B9B8B"/>
      </a:accent2>
      <a:accent3>
        <a:srgbClr val="0066AD"/>
      </a:accent3>
      <a:accent4>
        <a:srgbClr val="E36624"/>
      </a:accent4>
      <a:accent5>
        <a:srgbClr val="0096BA"/>
      </a:accent5>
      <a:accent6>
        <a:srgbClr val="84B7E3"/>
      </a:accent6>
      <a:hlink>
        <a:srgbClr val="808080"/>
      </a:hlink>
      <a:folHlink>
        <a:srgbClr val="7274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8CC1D"/>
        </a:solidFill>
        <a:ln>
          <a:noFill/>
        </a:ln>
        <a:extLs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wrap="none" anchor="ctr"/>
      <a:lstStyle>
        <a:defPPr>
          <a:defRPr/>
        </a:defPPr>
      </a:lstStyle>
    </a:spDef>
    <a:lnDef>
      <a:spPr>
        <a:ln w="12700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FuzzyLogixTemplate_16x9-v5</Template>
  <TotalTime>754</TotalTime>
  <Words>681</Words>
  <Application>Microsoft Office PowerPoint</Application>
  <PresentationFormat>On-screen Show (16:9)</PresentationFormat>
  <Paragraphs>151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Main Sub</vt:lpstr>
      <vt:lpstr>1_Main Sub</vt:lpstr>
      <vt:lpstr>Project - NETEZZA</vt:lpstr>
      <vt:lpstr>The journey so far at Fuzzy Logix…</vt:lpstr>
      <vt:lpstr>Week 1</vt:lpstr>
      <vt:lpstr>Week 1</vt:lpstr>
      <vt:lpstr>Week 2</vt:lpstr>
      <vt:lpstr>Week 2</vt:lpstr>
      <vt:lpstr>WEEK 2</vt:lpstr>
      <vt:lpstr>WEEK 2</vt:lpstr>
      <vt:lpstr>WEEK 3</vt:lpstr>
      <vt:lpstr>WEEK 3</vt:lpstr>
      <vt:lpstr>Plans Ahead</vt:lpstr>
      <vt:lpstr>Slide 12</vt:lpstr>
    </vt:vector>
  </TitlesOfParts>
  <Company>Ingres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Logix PPT</dc:title>
  <dc:creator>Aashu Virmani</dc:creator>
  <cp:lastModifiedBy>Admin</cp:lastModifiedBy>
  <cp:revision>28</cp:revision>
  <cp:lastPrinted>2013-11-18T03:22:47Z</cp:lastPrinted>
  <dcterms:created xsi:type="dcterms:W3CDTF">2016-03-23T19:51:34Z</dcterms:created>
  <dcterms:modified xsi:type="dcterms:W3CDTF">2017-06-05T05:16:00Z</dcterms:modified>
</cp:coreProperties>
</file>