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rvo"/>
      <p:regular r:id="rId22"/>
      <p:bold r:id="rId23"/>
      <p:italic r:id="rId24"/>
      <p:boldItalic r:id="rId25"/>
    </p:embeddedFont>
    <p:embeddedFont>
      <p:font typeface="Roboto Condense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oo6QauGzG+FDyyYSxrTERx23M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rvo-regular.fntdata"/><Relationship Id="rId21" Type="http://schemas.openxmlformats.org/officeDocument/2006/relationships/slide" Target="slides/slide17.xml"/><Relationship Id="rId24" Type="http://schemas.openxmlformats.org/officeDocument/2006/relationships/font" Target="fonts/Arvo-italic.fntdata"/><Relationship Id="rId23" Type="http://schemas.openxmlformats.org/officeDocument/2006/relationships/font" Target="fonts/Arv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regular.fntdata"/><Relationship Id="rId25" Type="http://schemas.openxmlformats.org/officeDocument/2006/relationships/font" Target="fonts/Arvo-boldItalic.fntdata"/><Relationship Id="rId28" Type="http://schemas.openxmlformats.org/officeDocument/2006/relationships/font" Target="fonts/RobotoCondensed-italic.fntdata"/><Relationship Id="rId27" Type="http://schemas.openxmlformats.org/officeDocument/2006/relationships/font" Target="fonts/RobotoCondense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a4b118d97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gda4b118d97_0_2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gda4b118d97_0_20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b6b82f63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db6b82f633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9" name="Google Shape;199;gdb6b82f633_0_1: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a3b30d081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da3b30d081_0_1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6" name="Google Shape;216;gda3b30d081_0_119: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a4b118d97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da4b118d97_0_1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2" name="Google Shape;232;gda4b118d97_0_185: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a3b30d081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da3b30d081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9" name="Google Shape;249;gda3b30d081_0_22: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a3b30d081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da3b30d081_0_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0" name="Google Shape;270;gda3b30d081_0_83: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a3b30d081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da3b30d081_0_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6" name="Google Shape;286;gda3b30d081_0_38: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c1835001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dc18350012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3" name="Google Shape;303;gdc18350012_0_7: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a4b118d97_0_2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gda4b118d97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a4b118d97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gda4b118d97_0_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 name="Google Shape;60;gda4b118d97_0_51: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b2502058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db25020587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 name="Google Shape;78;gdb25020587_0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a4b118d97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da4b118d97_0_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explain with image or content </a:t>
            </a:r>
            <a:endParaRPr/>
          </a:p>
        </p:txBody>
      </p:sp>
      <p:sp>
        <p:nvSpPr>
          <p:cNvPr id="95" name="Google Shape;95;gda4b118d97_0_67: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a4b118d97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da4b118d97_0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4" name="Google Shape;114;gda4b118d97_0_89: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a4b118d97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da4b118d97_0_1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1" name="Google Shape;131;gda4b118d97_0_127: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a4b118d97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da4b118d97_0_10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 name="Google Shape;148;gda4b118d97_0_105: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a4b118d97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da4b118d97_0_1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gda4b118d97_0_148: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a4b118d97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da4b118d97_0_1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2" name="Google Shape;182;gda4b118d97_0_166: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2" name="Shape 12"/>
        <p:cNvGrpSpPr/>
        <p:nvPr/>
      </p:nvGrpSpPr>
      <p:grpSpPr>
        <a:xfrm>
          <a:off x="0" y="0"/>
          <a:ext cx="0" cy="0"/>
          <a:chOff x="0" y="0"/>
          <a:chExt cx="0" cy="0"/>
        </a:xfrm>
      </p:grpSpPr>
      <p:sp>
        <p:nvSpPr>
          <p:cNvPr id="13" name="Google Shape;13;gda4b118d97_0_251"/>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9pPr>
          </a:lstStyle>
          <a:p/>
        </p:txBody>
      </p:sp>
      <p:sp>
        <p:nvSpPr>
          <p:cNvPr id="14" name="Google Shape;14;gda4b118d97_0_251"/>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800"/>
              </a:spcBef>
              <a:spcAft>
                <a:spcPts val="0"/>
              </a:spcAft>
              <a:buClr>
                <a:srgbClr val="000000"/>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700"/>
              </a:spcBef>
              <a:spcAft>
                <a:spcPts val="0"/>
              </a:spcAft>
              <a:buClr>
                <a:srgbClr val="000000"/>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000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gda4b118d97_0_251"/>
          <p:cNvSpPr txBox="1"/>
          <p:nvPr>
            <p:ph idx="12" type="sldNum"/>
          </p:nvPr>
        </p:nvSpPr>
        <p:spPr>
          <a:xfrm>
            <a:off x="7466013" y="4757737"/>
            <a:ext cx="306300" cy="2922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r>
              <a:t/>
            </a:r>
            <a:endParaRPr/>
          </a:p>
          <a:p>
            <a:pPr indent="-114300" lvl="1" marL="457200" rtl="0" algn="l">
              <a:spcBef>
                <a:spcPts val="0"/>
              </a:spcBef>
              <a:spcAft>
                <a:spcPts val="0"/>
              </a:spcAft>
              <a:buClr>
                <a:schemeClr val="dk1"/>
              </a:buClr>
              <a:buSzPts val="1800"/>
              <a:buNone/>
            </a:pPr>
            <a:r>
              <a:t/>
            </a:r>
            <a:endParaRPr sz="1800">
              <a:solidFill>
                <a:schemeClr val="dk1"/>
              </a:solidFill>
            </a:endParaRPr>
          </a:p>
          <a:p>
            <a:pPr indent="-114300" lvl="2" marL="914400" rtl="0" algn="l">
              <a:spcBef>
                <a:spcPts val="0"/>
              </a:spcBef>
              <a:spcAft>
                <a:spcPts val="0"/>
              </a:spcAft>
              <a:buClr>
                <a:schemeClr val="dk1"/>
              </a:buClr>
              <a:buSzPts val="1800"/>
              <a:buNone/>
            </a:pPr>
            <a:r>
              <a:t/>
            </a:r>
            <a:endParaRPr sz="1800">
              <a:solidFill>
                <a:schemeClr val="dk1"/>
              </a:solidFill>
            </a:endParaRPr>
          </a:p>
          <a:p>
            <a:pPr indent="-114300" lvl="3" marL="1371600" rtl="0" algn="l">
              <a:spcBef>
                <a:spcPts val="0"/>
              </a:spcBef>
              <a:spcAft>
                <a:spcPts val="0"/>
              </a:spcAft>
              <a:buClr>
                <a:schemeClr val="dk1"/>
              </a:buClr>
              <a:buSzPts val="1800"/>
              <a:buNone/>
            </a:pPr>
            <a:r>
              <a:t/>
            </a:r>
            <a:endParaRPr sz="1800">
              <a:solidFill>
                <a:schemeClr val="dk1"/>
              </a:solidFill>
            </a:endParaRPr>
          </a:p>
          <a:p>
            <a:pPr indent="-114300" lvl="4" marL="1828800" rtl="0" algn="l">
              <a:spcBef>
                <a:spcPts val="0"/>
              </a:spcBef>
              <a:spcAft>
                <a:spcPts val="0"/>
              </a:spcAft>
              <a:buClr>
                <a:schemeClr val="dk1"/>
              </a:buClr>
              <a:buSzPts val="1800"/>
              <a:buNone/>
            </a:pPr>
            <a:r>
              <a:t/>
            </a:r>
            <a:endParaRPr sz="1800">
              <a:solidFill>
                <a:schemeClr val="dk1"/>
              </a:solidFill>
            </a:endParaRPr>
          </a:p>
          <a:p>
            <a:pPr indent="-114300" lvl="5" marL="2286000" rtl="0" algn="l">
              <a:spcBef>
                <a:spcPts val="0"/>
              </a:spcBef>
              <a:spcAft>
                <a:spcPts val="0"/>
              </a:spcAft>
              <a:buClr>
                <a:schemeClr val="dk1"/>
              </a:buClr>
              <a:buSzPts val="1800"/>
              <a:buNone/>
            </a:pPr>
            <a:r>
              <a:t/>
            </a:r>
            <a:endParaRPr sz="1800">
              <a:solidFill>
                <a:schemeClr val="dk1"/>
              </a:solidFill>
            </a:endParaRPr>
          </a:p>
          <a:p>
            <a:pPr indent="-114300" lvl="6" marL="2743200" rtl="0" algn="l">
              <a:spcBef>
                <a:spcPts val="0"/>
              </a:spcBef>
              <a:spcAft>
                <a:spcPts val="0"/>
              </a:spcAft>
              <a:buClr>
                <a:schemeClr val="dk1"/>
              </a:buClr>
              <a:buSzPts val="1800"/>
              <a:buNone/>
            </a:pPr>
            <a:r>
              <a:t/>
            </a:r>
            <a:endParaRPr sz="1800">
              <a:solidFill>
                <a:schemeClr val="dk1"/>
              </a:solidFill>
            </a:endParaRPr>
          </a:p>
          <a:p>
            <a:pPr indent="-114300" lvl="7" marL="3200400" rtl="0" algn="l">
              <a:spcBef>
                <a:spcPts val="0"/>
              </a:spcBef>
              <a:spcAft>
                <a:spcPts val="0"/>
              </a:spcAft>
              <a:buClr>
                <a:schemeClr val="dk1"/>
              </a:buClr>
              <a:buSzPts val="1800"/>
              <a:buNone/>
            </a:pPr>
            <a:r>
              <a:t/>
            </a:r>
            <a:endParaRPr sz="1800">
              <a:solidFill>
                <a:schemeClr val="dk1"/>
              </a:solidFill>
            </a:endParaRPr>
          </a:p>
          <a:p>
            <a:pPr indent="-114300" lvl="8" marL="3657600" rtl="0" algn="l">
              <a:spcBef>
                <a:spcPts val="0"/>
              </a:spcBef>
              <a:spcAft>
                <a:spcPts val="0"/>
              </a:spcAft>
              <a:buClr>
                <a:schemeClr val="dk1"/>
              </a:buClr>
              <a:buSzPts val="1800"/>
              <a:buNone/>
            </a:pPr>
            <a:r>
              <a:t/>
            </a: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8" name="Google Shape;18;p2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0"/>
          <p:cNvSpPr txBox="1"/>
          <p:nvPr>
            <p:ph type="ctrTitle"/>
          </p:nvPr>
        </p:nvSpPr>
        <p:spPr>
          <a:xfrm>
            <a:off x="685800" y="2111122"/>
            <a:ext cx="7772400" cy="1546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2" name="Google Shape;22;p20"/>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2"/>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22"/>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6" name="Google Shape;26;p22"/>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9" name="Shape 29"/>
        <p:cNvGrpSpPr/>
        <p:nvPr/>
      </p:nvGrpSpPr>
      <p:grpSpPr>
        <a:xfrm>
          <a:off x="0" y="0"/>
          <a:ext cx="0" cy="0"/>
          <a:chOff x="0" y="0"/>
          <a:chExt cx="0" cy="0"/>
        </a:xfrm>
      </p:grpSpPr>
      <p:sp>
        <p:nvSpPr>
          <p:cNvPr id="30" name="Google Shape;30;p24"/>
          <p:cNvSpPr txBox="1"/>
          <p:nvPr>
            <p:ph idx="1" type="body"/>
          </p:nvPr>
        </p:nvSpPr>
        <p:spPr>
          <a:xfrm>
            <a:off x="457200" y="5875077"/>
            <a:ext cx="8229600" cy="692700"/>
          </a:xfrm>
          <a:prstGeom prst="rect">
            <a:avLst/>
          </a:prstGeom>
          <a:noFill/>
          <a:ln>
            <a:noFill/>
          </a:ln>
        </p:spPr>
        <p:txBody>
          <a:bodyPr anchorCtr="0" anchor="t" bIns="91425" lIns="91425" spcFirstLastPara="1" rIns="91425" wrap="square" tIns="91425">
            <a:noAutofit/>
          </a:bodyPr>
          <a:lstStyle>
            <a:lvl1pPr indent="-342900" lvl="0" marL="4572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42900" lvl="2" marL="13716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1" name="Shape 31"/>
        <p:cNvGrpSpPr/>
        <p:nvPr/>
      </p:nvGrpSpPr>
      <p:grpSpPr>
        <a:xfrm>
          <a:off x="0" y="0"/>
          <a:ext cx="0" cy="0"/>
          <a:chOff x="0" y="0"/>
          <a:chExt cx="0" cy="0"/>
        </a:xfrm>
      </p:grpSpPr>
      <p:pic>
        <p:nvPicPr>
          <p:cNvPr id="32" name="Google Shape;32;p25"/>
          <p:cNvPicPr preferRelativeResize="0"/>
          <p:nvPr/>
        </p:nvPicPr>
        <p:blipFill rotWithShape="1">
          <a:blip r:embed="rId2">
            <a:alphaModFix/>
          </a:blip>
          <a:srcRect b="0" l="0" r="0" t="0"/>
          <a:stretch/>
        </p:blipFill>
        <p:spPr>
          <a:xfrm>
            <a:off x="7722875" y="0"/>
            <a:ext cx="715207" cy="454370"/>
          </a:xfrm>
          <a:prstGeom prst="rect">
            <a:avLst/>
          </a:prstGeom>
          <a:noFill/>
          <a:ln>
            <a:noFill/>
          </a:ln>
        </p:spPr>
      </p:pic>
      <p:sp>
        <p:nvSpPr>
          <p:cNvPr id="33" name="Google Shape;33;p25"/>
          <p:cNvSpPr txBox="1"/>
          <p:nvPr>
            <p:ph type="title"/>
          </p:nvPr>
        </p:nvSpPr>
        <p:spPr>
          <a:xfrm>
            <a:off x="456689" y="205969"/>
            <a:ext cx="8230500" cy="857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1pPr>
            <a:lvl2pPr lvl="1"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9pPr>
          </a:lstStyle>
          <a:p/>
        </p:txBody>
      </p:sp>
      <p:sp>
        <p:nvSpPr>
          <p:cNvPr id="34" name="Google Shape;34;p25"/>
          <p:cNvSpPr txBox="1"/>
          <p:nvPr>
            <p:ph idx="10" type="dt"/>
          </p:nvPr>
        </p:nvSpPr>
        <p:spPr>
          <a:xfrm>
            <a:off x="456689" y="4767231"/>
            <a:ext cx="21345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9pPr>
          </a:lstStyle>
          <a:p/>
        </p:txBody>
      </p:sp>
      <p:sp>
        <p:nvSpPr>
          <p:cNvPr id="35" name="Google Shape;35;p25"/>
          <p:cNvSpPr txBox="1"/>
          <p:nvPr>
            <p:ph idx="11" type="ftr"/>
          </p:nvPr>
        </p:nvSpPr>
        <p:spPr>
          <a:xfrm>
            <a:off x="3123875" y="4767231"/>
            <a:ext cx="28962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9pPr>
          </a:lstStyle>
          <a:p/>
        </p:txBody>
      </p:sp>
      <p:sp>
        <p:nvSpPr>
          <p:cNvPr id="36" name="Google Shape;36;p25"/>
          <p:cNvSpPr txBox="1"/>
          <p:nvPr>
            <p:ph idx="12" type="sldNum"/>
          </p:nvPr>
        </p:nvSpPr>
        <p:spPr>
          <a:xfrm>
            <a:off x="6552698" y="4767231"/>
            <a:ext cx="2134500" cy="273900"/>
          </a:xfrm>
          <a:prstGeom prst="rect">
            <a:avLst/>
          </a:prstGeom>
          <a:noFill/>
          <a:ln>
            <a:noFill/>
          </a:ln>
        </p:spPr>
        <p:txBody>
          <a:bodyPr anchorCtr="0" anchor="ctr" bIns="78100" lIns="78100" spcFirstLastPara="1" rIns="78100" wrap="square" tIns="78100">
            <a:noAutofit/>
          </a:bodyPr>
          <a:lstStyle>
            <a:lvl1pPr indent="0" lvl="0"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r>
              <a:t/>
            </a:r>
            <a:endParaRPr/>
          </a:p>
          <a:p>
            <a:pPr indent="-114300" lvl="1" marL="419100" rtl="0" algn="l">
              <a:spcBef>
                <a:spcPts val="0"/>
              </a:spcBef>
              <a:spcAft>
                <a:spcPts val="0"/>
              </a:spcAft>
              <a:buClr>
                <a:schemeClr val="dk1"/>
              </a:buClr>
              <a:buSzPts val="1600"/>
              <a:buNone/>
            </a:pPr>
            <a:r>
              <a:t/>
            </a:r>
            <a:endParaRPr sz="1600">
              <a:solidFill>
                <a:schemeClr val="dk1"/>
              </a:solidFill>
            </a:endParaRPr>
          </a:p>
          <a:p>
            <a:pPr indent="-114300" lvl="2" marL="838200" rtl="0" algn="l">
              <a:spcBef>
                <a:spcPts val="0"/>
              </a:spcBef>
              <a:spcAft>
                <a:spcPts val="0"/>
              </a:spcAft>
              <a:buClr>
                <a:schemeClr val="dk1"/>
              </a:buClr>
              <a:buSzPts val="1600"/>
              <a:buNone/>
            </a:pPr>
            <a:r>
              <a:t/>
            </a:r>
            <a:endParaRPr sz="1600">
              <a:solidFill>
                <a:schemeClr val="dk1"/>
              </a:solidFill>
            </a:endParaRPr>
          </a:p>
          <a:p>
            <a:pPr indent="-101600" lvl="3" marL="1244600" rtl="0" algn="l">
              <a:spcBef>
                <a:spcPts val="0"/>
              </a:spcBef>
              <a:spcAft>
                <a:spcPts val="0"/>
              </a:spcAft>
              <a:buClr>
                <a:schemeClr val="dk1"/>
              </a:buClr>
              <a:buSzPts val="1600"/>
              <a:buNone/>
            </a:pPr>
            <a:r>
              <a:t/>
            </a:r>
            <a:endParaRPr sz="1600">
              <a:solidFill>
                <a:schemeClr val="dk1"/>
              </a:solidFill>
            </a:endParaRPr>
          </a:p>
          <a:p>
            <a:pPr indent="-101600" lvl="4" marL="1663700" rtl="0" algn="l">
              <a:spcBef>
                <a:spcPts val="0"/>
              </a:spcBef>
              <a:spcAft>
                <a:spcPts val="0"/>
              </a:spcAft>
              <a:buClr>
                <a:schemeClr val="dk1"/>
              </a:buClr>
              <a:buSzPts val="1600"/>
              <a:buNone/>
            </a:pPr>
            <a:r>
              <a:t/>
            </a:r>
            <a:endParaRPr sz="1600">
              <a:solidFill>
                <a:schemeClr val="dk1"/>
              </a:solidFill>
            </a:endParaRPr>
          </a:p>
          <a:p>
            <a:pPr indent="-114300" lvl="5" marL="2082800" rtl="0" algn="l">
              <a:spcBef>
                <a:spcPts val="0"/>
              </a:spcBef>
              <a:spcAft>
                <a:spcPts val="0"/>
              </a:spcAft>
              <a:buClr>
                <a:schemeClr val="dk1"/>
              </a:buClr>
              <a:buSzPts val="1600"/>
              <a:buNone/>
            </a:pPr>
            <a:r>
              <a:t/>
            </a:r>
            <a:endParaRPr sz="1600">
              <a:solidFill>
                <a:schemeClr val="dk1"/>
              </a:solidFill>
            </a:endParaRPr>
          </a:p>
          <a:p>
            <a:pPr indent="-114300" lvl="6" marL="2501900" rtl="0" algn="l">
              <a:spcBef>
                <a:spcPts val="0"/>
              </a:spcBef>
              <a:spcAft>
                <a:spcPts val="0"/>
              </a:spcAft>
              <a:buClr>
                <a:schemeClr val="dk1"/>
              </a:buClr>
              <a:buSzPts val="1600"/>
              <a:buNone/>
            </a:pPr>
            <a:r>
              <a:t/>
            </a:r>
            <a:endParaRPr sz="1600">
              <a:solidFill>
                <a:schemeClr val="dk1"/>
              </a:solidFill>
            </a:endParaRPr>
          </a:p>
          <a:p>
            <a:pPr indent="-101600" lvl="7" marL="2908300" rtl="0" algn="l">
              <a:spcBef>
                <a:spcPts val="0"/>
              </a:spcBef>
              <a:spcAft>
                <a:spcPts val="0"/>
              </a:spcAft>
              <a:buClr>
                <a:schemeClr val="dk1"/>
              </a:buClr>
              <a:buSzPts val="1600"/>
              <a:buNone/>
            </a:pPr>
            <a:r>
              <a:t/>
            </a:r>
            <a:endParaRPr sz="1600">
              <a:solidFill>
                <a:schemeClr val="dk1"/>
              </a:solidFill>
            </a:endParaRPr>
          </a:p>
          <a:p>
            <a:pPr indent="-114300" lvl="8" marL="3327400" rtl="0" algn="l">
              <a:spcBef>
                <a:spcPts val="0"/>
              </a:spcBef>
              <a:spcAft>
                <a:spcPts val="0"/>
              </a:spcAft>
              <a:buClr>
                <a:schemeClr val="dk1"/>
              </a:buClr>
              <a:buSzPts val="1600"/>
              <a:buNone/>
            </a:pPr>
            <a:r>
              <a:t/>
            </a:r>
            <a:endParaRPr sz="16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7" name="Shape 37"/>
        <p:cNvGrpSpPr/>
        <p:nvPr/>
      </p:nvGrpSpPr>
      <p:grpSpPr>
        <a:xfrm>
          <a:off x="0" y="0"/>
          <a:ext cx="0" cy="0"/>
          <a:chOff x="0" y="0"/>
          <a:chExt cx="0" cy="0"/>
        </a:xfrm>
      </p:grpSpPr>
      <p:sp>
        <p:nvSpPr>
          <p:cNvPr id="38" name="Google Shape;38;p26"/>
          <p:cNvSpPr/>
          <p:nvPr/>
        </p:nvSpPr>
        <p:spPr>
          <a:xfrm>
            <a:off x="251520" y="123479"/>
            <a:ext cx="8658900" cy="4680600"/>
          </a:xfrm>
          <a:prstGeom prst="roundRect">
            <a:avLst>
              <a:gd fmla="val 2078" name="adj"/>
            </a:avLst>
          </a:prstGeom>
          <a:solidFill>
            <a:schemeClr val="lt1">
              <a:alpha val="7333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26"/>
          <p:cNvSpPr txBox="1"/>
          <p:nvPr>
            <p:ph type="title"/>
          </p:nvPr>
        </p:nvSpPr>
        <p:spPr>
          <a:xfrm>
            <a:off x="395537" y="150781"/>
            <a:ext cx="6919800" cy="530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40" name="Google Shape;40;p26"/>
          <p:cNvSpPr txBox="1"/>
          <p:nvPr>
            <p:ph idx="1" type="body"/>
          </p:nvPr>
        </p:nvSpPr>
        <p:spPr>
          <a:xfrm>
            <a:off x="405258" y="987574"/>
            <a:ext cx="8343300" cy="36723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1" name="Google Shape;41;p26"/>
          <p:cNvSpPr txBox="1"/>
          <p:nvPr>
            <p:ph idx="11" type="ftr"/>
          </p:nvPr>
        </p:nvSpPr>
        <p:spPr>
          <a:xfrm>
            <a:off x="3131840" y="4789885"/>
            <a:ext cx="2897100" cy="35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2" name="Google Shape;42;p26"/>
          <p:cNvSpPr/>
          <p:nvPr/>
        </p:nvSpPr>
        <p:spPr>
          <a:xfrm>
            <a:off x="0" y="4840003"/>
            <a:ext cx="9144000" cy="323700"/>
          </a:xfrm>
          <a:prstGeom prst="rect">
            <a:avLst/>
          </a:prstGeom>
          <a:solidFill>
            <a:srgbClr val="000000">
              <a:alpha val="28235"/>
            </a:srgbClr>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 name="Google Shape;43;p26"/>
          <p:cNvSpPr/>
          <p:nvPr/>
        </p:nvSpPr>
        <p:spPr>
          <a:xfrm>
            <a:off x="7884367" y="4891587"/>
            <a:ext cx="729000" cy="16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26"/>
          <p:cNvGrpSpPr/>
          <p:nvPr/>
        </p:nvGrpSpPr>
        <p:grpSpPr>
          <a:xfrm>
            <a:off x="7541996" y="267494"/>
            <a:ext cx="1512300" cy="801775"/>
            <a:chOff x="7541996" y="267493"/>
            <a:chExt cx="1512300" cy="801775"/>
          </a:xfrm>
        </p:grpSpPr>
        <p:grpSp>
          <p:nvGrpSpPr>
            <p:cNvPr id="45" name="Google Shape;45;p26"/>
            <p:cNvGrpSpPr/>
            <p:nvPr/>
          </p:nvGrpSpPr>
          <p:grpSpPr>
            <a:xfrm>
              <a:off x="7541996" y="277180"/>
              <a:ext cx="1512300" cy="792088"/>
              <a:chOff x="7596202" y="267493"/>
              <a:chExt cx="1512300" cy="792088"/>
            </a:xfrm>
          </p:grpSpPr>
          <p:sp>
            <p:nvSpPr>
              <p:cNvPr id="46" name="Google Shape;46;p26"/>
              <p:cNvSpPr/>
              <p:nvPr/>
            </p:nvSpPr>
            <p:spPr>
              <a:xfrm flipH="1" rot="10800000">
                <a:off x="8964736" y="703481"/>
                <a:ext cx="143700" cy="356100"/>
              </a:xfrm>
              <a:prstGeom prst="rtTriangle">
                <a:avLst/>
              </a:prstGeom>
              <a:solidFill>
                <a:srgbClr val="93B3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8CB3E3"/>
                  </a:solidFill>
                  <a:latin typeface="Arial"/>
                  <a:ea typeface="Arial"/>
                  <a:cs typeface="Arial"/>
                  <a:sym typeface="Arial"/>
                </a:endParaRPr>
              </a:p>
            </p:txBody>
          </p:sp>
          <p:sp>
            <p:nvSpPr>
              <p:cNvPr id="47" name="Google Shape;47;p26"/>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8CB3E3"/>
                  </a:solidFill>
                  <a:latin typeface="Arial"/>
                  <a:ea typeface="Arial"/>
                  <a:cs typeface="Arial"/>
                  <a:sym typeface="Arial"/>
                </a:endParaRPr>
              </a:p>
            </p:txBody>
          </p:sp>
        </p:grpSp>
        <p:sp>
          <p:nvSpPr>
            <p:cNvPr id="48" name="Google Shape;48;p26"/>
            <p:cNvSpPr/>
            <p:nvPr/>
          </p:nvSpPr>
          <p:spPr>
            <a:xfrm>
              <a:off x="7616407" y="267493"/>
              <a:ext cx="1172400" cy="40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D139"/>
        </a:solidFill>
      </p:bgPr>
    </p:bg>
    <p:spTree>
      <p:nvGrpSpPr>
        <p:cNvPr id="53" name="Shape 53"/>
        <p:cNvGrpSpPr/>
        <p:nvPr/>
      </p:nvGrpSpPr>
      <p:grpSpPr>
        <a:xfrm>
          <a:off x="0" y="0"/>
          <a:ext cx="0" cy="0"/>
          <a:chOff x="0" y="0"/>
          <a:chExt cx="0" cy="0"/>
        </a:xfrm>
      </p:grpSpPr>
      <p:sp>
        <p:nvSpPr>
          <p:cNvPr id="54" name="Google Shape;54;gda4b118d97_0_200"/>
          <p:cNvSpPr txBox="1"/>
          <p:nvPr/>
        </p:nvSpPr>
        <p:spPr>
          <a:xfrm>
            <a:off x="375050" y="2101925"/>
            <a:ext cx="7713000" cy="12234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3000" u="none" cap="none" strike="noStrike">
              <a:solidFill>
                <a:srgbClr val="FFFFFF"/>
              </a:solidFill>
              <a:latin typeface="Arvo"/>
              <a:ea typeface="Arvo"/>
              <a:cs typeface="Arvo"/>
              <a:sym typeface="Arvo"/>
            </a:endParaRPr>
          </a:p>
          <a:p>
            <a:pPr indent="0" lvl="0" marL="0" marR="0" rtl="0" algn="r">
              <a:lnSpc>
                <a:spcPct val="100000"/>
              </a:lnSpc>
              <a:spcBef>
                <a:spcPts val="0"/>
              </a:spcBef>
              <a:spcAft>
                <a:spcPts val="0"/>
              </a:spcAft>
              <a:buClr>
                <a:schemeClr val="dk1"/>
              </a:buClr>
              <a:buSzPts val="1100"/>
              <a:buFont typeface="Arial"/>
              <a:buNone/>
            </a:pPr>
            <a:r>
              <a:t/>
            </a:r>
            <a:endParaRPr b="1" i="0" sz="3000" u="none" cap="none" strike="noStrike">
              <a:solidFill>
                <a:srgbClr val="FFFFFF"/>
              </a:solidFill>
              <a:latin typeface="Arvo"/>
              <a:ea typeface="Arvo"/>
              <a:cs typeface="Arvo"/>
              <a:sym typeface="Arvo"/>
            </a:endParaRPr>
          </a:p>
          <a:p>
            <a:pPr indent="0" lvl="0" marL="0" marR="0" rtl="0" algn="r">
              <a:lnSpc>
                <a:spcPct val="100000"/>
              </a:lnSpc>
              <a:spcBef>
                <a:spcPts val="0"/>
              </a:spcBef>
              <a:spcAft>
                <a:spcPts val="0"/>
              </a:spcAft>
              <a:buClr>
                <a:schemeClr val="dk1"/>
              </a:buClr>
              <a:buSzPts val="1100"/>
              <a:buFont typeface="Arial"/>
              <a:buNone/>
            </a:pPr>
            <a:r>
              <a:rPr b="1" i="0" lang="en-US" sz="3000" u="none" cap="none" strike="noStrike">
                <a:solidFill>
                  <a:srgbClr val="FFFFFF"/>
                </a:solidFill>
                <a:latin typeface="Arvo"/>
                <a:ea typeface="Arvo"/>
                <a:cs typeface="Arvo"/>
                <a:sym typeface="Arvo"/>
              </a:rPr>
              <a:t>API Automation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t/>
            </a:r>
            <a:endParaRPr b="1" i="0" sz="1800" u="none" cap="none" strike="noStrike">
              <a:solidFill>
                <a:srgbClr val="92D050"/>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rPr b="1" i="0" lang="en-US" sz="3000" u="none" cap="none" strike="noStrike">
                <a:solidFill>
                  <a:schemeClr val="lt1"/>
                </a:solidFill>
                <a:latin typeface="Arvo"/>
                <a:ea typeface="Arvo"/>
                <a:cs typeface="Arvo"/>
                <a:sym typeface="Arvo"/>
              </a:rPr>
              <a:t>Day </a:t>
            </a:r>
            <a:r>
              <a:rPr b="1" lang="en-US" sz="3000">
                <a:solidFill>
                  <a:schemeClr val="lt1"/>
                </a:solidFill>
                <a:latin typeface="Arvo"/>
                <a:ea typeface="Arvo"/>
                <a:cs typeface="Arvo"/>
                <a:sym typeface="Arvo"/>
              </a:rPr>
              <a:t>2</a:t>
            </a:r>
            <a:r>
              <a:rPr b="1" i="0" lang="en-US" sz="3000" u="none" cap="none" strike="noStrike">
                <a:solidFill>
                  <a:schemeClr val="lt1"/>
                </a:solidFill>
                <a:latin typeface="Arvo"/>
                <a:ea typeface="Arvo"/>
                <a:cs typeface="Arvo"/>
                <a:sym typeface="Arvo"/>
              </a:rPr>
              <a:t> - </a:t>
            </a:r>
            <a:r>
              <a:rPr b="1" lang="en-US" sz="3000">
                <a:solidFill>
                  <a:schemeClr val="lt1"/>
                </a:solidFill>
                <a:latin typeface="Arvo"/>
                <a:ea typeface="Arvo"/>
                <a:cs typeface="Arvo"/>
                <a:sym typeface="Arvo"/>
              </a:rPr>
              <a:t>Features of</a:t>
            </a:r>
            <a:r>
              <a:rPr b="1" i="0" lang="en-US" sz="3000" u="none" cap="none" strike="noStrike">
                <a:solidFill>
                  <a:schemeClr val="lt1"/>
                </a:solidFill>
                <a:latin typeface="Arvo"/>
                <a:ea typeface="Arvo"/>
                <a:cs typeface="Arvo"/>
                <a:sym typeface="Arvo"/>
              </a:rPr>
              <a:t> Rest Assured </a:t>
            </a:r>
            <a:endParaRPr b="0" i="0" sz="1400" u="none" cap="none" strike="noStrike">
              <a:solidFill>
                <a:srgbClr val="000000"/>
              </a:solidFill>
              <a:latin typeface="Arial"/>
              <a:ea typeface="Arial"/>
              <a:cs typeface="Arial"/>
              <a:sym typeface="Arial"/>
            </a:endParaRPr>
          </a:p>
        </p:txBody>
      </p:sp>
      <p:pic>
        <p:nvPicPr>
          <p:cNvPr id="55" name="Google Shape;55;gda4b118d97_0_200"/>
          <p:cNvPicPr preferRelativeResize="0"/>
          <p:nvPr/>
        </p:nvPicPr>
        <p:blipFill rotWithShape="1">
          <a:blip r:embed="rId3">
            <a:alphaModFix/>
          </a:blip>
          <a:srcRect b="0" l="0" r="0" t="0"/>
          <a:stretch/>
        </p:blipFill>
        <p:spPr>
          <a:xfrm>
            <a:off x="7534750" y="414000"/>
            <a:ext cx="1223550" cy="1223500"/>
          </a:xfrm>
          <a:prstGeom prst="rect">
            <a:avLst/>
          </a:prstGeom>
          <a:noFill/>
          <a:ln>
            <a:noFill/>
          </a:ln>
        </p:spPr>
      </p:pic>
      <p:pic>
        <p:nvPicPr>
          <p:cNvPr id="56" name="Google Shape;56;gda4b118d97_0_200"/>
          <p:cNvPicPr preferRelativeResize="0"/>
          <p:nvPr/>
        </p:nvPicPr>
        <p:blipFill rotWithShape="1">
          <a:blip r:embed="rId4">
            <a:alphaModFix/>
          </a:blip>
          <a:srcRect b="0" l="0" r="0" t="0"/>
          <a:stretch/>
        </p:blipFill>
        <p:spPr>
          <a:xfrm>
            <a:off x="7954947" y="129275"/>
            <a:ext cx="1159076" cy="336849"/>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db6b82f633_0_1"/>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JSONPath usage for verifying Response body</a:t>
            </a:r>
            <a:endParaRPr sz="1800">
              <a:solidFill>
                <a:srgbClr val="45818E"/>
              </a:solidFill>
            </a:endParaRPr>
          </a:p>
        </p:txBody>
      </p:sp>
      <p:sp>
        <p:nvSpPr>
          <p:cNvPr id="202" name="Google Shape;202;gdb6b82f633_0_1"/>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db6b82f633_0_1"/>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db6b82f633_0_1"/>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db6b82f633_0_1"/>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db6b82f633_0_1"/>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db6b82f633_0_1"/>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db6b82f633_0_1"/>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9" name="Google Shape;209;gdb6b82f633_0_1"/>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10" name="Google Shape;210;gdb6b82f633_0_1"/>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11" name="Google Shape;211;gdb6b82f633_0_1"/>
          <p:cNvSpPr txBox="1"/>
          <p:nvPr/>
        </p:nvSpPr>
        <p:spPr>
          <a:xfrm>
            <a:off x="326925" y="642950"/>
            <a:ext cx="7780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54545"/>
              </a:solidFill>
              <a:latin typeface="Roboto Condensed"/>
              <a:ea typeface="Roboto Condensed"/>
              <a:cs typeface="Roboto Condensed"/>
              <a:sym typeface="Roboto Condensed"/>
            </a:endParaRPr>
          </a:p>
        </p:txBody>
      </p:sp>
      <p:pic>
        <p:nvPicPr>
          <p:cNvPr id="212" name="Google Shape;212;gdb6b82f633_0_1"/>
          <p:cNvPicPr preferRelativeResize="0"/>
          <p:nvPr/>
        </p:nvPicPr>
        <p:blipFill rotWithShape="1">
          <a:blip r:embed="rId4">
            <a:alphaModFix/>
          </a:blip>
          <a:srcRect b="0" l="0" r="0" t="0"/>
          <a:stretch/>
        </p:blipFill>
        <p:spPr>
          <a:xfrm>
            <a:off x="152400" y="1099500"/>
            <a:ext cx="8839201" cy="34720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da3b30d081_0_119"/>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Hamcrest matchers</a:t>
            </a:r>
            <a:endParaRPr sz="1800">
              <a:solidFill>
                <a:srgbClr val="45818E"/>
              </a:solidFill>
              <a:latin typeface="Roboto Condensed"/>
              <a:ea typeface="Roboto Condensed"/>
              <a:cs typeface="Roboto Condensed"/>
              <a:sym typeface="Roboto Condensed"/>
            </a:endParaRPr>
          </a:p>
        </p:txBody>
      </p:sp>
      <p:sp>
        <p:nvSpPr>
          <p:cNvPr id="219" name="Google Shape;219;gda3b30d081_0_119"/>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da3b30d081_0_119"/>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da3b30d081_0_119"/>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da3b30d081_0_119"/>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da3b30d081_0_119"/>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da3b30d081_0_119"/>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da3b30d081_0_119"/>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gda3b30d081_0_119"/>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27" name="Google Shape;227;gda3b30d081_0_119"/>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28" name="Google Shape;228;gda3b30d081_0_119"/>
          <p:cNvSpPr txBox="1"/>
          <p:nvPr/>
        </p:nvSpPr>
        <p:spPr>
          <a:xfrm>
            <a:off x="326925" y="708325"/>
            <a:ext cx="8787000" cy="3701700"/>
          </a:xfrm>
          <a:prstGeom prst="rect">
            <a:avLst/>
          </a:prstGeom>
          <a:noFill/>
          <a:ln>
            <a:noFill/>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chemeClr val="dk1"/>
              </a:buClr>
              <a:buSzPts val="1100"/>
              <a:buFont typeface="Arial"/>
              <a:buNone/>
            </a:pPr>
            <a:r>
              <a:rPr b="1" i="0" lang="en-US" sz="1800" u="none" cap="none" strike="noStrike">
                <a:solidFill>
                  <a:schemeClr val="dk1"/>
                </a:solidFill>
                <a:latin typeface="Roboto Condensed"/>
                <a:ea typeface="Roboto Condensed"/>
                <a:cs typeface="Roboto Condensed"/>
                <a:sym typeface="Roboto Condensed"/>
              </a:rPr>
              <a:t>					</a:t>
            </a:r>
            <a:endParaRPr b="1" i="0" sz="1800" u="none" cap="none" strike="noStrike">
              <a:solidFill>
                <a:schemeClr val="dk1"/>
              </a:solidFill>
              <a:latin typeface="Roboto Condensed"/>
              <a:ea typeface="Roboto Condensed"/>
              <a:cs typeface="Roboto Condensed"/>
              <a:sym typeface="Roboto Condensed"/>
            </a:endParaRPr>
          </a:p>
          <a:p>
            <a:pPr indent="0" lvl="0" marL="0" marR="0" rtl="0" algn="l">
              <a:lnSpc>
                <a:spcPct val="170000"/>
              </a:lnSpc>
              <a:spcBef>
                <a:spcPts val="400"/>
              </a:spcBef>
              <a:spcAft>
                <a:spcPts val="0"/>
              </a:spcAft>
              <a:buClr>
                <a:schemeClr val="dk1"/>
              </a:buClr>
              <a:buSzPts val="1100"/>
              <a:buFont typeface="Arial"/>
              <a:buNone/>
            </a:pPr>
            <a:r>
              <a:rPr b="0" i="0" lang="en-US" sz="1350" u="none" cap="none" strike="noStrike">
                <a:solidFill>
                  <a:schemeClr val="dk1"/>
                </a:solidFill>
                <a:latin typeface="Roboto Condensed"/>
                <a:ea typeface="Roboto Condensed"/>
                <a:cs typeface="Roboto Condensed"/>
                <a:sym typeface="Roboto Condensed"/>
              </a:rPr>
              <a:t>Hamcrest Matchers allow you to express expectations or checks or verifications you want to perform in your automated tests in readable language.</a:t>
            </a:r>
            <a:endParaRPr b="0" i="0" sz="1350" u="none" cap="none" strike="noStrike">
              <a:solidFill>
                <a:schemeClr val="dk1"/>
              </a:solidFill>
              <a:latin typeface="Roboto Condensed"/>
              <a:ea typeface="Roboto Condensed"/>
              <a:cs typeface="Roboto Condensed"/>
              <a:sym typeface="Roboto Condensed"/>
            </a:endParaRPr>
          </a:p>
          <a:p>
            <a:pPr indent="0" lvl="0" marL="0" marR="0" rtl="0" algn="l">
              <a:lnSpc>
                <a:spcPct val="170000"/>
              </a:lnSpc>
              <a:spcBef>
                <a:spcPts val="1200"/>
              </a:spcBef>
              <a:spcAft>
                <a:spcPts val="0"/>
              </a:spcAft>
              <a:buClr>
                <a:schemeClr val="dk1"/>
              </a:buClr>
              <a:buSzPts val="1100"/>
              <a:buFont typeface="Arial"/>
              <a:buNone/>
            </a:pPr>
            <a:r>
              <a:rPr b="0" i="0" lang="en-US" sz="1350" u="none" cap="none" strike="noStrike">
                <a:solidFill>
                  <a:schemeClr val="dk1"/>
                </a:solidFill>
                <a:latin typeface="Roboto Condensed"/>
                <a:ea typeface="Roboto Condensed"/>
                <a:cs typeface="Roboto Condensed"/>
                <a:sym typeface="Roboto Condensed"/>
              </a:rPr>
              <a:t>Some examples,</a:t>
            </a:r>
            <a:endParaRPr b="0" i="0" sz="1350" u="none" cap="none" strike="noStrike">
              <a:solidFill>
                <a:schemeClr val="dk1"/>
              </a:solidFill>
              <a:latin typeface="Roboto Condensed"/>
              <a:ea typeface="Roboto Condensed"/>
              <a:cs typeface="Roboto Condensed"/>
              <a:sym typeface="Roboto Condensed"/>
            </a:endParaRPr>
          </a:p>
          <a:p>
            <a:pPr indent="-314325" lvl="0" marL="457200" marR="0" rtl="0" algn="l">
              <a:lnSpc>
                <a:spcPct val="170000"/>
              </a:lnSpc>
              <a:spcBef>
                <a:spcPts val="1200"/>
              </a:spcBef>
              <a:spcAft>
                <a:spcPts val="0"/>
              </a:spcAft>
              <a:buClr>
                <a:schemeClr val="dk1"/>
              </a:buClr>
              <a:buSzPts val="1350"/>
              <a:buFont typeface="Roboto Condensed"/>
              <a:buChar char="●"/>
            </a:pPr>
            <a:r>
              <a:rPr b="1" i="0" lang="en-US" sz="1350" u="none" cap="none" strike="noStrike">
                <a:solidFill>
                  <a:schemeClr val="dk1"/>
                </a:solidFill>
                <a:latin typeface="Roboto Condensed"/>
                <a:ea typeface="Roboto Condensed"/>
                <a:cs typeface="Roboto Condensed"/>
                <a:sym typeface="Roboto Condensed"/>
              </a:rPr>
              <a:t>equalTo(X)</a:t>
            </a:r>
            <a:r>
              <a:rPr b="0" i="0" lang="en-US" sz="1350" u="none" cap="none" strike="noStrike">
                <a:solidFill>
                  <a:schemeClr val="dk1"/>
                </a:solidFill>
                <a:latin typeface="Roboto Condensed"/>
                <a:ea typeface="Roboto Condensed"/>
                <a:cs typeface="Roboto Condensed"/>
                <a:sym typeface="Roboto Condensed"/>
              </a:rPr>
              <a:t> - used to check whether an actual element value is equal to a pre-specified expected element value</a:t>
            </a:r>
            <a:endParaRPr b="0" i="0" sz="1350" u="none" cap="none" strike="noStrike">
              <a:solidFill>
                <a:schemeClr val="dk1"/>
              </a:solidFill>
              <a:latin typeface="Roboto Condensed"/>
              <a:ea typeface="Roboto Condensed"/>
              <a:cs typeface="Roboto Condensed"/>
              <a:sym typeface="Roboto Condensed"/>
            </a:endParaRPr>
          </a:p>
          <a:p>
            <a:pPr indent="-314325" lvl="0" marL="457200" marR="0" rtl="0" algn="l">
              <a:lnSpc>
                <a:spcPct val="170000"/>
              </a:lnSpc>
              <a:spcBef>
                <a:spcPts val="0"/>
              </a:spcBef>
              <a:spcAft>
                <a:spcPts val="0"/>
              </a:spcAft>
              <a:buClr>
                <a:schemeClr val="dk1"/>
              </a:buClr>
              <a:buSzPts val="1350"/>
              <a:buFont typeface="Roboto Condensed"/>
              <a:buChar char="●"/>
            </a:pPr>
            <a:r>
              <a:rPr b="1" i="0" lang="en-US" sz="1350" u="none" cap="none" strike="noStrike">
                <a:solidFill>
                  <a:schemeClr val="dk1"/>
                </a:solidFill>
                <a:latin typeface="Roboto Condensed"/>
                <a:ea typeface="Roboto Condensed"/>
                <a:cs typeface="Roboto Condensed"/>
                <a:sym typeface="Roboto Condensed"/>
              </a:rPr>
              <a:t>hasItem("value")</a:t>
            </a:r>
            <a:r>
              <a:rPr b="0" i="0" lang="en-US" sz="1350" u="none" cap="none" strike="noStrike">
                <a:solidFill>
                  <a:schemeClr val="dk1"/>
                </a:solidFill>
                <a:latin typeface="Roboto Condensed"/>
                <a:ea typeface="Roboto Condensed"/>
                <a:cs typeface="Roboto Condensed"/>
                <a:sym typeface="Roboto Condensed"/>
              </a:rPr>
              <a:t> - used to see whether a collection of elements contains a specific pre-specified item value</a:t>
            </a:r>
            <a:endParaRPr b="0" i="0" sz="1350" u="none" cap="none" strike="noStrike">
              <a:solidFill>
                <a:schemeClr val="dk1"/>
              </a:solidFill>
              <a:latin typeface="Roboto Condensed"/>
              <a:ea typeface="Roboto Condensed"/>
              <a:cs typeface="Roboto Condensed"/>
              <a:sym typeface="Roboto Condensed"/>
            </a:endParaRPr>
          </a:p>
          <a:p>
            <a:pPr indent="-314325" lvl="0" marL="457200" marR="0" rtl="0" algn="l">
              <a:lnSpc>
                <a:spcPct val="170000"/>
              </a:lnSpc>
              <a:spcBef>
                <a:spcPts val="0"/>
              </a:spcBef>
              <a:spcAft>
                <a:spcPts val="0"/>
              </a:spcAft>
              <a:buClr>
                <a:schemeClr val="dk1"/>
              </a:buClr>
              <a:buSzPts val="1350"/>
              <a:buFont typeface="Roboto Condensed"/>
              <a:buChar char="●"/>
            </a:pPr>
            <a:r>
              <a:rPr b="1" i="0" lang="en-US" sz="1350" u="none" cap="none" strike="noStrike">
                <a:solidFill>
                  <a:schemeClr val="dk1"/>
                </a:solidFill>
                <a:latin typeface="Roboto Condensed"/>
                <a:ea typeface="Roboto Condensed"/>
                <a:cs typeface="Roboto Condensed"/>
                <a:sym typeface="Roboto Condensed"/>
              </a:rPr>
              <a:t>hasSize(3)</a:t>
            </a:r>
            <a:r>
              <a:rPr b="0" i="0" lang="en-US" sz="1350" u="none" cap="none" strike="noStrike">
                <a:solidFill>
                  <a:schemeClr val="dk1"/>
                </a:solidFill>
                <a:latin typeface="Roboto Condensed"/>
                <a:ea typeface="Roboto Condensed"/>
                <a:cs typeface="Roboto Condensed"/>
                <a:sym typeface="Roboto Condensed"/>
              </a:rPr>
              <a:t> - used to verify the actual number of elements in a collection</a:t>
            </a:r>
            <a:endParaRPr b="0" i="0" sz="1350" u="none" cap="none" strike="noStrike">
              <a:solidFill>
                <a:schemeClr val="dk1"/>
              </a:solidFill>
              <a:latin typeface="Roboto Condensed"/>
              <a:ea typeface="Roboto Condensed"/>
              <a:cs typeface="Roboto Condensed"/>
              <a:sym typeface="Roboto Condensed"/>
            </a:endParaRPr>
          </a:p>
          <a:p>
            <a:pPr indent="-314325" lvl="0" marL="457200" marR="0" rtl="0" algn="l">
              <a:lnSpc>
                <a:spcPct val="170000"/>
              </a:lnSpc>
              <a:spcBef>
                <a:spcPts val="0"/>
              </a:spcBef>
              <a:spcAft>
                <a:spcPts val="0"/>
              </a:spcAft>
              <a:buClr>
                <a:schemeClr val="dk1"/>
              </a:buClr>
              <a:buSzPts val="1350"/>
              <a:buFont typeface="Roboto Condensed"/>
              <a:buChar char="●"/>
            </a:pPr>
            <a:r>
              <a:rPr b="1" i="0" lang="en-US" sz="1350" u="none" cap="none" strike="noStrike">
                <a:solidFill>
                  <a:schemeClr val="dk1"/>
                </a:solidFill>
                <a:latin typeface="Roboto Condensed"/>
                <a:ea typeface="Roboto Condensed"/>
                <a:cs typeface="Roboto Condensed"/>
                <a:sym typeface="Roboto Condensed"/>
              </a:rPr>
              <a:t>not(equalTo(X))</a:t>
            </a:r>
            <a:r>
              <a:rPr b="0" i="0" lang="en-US" sz="1350" u="none" cap="none" strike="noStrike">
                <a:solidFill>
                  <a:schemeClr val="dk1"/>
                </a:solidFill>
                <a:latin typeface="Roboto Condensed"/>
                <a:ea typeface="Roboto Condensed"/>
                <a:cs typeface="Roboto Condensed"/>
                <a:sym typeface="Roboto Condensed"/>
              </a:rPr>
              <a:t> - inverts any given matcher that exists in the Hamcrest library</a:t>
            </a:r>
            <a:endParaRPr b="0" i="0" sz="135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da4b118d97_0_185"/>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Hamcrest matchers examples</a:t>
            </a:r>
            <a:endParaRPr sz="1800">
              <a:solidFill>
                <a:srgbClr val="45818E"/>
              </a:solidFill>
              <a:latin typeface="Roboto Condensed"/>
              <a:ea typeface="Roboto Condensed"/>
              <a:cs typeface="Roboto Condensed"/>
              <a:sym typeface="Roboto Condensed"/>
            </a:endParaRPr>
          </a:p>
        </p:txBody>
      </p:sp>
      <p:sp>
        <p:nvSpPr>
          <p:cNvPr id="235" name="Google Shape;235;gda4b118d97_0_185"/>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da4b118d97_0_185"/>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da4b118d97_0_185"/>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da4b118d97_0_185"/>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da4b118d97_0_185"/>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da4b118d97_0_185"/>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da4b118d97_0_185"/>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gda4b118d97_0_185"/>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43" name="Google Shape;243;gda4b118d97_0_185"/>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44" name="Google Shape;244;gda4b118d97_0_185"/>
          <p:cNvSpPr txBox="1"/>
          <p:nvPr/>
        </p:nvSpPr>
        <p:spPr>
          <a:xfrm>
            <a:off x="326925" y="920525"/>
            <a:ext cx="8229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245" name="Google Shape;245;gda4b118d97_0_185"/>
          <p:cNvPicPr preferRelativeResize="0"/>
          <p:nvPr/>
        </p:nvPicPr>
        <p:blipFill rotWithShape="1">
          <a:blip r:embed="rId4">
            <a:alphaModFix/>
          </a:blip>
          <a:srcRect b="0" l="0" r="0" t="0"/>
          <a:stretch/>
        </p:blipFill>
        <p:spPr>
          <a:xfrm>
            <a:off x="152400" y="1147375"/>
            <a:ext cx="8839199" cy="30541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a3b30d081_0_22"/>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Authentication vs Authorization</a:t>
            </a:r>
            <a:endParaRPr sz="1800">
              <a:solidFill>
                <a:srgbClr val="45818E"/>
              </a:solidFill>
              <a:latin typeface="Roboto Condensed"/>
              <a:ea typeface="Roboto Condensed"/>
              <a:cs typeface="Roboto Condensed"/>
              <a:sym typeface="Roboto Condensed"/>
            </a:endParaRPr>
          </a:p>
        </p:txBody>
      </p:sp>
      <p:sp>
        <p:nvSpPr>
          <p:cNvPr id="252" name="Google Shape;252;gda3b30d081_0_22"/>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da3b30d081_0_22"/>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da3b30d081_0_22"/>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da3b30d081_0_22"/>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da3b30d081_0_22"/>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da3b30d081_0_22"/>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da3b30d081_0_22"/>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9" name="Google Shape;259;gda3b30d081_0_22"/>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60" name="Google Shape;260;gda3b30d081_0_22"/>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61" name="Google Shape;261;gda3b30d081_0_22"/>
          <p:cNvSpPr txBox="1"/>
          <p:nvPr/>
        </p:nvSpPr>
        <p:spPr>
          <a:xfrm>
            <a:off x="326925" y="642950"/>
            <a:ext cx="8529600" cy="465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50"/>
              <a:buFont typeface="Arial"/>
              <a:buNone/>
            </a:pPr>
            <a:r>
              <a:t/>
            </a:r>
            <a:endParaRPr b="0" i="0" sz="13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50"/>
              <a:buFont typeface="Arial"/>
              <a:buNone/>
            </a:pPr>
            <a:r>
              <a:t/>
            </a:r>
            <a:endParaRPr b="0" i="0" sz="13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54545"/>
              </a:solidFill>
              <a:latin typeface="Arial"/>
              <a:ea typeface="Arial"/>
              <a:cs typeface="Arial"/>
              <a:sym typeface="Arial"/>
            </a:endParaRPr>
          </a:p>
        </p:txBody>
      </p:sp>
      <p:pic>
        <p:nvPicPr>
          <p:cNvPr id="262" name="Google Shape;262;gda3b30d081_0_22"/>
          <p:cNvPicPr preferRelativeResize="0"/>
          <p:nvPr/>
        </p:nvPicPr>
        <p:blipFill rotWithShape="1">
          <a:blip r:embed="rId4">
            <a:alphaModFix/>
          </a:blip>
          <a:srcRect b="0" l="0" r="0" t="0"/>
          <a:stretch/>
        </p:blipFill>
        <p:spPr>
          <a:xfrm>
            <a:off x="576850" y="2939125"/>
            <a:ext cx="2667000" cy="1924050"/>
          </a:xfrm>
          <a:prstGeom prst="rect">
            <a:avLst/>
          </a:prstGeom>
          <a:noFill/>
          <a:ln>
            <a:noFill/>
          </a:ln>
        </p:spPr>
      </p:pic>
      <p:pic>
        <p:nvPicPr>
          <p:cNvPr id="263" name="Google Shape;263;gda3b30d081_0_22"/>
          <p:cNvPicPr preferRelativeResize="0"/>
          <p:nvPr/>
        </p:nvPicPr>
        <p:blipFill rotWithShape="1">
          <a:blip r:embed="rId5">
            <a:alphaModFix/>
          </a:blip>
          <a:srcRect b="0" l="0" r="0" t="0"/>
          <a:stretch/>
        </p:blipFill>
        <p:spPr>
          <a:xfrm>
            <a:off x="4943400" y="2748625"/>
            <a:ext cx="2762250" cy="2114550"/>
          </a:xfrm>
          <a:prstGeom prst="rect">
            <a:avLst/>
          </a:prstGeom>
          <a:noFill/>
          <a:ln>
            <a:noFill/>
          </a:ln>
        </p:spPr>
      </p:pic>
      <p:sp>
        <p:nvSpPr>
          <p:cNvPr id="264" name="Google Shape;264;gda3b30d081_0_22"/>
          <p:cNvSpPr txBox="1"/>
          <p:nvPr/>
        </p:nvSpPr>
        <p:spPr>
          <a:xfrm>
            <a:off x="991650" y="2277525"/>
            <a:ext cx="1765500" cy="40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da3b30d081_0_22"/>
          <p:cNvSpPr txBox="1"/>
          <p:nvPr/>
        </p:nvSpPr>
        <p:spPr>
          <a:xfrm>
            <a:off x="271950" y="723650"/>
            <a:ext cx="4169700" cy="2134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dk1"/>
                </a:solidFill>
                <a:latin typeface="Roboto Condensed"/>
                <a:ea typeface="Roboto Condensed"/>
                <a:cs typeface="Roboto Condensed"/>
                <a:sym typeface="Roboto Condensed"/>
              </a:rPr>
              <a:t>Authentication:</a:t>
            </a:r>
            <a:r>
              <a:rPr b="0" i="0" lang="en-US" sz="1400" u="none" cap="none" strike="noStrike">
                <a:solidFill>
                  <a:schemeClr val="dk1"/>
                </a:solidFill>
                <a:latin typeface="Roboto Condensed"/>
                <a:ea typeface="Roboto Condensed"/>
                <a:cs typeface="Roboto Condensed"/>
                <a:sym typeface="Roboto Condensed"/>
              </a:rPr>
              <a:t> </a:t>
            </a:r>
            <a:r>
              <a:rPr b="0" i="0" lang="en-US" sz="1400" u="none" cap="none" strike="noStrike">
                <a:solidFill>
                  <a:schemeClr val="dk1"/>
                </a:solidFill>
                <a:highlight>
                  <a:srgbClr val="FFFFFF"/>
                </a:highlight>
                <a:latin typeface="Roboto Condensed"/>
                <a:ea typeface="Roboto Condensed"/>
                <a:cs typeface="Roboto Condensed"/>
                <a:sym typeface="Roboto Condensed"/>
              </a:rPr>
              <a:t>Authentication proves that you are who you say you are.</a:t>
            </a:r>
            <a:r>
              <a:rPr b="1" i="0" lang="en-US" sz="1400" u="none" cap="none" strike="noStrike">
                <a:solidFill>
                  <a:schemeClr val="dk1"/>
                </a:solidFill>
                <a:highlight>
                  <a:srgbClr val="FFFFFF"/>
                </a:highlight>
                <a:latin typeface="Roboto Condensed"/>
                <a:ea typeface="Roboto Condensed"/>
                <a:cs typeface="Roboto Condensed"/>
                <a:sym typeface="Roboto Condensed"/>
              </a:rPr>
              <a:t>Refers to providing correct identity.</a:t>
            </a:r>
            <a:endParaRPr b="1" i="0" sz="1400" u="none" cap="none" strike="noStrike">
              <a:solidFill>
                <a:schemeClr val="dk1"/>
              </a:solidFill>
              <a:highlight>
                <a:srgbClr val="FFFFFF"/>
              </a:highlight>
              <a:latin typeface="Roboto Condensed"/>
              <a:ea typeface="Roboto Condensed"/>
              <a:cs typeface="Roboto Condensed"/>
              <a:sym typeface="Roboto Condensed"/>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highlight>
                  <a:srgbClr val="FFFFFF"/>
                </a:highlight>
                <a:latin typeface="Roboto Condensed"/>
                <a:ea typeface="Roboto Condensed"/>
                <a:cs typeface="Roboto Condensed"/>
                <a:sym typeface="Roboto Condensed"/>
              </a:rPr>
              <a:t> </a:t>
            </a:r>
            <a:endParaRPr b="0" i="0" sz="1400" u="none" cap="none" strike="noStrike">
              <a:solidFill>
                <a:schemeClr val="dk1"/>
              </a:solidFill>
              <a:highlight>
                <a:srgbClr val="FFFFFF"/>
              </a:highlight>
              <a:latin typeface="Roboto Condensed"/>
              <a:ea typeface="Roboto Condensed"/>
              <a:cs typeface="Roboto Condensed"/>
              <a:sym typeface="Roboto Condensed"/>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highlight>
                  <a:srgbClr val="FFFFFF"/>
                </a:highlight>
                <a:latin typeface="Roboto Condensed"/>
                <a:ea typeface="Roboto Condensed"/>
                <a:cs typeface="Roboto Condensed"/>
                <a:sym typeface="Roboto Condensed"/>
              </a:rPr>
              <a:t>e.g. Having a driver license which is given by a trusted authority that the requester, such as a police officer, can use as evidence that suggests you are in fact who you say you are.</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p:txBody>
      </p:sp>
      <p:sp>
        <p:nvSpPr>
          <p:cNvPr id="266" name="Google Shape;266;gda3b30d081_0_22"/>
          <p:cNvSpPr txBox="1"/>
          <p:nvPr/>
        </p:nvSpPr>
        <p:spPr>
          <a:xfrm>
            <a:off x="4830750" y="652750"/>
            <a:ext cx="41697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highlight>
                  <a:srgbClr val="FFFFFF"/>
                </a:highlight>
                <a:latin typeface="Roboto Condensed"/>
                <a:ea typeface="Roboto Condensed"/>
                <a:cs typeface="Roboto Condensed"/>
                <a:sym typeface="Roboto Condensed"/>
              </a:rPr>
              <a:t>Authorization:</a:t>
            </a:r>
            <a:r>
              <a:rPr b="0" i="0" lang="en-US" sz="1400" u="none" cap="none" strike="noStrike">
                <a:solidFill>
                  <a:schemeClr val="dk1"/>
                </a:solidFill>
                <a:highlight>
                  <a:srgbClr val="FFFFFF"/>
                </a:highlight>
                <a:latin typeface="Roboto Condensed"/>
                <a:ea typeface="Roboto Condensed"/>
                <a:cs typeface="Roboto Condensed"/>
                <a:sym typeface="Roboto Condensed"/>
              </a:rPr>
              <a:t> Authorization is when an entity proves a right to access. In other words, Authorization proves you have the right to make a request. </a:t>
            </a:r>
            <a:r>
              <a:rPr b="1" i="0" lang="en-US" sz="1400" u="none" cap="none" strike="noStrike">
                <a:solidFill>
                  <a:schemeClr val="dk1"/>
                </a:solidFill>
                <a:highlight>
                  <a:srgbClr val="FFFFFF"/>
                </a:highlight>
                <a:latin typeface="Roboto Condensed"/>
                <a:ea typeface="Roboto Condensed"/>
                <a:cs typeface="Roboto Condensed"/>
                <a:sym typeface="Roboto Condensed"/>
              </a:rPr>
              <a:t>Refers to allowing a certain action.</a:t>
            </a:r>
            <a:endParaRPr b="1" i="0" sz="1400" u="none" cap="none" strike="noStrike">
              <a:solidFill>
                <a:schemeClr val="dk1"/>
              </a:solidFill>
              <a:highlight>
                <a:srgbClr val="FFFFFF"/>
              </a:highlight>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Roboto Condensed"/>
                <a:ea typeface="Roboto Condensed"/>
                <a:cs typeface="Roboto Condensed"/>
                <a:sym typeface="Roboto Condensed"/>
              </a:rPr>
              <a:t>e.g. Consider the following - You have a working key card that allows you to open only some doors in the work area, but not all of them.</a:t>
            </a:r>
            <a:endParaRPr b="0" i="0" sz="1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da3b30d081_0_83"/>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Authorization Types</a:t>
            </a:r>
            <a:endParaRPr sz="1800">
              <a:solidFill>
                <a:srgbClr val="45818E"/>
              </a:solidFill>
              <a:latin typeface="Roboto Condensed"/>
              <a:ea typeface="Roboto Condensed"/>
              <a:cs typeface="Roboto Condensed"/>
              <a:sym typeface="Roboto Condensed"/>
            </a:endParaRPr>
          </a:p>
        </p:txBody>
      </p:sp>
      <p:sp>
        <p:nvSpPr>
          <p:cNvPr id="273" name="Google Shape;273;gda3b30d081_0_83"/>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da3b30d081_0_83"/>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da3b30d081_0_83"/>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da3b30d081_0_83"/>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da3b30d081_0_83"/>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da3b30d081_0_83"/>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da3b30d081_0_83"/>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0" name="Google Shape;280;gda3b30d081_0_83"/>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81" name="Google Shape;281;gda3b30d081_0_83"/>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82" name="Google Shape;282;gda3b30d081_0_83"/>
          <p:cNvSpPr txBox="1"/>
          <p:nvPr/>
        </p:nvSpPr>
        <p:spPr>
          <a:xfrm>
            <a:off x="307200" y="652750"/>
            <a:ext cx="7780500" cy="46131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317500" lvl="0" marL="457200" marR="0" rtl="0" algn="l">
              <a:lnSpc>
                <a:spcPct val="115000"/>
              </a:lnSpc>
              <a:spcBef>
                <a:spcPts val="0"/>
              </a:spcBef>
              <a:spcAft>
                <a:spcPts val="0"/>
              </a:spcAft>
              <a:buClr>
                <a:schemeClr val="dk1"/>
              </a:buClr>
              <a:buSzPts val="1400"/>
              <a:buFont typeface="Arial"/>
              <a:buAutoNum type="arabicPeriod"/>
            </a:pPr>
            <a:r>
              <a:rPr b="1" i="0" lang="en-US" sz="1400" u="none" cap="none" strike="noStrike">
                <a:solidFill>
                  <a:schemeClr val="dk1"/>
                </a:solidFill>
                <a:latin typeface="Roboto Condensed"/>
                <a:ea typeface="Roboto Condensed"/>
                <a:cs typeface="Roboto Condensed"/>
                <a:sym typeface="Roboto Condensed"/>
              </a:rPr>
              <a:t>Basic:- </a:t>
            </a:r>
            <a:r>
              <a:rPr b="0" i="0" lang="en-US" sz="1400" u="none" cap="none" strike="noStrike">
                <a:solidFill>
                  <a:schemeClr val="dk1"/>
                </a:solidFill>
                <a:latin typeface="Roboto Condensed"/>
                <a:ea typeface="Roboto Condensed"/>
                <a:cs typeface="Roboto Condensed"/>
                <a:sym typeface="Roboto Condensed"/>
              </a:rPr>
              <a:t>With this method, the sender places a username:password into the request header.</a:t>
            </a:r>
            <a:endParaRPr b="0"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              </a:t>
            </a:r>
            <a:r>
              <a:rPr b="1" i="0" lang="en-US" sz="1400" u="none" cap="none" strike="noStrike">
                <a:solidFill>
                  <a:schemeClr val="dk1"/>
                </a:solidFill>
                <a:latin typeface="Roboto Condensed"/>
                <a:ea typeface="Roboto Condensed"/>
                <a:cs typeface="Roboto Condensed"/>
                <a:sym typeface="Roboto Condensed"/>
              </a:rPr>
              <a:t>Authorization: Basic bG9sOnNlY3VyZQ==</a:t>
            </a:r>
            <a:endParaRPr b="1"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b="1" lang="en-US">
                <a:solidFill>
                  <a:schemeClr val="dk1"/>
                </a:solidFill>
                <a:latin typeface="Roboto Condensed"/>
                <a:ea typeface="Roboto Condensed"/>
                <a:cs typeface="Roboto Condensed"/>
                <a:sym typeface="Roboto Condensed"/>
              </a:rPr>
              <a:t>   2.     </a:t>
            </a:r>
            <a:r>
              <a:rPr b="1" i="0" lang="en-US" sz="1400" u="none" cap="none" strike="noStrike">
                <a:solidFill>
                  <a:schemeClr val="dk1"/>
                </a:solidFill>
                <a:latin typeface="Roboto Condensed"/>
                <a:ea typeface="Roboto Condensed"/>
                <a:cs typeface="Roboto Condensed"/>
                <a:sym typeface="Roboto Condensed"/>
              </a:rPr>
              <a:t>Bearer:- </a:t>
            </a:r>
            <a:r>
              <a:rPr b="0" i="0" lang="en-US" sz="1400" u="none" cap="none" strike="noStrike">
                <a:solidFill>
                  <a:schemeClr val="dk1"/>
                </a:solidFill>
                <a:latin typeface="Roboto Condensed"/>
                <a:ea typeface="Roboto Condensed"/>
                <a:cs typeface="Roboto Condensed"/>
                <a:sym typeface="Roboto Condensed"/>
              </a:rPr>
              <a:t>The client must send this token in the Authorization header when making</a:t>
            </a:r>
            <a:endParaRPr>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lang="en-US">
                <a:solidFill>
                  <a:schemeClr val="dk1"/>
                </a:solidFill>
                <a:latin typeface="Roboto Condensed"/>
                <a:ea typeface="Roboto Condensed"/>
                <a:cs typeface="Roboto Condensed"/>
                <a:sym typeface="Roboto Condensed"/>
              </a:rPr>
              <a:t>                           </a:t>
            </a:r>
            <a:r>
              <a:rPr b="0" i="0" lang="en-US" sz="1400" u="none" cap="none" strike="noStrike">
                <a:solidFill>
                  <a:schemeClr val="dk1"/>
                </a:solidFill>
                <a:latin typeface="Roboto Condensed"/>
                <a:ea typeface="Roboto Condensed"/>
                <a:cs typeface="Roboto Condensed"/>
                <a:sym typeface="Roboto Condensed"/>
              </a:rPr>
              <a:t>requests to  protected resources. </a:t>
            </a:r>
            <a:endParaRPr b="0"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rPr b="1" lang="en-US">
                <a:solidFill>
                  <a:schemeClr val="dk1"/>
                </a:solidFill>
                <a:latin typeface="Roboto Condensed"/>
                <a:ea typeface="Roboto Condensed"/>
                <a:cs typeface="Roboto Condensed"/>
                <a:sym typeface="Roboto Condensed"/>
              </a:rPr>
              <a:t>                </a:t>
            </a:r>
            <a:r>
              <a:rPr b="1" i="0" lang="en-US" sz="1400" u="none" cap="none" strike="noStrike">
                <a:solidFill>
                  <a:schemeClr val="dk1"/>
                </a:solidFill>
                <a:latin typeface="Roboto Condensed"/>
                <a:ea typeface="Roboto Condensed"/>
                <a:cs typeface="Roboto Condensed"/>
                <a:sym typeface="Roboto Condensed"/>
              </a:rPr>
              <a:t>Authorization: Bearer &lt;token&gt;</a:t>
            </a:r>
            <a:endParaRPr b="1"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t/>
            </a:r>
            <a:endParaRPr b="1">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b="1" lang="en-US">
                <a:solidFill>
                  <a:schemeClr val="dk1"/>
                </a:solidFill>
                <a:latin typeface="Roboto Condensed"/>
                <a:ea typeface="Roboto Condensed"/>
                <a:cs typeface="Roboto Condensed"/>
                <a:sym typeface="Roboto Condensed"/>
              </a:rPr>
              <a:t>   3.     </a:t>
            </a:r>
            <a:r>
              <a:rPr b="1" i="0" lang="en-US" sz="1400" u="none" cap="none" strike="noStrike">
                <a:solidFill>
                  <a:schemeClr val="dk1"/>
                </a:solidFill>
                <a:latin typeface="Roboto Condensed"/>
                <a:ea typeface="Roboto Condensed"/>
                <a:cs typeface="Roboto Condensed"/>
                <a:sym typeface="Roboto Condensed"/>
              </a:rPr>
              <a:t>Digest Auth:- </a:t>
            </a:r>
            <a:r>
              <a:rPr b="0" i="0" lang="en-US" sz="1400" u="none" cap="none" strike="noStrike">
                <a:solidFill>
                  <a:srgbClr val="00001F"/>
                </a:solidFill>
                <a:highlight>
                  <a:srgbClr val="FFFFFF"/>
                </a:highlight>
                <a:latin typeface="Roboto Condensed"/>
                <a:ea typeface="Roboto Condensed"/>
                <a:cs typeface="Roboto Condensed"/>
                <a:sym typeface="Roboto Condensed"/>
              </a:rPr>
              <a:t>Uses the HTTP protocol, applying MD5 cryptographic hashing and a</a:t>
            </a:r>
            <a:endParaRPr b="0" i="0" sz="1400" u="none" cap="none" strike="noStrike">
              <a:solidFill>
                <a:srgbClr val="00001F"/>
              </a:solidFill>
              <a:highlight>
                <a:srgbClr val="FFFFFF"/>
              </a:highlight>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lang="en-US">
                <a:solidFill>
                  <a:srgbClr val="00001F"/>
                </a:solidFill>
                <a:highlight>
                  <a:srgbClr val="FFFFFF"/>
                </a:highlight>
                <a:latin typeface="Roboto Condensed"/>
                <a:ea typeface="Roboto Condensed"/>
                <a:cs typeface="Roboto Condensed"/>
                <a:sym typeface="Roboto Condensed"/>
              </a:rPr>
              <a:t>                                    </a:t>
            </a:r>
            <a:r>
              <a:rPr b="0" i="0" lang="en-US" sz="1400" u="none" cap="none" strike="noStrike">
                <a:solidFill>
                  <a:srgbClr val="00001F"/>
                </a:solidFill>
                <a:highlight>
                  <a:srgbClr val="FFFFFF"/>
                </a:highlight>
                <a:latin typeface="Roboto Condensed"/>
                <a:ea typeface="Roboto Condensed"/>
                <a:cs typeface="Roboto Condensed"/>
                <a:sym typeface="Roboto Condensed"/>
              </a:rPr>
              <a:t> nonce value to prevent replay attacks</a:t>
            </a:r>
            <a:endParaRPr b="1"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b="1" lang="en-US">
                <a:solidFill>
                  <a:schemeClr val="dk1"/>
                </a:solidFill>
                <a:latin typeface="Roboto Condensed"/>
                <a:ea typeface="Roboto Condensed"/>
                <a:cs typeface="Roboto Condensed"/>
                <a:sym typeface="Roboto Condensed"/>
              </a:rPr>
              <a:t>   4.     </a:t>
            </a:r>
            <a:r>
              <a:rPr b="1" i="0" lang="en-US" sz="1400" u="none" cap="none" strike="noStrike">
                <a:solidFill>
                  <a:schemeClr val="dk1"/>
                </a:solidFill>
                <a:latin typeface="Roboto Condensed"/>
                <a:ea typeface="Roboto Condensed"/>
                <a:cs typeface="Roboto Condensed"/>
                <a:sym typeface="Roboto Condensed"/>
              </a:rPr>
              <a:t>OAuth 2.0:- </a:t>
            </a:r>
            <a:r>
              <a:rPr b="0" i="0" lang="en-US" sz="1400" u="none" cap="none" strike="noStrike">
                <a:solidFill>
                  <a:schemeClr val="dk1"/>
                </a:solidFill>
                <a:highlight>
                  <a:srgbClr val="FFFFFF"/>
                </a:highlight>
                <a:latin typeface="Roboto Condensed"/>
                <a:ea typeface="Roboto Condensed"/>
                <a:cs typeface="Roboto Condensed"/>
                <a:sym typeface="Roboto Condensed"/>
              </a:rPr>
              <a:t>Delegates security to the HTTPS protocol. OAuth2 also introduced </a:t>
            </a:r>
            <a:endParaRPr b="0" i="0" sz="1400" u="none" cap="none" strike="noStrike">
              <a:solidFill>
                <a:schemeClr val="dk1"/>
              </a:solidFill>
              <a:highlight>
                <a:srgbClr val="FFFFFF"/>
              </a:highlight>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lang="en-US">
                <a:solidFill>
                  <a:schemeClr val="dk1"/>
                </a:solidFill>
                <a:highlight>
                  <a:srgbClr val="FFFFFF"/>
                </a:highlight>
                <a:latin typeface="Roboto Condensed"/>
                <a:ea typeface="Roboto Condensed"/>
                <a:cs typeface="Roboto Condensed"/>
                <a:sym typeface="Roboto Condensed"/>
              </a:rPr>
              <a:t>                             </a:t>
            </a:r>
            <a:r>
              <a:rPr b="0" i="0" lang="en-US" sz="1400" u="none" cap="none" strike="noStrike">
                <a:solidFill>
                  <a:schemeClr val="dk1"/>
                </a:solidFill>
                <a:highlight>
                  <a:srgbClr val="FFFFFF"/>
                </a:highlight>
                <a:latin typeface="Roboto Condensed"/>
                <a:ea typeface="Roboto Condensed"/>
                <a:cs typeface="Roboto Condensed"/>
                <a:sym typeface="Roboto Condensed"/>
              </a:rPr>
              <a:t>the use of refresh  tokens that allow authentications</a:t>
            </a:r>
            <a:r>
              <a:rPr lang="en-US">
                <a:solidFill>
                  <a:schemeClr val="dk1"/>
                </a:solidFill>
                <a:highlight>
                  <a:srgbClr val="FFFFFF"/>
                </a:highlight>
                <a:latin typeface="Roboto Condensed"/>
                <a:ea typeface="Roboto Condensed"/>
                <a:cs typeface="Roboto Condensed"/>
                <a:sym typeface="Roboto Condensed"/>
              </a:rPr>
              <a:t> </a:t>
            </a:r>
            <a:r>
              <a:rPr b="0" i="0" lang="en-US" sz="1400" u="none" cap="none" strike="noStrike">
                <a:solidFill>
                  <a:schemeClr val="dk1"/>
                </a:solidFill>
                <a:highlight>
                  <a:srgbClr val="FFFFFF"/>
                </a:highlight>
                <a:latin typeface="Roboto Condensed"/>
                <a:ea typeface="Roboto Condensed"/>
                <a:cs typeface="Roboto Condensed"/>
                <a:sym typeface="Roboto Condensed"/>
              </a:rPr>
              <a:t>to expire, </a:t>
            </a:r>
            <a:endParaRPr b="0" i="0" sz="1400" u="none" cap="none" strike="noStrike">
              <a:solidFill>
                <a:schemeClr val="dk1"/>
              </a:solidFill>
              <a:highlight>
                <a:srgbClr val="FFFFFF"/>
              </a:highlight>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lang="en-US">
                <a:solidFill>
                  <a:schemeClr val="dk1"/>
                </a:solidFill>
                <a:highlight>
                  <a:srgbClr val="FFFFFF"/>
                </a:highlight>
                <a:latin typeface="Roboto Condensed"/>
                <a:ea typeface="Roboto Condensed"/>
                <a:cs typeface="Roboto Condensed"/>
                <a:sym typeface="Roboto Condensed"/>
              </a:rPr>
              <a:t>                             </a:t>
            </a:r>
            <a:r>
              <a:rPr b="0" i="0" lang="en-US" sz="1400" u="none" cap="none" strike="noStrike">
                <a:solidFill>
                  <a:schemeClr val="dk1"/>
                </a:solidFill>
                <a:highlight>
                  <a:srgbClr val="FFFFFF"/>
                </a:highlight>
                <a:latin typeface="Roboto Condensed"/>
                <a:ea typeface="Roboto Condensed"/>
                <a:cs typeface="Roboto Condensed"/>
                <a:sym typeface="Roboto Condensed"/>
              </a:rPr>
              <a:t>unless “refreshed” on a periodic basis</a:t>
            </a:r>
            <a:endParaRPr b="1"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54545"/>
              </a:solidFill>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a3b30d081_0_38"/>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Basic Auth</a:t>
            </a:r>
            <a:endParaRPr sz="1800">
              <a:solidFill>
                <a:srgbClr val="45818E"/>
              </a:solidFill>
              <a:latin typeface="Roboto Condensed"/>
              <a:ea typeface="Roboto Condensed"/>
              <a:cs typeface="Roboto Condensed"/>
              <a:sym typeface="Roboto Condensed"/>
            </a:endParaRPr>
          </a:p>
        </p:txBody>
      </p:sp>
      <p:sp>
        <p:nvSpPr>
          <p:cNvPr id="289" name="Google Shape;289;gda3b30d081_0_38"/>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da3b30d081_0_38"/>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da3b30d081_0_38"/>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da3b30d081_0_38"/>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da3b30d081_0_38"/>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da3b30d081_0_38"/>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da3b30d081_0_38"/>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6" name="Google Shape;296;gda3b30d081_0_38"/>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97" name="Google Shape;297;gda3b30d081_0_38"/>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98" name="Google Shape;298;gda3b30d081_0_38"/>
          <p:cNvSpPr txBox="1"/>
          <p:nvPr/>
        </p:nvSpPr>
        <p:spPr>
          <a:xfrm>
            <a:off x="326925" y="642950"/>
            <a:ext cx="77805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54545"/>
              </a:solidFill>
              <a:latin typeface="Roboto Condensed"/>
              <a:ea typeface="Roboto Condensed"/>
              <a:cs typeface="Roboto Condensed"/>
              <a:sym typeface="Roboto Condensed"/>
            </a:endParaRPr>
          </a:p>
        </p:txBody>
      </p:sp>
      <p:pic>
        <p:nvPicPr>
          <p:cNvPr id="299" name="Google Shape;299;gda3b30d081_0_38"/>
          <p:cNvPicPr preferRelativeResize="0"/>
          <p:nvPr/>
        </p:nvPicPr>
        <p:blipFill>
          <a:blip r:embed="rId4">
            <a:alphaModFix/>
          </a:blip>
          <a:stretch>
            <a:fillRect/>
          </a:stretch>
        </p:blipFill>
        <p:spPr>
          <a:xfrm>
            <a:off x="582125" y="859500"/>
            <a:ext cx="7206975" cy="3930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dc18350012_0_7"/>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API Keys</a:t>
            </a:r>
            <a:endParaRPr sz="1800">
              <a:solidFill>
                <a:srgbClr val="45818E"/>
              </a:solidFill>
              <a:latin typeface="Roboto Condensed"/>
              <a:ea typeface="Roboto Condensed"/>
              <a:cs typeface="Roboto Condensed"/>
              <a:sym typeface="Roboto Condensed"/>
            </a:endParaRPr>
          </a:p>
        </p:txBody>
      </p:sp>
      <p:sp>
        <p:nvSpPr>
          <p:cNvPr id="306" name="Google Shape;306;gdc18350012_0_7"/>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dc18350012_0_7"/>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dc18350012_0_7"/>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dc18350012_0_7"/>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dc18350012_0_7"/>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dc18350012_0_7"/>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dc18350012_0_7"/>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3" name="Google Shape;313;gdc18350012_0_7"/>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314" name="Google Shape;314;gdc18350012_0_7"/>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315" name="Google Shape;315;gdc18350012_0_7"/>
          <p:cNvSpPr txBox="1"/>
          <p:nvPr/>
        </p:nvSpPr>
        <p:spPr>
          <a:xfrm>
            <a:off x="307200" y="652750"/>
            <a:ext cx="778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54545"/>
              </a:solidFill>
              <a:latin typeface="Roboto Condensed"/>
              <a:ea typeface="Roboto Condensed"/>
              <a:cs typeface="Roboto Condensed"/>
              <a:sym typeface="Roboto Condensed"/>
            </a:endParaRPr>
          </a:p>
        </p:txBody>
      </p:sp>
      <p:pic>
        <p:nvPicPr>
          <p:cNvPr id="316" name="Google Shape;316;gdc18350012_0_7"/>
          <p:cNvPicPr preferRelativeResize="0"/>
          <p:nvPr/>
        </p:nvPicPr>
        <p:blipFill rotWithShape="1">
          <a:blip r:embed="rId4">
            <a:alphaModFix/>
          </a:blip>
          <a:srcRect b="0" l="0" r="0" t="0"/>
          <a:stretch/>
        </p:blipFill>
        <p:spPr>
          <a:xfrm>
            <a:off x="1591575" y="802175"/>
            <a:ext cx="5590345" cy="367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gda4b118d97_0_257"/>
          <p:cNvPicPr preferRelativeResize="0"/>
          <p:nvPr/>
        </p:nvPicPr>
        <p:blipFill rotWithShape="1">
          <a:blip r:embed="rId3">
            <a:alphaModFix/>
          </a:blip>
          <a:srcRect b="0" l="0" r="0" t="0"/>
          <a:stretch/>
        </p:blipFill>
        <p:spPr>
          <a:xfrm>
            <a:off x="932649" y="0"/>
            <a:ext cx="7225903" cy="5108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da4b118d97_0_51"/>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Request Data</a:t>
            </a:r>
            <a:endParaRPr sz="1800">
              <a:solidFill>
                <a:srgbClr val="45818E"/>
              </a:solidFill>
              <a:latin typeface="Roboto Condensed"/>
              <a:ea typeface="Roboto Condensed"/>
              <a:cs typeface="Roboto Condensed"/>
              <a:sym typeface="Roboto Condensed"/>
            </a:endParaRPr>
          </a:p>
        </p:txBody>
      </p:sp>
      <p:sp>
        <p:nvSpPr>
          <p:cNvPr id="63" name="Google Shape;63;gda4b118d97_0_51"/>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da4b118d97_0_51"/>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da4b118d97_0_51"/>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da4b118d97_0_51"/>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da4b118d97_0_51"/>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da4b118d97_0_51"/>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da4b118d97_0_51"/>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gda4b118d97_0_51"/>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71" name="Google Shape;71;gda4b118d97_0_51"/>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pic>
        <p:nvPicPr>
          <p:cNvPr id="72" name="Google Shape;72;gda4b118d97_0_51"/>
          <p:cNvPicPr preferRelativeResize="0"/>
          <p:nvPr/>
        </p:nvPicPr>
        <p:blipFill rotWithShape="1">
          <a:blip r:embed="rId4">
            <a:alphaModFix/>
          </a:blip>
          <a:srcRect b="0" l="0" r="0" t="0"/>
          <a:stretch/>
        </p:blipFill>
        <p:spPr>
          <a:xfrm>
            <a:off x="1383950" y="1558300"/>
            <a:ext cx="7640498" cy="3317401"/>
          </a:xfrm>
          <a:prstGeom prst="rect">
            <a:avLst/>
          </a:prstGeom>
          <a:noFill/>
          <a:ln>
            <a:noFill/>
          </a:ln>
        </p:spPr>
      </p:pic>
      <p:sp>
        <p:nvSpPr>
          <p:cNvPr id="73" name="Google Shape;73;gda4b118d97_0_51"/>
          <p:cNvSpPr txBox="1"/>
          <p:nvPr/>
        </p:nvSpPr>
        <p:spPr>
          <a:xfrm>
            <a:off x="1832550" y="652750"/>
            <a:ext cx="1974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1. Headers</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2. Request body</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3. Method Name</a:t>
            </a:r>
            <a:endParaRPr b="0" i="0" sz="1400" u="none" cap="none" strike="noStrike">
              <a:solidFill>
                <a:srgbClr val="000000"/>
              </a:solidFill>
              <a:latin typeface="Roboto Condensed"/>
              <a:ea typeface="Roboto Condensed"/>
              <a:cs typeface="Roboto Condensed"/>
              <a:sym typeface="Roboto Condensed"/>
            </a:endParaRPr>
          </a:p>
        </p:txBody>
      </p:sp>
      <p:sp>
        <p:nvSpPr>
          <p:cNvPr id="74" name="Google Shape;74;gda4b118d97_0_51"/>
          <p:cNvSpPr txBox="1"/>
          <p:nvPr/>
        </p:nvSpPr>
        <p:spPr>
          <a:xfrm>
            <a:off x="4283850" y="738988"/>
            <a:ext cx="1974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4. Content type</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5. Parameters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6. Cookies</a:t>
            </a:r>
            <a:endParaRPr b="0" i="0" sz="1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db25020587_0_0"/>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How To Specify Request Data</a:t>
            </a:r>
            <a:endParaRPr sz="1800">
              <a:solidFill>
                <a:srgbClr val="45818E"/>
              </a:solidFill>
              <a:latin typeface="Roboto Condensed"/>
              <a:ea typeface="Roboto Condensed"/>
              <a:cs typeface="Roboto Condensed"/>
              <a:sym typeface="Roboto Condensed"/>
            </a:endParaRPr>
          </a:p>
        </p:txBody>
      </p:sp>
      <p:sp>
        <p:nvSpPr>
          <p:cNvPr id="81" name="Google Shape;81;gdb25020587_0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db25020587_0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db25020587_0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db25020587_0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db25020587_0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db25020587_0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db25020587_0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gdb25020587_0_0"/>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89" name="Google Shape;89;gdb25020587_0_0"/>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90" name="Google Shape;90;gdb25020587_0_0"/>
          <p:cNvSpPr txBox="1"/>
          <p:nvPr/>
        </p:nvSpPr>
        <p:spPr>
          <a:xfrm>
            <a:off x="832875" y="652750"/>
            <a:ext cx="7449000" cy="3955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1. </a:t>
            </a:r>
            <a:r>
              <a:rPr b="1" i="0" lang="en-US" sz="1400" u="none" cap="none" strike="noStrike">
                <a:solidFill>
                  <a:schemeClr val="dk1"/>
                </a:solidFill>
                <a:latin typeface="Roboto Condensed"/>
                <a:ea typeface="Roboto Condensed"/>
                <a:cs typeface="Roboto Condensed"/>
                <a:sym typeface="Roboto Condensed"/>
              </a:rPr>
              <a:t>Headers</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	</a:t>
            </a:r>
            <a:r>
              <a:rPr b="0" i="0" lang="en-US" sz="1400" u="none" cap="none" strike="noStrike">
                <a:solidFill>
                  <a:srgbClr val="24292E"/>
                </a:solidFill>
                <a:latin typeface="Roboto Condensed"/>
                <a:ea typeface="Roboto Condensed"/>
                <a:cs typeface="Roboto Condensed"/>
                <a:sym typeface="Roboto Condensed"/>
              </a:rPr>
              <a:t>given().header("MyHeader", "Something").and().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Roboto Condensed"/>
                <a:ea typeface="Roboto Condensed"/>
                <a:cs typeface="Roboto Condensed"/>
                <a:sym typeface="Roboto Condensed"/>
              </a:rPr>
              <a:t>2. Request body</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	</a:t>
            </a:r>
            <a:r>
              <a:rPr b="0" i="0" lang="en-US" sz="1400" u="none" cap="none" strike="noStrike">
                <a:solidFill>
                  <a:srgbClr val="24292E"/>
                </a:solidFill>
                <a:latin typeface="Roboto Condensed"/>
                <a:ea typeface="Roboto Condensed"/>
                <a:cs typeface="Roboto Condensed"/>
                <a:sym typeface="Roboto Condensed"/>
              </a:rPr>
              <a:t>given().request().body("some body").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Roboto Condensed"/>
                <a:ea typeface="Roboto Condensed"/>
                <a:cs typeface="Roboto Condensed"/>
                <a:sym typeface="Roboto Condensed"/>
              </a:rPr>
              <a:t>3. Method Name</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	</a:t>
            </a:r>
            <a:r>
              <a:rPr b="0" i="0" lang="en-US" sz="1400" u="none" cap="none" strike="noStrike">
                <a:solidFill>
                  <a:srgbClr val="24292E"/>
                </a:solidFill>
                <a:latin typeface="Roboto Condensed"/>
                <a:ea typeface="Roboto Condensed"/>
                <a:cs typeface="Roboto Condensed"/>
                <a:sym typeface="Roboto Condensed"/>
              </a:rPr>
              <a:t>when().get("/x").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Roboto Condensed"/>
                <a:ea typeface="Roboto Condensed"/>
                <a:cs typeface="Roboto Condensed"/>
                <a:sym typeface="Roboto Condensed"/>
              </a:rPr>
              <a:t>4. Content type</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Roboto Condensed"/>
                <a:ea typeface="Roboto Condensed"/>
                <a:cs typeface="Roboto Condensed"/>
                <a:sym typeface="Roboto Condensed"/>
              </a:rPr>
              <a:t>	</a:t>
            </a:r>
            <a:r>
              <a:rPr b="0" i="0" lang="en-US" sz="1400" u="none" cap="none" strike="noStrike">
                <a:solidFill>
                  <a:srgbClr val="24292E"/>
                </a:solidFill>
                <a:latin typeface="Roboto Condensed"/>
                <a:ea typeface="Roboto Condensed"/>
                <a:cs typeface="Roboto Condensed"/>
                <a:sym typeface="Roboto Condensed"/>
              </a:rPr>
              <a:t>given().contentType("application/json").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Roboto Condensed"/>
                <a:ea typeface="Roboto Condensed"/>
                <a:cs typeface="Roboto Condensed"/>
                <a:sym typeface="Roboto Condensed"/>
              </a:rPr>
              <a:t>5. Parameters </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Roboto Condensed"/>
                <a:ea typeface="Roboto Condensed"/>
                <a:cs typeface="Roboto Condensed"/>
                <a:sym typeface="Roboto Condensed"/>
              </a:rPr>
              <a:t>	</a:t>
            </a:r>
            <a:r>
              <a:rPr b="0" i="0" lang="en-US" sz="1400" u="none" cap="none" strike="noStrike">
                <a:solidFill>
                  <a:srgbClr val="24292E"/>
                </a:solidFill>
                <a:latin typeface="Roboto Condensed"/>
                <a:ea typeface="Roboto Condensed"/>
                <a:cs typeface="Roboto Condensed"/>
                <a:sym typeface="Roboto Condensed"/>
              </a:rPr>
              <a:t>given().param("myList", "value1", "value2").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Roboto Condensed"/>
                <a:ea typeface="Roboto Condensed"/>
                <a:cs typeface="Roboto Condensed"/>
                <a:sym typeface="Roboto Condensed"/>
              </a:rPr>
              <a:t>6. Cookies</a:t>
            </a:r>
            <a:endParaRPr b="1"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Roboto Condensed"/>
                <a:ea typeface="Roboto Condensed"/>
                <a:cs typeface="Roboto Condensed"/>
                <a:sym typeface="Roboto Condensed"/>
              </a:rPr>
              <a:t>	</a:t>
            </a:r>
            <a:r>
              <a:rPr b="0" i="0" lang="en-US" sz="1400" u="none" cap="none" strike="noStrike">
                <a:solidFill>
                  <a:srgbClr val="24292E"/>
                </a:solidFill>
                <a:latin typeface="Roboto Condensed"/>
                <a:ea typeface="Roboto Condensed"/>
                <a:cs typeface="Roboto Condensed"/>
                <a:sym typeface="Roboto Condensed"/>
              </a:rPr>
              <a:t>given().cookie("username", "John").when().get("/cookie").then().body(equalTo("username"));</a:t>
            </a:r>
            <a:endParaRPr b="0" i="0" sz="1400" u="none" cap="none" strike="noStrike">
              <a:solidFill>
                <a:schemeClr val="dk1"/>
              </a:solidFill>
              <a:latin typeface="Roboto Condensed"/>
              <a:ea typeface="Roboto Condensed"/>
              <a:cs typeface="Roboto Condensed"/>
              <a:sym typeface="Roboto Condensed"/>
            </a:endParaRPr>
          </a:p>
        </p:txBody>
      </p:sp>
      <p:sp>
        <p:nvSpPr>
          <p:cNvPr id="91" name="Google Shape;91;gdb25020587_0_0"/>
          <p:cNvSpPr txBox="1"/>
          <p:nvPr/>
        </p:nvSpPr>
        <p:spPr>
          <a:xfrm>
            <a:off x="4283850" y="738988"/>
            <a:ext cx="197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da4b118d97_0_67"/>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Response Data</a:t>
            </a:r>
            <a:endParaRPr sz="1800">
              <a:solidFill>
                <a:srgbClr val="45818E"/>
              </a:solidFill>
              <a:latin typeface="Roboto Condensed"/>
              <a:ea typeface="Roboto Condensed"/>
              <a:cs typeface="Roboto Condensed"/>
              <a:sym typeface="Roboto Condensed"/>
            </a:endParaRPr>
          </a:p>
        </p:txBody>
      </p:sp>
      <p:sp>
        <p:nvSpPr>
          <p:cNvPr id="98" name="Google Shape;98;gda4b118d97_0_67"/>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da4b118d97_0_67"/>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da4b118d97_0_67"/>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da4b118d97_0_67"/>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da4b118d97_0_67"/>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da4b118d97_0_67"/>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da4b118d97_0_67"/>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gda4b118d97_0_67"/>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06" name="Google Shape;106;gda4b118d97_0_67"/>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07" name="Google Shape;107;gda4b118d97_0_67"/>
          <p:cNvSpPr txBox="1"/>
          <p:nvPr/>
        </p:nvSpPr>
        <p:spPr>
          <a:xfrm>
            <a:off x="54500" y="741000"/>
            <a:ext cx="3000000" cy="7233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1. HTTP Status Code</a:t>
            </a:r>
            <a:endParaRPr b="0"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2. Status message</a:t>
            </a:r>
            <a:endParaRPr b="0" i="0" sz="1400" u="none" cap="none" strike="noStrike">
              <a:solidFill>
                <a:srgbClr val="000000"/>
              </a:solidFill>
              <a:latin typeface="Roboto Condensed"/>
              <a:ea typeface="Roboto Condensed"/>
              <a:cs typeface="Roboto Condensed"/>
              <a:sym typeface="Roboto Condensed"/>
            </a:endParaRPr>
          </a:p>
        </p:txBody>
      </p:sp>
      <p:sp>
        <p:nvSpPr>
          <p:cNvPr id="108" name="Google Shape;108;gda4b118d97_0_67"/>
          <p:cNvSpPr txBox="1"/>
          <p:nvPr/>
        </p:nvSpPr>
        <p:spPr>
          <a:xfrm>
            <a:off x="2735200" y="741000"/>
            <a:ext cx="3639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3. Headers and the Body of the response.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4. Content type</a:t>
            </a:r>
            <a:endParaRPr b="0"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Condensed"/>
              <a:ea typeface="Roboto Condensed"/>
              <a:cs typeface="Roboto Condensed"/>
              <a:sym typeface="Roboto Condensed"/>
            </a:endParaRPr>
          </a:p>
        </p:txBody>
      </p:sp>
      <p:sp>
        <p:nvSpPr>
          <p:cNvPr id="109" name="Google Shape;109;gda4b118d97_0_67"/>
          <p:cNvSpPr txBox="1"/>
          <p:nvPr/>
        </p:nvSpPr>
        <p:spPr>
          <a:xfrm>
            <a:off x="5995050" y="741000"/>
            <a:ext cx="3000000" cy="723300"/>
          </a:xfrm>
          <a:prstGeom prst="rect">
            <a:avLst/>
          </a:prstGeom>
          <a:noFill/>
          <a:ln>
            <a:noFill/>
          </a:ln>
        </p:spPr>
        <p:txBody>
          <a:bodyPr anchorCtr="0" anchor="t" bIns="91425" lIns="91425" spcFirstLastPara="1" rIns="91425" wrap="square" tIns="91425">
            <a:spAutoFit/>
          </a:bodyPr>
          <a:lstStyle/>
          <a:p>
            <a:pPr indent="45720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5. Schema Validation</a:t>
            </a:r>
            <a:endParaRPr b="0"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6. Cookies and Their Values</a:t>
            </a:r>
            <a:endParaRPr b="0" i="0" sz="1400" u="none" cap="none" strike="noStrike">
              <a:solidFill>
                <a:srgbClr val="000000"/>
              </a:solidFill>
              <a:latin typeface="Roboto Condensed"/>
              <a:ea typeface="Roboto Condensed"/>
              <a:cs typeface="Roboto Condensed"/>
              <a:sym typeface="Roboto Condensed"/>
            </a:endParaRPr>
          </a:p>
        </p:txBody>
      </p:sp>
      <p:pic>
        <p:nvPicPr>
          <p:cNvPr id="110" name="Google Shape;110;gda4b118d97_0_67"/>
          <p:cNvPicPr preferRelativeResize="0"/>
          <p:nvPr/>
        </p:nvPicPr>
        <p:blipFill rotWithShape="1">
          <a:blip r:embed="rId4">
            <a:alphaModFix/>
          </a:blip>
          <a:srcRect b="0" l="0" r="0" t="0"/>
          <a:stretch/>
        </p:blipFill>
        <p:spPr>
          <a:xfrm>
            <a:off x="2059400" y="1464300"/>
            <a:ext cx="5243151" cy="3563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da4b118d97_0_89"/>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Checking Response Status Code</a:t>
            </a:r>
            <a:endParaRPr sz="1800">
              <a:solidFill>
                <a:srgbClr val="45818E"/>
              </a:solidFill>
              <a:latin typeface="Roboto Condensed"/>
              <a:ea typeface="Roboto Condensed"/>
              <a:cs typeface="Roboto Condensed"/>
              <a:sym typeface="Roboto Condensed"/>
            </a:endParaRPr>
          </a:p>
        </p:txBody>
      </p:sp>
      <p:sp>
        <p:nvSpPr>
          <p:cNvPr id="117" name="Google Shape;117;gda4b118d97_0_89"/>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da4b118d97_0_89"/>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da4b118d97_0_89"/>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da4b118d97_0_89"/>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da4b118d97_0_89"/>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da4b118d97_0_89"/>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da4b118d97_0_89"/>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gda4b118d97_0_89"/>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25" name="Google Shape;125;gda4b118d97_0_89"/>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26" name="Google Shape;126;gda4b118d97_0_89"/>
          <p:cNvSpPr txBox="1"/>
          <p:nvPr/>
        </p:nvSpPr>
        <p:spPr>
          <a:xfrm>
            <a:off x="326925" y="642950"/>
            <a:ext cx="77805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Roboto Condensed"/>
                <a:ea typeface="Roboto Condensed"/>
                <a:cs typeface="Roboto Condensed"/>
                <a:sym typeface="Roboto Condensed"/>
              </a:rPr>
              <a:t>REST Assured with the status code assertion method, which takes exactly one parameter, being the expected status code, as an integer.</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p:txBody>
      </p:sp>
      <p:pic>
        <p:nvPicPr>
          <p:cNvPr id="127" name="Google Shape;127;gda4b118d97_0_89"/>
          <p:cNvPicPr preferRelativeResize="0"/>
          <p:nvPr/>
        </p:nvPicPr>
        <p:blipFill rotWithShape="1">
          <a:blip r:embed="rId4">
            <a:alphaModFix/>
          </a:blip>
          <a:srcRect b="0" l="0" r="0" t="0"/>
          <a:stretch/>
        </p:blipFill>
        <p:spPr>
          <a:xfrm>
            <a:off x="458700" y="1331275"/>
            <a:ext cx="8042840" cy="318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a4b118d97_0_127"/>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Checking Response Content Type</a:t>
            </a:r>
            <a:endParaRPr sz="1800">
              <a:solidFill>
                <a:srgbClr val="45818E"/>
              </a:solidFill>
              <a:latin typeface="Roboto Condensed"/>
              <a:ea typeface="Roboto Condensed"/>
              <a:cs typeface="Roboto Condensed"/>
              <a:sym typeface="Roboto Condensed"/>
            </a:endParaRPr>
          </a:p>
        </p:txBody>
      </p:sp>
      <p:sp>
        <p:nvSpPr>
          <p:cNvPr id="134" name="Google Shape;134;gda4b118d97_0_127"/>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da4b118d97_0_127"/>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da4b118d97_0_127"/>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da4b118d97_0_127"/>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da4b118d97_0_127"/>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da4b118d97_0_127"/>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da4b118d97_0_127"/>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1" name="Google Shape;141;gda4b118d97_0_127"/>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42" name="Google Shape;142;gda4b118d97_0_127"/>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43" name="Google Shape;143;gda4b118d97_0_127"/>
          <p:cNvSpPr txBox="1"/>
          <p:nvPr/>
        </p:nvSpPr>
        <p:spPr>
          <a:xfrm>
            <a:off x="326925" y="642950"/>
            <a:ext cx="77805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The content type that's specified in the response header.This content type tells the consumer of the API how to actually decode the response that's being returned by the API provider, so this is a very important header. We can also use </a:t>
            </a:r>
            <a:r>
              <a:rPr b="1" i="0" lang="en-US" sz="1400" u="none" cap="none" strike="noStrike">
                <a:solidFill>
                  <a:srgbClr val="F08D49"/>
                </a:solidFill>
                <a:latin typeface="Roboto Condensed"/>
                <a:ea typeface="Roboto Condensed"/>
                <a:cs typeface="Roboto Condensed"/>
                <a:sym typeface="Roboto Condensed"/>
              </a:rPr>
              <a:t>contentType</a:t>
            </a:r>
            <a:r>
              <a:rPr b="1" i="0" lang="en-US" sz="1400" u="none" cap="none" strike="noStrike">
                <a:solidFill>
                  <a:srgbClr val="CCCCCC"/>
                </a:solidFill>
                <a:latin typeface="Roboto Condensed"/>
                <a:ea typeface="Roboto Condensed"/>
                <a:cs typeface="Roboto Condensed"/>
                <a:sym typeface="Roboto Condensed"/>
              </a:rPr>
              <a:t>(</a:t>
            </a:r>
            <a:r>
              <a:rPr b="1" i="0" lang="en-US" sz="1400" u="none" cap="none" strike="noStrike">
                <a:solidFill>
                  <a:srgbClr val="7EC699"/>
                </a:solidFill>
                <a:latin typeface="Roboto Condensed"/>
                <a:ea typeface="Roboto Condensed"/>
                <a:cs typeface="Roboto Condensed"/>
                <a:sym typeface="Roboto Condensed"/>
              </a:rPr>
              <a:t>"application/json"</a:t>
            </a:r>
            <a:r>
              <a:rPr b="1" i="0" lang="en-US" sz="1400" u="none" cap="none" strike="noStrike">
                <a:solidFill>
                  <a:srgbClr val="CCCCCC"/>
                </a:solidFill>
                <a:latin typeface="Roboto Condensed"/>
                <a:ea typeface="Roboto Condensed"/>
                <a:cs typeface="Roboto Condensed"/>
                <a:sym typeface="Roboto Condensed"/>
              </a:rPr>
              <a:t>)</a:t>
            </a:r>
            <a:endParaRPr b="1" i="0" sz="1400" u="none" cap="none" strike="noStrike">
              <a:solidFill>
                <a:srgbClr val="CCCCCC"/>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54545"/>
              </a:solidFill>
              <a:latin typeface="Roboto Condensed"/>
              <a:ea typeface="Roboto Condensed"/>
              <a:cs typeface="Roboto Condensed"/>
              <a:sym typeface="Roboto Condensed"/>
            </a:endParaRPr>
          </a:p>
        </p:txBody>
      </p:sp>
      <p:pic>
        <p:nvPicPr>
          <p:cNvPr id="144" name="Google Shape;144;gda4b118d97_0_127"/>
          <p:cNvPicPr preferRelativeResize="0"/>
          <p:nvPr/>
        </p:nvPicPr>
        <p:blipFill rotWithShape="1">
          <a:blip r:embed="rId4">
            <a:alphaModFix/>
          </a:blip>
          <a:srcRect b="0" l="0" r="0" t="0"/>
          <a:stretch/>
        </p:blipFill>
        <p:spPr>
          <a:xfrm>
            <a:off x="753025" y="1771775"/>
            <a:ext cx="6811163" cy="2688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da4b118d97_0_105"/>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Logging Request and Response</a:t>
            </a:r>
            <a:endParaRPr sz="1800">
              <a:solidFill>
                <a:srgbClr val="45818E"/>
              </a:solidFill>
              <a:latin typeface="Roboto Condensed"/>
              <a:ea typeface="Roboto Condensed"/>
              <a:cs typeface="Roboto Condensed"/>
              <a:sym typeface="Roboto Condensed"/>
            </a:endParaRPr>
          </a:p>
        </p:txBody>
      </p:sp>
      <p:sp>
        <p:nvSpPr>
          <p:cNvPr id="151" name="Google Shape;151;gda4b118d97_0_105"/>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da4b118d97_0_105"/>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da4b118d97_0_105"/>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da4b118d97_0_105"/>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da4b118d97_0_105"/>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da4b118d97_0_105"/>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da4b118d97_0_105"/>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8" name="Google Shape;158;gda4b118d97_0_105"/>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59" name="Google Shape;159;gda4b118d97_0_105"/>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60" name="Google Shape;160;gda4b118d97_0_105"/>
          <p:cNvSpPr txBox="1"/>
          <p:nvPr/>
        </p:nvSpPr>
        <p:spPr>
          <a:xfrm>
            <a:off x="326925" y="642950"/>
            <a:ext cx="7780500" cy="139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API requests and responses contain much more data than just a status code or a content type.</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To see everything that's being returned by the API provider when you put in a request, you can do so with the help of a number of logging statements.</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p:txBody>
      </p:sp>
      <p:pic>
        <p:nvPicPr>
          <p:cNvPr id="161" name="Google Shape;161;gda4b118d97_0_105"/>
          <p:cNvPicPr preferRelativeResize="0"/>
          <p:nvPr/>
        </p:nvPicPr>
        <p:blipFill rotWithShape="1">
          <a:blip r:embed="rId4">
            <a:alphaModFix/>
          </a:blip>
          <a:srcRect b="0" l="0" r="0" t="0"/>
          <a:stretch/>
        </p:blipFill>
        <p:spPr>
          <a:xfrm>
            <a:off x="884550" y="1691500"/>
            <a:ext cx="6574076" cy="292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a4b118d97_0_148"/>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Logging Request and Response Logs</a:t>
            </a:r>
            <a:endParaRPr sz="1800">
              <a:solidFill>
                <a:srgbClr val="45818E"/>
              </a:solidFill>
              <a:latin typeface="Roboto Condensed"/>
              <a:ea typeface="Roboto Condensed"/>
              <a:cs typeface="Roboto Condensed"/>
              <a:sym typeface="Roboto Condensed"/>
            </a:endParaRPr>
          </a:p>
        </p:txBody>
      </p:sp>
      <p:sp>
        <p:nvSpPr>
          <p:cNvPr id="168" name="Google Shape;168;gda4b118d97_0_148"/>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da4b118d97_0_148"/>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da4b118d97_0_148"/>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da4b118d97_0_148"/>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da4b118d97_0_148"/>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da4b118d97_0_148"/>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da4b118d97_0_148"/>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gda4b118d97_0_148"/>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76" name="Google Shape;176;gda4b118d97_0_148"/>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77" name="Google Shape;177;gda4b118d97_0_148"/>
          <p:cNvSpPr txBox="1"/>
          <p:nvPr/>
        </p:nvSpPr>
        <p:spPr>
          <a:xfrm>
            <a:off x="326925" y="642950"/>
            <a:ext cx="40974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Specified log().all() and this tells REST Assured to write everything there is to know about the API </a:t>
            </a:r>
            <a:r>
              <a:rPr b="1" i="0" lang="en-US" sz="1400" u="none" cap="none" strike="noStrike">
                <a:solidFill>
                  <a:schemeClr val="dk1"/>
                </a:solidFill>
                <a:latin typeface="Roboto Condensed"/>
                <a:ea typeface="Roboto Condensed"/>
                <a:cs typeface="Roboto Condensed"/>
                <a:sym typeface="Roboto Condensed"/>
              </a:rPr>
              <a:t>request </a:t>
            </a:r>
            <a:r>
              <a:rPr b="0" i="0" lang="en-US" sz="1400" u="none" cap="none" strike="noStrike">
                <a:solidFill>
                  <a:schemeClr val="dk1"/>
                </a:solidFill>
                <a:latin typeface="Roboto Condensed"/>
                <a:ea typeface="Roboto Condensed"/>
                <a:cs typeface="Roboto Condensed"/>
                <a:sym typeface="Roboto Condensed"/>
              </a:rPr>
              <a:t>to the standard output.</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Similar after the then method, and this tells REST Assured to log the contents of the </a:t>
            </a:r>
            <a:r>
              <a:rPr b="1" i="0" lang="en-US" sz="1400" u="none" cap="none" strike="noStrike">
                <a:solidFill>
                  <a:schemeClr val="dk1"/>
                </a:solidFill>
                <a:latin typeface="Roboto Condensed"/>
                <a:ea typeface="Roboto Condensed"/>
                <a:cs typeface="Roboto Condensed"/>
                <a:sym typeface="Roboto Condensed"/>
              </a:rPr>
              <a:t>response</a:t>
            </a:r>
            <a:r>
              <a:rPr b="0" i="0" lang="en-US" sz="1400" u="none" cap="none" strike="noStrike">
                <a:solidFill>
                  <a:schemeClr val="dk1"/>
                </a:solidFill>
                <a:latin typeface="Roboto Condensed"/>
                <a:ea typeface="Roboto Condensed"/>
                <a:cs typeface="Roboto Condensed"/>
                <a:sym typeface="Roboto Condensed"/>
              </a:rPr>
              <a:t> body to the standard output as well.</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p:txBody>
      </p:sp>
      <p:pic>
        <p:nvPicPr>
          <p:cNvPr id="178" name="Google Shape;178;gda4b118d97_0_148"/>
          <p:cNvPicPr preferRelativeResize="0"/>
          <p:nvPr/>
        </p:nvPicPr>
        <p:blipFill rotWithShape="1">
          <a:blip r:embed="rId4">
            <a:alphaModFix/>
          </a:blip>
          <a:srcRect b="0" l="0" r="0" t="0"/>
          <a:stretch/>
        </p:blipFill>
        <p:spPr>
          <a:xfrm>
            <a:off x="4675025" y="706953"/>
            <a:ext cx="3673825" cy="40803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da4b118d97_0_166"/>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JSONPath usage for verifying Response body</a:t>
            </a:r>
            <a:endParaRPr sz="1800">
              <a:solidFill>
                <a:srgbClr val="45818E"/>
              </a:solidFill>
              <a:latin typeface="Roboto Condensed"/>
              <a:ea typeface="Roboto Condensed"/>
              <a:cs typeface="Roboto Condensed"/>
              <a:sym typeface="Roboto Condensed"/>
            </a:endParaRPr>
          </a:p>
        </p:txBody>
      </p:sp>
      <p:sp>
        <p:nvSpPr>
          <p:cNvPr id="185" name="Google Shape;185;gda4b118d97_0_166"/>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da4b118d97_0_166"/>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da4b118d97_0_166"/>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da4b118d97_0_166"/>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da4b118d97_0_166"/>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da4b118d97_0_166"/>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da4b118d97_0_166"/>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 name="Google Shape;192;gda4b118d97_0_166"/>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93" name="Google Shape;193;gda4b118d97_0_166"/>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94" name="Google Shape;194;gda4b118d97_0_166"/>
          <p:cNvSpPr txBox="1"/>
          <p:nvPr/>
        </p:nvSpPr>
        <p:spPr>
          <a:xfrm>
            <a:off x="326925" y="642950"/>
            <a:ext cx="7780500" cy="486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JsonPath is a path expression language of JSON. It's really similar to what XmlPath does for XML and what XPath does for HTML.</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Roboto Condensed"/>
                <a:ea typeface="Roboto Condensed"/>
                <a:cs typeface="Roboto Condensed"/>
                <a:sym typeface="Roboto Condensed"/>
              </a:rPr>
              <a:t>e.g Jsonpath for few items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317500" lvl="0" marL="457200" marR="0" rtl="0" algn="l">
              <a:lnSpc>
                <a:spcPct val="115000"/>
              </a:lnSpc>
              <a:spcBef>
                <a:spcPts val="0"/>
              </a:spcBef>
              <a:spcAft>
                <a:spcPts val="0"/>
              </a:spcAft>
              <a:buClr>
                <a:schemeClr val="dk1"/>
              </a:buClr>
              <a:buSzPts val="1400"/>
              <a:buFont typeface="Roboto Condensed"/>
              <a:buAutoNum type="arabicPeriod"/>
            </a:pPr>
            <a:r>
              <a:rPr b="0" i="0" lang="en-US" sz="1400" u="none" cap="none" strike="noStrike">
                <a:solidFill>
                  <a:schemeClr val="dk1"/>
                </a:solidFill>
                <a:latin typeface="Roboto Condensed"/>
                <a:ea typeface="Roboto Condensed"/>
                <a:cs typeface="Roboto Condensed"/>
                <a:sym typeface="Roboto Condensed"/>
              </a:rPr>
              <a:t>county = country</a:t>
            </a:r>
            <a:endParaRPr b="0"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lang="en-US">
                <a:solidFill>
                  <a:schemeClr val="dk1"/>
                </a:solidFill>
                <a:latin typeface="Roboto Condensed"/>
                <a:ea typeface="Roboto Condensed"/>
                <a:cs typeface="Roboto Condensed"/>
                <a:sym typeface="Roboto Condensed"/>
              </a:rPr>
              <a:t>   2.     </a:t>
            </a:r>
            <a:r>
              <a:rPr b="0" i="0" lang="en-US" sz="1400" u="none" cap="none" strike="noStrike">
                <a:solidFill>
                  <a:schemeClr val="dk1"/>
                </a:solidFill>
                <a:latin typeface="Roboto Condensed"/>
                <a:ea typeface="Roboto Condensed"/>
                <a:cs typeface="Roboto Condensed"/>
                <a:sym typeface="Roboto Condensed"/>
              </a:rPr>
              <a:t>state=places[0].state</a:t>
            </a:r>
            <a:endParaRPr b="0"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lang="en-US">
                <a:solidFill>
                  <a:schemeClr val="dk1"/>
                </a:solidFill>
                <a:latin typeface="Roboto Condensed"/>
                <a:ea typeface="Roboto Condensed"/>
                <a:cs typeface="Roboto Condensed"/>
                <a:sym typeface="Roboto Condensed"/>
              </a:rPr>
              <a:t>   3.      </a:t>
            </a:r>
            <a:r>
              <a:rPr b="0" i="0" lang="en-US" sz="1400" u="none" cap="none" strike="noStrike">
                <a:solidFill>
                  <a:schemeClr val="dk1"/>
                </a:solidFill>
                <a:latin typeface="Roboto Condensed"/>
                <a:ea typeface="Roboto Condensed"/>
                <a:cs typeface="Roboto Condensed"/>
                <a:sym typeface="Roboto Condensed"/>
              </a:rPr>
              <a:t>latitude=places[0].latitude</a:t>
            </a:r>
            <a:endParaRPr b="0" i="0" sz="1400" u="none" cap="none" strike="noStrike">
              <a:solidFill>
                <a:schemeClr val="dk1"/>
              </a:solidFill>
              <a:latin typeface="Roboto Condensed"/>
              <a:ea typeface="Roboto Condensed"/>
              <a:cs typeface="Roboto Condensed"/>
              <a:sym typeface="Roboto Condensed"/>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a:ea typeface="Roboto Condensed"/>
              <a:cs typeface="Roboto Condensed"/>
              <a:sym typeface="Roboto Condensed"/>
            </a:endParaRPr>
          </a:p>
        </p:txBody>
      </p:sp>
      <p:pic>
        <p:nvPicPr>
          <p:cNvPr id="195" name="Google Shape;195;gda4b118d97_0_166"/>
          <p:cNvPicPr preferRelativeResize="0"/>
          <p:nvPr/>
        </p:nvPicPr>
        <p:blipFill rotWithShape="1">
          <a:blip r:embed="rId4">
            <a:alphaModFix/>
          </a:blip>
          <a:srcRect b="0" l="0" r="0" t="0"/>
          <a:stretch/>
        </p:blipFill>
        <p:spPr>
          <a:xfrm>
            <a:off x="3988800" y="1381863"/>
            <a:ext cx="4512754" cy="2907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