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rv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gl1KVIxh4aj5IpQ6tlX5pHzo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vo-regular.fntdata"/><Relationship Id="rId21" Type="http://schemas.openxmlformats.org/officeDocument/2006/relationships/slide" Target="slides/slide17.xml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a56bec1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da56bec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Dataprovider examples with static data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Dataprovider examples with data from excel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Need to cover Get call with Excel and Post call with json file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da56bec1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cfa0df0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dccfa0d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dccfa0df0e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699f51fe8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b699f51f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b699f51fe8_0_10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99f51f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b699f51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b699f51fe8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699f51fe8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b699f51f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b699f51fe8_0_1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699f51fe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b699f51fe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b699f51fe8_0_14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699f51fe8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b699f51fe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b699f51fe8_0_1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699f51fe8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b699f51fe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b699f51fe8_0_19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a56bec1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a56bec192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546e284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d9546e28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d9546e284a_0_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733b11c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c733b11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c733b11ca_0_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546e284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d9546e28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d9546e284a_0_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546e284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d9546e28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9546e284a_0_3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ee1586a3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d9ee1586a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d9ee1586a3_1_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99f51fe8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699f51f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b699f51fe8_0_8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733b11ca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c733b11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dc733b11ca_0_3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733b11ca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dc733b11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dc733b11ca_0_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da56bec192_0_54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da56bec192_0_54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da56bec192_0_54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685800" y="2111122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457200" y="5875077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2875" y="0"/>
            <a:ext cx="715207" cy="4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5"/>
          <p:cNvSpPr txBox="1"/>
          <p:nvPr>
            <p:ph type="title"/>
          </p:nvPr>
        </p:nvSpPr>
        <p:spPr>
          <a:xfrm>
            <a:off x="456689" y="205969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251520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395537" y="150781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31840" y="4789885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6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28235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7884367" y="4891587"/>
            <a:ext cx="7290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6"/>
          <p:cNvGrpSpPr/>
          <p:nvPr/>
        </p:nvGrpSpPr>
        <p:grpSpPr>
          <a:xfrm>
            <a:off x="7541996" y="267494"/>
            <a:ext cx="1512300" cy="801775"/>
            <a:chOff x="7541996" y="267493"/>
            <a:chExt cx="1512300" cy="801775"/>
          </a:xfrm>
        </p:grpSpPr>
        <p:grpSp>
          <p:nvGrpSpPr>
            <p:cNvPr id="45" name="Google Shape;45;p26"/>
            <p:cNvGrpSpPr/>
            <p:nvPr/>
          </p:nvGrpSpPr>
          <p:grpSpPr>
            <a:xfrm>
              <a:off x="7541996" y="277180"/>
              <a:ext cx="1512300" cy="792088"/>
              <a:chOff x="7596202" y="267493"/>
              <a:chExt cx="1512300" cy="792088"/>
            </a:xfrm>
          </p:grpSpPr>
          <p:sp>
            <p:nvSpPr>
              <p:cNvPr id="46" name="Google Shape;46;p26"/>
              <p:cNvSpPr/>
              <p:nvPr/>
            </p:nvSpPr>
            <p:spPr>
              <a:xfrm flipH="1" rot="10800000">
                <a:off x="8964736" y="703481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6"/>
              <p:cNvSpPr/>
              <p:nvPr/>
            </p:nvSpPr>
            <p:spPr>
              <a:xfrm flipH="1">
                <a:off x="7596202" y="267493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6"/>
            <p:cNvSpPr/>
            <p:nvPr/>
          </p:nvSpPr>
          <p:spPr>
            <a:xfrm>
              <a:off x="7616407" y="267493"/>
              <a:ext cx="1172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baeldung.com/lombok-i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hyperlink" Target="https://json2csharp.com/json-to-poj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3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a56bec192_0_0"/>
          <p:cNvSpPr txBox="1"/>
          <p:nvPr/>
        </p:nvSpPr>
        <p:spPr>
          <a:xfrm>
            <a:off x="278825" y="976613"/>
            <a:ext cx="7765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Rest Assured API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Day 5 - (De)-serializing request      and response bodies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da56bec19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075" y="586975"/>
            <a:ext cx="1223550" cy="12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da56bec19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da56bec192_0_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da56bec192_0_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a56bec192_0_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da56bec192_0_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a56bec192_0_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da56bec192_0_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da56bec192_0_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ccfa0df0e_0_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dccfa0df0e_0_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ccfa0df0e_0_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ccfa0df0e_0_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dccfa0df0e_0_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dccfa0df0e_0_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dccfa0df0e_0_0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15" name="Google Shape;215;gdccfa0df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dccfa0df0e_0_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ccfa0df0e_0_0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Sample GET request (map response to POJO)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gdccfa0df0e_0_0"/>
          <p:cNvSpPr txBox="1"/>
          <p:nvPr/>
        </p:nvSpPr>
        <p:spPr>
          <a:xfrm>
            <a:off x="334650" y="645450"/>
            <a:ext cx="4013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Sample response :</a:t>
            </a: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{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"id":1,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"country":"India",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"abbreviation":"IN",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"places":[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{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"place name":"Janpath",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"longitude":"77.2167",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"state":"New Delhi",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"state abbreviation":"DL",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"latitude":"28.6333"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},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{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"place name":"Rail Bhawan",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"longitude":"77.2167",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"state":"New Delhi",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"state abbreviation":"DL",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"latitude":"28.6333"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}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]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0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dccfa0df0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800" y="693663"/>
            <a:ext cx="4189950" cy="410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99f51fe8_0_107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b699f51fe8_0_107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699f51fe8_0_107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699f51fe8_0_107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b699f51fe8_0_107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699f51fe8_0_107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b699f51fe8_0_107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32" name="Google Shape;232;gb699f51fe8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b699f51fe8_0_107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b699f51fe8_0_107"/>
          <p:cNvSpPr txBox="1"/>
          <p:nvPr/>
        </p:nvSpPr>
        <p:spPr>
          <a:xfrm>
            <a:off x="253525" y="51400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Lombok</a:t>
            </a:r>
            <a:endParaRPr b="1" i="0" sz="20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gb699f51fe8_0_107"/>
          <p:cNvSpPr txBox="1"/>
          <p:nvPr/>
        </p:nvSpPr>
        <p:spPr>
          <a:xfrm>
            <a:off x="617000" y="563650"/>
            <a:ext cx="7592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➢"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lombok and Why:</a:t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Lombok is used to reduce boilerplate code for model/data objects, e.g., it can generate getters and setters for those object automatically by using Lombok annotations.</a:t>
            </a:r>
            <a:endParaRPr b="0" i="0" sz="1200" u="none" cap="none" strike="noStrike">
              <a:solidFill>
                <a:srgbClr val="202124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02124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 Condensed"/>
              <a:buChar char="➢"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Annotations</a:t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@Getter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@Setter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@AllArgsConstructor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@NoArgsConstructor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➢"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install</a:t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Setting up lombok in Eclipse and Intellij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</a:pPr>
            <a:r>
              <a:rPr b="0" i="0" lang="en-US" sz="15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https://www.baeldung.com/lombok-ide</a:t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99f51fe8_0_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b699f51fe8_0_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699f51fe8_0_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699f51fe8_0_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b699f51fe8_0_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699f51fe8_0_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b699f51fe8_0_0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48" name="Google Shape;248;gb699f51f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b699f51fe8_0_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b699f51fe8_0_0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Sample POST request (map response to POJO)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gb699f51fe8_0_0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b699f51fe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25" y="759775"/>
            <a:ext cx="4718801" cy="37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b699f51fe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1425" y="1405075"/>
            <a:ext cx="3321674" cy="28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b699f51fe8_0_0"/>
          <p:cNvSpPr txBox="1"/>
          <p:nvPr/>
        </p:nvSpPr>
        <p:spPr>
          <a:xfrm>
            <a:off x="5433750" y="93795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POJO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699f51fe8_0_123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b699f51fe8_0_123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b699f51fe8_0_123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699f51fe8_0_123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b699f51fe8_0_123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b699f51fe8_0_123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b699f51fe8_0_123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67" name="Google Shape;267;gb699f51fe8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b699f51fe8_0_123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b699f51fe8_0_123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Jackson Annotations: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gb699f51fe8_0_123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b699f51fe8_0_123"/>
          <p:cNvSpPr txBox="1"/>
          <p:nvPr/>
        </p:nvSpPr>
        <p:spPr>
          <a:xfrm>
            <a:off x="915525" y="695900"/>
            <a:ext cx="71022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Char char="➢"/>
            </a:pPr>
            <a:r>
              <a:rPr b="1" i="0" lang="en-US" sz="17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@JsonProperty:</a:t>
            </a:r>
            <a:endParaRPr b="1" i="0" sz="17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450" u="none" cap="none" strike="noStrike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@JsonProperty(name), tells Jackson ObjectMapper to map the JSON property name to the annotated Java field's name.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2" name="Google Shape;272;gb699f51fe8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525" y="1811925"/>
            <a:ext cx="2233472" cy="30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b699f51fe8_0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8925" y="1902725"/>
            <a:ext cx="4047700" cy="286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699f51fe8_0_143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b699f51fe8_0_143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b699f51fe8_0_143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b699f51fe8_0_143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b699f51fe8_0_143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b699f51fe8_0_143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gb699f51fe8_0_143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86" name="Google Shape;286;gb699f51fe8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b699f51fe8_0_143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699f51fe8_0_143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Cont...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9" name="Google Shape;289;gb699f51fe8_0_143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b699f51fe8_0_143"/>
          <p:cNvSpPr txBox="1"/>
          <p:nvPr/>
        </p:nvSpPr>
        <p:spPr>
          <a:xfrm>
            <a:off x="915525" y="614263"/>
            <a:ext cx="71022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Char char="➢"/>
            </a:pPr>
            <a:r>
              <a:rPr b="1" i="0" lang="en-US" sz="17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@JsonIgnoreProperties:</a:t>
            </a:r>
            <a:endParaRPr b="1" i="0" sz="17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@JsonProperty(ignoreUnknown = true/false), tells Jackson ObjectMapper to ignore/not to ignore json fields(unknown) while mapping to Java object.</a:t>
            </a:r>
            <a:endParaRPr b="1" i="0" sz="17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1" name="Google Shape;291;gb699f51fe8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413" y="1811950"/>
            <a:ext cx="5292426" cy="28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699f51fe8_0_162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699f51fe8_0_162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b699f51fe8_0_162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b699f51fe8_0_162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b699f51fe8_0_162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b699f51fe8_0_162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b699f51fe8_0_162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04" name="Google Shape;304;gb699f51fe8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b699f51fe8_0_162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b699f51fe8_0_162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Cont...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7" name="Google Shape;307;gb699f51fe8_0_162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b699f51fe8_0_162"/>
          <p:cNvSpPr txBox="1"/>
          <p:nvPr/>
        </p:nvSpPr>
        <p:spPr>
          <a:xfrm>
            <a:off x="334650" y="606025"/>
            <a:ext cx="8529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➢"/>
            </a:pPr>
            <a:r>
              <a:rPr b="1" i="0" lang="en-US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</a:t>
            </a:r>
            <a:r>
              <a:rPr b="1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JsonNaming</a:t>
            </a:r>
            <a:r>
              <a:rPr b="1" i="0" lang="en-US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b="1" i="0" sz="1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It is a strategy that can be used to define how the Json property should appear after serialization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Jackson provides following custom naming strategies.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■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SnakeCaseStrategy – properties will be in snake_case format. Eg: first_name.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■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UpperCamelCaseStrategy – properties will be in UpperCamelCase format. Eg: FirstName.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■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DefaultStrategy – properties will be lowerCamelCase format. Eg: firstName.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■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DefaultStrategy – properties will be lowerCamelCase format. Eg: firstName.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■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DefaultStrategy – properties will be lowerCamelCase format. Eg: firstName.</a:t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99f51fe8_0_195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699f51fe8_0_195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b699f51fe8_0_195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b699f51fe8_0_195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b699f51fe8_0_195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b699f51fe8_0_195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b699f51fe8_0_195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21" name="Google Shape;321;gb699f51fe8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b699f51fe8_0_195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b699f51fe8_0_195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Cont...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gb699f51fe8_0_195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b699f51fe8_0_195"/>
          <p:cNvSpPr txBox="1"/>
          <p:nvPr/>
        </p:nvSpPr>
        <p:spPr>
          <a:xfrm>
            <a:off x="334650" y="606025"/>
            <a:ext cx="8529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Char char="➢"/>
            </a:pPr>
            <a:r>
              <a:rPr b="1" i="0" lang="en-US" sz="17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@JsonProperty (with default value)</a:t>
            </a:r>
            <a:endParaRPr b="1" i="0" sz="17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We can set default value if json does not have the field</a:t>
            </a:r>
            <a:endParaRPr b="1" i="0" sz="1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6" name="Google Shape;326;gb699f51fe8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525" y="1608650"/>
            <a:ext cx="3167475" cy="33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b699f51fe8_0_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3026" y="1863225"/>
            <a:ext cx="3572976" cy="28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da56bec192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649" y="0"/>
            <a:ext cx="7225903" cy="510884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da56bec192_0_58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da56bec192_0_58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da56bec192_0_58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da56bec192_0_58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da56bec192_0_58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a56bec192_0_58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a56bec192_0_58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546e284a_0_1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d9546e284a_0_1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d9546e284a_0_1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9546e284a_0_1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d9546e284a_0_1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d9546e284a_0_1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d9546e284a_0_1"/>
          <p:cNvCxnSpPr/>
          <p:nvPr/>
        </p:nvCxnSpPr>
        <p:spPr>
          <a:xfrm>
            <a:off x="307200" y="552524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76" name="Google Shape;76;gd9546e284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d9546e284a_0_1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d9546e284a_0_1"/>
          <p:cNvSpPr txBox="1"/>
          <p:nvPr/>
        </p:nvSpPr>
        <p:spPr>
          <a:xfrm>
            <a:off x="3843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Serialization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gd9546e284a_0_1"/>
          <p:cNvSpPr txBox="1"/>
          <p:nvPr/>
        </p:nvSpPr>
        <p:spPr>
          <a:xfrm>
            <a:off x="539875" y="1304700"/>
            <a:ext cx="375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Serialization is a process of converting objects into stream of data.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Serialization &amp; deserialization processes are platform independent - meaning we can serialize object in one platform and deserialize it in different platform.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0" name="Google Shape;80;gd9546e284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575" y="1148750"/>
            <a:ext cx="4543626" cy="301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733b11ca_0_19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c733b11ca_0_19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c733b11ca_0_19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c733b11ca_0_19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c733b11ca_0_19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c733b11ca_0_19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dc733b11ca_0_19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93" name="Google Shape;93;gdc733b11c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c733b11ca_0_19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c733b11ca_0_19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Deserialization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gdc733b11ca_0_19"/>
          <p:cNvSpPr txBox="1"/>
          <p:nvPr/>
        </p:nvSpPr>
        <p:spPr>
          <a:xfrm>
            <a:off x="539875" y="1304700"/>
            <a:ext cx="375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Deserialization is a process of converting stream of data into objects.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main purpose of Serialization &amp; deserialization is to persist the data and re-create whenever needed.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7" name="Google Shape;97;gdc733b11ca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950" y="1148750"/>
            <a:ext cx="4543626" cy="301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46e284a_0_19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9546e284a_0_19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9546e284a_0_19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9546e284a_0_19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9546e284a_0_19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9546e284a_0_19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d9546e284a_0_19"/>
          <p:cNvCxnSpPr/>
          <p:nvPr/>
        </p:nvCxnSpPr>
        <p:spPr>
          <a:xfrm>
            <a:off x="307200" y="552524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10" name="Google Shape;110;gd9546e284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9546e284a_0_19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9546e284a_0_19"/>
          <p:cNvSpPr txBox="1"/>
          <p:nvPr/>
        </p:nvSpPr>
        <p:spPr>
          <a:xfrm>
            <a:off x="3843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Serialization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gd9546e284a_0_19"/>
          <p:cNvSpPr txBox="1"/>
          <p:nvPr/>
        </p:nvSpPr>
        <p:spPr>
          <a:xfrm>
            <a:off x="539875" y="1304700"/>
            <a:ext cx="37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gd9546e284a_0_19"/>
          <p:cNvSpPr txBox="1"/>
          <p:nvPr/>
        </p:nvSpPr>
        <p:spPr>
          <a:xfrm>
            <a:off x="372925" y="736225"/>
            <a:ext cx="6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POST request with request body as Map (with no object serialization library)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5" name="Google Shape;115;gd9546e284a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501" y="1304700"/>
            <a:ext cx="5866223" cy="3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546e284a_0_36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d9546e284a_0_36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9546e284a_0_36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9546e284a_0_36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d9546e284a_0_36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9546e284a_0_36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d9546e284a_0_36"/>
          <p:cNvCxnSpPr/>
          <p:nvPr/>
        </p:nvCxnSpPr>
        <p:spPr>
          <a:xfrm>
            <a:off x="307200" y="552524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28" name="Google Shape;128;gd9546e284a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9546e284a_0_36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9546e284a_0_36"/>
          <p:cNvSpPr txBox="1"/>
          <p:nvPr/>
        </p:nvSpPr>
        <p:spPr>
          <a:xfrm>
            <a:off x="3843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Serialization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gd9546e284a_0_36"/>
          <p:cNvSpPr txBox="1"/>
          <p:nvPr/>
        </p:nvSpPr>
        <p:spPr>
          <a:xfrm>
            <a:off x="539875" y="1304700"/>
            <a:ext cx="37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gd9546e284a_0_36"/>
          <p:cNvSpPr txBox="1"/>
          <p:nvPr/>
        </p:nvSpPr>
        <p:spPr>
          <a:xfrm>
            <a:off x="372925" y="736225"/>
            <a:ext cx="7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POST request with request body as Map (with object serialization library)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3" name="Google Shape;133;gd9546e284a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650" y="1304700"/>
            <a:ext cx="5906976" cy="34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ee1586a3_1_57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9ee1586a3_1_57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9ee1586a3_1_57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9ee1586a3_1_57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9ee1586a3_1_57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9ee1586a3_1_57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d9ee1586a3_1_57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46" name="Google Shape;146;gd9ee1586a3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d9ee1586a3_1_57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d9ee1586a3_1_57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POJO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gd9ee1586a3_1_57"/>
          <p:cNvSpPr txBox="1"/>
          <p:nvPr/>
        </p:nvSpPr>
        <p:spPr>
          <a:xfrm>
            <a:off x="334650" y="911375"/>
            <a:ext cx="344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POJO stands for Plain Old Java Object 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normal/ordinary Java Object.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POJOs are used for increasing the readability and re-usability of a program.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0" name="Google Shape;150;gd9ee1586a3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375" y="746850"/>
            <a:ext cx="4948450" cy="40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699f51fe8_0_89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699f51fe8_0_89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699f51fe8_0_89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699f51fe8_0_89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699f51fe8_0_89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699f51fe8_0_89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b699f51fe8_0_89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63" name="Google Shape;163;gb699f51fe8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b699f51fe8_0_89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699f51fe8_0_89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to POJO (online converter)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6" name="Google Shape;166;gb699f51fe8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263" y="1419950"/>
            <a:ext cx="8320376" cy="29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699f51fe8_0_89"/>
          <p:cNvSpPr txBox="1"/>
          <p:nvPr/>
        </p:nvSpPr>
        <p:spPr>
          <a:xfrm>
            <a:off x="544625" y="716050"/>
            <a:ext cx="580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Condensed"/>
              <a:buChar char="➢"/>
            </a:pPr>
            <a:r>
              <a:rPr b="0" i="0" lang="en-US" sz="15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https://json2csharp.com/json-to-pojo</a:t>
            </a:r>
            <a:endParaRPr b="0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733b11ca_0_35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dc733b11ca_0_35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dc733b11ca_0_35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dc733b11ca_0_35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dc733b11ca_0_35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c733b11ca_0_35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dc733b11ca_0_35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80" name="Google Shape;180;gdc733b11c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c733b11ca_0_35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dc733b11ca_0_35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Libraries for Serialization &amp; Deserialization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gdc733b11ca_0_35"/>
          <p:cNvSpPr txBox="1"/>
          <p:nvPr/>
        </p:nvSpPr>
        <p:spPr>
          <a:xfrm>
            <a:off x="459175" y="790350"/>
            <a:ext cx="64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➢"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Jackson</a:t>
            </a:r>
            <a:endParaRPr b="1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gdc733b11ca_0_35"/>
          <p:cNvSpPr txBox="1"/>
          <p:nvPr/>
        </p:nvSpPr>
        <p:spPr>
          <a:xfrm>
            <a:off x="621750" y="2876375"/>
            <a:ext cx="58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➢"/>
            </a:pPr>
            <a:r>
              <a:rPr b="1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Gson</a:t>
            </a:r>
            <a:endParaRPr b="1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5" name="Google Shape;185;gdc733b11ca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675" y="3407600"/>
            <a:ext cx="7207500" cy="13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dc733b11ca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675" y="1294675"/>
            <a:ext cx="6680351" cy="1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733b11ca_0_57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c733b11ca_0_57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dc733b11ca_0_57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dc733b11ca_0_57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dc733b11ca_0_57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dc733b11ca_0_57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dc733b11ca_0_57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99" name="Google Shape;199;gdc733b11c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dc733b11ca_0_57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dc733b11ca_0_57"/>
          <p:cNvSpPr txBox="1"/>
          <p:nvPr/>
        </p:nvSpPr>
        <p:spPr>
          <a:xfrm>
            <a:off x="253525" y="514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Comparison of Jackson &amp; Gson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" name="Google Shape;202;gdc733b11ca_0_57"/>
          <p:cNvSpPr txBox="1"/>
          <p:nvPr/>
        </p:nvSpPr>
        <p:spPr>
          <a:xfrm>
            <a:off x="459175" y="790350"/>
            <a:ext cx="6489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Jackson is by far the heaviest library of them all, but it is also the fastest one.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Jackson is built in into some of the frameworks such as RestEasy, Restlet, Spring Framework.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Gson is the slowest at deserializing JSONs.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Jackson has extensive annotation support.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 Condensed"/>
              <a:buChar char="➢"/>
            </a:pPr>
            <a:r>
              <a:rPr b="0" i="0" lang="en-US" sz="16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Gson does serialize objects relatively fast, the resulting JSON might be larger due to the HTML-compatible escape characters that Gson inserts into it.</a:t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