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1"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494361"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832989" y="1101"/>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Start</a:t>
          </a:r>
        </a:p>
      </dsp:txBody>
      <dsp:txXfrm>
        <a:off x="867797" y="35909"/>
        <a:ext cx="1911100" cy="1118813"/>
      </dsp:txXfrm>
    </dsp:sp>
    <dsp:sp modelId="{03077BA1-5101-4545-A2A3-4ED3BB3CF98C}">
      <dsp:nvSpPr>
        <dsp:cNvPr id="0" name=""/>
        <dsp:cNvSpPr/>
      </dsp:nvSpPr>
      <dsp:spPr>
        <a:xfrm rot="5400000">
          <a:off x="494361"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832989" y="1486639"/>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Fetching</a:t>
          </a:r>
        </a:p>
      </dsp:txBody>
      <dsp:txXfrm>
        <a:off x="867797" y="1521447"/>
        <a:ext cx="1911100" cy="1118813"/>
      </dsp:txXfrm>
    </dsp:sp>
    <dsp:sp modelId="{81960D57-5E4C-4A6F-968D-00EFDC02F6BE}">
      <dsp:nvSpPr>
        <dsp:cNvPr id="0" name=""/>
        <dsp:cNvSpPr/>
      </dsp:nvSpPr>
      <dsp:spPr>
        <a:xfrm>
          <a:off x="1237130" y="3174246"/>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832989" y="2972176"/>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EDA</a:t>
          </a:r>
        </a:p>
      </dsp:txBody>
      <dsp:txXfrm>
        <a:off x="867797" y="3006984"/>
        <a:ext cx="1911100" cy="1118813"/>
      </dsp:txXfrm>
    </dsp:sp>
    <dsp:sp modelId="{A69C57A8-2386-4F9A-A0F9-5707F0B1CA1B}">
      <dsp:nvSpPr>
        <dsp:cNvPr id="0" name=""/>
        <dsp:cNvSpPr/>
      </dsp:nvSpPr>
      <dsp:spPr>
        <a:xfrm rot="16200000">
          <a:off x="3128714"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467341" y="2972176"/>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Cleaning</a:t>
          </a:r>
        </a:p>
      </dsp:txBody>
      <dsp:txXfrm>
        <a:off x="3502149" y="3006984"/>
        <a:ext cx="1911100" cy="1118813"/>
      </dsp:txXfrm>
    </dsp:sp>
    <dsp:sp modelId="{2254A629-A638-40FD-BA57-6B73D89B11E3}">
      <dsp:nvSpPr>
        <dsp:cNvPr id="0" name=""/>
        <dsp:cNvSpPr/>
      </dsp:nvSpPr>
      <dsp:spPr>
        <a:xfrm rot="16200000">
          <a:off x="3128714"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467341" y="1486639"/>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Feature Engineering</a:t>
          </a:r>
        </a:p>
      </dsp:txBody>
      <dsp:txXfrm>
        <a:off x="3502149" y="1521447"/>
        <a:ext cx="1911100" cy="1118813"/>
      </dsp:txXfrm>
    </dsp:sp>
    <dsp:sp modelId="{7B4F1808-7F07-4822-94B3-35DD4C9A6FDA}">
      <dsp:nvSpPr>
        <dsp:cNvPr id="0" name=""/>
        <dsp:cNvSpPr/>
      </dsp:nvSpPr>
      <dsp:spPr>
        <a:xfrm>
          <a:off x="3871483" y="203172"/>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467341" y="1101"/>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Model Building</a:t>
          </a:r>
        </a:p>
      </dsp:txBody>
      <dsp:txXfrm>
        <a:off x="3502149" y="35909"/>
        <a:ext cx="1911100" cy="1118813"/>
      </dsp:txXfrm>
    </dsp:sp>
    <dsp:sp modelId="{F673BD07-6D81-4D4F-AF81-87C71F3ACF13}">
      <dsp:nvSpPr>
        <dsp:cNvPr id="0" name=""/>
        <dsp:cNvSpPr/>
      </dsp:nvSpPr>
      <dsp:spPr>
        <a:xfrm rot="5400000">
          <a:off x="5763067"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6101694" y="1101"/>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Model Testing</a:t>
          </a:r>
        </a:p>
      </dsp:txBody>
      <dsp:txXfrm>
        <a:off x="6136502" y="35909"/>
        <a:ext cx="1911100" cy="1118813"/>
      </dsp:txXfrm>
    </dsp:sp>
    <dsp:sp modelId="{B655CDFA-9F1C-4E55-A661-A589342A9657}">
      <dsp:nvSpPr>
        <dsp:cNvPr id="0" name=""/>
        <dsp:cNvSpPr/>
      </dsp:nvSpPr>
      <dsp:spPr>
        <a:xfrm rot="5400000">
          <a:off x="5763067"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6101694" y="1486639"/>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Flask Setup</a:t>
          </a:r>
        </a:p>
      </dsp:txBody>
      <dsp:txXfrm>
        <a:off x="6136502" y="1521447"/>
        <a:ext cx="1911100" cy="1118813"/>
      </dsp:txXfrm>
    </dsp:sp>
    <dsp:sp modelId="{5D4347D8-214F-44BB-AF64-234709F52F44}">
      <dsp:nvSpPr>
        <dsp:cNvPr id="0" name=""/>
        <dsp:cNvSpPr/>
      </dsp:nvSpPr>
      <dsp:spPr>
        <a:xfrm>
          <a:off x="6101694" y="2972176"/>
          <a:ext cx="1980716" cy="1188429"/>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Deployment</a:t>
          </a:r>
        </a:p>
      </dsp:txBody>
      <dsp:txXfrm>
        <a:off x="6136502" y="3006984"/>
        <a:ext cx="1911100" cy="111881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62415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08909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84425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97646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346079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8AA095-1816-4B42-AE78-B6AA0620B6E7}" type="datetimeFigureOut">
              <a:rPr lang="en-US" smtClean="0"/>
              <a:t>2/22/2023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468410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8AA095-1816-4B42-AE78-B6AA0620B6E7}" type="datetimeFigureOut">
              <a:rPr lang="en-US" smtClean="0"/>
              <a:t>2/22/2023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257351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547604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993285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88AA095-1816-4B42-AE78-B6AA0620B6E7}"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28916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8333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82267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15054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88AA095-1816-4B42-AE78-B6AA0620B6E7}" type="datetimeFigureOut">
              <a:rPr lang="en-US" smtClean="0"/>
              <a:t>2/22/2023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680405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88AA095-1816-4B42-AE78-B6AA0620B6E7}" type="datetimeFigureOut">
              <a:rPr lang="en-US" smtClean="0"/>
              <a:t>2/22/2023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34299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88AA095-1816-4B42-AE78-B6AA0620B6E7}" type="datetimeFigureOut">
              <a:rPr lang="en-US" smtClean="0"/>
              <a:t>2/22/2023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16573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127112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88AA095-1816-4B42-AE78-B6AA0620B6E7}" type="datetimeFigureOut">
              <a:rPr lang="en-US" smtClean="0"/>
              <a:t>2/22/2023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1763639604"/>
      </p:ext>
    </p:extLst>
  </p:cSld>
  <p:clrMap bg1="dk1" tx1="lt1" bg2="dk2" tx2="lt2" accent1="accent1" accent2="accent2" accent3="accent3" accent4="accent4" accent5="accent5" accent6="accent6" hlink="hlink" folHlink="folHlink"/>
  <p:sldLayoutIdLst>
    <p:sldLayoutId id="2147484282" r:id="rId1"/>
    <p:sldLayoutId id="2147484283" r:id="rId2"/>
    <p:sldLayoutId id="2147484284" r:id="rId3"/>
    <p:sldLayoutId id="2147484285" r:id="rId4"/>
    <p:sldLayoutId id="2147484286" r:id="rId5"/>
    <p:sldLayoutId id="2147484287" r:id="rId6"/>
    <p:sldLayoutId id="2147484288" r:id="rId7"/>
    <p:sldLayoutId id="2147484289" r:id="rId8"/>
    <p:sldLayoutId id="2147484290" r:id="rId9"/>
    <p:sldLayoutId id="2147484291" r:id="rId10"/>
    <p:sldLayoutId id="2147484292" r:id="rId11"/>
    <p:sldLayoutId id="2147484293" r:id="rId12"/>
    <p:sldLayoutId id="2147484294" r:id="rId13"/>
    <p:sldLayoutId id="2147484295" r:id="rId14"/>
    <p:sldLayoutId id="2147484296" r:id="rId15"/>
    <p:sldLayoutId id="2147484297" r:id="rId16"/>
    <p:sldLayoutId id="21474842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p:txBody>
          <a:bodyPr/>
          <a:lstStyle/>
          <a:p>
            <a:r>
              <a:rPr lang="en-US" dirty="0"/>
              <a:t>Insurance Premium Prediction</a:t>
            </a:r>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estimating cost of premium on the basis of personal health information/status.</a:t>
            </a:r>
            <a:endParaRPr lang="en-US" b="1" dirty="0"/>
          </a:p>
          <a:p>
            <a:pPr marL="0" indent="0">
              <a:buNone/>
            </a:pPr>
            <a:r>
              <a:rPr lang="en-US" b="1" dirty="0"/>
              <a:t>Q7) What are the different stages of deployment?</a:t>
            </a:r>
          </a:p>
          <a:p>
            <a:r>
              <a:rPr lang="en-US" dirty="0"/>
              <a:t>When the model is ready we deploy it in </a:t>
            </a:r>
            <a:r>
              <a:rPr lang="en-US" dirty="0" err="1"/>
              <a:t>aws</a:t>
            </a:r>
            <a:r>
              <a:rPr lang="en-US" dirty="0"/>
              <a:t> platform.</a:t>
            </a:r>
          </a:p>
          <a:p>
            <a:endParaRPr lang="en-US" b="1" dirty="0"/>
          </a:p>
          <a:p>
            <a:pPr marL="0" indent="0">
              <a:buNone/>
            </a:pP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a:bodyPr>
          <a:lstStyle/>
          <a:p>
            <a:pPr marL="0" indent="0">
              <a:buNone/>
            </a:pPr>
            <a:r>
              <a:rPr lang="en-US" sz="2400" b="1" dirty="0"/>
              <a:t>Objective</a:t>
            </a:r>
            <a:r>
              <a:rPr lang="en-US" sz="3200" b="1" dirty="0"/>
              <a:t> :</a:t>
            </a:r>
          </a:p>
          <a:p>
            <a:pPr marL="0" indent="0">
              <a:buNone/>
            </a:pPr>
            <a:r>
              <a:rPr lang="en-US" dirty="0"/>
              <a:t>The goal of this project is to give an estimate of how much they need on their individual health situation and  Build a solution that should able to predict the premium of the personal for health insurance.</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Gets idea about how much amount required annually according to their own of health status.</a:t>
            </a:r>
          </a:p>
          <a:p>
            <a:pPr>
              <a:buFont typeface="Wingdings" panose="05000000000000000000" pitchFamily="2" charset="2"/>
              <a:buChar char="§"/>
            </a:pPr>
            <a:r>
              <a:rPr lang="en-US" dirty="0"/>
              <a:t>This can help a person in focusing more on the health aspect of an insurance.</a:t>
            </a:r>
          </a:p>
          <a:p>
            <a:pPr>
              <a:buFont typeface="Wingdings" panose="05000000000000000000" pitchFamily="2" charset="2"/>
              <a:buChar char="§"/>
            </a:pPr>
            <a:r>
              <a:rPr lang="en-US" dirty="0"/>
              <a:t>Help in giving premium of health insurance.</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id="{30559841-DC79-4767-944E-164A94CA1D86}"/>
              </a:ext>
            </a:extLst>
          </p:cNvPr>
          <p:cNvGraphicFramePr>
            <a:graphicFrameLocks noGrp="1"/>
          </p:cNvGraphicFramePr>
          <p:nvPr>
            <p:ph idx="1"/>
            <p:extLst>
              <p:ext uri="{D42A27DB-BD31-4B8C-83A1-F6EECF244321}">
                <p14:modId xmlns:p14="http://schemas.microsoft.com/office/powerpoint/2010/main" val="3693897441"/>
              </p:ext>
            </p:extLst>
          </p:nvPr>
        </p:nvGraphicFramePr>
        <p:xfrm>
          <a:off x="2589213" y="1750143"/>
          <a:ext cx="8915400" cy="4161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if wrong, then it was corrected.</a:t>
            </a:r>
          </a:p>
          <a:p>
            <a:pPr>
              <a:buFont typeface="Wingdings" panose="05000000000000000000" pitchFamily="2" charset="2"/>
              <a:buChar char="§"/>
            </a:pPr>
            <a:r>
              <a:rPr lang="en-US" dirty="0"/>
              <a:t>Null values in columns – Validating the column in the dataset have null values or missing information.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Linear Regression, Decision Trees, Random Forest, Gradient Boosting, Extreme Gradient Boosting and K-Nearest Neighbors (KNN). After prediction we will find accuracy of those predictions using evaluation metrics like RMSE (Root mean squared error) and r2_score (R-squared).  </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2400" b="1" dirty="0"/>
            </a:br>
            <a:r>
              <a:rPr lang="en-US" sz="2400" b="1" dirty="0">
                <a:solidFill>
                  <a:schemeClr val="tx1"/>
                </a:solidFill>
              </a:rPr>
              <a:t>Predictions</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p>
          <a:p>
            <a:r>
              <a:rPr lang="en-US" dirty="0"/>
              <a:t>We</a:t>
            </a:r>
            <a:r>
              <a:rPr lang="en-US" sz="2400" dirty="0"/>
              <a:t> </a:t>
            </a:r>
            <a:r>
              <a:rPr lang="en-US" dirty="0"/>
              <a:t>perform pre-processing techniques on it.</a:t>
            </a:r>
          </a:p>
          <a:p>
            <a:r>
              <a:rPr lang="en-US" dirty="0"/>
              <a:t>The best RMSE and r2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‘csv’ file.</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Visualizing relation of independent variables with each other and dependent variable. </a:t>
            </a:r>
          </a:p>
          <a:p>
            <a:r>
              <a:rPr lang="en-US" sz="7200" dirty="0"/>
              <a:t>Checking distribution of Continuous variables.</a:t>
            </a:r>
          </a:p>
          <a:p>
            <a:r>
              <a:rPr lang="en-US" sz="7200" dirty="0"/>
              <a:t>Checking any null values present in the dataset.</a:t>
            </a:r>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r>
              <a:rPr lang="en-US" sz="7200" dirty="0"/>
              <a:t>Converting categorical data into numeric values.</a:t>
            </a:r>
          </a:p>
          <a:p>
            <a:r>
              <a:rPr lang="en-US" sz="7200" dirty="0"/>
              <a:t>Scaling the data.</a:t>
            </a:r>
          </a:p>
          <a:p>
            <a:pPr marL="0" indent="0">
              <a:buNone/>
            </a:pP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KNN, and Extreme Gradient Boosting  were used for model training and based on RMSE &amp; r2_score the Gradient boosting model is saved for Validation.</a:t>
            </a:r>
          </a:p>
        </p:txBody>
      </p:sp>
    </p:spTree>
    <p:extLst>
      <p:ext uri="{BB962C8B-B14F-4D97-AF65-F5344CB8AC3E}">
        <p14:creationId xmlns:p14="http://schemas.microsoft.com/office/powerpoint/2010/main" val="3994819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651</TotalTime>
  <Words>595</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vt:lpstr>
      <vt:lpstr>Insurance Premium Prediction</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Tavishi Jaglan</cp:lastModifiedBy>
  <cp:revision>14</cp:revision>
  <dcterms:created xsi:type="dcterms:W3CDTF">2021-08-31T07:31:57Z</dcterms:created>
  <dcterms:modified xsi:type="dcterms:W3CDTF">2023-02-22T05:52:17Z</dcterms:modified>
</cp:coreProperties>
</file>