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32918400" cy="219456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884"/>
  </p:normalViewPr>
  <p:slideViewPr>
    <p:cSldViewPr snapToGrid="0">
      <p:cViewPr>
        <p:scale>
          <a:sx n="30" d="100"/>
          <a:sy n="30" d="100"/>
        </p:scale>
        <p:origin x="19" y="-480"/>
      </p:cViewPr>
      <p:guideLst>
        <p:guide orient="horz" pos="6912"/>
        <p:guide pos="10368"/>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pPr/>
              <a:t>12/7/2019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pPr/>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pPr/>
              <a:t>12/7/2019</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pPr/>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4800600" y="660400"/>
            <a:ext cx="23317200" cy="1676360"/>
          </a:xfrm>
        </p:spPr>
        <p:txBody>
          <a:bodyPr/>
          <a:lstStyle/>
          <a:p>
            <a:r>
              <a:rPr lang="en-US"/>
              <a:t>Click to edit Master title style</a:t>
            </a:r>
          </a:p>
        </p:txBody>
      </p:sp>
      <p:sp>
        <p:nvSpPr>
          <p:cNvPr id="31" name="Text Placeholder 6"/>
          <p:cNvSpPr>
            <a:spLocks noGrp="1"/>
          </p:cNvSpPr>
          <p:nvPr>
            <p:ph type="body" sz="quarter" idx="36"/>
          </p:nvPr>
        </p:nvSpPr>
        <p:spPr bwMode="auto">
          <a:xfrm>
            <a:off x="4800600" y="2392402"/>
            <a:ext cx="23317200" cy="553998"/>
          </a:xfrm>
        </p:spPr>
        <p:txBody>
          <a:bodyPr>
            <a:noAutofit/>
          </a:bodyPr>
          <a:lstStyle>
            <a:lvl1pPr marL="0" indent="0">
              <a:spcBef>
                <a:spcPts val="0"/>
              </a:spcBef>
              <a:buNone/>
              <a:defRPr sz="1600">
                <a:solidFill>
                  <a:schemeClr val="bg1"/>
                </a:solidFill>
              </a:defRPr>
            </a:lvl1pPr>
            <a:lvl2pPr marL="0" indent="0">
              <a:spcBef>
                <a:spcPts val="0"/>
              </a:spcBef>
              <a:buNone/>
              <a:defRPr sz="1600">
                <a:solidFill>
                  <a:schemeClr val="bg1"/>
                </a:solidFill>
              </a:defRPr>
            </a:lvl2pPr>
            <a:lvl3pPr marL="0" indent="0">
              <a:spcBef>
                <a:spcPts val="0"/>
              </a:spcBef>
              <a:buNone/>
              <a:defRPr sz="1600">
                <a:solidFill>
                  <a:schemeClr val="bg1"/>
                </a:solidFill>
              </a:defRPr>
            </a:lvl3pPr>
            <a:lvl4pPr marL="0" indent="0">
              <a:spcBef>
                <a:spcPts val="0"/>
              </a:spcBef>
              <a:buNone/>
              <a:defRPr sz="1600">
                <a:solidFill>
                  <a:schemeClr val="bg1"/>
                </a:solidFill>
              </a:defRPr>
            </a:lvl4pPr>
            <a:lvl5pPr marL="0" indent="0">
              <a:spcBef>
                <a:spcPts val="0"/>
              </a:spcBef>
              <a:buNone/>
              <a:defRPr sz="1600">
                <a:solidFill>
                  <a:schemeClr val="bg1"/>
                </a:solidFill>
              </a:defRPr>
            </a:lvl5pPr>
            <a:lvl6pPr marL="0" indent="0">
              <a:spcBef>
                <a:spcPts val="0"/>
              </a:spcBef>
              <a:buNone/>
              <a:defRPr sz="1600">
                <a:solidFill>
                  <a:schemeClr val="bg1"/>
                </a:solidFill>
              </a:defRPr>
            </a:lvl6pPr>
            <a:lvl7pPr marL="0" indent="0">
              <a:spcBef>
                <a:spcPts val="0"/>
              </a:spcBef>
              <a:buNone/>
              <a:defRPr sz="1600">
                <a:solidFill>
                  <a:schemeClr val="bg1"/>
                </a:solidFill>
              </a:defRPr>
            </a:lvl7pPr>
            <a:lvl8pPr marL="0" indent="0">
              <a:spcBef>
                <a:spcPts val="0"/>
              </a:spcBef>
              <a:buNone/>
              <a:defRPr sz="1600">
                <a:solidFill>
                  <a:schemeClr val="bg1"/>
                </a:solidFill>
              </a:defRPr>
            </a:lvl8pPr>
            <a:lvl9pPr marL="0" indent="0">
              <a:spcBef>
                <a:spcPts val="0"/>
              </a:spcBef>
              <a:buNone/>
              <a:defRPr sz="1600">
                <a:solidFill>
                  <a:schemeClr val="bg1"/>
                </a:solidFill>
              </a:defRPr>
            </a:lvl9pPr>
          </a:lstStyle>
          <a:p>
            <a:pPr lvl="0"/>
            <a:r>
              <a:rPr lang="en-US"/>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pPr/>
              <a:t>12/7/2019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pPr/>
              <a:t>‹#›</a:t>
            </a:fld>
            <a:endParaRPr lang="en-US"/>
          </a:p>
        </p:txBody>
      </p:sp>
      <p:sp>
        <p:nvSpPr>
          <p:cNvPr id="7" name="Text Placeholder 6"/>
          <p:cNvSpPr>
            <a:spLocks noGrp="1"/>
          </p:cNvSpPr>
          <p:nvPr>
            <p:ph type="body" sz="quarter" idx="13" hasCustomPrompt="1"/>
          </p:nvPr>
        </p:nvSpPr>
        <p:spPr>
          <a:xfrm>
            <a:off x="857250" y="3901440"/>
            <a:ext cx="9601200" cy="812800"/>
          </a:xfrm>
          <a:prstGeom prst="round1Rect">
            <a:avLst/>
          </a:prstGeom>
          <a:solidFill>
            <a:schemeClr val="accent2"/>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857250" y="4714240"/>
            <a:ext cx="96012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857250" y="10021824"/>
            <a:ext cx="9601200" cy="812800"/>
          </a:xfrm>
          <a:prstGeom prst="round1Rect">
            <a:avLst/>
          </a:prstGeom>
          <a:solidFill>
            <a:schemeClr val="accent3"/>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857250" y="10834625"/>
            <a:ext cx="9601200" cy="6058777"/>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857250" y="17221200"/>
            <a:ext cx="9601200" cy="812800"/>
          </a:xfrm>
          <a:prstGeom prst="round1Rect">
            <a:avLst/>
          </a:prstGeom>
          <a:solidFill>
            <a:schemeClr val="accent4"/>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85725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1658600" y="3901440"/>
            <a:ext cx="9601200" cy="812800"/>
          </a:xfrm>
          <a:prstGeom prst="round1Rect">
            <a:avLst/>
          </a:prstGeom>
          <a:solidFill>
            <a:schemeClr val="accent5"/>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1658600" y="4714240"/>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1658600" y="7965440"/>
            <a:ext cx="9601200" cy="4114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1658600" y="15646400"/>
            <a:ext cx="9601200" cy="11684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1658600" y="17221200"/>
            <a:ext cx="9601200" cy="812800"/>
          </a:xfrm>
          <a:prstGeom prst="round1Rect">
            <a:avLst/>
          </a:prstGeom>
          <a:solidFill>
            <a:schemeClr val="accent6"/>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165860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2425660" y="3901440"/>
            <a:ext cx="9601200" cy="812800"/>
          </a:xfrm>
          <a:prstGeom prst="round1Rect">
            <a:avLst/>
          </a:prstGeom>
          <a:solidFill>
            <a:schemeClr val="accent6"/>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2425660" y="4714240"/>
            <a:ext cx="9601200" cy="4876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2425660" y="10558272"/>
            <a:ext cx="9601200" cy="48768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2425660" y="17221200"/>
            <a:ext cx="9601200" cy="812800"/>
          </a:xfrm>
          <a:prstGeom prst="round1Rect">
            <a:avLst/>
          </a:prstGeom>
          <a:solidFill>
            <a:schemeClr val="accent1"/>
          </a:solidFill>
        </p:spPr>
        <p:txBody>
          <a:bodyPr lIns="365760" anchor="ctr">
            <a:noAutofit/>
          </a:bodyPr>
          <a:lstStyle>
            <a:lvl1pPr marL="0" indent="0">
              <a:spcBef>
                <a:spcPts val="0"/>
              </a:spcBef>
              <a:buNone/>
              <a:defRPr sz="4000" cap="all" baseline="0">
                <a:solidFill>
                  <a:schemeClr val="bg1"/>
                </a:solidFill>
                <a:latin typeface="+mj-lt"/>
              </a:defRPr>
            </a:lvl1pPr>
            <a:lvl2pPr marL="0" indent="0">
              <a:spcBef>
                <a:spcPts val="0"/>
              </a:spcBef>
              <a:buNone/>
              <a:defRPr sz="4000" cap="all" baseline="0">
                <a:solidFill>
                  <a:schemeClr val="bg1"/>
                </a:solidFill>
                <a:latin typeface="+mj-lt"/>
              </a:defRPr>
            </a:lvl2pPr>
            <a:lvl3pPr marL="0" indent="0">
              <a:spcBef>
                <a:spcPts val="0"/>
              </a:spcBef>
              <a:buNone/>
              <a:defRPr sz="4000" cap="all" baseline="0">
                <a:solidFill>
                  <a:schemeClr val="bg1"/>
                </a:solidFill>
                <a:latin typeface="+mj-lt"/>
              </a:defRPr>
            </a:lvl3pPr>
            <a:lvl4pPr marL="0" indent="0">
              <a:spcBef>
                <a:spcPts val="0"/>
              </a:spcBef>
              <a:buNone/>
              <a:defRPr sz="4000" cap="all" baseline="0">
                <a:solidFill>
                  <a:schemeClr val="bg1"/>
                </a:solidFill>
                <a:latin typeface="+mj-lt"/>
              </a:defRPr>
            </a:lvl4pPr>
            <a:lvl5pPr marL="0" indent="0">
              <a:spcBef>
                <a:spcPts val="0"/>
              </a:spcBef>
              <a:buNone/>
              <a:defRPr sz="4000" cap="all" baseline="0">
                <a:solidFill>
                  <a:schemeClr val="bg1"/>
                </a:solidFill>
                <a:latin typeface="+mj-lt"/>
              </a:defRPr>
            </a:lvl5pPr>
            <a:lvl6pPr marL="0" indent="0">
              <a:spcBef>
                <a:spcPts val="0"/>
              </a:spcBef>
              <a:buNone/>
              <a:defRPr sz="4000" cap="all" baseline="0">
                <a:solidFill>
                  <a:schemeClr val="bg1"/>
                </a:solidFill>
                <a:latin typeface="+mj-lt"/>
              </a:defRPr>
            </a:lvl6pPr>
            <a:lvl7pPr marL="0" indent="0">
              <a:spcBef>
                <a:spcPts val="0"/>
              </a:spcBef>
              <a:buNone/>
              <a:defRPr sz="4000" cap="all" baseline="0">
                <a:solidFill>
                  <a:schemeClr val="bg1"/>
                </a:solidFill>
                <a:latin typeface="+mj-lt"/>
              </a:defRPr>
            </a:lvl7pPr>
            <a:lvl8pPr marL="0" indent="0">
              <a:spcBef>
                <a:spcPts val="0"/>
              </a:spcBef>
              <a:buNone/>
              <a:defRPr sz="4000" cap="all" baseline="0">
                <a:solidFill>
                  <a:schemeClr val="bg1"/>
                </a:solidFill>
                <a:latin typeface="+mj-lt"/>
              </a:defRPr>
            </a:lvl8pPr>
            <a:lvl9pPr marL="0" indent="0">
              <a:spcBef>
                <a:spcPts val="0"/>
              </a:spcBef>
              <a:buNone/>
              <a:defRPr sz="4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2425660" y="18038064"/>
            <a:ext cx="9601200" cy="304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32918400" y="1701799"/>
            <a:ext cx="9335453" cy="219456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t"/>
          <a:lstStyle/>
          <a:p>
            <a:pPr lvl="0">
              <a:spcBef>
                <a:spcPts val="800"/>
              </a:spcBef>
            </a:pPr>
            <a:r>
              <a:rPr sz="64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800"/>
              </a:spcBef>
            </a:pPr>
            <a:r>
              <a:rPr lang="en-US" sz="44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200"/>
              </a:spcBef>
            </a:pPr>
            <a:endParaRPr sz="4000" dirty="0">
              <a:solidFill>
                <a:prstClr val="white">
                  <a:lumMod val="50000"/>
                </a:prstClr>
              </a:solidFill>
              <a:latin typeface="Calibri Light" panose="020F0302020204030204" pitchFamily="34" charset="0"/>
              <a:cs typeface="Calibri" panose="020F0502020204030204" pitchFamily="34" charset="0"/>
            </a:endParaRPr>
          </a:p>
          <a:p>
            <a:pPr lvl="0">
              <a:spcBef>
                <a:spcPts val="800"/>
              </a:spcBef>
            </a:pPr>
            <a:r>
              <a:rPr sz="5867"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800"/>
              </a:spcBef>
            </a:pPr>
            <a:r>
              <a:rPr sz="44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4400" dirty="0">
                <a:solidFill>
                  <a:prstClr val="white">
                    <a:lumMod val="50000"/>
                  </a:prstClr>
                </a:solidFill>
                <a:latin typeface="Calibri Light" panose="020F0302020204030204" pitchFamily="34" charset="0"/>
                <a:cs typeface="Calibri" panose="020F0502020204030204" pitchFamily="34" charset="0"/>
              </a:rPr>
              <a:t>poster </a:t>
            </a:r>
            <a:r>
              <a:rPr sz="4400" dirty="0">
                <a:solidFill>
                  <a:prstClr val="white">
                    <a:lumMod val="50000"/>
                  </a:prstClr>
                </a:solidFill>
                <a:latin typeface="Calibri Light" panose="020F0302020204030204" pitchFamily="34" charset="0"/>
                <a:cs typeface="Calibri" panose="020F0502020204030204" pitchFamily="34" charset="0"/>
              </a:rPr>
              <a:t>are formatted for you. </a:t>
            </a:r>
            <a:r>
              <a:rPr lang="en-US" sz="4400" dirty="0">
                <a:solidFill>
                  <a:prstClr val="white">
                    <a:lumMod val="50000"/>
                  </a:prstClr>
                </a:solidFill>
                <a:latin typeface="Calibri Light" panose="020F0302020204030204" pitchFamily="34" charset="0"/>
                <a:cs typeface="Calibri" panose="020F0502020204030204" pitchFamily="34" charset="0"/>
              </a:rPr>
              <a:t>Type</a:t>
            </a:r>
            <a:r>
              <a:rPr lang="en-US" sz="44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4400" dirty="0">
                <a:solidFill>
                  <a:prstClr val="white">
                    <a:lumMod val="50000"/>
                  </a:prstClr>
                </a:solidFill>
                <a:latin typeface="Calibri Light" panose="020F0302020204030204" pitchFamily="34" charset="0"/>
                <a:cs typeface="Calibri" panose="020F0502020204030204" pitchFamily="34" charset="0"/>
              </a:rPr>
              <a:t>to add text, or c</a:t>
            </a:r>
            <a:r>
              <a:rPr lang="en-US" sz="44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1600"/>
              </a:spcBef>
            </a:pPr>
            <a:r>
              <a:rPr lang="en-US" sz="4400" dirty="0">
                <a:solidFill>
                  <a:prstClr val="white">
                    <a:lumMod val="50000"/>
                  </a:prstClr>
                </a:solidFill>
                <a:latin typeface="Calibri Light" panose="020F0302020204030204" pitchFamily="34" charset="0"/>
                <a:cs typeface="Calibri" panose="020F0502020204030204" pitchFamily="34" charset="0"/>
              </a:rPr>
              <a:t>T</a:t>
            </a:r>
            <a:r>
              <a:rPr sz="44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1600"/>
              </a:spcBef>
            </a:pPr>
            <a:r>
              <a:rPr sz="44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4400" dirty="0">
                <a:solidFill>
                  <a:prstClr val="white">
                    <a:lumMod val="50000"/>
                  </a:prstClr>
                </a:solidFill>
                <a:latin typeface="Calibri Light" panose="020F0302020204030204" pitchFamily="34" charset="0"/>
                <a:cs typeface="Calibri" panose="020F0502020204030204" pitchFamily="34" charset="0"/>
              </a:rPr>
              <a:t>content</a:t>
            </a:r>
            <a:r>
              <a:rPr sz="44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1600"/>
              </a:spcBef>
            </a:pPr>
            <a:r>
              <a:rPr sz="44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4400" dirty="0">
                <a:solidFill>
                  <a:prstClr val="white">
                    <a:lumMod val="50000"/>
                  </a:prstClr>
                </a:solidFill>
                <a:latin typeface="Calibri Light" panose="020F0302020204030204" pitchFamily="34" charset="0"/>
                <a:cs typeface="Calibri" panose="020F0502020204030204" pitchFamily="34" charset="0"/>
              </a:rPr>
              <a:t>right-</a:t>
            </a:r>
            <a:r>
              <a:rPr sz="4400" dirty="0">
                <a:solidFill>
                  <a:prstClr val="white">
                    <a:lumMod val="50000"/>
                  </a:prstClr>
                </a:solidFill>
                <a:latin typeface="Calibri Light" panose="020F0302020204030204" pitchFamily="34" charset="0"/>
                <a:cs typeface="Calibri" panose="020F0502020204030204" pitchFamily="34" charset="0"/>
              </a:rPr>
              <a:t>click a picture</a:t>
            </a:r>
            <a:r>
              <a:rPr lang="en-US" sz="44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44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4400" dirty="0">
                <a:solidFill>
                  <a:prstClr val="white">
                    <a:lumMod val="50000"/>
                  </a:prstClr>
                </a:solidFill>
                <a:latin typeface="Calibri Light" panose="020F0302020204030204" pitchFamily="34" charset="0"/>
                <a:cs typeface="Calibri" panose="020F0502020204030204" pitchFamily="34" charset="0"/>
              </a:rPr>
              <a:t>esize</a:t>
            </a:r>
            <a:r>
              <a:rPr lang="en-US" sz="44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44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32918400" cy="3352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39"/>
          </a:p>
        </p:txBody>
      </p:sp>
      <p:sp>
        <p:nvSpPr>
          <p:cNvPr id="2" name="Title Placeholder 1"/>
          <p:cNvSpPr>
            <a:spLocks noGrp="1"/>
          </p:cNvSpPr>
          <p:nvPr>
            <p:ph type="title"/>
          </p:nvPr>
        </p:nvSpPr>
        <p:spPr bwMode="auto">
          <a:xfrm>
            <a:off x="4800600" y="660400"/>
            <a:ext cx="23317200" cy="167636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800600" y="4013200"/>
            <a:ext cx="23317200" cy="157530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50" y="21409799"/>
            <a:ext cx="7406640" cy="304800"/>
          </a:xfrm>
          <a:prstGeom prst="rect">
            <a:avLst/>
          </a:prstGeom>
        </p:spPr>
        <p:txBody>
          <a:bodyPr vert="horz" lIns="91440" tIns="45720" rIns="91440" bIns="45720" rtlCol="0" anchor="ctr"/>
          <a:lstStyle>
            <a:lvl1pPr algn="l">
              <a:defRPr sz="1067">
                <a:solidFill>
                  <a:schemeClr val="tx1">
                    <a:tint val="75000"/>
                  </a:schemeClr>
                </a:solidFill>
              </a:defRPr>
            </a:lvl1pPr>
          </a:lstStyle>
          <a:p>
            <a:fld id="{ECAA57DF-1C19-4726-AB84-014692BAD8F5}" type="datetimeFigureOut">
              <a:rPr lang="en-US" smtClean="0"/>
              <a:pPr/>
              <a:t>12/7/2019</a:t>
            </a:fld>
            <a:endParaRPr lang="en-US"/>
          </a:p>
        </p:txBody>
      </p:sp>
      <p:sp>
        <p:nvSpPr>
          <p:cNvPr id="5" name="Footer Placeholder 4"/>
          <p:cNvSpPr>
            <a:spLocks noGrp="1"/>
          </p:cNvSpPr>
          <p:nvPr>
            <p:ph type="ftr" sz="quarter" idx="3"/>
          </p:nvPr>
        </p:nvSpPr>
        <p:spPr>
          <a:xfrm>
            <a:off x="8263890" y="21409799"/>
            <a:ext cx="16390620" cy="304800"/>
          </a:xfrm>
          <a:prstGeom prst="rect">
            <a:avLst/>
          </a:prstGeom>
        </p:spPr>
        <p:txBody>
          <a:bodyPr vert="horz" lIns="91440" tIns="45720" rIns="91440" bIns="45720" rtlCol="0" anchor="ctr"/>
          <a:lstStyle>
            <a:lvl1pPr algn="ctr">
              <a:defRPr sz="10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4654510" y="21409799"/>
            <a:ext cx="7406640" cy="304800"/>
          </a:xfrm>
          <a:prstGeom prst="rect">
            <a:avLst/>
          </a:prstGeom>
        </p:spPr>
        <p:txBody>
          <a:bodyPr vert="horz" lIns="91440" tIns="45720" rIns="91440" bIns="45720" rtlCol="0" anchor="ctr"/>
          <a:lstStyle>
            <a:lvl1pPr algn="r">
              <a:defRPr sz="1067">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2926226" rtl="0" eaLnBrk="1" latinLnBrk="0" hangingPunct="1">
        <a:lnSpc>
          <a:spcPct val="90000"/>
        </a:lnSpc>
        <a:spcBef>
          <a:spcPct val="0"/>
        </a:spcBef>
        <a:buNone/>
        <a:defRPr sz="5867" b="1" kern="1200">
          <a:solidFill>
            <a:schemeClr val="bg1"/>
          </a:solidFill>
          <a:latin typeface="+mj-lt"/>
          <a:ea typeface="+mj-ea"/>
          <a:cs typeface="+mj-cs"/>
        </a:defRPr>
      </a:lvl1pPr>
    </p:titleStyle>
    <p:bodyStyle>
      <a:lvl1pPr marL="304815" indent="-304815" algn="l" defTabSz="2926226" rtl="0" eaLnBrk="1" latinLnBrk="0" hangingPunct="1">
        <a:lnSpc>
          <a:spcPct val="100000"/>
        </a:lnSpc>
        <a:spcBef>
          <a:spcPts val="800"/>
        </a:spcBef>
        <a:buClr>
          <a:schemeClr val="accent2"/>
        </a:buClr>
        <a:buFont typeface="Arial" panose="020B0604020202020204" pitchFamily="34" charset="0"/>
        <a:buChar char="•"/>
        <a:defRPr sz="1867" kern="1200">
          <a:solidFill>
            <a:schemeClr val="tx1"/>
          </a:solidFill>
          <a:latin typeface="+mn-lt"/>
          <a:ea typeface="+mn-ea"/>
          <a:cs typeface="+mn-cs"/>
        </a:defRPr>
      </a:lvl1pPr>
      <a:lvl2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2pPr>
      <a:lvl3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3pPr>
      <a:lvl4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4pPr>
      <a:lvl5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5pPr>
      <a:lvl6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8pPr>
      <a:lvl9pPr marL="731557" indent="-304815" algn="l" defTabSz="2926226" rtl="0" eaLnBrk="1" latinLnBrk="0" hangingPunct="1">
        <a:lnSpc>
          <a:spcPct val="100000"/>
        </a:lnSpc>
        <a:spcBef>
          <a:spcPts val="800"/>
        </a:spcBef>
        <a:buClr>
          <a:schemeClr val="accent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2926226" rtl="0" eaLnBrk="1" latinLnBrk="0" hangingPunct="1">
        <a:defRPr sz="5760" kern="1200">
          <a:solidFill>
            <a:schemeClr val="tx1"/>
          </a:solidFill>
          <a:latin typeface="+mn-lt"/>
          <a:ea typeface="+mn-ea"/>
          <a:cs typeface="+mn-cs"/>
        </a:defRPr>
      </a:lvl1pPr>
      <a:lvl2pPr marL="1463113" algn="l" defTabSz="2926226" rtl="0" eaLnBrk="1" latinLnBrk="0" hangingPunct="1">
        <a:defRPr sz="5760" kern="1200">
          <a:solidFill>
            <a:schemeClr val="tx1"/>
          </a:solidFill>
          <a:latin typeface="+mn-lt"/>
          <a:ea typeface="+mn-ea"/>
          <a:cs typeface="+mn-cs"/>
        </a:defRPr>
      </a:lvl2pPr>
      <a:lvl3pPr marL="2926226" algn="l" defTabSz="2926226" rtl="0" eaLnBrk="1" latinLnBrk="0" hangingPunct="1">
        <a:defRPr sz="5760" kern="1200">
          <a:solidFill>
            <a:schemeClr val="tx1"/>
          </a:solidFill>
          <a:latin typeface="+mn-lt"/>
          <a:ea typeface="+mn-ea"/>
          <a:cs typeface="+mn-cs"/>
        </a:defRPr>
      </a:lvl3pPr>
      <a:lvl4pPr marL="4389339" algn="l" defTabSz="2926226" rtl="0" eaLnBrk="1" latinLnBrk="0" hangingPunct="1">
        <a:defRPr sz="5760" kern="1200">
          <a:solidFill>
            <a:schemeClr val="tx1"/>
          </a:solidFill>
          <a:latin typeface="+mn-lt"/>
          <a:ea typeface="+mn-ea"/>
          <a:cs typeface="+mn-cs"/>
        </a:defRPr>
      </a:lvl4pPr>
      <a:lvl5pPr marL="5852453" algn="l" defTabSz="2926226" rtl="0" eaLnBrk="1" latinLnBrk="0" hangingPunct="1">
        <a:defRPr sz="5760" kern="1200">
          <a:solidFill>
            <a:schemeClr val="tx1"/>
          </a:solidFill>
          <a:latin typeface="+mn-lt"/>
          <a:ea typeface="+mn-ea"/>
          <a:cs typeface="+mn-cs"/>
        </a:defRPr>
      </a:lvl5pPr>
      <a:lvl6pPr marL="7315566" algn="l" defTabSz="2926226" rtl="0" eaLnBrk="1" latinLnBrk="0" hangingPunct="1">
        <a:defRPr sz="5760" kern="1200">
          <a:solidFill>
            <a:schemeClr val="tx1"/>
          </a:solidFill>
          <a:latin typeface="+mn-lt"/>
          <a:ea typeface="+mn-ea"/>
          <a:cs typeface="+mn-cs"/>
        </a:defRPr>
      </a:lvl6pPr>
      <a:lvl7pPr marL="8778679" algn="l" defTabSz="2926226" rtl="0" eaLnBrk="1" latinLnBrk="0" hangingPunct="1">
        <a:defRPr sz="5760" kern="1200">
          <a:solidFill>
            <a:schemeClr val="tx1"/>
          </a:solidFill>
          <a:latin typeface="+mn-lt"/>
          <a:ea typeface="+mn-ea"/>
          <a:cs typeface="+mn-cs"/>
        </a:defRPr>
      </a:lvl7pPr>
      <a:lvl8pPr marL="10241792" algn="l" defTabSz="2926226" rtl="0" eaLnBrk="1" latinLnBrk="0" hangingPunct="1">
        <a:defRPr sz="5760" kern="1200">
          <a:solidFill>
            <a:schemeClr val="tx1"/>
          </a:solidFill>
          <a:latin typeface="+mn-lt"/>
          <a:ea typeface="+mn-ea"/>
          <a:cs typeface="+mn-cs"/>
        </a:defRPr>
      </a:lvl8pPr>
      <a:lvl9pPr marL="11704905" algn="l" defTabSz="2926226" rtl="0" eaLnBrk="1" latinLnBrk="0" hangingPunct="1">
        <a:defRPr sz="576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912"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03186" y="50606"/>
            <a:ext cx="19015364" cy="1590882"/>
          </a:xfrm>
        </p:spPr>
        <p:txBody>
          <a:bodyPr>
            <a:noAutofit/>
          </a:bodyPr>
          <a:lstStyle/>
          <a:p>
            <a:pPr algn="ctr"/>
            <a:r>
              <a:rPr lang="en-US" sz="5400" dirty="0"/>
              <a:t>Exploratory Data Analysis on NYSE Data Using </a:t>
            </a:r>
            <a:br>
              <a:rPr lang="en-US" sz="5400" dirty="0"/>
            </a:br>
            <a:r>
              <a:rPr lang="en-US" sz="5400" dirty="0"/>
              <a:t>Data Mining Techniques</a:t>
            </a:r>
          </a:p>
        </p:txBody>
      </p:sp>
      <p:sp>
        <p:nvSpPr>
          <p:cNvPr id="23" name="Text Placeholder 22"/>
          <p:cNvSpPr>
            <a:spLocks noGrp="1"/>
          </p:cNvSpPr>
          <p:nvPr>
            <p:ph type="body" sz="quarter" idx="36"/>
          </p:nvPr>
        </p:nvSpPr>
        <p:spPr>
          <a:xfrm>
            <a:off x="9234732" y="1580991"/>
            <a:ext cx="14752271" cy="1215030"/>
          </a:xfrm>
        </p:spPr>
        <p:txBody>
          <a:bodyPr/>
          <a:lstStyle/>
          <a:p>
            <a:pPr algn="ctr"/>
            <a:r>
              <a:rPr lang="en-US" sz="3500" dirty="0"/>
              <a:t>IS733 Data Mining  | Poster Presentation</a:t>
            </a:r>
          </a:p>
          <a:p>
            <a:pPr algn="ctr"/>
            <a:r>
              <a:rPr lang="en-US" sz="3500" dirty="0"/>
              <a:t>Abhishek </a:t>
            </a:r>
            <a:r>
              <a:rPr lang="en-US" sz="3500" dirty="0" err="1"/>
              <a:t>Mahindrakar</a:t>
            </a:r>
            <a:r>
              <a:rPr lang="en-US" sz="3500" dirty="0"/>
              <a:t>, Joseph Knapp, Kamlesh Pai, </a:t>
            </a:r>
            <a:r>
              <a:rPr lang="en-US" sz="3500" dirty="0" err="1"/>
              <a:t>Kushagra</a:t>
            </a:r>
            <a:r>
              <a:rPr lang="en-US" sz="3500" dirty="0"/>
              <a:t> Verma, Syed Nasir</a:t>
            </a:r>
          </a:p>
          <a:p>
            <a:pPr algn="ctr"/>
            <a:r>
              <a:rPr lang="en-US" sz="3500" dirty="0"/>
              <a:t>University of Maryland , Baltimore County</a:t>
            </a:r>
          </a:p>
          <a:p>
            <a:pPr algn="ctr"/>
            <a:endParaRPr lang="en-US" sz="3500" dirty="0"/>
          </a:p>
        </p:txBody>
      </p:sp>
      <p:sp>
        <p:nvSpPr>
          <p:cNvPr id="5" name="Text Placeholder 4"/>
          <p:cNvSpPr>
            <a:spLocks noGrp="1"/>
          </p:cNvSpPr>
          <p:nvPr>
            <p:ph type="body" sz="quarter" idx="13"/>
          </p:nvPr>
        </p:nvSpPr>
        <p:spPr>
          <a:xfrm>
            <a:off x="857249" y="3883501"/>
            <a:ext cx="9390944" cy="839691"/>
          </a:xfrm>
        </p:spPr>
        <p:txBody>
          <a:bodyPr/>
          <a:lstStyle/>
          <a:p>
            <a:pPr algn="just"/>
            <a:r>
              <a:rPr lang="en-US" b="1" dirty="0"/>
              <a:t>Overview</a:t>
            </a:r>
          </a:p>
        </p:txBody>
      </p:sp>
      <p:sp>
        <p:nvSpPr>
          <p:cNvPr id="7" name="Text Placeholder 6"/>
          <p:cNvSpPr>
            <a:spLocks noGrp="1"/>
          </p:cNvSpPr>
          <p:nvPr>
            <p:ph type="body" sz="quarter" idx="17"/>
          </p:nvPr>
        </p:nvSpPr>
        <p:spPr>
          <a:xfrm>
            <a:off x="857249" y="8466732"/>
            <a:ext cx="9390944" cy="798738"/>
          </a:xfrm>
        </p:spPr>
        <p:txBody>
          <a:bodyPr/>
          <a:lstStyle/>
          <a:p>
            <a:pPr algn="just"/>
            <a:r>
              <a:rPr lang="en-US" b="1" dirty="0"/>
              <a:t>Data Preprocessing</a:t>
            </a:r>
          </a:p>
        </p:txBody>
      </p:sp>
      <p:sp>
        <p:nvSpPr>
          <p:cNvPr id="18" name="Text Placeholder 17"/>
          <p:cNvSpPr>
            <a:spLocks noGrp="1"/>
          </p:cNvSpPr>
          <p:nvPr>
            <p:ph type="body" sz="quarter" idx="31"/>
          </p:nvPr>
        </p:nvSpPr>
        <p:spPr>
          <a:xfrm>
            <a:off x="807291" y="14116976"/>
            <a:ext cx="9440902" cy="839690"/>
          </a:xfrm>
        </p:spPr>
        <p:txBody>
          <a:bodyPr/>
          <a:lstStyle/>
          <a:p>
            <a:pPr algn="just"/>
            <a:r>
              <a:rPr lang="en-US" b="1" dirty="0"/>
              <a:t>Methods</a:t>
            </a:r>
            <a:r>
              <a:rPr lang="en-US" dirty="0"/>
              <a:t> </a:t>
            </a:r>
          </a:p>
        </p:txBody>
      </p:sp>
      <p:sp>
        <p:nvSpPr>
          <p:cNvPr id="38" name="Text Box 4"/>
          <p:cNvSpPr txBox="1">
            <a:spLocks noChangeArrowheads="1"/>
          </p:cNvSpPr>
          <p:nvPr/>
        </p:nvSpPr>
        <p:spPr bwMode="auto">
          <a:xfrm>
            <a:off x="10877089" y="7724048"/>
            <a:ext cx="9946293" cy="523220"/>
          </a:xfrm>
          <a:prstGeom prst="rect">
            <a:avLst/>
          </a:prstGeom>
          <a:noFill/>
          <a:ln>
            <a:noFill/>
          </a:ln>
          <a:extLst>
            <a:ext uri="{909E8E84-426E-40dd-AFC4-6F175D3DCCD1}">
              <a14:hiddenFill xmlns:mc="http://schemas.openxmlformats.org/markup-compatibility/2006" xmlns:mv="urn:schemas-microsoft-com:mac:vml" xmlns:a14="http://schemas.microsoft.com/office/drawing/2010/main" xmlns="">
                <a:solidFill>
                  <a:srgbClr val="FFFFFF"/>
                </a:solidFill>
              </a14:hiddenFill>
            </a:ext>
            <a:ext uri="{91240B29-F687-4f45-9708-019B960494DF}">
              <a14:hiddenLine xmlns:mc="http://schemas.openxmlformats.org/markup-compatibility/2006" xmlns:mv="urn:schemas-microsoft-com:mac:vml" xmlns:a14="http://schemas.microsoft.com/office/drawing/2010/main" xmlns=""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lvl="1" algn="just" eaLnBrk="1" hangingPunct="1">
              <a:spcBef>
                <a:spcPct val="0"/>
              </a:spcBef>
              <a:buFontTx/>
              <a:buChar char="•"/>
            </a:pPr>
            <a:endParaRPr lang="en-US" altLang="en-US"/>
          </a:p>
        </p:txBody>
      </p:sp>
      <p:sp>
        <p:nvSpPr>
          <p:cNvPr id="25" name="Rectangle 24">
            <a:extLst>
              <a:ext uri="{FF2B5EF4-FFF2-40B4-BE49-F238E27FC236}">
                <a16:creationId xmlns:a16="http://schemas.microsoft.com/office/drawing/2014/main" id="{72F3EC5B-66C8-624A-8F2A-D1CCE5098CA4}"/>
              </a:ext>
            </a:extLst>
          </p:cNvPr>
          <p:cNvSpPr/>
          <p:nvPr/>
        </p:nvSpPr>
        <p:spPr>
          <a:xfrm>
            <a:off x="0" y="21021268"/>
            <a:ext cx="32918400" cy="9243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INFORMATION SYSTEMS, UNIVERSITY OF MARYLAND BALTIMORE COUNTY</a:t>
            </a:r>
          </a:p>
        </p:txBody>
      </p:sp>
      <p:pic>
        <p:nvPicPr>
          <p:cNvPr id="29" name="Picture 28" descr="A close up of a logo&#10;&#10;Description automatically generated">
            <a:extLst>
              <a:ext uri="{FF2B5EF4-FFF2-40B4-BE49-F238E27FC236}">
                <a16:creationId xmlns:a16="http://schemas.microsoft.com/office/drawing/2014/main" id="{514D5A6B-4934-0B47-BFE4-8ED260FE94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7251" y="371888"/>
            <a:ext cx="5200650" cy="1197726"/>
          </a:xfrm>
          <a:prstGeom prst="rect">
            <a:avLst/>
          </a:prstGeom>
        </p:spPr>
      </p:pic>
      <p:sp>
        <p:nvSpPr>
          <p:cNvPr id="36" name="TextBox 35">
            <a:extLst>
              <a:ext uri="{FF2B5EF4-FFF2-40B4-BE49-F238E27FC236}">
                <a16:creationId xmlns:a16="http://schemas.microsoft.com/office/drawing/2014/main" id="{D5945DAA-0BB3-A044-AB16-AB4ABC661BCC}"/>
              </a:ext>
            </a:extLst>
          </p:cNvPr>
          <p:cNvSpPr txBox="1"/>
          <p:nvPr/>
        </p:nvSpPr>
        <p:spPr>
          <a:xfrm>
            <a:off x="807291" y="4795070"/>
            <a:ext cx="9440902" cy="3785652"/>
          </a:xfrm>
          <a:prstGeom prst="rect">
            <a:avLst/>
          </a:prstGeom>
          <a:noFill/>
        </p:spPr>
        <p:txBody>
          <a:bodyPr wrap="square" rtlCol="0">
            <a:spAutoFit/>
          </a:bodyPr>
          <a:lstStyle/>
          <a:p>
            <a:pPr algn="just"/>
            <a:r>
              <a:rPr lang="en-US" sz="2000" dirty="0"/>
              <a:t>We use data mining techniques to perform an </a:t>
            </a:r>
            <a:r>
              <a:rPr lang="en-US" sz="2000" b="1" dirty="0"/>
              <a:t>exploratory data analysis</a:t>
            </a:r>
            <a:r>
              <a:rPr lang="en-US" sz="2000" dirty="0"/>
              <a:t> on the stock market data for the S&amp;P 500 companies on the New York Stock Exchange, the world’s largest stock exchange by market capitalization (Wee, 2017). The goal is </a:t>
            </a:r>
            <a:r>
              <a:rPr lang="en-US" sz="2000" b="1" dirty="0"/>
              <a:t>to identify those GICS sectors whose stocks have generated the highest return on investments</a:t>
            </a:r>
            <a:r>
              <a:rPr lang="en-US" sz="2000" dirty="0"/>
              <a:t> over the past couple of years in order to help investors quickly identify the most profitable company stocks for their stock portfolios. Moreover, we </a:t>
            </a:r>
            <a:r>
              <a:rPr lang="en-US" sz="2000" b="1" dirty="0"/>
              <a:t>explored the relationships</a:t>
            </a:r>
            <a:r>
              <a:rPr lang="en-US" sz="2000" dirty="0"/>
              <a:t> that exist between various factors (e.g. stock volume and stock price, GICS sector and ROI, GICS sector and risk, etc.) in order to gather meaningful insights </a:t>
            </a:r>
            <a:r>
              <a:rPr lang="en-US" sz="2000" b="1" dirty="0"/>
              <a:t>into those factors that may influence the return on investments</a:t>
            </a:r>
            <a:r>
              <a:rPr lang="en-US" sz="2000" dirty="0"/>
              <a:t> for a company’s stocks. Our motivation is to empower the investor community with additional insights that may help them make informed investment decisions. </a:t>
            </a:r>
          </a:p>
          <a:p>
            <a:pPr algn="just"/>
            <a:endParaRPr lang="en-US" sz="2000" dirty="0"/>
          </a:p>
        </p:txBody>
      </p:sp>
      <p:sp>
        <p:nvSpPr>
          <p:cNvPr id="49" name="TextBox 48">
            <a:extLst>
              <a:ext uri="{FF2B5EF4-FFF2-40B4-BE49-F238E27FC236}">
                <a16:creationId xmlns:a16="http://schemas.microsoft.com/office/drawing/2014/main" id="{714E3509-15EB-3A47-9DB8-578A33914886}"/>
              </a:ext>
            </a:extLst>
          </p:cNvPr>
          <p:cNvSpPr txBox="1"/>
          <p:nvPr/>
        </p:nvSpPr>
        <p:spPr>
          <a:xfrm>
            <a:off x="857249" y="9426238"/>
            <a:ext cx="9390944" cy="4401205"/>
          </a:xfrm>
          <a:prstGeom prst="rect">
            <a:avLst/>
          </a:prstGeom>
          <a:noFill/>
        </p:spPr>
        <p:txBody>
          <a:bodyPr wrap="square" rtlCol="0">
            <a:spAutoFit/>
          </a:bodyPr>
          <a:lstStyle/>
          <a:p>
            <a:pPr algn="just"/>
            <a:r>
              <a:rPr lang="en-US" sz="2000" dirty="0"/>
              <a:t>We performed an exploratory data analysis on the S&amp;P 500 Companies using a New York Stock Exchange (NYSE) dataset that we acquired from the public domain. The dataset was available in a comma-separated values (CSV) file, contained over 850 thousand records, and covered a timespan of seven years ranging from Jan 2010 through Dec 2016. We calculated new attributes and appended additional columns to our original dataset and mapped the company name, GICS sector, GICS sub industry information from the supplementary dataset to our NYSE dataset using a VLOOKUP table in excel. Moreover, we graphed the stocks for several companies and noticed that there were a couple of stocks whose prices spiked or dropped abnormally; this helped us realize that the stock prices in our NYSE dataset were not adjusted for stock splits (which affects ROI and standard deviations). As such, we decided to ignore any companies that contained stock splits (as well as those companies that had missing data) from our time-series and ordinary least square (OLS) regression analyses; this reduced the number of companies from 501 to 386. </a:t>
            </a:r>
          </a:p>
        </p:txBody>
      </p:sp>
      <p:sp>
        <p:nvSpPr>
          <p:cNvPr id="21" name="Text Placeholder 20">
            <a:extLst>
              <a:ext uri="{FF2B5EF4-FFF2-40B4-BE49-F238E27FC236}">
                <a16:creationId xmlns:a16="http://schemas.microsoft.com/office/drawing/2014/main" id="{C6140D4A-B847-0A4F-9CB5-E7BEBD026410}"/>
              </a:ext>
            </a:extLst>
          </p:cNvPr>
          <p:cNvSpPr>
            <a:spLocks noGrp="1"/>
          </p:cNvSpPr>
          <p:nvPr>
            <p:ph type="body" sz="quarter" idx="29"/>
          </p:nvPr>
        </p:nvSpPr>
        <p:spPr>
          <a:xfrm>
            <a:off x="11176373" y="3851975"/>
            <a:ext cx="9905066" cy="812800"/>
          </a:xfrm>
        </p:spPr>
        <p:txBody>
          <a:bodyPr/>
          <a:lstStyle/>
          <a:p>
            <a:r>
              <a:rPr lang="en-US" b="1" dirty="0"/>
              <a:t>RESULTS</a:t>
            </a:r>
          </a:p>
        </p:txBody>
      </p:sp>
      <p:sp>
        <p:nvSpPr>
          <p:cNvPr id="41" name="TextBox 40">
            <a:extLst>
              <a:ext uri="{FF2B5EF4-FFF2-40B4-BE49-F238E27FC236}">
                <a16:creationId xmlns:a16="http://schemas.microsoft.com/office/drawing/2014/main" id="{7CF6834F-D4DB-5841-BA7F-0CF2887104C1}"/>
              </a:ext>
            </a:extLst>
          </p:cNvPr>
          <p:cNvSpPr txBox="1"/>
          <p:nvPr/>
        </p:nvSpPr>
        <p:spPr>
          <a:xfrm>
            <a:off x="781112" y="15236567"/>
            <a:ext cx="9440902" cy="4093428"/>
          </a:xfrm>
          <a:prstGeom prst="rect">
            <a:avLst/>
          </a:prstGeom>
          <a:noFill/>
        </p:spPr>
        <p:txBody>
          <a:bodyPr wrap="square" rtlCol="0">
            <a:spAutoFit/>
          </a:bodyPr>
          <a:lstStyle/>
          <a:p>
            <a:pPr algn="just"/>
            <a:r>
              <a:rPr lang="en-US" sz="2000" dirty="0"/>
              <a:t>According to the National Institute of Standards and Technology (NIST), “exploratory data analysis (EDA) is an approach/philosophy for data analysis that employs a variety of techniques (mostly graphical) to maximize insight into a data set, uncover underlying structure, extract important variables, detect outliers and anomalies, and test underlying assumptions” (NIST, 2013). With this in mind, the primary </a:t>
            </a:r>
            <a:r>
              <a:rPr lang="en-US" sz="2000" b="1" dirty="0"/>
              <a:t>data mining techniques we use include linear regression, ordinary least square (OLS) regression, and time-series prediction</a:t>
            </a:r>
            <a:r>
              <a:rPr lang="en-US" sz="2000" dirty="0"/>
              <a:t>. We also generate summary statistics and perform scatter plots and time-series analysis. The linear regression model measures the relationship between the average volume and the average stock price across all the GICS sectors where each coordinate pair represents the averages for the entire year. We identify those GICS sectors whose stocks have the greatest variance (meaning price fluctuations) across time in order to determine whether certain sectors of the economy are riskier to invest in compared to others (e.g. real estate vs health care). </a:t>
            </a:r>
          </a:p>
        </p:txBody>
      </p:sp>
      <p:sp>
        <p:nvSpPr>
          <p:cNvPr id="24" name="TextBox 23">
            <a:extLst>
              <a:ext uri="{FF2B5EF4-FFF2-40B4-BE49-F238E27FC236}">
                <a16:creationId xmlns:a16="http://schemas.microsoft.com/office/drawing/2014/main" id="{1767CFE1-AD0B-8E4D-9FF9-21315D9D82C9}"/>
              </a:ext>
            </a:extLst>
          </p:cNvPr>
          <p:cNvSpPr txBox="1"/>
          <p:nvPr/>
        </p:nvSpPr>
        <p:spPr>
          <a:xfrm>
            <a:off x="11176375" y="4862019"/>
            <a:ext cx="9925678" cy="4401205"/>
          </a:xfrm>
          <a:prstGeom prst="rect">
            <a:avLst/>
          </a:prstGeom>
          <a:noFill/>
        </p:spPr>
        <p:txBody>
          <a:bodyPr wrap="square" rtlCol="0">
            <a:spAutoFit/>
          </a:bodyPr>
          <a:lstStyle/>
          <a:p>
            <a:pPr algn="just"/>
            <a:r>
              <a:rPr lang="en-US" sz="2000" dirty="0"/>
              <a:t>The linear regression model (</a:t>
            </a:r>
            <a:r>
              <a:rPr lang="en-US" sz="2000" b="1" dirty="0"/>
              <a:t>Figure 1</a:t>
            </a:r>
            <a:r>
              <a:rPr lang="en-US" sz="2000" dirty="0"/>
              <a:t>) reveals an inverse relationship between the average stock volume and the average stock price across all the GICS sectors indicating that as the stock prices go up, stock volume tends to go down. This finding is consistent with our time series analysis (</a:t>
            </a:r>
            <a:r>
              <a:rPr lang="en-US" sz="2000" b="1" dirty="0"/>
              <a:t>Figure 3</a:t>
            </a:r>
            <a:r>
              <a:rPr lang="en-US" sz="2000" dirty="0"/>
              <a:t>) which indicates that the prices of the smallest stocks are consistently higher compared to the prices from the largest stocks. The average return for the 386 companies over the seven years was 142.34%. Similarly, the average returns for the small and large stocks were 197.03% and 91.38% respectively. The smallest stocks appear to greatly outperform the largest stocks as well as the average of the stock index. Our scatter plot (</a:t>
            </a:r>
            <a:r>
              <a:rPr lang="en-US" sz="2000" b="1" dirty="0"/>
              <a:t>Figure 4</a:t>
            </a:r>
            <a:r>
              <a:rPr lang="en-US" sz="2000" dirty="0"/>
              <a:t>) illustrates that as the standard deviation (or risk) increases, ROI tends to increase as well. The results from our OLS regression analysis indicate that as volume increases, ROI decreases. However, unlike the linear regression model that had an R</a:t>
            </a:r>
            <a:r>
              <a:rPr lang="en-US" sz="2000" baseline="30000" dirty="0"/>
              <a:t>2</a:t>
            </a:r>
            <a:r>
              <a:rPr lang="en-US" sz="2000" dirty="0"/>
              <a:t> of 0.91, the OLS regression model has a very poor R</a:t>
            </a:r>
            <a:r>
              <a:rPr lang="en-US" sz="2000" baseline="30000" dirty="0"/>
              <a:t>2</a:t>
            </a:r>
            <a:r>
              <a:rPr lang="en-US" sz="2000" dirty="0"/>
              <a:t> statistic of 0.22 meaning only 22% of the variance is explained by the model. </a:t>
            </a:r>
          </a:p>
          <a:p>
            <a:pPr algn="just"/>
            <a:endParaRPr lang="en-US" sz="2000" dirty="0" err="1"/>
          </a:p>
        </p:txBody>
      </p:sp>
      <p:sp>
        <p:nvSpPr>
          <p:cNvPr id="27" name="TextBox 26">
            <a:extLst>
              <a:ext uri="{FF2B5EF4-FFF2-40B4-BE49-F238E27FC236}">
                <a16:creationId xmlns:a16="http://schemas.microsoft.com/office/drawing/2014/main" id="{5C34F75E-E827-EB48-A4A8-B97E6144B567}"/>
              </a:ext>
            </a:extLst>
          </p:cNvPr>
          <p:cNvSpPr txBox="1"/>
          <p:nvPr/>
        </p:nvSpPr>
        <p:spPr>
          <a:xfrm>
            <a:off x="11176375" y="13999000"/>
            <a:ext cx="9514127" cy="1015663"/>
          </a:xfrm>
          <a:prstGeom prst="rect">
            <a:avLst/>
          </a:prstGeom>
          <a:noFill/>
        </p:spPr>
        <p:txBody>
          <a:bodyPr wrap="square" rtlCol="0">
            <a:spAutoFit/>
          </a:bodyPr>
          <a:lstStyle/>
          <a:p>
            <a:r>
              <a:rPr lang="en-US" sz="2000" b="1" dirty="0"/>
              <a:t>Figure 1:</a:t>
            </a:r>
            <a:r>
              <a:rPr lang="en-US" sz="2000" dirty="0"/>
              <a:t> Linear regression measures the relationship between the average stock volume and the average stock price across all the GICS sectors.</a:t>
            </a:r>
          </a:p>
          <a:p>
            <a:endParaRPr lang="en-US" sz="2000" dirty="0" err="1"/>
          </a:p>
        </p:txBody>
      </p:sp>
      <p:pic>
        <p:nvPicPr>
          <p:cNvPr id="28" name="Picture 27">
            <a:extLst>
              <a:ext uri="{FF2B5EF4-FFF2-40B4-BE49-F238E27FC236}">
                <a16:creationId xmlns:a16="http://schemas.microsoft.com/office/drawing/2014/main" id="{7F6392C5-2799-7348-BD0F-4C1342C2819A}"/>
              </a:ext>
            </a:extLst>
          </p:cNvPr>
          <p:cNvPicPr>
            <a:picLocks noChangeAspect="1"/>
          </p:cNvPicPr>
          <p:nvPr/>
        </p:nvPicPr>
        <p:blipFill>
          <a:blip r:embed="rId3"/>
          <a:stretch>
            <a:fillRect/>
          </a:stretch>
        </p:blipFill>
        <p:spPr>
          <a:xfrm>
            <a:off x="11196986" y="14879575"/>
            <a:ext cx="9946292" cy="5247421"/>
          </a:xfrm>
          <a:prstGeom prst="rect">
            <a:avLst/>
          </a:prstGeom>
        </p:spPr>
      </p:pic>
      <p:pic>
        <p:nvPicPr>
          <p:cNvPr id="34" name="Picture 33">
            <a:extLst>
              <a:ext uri="{FF2B5EF4-FFF2-40B4-BE49-F238E27FC236}">
                <a16:creationId xmlns:a16="http://schemas.microsoft.com/office/drawing/2014/main" id="{854666A5-99FE-F14B-AED1-A9C30DD25664}"/>
              </a:ext>
            </a:extLst>
          </p:cNvPr>
          <p:cNvPicPr>
            <a:picLocks noChangeAspect="1"/>
          </p:cNvPicPr>
          <p:nvPr/>
        </p:nvPicPr>
        <p:blipFill>
          <a:blip r:embed="rId4"/>
          <a:stretch>
            <a:fillRect/>
          </a:stretch>
        </p:blipFill>
        <p:spPr>
          <a:xfrm>
            <a:off x="11196986" y="9115139"/>
            <a:ext cx="9925679" cy="4804941"/>
          </a:xfrm>
          <a:prstGeom prst="rect">
            <a:avLst/>
          </a:prstGeom>
        </p:spPr>
      </p:pic>
      <p:sp>
        <p:nvSpPr>
          <p:cNvPr id="35" name="Rectangle 34">
            <a:extLst>
              <a:ext uri="{FF2B5EF4-FFF2-40B4-BE49-F238E27FC236}">
                <a16:creationId xmlns:a16="http://schemas.microsoft.com/office/drawing/2014/main" id="{874C6F7B-7C54-DA45-BC51-5995CDB7E3DB}"/>
              </a:ext>
            </a:extLst>
          </p:cNvPr>
          <p:cNvSpPr/>
          <p:nvPr/>
        </p:nvSpPr>
        <p:spPr>
          <a:xfrm>
            <a:off x="11173590" y="20168799"/>
            <a:ext cx="6350000" cy="405047"/>
          </a:xfrm>
          <a:prstGeom prst="rect">
            <a:avLst/>
          </a:prstGeom>
        </p:spPr>
        <p:txBody>
          <a:bodyPr wrap="square">
            <a:spAutoFit/>
          </a:bodyPr>
          <a:lstStyle/>
          <a:p>
            <a:pPr algn="just">
              <a:lnSpc>
                <a:spcPct val="107000"/>
              </a:lnSpc>
            </a:pPr>
            <a:r>
              <a:rPr lang="en-US" sz="2000" b="1" dirty="0">
                <a:ea typeface="Calibri" panose="020F0502020204030204" pitchFamily="34" charset="0"/>
                <a:cs typeface="Times New Roman" panose="02020603050405020304" pitchFamily="18" charset="0"/>
              </a:rPr>
              <a:t>Figure 2:</a:t>
            </a:r>
            <a:r>
              <a:rPr lang="en-US" sz="2000" dirty="0">
                <a:ea typeface="Calibri" panose="020F0502020204030204" pitchFamily="34" charset="0"/>
                <a:cs typeface="Times New Roman" panose="02020603050405020304" pitchFamily="18" charset="0"/>
              </a:rPr>
              <a:t> </a:t>
            </a:r>
            <a:r>
              <a:rPr lang="en-US" sz="2000" dirty="0">
                <a:latin typeface="Cambria" panose="02040503050406030204" pitchFamily="18" charset="0"/>
                <a:ea typeface="Calibri" panose="020F0502020204030204" pitchFamily="34" charset="0"/>
                <a:cs typeface="Times New Roman" panose="02020603050405020304" pitchFamily="18" charset="0"/>
              </a:rPr>
              <a:t>Average stock price per year by GICS sector.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 name="Picture 50">
            <a:extLst>
              <a:ext uri="{FF2B5EF4-FFF2-40B4-BE49-F238E27FC236}">
                <a16:creationId xmlns:a16="http://schemas.microsoft.com/office/drawing/2014/main" id="{73C3AA2B-80A4-074A-B35A-5E303EEC515C}"/>
              </a:ext>
            </a:extLst>
          </p:cNvPr>
          <p:cNvPicPr/>
          <p:nvPr/>
        </p:nvPicPr>
        <p:blipFill>
          <a:blip r:embed="rId5"/>
          <a:stretch>
            <a:fillRect/>
          </a:stretch>
        </p:blipFill>
        <p:spPr>
          <a:xfrm>
            <a:off x="21700949" y="3903313"/>
            <a:ext cx="5030139" cy="3730903"/>
          </a:xfrm>
          <a:prstGeom prst="rect">
            <a:avLst/>
          </a:prstGeom>
        </p:spPr>
      </p:pic>
      <p:sp>
        <p:nvSpPr>
          <p:cNvPr id="42" name="Rectangle 41">
            <a:extLst>
              <a:ext uri="{FF2B5EF4-FFF2-40B4-BE49-F238E27FC236}">
                <a16:creationId xmlns:a16="http://schemas.microsoft.com/office/drawing/2014/main" id="{6C8B4E8C-7AA6-9F4E-A55D-03E30B48B9A5}"/>
              </a:ext>
            </a:extLst>
          </p:cNvPr>
          <p:cNvSpPr/>
          <p:nvPr/>
        </p:nvSpPr>
        <p:spPr>
          <a:xfrm>
            <a:off x="27535283" y="7573469"/>
            <a:ext cx="4848980" cy="707886"/>
          </a:xfrm>
          <a:prstGeom prst="rect">
            <a:avLst/>
          </a:prstGeom>
        </p:spPr>
        <p:txBody>
          <a:bodyPr wrap="square">
            <a:spAutoFit/>
          </a:bodyPr>
          <a:lstStyle/>
          <a:p>
            <a:r>
              <a:rPr lang="en-US" sz="2000" b="1" dirty="0"/>
              <a:t>Figure 4:</a:t>
            </a:r>
            <a:r>
              <a:rPr lang="en-US" sz="2000" dirty="0"/>
              <a:t> Scatter plot compares ROI with standard deviation for large and small stocks. </a:t>
            </a:r>
          </a:p>
        </p:txBody>
      </p:sp>
      <p:pic>
        <p:nvPicPr>
          <p:cNvPr id="53" name="Picture 52">
            <a:extLst>
              <a:ext uri="{FF2B5EF4-FFF2-40B4-BE49-F238E27FC236}">
                <a16:creationId xmlns:a16="http://schemas.microsoft.com/office/drawing/2014/main" id="{B44C9537-ED69-A647-BD11-8DB331EDB4F6}"/>
              </a:ext>
            </a:extLst>
          </p:cNvPr>
          <p:cNvPicPr/>
          <p:nvPr/>
        </p:nvPicPr>
        <p:blipFill>
          <a:blip r:embed="rId6"/>
          <a:stretch>
            <a:fillRect/>
          </a:stretch>
        </p:blipFill>
        <p:spPr>
          <a:xfrm>
            <a:off x="27091044" y="4191000"/>
            <a:ext cx="4874972" cy="3413165"/>
          </a:xfrm>
          <a:prstGeom prst="rect">
            <a:avLst/>
          </a:prstGeom>
        </p:spPr>
      </p:pic>
      <p:sp>
        <p:nvSpPr>
          <p:cNvPr id="43" name="Rectangle 42">
            <a:extLst>
              <a:ext uri="{FF2B5EF4-FFF2-40B4-BE49-F238E27FC236}">
                <a16:creationId xmlns:a16="http://schemas.microsoft.com/office/drawing/2014/main" id="{FB1F32EA-6263-2642-BB88-E8F384B39206}"/>
              </a:ext>
            </a:extLst>
          </p:cNvPr>
          <p:cNvSpPr/>
          <p:nvPr/>
        </p:nvSpPr>
        <p:spPr>
          <a:xfrm>
            <a:off x="22060905" y="7569091"/>
            <a:ext cx="4670183" cy="734368"/>
          </a:xfrm>
          <a:prstGeom prst="rect">
            <a:avLst/>
          </a:prstGeom>
        </p:spPr>
        <p:txBody>
          <a:bodyPr wrap="square">
            <a:spAutoFit/>
          </a:bodyPr>
          <a:lstStyle/>
          <a:p>
            <a:pPr algn="just">
              <a:lnSpc>
                <a:spcPct val="107000"/>
              </a:lnSpc>
            </a:pPr>
            <a:r>
              <a:rPr lang="en-US" sz="2000" b="1" dirty="0">
                <a:ea typeface="Calibri" panose="020F0502020204030204" pitchFamily="34" charset="0"/>
                <a:cs typeface="Times New Roman" panose="02020603050405020304" pitchFamily="18" charset="0"/>
              </a:rPr>
              <a:t>Figure 3:</a:t>
            </a:r>
            <a:r>
              <a:rPr lang="en-US" sz="2000" dirty="0">
                <a:ea typeface="Calibri" panose="020F0502020204030204" pitchFamily="34" charset="0"/>
                <a:cs typeface="Times New Roman" panose="02020603050405020304" pitchFamily="18" charset="0"/>
              </a:rPr>
              <a:t> </a:t>
            </a:r>
            <a:r>
              <a:rPr lang="en-US" sz="2000" dirty="0">
                <a:latin typeface="Cambria" panose="02040503050406030204" pitchFamily="18" charset="0"/>
                <a:ea typeface="Calibri" panose="020F0502020204030204" pitchFamily="34" charset="0"/>
                <a:cs typeface="Times New Roman" panose="02020603050405020304" pitchFamily="18" charset="0"/>
              </a:rPr>
              <a:t>Stock price comparison by stock brackets starting at $100.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4" name="Picture 53">
            <a:extLst>
              <a:ext uri="{FF2B5EF4-FFF2-40B4-BE49-F238E27FC236}">
                <a16:creationId xmlns:a16="http://schemas.microsoft.com/office/drawing/2014/main" id="{27209E75-0AF5-4A48-A425-86609F53FE7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22071458" y="8396730"/>
            <a:ext cx="9894558" cy="3048452"/>
          </a:xfrm>
          <a:prstGeom prst="rect">
            <a:avLst/>
          </a:prstGeom>
          <a:noFill/>
          <a:ln>
            <a:noFill/>
          </a:ln>
        </p:spPr>
      </p:pic>
      <p:sp>
        <p:nvSpPr>
          <p:cNvPr id="55" name="Rectangle 54">
            <a:extLst>
              <a:ext uri="{FF2B5EF4-FFF2-40B4-BE49-F238E27FC236}">
                <a16:creationId xmlns:a16="http://schemas.microsoft.com/office/drawing/2014/main" id="{7BDBD822-DDBA-E04E-A77D-7196F9EA7970}"/>
              </a:ext>
            </a:extLst>
          </p:cNvPr>
          <p:cNvSpPr/>
          <p:nvPr/>
        </p:nvSpPr>
        <p:spPr>
          <a:xfrm>
            <a:off x="22060905" y="11487934"/>
            <a:ext cx="6972572" cy="405047"/>
          </a:xfrm>
          <a:prstGeom prst="rect">
            <a:avLst/>
          </a:prstGeom>
        </p:spPr>
        <p:txBody>
          <a:bodyPr wrap="square">
            <a:spAutoFit/>
          </a:bodyPr>
          <a:lstStyle/>
          <a:p>
            <a:pPr algn="just">
              <a:lnSpc>
                <a:spcPct val="107000"/>
              </a:lnSpc>
            </a:pPr>
            <a:r>
              <a:rPr lang="en-US" sz="2000" b="1" dirty="0">
                <a:ea typeface="Calibri" panose="020F0502020204030204" pitchFamily="34" charset="0"/>
                <a:cs typeface="Times New Roman" panose="02020603050405020304" pitchFamily="18" charset="0"/>
              </a:rPr>
              <a:t>Table 1:</a:t>
            </a:r>
            <a:r>
              <a:rPr lang="en-US" sz="2000" dirty="0">
                <a:ea typeface="Calibri" panose="020F0502020204030204" pitchFamily="34" charset="0"/>
                <a:cs typeface="Times New Roman" panose="02020603050405020304" pitchFamily="18" charset="0"/>
              </a:rPr>
              <a:t> </a:t>
            </a:r>
            <a:r>
              <a:rPr lang="en-US" sz="2000" dirty="0">
                <a:latin typeface="Cambria" panose="02040503050406030204" pitchFamily="18" charset="0"/>
                <a:ea typeface="Calibri" panose="020F0502020204030204" pitchFamily="34" charset="0"/>
                <a:cs typeface="Times New Roman" panose="02020603050405020304" pitchFamily="18" charset="0"/>
              </a:rPr>
              <a:t>Open stock price statistics by GICS sector.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6" name="Text Placeholder 4">
            <a:extLst>
              <a:ext uri="{FF2B5EF4-FFF2-40B4-BE49-F238E27FC236}">
                <a16:creationId xmlns:a16="http://schemas.microsoft.com/office/drawing/2014/main" id="{B8AE6374-A2F7-F645-B645-DBEC8895455E}"/>
              </a:ext>
            </a:extLst>
          </p:cNvPr>
          <p:cNvSpPr txBox="1">
            <a:spLocks/>
          </p:cNvSpPr>
          <p:nvPr/>
        </p:nvSpPr>
        <p:spPr>
          <a:xfrm>
            <a:off x="22071459" y="11912728"/>
            <a:ext cx="10312808" cy="787796"/>
          </a:xfrm>
          <a:prstGeom prst="round1Rect">
            <a:avLst/>
          </a:prstGeom>
          <a:solidFill>
            <a:schemeClr val="accent2"/>
          </a:solidFill>
        </p:spPr>
        <p:txBody>
          <a:bodyPr vert="horz" lIns="365760" tIns="45720" rIns="91440" bIns="45720" rtlCol="0" anchor="ctr">
            <a:noAutofit/>
          </a:bodyPr>
          <a:lstStyle>
            <a:lvl1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1pPr>
            <a:lvl2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2pPr>
            <a:lvl3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3pPr>
            <a:lvl4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4pPr>
            <a:lvl5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5pPr>
            <a:lvl6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6pPr>
            <a:lvl7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7pPr>
            <a:lvl8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8pPr>
            <a:lvl9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9pPr>
          </a:lstStyle>
          <a:p>
            <a:pPr algn="just"/>
            <a:r>
              <a:rPr lang="en-US" b="1" dirty="0"/>
              <a:t>Conclusion</a:t>
            </a:r>
          </a:p>
        </p:txBody>
      </p:sp>
      <p:sp>
        <p:nvSpPr>
          <p:cNvPr id="58" name="TextBox 57">
            <a:extLst>
              <a:ext uri="{FF2B5EF4-FFF2-40B4-BE49-F238E27FC236}">
                <a16:creationId xmlns:a16="http://schemas.microsoft.com/office/drawing/2014/main" id="{D9684DAD-27D4-CA4C-ABEE-2B58DDE19ED2}"/>
              </a:ext>
            </a:extLst>
          </p:cNvPr>
          <p:cNvSpPr txBox="1"/>
          <p:nvPr/>
        </p:nvSpPr>
        <p:spPr>
          <a:xfrm>
            <a:off x="22071458" y="12783667"/>
            <a:ext cx="10312805" cy="4708981"/>
          </a:xfrm>
          <a:prstGeom prst="rect">
            <a:avLst/>
          </a:prstGeom>
          <a:noFill/>
        </p:spPr>
        <p:txBody>
          <a:bodyPr wrap="square" rtlCol="0">
            <a:spAutoFit/>
          </a:bodyPr>
          <a:lstStyle/>
          <a:p>
            <a:pPr algn="just"/>
            <a:r>
              <a:rPr lang="en-US" sz="2000" dirty="0"/>
              <a:t>The linear regression model revealed an inverse relationship between the stock volume and the stock price across all the GICS sectors indicating that as the stock price goes up, stock volume tends to go down. Similarly, our time series analysis indicated that the prices of the smallest stocks are consistently higher compared to the prices of the largest stocks, and that the smallest stocks appear to greatly outperform the largest stocks as well as the average of the stock index. Whereas the stock prices for the health care sector is typically the highest, the stock prices for the telecommunications sector is consistently the lowest. Likewise, consumer discretionary and information technology sectors seemingly have the greatest variance in stock price. Our scatter plot illustrates that as the standard deviation (or risk) increases, ROI tends to increase as well. Lastly, the results from our OLS regression analysis indicate that as stock volume increases, ROI decreases; but this model was poor and cannot be relied upon given the low R</a:t>
            </a:r>
            <a:r>
              <a:rPr lang="en-US" sz="2000" baseline="30000" dirty="0"/>
              <a:t>2</a:t>
            </a:r>
            <a:r>
              <a:rPr lang="en-US" sz="2000" dirty="0"/>
              <a:t> statistic. We noticed that stock split scenarios influence the calculations of ROI and standard deviations with the magnitude of the impact currently unknown; this can be an area of interest for future research.</a:t>
            </a:r>
          </a:p>
          <a:p>
            <a:pPr algn="just"/>
            <a:endParaRPr lang="en-US" sz="2000" dirty="0" err="1"/>
          </a:p>
        </p:txBody>
      </p:sp>
      <p:sp>
        <p:nvSpPr>
          <p:cNvPr id="59" name="Text Placeholder 4">
            <a:extLst>
              <a:ext uri="{FF2B5EF4-FFF2-40B4-BE49-F238E27FC236}">
                <a16:creationId xmlns:a16="http://schemas.microsoft.com/office/drawing/2014/main" id="{49559603-4FCC-A942-BFA9-11E3EC92F333}"/>
              </a:ext>
            </a:extLst>
          </p:cNvPr>
          <p:cNvSpPr txBox="1">
            <a:spLocks/>
          </p:cNvSpPr>
          <p:nvPr/>
        </p:nvSpPr>
        <p:spPr>
          <a:xfrm>
            <a:off x="22097637" y="17174170"/>
            <a:ext cx="10286626" cy="787796"/>
          </a:xfrm>
          <a:prstGeom prst="round1Rect">
            <a:avLst/>
          </a:prstGeom>
          <a:solidFill>
            <a:schemeClr val="accent2"/>
          </a:solidFill>
        </p:spPr>
        <p:txBody>
          <a:bodyPr vert="horz" lIns="365760" tIns="45720" rIns="91440" bIns="45720" rtlCol="0" anchor="ctr">
            <a:noAutofit/>
          </a:bodyPr>
          <a:lstStyle>
            <a:lvl1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1pPr>
            <a:lvl2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2pPr>
            <a:lvl3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3pPr>
            <a:lvl4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4pPr>
            <a:lvl5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5pPr>
            <a:lvl6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6pPr>
            <a:lvl7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7pPr>
            <a:lvl8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8pPr>
            <a:lvl9pPr marL="0" indent="0" algn="l" defTabSz="2926226" rtl="0" eaLnBrk="1" latinLnBrk="0" hangingPunct="1">
              <a:lnSpc>
                <a:spcPct val="100000"/>
              </a:lnSpc>
              <a:spcBef>
                <a:spcPts val="0"/>
              </a:spcBef>
              <a:buClr>
                <a:schemeClr val="accent2"/>
              </a:buClr>
              <a:buFont typeface="Arial" panose="020B0604020202020204" pitchFamily="34" charset="0"/>
              <a:buNone/>
              <a:defRPr sz="4000" kern="1200" cap="all" baseline="0">
                <a:solidFill>
                  <a:schemeClr val="bg1"/>
                </a:solidFill>
                <a:latin typeface="+mj-lt"/>
                <a:ea typeface="+mn-ea"/>
                <a:cs typeface="+mn-cs"/>
              </a:defRPr>
            </a:lvl9pPr>
          </a:lstStyle>
          <a:p>
            <a:pPr algn="just"/>
            <a:r>
              <a:rPr lang="en-US" b="1" dirty="0" err="1"/>
              <a:t>REFEREnces</a:t>
            </a:r>
            <a:endParaRPr lang="en-US" b="1" dirty="0"/>
          </a:p>
        </p:txBody>
      </p:sp>
      <p:sp>
        <p:nvSpPr>
          <p:cNvPr id="60" name="TextBox 59">
            <a:extLst>
              <a:ext uri="{FF2B5EF4-FFF2-40B4-BE49-F238E27FC236}">
                <a16:creationId xmlns:a16="http://schemas.microsoft.com/office/drawing/2014/main" id="{03FC196F-67B9-EB46-BF1C-FA1772D31F41}"/>
              </a:ext>
            </a:extLst>
          </p:cNvPr>
          <p:cNvSpPr txBox="1"/>
          <p:nvPr/>
        </p:nvSpPr>
        <p:spPr>
          <a:xfrm>
            <a:off x="22097636" y="18060684"/>
            <a:ext cx="10312805" cy="2462213"/>
          </a:xfrm>
          <a:prstGeom prst="rect">
            <a:avLst/>
          </a:prstGeom>
          <a:noFill/>
        </p:spPr>
        <p:txBody>
          <a:bodyPr wrap="square" rtlCol="0">
            <a:spAutoFit/>
          </a:bodyPr>
          <a:lstStyle/>
          <a:p>
            <a:r>
              <a:rPr lang="en-US" sz="1400" dirty="0" err="1"/>
              <a:t>Gawlik</a:t>
            </a:r>
            <a:r>
              <a:rPr lang="en-US" sz="1400" dirty="0"/>
              <a:t>, D. (2017). New York Stock Exchange: S&amp;P 500 companies historical prices with fundamental data. Retrieved from https://</a:t>
            </a:r>
            <a:r>
              <a:rPr lang="en-US" sz="1400" dirty="0" err="1"/>
              <a:t>www.kaggle.com</a:t>
            </a:r>
            <a:r>
              <a:rPr lang="en-US" sz="1400" dirty="0"/>
              <a:t>/</a:t>
            </a:r>
            <a:r>
              <a:rPr lang="en-US" sz="1400" dirty="0" err="1"/>
              <a:t>dgawlik</a:t>
            </a:r>
            <a:r>
              <a:rPr lang="en-US" sz="1400" dirty="0"/>
              <a:t>/</a:t>
            </a:r>
            <a:r>
              <a:rPr lang="en-US" sz="1400" dirty="0" err="1"/>
              <a:t>nyse</a:t>
            </a:r>
            <a:r>
              <a:rPr lang="en-US" sz="1400" dirty="0"/>
              <a:t>/</a:t>
            </a:r>
          </a:p>
          <a:p>
            <a:r>
              <a:rPr lang="en-US" sz="1400" b="1" dirty="0"/>
              <a:t>In‑text:</a:t>
            </a:r>
            <a:r>
              <a:rPr lang="en-US" sz="1400" dirty="0"/>
              <a:t> (</a:t>
            </a:r>
            <a:r>
              <a:rPr lang="en-US" sz="1400" dirty="0" err="1"/>
              <a:t>Gawlik</a:t>
            </a:r>
            <a:r>
              <a:rPr lang="en-US" sz="1400" dirty="0"/>
              <a:t>, 2017)</a:t>
            </a:r>
          </a:p>
          <a:p>
            <a:r>
              <a:rPr lang="en-US" sz="1400" dirty="0" err="1"/>
              <a:t>Macroption</a:t>
            </a:r>
            <a:r>
              <a:rPr lang="en-US" sz="1400" dirty="0"/>
              <a:t>. (2019). Number of trading days per year. Retrieved from https://</a:t>
            </a:r>
            <a:r>
              <a:rPr lang="en-US" sz="1400" dirty="0" err="1"/>
              <a:t>www.macroption.com</a:t>
            </a:r>
            <a:r>
              <a:rPr lang="en-US" sz="1400" dirty="0"/>
              <a:t>/trading-days-per-year/</a:t>
            </a:r>
          </a:p>
          <a:p>
            <a:r>
              <a:rPr lang="en-US" sz="1400" b="1" dirty="0"/>
              <a:t>In‑text:</a:t>
            </a:r>
            <a:r>
              <a:rPr lang="en-US" sz="1400" dirty="0"/>
              <a:t> (</a:t>
            </a:r>
            <a:r>
              <a:rPr lang="en-US" sz="1400" dirty="0" err="1"/>
              <a:t>Macroption</a:t>
            </a:r>
            <a:r>
              <a:rPr lang="en-US" sz="1400" dirty="0"/>
              <a:t>, 2019) </a:t>
            </a:r>
          </a:p>
          <a:p>
            <a:r>
              <a:rPr lang="en-US" sz="1400" dirty="0"/>
              <a:t>NIST. (2013). </a:t>
            </a:r>
            <a:r>
              <a:rPr lang="en-US" sz="1400" i="1" dirty="0"/>
              <a:t>NIST/SEMATECH e-Handbook of Statistical Methods</a:t>
            </a:r>
            <a:r>
              <a:rPr lang="en-US" sz="1400" dirty="0"/>
              <a:t>. Retrieved from https://www.itl.nist.gov/div898/handbook/eda/section1/eda11.htm </a:t>
            </a:r>
          </a:p>
          <a:p>
            <a:r>
              <a:rPr lang="en-US" sz="1400" b="1" dirty="0"/>
              <a:t>In‑text:</a:t>
            </a:r>
            <a:r>
              <a:rPr lang="en-US" sz="1400" dirty="0"/>
              <a:t> (NIST, 2013) </a:t>
            </a:r>
          </a:p>
          <a:p>
            <a:r>
              <a:rPr lang="en-US" sz="1400" dirty="0"/>
              <a:t>Wee, R. Y. (2017, April 25). Biggest stock exchanges in the world. Retrieved from https://</a:t>
            </a:r>
            <a:r>
              <a:rPr lang="en-US" sz="1400" dirty="0" err="1"/>
              <a:t>www.worldatlas.com</a:t>
            </a:r>
            <a:r>
              <a:rPr lang="en-US" sz="1400" dirty="0"/>
              <a:t>/articles/biggest-stock-exchanges-in-the-</a:t>
            </a:r>
            <a:r>
              <a:rPr lang="en-US" sz="1400" dirty="0" err="1"/>
              <a:t>world.html</a:t>
            </a:r>
            <a:endParaRPr lang="en-US" sz="1400" dirty="0"/>
          </a:p>
          <a:p>
            <a:r>
              <a:rPr lang="en-US" sz="1400" b="1" dirty="0"/>
              <a:t>In‑text:</a:t>
            </a:r>
            <a:r>
              <a:rPr lang="en-US" sz="1400" dirty="0"/>
              <a:t> (Wee, 2017)</a:t>
            </a:r>
          </a:p>
        </p:txBody>
      </p:sp>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1060</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Exploratory Data Analysis on NYSE Data Using  Data Mining Techniques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on NYSE Data Using  Data Mining Techniques</dc:title>
  <dc:creator/>
  <cp:keywords/>
  <cp:lastModifiedBy/>
  <cp:revision>3</cp:revision>
  <dcterms:created xsi:type="dcterms:W3CDTF">2015-04-17T14:24:44Z</dcterms:created>
  <dcterms:modified xsi:type="dcterms:W3CDTF">2019-12-07T21:56:57Z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