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BAF8-F164-46DE-B02F-76044FA73FE0}"/>
              </a:ext>
            </a:extLst>
          </p:cNvPr>
          <p:cNvSpPr>
            <a:spLocks noGrp="1"/>
          </p:cNvSpPr>
          <p:nvPr>
            <p:ph type="ctrTitle"/>
          </p:nvPr>
        </p:nvSpPr>
        <p:spPr/>
        <p:txBody>
          <a:bodyPr/>
          <a:lstStyle/>
          <a:p>
            <a:pPr algn="ctr"/>
            <a:r>
              <a:rPr lang="en-US" dirty="0"/>
              <a:t>The Battle of Neighborhood</a:t>
            </a:r>
          </a:p>
        </p:txBody>
      </p:sp>
      <p:sp>
        <p:nvSpPr>
          <p:cNvPr id="3" name="Subtitle 2">
            <a:extLst>
              <a:ext uri="{FF2B5EF4-FFF2-40B4-BE49-F238E27FC236}">
                <a16:creationId xmlns:a16="http://schemas.microsoft.com/office/drawing/2014/main" id="{754CED76-5AAF-4CCB-87C4-A209C65FE122}"/>
              </a:ext>
            </a:extLst>
          </p:cNvPr>
          <p:cNvSpPr>
            <a:spLocks noGrp="1"/>
          </p:cNvSpPr>
          <p:nvPr>
            <p:ph type="subTitle" idx="1"/>
          </p:nvPr>
        </p:nvSpPr>
        <p:spPr/>
        <p:txBody>
          <a:bodyPr>
            <a:normAutofit fontScale="62500" lnSpcReduction="20000"/>
          </a:bodyPr>
          <a:lstStyle/>
          <a:p>
            <a:pPr algn="ctr"/>
            <a:r>
              <a:rPr lang="en-US" dirty="0"/>
              <a:t>Classification of Most common places of Mumbai and Delhi area</a:t>
            </a:r>
          </a:p>
          <a:p>
            <a:pPr algn="ctr"/>
            <a:r>
              <a:rPr lang="en-US" dirty="0"/>
              <a:t>By </a:t>
            </a:r>
          </a:p>
          <a:p>
            <a:pPr algn="ctr"/>
            <a:r>
              <a:rPr lang="en-US" dirty="0"/>
              <a:t>Kamlesh </a:t>
            </a:r>
            <a:r>
              <a:rPr lang="en-US" dirty="0" err="1"/>
              <a:t>Patani</a:t>
            </a:r>
            <a:endParaRPr lang="en-US" dirty="0"/>
          </a:p>
        </p:txBody>
      </p:sp>
    </p:spTree>
    <p:extLst>
      <p:ext uri="{BB962C8B-B14F-4D97-AF65-F5344CB8AC3E}">
        <p14:creationId xmlns:p14="http://schemas.microsoft.com/office/powerpoint/2010/main" val="360001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592A-48DF-4A2C-A8F5-426704BD2C8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46048B4-1122-4864-9653-5E8F28C7BD0A}"/>
              </a:ext>
            </a:extLst>
          </p:cNvPr>
          <p:cNvSpPr>
            <a:spLocks noGrp="1"/>
          </p:cNvSpPr>
          <p:nvPr>
            <p:ph idx="1"/>
          </p:nvPr>
        </p:nvSpPr>
        <p:spPr/>
        <p:txBody>
          <a:bodyPr/>
          <a:lstStyle/>
          <a:p>
            <a:r>
              <a:rPr lang="en-US" dirty="0"/>
              <a:t>Mumbai and Delhi are two major cities in India. Both cities become a center of attention for residential, job employment, tourism, education, shopping and sports activity. Both cities are well known in India, and become the top choice for local and foreign communities.</a:t>
            </a:r>
          </a:p>
        </p:txBody>
      </p:sp>
    </p:spTree>
    <p:extLst>
      <p:ext uri="{BB962C8B-B14F-4D97-AF65-F5344CB8AC3E}">
        <p14:creationId xmlns:p14="http://schemas.microsoft.com/office/powerpoint/2010/main" val="97306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DEA6-4DA6-43FA-8082-509DC3A5AEB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2D7E815-BF86-45B3-97BA-AC44ED7E3F69}"/>
              </a:ext>
            </a:extLst>
          </p:cNvPr>
          <p:cNvSpPr>
            <a:spLocks noGrp="1"/>
          </p:cNvSpPr>
          <p:nvPr>
            <p:ph idx="1"/>
          </p:nvPr>
        </p:nvSpPr>
        <p:spPr/>
        <p:txBody>
          <a:bodyPr>
            <a:normAutofit lnSpcReduction="10000"/>
          </a:bodyPr>
          <a:lstStyle/>
          <a:p>
            <a:r>
              <a:rPr lang="en-US" dirty="0"/>
              <a:t>In this project, we study in details the area classification using Foursquare data and machine learning segmentation and clustering.</a:t>
            </a:r>
          </a:p>
          <a:p>
            <a:r>
              <a:rPr lang="en-US" dirty="0"/>
              <a:t>The aim of this project is to segment areas of Mumbai and Delhi based on the most common places captured from Foursquare. </a:t>
            </a:r>
          </a:p>
          <a:p>
            <a:pPr marL="0" indent="0">
              <a:buNone/>
            </a:pPr>
            <a:r>
              <a:rPr lang="en-US" dirty="0"/>
              <a:t>Using segmentation and clustering, we hope we can determine:</a:t>
            </a:r>
          </a:p>
          <a:p>
            <a:r>
              <a:rPr lang="en-US" dirty="0"/>
              <a:t>1. the similarity or dissimilarity of both cities</a:t>
            </a:r>
          </a:p>
          <a:p>
            <a:r>
              <a:rPr lang="en-US" dirty="0"/>
              <a:t>2. classification of area located inside the city whether it is residential, tourism places, or others</a:t>
            </a:r>
          </a:p>
          <a:p>
            <a:endParaRPr lang="en-US" dirty="0" err="1"/>
          </a:p>
        </p:txBody>
      </p:sp>
    </p:spTree>
    <p:extLst>
      <p:ext uri="{BB962C8B-B14F-4D97-AF65-F5344CB8AC3E}">
        <p14:creationId xmlns:p14="http://schemas.microsoft.com/office/powerpoint/2010/main" val="120370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7FAD-24AC-4270-82C8-555D9447C7E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1CBF000-C313-4D73-BC8A-23A467BE1F30}"/>
              </a:ext>
            </a:extLst>
          </p:cNvPr>
          <p:cNvSpPr>
            <a:spLocks noGrp="1"/>
          </p:cNvSpPr>
          <p:nvPr>
            <p:ph idx="1"/>
          </p:nvPr>
        </p:nvSpPr>
        <p:spPr>
          <a:xfrm>
            <a:off x="1451579" y="2015732"/>
            <a:ext cx="10636957" cy="3450613"/>
          </a:xfrm>
        </p:spPr>
        <p:txBody>
          <a:bodyPr>
            <a:normAutofit fontScale="85000" lnSpcReduction="10000"/>
          </a:bodyPr>
          <a:lstStyle/>
          <a:p>
            <a:r>
              <a:rPr lang="en-US" dirty="0"/>
              <a:t>The data acquired from government website and restructure to csv file for easier manipulation and reading. This files uploaded to my </a:t>
            </a:r>
            <a:r>
              <a:rPr lang="en-US" dirty="0" err="1"/>
              <a:t>github</a:t>
            </a:r>
            <a:r>
              <a:rPr lang="en-US" dirty="0"/>
              <a:t> for references. Link to the files are:</a:t>
            </a:r>
          </a:p>
          <a:p>
            <a:endParaRPr lang="en-US" dirty="0"/>
          </a:p>
          <a:p>
            <a:r>
              <a:rPr lang="en-US" dirty="0"/>
              <a:t> [Mumbai District Data](https://github.com/kamleshpatani/Coursera_Capstone/blob/master/all_india_PO_list.csv)</a:t>
            </a:r>
          </a:p>
          <a:p>
            <a:r>
              <a:rPr lang="en-US" dirty="0"/>
              <a:t>[Delhi District Data](https://github.com/kamleshpatani/Coursera_Capstone/blob/master/all_india_PO_list.csv)</a:t>
            </a:r>
          </a:p>
          <a:p>
            <a:endParaRPr lang="en-US" dirty="0"/>
          </a:p>
          <a:p>
            <a:r>
              <a:rPr lang="en-US" dirty="0"/>
              <a:t>Another aspect to consider for this project is the Foursquare data. I believe that the data as good as provided, meaning although we are using Foursquare data for segmentation and clustering, the amount and accuracy of data captured can't 100% determine correct classification in real world.</a:t>
            </a:r>
          </a:p>
          <a:p>
            <a:endParaRPr lang="en-US" dirty="0"/>
          </a:p>
        </p:txBody>
      </p:sp>
    </p:spTree>
    <p:extLst>
      <p:ext uri="{BB962C8B-B14F-4D97-AF65-F5344CB8AC3E}">
        <p14:creationId xmlns:p14="http://schemas.microsoft.com/office/powerpoint/2010/main" val="274299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85A0-E884-4CDC-B4FF-52511FA1D42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9430136-0B60-4EDC-8AB6-14886D8D1BE1}"/>
              </a:ext>
            </a:extLst>
          </p:cNvPr>
          <p:cNvSpPr>
            <a:spLocks noGrp="1"/>
          </p:cNvSpPr>
          <p:nvPr>
            <p:ph idx="1"/>
          </p:nvPr>
        </p:nvSpPr>
        <p:spPr/>
        <p:txBody>
          <a:bodyPr>
            <a:normAutofit/>
          </a:bodyPr>
          <a:lstStyle/>
          <a:p>
            <a:r>
              <a:rPr lang="en-US" dirty="0"/>
              <a:t>We have converted addresses into their equivalent latitude and longitude values.   Then we will use the Foursquare API to explore neighborhoods in both cities, Mumbai and Delhi   After that, explore function to get the most common venue categories in each neighborhood,   and then use this feature to group the neighborhoods into clusters</a:t>
            </a:r>
          </a:p>
          <a:p>
            <a:r>
              <a:rPr lang="en-US" dirty="0"/>
              <a:t>K-means clustering algorithm will be use to complete this task. And also, the Folium library to visualize the neighborhoods in Mumbai and Delhi and their emerging clusters.  </a:t>
            </a:r>
          </a:p>
          <a:p>
            <a:r>
              <a:rPr lang="en-US" dirty="0"/>
              <a:t>Based on </a:t>
            </a:r>
            <a:r>
              <a:rPr lang="en-US" dirty="0" err="1"/>
              <a:t>dataframe</a:t>
            </a:r>
            <a:r>
              <a:rPr lang="en-US" dirty="0"/>
              <a:t> analysis above, we found out that Mumbai  in Mumbai Region and Delhi area in Delhi are both have the highest number of area within it those district. </a:t>
            </a:r>
          </a:p>
        </p:txBody>
      </p:sp>
    </p:spTree>
    <p:extLst>
      <p:ext uri="{BB962C8B-B14F-4D97-AF65-F5344CB8AC3E}">
        <p14:creationId xmlns:p14="http://schemas.microsoft.com/office/powerpoint/2010/main" val="377681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3077-138A-4A97-A218-C50EC5451919}"/>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1AE868EF-CA82-4A78-8C34-F093E9560562}"/>
              </a:ext>
            </a:extLst>
          </p:cNvPr>
          <p:cNvSpPr>
            <a:spLocks noGrp="1"/>
          </p:cNvSpPr>
          <p:nvPr>
            <p:ph idx="1"/>
          </p:nvPr>
        </p:nvSpPr>
        <p:spPr/>
        <p:txBody>
          <a:bodyPr/>
          <a:lstStyle/>
          <a:p>
            <a:r>
              <a:rPr lang="en-US" dirty="0"/>
              <a:t>the following is the result we have got for Mumbai and Delhi</a:t>
            </a:r>
          </a:p>
          <a:p>
            <a:endParaRPr lang="en-US" dirty="0"/>
          </a:p>
        </p:txBody>
      </p:sp>
      <p:pic>
        <p:nvPicPr>
          <p:cNvPr id="5" name="Picture 4">
            <a:extLst>
              <a:ext uri="{FF2B5EF4-FFF2-40B4-BE49-F238E27FC236}">
                <a16:creationId xmlns:a16="http://schemas.microsoft.com/office/drawing/2014/main" id="{15FE24EC-74E0-4817-98BE-AA61B43BD6C8}"/>
              </a:ext>
            </a:extLst>
          </p:cNvPr>
          <p:cNvPicPr>
            <a:picLocks noChangeAspect="1"/>
          </p:cNvPicPr>
          <p:nvPr/>
        </p:nvPicPr>
        <p:blipFill>
          <a:blip r:embed="rId2"/>
          <a:stretch>
            <a:fillRect/>
          </a:stretch>
        </p:blipFill>
        <p:spPr>
          <a:xfrm>
            <a:off x="2275609" y="2400542"/>
            <a:ext cx="6096603" cy="3426236"/>
          </a:xfrm>
          <a:prstGeom prst="rect">
            <a:avLst/>
          </a:prstGeom>
        </p:spPr>
      </p:pic>
    </p:spTree>
    <p:extLst>
      <p:ext uri="{BB962C8B-B14F-4D97-AF65-F5344CB8AC3E}">
        <p14:creationId xmlns:p14="http://schemas.microsoft.com/office/powerpoint/2010/main" val="146829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63B0-F9C9-4264-BADC-CE7E6B31802D}"/>
              </a:ext>
            </a:extLst>
          </p:cNvPr>
          <p:cNvSpPr>
            <a:spLocks noGrp="1"/>
          </p:cNvSpPr>
          <p:nvPr>
            <p:ph type="title"/>
          </p:nvPr>
        </p:nvSpPr>
        <p:spPr/>
        <p:txBody>
          <a:bodyPr/>
          <a:lstStyle/>
          <a:p>
            <a:r>
              <a:rPr lang="en-US" dirty="0"/>
              <a:t>Result</a:t>
            </a:r>
            <a:br>
              <a:rPr lang="en-US" dirty="0"/>
            </a:br>
            <a:endParaRPr lang="en-US" dirty="0"/>
          </a:p>
        </p:txBody>
      </p:sp>
      <p:pic>
        <p:nvPicPr>
          <p:cNvPr id="5" name="Content Placeholder 4">
            <a:extLst>
              <a:ext uri="{FF2B5EF4-FFF2-40B4-BE49-F238E27FC236}">
                <a16:creationId xmlns:a16="http://schemas.microsoft.com/office/drawing/2014/main" id="{9696DED5-213B-4F82-9410-FDC51733DB70}"/>
              </a:ext>
            </a:extLst>
          </p:cNvPr>
          <p:cNvPicPr>
            <a:picLocks noGrp="1" noChangeAspect="1"/>
          </p:cNvPicPr>
          <p:nvPr>
            <p:ph idx="1"/>
          </p:nvPr>
        </p:nvPicPr>
        <p:blipFill>
          <a:blip r:embed="rId2"/>
          <a:stretch>
            <a:fillRect/>
          </a:stretch>
        </p:blipFill>
        <p:spPr>
          <a:xfrm>
            <a:off x="1530672" y="2025454"/>
            <a:ext cx="6057879" cy="3768855"/>
          </a:xfrm>
        </p:spPr>
      </p:pic>
    </p:spTree>
    <p:extLst>
      <p:ext uri="{BB962C8B-B14F-4D97-AF65-F5344CB8AC3E}">
        <p14:creationId xmlns:p14="http://schemas.microsoft.com/office/powerpoint/2010/main" val="160116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0CF1-3FDA-49BB-B006-E00625E9B83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79ED7FA0-B92D-4B89-9A4F-D7E5D406ED0E}"/>
              </a:ext>
            </a:extLst>
          </p:cNvPr>
          <p:cNvSpPr>
            <a:spLocks noGrp="1"/>
          </p:cNvSpPr>
          <p:nvPr>
            <p:ph idx="1"/>
          </p:nvPr>
        </p:nvSpPr>
        <p:spPr/>
        <p:txBody>
          <a:bodyPr>
            <a:normAutofit fontScale="85000" lnSpcReduction="10000"/>
          </a:bodyPr>
          <a:lstStyle/>
          <a:p>
            <a:pPr marL="0" indent="0">
              <a:buNone/>
            </a:pPr>
            <a:r>
              <a:rPr lang="en-US" dirty="0"/>
              <a:t>we can captured data of common places to determine </a:t>
            </a:r>
          </a:p>
          <a:p>
            <a:r>
              <a:rPr lang="en-US" dirty="0"/>
              <a:t>the similarity or dissimilarity of both cities</a:t>
            </a:r>
          </a:p>
          <a:p>
            <a:r>
              <a:rPr lang="en-US" dirty="0"/>
              <a:t>classification of area located inside the city whether it is residential, tourism places, or others</a:t>
            </a:r>
          </a:p>
          <a:p>
            <a:r>
              <a:rPr lang="en-US" dirty="0"/>
              <a:t>In conclusion, both cities Mumbai and Delhi are the center of attraction among Indian. However, to declare both cities are similar or dissimilar base on common venues visited is quite difficult. </a:t>
            </a:r>
          </a:p>
          <a:p>
            <a:r>
              <a:rPr lang="en-US" dirty="0"/>
              <a:t>Both cities is similar in some venues also dissimilar in certain venues. And for classification based on common venues, again we must have more systematic or quantitative way to identify and declare this. </a:t>
            </a:r>
          </a:p>
          <a:p>
            <a:r>
              <a:rPr lang="en-US" dirty="0"/>
              <a:t>Comparison can be made, but no such method or quantitative data to determine this. We hope in the future, a method to determine it can be establish and explore for references.</a:t>
            </a:r>
          </a:p>
        </p:txBody>
      </p:sp>
    </p:spTree>
    <p:extLst>
      <p:ext uri="{BB962C8B-B14F-4D97-AF65-F5344CB8AC3E}">
        <p14:creationId xmlns:p14="http://schemas.microsoft.com/office/powerpoint/2010/main" val="41187421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16</TotalTime>
  <Words>573</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The Battle of Neighborhood</vt:lpstr>
      <vt:lpstr>Introduction</vt:lpstr>
      <vt:lpstr>Objective</vt:lpstr>
      <vt:lpstr>Data</vt:lpstr>
      <vt:lpstr>Methodology</vt:lpstr>
      <vt:lpstr>Result</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Kamlesh</dc:creator>
  <cp:lastModifiedBy>Kamlesh</cp:lastModifiedBy>
  <cp:revision>7</cp:revision>
  <dcterms:created xsi:type="dcterms:W3CDTF">2019-10-15T17:34:26Z</dcterms:created>
  <dcterms:modified xsi:type="dcterms:W3CDTF">2019-10-15T17:50:39Z</dcterms:modified>
</cp:coreProperties>
</file>