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9"/>
  </p:notesMasterIdLst>
  <p:handoutMasterIdLst>
    <p:handoutMasterId r:id="rId20"/>
  </p:handoutMasterIdLst>
  <p:sldIdLst>
    <p:sldId id="256" r:id="rId2"/>
    <p:sldId id="257" r:id="rId3"/>
    <p:sldId id="272" r:id="rId4"/>
    <p:sldId id="271" r:id="rId5"/>
    <p:sldId id="258" r:id="rId6"/>
    <p:sldId id="262" r:id="rId7"/>
    <p:sldId id="261" r:id="rId8"/>
    <p:sldId id="268" r:id="rId9"/>
    <p:sldId id="260" r:id="rId10"/>
    <p:sldId id="265" r:id="rId11"/>
    <p:sldId id="264" r:id="rId12"/>
    <p:sldId id="269" r:id="rId13"/>
    <p:sldId id="274" r:id="rId14"/>
    <p:sldId id="273" r:id="rId15"/>
    <p:sldId id="275" r:id="rId16"/>
    <p:sldId id="270"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AUTOMATIC STAMPING/LABELLING MACHINE USING PLC</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53ABD6-3EE7-4A37-87E9-9B2696E47D23}" type="datetimeFigureOut">
              <a:rPr lang="en-US" smtClean="0"/>
              <a:pPr/>
              <a:t>10/1/2021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Electrical Engineering, PVPIT, Budhgaon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BF93AE-ED21-4A39-8FAF-955F8C4027AD}" type="slidenum">
              <a:rPr lang="en-US" smtClean="0"/>
              <a:pPr/>
              <a:t>‹#›</a:t>
            </a:fld>
            <a:endParaRPr lang="en-US"/>
          </a:p>
        </p:txBody>
      </p:sp>
    </p:spTree>
    <p:extLst>
      <p:ext uri="{BB962C8B-B14F-4D97-AF65-F5344CB8AC3E}">
        <p14:creationId xmlns:p14="http://schemas.microsoft.com/office/powerpoint/2010/main" val="194914187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AUTOMATIC STAMPING/LABELLING MACHINE USING PLC</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35929-6B07-4CF5-A9F5-71EDD087DA14}" type="datetimeFigureOut">
              <a:rPr lang="en-US" smtClean="0"/>
              <a:pPr/>
              <a:t>9/30/2021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Electrical Engineering, PVPIT, Budhgaon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EF713-5E5C-4053-8D91-521BBC7D9DFD}" type="slidenum">
              <a:rPr lang="en-US" smtClean="0"/>
              <a:pPr/>
              <a:t>‹#›</a:t>
            </a:fld>
            <a:endParaRPr lang="en-US"/>
          </a:p>
        </p:txBody>
      </p:sp>
    </p:spTree>
    <p:extLst>
      <p:ext uri="{BB962C8B-B14F-4D97-AF65-F5344CB8AC3E}">
        <p14:creationId xmlns:p14="http://schemas.microsoft.com/office/powerpoint/2010/main" val="119281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EF713-5E5C-4053-8D91-521BBC7D9DFD}" type="slidenum">
              <a:rPr lang="en-US" smtClean="0"/>
              <a:pPr/>
              <a:t>1</a:t>
            </a:fld>
            <a:endParaRPr lang="en-US"/>
          </a:p>
        </p:txBody>
      </p:sp>
      <p:sp>
        <p:nvSpPr>
          <p:cNvPr id="5" name="Date Placeholder 4"/>
          <p:cNvSpPr>
            <a:spLocks noGrp="1"/>
          </p:cNvSpPr>
          <p:nvPr>
            <p:ph type="dt" idx="11"/>
          </p:nvPr>
        </p:nvSpPr>
        <p:spPr/>
        <p:txBody>
          <a:bodyPr/>
          <a:lstStyle/>
          <a:p>
            <a:fld id="{D5A35929-6B07-4CF5-A9F5-71EDD087DA14}" type="datetimeFigureOut">
              <a:rPr lang="en-US" smtClean="0"/>
              <a:pPr/>
              <a:t>9/30/2021</a:t>
            </a:fld>
            <a:endParaRPr lang="en-US"/>
          </a:p>
        </p:txBody>
      </p:sp>
      <p:sp>
        <p:nvSpPr>
          <p:cNvPr id="6" name="Footer Placeholder 5"/>
          <p:cNvSpPr>
            <a:spLocks noGrp="1"/>
          </p:cNvSpPr>
          <p:nvPr>
            <p:ph type="ftr" sz="quarter" idx="12"/>
          </p:nvPr>
        </p:nvSpPr>
        <p:spPr/>
        <p:txBody>
          <a:bodyPr/>
          <a:lstStyle/>
          <a:p>
            <a:r>
              <a:rPr lang="en-US" dirty="0"/>
              <a:t>Department of Electrical Engineering, PVPIT, Budhgaon</a:t>
            </a:r>
          </a:p>
        </p:txBody>
      </p:sp>
      <p:sp>
        <p:nvSpPr>
          <p:cNvPr id="7" name="Header Placeholder 6"/>
          <p:cNvSpPr>
            <a:spLocks noGrp="1"/>
          </p:cNvSpPr>
          <p:nvPr>
            <p:ph type="hdr" sz="quarter" idx="13"/>
          </p:nvPr>
        </p:nvSpPr>
        <p:spPr/>
        <p:txBody>
          <a:bodyPr/>
          <a:lstStyle/>
          <a:p>
            <a:r>
              <a:rPr lang="en-GB"/>
              <a:t>AUTOMATIC STAMPING/LABELLING MACHINE USING PLC</a:t>
            </a:r>
            <a:endParaRPr lang="en-US"/>
          </a:p>
        </p:txBody>
      </p:sp>
    </p:spTree>
    <p:extLst>
      <p:ext uri="{BB962C8B-B14F-4D97-AF65-F5344CB8AC3E}">
        <p14:creationId xmlns:p14="http://schemas.microsoft.com/office/powerpoint/2010/main" val="150782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GB"/>
              <a:t>AUTOMATIC STAMPING/LABELLING MACHINE USING PLC</a:t>
            </a:r>
            <a:endParaRPr lang="en-US"/>
          </a:p>
        </p:txBody>
      </p:sp>
      <p:sp>
        <p:nvSpPr>
          <p:cNvPr id="5" name="Date Placeholder 4"/>
          <p:cNvSpPr>
            <a:spLocks noGrp="1"/>
          </p:cNvSpPr>
          <p:nvPr>
            <p:ph type="dt" idx="1"/>
          </p:nvPr>
        </p:nvSpPr>
        <p:spPr/>
        <p:txBody>
          <a:bodyPr/>
          <a:lstStyle/>
          <a:p>
            <a:fld id="{8B6B6485-48E4-44F6-A9F2-885D4DB44AE5}" type="datetime1">
              <a:rPr lang="en-US" smtClean="0"/>
              <a:t>9/30/2021</a:t>
            </a:fld>
            <a:endParaRPr lang="en-US"/>
          </a:p>
        </p:txBody>
      </p:sp>
      <p:sp>
        <p:nvSpPr>
          <p:cNvPr id="6" name="Footer Placeholder 5"/>
          <p:cNvSpPr>
            <a:spLocks noGrp="1"/>
          </p:cNvSpPr>
          <p:nvPr>
            <p:ph type="ftr" sz="quarter" idx="4"/>
          </p:nvPr>
        </p:nvSpPr>
        <p:spPr/>
        <p:txBody>
          <a:bodyPr/>
          <a:lstStyle/>
          <a:p>
            <a:r>
              <a:rPr lang="en-US"/>
              <a:t>Department of Electrical Engineering, PVPIT, Budhgaon</a:t>
            </a:r>
            <a:endParaRPr lang="en-US" dirty="0"/>
          </a:p>
        </p:txBody>
      </p:sp>
      <p:sp>
        <p:nvSpPr>
          <p:cNvPr id="7" name="Slide Number Placeholder 6"/>
          <p:cNvSpPr>
            <a:spLocks noGrp="1"/>
          </p:cNvSpPr>
          <p:nvPr>
            <p:ph type="sldNum" sz="quarter" idx="5"/>
          </p:nvPr>
        </p:nvSpPr>
        <p:spPr/>
        <p:txBody>
          <a:bodyPr/>
          <a:lstStyle/>
          <a:p>
            <a:fld id="{689EF713-5E5C-4053-8D91-521BBC7D9DFD}" type="slidenum">
              <a:rPr lang="en-US" smtClean="0"/>
              <a:pPr/>
              <a:t>16</a:t>
            </a:fld>
            <a:endParaRPr lang="en-US"/>
          </a:p>
        </p:txBody>
      </p:sp>
    </p:spTree>
    <p:extLst>
      <p:ext uri="{BB962C8B-B14F-4D97-AF65-F5344CB8AC3E}">
        <p14:creationId xmlns:p14="http://schemas.microsoft.com/office/powerpoint/2010/main" val="1709240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B739CFE-EB05-44AF-8EB8-9AA53AEB5275}" type="datetime5">
              <a:rPr lang="en-US" smtClean="0"/>
              <a:pPr/>
              <a:t>30-Sep-21</a:t>
            </a:fld>
            <a:endParaRPr lang="en-US"/>
          </a:p>
        </p:txBody>
      </p:sp>
      <p:sp>
        <p:nvSpPr>
          <p:cNvPr id="17" name="Footer Placeholder 16"/>
          <p:cNvSpPr>
            <a:spLocks noGrp="1"/>
          </p:cNvSpPr>
          <p:nvPr>
            <p:ph type="ftr" sz="quarter" idx="11"/>
          </p:nvPr>
        </p:nvSpPr>
        <p:spPr/>
        <p:txBody>
          <a:bodyPr/>
          <a:lstStyle/>
          <a:p>
            <a:r>
              <a:rPr lang="en-US" dirty="0"/>
              <a:t>Department of Electrical Engineering, PVPIT, Budhgaon</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A9CB03D-35A2-4BB3-A85C-F26A9C43188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7DA6F3-4972-49E7-872E-272CE7700B0B}" type="datetime5">
              <a:rPr lang="en-US" smtClean="0"/>
              <a:pPr/>
              <a:t>30-Sep-21</a:t>
            </a:fld>
            <a:endParaRPr lang="en-US"/>
          </a:p>
        </p:txBody>
      </p:sp>
      <p:sp>
        <p:nvSpPr>
          <p:cNvPr id="5" name="Footer Placeholder 4"/>
          <p:cNvSpPr>
            <a:spLocks noGrp="1"/>
          </p:cNvSpPr>
          <p:nvPr>
            <p:ph type="ftr" sz="quarter" idx="11"/>
          </p:nvPr>
        </p:nvSpPr>
        <p:spPr/>
        <p:txBody>
          <a:bodyPr/>
          <a:lstStyle/>
          <a:p>
            <a:r>
              <a:rPr lang="en-US" dirty="0"/>
              <a:t>Department of Electrical Engineering, PVPIT, Budhgaon</a:t>
            </a:r>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45B914-5FC9-438A-BB03-149278B52000}" type="datetime5">
              <a:rPr lang="en-US" smtClean="0"/>
              <a:pPr/>
              <a:t>30-Sep-21</a:t>
            </a:fld>
            <a:endParaRPr lang="en-US"/>
          </a:p>
        </p:txBody>
      </p:sp>
      <p:sp>
        <p:nvSpPr>
          <p:cNvPr id="5" name="Footer Placeholder 4"/>
          <p:cNvSpPr>
            <a:spLocks noGrp="1"/>
          </p:cNvSpPr>
          <p:nvPr>
            <p:ph type="ftr" sz="quarter" idx="11"/>
          </p:nvPr>
        </p:nvSpPr>
        <p:spPr/>
        <p:txBody>
          <a:bodyPr/>
          <a:lstStyle/>
          <a:p>
            <a:r>
              <a:rPr lang="en-US" dirty="0"/>
              <a:t>Department of Electrical Engineering, PVPIT, Budhgaon</a:t>
            </a:r>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DE2FC80-9717-4F22-A90A-5E16AFFEC100}" type="datetime5">
              <a:rPr lang="en-US" smtClean="0"/>
              <a:pPr/>
              <a:t>30-Sep-21</a:t>
            </a:fld>
            <a:endParaRPr lang="en-US"/>
          </a:p>
        </p:txBody>
      </p:sp>
      <p:sp>
        <p:nvSpPr>
          <p:cNvPr id="5" name="Footer Placeholder 4"/>
          <p:cNvSpPr>
            <a:spLocks noGrp="1"/>
          </p:cNvSpPr>
          <p:nvPr>
            <p:ph type="ftr" sz="quarter" idx="11"/>
          </p:nvPr>
        </p:nvSpPr>
        <p:spPr/>
        <p:txBody>
          <a:bodyPr/>
          <a:lstStyle/>
          <a:p>
            <a:r>
              <a:rPr lang="en-US" dirty="0"/>
              <a:t>Department of Electrical Engineering, PVPIT, Budhgaon</a:t>
            </a:r>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CC47348-8B1D-418A-A56F-4458A81CC95B}" type="datetime5">
              <a:rPr lang="en-US" smtClean="0"/>
              <a:pPr/>
              <a:t>30-Sep-21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dirty="0"/>
              <a:t>Department of Electrical Engineering, PVPIT, Budhgaon</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1FC09B7-A89F-4ECA-8C32-B31F44D93F0E}" type="datetime5">
              <a:rPr lang="en-US" smtClean="0"/>
              <a:pPr/>
              <a:t>30-Sep-21</a:t>
            </a:fld>
            <a:endParaRPr lang="en-US"/>
          </a:p>
        </p:txBody>
      </p:sp>
      <p:sp>
        <p:nvSpPr>
          <p:cNvPr id="6" name="Footer Placeholder 5"/>
          <p:cNvSpPr>
            <a:spLocks noGrp="1"/>
          </p:cNvSpPr>
          <p:nvPr>
            <p:ph type="ftr" sz="quarter" idx="11"/>
          </p:nvPr>
        </p:nvSpPr>
        <p:spPr/>
        <p:txBody>
          <a:bodyPr/>
          <a:lstStyle/>
          <a:p>
            <a:r>
              <a:rPr lang="en-US" dirty="0"/>
              <a:t>Department of Electrical Engineering, PVPIT, Budhgaon</a:t>
            </a:r>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8FEEC44-BD46-4593-8818-EB6203C257B1}" type="datetime5">
              <a:rPr lang="en-US" smtClean="0"/>
              <a:pPr/>
              <a:t>30-Sep-21</a:t>
            </a:fld>
            <a:endParaRPr lang="en-US"/>
          </a:p>
        </p:txBody>
      </p:sp>
      <p:sp>
        <p:nvSpPr>
          <p:cNvPr id="8" name="Footer Placeholder 7"/>
          <p:cNvSpPr>
            <a:spLocks noGrp="1"/>
          </p:cNvSpPr>
          <p:nvPr>
            <p:ph type="ftr" sz="quarter" idx="11"/>
          </p:nvPr>
        </p:nvSpPr>
        <p:spPr/>
        <p:txBody>
          <a:bodyPr/>
          <a:lstStyle/>
          <a:p>
            <a:r>
              <a:rPr lang="en-US" dirty="0"/>
              <a:t>Department of Electrical Engineering, PVPIT, Budhgaon</a:t>
            </a:r>
          </a:p>
        </p:txBody>
      </p:sp>
      <p:sp>
        <p:nvSpPr>
          <p:cNvPr id="9" name="Slide Number Placeholder 8"/>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85A3734-5138-4CCF-AE59-FC67CA27DA41}" type="datetime5">
              <a:rPr lang="en-US" smtClean="0"/>
              <a:pPr/>
              <a:t>30-Sep-21</a:t>
            </a:fld>
            <a:endParaRPr lang="en-US"/>
          </a:p>
        </p:txBody>
      </p:sp>
      <p:sp>
        <p:nvSpPr>
          <p:cNvPr id="4" name="Footer Placeholder 3"/>
          <p:cNvSpPr>
            <a:spLocks noGrp="1"/>
          </p:cNvSpPr>
          <p:nvPr>
            <p:ph type="ftr" sz="quarter" idx="11"/>
          </p:nvPr>
        </p:nvSpPr>
        <p:spPr/>
        <p:txBody>
          <a:bodyPr/>
          <a:lstStyle/>
          <a:p>
            <a:r>
              <a:rPr lang="en-US" dirty="0"/>
              <a:t>Department of Electrical Engineering, PVPIT, Budhgaon</a:t>
            </a:r>
          </a:p>
        </p:txBody>
      </p:sp>
      <p:sp>
        <p:nvSpPr>
          <p:cNvPr id="5" name="Slide Number Placeholder 4"/>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A9F79-DAFB-4A1D-9B3B-28E8BDA428EE}" type="datetime5">
              <a:rPr lang="en-US" smtClean="0"/>
              <a:pPr/>
              <a:t>30-Sep-21</a:t>
            </a:fld>
            <a:endParaRPr lang="en-US"/>
          </a:p>
        </p:txBody>
      </p:sp>
      <p:sp>
        <p:nvSpPr>
          <p:cNvPr id="3" name="Footer Placeholder 2"/>
          <p:cNvSpPr>
            <a:spLocks noGrp="1"/>
          </p:cNvSpPr>
          <p:nvPr>
            <p:ph type="ftr" sz="quarter" idx="11"/>
          </p:nvPr>
        </p:nvSpPr>
        <p:spPr/>
        <p:txBody>
          <a:bodyPr/>
          <a:lstStyle/>
          <a:p>
            <a:r>
              <a:rPr lang="en-US" dirty="0"/>
              <a:t>Department of Electrical Engineering, PVPIT, Budhgaon</a:t>
            </a:r>
          </a:p>
        </p:txBody>
      </p:sp>
      <p:sp>
        <p:nvSpPr>
          <p:cNvPr id="4" name="Slide Number Placeholder 3"/>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D6AE05-41DD-48CC-8556-7C2990AA39B1}" type="datetime5">
              <a:rPr lang="en-US" smtClean="0"/>
              <a:pPr/>
              <a:t>30-Sep-21</a:t>
            </a:fld>
            <a:endParaRPr lang="en-US"/>
          </a:p>
        </p:txBody>
      </p:sp>
      <p:sp>
        <p:nvSpPr>
          <p:cNvPr id="6" name="Footer Placeholder 5"/>
          <p:cNvSpPr>
            <a:spLocks noGrp="1"/>
          </p:cNvSpPr>
          <p:nvPr>
            <p:ph type="ftr" sz="quarter" idx="11"/>
          </p:nvPr>
        </p:nvSpPr>
        <p:spPr/>
        <p:txBody>
          <a:bodyPr/>
          <a:lstStyle/>
          <a:p>
            <a:r>
              <a:rPr lang="en-US" dirty="0"/>
              <a:t>Department of Electrical Engineering, PVPIT, Budhgaon</a:t>
            </a:r>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2D1CE8E-0219-4664-A6B3-CCC48EDD12B8}" type="datetime5">
              <a:rPr lang="en-US" smtClean="0"/>
              <a:pPr/>
              <a:t>30-Sep-21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dirty="0"/>
              <a:t>Department of Electrical Engineering, PVPIT, Budhgaon</a:t>
            </a:r>
          </a:p>
        </p:txBody>
      </p:sp>
      <p:sp>
        <p:nvSpPr>
          <p:cNvPr id="7" name="Slide Number Placeholder 6"/>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F78970-F38C-4AE6-A32A-6A474611A515}" type="datetime5">
              <a:rPr lang="en-US" smtClean="0"/>
              <a:pPr/>
              <a:t>30-Sep-21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a:t>Department of Electrical Engineering, PVPIT, Budhgaon</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A9CB03D-35A2-4BB3-A85C-F26A9C4318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analyticsvidhya.com/machine-learning/" TargetMode="External"/><Relationship Id="rId3" Type="http://schemas.openxmlformats.org/officeDocument/2006/relationships/hyperlink" Target="https://www.kaggle.com/tunguz/used-car-auction-prices" TargetMode="External"/><Relationship Id="rId7" Type="http://schemas.openxmlformats.org/officeDocument/2006/relationships/hyperlink" Target="https://www.tensorflow.org/api_docs/python/tf/kera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seaborn.pydata.org/" TargetMode="External"/><Relationship Id="rId5" Type="http://schemas.openxmlformats.org/officeDocument/2006/relationships/hyperlink" Target="https://pandas.pydata.org/pandasdocs/stable/index.html" TargetMode="External"/><Relationship Id="rId4" Type="http://schemas.openxmlformats.org/officeDocument/2006/relationships/hyperlink" Target="https://scikit-learn.org/stable/modules/ensemble.html" TargetMode="External"/><Relationship Id="rId9" Type="http://schemas.openxmlformats.org/officeDocument/2006/relationships/hyperlink" Target="https://stackoverflow.com/questions/tagged/machine-learn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275856" y="3430670"/>
            <a:ext cx="2438400" cy="372616"/>
          </a:xfrm>
        </p:spPr>
        <p:txBody>
          <a:bodyPr>
            <a:normAutofit fontScale="85000" lnSpcReduction="20000"/>
          </a:bodyPr>
          <a:lstStyle/>
          <a:p>
            <a:pPr algn="ctr"/>
            <a:r>
              <a:rPr lang="en-US" b="1" dirty="0">
                <a:solidFill>
                  <a:schemeClr val="tx1"/>
                </a:solidFill>
                <a:latin typeface="Times New Roman" pitchFamily="18" charset="0"/>
                <a:cs typeface="Times New Roman" pitchFamily="18" charset="0"/>
              </a:rPr>
              <a:t>Presented by:</a:t>
            </a:r>
          </a:p>
        </p:txBody>
      </p:sp>
      <p:sp>
        <p:nvSpPr>
          <p:cNvPr id="13" name="Date Placeholder 12"/>
          <p:cNvSpPr>
            <a:spLocks noGrp="1"/>
          </p:cNvSpPr>
          <p:nvPr>
            <p:ph type="dt" sz="half" idx="10"/>
          </p:nvPr>
        </p:nvSpPr>
        <p:spPr>
          <a:xfrm>
            <a:off x="7858148" y="6215082"/>
            <a:ext cx="1023968" cy="476250"/>
          </a:xfrm>
        </p:spPr>
        <p:txBody>
          <a:bodyPr/>
          <a:lstStyle/>
          <a:p>
            <a:fld id="{C8C9DE21-D330-497B-A5AB-058C6AC49E79}" type="datetime5">
              <a:rPr lang="en-US" sz="1200" smtClean="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rPr>
              <a:pPr/>
              <a:t>30-Sep-21</a:t>
            </a:fld>
            <a:endParaRPr lang="en-US" sz="800" dirty="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endParaRPr>
          </a:p>
        </p:txBody>
      </p:sp>
      <p:sp>
        <p:nvSpPr>
          <p:cNvPr id="15"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a:xfrm>
            <a:off x="285720" y="6215082"/>
            <a:ext cx="457200" cy="457200"/>
          </a:xfrm>
        </p:spPr>
        <p:txBody>
          <a:bodyPr/>
          <a:lstStyle/>
          <a:p>
            <a:fld id="{8A9CB03D-35A2-4BB3-A85C-F26A9C43188A}" type="slidenum">
              <a:rPr lang="en-US" sz="1200" smtClean="0">
                <a:effectLst>
                  <a:outerShdw blurRad="63500" sx="102000" sy="102000" algn="ctr" rotWithShape="0">
                    <a:prstClr val="black">
                      <a:alpha val="40000"/>
                    </a:prstClr>
                  </a:outerShdw>
                </a:effectLst>
              </a:rPr>
              <a:pPr/>
              <a:t>1</a:t>
            </a:fld>
            <a:endParaRPr lang="en-US" sz="1200" dirty="0">
              <a:effectLst>
                <a:outerShdw blurRad="63500" sx="102000" sy="102000" algn="ctr" rotWithShape="0">
                  <a:prstClr val="black">
                    <a:alpha val="40000"/>
                  </a:prstClr>
                </a:outerShdw>
              </a:effectLst>
            </a:endParaRPr>
          </a:p>
        </p:txBody>
      </p:sp>
      <p:sp>
        <p:nvSpPr>
          <p:cNvPr id="2" name="Title 1"/>
          <p:cNvSpPr>
            <a:spLocks noGrp="1"/>
          </p:cNvSpPr>
          <p:nvPr>
            <p:ph type="ctrTitle"/>
          </p:nvPr>
        </p:nvSpPr>
        <p:spPr>
          <a:xfrm>
            <a:off x="1524000" y="533400"/>
            <a:ext cx="6019800" cy="1295400"/>
          </a:xfrm>
        </p:spPr>
        <p:txBody>
          <a:bodyPr>
            <a:normAutofit/>
          </a:bodyPr>
          <a:lstStyle/>
          <a:p>
            <a:pPr algn="ctr"/>
            <a:br>
              <a:rPr lang="en-GB" dirty="0">
                <a:solidFill>
                  <a:srgbClr val="7030A0"/>
                </a:solidFill>
                <a:latin typeface="Times New Roman" pitchFamily="18" charset="0"/>
                <a:cs typeface="Times New Roman" pitchFamily="18" charset="0"/>
              </a:rPr>
            </a:br>
            <a:endParaRPr lang="en-US" sz="2700" dirty="0">
              <a:solidFill>
                <a:srgbClr val="7030A0"/>
              </a:solidFill>
            </a:endParaRPr>
          </a:p>
        </p:txBody>
      </p:sp>
      <p:sp>
        <p:nvSpPr>
          <p:cNvPr id="10" name="TextBox 9"/>
          <p:cNvSpPr txBox="1"/>
          <p:nvPr/>
        </p:nvSpPr>
        <p:spPr>
          <a:xfrm>
            <a:off x="395536" y="3284984"/>
            <a:ext cx="8748464" cy="2769989"/>
          </a:xfrm>
          <a:prstGeom prst="rect">
            <a:avLst/>
          </a:prstGeom>
          <a:noFill/>
        </p:spPr>
        <p:txBody>
          <a:bodyPr wrap="square" rtlCol="0">
            <a:spAutoFit/>
          </a:bodyPr>
          <a:lstStyle/>
          <a:p>
            <a:pPr algn="ctr"/>
            <a:endParaRPr lang="en-US" sz="2400" b="1" dirty="0"/>
          </a:p>
          <a:p>
            <a:pPr algn="ctr"/>
            <a:endParaRPr lang="en-US" sz="2400" b="1" dirty="0"/>
          </a:p>
          <a:p>
            <a:pPr algn="ctr"/>
            <a:r>
              <a:rPr lang="en-US" sz="2200" b="1" dirty="0"/>
              <a:t>                                              Ganesh Akhade</a:t>
            </a:r>
          </a:p>
          <a:p>
            <a:pPr algn="ctr"/>
            <a:r>
              <a:rPr lang="en-US" sz="2200" b="1" dirty="0"/>
              <a:t>                                                Kamlesh Vidhate</a:t>
            </a:r>
          </a:p>
          <a:p>
            <a:endParaRPr lang="en-US" sz="2400" b="1" dirty="0"/>
          </a:p>
          <a:p>
            <a:r>
              <a:rPr lang="en-US" b="1" dirty="0"/>
              <a:t>Prashant Karhale                                                                Akshay Tilekar </a:t>
            </a:r>
            <a:r>
              <a:rPr lang="en-US" sz="1600" b="1" dirty="0"/>
              <a:t>(External Guide)</a:t>
            </a:r>
          </a:p>
          <a:p>
            <a:r>
              <a:rPr lang="en-US" sz="1600" b="1" dirty="0"/>
              <a:t>Center Coordinator</a:t>
            </a:r>
            <a:endParaRPr lang="en-US" sz="2400" b="1" dirty="0"/>
          </a:p>
          <a:p>
            <a:endParaRPr lang="en-US" sz="2400" b="1" dirty="0"/>
          </a:p>
        </p:txBody>
      </p:sp>
      <p:sp>
        <p:nvSpPr>
          <p:cNvPr id="17" name="TextBox 16"/>
          <p:cNvSpPr txBox="1"/>
          <p:nvPr/>
        </p:nvSpPr>
        <p:spPr>
          <a:xfrm>
            <a:off x="990600" y="533400"/>
            <a:ext cx="457200" cy="369332"/>
          </a:xfrm>
          <a:prstGeom prst="rect">
            <a:avLst/>
          </a:prstGeom>
          <a:noFill/>
        </p:spPr>
        <p:txBody>
          <a:bodyPr wrap="square" rtlCol="0">
            <a:spAutoFit/>
          </a:bodyPr>
          <a:lstStyle/>
          <a:p>
            <a:endParaRPr lang="en-GB" dirty="0"/>
          </a:p>
        </p:txBody>
      </p:sp>
      <p:sp>
        <p:nvSpPr>
          <p:cNvPr id="18" name="TextBox 17"/>
          <p:cNvSpPr txBox="1"/>
          <p:nvPr/>
        </p:nvSpPr>
        <p:spPr>
          <a:xfrm>
            <a:off x="1143000" y="685800"/>
            <a:ext cx="457200" cy="369332"/>
          </a:xfrm>
          <a:prstGeom prst="rect">
            <a:avLst/>
          </a:prstGeom>
          <a:noFill/>
        </p:spPr>
        <p:txBody>
          <a:bodyPr wrap="square" rtlCol="0">
            <a:spAutoFit/>
          </a:bodyPr>
          <a:lstStyle/>
          <a:p>
            <a:endParaRPr lang="en-GB" dirty="0"/>
          </a:p>
        </p:txBody>
      </p:sp>
      <p:sp>
        <p:nvSpPr>
          <p:cNvPr id="16" name="TextBox 15"/>
          <p:cNvSpPr txBox="1"/>
          <p:nvPr/>
        </p:nvSpPr>
        <p:spPr>
          <a:xfrm>
            <a:off x="1122837" y="1733558"/>
            <a:ext cx="6497163" cy="523220"/>
          </a:xfrm>
          <a:prstGeom prst="rect">
            <a:avLst/>
          </a:prstGeom>
          <a:noFill/>
        </p:spPr>
        <p:txBody>
          <a:bodyPr wrap="square" rtlCol="0">
            <a:spAutoFit/>
          </a:bodyPr>
          <a:lstStyle/>
          <a:p>
            <a:pPr algn="ctr"/>
            <a:r>
              <a:rPr lang="en-US" sz="2800" b="1" dirty="0">
                <a:solidFill>
                  <a:schemeClr val="bg1"/>
                </a:solidFill>
              </a:rPr>
              <a:t> Auction Car Price Prediction</a:t>
            </a:r>
            <a:endParaRPr lang="en-GB" sz="2800" b="1" dirty="0">
              <a:solidFill>
                <a:schemeClr val="bg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8760"/>
            <a:ext cx="1536202" cy="134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218" y="142852"/>
            <a:ext cx="2009262" cy="12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013" y="697010"/>
            <a:ext cx="8189587" cy="671718"/>
          </a:xfrm>
        </p:spPr>
        <p:txBody>
          <a:bodyPr>
            <a:normAutofit fontScale="90000"/>
          </a:bodyPr>
          <a:lstStyle/>
          <a:p>
            <a:r>
              <a:rPr lang="en-US" sz="4000" b="1" dirty="0">
                <a:solidFill>
                  <a:schemeClr val="tx2">
                    <a:lumMod val="75000"/>
                  </a:schemeClr>
                </a:solidFill>
                <a:latin typeface="Times New Roman" panose="02020603050405020304" pitchFamily="18" charset="0"/>
                <a:cs typeface="Times New Roman" panose="02020603050405020304" pitchFamily="18" charset="0"/>
              </a:rPr>
              <a:t>Feature Engineering</a:t>
            </a:r>
            <a:endParaRPr lang="en-IN"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10</a:t>
            </a:fld>
            <a:endParaRPr lang="en-US"/>
          </a:p>
        </p:txBody>
      </p:sp>
      <p:sp>
        <p:nvSpPr>
          <p:cNvPr id="6" name="Content Placeholder 5"/>
          <p:cNvSpPr>
            <a:spLocks noGrp="1"/>
          </p:cNvSpPr>
          <p:nvPr>
            <p:ph sz="quarter" idx="1"/>
          </p:nvPr>
        </p:nvSpPr>
        <p:spPr>
          <a:xfrm>
            <a:off x="411013" y="1560215"/>
            <a:ext cx="8189586" cy="4572000"/>
          </a:xfrm>
        </p:spPr>
        <p:txBody>
          <a:bodyPr>
            <a:normAutofit/>
          </a:bodyPr>
          <a:lstStyle/>
          <a:p>
            <a:r>
              <a:rPr lang="en-US" sz="2000" dirty="0">
                <a:latin typeface="Times New Roman" panose="02020603050405020304" pitchFamily="18" charset="0"/>
                <a:cs typeface="Times New Roman" panose="02020603050405020304" pitchFamily="18" charset="0"/>
              </a:rPr>
              <a:t>Extracting feature from the available features.</a:t>
            </a:r>
          </a:p>
          <a:p>
            <a:r>
              <a:rPr lang="en-US" sz="2000" dirty="0">
                <a:latin typeface="Times New Roman" panose="02020603050405020304" pitchFamily="18" charset="0"/>
                <a:cs typeface="Times New Roman" panose="02020603050405020304" pitchFamily="18" charset="0"/>
              </a:rPr>
              <a:t>Performing One-Hot-Encoding on categorical features.</a:t>
            </a:r>
          </a:p>
          <a:p>
            <a:r>
              <a:rPr lang="en-US" sz="2000" dirty="0">
                <a:latin typeface="Times New Roman" panose="02020603050405020304" pitchFamily="18" charset="0"/>
                <a:cs typeface="Times New Roman" panose="02020603050405020304" pitchFamily="18" charset="0"/>
              </a:rPr>
              <a:t>Applying Principal Component Analysis (PCA) to obtain most important features towards dependent variable.</a:t>
            </a:r>
          </a:p>
          <a:p>
            <a:endParaRPr lang="en-IN" sz="1800" dirty="0"/>
          </a:p>
          <a:p>
            <a:pPr marL="0" indent="0">
              <a:buNone/>
            </a:pPr>
            <a:endParaRPr lang="en-IN" sz="1800" dirty="0"/>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424936"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Auction Car Price Prediction</a:t>
            </a:r>
          </a:p>
        </p:txBody>
      </p:sp>
    </p:spTree>
    <p:extLst>
      <p:ext uri="{BB962C8B-B14F-4D97-AF65-F5344CB8AC3E}">
        <p14:creationId xmlns:p14="http://schemas.microsoft.com/office/powerpoint/2010/main" val="412103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456" y="579095"/>
            <a:ext cx="7772400" cy="706090"/>
          </a:xfrm>
        </p:spPr>
        <p:txBody>
          <a:bodyPr>
            <a:normAutofit fontScale="90000"/>
          </a:bodyPr>
          <a:lstStyle/>
          <a:p>
            <a:r>
              <a:rPr lang="en-US" sz="4000" b="1" dirty="0">
                <a:solidFill>
                  <a:schemeClr val="tx2">
                    <a:lumMod val="75000"/>
                  </a:schemeClr>
                </a:solidFill>
                <a:latin typeface="Times New Roman" panose="02020603050405020304" pitchFamily="18" charset="0"/>
                <a:cs typeface="Times New Roman" panose="02020603050405020304" pitchFamily="18" charset="0"/>
              </a:rPr>
              <a:t>Model Building </a:t>
            </a:r>
            <a:endParaRPr lang="en-IN"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11</a:t>
            </a:fld>
            <a:endParaRPr lang="en-US"/>
          </a:p>
        </p:txBody>
      </p:sp>
      <p:sp>
        <p:nvSpPr>
          <p:cNvPr id="6" name="Content Placeholder 5"/>
          <p:cNvSpPr>
            <a:spLocks noGrp="1"/>
          </p:cNvSpPr>
          <p:nvPr>
            <p:ph sz="quarter" idx="1"/>
          </p:nvPr>
        </p:nvSpPr>
        <p:spPr>
          <a:xfrm>
            <a:off x="467544" y="1340768"/>
            <a:ext cx="8280920" cy="5184576"/>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Random Forest Regressor : </a:t>
            </a:r>
            <a:r>
              <a:rPr lang="en-US" sz="2000" dirty="0">
                <a:latin typeface="Times New Roman" panose="02020603050405020304" pitchFamily="18" charset="0"/>
                <a:cs typeface="Times New Roman" panose="02020603050405020304" pitchFamily="18" charset="0"/>
              </a:rPr>
              <a:t>( r2 score – 0.9740 )</a:t>
            </a:r>
          </a:p>
          <a:p>
            <a:pPr marL="0" indent="0">
              <a:buNone/>
            </a:pPr>
            <a:r>
              <a:rPr lang="en-US" sz="2000" b="0" i="0" dirty="0">
                <a:solidFill>
                  <a:srgbClr val="212529"/>
                </a:solidFill>
                <a:effectLst/>
                <a:latin typeface="Times New Roman" panose="02020603050405020304" pitchFamily="18" charset="0"/>
                <a:cs typeface="Times New Roman" panose="02020603050405020304" pitchFamily="18" charset="0"/>
              </a:rPr>
              <a:t>A random forest is a meta estimator that fits a number of classifying                 decision trees on various sub-samples of  the dataset and uses averaging </a:t>
            </a:r>
          </a:p>
          <a:p>
            <a:pPr marL="0" indent="0">
              <a:buNone/>
            </a:pPr>
            <a:r>
              <a:rPr lang="en-US" sz="2000" b="0" i="0" dirty="0">
                <a:solidFill>
                  <a:srgbClr val="212529"/>
                </a:solidFill>
                <a:effectLst/>
                <a:latin typeface="Times New Roman" panose="02020603050405020304" pitchFamily="18" charset="0"/>
                <a:cs typeface="Times New Roman" panose="02020603050405020304" pitchFamily="18" charset="0"/>
              </a:rPr>
              <a:t>to improve the predictive accuracy and control over-fitting.</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Linear Regression : </a:t>
            </a:r>
            <a:r>
              <a:rPr lang="en-US" sz="2000" dirty="0">
                <a:latin typeface="Times New Roman" panose="02020603050405020304" pitchFamily="18" charset="0"/>
                <a:cs typeface="Times New Roman" panose="02020603050405020304" pitchFamily="18" charset="0"/>
              </a:rPr>
              <a:t>( r2 score – 0.9750 )</a:t>
            </a:r>
          </a:p>
          <a:p>
            <a:pPr marL="0" indent="0">
              <a:buNone/>
            </a:pPr>
            <a:r>
              <a:rPr lang="en-US" sz="2000" b="0" i="0" dirty="0">
                <a:solidFill>
                  <a:srgbClr val="212529"/>
                </a:solidFill>
                <a:effectLst/>
                <a:latin typeface="Times New Roman" panose="02020603050405020304" pitchFamily="18" charset="0"/>
                <a:cs typeface="Times New Roman" panose="02020603050405020304" pitchFamily="18" charset="0"/>
              </a:rPr>
              <a:t>Linear Regression fits a linear model with coefficients w = (w1, …, wp) to minimize the residual sum of squares between the observed targets in the dataset, and the targets predicted by the linear approximation.</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Gradient Boosting Regressor :  </a:t>
            </a:r>
            <a:r>
              <a:rPr lang="en-US" sz="2000" dirty="0">
                <a:latin typeface="Times New Roman" panose="02020603050405020304" pitchFamily="18" charset="0"/>
                <a:cs typeface="Times New Roman" panose="02020603050405020304" pitchFamily="18" charset="0"/>
              </a:rPr>
              <a:t>( r2 score – 0.9771 )</a:t>
            </a:r>
          </a:p>
          <a:p>
            <a:pPr marL="0" indent="0">
              <a:buNone/>
            </a:pPr>
            <a:r>
              <a:rPr lang="en-US" sz="2000" b="0" i="0" dirty="0">
                <a:solidFill>
                  <a:srgbClr val="212529"/>
                </a:solidFill>
                <a:effectLst/>
                <a:latin typeface="Times New Roman" panose="02020603050405020304" pitchFamily="18" charset="0"/>
                <a:cs typeface="Times New Roman" panose="02020603050405020304" pitchFamily="18" charset="0"/>
              </a:rPr>
              <a:t>GB builds an additive model in a forward stage-wise fashion; it allows for the optimization of arbitrary differentiable loss functions. In each stage a regression tree is fit on the negative gradient of the given loss function.</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Extra Tree Regressor: </a:t>
            </a:r>
            <a:r>
              <a:rPr lang="en-US" sz="2000" dirty="0">
                <a:latin typeface="Times New Roman" panose="02020603050405020304" pitchFamily="18" charset="0"/>
                <a:cs typeface="Times New Roman" panose="02020603050405020304" pitchFamily="18" charset="0"/>
              </a:rPr>
              <a:t>( r2 score – 0.9771 )</a:t>
            </a:r>
          </a:p>
          <a:p>
            <a:pPr marL="0" indent="0">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Extra Trees for short, is an ensemble machine learning algorithm. Specifically, it is an ensemble of decision trees and is related to other ensembles of decision trees algorithms such as bootstrap aggregation (bagging) and random forest.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itchFamily="18" charset="0"/>
              <a:cs typeface="Times New Roman" pitchFamily="18" charset="0"/>
            </a:endParaRPr>
          </a:p>
          <a:p>
            <a:endParaRPr lang="en-IN" dirty="0"/>
          </a:p>
          <a:p>
            <a:endParaRPr lang="en-IN" dirty="0"/>
          </a:p>
          <a:p>
            <a:endParaRPr lang="en-IN" dirty="0"/>
          </a:p>
          <a:p>
            <a:endParaRPr lang="en-IN" dirty="0"/>
          </a:p>
          <a:p>
            <a:pPr marL="0" indent="0">
              <a:buNone/>
            </a:pPr>
            <a:endParaRPr lang="en-IN" dirty="0"/>
          </a:p>
        </p:txBody>
      </p:sp>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48638"/>
            <a:ext cx="8640960"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800" b="1" dirty="0">
                <a:solidFill>
                  <a:schemeClr val="bg1"/>
                </a:solidFill>
                <a:latin typeface="Times New Roman" pitchFamily="18" charset="0"/>
                <a:cs typeface="Times New Roman" pitchFamily="18" charset="0"/>
              </a:rPr>
              <a:t>Auction Car Price Prediction</a:t>
            </a:r>
          </a:p>
        </p:txBody>
      </p:sp>
    </p:spTree>
    <p:extLst>
      <p:ext uri="{BB962C8B-B14F-4D97-AF65-F5344CB8AC3E}">
        <p14:creationId xmlns:p14="http://schemas.microsoft.com/office/powerpoint/2010/main" val="69513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20619"/>
            <a:ext cx="7834064" cy="761245"/>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Accuracy</a:t>
            </a:r>
            <a:endParaRPr lang="en-IN"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12</a:t>
            </a:fld>
            <a:endParaRPr lang="en-US"/>
          </a:p>
        </p:txBody>
      </p:sp>
      <p:sp>
        <p:nvSpPr>
          <p:cNvPr id="6" name="Content Placeholder 5"/>
          <p:cNvSpPr>
            <a:spLocks noGrp="1"/>
          </p:cNvSpPr>
          <p:nvPr>
            <p:ph sz="quarter" idx="1"/>
          </p:nvPr>
        </p:nvSpPr>
        <p:spPr>
          <a:xfrm>
            <a:off x="251520" y="1381864"/>
            <a:ext cx="8568952" cy="4828436"/>
          </a:xfrm>
        </p:spPr>
        <p:txBody>
          <a:bodyPr/>
          <a:lstStyle/>
          <a:p>
            <a:pPr marL="0" indent="0">
              <a:buNone/>
            </a:pPr>
            <a:r>
              <a:rPr lang="en-IN" b="1" dirty="0"/>
              <a:t>1.Random Forest Regressor:</a:t>
            </a:r>
          </a:p>
          <a:p>
            <a:r>
              <a:rPr lang="en-IN" dirty="0"/>
              <a:t>                                                       </a:t>
            </a:r>
          </a:p>
          <a:p>
            <a:endParaRPr lang="en-IN" dirty="0"/>
          </a:p>
          <a:p>
            <a:endParaRPr lang="en-IN" dirty="0"/>
          </a:p>
          <a:p>
            <a:pPr marL="0" indent="0">
              <a:buNone/>
            </a:pPr>
            <a:r>
              <a:rPr lang="en-IN" b="1" dirty="0"/>
              <a:t>2.Linear Regression:</a:t>
            </a:r>
          </a:p>
          <a:p>
            <a:pPr marL="0" indent="0">
              <a:buNone/>
            </a:pPr>
            <a:endParaRPr lang="en-IN" b="1" dirty="0"/>
          </a:p>
          <a:p>
            <a:pPr marL="0" indent="0">
              <a:buNone/>
            </a:pPr>
            <a:endParaRPr lang="en-IN" b="1" dirty="0"/>
          </a:p>
          <a:p>
            <a:pPr marL="0" indent="0">
              <a:buNone/>
            </a:pPr>
            <a:r>
              <a:rPr lang="en-IN" b="1" dirty="0"/>
              <a:t>3.Gradient Boosting Regressor:</a:t>
            </a:r>
          </a:p>
          <a:p>
            <a:pPr marL="0" indent="0">
              <a:buNone/>
            </a:pPr>
            <a:endParaRPr lang="en-IN" b="1" dirty="0"/>
          </a:p>
          <a:p>
            <a:pPr marL="0" indent="0">
              <a:buNone/>
            </a:pPr>
            <a:endParaRPr lang="en-IN" b="1" dirty="0"/>
          </a:p>
          <a:p>
            <a:pPr marL="0" indent="0">
              <a:buNone/>
            </a:pPr>
            <a:endParaRPr lang="en-IN" b="1" dirty="0"/>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97838"/>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Auction Car Price Prediction</a:t>
            </a:r>
          </a:p>
        </p:txBody>
      </p:sp>
      <p:pic>
        <p:nvPicPr>
          <p:cNvPr id="7" name="Picture 6">
            <a:extLst>
              <a:ext uri="{FF2B5EF4-FFF2-40B4-BE49-F238E27FC236}">
                <a16:creationId xmlns:a16="http://schemas.microsoft.com/office/drawing/2014/main" id="{D06F3E4E-3D4C-44D7-B6CD-70938CC9056B}"/>
              </a:ext>
            </a:extLst>
          </p:cNvPr>
          <p:cNvPicPr>
            <a:picLocks noChangeAspect="1"/>
          </p:cNvPicPr>
          <p:nvPr/>
        </p:nvPicPr>
        <p:blipFill rotWithShape="1">
          <a:blip r:embed="rId2"/>
          <a:srcRect l="5113" t="45800" r="55513" b="33200"/>
          <a:stretch/>
        </p:blipFill>
        <p:spPr>
          <a:xfrm>
            <a:off x="336500" y="1805494"/>
            <a:ext cx="4197096" cy="1361009"/>
          </a:xfrm>
          <a:prstGeom prst="rect">
            <a:avLst/>
          </a:prstGeom>
        </p:spPr>
      </p:pic>
      <p:pic>
        <p:nvPicPr>
          <p:cNvPr id="11" name="Picture 10">
            <a:extLst>
              <a:ext uri="{FF2B5EF4-FFF2-40B4-BE49-F238E27FC236}">
                <a16:creationId xmlns:a16="http://schemas.microsoft.com/office/drawing/2014/main" id="{C283F8EC-17EE-4FEF-93A7-EBB9732ED1FB}"/>
              </a:ext>
            </a:extLst>
          </p:cNvPr>
          <p:cNvPicPr>
            <a:picLocks noChangeAspect="1"/>
          </p:cNvPicPr>
          <p:nvPr/>
        </p:nvPicPr>
        <p:blipFill rotWithShape="1">
          <a:blip r:embed="rId3"/>
          <a:srcRect l="3680" t="53133" r="61025" b="33200"/>
          <a:stretch/>
        </p:blipFill>
        <p:spPr>
          <a:xfrm>
            <a:off x="343307" y="3776778"/>
            <a:ext cx="3653904" cy="1017521"/>
          </a:xfrm>
          <a:prstGeom prst="rect">
            <a:avLst/>
          </a:prstGeom>
        </p:spPr>
      </p:pic>
      <p:pic>
        <p:nvPicPr>
          <p:cNvPr id="13" name="Picture 12">
            <a:extLst>
              <a:ext uri="{FF2B5EF4-FFF2-40B4-BE49-F238E27FC236}">
                <a16:creationId xmlns:a16="http://schemas.microsoft.com/office/drawing/2014/main" id="{89860356-C260-4D80-898C-566B287F3344}"/>
              </a:ext>
            </a:extLst>
          </p:cNvPr>
          <p:cNvPicPr>
            <a:picLocks noChangeAspect="1"/>
          </p:cNvPicPr>
          <p:nvPr/>
        </p:nvPicPr>
        <p:blipFill rotWithShape="1">
          <a:blip r:embed="rId4"/>
          <a:srcRect l="5113" t="55105" r="68900" b="31800"/>
          <a:stretch/>
        </p:blipFill>
        <p:spPr>
          <a:xfrm>
            <a:off x="603504" y="5143993"/>
            <a:ext cx="2736304" cy="945059"/>
          </a:xfrm>
          <a:prstGeom prst="rect">
            <a:avLst/>
          </a:prstGeom>
        </p:spPr>
      </p:pic>
    </p:spTree>
    <p:extLst>
      <p:ext uri="{BB962C8B-B14F-4D97-AF65-F5344CB8AC3E}">
        <p14:creationId xmlns:p14="http://schemas.microsoft.com/office/powerpoint/2010/main" val="2352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B28E-9A95-4AE0-BD7D-E05B6792274B}"/>
              </a:ext>
            </a:extLst>
          </p:cNvPr>
          <p:cNvSpPr>
            <a:spLocks noGrp="1"/>
          </p:cNvSpPr>
          <p:nvPr>
            <p:ph type="title"/>
          </p:nvPr>
        </p:nvSpPr>
        <p:spPr>
          <a:xfrm>
            <a:off x="287524" y="908720"/>
            <a:ext cx="8475476" cy="853356"/>
          </a:xfrm>
        </p:spPr>
        <p:txBody>
          <a:bodyPr>
            <a:normAutofit/>
          </a:bodyPr>
          <a:lstStyle/>
          <a:p>
            <a:r>
              <a:rPr lang="en-US" sz="3600" b="1" dirty="0">
                <a:latin typeface="Times New Roman" panose="02020603050405020304" pitchFamily="18" charset="0"/>
                <a:cs typeface="Times New Roman" panose="02020603050405020304" pitchFamily="18" charset="0"/>
              </a:rPr>
              <a:t>Accuracy</a:t>
            </a:r>
            <a:endParaRPr lang="en-IN" sz="36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63748E0B-91F9-4B2A-9F7A-4D383E5EC174}"/>
              </a:ext>
            </a:extLst>
          </p:cNvPr>
          <p:cNvSpPr>
            <a:spLocks noGrp="1"/>
          </p:cNvSpPr>
          <p:nvPr>
            <p:ph type="dt" sz="half" idx="10"/>
          </p:nvPr>
        </p:nvSpPr>
        <p:spPr/>
        <p:txBody>
          <a:bodyPr/>
          <a:lstStyle/>
          <a:p>
            <a:fld id="{4DE2FC80-9717-4F22-A90A-5E16AFFEC100}" type="datetime5">
              <a:rPr lang="en-US" smtClean="0"/>
              <a:pPr/>
              <a:t>1-Oct-21</a:t>
            </a:fld>
            <a:endParaRPr lang="en-US"/>
          </a:p>
        </p:txBody>
      </p:sp>
      <p:sp>
        <p:nvSpPr>
          <p:cNvPr id="4" name="Footer Placeholder 3">
            <a:extLst>
              <a:ext uri="{FF2B5EF4-FFF2-40B4-BE49-F238E27FC236}">
                <a16:creationId xmlns:a16="http://schemas.microsoft.com/office/drawing/2014/main" id="{E52FA2AA-9374-4B4A-A723-BFD96E7D29EA}"/>
              </a:ext>
            </a:extLst>
          </p:cNvPr>
          <p:cNvSpPr>
            <a:spLocks noGrp="1"/>
          </p:cNvSpPr>
          <p:nvPr>
            <p:ph type="ftr" sz="quarter" idx="11"/>
          </p:nvPr>
        </p:nvSpPr>
        <p:spPr/>
        <p:txBody>
          <a:bodyPr/>
          <a:lstStyle/>
          <a:p>
            <a:r>
              <a:rPr lang="en-US"/>
              <a:t>Department of Electrical Engineering, PVPIT, Budhgaon</a:t>
            </a:r>
            <a:endParaRPr lang="en-US" dirty="0"/>
          </a:p>
        </p:txBody>
      </p:sp>
      <p:sp>
        <p:nvSpPr>
          <p:cNvPr id="5" name="Slide Number Placeholder 4">
            <a:extLst>
              <a:ext uri="{FF2B5EF4-FFF2-40B4-BE49-F238E27FC236}">
                <a16:creationId xmlns:a16="http://schemas.microsoft.com/office/drawing/2014/main" id="{2D9C8E11-FC69-47B1-BB34-4CF00100690B}"/>
              </a:ext>
            </a:extLst>
          </p:cNvPr>
          <p:cNvSpPr>
            <a:spLocks noGrp="1"/>
          </p:cNvSpPr>
          <p:nvPr>
            <p:ph type="sldNum" sz="quarter" idx="12"/>
          </p:nvPr>
        </p:nvSpPr>
        <p:spPr/>
        <p:txBody>
          <a:bodyPr/>
          <a:lstStyle/>
          <a:p>
            <a:fld id="{8A9CB03D-35A2-4BB3-A85C-F26A9C43188A}" type="slidenum">
              <a:rPr lang="en-US" smtClean="0"/>
              <a:pPr/>
              <a:t>13</a:t>
            </a:fld>
            <a:endParaRPr lang="en-US"/>
          </a:p>
        </p:txBody>
      </p:sp>
      <p:sp>
        <p:nvSpPr>
          <p:cNvPr id="6" name="Content Placeholder 5">
            <a:extLst>
              <a:ext uri="{FF2B5EF4-FFF2-40B4-BE49-F238E27FC236}">
                <a16:creationId xmlns:a16="http://schemas.microsoft.com/office/drawing/2014/main" id="{1F472884-3F45-449B-AD07-C6C29C9F5636}"/>
              </a:ext>
            </a:extLst>
          </p:cNvPr>
          <p:cNvSpPr>
            <a:spLocks noGrp="1"/>
          </p:cNvSpPr>
          <p:nvPr>
            <p:ph sz="quarter" idx="1"/>
          </p:nvPr>
        </p:nvSpPr>
        <p:spPr>
          <a:xfrm>
            <a:off x="287524" y="1916832"/>
            <a:ext cx="8367464" cy="3845252"/>
          </a:xfrm>
        </p:spPr>
        <p:txBody>
          <a:bodyPr/>
          <a:lstStyle/>
          <a:p>
            <a:pPr marL="0" indent="0">
              <a:buNone/>
            </a:pPr>
            <a:r>
              <a:rPr lang="en-US" b="1" dirty="0">
                <a:latin typeface="Times New Roman" panose="02020603050405020304" pitchFamily="18" charset="0"/>
                <a:cs typeface="Times New Roman" panose="02020603050405020304" pitchFamily="18" charset="0"/>
              </a:rPr>
              <a:t>4. Extra Tree Regressor:</a:t>
            </a:r>
          </a:p>
          <a:p>
            <a:pPr marL="0" indent="0">
              <a:buNone/>
            </a:pP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3CDAD6-3CC6-42DB-9BAC-14B2E31C9FD6}"/>
              </a:ext>
            </a:extLst>
          </p:cNvPr>
          <p:cNvSpPr txBox="1"/>
          <p:nvPr/>
        </p:nvSpPr>
        <p:spPr>
          <a:xfrm>
            <a:off x="287524" y="187876"/>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Auction Car Price Prediction</a:t>
            </a:r>
          </a:p>
        </p:txBody>
      </p:sp>
      <p:pic>
        <p:nvPicPr>
          <p:cNvPr id="9" name="Picture 8">
            <a:extLst>
              <a:ext uri="{FF2B5EF4-FFF2-40B4-BE49-F238E27FC236}">
                <a16:creationId xmlns:a16="http://schemas.microsoft.com/office/drawing/2014/main" id="{62566C01-1715-48CF-AA33-C05FAFA4F369}"/>
              </a:ext>
            </a:extLst>
          </p:cNvPr>
          <p:cNvPicPr>
            <a:picLocks noChangeAspect="1"/>
          </p:cNvPicPr>
          <p:nvPr/>
        </p:nvPicPr>
        <p:blipFill rotWithShape="1">
          <a:blip r:embed="rId2"/>
          <a:srcRect l="4325" t="55600" r="68113" b="30400"/>
          <a:stretch/>
        </p:blipFill>
        <p:spPr>
          <a:xfrm>
            <a:off x="287524" y="2434986"/>
            <a:ext cx="3564396" cy="1282045"/>
          </a:xfrm>
          <a:prstGeom prst="rect">
            <a:avLst/>
          </a:prstGeom>
        </p:spPr>
      </p:pic>
    </p:spTree>
    <p:extLst>
      <p:ext uri="{BB962C8B-B14F-4D97-AF65-F5344CB8AC3E}">
        <p14:creationId xmlns:p14="http://schemas.microsoft.com/office/powerpoint/2010/main" val="1771221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70" y="764704"/>
            <a:ext cx="7772400" cy="755432"/>
          </a:xfrm>
        </p:spPr>
        <p:txBody>
          <a:bodyPr>
            <a:normAutofit/>
          </a:bodyPr>
          <a:lstStyle/>
          <a:p>
            <a:r>
              <a:rPr lang="en-IN" sz="3600" b="1" dirty="0">
                <a:latin typeface="Times New Roman" panose="02020603050405020304" pitchFamily="18" charset="0"/>
                <a:cs typeface="Times New Roman" panose="02020603050405020304" pitchFamily="18" charset="0"/>
              </a:rPr>
              <a:t>Conclusion</a:t>
            </a:r>
            <a:r>
              <a:rPr lang="en-IN" sz="3600" b="1" dirty="0"/>
              <a:t> </a:t>
            </a: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4" name="Footer Placeholder 3"/>
          <p:cNvSpPr>
            <a:spLocks noGrp="1"/>
          </p:cNvSpPr>
          <p:nvPr>
            <p:ph type="ftr" sz="quarter" idx="11"/>
          </p:nvPr>
        </p:nvSpPr>
        <p:spPr/>
        <p:txBody>
          <a:bodyPr/>
          <a:lstStyle/>
          <a:p>
            <a:r>
              <a:rPr lang="en-US"/>
              <a:t>Department of Electrical Engineering, PVPIT, Budhgaon</a:t>
            </a:r>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14</a:t>
            </a:fld>
            <a:endParaRPr lang="en-US"/>
          </a:p>
        </p:txBody>
      </p:sp>
      <p:sp>
        <p:nvSpPr>
          <p:cNvPr id="6" name="Content Placeholder 5"/>
          <p:cNvSpPr>
            <a:spLocks noGrp="1"/>
          </p:cNvSpPr>
          <p:nvPr>
            <p:ph sz="quarter" idx="1"/>
          </p:nvPr>
        </p:nvSpPr>
        <p:spPr>
          <a:xfrm>
            <a:off x="307939" y="2060848"/>
            <a:ext cx="8363272" cy="2557264"/>
          </a:xfrm>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As we tested our data on various regression models we conclude that every model except SVR have nearly same R2 score but Extra Tree Regressor was exceptionally good as it gives R2 score 97.71% with less time than other algorithms. </a:t>
            </a:r>
            <a:endParaRPr lang="en-IN" sz="2000"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a:p>
            <a:pPr marL="0" indent="0">
              <a:buNone/>
            </a:pPr>
            <a:r>
              <a:rPr lang="en-US" dirty="0"/>
              <a:t> </a:t>
            </a:r>
          </a:p>
          <a:p>
            <a:endParaRPr lang="en-IN" dirty="0"/>
          </a:p>
        </p:txBody>
      </p:sp>
      <p:sp>
        <p:nvSpPr>
          <p:cNvPr id="7" name="TextBox 6"/>
          <p:cNvSpPr txBox="1"/>
          <p:nvPr/>
        </p:nvSpPr>
        <p:spPr>
          <a:xfrm>
            <a:off x="251520" y="148638"/>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Auction Car Price Prediction</a:t>
            </a:r>
          </a:p>
        </p:txBody>
      </p:sp>
    </p:spTree>
    <p:extLst>
      <p:ext uri="{BB962C8B-B14F-4D97-AF65-F5344CB8AC3E}">
        <p14:creationId xmlns:p14="http://schemas.microsoft.com/office/powerpoint/2010/main" val="1139568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46B3-8616-40FC-897E-A8D1D8A06485}"/>
              </a:ext>
            </a:extLst>
          </p:cNvPr>
          <p:cNvSpPr>
            <a:spLocks noGrp="1"/>
          </p:cNvSpPr>
          <p:nvPr>
            <p:ph type="title"/>
          </p:nvPr>
        </p:nvSpPr>
        <p:spPr>
          <a:xfrm>
            <a:off x="457200" y="764704"/>
            <a:ext cx="8229600" cy="792088"/>
          </a:xfrm>
        </p:spPr>
        <p:txBody>
          <a:bodyPr>
            <a:normAutofit/>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7A138A1-E5D4-4086-92B1-C10ECD2B7C57}"/>
              </a:ext>
            </a:extLst>
          </p:cNvPr>
          <p:cNvSpPr>
            <a:spLocks noGrp="1"/>
          </p:cNvSpPr>
          <p:nvPr>
            <p:ph type="dt" sz="half" idx="10"/>
          </p:nvPr>
        </p:nvSpPr>
        <p:spPr/>
        <p:txBody>
          <a:bodyPr/>
          <a:lstStyle/>
          <a:p>
            <a:fld id="{4DE2FC80-9717-4F22-A90A-5E16AFFEC100}" type="datetime5">
              <a:rPr lang="en-US" smtClean="0"/>
              <a:pPr/>
              <a:t>1-Oct-21</a:t>
            </a:fld>
            <a:endParaRPr lang="en-US"/>
          </a:p>
        </p:txBody>
      </p:sp>
      <p:sp>
        <p:nvSpPr>
          <p:cNvPr id="4" name="Footer Placeholder 3">
            <a:extLst>
              <a:ext uri="{FF2B5EF4-FFF2-40B4-BE49-F238E27FC236}">
                <a16:creationId xmlns:a16="http://schemas.microsoft.com/office/drawing/2014/main" id="{E16F8D97-0EEC-467A-AB3C-5E4917190827}"/>
              </a:ext>
            </a:extLst>
          </p:cNvPr>
          <p:cNvSpPr>
            <a:spLocks noGrp="1"/>
          </p:cNvSpPr>
          <p:nvPr>
            <p:ph type="ftr" sz="quarter" idx="11"/>
          </p:nvPr>
        </p:nvSpPr>
        <p:spPr/>
        <p:txBody>
          <a:bodyPr/>
          <a:lstStyle/>
          <a:p>
            <a:r>
              <a:rPr lang="en-US"/>
              <a:t>Department of Electrical Engineering, PVPIT, Budhgaon</a:t>
            </a:r>
            <a:endParaRPr lang="en-US" dirty="0"/>
          </a:p>
        </p:txBody>
      </p:sp>
      <p:sp>
        <p:nvSpPr>
          <p:cNvPr id="5" name="Slide Number Placeholder 4">
            <a:extLst>
              <a:ext uri="{FF2B5EF4-FFF2-40B4-BE49-F238E27FC236}">
                <a16:creationId xmlns:a16="http://schemas.microsoft.com/office/drawing/2014/main" id="{FA73D329-9E8E-47F8-A0DA-1D8C287E7273}"/>
              </a:ext>
            </a:extLst>
          </p:cNvPr>
          <p:cNvSpPr>
            <a:spLocks noGrp="1"/>
          </p:cNvSpPr>
          <p:nvPr>
            <p:ph type="sldNum" sz="quarter" idx="12"/>
          </p:nvPr>
        </p:nvSpPr>
        <p:spPr/>
        <p:txBody>
          <a:bodyPr/>
          <a:lstStyle/>
          <a:p>
            <a:fld id="{8A9CB03D-35A2-4BB3-A85C-F26A9C43188A}" type="slidenum">
              <a:rPr lang="en-US" smtClean="0"/>
              <a:pPr/>
              <a:t>15</a:t>
            </a:fld>
            <a:endParaRPr lang="en-US"/>
          </a:p>
        </p:txBody>
      </p:sp>
      <p:sp>
        <p:nvSpPr>
          <p:cNvPr id="6" name="Content Placeholder 5">
            <a:extLst>
              <a:ext uri="{FF2B5EF4-FFF2-40B4-BE49-F238E27FC236}">
                <a16:creationId xmlns:a16="http://schemas.microsoft.com/office/drawing/2014/main" id="{80613E17-9804-415D-87F4-78E855BF5D9F}"/>
              </a:ext>
            </a:extLst>
          </p:cNvPr>
          <p:cNvSpPr>
            <a:spLocks noGrp="1"/>
          </p:cNvSpPr>
          <p:nvPr>
            <p:ph sz="quarter" idx="1"/>
          </p:nvPr>
        </p:nvSpPr>
        <p:spPr>
          <a:xfrm>
            <a:off x="457200" y="2204864"/>
            <a:ext cx="7772400" cy="3976762"/>
          </a:xfrm>
        </p:spPr>
        <p:txBody>
          <a:bodyPr/>
          <a:lstStyle/>
          <a:p>
            <a:pPr mar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For better performance, we plan to judiciously design deep learning network structures, use adaptive learning rates and train on clusters of data rather than the whole dataset. To correct for overfitting in Random Forest, different selections of features and number of trees will be tested to check for change in performance.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7" name="TextBox 6">
            <a:extLst>
              <a:ext uri="{FF2B5EF4-FFF2-40B4-BE49-F238E27FC236}">
                <a16:creationId xmlns:a16="http://schemas.microsoft.com/office/drawing/2014/main" id="{C5004050-D0BA-4806-AF56-D29E0593AAFD}"/>
              </a:ext>
            </a:extLst>
          </p:cNvPr>
          <p:cNvSpPr txBox="1"/>
          <p:nvPr/>
        </p:nvSpPr>
        <p:spPr>
          <a:xfrm>
            <a:off x="251520" y="148638"/>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Auction Car Price Prediction</a:t>
            </a:r>
          </a:p>
        </p:txBody>
      </p:sp>
    </p:spTree>
    <p:extLst>
      <p:ext uri="{BB962C8B-B14F-4D97-AF65-F5344CB8AC3E}">
        <p14:creationId xmlns:p14="http://schemas.microsoft.com/office/powerpoint/2010/main" val="3667719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52" y="936526"/>
            <a:ext cx="8420472" cy="720080"/>
          </a:xfrm>
        </p:spPr>
        <p:txBody>
          <a:bodyPr>
            <a:normAutofit/>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16</a:t>
            </a:fld>
            <a:endParaRPr lang="en-US"/>
          </a:p>
        </p:txBody>
      </p:sp>
      <p:sp>
        <p:nvSpPr>
          <p:cNvPr id="6" name="Content Placeholder 5"/>
          <p:cNvSpPr>
            <a:spLocks noGrp="1"/>
          </p:cNvSpPr>
          <p:nvPr>
            <p:ph sz="quarter" idx="1"/>
          </p:nvPr>
        </p:nvSpPr>
        <p:spPr>
          <a:xfrm>
            <a:off x="395536" y="1774675"/>
            <a:ext cx="8253164" cy="4360991"/>
          </a:xfrm>
        </p:spPr>
        <p:txBody>
          <a:bodyPr>
            <a:normAutofit fontScale="92500"/>
          </a:bodyPr>
          <a:lstStyle/>
          <a:p>
            <a:r>
              <a:rPr lang="en-US" dirty="0"/>
              <a:t>Dataset - </a:t>
            </a:r>
            <a:r>
              <a:rPr lang="en-US" dirty="0">
                <a:hlinkClick r:id="rId3"/>
              </a:rPr>
              <a:t>https://www.kaggle.com/tunguz/used-car-auction-prices</a:t>
            </a:r>
            <a:endParaRPr lang="en-US" dirty="0"/>
          </a:p>
          <a:p>
            <a:r>
              <a:rPr lang="en-US" dirty="0"/>
              <a:t>Libraries - </a:t>
            </a:r>
            <a:r>
              <a:rPr lang="en-US" dirty="0">
                <a:hlinkClick r:id="rId4"/>
              </a:rPr>
              <a:t>https://scikit-learn.org/stable/modules/ensemble.html</a:t>
            </a:r>
            <a:endParaRPr lang="en-US" dirty="0"/>
          </a:p>
          <a:p>
            <a:pPr marL="0" indent="0">
              <a:buNone/>
            </a:pPr>
            <a:r>
              <a:rPr lang="en-US" dirty="0"/>
              <a:t>                      </a:t>
            </a:r>
            <a:r>
              <a:rPr lang="en-US" dirty="0">
                <a:hlinkClick r:id="rId5"/>
              </a:rPr>
              <a:t>https://pandas.pydata.org/pandasdocs/stable/index.html</a:t>
            </a:r>
            <a:endParaRPr lang="en-US" dirty="0"/>
          </a:p>
          <a:p>
            <a:pPr marL="0" indent="0">
              <a:buNone/>
            </a:pPr>
            <a:r>
              <a:rPr lang="en-US" dirty="0"/>
              <a:t>	         </a:t>
            </a:r>
            <a:r>
              <a:rPr lang="en-US" dirty="0">
                <a:hlinkClick r:id="rId6"/>
              </a:rPr>
              <a:t>https://seaborn.pydata.org/</a:t>
            </a:r>
            <a:endParaRPr lang="en-US" dirty="0"/>
          </a:p>
          <a:p>
            <a:pPr marL="0" indent="0">
              <a:buNone/>
            </a:pPr>
            <a:r>
              <a:rPr lang="en-US" dirty="0">
                <a:hlinkClick r:id="rId7"/>
              </a:rPr>
              <a:t>                      https://www.tensorflow.org/api_docs/python/tf/keras</a:t>
            </a:r>
            <a:endParaRPr lang="en-US" dirty="0"/>
          </a:p>
          <a:p>
            <a:r>
              <a:rPr lang="en-US" dirty="0"/>
              <a:t>Blogs -       </a:t>
            </a:r>
            <a:r>
              <a:rPr lang="en-US" dirty="0">
                <a:hlinkClick r:id="rId8"/>
              </a:rPr>
              <a:t>https://www.analyticsvidhya.com/machine-learning/</a:t>
            </a:r>
            <a:endParaRPr lang="en-US" dirty="0"/>
          </a:p>
          <a:p>
            <a:pPr marL="0" indent="0">
              <a:buNone/>
            </a:pPr>
            <a:r>
              <a:rPr lang="en-US" dirty="0"/>
              <a:t>                      </a:t>
            </a:r>
            <a:r>
              <a:rPr lang="en-US" dirty="0">
                <a:hlinkClick r:id="rId9"/>
              </a:rPr>
              <a:t>https://stackoverflow.com/questions/tagged/machine-learning</a:t>
            </a:r>
            <a:endParaRPr lang="en-US" dirty="0"/>
          </a:p>
          <a:p>
            <a:endParaRPr lang="en-IN" dirty="0"/>
          </a:p>
        </p:txBody>
      </p:sp>
      <p:sp>
        <p:nvSpPr>
          <p:cNvPr id="8"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Auction Car Price Prediction</a:t>
            </a:r>
          </a:p>
        </p:txBody>
      </p:sp>
    </p:spTree>
    <p:extLst>
      <p:ext uri="{BB962C8B-B14F-4D97-AF65-F5344CB8AC3E}">
        <p14:creationId xmlns:p14="http://schemas.microsoft.com/office/powerpoint/2010/main" val="627863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04" y="1916832"/>
            <a:ext cx="7772400" cy="2650306"/>
          </a:xfrm>
        </p:spPr>
        <p:txBody>
          <a:bodyPr>
            <a:noAutofit/>
          </a:bodyPr>
          <a:lstStyle/>
          <a:p>
            <a:pPr algn="ctr"/>
            <a:br>
              <a:rPr lang="en-IN" sz="6000" b="1" dirty="0"/>
            </a:br>
            <a:br>
              <a:rPr lang="en-IN" sz="6000" b="1" dirty="0"/>
            </a:br>
            <a:r>
              <a:rPr lang="en-IN" sz="6000" b="1" u="sng" dirty="0">
                <a:latin typeface="Times New Roman" pitchFamily="18" charset="0"/>
                <a:cs typeface="Times New Roman" pitchFamily="18" charset="0"/>
              </a:rPr>
              <a:t>Thank You </a:t>
            </a:r>
            <a:br>
              <a:rPr lang="en-IN" sz="6000" b="1" u="sng" dirty="0"/>
            </a:br>
            <a:endParaRPr lang="en-IN" sz="6000" b="1" u="sng"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17</a:t>
            </a:fld>
            <a:endParaRPr lang="en-US"/>
          </a:p>
        </p:txBody>
      </p:sp>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7" name="TextBox 6"/>
          <p:cNvSpPr txBox="1"/>
          <p:nvPr/>
        </p:nvSpPr>
        <p:spPr>
          <a:xfrm>
            <a:off x="395536" y="134917"/>
            <a:ext cx="8424936"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Auction Car Price Prediction</a:t>
            </a:r>
          </a:p>
        </p:txBody>
      </p:sp>
    </p:spTree>
    <p:extLst>
      <p:ext uri="{BB962C8B-B14F-4D97-AF65-F5344CB8AC3E}">
        <p14:creationId xmlns:p14="http://schemas.microsoft.com/office/powerpoint/2010/main" val="68944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052736"/>
            <a:ext cx="7488832" cy="648072"/>
          </a:xfrm>
        </p:spPr>
        <p:txBody>
          <a:bodyPr>
            <a:normAutofit fontScale="90000"/>
          </a:bodyPr>
          <a:lstStyle/>
          <a:p>
            <a:r>
              <a:rPr lang="en-IN" b="1" dirty="0">
                <a:solidFill>
                  <a:schemeClr val="tx2">
                    <a:lumMod val="75000"/>
                  </a:schemeClr>
                </a:solidFill>
                <a:latin typeface="Times New Roman" pitchFamily="18" charset="0"/>
                <a:cs typeface="Times New Roman" pitchFamily="18" charset="0"/>
              </a:rPr>
              <a:t>Introduction</a:t>
            </a:r>
          </a:p>
        </p:txBody>
      </p:sp>
      <p:sp>
        <p:nvSpPr>
          <p:cNvPr id="3" name="Date Placeholder 2"/>
          <p:cNvSpPr>
            <a:spLocks noGrp="1"/>
          </p:cNvSpPr>
          <p:nvPr>
            <p:ph type="dt" sz="half" idx="10"/>
          </p:nvPr>
        </p:nvSpPr>
        <p:spPr/>
        <p:txBody>
          <a:bodyPr/>
          <a:lstStyle/>
          <a:p>
            <a:fld id="{4DE2FC80-9717-4F22-A90A-5E16AFFEC100}" type="datetime5">
              <a:rPr lang="en-US" smtClean="0">
                <a:latin typeface="Times New Roman" pitchFamily="18" charset="0"/>
                <a:cs typeface="Times New Roman" pitchFamily="18" charset="0"/>
              </a:rPr>
              <a:pPr/>
              <a:t>30-Sep-21</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2195736" y="6165304"/>
            <a:ext cx="4953744" cy="576064"/>
          </a:xfrm>
        </p:spPr>
        <p:txBody>
          <a:bodyPr/>
          <a:lstStyle/>
          <a:p>
            <a:r>
              <a:rPr lang="en-US" dirty="0">
                <a:solidFill>
                  <a:schemeClr val="tx1"/>
                </a:solidFill>
                <a:latin typeface="Times New Roman" pitchFamily="18" charset="0"/>
                <a:cs typeface="Times New Roman" pitchFamily="18" charset="0"/>
              </a:rPr>
              <a:t>Institute for Advanced Computing and Software Development,  </a:t>
            </a:r>
            <a:r>
              <a:rPr lang="en-US" dirty="0" err="1">
                <a:solidFill>
                  <a:schemeClr val="tx1"/>
                </a:solidFill>
                <a:latin typeface="Times New Roman" pitchFamily="18" charset="0"/>
                <a:cs typeface="Times New Roman" pitchFamily="18" charset="0"/>
              </a:rPr>
              <a:t>Akurdi</a:t>
            </a:r>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latin typeface="Times New Roman" pitchFamily="18" charset="0"/>
                <a:cs typeface="Times New Roman" pitchFamily="18" charset="0"/>
              </a:rPr>
              <a:pPr/>
              <a:t>2</a:t>
            </a:fld>
            <a:endParaRPr lang="en-US">
              <a:latin typeface="Times New Roman" pitchFamily="18" charset="0"/>
              <a:cs typeface="Times New Roman" pitchFamily="18" charset="0"/>
            </a:endParaRPr>
          </a:p>
        </p:txBody>
      </p:sp>
      <p:sp>
        <p:nvSpPr>
          <p:cNvPr id="6" name="Content Placeholder 5"/>
          <p:cNvSpPr>
            <a:spLocks noGrp="1"/>
          </p:cNvSpPr>
          <p:nvPr>
            <p:ph sz="quarter" idx="1"/>
          </p:nvPr>
        </p:nvSpPr>
        <p:spPr>
          <a:xfrm>
            <a:off x="539552" y="2204864"/>
            <a:ext cx="8280920" cy="3600400"/>
          </a:xfrm>
        </p:spPr>
        <p:txBody>
          <a:bodyPr>
            <a:normAutofit/>
          </a:bodyPr>
          <a:lstStyle/>
          <a:p>
            <a:r>
              <a:rPr lang="en-US" sz="2000" dirty="0">
                <a:latin typeface="Times New Roman" pitchFamily="18" charset="0"/>
                <a:cs typeface="Times New Roman" pitchFamily="18" charset="0"/>
              </a:rPr>
              <a:t>Vehicle price prediction especially when the vehicle is used and not coming direct from the factory, is both a critical and important task. With increase in demand for used cars more and more vehicle buyers are finding alternatives of buying new cars.</a:t>
            </a:r>
          </a:p>
          <a:p>
            <a:r>
              <a:rPr lang="en-US" sz="2000" dirty="0">
                <a:latin typeface="Times New Roman" pitchFamily="18" charset="0"/>
                <a:cs typeface="Times New Roman" pitchFamily="18" charset="0"/>
              </a:rPr>
              <a:t>There is a need of accurate price prediction mechanism for the used cars Prediction techniques of machine learning can be helpful in this regard.</a:t>
            </a:r>
          </a:p>
          <a:p>
            <a:r>
              <a:rPr lang="en-US" sz="2000" dirty="0">
                <a:latin typeface="Times New Roman" pitchFamily="18" charset="0"/>
                <a:cs typeface="Times New Roman" pitchFamily="18" charset="0"/>
              </a:rPr>
              <a:t>It is commonly happening to buy old cars rather then buying a new car.</a:t>
            </a:r>
          </a:p>
          <a:p>
            <a:endParaRPr lang="en-US" sz="2000" dirty="0">
              <a:latin typeface="Times New Roman" pitchFamily="18" charset="0"/>
              <a:cs typeface="Times New Roman" pitchFamily="18" charset="0"/>
            </a:endParaRPr>
          </a:p>
        </p:txBody>
      </p:sp>
      <p:sp>
        <p:nvSpPr>
          <p:cNvPr id="8" name="TextBox 7"/>
          <p:cNvSpPr txBox="1"/>
          <p:nvPr/>
        </p:nvSpPr>
        <p:spPr>
          <a:xfrm>
            <a:off x="251520" y="125896"/>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Auction Car Price Prediction</a:t>
            </a:r>
          </a:p>
        </p:txBody>
      </p:sp>
    </p:spTree>
    <p:extLst>
      <p:ext uri="{BB962C8B-B14F-4D97-AF65-F5344CB8AC3E}">
        <p14:creationId xmlns:p14="http://schemas.microsoft.com/office/powerpoint/2010/main" val="413271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3</a:t>
            </a:fld>
            <a:endParaRPr lang="en-US"/>
          </a:p>
        </p:txBody>
      </p:sp>
      <p:sp>
        <p:nvSpPr>
          <p:cNvPr id="6" name="Content Placeholder 5"/>
          <p:cNvSpPr>
            <a:spLocks noGrp="1"/>
          </p:cNvSpPr>
          <p:nvPr>
            <p:ph sz="quarter" idx="1"/>
          </p:nvPr>
        </p:nvSpPr>
        <p:spPr>
          <a:xfrm>
            <a:off x="755576" y="3140968"/>
            <a:ext cx="7772400" cy="2664296"/>
          </a:xfrm>
        </p:spPr>
        <p:txBody>
          <a:bodyPr/>
          <a:lstStyle/>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a:p>
            <a:endParaRPr lang="en-IN" dirty="0"/>
          </a:p>
        </p:txBody>
      </p:sp>
      <p:sp>
        <p:nvSpPr>
          <p:cNvPr id="11"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8" name="TextBox 7"/>
          <p:cNvSpPr txBox="1"/>
          <p:nvPr/>
        </p:nvSpPr>
        <p:spPr>
          <a:xfrm>
            <a:off x="251520" y="148638"/>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Auction Car Price Prediction</a:t>
            </a:r>
          </a:p>
        </p:txBody>
      </p:sp>
      <p:sp>
        <p:nvSpPr>
          <p:cNvPr id="9" name="TextBox 8">
            <a:extLst>
              <a:ext uri="{FF2B5EF4-FFF2-40B4-BE49-F238E27FC236}">
                <a16:creationId xmlns:a16="http://schemas.microsoft.com/office/drawing/2014/main" id="{C8A0F068-B430-48AB-8B25-39C856E06477}"/>
              </a:ext>
            </a:extLst>
          </p:cNvPr>
          <p:cNvSpPr txBox="1"/>
          <p:nvPr/>
        </p:nvSpPr>
        <p:spPr>
          <a:xfrm>
            <a:off x="701200" y="2191787"/>
            <a:ext cx="7416824" cy="1938992"/>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In this project aim is to use supervised machine learning algorithm, in that context we have to take the past data of cars that are sold in an auction, applying data cleansing techniques on that, also perform some EDA to extract useful features from data, also applying feature engineering aspects and build a model according to that using various algorithms and predict the car prices.</a:t>
            </a:r>
          </a:p>
        </p:txBody>
      </p:sp>
      <p:sp>
        <p:nvSpPr>
          <p:cNvPr id="4" name="TextBox 3">
            <a:extLst>
              <a:ext uri="{FF2B5EF4-FFF2-40B4-BE49-F238E27FC236}">
                <a16:creationId xmlns:a16="http://schemas.microsoft.com/office/drawing/2014/main" id="{97AD219A-0103-4D24-9905-7ECEF38B8DB3}"/>
              </a:ext>
            </a:extLst>
          </p:cNvPr>
          <p:cNvSpPr txBox="1"/>
          <p:nvPr/>
        </p:nvSpPr>
        <p:spPr>
          <a:xfrm>
            <a:off x="762080" y="1112349"/>
            <a:ext cx="7128792" cy="646331"/>
          </a:xfrm>
          <a:prstGeom prst="rect">
            <a:avLst/>
          </a:prstGeom>
          <a:noFill/>
        </p:spPr>
        <p:txBody>
          <a:bodyPr wrap="square" rtlCol="0">
            <a:sp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Objective</a:t>
            </a:r>
            <a:r>
              <a:rPr lang="en-US" sz="3600" dirty="0">
                <a:solidFill>
                  <a:schemeClr val="tx2">
                    <a:lumMod val="50000"/>
                  </a:schemeClr>
                </a:solidFill>
                <a:latin typeface="Times New Roman" panose="02020603050405020304" pitchFamily="18" charset="0"/>
                <a:cs typeface="Times New Roman" panose="02020603050405020304" pitchFamily="18" charset="0"/>
              </a:rPr>
              <a:t> </a:t>
            </a:r>
            <a:endParaRPr lang="en-IN" sz="3600"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92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04" y="743119"/>
            <a:ext cx="7762056" cy="778098"/>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Project Work Flow</a:t>
            </a:r>
            <a:endParaRPr lang="en-IN"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4</a:t>
            </a:fld>
            <a:endParaRPr lang="en-US"/>
          </a:p>
        </p:txBody>
      </p:sp>
      <p:sp>
        <p:nvSpPr>
          <p:cNvPr id="7" name="Footer Placeholder 14"/>
          <p:cNvSpPr txBox="1">
            <a:spLocks/>
          </p:cNvSpPr>
          <p:nvPr/>
        </p:nvSpPr>
        <p:spPr>
          <a:xfrm>
            <a:off x="1979712" y="6309320"/>
            <a:ext cx="4949741" cy="413763"/>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solidFill>
              </a:rPr>
              <a:t>Institute for Advanced Computing and Software Development,  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Auction Car Price Prediction</a:t>
            </a:r>
          </a:p>
        </p:txBody>
      </p:sp>
      <p:sp>
        <p:nvSpPr>
          <p:cNvPr id="8" name="Rectangle 7">
            <a:extLst>
              <a:ext uri="{FF2B5EF4-FFF2-40B4-BE49-F238E27FC236}">
                <a16:creationId xmlns:a16="http://schemas.microsoft.com/office/drawing/2014/main" id="{10DDD092-D94A-467C-B159-E4C322D8D08B}"/>
              </a:ext>
            </a:extLst>
          </p:cNvPr>
          <p:cNvSpPr/>
          <p:nvPr/>
        </p:nvSpPr>
        <p:spPr>
          <a:xfrm>
            <a:off x="2911045" y="1902460"/>
            <a:ext cx="1912690" cy="400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E17ABC69-D57D-47A0-B627-8522C14CF152}"/>
              </a:ext>
            </a:extLst>
          </p:cNvPr>
          <p:cNvSpPr txBox="1"/>
          <p:nvPr/>
        </p:nvSpPr>
        <p:spPr>
          <a:xfrm>
            <a:off x="2931875" y="1910118"/>
            <a:ext cx="1728192" cy="369332"/>
          </a:xfrm>
          <a:prstGeom prst="rect">
            <a:avLst/>
          </a:prstGeom>
          <a:noFill/>
        </p:spPr>
        <p:txBody>
          <a:bodyPr wrap="square" rtlCol="0">
            <a:spAutoFit/>
          </a:bodyPr>
          <a:lstStyle/>
          <a:p>
            <a:r>
              <a:rPr lang="en-US" b="1" dirty="0"/>
              <a:t>Data Gathering</a:t>
            </a:r>
            <a:endParaRPr lang="en-IN" b="1" dirty="0"/>
          </a:p>
        </p:txBody>
      </p:sp>
      <p:sp>
        <p:nvSpPr>
          <p:cNvPr id="12" name="Rectangle 11">
            <a:extLst>
              <a:ext uri="{FF2B5EF4-FFF2-40B4-BE49-F238E27FC236}">
                <a16:creationId xmlns:a16="http://schemas.microsoft.com/office/drawing/2014/main" id="{BA319E91-6880-4C0C-BCE2-36F9BF3C5374}"/>
              </a:ext>
            </a:extLst>
          </p:cNvPr>
          <p:cNvSpPr/>
          <p:nvPr/>
        </p:nvSpPr>
        <p:spPr>
          <a:xfrm>
            <a:off x="2882127" y="2469918"/>
            <a:ext cx="1970526" cy="4312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978B48F8-72EB-4B01-AEE9-46793FDE6226}"/>
              </a:ext>
            </a:extLst>
          </p:cNvPr>
          <p:cNvSpPr txBox="1"/>
          <p:nvPr/>
        </p:nvSpPr>
        <p:spPr>
          <a:xfrm>
            <a:off x="2849508" y="2502251"/>
            <a:ext cx="1916571" cy="379477"/>
          </a:xfrm>
          <a:prstGeom prst="rect">
            <a:avLst/>
          </a:prstGeom>
          <a:noFill/>
        </p:spPr>
        <p:txBody>
          <a:bodyPr wrap="square" rtlCol="0">
            <a:spAutoFit/>
          </a:bodyPr>
          <a:lstStyle/>
          <a:p>
            <a:r>
              <a:rPr lang="en-US" b="1" dirty="0"/>
              <a:t>Studying the data</a:t>
            </a:r>
            <a:endParaRPr lang="en-IN" b="1" dirty="0"/>
          </a:p>
        </p:txBody>
      </p:sp>
      <p:sp>
        <p:nvSpPr>
          <p:cNvPr id="15" name="Rectangle 14">
            <a:extLst>
              <a:ext uri="{FF2B5EF4-FFF2-40B4-BE49-F238E27FC236}">
                <a16:creationId xmlns:a16="http://schemas.microsoft.com/office/drawing/2014/main" id="{AF4FABA7-A2B7-4B9D-AFCB-786063E96AFE}"/>
              </a:ext>
            </a:extLst>
          </p:cNvPr>
          <p:cNvSpPr/>
          <p:nvPr/>
        </p:nvSpPr>
        <p:spPr>
          <a:xfrm>
            <a:off x="2899460" y="3157410"/>
            <a:ext cx="2008343" cy="3650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DA3AA67A-0F40-47D6-B729-07CB33510A7A}"/>
              </a:ext>
            </a:extLst>
          </p:cNvPr>
          <p:cNvSpPr txBox="1"/>
          <p:nvPr/>
        </p:nvSpPr>
        <p:spPr>
          <a:xfrm>
            <a:off x="2953113" y="3153524"/>
            <a:ext cx="2008343" cy="369332"/>
          </a:xfrm>
          <a:prstGeom prst="rect">
            <a:avLst/>
          </a:prstGeom>
          <a:noFill/>
        </p:spPr>
        <p:txBody>
          <a:bodyPr wrap="square" rtlCol="0">
            <a:spAutoFit/>
          </a:bodyPr>
          <a:lstStyle/>
          <a:p>
            <a:r>
              <a:rPr lang="en-US" b="1" dirty="0"/>
              <a:t>Data Cleaning</a:t>
            </a:r>
            <a:endParaRPr lang="en-IN" b="1" dirty="0"/>
          </a:p>
        </p:txBody>
      </p:sp>
      <p:sp>
        <p:nvSpPr>
          <p:cNvPr id="19" name="Rectangle 18">
            <a:extLst>
              <a:ext uri="{FF2B5EF4-FFF2-40B4-BE49-F238E27FC236}">
                <a16:creationId xmlns:a16="http://schemas.microsoft.com/office/drawing/2014/main" id="{C82B7AF2-C3AC-496E-AC08-33F485B46A2D}"/>
              </a:ext>
            </a:extLst>
          </p:cNvPr>
          <p:cNvSpPr/>
          <p:nvPr/>
        </p:nvSpPr>
        <p:spPr>
          <a:xfrm>
            <a:off x="2897811" y="3701156"/>
            <a:ext cx="2016224"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TextBox 19">
            <a:extLst>
              <a:ext uri="{FF2B5EF4-FFF2-40B4-BE49-F238E27FC236}">
                <a16:creationId xmlns:a16="http://schemas.microsoft.com/office/drawing/2014/main" id="{FA738601-A2E1-49C9-BA0F-CFF336797610}"/>
              </a:ext>
            </a:extLst>
          </p:cNvPr>
          <p:cNvSpPr txBox="1"/>
          <p:nvPr/>
        </p:nvSpPr>
        <p:spPr>
          <a:xfrm>
            <a:off x="3507588" y="3708844"/>
            <a:ext cx="792088" cy="369332"/>
          </a:xfrm>
          <a:prstGeom prst="rect">
            <a:avLst/>
          </a:prstGeom>
          <a:noFill/>
        </p:spPr>
        <p:txBody>
          <a:bodyPr wrap="square" rtlCol="0">
            <a:spAutoFit/>
          </a:bodyPr>
          <a:lstStyle/>
          <a:p>
            <a:r>
              <a:rPr lang="en-US" b="1" dirty="0"/>
              <a:t>EDA</a:t>
            </a:r>
            <a:endParaRPr lang="en-IN" b="1" dirty="0"/>
          </a:p>
        </p:txBody>
      </p:sp>
      <p:sp>
        <p:nvSpPr>
          <p:cNvPr id="24" name="Rectangle 23">
            <a:extLst>
              <a:ext uri="{FF2B5EF4-FFF2-40B4-BE49-F238E27FC236}">
                <a16:creationId xmlns:a16="http://schemas.microsoft.com/office/drawing/2014/main" id="{6DF757E2-D186-4F5A-9DEA-7D999F9595D3}"/>
              </a:ext>
            </a:extLst>
          </p:cNvPr>
          <p:cNvSpPr/>
          <p:nvPr/>
        </p:nvSpPr>
        <p:spPr>
          <a:xfrm>
            <a:off x="2925299" y="4866069"/>
            <a:ext cx="2011642" cy="424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TextBox 24">
            <a:extLst>
              <a:ext uri="{FF2B5EF4-FFF2-40B4-BE49-F238E27FC236}">
                <a16:creationId xmlns:a16="http://schemas.microsoft.com/office/drawing/2014/main" id="{77F9B3A9-530C-48A9-820C-E5E9DD2149B3}"/>
              </a:ext>
            </a:extLst>
          </p:cNvPr>
          <p:cNvSpPr txBox="1"/>
          <p:nvPr/>
        </p:nvSpPr>
        <p:spPr>
          <a:xfrm>
            <a:off x="2996920" y="4892597"/>
            <a:ext cx="1944216" cy="369332"/>
          </a:xfrm>
          <a:prstGeom prst="rect">
            <a:avLst/>
          </a:prstGeom>
          <a:noFill/>
        </p:spPr>
        <p:txBody>
          <a:bodyPr wrap="square" rtlCol="0">
            <a:spAutoFit/>
          </a:bodyPr>
          <a:lstStyle/>
          <a:p>
            <a:r>
              <a:rPr lang="en-US" b="1" dirty="0"/>
              <a:t>Model Building</a:t>
            </a:r>
            <a:endParaRPr lang="en-IN" b="1" dirty="0"/>
          </a:p>
        </p:txBody>
      </p:sp>
      <p:sp>
        <p:nvSpPr>
          <p:cNvPr id="27" name="Rectangle 26">
            <a:extLst>
              <a:ext uri="{FF2B5EF4-FFF2-40B4-BE49-F238E27FC236}">
                <a16:creationId xmlns:a16="http://schemas.microsoft.com/office/drawing/2014/main" id="{0B861C36-7559-4839-8518-31C9E8AF103B}"/>
              </a:ext>
            </a:extLst>
          </p:cNvPr>
          <p:cNvSpPr/>
          <p:nvPr/>
        </p:nvSpPr>
        <p:spPr>
          <a:xfrm>
            <a:off x="2970162" y="5470139"/>
            <a:ext cx="1959000" cy="4137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8" name="TextBox 27">
            <a:extLst>
              <a:ext uri="{FF2B5EF4-FFF2-40B4-BE49-F238E27FC236}">
                <a16:creationId xmlns:a16="http://schemas.microsoft.com/office/drawing/2014/main" id="{4E4CE50D-6824-42A6-A9AB-E42DF683F142}"/>
              </a:ext>
            </a:extLst>
          </p:cNvPr>
          <p:cNvSpPr txBox="1"/>
          <p:nvPr/>
        </p:nvSpPr>
        <p:spPr>
          <a:xfrm>
            <a:off x="3202696" y="5502917"/>
            <a:ext cx="1716306" cy="369332"/>
          </a:xfrm>
          <a:prstGeom prst="rect">
            <a:avLst/>
          </a:prstGeom>
          <a:noFill/>
        </p:spPr>
        <p:txBody>
          <a:bodyPr wrap="square" rtlCol="0">
            <a:spAutoFit/>
          </a:bodyPr>
          <a:lstStyle/>
          <a:p>
            <a:r>
              <a:rPr lang="en-US" b="1" dirty="0"/>
              <a:t>Predection</a:t>
            </a:r>
            <a:endParaRPr lang="en-IN" b="1" dirty="0"/>
          </a:p>
        </p:txBody>
      </p:sp>
      <p:sp>
        <p:nvSpPr>
          <p:cNvPr id="4" name="Rectangle 3">
            <a:extLst>
              <a:ext uri="{FF2B5EF4-FFF2-40B4-BE49-F238E27FC236}">
                <a16:creationId xmlns:a16="http://schemas.microsoft.com/office/drawing/2014/main" id="{B04A54D3-4D23-46CF-A8AD-048FF6B17292}"/>
              </a:ext>
            </a:extLst>
          </p:cNvPr>
          <p:cNvSpPr/>
          <p:nvPr/>
        </p:nvSpPr>
        <p:spPr>
          <a:xfrm>
            <a:off x="2911044" y="4307681"/>
            <a:ext cx="2165011"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4B696F47-FF2B-4AFE-A90B-1880F2F586D4}"/>
              </a:ext>
            </a:extLst>
          </p:cNvPr>
          <p:cNvSpPr txBox="1"/>
          <p:nvPr/>
        </p:nvSpPr>
        <p:spPr>
          <a:xfrm>
            <a:off x="2970162" y="4307681"/>
            <a:ext cx="2249910" cy="369332"/>
          </a:xfrm>
          <a:prstGeom prst="rect">
            <a:avLst/>
          </a:prstGeom>
          <a:noFill/>
        </p:spPr>
        <p:txBody>
          <a:bodyPr wrap="square" rtlCol="0">
            <a:spAutoFit/>
          </a:bodyPr>
          <a:lstStyle/>
          <a:p>
            <a:r>
              <a:rPr lang="en-US" b="1" dirty="0"/>
              <a:t>Feature Engineering</a:t>
            </a:r>
            <a:endParaRPr lang="en-IN" b="1" dirty="0"/>
          </a:p>
        </p:txBody>
      </p:sp>
    </p:spTree>
    <p:extLst>
      <p:ext uri="{BB962C8B-B14F-4D97-AF65-F5344CB8AC3E}">
        <p14:creationId xmlns:p14="http://schemas.microsoft.com/office/powerpoint/2010/main" val="3722941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836712"/>
            <a:ext cx="8147248" cy="1143000"/>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Data Preprocessing</a:t>
            </a:r>
            <a:endParaRPr lang="en-IN"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5</a:t>
            </a:fld>
            <a:endParaRPr lang="en-US"/>
          </a:p>
        </p:txBody>
      </p:sp>
      <p:sp>
        <p:nvSpPr>
          <p:cNvPr id="6" name="Content Placeholder 5"/>
          <p:cNvSpPr>
            <a:spLocks noGrp="1"/>
          </p:cNvSpPr>
          <p:nvPr>
            <p:ph sz="quarter" idx="1"/>
          </p:nvPr>
        </p:nvSpPr>
        <p:spPr>
          <a:xfrm>
            <a:off x="490972" y="2060848"/>
            <a:ext cx="8147248" cy="3205336"/>
          </a:xfrm>
        </p:spPr>
        <p:txBody>
          <a:bodyPr>
            <a:normAutofit/>
          </a:bodyPr>
          <a:lstStyle/>
          <a:p>
            <a:r>
              <a:rPr lang="en-US" sz="2000" dirty="0">
                <a:latin typeface="Times New Roman" panose="02020603050405020304" pitchFamily="18" charset="0"/>
                <a:cs typeface="Times New Roman" panose="02020603050405020304" pitchFamily="18" charset="0"/>
              </a:rPr>
              <a:t>Checking NULL values.</a:t>
            </a:r>
          </a:p>
          <a:p>
            <a:r>
              <a:rPr lang="en-US" sz="2000" dirty="0">
                <a:latin typeface="Times New Roman" panose="02020603050405020304" pitchFamily="18" charset="0"/>
                <a:cs typeface="Times New Roman" panose="02020603050405020304" pitchFamily="18" charset="0"/>
              </a:rPr>
              <a:t>Removing NULL values as we have sufficient amount of data for prediction.</a:t>
            </a:r>
          </a:p>
          <a:p>
            <a:r>
              <a:rPr lang="en-US" sz="2000" dirty="0">
                <a:latin typeface="Times New Roman" panose="02020603050405020304" pitchFamily="18" charset="0"/>
                <a:cs typeface="Times New Roman" panose="02020603050405020304" pitchFamily="18" charset="0"/>
              </a:rPr>
              <a:t>Checking duplicate value.</a:t>
            </a:r>
          </a:p>
          <a:p>
            <a:r>
              <a:rPr lang="en-US" sz="2000" dirty="0">
                <a:latin typeface="Times New Roman" panose="02020603050405020304" pitchFamily="18" charset="0"/>
                <a:cs typeface="Times New Roman" panose="02020603050405020304" pitchFamily="18" charset="0"/>
              </a:rPr>
              <a:t>Checking redundancy of data.</a:t>
            </a:r>
          </a:p>
          <a:p>
            <a:r>
              <a:rPr lang="en-US" sz="2000" dirty="0">
                <a:latin typeface="Times New Roman" panose="02020603050405020304" pitchFamily="18" charset="0"/>
                <a:cs typeface="Times New Roman" panose="02020603050405020304" pitchFamily="18" charset="0"/>
              </a:rPr>
              <a:t>Removing redundancy in the data.</a:t>
            </a:r>
          </a:p>
          <a:p>
            <a:r>
              <a:rPr lang="en-US" sz="2000" dirty="0">
                <a:latin typeface="Times New Roman" panose="02020603050405020304" pitchFamily="18" charset="0"/>
                <a:cs typeface="Times New Roman" panose="02020603050405020304" pitchFamily="18" charset="0"/>
              </a:rPr>
              <a:t>Appling data normalization techniques and data scaling.</a:t>
            </a:r>
          </a:p>
          <a:p>
            <a:pPr marL="0" indent="0">
              <a:buNone/>
            </a:pPr>
            <a:endParaRPr lang="en-US" sz="2400" dirty="0"/>
          </a:p>
        </p:txBody>
      </p:sp>
      <p:sp>
        <p:nvSpPr>
          <p:cNvPr id="8"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44116" y="190500"/>
            <a:ext cx="8640960"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Auction Car Price Prediction</a:t>
            </a:r>
          </a:p>
        </p:txBody>
      </p:sp>
    </p:spTree>
    <p:extLst>
      <p:ext uri="{BB962C8B-B14F-4D97-AF65-F5344CB8AC3E}">
        <p14:creationId xmlns:p14="http://schemas.microsoft.com/office/powerpoint/2010/main" val="75430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04" y="769231"/>
            <a:ext cx="7772400" cy="778098"/>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Exploratory Data Analysis (EDA)</a:t>
            </a:r>
            <a:endParaRPr lang="en-IN" sz="3600" b="1" dirty="0">
              <a:solidFill>
                <a:schemeClr val="tx2">
                  <a:lumMod val="75000"/>
                </a:schemeClr>
              </a:solidFill>
            </a:endParaRP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6</a:t>
            </a:fld>
            <a:endParaRPr lang="en-US"/>
          </a:p>
        </p:txBody>
      </p:sp>
      <p:sp>
        <p:nvSpPr>
          <p:cNvPr id="6" name="Content Placeholder 5"/>
          <p:cNvSpPr>
            <a:spLocks noGrp="1"/>
          </p:cNvSpPr>
          <p:nvPr>
            <p:ph sz="quarter" idx="1"/>
          </p:nvPr>
        </p:nvSpPr>
        <p:spPr>
          <a:xfrm>
            <a:off x="215516" y="1719126"/>
            <a:ext cx="8640960" cy="4319377"/>
          </a:xfrm>
        </p:spPr>
        <p:txBody>
          <a:bodyPr>
            <a:normAutofit/>
          </a:bodyPr>
          <a:lstStyle/>
          <a:p>
            <a:r>
              <a:rPr lang="en-US" sz="2000" dirty="0">
                <a:latin typeface="Times New Roman" panose="02020603050405020304" pitchFamily="18" charset="0"/>
                <a:cs typeface="Times New Roman" panose="02020603050405020304" pitchFamily="18" charset="0"/>
              </a:rPr>
              <a:t>We performed EDA on the Car Auction dataset to understand the factors influencing the Auction of used car's. It was a large dataset containing about 558k rows. we have deleted the null values and irrelevant columns to get better understandings of the data.</a:t>
            </a:r>
          </a:p>
          <a:p>
            <a:r>
              <a:rPr lang="en-US" sz="2000" dirty="0">
                <a:latin typeface="Times New Roman" panose="02020603050405020304" pitchFamily="18" charset="0"/>
                <a:cs typeface="Times New Roman" panose="02020603050405020304" pitchFamily="18" charset="0"/>
              </a:rPr>
              <a:t>In this analysis, we plotted some graphs to show the distribution of selling price according to different factors like Odometer, Year of the model and the Brands of the vehicle.</a:t>
            </a:r>
          </a:p>
          <a:p>
            <a:r>
              <a:rPr lang="en-US" sz="2000" dirty="0">
                <a:latin typeface="Times New Roman" panose="02020603050405020304" pitchFamily="18" charset="0"/>
                <a:cs typeface="Times New Roman" panose="02020603050405020304" pitchFamily="18" charset="0"/>
              </a:rPr>
              <a:t>From this analysis, we could understand that, the factors like Odometer(the distance travelled by the vehicle), Brands of vehicle and Year of the model are mainly influencing the auction of used cars. Cars with lesser odometer are getting good selling price in the auction.</a:t>
            </a:r>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Auction Car Price Prediction</a:t>
            </a:r>
          </a:p>
        </p:txBody>
      </p:sp>
    </p:spTree>
    <p:extLst>
      <p:ext uri="{BB962C8B-B14F-4D97-AF65-F5344CB8AC3E}">
        <p14:creationId xmlns:p14="http://schemas.microsoft.com/office/powerpoint/2010/main" val="349848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106611"/>
            <a:ext cx="7772400" cy="1282154"/>
          </a:xfrm>
        </p:spPr>
        <p:txBody>
          <a:bodyPr/>
          <a:lstStyle/>
          <a:p>
            <a:r>
              <a:rPr lang="en-US" sz="4000" b="1" dirty="0">
                <a:solidFill>
                  <a:schemeClr val="tx2">
                    <a:lumMod val="75000"/>
                  </a:schemeClr>
                </a:solidFill>
                <a:latin typeface="Times New Roman" panose="02020603050405020304" pitchFamily="18" charset="0"/>
                <a:cs typeface="Times New Roman" panose="02020603050405020304" pitchFamily="18" charset="0"/>
              </a:rPr>
              <a:t>Exploratory Data Analysis (EDA)</a:t>
            </a:r>
            <a:endParaRPr lang="en-IN"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7</a:t>
            </a:fld>
            <a:endParaRPr lang="en-US"/>
          </a:p>
        </p:txBody>
      </p:sp>
      <p:sp>
        <p:nvSpPr>
          <p:cNvPr id="6" name="Content Placeholder 5"/>
          <p:cNvSpPr>
            <a:spLocks noGrp="1"/>
          </p:cNvSpPr>
          <p:nvPr>
            <p:ph sz="quarter" idx="1"/>
          </p:nvPr>
        </p:nvSpPr>
        <p:spPr>
          <a:xfrm>
            <a:off x="685800" y="1448727"/>
            <a:ext cx="7772400" cy="4572000"/>
          </a:xfrm>
        </p:spPr>
        <p:txBody>
          <a:bodyPr/>
          <a:lstStyle/>
          <a:p>
            <a:endParaRPr lang="en-IN" dirty="0"/>
          </a:p>
          <a:p>
            <a:pPr marL="0" indent="0">
              <a:buNone/>
            </a:pPr>
            <a:endParaRPr lang="en-IN" sz="1800" dirty="0"/>
          </a:p>
          <a:p>
            <a:pPr marL="0" indent="0">
              <a:buNone/>
            </a:pPr>
            <a:r>
              <a:rPr lang="en-IN" sz="1800" dirty="0"/>
              <a:t>						   </a:t>
            </a:r>
            <a:r>
              <a:rPr lang="en-IN" sz="1800" b="1" dirty="0">
                <a:latin typeface="Times New Roman" pitchFamily="18" charset="0"/>
                <a:cs typeface="Times New Roman" pitchFamily="18" charset="0"/>
              </a:rPr>
              <a:t>							 </a:t>
            </a:r>
          </a:p>
          <a:p>
            <a:pPr marL="0" indent="0">
              <a:buNone/>
            </a:pPr>
            <a:r>
              <a:rPr lang="en-IN" sz="1800" dirty="0"/>
              <a:t>    </a:t>
            </a:r>
          </a:p>
          <a:p>
            <a:pPr marL="0" indent="0">
              <a:buNone/>
            </a:pPr>
            <a:r>
              <a:rPr lang="en-IN" sz="1800" dirty="0"/>
              <a:t>    </a:t>
            </a:r>
            <a:r>
              <a:rPr lang="en-IN" sz="1800" b="1" dirty="0"/>
              <a:t>					   </a:t>
            </a:r>
          </a:p>
        </p:txBody>
      </p:sp>
      <p:sp>
        <p:nvSpPr>
          <p:cNvPr id="11"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2" name="TextBox 11"/>
          <p:cNvSpPr txBox="1"/>
          <p:nvPr/>
        </p:nvSpPr>
        <p:spPr>
          <a:xfrm>
            <a:off x="170106" y="143341"/>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Auction Car Price Prediction</a:t>
            </a:r>
          </a:p>
        </p:txBody>
      </p:sp>
      <p:pic>
        <p:nvPicPr>
          <p:cNvPr id="9" name="Content Placeholder 4">
            <a:extLst>
              <a:ext uri="{FF2B5EF4-FFF2-40B4-BE49-F238E27FC236}">
                <a16:creationId xmlns:a16="http://schemas.microsoft.com/office/drawing/2014/main" id="{E8C3B973-CB4F-48EF-A9C2-F9CA08B34102}"/>
              </a:ext>
            </a:extLst>
          </p:cNvPr>
          <p:cNvPicPr>
            <a:picLocks noChangeAspect="1"/>
          </p:cNvPicPr>
          <p:nvPr/>
        </p:nvPicPr>
        <p:blipFill rotWithShape="1">
          <a:blip r:embed="rId2"/>
          <a:srcRect l="7302" t="31254" r="40200" b="9480"/>
          <a:stretch/>
        </p:blipFill>
        <p:spPr>
          <a:xfrm>
            <a:off x="170106" y="1677359"/>
            <a:ext cx="8722374" cy="4127906"/>
          </a:xfrm>
          <a:prstGeom prst="rect">
            <a:avLst/>
          </a:prstGeom>
        </p:spPr>
      </p:pic>
    </p:spTree>
    <p:extLst>
      <p:ext uri="{BB962C8B-B14F-4D97-AF65-F5344CB8AC3E}">
        <p14:creationId xmlns:p14="http://schemas.microsoft.com/office/powerpoint/2010/main" val="2403356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36" y="682645"/>
            <a:ext cx="7776864" cy="792088"/>
          </a:xfrm>
        </p:spPr>
        <p:txBody>
          <a:bodyPr/>
          <a:lstStyle/>
          <a:p>
            <a:r>
              <a:rPr lang="en-US" sz="4000" b="1" dirty="0">
                <a:solidFill>
                  <a:schemeClr val="tx2">
                    <a:lumMod val="75000"/>
                  </a:schemeClr>
                </a:solidFill>
                <a:latin typeface="Times New Roman" panose="02020603050405020304" pitchFamily="18" charset="0"/>
                <a:cs typeface="Times New Roman" panose="02020603050405020304" pitchFamily="18" charset="0"/>
              </a:rPr>
              <a:t>Exploratory Data Analysis (EDA)</a:t>
            </a:r>
            <a:endParaRPr lang="en-IN" dirty="0">
              <a:solidFill>
                <a:schemeClr val="tx2">
                  <a:lumMod val="75000"/>
                </a:schemeClr>
              </a:solidFill>
            </a:endParaRP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8</a:t>
            </a:fld>
            <a:endParaRPr lang="en-US"/>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b="1" dirty="0">
                <a:solidFill>
                  <a:schemeClr val="bg1"/>
                </a:solidFill>
                <a:latin typeface="Times New Roman" pitchFamily="18" charset="0"/>
                <a:cs typeface="Times New Roman" pitchFamily="18" charset="0"/>
              </a:rPr>
              <a:t>Auction Car Price Prediction</a:t>
            </a:r>
          </a:p>
        </p:txBody>
      </p:sp>
      <p:pic>
        <p:nvPicPr>
          <p:cNvPr id="13" name="Content Placeholder 4">
            <a:extLst>
              <a:ext uri="{FF2B5EF4-FFF2-40B4-BE49-F238E27FC236}">
                <a16:creationId xmlns:a16="http://schemas.microsoft.com/office/drawing/2014/main" id="{2A5271CB-F61A-45F5-A0CA-00441E6A8073}"/>
              </a:ext>
            </a:extLst>
          </p:cNvPr>
          <p:cNvPicPr>
            <a:picLocks noGrp="1" noChangeAspect="1"/>
          </p:cNvPicPr>
          <p:nvPr>
            <p:ph sz="quarter" idx="1"/>
          </p:nvPr>
        </p:nvPicPr>
        <p:blipFill rotWithShape="1">
          <a:blip r:embed="rId2"/>
          <a:srcRect l="6937" t="43122" r="56678" b="13104"/>
          <a:stretch/>
        </p:blipFill>
        <p:spPr>
          <a:xfrm>
            <a:off x="329087" y="2276872"/>
            <a:ext cx="4154628" cy="3816424"/>
          </a:xfrm>
        </p:spPr>
      </p:pic>
      <p:pic>
        <p:nvPicPr>
          <p:cNvPr id="14" name="Picture 13">
            <a:extLst>
              <a:ext uri="{FF2B5EF4-FFF2-40B4-BE49-F238E27FC236}">
                <a16:creationId xmlns:a16="http://schemas.microsoft.com/office/drawing/2014/main" id="{CB7FAC44-195A-4EBF-9C93-BE4CDE21945B}"/>
              </a:ext>
            </a:extLst>
          </p:cNvPr>
          <p:cNvPicPr>
            <a:picLocks noChangeAspect="1"/>
          </p:cNvPicPr>
          <p:nvPr/>
        </p:nvPicPr>
        <p:blipFill rotWithShape="1">
          <a:blip r:embed="rId3"/>
          <a:srcRect l="7265" t="33194" r="59922" b="24167"/>
          <a:stretch/>
        </p:blipFill>
        <p:spPr>
          <a:xfrm>
            <a:off x="4572000" y="2276872"/>
            <a:ext cx="4259145" cy="3933428"/>
          </a:xfrm>
          <a:prstGeom prst="rect">
            <a:avLst/>
          </a:prstGeom>
        </p:spPr>
      </p:pic>
    </p:spTree>
    <p:extLst>
      <p:ext uri="{BB962C8B-B14F-4D97-AF65-F5344CB8AC3E}">
        <p14:creationId xmlns:p14="http://schemas.microsoft.com/office/powerpoint/2010/main" val="27219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36712"/>
            <a:ext cx="8352928" cy="864096"/>
          </a:xfrm>
        </p:spPr>
        <p:txBody>
          <a:bodyPr>
            <a:normAutofit/>
          </a:bodyPr>
          <a:lstStyle/>
          <a:p>
            <a:r>
              <a:rPr lang="en-US" sz="4000" b="1" dirty="0">
                <a:solidFill>
                  <a:schemeClr val="tx2">
                    <a:lumMod val="75000"/>
                  </a:schemeClr>
                </a:solidFill>
                <a:latin typeface="Times New Roman" panose="02020603050405020304" pitchFamily="18" charset="0"/>
                <a:cs typeface="Times New Roman" panose="02020603050405020304" pitchFamily="18" charset="0"/>
              </a:rPr>
              <a:t>Exploratory Data Analysis (EDA)</a:t>
            </a:r>
            <a:endParaRPr lang="en-IN" b="1" dirty="0">
              <a:solidFill>
                <a:schemeClr val="tx2">
                  <a:lumMod val="75000"/>
                </a:schemeClr>
              </a:solidFill>
            </a:endParaRP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9</a:t>
            </a:fld>
            <a:endParaRPr lang="en-US"/>
          </a:p>
        </p:txBody>
      </p:sp>
      <p:sp>
        <p:nvSpPr>
          <p:cNvPr id="6" name="Content Placeholder 5"/>
          <p:cNvSpPr>
            <a:spLocks noGrp="1"/>
          </p:cNvSpPr>
          <p:nvPr>
            <p:ph sz="quarter" idx="1"/>
          </p:nvPr>
        </p:nvSpPr>
        <p:spPr>
          <a:xfrm>
            <a:off x="755576" y="2852936"/>
            <a:ext cx="3888432" cy="2160240"/>
          </a:xfrm>
        </p:spPr>
        <p:txBody>
          <a:bodyPr>
            <a:normAutofit/>
          </a:bodyPr>
          <a:lstStyle/>
          <a:p>
            <a:endParaRPr lang="en-IN" sz="1800" dirty="0"/>
          </a:p>
          <a:p>
            <a:endParaRPr lang="en-IN" dirty="0"/>
          </a:p>
          <a:p>
            <a:endParaRPr lang="en-IN" dirty="0"/>
          </a:p>
          <a:p>
            <a:endParaRPr lang="en-IN" dirty="0"/>
          </a:p>
          <a:p>
            <a:pPr marL="0" indent="0">
              <a:buNone/>
            </a:pPr>
            <a:endParaRPr lang="en-IN" dirty="0"/>
          </a:p>
        </p:txBody>
      </p:sp>
      <p:sp>
        <p:nvSpPr>
          <p:cNvPr id="12"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424936"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800" b="1" dirty="0">
                <a:solidFill>
                  <a:schemeClr val="bg1"/>
                </a:solidFill>
                <a:latin typeface="Times New Roman" pitchFamily="18" charset="0"/>
                <a:cs typeface="Times New Roman" pitchFamily="18" charset="0"/>
              </a:rPr>
              <a:t>Auction Car Price Prediction</a:t>
            </a:r>
          </a:p>
        </p:txBody>
      </p:sp>
      <p:pic>
        <p:nvPicPr>
          <p:cNvPr id="10" name="Content Placeholder 4">
            <a:extLst>
              <a:ext uri="{FF2B5EF4-FFF2-40B4-BE49-F238E27FC236}">
                <a16:creationId xmlns:a16="http://schemas.microsoft.com/office/drawing/2014/main" id="{D7CEB829-86F4-4696-93A7-CD6E46FA02E1}"/>
              </a:ext>
            </a:extLst>
          </p:cNvPr>
          <p:cNvPicPr>
            <a:picLocks noChangeAspect="1"/>
          </p:cNvPicPr>
          <p:nvPr/>
        </p:nvPicPr>
        <p:blipFill rotWithShape="1">
          <a:blip r:embed="rId2"/>
          <a:srcRect l="7407" t="28345" r="1788" b="9201"/>
          <a:stretch/>
        </p:blipFill>
        <p:spPr>
          <a:xfrm>
            <a:off x="27193" y="1876424"/>
            <a:ext cx="8873589" cy="4314826"/>
          </a:xfrm>
          <a:prstGeom prst="rect">
            <a:avLst/>
          </a:prstGeom>
        </p:spPr>
      </p:pic>
    </p:spTree>
    <p:extLst>
      <p:ext uri="{BB962C8B-B14F-4D97-AF65-F5344CB8AC3E}">
        <p14:creationId xmlns:p14="http://schemas.microsoft.com/office/powerpoint/2010/main" val="2441312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1887</TotalTime>
  <Words>1156</Words>
  <Application>Microsoft Office PowerPoint</Application>
  <PresentationFormat>On-screen Show (4:3)</PresentationFormat>
  <Paragraphs>171</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Franklin Gothic Book</vt:lpstr>
      <vt:lpstr>Perpetua</vt:lpstr>
      <vt:lpstr>Times New Roman</vt:lpstr>
      <vt:lpstr>Wingdings 2</vt:lpstr>
      <vt:lpstr>Equity</vt:lpstr>
      <vt:lpstr> </vt:lpstr>
      <vt:lpstr>Introduction</vt:lpstr>
      <vt:lpstr>PowerPoint Presentation</vt:lpstr>
      <vt:lpstr>Project Work Flow</vt:lpstr>
      <vt:lpstr>Data Preprocessing</vt:lpstr>
      <vt:lpstr>Exploratory Data Analysis (EDA)</vt:lpstr>
      <vt:lpstr>Exploratory Data Analysis (EDA)</vt:lpstr>
      <vt:lpstr>Exploratory Data Analysis (EDA)</vt:lpstr>
      <vt:lpstr>Exploratory Data Analysis (EDA)</vt:lpstr>
      <vt:lpstr>Feature Engineering</vt:lpstr>
      <vt:lpstr>Model Building </vt:lpstr>
      <vt:lpstr>Accuracy</vt:lpstr>
      <vt:lpstr>Accuracy</vt:lpstr>
      <vt:lpstr>Conclusion </vt:lpstr>
      <vt:lpstr>Future Scope</vt:lpstr>
      <vt:lpstr>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ARM ROBOT FOR PICK AND PLACE</dc:title>
  <dc:creator>HP</dc:creator>
  <cp:lastModifiedBy>ganesh</cp:lastModifiedBy>
  <cp:revision>167</cp:revision>
  <dcterms:created xsi:type="dcterms:W3CDTF">2018-10-15T16:28:03Z</dcterms:created>
  <dcterms:modified xsi:type="dcterms:W3CDTF">2021-09-30T19:21:30Z</dcterms:modified>
</cp:coreProperties>
</file>