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2"/>
  </p:notesMasterIdLst>
  <p:sldIdLst>
    <p:sldId id="256" r:id="rId2"/>
    <p:sldId id="257" r:id="rId3"/>
    <p:sldId id="300" r:id="rId4"/>
    <p:sldId id="274" r:id="rId5"/>
    <p:sldId id="271" r:id="rId6"/>
    <p:sldId id="281" r:id="rId7"/>
    <p:sldId id="283" r:id="rId8"/>
    <p:sldId id="296" r:id="rId9"/>
    <p:sldId id="280" r:id="rId10"/>
    <p:sldId id="287" r:id="rId11"/>
    <p:sldId id="289" r:id="rId12"/>
    <p:sldId id="291" r:id="rId13"/>
    <p:sldId id="297" r:id="rId14"/>
    <p:sldId id="298" r:id="rId15"/>
    <p:sldId id="301" r:id="rId16"/>
    <p:sldId id="302" r:id="rId17"/>
    <p:sldId id="303" r:id="rId18"/>
    <p:sldId id="293" r:id="rId19"/>
    <p:sldId id="299" r:id="rId20"/>
    <p:sldId id="30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1" d="100"/>
          <a:sy n="71" d="100"/>
        </p:scale>
        <p:origin x="48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2B0FF5-3930-4FDF-B1C4-69065339116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2501D34-A36E-4FFA-990D-DFC4FA3B6798}">
      <dgm:prSet/>
      <dgm:spPr/>
      <dgm:t>
        <a:bodyPr/>
        <a:lstStyle/>
        <a:p>
          <a:r>
            <a:rPr lang="en-US" b="1"/>
            <a:t>Module 1: </a:t>
          </a:r>
          <a:r>
            <a:rPr lang="en-US"/>
            <a:t>Data reading and uploading</a:t>
          </a:r>
        </a:p>
      </dgm:t>
    </dgm:pt>
    <dgm:pt modelId="{633443F3-9663-4B47-9D55-50E75EC095B0}" type="parTrans" cxnId="{3D0462A0-99B1-4933-A2ED-0C905EC74CD6}">
      <dgm:prSet/>
      <dgm:spPr/>
      <dgm:t>
        <a:bodyPr/>
        <a:lstStyle/>
        <a:p>
          <a:endParaRPr lang="en-US"/>
        </a:p>
      </dgm:t>
    </dgm:pt>
    <dgm:pt modelId="{293DE11C-7E75-4129-8734-1355C5C8E4DA}" type="sibTrans" cxnId="{3D0462A0-99B1-4933-A2ED-0C905EC74CD6}">
      <dgm:prSet/>
      <dgm:spPr/>
      <dgm:t>
        <a:bodyPr/>
        <a:lstStyle/>
        <a:p>
          <a:endParaRPr lang="en-US"/>
        </a:p>
      </dgm:t>
    </dgm:pt>
    <dgm:pt modelId="{75FD5F10-2409-4E66-9E66-9B7A591EA555}">
      <dgm:prSet/>
      <dgm:spPr/>
      <dgm:t>
        <a:bodyPr/>
        <a:lstStyle/>
        <a:p>
          <a:r>
            <a:rPr lang="en-US" b="1"/>
            <a:t>Module 2: </a:t>
          </a:r>
          <a:r>
            <a:rPr lang="en-US"/>
            <a:t>Data pre-processing</a:t>
          </a:r>
        </a:p>
      </dgm:t>
    </dgm:pt>
    <dgm:pt modelId="{F6D8419D-2800-4F09-AAA9-7010EE6E601A}" type="parTrans" cxnId="{134A6849-FC96-40C1-AF80-4645CCCCAB7D}">
      <dgm:prSet/>
      <dgm:spPr/>
      <dgm:t>
        <a:bodyPr/>
        <a:lstStyle/>
        <a:p>
          <a:endParaRPr lang="en-US"/>
        </a:p>
      </dgm:t>
    </dgm:pt>
    <dgm:pt modelId="{09F89EE7-6329-4C9C-BABC-B796F528F45F}" type="sibTrans" cxnId="{134A6849-FC96-40C1-AF80-4645CCCCAB7D}">
      <dgm:prSet/>
      <dgm:spPr/>
      <dgm:t>
        <a:bodyPr/>
        <a:lstStyle/>
        <a:p>
          <a:endParaRPr lang="en-US"/>
        </a:p>
      </dgm:t>
    </dgm:pt>
    <dgm:pt modelId="{15C7801F-6173-4856-8A4A-E2A96C7CBBE3}">
      <dgm:prSet/>
      <dgm:spPr/>
      <dgm:t>
        <a:bodyPr/>
        <a:lstStyle/>
        <a:p>
          <a:r>
            <a:rPr lang="en-US" b="1"/>
            <a:t>Module 3: </a:t>
          </a:r>
          <a:r>
            <a:rPr lang="en-US"/>
            <a:t>Plotting of data visually</a:t>
          </a:r>
        </a:p>
      </dgm:t>
    </dgm:pt>
    <dgm:pt modelId="{F3C48DFD-26E4-4CE0-BB38-D052C1C9D04A}" type="parTrans" cxnId="{F31C8993-E66C-4CEB-B999-8EA416DE2AB6}">
      <dgm:prSet/>
      <dgm:spPr/>
      <dgm:t>
        <a:bodyPr/>
        <a:lstStyle/>
        <a:p>
          <a:endParaRPr lang="en-US"/>
        </a:p>
      </dgm:t>
    </dgm:pt>
    <dgm:pt modelId="{99D7A735-F144-4510-9AF8-088361EC7FA2}" type="sibTrans" cxnId="{F31C8993-E66C-4CEB-B999-8EA416DE2AB6}">
      <dgm:prSet/>
      <dgm:spPr/>
      <dgm:t>
        <a:bodyPr/>
        <a:lstStyle/>
        <a:p>
          <a:endParaRPr lang="en-US"/>
        </a:p>
      </dgm:t>
    </dgm:pt>
    <dgm:pt modelId="{69C5D23A-C3AB-4BAF-ADD8-7FCDC8117EFC}">
      <dgm:prSet/>
      <dgm:spPr/>
      <dgm:t>
        <a:bodyPr/>
        <a:lstStyle/>
        <a:p>
          <a:r>
            <a:rPr lang="en-US" b="1"/>
            <a:t>Module 4: </a:t>
          </a:r>
          <a:r>
            <a:rPr lang="en-US"/>
            <a:t>Training and splitting of data</a:t>
          </a:r>
        </a:p>
      </dgm:t>
    </dgm:pt>
    <dgm:pt modelId="{9D8DF93C-0624-42F5-B67C-843EDDB06370}" type="parTrans" cxnId="{184EA259-8911-4B09-A8AA-153CD0151B64}">
      <dgm:prSet/>
      <dgm:spPr/>
      <dgm:t>
        <a:bodyPr/>
        <a:lstStyle/>
        <a:p>
          <a:endParaRPr lang="en-US"/>
        </a:p>
      </dgm:t>
    </dgm:pt>
    <dgm:pt modelId="{D59B4ED7-DBB3-4EC0-9CE2-44BF7801C6FC}" type="sibTrans" cxnId="{184EA259-8911-4B09-A8AA-153CD0151B64}">
      <dgm:prSet/>
      <dgm:spPr/>
      <dgm:t>
        <a:bodyPr/>
        <a:lstStyle/>
        <a:p>
          <a:endParaRPr lang="en-US"/>
        </a:p>
      </dgm:t>
    </dgm:pt>
    <dgm:pt modelId="{6A83576F-8FBD-4DFD-B2A1-80AF42D95D76}">
      <dgm:prSet/>
      <dgm:spPr/>
      <dgm:t>
        <a:bodyPr/>
        <a:lstStyle/>
        <a:p>
          <a:r>
            <a:rPr lang="en-US" b="1"/>
            <a:t>Module 5:  </a:t>
          </a:r>
          <a:r>
            <a:rPr lang="en-US"/>
            <a:t>Models and prediction</a:t>
          </a:r>
        </a:p>
      </dgm:t>
    </dgm:pt>
    <dgm:pt modelId="{C786060A-21A9-475F-B1AC-A94BD726E456}" type="parTrans" cxnId="{E635CE85-B21F-4907-B224-82BBEB95732A}">
      <dgm:prSet/>
      <dgm:spPr/>
      <dgm:t>
        <a:bodyPr/>
        <a:lstStyle/>
        <a:p>
          <a:endParaRPr lang="en-US"/>
        </a:p>
      </dgm:t>
    </dgm:pt>
    <dgm:pt modelId="{1A582159-CA22-44E0-8BF8-C6D548871212}" type="sibTrans" cxnId="{E635CE85-B21F-4907-B224-82BBEB95732A}">
      <dgm:prSet/>
      <dgm:spPr/>
      <dgm:t>
        <a:bodyPr/>
        <a:lstStyle/>
        <a:p>
          <a:endParaRPr lang="en-US"/>
        </a:p>
      </dgm:t>
    </dgm:pt>
    <dgm:pt modelId="{56707287-0781-4917-A552-9898B3FD84FF}">
      <dgm:prSet/>
      <dgm:spPr/>
      <dgm:t>
        <a:bodyPr/>
        <a:lstStyle/>
        <a:p>
          <a:r>
            <a:rPr lang="en-US" b="1"/>
            <a:t>Module 6: </a:t>
          </a:r>
          <a:r>
            <a:rPr lang="en-US"/>
            <a:t>Comparison of algorithm</a:t>
          </a:r>
        </a:p>
      </dgm:t>
    </dgm:pt>
    <dgm:pt modelId="{D941E66F-75D5-43BA-AD82-24B032D056E8}" type="parTrans" cxnId="{3C8C9EDD-E927-4A4B-BBF0-DE6D2D4291F7}">
      <dgm:prSet/>
      <dgm:spPr/>
      <dgm:t>
        <a:bodyPr/>
        <a:lstStyle/>
        <a:p>
          <a:endParaRPr lang="en-US"/>
        </a:p>
      </dgm:t>
    </dgm:pt>
    <dgm:pt modelId="{FEB22EE9-8031-4800-BD9A-7C8897CC8F74}" type="sibTrans" cxnId="{3C8C9EDD-E927-4A4B-BBF0-DE6D2D4291F7}">
      <dgm:prSet/>
      <dgm:spPr/>
      <dgm:t>
        <a:bodyPr/>
        <a:lstStyle/>
        <a:p>
          <a:endParaRPr lang="en-US"/>
        </a:p>
      </dgm:t>
    </dgm:pt>
    <dgm:pt modelId="{6604F4CD-12F6-4889-B39C-706E0EA88588}" type="pres">
      <dgm:prSet presAssocID="{EE2B0FF5-3930-4FDF-B1C4-69065339116B}" presName="linear" presStyleCnt="0">
        <dgm:presLayoutVars>
          <dgm:animLvl val="lvl"/>
          <dgm:resizeHandles val="exact"/>
        </dgm:presLayoutVars>
      </dgm:prSet>
      <dgm:spPr/>
    </dgm:pt>
    <dgm:pt modelId="{AF1443B7-471A-41C5-83FB-374F76DA4B7F}" type="pres">
      <dgm:prSet presAssocID="{32501D34-A36E-4FFA-990D-DFC4FA3B6798}" presName="parentText" presStyleLbl="node1" presStyleIdx="0" presStyleCnt="6">
        <dgm:presLayoutVars>
          <dgm:chMax val="0"/>
          <dgm:bulletEnabled val="1"/>
        </dgm:presLayoutVars>
      </dgm:prSet>
      <dgm:spPr/>
    </dgm:pt>
    <dgm:pt modelId="{FBB833BE-FD7F-4316-B239-3BEB3BCA9A34}" type="pres">
      <dgm:prSet presAssocID="{293DE11C-7E75-4129-8734-1355C5C8E4DA}" presName="spacer" presStyleCnt="0"/>
      <dgm:spPr/>
    </dgm:pt>
    <dgm:pt modelId="{8BB39322-138D-4E03-A75C-25D35BBB8DAE}" type="pres">
      <dgm:prSet presAssocID="{75FD5F10-2409-4E66-9E66-9B7A591EA555}" presName="parentText" presStyleLbl="node1" presStyleIdx="1" presStyleCnt="6">
        <dgm:presLayoutVars>
          <dgm:chMax val="0"/>
          <dgm:bulletEnabled val="1"/>
        </dgm:presLayoutVars>
      </dgm:prSet>
      <dgm:spPr/>
    </dgm:pt>
    <dgm:pt modelId="{96D12CC8-4B89-4FD9-8750-B62CD8F43D97}" type="pres">
      <dgm:prSet presAssocID="{09F89EE7-6329-4C9C-BABC-B796F528F45F}" presName="spacer" presStyleCnt="0"/>
      <dgm:spPr/>
    </dgm:pt>
    <dgm:pt modelId="{A2D906BE-DD0A-4619-A933-F35BB1873260}" type="pres">
      <dgm:prSet presAssocID="{15C7801F-6173-4856-8A4A-E2A96C7CBBE3}" presName="parentText" presStyleLbl="node1" presStyleIdx="2" presStyleCnt="6">
        <dgm:presLayoutVars>
          <dgm:chMax val="0"/>
          <dgm:bulletEnabled val="1"/>
        </dgm:presLayoutVars>
      </dgm:prSet>
      <dgm:spPr/>
    </dgm:pt>
    <dgm:pt modelId="{CE4C6F1B-EC18-48D1-98D9-3A81552A7968}" type="pres">
      <dgm:prSet presAssocID="{99D7A735-F144-4510-9AF8-088361EC7FA2}" presName="spacer" presStyleCnt="0"/>
      <dgm:spPr/>
    </dgm:pt>
    <dgm:pt modelId="{C3C95290-497A-40EC-8CCB-631B67EB309A}" type="pres">
      <dgm:prSet presAssocID="{69C5D23A-C3AB-4BAF-ADD8-7FCDC8117EFC}" presName="parentText" presStyleLbl="node1" presStyleIdx="3" presStyleCnt="6">
        <dgm:presLayoutVars>
          <dgm:chMax val="0"/>
          <dgm:bulletEnabled val="1"/>
        </dgm:presLayoutVars>
      </dgm:prSet>
      <dgm:spPr/>
    </dgm:pt>
    <dgm:pt modelId="{9A1F17C9-F9D7-4248-9A63-6BC289AFFB62}" type="pres">
      <dgm:prSet presAssocID="{D59B4ED7-DBB3-4EC0-9CE2-44BF7801C6FC}" presName="spacer" presStyleCnt="0"/>
      <dgm:spPr/>
    </dgm:pt>
    <dgm:pt modelId="{5BDA29E3-32F2-4254-882B-BD6E83F3CF72}" type="pres">
      <dgm:prSet presAssocID="{6A83576F-8FBD-4DFD-B2A1-80AF42D95D76}" presName="parentText" presStyleLbl="node1" presStyleIdx="4" presStyleCnt="6">
        <dgm:presLayoutVars>
          <dgm:chMax val="0"/>
          <dgm:bulletEnabled val="1"/>
        </dgm:presLayoutVars>
      </dgm:prSet>
      <dgm:spPr/>
    </dgm:pt>
    <dgm:pt modelId="{F0A827F6-CC39-483B-909A-A8013DCBC772}" type="pres">
      <dgm:prSet presAssocID="{1A582159-CA22-44E0-8BF8-C6D548871212}" presName="spacer" presStyleCnt="0"/>
      <dgm:spPr/>
    </dgm:pt>
    <dgm:pt modelId="{FE4D98C2-371C-4AAF-847F-0F7E973162DB}" type="pres">
      <dgm:prSet presAssocID="{56707287-0781-4917-A552-9898B3FD84FF}" presName="parentText" presStyleLbl="node1" presStyleIdx="5" presStyleCnt="6">
        <dgm:presLayoutVars>
          <dgm:chMax val="0"/>
          <dgm:bulletEnabled val="1"/>
        </dgm:presLayoutVars>
      </dgm:prSet>
      <dgm:spPr/>
    </dgm:pt>
  </dgm:ptLst>
  <dgm:cxnLst>
    <dgm:cxn modelId="{FEF61800-A4B9-4B08-AA0B-9181C4E2270A}" type="presOf" srcId="{32501D34-A36E-4FFA-990D-DFC4FA3B6798}" destId="{AF1443B7-471A-41C5-83FB-374F76DA4B7F}" srcOrd="0" destOrd="0" presId="urn:microsoft.com/office/officeart/2005/8/layout/vList2"/>
    <dgm:cxn modelId="{134A6849-FC96-40C1-AF80-4645CCCCAB7D}" srcId="{EE2B0FF5-3930-4FDF-B1C4-69065339116B}" destId="{75FD5F10-2409-4E66-9E66-9B7A591EA555}" srcOrd="1" destOrd="0" parTransId="{F6D8419D-2800-4F09-AAA9-7010EE6E601A}" sibTransId="{09F89EE7-6329-4C9C-BABC-B796F528F45F}"/>
    <dgm:cxn modelId="{726E196D-1409-47A9-81FD-947FCA5204C2}" type="presOf" srcId="{69C5D23A-C3AB-4BAF-ADD8-7FCDC8117EFC}" destId="{C3C95290-497A-40EC-8CCB-631B67EB309A}" srcOrd="0" destOrd="0" presId="urn:microsoft.com/office/officeart/2005/8/layout/vList2"/>
    <dgm:cxn modelId="{855E2F75-7A6D-46C1-AE14-D48F9883B794}" type="presOf" srcId="{EE2B0FF5-3930-4FDF-B1C4-69065339116B}" destId="{6604F4CD-12F6-4889-B39C-706E0EA88588}" srcOrd="0" destOrd="0" presId="urn:microsoft.com/office/officeart/2005/8/layout/vList2"/>
    <dgm:cxn modelId="{184EA259-8911-4B09-A8AA-153CD0151B64}" srcId="{EE2B0FF5-3930-4FDF-B1C4-69065339116B}" destId="{69C5D23A-C3AB-4BAF-ADD8-7FCDC8117EFC}" srcOrd="3" destOrd="0" parTransId="{9D8DF93C-0624-42F5-B67C-843EDDB06370}" sibTransId="{D59B4ED7-DBB3-4EC0-9CE2-44BF7801C6FC}"/>
    <dgm:cxn modelId="{E635CE85-B21F-4907-B224-82BBEB95732A}" srcId="{EE2B0FF5-3930-4FDF-B1C4-69065339116B}" destId="{6A83576F-8FBD-4DFD-B2A1-80AF42D95D76}" srcOrd="4" destOrd="0" parTransId="{C786060A-21A9-475F-B1AC-A94BD726E456}" sibTransId="{1A582159-CA22-44E0-8BF8-C6D548871212}"/>
    <dgm:cxn modelId="{F31C8993-E66C-4CEB-B999-8EA416DE2AB6}" srcId="{EE2B0FF5-3930-4FDF-B1C4-69065339116B}" destId="{15C7801F-6173-4856-8A4A-E2A96C7CBBE3}" srcOrd="2" destOrd="0" parTransId="{F3C48DFD-26E4-4CE0-BB38-D052C1C9D04A}" sibTransId="{99D7A735-F144-4510-9AF8-088361EC7FA2}"/>
    <dgm:cxn modelId="{3D0462A0-99B1-4933-A2ED-0C905EC74CD6}" srcId="{EE2B0FF5-3930-4FDF-B1C4-69065339116B}" destId="{32501D34-A36E-4FFA-990D-DFC4FA3B6798}" srcOrd="0" destOrd="0" parTransId="{633443F3-9663-4B47-9D55-50E75EC095B0}" sibTransId="{293DE11C-7E75-4129-8734-1355C5C8E4DA}"/>
    <dgm:cxn modelId="{7DE715B3-1625-4ABE-8CFA-38716D75F11A}" type="presOf" srcId="{15C7801F-6173-4856-8A4A-E2A96C7CBBE3}" destId="{A2D906BE-DD0A-4619-A933-F35BB1873260}" srcOrd="0" destOrd="0" presId="urn:microsoft.com/office/officeart/2005/8/layout/vList2"/>
    <dgm:cxn modelId="{5BF0A6C1-B1BC-4A67-9C94-BFAE3C4886C9}" type="presOf" srcId="{6A83576F-8FBD-4DFD-B2A1-80AF42D95D76}" destId="{5BDA29E3-32F2-4254-882B-BD6E83F3CF72}" srcOrd="0" destOrd="0" presId="urn:microsoft.com/office/officeart/2005/8/layout/vList2"/>
    <dgm:cxn modelId="{22F668CF-70CB-4DE1-A2EA-AB887977B34F}" type="presOf" srcId="{75FD5F10-2409-4E66-9E66-9B7A591EA555}" destId="{8BB39322-138D-4E03-A75C-25D35BBB8DAE}" srcOrd="0" destOrd="0" presId="urn:microsoft.com/office/officeart/2005/8/layout/vList2"/>
    <dgm:cxn modelId="{3C8C9EDD-E927-4A4B-BBF0-DE6D2D4291F7}" srcId="{EE2B0FF5-3930-4FDF-B1C4-69065339116B}" destId="{56707287-0781-4917-A552-9898B3FD84FF}" srcOrd="5" destOrd="0" parTransId="{D941E66F-75D5-43BA-AD82-24B032D056E8}" sibTransId="{FEB22EE9-8031-4800-BD9A-7C8897CC8F74}"/>
    <dgm:cxn modelId="{CD813DE0-C7ED-4D0C-9453-189EA3050609}" type="presOf" srcId="{56707287-0781-4917-A552-9898B3FD84FF}" destId="{FE4D98C2-371C-4AAF-847F-0F7E973162DB}" srcOrd="0" destOrd="0" presId="urn:microsoft.com/office/officeart/2005/8/layout/vList2"/>
    <dgm:cxn modelId="{9F27D4DE-A2B2-4BE0-880C-43258FBDD5BA}" type="presParOf" srcId="{6604F4CD-12F6-4889-B39C-706E0EA88588}" destId="{AF1443B7-471A-41C5-83FB-374F76DA4B7F}" srcOrd="0" destOrd="0" presId="urn:microsoft.com/office/officeart/2005/8/layout/vList2"/>
    <dgm:cxn modelId="{A32D115C-E06F-4A0B-8FA9-232154F59B34}" type="presParOf" srcId="{6604F4CD-12F6-4889-B39C-706E0EA88588}" destId="{FBB833BE-FD7F-4316-B239-3BEB3BCA9A34}" srcOrd="1" destOrd="0" presId="urn:microsoft.com/office/officeart/2005/8/layout/vList2"/>
    <dgm:cxn modelId="{7F254D96-E192-420E-83D7-A9F08F26E874}" type="presParOf" srcId="{6604F4CD-12F6-4889-B39C-706E0EA88588}" destId="{8BB39322-138D-4E03-A75C-25D35BBB8DAE}" srcOrd="2" destOrd="0" presId="urn:microsoft.com/office/officeart/2005/8/layout/vList2"/>
    <dgm:cxn modelId="{AD7436F2-940F-4A4F-B1D3-ABC0B93CFD4D}" type="presParOf" srcId="{6604F4CD-12F6-4889-B39C-706E0EA88588}" destId="{96D12CC8-4B89-4FD9-8750-B62CD8F43D97}" srcOrd="3" destOrd="0" presId="urn:microsoft.com/office/officeart/2005/8/layout/vList2"/>
    <dgm:cxn modelId="{31F264BD-4003-4137-8D1B-89805EEAEA9F}" type="presParOf" srcId="{6604F4CD-12F6-4889-B39C-706E0EA88588}" destId="{A2D906BE-DD0A-4619-A933-F35BB1873260}" srcOrd="4" destOrd="0" presId="urn:microsoft.com/office/officeart/2005/8/layout/vList2"/>
    <dgm:cxn modelId="{7EB51D1F-6044-4826-837E-782C5975EC0B}" type="presParOf" srcId="{6604F4CD-12F6-4889-B39C-706E0EA88588}" destId="{CE4C6F1B-EC18-48D1-98D9-3A81552A7968}" srcOrd="5" destOrd="0" presId="urn:microsoft.com/office/officeart/2005/8/layout/vList2"/>
    <dgm:cxn modelId="{44127C88-6D38-4436-A395-D0510A7B0BF8}" type="presParOf" srcId="{6604F4CD-12F6-4889-B39C-706E0EA88588}" destId="{C3C95290-497A-40EC-8CCB-631B67EB309A}" srcOrd="6" destOrd="0" presId="urn:microsoft.com/office/officeart/2005/8/layout/vList2"/>
    <dgm:cxn modelId="{5C1C4B41-DD09-419D-9EAA-4C7218F7B7B5}" type="presParOf" srcId="{6604F4CD-12F6-4889-B39C-706E0EA88588}" destId="{9A1F17C9-F9D7-4248-9A63-6BC289AFFB62}" srcOrd="7" destOrd="0" presId="urn:microsoft.com/office/officeart/2005/8/layout/vList2"/>
    <dgm:cxn modelId="{95540B56-5CA2-4704-AB94-AFC03DB7881D}" type="presParOf" srcId="{6604F4CD-12F6-4889-B39C-706E0EA88588}" destId="{5BDA29E3-32F2-4254-882B-BD6E83F3CF72}" srcOrd="8" destOrd="0" presId="urn:microsoft.com/office/officeart/2005/8/layout/vList2"/>
    <dgm:cxn modelId="{BB32D30D-B021-42DF-A8C5-B71A29B912FB}" type="presParOf" srcId="{6604F4CD-12F6-4889-B39C-706E0EA88588}" destId="{F0A827F6-CC39-483B-909A-A8013DCBC772}" srcOrd="9" destOrd="0" presId="urn:microsoft.com/office/officeart/2005/8/layout/vList2"/>
    <dgm:cxn modelId="{645BBC6F-D908-43DC-9326-BACE12FDA851}" type="presParOf" srcId="{6604F4CD-12F6-4889-B39C-706E0EA88588}" destId="{FE4D98C2-371C-4AAF-847F-0F7E973162D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443B7-471A-41C5-83FB-374F76DA4B7F}">
      <dsp:nvSpPr>
        <dsp:cNvPr id="0" name=""/>
        <dsp:cNvSpPr/>
      </dsp:nvSpPr>
      <dsp:spPr>
        <a:xfrm>
          <a:off x="0" y="32805"/>
          <a:ext cx="10058399"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Module 1: </a:t>
          </a:r>
          <a:r>
            <a:rPr lang="en-US" sz="2500" kern="1200"/>
            <a:t>Data reading and uploading</a:t>
          </a:r>
        </a:p>
      </dsp:txBody>
      <dsp:txXfrm>
        <a:off x="29271" y="62076"/>
        <a:ext cx="9999857" cy="541083"/>
      </dsp:txXfrm>
    </dsp:sp>
    <dsp:sp modelId="{8BB39322-138D-4E03-A75C-25D35BBB8DAE}">
      <dsp:nvSpPr>
        <dsp:cNvPr id="0" name=""/>
        <dsp:cNvSpPr/>
      </dsp:nvSpPr>
      <dsp:spPr>
        <a:xfrm>
          <a:off x="0" y="704430"/>
          <a:ext cx="10058399"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Module 2: </a:t>
          </a:r>
          <a:r>
            <a:rPr lang="en-US" sz="2500" kern="1200"/>
            <a:t>Data pre-processing</a:t>
          </a:r>
        </a:p>
      </dsp:txBody>
      <dsp:txXfrm>
        <a:off x="29271" y="733701"/>
        <a:ext cx="9999857" cy="541083"/>
      </dsp:txXfrm>
    </dsp:sp>
    <dsp:sp modelId="{A2D906BE-DD0A-4619-A933-F35BB1873260}">
      <dsp:nvSpPr>
        <dsp:cNvPr id="0" name=""/>
        <dsp:cNvSpPr/>
      </dsp:nvSpPr>
      <dsp:spPr>
        <a:xfrm>
          <a:off x="0" y="1376055"/>
          <a:ext cx="10058399"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Module 3: </a:t>
          </a:r>
          <a:r>
            <a:rPr lang="en-US" sz="2500" kern="1200"/>
            <a:t>Plotting of data visually</a:t>
          </a:r>
        </a:p>
      </dsp:txBody>
      <dsp:txXfrm>
        <a:off x="29271" y="1405326"/>
        <a:ext cx="9999857" cy="541083"/>
      </dsp:txXfrm>
    </dsp:sp>
    <dsp:sp modelId="{C3C95290-497A-40EC-8CCB-631B67EB309A}">
      <dsp:nvSpPr>
        <dsp:cNvPr id="0" name=""/>
        <dsp:cNvSpPr/>
      </dsp:nvSpPr>
      <dsp:spPr>
        <a:xfrm>
          <a:off x="0" y="2047680"/>
          <a:ext cx="10058399"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Module 4: </a:t>
          </a:r>
          <a:r>
            <a:rPr lang="en-US" sz="2500" kern="1200"/>
            <a:t>Training and splitting of data</a:t>
          </a:r>
        </a:p>
      </dsp:txBody>
      <dsp:txXfrm>
        <a:off x="29271" y="2076951"/>
        <a:ext cx="9999857" cy="541083"/>
      </dsp:txXfrm>
    </dsp:sp>
    <dsp:sp modelId="{5BDA29E3-32F2-4254-882B-BD6E83F3CF72}">
      <dsp:nvSpPr>
        <dsp:cNvPr id="0" name=""/>
        <dsp:cNvSpPr/>
      </dsp:nvSpPr>
      <dsp:spPr>
        <a:xfrm>
          <a:off x="0" y="2719305"/>
          <a:ext cx="10058399"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Module 5:  </a:t>
          </a:r>
          <a:r>
            <a:rPr lang="en-US" sz="2500" kern="1200"/>
            <a:t>Models and prediction</a:t>
          </a:r>
        </a:p>
      </dsp:txBody>
      <dsp:txXfrm>
        <a:off x="29271" y="2748576"/>
        <a:ext cx="9999857" cy="541083"/>
      </dsp:txXfrm>
    </dsp:sp>
    <dsp:sp modelId="{FE4D98C2-371C-4AAF-847F-0F7E973162DB}">
      <dsp:nvSpPr>
        <dsp:cNvPr id="0" name=""/>
        <dsp:cNvSpPr/>
      </dsp:nvSpPr>
      <dsp:spPr>
        <a:xfrm>
          <a:off x="0" y="3390930"/>
          <a:ext cx="10058399"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Module 6: </a:t>
          </a:r>
          <a:r>
            <a:rPr lang="en-US" sz="2500" kern="1200"/>
            <a:t>Comparison of algorithm</a:t>
          </a:r>
        </a:p>
      </dsp:txBody>
      <dsp:txXfrm>
        <a:off x="29271" y="3420201"/>
        <a:ext cx="9999857" cy="5410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50F7E-6800-46DA-9DE6-02C4662F03E9}" type="datetimeFigureOut">
              <a:rPr lang="en-IN" smtClean="0"/>
              <a:t>10-05-2023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31544-03F6-4358-9D00-DAAAB03D00DA}" type="slidenum">
              <a:rPr lang="en-IN" smtClean="0"/>
              <a:t>‹#›</a:t>
            </a:fld>
            <a:endParaRPr lang="en-IN"/>
          </a:p>
        </p:txBody>
      </p:sp>
    </p:spTree>
    <p:extLst>
      <p:ext uri="{BB962C8B-B14F-4D97-AF65-F5344CB8AC3E}">
        <p14:creationId xmlns:p14="http://schemas.microsoft.com/office/powerpoint/2010/main" val="168999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747F2A-40C1-4783-820D-FC3E1979D58A}" type="datetime1">
              <a:rPr lang="en-IN" smtClean="0"/>
              <a:t>10-05-2023</a:t>
            </a:fld>
            <a:endParaRPr lang="en-IN" dirty="0"/>
          </a:p>
        </p:txBody>
      </p:sp>
      <p:sp>
        <p:nvSpPr>
          <p:cNvPr id="5" name="Footer Placeholder 4"/>
          <p:cNvSpPr>
            <a:spLocks noGrp="1"/>
          </p:cNvSpPr>
          <p:nvPr>
            <p:ph type="ftr" sz="quarter" idx="11"/>
          </p:nvPr>
        </p:nvSpPr>
        <p:spPr/>
        <p:txBody>
          <a:bodyPr/>
          <a:lstStyle/>
          <a:p>
            <a:r>
              <a:rPr lang="en-US"/>
              <a:t>Department of Computer Science and Technology</a:t>
            </a:r>
            <a:endParaRPr lang="en-IN" dirty="0"/>
          </a:p>
        </p:txBody>
      </p:sp>
      <p:sp>
        <p:nvSpPr>
          <p:cNvPr id="6" name="Slide Number Placeholder 5"/>
          <p:cNvSpPr>
            <a:spLocks noGrp="1"/>
          </p:cNvSpPr>
          <p:nvPr>
            <p:ph type="sldNum" sz="quarter" idx="12"/>
          </p:nvPr>
        </p:nvSpPr>
        <p:spPr/>
        <p:txBody>
          <a:bodyPr/>
          <a:lstStyle/>
          <a:p>
            <a:fld id="{D97F02B3-E515-4204-8EB6-2FFDB42EFD4D}"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09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5C522-4F7A-4C98-BC8D-344FD6C1E7EC}" type="datetime1">
              <a:rPr lang="en-IN" smtClean="0"/>
              <a:t>10-05-2023</a:t>
            </a:fld>
            <a:endParaRPr lang="en-IN"/>
          </a:p>
        </p:txBody>
      </p:sp>
      <p:sp>
        <p:nvSpPr>
          <p:cNvPr id="5" name="Footer Placeholder 4"/>
          <p:cNvSpPr>
            <a:spLocks noGrp="1"/>
          </p:cNvSpPr>
          <p:nvPr>
            <p:ph type="ftr" sz="quarter" idx="11"/>
          </p:nvPr>
        </p:nvSpPr>
        <p:spPr/>
        <p:txBody>
          <a:bodyPr/>
          <a:lstStyle/>
          <a:p>
            <a:r>
              <a:rPr lang="en-US"/>
              <a:t>Department of Computer Science and Technology</a:t>
            </a:r>
            <a:endParaRPr lang="en-IN"/>
          </a:p>
        </p:txBody>
      </p:sp>
      <p:sp>
        <p:nvSpPr>
          <p:cNvPr id="6" name="Slide Number Placeholder 5"/>
          <p:cNvSpPr>
            <a:spLocks noGrp="1"/>
          </p:cNvSpPr>
          <p:nvPr>
            <p:ph type="sldNum" sz="quarter" idx="12"/>
          </p:nvPr>
        </p:nvSpPr>
        <p:spPr/>
        <p:txBody>
          <a:bodyPr/>
          <a:lstStyle/>
          <a:p>
            <a:fld id="{D97F02B3-E515-4204-8EB6-2FFDB42EFD4D}" type="slidenum">
              <a:rPr lang="en-IN" smtClean="0"/>
              <a:t>‹#›</a:t>
            </a:fld>
            <a:endParaRPr lang="en-IN"/>
          </a:p>
        </p:txBody>
      </p:sp>
    </p:spTree>
    <p:extLst>
      <p:ext uri="{BB962C8B-B14F-4D97-AF65-F5344CB8AC3E}">
        <p14:creationId xmlns:p14="http://schemas.microsoft.com/office/powerpoint/2010/main" val="185074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59E5DA-D0FB-4A81-B4EF-5355D102B6B2}" type="datetime1">
              <a:rPr lang="en-IN" smtClean="0"/>
              <a:t>10-05-2023</a:t>
            </a:fld>
            <a:endParaRPr lang="en-IN"/>
          </a:p>
        </p:txBody>
      </p:sp>
      <p:sp>
        <p:nvSpPr>
          <p:cNvPr id="5" name="Footer Placeholder 4"/>
          <p:cNvSpPr>
            <a:spLocks noGrp="1"/>
          </p:cNvSpPr>
          <p:nvPr>
            <p:ph type="ftr" sz="quarter" idx="11"/>
          </p:nvPr>
        </p:nvSpPr>
        <p:spPr/>
        <p:txBody>
          <a:bodyPr/>
          <a:lstStyle/>
          <a:p>
            <a:r>
              <a:rPr lang="en-US"/>
              <a:t>Department of Computer Science and Technology</a:t>
            </a:r>
            <a:endParaRPr lang="en-IN"/>
          </a:p>
        </p:txBody>
      </p:sp>
      <p:sp>
        <p:nvSpPr>
          <p:cNvPr id="6" name="Slide Number Placeholder 5"/>
          <p:cNvSpPr>
            <a:spLocks noGrp="1"/>
          </p:cNvSpPr>
          <p:nvPr>
            <p:ph type="sldNum" sz="quarter" idx="12"/>
          </p:nvPr>
        </p:nvSpPr>
        <p:spPr/>
        <p:txBody>
          <a:bodyPr/>
          <a:lstStyle/>
          <a:p>
            <a:fld id="{D97F02B3-E515-4204-8EB6-2FFDB42EFD4D}" type="slidenum">
              <a:rPr lang="en-IN" smtClean="0"/>
              <a:t>‹#›</a:t>
            </a:fld>
            <a:endParaRPr lang="en-IN"/>
          </a:p>
        </p:txBody>
      </p:sp>
    </p:spTree>
    <p:extLst>
      <p:ext uri="{BB962C8B-B14F-4D97-AF65-F5344CB8AC3E}">
        <p14:creationId xmlns:p14="http://schemas.microsoft.com/office/powerpoint/2010/main" val="33552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98159-EBC5-4A74-A6A5-9F71F63809DE}" type="datetime1">
              <a:rPr lang="en-IN" smtClean="0"/>
              <a:t>10-05-2023</a:t>
            </a:fld>
            <a:endParaRPr lang="en-IN"/>
          </a:p>
        </p:txBody>
      </p:sp>
      <p:sp>
        <p:nvSpPr>
          <p:cNvPr id="5" name="Footer Placeholder 4"/>
          <p:cNvSpPr>
            <a:spLocks noGrp="1"/>
          </p:cNvSpPr>
          <p:nvPr>
            <p:ph type="ftr" sz="quarter" idx="11"/>
          </p:nvPr>
        </p:nvSpPr>
        <p:spPr/>
        <p:txBody>
          <a:bodyPr/>
          <a:lstStyle/>
          <a:p>
            <a:r>
              <a:rPr lang="en-US"/>
              <a:t>Department of Computer Science and Technology</a:t>
            </a:r>
            <a:endParaRPr lang="en-IN"/>
          </a:p>
        </p:txBody>
      </p:sp>
      <p:sp>
        <p:nvSpPr>
          <p:cNvPr id="6" name="Slide Number Placeholder 5"/>
          <p:cNvSpPr>
            <a:spLocks noGrp="1"/>
          </p:cNvSpPr>
          <p:nvPr>
            <p:ph type="sldNum" sz="quarter" idx="12"/>
          </p:nvPr>
        </p:nvSpPr>
        <p:spPr/>
        <p:txBody>
          <a:bodyPr/>
          <a:lstStyle/>
          <a:p>
            <a:fld id="{D97F02B3-E515-4204-8EB6-2FFDB42EFD4D}" type="slidenum">
              <a:rPr lang="en-IN" smtClean="0"/>
              <a:t>‹#›</a:t>
            </a:fld>
            <a:endParaRPr lang="en-IN"/>
          </a:p>
        </p:txBody>
      </p:sp>
    </p:spTree>
    <p:extLst>
      <p:ext uri="{BB962C8B-B14F-4D97-AF65-F5344CB8AC3E}">
        <p14:creationId xmlns:p14="http://schemas.microsoft.com/office/powerpoint/2010/main" val="387539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CC5AD-41B3-4176-81CE-CF99A6F8F876}" type="datetime1">
              <a:rPr lang="en-IN" smtClean="0"/>
              <a:t>10-05-2023</a:t>
            </a:fld>
            <a:endParaRPr lang="en-IN"/>
          </a:p>
        </p:txBody>
      </p:sp>
      <p:sp>
        <p:nvSpPr>
          <p:cNvPr id="5" name="Footer Placeholder 4"/>
          <p:cNvSpPr>
            <a:spLocks noGrp="1"/>
          </p:cNvSpPr>
          <p:nvPr>
            <p:ph type="ftr" sz="quarter" idx="11"/>
          </p:nvPr>
        </p:nvSpPr>
        <p:spPr/>
        <p:txBody>
          <a:bodyPr/>
          <a:lstStyle/>
          <a:p>
            <a:r>
              <a:rPr lang="en-US"/>
              <a:t>Department of Computer Science and Technology</a:t>
            </a:r>
            <a:endParaRPr lang="en-IN"/>
          </a:p>
        </p:txBody>
      </p:sp>
      <p:sp>
        <p:nvSpPr>
          <p:cNvPr id="6" name="Slide Number Placeholder 5"/>
          <p:cNvSpPr>
            <a:spLocks noGrp="1"/>
          </p:cNvSpPr>
          <p:nvPr>
            <p:ph type="sldNum" sz="quarter" idx="12"/>
          </p:nvPr>
        </p:nvSpPr>
        <p:spPr/>
        <p:txBody>
          <a:bodyPr/>
          <a:lstStyle/>
          <a:p>
            <a:fld id="{D97F02B3-E515-4204-8EB6-2FFDB42EFD4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60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12EAD-EB7E-4DC3-87AC-761537B40397}" type="datetime1">
              <a:rPr lang="en-IN" smtClean="0"/>
              <a:t>10-05-2023</a:t>
            </a:fld>
            <a:endParaRPr lang="en-IN"/>
          </a:p>
        </p:txBody>
      </p:sp>
      <p:sp>
        <p:nvSpPr>
          <p:cNvPr id="6" name="Footer Placeholder 5"/>
          <p:cNvSpPr>
            <a:spLocks noGrp="1"/>
          </p:cNvSpPr>
          <p:nvPr>
            <p:ph type="ftr" sz="quarter" idx="11"/>
          </p:nvPr>
        </p:nvSpPr>
        <p:spPr/>
        <p:txBody>
          <a:bodyPr/>
          <a:lstStyle/>
          <a:p>
            <a:r>
              <a:rPr lang="en-US"/>
              <a:t>Department of Computer Science and Technology</a:t>
            </a:r>
            <a:endParaRPr lang="en-IN"/>
          </a:p>
        </p:txBody>
      </p:sp>
      <p:sp>
        <p:nvSpPr>
          <p:cNvPr id="7" name="Slide Number Placeholder 6"/>
          <p:cNvSpPr>
            <a:spLocks noGrp="1"/>
          </p:cNvSpPr>
          <p:nvPr>
            <p:ph type="sldNum" sz="quarter" idx="12"/>
          </p:nvPr>
        </p:nvSpPr>
        <p:spPr/>
        <p:txBody>
          <a:bodyPr/>
          <a:lstStyle/>
          <a:p>
            <a:fld id="{D97F02B3-E515-4204-8EB6-2FFDB42EFD4D}" type="slidenum">
              <a:rPr lang="en-IN" smtClean="0"/>
              <a:t>‹#›</a:t>
            </a:fld>
            <a:endParaRPr lang="en-IN"/>
          </a:p>
        </p:txBody>
      </p:sp>
    </p:spTree>
    <p:extLst>
      <p:ext uri="{BB962C8B-B14F-4D97-AF65-F5344CB8AC3E}">
        <p14:creationId xmlns:p14="http://schemas.microsoft.com/office/powerpoint/2010/main" val="83303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918D1E-E1B1-4735-99A1-2D0501A1A933}" type="datetime1">
              <a:rPr lang="en-IN" smtClean="0"/>
              <a:t>10-05-2023</a:t>
            </a:fld>
            <a:endParaRPr lang="en-IN"/>
          </a:p>
        </p:txBody>
      </p:sp>
      <p:sp>
        <p:nvSpPr>
          <p:cNvPr id="8" name="Footer Placeholder 7"/>
          <p:cNvSpPr>
            <a:spLocks noGrp="1"/>
          </p:cNvSpPr>
          <p:nvPr>
            <p:ph type="ftr" sz="quarter" idx="11"/>
          </p:nvPr>
        </p:nvSpPr>
        <p:spPr/>
        <p:txBody>
          <a:bodyPr/>
          <a:lstStyle/>
          <a:p>
            <a:r>
              <a:rPr lang="en-US"/>
              <a:t>Department of Computer Science and Technology</a:t>
            </a:r>
            <a:endParaRPr lang="en-IN"/>
          </a:p>
        </p:txBody>
      </p:sp>
      <p:sp>
        <p:nvSpPr>
          <p:cNvPr id="9" name="Slide Number Placeholder 8"/>
          <p:cNvSpPr>
            <a:spLocks noGrp="1"/>
          </p:cNvSpPr>
          <p:nvPr>
            <p:ph type="sldNum" sz="quarter" idx="12"/>
          </p:nvPr>
        </p:nvSpPr>
        <p:spPr/>
        <p:txBody>
          <a:bodyPr/>
          <a:lstStyle/>
          <a:p>
            <a:fld id="{D97F02B3-E515-4204-8EB6-2FFDB42EFD4D}" type="slidenum">
              <a:rPr lang="en-IN" smtClean="0"/>
              <a:t>‹#›</a:t>
            </a:fld>
            <a:endParaRPr lang="en-IN"/>
          </a:p>
        </p:txBody>
      </p:sp>
    </p:spTree>
    <p:extLst>
      <p:ext uri="{BB962C8B-B14F-4D97-AF65-F5344CB8AC3E}">
        <p14:creationId xmlns:p14="http://schemas.microsoft.com/office/powerpoint/2010/main" val="137996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5AAC6D-D479-42C1-8AAF-AE0333E54427}" type="datetime1">
              <a:rPr lang="en-IN" smtClean="0"/>
              <a:t>10-05-2023</a:t>
            </a:fld>
            <a:endParaRPr lang="en-IN"/>
          </a:p>
        </p:txBody>
      </p:sp>
      <p:sp>
        <p:nvSpPr>
          <p:cNvPr id="4" name="Footer Placeholder 3"/>
          <p:cNvSpPr>
            <a:spLocks noGrp="1"/>
          </p:cNvSpPr>
          <p:nvPr>
            <p:ph type="ftr" sz="quarter" idx="11"/>
          </p:nvPr>
        </p:nvSpPr>
        <p:spPr/>
        <p:txBody>
          <a:bodyPr/>
          <a:lstStyle/>
          <a:p>
            <a:r>
              <a:rPr lang="en-US"/>
              <a:t>Department of Computer Science and Technology</a:t>
            </a:r>
            <a:endParaRPr lang="en-IN"/>
          </a:p>
        </p:txBody>
      </p:sp>
      <p:sp>
        <p:nvSpPr>
          <p:cNvPr id="5" name="Slide Number Placeholder 4"/>
          <p:cNvSpPr>
            <a:spLocks noGrp="1"/>
          </p:cNvSpPr>
          <p:nvPr>
            <p:ph type="sldNum" sz="quarter" idx="12"/>
          </p:nvPr>
        </p:nvSpPr>
        <p:spPr/>
        <p:txBody>
          <a:bodyPr/>
          <a:lstStyle/>
          <a:p>
            <a:fld id="{D97F02B3-E515-4204-8EB6-2FFDB42EFD4D}" type="slidenum">
              <a:rPr lang="en-IN" smtClean="0"/>
              <a:t>‹#›</a:t>
            </a:fld>
            <a:endParaRPr lang="en-IN"/>
          </a:p>
        </p:txBody>
      </p:sp>
    </p:spTree>
    <p:extLst>
      <p:ext uri="{BB962C8B-B14F-4D97-AF65-F5344CB8AC3E}">
        <p14:creationId xmlns:p14="http://schemas.microsoft.com/office/powerpoint/2010/main" val="291793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38D40A-68A9-42B1-A32D-F365F0A8B2D9}" type="datetime1">
              <a:rPr lang="en-IN" smtClean="0"/>
              <a:t>10-05-2023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and Technology</a:t>
            </a:r>
            <a:endParaRPr lang="en-IN" dirty="0"/>
          </a:p>
        </p:txBody>
      </p:sp>
      <p:sp>
        <p:nvSpPr>
          <p:cNvPr id="9" name="Slide Number Placeholder 8"/>
          <p:cNvSpPr>
            <a:spLocks noGrp="1"/>
          </p:cNvSpPr>
          <p:nvPr>
            <p:ph type="sldNum" sz="quarter" idx="12"/>
          </p:nvPr>
        </p:nvSpPr>
        <p:spPr/>
        <p:txBody>
          <a:bodyPr/>
          <a:lstStyle/>
          <a:p>
            <a:fld id="{D97F02B3-E515-4204-8EB6-2FFDB42EFD4D}" type="slidenum">
              <a:rPr lang="en-IN" smtClean="0"/>
              <a:t>‹#›</a:t>
            </a:fld>
            <a:endParaRPr lang="en-IN"/>
          </a:p>
        </p:txBody>
      </p:sp>
    </p:spTree>
    <p:extLst>
      <p:ext uri="{BB962C8B-B14F-4D97-AF65-F5344CB8AC3E}">
        <p14:creationId xmlns:p14="http://schemas.microsoft.com/office/powerpoint/2010/main" val="248081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61D5CC-DC79-451E-9F88-A04C9C398493}" type="datetime1">
              <a:rPr lang="en-IN" smtClean="0"/>
              <a:t>10-05-2023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and Technology</a:t>
            </a:r>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97F02B3-E515-4204-8EB6-2FFDB42EFD4D}" type="slidenum">
              <a:rPr lang="en-IN" smtClean="0"/>
              <a:t>‹#›</a:t>
            </a:fld>
            <a:endParaRPr lang="en-IN"/>
          </a:p>
        </p:txBody>
      </p:sp>
    </p:spTree>
    <p:extLst>
      <p:ext uri="{BB962C8B-B14F-4D97-AF65-F5344CB8AC3E}">
        <p14:creationId xmlns:p14="http://schemas.microsoft.com/office/powerpoint/2010/main" val="58879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C2780-508C-4544-AAA0-9E53942AEBC9}" type="datetime1">
              <a:rPr lang="en-IN" smtClean="0"/>
              <a:t>10-05-2023</a:t>
            </a:fld>
            <a:endParaRPr lang="en-IN"/>
          </a:p>
        </p:txBody>
      </p:sp>
      <p:sp>
        <p:nvSpPr>
          <p:cNvPr id="6" name="Footer Placeholder 5"/>
          <p:cNvSpPr>
            <a:spLocks noGrp="1"/>
          </p:cNvSpPr>
          <p:nvPr>
            <p:ph type="ftr" sz="quarter" idx="11"/>
          </p:nvPr>
        </p:nvSpPr>
        <p:spPr/>
        <p:txBody>
          <a:bodyPr/>
          <a:lstStyle/>
          <a:p>
            <a:r>
              <a:rPr lang="en-US"/>
              <a:t>Department of Computer Science and Technology</a:t>
            </a:r>
            <a:endParaRPr lang="en-IN"/>
          </a:p>
        </p:txBody>
      </p:sp>
      <p:sp>
        <p:nvSpPr>
          <p:cNvPr id="7" name="Slide Number Placeholder 6"/>
          <p:cNvSpPr>
            <a:spLocks noGrp="1"/>
          </p:cNvSpPr>
          <p:nvPr>
            <p:ph type="sldNum" sz="quarter" idx="12"/>
          </p:nvPr>
        </p:nvSpPr>
        <p:spPr/>
        <p:txBody>
          <a:bodyPr/>
          <a:lstStyle/>
          <a:p>
            <a:fld id="{D97F02B3-E515-4204-8EB6-2FFDB42EFD4D}" type="slidenum">
              <a:rPr lang="en-IN" smtClean="0"/>
              <a:t>‹#›</a:t>
            </a:fld>
            <a:endParaRPr lang="en-IN"/>
          </a:p>
        </p:txBody>
      </p:sp>
    </p:spTree>
    <p:extLst>
      <p:ext uri="{BB962C8B-B14F-4D97-AF65-F5344CB8AC3E}">
        <p14:creationId xmlns:p14="http://schemas.microsoft.com/office/powerpoint/2010/main" val="244696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4E4326-EFB5-4829-B48D-2DC55BCC2CA3}" type="datetime1">
              <a:rPr lang="en-IN" smtClean="0"/>
              <a:pPr/>
              <a:t>10-05-2023</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and Technology</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97F02B3-E515-4204-8EB6-2FFDB42EFD4D}" type="slidenum">
              <a:rPr lang="en-IN" smtClean="0"/>
              <a:pPr/>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26860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kamman@stevens.edu" TargetMode="External"/><Relationship Id="rId2" Type="http://schemas.openxmlformats.org/officeDocument/2006/relationships/hyperlink" Target="mailto:tvenkat2@stevens.edu" TargetMode="External"/><Relationship Id="rId1" Type="http://schemas.openxmlformats.org/officeDocument/2006/relationships/slideLayout" Target="../slideLayouts/slideLayout1.xml"/><Relationship Id="rId4" Type="http://schemas.openxmlformats.org/officeDocument/2006/relationships/hyperlink" Target="mailto:psanghv1@stevens.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tevens.zoom.us/rec/share/dY-jWNYTOayoYNJlspgh8xxkJiAV7WSVv0RAEGZ6NkGo5TInicRDa4oHVbPuv1AH.w1t0h8hDotLIX6kB?startTime=1683753636000"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522571"/>
            <a:ext cx="9144000" cy="1655762"/>
          </a:xfrm>
        </p:spPr>
        <p:txBody>
          <a:bodyPr>
            <a:normAutofit/>
          </a:bodyPr>
          <a:lstStyle/>
          <a:p>
            <a:pPr algn="ctr"/>
            <a:r>
              <a:rPr lang="en-US" sz="2200" b="1" dirty="0"/>
              <a:t>GRADUATE ADMISSION PREDICTION USING PREDICTIVE MODELLING USING ML ALGORITHM</a:t>
            </a:r>
          </a:p>
        </p:txBody>
      </p:sp>
      <p:sp>
        <p:nvSpPr>
          <p:cNvPr id="7" name="Slide Number Placeholder 6">
            <a:extLst>
              <a:ext uri="{FF2B5EF4-FFF2-40B4-BE49-F238E27FC236}">
                <a16:creationId xmlns:a16="http://schemas.microsoft.com/office/drawing/2014/main" id="{52124CF8-C373-4055-AA99-F918DD2661E7}"/>
              </a:ext>
            </a:extLst>
          </p:cNvPr>
          <p:cNvSpPr>
            <a:spLocks noGrp="1"/>
          </p:cNvSpPr>
          <p:nvPr>
            <p:ph type="sldNum" sz="quarter" idx="12"/>
          </p:nvPr>
        </p:nvSpPr>
        <p:spPr/>
        <p:txBody>
          <a:bodyPr/>
          <a:lstStyle/>
          <a:p>
            <a:fld id="{D97F02B3-E515-4204-8EB6-2FFDB42EFD4D}" type="slidenum">
              <a:rPr lang="en-IN" smtClean="0"/>
              <a:t>1</a:t>
            </a:fld>
            <a:endParaRPr lang="en-IN"/>
          </a:p>
        </p:txBody>
      </p:sp>
      <p:sp>
        <p:nvSpPr>
          <p:cNvPr id="5" name="Google Shape;91;p1"/>
          <p:cNvSpPr txBox="1"/>
          <p:nvPr/>
        </p:nvSpPr>
        <p:spPr>
          <a:xfrm>
            <a:off x="1981200" y="1144684"/>
            <a:ext cx="8229600" cy="1143000"/>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100000"/>
              </a:lnSpc>
              <a:spcBef>
                <a:spcPts val="0"/>
              </a:spcBef>
              <a:spcAft>
                <a:spcPts val="0"/>
              </a:spcAft>
              <a:buClr>
                <a:schemeClr val="dk1"/>
              </a:buClr>
              <a:buSzPct val="100000"/>
              <a:buFont typeface="Times New Roman"/>
              <a:buNone/>
            </a:pPr>
            <a:r>
              <a:rPr lang="en-US" sz="2200" b="1" i="0" u="none" strike="noStrike" cap="none" dirty="0">
                <a:solidFill>
                  <a:schemeClr val="dk1"/>
                </a:solidFill>
                <a:latin typeface="Times New Roman"/>
                <a:ea typeface="Times New Roman"/>
                <a:cs typeface="Times New Roman"/>
                <a:sym typeface="Times New Roman"/>
              </a:rPr>
              <a:t>STEVENS INSTITUTE OF TECHNOLOGY</a:t>
            </a:r>
          </a:p>
          <a:p>
            <a:pPr marL="0" marR="0" lvl="0" indent="0" algn="ctr" rtl="0">
              <a:lnSpc>
                <a:spcPct val="100000"/>
              </a:lnSpc>
              <a:spcBef>
                <a:spcPts val="0"/>
              </a:spcBef>
              <a:spcAft>
                <a:spcPts val="0"/>
              </a:spcAft>
              <a:buClr>
                <a:schemeClr val="dk1"/>
              </a:buClr>
              <a:buSzPct val="100000"/>
              <a:buFont typeface="Times New Roman"/>
              <a:buNone/>
            </a:pPr>
            <a:endParaRPr lang="en-US" sz="22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ct val="100000"/>
              <a:buFont typeface="Times New Roman"/>
              <a:buNone/>
            </a:pPr>
            <a:r>
              <a:rPr lang="en-US" sz="2200" b="1" i="0" u="none" strike="noStrike" cap="none" dirty="0">
                <a:solidFill>
                  <a:schemeClr val="dk1"/>
                </a:solidFill>
                <a:latin typeface="Times New Roman"/>
                <a:ea typeface="Times New Roman"/>
                <a:cs typeface="Times New Roman"/>
                <a:sym typeface="Times New Roman"/>
              </a:rPr>
              <a:t>EE-695 APPLIED MACHINE LEARNING</a:t>
            </a:r>
          </a:p>
        </p:txBody>
      </p:sp>
      <p:sp>
        <p:nvSpPr>
          <p:cNvPr id="4" name="TextBox 3">
            <a:extLst>
              <a:ext uri="{FF2B5EF4-FFF2-40B4-BE49-F238E27FC236}">
                <a16:creationId xmlns:a16="http://schemas.microsoft.com/office/drawing/2014/main" id="{B4DF8CE3-9763-7836-129E-8E2DCB930381}"/>
              </a:ext>
            </a:extLst>
          </p:cNvPr>
          <p:cNvSpPr txBox="1"/>
          <p:nvPr/>
        </p:nvSpPr>
        <p:spPr>
          <a:xfrm>
            <a:off x="1981200" y="4455459"/>
            <a:ext cx="5248835" cy="1569660"/>
          </a:xfrm>
          <a:prstGeom prst="rect">
            <a:avLst/>
          </a:prstGeom>
          <a:noFill/>
        </p:spPr>
        <p:txBody>
          <a:bodyPr wrap="square">
            <a:spAutoFit/>
          </a:bodyPr>
          <a:lstStyle/>
          <a:p>
            <a:r>
              <a:rPr lang="en-US" sz="1600" b="0" i="0" dirty="0">
                <a:effectLst/>
                <a:latin typeface="Times New Roman" panose="02020603050405020304" pitchFamily="18" charset="0"/>
                <a:cs typeface="Times New Roman" panose="02020603050405020304" pitchFamily="18" charset="0"/>
              </a:rPr>
              <a:t>Tanvi Venkatesh</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hlinkClick r:id="rId2"/>
              </a:rPr>
              <a:t>tvenkat2@stevens.edu</a:t>
            </a:r>
            <a:r>
              <a:rPr lang="en-US" sz="1600" b="0" i="0" dirty="0">
                <a:effectLst/>
                <a:latin typeface="Times New Roman" panose="02020603050405020304" pitchFamily="18" charset="0"/>
                <a:cs typeface="Times New Roman" panose="02020603050405020304" pitchFamily="18" charset="0"/>
              </a:rPr>
              <a:t> </a:t>
            </a:r>
          </a:p>
          <a:p>
            <a:r>
              <a:rPr lang="en-US" sz="1600" b="0" i="0" dirty="0">
                <a:effectLst/>
                <a:latin typeface="Times New Roman" panose="02020603050405020304" pitchFamily="18" charset="0"/>
                <a:cs typeface="Times New Roman" panose="02020603050405020304" pitchFamily="18" charset="0"/>
              </a:rPr>
              <a:t>Jessica </a:t>
            </a:r>
            <a:r>
              <a:rPr lang="en-US" sz="1600" b="0" i="0" dirty="0" err="1">
                <a:effectLst/>
                <a:latin typeface="Times New Roman" panose="02020603050405020304" pitchFamily="18" charset="0"/>
                <a:cs typeface="Times New Roman" panose="02020603050405020304" pitchFamily="18" charset="0"/>
              </a:rPr>
              <a:t>Kamman</a:t>
            </a:r>
            <a:r>
              <a:rPr lang="en-US" sz="1600" b="0" i="0" dirty="0">
                <a:effectLst/>
                <a:latin typeface="Times New Roman" panose="02020603050405020304" pitchFamily="18" charset="0"/>
                <a:cs typeface="Times New Roman" panose="02020603050405020304" pitchFamily="18" charset="0"/>
              </a:rPr>
              <a:t> </a:t>
            </a:r>
          </a:p>
          <a:p>
            <a:r>
              <a:rPr lang="en-US" sz="1600" b="0" i="0" dirty="0">
                <a:effectLst/>
                <a:latin typeface="Times New Roman" panose="02020603050405020304" pitchFamily="18" charset="0"/>
                <a:cs typeface="Times New Roman" panose="02020603050405020304" pitchFamily="18" charset="0"/>
                <a:hlinkClick r:id="rId3"/>
              </a:rPr>
              <a:t>jkamman@stevens.edu</a:t>
            </a:r>
            <a:r>
              <a:rPr lang="en-US" sz="1600" b="0" i="0" dirty="0">
                <a:effectLst/>
                <a:latin typeface="Times New Roman" panose="02020603050405020304" pitchFamily="18" charset="0"/>
                <a:cs typeface="Times New Roman" panose="02020603050405020304" pitchFamily="18" charset="0"/>
              </a:rPr>
              <a:t> </a:t>
            </a:r>
          </a:p>
          <a:p>
            <a:r>
              <a:rPr lang="en-US" sz="1600" b="0" i="0" dirty="0">
                <a:effectLst/>
                <a:latin typeface="Times New Roman" panose="02020603050405020304" pitchFamily="18" charset="0"/>
                <a:cs typeface="Times New Roman" panose="02020603050405020304" pitchFamily="18" charset="0"/>
              </a:rPr>
              <a:t>Priyank Sanghvi </a:t>
            </a:r>
          </a:p>
          <a:p>
            <a:r>
              <a:rPr lang="en-US" sz="1600" b="0" i="0" dirty="0">
                <a:effectLst/>
                <a:latin typeface="Times New Roman" panose="02020603050405020304" pitchFamily="18" charset="0"/>
                <a:cs typeface="Times New Roman" panose="02020603050405020304" pitchFamily="18" charset="0"/>
                <a:hlinkClick r:id="rId4"/>
              </a:rPr>
              <a:t>psanghv1@stevens.edu</a:t>
            </a:r>
            <a:r>
              <a:rPr lang="en-US" sz="1600" b="0" i="0" dirty="0">
                <a:effectLst/>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917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8D1F-DDAE-4EB9-A040-0D10F62C69D0}"/>
              </a:ext>
            </a:extLst>
          </p:cNvPr>
          <p:cNvSpPr>
            <a:spLocks noGrp="1"/>
          </p:cNvSpPr>
          <p:nvPr>
            <p:ph type="title"/>
          </p:nvPr>
        </p:nvSpPr>
        <p:spPr>
          <a:xfrm>
            <a:off x="1097280" y="988906"/>
            <a:ext cx="10058400" cy="1233182"/>
          </a:xfrm>
        </p:spPr>
        <p:txBody>
          <a:bodyPr>
            <a:normAutofit fontScale="90000"/>
          </a:bodyPr>
          <a:lstStyle/>
          <a:p>
            <a:pPr algn="ctr"/>
            <a:r>
              <a:rPr lang="en-US" sz="4400" b="1" dirty="0">
                <a:solidFill>
                  <a:schemeClr val="tx1"/>
                </a:solidFill>
              </a:rPr>
              <a:t>Module 1: </a:t>
            </a:r>
            <a:r>
              <a:rPr lang="en-US" sz="4400" dirty="0">
                <a:solidFill>
                  <a:schemeClr val="tx1"/>
                </a:solidFill>
                <a:latin typeface="Times New Roman" panose="02020603050405020304" pitchFamily="18" charset="0"/>
                <a:cs typeface="Times New Roman" panose="02020603050405020304" pitchFamily="18" charset="0"/>
              </a:rPr>
              <a:t>Data reading and uploading</a:t>
            </a:r>
            <a:br>
              <a:rPr lang="en-US" sz="48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3244AB9-5709-4926-8710-95F13410A58D}"/>
              </a:ext>
            </a:extLst>
          </p:cNvPr>
          <p:cNvSpPr>
            <a:spLocks noGrp="1"/>
          </p:cNvSpPr>
          <p:nvPr>
            <p:ph idx="1"/>
          </p:nvPr>
        </p:nvSpPr>
        <p:spPr>
          <a:xfrm>
            <a:off x="1207951" y="1847704"/>
            <a:ext cx="9837057" cy="2006146"/>
          </a:xfrm>
        </p:spPr>
        <p:txBody>
          <a:bodyPr/>
          <a:lstStyle/>
          <a:p>
            <a:pPr marL="0" indent="0" algn="jus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First uploading data set into </a:t>
            </a:r>
            <a:r>
              <a:rPr lang="en-US" sz="2000" dirty="0">
                <a:latin typeface="Times New Roman" panose="02020603050405020304" pitchFamily="18" charset="0"/>
                <a:ea typeface="Calibri" panose="020F0502020204030204" pitchFamily="34" charset="0"/>
                <a:cs typeface="Times New Roman" panose="02020603050405020304" pitchFamily="18" charset="0"/>
              </a:rPr>
              <a:t>collab</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then creating a folder for the data set and workspace.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B5410549-1A72-4C82-8049-A05B9AD75BE2}"/>
              </a:ext>
            </a:extLst>
          </p:cNvPr>
          <p:cNvSpPr>
            <a:spLocks noGrp="1"/>
          </p:cNvSpPr>
          <p:nvPr>
            <p:ph type="sldNum" sz="quarter" idx="12"/>
          </p:nvPr>
        </p:nvSpPr>
        <p:spPr/>
        <p:txBody>
          <a:bodyPr/>
          <a:lstStyle/>
          <a:p>
            <a:fld id="{D97F02B3-E515-4204-8EB6-2FFDB42EFD4D}" type="slidenum">
              <a:rPr lang="en-IN" smtClean="0"/>
              <a:t>10</a:t>
            </a:fld>
            <a:endParaRPr lang="en-IN"/>
          </a:p>
        </p:txBody>
      </p:sp>
      <p:sp>
        <p:nvSpPr>
          <p:cNvPr id="12" name="TextBox 11">
            <a:extLst>
              <a:ext uri="{FF2B5EF4-FFF2-40B4-BE49-F238E27FC236}">
                <a16:creationId xmlns:a16="http://schemas.microsoft.com/office/drawing/2014/main" id="{D120B6B7-01D2-212A-262D-8C5FAF4EC80E}"/>
              </a:ext>
            </a:extLst>
          </p:cNvPr>
          <p:cNvSpPr txBox="1"/>
          <p:nvPr/>
        </p:nvSpPr>
        <p:spPr>
          <a:xfrm>
            <a:off x="1272902" y="3740772"/>
            <a:ext cx="9993449" cy="1200329"/>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clean the data we first need to see if any</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null values are present, </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find the data type, </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draw irrelevant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itle 1">
            <a:extLst>
              <a:ext uri="{FF2B5EF4-FFF2-40B4-BE49-F238E27FC236}">
                <a16:creationId xmlns:a16="http://schemas.microsoft.com/office/drawing/2014/main" id="{9DC545E9-F03A-7071-816A-A0C86FB4048D}"/>
              </a:ext>
            </a:extLst>
          </p:cNvPr>
          <p:cNvSpPr txBox="1">
            <a:spLocks/>
          </p:cNvSpPr>
          <p:nvPr/>
        </p:nvSpPr>
        <p:spPr>
          <a:xfrm>
            <a:off x="671456" y="2703621"/>
            <a:ext cx="10058400" cy="1450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Module 2: </a:t>
            </a:r>
            <a:r>
              <a:rPr lang="en-US" sz="4000" dirty="0">
                <a:latin typeface="Times New Roman" panose="02020603050405020304" pitchFamily="18" charset="0"/>
                <a:cs typeface="Times New Roman" panose="02020603050405020304" pitchFamily="18" charset="0"/>
              </a:rPr>
              <a:t>Data pre-processing</a:t>
            </a:r>
            <a:br>
              <a:rPr lang="en-US" sz="4800"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4251679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8D1F-DDAE-4EB9-A040-0D10F62C69D0}"/>
              </a:ext>
            </a:extLst>
          </p:cNvPr>
          <p:cNvSpPr>
            <a:spLocks noGrp="1"/>
          </p:cNvSpPr>
          <p:nvPr>
            <p:ph type="title"/>
          </p:nvPr>
        </p:nvSpPr>
        <p:spPr>
          <a:xfrm>
            <a:off x="1066800" y="894325"/>
            <a:ext cx="10058400" cy="1450757"/>
          </a:xfrm>
        </p:spPr>
        <p:txBody>
          <a:bodyPr>
            <a:normAutofit/>
          </a:bodyPr>
          <a:lstStyle/>
          <a:p>
            <a:pPr algn="ctr"/>
            <a:r>
              <a:rPr lang="en-US" sz="4000" b="1" dirty="0">
                <a:solidFill>
                  <a:schemeClr val="tx1"/>
                </a:solidFill>
              </a:rPr>
              <a:t>Module 3: </a:t>
            </a:r>
            <a:r>
              <a:rPr lang="en-US" sz="4000" dirty="0">
                <a:solidFill>
                  <a:schemeClr val="tx1"/>
                </a:solidFill>
                <a:latin typeface="Times New Roman" panose="02020603050405020304" pitchFamily="18" charset="0"/>
                <a:cs typeface="Times New Roman" panose="02020603050405020304" pitchFamily="18" charset="0"/>
              </a:rPr>
              <a:t>Plotting of data visually</a:t>
            </a:r>
            <a:br>
              <a:rPr lang="en-US" sz="4000" dirty="0">
                <a:solidFill>
                  <a:schemeClr val="tx1"/>
                </a:solidFill>
                <a:latin typeface="Times New Roman" panose="02020603050405020304" pitchFamily="18"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43244AB9-5709-4926-8710-95F13410A58D}"/>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order to get into depth of the data to get the best of the prediction, graphs and plots can be drawn. Here, the chance of admit is compared to every aspect of students profile and presented graphically. </a:t>
            </a:r>
            <a:endParaRPr lang="en-IN" dirty="0"/>
          </a:p>
        </p:txBody>
      </p:sp>
      <p:sp>
        <p:nvSpPr>
          <p:cNvPr id="6" name="Slide Number Placeholder 5">
            <a:extLst>
              <a:ext uri="{FF2B5EF4-FFF2-40B4-BE49-F238E27FC236}">
                <a16:creationId xmlns:a16="http://schemas.microsoft.com/office/drawing/2014/main" id="{B5410549-1A72-4C82-8049-A05B9AD75BE2}"/>
              </a:ext>
            </a:extLst>
          </p:cNvPr>
          <p:cNvSpPr>
            <a:spLocks noGrp="1"/>
          </p:cNvSpPr>
          <p:nvPr>
            <p:ph type="sldNum" sz="quarter" idx="12"/>
          </p:nvPr>
        </p:nvSpPr>
        <p:spPr/>
        <p:txBody>
          <a:bodyPr/>
          <a:lstStyle/>
          <a:p>
            <a:fld id="{D97F02B3-E515-4204-8EB6-2FFDB42EFD4D}" type="slidenum">
              <a:rPr lang="en-IN" smtClean="0"/>
              <a:t>11</a:t>
            </a:fld>
            <a:endParaRPr lang="en-IN"/>
          </a:p>
        </p:txBody>
      </p:sp>
      <p:sp>
        <p:nvSpPr>
          <p:cNvPr id="12" name="TextBox 11">
            <a:extLst>
              <a:ext uri="{FF2B5EF4-FFF2-40B4-BE49-F238E27FC236}">
                <a16:creationId xmlns:a16="http://schemas.microsoft.com/office/drawing/2014/main" id="{3955DA79-DE36-7569-AF6F-81D5ACD1ACB0}"/>
              </a:ext>
            </a:extLst>
          </p:cNvPr>
          <p:cNvSpPr txBox="1"/>
          <p:nvPr/>
        </p:nvSpPr>
        <p:spPr>
          <a:xfrm>
            <a:off x="838199" y="4433046"/>
            <a:ext cx="10430435"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data set consists of 400 rows, and we split the data dependent and independent variables. And further split into train and test sets 80% of data for training and 20% for testing.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itle 1">
            <a:extLst>
              <a:ext uri="{FF2B5EF4-FFF2-40B4-BE49-F238E27FC236}">
                <a16:creationId xmlns:a16="http://schemas.microsoft.com/office/drawing/2014/main" id="{6D988F85-AD48-0C22-1157-3B69455A4501}"/>
              </a:ext>
            </a:extLst>
          </p:cNvPr>
          <p:cNvSpPr txBox="1">
            <a:spLocks/>
          </p:cNvSpPr>
          <p:nvPr/>
        </p:nvSpPr>
        <p:spPr>
          <a:xfrm>
            <a:off x="976256" y="3242018"/>
            <a:ext cx="10058400" cy="1450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t>Module 4: </a:t>
            </a:r>
            <a:r>
              <a:rPr lang="en-US" sz="4000">
                <a:latin typeface="Times New Roman" panose="02020603050405020304" pitchFamily="18" charset="0"/>
                <a:cs typeface="Times New Roman" panose="02020603050405020304" pitchFamily="18" charset="0"/>
              </a:rPr>
              <a:t>Training and splitting of data</a:t>
            </a:r>
            <a:br>
              <a:rPr lang="en-US" sz="4000">
                <a:latin typeface="Times New Roman" panose="02020603050405020304" pitchFamily="18" charset="0"/>
                <a:cs typeface="Times New Roman" panose="02020603050405020304" pitchFamily="18" charset="0"/>
              </a:rPr>
            </a:br>
            <a:endParaRPr lang="en-IN" sz="4000" dirty="0"/>
          </a:p>
        </p:txBody>
      </p:sp>
    </p:spTree>
    <p:extLst>
      <p:ext uri="{BB962C8B-B14F-4D97-AF65-F5344CB8AC3E}">
        <p14:creationId xmlns:p14="http://schemas.microsoft.com/office/powerpoint/2010/main" val="128113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8D1F-DDAE-4EB9-A040-0D10F62C69D0}"/>
              </a:ext>
            </a:extLst>
          </p:cNvPr>
          <p:cNvSpPr>
            <a:spLocks noGrp="1"/>
          </p:cNvSpPr>
          <p:nvPr>
            <p:ph type="title"/>
          </p:nvPr>
        </p:nvSpPr>
        <p:spPr>
          <a:xfrm>
            <a:off x="1066800" y="894325"/>
            <a:ext cx="10058400" cy="1450757"/>
          </a:xfrm>
        </p:spPr>
        <p:txBody>
          <a:bodyPr>
            <a:normAutofit/>
          </a:bodyPr>
          <a:lstStyle/>
          <a:p>
            <a:pPr algn="ctr"/>
            <a:r>
              <a:rPr lang="en-US" sz="4000" b="1" dirty="0">
                <a:solidFill>
                  <a:schemeClr val="tx1"/>
                </a:solidFill>
              </a:rPr>
              <a:t>Module 5:</a:t>
            </a:r>
            <a:r>
              <a:rPr lang="en-US" sz="4000" dirty="0">
                <a:solidFill>
                  <a:schemeClr val="tx1"/>
                </a:solidFill>
              </a:rPr>
              <a:t> </a:t>
            </a:r>
            <a:r>
              <a:rPr lang="en-US" sz="4000" dirty="0">
                <a:latin typeface="Times New Roman" panose="02020603050405020304" pitchFamily="18" charset="0"/>
                <a:cs typeface="Times New Roman" panose="02020603050405020304" pitchFamily="18" charset="0"/>
              </a:rPr>
              <a:t>Models </a:t>
            </a:r>
            <a:r>
              <a:rPr lang="en-US" sz="4000" dirty="0">
                <a:solidFill>
                  <a:schemeClr val="tx1"/>
                </a:solidFill>
                <a:latin typeface="Times New Roman" panose="02020603050405020304" pitchFamily="18" charset="0"/>
                <a:cs typeface="Times New Roman" panose="02020603050405020304" pitchFamily="18" charset="0"/>
              </a:rPr>
              <a:t>and prediction</a:t>
            </a:r>
            <a:br>
              <a:rPr lang="en-US" sz="4000" dirty="0">
                <a:solidFill>
                  <a:schemeClr val="tx1"/>
                </a:solidFill>
                <a:latin typeface="Times New Roman" panose="02020603050405020304" pitchFamily="18"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43244AB9-5709-4926-8710-95F13410A58D}"/>
              </a:ext>
            </a:extLst>
          </p:cNvPr>
          <p:cNvSpPr>
            <a:spLocks noGrp="1"/>
          </p:cNvSpPr>
          <p:nvPr>
            <p:ph idx="1"/>
          </p:nvPr>
        </p:nvSpPr>
        <p:spPr>
          <a:xfrm>
            <a:off x="838200" y="1825625"/>
            <a:ext cx="10515600" cy="1684057"/>
          </a:xfrm>
        </p:spPr>
        <p:txBody>
          <a:bodyPr>
            <a:normAutofit/>
          </a:bodyPr>
          <a:lstStyle/>
          <a:p>
            <a:pPr marL="0"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Using random forest algorithm, decision tree and logistic regression, we predict the scores of the data in X test.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Then display the predicted scores, and then compare the actual and predicted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6" name="Slide Number Placeholder 5">
            <a:extLst>
              <a:ext uri="{FF2B5EF4-FFF2-40B4-BE49-F238E27FC236}">
                <a16:creationId xmlns:a16="http://schemas.microsoft.com/office/drawing/2014/main" id="{B5410549-1A72-4C82-8049-A05B9AD75BE2}"/>
              </a:ext>
            </a:extLst>
          </p:cNvPr>
          <p:cNvSpPr>
            <a:spLocks noGrp="1"/>
          </p:cNvSpPr>
          <p:nvPr>
            <p:ph type="sldNum" sz="quarter" idx="12"/>
          </p:nvPr>
        </p:nvSpPr>
        <p:spPr/>
        <p:txBody>
          <a:bodyPr/>
          <a:lstStyle/>
          <a:p>
            <a:fld id="{D97F02B3-E515-4204-8EB6-2FFDB42EFD4D}" type="slidenum">
              <a:rPr lang="en-IN" smtClean="0"/>
              <a:t>12</a:t>
            </a:fld>
            <a:endParaRPr lang="en-IN"/>
          </a:p>
        </p:txBody>
      </p:sp>
      <p:sp>
        <p:nvSpPr>
          <p:cNvPr id="12" name="TextBox 11">
            <a:extLst>
              <a:ext uri="{FF2B5EF4-FFF2-40B4-BE49-F238E27FC236}">
                <a16:creationId xmlns:a16="http://schemas.microsoft.com/office/drawing/2014/main" id="{E1B41F38-28CC-1A1A-E812-D5DD64950AC5}"/>
              </a:ext>
            </a:extLst>
          </p:cNvPr>
          <p:cNvSpPr txBox="1"/>
          <p:nvPr/>
        </p:nvSpPr>
        <p:spPr>
          <a:xfrm>
            <a:off x="999566" y="4895653"/>
            <a:ext cx="10049436"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we compare random forest and logistic regression to understand the difference of the accuracy and why random forest is better suitable with the help of its accuracy and heat maps.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itle 1">
            <a:extLst>
              <a:ext uri="{FF2B5EF4-FFF2-40B4-BE49-F238E27FC236}">
                <a16:creationId xmlns:a16="http://schemas.microsoft.com/office/drawing/2014/main" id="{14BB74E2-BFFE-24E8-D406-0683E7424F58}"/>
              </a:ext>
            </a:extLst>
          </p:cNvPr>
          <p:cNvSpPr txBox="1">
            <a:spLocks/>
          </p:cNvSpPr>
          <p:nvPr/>
        </p:nvSpPr>
        <p:spPr>
          <a:xfrm>
            <a:off x="698350" y="3743330"/>
            <a:ext cx="10058400" cy="14507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Module 6: </a:t>
            </a:r>
            <a:r>
              <a:rPr lang="en-US" sz="4000" dirty="0">
                <a:latin typeface="Times New Roman" panose="02020603050405020304" pitchFamily="18" charset="0"/>
                <a:cs typeface="Times New Roman" panose="02020603050405020304" pitchFamily="18" charset="0"/>
              </a:rPr>
              <a:t>Comparison of algorithm</a:t>
            </a:r>
            <a:br>
              <a:rPr lang="en-US" sz="4000" b="1" dirty="0">
                <a:latin typeface="Times New Roman" panose="02020603050405020304" pitchFamily="18" charset="0"/>
                <a:cs typeface="Times New Roman" panose="02020603050405020304" pitchFamily="18" charset="0"/>
              </a:rPr>
            </a:br>
            <a:endParaRPr lang="en-IN" sz="4000" dirty="0"/>
          </a:p>
        </p:txBody>
      </p:sp>
    </p:spTree>
    <p:extLst>
      <p:ext uri="{BB962C8B-B14F-4D97-AF65-F5344CB8AC3E}">
        <p14:creationId xmlns:p14="http://schemas.microsoft.com/office/powerpoint/2010/main" val="246489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0BA5665-9598-4383-8F19-52182CBB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777A6-9696-47DF-BA90-40895EFCE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C05B094-D180-41FA-B209-8388E9F7D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3CB844C-0F82-CD78-9384-FFAB4385B0E0}"/>
              </a:ext>
            </a:extLst>
          </p:cNvPr>
          <p:cNvPicPr>
            <a:picLocks noChangeAspect="1"/>
          </p:cNvPicPr>
          <p:nvPr/>
        </p:nvPicPr>
        <p:blipFill>
          <a:blip r:embed="rId2"/>
          <a:stretch>
            <a:fillRect/>
          </a:stretch>
        </p:blipFill>
        <p:spPr>
          <a:xfrm>
            <a:off x="584354" y="671850"/>
            <a:ext cx="5379891" cy="2528550"/>
          </a:xfrm>
          <a:prstGeom prst="rect">
            <a:avLst/>
          </a:prstGeom>
        </p:spPr>
      </p:pic>
      <p:pic>
        <p:nvPicPr>
          <p:cNvPr id="8" name="Picture 7">
            <a:extLst>
              <a:ext uri="{FF2B5EF4-FFF2-40B4-BE49-F238E27FC236}">
                <a16:creationId xmlns:a16="http://schemas.microsoft.com/office/drawing/2014/main" id="{DE33C244-A922-3C8D-2493-F212A399330F}"/>
              </a:ext>
            </a:extLst>
          </p:cNvPr>
          <p:cNvPicPr>
            <a:picLocks noChangeAspect="1"/>
          </p:cNvPicPr>
          <p:nvPr/>
        </p:nvPicPr>
        <p:blipFill>
          <a:blip r:embed="rId3"/>
          <a:stretch>
            <a:fillRect/>
          </a:stretch>
        </p:blipFill>
        <p:spPr>
          <a:xfrm>
            <a:off x="2673864" y="3259385"/>
            <a:ext cx="8623976" cy="2673431"/>
          </a:xfrm>
          <a:prstGeom prst="rect">
            <a:avLst/>
          </a:prstGeom>
        </p:spPr>
      </p:pic>
      <p:sp>
        <p:nvSpPr>
          <p:cNvPr id="4" name="Slide Number Placeholder 3">
            <a:extLst>
              <a:ext uri="{FF2B5EF4-FFF2-40B4-BE49-F238E27FC236}">
                <a16:creationId xmlns:a16="http://schemas.microsoft.com/office/drawing/2014/main" id="{00D9AD27-BC02-5B9F-4FFA-663E3964BAB5}"/>
              </a:ext>
            </a:extLst>
          </p:cNvPr>
          <p:cNvSpPr>
            <a:spLocks noGrp="1"/>
          </p:cNvSpPr>
          <p:nvPr>
            <p:ph type="sldNum" sz="quarter" idx="12"/>
          </p:nvPr>
        </p:nvSpPr>
        <p:spPr>
          <a:xfrm>
            <a:off x="9900458" y="6459785"/>
            <a:ext cx="1312025" cy="365125"/>
          </a:xfrm>
        </p:spPr>
        <p:txBody>
          <a:bodyPr>
            <a:normAutofit/>
          </a:bodyPr>
          <a:lstStyle/>
          <a:p>
            <a:pPr>
              <a:spcAft>
                <a:spcPts val="600"/>
              </a:spcAft>
            </a:pPr>
            <a:fld id="{D97F02B3-E515-4204-8EB6-2FFDB42EFD4D}" type="slidenum">
              <a:rPr lang="en-IN" smtClean="0"/>
              <a:pPr>
                <a:spcAft>
                  <a:spcPts val="600"/>
                </a:spcAft>
              </a:pPr>
              <a:t>13</a:t>
            </a:fld>
            <a:endParaRPr lang="en-IN"/>
          </a:p>
        </p:txBody>
      </p:sp>
      <p:sp>
        <p:nvSpPr>
          <p:cNvPr id="2" name="TextBox 1">
            <a:extLst>
              <a:ext uri="{FF2B5EF4-FFF2-40B4-BE49-F238E27FC236}">
                <a16:creationId xmlns:a16="http://schemas.microsoft.com/office/drawing/2014/main" id="{B20C3DA8-3C4D-0C8F-C187-1251AB22D9AE}"/>
              </a:ext>
            </a:extLst>
          </p:cNvPr>
          <p:cNvSpPr txBox="1"/>
          <p:nvPr/>
        </p:nvSpPr>
        <p:spPr>
          <a:xfrm>
            <a:off x="6591775" y="1566793"/>
            <a:ext cx="2684930" cy="369332"/>
          </a:xfrm>
          <a:prstGeom prst="rect">
            <a:avLst/>
          </a:prstGeom>
          <a:noFill/>
        </p:spPr>
        <p:txBody>
          <a:bodyPr wrap="square" rtlCol="0">
            <a:spAutoFit/>
          </a:bodyPr>
          <a:lstStyle/>
          <a:p>
            <a:r>
              <a:rPr lang="en-US" dirty="0"/>
              <a:t>Data head</a:t>
            </a:r>
          </a:p>
        </p:txBody>
      </p:sp>
      <p:sp>
        <p:nvSpPr>
          <p:cNvPr id="3" name="TextBox 2">
            <a:extLst>
              <a:ext uri="{FF2B5EF4-FFF2-40B4-BE49-F238E27FC236}">
                <a16:creationId xmlns:a16="http://schemas.microsoft.com/office/drawing/2014/main" id="{9C25F037-6BEE-BA41-4740-83333A789237}"/>
              </a:ext>
            </a:extLst>
          </p:cNvPr>
          <p:cNvSpPr txBox="1"/>
          <p:nvPr/>
        </p:nvSpPr>
        <p:spPr>
          <a:xfrm>
            <a:off x="845064" y="4411434"/>
            <a:ext cx="1828800" cy="369332"/>
          </a:xfrm>
          <a:prstGeom prst="rect">
            <a:avLst/>
          </a:prstGeom>
          <a:noFill/>
        </p:spPr>
        <p:txBody>
          <a:bodyPr wrap="square" rtlCol="0">
            <a:spAutoFit/>
          </a:bodyPr>
          <a:lstStyle/>
          <a:p>
            <a:r>
              <a:rPr lang="en-US" dirty="0"/>
              <a:t>Visualization</a:t>
            </a:r>
          </a:p>
        </p:txBody>
      </p:sp>
    </p:spTree>
    <p:extLst>
      <p:ext uri="{BB962C8B-B14F-4D97-AF65-F5344CB8AC3E}">
        <p14:creationId xmlns:p14="http://schemas.microsoft.com/office/powerpoint/2010/main" val="3004708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DC0B535-7B46-B577-CDF6-164E9399F46A}"/>
              </a:ext>
            </a:extLst>
          </p:cNvPr>
          <p:cNvSpPr>
            <a:spLocks noGrp="1"/>
          </p:cNvSpPr>
          <p:nvPr>
            <p:ph type="sldNum" sz="quarter" idx="12"/>
          </p:nvPr>
        </p:nvSpPr>
        <p:spPr>
          <a:xfrm>
            <a:off x="9900458" y="6459785"/>
            <a:ext cx="1312025" cy="365125"/>
          </a:xfrm>
        </p:spPr>
        <p:txBody>
          <a:bodyPr>
            <a:normAutofit/>
          </a:bodyPr>
          <a:lstStyle/>
          <a:p>
            <a:pPr>
              <a:spcAft>
                <a:spcPts val="600"/>
              </a:spcAft>
            </a:pPr>
            <a:fld id="{D97F02B3-E515-4204-8EB6-2FFDB42EFD4D}" type="slidenum">
              <a:rPr lang="en-IN" smtClean="0"/>
              <a:pPr>
                <a:spcAft>
                  <a:spcPts val="600"/>
                </a:spcAft>
              </a:pPr>
              <a:t>14</a:t>
            </a:fld>
            <a:endParaRPr lang="en-IN"/>
          </a:p>
        </p:txBody>
      </p:sp>
      <p:pic>
        <p:nvPicPr>
          <p:cNvPr id="3" name="Picture 2">
            <a:extLst>
              <a:ext uri="{FF2B5EF4-FFF2-40B4-BE49-F238E27FC236}">
                <a16:creationId xmlns:a16="http://schemas.microsoft.com/office/drawing/2014/main" id="{AC59635D-E55E-8157-4173-96FB6E2331BE}"/>
              </a:ext>
            </a:extLst>
          </p:cNvPr>
          <p:cNvPicPr>
            <a:picLocks noChangeAspect="1"/>
          </p:cNvPicPr>
          <p:nvPr/>
        </p:nvPicPr>
        <p:blipFill>
          <a:blip r:embed="rId2"/>
          <a:stretch>
            <a:fillRect/>
          </a:stretch>
        </p:blipFill>
        <p:spPr>
          <a:xfrm>
            <a:off x="761726" y="622398"/>
            <a:ext cx="5248491" cy="4183172"/>
          </a:xfrm>
          <a:prstGeom prst="rect">
            <a:avLst/>
          </a:prstGeom>
        </p:spPr>
      </p:pic>
      <p:pic>
        <p:nvPicPr>
          <p:cNvPr id="7" name="Picture 6">
            <a:extLst>
              <a:ext uri="{FF2B5EF4-FFF2-40B4-BE49-F238E27FC236}">
                <a16:creationId xmlns:a16="http://schemas.microsoft.com/office/drawing/2014/main" id="{6C639CB2-F1AD-E29D-FFFC-C7719D3E741C}"/>
              </a:ext>
            </a:extLst>
          </p:cNvPr>
          <p:cNvPicPr>
            <a:picLocks noChangeAspect="1"/>
          </p:cNvPicPr>
          <p:nvPr/>
        </p:nvPicPr>
        <p:blipFill>
          <a:blip r:embed="rId3"/>
          <a:stretch>
            <a:fillRect/>
          </a:stretch>
        </p:blipFill>
        <p:spPr>
          <a:xfrm>
            <a:off x="6026458" y="622398"/>
            <a:ext cx="5258070" cy="4591286"/>
          </a:xfrm>
          <a:prstGeom prst="rect">
            <a:avLst/>
          </a:prstGeom>
        </p:spPr>
      </p:pic>
      <p:sp>
        <p:nvSpPr>
          <p:cNvPr id="9" name="TextBox 8">
            <a:extLst>
              <a:ext uri="{FF2B5EF4-FFF2-40B4-BE49-F238E27FC236}">
                <a16:creationId xmlns:a16="http://schemas.microsoft.com/office/drawing/2014/main" id="{A1C19F6A-B065-3C8A-4931-46EEA8C2E877}"/>
              </a:ext>
            </a:extLst>
          </p:cNvPr>
          <p:cNvSpPr txBox="1"/>
          <p:nvPr/>
        </p:nvSpPr>
        <p:spPr>
          <a:xfrm>
            <a:off x="5257800" y="5740044"/>
            <a:ext cx="3717235" cy="369332"/>
          </a:xfrm>
          <a:prstGeom prst="rect">
            <a:avLst/>
          </a:prstGeom>
          <a:noFill/>
        </p:spPr>
        <p:txBody>
          <a:bodyPr wrap="square" rtlCol="0">
            <a:spAutoFit/>
          </a:bodyPr>
          <a:lstStyle/>
          <a:p>
            <a:r>
              <a:rPr lang="en-US" dirty="0"/>
              <a:t>Decision tree</a:t>
            </a:r>
          </a:p>
        </p:txBody>
      </p:sp>
    </p:spTree>
    <p:extLst>
      <p:ext uri="{BB962C8B-B14F-4D97-AF65-F5344CB8AC3E}">
        <p14:creationId xmlns:p14="http://schemas.microsoft.com/office/powerpoint/2010/main" val="266771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DC0B535-7B46-B577-CDF6-164E9399F46A}"/>
              </a:ext>
            </a:extLst>
          </p:cNvPr>
          <p:cNvSpPr>
            <a:spLocks noGrp="1"/>
          </p:cNvSpPr>
          <p:nvPr>
            <p:ph type="sldNum" sz="quarter" idx="12"/>
          </p:nvPr>
        </p:nvSpPr>
        <p:spPr>
          <a:xfrm>
            <a:off x="9900458" y="6459785"/>
            <a:ext cx="1312025" cy="365125"/>
          </a:xfrm>
        </p:spPr>
        <p:txBody>
          <a:bodyPr>
            <a:normAutofit/>
          </a:bodyPr>
          <a:lstStyle/>
          <a:p>
            <a:pPr>
              <a:spcAft>
                <a:spcPts val="600"/>
              </a:spcAft>
            </a:pPr>
            <a:fld id="{D97F02B3-E515-4204-8EB6-2FFDB42EFD4D}" type="slidenum">
              <a:rPr lang="en-IN" smtClean="0"/>
              <a:pPr>
                <a:spcAft>
                  <a:spcPts val="600"/>
                </a:spcAft>
              </a:pPr>
              <a:t>15</a:t>
            </a:fld>
            <a:endParaRPr lang="en-IN"/>
          </a:p>
        </p:txBody>
      </p:sp>
      <p:sp>
        <p:nvSpPr>
          <p:cNvPr id="9" name="TextBox 8">
            <a:extLst>
              <a:ext uri="{FF2B5EF4-FFF2-40B4-BE49-F238E27FC236}">
                <a16:creationId xmlns:a16="http://schemas.microsoft.com/office/drawing/2014/main" id="{A1C19F6A-B065-3C8A-4931-46EEA8C2E877}"/>
              </a:ext>
            </a:extLst>
          </p:cNvPr>
          <p:cNvSpPr txBox="1"/>
          <p:nvPr/>
        </p:nvSpPr>
        <p:spPr>
          <a:xfrm>
            <a:off x="5257800" y="5740044"/>
            <a:ext cx="3717235" cy="369332"/>
          </a:xfrm>
          <a:prstGeom prst="rect">
            <a:avLst/>
          </a:prstGeom>
          <a:noFill/>
        </p:spPr>
        <p:txBody>
          <a:bodyPr wrap="square" rtlCol="0">
            <a:spAutoFit/>
          </a:bodyPr>
          <a:lstStyle/>
          <a:p>
            <a:r>
              <a:rPr lang="en-US" dirty="0"/>
              <a:t>Random Forest</a:t>
            </a:r>
          </a:p>
        </p:txBody>
      </p:sp>
      <p:pic>
        <p:nvPicPr>
          <p:cNvPr id="5" name="Picture 4">
            <a:extLst>
              <a:ext uri="{FF2B5EF4-FFF2-40B4-BE49-F238E27FC236}">
                <a16:creationId xmlns:a16="http://schemas.microsoft.com/office/drawing/2014/main" id="{629872A2-E5BB-E2D3-654B-EE0A14A3401C}"/>
              </a:ext>
            </a:extLst>
          </p:cNvPr>
          <p:cNvPicPr>
            <a:picLocks noChangeAspect="1"/>
          </p:cNvPicPr>
          <p:nvPr/>
        </p:nvPicPr>
        <p:blipFill>
          <a:blip r:embed="rId2"/>
          <a:stretch>
            <a:fillRect/>
          </a:stretch>
        </p:blipFill>
        <p:spPr>
          <a:xfrm>
            <a:off x="586788" y="651443"/>
            <a:ext cx="5340903" cy="4338000"/>
          </a:xfrm>
          <a:prstGeom prst="rect">
            <a:avLst/>
          </a:prstGeom>
        </p:spPr>
      </p:pic>
      <p:pic>
        <p:nvPicPr>
          <p:cNvPr id="8" name="Picture 7">
            <a:extLst>
              <a:ext uri="{FF2B5EF4-FFF2-40B4-BE49-F238E27FC236}">
                <a16:creationId xmlns:a16="http://schemas.microsoft.com/office/drawing/2014/main" id="{295690E4-BA8B-D5A7-2155-2BD67D236EE7}"/>
              </a:ext>
            </a:extLst>
          </p:cNvPr>
          <p:cNvPicPr>
            <a:picLocks noChangeAspect="1"/>
          </p:cNvPicPr>
          <p:nvPr/>
        </p:nvPicPr>
        <p:blipFill>
          <a:blip r:embed="rId3"/>
          <a:stretch>
            <a:fillRect/>
          </a:stretch>
        </p:blipFill>
        <p:spPr>
          <a:xfrm>
            <a:off x="6075001" y="651443"/>
            <a:ext cx="5292082" cy="4273395"/>
          </a:xfrm>
          <a:prstGeom prst="rect">
            <a:avLst/>
          </a:prstGeom>
        </p:spPr>
      </p:pic>
    </p:spTree>
    <p:extLst>
      <p:ext uri="{BB962C8B-B14F-4D97-AF65-F5344CB8AC3E}">
        <p14:creationId xmlns:p14="http://schemas.microsoft.com/office/powerpoint/2010/main" val="2938237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DC0B535-7B46-B577-CDF6-164E9399F46A}"/>
              </a:ext>
            </a:extLst>
          </p:cNvPr>
          <p:cNvSpPr>
            <a:spLocks noGrp="1"/>
          </p:cNvSpPr>
          <p:nvPr>
            <p:ph type="sldNum" sz="quarter" idx="12"/>
          </p:nvPr>
        </p:nvSpPr>
        <p:spPr>
          <a:xfrm>
            <a:off x="9900458" y="6459785"/>
            <a:ext cx="1312025" cy="365125"/>
          </a:xfrm>
        </p:spPr>
        <p:txBody>
          <a:bodyPr>
            <a:normAutofit/>
          </a:bodyPr>
          <a:lstStyle/>
          <a:p>
            <a:pPr>
              <a:spcAft>
                <a:spcPts val="600"/>
              </a:spcAft>
            </a:pPr>
            <a:fld id="{D97F02B3-E515-4204-8EB6-2FFDB42EFD4D}" type="slidenum">
              <a:rPr lang="en-IN" smtClean="0"/>
              <a:pPr>
                <a:spcAft>
                  <a:spcPts val="600"/>
                </a:spcAft>
              </a:pPr>
              <a:t>16</a:t>
            </a:fld>
            <a:endParaRPr lang="en-IN"/>
          </a:p>
        </p:txBody>
      </p:sp>
      <p:sp>
        <p:nvSpPr>
          <p:cNvPr id="9" name="TextBox 8">
            <a:extLst>
              <a:ext uri="{FF2B5EF4-FFF2-40B4-BE49-F238E27FC236}">
                <a16:creationId xmlns:a16="http://schemas.microsoft.com/office/drawing/2014/main" id="{A1C19F6A-B065-3C8A-4931-46EEA8C2E877}"/>
              </a:ext>
            </a:extLst>
          </p:cNvPr>
          <p:cNvSpPr txBox="1"/>
          <p:nvPr/>
        </p:nvSpPr>
        <p:spPr>
          <a:xfrm>
            <a:off x="5257800" y="5740044"/>
            <a:ext cx="3717235" cy="369332"/>
          </a:xfrm>
          <a:prstGeom prst="rect">
            <a:avLst/>
          </a:prstGeom>
          <a:noFill/>
        </p:spPr>
        <p:txBody>
          <a:bodyPr wrap="square" rtlCol="0">
            <a:spAutoFit/>
          </a:bodyPr>
          <a:lstStyle/>
          <a:p>
            <a:r>
              <a:rPr lang="en-US" dirty="0"/>
              <a:t>Logistic Regression</a:t>
            </a:r>
          </a:p>
        </p:txBody>
      </p:sp>
      <p:pic>
        <p:nvPicPr>
          <p:cNvPr id="3" name="Picture 2">
            <a:extLst>
              <a:ext uri="{FF2B5EF4-FFF2-40B4-BE49-F238E27FC236}">
                <a16:creationId xmlns:a16="http://schemas.microsoft.com/office/drawing/2014/main" id="{64515432-ED70-1F97-EDC3-2E3163121C53}"/>
              </a:ext>
            </a:extLst>
          </p:cNvPr>
          <p:cNvPicPr>
            <a:picLocks noChangeAspect="1"/>
          </p:cNvPicPr>
          <p:nvPr/>
        </p:nvPicPr>
        <p:blipFill>
          <a:blip r:embed="rId2"/>
          <a:stretch>
            <a:fillRect/>
          </a:stretch>
        </p:blipFill>
        <p:spPr>
          <a:xfrm>
            <a:off x="3065831" y="949762"/>
            <a:ext cx="5931205" cy="4451579"/>
          </a:xfrm>
          <a:prstGeom prst="rect">
            <a:avLst/>
          </a:prstGeom>
        </p:spPr>
      </p:pic>
    </p:spTree>
    <p:extLst>
      <p:ext uri="{BB962C8B-B14F-4D97-AF65-F5344CB8AC3E}">
        <p14:creationId xmlns:p14="http://schemas.microsoft.com/office/powerpoint/2010/main" val="567814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DC0B535-7B46-B577-CDF6-164E9399F46A}"/>
              </a:ext>
            </a:extLst>
          </p:cNvPr>
          <p:cNvSpPr>
            <a:spLocks noGrp="1"/>
          </p:cNvSpPr>
          <p:nvPr>
            <p:ph type="sldNum" sz="quarter" idx="12"/>
          </p:nvPr>
        </p:nvSpPr>
        <p:spPr>
          <a:xfrm>
            <a:off x="9900458" y="6459785"/>
            <a:ext cx="1312025" cy="365125"/>
          </a:xfrm>
        </p:spPr>
        <p:txBody>
          <a:bodyPr>
            <a:normAutofit/>
          </a:bodyPr>
          <a:lstStyle/>
          <a:p>
            <a:pPr>
              <a:spcAft>
                <a:spcPts val="600"/>
              </a:spcAft>
            </a:pPr>
            <a:fld id="{D97F02B3-E515-4204-8EB6-2FFDB42EFD4D}" type="slidenum">
              <a:rPr lang="en-IN" smtClean="0"/>
              <a:pPr>
                <a:spcAft>
                  <a:spcPts val="600"/>
                </a:spcAft>
              </a:pPr>
              <a:t>17</a:t>
            </a:fld>
            <a:endParaRPr lang="en-IN"/>
          </a:p>
        </p:txBody>
      </p:sp>
      <p:sp>
        <p:nvSpPr>
          <p:cNvPr id="9" name="TextBox 8">
            <a:extLst>
              <a:ext uri="{FF2B5EF4-FFF2-40B4-BE49-F238E27FC236}">
                <a16:creationId xmlns:a16="http://schemas.microsoft.com/office/drawing/2014/main" id="{A1C19F6A-B065-3C8A-4931-46EEA8C2E877}"/>
              </a:ext>
            </a:extLst>
          </p:cNvPr>
          <p:cNvSpPr txBox="1"/>
          <p:nvPr/>
        </p:nvSpPr>
        <p:spPr>
          <a:xfrm>
            <a:off x="5282650" y="5740044"/>
            <a:ext cx="3717235" cy="369332"/>
          </a:xfrm>
          <a:prstGeom prst="rect">
            <a:avLst/>
          </a:prstGeom>
          <a:noFill/>
        </p:spPr>
        <p:txBody>
          <a:bodyPr wrap="square" rtlCol="0">
            <a:spAutoFit/>
          </a:bodyPr>
          <a:lstStyle/>
          <a:p>
            <a:r>
              <a:rPr lang="en-US" dirty="0"/>
              <a:t>Comparing Models</a:t>
            </a:r>
          </a:p>
        </p:txBody>
      </p:sp>
      <p:pic>
        <p:nvPicPr>
          <p:cNvPr id="5" name="Picture 4">
            <a:extLst>
              <a:ext uri="{FF2B5EF4-FFF2-40B4-BE49-F238E27FC236}">
                <a16:creationId xmlns:a16="http://schemas.microsoft.com/office/drawing/2014/main" id="{21B4D8C1-73AA-92D9-8352-DC83040DE430}"/>
              </a:ext>
            </a:extLst>
          </p:cNvPr>
          <p:cNvPicPr>
            <a:picLocks noChangeAspect="1"/>
          </p:cNvPicPr>
          <p:nvPr/>
        </p:nvPicPr>
        <p:blipFill>
          <a:blip r:embed="rId2"/>
          <a:stretch>
            <a:fillRect/>
          </a:stretch>
        </p:blipFill>
        <p:spPr>
          <a:xfrm>
            <a:off x="796549" y="653059"/>
            <a:ext cx="4411555" cy="4725636"/>
          </a:xfrm>
          <a:prstGeom prst="rect">
            <a:avLst/>
          </a:prstGeom>
        </p:spPr>
      </p:pic>
      <p:pic>
        <p:nvPicPr>
          <p:cNvPr id="7" name="Picture 6">
            <a:extLst>
              <a:ext uri="{FF2B5EF4-FFF2-40B4-BE49-F238E27FC236}">
                <a16:creationId xmlns:a16="http://schemas.microsoft.com/office/drawing/2014/main" id="{BED507A9-C59E-3FDD-72E1-67FBBDFCB506}"/>
              </a:ext>
            </a:extLst>
          </p:cNvPr>
          <p:cNvPicPr>
            <a:picLocks noChangeAspect="1"/>
          </p:cNvPicPr>
          <p:nvPr/>
        </p:nvPicPr>
        <p:blipFill>
          <a:blip r:embed="rId3"/>
          <a:stretch>
            <a:fillRect/>
          </a:stretch>
        </p:blipFill>
        <p:spPr>
          <a:xfrm>
            <a:off x="6564795" y="692590"/>
            <a:ext cx="4278760" cy="4590254"/>
          </a:xfrm>
          <a:prstGeom prst="rect">
            <a:avLst/>
          </a:prstGeom>
        </p:spPr>
      </p:pic>
    </p:spTree>
    <p:extLst>
      <p:ext uri="{BB962C8B-B14F-4D97-AF65-F5344CB8AC3E}">
        <p14:creationId xmlns:p14="http://schemas.microsoft.com/office/powerpoint/2010/main" val="261601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418D1F-DDAE-4EB9-A040-0D10F62C69D0}"/>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rPr>
              <a:t>CONCLUSION</a:t>
            </a:r>
            <a:endParaRPr lang="en-IN" sz="3600" b="1">
              <a:solidFill>
                <a:srgbClr val="FFFFFF"/>
              </a:solidFill>
            </a:endParaRPr>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43244AB9-5709-4926-8710-95F13410A58D}"/>
              </a:ext>
            </a:extLst>
          </p:cNvPr>
          <p:cNvSpPr>
            <a:spLocks noGrp="1"/>
          </p:cNvSpPr>
          <p:nvPr>
            <p:ph idx="1"/>
          </p:nvPr>
        </p:nvSpPr>
        <p:spPr>
          <a:xfrm>
            <a:off x="4629150" y="605896"/>
            <a:ext cx="7070480" cy="5646208"/>
          </a:xfrm>
        </p:spPr>
        <p:txBody>
          <a:bodyPr anchor="ctr">
            <a:normAutofit/>
          </a:bodyPr>
          <a:lstStyle/>
          <a:p>
            <a:pPr marL="0" indent="0">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Students can use the model to assess their chances of getting admission into a particular university with an average accuracy of 95 percent. </a:t>
            </a:r>
          </a:p>
          <a:p>
            <a:pPr marL="0" indent="0">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ultimate goal of research will be accomplished successfully, as the system allows students to save the lot of time and money that they would spend on educational mentors and application fees for colleges where they have less chances of getting admissions.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6" name="Slide Number Placeholder 5">
            <a:extLst>
              <a:ext uri="{FF2B5EF4-FFF2-40B4-BE49-F238E27FC236}">
                <a16:creationId xmlns:a16="http://schemas.microsoft.com/office/drawing/2014/main" id="{B5410549-1A72-4C82-8049-A05B9AD75BE2}"/>
              </a:ext>
            </a:extLst>
          </p:cNvPr>
          <p:cNvSpPr>
            <a:spLocks noGrp="1"/>
          </p:cNvSpPr>
          <p:nvPr>
            <p:ph type="sldNum" sz="quarter" idx="12"/>
          </p:nvPr>
        </p:nvSpPr>
        <p:spPr>
          <a:xfrm>
            <a:off x="10123055" y="6459785"/>
            <a:ext cx="1089428" cy="365125"/>
          </a:xfrm>
        </p:spPr>
        <p:txBody>
          <a:bodyPr>
            <a:normAutofit/>
          </a:bodyPr>
          <a:lstStyle/>
          <a:p>
            <a:pPr>
              <a:spcAft>
                <a:spcPts val="600"/>
              </a:spcAft>
            </a:pPr>
            <a:fld id="{D97F02B3-E515-4204-8EB6-2FFDB42EFD4D}" type="slidenum">
              <a:rPr lang="en-IN">
                <a:solidFill>
                  <a:schemeClr val="tx2"/>
                </a:solidFill>
              </a:rPr>
              <a:pPr>
                <a:spcAft>
                  <a:spcPts val="600"/>
                </a:spcAft>
              </a:pPr>
              <a:t>18</a:t>
            </a:fld>
            <a:endParaRPr lang="en-IN">
              <a:solidFill>
                <a:schemeClr val="tx2"/>
              </a:solidFill>
            </a:endParaRPr>
          </a:p>
        </p:txBody>
      </p:sp>
    </p:spTree>
    <p:extLst>
      <p:ext uri="{BB962C8B-B14F-4D97-AF65-F5344CB8AC3E}">
        <p14:creationId xmlns:p14="http://schemas.microsoft.com/office/powerpoint/2010/main" val="341613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A19E0C-6F71-884D-A3E0-220D27FB33A7}"/>
              </a:ext>
            </a:extLst>
          </p:cNvPr>
          <p:cNvSpPr>
            <a:spLocks noGrp="1"/>
          </p:cNvSpPr>
          <p:nvPr>
            <p:ph type="sldNum" sz="quarter" idx="12"/>
          </p:nvPr>
        </p:nvSpPr>
        <p:spPr/>
        <p:txBody>
          <a:bodyPr/>
          <a:lstStyle/>
          <a:p>
            <a:fld id="{D97F02B3-E515-4204-8EB6-2FFDB42EFD4D}" type="slidenum">
              <a:rPr lang="en-IN" smtClean="0"/>
              <a:t>19</a:t>
            </a:fld>
            <a:endParaRPr lang="en-IN"/>
          </a:p>
        </p:txBody>
      </p:sp>
      <p:sp>
        <p:nvSpPr>
          <p:cNvPr id="5" name="Content Placeholder 2">
            <a:extLst>
              <a:ext uri="{FF2B5EF4-FFF2-40B4-BE49-F238E27FC236}">
                <a16:creationId xmlns:a16="http://schemas.microsoft.com/office/drawing/2014/main" id="{A3B57C94-2C9F-9C6E-2037-77E401A58E6E}"/>
              </a:ext>
            </a:extLst>
          </p:cNvPr>
          <p:cNvSpPr txBox="1">
            <a:spLocks/>
          </p:cNvSpPr>
          <p:nvPr/>
        </p:nvSpPr>
        <p:spPr>
          <a:xfrm>
            <a:off x="696883" y="1458494"/>
            <a:ext cx="10515600" cy="4351338"/>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600" dirty="0"/>
              <a:t>N. Gupta, A. Sawhney, and D. Roth, “Will </a:t>
            </a:r>
            <a:r>
              <a:rPr lang="en-US" sz="1600" dirty="0" err="1"/>
              <a:t>i</a:t>
            </a:r>
            <a:r>
              <a:rPr lang="en-US" sz="1600" dirty="0"/>
              <a:t> Get in? Modeling the Graduate Admission Process for American Universities,” IEEE Int. Conf. Data Min. Work. ICDMW, vol. 0, pp. 631–638, 2016.</a:t>
            </a:r>
          </a:p>
          <a:p>
            <a:pPr>
              <a:buFont typeface="Arial" panose="020B0604020202020204" pitchFamily="34" charset="0"/>
              <a:buChar char="•"/>
            </a:pPr>
            <a:r>
              <a:rPr lang="en-US" sz="1600" dirty="0"/>
              <a:t>  A. Waters and R. </a:t>
            </a:r>
            <a:r>
              <a:rPr lang="en-US" sz="1600" dirty="0" err="1"/>
              <a:t>Miikkulainen</a:t>
            </a:r>
            <a:r>
              <a:rPr lang="en-US" sz="1600" dirty="0"/>
              <a:t>, “GRADE : Graduate Admissions,” pp. 64–75, 2014.</a:t>
            </a:r>
          </a:p>
          <a:p>
            <a:pPr>
              <a:buFont typeface="Arial" panose="020B0604020202020204" pitchFamily="34" charset="0"/>
              <a:buChar char="•"/>
            </a:pPr>
            <a:r>
              <a:rPr lang="en-US" sz="1600" dirty="0"/>
              <a:t>  S. Sujay, “Supervised Machine Learning Modelling &amp; Analysis for Graduate Admission Prediction,” vol. 7, no. 4, pp. 5–7, 2020.</a:t>
            </a:r>
          </a:p>
          <a:p>
            <a:pPr>
              <a:buFont typeface="Arial" panose="020B0604020202020204" pitchFamily="34" charset="0"/>
              <a:buChar char="•"/>
            </a:pPr>
            <a:r>
              <a:rPr lang="en-IN" sz="1600" dirty="0"/>
              <a:t>  F. </a:t>
            </a:r>
            <a:r>
              <a:rPr lang="en-IN" sz="1600" dirty="0" err="1"/>
              <a:t>Salo</a:t>
            </a:r>
            <a:r>
              <a:rPr lang="en-IN" sz="1600" dirty="0"/>
              <a:t>, M. </a:t>
            </a:r>
            <a:r>
              <a:rPr lang="en-IN" sz="1600" dirty="0" err="1"/>
              <a:t>Injadat</a:t>
            </a:r>
            <a:r>
              <a:rPr lang="en-IN" sz="1600" dirty="0"/>
              <a:t>, A. </a:t>
            </a:r>
            <a:r>
              <a:rPr lang="en-IN" sz="1600" dirty="0" err="1"/>
              <a:t>Moubayed</a:t>
            </a:r>
            <a:r>
              <a:rPr lang="en-IN" sz="1600" dirty="0"/>
              <a:t>, A. B. Nassif, and A. Essex, “Clustering Enabled Classification using Ensemble Feature Selection for Intrusion Detection,” in 2019 International Conference on Computing, Networking and Communications (ICNC), 2019, pp. 276–281</a:t>
            </a:r>
          </a:p>
          <a:p>
            <a:pPr>
              <a:buFont typeface="Arial" panose="020B0604020202020204" pitchFamily="34" charset="0"/>
              <a:buChar char="•"/>
            </a:pPr>
            <a:r>
              <a:rPr lang="en-US" sz="1600" dirty="0"/>
              <a:t>  A. </a:t>
            </a:r>
            <a:r>
              <a:rPr lang="en-US" sz="1600" dirty="0" err="1"/>
              <a:t>Moubayed</a:t>
            </a:r>
            <a:r>
              <a:rPr lang="en-US" sz="1600" dirty="0"/>
              <a:t>, M. </a:t>
            </a:r>
            <a:r>
              <a:rPr lang="en-US" sz="1600" dirty="0" err="1"/>
              <a:t>Injadat</a:t>
            </a:r>
            <a:r>
              <a:rPr lang="en-US" sz="1600" dirty="0"/>
              <a:t>, A. B. Nassif, H. </a:t>
            </a:r>
            <a:r>
              <a:rPr lang="en-US" sz="1600" dirty="0" err="1"/>
              <a:t>Lutfiyya</a:t>
            </a:r>
            <a:r>
              <a:rPr lang="en-US" sz="1600" dirty="0"/>
              <a:t>, and A. </a:t>
            </a:r>
            <a:r>
              <a:rPr lang="en-US" sz="1600" dirty="0" err="1"/>
              <a:t>Shami</a:t>
            </a:r>
            <a:r>
              <a:rPr lang="en-US" sz="1600" dirty="0"/>
              <a:t>, “E-Learning: Challenges and Research Opportunities Using Machine Learning Data Analytics,” IEEE Access, 2018</a:t>
            </a:r>
          </a:p>
          <a:p>
            <a:pPr>
              <a:buFont typeface="Arial" panose="020B0604020202020204" pitchFamily="34" charset="0"/>
              <a:buChar char="•"/>
            </a:pPr>
            <a:r>
              <a:rPr lang="en-IN" sz="1600" dirty="0"/>
              <a:t>https://www.kaggle.com/datasets/mohansacharya/graduate-admissions</a:t>
            </a:r>
          </a:p>
        </p:txBody>
      </p:sp>
      <p:sp>
        <p:nvSpPr>
          <p:cNvPr id="6" name="Title 1">
            <a:extLst>
              <a:ext uri="{FF2B5EF4-FFF2-40B4-BE49-F238E27FC236}">
                <a16:creationId xmlns:a16="http://schemas.microsoft.com/office/drawing/2014/main" id="{65AB8C28-90E6-DAA3-FC2C-F39EAD2BDD84}"/>
              </a:ext>
            </a:extLst>
          </p:cNvPr>
          <p:cNvSpPr txBox="1">
            <a:spLocks/>
          </p:cNvSpPr>
          <p:nvPr/>
        </p:nvSpPr>
        <p:spPr>
          <a:xfrm>
            <a:off x="3829259" y="513325"/>
            <a:ext cx="4594441" cy="1325563"/>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a:latin typeface="Times New Roman" panose="02020603050405020304" pitchFamily="18" charset="0"/>
                <a:cs typeface="Times New Roman" panose="02020603050405020304" pitchFamily="18" charset="0"/>
              </a:rPr>
              <a:t>REFRENCES</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01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IN" sz="3600">
                <a:solidFill>
                  <a:srgbClr val="FFFFFF"/>
                </a:solidFill>
                <a:latin typeface="Times New Roman" panose="02020603050405020304" pitchFamily="18" charset="0"/>
                <a:cs typeface="Times New Roman" panose="02020603050405020304" pitchFamily="18" charset="0"/>
              </a:rPr>
              <a:t>ABSTRACT</a:t>
            </a:r>
          </a:p>
        </p:txBody>
      </p:sp>
      <p:sp>
        <p:nvSpPr>
          <p:cNvPr id="16" name="Rectangle 1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endParaRPr lang="en-US"/>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  A model that predicts a student's odds of being admitted to a certain institution.</a:t>
            </a: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  Takes into account a variety of student-related factors in order to apply for their MS.</a:t>
            </a: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  Use of data related to previous applicants to various universities and their admit or reject status.</a:t>
            </a:r>
            <a:endParaRPr lang="en-IN">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70F730D-3487-403D-9052-B18E3D17E8C4}"/>
              </a:ext>
            </a:extLst>
          </p:cNvPr>
          <p:cNvSpPr>
            <a:spLocks noGrp="1"/>
          </p:cNvSpPr>
          <p:nvPr>
            <p:ph type="sldNum" sz="quarter" idx="12"/>
          </p:nvPr>
        </p:nvSpPr>
        <p:spPr>
          <a:xfrm>
            <a:off x="10123055" y="6459785"/>
            <a:ext cx="1089428" cy="365125"/>
          </a:xfrm>
        </p:spPr>
        <p:txBody>
          <a:bodyPr>
            <a:normAutofit/>
          </a:bodyPr>
          <a:lstStyle/>
          <a:p>
            <a:pPr>
              <a:spcAft>
                <a:spcPts val="600"/>
              </a:spcAft>
            </a:pPr>
            <a:fld id="{D97F02B3-E515-4204-8EB6-2FFDB42EFD4D}" type="slidenum">
              <a:rPr lang="en-IN">
                <a:solidFill>
                  <a:schemeClr val="tx2"/>
                </a:solidFill>
              </a:rPr>
              <a:pPr>
                <a:spcAft>
                  <a:spcPts val="600"/>
                </a:spcAft>
              </a:pPr>
              <a:t>2</a:t>
            </a:fld>
            <a:endParaRPr lang="en-IN">
              <a:solidFill>
                <a:schemeClr val="tx2"/>
              </a:solidFill>
            </a:endParaRPr>
          </a:p>
        </p:txBody>
      </p:sp>
    </p:spTree>
    <p:extLst>
      <p:ext uri="{BB962C8B-B14F-4D97-AF65-F5344CB8AC3E}">
        <p14:creationId xmlns:p14="http://schemas.microsoft.com/office/powerpoint/2010/main" val="239696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5EF0-467A-1176-7AAA-B1952881F234}"/>
              </a:ext>
            </a:extLst>
          </p:cNvPr>
          <p:cNvSpPr>
            <a:spLocks noGrp="1"/>
          </p:cNvSpPr>
          <p:nvPr>
            <p:ph type="title"/>
          </p:nvPr>
        </p:nvSpPr>
        <p:spPr/>
        <p:txBody>
          <a:bodyPr/>
          <a:lstStyle/>
          <a:p>
            <a:r>
              <a:rPr lang="en-US" dirty="0"/>
              <a:t>Zoom Link</a:t>
            </a:r>
          </a:p>
        </p:txBody>
      </p:sp>
      <p:sp>
        <p:nvSpPr>
          <p:cNvPr id="7" name="Slide Number Placeholder 6">
            <a:extLst>
              <a:ext uri="{FF2B5EF4-FFF2-40B4-BE49-F238E27FC236}">
                <a16:creationId xmlns:a16="http://schemas.microsoft.com/office/drawing/2014/main" id="{AF26E969-CD4E-DCA3-444A-5958FDADD038}"/>
              </a:ext>
            </a:extLst>
          </p:cNvPr>
          <p:cNvSpPr>
            <a:spLocks noGrp="1"/>
          </p:cNvSpPr>
          <p:nvPr>
            <p:ph type="sldNum" sz="quarter" idx="12"/>
          </p:nvPr>
        </p:nvSpPr>
        <p:spPr/>
        <p:txBody>
          <a:bodyPr/>
          <a:lstStyle/>
          <a:p>
            <a:fld id="{D97F02B3-E515-4204-8EB6-2FFDB42EFD4D}" type="slidenum">
              <a:rPr lang="en-IN" smtClean="0"/>
              <a:t>20</a:t>
            </a:fld>
            <a:endParaRPr lang="en-IN"/>
          </a:p>
        </p:txBody>
      </p:sp>
      <p:sp>
        <p:nvSpPr>
          <p:cNvPr id="9" name="TextBox 8">
            <a:extLst>
              <a:ext uri="{FF2B5EF4-FFF2-40B4-BE49-F238E27FC236}">
                <a16:creationId xmlns:a16="http://schemas.microsoft.com/office/drawing/2014/main" id="{57B0E418-DD53-9527-3E23-D7B31E428EC0}"/>
              </a:ext>
            </a:extLst>
          </p:cNvPr>
          <p:cNvSpPr txBox="1"/>
          <p:nvPr/>
        </p:nvSpPr>
        <p:spPr>
          <a:xfrm>
            <a:off x="1053353" y="3043517"/>
            <a:ext cx="10659035" cy="923330"/>
          </a:xfrm>
          <a:prstGeom prst="rect">
            <a:avLst/>
          </a:prstGeom>
          <a:noFill/>
        </p:spPr>
        <p:txBody>
          <a:bodyPr wrap="square">
            <a:spAutoFit/>
          </a:bodyPr>
          <a:lstStyle/>
          <a:p>
            <a:r>
              <a:rPr lang="en-US" dirty="0">
                <a:hlinkClick r:id="rId2"/>
              </a:rPr>
              <a:t>https://stevens.zoom.us/rec/share/dY-jWNYTOayoYNJlspgh8xxkJiAV7WSVv0RAEGZ6NkGo5TInicRDa4oHVbPuv1AH.w1t0h8hDotLIX6kB?startTime=1683753636000 </a:t>
            </a:r>
            <a:endParaRPr lang="en-US" dirty="0"/>
          </a:p>
        </p:txBody>
      </p:sp>
    </p:spTree>
    <p:extLst>
      <p:ext uri="{BB962C8B-B14F-4D97-AF65-F5344CB8AC3E}">
        <p14:creationId xmlns:p14="http://schemas.microsoft.com/office/powerpoint/2010/main" val="349730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A272-6850-06B9-DFB2-DD28C9D1C06C}"/>
              </a:ext>
            </a:extLst>
          </p:cNvPr>
          <p:cNvSpPr>
            <a:spLocks noGrp="1"/>
          </p:cNvSpPr>
          <p:nvPr>
            <p:ph type="title"/>
          </p:nvPr>
        </p:nvSpPr>
        <p:spPr/>
        <p:txBody>
          <a:bodyPr>
            <a:normAutofit fontScale="90000"/>
          </a:bodyPr>
          <a:lstStyle/>
          <a:p>
            <a:r>
              <a:rPr lang="en-US" sz="4800" dirty="0">
                <a:latin typeface="Times New Roman" panose="02020603050405020304" pitchFamily="18" charset="0"/>
                <a:cs typeface="Times New Roman" panose="02020603050405020304" pitchFamily="18" charset="0"/>
              </a:rPr>
              <a:t>REASON TO PURSUE THIS PROJECT</a:t>
            </a:r>
            <a:br>
              <a:rPr lang="en-IN" sz="4800" dirty="0">
                <a:latin typeface="Times New Roman" panose="02020603050405020304" pitchFamily="18" charset="0"/>
                <a:cs typeface="Times New Roman" panose="02020603050405020304" pitchFamily="18" charset="0"/>
              </a:rPr>
            </a:br>
            <a:endParaRPr lang="en-US" dirty="0"/>
          </a:p>
        </p:txBody>
      </p:sp>
      <p:sp>
        <p:nvSpPr>
          <p:cNvPr id="6" name="Slide Number Placeholder 5">
            <a:extLst>
              <a:ext uri="{FF2B5EF4-FFF2-40B4-BE49-F238E27FC236}">
                <a16:creationId xmlns:a16="http://schemas.microsoft.com/office/drawing/2014/main" id="{FCEB7D68-87EA-BC94-9DB9-303BB1F62ED8}"/>
              </a:ext>
            </a:extLst>
          </p:cNvPr>
          <p:cNvSpPr>
            <a:spLocks noGrp="1"/>
          </p:cNvSpPr>
          <p:nvPr>
            <p:ph type="sldNum" sz="quarter" idx="12"/>
          </p:nvPr>
        </p:nvSpPr>
        <p:spPr/>
        <p:txBody>
          <a:bodyPr/>
          <a:lstStyle/>
          <a:p>
            <a:fld id="{D97F02B3-E515-4204-8EB6-2FFDB42EFD4D}" type="slidenum">
              <a:rPr lang="en-IN" smtClean="0"/>
              <a:t>3</a:t>
            </a:fld>
            <a:endParaRPr lang="en-IN"/>
          </a:p>
        </p:txBody>
      </p:sp>
      <p:sp>
        <p:nvSpPr>
          <p:cNvPr id="7" name="Content Placeholder 6">
            <a:extLst>
              <a:ext uri="{FF2B5EF4-FFF2-40B4-BE49-F238E27FC236}">
                <a16:creationId xmlns:a16="http://schemas.microsoft.com/office/drawing/2014/main" id="{0FBD17F7-62E9-26EE-E063-8D0441B1CECD}"/>
              </a:ext>
            </a:extLst>
          </p:cNvPr>
          <p:cNvSpPr>
            <a:spLocks noGrp="1"/>
          </p:cNvSpPr>
          <p:nvPr>
            <p:ph idx="1"/>
          </p:nvPr>
        </p:nvSpPr>
        <p:spPr>
          <a:xfrm>
            <a:off x="1096963" y="1846263"/>
            <a:ext cx="10058400" cy="2198679"/>
          </a:xfrm>
          <a:prstGeom prst="rect">
            <a:avLst/>
          </a:prstGeom>
        </p:spPr>
        <p:txBody>
          <a:bodyPr wrap="square">
            <a:spAutoFit/>
          </a:bodyPr>
          <a:lstStyle/>
          <a:p>
            <a:endParaRPr lang="en-IN" sz="2000" dirty="0">
              <a:latin typeface="Times New Roman" panose="02020603050405020304" pitchFamily="18" charset="0"/>
              <a:cs typeface="Times New Roman" panose="02020603050405020304" pitchFamily="18" charset="0"/>
            </a:endParaRPr>
          </a:p>
          <a:p>
            <a:pPr algn="just">
              <a:lnSpc>
                <a:spcPct val="115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Young employees who want to make a name for themselves in the workplace are always on the lookout for higher degrees that may help them advance their abilities and knowledge. </a:t>
            </a:r>
          </a:p>
          <a:p>
            <a:pPr algn="just">
              <a:lnSpc>
                <a:spcPct val="115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reality has prompted us to research student grades and the probability of admission to master's programmes.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3628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4;gbd3817146e_0_13"/>
          <p:cNvSpPr txBox="1">
            <a:spLocks/>
          </p:cNvSpPr>
          <p:nvPr/>
        </p:nvSpPr>
        <p:spPr>
          <a:xfrm>
            <a:off x="1981200" y="402724"/>
            <a:ext cx="8229600" cy="1143000"/>
          </a:xfrm>
          <a:prstGeom prst="rect">
            <a:avLst/>
          </a:prstGeom>
          <a:noFill/>
          <a:ln>
            <a:noFill/>
          </a:ln>
        </p:spPr>
        <p:txBody>
          <a:bodyPr spcFirstLastPara="1" vert="horz" wrap="square" lIns="91425" tIns="45700" rIns="91425"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400"/>
              <a:buFont typeface="Times New Roman"/>
              <a:buNone/>
            </a:pPr>
            <a:r>
              <a:rPr lang="en-US" sz="4800">
                <a:latin typeface="Times New Roman" panose="02020603050405020304" pitchFamily="18" charset="0"/>
                <a:ea typeface="Times New Roman"/>
                <a:cs typeface="Times New Roman" panose="02020603050405020304" pitchFamily="18" charset="0"/>
                <a:sym typeface="Times New Roman"/>
              </a:rPr>
              <a:t>INTRODUCTION</a:t>
            </a:r>
            <a:endParaRPr lang="en-US" sz="4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766B49B3-ED86-4F07-8C9F-E3DCFFE07A49}"/>
              </a:ext>
            </a:extLst>
          </p:cNvPr>
          <p:cNvSpPr>
            <a:spLocks noGrp="1"/>
          </p:cNvSpPr>
          <p:nvPr>
            <p:ph type="sldNum" sz="quarter" idx="12"/>
          </p:nvPr>
        </p:nvSpPr>
        <p:spPr/>
        <p:txBody>
          <a:bodyPr/>
          <a:lstStyle/>
          <a:p>
            <a:fld id="{D97F02B3-E515-4204-8EB6-2FFDB42EFD4D}" type="slidenum">
              <a:rPr lang="en-IN" smtClean="0"/>
              <a:t>4</a:t>
            </a:fld>
            <a:endParaRPr lang="en-IN"/>
          </a:p>
        </p:txBody>
      </p:sp>
      <p:sp>
        <p:nvSpPr>
          <p:cNvPr id="4" name="TextBox 3">
            <a:extLst>
              <a:ext uri="{FF2B5EF4-FFF2-40B4-BE49-F238E27FC236}">
                <a16:creationId xmlns:a16="http://schemas.microsoft.com/office/drawing/2014/main" id="{E3DECC40-94E4-6635-DEA7-E022473C1811}"/>
              </a:ext>
            </a:extLst>
          </p:cNvPr>
          <p:cNvSpPr txBox="1"/>
          <p:nvPr/>
        </p:nvSpPr>
        <p:spPr>
          <a:xfrm>
            <a:off x="1062318" y="1716740"/>
            <a:ext cx="9991164" cy="1895647"/>
          </a:xfrm>
          <a:prstGeom prst="rect">
            <a:avLst/>
          </a:prstGeom>
          <a:noFill/>
        </p:spPr>
        <p:txBody>
          <a:bodyPr wrap="square">
            <a:spAutoFit/>
          </a:bodyPr>
          <a:lstStyle/>
          <a:p>
            <a:pPr algn="just">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model was developed to forecast the progress of prospective students by comparing the score of students currently studying at university.</a:t>
            </a:r>
          </a:p>
          <a:p>
            <a:r>
              <a:rPr lang="en-US" sz="1800" dirty="0">
                <a:effectLst/>
                <a:latin typeface="Times New Roman" panose="02020603050405020304" pitchFamily="18" charset="0"/>
                <a:ea typeface="Times New Roman" panose="02020603050405020304" pitchFamily="18" charset="0"/>
              </a:rPr>
              <a:t>Inspecting feature values that help identify what needs to be done to clean or pre-process until you see the range or distribution of values typical of each attribute. </a:t>
            </a: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Then, machine learning techniques like logistic regression, decision tree random forest algorithm are used.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74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EA4012-32A7-48D5-A2D7-C1A44563D748}"/>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latin typeface="Times New Roman" panose="02020603050405020304" pitchFamily="18" charset="0"/>
                <a:cs typeface="Times New Roman" panose="02020603050405020304" pitchFamily="18" charset="0"/>
              </a:rPr>
              <a:t>PROPOSED SYSTEM</a:t>
            </a:r>
            <a:endParaRPr lang="en-IN" sz="3600" dirty="0">
              <a:solidFill>
                <a:srgbClr val="FFFFFF"/>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37F2B2E-C0B5-4119-9730-316EF0A8915C}"/>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  Considering all the factors to make up the profile for graduation admission such as, GRE, IELTS/TOEFL, SOP, LOR, UG score, Research papers, job experience, internship, extra curricular, projects, and achievements.</a:t>
            </a: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  The dataset will have lot of anomalies like missing values, outliers and so on. Hence, missing value treatment, outlier treatment, feature engineering and EDA will be done efficiently.</a:t>
            </a: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  EDA helps to get a clear idea about our features. It also helps us capture any trend or seasonality of data points.</a:t>
            </a:r>
            <a:br>
              <a:rPr lang="en-US"/>
            </a:br>
            <a:endParaRPr lang="en-IN" dirty="0"/>
          </a:p>
        </p:txBody>
      </p:sp>
      <p:sp>
        <p:nvSpPr>
          <p:cNvPr id="7" name="Slide Number Placeholder 6">
            <a:extLst>
              <a:ext uri="{FF2B5EF4-FFF2-40B4-BE49-F238E27FC236}">
                <a16:creationId xmlns:a16="http://schemas.microsoft.com/office/drawing/2014/main" id="{1BCD65E0-41B2-45B9-BD41-A613BE0A7705}"/>
              </a:ext>
            </a:extLst>
          </p:cNvPr>
          <p:cNvSpPr>
            <a:spLocks noGrp="1"/>
          </p:cNvSpPr>
          <p:nvPr>
            <p:ph type="sldNum" sz="quarter" idx="12"/>
          </p:nvPr>
        </p:nvSpPr>
        <p:spPr>
          <a:xfrm>
            <a:off x="10123055" y="6459785"/>
            <a:ext cx="1089428" cy="365125"/>
          </a:xfrm>
        </p:spPr>
        <p:txBody>
          <a:bodyPr>
            <a:normAutofit/>
          </a:bodyPr>
          <a:lstStyle/>
          <a:p>
            <a:pPr>
              <a:spcAft>
                <a:spcPts val="600"/>
              </a:spcAft>
            </a:pPr>
            <a:fld id="{D97F02B3-E515-4204-8EB6-2FFDB42EFD4D}" type="slidenum">
              <a:rPr lang="en-IN">
                <a:solidFill>
                  <a:schemeClr val="tx2"/>
                </a:solidFill>
              </a:rPr>
              <a:pPr>
                <a:spcAft>
                  <a:spcPts val="600"/>
                </a:spcAft>
              </a:pPr>
              <a:t>5</a:t>
            </a:fld>
            <a:endParaRPr lang="en-IN">
              <a:solidFill>
                <a:schemeClr val="tx2"/>
              </a:solidFill>
            </a:endParaRPr>
          </a:p>
        </p:txBody>
      </p:sp>
    </p:spTree>
    <p:extLst>
      <p:ext uri="{BB962C8B-B14F-4D97-AF65-F5344CB8AC3E}">
        <p14:creationId xmlns:p14="http://schemas.microsoft.com/office/powerpoint/2010/main" val="283841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A15C-2297-43A1-9634-9447CBE1C91E}"/>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ALGORITHMS USED</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1297B5-231B-410A-8E85-4493FC961A89}"/>
              </a:ext>
            </a:extLst>
          </p:cNvPr>
          <p:cNvSpPr>
            <a:spLocks noGrp="1"/>
          </p:cNvSpPr>
          <p:nvPr>
            <p:ph idx="1"/>
          </p:nvPr>
        </p:nvSpPr>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Random Forest</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Logistic Regression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Decision Tree</a:t>
            </a:r>
          </a:p>
        </p:txBody>
      </p:sp>
      <p:sp>
        <p:nvSpPr>
          <p:cNvPr id="7" name="Slide Number Placeholder 6">
            <a:extLst>
              <a:ext uri="{FF2B5EF4-FFF2-40B4-BE49-F238E27FC236}">
                <a16:creationId xmlns:a16="http://schemas.microsoft.com/office/drawing/2014/main" id="{4AF3F746-2E74-432A-92A0-9171D4CA9705}"/>
              </a:ext>
            </a:extLst>
          </p:cNvPr>
          <p:cNvSpPr>
            <a:spLocks noGrp="1"/>
          </p:cNvSpPr>
          <p:nvPr>
            <p:ph type="sldNum" sz="quarter" idx="12"/>
          </p:nvPr>
        </p:nvSpPr>
        <p:spPr/>
        <p:txBody>
          <a:bodyPr/>
          <a:lstStyle/>
          <a:p>
            <a:fld id="{D97F02B3-E515-4204-8EB6-2FFDB42EFD4D}" type="slidenum">
              <a:rPr lang="en-IN" smtClean="0"/>
              <a:t>6</a:t>
            </a:fld>
            <a:endParaRPr lang="en-IN"/>
          </a:p>
        </p:txBody>
      </p:sp>
    </p:spTree>
    <p:extLst>
      <p:ext uri="{BB962C8B-B14F-4D97-AF65-F5344CB8AC3E}">
        <p14:creationId xmlns:p14="http://schemas.microsoft.com/office/powerpoint/2010/main" val="266653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22BB7-71D8-4AE2-8872-911B947865F7}"/>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Random Forest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526EFD-86D9-4FA6-8393-E93E88EE30EE}"/>
              </a:ext>
            </a:extLst>
          </p:cNvPr>
          <p:cNvSpPr>
            <a:spLocks noGrp="1"/>
          </p:cNvSpPr>
          <p:nvPr>
            <p:ph idx="1"/>
          </p:nvPr>
        </p:nvSpPr>
        <p:spPr>
          <a:xfrm>
            <a:off x="1097280" y="2044516"/>
            <a:ext cx="10058400" cy="4023360"/>
          </a:xfrm>
        </p:spPr>
        <p:txBody>
          <a:bodyPr/>
          <a:lstStyle/>
          <a:p>
            <a:pPr marL="0" indent="0">
              <a:buNone/>
            </a:pPr>
            <a:r>
              <a:rPr lang="en-US" sz="2000" dirty="0">
                <a:latin typeface="Times New Roman" panose="02020603050405020304" pitchFamily="18" charset="0"/>
                <a:cs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marL="0" indent="0">
              <a:buNone/>
            </a:pPr>
            <a:endParaRPr lang="en-IN" dirty="0"/>
          </a:p>
        </p:txBody>
      </p:sp>
      <p:sp>
        <p:nvSpPr>
          <p:cNvPr id="7" name="Slide Number Placeholder 6">
            <a:extLst>
              <a:ext uri="{FF2B5EF4-FFF2-40B4-BE49-F238E27FC236}">
                <a16:creationId xmlns:a16="http://schemas.microsoft.com/office/drawing/2014/main" id="{1F7910FB-D56C-48CA-A85D-ACD188FBC69B}"/>
              </a:ext>
            </a:extLst>
          </p:cNvPr>
          <p:cNvSpPr>
            <a:spLocks noGrp="1"/>
          </p:cNvSpPr>
          <p:nvPr>
            <p:ph type="sldNum" sz="quarter" idx="12"/>
          </p:nvPr>
        </p:nvSpPr>
        <p:spPr/>
        <p:txBody>
          <a:bodyPr/>
          <a:lstStyle/>
          <a:p>
            <a:fld id="{D97F02B3-E515-4204-8EB6-2FFDB42EFD4D}" type="slidenum">
              <a:rPr lang="en-IN" smtClean="0"/>
              <a:t>7</a:t>
            </a:fld>
            <a:endParaRPr lang="en-IN"/>
          </a:p>
        </p:txBody>
      </p:sp>
      <p:sp>
        <p:nvSpPr>
          <p:cNvPr id="9" name="TextBox 8">
            <a:extLst>
              <a:ext uri="{FF2B5EF4-FFF2-40B4-BE49-F238E27FC236}">
                <a16:creationId xmlns:a16="http://schemas.microsoft.com/office/drawing/2014/main" id="{FBEE0AA6-E7DA-DD03-677A-1583395D07BB}"/>
              </a:ext>
            </a:extLst>
          </p:cNvPr>
          <p:cNvSpPr txBox="1"/>
          <p:nvPr/>
        </p:nvSpPr>
        <p:spPr>
          <a:xfrm>
            <a:off x="3511254" y="3491266"/>
            <a:ext cx="6096000" cy="769441"/>
          </a:xfrm>
          <a:prstGeom prst="rect">
            <a:avLst/>
          </a:prstGeom>
          <a:noFill/>
        </p:spPr>
        <p:txBody>
          <a:bodyPr wrap="square">
            <a:spAutoFit/>
          </a:bodyPr>
          <a:lstStyle/>
          <a:p>
            <a:r>
              <a:rPr lang="en-US" sz="4400" dirty="0">
                <a:solidFill>
                  <a:schemeClr val="tx1"/>
                </a:solidFill>
                <a:latin typeface="Times New Roman" panose="02020603050405020304" pitchFamily="18" charset="0"/>
                <a:cs typeface="Times New Roman" panose="02020603050405020304" pitchFamily="18" charset="0"/>
              </a:rPr>
              <a:t>Logistic Regression</a:t>
            </a:r>
            <a:endParaRPr lang="en-US" sz="4400"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83BF04C7-F87F-BF88-50B0-CDB2100AB755}"/>
              </a:ext>
            </a:extLst>
          </p:cNvPr>
          <p:cNvSpPr txBox="1">
            <a:spLocks/>
          </p:cNvSpPr>
          <p:nvPr/>
        </p:nvSpPr>
        <p:spPr>
          <a:xfrm>
            <a:off x="838200" y="44666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Logistic Regression was used in the biological sciences in early twentieth century. It was then used in many social science applications. Logistic Regression is used when the dependent variable(target) is categorical.</a:t>
            </a:r>
          </a:p>
          <a:p>
            <a:pPr marL="0" indent="0">
              <a:buNone/>
            </a:pPr>
            <a:endParaRPr lang="en-IN" sz="2000" dirty="0"/>
          </a:p>
        </p:txBody>
      </p:sp>
    </p:spTree>
    <p:extLst>
      <p:ext uri="{BB962C8B-B14F-4D97-AF65-F5344CB8AC3E}">
        <p14:creationId xmlns:p14="http://schemas.microsoft.com/office/powerpoint/2010/main" val="3342938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83AC-05F0-E1B2-24B7-C9CF4BC0283C}"/>
              </a:ext>
            </a:extLst>
          </p:cNvPr>
          <p:cNvSpPr>
            <a:spLocks noGrp="1"/>
          </p:cNvSpPr>
          <p:nvPr>
            <p:ph type="title"/>
          </p:nvPr>
        </p:nvSpPr>
        <p:spPr>
          <a:xfrm>
            <a:off x="4043083" y="564777"/>
            <a:ext cx="4374776" cy="1211076"/>
          </a:xfrm>
        </p:spPr>
        <p:txBody>
          <a:bodyPr/>
          <a:lstStyle/>
          <a:p>
            <a:r>
              <a:rPr lang="en-US" dirty="0">
                <a:latin typeface="Times New Roman" panose="02020603050405020304" pitchFamily="18" charset="0"/>
                <a:cs typeface="Times New Roman" panose="02020603050405020304" pitchFamily="18" charset="0"/>
              </a:rPr>
              <a:t>Decision Tree</a:t>
            </a:r>
          </a:p>
        </p:txBody>
      </p:sp>
      <p:sp>
        <p:nvSpPr>
          <p:cNvPr id="5" name="Slide Number Placeholder 4">
            <a:extLst>
              <a:ext uri="{FF2B5EF4-FFF2-40B4-BE49-F238E27FC236}">
                <a16:creationId xmlns:a16="http://schemas.microsoft.com/office/drawing/2014/main" id="{4955DB89-64A7-AD46-4B71-0CCA7EB2A9D2}"/>
              </a:ext>
            </a:extLst>
          </p:cNvPr>
          <p:cNvSpPr>
            <a:spLocks noGrp="1"/>
          </p:cNvSpPr>
          <p:nvPr>
            <p:ph type="sldNum" sz="quarter" idx="12"/>
          </p:nvPr>
        </p:nvSpPr>
        <p:spPr/>
        <p:txBody>
          <a:bodyPr/>
          <a:lstStyle/>
          <a:p>
            <a:fld id="{D97F02B3-E515-4204-8EB6-2FFDB42EFD4D}" type="slidenum">
              <a:rPr lang="en-IN" smtClean="0"/>
              <a:t>8</a:t>
            </a:fld>
            <a:endParaRPr lang="en-IN"/>
          </a:p>
        </p:txBody>
      </p:sp>
      <p:sp>
        <p:nvSpPr>
          <p:cNvPr id="7" name="TextBox 6">
            <a:extLst>
              <a:ext uri="{FF2B5EF4-FFF2-40B4-BE49-F238E27FC236}">
                <a16:creationId xmlns:a16="http://schemas.microsoft.com/office/drawing/2014/main" id="{7E43AB8D-314D-EEBB-6D3D-F92887002676}"/>
              </a:ext>
            </a:extLst>
          </p:cNvPr>
          <p:cNvSpPr txBox="1"/>
          <p:nvPr/>
        </p:nvSpPr>
        <p:spPr>
          <a:xfrm>
            <a:off x="878541" y="1997839"/>
            <a:ext cx="10327341" cy="1938992"/>
          </a:xfrm>
          <a:prstGeom prst="rect">
            <a:avLst/>
          </a:prstGeom>
          <a:noFill/>
        </p:spPr>
        <p:txBody>
          <a:bodyPr wrap="square">
            <a:spAutoFit/>
          </a:bodyPr>
          <a:lstStyle/>
          <a:p>
            <a:pPr algn="l"/>
            <a:r>
              <a:rPr lang="en-US" sz="2000" b="0" i="0" dirty="0">
                <a:solidFill>
                  <a:srgbClr val="202122"/>
                </a:solidFill>
                <a:effectLst/>
                <a:latin typeface="Times New Roman" panose="02020603050405020304" pitchFamily="18" charset="0"/>
                <a:cs typeface="Times New Roman" panose="02020603050405020304" pitchFamily="18" charset="0"/>
              </a:rPr>
              <a:t>A decision tree is a decision support hierarchical model that uses a tree-like model of decisions and their possible consequences, including chance event outcomes, resource costs, and utility. It is one way to display an algorithm that only contains conditional control statements.</a:t>
            </a:r>
          </a:p>
          <a:p>
            <a:pPr algn="l"/>
            <a:endParaRPr lang="en-US" sz="2000" b="0" i="0" dirty="0">
              <a:solidFill>
                <a:srgbClr val="202122"/>
              </a:solidFill>
              <a:effectLst/>
              <a:latin typeface="Times New Roman" panose="02020603050405020304" pitchFamily="18" charset="0"/>
              <a:cs typeface="Times New Roman" panose="02020603050405020304" pitchFamily="18" charset="0"/>
            </a:endParaRPr>
          </a:p>
          <a:p>
            <a:pPr algn="l"/>
            <a:r>
              <a:rPr lang="en-US" sz="2000" b="0" i="0" dirty="0">
                <a:solidFill>
                  <a:srgbClr val="202122"/>
                </a:solidFill>
                <a:effectLst/>
                <a:latin typeface="Times New Roman" panose="02020603050405020304" pitchFamily="18" charset="0"/>
                <a:cs typeface="Times New Roman" panose="02020603050405020304" pitchFamily="18" charset="0"/>
              </a:rPr>
              <a:t>Decision trees are commonly used in operations research, specifically in decision analysis, to help identify a strategy most likely to reach a goal, but are also a popular tool in machine learning.</a:t>
            </a:r>
          </a:p>
        </p:txBody>
      </p:sp>
    </p:spTree>
    <p:extLst>
      <p:ext uri="{BB962C8B-B14F-4D97-AF65-F5344CB8AC3E}">
        <p14:creationId xmlns:p14="http://schemas.microsoft.com/office/powerpoint/2010/main" val="169257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EA9FD-D6DC-450C-ACA2-DCB3ABBA04E2}"/>
              </a:ext>
            </a:extLst>
          </p:cNvPr>
          <p:cNvSpPr>
            <a:spLocks noGrp="1"/>
          </p:cNvSpPr>
          <p:nvPr>
            <p:ph type="title"/>
          </p:nvPr>
        </p:nvSpPr>
        <p:spPr/>
        <p:txBody>
          <a:bodyPr/>
          <a:lstStyle/>
          <a:p>
            <a:pPr algn="ctr"/>
            <a:r>
              <a:rPr lang="en-US" dirty="0">
                <a:solidFill>
                  <a:schemeClr val="tx1"/>
                </a:solidFill>
              </a:rPr>
              <a:t>MODULES</a:t>
            </a:r>
            <a:endParaRPr lang="en-IN" dirty="0">
              <a:solidFill>
                <a:schemeClr val="tx1"/>
              </a:solidFill>
            </a:endParaRPr>
          </a:p>
        </p:txBody>
      </p:sp>
      <p:graphicFrame>
        <p:nvGraphicFramePr>
          <p:cNvPr id="9" name="Content Placeholder 2">
            <a:extLst>
              <a:ext uri="{FF2B5EF4-FFF2-40B4-BE49-F238E27FC236}">
                <a16:creationId xmlns:a16="http://schemas.microsoft.com/office/drawing/2014/main" id="{72C9EF95-CC88-63F0-2C89-CBC8FD33ED0D}"/>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a:extLst>
              <a:ext uri="{FF2B5EF4-FFF2-40B4-BE49-F238E27FC236}">
                <a16:creationId xmlns:a16="http://schemas.microsoft.com/office/drawing/2014/main" id="{62A3B519-4F84-4F53-A935-87AC12AA6622}"/>
              </a:ext>
            </a:extLst>
          </p:cNvPr>
          <p:cNvSpPr>
            <a:spLocks noGrp="1"/>
          </p:cNvSpPr>
          <p:nvPr>
            <p:ph type="sldNum" sz="quarter" idx="12"/>
          </p:nvPr>
        </p:nvSpPr>
        <p:spPr/>
        <p:txBody>
          <a:bodyPr/>
          <a:lstStyle/>
          <a:p>
            <a:fld id="{D97F02B3-E515-4204-8EB6-2FFDB42EFD4D}" type="slidenum">
              <a:rPr lang="en-IN" smtClean="0"/>
              <a:t>9</a:t>
            </a:fld>
            <a:endParaRPr lang="en-IN"/>
          </a:p>
        </p:txBody>
      </p:sp>
    </p:spTree>
    <p:extLst>
      <p:ext uri="{BB962C8B-B14F-4D97-AF65-F5344CB8AC3E}">
        <p14:creationId xmlns:p14="http://schemas.microsoft.com/office/powerpoint/2010/main" val="41002756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3435</TotalTime>
  <Words>1107</Words>
  <Application>Microsoft Office PowerPoint</Application>
  <PresentationFormat>Widescreen</PresentationFormat>
  <Paragraphs>100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Retrospect</vt:lpstr>
      <vt:lpstr>PowerPoint Presentation</vt:lpstr>
      <vt:lpstr>ABSTRACT</vt:lpstr>
      <vt:lpstr>REASON TO PURSUE THIS PROJECT </vt:lpstr>
      <vt:lpstr>PowerPoint Presentation</vt:lpstr>
      <vt:lpstr>PROPOSED SYSTEM</vt:lpstr>
      <vt:lpstr>ALGORITHMS USED</vt:lpstr>
      <vt:lpstr>Random Forest</vt:lpstr>
      <vt:lpstr>Decision Tree</vt:lpstr>
      <vt:lpstr>MODULES</vt:lpstr>
      <vt:lpstr>Module 1: Data reading and uploading </vt:lpstr>
      <vt:lpstr>Module 3: Plotting of data visually </vt:lpstr>
      <vt:lpstr>Module 5: Models and prediction </vt:lpstr>
      <vt:lpstr>PowerPoint Presentation</vt:lpstr>
      <vt:lpstr>PowerPoint Presentation</vt:lpstr>
      <vt:lpstr>PowerPoint Presentation</vt:lpstr>
      <vt:lpstr>PowerPoint Presentation</vt:lpstr>
      <vt:lpstr>PowerPoint Presentation</vt:lpstr>
      <vt:lpstr>CONCLUSION</vt:lpstr>
      <vt:lpstr>PowerPoint Presentation</vt:lpstr>
      <vt:lpstr>Zoom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tanvi venky</dc:creator>
  <cp:lastModifiedBy>Tanvi Venkatesh</cp:lastModifiedBy>
  <cp:revision>50</cp:revision>
  <dcterms:created xsi:type="dcterms:W3CDTF">2021-09-15T09:21:12Z</dcterms:created>
  <dcterms:modified xsi:type="dcterms:W3CDTF">2023-05-11T00:08:49Z</dcterms:modified>
</cp:coreProperties>
</file>