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4"/>
    <p:restoredTop sz="94708"/>
  </p:normalViewPr>
  <p:slideViewPr>
    <p:cSldViewPr snapToGrid="0">
      <p:cViewPr varScale="1">
        <p:scale>
          <a:sx n="121" d="100"/>
          <a:sy n="121"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C3D3-C477-8DE7-3D2C-B2C567EE43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2F16C2-EF8A-F5B7-62B2-5F225815D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EC028-D6AA-7035-DD73-8F3425472021}"/>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5" name="Footer Placeholder 4">
            <a:extLst>
              <a:ext uri="{FF2B5EF4-FFF2-40B4-BE49-F238E27FC236}">
                <a16:creationId xmlns:a16="http://schemas.microsoft.com/office/drawing/2014/main" id="{46DFB85E-D643-F8B7-31D0-2641BBDC9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B4B9-8D02-53B8-F75C-87F24E2A18B6}"/>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366492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1942-6951-B563-1A80-4BF0354BBA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CE6543-00A7-7B6A-05E9-E5AA547D3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2B97D-DD04-75F7-9F07-0D210B15E83B}"/>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5" name="Footer Placeholder 4">
            <a:extLst>
              <a:ext uri="{FF2B5EF4-FFF2-40B4-BE49-F238E27FC236}">
                <a16:creationId xmlns:a16="http://schemas.microsoft.com/office/drawing/2014/main" id="{3D6C8AF3-2006-C75B-1442-1521176DF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C2F42-9F03-8CD5-D187-2D5AA8267BEC}"/>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390557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E70F0-90CE-D7DD-0DC4-5308F1B2A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108D84-86DC-2590-A6F4-BFC128261D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C702C-794C-819E-3787-FACC959D69ED}"/>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5" name="Footer Placeholder 4">
            <a:extLst>
              <a:ext uri="{FF2B5EF4-FFF2-40B4-BE49-F238E27FC236}">
                <a16:creationId xmlns:a16="http://schemas.microsoft.com/office/drawing/2014/main" id="{14CFBDF2-C2D6-BC14-A228-68B239F1F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9F0C7-E380-41D2-EA6D-104972111A47}"/>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26092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E2AE-36E7-B87D-A3B4-1D73160FD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F170B-C1AA-DB48-C8E5-67A7C7623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8BD3A-B83B-F957-CFCD-465A002E9E50}"/>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5" name="Footer Placeholder 4">
            <a:extLst>
              <a:ext uri="{FF2B5EF4-FFF2-40B4-BE49-F238E27FC236}">
                <a16:creationId xmlns:a16="http://schemas.microsoft.com/office/drawing/2014/main" id="{863CFA37-F561-EADA-1E8B-9B9F90595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995EE-4B28-7BB6-1A88-AB187D2E71D6}"/>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138624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3E04-A35C-FEBE-177E-8C261AFC6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51AFFB-947A-66A6-DF4E-13D18CE300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E775AD-C8A3-8EF8-0526-5DBF8B0566F2}"/>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5" name="Footer Placeholder 4">
            <a:extLst>
              <a:ext uri="{FF2B5EF4-FFF2-40B4-BE49-F238E27FC236}">
                <a16:creationId xmlns:a16="http://schemas.microsoft.com/office/drawing/2014/main" id="{82476503-859F-6684-449E-7F6079D57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AC8CF-A22D-31C3-B392-6E8C72644C63}"/>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63749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F4C6-9CF5-75CF-FC59-9D1CF64E2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DA8E7-9E39-3F49-B644-39F95950B2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A493B-04F1-05F0-E001-2DD752AB8F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65D16E-138E-3EB0-2990-844EFA423338}"/>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6" name="Footer Placeholder 5">
            <a:extLst>
              <a:ext uri="{FF2B5EF4-FFF2-40B4-BE49-F238E27FC236}">
                <a16:creationId xmlns:a16="http://schemas.microsoft.com/office/drawing/2014/main" id="{80795A9A-696B-011D-66F7-08DA5958D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664FA-3A51-D512-842B-FC65F3A99947}"/>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839861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DB84-5DC8-1966-D55D-617E1DA4C9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581BCA-E754-4184-3B75-F62932036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BF922-5C10-9869-9456-B419B3C4E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E8A433-2B6F-9AA6-F0C4-827AC2811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2DBB6-7B59-0A5F-C73C-272B3E4637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124BB-01EA-B919-EA63-0853BC1EB4F1}"/>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8" name="Footer Placeholder 7">
            <a:extLst>
              <a:ext uri="{FF2B5EF4-FFF2-40B4-BE49-F238E27FC236}">
                <a16:creationId xmlns:a16="http://schemas.microsoft.com/office/drawing/2014/main" id="{E5BFEE16-FFF2-35F6-6553-9A1BCB36CB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393CD-E2D0-834D-8BB8-6DDAA6E6C4F0}"/>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397389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323C-C48A-867B-DBB3-FC062769E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1F830-99E7-99B8-98B1-9A79A00E6131}"/>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4" name="Footer Placeholder 3">
            <a:extLst>
              <a:ext uri="{FF2B5EF4-FFF2-40B4-BE49-F238E27FC236}">
                <a16:creationId xmlns:a16="http://schemas.microsoft.com/office/drawing/2014/main" id="{0905B201-0633-F047-725C-3B2654B0FB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4F4C5D-61F8-114C-E6B0-F0A1E346CF48}"/>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61127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3418D-6368-70CB-98B9-C3ED3F88C3D2}"/>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3" name="Footer Placeholder 2">
            <a:extLst>
              <a:ext uri="{FF2B5EF4-FFF2-40B4-BE49-F238E27FC236}">
                <a16:creationId xmlns:a16="http://schemas.microsoft.com/office/drawing/2014/main" id="{E3A53D0D-72F3-66CB-8C33-A481F221C1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B2D96-5A1D-7D0B-B29C-82461B53F99B}"/>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70645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A4C2-0803-F02F-83EF-32A3717E1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B0BF2-842B-39CF-4185-9B8C7AAD2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2D353A-3C2A-1A6A-6984-347CF8DBF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C865B-3A9F-0288-F6BC-C897B8D2F4F3}"/>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6" name="Footer Placeholder 5">
            <a:extLst>
              <a:ext uri="{FF2B5EF4-FFF2-40B4-BE49-F238E27FC236}">
                <a16:creationId xmlns:a16="http://schemas.microsoft.com/office/drawing/2014/main" id="{9BD22711-3480-64E7-6C56-3670CF105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DDF12-93DB-AE37-CD59-175B469F8B2E}"/>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2503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3CD7-ADCC-483D-283D-B6D9D81E6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4F762E-7E0B-8063-4C55-7C2DDB414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8CE4B3-9DDD-FD51-0C70-0B1131224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70B5C-64C5-F1F3-40F7-154C75DCFDEC}"/>
              </a:ext>
            </a:extLst>
          </p:cNvPr>
          <p:cNvSpPr>
            <a:spLocks noGrp="1"/>
          </p:cNvSpPr>
          <p:nvPr>
            <p:ph type="dt" sz="half" idx="10"/>
          </p:nvPr>
        </p:nvSpPr>
        <p:spPr/>
        <p:txBody>
          <a:bodyPr/>
          <a:lstStyle/>
          <a:p>
            <a:fld id="{D70D3EC8-FAE7-9148-998B-349D5DAEF777}" type="datetimeFigureOut">
              <a:rPr lang="en-US" smtClean="0"/>
              <a:t>4/17/25</a:t>
            </a:fld>
            <a:endParaRPr lang="en-US"/>
          </a:p>
        </p:txBody>
      </p:sp>
      <p:sp>
        <p:nvSpPr>
          <p:cNvPr id="6" name="Footer Placeholder 5">
            <a:extLst>
              <a:ext uri="{FF2B5EF4-FFF2-40B4-BE49-F238E27FC236}">
                <a16:creationId xmlns:a16="http://schemas.microsoft.com/office/drawing/2014/main" id="{901E4C4B-1E5F-253F-73A0-D970C569D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66E83-68E1-0A74-53E4-FA035FA1FBBF}"/>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07591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03EB91-8C55-A3AE-1670-DAEE83F56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0EA6DF-E873-4048-1066-BB46ECD74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DF003-3A70-6964-82AF-09BA05ADA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0D3EC8-FAE7-9148-998B-349D5DAEF777}" type="datetimeFigureOut">
              <a:rPr lang="en-US" smtClean="0"/>
              <a:t>4/17/25</a:t>
            </a:fld>
            <a:endParaRPr lang="en-US"/>
          </a:p>
        </p:txBody>
      </p:sp>
      <p:sp>
        <p:nvSpPr>
          <p:cNvPr id="5" name="Footer Placeholder 4">
            <a:extLst>
              <a:ext uri="{FF2B5EF4-FFF2-40B4-BE49-F238E27FC236}">
                <a16:creationId xmlns:a16="http://schemas.microsoft.com/office/drawing/2014/main" id="{86CA0C42-4E2F-EA89-FFB5-06367D8BF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236B5F-9FE5-47AA-E88C-9C448E064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FE9E12-622B-3B4B-B791-0708FBDD240D}" type="slidenum">
              <a:rPr lang="en-US" smtClean="0"/>
              <a:t>‹#›</a:t>
            </a:fld>
            <a:endParaRPr lang="en-US"/>
          </a:p>
        </p:txBody>
      </p:sp>
    </p:spTree>
    <p:extLst>
      <p:ext uri="{BB962C8B-B14F-4D97-AF65-F5344CB8AC3E}">
        <p14:creationId xmlns:p14="http://schemas.microsoft.com/office/powerpoint/2010/main" val="639951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mc.ncbi.nlm.nih.gov/articles/PMC10565880/?utm_source=chatgpt.com" TargetMode="External"/><Relationship Id="rId2" Type="http://schemas.openxmlformats.org/officeDocument/2006/relationships/hyperlink" Target="https://www.kaggle.com/datasets/rabieelkharoua/alzheimers-disease-dataset" TargetMode="External"/><Relationship Id="rId1" Type="http://schemas.openxmlformats.org/officeDocument/2006/relationships/slideLayout" Target="../slideLayouts/slideLayout2.xml"/><Relationship Id="rId6" Type="http://schemas.openxmlformats.org/officeDocument/2006/relationships/hyperlink" Target="https://pubmed.ncbi.nlm.nih.gov/35629237/" TargetMode="External"/><Relationship Id="rId5" Type="http://schemas.openxmlformats.org/officeDocument/2006/relationships/hyperlink" Target="https://www.nature.com/articles/s41598-022-20674-x" TargetMode="External"/><Relationship Id="rId4" Type="http://schemas.openxmlformats.org/officeDocument/2006/relationships/hyperlink" Target="https://www.nature.com/articles/s41467-022-3103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ED16-062F-27C0-5675-494D73054295}"/>
              </a:ext>
            </a:extLst>
          </p:cNvPr>
          <p:cNvSpPr>
            <a:spLocks noGrp="1"/>
          </p:cNvSpPr>
          <p:nvPr>
            <p:ph type="ctrTitle"/>
          </p:nvPr>
        </p:nvSpPr>
        <p:spPr/>
        <p:txBody>
          <a:bodyPr>
            <a:normAutofit fontScale="90000"/>
          </a:bodyPr>
          <a:lstStyle/>
          <a:p>
            <a:r>
              <a:rPr lang="en-US" dirty="0"/>
              <a:t>Alzheimer’s Disease Research using Machine Learning and Deep Learning Techniques</a:t>
            </a:r>
          </a:p>
        </p:txBody>
      </p:sp>
      <p:sp>
        <p:nvSpPr>
          <p:cNvPr id="3" name="Subtitle 2">
            <a:extLst>
              <a:ext uri="{FF2B5EF4-FFF2-40B4-BE49-F238E27FC236}">
                <a16:creationId xmlns:a16="http://schemas.microsoft.com/office/drawing/2014/main" id="{EC4B5541-EFFD-6357-4A99-EBA17A815301}"/>
              </a:ext>
            </a:extLst>
          </p:cNvPr>
          <p:cNvSpPr>
            <a:spLocks noGrp="1"/>
          </p:cNvSpPr>
          <p:nvPr>
            <p:ph type="subTitle" idx="1"/>
          </p:nvPr>
        </p:nvSpPr>
        <p:spPr>
          <a:xfrm>
            <a:off x="1524000" y="3602038"/>
            <a:ext cx="9144000" cy="2746210"/>
          </a:xfrm>
        </p:spPr>
        <p:txBody>
          <a:bodyPr>
            <a:normAutofit/>
          </a:bodyPr>
          <a:lstStyle/>
          <a:p>
            <a:r>
              <a:rPr lang="en-US" dirty="0"/>
              <a:t>Student Name: Jessica </a:t>
            </a:r>
            <a:r>
              <a:rPr lang="en-US" dirty="0" err="1"/>
              <a:t>Kamman</a:t>
            </a:r>
            <a:endParaRPr lang="en-US" dirty="0"/>
          </a:p>
          <a:p>
            <a:r>
              <a:rPr lang="en-US" dirty="0"/>
              <a:t>CWID: </a:t>
            </a:r>
            <a:r>
              <a:rPr lang="en-US" b="0" i="0" dirty="0">
                <a:solidFill>
                  <a:srgbClr val="313B40"/>
                </a:solidFill>
                <a:effectLst/>
                <a:latin typeface="arial" panose="020B0604020202020204" pitchFamily="34" charset="0"/>
              </a:rPr>
              <a:t> 10471924</a:t>
            </a:r>
            <a:endParaRPr lang="en-US" dirty="0"/>
          </a:p>
          <a:p>
            <a:endParaRPr lang="en-US" dirty="0"/>
          </a:p>
          <a:p>
            <a:endParaRPr lang="en-US" dirty="0"/>
          </a:p>
        </p:txBody>
      </p:sp>
      <p:sp>
        <p:nvSpPr>
          <p:cNvPr id="4" name="TextBox 3">
            <a:extLst>
              <a:ext uri="{FF2B5EF4-FFF2-40B4-BE49-F238E27FC236}">
                <a16:creationId xmlns:a16="http://schemas.microsoft.com/office/drawing/2014/main" id="{63073ADB-6510-63DD-59F2-CA88A7FB0D30}"/>
              </a:ext>
            </a:extLst>
          </p:cNvPr>
          <p:cNvSpPr txBox="1"/>
          <p:nvPr/>
        </p:nvSpPr>
        <p:spPr>
          <a:xfrm>
            <a:off x="315310" y="6264166"/>
            <a:ext cx="6032938" cy="646331"/>
          </a:xfrm>
          <a:prstGeom prst="rect">
            <a:avLst/>
          </a:prstGeom>
          <a:noFill/>
        </p:spPr>
        <p:txBody>
          <a:bodyPr wrap="square" rtlCol="0">
            <a:spAutoFit/>
          </a:bodyPr>
          <a:lstStyle/>
          <a:p>
            <a:r>
              <a:rPr lang="en-US" dirty="0"/>
              <a:t>Google Scholar: </a:t>
            </a:r>
            <a:r>
              <a:rPr lang="en-US" dirty="0" err="1"/>
              <a:t>Alzheimers</a:t>
            </a:r>
            <a:r>
              <a:rPr lang="en-US" dirty="0"/>
              <a:t> Disease Research , deep learning</a:t>
            </a:r>
          </a:p>
        </p:txBody>
      </p:sp>
    </p:spTree>
    <p:extLst>
      <p:ext uri="{BB962C8B-B14F-4D97-AF65-F5344CB8AC3E}">
        <p14:creationId xmlns:p14="http://schemas.microsoft.com/office/powerpoint/2010/main" val="279901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4382-E2CC-A849-73BC-48C252AE80C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F9B55A34-1E28-DEF7-34A5-8FDCFC24AE3C}"/>
              </a:ext>
            </a:extLst>
          </p:cNvPr>
          <p:cNvSpPr>
            <a:spLocks noGrp="1"/>
          </p:cNvSpPr>
          <p:nvPr>
            <p:ph idx="1"/>
          </p:nvPr>
        </p:nvSpPr>
        <p:spPr/>
        <p:txBody>
          <a:bodyPr/>
          <a:lstStyle/>
          <a:p>
            <a:r>
              <a:rPr lang="en-US" dirty="0">
                <a:hlinkClick r:id="rId2"/>
              </a:rPr>
              <a:t>https://www.kaggle.com/datasets/rabieelkharoua/alzheimers-disease-dataset</a:t>
            </a:r>
            <a:endParaRPr lang="en-US" dirty="0"/>
          </a:p>
          <a:p>
            <a:r>
              <a:rPr lang="en-US" dirty="0">
                <a:hlinkClick r:id="rId3"/>
              </a:rPr>
              <a:t>https://pmc.ncbi.nlm.nih.gov/articles/PMC10565880/?utm_source=chatgpt.com</a:t>
            </a:r>
            <a:endParaRPr lang="en-US" dirty="0"/>
          </a:p>
          <a:p>
            <a:r>
              <a:rPr lang="en-US" dirty="0">
                <a:hlinkClick r:id="rId4"/>
              </a:rPr>
              <a:t>https://www.nature.com/articles/s41467-022-31037-5</a:t>
            </a:r>
            <a:endParaRPr lang="en-US" dirty="0"/>
          </a:p>
          <a:p>
            <a:r>
              <a:rPr lang="en-US" dirty="0">
                <a:hlinkClick r:id="rId5"/>
              </a:rPr>
              <a:t>https://www.nature.com/articles/s41598-022-20674-x</a:t>
            </a:r>
            <a:endParaRPr lang="en-US" dirty="0"/>
          </a:p>
          <a:p>
            <a:r>
              <a:rPr lang="en-US" dirty="0">
                <a:hlinkClick r:id="rId6"/>
              </a:rPr>
              <a:t>https://pubmed.ncbi.nlm.nih.gov/35629237/</a:t>
            </a:r>
            <a:endParaRPr lang="en-US" dirty="0"/>
          </a:p>
          <a:p>
            <a:endParaRPr lang="en-US" dirty="0"/>
          </a:p>
          <a:p>
            <a:endParaRPr lang="en-US" dirty="0"/>
          </a:p>
        </p:txBody>
      </p:sp>
    </p:spTree>
    <p:extLst>
      <p:ext uri="{BB962C8B-B14F-4D97-AF65-F5344CB8AC3E}">
        <p14:creationId xmlns:p14="http://schemas.microsoft.com/office/powerpoint/2010/main" val="371033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6B46-462B-2B39-56EC-5196A44CFAC9}"/>
              </a:ext>
            </a:extLst>
          </p:cNvPr>
          <p:cNvSpPr>
            <a:spLocks noGrp="1"/>
          </p:cNvSpPr>
          <p:nvPr>
            <p:ph type="title"/>
          </p:nvPr>
        </p:nvSpPr>
        <p:spPr>
          <a:xfrm>
            <a:off x="838200" y="112877"/>
            <a:ext cx="10515600" cy="370599"/>
          </a:xfrm>
        </p:spPr>
        <p:txBody>
          <a:bodyPr>
            <a:normAutofit fontScale="90000"/>
          </a:bodyPr>
          <a:lstStyle/>
          <a:p>
            <a:r>
              <a:rPr lang="en-US" b="1" dirty="0"/>
              <a:t>Paper Summary</a:t>
            </a:r>
          </a:p>
        </p:txBody>
      </p:sp>
      <p:graphicFrame>
        <p:nvGraphicFramePr>
          <p:cNvPr id="4" name="Content Placeholder 3">
            <a:extLst>
              <a:ext uri="{FF2B5EF4-FFF2-40B4-BE49-F238E27FC236}">
                <a16:creationId xmlns:a16="http://schemas.microsoft.com/office/drawing/2014/main" id="{93C44FD2-3129-47E8-32CD-768F24EEFC59}"/>
              </a:ext>
            </a:extLst>
          </p:cNvPr>
          <p:cNvGraphicFramePr>
            <a:graphicFrameLocks noGrp="1"/>
          </p:cNvGraphicFramePr>
          <p:nvPr>
            <p:ph idx="1"/>
            <p:extLst>
              <p:ext uri="{D42A27DB-BD31-4B8C-83A1-F6EECF244321}">
                <p14:modId xmlns:p14="http://schemas.microsoft.com/office/powerpoint/2010/main" val="2200839982"/>
              </p:ext>
            </p:extLst>
          </p:nvPr>
        </p:nvGraphicFramePr>
        <p:xfrm>
          <a:off x="641132" y="563258"/>
          <a:ext cx="9890234" cy="6035040"/>
        </p:xfrm>
        <a:graphic>
          <a:graphicData uri="http://schemas.openxmlformats.org/drawingml/2006/table">
            <a:tbl>
              <a:tblPr firstRow="1" bandRow="1">
                <a:tableStyleId>{5C22544A-7EE6-4342-B048-85BDC9FD1C3A}</a:tableStyleId>
              </a:tblPr>
              <a:tblGrid>
                <a:gridCol w="525517">
                  <a:extLst>
                    <a:ext uri="{9D8B030D-6E8A-4147-A177-3AD203B41FA5}">
                      <a16:colId xmlns:a16="http://schemas.microsoft.com/office/drawing/2014/main" val="4098102612"/>
                    </a:ext>
                  </a:extLst>
                </a:gridCol>
                <a:gridCol w="1471448">
                  <a:extLst>
                    <a:ext uri="{9D8B030D-6E8A-4147-A177-3AD203B41FA5}">
                      <a16:colId xmlns:a16="http://schemas.microsoft.com/office/drawing/2014/main" val="2219132141"/>
                    </a:ext>
                  </a:extLst>
                </a:gridCol>
                <a:gridCol w="1723697">
                  <a:extLst>
                    <a:ext uri="{9D8B030D-6E8A-4147-A177-3AD203B41FA5}">
                      <a16:colId xmlns:a16="http://schemas.microsoft.com/office/drawing/2014/main" val="2067934033"/>
                    </a:ext>
                  </a:extLst>
                </a:gridCol>
                <a:gridCol w="1761798">
                  <a:extLst>
                    <a:ext uri="{9D8B030D-6E8A-4147-A177-3AD203B41FA5}">
                      <a16:colId xmlns:a16="http://schemas.microsoft.com/office/drawing/2014/main" val="2384507663"/>
                    </a:ext>
                  </a:extLst>
                </a:gridCol>
                <a:gridCol w="1370615">
                  <a:extLst>
                    <a:ext uri="{9D8B030D-6E8A-4147-A177-3AD203B41FA5}">
                      <a16:colId xmlns:a16="http://schemas.microsoft.com/office/drawing/2014/main" val="3482682089"/>
                    </a:ext>
                  </a:extLst>
                </a:gridCol>
                <a:gridCol w="1370615">
                  <a:extLst>
                    <a:ext uri="{9D8B030D-6E8A-4147-A177-3AD203B41FA5}">
                      <a16:colId xmlns:a16="http://schemas.microsoft.com/office/drawing/2014/main" val="1583546051"/>
                    </a:ext>
                  </a:extLst>
                </a:gridCol>
                <a:gridCol w="1666544">
                  <a:extLst>
                    <a:ext uri="{9D8B030D-6E8A-4147-A177-3AD203B41FA5}">
                      <a16:colId xmlns:a16="http://schemas.microsoft.com/office/drawing/2014/main" val="3462450679"/>
                    </a:ext>
                  </a:extLst>
                </a:gridCol>
              </a:tblGrid>
              <a:tr h="54951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a:t>
                      </a:r>
                    </a:p>
                    <a:p>
                      <a:endParaRPr lang="en-US" dirty="0"/>
                    </a:p>
                  </a:txBody>
                  <a:tcPr/>
                </a:tc>
                <a:tc>
                  <a:txBody>
                    <a:bodyPr/>
                    <a:lstStyle/>
                    <a:p>
                      <a:r>
                        <a:rPr lang="en-US" dirty="0"/>
                        <a:t>Research Task</a:t>
                      </a:r>
                    </a:p>
                  </a:txBody>
                  <a:tcPr/>
                </a:tc>
                <a:tc>
                  <a:txBody>
                    <a:bodyPr/>
                    <a:lstStyle/>
                    <a:p>
                      <a:r>
                        <a:rPr lang="en-US" dirty="0" err="1"/>
                        <a:t>DataSet</a:t>
                      </a:r>
                      <a:endParaRPr lang="en-US" dirty="0"/>
                    </a:p>
                  </a:txBody>
                  <a:tcPr/>
                </a:tc>
                <a:tc>
                  <a:txBody>
                    <a:bodyPr/>
                    <a:lstStyle/>
                    <a:p>
                      <a:r>
                        <a:rPr lang="en-US" dirty="0"/>
                        <a:t>Data Processing</a:t>
                      </a:r>
                    </a:p>
                  </a:txBody>
                  <a:tcPr/>
                </a:tc>
                <a:tc>
                  <a:txBody>
                    <a:bodyPr/>
                    <a:lstStyle/>
                    <a:p>
                      <a:r>
                        <a:rPr lang="en-US" dirty="0"/>
                        <a:t>DL  models</a:t>
                      </a:r>
                    </a:p>
                  </a:txBody>
                  <a:tcPr/>
                </a:tc>
                <a:tc>
                  <a:txBody>
                    <a:bodyPr/>
                    <a:lstStyle/>
                    <a:p>
                      <a:r>
                        <a:rPr lang="en-US" dirty="0"/>
                        <a:t>Performance Measure</a:t>
                      </a:r>
                    </a:p>
                  </a:txBody>
                  <a:tcPr/>
                </a:tc>
                <a:extLst>
                  <a:ext uri="{0D108BD9-81ED-4DB2-BD59-A6C34878D82A}">
                    <a16:rowId xmlns:a16="http://schemas.microsoft.com/office/drawing/2014/main" val="3958957857"/>
                  </a:ext>
                </a:extLst>
              </a:tr>
              <a:tr h="1949465">
                <a:tc>
                  <a:txBody>
                    <a:bodyPr/>
                    <a:lstStyle/>
                    <a:p>
                      <a:r>
                        <a:rPr lang="en-US" dirty="0"/>
                        <a:t>1</a:t>
                      </a:r>
                    </a:p>
                  </a:txBody>
                  <a:tcPr/>
                </a:tc>
                <a:tc>
                  <a:txBody>
                    <a:bodyPr/>
                    <a:lstStyle/>
                    <a:p>
                      <a:r>
                        <a:rPr lang="en-US" dirty="0"/>
                        <a:t>Healthcare Application</a:t>
                      </a:r>
                    </a:p>
                  </a:txBody>
                  <a:tcPr/>
                </a:tc>
                <a:tc>
                  <a:txBody>
                    <a:bodyPr/>
                    <a:lstStyle/>
                    <a:p>
                      <a:r>
                        <a:rPr lang="en-US" dirty="0"/>
                        <a:t>Epidemiology Task </a:t>
                      </a:r>
                    </a:p>
                  </a:txBody>
                  <a:tcPr/>
                </a:tc>
                <a:tc>
                  <a:txBody>
                    <a:bodyPr/>
                    <a:lstStyle/>
                    <a:p>
                      <a:r>
                        <a:rPr lang="en-US" dirty="0"/>
                        <a:t>anonymized health insurance claims data from the Allgemeine </a:t>
                      </a:r>
                      <a:r>
                        <a:rPr lang="en-US" dirty="0" err="1"/>
                        <a:t>Ortskrankenkassen</a:t>
                      </a:r>
                      <a:endParaRPr lang="en-US" dirty="0"/>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3279203851"/>
                  </a:ext>
                </a:extLst>
              </a:tr>
              <a:tr h="2651272">
                <a:tc>
                  <a:txBody>
                    <a:bodyPr/>
                    <a:lstStyle/>
                    <a:p>
                      <a:r>
                        <a:rPr lang="en-US" dirty="0"/>
                        <a:t>2</a:t>
                      </a:r>
                    </a:p>
                  </a:txBody>
                  <a:tcPr/>
                </a:tc>
                <a:tc>
                  <a:txBody>
                    <a:bodyPr/>
                    <a:lstStyle/>
                    <a:p>
                      <a:r>
                        <a:rPr lang="en-US" dirty="0"/>
                        <a:t>clinical decision support for Alzheimer’s disease and dementia diagnosis</a:t>
                      </a:r>
                    </a:p>
                  </a:txBody>
                  <a:tcPr/>
                </a:tc>
                <a:tc>
                  <a:txBody>
                    <a:bodyPr/>
                    <a:lstStyle/>
                    <a:p>
                      <a:r>
                        <a:rPr lang="en-US" b="0" dirty="0"/>
                        <a:t>automated classification of cognitive impairment </a:t>
                      </a:r>
                    </a:p>
                  </a:txBody>
                  <a:tcPr/>
                </a:tc>
                <a:tc>
                  <a:txBody>
                    <a:bodyPr/>
                    <a:lstStyle/>
                    <a:p>
                      <a:r>
                        <a:rPr lang="en-US" sz="1400" dirty="0"/>
                        <a:t>Exact sources not given - The study utilizes routinely collected clinical data encompassing demographics, medical histories, neuropsychological assessments, neuroimaging, and functional evaluations</a:t>
                      </a:r>
                    </a:p>
                  </a:txBody>
                  <a:tcPr/>
                </a:tc>
                <a:tc>
                  <a:txBody>
                    <a:bodyPr/>
                    <a:lstStyle/>
                    <a:p>
                      <a:r>
                        <a:rPr lang="en-US" sz="1200" dirty="0"/>
                        <a:t>Detailed Processing not provided - The model processes a combination of clinical data, including demographic information, medical histories, neuropsychological test results, neuroimaging data, and functional assessments.</a:t>
                      </a:r>
                    </a:p>
                  </a:txBody>
                  <a:tcPr/>
                </a:tc>
                <a:tc>
                  <a:txBody>
                    <a:bodyPr/>
                    <a:lstStyle/>
                    <a:p>
                      <a:r>
                        <a:rPr lang="en-US" dirty="0"/>
                        <a:t>multimodal deep learning </a:t>
                      </a:r>
                    </a:p>
                  </a:txBody>
                  <a:tcPr/>
                </a:tc>
                <a:tc>
                  <a:txBody>
                    <a:bodyPr/>
                    <a:lstStyle/>
                    <a:p>
                      <a:r>
                        <a:rPr lang="en-US" dirty="0"/>
                        <a:t>Exact values not given --comparing its diagnostic accuracy to that of experienced neurologists and neuroradiologists. </a:t>
                      </a:r>
                    </a:p>
                  </a:txBody>
                  <a:tcPr/>
                </a:tc>
                <a:extLst>
                  <a:ext uri="{0D108BD9-81ED-4DB2-BD59-A6C34878D82A}">
                    <a16:rowId xmlns:a16="http://schemas.microsoft.com/office/drawing/2014/main" val="3003013770"/>
                  </a:ext>
                </a:extLst>
              </a:tr>
            </a:tbl>
          </a:graphicData>
        </a:graphic>
      </p:graphicFrame>
    </p:spTree>
    <p:extLst>
      <p:ext uri="{BB962C8B-B14F-4D97-AF65-F5344CB8AC3E}">
        <p14:creationId xmlns:p14="http://schemas.microsoft.com/office/powerpoint/2010/main" val="136541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D6F3-4661-2449-BF6D-5CE1F2E21C23}"/>
              </a:ext>
            </a:extLst>
          </p:cNvPr>
          <p:cNvSpPr>
            <a:spLocks noGrp="1"/>
          </p:cNvSpPr>
          <p:nvPr>
            <p:ph type="title"/>
          </p:nvPr>
        </p:nvSpPr>
        <p:spPr>
          <a:xfrm>
            <a:off x="736600" y="112876"/>
            <a:ext cx="10515600" cy="433661"/>
          </a:xfrm>
        </p:spPr>
        <p:txBody>
          <a:bodyPr>
            <a:normAutofit fontScale="90000"/>
          </a:bodyPr>
          <a:lstStyle/>
          <a:p>
            <a:r>
              <a:rPr lang="en-US" dirty="0"/>
              <a:t>Paper Summary Continued </a:t>
            </a:r>
          </a:p>
        </p:txBody>
      </p:sp>
      <p:graphicFrame>
        <p:nvGraphicFramePr>
          <p:cNvPr id="5" name="Table 4">
            <a:extLst>
              <a:ext uri="{FF2B5EF4-FFF2-40B4-BE49-F238E27FC236}">
                <a16:creationId xmlns:a16="http://schemas.microsoft.com/office/drawing/2014/main" id="{877B9238-2AE4-2254-9F7D-EE4A436A45C0}"/>
              </a:ext>
            </a:extLst>
          </p:cNvPr>
          <p:cNvGraphicFramePr>
            <a:graphicFrameLocks noGrp="1"/>
          </p:cNvGraphicFramePr>
          <p:nvPr>
            <p:extLst>
              <p:ext uri="{D42A27DB-BD31-4B8C-83A1-F6EECF244321}">
                <p14:modId xmlns:p14="http://schemas.microsoft.com/office/powerpoint/2010/main" val="2124324284"/>
              </p:ext>
            </p:extLst>
          </p:nvPr>
        </p:nvGraphicFramePr>
        <p:xfrm>
          <a:off x="736600" y="546537"/>
          <a:ext cx="9890234" cy="7040880"/>
        </p:xfrm>
        <a:graphic>
          <a:graphicData uri="http://schemas.openxmlformats.org/drawingml/2006/table">
            <a:tbl>
              <a:tblPr firstRow="1" bandRow="1">
                <a:tableStyleId>{5C22544A-7EE6-4342-B048-85BDC9FD1C3A}</a:tableStyleId>
              </a:tblPr>
              <a:tblGrid>
                <a:gridCol w="525517">
                  <a:extLst>
                    <a:ext uri="{9D8B030D-6E8A-4147-A177-3AD203B41FA5}">
                      <a16:colId xmlns:a16="http://schemas.microsoft.com/office/drawing/2014/main" val="1159649595"/>
                    </a:ext>
                  </a:extLst>
                </a:gridCol>
                <a:gridCol w="1471448">
                  <a:extLst>
                    <a:ext uri="{9D8B030D-6E8A-4147-A177-3AD203B41FA5}">
                      <a16:colId xmlns:a16="http://schemas.microsoft.com/office/drawing/2014/main" val="1439501881"/>
                    </a:ext>
                  </a:extLst>
                </a:gridCol>
                <a:gridCol w="1723697">
                  <a:extLst>
                    <a:ext uri="{9D8B030D-6E8A-4147-A177-3AD203B41FA5}">
                      <a16:colId xmlns:a16="http://schemas.microsoft.com/office/drawing/2014/main" val="2978986412"/>
                    </a:ext>
                  </a:extLst>
                </a:gridCol>
                <a:gridCol w="1761798">
                  <a:extLst>
                    <a:ext uri="{9D8B030D-6E8A-4147-A177-3AD203B41FA5}">
                      <a16:colId xmlns:a16="http://schemas.microsoft.com/office/drawing/2014/main" val="3554073792"/>
                    </a:ext>
                  </a:extLst>
                </a:gridCol>
                <a:gridCol w="1370615">
                  <a:extLst>
                    <a:ext uri="{9D8B030D-6E8A-4147-A177-3AD203B41FA5}">
                      <a16:colId xmlns:a16="http://schemas.microsoft.com/office/drawing/2014/main" val="2865809358"/>
                    </a:ext>
                  </a:extLst>
                </a:gridCol>
                <a:gridCol w="1370615">
                  <a:extLst>
                    <a:ext uri="{9D8B030D-6E8A-4147-A177-3AD203B41FA5}">
                      <a16:colId xmlns:a16="http://schemas.microsoft.com/office/drawing/2014/main" val="773997141"/>
                    </a:ext>
                  </a:extLst>
                </a:gridCol>
                <a:gridCol w="1666544">
                  <a:extLst>
                    <a:ext uri="{9D8B030D-6E8A-4147-A177-3AD203B41FA5}">
                      <a16:colId xmlns:a16="http://schemas.microsoft.com/office/drawing/2014/main" val="3617469812"/>
                    </a:ext>
                  </a:extLst>
                </a:gridCol>
              </a:tblGrid>
              <a:tr h="54951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a:t>
                      </a:r>
                    </a:p>
                    <a:p>
                      <a:endParaRPr lang="en-US" dirty="0"/>
                    </a:p>
                  </a:txBody>
                  <a:tcPr/>
                </a:tc>
                <a:tc>
                  <a:txBody>
                    <a:bodyPr/>
                    <a:lstStyle/>
                    <a:p>
                      <a:r>
                        <a:rPr lang="en-US" dirty="0"/>
                        <a:t>Research Task</a:t>
                      </a:r>
                    </a:p>
                  </a:txBody>
                  <a:tcPr/>
                </a:tc>
                <a:tc>
                  <a:txBody>
                    <a:bodyPr/>
                    <a:lstStyle/>
                    <a:p>
                      <a:r>
                        <a:rPr lang="en-US" dirty="0" err="1"/>
                        <a:t>DataSet</a:t>
                      </a:r>
                      <a:endParaRPr lang="en-US" dirty="0"/>
                    </a:p>
                  </a:txBody>
                  <a:tcPr/>
                </a:tc>
                <a:tc>
                  <a:txBody>
                    <a:bodyPr/>
                    <a:lstStyle/>
                    <a:p>
                      <a:r>
                        <a:rPr lang="en-US" dirty="0"/>
                        <a:t>Data Processing</a:t>
                      </a:r>
                    </a:p>
                  </a:txBody>
                  <a:tcPr/>
                </a:tc>
                <a:tc>
                  <a:txBody>
                    <a:bodyPr/>
                    <a:lstStyle/>
                    <a:p>
                      <a:r>
                        <a:rPr lang="en-US" dirty="0"/>
                        <a:t>DL  models</a:t>
                      </a:r>
                    </a:p>
                  </a:txBody>
                  <a:tcPr/>
                </a:tc>
                <a:tc>
                  <a:txBody>
                    <a:bodyPr/>
                    <a:lstStyle/>
                    <a:p>
                      <a:r>
                        <a:rPr lang="en-US" dirty="0"/>
                        <a:t>Performance Measure</a:t>
                      </a:r>
                    </a:p>
                  </a:txBody>
                  <a:tcPr/>
                </a:tc>
                <a:extLst>
                  <a:ext uri="{0D108BD9-81ED-4DB2-BD59-A6C34878D82A}">
                    <a16:rowId xmlns:a16="http://schemas.microsoft.com/office/drawing/2014/main" val="4052495671"/>
                  </a:ext>
                </a:extLst>
              </a:tr>
              <a:tr h="0">
                <a:tc>
                  <a:txBody>
                    <a:bodyPr/>
                    <a:lstStyle/>
                    <a:p>
                      <a:r>
                        <a:rPr lang="en-US" dirty="0"/>
                        <a:t>3</a:t>
                      </a:r>
                    </a:p>
                  </a:txBody>
                  <a:tcPr/>
                </a:tc>
                <a:tc>
                  <a:txBody>
                    <a:bodyPr/>
                    <a:lstStyle/>
                    <a:p>
                      <a:r>
                        <a:rPr lang="en-US" dirty="0"/>
                        <a:t>clinical decision support for early Alzheimer’s disease diagnosis</a:t>
                      </a:r>
                    </a:p>
                  </a:txBody>
                  <a:tcPr/>
                </a:tc>
                <a:tc>
                  <a:txBody>
                    <a:bodyPr/>
                    <a:lstStyle/>
                    <a:p>
                      <a:r>
                        <a:rPr lang="en-US" sz="1200" b="0" dirty="0"/>
                        <a:t>early detection of Alzheimer’s disease (AD) and mild cognitive impairment (MCI) using deep learning on structural MRI scans. The study aims to develop a generalizable 3D convolutional neural network (CNN)</a:t>
                      </a:r>
                    </a:p>
                  </a:txBody>
                  <a:tcPr/>
                </a:tc>
                <a:tc>
                  <a:txBody>
                    <a:bodyPr/>
                    <a:lstStyle/>
                    <a:p>
                      <a:r>
                        <a:rPr lang="en-US" sz="1200" dirty="0"/>
                        <a:t>the Alzheimer's Disease Neuroimaging Initiative (ADNI) and the National Alzheimer's Coordinating Center (NACC).</a:t>
                      </a:r>
                    </a:p>
                  </a:txBody>
                  <a:tcPr/>
                </a:tc>
                <a:tc>
                  <a:txBody>
                    <a:bodyPr/>
                    <a:lstStyle/>
                    <a:p>
                      <a:r>
                        <a:rPr lang="en-US" sz="1200" dirty="0"/>
                        <a:t>The ADNI data were divided into training, validation, and internal test sets, while the NACC data served as an external independent test set</a:t>
                      </a:r>
                    </a:p>
                  </a:txBody>
                  <a:tcPr/>
                </a:tc>
                <a:tc>
                  <a:txBody>
                    <a:bodyPr/>
                    <a:lstStyle/>
                    <a:p>
                      <a:r>
                        <a:rPr lang="en-US" sz="1200" dirty="0"/>
                        <a:t>3D deep convolutional neural network designed to process volumetric MRI data.</a:t>
                      </a:r>
                    </a:p>
                  </a:txBody>
                  <a:tcPr/>
                </a:tc>
                <a:tc>
                  <a:txBody>
                    <a:bodyPr/>
                    <a:lstStyle/>
                    <a:p>
                      <a:r>
                        <a:rPr lang="en-US" sz="1000" dirty="0"/>
                        <a:t>The model's performance was evaluated using the area under the curve (AUC) metric. When distinguishing between cognitively normal subjects and those with either MCI or mild AD dementia, the model achieved an AUC of 85.12. In the more challenging task of detecting MCI, it attained an AUC of 62.45</a:t>
                      </a:r>
                    </a:p>
                  </a:txBody>
                  <a:tcPr/>
                </a:tc>
                <a:extLst>
                  <a:ext uri="{0D108BD9-81ED-4DB2-BD59-A6C34878D82A}">
                    <a16:rowId xmlns:a16="http://schemas.microsoft.com/office/drawing/2014/main" val="2586684254"/>
                  </a:ext>
                </a:extLst>
              </a:tr>
              <a:tr h="549519">
                <a:tc>
                  <a:txBody>
                    <a:bodyPr/>
                    <a:lstStyle/>
                    <a:p>
                      <a:r>
                        <a:rPr lang="en-US" dirty="0"/>
                        <a:t>4</a:t>
                      </a:r>
                    </a:p>
                  </a:txBody>
                  <a:tcPr/>
                </a:tc>
                <a:tc>
                  <a:txBody>
                    <a:bodyPr/>
                    <a:lstStyle/>
                    <a:p>
                      <a:r>
                        <a:rPr lang="en-US" sz="1200" dirty="0"/>
                        <a:t>enhancing the accuracy and efficiency of Alzheimer's disease diagnosis through automated deep learning systems</a:t>
                      </a:r>
                    </a:p>
                  </a:txBody>
                  <a:tcPr/>
                </a:tc>
                <a:tc>
                  <a:txBody>
                    <a:bodyPr/>
                    <a:lstStyle/>
                    <a:p>
                      <a:r>
                        <a:rPr lang="en-US" sz="1200" b="0" dirty="0"/>
                        <a:t>How different architectures are used for detection</a:t>
                      </a:r>
                    </a:p>
                  </a:txBody>
                  <a:tcPr/>
                </a:tc>
                <a:tc>
                  <a:txBody>
                    <a:bodyPr/>
                    <a:lstStyle/>
                    <a:p>
                      <a:r>
                        <a:rPr lang="en-US" dirty="0"/>
                        <a:t>Alzheimer's Disease Neuroimaging Initiative (ADNI)</a:t>
                      </a:r>
                    </a:p>
                    <a:p>
                      <a:r>
                        <a:rPr lang="en-US" dirty="0"/>
                        <a:t>Open Access Series of Imaging Studies (OASIS)</a:t>
                      </a:r>
                    </a:p>
                  </a:txBody>
                  <a:tcPr/>
                </a:tc>
                <a:tc>
                  <a:txBody>
                    <a:bodyPr/>
                    <a:lstStyle/>
                    <a:p>
                      <a:r>
                        <a:rPr lang="en-US" sz="1200" b="1" dirty="0"/>
                        <a:t>Normalization:</a:t>
                      </a:r>
                      <a:r>
                        <a:rPr lang="en-US" sz="1200" dirty="0"/>
                        <a:t> Adjusting data to a common scale without distorting differences in ranges.​</a:t>
                      </a:r>
                    </a:p>
                    <a:p>
                      <a:r>
                        <a:rPr lang="en-US" sz="1200" b="1" dirty="0"/>
                        <a:t>Augmentation:</a:t>
                      </a:r>
                      <a:r>
                        <a:rPr lang="en-US" sz="1200" dirty="0"/>
                        <a:t> Techniques to artificially increase the diversity of training data, especially in imaging datasets.​</a:t>
                      </a:r>
                    </a:p>
                    <a:p>
                      <a:r>
                        <a:rPr lang="en-US" sz="1200" b="1" dirty="0"/>
                        <a:t>Feature Extraction:</a:t>
                      </a:r>
                      <a:r>
                        <a:rPr lang="en-US" sz="1200" dirty="0"/>
                        <a:t> Identifying and selecting relevant features from raw data to improve model performance.</a:t>
                      </a:r>
                    </a:p>
                    <a:p>
                      <a:endParaRPr lang="en-US" sz="1200" dirty="0"/>
                    </a:p>
                  </a:txBody>
                  <a:tcPr/>
                </a:tc>
                <a:tc>
                  <a:txBody>
                    <a:bodyPr/>
                    <a:lstStyle/>
                    <a:p>
                      <a:r>
                        <a:rPr lang="en-US" sz="1200" dirty="0"/>
                        <a:t>Convolutional Neural Networks (CNNs)</a:t>
                      </a:r>
                    </a:p>
                    <a:p>
                      <a:r>
                        <a:rPr lang="en-US" sz="1200" dirty="0"/>
                        <a:t>Recurrent Neural Networks (RNNs)</a:t>
                      </a:r>
                    </a:p>
                  </a:txBody>
                  <a:tcPr/>
                </a:tc>
                <a:tc>
                  <a:txBody>
                    <a:bodyPr/>
                    <a:lstStyle/>
                    <a:p>
                      <a:r>
                        <a:rPr lang="en-US" sz="1200" dirty="0"/>
                        <a:t>Accuracy </a:t>
                      </a:r>
                    </a:p>
                    <a:p>
                      <a:r>
                        <a:rPr lang="en-US" sz="1200" b="1" dirty="0"/>
                        <a:t>Sensitivity and Specificity:</a:t>
                      </a:r>
                      <a:r>
                        <a:rPr lang="en-US" sz="1200" dirty="0"/>
                        <a:t> Measures of the model's ability to correctly identify positive cases (sensitivity) and negative cases (specificity).</a:t>
                      </a:r>
                    </a:p>
                    <a:p>
                      <a:r>
                        <a:rPr lang="en-US" sz="1200" b="1" dirty="0"/>
                        <a:t>Area Under the Curve (AUC):</a:t>
                      </a:r>
                      <a:r>
                        <a:rPr lang="en-US" sz="1200" dirty="0"/>
                        <a:t> Assesses the model's ability to distinguish between classes.</a:t>
                      </a:r>
                    </a:p>
                  </a:txBody>
                  <a:tcPr/>
                </a:tc>
                <a:extLst>
                  <a:ext uri="{0D108BD9-81ED-4DB2-BD59-A6C34878D82A}">
                    <a16:rowId xmlns:a16="http://schemas.microsoft.com/office/drawing/2014/main" val="4242483652"/>
                  </a:ext>
                </a:extLst>
              </a:tr>
            </a:tbl>
          </a:graphicData>
        </a:graphic>
      </p:graphicFrame>
    </p:spTree>
    <p:extLst>
      <p:ext uri="{BB962C8B-B14F-4D97-AF65-F5344CB8AC3E}">
        <p14:creationId xmlns:p14="http://schemas.microsoft.com/office/powerpoint/2010/main" val="294177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DCEF-6CF9-1F54-0AC8-34C0023C2D8E}"/>
              </a:ext>
            </a:extLst>
          </p:cNvPr>
          <p:cNvSpPr>
            <a:spLocks noGrp="1"/>
          </p:cNvSpPr>
          <p:nvPr>
            <p:ph type="title"/>
          </p:nvPr>
        </p:nvSpPr>
        <p:spPr>
          <a:xfrm>
            <a:off x="838200" y="365125"/>
            <a:ext cx="10515600" cy="559785"/>
          </a:xfrm>
        </p:spPr>
        <p:txBody>
          <a:bodyPr>
            <a:normAutofit fontScale="90000"/>
          </a:bodyPr>
          <a:lstStyle/>
          <a:p>
            <a:r>
              <a:rPr lang="en-US" dirty="0"/>
              <a:t>Outline</a:t>
            </a:r>
          </a:p>
        </p:txBody>
      </p:sp>
      <p:sp>
        <p:nvSpPr>
          <p:cNvPr id="5" name="Content Placeholder 4">
            <a:extLst>
              <a:ext uri="{FF2B5EF4-FFF2-40B4-BE49-F238E27FC236}">
                <a16:creationId xmlns:a16="http://schemas.microsoft.com/office/drawing/2014/main" id="{0EA0A681-CF42-31B7-B881-31E94537FB7E}"/>
              </a:ext>
            </a:extLst>
          </p:cNvPr>
          <p:cNvSpPr>
            <a:spLocks noGrp="1"/>
          </p:cNvSpPr>
          <p:nvPr>
            <p:ph idx="1"/>
          </p:nvPr>
        </p:nvSpPr>
        <p:spPr>
          <a:xfrm>
            <a:off x="838200" y="924910"/>
            <a:ext cx="10515600" cy="5252053"/>
          </a:xfrm>
        </p:spPr>
        <p:txBody>
          <a:bodyPr>
            <a:normAutofit fontScale="85000" lnSpcReduction="20000"/>
          </a:bodyPr>
          <a:lstStyle/>
          <a:p>
            <a:r>
              <a:rPr lang="en-US" b="0" i="0" dirty="0">
                <a:solidFill>
                  <a:srgbClr val="000000"/>
                </a:solidFill>
                <a:effectLst/>
                <a:latin typeface="Arial" panose="020B0604020202020204" pitchFamily="34" charset="0"/>
              </a:rPr>
              <a:t>Introduction</a:t>
            </a:r>
            <a:endParaRPr lang="en-US" dirty="0">
              <a:solidFill>
                <a:srgbClr val="000000"/>
              </a:solidFill>
              <a:latin typeface="Lato" panose="020F0502020204030203" pitchFamily="34" charset="0"/>
            </a:endParaRPr>
          </a:p>
          <a:p>
            <a:r>
              <a:rPr lang="en-US" b="0" i="0" dirty="0">
                <a:solidFill>
                  <a:srgbClr val="000000"/>
                </a:solidFill>
                <a:effectLst/>
                <a:latin typeface="Arial" panose="020B0604020202020204" pitchFamily="34" charset="0"/>
              </a:rPr>
              <a:t>Applications</a:t>
            </a:r>
          </a:p>
          <a:p>
            <a:r>
              <a:rPr lang="en-US" b="0" i="0" dirty="0">
                <a:solidFill>
                  <a:srgbClr val="000000"/>
                </a:solidFill>
                <a:effectLst/>
                <a:latin typeface="Lato" panose="020F0502020204030203" pitchFamily="34" charset="0"/>
              </a:rPr>
              <a:t>Studies Already Done</a:t>
            </a:r>
          </a:p>
          <a:p>
            <a:r>
              <a:rPr lang="en-US" b="0" i="0" dirty="0">
                <a:solidFill>
                  <a:srgbClr val="000000"/>
                </a:solidFill>
                <a:effectLst/>
                <a:latin typeface="Lato" panose="020F0502020204030203" pitchFamily="34" charset="0"/>
              </a:rPr>
              <a:t>Dataset Used </a:t>
            </a:r>
          </a:p>
          <a:p>
            <a:r>
              <a:rPr lang="en-US" b="0" i="0" dirty="0">
                <a:solidFill>
                  <a:srgbClr val="000000"/>
                </a:solidFill>
                <a:effectLst/>
                <a:latin typeface="Lato" panose="020F0502020204030203" pitchFamily="34" charset="0"/>
              </a:rPr>
              <a:t>Data Processing</a:t>
            </a:r>
          </a:p>
          <a:p>
            <a:r>
              <a:rPr lang="en-US" b="0" i="0" dirty="0">
                <a:solidFill>
                  <a:srgbClr val="000000"/>
                </a:solidFill>
                <a:effectLst/>
                <a:latin typeface="Lato" panose="020F0502020204030203" pitchFamily="34" charset="0"/>
              </a:rPr>
              <a:t>Deep Learning Models </a:t>
            </a:r>
          </a:p>
          <a:p>
            <a:r>
              <a:rPr lang="en-US" b="0" i="0" dirty="0">
                <a:solidFill>
                  <a:srgbClr val="000000"/>
                </a:solidFill>
                <a:effectLst/>
                <a:latin typeface="Lato" panose="020F0502020204030203" pitchFamily="34" charset="0"/>
              </a:rPr>
              <a:t>Performance Results </a:t>
            </a:r>
          </a:p>
          <a:p>
            <a:r>
              <a:rPr lang="en-US" b="0" i="0" dirty="0">
                <a:solidFill>
                  <a:srgbClr val="000000"/>
                </a:solidFill>
                <a:effectLst/>
                <a:latin typeface="Lato" panose="020F0502020204030203" pitchFamily="34" charset="0"/>
              </a:rPr>
              <a:t>Challenges Encountered </a:t>
            </a:r>
          </a:p>
          <a:p>
            <a:r>
              <a:rPr lang="en-US" dirty="0">
                <a:solidFill>
                  <a:srgbClr val="000000"/>
                </a:solidFill>
                <a:latin typeface="Lato" panose="020F0502020204030203" pitchFamily="34" charset="0"/>
              </a:rPr>
              <a:t>Discussions </a:t>
            </a:r>
          </a:p>
          <a:p>
            <a:r>
              <a:rPr lang="en-US" b="0" i="0" dirty="0">
                <a:solidFill>
                  <a:srgbClr val="000000"/>
                </a:solidFill>
                <a:effectLst/>
                <a:latin typeface="Lato" panose="020F0502020204030203" pitchFamily="34" charset="0"/>
              </a:rPr>
              <a:t>Conclusions </a:t>
            </a:r>
          </a:p>
          <a:p>
            <a:r>
              <a:rPr lang="en-US" b="0" i="0" dirty="0">
                <a:solidFill>
                  <a:srgbClr val="000000"/>
                </a:solidFill>
                <a:effectLst/>
                <a:latin typeface="Lato" panose="020F0502020204030203" pitchFamily="34" charset="0"/>
              </a:rPr>
              <a:t>References </a:t>
            </a:r>
            <a:br>
              <a:rPr lang="en-US" b="0" i="0" dirty="0">
                <a:solidFill>
                  <a:srgbClr val="000000"/>
                </a:solidFill>
                <a:effectLst/>
                <a:latin typeface="Lato" panose="020F0502020204030203" pitchFamily="34" charset="0"/>
              </a:rPr>
            </a:br>
            <a:br>
              <a:rPr lang="en-US" b="0" i="0" dirty="0">
                <a:solidFill>
                  <a:srgbClr val="000000"/>
                </a:solidFill>
                <a:effectLst/>
                <a:latin typeface="Lato" panose="020F0502020204030203" pitchFamily="34" charset="0"/>
              </a:rPr>
            </a:br>
            <a:br>
              <a:rPr lang="en-US" dirty="0"/>
            </a:br>
            <a:endParaRPr lang="en-US" dirty="0"/>
          </a:p>
        </p:txBody>
      </p:sp>
    </p:spTree>
    <p:extLst>
      <p:ext uri="{BB962C8B-B14F-4D97-AF65-F5344CB8AC3E}">
        <p14:creationId xmlns:p14="http://schemas.microsoft.com/office/powerpoint/2010/main" val="340627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9578D1-28F5-6553-9C49-D925518E3BA3}"/>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45CF4AF2-8CC2-2BEC-CF66-56285AC79D9F}"/>
              </a:ext>
            </a:extLst>
          </p:cNvPr>
          <p:cNvSpPr>
            <a:spLocks noGrp="1"/>
          </p:cNvSpPr>
          <p:nvPr>
            <p:ph idx="1"/>
          </p:nvPr>
        </p:nvSpPr>
        <p:spPr>
          <a:xfrm>
            <a:off x="838200" y="1825625"/>
            <a:ext cx="10515600" cy="2199837"/>
          </a:xfrm>
        </p:spPr>
        <p:txBody>
          <a:bodyPr>
            <a:normAutofit lnSpcReduction="10000"/>
          </a:bodyPr>
          <a:lstStyle/>
          <a:p>
            <a:r>
              <a:rPr lang="en-US" b="1" dirty="0"/>
              <a:t>What is Alzheimer’s?</a:t>
            </a:r>
          </a:p>
          <a:p>
            <a:pPr lvl="1"/>
            <a:r>
              <a:rPr lang="en-US" dirty="0" err="1"/>
              <a:t>Progressie</a:t>
            </a:r>
            <a:r>
              <a:rPr lang="en-US" dirty="0"/>
              <a:t> neurodegenerative disorder </a:t>
            </a:r>
            <a:r>
              <a:rPr lang="en-US" dirty="0">
                <a:sym typeface="Wingdings" pitchFamily="2" charset="2"/>
              </a:rPr>
              <a:t> affecting millions of individual world wide</a:t>
            </a:r>
          </a:p>
          <a:p>
            <a:pPr lvl="1"/>
            <a:r>
              <a:rPr lang="en-US" dirty="0">
                <a:sym typeface="Wingdings" pitchFamily="2" charset="2"/>
              </a:rPr>
              <a:t>Despite extensive research , early and accurate diagnosis of </a:t>
            </a:r>
            <a:r>
              <a:rPr lang="en-US" dirty="0" err="1">
                <a:sym typeface="Wingdings" pitchFamily="2" charset="2"/>
              </a:rPr>
              <a:t>Alzheimers</a:t>
            </a:r>
            <a:r>
              <a:rPr lang="en-US" dirty="0">
                <a:sym typeface="Wingdings" pitchFamily="2" charset="2"/>
              </a:rPr>
              <a:t> remains a complex tax  overlapping symptoms with other neurological conditions</a:t>
            </a:r>
          </a:p>
          <a:p>
            <a:pPr lvl="1"/>
            <a:endParaRPr lang="en-US" b="1" dirty="0"/>
          </a:p>
        </p:txBody>
      </p:sp>
      <p:sp>
        <p:nvSpPr>
          <p:cNvPr id="6" name="TextBox 5">
            <a:extLst>
              <a:ext uri="{FF2B5EF4-FFF2-40B4-BE49-F238E27FC236}">
                <a16:creationId xmlns:a16="http://schemas.microsoft.com/office/drawing/2014/main" id="{C0B26B14-321E-85C3-08FC-59FD54694C5F}"/>
              </a:ext>
            </a:extLst>
          </p:cNvPr>
          <p:cNvSpPr txBox="1"/>
          <p:nvPr/>
        </p:nvSpPr>
        <p:spPr>
          <a:xfrm>
            <a:off x="651641" y="4025462"/>
            <a:ext cx="10702159" cy="1600438"/>
          </a:xfrm>
          <a:prstGeom prst="rect">
            <a:avLst/>
          </a:prstGeom>
          <a:noFill/>
        </p:spPr>
        <p:txBody>
          <a:bodyPr wrap="square" rtlCol="0">
            <a:spAutoFit/>
          </a:bodyPr>
          <a:lstStyle/>
          <a:p>
            <a:r>
              <a:rPr lang="en-US" sz="2800" b="1" dirty="0">
                <a:sym typeface="Wingdings" pitchFamily="2" charset="2"/>
              </a:rPr>
              <a:t>Traditional Diagnosis</a:t>
            </a:r>
          </a:p>
          <a:p>
            <a:pPr marL="914400" lvl="1" indent="-457200">
              <a:buFont typeface="Arial" panose="020B0604020202020204" pitchFamily="34" charset="0"/>
              <a:buChar char="•"/>
            </a:pPr>
            <a:r>
              <a:rPr lang="en-US" sz="2400" dirty="0">
                <a:sym typeface="Wingdings" pitchFamily="2" charset="2"/>
              </a:rPr>
              <a:t>Cognitive assessments and neuroimaging  subject to high cost and late stage detection</a:t>
            </a:r>
            <a:r>
              <a:rPr lang="en-US" sz="2800" b="1" dirty="0">
                <a:sym typeface="Wingdings" pitchFamily="2" charset="2"/>
              </a:rPr>
              <a:t> </a:t>
            </a:r>
          </a:p>
          <a:p>
            <a:endParaRPr lang="en-US" dirty="0"/>
          </a:p>
        </p:txBody>
      </p:sp>
    </p:spTree>
    <p:extLst>
      <p:ext uri="{BB962C8B-B14F-4D97-AF65-F5344CB8AC3E}">
        <p14:creationId xmlns:p14="http://schemas.microsoft.com/office/powerpoint/2010/main" val="385792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3C9B7D-F890-1048-2C8D-2337EFE1F491}"/>
              </a:ext>
            </a:extLst>
          </p:cNvPr>
          <p:cNvSpPr>
            <a:spLocks noGrp="1"/>
          </p:cNvSpPr>
          <p:nvPr>
            <p:ph type="title"/>
          </p:nvPr>
        </p:nvSpPr>
        <p:spPr/>
        <p:txBody>
          <a:bodyPr/>
          <a:lstStyle/>
          <a:p>
            <a:r>
              <a:rPr lang="en-US" dirty="0"/>
              <a:t>Introduction Continued</a:t>
            </a:r>
          </a:p>
        </p:txBody>
      </p:sp>
      <p:sp>
        <p:nvSpPr>
          <p:cNvPr id="5" name="Content Placeholder 4">
            <a:extLst>
              <a:ext uri="{FF2B5EF4-FFF2-40B4-BE49-F238E27FC236}">
                <a16:creationId xmlns:a16="http://schemas.microsoft.com/office/drawing/2014/main" id="{90E05668-583D-4122-8C07-5B04AD6DE11B}"/>
              </a:ext>
            </a:extLst>
          </p:cNvPr>
          <p:cNvSpPr>
            <a:spLocks noGrp="1"/>
          </p:cNvSpPr>
          <p:nvPr>
            <p:ph idx="1"/>
          </p:nvPr>
        </p:nvSpPr>
        <p:spPr/>
        <p:txBody>
          <a:bodyPr>
            <a:normAutofit fontScale="85000" lnSpcReduction="20000"/>
          </a:bodyPr>
          <a:lstStyle/>
          <a:p>
            <a:pPr marL="0" indent="0">
              <a:buNone/>
            </a:pPr>
            <a:r>
              <a:rPr lang="en-US" b="1" dirty="0"/>
              <a:t>How Can AI help?</a:t>
            </a:r>
          </a:p>
          <a:p>
            <a:r>
              <a:rPr lang="en-US" sz="2400" dirty="0"/>
              <a:t>AI techniques are capable of analyzing vast and complex datasets, such as MRI Pet scans genetic information , and electronic health records to identify subtle patters that my elude human observation</a:t>
            </a:r>
          </a:p>
          <a:p>
            <a:pPr marL="0" indent="0">
              <a:buNone/>
            </a:pPr>
            <a:endParaRPr lang="en-US" sz="2400" dirty="0"/>
          </a:p>
          <a:p>
            <a:pPr marL="0" indent="0">
              <a:buNone/>
            </a:pPr>
            <a:r>
              <a:rPr lang="en-US" b="1" dirty="0"/>
              <a:t>Applications</a:t>
            </a:r>
          </a:p>
          <a:p>
            <a:r>
              <a:rPr lang="en-US" sz="2400" dirty="0"/>
              <a:t>By using ML and DL techniques, we can enhance </a:t>
            </a:r>
            <a:r>
              <a:rPr lang="en-US" sz="2400" b="1" dirty="0"/>
              <a:t>early detection, improve diagnostic accuracy,</a:t>
            </a:r>
            <a:r>
              <a:rPr lang="en-US" sz="2400" dirty="0"/>
              <a:t> even predict disease progression</a:t>
            </a:r>
          </a:p>
          <a:p>
            <a:r>
              <a:rPr lang="en-US" sz="2400" b="1" dirty="0"/>
              <a:t>Biomarker Discovery </a:t>
            </a:r>
            <a:r>
              <a:rPr lang="en-US" sz="2400" dirty="0"/>
              <a:t>identifying which brain regions, </a:t>
            </a:r>
            <a:r>
              <a:rPr lang="en-US" sz="2400" dirty="0" err="1"/>
              <a:t>geners</a:t>
            </a:r>
            <a:r>
              <a:rPr lang="en-US" sz="2400" dirty="0"/>
              <a:t> or clinical features are most associated with </a:t>
            </a:r>
            <a:r>
              <a:rPr lang="en-US" sz="2400" dirty="0" err="1"/>
              <a:t>Alzheimers</a:t>
            </a:r>
            <a:r>
              <a:rPr lang="en-US" sz="2400" dirty="0"/>
              <a:t> this can eventual lead to better diagnostic and in the future targeted drug development</a:t>
            </a:r>
          </a:p>
          <a:p>
            <a:r>
              <a:rPr lang="en-US" sz="2400" b="1" dirty="0"/>
              <a:t>Reducing Diagnostic Error </a:t>
            </a:r>
            <a:r>
              <a:rPr lang="en-US" sz="1800" dirty="0" err="1"/>
              <a:t>i.e</a:t>
            </a:r>
            <a:r>
              <a:rPr lang="en-US" sz="1800" dirty="0"/>
              <a:t> </a:t>
            </a:r>
            <a:r>
              <a:rPr lang="en-US" sz="1800" dirty="0" err="1"/>
              <a:t>misdiagnostic</a:t>
            </a:r>
            <a:r>
              <a:rPr lang="en-US" sz="1800" dirty="0"/>
              <a:t> rates for dementia</a:t>
            </a:r>
            <a:endParaRPr lang="en-US" sz="2400" b="1" dirty="0"/>
          </a:p>
          <a:p>
            <a:r>
              <a:rPr lang="en-US" sz="2400" b="1" dirty="0"/>
              <a:t>Drug Development and </a:t>
            </a:r>
            <a:r>
              <a:rPr lang="en-US" sz="2400" b="1" dirty="0" err="1"/>
              <a:t>Clincial</a:t>
            </a:r>
            <a:r>
              <a:rPr lang="en-US" sz="2400" b="1" dirty="0"/>
              <a:t> Trials </a:t>
            </a:r>
          </a:p>
          <a:p>
            <a:pPr lvl="1"/>
            <a:r>
              <a:rPr lang="en-US" sz="2000" dirty="0"/>
              <a:t>AI models can identify ideal </a:t>
            </a:r>
            <a:r>
              <a:rPr lang="en-US" sz="2000" dirty="0" err="1"/>
              <a:t>candiates</a:t>
            </a:r>
            <a:r>
              <a:rPr lang="en-US" sz="2000" dirty="0"/>
              <a:t> for clinical trials </a:t>
            </a:r>
          </a:p>
        </p:txBody>
      </p:sp>
    </p:spTree>
    <p:extLst>
      <p:ext uri="{BB962C8B-B14F-4D97-AF65-F5344CB8AC3E}">
        <p14:creationId xmlns:p14="http://schemas.microsoft.com/office/powerpoint/2010/main" val="426556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213F-2CEE-CD75-2538-D270A95F6AFC}"/>
              </a:ext>
            </a:extLst>
          </p:cNvPr>
          <p:cNvSpPr>
            <a:spLocks noGrp="1"/>
          </p:cNvSpPr>
          <p:nvPr>
            <p:ph type="title"/>
          </p:nvPr>
        </p:nvSpPr>
        <p:spPr/>
        <p:txBody>
          <a:bodyPr/>
          <a:lstStyle/>
          <a:p>
            <a:r>
              <a:rPr lang="en-US" dirty="0"/>
              <a:t>Introduction- Data and Techniques</a:t>
            </a:r>
          </a:p>
        </p:txBody>
      </p:sp>
      <p:sp>
        <p:nvSpPr>
          <p:cNvPr id="3" name="Content Placeholder 2">
            <a:extLst>
              <a:ext uri="{FF2B5EF4-FFF2-40B4-BE49-F238E27FC236}">
                <a16:creationId xmlns:a16="http://schemas.microsoft.com/office/drawing/2014/main" id="{5FD76506-D5FD-5995-6F4C-21DFDED4D059}"/>
              </a:ext>
            </a:extLst>
          </p:cNvPr>
          <p:cNvSpPr>
            <a:spLocks noGrp="1"/>
          </p:cNvSpPr>
          <p:nvPr>
            <p:ph idx="1"/>
          </p:nvPr>
        </p:nvSpPr>
        <p:spPr>
          <a:xfrm>
            <a:off x="838200" y="1825625"/>
            <a:ext cx="10515600" cy="3503120"/>
          </a:xfrm>
        </p:spPr>
        <p:txBody>
          <a:bodyPr/>
          <a:lstStyle/>
          <a:p>
            <a:pPr marL="0" indent="0">
              <a:buNone/>
            </a:pPr>
            <a:r>
              <a:rPr lang="en-US" b="1" dirty="0"/>
              <a:t>Data</a:t>
            </a:r>
          </a:p>
          <a:p>
            <a:r>
              <a:rPr lang="en-US" dirty="0"/>
              <a:t>Data was supplied by ADNI, early in the research it was </a:t>
            </a:r>
            <a:r>
              <a:rPr lang="en-US" dirty="0" err="1"/>
              <a:t>iniated</a:t>
            </a:r>
            <a:r>
              <a:rPr lang="en-US" dirty="0"/>
              <a:t> to contact ADNI and get approved for real human Brain Scan Images</a:t>
            </a:r>
          </a:p>
          <a:p>
            <a:pPr marL="0" indent="0">
              <a:buNone/>
            </a:pPr>
            <a:endParaRPr lang="en-US" dirty="0"/>
          </a:p>
          <a:p>
            <a:pPr marL="0" indent="0">
              <a:buNone/>
            </a:pPr>
            <a:r>
              <a:rPr lang="en-US" b="1" dirty="0"/>
              <a:t>Techniques</a:t>
            </a:r>
          </a:p>
          <a:p>
            <a:r>
              <a:rPr lang="en-US" b="1" dirty="0" err="1"/>
              <a:t>Convulational</a:t>
            </a:r>
            <a:r>
              <a:rPr lang="en-US" b="1" dirty="0"/>
              <a:t> Neural Networks (CNNs)</a:t>
            </a:r>
          </a:p>
          <a:p>
            <a:pPr lvl="1"/>
            <a:r>
              <a:rPr lang="en-US" sz="1400" b="1" dirty="0"/>
              <a:t>USE Case: </a:t>
            </a:r>
            <a:r>
              <a:rPr lang="en-US" sz="1400" dirty="0"/>
              <a:t>Classification between AD vs MCI vs HC </a:t>
            </a:r>
          </a:p>
          <a:p>
            <a:pPr lvl="1"/>
            <a:r>
              <a:rPr lang="en-US" sz="1400" b="1" dirty="0"/>
              <a:t>Why: </a:t>
            </a:r>
            <a:r>
              <a:rPr lang="en-US" sz="1400" dirty="0"/>
              <a:t>CNNs are excellent as identifying spatial patterns in 2D or 3D brain images </a:t>
            </a:r>
            <a:endParaRPr lang="en-US" sz="1400" b="1" dirty="0"/>
          </a:p>
          <a:p>
            <a:pPr lvl="1"/>
            <a:endParaRPr lang="en-US" sz="1400" b="1" dirty="0"/>
          </a:p>
          <a:p>
            <a:pPr marL="457200" lvl="1" indent="0">
              <a:buNone/>
            </a:pPr>
            <a:endParaRPr lang="en-US" sz="1400" b="1" dirty="0"/>
          </a:p>
        </p:txBody>
      </p:sp>
      <p:sp>
        <p:nvSpPr>
          <p:cNvPr id="4" name="TextBox 3">
            <a:extLst>
              <a:ext uri="{FF2B5EF4-FFF2-40B4-BE49-F238E27FC236}">
                <a16:creationId xmlns:a16="http://schemas.microsoft.com/office/drawing/2014/main" id="{9FBA457E-C3E1-ADE8-ED23-89B683163D53}"/>
              </a:ext>
            </a:extLst>
          </p:cNvPr>
          <p:cNvSpPr txBox="1"/>
          <p:nvPr/>
        </p:nvSpPr>
        <p:spPr>
          <a:xfrm>
            <a:off x="838200" y="5402317"/>
            <a:ext cx="9588062" cy="147732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3D</a:t>
            </a:r>
          </a:p>
          <a:p>
            <a:pPr marL="800100" lvl="1" indent="-342900">
              <a:buFont typeface="Arial" panose="020B0604020202020204" pitchFamily="34" charset="0"/>
              <a:buChar char="•"/>
            </a:pPr>
            <a:r>
              <a:rPr lang="en-US" sz="1400" b="1" dirty="0"/>
              <a:t>Use Case: </a:t>
            </a:r>
            <a:r>
              <a:rPr lang="en-US" sz="1400" dirty="0"/>
              <a:t>Full Brain Scan classification</a:t>
            </a:r>
          </a:p>
          <a:p>
            <a:pPr marL="800100" lvl="1" indent="-342900">
              <a:buFont typeface="Arial" panose="020B0604020202020204" pitchFamily="34" charset="0"/>
              <a:buChar char="•"/>
            </a:pPr>
            <a:r>
              <a:rPr lang="en-US" sz="1400" b="1" dirty="0"/>
              <a:t>Why: </a:t>
            </a:r>
            <a:r>
              <a:rPr lang="en-US" sz="1400" dirty="0"/>
              <a:t>MRI/PET data is inherently 3D and 3D CNNs can capture spatial </a:t>
            </a:r>
            <a:r>
              <a:rPr lang="en-US" sz="1400" dirty="0" err="1"/>
              <a:t>relationsips</a:t>
            </a:r>
            <a:r>
              <a:rPr lang="en-US" sz="1400" dirty="0"/>
              <a:t> across Slices</a:t>
            </a:r>
          </a:p>
          <a:p>
            <a:pPr lvl="1"/>
            <a:endParaRPr lang="en-US" sz="1400" b="1" dirty="0"/>
          </a:p>
          <a:p>
            <a:endParaRPr lang="en-US" sz="2400" b="1" dirty="0"/>
          </a:p>
        </p:txBody>
      </p:sp>
    </p:spTree>
    <p:extLst>
      <p:ext uri="{BB962C8B-B14F-4D97-AF65-F5344CB8AC3E}">
        <p14:creationId xmlns:p14="http://schemas.microsoft.com/office/powerpoint/2010/main" val="3155213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E16A-0794-D7D5-ACFD-E52D545DAD85}"/>
              </a:ext>
            </a:extLst>
          </p:cNvPr>
          <p:cNvSpPr>
            <a:spLocks noGrp="1"/>
          </p:cNvSpPr>
          <p:nvPr>
            <p:ph type="title"/>
          </p:nvPr>
        </p:nvSpPr>
        <p:spPr/>
        <p:txBody>
          <a:bodyPr/>
          <a:lstStyle/>
          <a:p>
            <a:r>
              <a:rPr lang="en-US" dirty="0"/>
              <a:t>Introduction- Techniques</a:t>
            </a:r>
          </a:p>
        </p:txBody>
      </p:sp>
      <p:sp>
        <p:nvSpPr>
          <p:cNvPr id="5" name="Content Placeholder 4">
            <a:extLst>
              <a:ext uri="{FF2B5EF4-FFF2-40B4-BE49-F238E27FC236}">
                <a16:creationId xmlns:a16="http://schemas.microsoft.com/office/drawing/2014/main" id="{E94020D6-F177-E6D6-0F45-96CF338CE217}"/>
              </a:ext>
            </a:extLst>
          </p:cNvPr>
          <p:cNvSpPr>
            <a:spLocks noGrp="1"/>
          </p:cNvSpPr>
          <p:nvPr>
            <p:ph idx="1"/>
          </p:nvPr>
        </p:nvSpPr>
        <p:spPr>
          <a:xfrm>
            <a:off x="838200" y="2160367"/>
            <a:ext cx="10515600" cy="1085741"/>
          </a:xfrm>
        </p:spPr>
        <p:txBody>
          <a:bodyPr/>
          <a:lstStyle/>
          <a:p>
            <a:r>
              <a:rPr lang="en-US" b="1" dirty="0"/>
              <a:t>U-Net</a:t>
            </a:r>
          </a:p>
          <a:p>
            <a:pPr lvl="1"/>
            <a:r>
              <a:rPr lang="en-US" sz="1400" b="1" dirty="0"/>
              <a:t>Use Case:</a:t>
            </a:r>
            <a:r>
              <a:rPr lang="en-US" sz="1400" dirty="0"/>
              <a:t> Brain image </a:t>
            </a:r>
            <a:r>
              <a:rPr lang="en-US" sz="1400" dirty="0" err="1"/>
              <a:t>segementation</a:t>
            </a:r>
            <a:r>
              <a:rPr lang="en-US" sz="1400" dirty="0"/>
              <a:t> for example hippocampus, white matter, lesions</a:t>
            </a:r>
          </a:p>
          <a:p>
            <a:pPr lvl="1"/>
            <a:r>
              <a:rPr lang="en-US" sz="1400" b="1" dirty="0"/>
              <a:t>Why: </a:t>
            </a:r>
            <a:r>
              <a:rPr lang="en-US" sz="1400" dirty="0"/>
              <a:t>U-Net is designed for biomedical image segmentation with excellent results even on small datasets</a:t>
            </a:r>
          </a:p>
          <a:p>
            <a:pPr lvl="1"/>
            <a:endParaRPr lang="en-US" sz="1400" b="1" dirty="0"/>
          </a:p>
        </p:txBody>
      </p:sp>
      <p:sp>
        <p:nvSpPr>
          <p:cNvPr id="6" name="TextBox 5">
            <a:extLst>
              <a:ext uri="{FF2B5EF4-FFF2-40B4-BE49-F238E27FC236}">
                <a16:creationId xmlns:a16="http://schemas.microsoft.com/office/drawing/2014/main" id="{E375E023-9980-7B76-9A26-8F3863DEF11D}"/>
              </a:ext>
            </a:extLst>
          </p:cNvPr>
          <p:cNvSpPr txBox="1"/>
          <p:nvPr/>
        </p:nvSpPr>
        <p:spPr>
          <a:xfrm>
            <a:off x="740979" y="4154762"/>
            <a:ext cx="10384221" cy="1508105"/>
          </a:xfrm>
          <a:prstGeom prst="rect">
            <a:avLst/>
          </a:prstGeom>
          <a:noFill/>
        </p:spPr>
        <p:txBody>
          <a:bodyPr wrap="square" rtlCol="0">
            <a:spAutoFit/>
          </a:bodyPr>
          <a:lstStyle/>
          <a:p>
            <a:pPr marL="285750" indent="-285750">
              <a:buFont typeface="Arial" panose="020B0604020202020204" pitchFamily="34" charset="0"/>
              <a:buChar char="•"/>
            </a:pPr>
            <a:r>
              <a:rPr lang="en-US" b="1" dirty="0"/>
              <a:t>Autoencoders</a:t>
            </a:r>
          </a:p>
          <a:p>
            <a:pPr marL="742950" lvl="1" indent="-285750">
              <a:buFont typeface="Arial" panose="020B0604020202020204" pitchFamily="34" charset="0"/>
              <a:buChar char="•"/>
            </a:pPr>
            <a:r>
              <a:rPr lang="en-US" sz="1400" b="1" dirty="0"/>
              <a:t>Use Case: </a:t>
            </a:r>
            <a:r>
              <a:rPr lang="en-US" sz="1400" dirty="0"/>
              <a:t>Feature extraction, anomaly detection, denoising</a:t>
            </a:r>
          </a:p>
          <a:p>
            <a:pPr marL="742950" lvl="1" indent="-285750">
              <a:buFont typeface="Arial" panose="020B0604020202020204" pitchFamily="34" charset="0"/>
              <a:buChar char="•"/>
            </a:pPr>
            <a:r>
              <a:rPr lang="en-US" sz="1400" b="1" dirty="0"/>
              <a:t>Why: </a:t>
            </a:r>
            <a:r>
              <a:rPr lang="en-US" sz="1400" dirty="0"/>
              <a:t>Useful in unsupervised settings or for compressing image data </a:t>
            </a:r>
            <a:endParaRPr lang="en-US" sz="1400" b="1" dirty="0"/>
          </a:p>
          <a:p>
            <a:pPr marL="285750" indent="-285750">
              <a:buFont typeface="Arial" panose="020B0604020202020204" pitchFamily="34" charset="0"/>
              <a:buChar char="•"/>
            </a:pPr>
            <a:r>
              <a:rPr lang="en-US" b="1" dirty="0"/>
              <a:t>Hybrid Models (CNN + RNN)</a:t>
            </a:r>
          </a:p>
          <a:p>
            <a:pPr marL="742950" lvl="1" indent="-285750">
              <a:buFont typeface="Arial" panose="020B0604020202020204" pitchFamily="34" charset="0"/>
              <a:buChar char="•"/>
            </a:pPr>
            <a:r>
              <a:rPr lang="en-US" sz="1400" b="1" dirty="0"/>
              <a:t>Use Case: </a:t>
            </a:r>
            <a:r>
              <a:rPr lang="en-US" sz="1400" dirty="0" err="1"/>
              <a:t>Sequental</a:t>
            </a:r>
            <a:r>
              <a:rPr lang="en-US" sz="1400" dirty="0"/>
              <a:t> image data or progression modeling over time</a:t>
            </a:r>
          </a:p>
          <a:p>
            <a:pPr marL="742950" lvl="1" indent="-285750">
              <a:buFont typeface="Arial" panose="020B0604020202020204" pitchFamily="34" charset="0"/>
              <a:buChar char="•"/>
            </a:pPr>
            <a:r>
              <a:rPr lang="en-US" sz="1400" b="1" dirty="0"/>
              <a:t>How: </a:t>
            </a:r>
            <a:r>
              <a:rPr lang="en-US" sz="1400" dirty="0"/>
              <a:t>CNN extracts spatial features where RNN/LTSM models the temporal aspects over certain years</a:t>
            </a:r>
            <a:endParaRPr lang="en-US" sz="1400" b="1" dirty="0"/>
          </a:p>
        </p:txBody>
      </p:sp>
    </p:spTree>
    <p:extLst>
      <p:ext uri="{BB962C8B-B14F-4D97-AF65-F5344CB8AC3E}">
        <p14:creationId xmlns:p14="http://schemas.microsoft.com/office/powerpoint/2010/main" val="1591195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6320</TotalTime>
  <Words>895</Words>
  <Application>Microsoft Macintosh PowerPoint</Application>
  <PresentationFormat>Widescreen</PresentationFormat>
  <Paragraphs>107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Arial</vt:lpstr>
      <vt:lpstr>Lato</vt:lpstr>
      <vt:lpstr>Wingdings</vt:lpstr>
      <vt:lpstr>Office Theme</vt:lpstr>
      <vt:lpstr>Alzheimer’s Disease Research using Machine Learning and Deep Learning Techniques</vt:lpstr>
      <vt:lpstr>References </vt:lpstr>
      <vt:lpstr>Paper Summary</vt:lpstr>
      <vt:lpstr>Paper Summary Continued </vt:lpstr>
      <vt:lpstr>Outline</vt:lpstr>
      <vt:lpstr>Introduction</vt:lpstr>
      <vt:lpstr>Introduction Continued</vt:lpstr>
      <vt:lpstr>Introduction- Data and Techniques</vt:lpstr>
      <vt:lpstr>Introduction-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Jessica Kamman</dc:creator>
  <cp:lastModifiedBy>Jessica Kamman</cp:lastModifiedBy>
  <cp:revision>5</cp:revision>
  <dcterms:created xsi:type="dcterms:W3CDTF">2025-03-02T19:01:20Z</dcterms:created>
  <dcterms:modified xsi:type="dcterms:W3CDTF">2025-04-18T02:10:29Z</dcterms:modified>
</cp:coreProperties>
</file>