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0" r:id="rId18"/>
    <p:sldId id="276" r:id="rId19"/>
    <p:sldId id="279" r:id="rId20"/>
    <p:sldId id="277" r:id="rId21"/>
    <p:sldId id="278" r:id="rId22"/>
    <p:sldId id="274" r:id="rId23"/>
    <p:sldId id="281" r:id="rId24"/>
    <p:sldId id="284" r:id="rId25"/>
    <p:sldId id="288" r:id="rId26"/>
    <p:sldId id="289" r:id="rId27"/>
    <p:sldId id="290" r:id="rId28"/>
    <p:sldId id="291" r:id="rId29"/>
    <p:sldId id="292" r:id="rId30"/>
    <p:sldId id="293" r:id="rId31"/>
    <p:sldId id="285" r:id="rId32"/>
    <p:sldId id="286" r:id="rId33"/>
    <p:sldId id="295" r:id="rId34"/>
    <p:sldId id="287" r:id="rId35"/>
    <p:sldId id="294"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31311-FF44-4D43-8514-D2D653A12CB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231311-FF44-4D43-8514-D2D653A12CB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231311-FF44-4D43-8514-D2D653A12CB0}" type="datetimeFigureOut">
              <a:rPr lang="en-US" smtClean="0"/>
              <a:pPr/>
              <a:t>9/21/2018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231311-FF44-4D43-8514-D2D653A12CB0}" type="datetimeFigureOut">
              <a:rPr lang="en-US" smtClean="0"/>
              <a:pPr/>
              <a:t>9/21/2018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31311-FF44-4D43-8514-D2D653A12CB0}" type="datetimeFigureOut">
              <a:rPr lang="en-US" smtClean="0"/>
              <a:pPr/>
              <a:t>9/21/2018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31311-FF44-4D43-8514-D2D653A12CB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31311-FF44-4D43-8514-D2D653A12CB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31311-FF44-4D43-8514-D2D653A12CB0}" type="datetimeFigureOut">
              <a:rPr lang="en-US" smtClean="0"/>
              <a:pPr/>
              <a:t>9/21/2018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FB22E-C2C1-43EE-A34E-B1357B23EBB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Data_buffer" TargetMode="External"/><Relationship Id="rId4" Type="http://schemas.openxmlformats.org/officeDocument/2006/relationships/hyperlink" Target="https://en.wikipedia.org/wiki/Computer_fi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Serialization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285720" y="500042"/>
            <a:ext cx="8358246" cy="4933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42910" y="5572140"/>
            <a:ext cx="5276850" cy="5715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RECORDREADER</a:t>
            </a:r>
            <a:endParaRPr lang="en-IN" dirty="0"/>
          </a:p>
        </p:txBody>
      </p:sp>
      <p:sp>
        <p:nvSpPr>
          <p:cNvPr id="3" name="Content Placeholder 2"/>
          <p:cNvSpPr>
            <a:spLocks noGrp="1"/>
          </p:cNvSpPr>
          <p:nvPr>
            <p:ph idx="1"/>
          </p:nvPr>
        </p:nvSpPr>
        <p:spPr/>
        <p:txBody>
          <a:bodyPr/>
          <a:lstStyle/>
          <a:p>
            <a:pPr algn="just"/>
            <a:r>
              <a:rPr lang="en-IN" dirty="0" smtClean="0"/>
              <a:t>The </a:t>
            </a:r>
            <a:r>
              <a:rPr lang="en-IN" dirty="0" err="1"/>
              <a:t>RecordReader</a:t>
            </a:r>
            <a:r>
              <a:rPr lang="en-IN" dirty="0"/>
              <a:t> class is used by </a:t>
            </a:r>
            <a:r>
              <a:rPr lang="en-IN" dirty="0" err="1"/>
              <a:t>MapReduce</a:t>
            </a:r>
            <a:r>
              <a:rPr lang="en-IN" dirty="0"/>
              <a:t> in the map tasks to read data from </a:t>
            </a:r>
            <a:r>
              <a:rPr lang="en-IN" dirty="0" smtClean="0"/>
              <a:t>an input </a:t>
            </a:r>
            <a:r>
              <a:rPr lang="en-IN" dirty="0"/>
              <a:t>split and provide each record in the form of a key/value pair for use by </a:t>
            </a:r>
            <a:r>
              <a:rPr lang="en-IN" dirty="0" err="1"/>
              <a:t>mappers</a:t>
            </a:r>
            <a:r>
              <a:rPr lang="en-IN"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1" y="595313"/>
            <a:ext cx="8715403" cy="604839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00100" y="0"/>
            <a:ext cx="6191250" cy="7143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smtClean="0"/>
              <a:t>RECORDREADER</a:t>
            </a:r>
            <a:endParaRPr lang="en-IN" dirty="0"/>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500035" y="681038"/>
            <a:ext cx="8143932" cy="54959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US" sz="3200" dirty="0" smtClean="0"/>
              <a:t>Data Output: </a:t>
            </a:r>
            <a:r>
              <a:rPr lang="en-US" sz="3200" dirty="0" err="1" smtClean="0"/>
              <a:t>OutputFormat</a:t>
            </a:r>
            <a:r>
              <a:rPr lang="en-US" sz="3200" dirty="0" smtClean="0"/>
              <a:t> and </a:t>
            </a:r>
            <a:r>
              <a:rPr lang="en-US" sz="3200" dirty="0" err="1" smtClean="0"/>
              <a:t>ReaderWriter</a:t>
            </a:r>
            <a:endParaRPr lang="en-IN" sz="3200"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srcRect/>
          <a:stretch>
            <a:fillRect/>
          </a:stretch>
        </p:blipFill>
        <p:spPr bwMode="auto">
          <a:xfrm>
            <a:off x="785786" y="1304925"/>
            <a:ext cx="8229627" cy="42481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RecordWriter</a:t>
            </a:r>
            <a:endParaRPr lang="en-IN" dirty="0"/>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srcRect/>
          <a:stretch>
            <a:fillRect/>
          </a:stretch>
        </p:blipFill>
        <p:spPr bwMode="auto">
          <a:xfrm>
            <a:off x="0" y="1428750"/>
            <a:ext cx="8858280" cy="50720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RecordWriter</a:t>
            </a:r>
            <a:endParaRPr lang="en-IN" dirty="0"/>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srcRect/>
          <a:stretch>
            <a:fillRect/>
          </a:stretch>
        </p:blipFill>
        <p:spPr bwMode="auto">
          <a:xfrm>
            <a:off x="1000100" y="1647824"/>
            <a:ext cx="7143800" cy="413862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152400"/>
            <a:ext cx="8686800" cy="5262979"/>
          </a:xfrm>
          <a:prstGeom prst="rect">
            <a:avLst/>
          </a:prstGeom>
          <a:noFill/>
        </p:spPr>
        <p:txBody>
          <a:bodyPr wrap="square" rtlCol="0">
            <a:spAutoFit/>
          </a:bodyPr>
          <a:lstStyle/>
          <a:p>
            <a:r>
              <a:rPr lang="en-US" sz="2400" dirty="0" smtClean="0"/>
              <a:t>Working with XML and JSON in </a:t>
            </a:r>
            <a:r>
              <a:rPr lang="en-US" sz="2400" dirty="0" err="1" smtClean="0"/>
              <a:t>MapReduce</a:t>
            </a:r>
            <a:r>
              <a:rPr lang="en-US" sz="2400" dirty="0" smtClean="0"/>
              <a:t>, however, poses two equally important challenges. </a:t>
            </a:r>
          </a:p>
          <a:p>
            <a:endParaRPr lang="en-US" sz="2400" dirty="0" smtClean="0"/>
          </a:p>
          <a:p>
            <a:r>
              <a:rPr lang="en-US" sz="2400" dirty="0" smtClean="0"/>
              <a:t>1. Though </a:t>
            </a:r>
            <a:r>
              <a:rPr lang="en-US" sz="2400" dirty="0" err="1" smtClean="0"/>
              <a:t>MapReduce</a:t>
            </a:r>
            <a:r>
              <a:rPr lang="en-US" sz="2400" dirty="0" smtClean="0"/>
              <a:t> requires classes that can support reading and writing a particular data serialization format, there’s a good chance it </a:t>
            </a:r>
            <a:r>
              <a:rPr lang="en-US" sz="2400" b="1" dirty="0" smtClean="0"/>
              <a:t>doesn’t have such classes to support</a:t>
            </a:r>
            <a:r>
              <a:rPr lang="en-US" sz="2400" dirty="0" smtClean="0"/>
              <a:t> the serialization format you’re working with. </a:t>
            </a:r>
          </a:p>
          <a:p>
            <a:endParaRPr lang="en-US" sz="2400" dirty="0" smtClean="0"/>
          </a:p>
          <a:p>
            <a:r>
              <a:rPr lang="en-US" sz="2400" dirty="0" smtClean="0"/>
              <a:t>2.MapReduce’s power lies in its ability to parallelize reading your input data. If your </a:t>
            </a:r>
            <a:r>
              <a:rPr lang="en-US" sz="2400" b="1" dirty="0" smtClean="0"/>
              <a:t>input files are large </a:t>
            </a:r>
            <a:r>
              <a:rPr lang="en-US" sz="2400" dirty="0" smtClean="0"/>
              <a:t>(think hundreds of megabytes or more), it’s crucial that the classes reading your serialization format be able to split your large files so multiple map tasks can read them in parallel. </a:t>
            </a:r>
          </a:p>
          <a:p>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common serialization formats</a:t>
            </a:r>
            <a:br>
              <a:rPr lang="en-US" dirty="0" smtClean="0"/>
            </a:br>
            <a:endParaRPr lang="en-US" dirty="0"/>
          </a:p>
        </p:txBody>
      </p:sp>
      <p:sp>
        <p:nvSpPr>
          <p:cNvPr id="3" name="Content Placeholder 2"/>
          <p:cNvSpPr>
            <a:spLocks noGrp="1"/>
          </p:cNvSpPr>
          <p:nvPr>
            <p:ph idx="1"/>
          </p:nvPr>
        </p:nvSpPr>
        <p:spPr>
          <a:xfrm>
            <a:off x="457200" y="1775191"/>
            <a:ext cx="8229600" cy="5082809"/>
          </a:xfrm>
        </p:spPr>
        <p:txBody>
          <a:bodyPr>
            <a:normAutofit/>
          </a:bodyPr>
          <a:lstStyle/>
          <a:p>
            <a:pPr algn="just"/>
            <a:r>
              <a:rPr lang="en-US" dirty="0" smtClean="0"/>
              <a:t>XML and JSON are industry-standard data interchange formats. Their ubiquity in the technology industry is evidenced by their heavy adoption in data storage and exchange. </a:t>
            </a:r>
          </a:p>
          <a:p>
            <a:r>
              <a:rPr lang="en-US" dirty="0" smtClean="0"/>
              <a:t>XML </a:t>
            </a:r>
          </a:p>
          <a:p>
            <a:pPr lvl="1"/>
            <a:r>
              <a:rPr lang="en-US" dirty="0" smtClean="0"/>
              <a:t>XML has existed since 1998 as a mechanism to represent data that’s readable by machine and human alike. It became a universal language for data exchange between systems.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JavaScript Object Notation)</a:t>
            </a:r>
            <a:endParaRPr lang="en-IN" dirty="0"/>
          </a:p>
        </p:txBody>
      </p:sp>
      <p:sp>
        <p:nvSpPr>
          <p:cNvPr id="3" name="Content Placeholder 2"/>
          <p:cNvSpPr>
            <a:spLocks noGrp="1"/>
          </p:cNvSpPr>
          <p:nvPr>
            <p:ph idx="1"/>
          </p:nvPr>
        </p:nvSpPr>
        <p:spPr/>
        <p:txBody>
          <a:bodyPr/>
          <a:lstStyle/>
          <a:p>
            <a:r>
              <a:rPr lang="en-IN" dirty="0" smtClean="0"/>
              <a:t>{ </a:t>
            </a:r>
            <a:r>
              <a:rPr lang="en-IN" b="1" dirty="0" smtClean="0"/>
              <a:t>"</a:t>
            </a:r>
            <a:r>
              <a:rPr lang="en-IN" b="1" dirty="0" err="1" smtClean="0"/>
              <a:t>firstName</a:t>
            </a:r>
            <a:r>
              <a:rPr lang="en-IN" b="1" dirty="0" smtClean="0"/>
              <a:t>"</a:t>
            </a:r>
            <a:r>
              <a:rPr lang="en-IN" dirty="0" smtClean="0"/>
              <a:t>: "John", </a:t>
            </a:r>
            <a:r>
              <a:rPr lang="en-IN" b="1" dirty="0" smtClean="0"/>
              <a:t>"</a:t>
            </a:r>
            <a:r>
              <a:rPr lang="en-IN" b="1" dirty="0" err="1" smtClean="0"/>
              <a:t>lastName</a:t>
            </a:r>
            <a:r>
              <a:rPr lang="en-IN" b="1" dirty="0" smtClean="0"/>
              <a:t>"</a:t>
            </a:r>
            <a:r>
              <a:rPr lang="en-IN" dirty="0" smtClean="0"/>
              <a:t>: "Smith", </a:t>
            </a:r>
            <a:r>
              <a:rPr lang="en-IN" b="1" dirty="0" smtClean="0"/>
              <a:t>"</a:t>
            </a:r>
            <a:r>
              <a:rPr lang="en-IN" b="1" dirty="0" err="1" smtClean="0"/>
              <a:t>isAlive</a:t>
            </a:r>
            <a:r>
              <a:rPr lang="en-IN" b="1" dirty="0" smtClean="0"/>
              <a:t>"</a:t>
            </a:r>
            <a:r>
              <a:rPr lang="en-IN" dirty="0" smtClean="0"/>
              <a:t>: </a:t>
            </a:r>
            <a:r>
              <a:rPr lang="en-IN" b="1" dirty="0" smtClean="0"/>
              <a:t>true</a:t>
            </a:r>
            <a:r>
              <a:rPr lang="en-IN" dirty="0" smtClean="0"/>
              <a:t>, </a:t>
            </a:r>
            <a:r>
              <a:rPr lang="en-IN" b="1" dirty="0" smtClean="0"/>
              <a:t>"age"</a:t>
            </a:r>
            <a:r>
              <a:rPr lang="en-IN" dirty="0" smtClean="0"/>
              <a:t>: 27, </a:t>
            </a:r>
            <a:r>
              <a:rPr lang="en-IN" b="1" dirty="0" smtClean="0"/>
              <a:t>"address"</a:t>
            </a:r>
            <a:r>
              <a:rPr lang="en-IN" dirty="0" smtClean="0"/>
              <a:t>: { </a:t>
            </a:r>
            <a:r>
              <a:rPr lang="en-IN" b="1" dirty="0" smtClean="0"/>
              <a:t>"</a:t>
            </a:r>
            <a:r>
              <a:rPr lang="en-IN" b="1" dirty="0" err="1" smtClean="0"/>
              <a:t>streetAddress</a:t>
            </a:r>
            <a:r>
              <a:rPr lang="en-IN" b="1" dirty="0" smtClean="0"/>
              <a:t>"</a:t>
            </a:r>
            <a:r>
              <a:rPr lang="en-IN" dirty="0" smtClean="0"/>
              <a:t>: "21 2nd Street", </a:t>
            </a:r>
            <a:r>
              <a:rPr lang="en-IN" b="1" dirty="0" smtClean="0"/>
              <a:t>"city"</a:t>
            </a:r>
            <a:r>
              <a:rPr lang="en-IN" dirty="0" smtClean="0"/>
              <a:t>: "New York", </a:t>
            </a:r>
            <a:r>
              <a:rPr lang="en-IN" b="1" dirty="0" smtClean="0"/>
              <a:t>"state"</a:t>
            </a:r>
            <a:r>
              <a:rPr lang="en-IN" dirty="0" smtClean="0"/>
              <a:t>: "NY", </a:t>
            </a:r>
            <a:r>
              <a:rPr lang="en-IN" b="1" dirty="0" smtClean="0"/>
              <a:t>"</a:t>
            </a:r>
            <a:r>
              <a:rPr lang="en-IN" b="1" dirty="0" err="1" smtClean="0"/>
              <a:t>postalCode</a:t>
            </a:r>
            <a:r>
              <a:rPr lang="en-IN" b="1" dirty="0" smtClean="0"/>
              <a:t>"</a:t>
            </a:r>
            <a:r>
              <a:rPr lang="en-IN" dirty="0" smtClean="0"/>
              <a:t>: "10021-3100" }, </a:t>
            </a:r>
            <a:r>
              <a:rPr lang="en-IN" b="1" dirty="0" smtClean="0"/>
              <a:t>"</a:t>
            </a:r>
            <a:r>
              <a:rPr lang="en-IN" b="1" dirty="0" err="1" smtClean="0"/>
              <a:t>phoneNumbers</a:t>
            </a:r>
            <a:r>
              <a:rPr lang="en-IN" b="1" dirty="0" smtClean="0"/>
              <a:t>"</a:t>
            </a:r>
            <a:r>
              <a:rPr lang="en-IN" dirty="0" smtClean="0"/>
              <a:t>: [ { </a:t>
            </a:r>
            <a:r>
              <a:rPr lang="en-IN" b="1" dirty="0" smtClean="0"/>
              <a:t>"type"</a:t>
            </a:r>
            <a:r>
              <a:rPr lang="en-IN" dirty="0" smtClean="0"/>
              <a:t>: "home", </a:t>
            </a:r>
            <a:r>
              <a:rPr lang="en-IN" b="1" dirty="0" smtClean="0"/>
              <a:t>"number"</a:t>
            </a:r>
            <a:r>
              <a:rPr lang="en-IN" dirty="0" smtClean="0"/>
              <a:t>: "212 555-1234" }, { </a:t>
            </a:r>
            <a:r>
              <a:rPr lang="en-IN" b="1" dirty="0" smtClean="0"/>
              <a:t>"type"</a:t>
            </a:r>
            <a:r>
              <a:rPr lang="en-IN" dirty="0" smtClean="0"/>
              <a:t>: "office", </a:t>
            </a:r>
            <a:r>
              <a:rPr lang="en-IN" b="1" dirty="0" smtClean="0"/>
              <a:t>"number"</a:t>
            </a:r>
            <a:r>
              <a:rPr lang="en-IN" dirty="0" smtClean="0"/>
              <a:t>: "646 555-4567" }, { </a:t>
            </a:r>
            <a:r>
              <a:rPr lang="en-IN" b="1" dirty="0" smtClean="0"/>
              <a:t>"type"</a:t>
            </a:r>
            <a:r>
              <a:rPr lang="en-IN" dirty="0" smtClean="0"/>
              <a:t>: "mobile", </a:t>
            </a:r>
            <a:r>
              <a:rPr lang="en-IN" b="1" dirty="0" smtClean="0"/>
              <a:t>"number"</a:t>
            </a:r>
            <a:r>
              <a:rPr lang="en-IN" dirty="0" smtClean="0"/>
              <a:t>: "123 456-7890" } ], </a:t>
            </a:r>
            <a:r>
              <a:rPr lang="en-IN" b="1" dirty="0" smtClean="0"/>
              <a:t>"children"</a:t>
            </a:r>
            <a:r>
              <a:rPr lang="en-IN" dirty="0" smtClean="0"/>
              <a:t>: [], </a:t>
            </a:r>
            <a:r>
              <a:rPr lang="en-IN" b="1" dirty="0" smtClean="0"/>
              <a:t>"spouse"</a:t>
            </a:r>
            <a:r>
              <a:rPr lang="en-IN" dirty="0" smtClean="0"/>
              <a:t>: </a:t>
            </a:r>
            <a:r>
              <a:rPr lang="en-IN" b="1" dirty="0" smtClean="0"/>
              <a:t>null</a:t>
            </a:r>
            <a:r>
              <a:rPr lang="en-IN" dirty="0" smtClean="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serialization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lgn="just"/>
            <a:r>
              <a:rPr lang="en-IN" b="1" dirty="0" smtClean="0"/>
              <a:t>serialization</a:t>
            </a:r>
            <a:r>
              <a:rPr lang="en-IN" dirty="0" smtClean="0"/>
              <a:t> is the process of translating </a:t>
            </a:r>
            <a:r>
              <a:rPr lang="en-IN" dirty="0" smtClean="0">
                <a:hlinkClick r:id="rId2" tooltip="Data structure"/>
              </a:rPr>
              <a:t>data structures</a:t>
            </a:r>
            <a:r>
              <a:rPr lang="en-IN" dirty="0" smtClean="0"/>
              <a:t> or </a:t>
            </a:r>
            <a:r>
              <a:rPr lang="en-IN" dirty="0" smtClean="0">
                <a:hlinkClick r:id="rId3" tooltip="Object (computer science)"/>
              </a:rPr>
              <a:t>object</a:t>
            </a:r>
            <a:r>
              <a:rPr lang="en-IN" dirty="0" smtClean="0"/>
              <a:t> state into a format that can be stored (for example, in a </a:t>
            </a:r>
            <a:r>
              <a:rPr lang="en-IN" dirty="0" smtClean="0">
                <a:hlinkClick r:id="rId4" tooltip="Computer file"/>
              </a:rPr>
              <a:t>file</a:t>
            </a:r>
            <a:r>
              <a:rPr lang="en-IN" dirty="0" smtClean="0"/>
              <a:t> or memory </a:t>
            </a:r>
            <a:r>
              <a:rPr lang="en-IN" dirty="0" smtClean="0">
                <a:hlinkClick r:id="rId5" tooltip="Data buffer"/>
              </a:rPr>
              <a:t>buffer</a:t>
            </a:r>
            <a:r>
              <a:rPr lang="en-IN" dirty="0" smtClean="0"/>
              <a:t>) or transmitted (for example, across a </a:t>
            </a:r>
            <a:r>
              <a:rPr lang="en-IN" dirty="0" smtClean="0">
                <a:hlinkClick r:id="rId6" tooltip="Computer network"/>
              </a:rPr>
              <a:t>network</a:t>
            </a:r>
            <a:r>
              <a:rPr lang="en-IN" dirty="0" smtClean="0"/>
              <a:t> connection link) and reconstructed later.</a:t>
            </a:r>
          </a:p>
          <a:p>
            <a:pPr algn="just"/>
            <a:endParaRPr lang="en-US" dirty="0" smtClean="0"/>
          </a:p>
          <a:p>
            <a:pPr algn="just"/>
            <a:r>
              <a:rPr lang="en-US" dirty="0" smtClean="0"/>
              <a:t>Data Serialization is the process of converting object data into byte stream data for transmission over a network across different nodes in a cluster or for persistent data storage.</a:t>
            </a:r>
          </a:p>
          <a:p>
            <a:pPr algn="just"/>
            <a:endParaRPr lang="en-US" dirty="0" smtClean="0"/>
          </a:p>
          <a:p>
            <a:pPr algn="just"/>
            <a:r>
              <a:rPr lang="en-US" dirty="0" err="1" smtClean="0"/>
              <a:t>MapReduce</a:t>
            </a:r>
            <a:r>
              <a:rPr lang="en-US" dirty="0" smtClean="0"/>
              <a:t> offers straightforward, well-documented support for working with simple data formats such as log files. </a:t>
            </a:r>
          </a:p>
          <a:p>
            <a:pPr algn="just"/>
            <a:endParaRPr lang="en-US" dirty="0" smtClean="0"/>
          </a:p>
          <a:p>
            <a:pPr algn="just"/>
            <a:r>
              <a:rPr lang="en-US" dirty="0" smtClean="0"/>
              <a:t>But the use of </a:t>
            </a:r>
            <a:r>
              <a:rPr lang="en-US" dirty="0" err="1" smtClean="0"/>
              <a:t>MapReduce</a:t>
            </a:r>
            <a:r>
              <a:rPr lang="en-US" dirty="0" smtClean="0"/>
              <a:t> has evolved beyond log files to more sophisticated data serialization formats—such as text, XML, and JSON—to the point that its documentation and built-in support runs dry. </a:t>
            </a:r>
          </a:p>
          <a:p>
            <a:pPr algn="just"/>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err="1" smtClean="0"/>
              <a:t>MapReduce</a:t>
            </a:r>
            <a:r>
              <a:rPr lang="en-US" dirty="0" smtClean="0"/>
              <a:t> and XML </a:t>
            </a:r>
          </a:p>
          <a:p>
            <a:pPr lvl="2" algn="just"/>
            <a:r>
              <a:rPr lang="en-US" dirty="0" smtClean="0"/>
              <a:t>While </a:t>
            </a:r>
            <a:r>
              <a:rPr lang="en-US" dirty="0" err="1" smtClean="0"/>
              <a:t>MapReduce</a:t>
            </a:r>
            <a:r>
              <a:rPr lang="en-US" dirty="0" smtClean="0"/>
              <a:t> comes bundled with an </a:t>
            </a:r>
            <a:r>
              <a:rPr lang="en-US" dirty="0" err="1" smtClean="0"/>
              <a:t>InputFormat</a:t>
            </a:r>
            <a:r>
              <a:rPr lang="en-US" dirty="0" smtClean="0"/>
              <a:t> that works with text, it doesn’t come with one that supports XML. Working on a single XML file in parallel in </a:t>
            </a:r>
            <a:r>
              <a:rPr lang="en-US" dirty="0" err="1" smtClean="0"/>
              <a:t>MapReduce</a:t>
            </a:r>
            <a:r>
              <a:rPr lang="en-US" dirty="0" smtClean="0"/>
              <a:t> is tricky because XML doesn’t contain a synchronization marker in its data format.</a:t>
            </a:r>
          </a:p>
          <a:p>
            <a:pPr lvl="2" algn="just"/>
            <a:r>
              <a:rPr lang="en-US" dirty="0" smtClean="0"/>
              <a:t> Problem To work with large XML files in </a:t>
            </a:r>
            <a:r>
              <a:rPr lang="en-US" dirty="0" err="1" smtClean="0"/>
              <a:t>MapReduce</a:t>
            </a:r>
            <a:r>
              <a:rPr lang="en-US" dirty="0" smtClean="0"/>
              <a:t> and be able to split and process them in parallel. </a:t>
            </a:r>
          </a:p>
          <a:p>
            <a:pPr lvl="2" algn="just"/>
            <a:r>
              <a:rPr lang="en-US" dirty="0" smtClean="0"/>
              <a:t>Solution Mahout’s </a:t>
            </a:r>
            <a:r>
              <a:rPr lang="en-US" dirty="0" err="1" smtClean="0"/>
              <a:t>XMLInputFormat</a:t>
            </a:r>
            <a:r>
              <a:rPr lang="en-US" dirty="0" smtClean="0"/>
              <a:t> can be used to work with XML files in HDFS with </a:t>
            </a:r>
            <a:r>
              <a:rPr lang="en-US" dirty="0" err="1" smtClean="0"/>
              <a:t>MapReduce</a:t>
            </a:r>
            <a:r>
              <a:rPr lang="en-US" dirty="0" smtClean="0"/>
              <a:t>. It reads records that are delimited by a specific XML begin and end tag. This technique also covers how XML can be emitted as output in </a:t>
            </a:r>
            <a:r>
              <a:rPr lang="en-US" dirty="0" err="1" smtClean="0"/>
              <a:t>MapReduce</a:t>
            </a:r>
            <a:r>
              <a:rPr lang="en-US" dirty="0" smtClean="0"/>
              <a:t> output.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7478970"/>
          </a:xfrm>
          <a:prstGeom prst="rect">
            <a:avLst/>
          </a:prstGeom>
          <a:noFill/>
        </p:spPr>
        <p:txBody>
          <a:bodyPr wrap="square" rtlCol="0">
            <a:spAutoFit/>
          </a:bodyPr>
          <a:lstStyle/>
          <a:p>
            <a:r>
              <a:rPr lang="en-US" sz="2400" b="1" dirty="0" smtClean="0"/>
              <a:t>JSON</a:t>
            </a:r>
            <a:r>
              <a:rPr lang="en-US" sz="2400" dirty="0" smtClean="0"/>
              <a:t> </a:t>
            </a:r>
          </a:p>
          <a:p>
            <a:pPr algn="just"/>
            <a:r>
              <a:rPr lang="en-US" sz="2400" dirty="0" smtClean="0"/>
              <a:t>	JSON shares the machine- and human-readable traits of XML, and has existed since the early 2000s. It’s less verbose than XML, and doesn’t have the rich typing and validation features available in XML. </a:t>
            </a:r>
          </a:p>
          <a:p>
            <a:pPr algn="just"/>
            <a:r>
              <a:rPr lang="en-US" sz="2400" dirty="0" smtClean="0"/>
              <a:t>	</a:t>
            </a:r>
            <a:r>
              <a:rPr lang="en-US" sz="2400" dirty="0" err="1" smtClean="0"/>
              <a:t>MapReduce</a:t>
            </a:r>
            <a:r>
              <a:rPr lang="en-US" sz="2400" dirty="0" smtClean="0"/>
              <a:t> and JSON Imagine you have some code that’s downloading JSON data from a streaming REST service and every hour writes a file into HDFS. The data amount that’s being downloaded is large, so each file being produced is multiple gigabytes in size. You’ve been asked to write a </a:t>
            </a:r>
            <a:r>
              <a:rPr lang="en-US" sz="2400" dirty="0" err="1" smtClean="0"/>
              <a:t>MapReduce</a:t>
            </a:r>
            <a:r>
              <a:rPr lang="en-US" sz="2400" dirty="0" smtClean="0"/>
              <a:t> job that can take as input these large JSON files. </a:t>
            </a:r>
          </a:p>
          <a:p>
            <a:pPr algn="just"/>
            <a:r>
              <a:rPr lang="en-US" sz="2400" dirty="0" smtClean="0"/>
              <a:t>	What you have here is a problem in two parts: </a:t>
            </a:r>
            <a:r>
              <a:rPr lang="en-US" sz="2400" b="1" dirty="0" smtClean="0"/>
              <a:t>first, </a:t>
            </a:r>
            <a:r>
              <a:rPr lang="en-US" sz="2400" b="1" dirty="0" err="1" smtClean="0"/>
              <a:t>MapReduce</a:t>
            </a:r>
            <a:r>
              <a:rPr lang="en-US" sz="2400" b="1" dirty="0" smtClean="0"/>
              <a:t> doesn’t come with an </a:t>
            </a:r>
            <a:r>
              <a:rPr lang="en-US" sz="2400" b="1" dirty="0" err="1" smtClean="0"/>
              <a:t>InputFormat</a:t>
            </a:r>
            <a:r>
              <a:rPr lang="en-US" sz="2400" b="1" dirty="0" smtClean="0"/>
              <a:t> that works with JSON</a:t>
            </a:r>
            <a:r>
              <a:rPr lang="en-US" sz="2400" dirty="0" smtClean="0"/>
              <a:t>. </a:t>
            </a:r>
            <a:r>
              <a:rPr lang="en-US" sz="2400" b="1" dirty="0" smtClean="0"/>
              <a:t>Second, how does one even go about splitting JSON?</a:t>
            </a:r>
            <a:r>
              <a:rPr lang="en-US" sz="2400" dirty="0" smtClean="0"/>
              <a:t> To split files, given a random offset in a file, you’ll need to be able to determine the start of the next JSON element. This is made more challenging when working with JSON because it’s a hierarchical data format and the same element name can be used in multiple levels, as shown in the figure. JSON is harder to partition into distinct segments than a format such as XML because JSON doesn’t have a token (like an end tag in XML) to denote the start or end of a record.</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in JSON</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428597" y="1214422"/>
            <a:ext cx="8429684" cy="507209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Big data serialization formats
</a:t>
            </a:r>
            <a:endParaRPr/>
          </a:p>
        </p:txBody>
      </p:sp>
      <p:sp>
        <p:nvSpPr>
          <p:cNvPr id="215" name="TextShape 2"/>
          <p:cNvSpPr txBox="1"/>
          <p:nvPr/>
        </p:nvSpPr>
        <p:spPr>
          <a:xfrm>
            <a:off x="214282" y="785794"/>
            <a:ext cx="8657868" cy="6572296"/>
          </a:xfrm>
          <a:prstGeom prst="rect">
            <a:avLst/>
          </a:prstGeom>
        </p:spPr>
        <p:txBody>
          <a:bodyPr/>
          <a:lstStyle/>
          <a:p>
            <a:pPr algn="just">
              <a:lnSpc>
                <a:spcPct val="100000"/>
              </a:lnSpc>
              <a:buFont typeface="Arial"/>
              <a:buChar char="•"/>
            </a:pPr>
            <a:r>
              <a:rPr lang="en-US" sz="3200" dirty="0">
                <a:solidFill>
                  <a:srgbClr val="000000"/>
                </a:solidFill>
                <a:latin typeface="Calibri"/>
              </a:rPr>
              <a:t>Unstructured text works well when you’re working with scalar or tabular data. </a:t>
            </a:r>
            <a:endParaRPr/>
          </a:p>
          <a:p>
            <a:pPr algn="just">
              <a:lnSpc>
                <a:spcPct val="100000"/>
              </a:lnSpc>
              <a:buFont typeface="Arial"/>
              <a:buChar char="•"/>
            </a:pPr>
            <a:r>
              <a:rPr lang="en-US" sz="3200" dirty="0">
                <a:solidFill>
                  <a:srgbClr val="000000"/>
                </a:solidFill>
                <a:latin typeface="Calibri"/>
              </a:rPr>
              <a:t>Semi structured text formats such as XML and JSON can model more sophisticated data structures that include composite fields, or hierarchical data. </a:t>
            </a:r>
            <a:endParaRPr/>
          </a:p>
          <a:p>
            <a:pPr algn="just">
              <a:lnSpc>
                <a:spcPct val="100000"/>
              </a:lnSpc>
              <a:buFont typeface="Arial"/>
              <a:buChar char="•"/>
            </a:pPr>
            <a:r>
              <a:rPr lang="en-US" sz="3200" dirty="0" smtClean="0">
                <a:solidFill>
                  <a:srgbClr val="000000"/>
                </a:solidFill>
                <a:latin typeface="Calibri"/>
              </a:rPr>
              <a:t>Big </a:t>
            </a:r>
            <a:r>
              <a:rPr lang="en-US" sz="3200" dirty="0">
                <a:solidFill>
                  <a:srgbClr val="000000"/>
                </a:solidFill>
                <a:latin typeface="Calibri"/>
              </a:rPr>
              <a:t>data volumes you’ll need serialization formats with compact serialized forms that natively support partitioning and have schema evolution features</a:t>
            </a:r>
            <a:r>
              <a:rPr lang="en-US" sz="3200" dirty="0" smtClean="0">
                <a:solidFill>
                  <a:srgbClr val="000000"/>
                </a:solidFill>
                <a:latin typeface="Calibri"/>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SEQUENCEFILE</a:t>
            </a:r>
            <a:endParaRPr lang="en-IN" dirty="0"/>
          </a:p>
        </p:txBody>
      </p:sp>
      <p:sp>
        <p:nvSpPr>
          <p:cNvPr id="3" name="Content Placeholder 2"/>
          <p:cNvSpPr>
            <a:spLocks noGrp="1"/>
          </p:cNvSpPr>
          <p:nvPr>
            <p:ph idx="1"/>
          </p:nvPr>
        </p:nvSpPr>
        <p:spPr/>
        <p:txBody>
          <a:bodyPr/>
          <a:lstStyle/>
          <a:p>
            <a:r>
              <a:rPr lang="en-IN" dirty="0" smtClean="0"/>
              <a:t>The </a:t>
            </a:r>
            <a:r>
              <a:rPr lang="en-IN" dirty="0" err="1" smtClean="0"/>
              <a:t>SequenceFile</a:t>
            </a:r>
            <a:r>
              <a:rPr lang="en-IN" dirty="0" smtClean="0"/>
              <a:t> format was created to work with </a:t>
            </a:r>
            <a:r>
              <a:rPr lang="en-IN" dirty="0" err="1" smtClean="0"/>
              <a:t>MapReduce</a:t>
            </a:r>
            <a:r>
              <a:rPr lang="en-IN" dirty="0" smtClean="0"/>
              <a:t>, Pig, and Hive, and therefore integrates well with all of those tools. Its shortcomings are mainly its lack of code generation and versioning support, as well as limited language support.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5972188" cy="4525963"/>
          </a:xfrm>
        </p:spPr>
        <p:txBody>
          <a:bodyPr/>
          <a:lstStyle/>
          <a:p>
            <a:r>
              <a:rPr lang="en-IN" dirty="0" err="1" smtClean="0"/>
              <a:t>SequenceFiles</a:t>
            </a:r>
            <a:r>
              <a:rPr lang="en-IN" dirty="0" smtClean="0"/>
              <a:t> are a </a:t>
            </a:r>
            <a:r>
              <a:rPr lang="en-IN" dirty="0" err="1" smtClean="0"/>
              <a:t>splittable</a:t>
            </a:r>
            <a:r>
              <a:rPr lang="en-IN" dirty="0" smtClean="0"/>
              <a:t> binary file format that stores data in the form of</a:t>
            </a:r>
          </a:p>
          <a:p>
            <a:r>
              <a:rPr lang="en-IN" dirty="0" smtClean="0"/>
              <a:t>key/value pairs. </a:t>
            </a:r>
          </a:p>
          <a:p>
            <a:r>
              <a:rPr lang="en-IN" dirty="0" smtClean="0"/>
              <a:t>All </a:t>
            </a:r>
            <a:r>
              <a:rPr lang="en-IN" dirty="0" err="1" smtClean="0"/>
              <a:t>SequenceFiles</a:t>
            </a:r>
            <a:r>
              <a:rPr lang="en-IN" dirty="0" smtClean="0"/>
              <a:t> share the same header format. </a:t>
            </a:r>
            <a:endParaRPr lang="en-IN" dirty="0"/>
          </a:p>
        </p:txBody>
      </p:sp>
      <p:pic>
        <p:nvPicPr>
          <p:cNvPr id="1026" name="Picture 2"/>
          <p:cNvPicPr>
            <a:picLocks noChangeAspect="1" noChangeArrowheads="1"/>
          </p:cNvPicPr>
          <p:nvPr/>
        </p:nvPicPr>
        <p:blipFill>
          <a:blip r:embed="rId2"/>
          <a:srcRect/>
          <a:stretch>
            <a:fillRect/>
          </a:stretch>
        </p:blipFill>
        <p:spPr bwMode="auto">
          <a:xfrm>
            <a:off x="6286513" y="1785926"/>
            <a:ext cx="2286016" cy="385765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smtClean="0"/>
              <a:t>SequenceFiles</a:t>
            </a:r>
            <a:r>
              <a:rPr lang="en-IN" dirty="0" smtClean="0"/>
              <a:t> come in three types, which vary based on how you apply compression. </a:t>
            </a:r>
          </a:p>
          <a:p>
            <a:r>
              <a:rPr lang="en-IN" dirty="0" smtClean="0"/>
              <a:t>In addition, each type has its own corresponding Writer classes.</a:t>
            </a:r>
          </a:p>
          <a:p>
            <a:r>
              <a:rPr lang="en-IN" dirty="0" smtClean="0"/>
              <a:t>UNCOMPRESSED</a:t>
            </a:r>
          </a:p>
          <a:p>
            <a:pPr algn="just"/>
            <a:r>
              <a:rPr lang="en-IN" dirty="0" smtClean="0"/>
              <a:t>Uncompressed </a:t>
            </a:r>
            <a:r>
              <a:rPr lang="en-IN" dirty="0" err="1" smtClean="0"/>
              <a:t>SequenceFiles</a:t>
            </a:r>
            <a:r>
              <a:rPr lang="en-IN" dirty="0" smtClean="0"/>
              <a:t> are written using the </a:t>
            </a:r>
            <a:r>
              <a:rPr lang="en-IN" dirty="0" err="1" smtClean="0"/>
              <a:t>SequenceFile.Writer</a:t>
            </a:r>
            <a:r>
              <a:rPr lang="en-IN" dirty="0" smtClean="0"/>
              <a:t> class. No advantage exists for this over the compressed formats, since compression generally reduces your storage footprint and is more efficient for reads and writes.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Uncompressed</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714348" y="1500175"/>
            <a:ext cx="7929618" cy="378621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RECORD-COMPRESSED</a:t>
            </a:r>
            <a:endParaRPr lang="en-IN" dirty="0"/>
          </a:p>
        </p:txBody>
      </p:sp>
      <p:sp>
        <p:nvSpPr>
          <p:cNvPr id="3" name="Content Placeholder 2"/>
          <p:cNvSpPr>
            <a:spLocks noGrp="1"/>
          </p:cNvSpPr>
          <p:nvPr>
            <p:ph idx="1"/>
          </p:nvPr>
        </p:nvSpPr>
        <p:spPr/>
        <p:txBody>
          <a:bodyPr>
            <a:normAutofit lnSpcReduction="10000"/>
          </a:bodyPr>
          <a:lstStyle/>
          <a:p>
            <a:r>
              <a:rPr lang="en-IN" dirty="0" smtClean="0"/>
              <a:t>Record compression </a:t>
            </a:r>
            <a:r>
              <a:rPr lang="en-IN" dirty="0" err="1" smtClean="0"/>
              <a:t>SequenceFiles</a:t>
            </a:r>
            <a:r>
              <a:rPr lang="en-IN" dirty="0" smtClean="0"/>
              <a:t> are written using the </a:t>
            </a:r>
          </a:p>
          <a:p>
            <a:pPr>
              <a:buNone/>
            </a:pPr>
            <a:r>
              <a:rPr lang="en-IN" dirty="0" smtClean="0"/>
              <a:t>    </a:t>
            </a:r>
            <a:r>
              <a:rPr lang="en-IN" dirty="0" err="1" smtClean="0"/>
              <a:t>SequenceFile.RecordCompressWriter</a:t>
            </a:r>
            <a:r>
              <a:rPr lang="en-IN" dirty="0" smtClean="0"/>
              <a:t> class. </a:t>
            </a:r>
          </a:p>
          <a:p>
            <a:r>
              <a:rPr lang="en-IN" dirty="0" smtClean="0"/>
              <a:t>When a record is added to the </a:t>
            </a:r>
            <a:r>
              <a:rPr lang="en-IN" dirty="0" err="1" smtClean="0"/>
              <a:t>SequenceFile</a:t>
            </a:r>
            <a:r>
              <a:rPr lang="en-IN" dirty="0" smtClean="0"/>
              <a:t>, it’s immediately compressed and written to the file. </a:t>
            </a:r>
          </a:p>
          <a:p>
            <a:r>
              <a:rPr lang="en-IN" dirty="0" smtClean="0"/>
              <a:t>The disadvantage to this approach is that your compression ratio will suffer compared to block compression.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Compressed</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1000100" y="1500174"/>
            <a:ext cx="7429552" cy="47149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Serialization in </a:t>
            </a:r>
            <a:r>
              <a:rPr lang="en-US" dirty="0" err="1" smtClean="0"/>
              <a:t>MapReduce</a:t>
            </a:r>
            <a:endParaRPr lang="en-IN" dirty="0"/>
          </a:p>
        </p:txBody>
      </p:sp>
      <p:sp>
        <p:nvSpPr>
          <p:cNvPr id="3" name="Content Placeholder 2"/>
          <p:cNvSpPr>
            <a:spLocks noGrp="1"/>
          </p:cNvSpPr>
          <p:nvPr>
            <p:ph idx="1"/>
          </p:nvPr>
        </p:nvSpPr>
        <p:spPr/>
        <p:txBody>
          <a:bodyPr/>
          <a:lstStyle/>
          <a:p>
            <a:r>
              <a:rPr lang="en-IN" dirty="0"/>
              <a:t>Data serialization support in </a:t>
            </a:r>
            <a:r>
              <a:rPr lang="en-IN" dirty="0" err="1"/>
              <a:t>MapReduce</a:t>
            </a:r>
            <a:r>
              <a:rPr lang="en-IN" dirty="0"/>
              <a:t> is a property of the input and output</a:t>
            </a:r>
          </a:p>
          <a:p>
            <a:r>
              <a:rPr lang="en-IN" dirty="0"/>
              <a:t>classes that read and write </a:t>
            </a:r>
            <a:r>
              <a:rPr lang="en-IN" dirty="0" err="1"/>
              <a:t>MapReduce</a:t>
            </a:r>
            <a:r>
              <a:rPr lang="en-IN" dirty="0"/>
              <a:t>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285720" y="1285860"/>
            <a:ext cx="8215370" cy="492922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2844" y="5572140"/>
            <a:ext cx="5786478" cy="128586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PROTOCOL BUFFERS</a:t>
            </a:r>
            <a:endParaRPr lang="en-IN" dirty="0"/>
          </a:p>
        </p:txBody>
      </p:sp>
      <p:sp>
        <p:nvSpPr>
          <p:cNvPr id="3" name="Content Placeholder 2"/>
          <p:cNvSpPr>
            <a:spLocks noGrp="1"/>
          </p:cNvSpPr>
          <p:nvPr>
            <p:ph idx="1"/>
          </p:nvPr>
        </p:nvSpPr>
        <p:spPr/>
        <p:txBody>
          <a:bodyPr/>
          <a:lstStyle/>
          <a:p>
            <a:pPr algn="just"/>
            <a:r>
              <a:rPr lang="en-IN" dirty="0" smtClean="0"/>
              <a:t>The Protocol Buffers format has been used heavily by Google for interoperability. Its strengths are its versioning support and compact binary format. </a:t>
            </a:r>
          </a:p>
          <a:p>
            <a:pPr algn="just"/>
            <a:r>
              <a:rPr lang="en-IN" dirty="0" smtClean="0"/>
              <a:t>Downsides include its lack of support in </a:t>
            </a:r>
            <a:r>
              <a:rPr lang="en-IN" dirty="0" err="1" smtClean="0"/>
              <a:t>MapReduce</a:t>
            </a:r>
            <a:r>
              <a:rPr lang="en-IN" dirty="0" smtClean="0"/>
              <a:t> (or in any third-party software) for reading files generated by Protocol Buffers serialization.</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THRIFT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Thrift was developed at </a:t>
            </a:r>
            <a:r>
              <a:rPr lang="en-IN" dirty="0" err="1" smtClean="0"/>
              <a:t>Facebook</a:t>
            </a:r>
            <a:r>
              <a:rPr lang="en-IN" dirty="0" smtClean="0"/>
              <a:t> as a data serialization and RPC framework. </a:t>
            </a:r>
          </a:p>
          <a:p>
            <a:pPr algn="just"/>
            <a:r>
              <a:rPr lang="en-IN" dirty="0" smtClean="0"/>
              <a:t>It doesn’t have support in </a:t>
            </a:r>
            <a:r>
              <a:rPr lang="en-IN" dirty="0" err="1" smtClean="0"/>
              <a:t>MapReduce</a:t>
            </a:r>
            <a:r>
              <a:rPr lang="en-IN" dirty="0" smtClean="0"/>
              <a:t> for its native data serialization format, though it can support different wire-level data representations, including JSON and various binary encodings. Thrift also includes an RPC layer with various types of servers, including a </a:t>
            </a:r>
            <a:r>
              <a:rPr lang="en-IN" dirty="0" err="1" smtClean="0"/>
              <a:t>nonblocking</a:t>
            </a:r>
            <a:r>
              <a:rPr lang="en-IN" dirty="0" smtClean="0"/>
              <a:t> implementation.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Record using Thrift</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1571604" y="1785926"/>
            <a:ext cx="5643601" cy="421484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AVRO</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Avro format was Doug Cutting’s creation to help address the shortcomings of </a:t>
            </a:r>
            <a:r>
              <a:rPr lang="en-IN" dirty="0" err="1" smtClean="0"/>
              <a:t>SequenceFiles</a:t>
            </a:r>
            <a:r>
              <a:rPr lang="en-IN" dirty="0" smtClean="0"/>
              <a:t>. </a:t>
            </a:r>
          </a:p>
          <a:p>
            <a:pPr algn="just"/>
            <a:r>
              <a:rPr lang="en-IN" dirty="0" smtClean="0"/>
              <a:t>Based on certain evaluation criteria, Avro seems to be the best fit as a data serialization framework in </a:t>
            </a:r>
            <a:r>
              <a:rPr lang="en-IN" dirty="0" err="1" smtClean="0"/>
              <a:t>Hadoop</a:t>
            </a:r>
            <a:r>
              <a:rPr lang="en-IN" dirty="0" smtClean="0"/>
              <a:t>. </a:t>
            </a:r>
          </a:p>
          <a:p>
            <a:pPr algn="just"/>
            <a:r>
              <a:rPr lang="en-IN" dirty="0" err="1" smtClean="0"/>
              <a:t>SequenceFile</a:t>
            </a:r>
            <a:r>
              <a:rPr lang="en-IN" dirty="0" smtClean="0"/>
              <a:t> is a close second, due to its inherent compatibility with </a:t>
            </a:r>
            <a:r>
              <a:rPr lang="en-IN" dirty="0" err="1" smtClean="0"/>
              <a:t>Hadoop</a:t>
            </a:r>
            <a:r>
              <a:rPr lang="en-IN" dirty="0" smtClean="0"/>
              <a:t> (it was designed for use with </a:t>
            </a:r>
            <a:r>
              <a:rPr lang="en-IN" dirty="0" err="1" smtClean="0"/>
              <a:t>Hadoop</a:t>
            </a:r>
            <a:r>
              <a:rPr lang="en-IN" dirty="0" smtClean="0"/>
              <a: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Avro file for stock data</a:t>
            </a:r>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srcRect/>
          <a:stretch>
            <a:fillRect/>
          </a:stretch>
        </p:blipFill>
        <p:spPr bwMode="auto">
          <a:xfrm>
            <a:off x="1142976" y="1428736"/>
            <a:ext cx="6715172" cy="471490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0" y="0"/>
            <a:ext cx="9143640" cy="8136360"/>
          </a:xfrm>
          <a:prstGeom prst="rect">
            <a:avLst/>
          </a:prstGeom>
        </p:spPr>
        <p:txBody>
          <a:bodyPr lIns="90000" tIns="45000" rIns="90000" bIns="45000"/>
          <a:lstStyle/>
          <a:p>
            <a:pPr algn="just">
              <a:lnSpc>
                <a:spcPct val="100000"/>
              </a:lnSpc>
            </a:pPr>
            <a:r>
              <a:rPr lang="en-IN" sz="2400">
                <a:solidFill>
                  <a:srgbClr val="000000"/>
                </a:solidFill>
                <a:latin typeface="Calibri"/>
              </a:rPr>
              <a:t>Comparing SequenceFiles, Protocol Buffers, Thrift, and Avro It’s important to make certain considerations when choosing a file format. Important </a:t>
            </a:r>
            <a:r>
              <a:rPr lang="en-IN" sz="2400" b="1">
                <a:solidFill>
                  <a:srgbClr val="000000"/>
                </a:solidFill>
                <a:latin typeface="Calibri"/>
              </a:rPr>
              <a:t>characteristics for big data serialization</a:t>
            </a:r>
            <a:r>
              <a:rPr lang="en-IN" sz="2400">
                <a:solidFill>
                  <a:srgbClr val="000000"/>
                </a:solidFill>
                <a:latin typeface="Calibri"/>
              </a:rPr>
              <a:t>: </a:t>
            </a:r>
            <a:endParaRPr/>
          </a:p>
          <a:p>
            <a:pPr algn="just">
              <a:lnSpc>
                <a:spcPct val="100000"/>
              </a:lnSpc>
            </a:pPr>
            <a:r>
              <a:rPr lang="en-IN" sz="2400">
                <a:solidFill>
                  <a:srgbClr val="000000"/>
                </a:solidFill>
                <a:latin typeface="Calibri"/>
              </a:rPr>
              <a:t>■ </a:t>
            </a:r>
            <a:r>
              <a:rPr lang="en-IN" sz="2400" b="1">
                <a:solidFill>
                  <a:srgbClr val="000000"/>
                </a:solidFill>
                <a:latin typeface="Calibri"/>
              </a:rPr>
              <a:t>Code generation</a:t>
            </a:r>
            <a:r>
              <a:rPr lang="en-IN" sz="2400">
                <a:solidFill>
                  <a:srgbClr val="000000"/>
                </a:solidFill>
                <a:latin typeface="Calibri"/>
              </a:rPr>
              <a:t>—The ability to generate Java classes and utilities that can be used for serialization and deserialization. </a:t>
            </a:r>
            <a:endParaRPr/>
          </a:p>
          <a:p>
            <a:pPr algn="just">
              <a:lnSpc>
                <a:spcPct val="100000"/>
              </a:lnSpc>
            </a:pPr>
            <a:r>
              <a:rPr lang="en-IN" sz="2400">
                <a:solidFill>
                  <a:srgbClr val="000000"/>
                </a:solidFill>
                <a:latin typeface="Calibri"/>
              </a:rPr>
              <a:t>■ </a:t>
            </a:r>
            <a:r>
              <a:rPr lang="en-IN" sz="2400" b="1">
                <a:solidFill>
                  <a:srgbClr val="000000"/>
                </a:solidFill>
                <a:latin typeface="Calibri"/>
              </a:rPr>
              <a:t>Versioning</a:t>
            </a:r>
            <a:r>
              <a:rPr lang="en-IN" sz="2400">
                <a:solidFill>
                  <a:srgbClr val="000000"/>
                </a:solidFill>
                <a:latin typeface="Calibri"/>
              </a:rPr>
              <a:t>—The ability for the file format to support backward or forward compatibility. </a:t>
            </a:r>
            <a:endParaRPr/>
          </a:p>
          <a:p>
            <a:pPr algn="just">
              <a:lnSpc>
                <a:spcPct val="100000"/>
              </a:lnSpc>
            </a:pPr>
            <a:r>
              <a:rPr lang="en-IN" sz="2400">
                <a:solidFill>
                  <a:srgbClr val="000000"/>
                </a:solidFill>
                <a:latin typeface="Calibri"/>
              </a:rPr>
              <a:t>■ </a:t>
            </a:r>
            <a:r>
              <a:rPr lang="en-IN" sz="2400" b="1">
                <a:solidFill>
                  <a:srgbClr val="000000"/>
                </a:solidFill>
                <a:latin typeface="Calibri"/>
              </a:rPr>
              <a:t>Language support</a:t>
            </a:r>
            <a:r>
              <a:rPr lang="en-IN" sz="2400">
                <a:solidFill>
                  <a:srgbClr val="000000"/>
                </a:solidFill>
                <a:latin typeface="Calibri"/>
              </a:rPr>
              <a:t>—The programming languages supported by the library. </a:t>
            </a:r>
            <a:endParaRPr/>
          </a:p>
          <a:p>
            <a:pPr algn="just">
              <a:lnSpc>
                <a:spcPct val="100000"/>
              </a:lnSpc>
            </a:pPr>
            <a:r>
              <a:rPr lang="en-IN" sz="2400">
                <a:solidFill>
                  <a:srgbClr val="000000"/>
                </a:solidFill>
                <a:latin typeface="Calibri"/>
              </a:rPr>
              <a:t>■ </a:t>
            </a:r>
            <a:r>
              <a:rPr lang="en-IN" sz="2400" b="1">
                <a:solidFill>
                  <a:srgbClr val="000000"/>
                </a:solidFill>
                <a:latin typeface="Calibri"/>
              </a:rPr>
              <a:t>Transparent compression</a:t>
            </a:r>
            <a:r>
              <a:rPr lang="en-IN" sz="2400">
                <a:solidFill>
                  <a:srgbClr val="000000"/>
                </a:solidFill>
                <a:latin typeface="Calibri"/>
              </a:rPr>
              <a:t>—The ability for the file format to handle compressing records internally. </a:t>
            </a:r>
            <a:endParaRPr/>
          </a:p>
          <a:p>
            <a:pPr algn="just">
              <a:lnSpc>
                <a:spcPct val="100000"/>
              </a:lnSpc>
            </a:pPr>
            <a:r>
              <a:rPr lang="en-IN" sz="2400">
                <a:solidFill>
                  <a:srgbClr val="000000"/>
                </a:solidFill>
                <a:latin typeface="Calibri"/>
              </a:rPr>
              <a:t>■ </a:t>
            </a:r>
            <a:r>
              <a:rPr lang="en-IN" sz="2400" b="1">
                <a:solidFill>
                  <a:srgbClr val="000000"/>
                </a:solidFill>
                <a:latin typeface="Calibri"/>
              </a:rPr>
              <a:t>Splittability</a:t>
            </a:r>
            <a:r>
              <a:rPr lang="en-IN" sz="2400">
                <a:solidFill>
                  <a:srgbClr val="000000"/>
                </a:solidFill>
                <a:latin typeface="Calibri"/>
              </a:rPr>
              <a:t>—The ability of the file format to support multiple input splits. </a:t>
            </a:r>
            <a:endParaRPr/>
          </a:p>
          <a:p>
            <a:pPr algn="just">
              <a:lnSpc>
                <a:spcPct val="100000"/>
              </a:lnSpc>
            </a:pPr>
            <a:r>
              <a:rPr lang="en-IN" sz="2400">
                <a:solidFill>
                  <a:srgbClr val="000000"/>
                </a:solidFill>
                <a:latin typeface="Calibri"/>
              </a:rPr>
              <a:t>■ </a:t>
            </a:r>
            <a:r>
              <a:rPr lang="en-IN" sz="2400" b="1">
                <a:solidFill>
                  <a:srgbClr val="000000"/>
                </a:solidFill>
                <a:latin typeface="Calibri"/>
              </a:rPr>
              <a:t>Native support in MapReduce</a:t>
            </a:r>
            <a:r>
              <a:rPr lang="en-IN" sz="2400">
                <a:solidFill>
                  <a:srgbClr val="000000"/>
                </a:solidFill>
                <a:latin typeface="Calibri"/>
              </a:rPr>
              <a:t>—The input/output formats that support reading and writing files in their native format (that is, produced directly from the data format library). </a:t>
            </a:r>
            <a:endParaRPr/>
          </a:p>
          <a:p>
            <a:pPr algn="just">
              <a:lnSpc>
                <a:spcPct val="100000"/>
              </a:lnSpc>
            </a:pPr>
            <a:r>
              <a:rPr lang="en-IN" sz="2400" b="1">
                <a:solidFill>
                  <a:srgbClr val="000000"/>
                </a:solidFill>
                <a:latin typeface="Calibri"/>
              </a:rPr>
              <a:t>■ Pig and Hive support</a:t>
            </a:r>
            <a:r>
              <a:rPr lang="en-IN" sz="2400">
                <a:solidFill>
                  <a:srgbClr val="000000"/>
                </a:solidFill>
                <a:latin typeface="Calibri"/>
              </a:rPr>
              <a:t>—The Pig Store and Load Functions (referred to as Funcs) and Hive SerDe classes to support the data format.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icture 2"/>
          <p:cNvPicPr/>
          <p:nvPr/>
        </p:nvPicPr>
        <p:blipFill>
          <a:blip r:embed="rId2"/>
          <a:stretch>
            <a:fillRect/>
          </a:stretch>
        </p:blipFill>
        <p:spPr>
          <a:xfrm>
            <a:off x="-34200" y="285728"/>
            <a:ext cx="9177840" cy="6286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Understanding inputs and outputs in </a:t>
            </a:r>
            <a:r>
              <a:rPr lang="en-IN" dirty="0" err="1"/>
              <a:t>MapReduce</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285720" y="1571612"/>
            <a:ext cx="8186763" cy="4686300"/>
          </a:xfrm>
          <a:prstGeom prst="rect">
            <a:avLst/>
          </a:prstGeom>
          <a:noFill/>
          <a:ln w="9525">
            <a:noFill/>
            <a:miter lim="800000"/>
            <a:headEnd/>
            <a:tailEnd/>
          </a:ln>
          <a:effectLst/>
        </p:spPr>
      </p:pic>
      <p:sp>
        <p:nvSpPr>
          <p:cNvPr id="5" name="TextBox 4"/>
          <p:cNvSpPr txBox="1"/>
          <p:nvPr/>
        </p:nvSpPr>
        <p:spPr>
          <a:xfrm>
            <a:off x="1214414" y="6357958"/>
            <a:ext cx="4882234" cy="369332"/>
          </a:xfrm>
          <a:prstGeom prst="rect">
            <a:avLst/>
          </a:prstGeom>
          <a:noFill/>
        </p:spPr>
        <p:txBody>
          <a:bodyPr wrap="none" rtlCol="0">
            <a:spAutoFit/>
          </a:bodyPr>
          <a:lstStyle/>
          <a:p>
            <a:r>
              <a:rPr lang="en-US" dirty="0" smtClean="0"/>
              <a:t>High Level Input and Output Actors in </a:t>
            </a:r>
            <a:r>
              <a:rPr lang="en-US" dirty="0" err="1" smtClean="0"/>
              <a:t>MapReduce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 actors in </a:t>
            </a:r>
            <a:r>
              <a:rPr lang="en-US" dirty="0" err="1" smtClean="0"/>
              <a:t>MapReduce</a:t>
            </a:r>
            <a:r>
              <a:rPr lang="en-US" dirty="0" smtClean="0"/>
              <a:t> with no reducers</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b="9787"/>
          <a:stretch>
            <a:fillRect/>
          </a:stretch>
        </p:blipFill>
        <p:spPr bwMode="auto">
          <a:xfrm>
            <a:off x="428625" y="1571612"/>
            <a:ext cx="8429655" cy="50720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Input</a:t>
            </a:r>
            <a:endParaRPr lang="en-IN" dirty="0"/>
          </a:p>
        </p:txBody>
      </p:sp>
      <p:sp>
        <p:nvSpPr>
          <p:cNvPr id="3" name="Content Placeholder 2"/>
          <p:cNvSpPr>
            <a:spLocks noGrp="1"/>
          </p:cNvSpPr>
          <p:nvPr>
            <p:ph idx="1"/>
          </p:nvPr>
        </p:nvSpPr>
        <p:spPr/>
        <p:txBody>
          <a:bodyPr/>
          <a:lstStyle/>
          <a:p>
            <a:pPr algn="just"/>
            <a:r>
              <a:rPr lang="en-IN" dirty="0"/>
              <a:t>The two classes that support data input in </a:t>
            </a:r>
            <a:r>
              <a:rPr lang="en-IN" dirty="0" err="1"/>
              <a:t>MapReduce</a:t>
            </a:r>
            <a:r>
              <a:rPr lang="en-IN" dirty="0"/>
              <a:t> are </a:t>
            </a:r>
            <a:r>
              <a:rPr lang="en-IN" dirty="0" err="1"/>
              <a:t>InputFormat</a:t>
            </a:r>
            <a:r>
              <a:rPr lang="en-IN" dirty="0"/>
              <a:t> and </a:t>
            </a:r>
            <a:r>
              <a:rPr lang="en-IN" dirty="0" smtClean="0"/>
              <a:t>Record-Reader</a:t>
            </a:r>
            <a:r>
              <a:rPr lang="en-IN" dirty="0"/>
              <a:t>. </a:t>
            </a:r>
            <a:endParaRPr lang="en-IN" dirty="0" smtClean="0"/>
          </a:p>
          <a:p>
            <a:pPr algn="just"/>
            <a:r>
              <a:rPr lang="en-IN" dirty="0" smtClean="0"/>
              <a:t>The </a:t>
            </a:r>
            <a:r>
              <a:rPr lang="en-IN" dirty="0" err="1"/>
              <a:t>InputFormat</a:t>
            </a:r>
            <a:r>
              <a:rPr lang="en-IN" dirty="0"/>
              <a:t> class is consulted to determine how the input data should </a:t>
            </a:r>
            <a:r>
              <a:rPr lang="en-IN" dirty="0" smtClean="0"/>
              <a:t>be </a:t>
            </a:r>
            <a:r>
              <a:rPr lang="en-IN" dirty="0"/>
              <a:t>partitioned for the map tasks, and the </a:t>
            </a:r>
            <a:r>
              <a:rPr lang="en-IN" dirty="0" err="1"/>
              <a:t>RecordReader</a:t>
            </a:r>
            <a:r>
              <a:rPr lang="en-IN" dirty="0"/>
              <a:t> performs the reading of data </a:t>
            </a:r>
            <a:r>
              <a:rPr lang="en-IN" dirty="0" smtClean="0"/>
              <a:t>from the </a:t>
            </a:r>
            <a:r>
              <a:rPr lang="en-IN" dirty="0"/>
              <a:t>inputs.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InputFormat</a:t>
            </a:r>
            <a:r>
              <a:rPr lang="en-IN" dirty="0" smtClean="0"/>
              <a:t> implementers must </a:t>
            </a:r>
            <a:r>
              <a:rPr lang="en-IN" dirty="0" err="1" smtClean="0"/>
              <a:t>fulfill</a:t>
            </a:r>
            <a:r>
              <a:rPr lang="en-IN" dirty="0" smtClean="0"/>
              <a:t> three contracts:</a:t>
            </a:r>
            <a:endParaRPr lang="en-IN" dirty="0"/>
          </a:p>
        </p:txBody>
      </p:sp>
      <p:sp>
        <p:nvSpPr>
          <p:cNvPr id="3" name="Content Placeholder 2"/>
          <p:cNvSpPr>
            <a:spLocks noGrp="1"/>
          </p:cNvSpPr>
          <p:nvPr>
            <p:ph idx="1"/>
          </p:nvPr>
        </p:nvSpPr>
        <p:spPr/>
        <p:txBody>
          <a:bodyPr>
            <a:normAutofit/>
          </a:bodyPr>
          <a:lstStyle/>
          <a:p>
            <a:pPr algn="just"/>
            <a:r>
              <a:rPr lang="en-IN" dirty="0" smtClean="0"/>
              <a:t>They </a:t>
            </a:r>
            <a:r>
              <a:rPr lang="en-IN" dirty="0"/>
              <a:t>describe type information for map input keys and values; </a:t>
            </a:r>
            <a:endParaRPr lang="en-IN" dirty="0" smtClean="0"/>
          </a:p>
          <a:p>
            <a:pPr algn="just"/>
            <a:r>
              <a:rPr lang="en-IN" dirty="0" smtClean="0"/>
              <a:t>They </a:t>
            </a:r>
            <a:r>
              <a:rPr lang="en-IN" dirty="0"/>
              <a:t>specify </a:t>
            </a:r>
            <a:r>
              <a:rPr lang="en-IN" dirty="0" smtClean="0"/>
              <a:t>how the </a:t>
            </a:r>
            <a:r>
              <a:rPr lang="en-IN" dirty="0"/>
              <a:t>input data should be partitioned; </a:t>
            </a:r>
            <a:endParaRPr lang="en-IN" dirty="0" smtClean="0"/>
          </a:p>
          <a:p>
            <a:pPr algn="just"/>
            <a:r>
              <a:rPr lang="en-IN" dirty="0" smtClean="0"/>
              <a:t>Finally</a:t>
            </a:r>
            <a:r>
              <a:rPr lang="en-IN" dirty="0"/>
              <a:t>, they indicate the </a:t>
            </a:r>
            <a:r>
              <a:rPr lang="en-IN" dirty="0" err="1" smtClean="0"/>
              <a:t>RecordReader</a:t>
            </a:r>
            <a:r>
              <a:rPr lang="en-IN" dirty="0" smtClean="0"/>
              <a:t> instance </a:t>
            </a:r>
            <a:r>
              <a:rPr lang="en-IN" dirty="0"/>
              <a:t>that should read the data from 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571472" y="1357298"/>
            <a:ext cx="8143932" cy="521497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285720" y="1357298"/>
            <a:ext cx="8143932" cy="45720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5553075"/>
            <a:ext cx="8943975" cy="13049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1174</Words>
  <Application>Microsoft Office PowerPoint</Application>
  <PresentationFormat>On-screen Show (4:3)</PresentationFormat>
  <Paragraphs>89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Serialization</vt:lpstr>
      <vt:lpstr>Data serialization  </vt:lpstr>
      <vt:lpstr>Data Serialization in MapReduce</vt:lpstr>
      <vt:lpstr>Understanding inputs and outputs in MapReduce</vt:lpstr>
      <vt:lpstr>Input and Output actors in MapReduce with no reducers</vt:lpstr>
      <vt:lpstr>Data Input</vt:lpstr>
      <vt:lpstr>InputFormat implementers must fulfill three contracts:</vt:lpstr>
      <vt:lpstr>Slide 8</vt:lpstr>
      <vt:lpstr>Slide 9</vt:lpstr>
      <vt:lpstr>Slide 10</vt:lpstr>
      <vt:lpstr>RECORDREADER</vt:lpstr>
      <vt:lpstr>Slide 12</vt:lpstr>
      <vt:lpstr>RECORDREADER</vt:lpstr>
      <vt:lpstr>Data Output: OutputFormat and ReaderWriter</vt:lpstr>
      <vt:lpstr>RecordWriter</vt:lpstr>
      <vt:lpstr>RecordWriter</vt:lpstr>
      <vt:lpstr>Slide 17</vt:lpstr>
      <vt:lpstr>Working with common serialization formats </vt:lpstr>
      <vt:lpstr>JSON( JavaScript Object Notation)</vt:lpstr>
      <vt:lpstr>Contd..,</vt:lpstr>
      <vt:lpstr>Slide 21</vt:lpstr>
      <vt:lpstr>Splitting in JSON</vt:lpstr>
      <vt:lpstr>Slide 23</vt:lpstr>
      <vt:lpstr>SEQUENCEFILE</vt:lpstr>
      <vt:lpstr>Slide 25</vt:lpstr>
      <vt:lpstr>Slide 26</vt:lpstr>
      <vt:lpstr>Uncompressed</vt:lpstr>
      <vt:lpstr>RECORD-COMPRESSED</vt:lpstr>
      <vt:lpstr>Block Compressed</vt:lpstr>
      <vt:lpstr>Slide 30</vt:lpstr>
      <vt:lpstr>PROTOCOL BUFFERS</vt:lpstr>
      <vt:lpstr>THRIFT</vt:lpstr>
      <vt:lpstr>Data Record using Thrift</vt:lpstr>
      <vt:lpstr>AVRO</vt:lpstr>
      <vt:lpstr>Avro file for stock data</vt:lpstr>
      <vt:lpstr>Slide 36</vt:lpstr>
      <vt:lpstr>Slide 37</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Serialization</dc:title>
  <dc:creator>vignan</dc:creator>
  <cp:lastModifiedBy>vignan</cp:lastModifiedBy>
  <cp:revision>6</cp:revision>
  <dcterms:created xsi:type="dcterms:W3CDTF">2018-09-19T03:23:05Z</dcterms:created>
  <dcterms:modified xsi:type="dcterms:W3CDTF">2018-09-21T03:28:48Z</dcterms:modified>
</cp:coreProperties>
</file>