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71472" y="1285860"/>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UNIT IV</a:t>
            </a:r>
            <a:endParaRPr>
              <a:latin typeface="Times New Roman"/>
              <a:ea typeface="Times New Roman"/>
              <a:cs typeface="Times New Roman"/>
              <a:sym typeface="Times New Roman"/>
            </a:endParaRPr>
          </a:p>
        </p:txBody>
      </p:sp>
      <p:sp>
        <p:nvSpPr>
          <p:cNvPr id="85" name="Google Shape;85;p13"/>
          <p:cNvSpPr txBox="1"/>
          <p:nvPr>
            <p:ph idx="1" type="subTitle"/>
          </p:nvPr>
        </p:nvSpPr>
        <p:spPr>
          <a:xfrm>
            <a:off x="1428728" y="3000372"/>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b="1">
              <a:solidFill>
                <a:srgbClr val="FF0000"/>
              </a:solidFill>
              <a:latin typeface="Times New Roman"/>
              <a:ea typeface="Times New Roman"/>
              <a:cs typeface="Times New Roman"/>
              <a:sym typeface="Times New Roman"/>
            </a:endParaRPr>
          </a:p>
          <a:p>
            <a:pPr indent="0" lvl="0" marL="0" rtl="0" algn="ctr">
              <a:spcBef>
                <a:spcPts val="640"/>
              </a:spcBef>
              <a:spcAft>
                <a:spcPts val="0"/>
              </a:spcAft>
              <a:buClr>
                <a:srgbClr val="FF0000"/>
              </a:buClr>
              <a:buSzPts val="3200"/>
              <a:buNone/>
            </a:pPr>
            <a:r>
              <a:rPr b="1" lang="en-US">
                <a:solidFill>
                  <a:srgbClr val="FF0000"/>
                </a:solidFill>
                <a:latin typeface="Times New Roman"/>
                <a:ea typeface="Times New Roman"/>
                <a:cs typeface="Times New Roman"/>
                <a:sym typeface="Times New Roman"/>
              </a:rPr>
              <a:t>HIVE &amp; PIG</a:t>
            </a:r>
            <a:endParaRPr b="1">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 data units</a:t>
            </a:r>
            <a:endParaRPr>
              <a:latin typeface="Times New Roman"/>
              <a:ea typeface="Times New Roman"/>
              <a:cs typeface="Times New Roman"/>
              <a:sym typeface="Times New Roman"/>
            </a:endParaRPr>
          </a:p>
        </p:txBody>
      </p:sp>
      <p:sp>
        <p:nvSpPr>
          <p:cNvPr id="155" name="Google Shape;15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A database contains several tables.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Each table is constituted of rows and columns.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In Hive tales are stored as a folder</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Partition tables are stored as sub-directory.</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Bucketed tables are stored as a file.</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57200" y="0"/>
            <a:ext cx="8229600" cy="64291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Calibri"/>
              <a:buNone/>
            </a:pPr>
            <a:r>
              <a:rPr lang="en-US" sz="3959"/>
              <a:t>HIVE Architecture</a:t>
            </a:r>
            <a:endParaRPr sz="3959"/>
          </a:p>
        </p:txBody>
      </p:sp>
      <p:sp>
        <p:nvSpPr>
          <p:cNvPr id="161" name="Google Shape;16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sp>
        <p:nvSpPr>
          <p:cNvPr descr="Hive Architecture" id="162" name="Google Shape;162;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ive Architecture" id="163" name="Google Shape;163;p23"/>
          <p:cNvPicPr preferRelativeResize="0"/>
          <p:nvPr/>
        </p:nvPicPr>
        <p:blipFill rotWithShape="1">
          <a:blip r:embed="rId3">
            <a:alphaModFix/>
          </a:blip>
          <a:srcRect b="0" l="0" r="0" t="0"/>
          <a:stretch/>
        </p:blipFill>
        <p:spPr>
          <a:xfrm>
            <a:off x="285720" y="571480"/>
            <a:ext cx="8501122" cy="62865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4"/>
          <p:cNvSpPr/>
          <p:nvPr/>
        </p:nvSpPr>
        <p:spPr>
          <a:xfrm>
            <a:off x="428596" y="142852"/>
            <a:ext cx="8501122" cy="3429024"/>
          </a:xfrm>
          <a:prstGeom prst="rect">
            <a:avLst/>
          </a:prstGeom>
          <a:solidFill>
            <a:srgbClr val="DAE5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4"/>
          <p:cNvSpPr/>
          <p:nvPr/>
        </p:nvSpPr>
        <p:spPr>
          <a:xfrm>
            <a:off x="857224" y="357166"/>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HIVE</a:t>
            </a:r>
            <a:endParaRPr sz="1800">
              <a:solidFill>
                <a:schemeClr val="lt1"/>
              </a:solidFill>
              <a:latin typeface="Calibri"/>
              <a:ea typeface="Calibri"/>
              <a:cs typeface="Calibri"/>
              <a:sym typeface="Calibri"/>
            </a:endParaRPr>
          </a:p>
        </p:txBody>
      </p:sp>
      <p:sp>
        <p:nvSpPr>
          <p:cNvPr id="170" name="Google Shape;170;p24"/>
          <p:cNvSpPr/>
          <p:nvPr/>
        </p:nvSpPr>
        <p:spPr>
          <a:xfrm>
            <a:off x="5143504" y="2571744"/>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Metastore</a:t>
            </a:r>
            <a:endParaRPr sz="1800">
              <a:solidFill>
                <a:schemeClr val="lt1"/>
              </a:solidFill>
              <a:latin typeface="Calibri"/>
              <a:ea typeface="Calibri"/>
              <a:cs typeface="Calibri"/>
              <a:sym typeface="Calibri"/>
            </a:endParaRPr>
          </a:p>
        </p:txBody>
      </p:sp>
      <p:sp>
        <p:nvSpPr>
          <p:cNvPr id="171" name="Google Shape;171;p24"/>
          <p:cNvSpPr/>
          <p:nvPr/>
        </p:nvSpPr>
        <p:spPr>
          <a:xfrm>
            <a:off x="6286512" y="1714488"/>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HIVE server (Thrift)</a:t>
            </a:r>
            <a:endParaRPr sz="1800">
              <a:solidFill>
                <a:schemeClr val="lt1"/>
              </a:solidFill>
              <a:latin typeface="Calibri"/>
              <a:ea typeface="Calibri"/>
              <a:cs typeface="Calibri"/>
              <a:sym typeface="Calibri"/>
            </a:endParaRPr>
          </a:p>
        </p:txBody>
      </p:sp>
      <p:sp>
        <p:nvSpPr>
          <p:cNvPr id="172" name="Google Shape;172;p24"/>
          <p:cNvSpPr/>
          <p:nvPr/>
        </p:nvSpPr>
        <p:spPr>
          <a:xfrm>
            <a:off x="1071538" y="2571744"/>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 (Query Compiler, executor)</a:t>
            </a:r>
            <a:endParaRPr sz="1800">
              <a:solidFill>
                <a:schemeClr val="lt1"/>
              </a:solidFill>
              <a:latin typeface="Calibri"/>
              <a:ea typeface="Calibri"/>
              <a:cs typeface="Calibri"/>
              <a:sym typeface="Calibri"/>
            </a:endParaRPr>
          </a:p>
        </p:txBody>
      </p:sp>
      <p:sp>
        <p:nvSpPr>
          <p:cNvPr id="173" name="Google Shape;173;p24"/>
          <p:cNvSpPr/>
          <p:nvPr/>
        </p:nvSpPr>
        <p:spPr>
          <a:xfrm>
            <a:off x="1071538" y="1714488"/>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Command-Line Interface</a:t>
            </a:r>
            <a:endParaRPr sz="1800">
              <a:solidFill>
                <a:schemeClr val="lt1"/>
              </a:solidFill>
              <a:latin typeface="Calibri"/>
              <a:ea typeface="Calibri"/>
              <a:cs typeface="Calibri"/>
              <a:sym typeface="Calibri"/>
            </a:endParaRPr>
          </a:p>
        </p:txBody>
      </p:sp>
      <p:sp>
        <p:nvSpPr>
          <p:cNvPr id="174" name="Google Shape;174;p24"/>
          <p:cNvSpPr/>
          <p:nvPr/>
        </p:nvSpPr>
        <p:spPr>
          <a:xfrm>
            <a:off x="3786182" y="1714488"/>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HIVE web interface</a:t>
            </a:r>
            <a:endParaRPr sz="1800">
              <a:solidFill>
                <a:schemeClr val="lt1"/>
              </a:solidFill>
              <a:latin typeface="Calibri"/>
              <a:ea typeface="Calibri"/>
              <a:cs typeface="Calibri"/>
              <a:sym typeface="Calibri"/>
            </a:endParaRPr>
          </a:p>
        </p:txBody>
      </p:sp>
      <p:sp>
        <p:nvSpPr>
          <p:cNvPr id="175" name="Google Shape;175;p24"/>
          <p:cNvSpPr/>
          <p:nvPr/>
        </p:nvSpPr>
        <p:spPr>
          <a:xfrm>
            <a:off x="1071538" y="5143512"/>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Hadoop</a:t>
            </a:r>
            <a:endParaRPr sz="1800">
              <a:solidFill>
                <a:schemeClr val="lt1"/>
              </a:solidFill>
              <a:latin typeface="Calibri"/>
              <a:ea typeface="Calibri"/>
              <a:cs typeface="Calibri"/>
              <a:sym typeface="Calibri"/>
            </a:endParaRPr>
          </a:p>
        </p:txBody>
      </p:sp>
      <p:sp>
        <p:nvSpPr>
          <p:cNvPr id="176" name="Google Shape;176;p24"/>
          <p:cNvSpPr/>
          <p:nvPr/>
        </p:nvSpPr>
        <p:spPr>
          <a:xfrm>
            <a:off x="1000100" y="4071942"/>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Job Traker</a:t>
            </a:r>
            <a:endParaRPr sz="1800">
              <a:solidFill>
                <a:schemeClr val="lt1"/>
              </a:solidFill>
              <a:latin typeface="Calibri"/>
              <a:ea typeface="Calibri"/>
              <a:cs typeface="Calibri"/>
              <a:sym typeface="Calibri"/>
            </a:endParaRPr>
          </a:p>
        </p:txBody>
      </p:sp>
      <p:sp>
        <p:nvSpPr>
          <p:cNvPr id="177" name="Google Shape;177;p24"/>
          <p:cNvSpPr/>
          <p:nvPr/>
        </p:nvSpPr>
        <p:spPr>
          <a:xfrm>
            <a:off x="3286116" y="4000504"/>
            <a:ext cx="2000264" cy="5715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Task Tracker</a:t>
            </a:r>
            <a:endParaRPr sz="1800">
              <a:solidFill>
                <a:schemeClr val="lt1"/>
              </a:solidFill>
              <a:latin typeface="Calibri"/>
              <a:ea typeface="Calibri"/>
              <a:cs typeface="Calibri"/>
              <a:sym typeface="Calibri"/>
            </a:endParaRPr>
          </a:p>
        </p:txBody>
      </p:sp>
      <p:sp>
        <p:nvSpPr>
          <p:cNvPr id="178" name="Google Shape;178;p24"/>
          <p:cNvSpPr/>
          <p:nvPr/>
        </p:nvSpPr>
        <p:spPr>
          <a:xfrm>
            <a:off x="5286380" y="4929198"/>
            <a:ext cx="1500198" cy="857256"/>
          </a:xfrm>
          <a:prstGeom prst="flowChartMagneticDisk">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HDFS</a:t>
            </a:r>
            <a:endParaRPr sz="1800">
              <a:solidFill>
                <a:schemeClr val="lt1"/>
              </a:solidFill>
              <a:latin typeface="Calibri"/>
              <a:ea typeface="Calibri"/>
              <a:cs typeface="Calibri"/>
              <a:sym typeface="Calibri"/>
            </a:endParaRPr>
          </a:p>
        </p:txBody>
      </p:sp>
      <p:cxnSp>
        <p:nvCxnSpPr>
          <p:cNvPr id="179" name="Google Shape;179;p24"/>
          <p:cNvCxnSpPr/>
          <p:nvPr/>
        </p:nvCxnSpPr>
        <p:spPr>
          <a:xfrm rot="5400000">
            <a:off x="1428728" y="3571876"/>
            <a:ext cx="928694" cy="71438"/>
          </a:xfrm>
          <a:prstGeom prst="straightConnector1">
            <a:avLst/>
          </a:prstGeom>
          <a:noFill/>
          <a:ln cap="flat" cmpd="sng" w="9525">
            <a:solidFill>
              <a:srgbClr val="4A7DBA"/>
            </a:solidFill>
            <a:prstDash val="solid"/>
            <a:round/>
            <a:headEnd len="sm" w="sm" type="none"/>
            <a:tailEnd len="med" w="med" type="stealth"/>
          </a:ln>
        </p:spPr>
      </p:cxnSp>
      <p:sp>
        <p:nvSpPr>
          <p:cNvPr id="180" name="Google Shape;180;p24"/>
          <p:cNvSpPr txBox="1"/>
          <p:nvPr/>
        </p:nvSpPr>
        <p:spPr>
          <a:xfrm>
            <a:off x="3143240" y="6286520"/>
            <a:ext cx="2928958"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HIVE Architecture</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User Interface</a:t>
            </a:r>
            <a:endParaRPr>
              <a:latin typeface="Times New Roman"/>
              <a:ea typeface="Times New Roman"/>
              <a:cs typeface="Times New Roman"/>
              <a:sym typeface="Times New Roman"/>
            </a:endParaRPr>
          </a:p>
        </p:txBody>
      </p:sp>
      <p:sp>
        <p:nvSpPr>
          <p:cNvPr id="186" name="Google Shape;18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720"/>
              <a:buChar char="•"/>
            </a:pPr>
            <a:r>
              <a:rPr lang="en-US" sz="2720">
                <a:latin typeface="Times New Roman"/>
                <a:ea typeface="Times New Roman"/>
                <a:cs typeface="Times New Roman"/>
                <a:sym typeface="Times New Roman"/>
              </a:rPr>
              <a:t>Hive is a data warehouse infrastructure software that can create interaction between user and HDFS. </a:t>
            </a:r>
            <a:endParaRPr/>
          </a:p>
          <a:p>
            <a:pPr indent="-342900" lvl="0" marL="342900" rtl="0" algn="just">
              <a:lnSpc>
                <a:spcPct val="9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The user interfaces that Hive supports are Hive Web UI, Hive command line, and Hive HD Insight (In Windows server).</a:t>
            </a:r>
            <a:endParaRPr/>
          </a:p>
          <a:p>
            <a:pPr indent="-342900" lvl="0" marL="342900" rtl="0" algn="just">
              <a:lnSpc>
                <a:spcPct val="9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HIVE command-Line Interface (Hive CLI): The most commonly used interface to interact with HIVE.</a:t>
            </a:r>
            <a:endParaRPr/>
          </a:p>
          <a:p>
            <a:pPr indent="-342900" lvl="0" marL="342900" rtl="0" algn="just">
              <a:lnSpc>
                <a:spcPct val="9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Hive Web Interface: It is a simple Graphic user Interface to interact with Hive and to execute query.</a:t>
            </a:r>
            <a:endParaRPr/>
          </a:p>
          <a:p>
            <a:pPr indent="-342900" lvl="0" marL="342900" rtl="0" algn="just">
              <a:lnSpc>
                <a:spcPct val="9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Hive Server: This is an optional server. This can be used to submit Hive jobs from a remote client.</a:t>
            </a:r>
            <a:endParaRPr sz="272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Meta Store</a:t>
            </a:r>
            <a:endParaRPr>
              <a:latin typeface="Times New Roman"/>
              <a:ea typeface="Times New Roman"/>
              <a:cs typeface="Times New Roman"/>
              <a:sym typeface="Times New Roman"/>
            </a:endParaRPr>
          </a:p>
        </p:txBody>
      </p:sp>
      <p:sp>
        <p:nvSpPr>
          <p:cNvPr id="192" name="Google Shape;19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Hive chooses respective database servers to store the schema or Metadata of tables, databases, columns in a table, their data types, and HDFS mapping.</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Meta store consists of the following:</a:t>
            </a:r>
            <a:endParaRPr/>
          </a:p>
          <a:p>
            <a:pPr indent="-285750" lvl="1" marL="742950" rtl="0" algn="just">
              <a:spcBef>
                <a:spcPts val="560"/>
              </a:spcBef>
              <a:spcAft>
                <a:spcPts val="0"/>
              </a:spcAft>
              <a:buClr>
                <a:schemeClr val="dk1"/>
              </a:buClr>
              <a:buSzPts val="2800"/>
              <a:buChar char="–"/>
            </a:pPr>
            <a:r>
              <a:rPr lang="en-US">
                <a:latin typeface="Times New Roman"/>
                <a:ea typeface="Times New Roman"/>
                <a:cs typeface="Times New Roman"/>
                <a:sym typeface="Times New Roman"/>
              </a:rPr>
              <a:t>Metastore service: Offers interface to the Hive.</a:t>
            </a:r>
            <a:endParaRPr/>
          </a:p>
          <a:p>
            <a:pPr indent="-285750" lvl="1" marL="742950" rtl="0" algn="just">
              <a:spcBef>
                <a:spcPts val="560"/>
              </a:spcBef>
              <a:spcAft>
                <a:spcPts val="0"/>
              </a:spcAft>
              <a:buClr>
                <a:schemeClr val="dk1"/>
              </a:buClr>
              <a:buSzPts val="2800"/>
              <a:buChar char="–"/>
            </a:pPr>
            <a:r>
              <a:rPr lang="en-US">
                <a:latin typeface="Times New Roman"/>
                <a:ea typeface="Times New Roman"/>
                <a:cs typeface="Times New Roman"/>
                <a:sym typeface="Times New Roman"/>
              </a:rPr>
              <a:t>Database: Stores data definitions, mappings to the data and others.</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HiveQL Process Engine</a:t>
            </a:r>
            <a:endParaRPr>
              <a:latin typeface="Times New Roman"/>
              <a:ea typeface="Times New Roman"/>
              <a:cs typeface="Times New Roman"/>
              <a:sym typeface="Times New Roman"/>
            </a:endParaRPr>
          </a:p>
        </p:txBody>
      </p:sp>
      <p:sp>
        <p:nvSpPr>
          <p:cNvPr id="198" name="Google Shape;19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HiveQL is similar to SQL for querying on schema info on the Metastore.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It is one of the replacements of traditional approach for MapReduce program.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Instead of writing MapReduce program in Java, we can write a query for MapReduce job and process it.</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Execution Engine</a:t>
            </a:r>
            <a:endParaRPr>
              <a:latin typeface="Times New Roman"/>
              <a:ea typeface="Times New Roman"/>
              <a:cs typeface="Times New Roman"/>
              <a:sym typeface="Times New Roman"/>
            </a:endParaRPr>
          </a:p>
        </p:txBody>
      </p:sp>
      <p:sp>
        <p:nvSpPr>
          <p:cNvPr id="204" name="Google Shape;20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The conjunction part of HiveQL process Engine and MapReduce is Hive Execution Engine. </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Execution engine processes the query and generates results as same as MapReduce results. It uses the MapReduce.</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HDFS or HBASE</a:t>
            </a:r>
            <a:endParaRPr>
              <a:latin typeface="Times New Roman"/>
              <a:ea typeface="Times New Roman"/>
              <a:cs typeface="Times New Roman"/>
              <a:sym typeface="Times New Roman"/>
            </a:endParaRPr>
          </a:p>
        </p:txBody>
      </p:sp>
      <p:sp>
        <p:nvSpPr>
          <p:cNvPr id="210" name="Google Shape;21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Hadoop distributed file system or HBASE are the data storage techniques to store data into file system.</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Working of Hive</a:t>
            </a:r>
            <a:endParaRPr>
              <a:latin typeface="Times New Roman"/>
              <a:ea typeface="Times New Roman"/>
              <a:cs typeface="Times New Roman"/>
              <a:sym typeface="Times New Roman"/>
            </a:endParaRPr>
          </a:p>
        </p:txBody>
      </p:sp>
      <p:sp>
        <p:nvSpPr>
          <p:cNvPr id="216" name="Google Shape;21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None/>
            </a:pPr>
            <a:r>
              <a:t/>
            </a:r>
            <a:endParaRPr/>
          </a:p>
        </p:txBody>
      </p:sp>
      <p:pic>
        <p:nvPicPr>
          <p:cNvPr descr="How Hive Works" id="217" name="Google Shape;217;p30"/>
          <p:cNvPicPr preferRelativeResize="0"/>
          <p:nvPr/>
        </p:nvPicPr>
        <p:blipFill rotWithShape="1">
          <a:blip r:embed="rId3">
            <a:alphaModFix/>
          </a:blip>
          <a:srcRect b="0" l="0" r="0" t="0"/>
          <a:stretch/>
        </p:blipFill>
        <p:spPr>
          <a:xfrm>
            <a:off x="0" y="1571612"/>
            <a:ext cx="8858280" cy="47863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Meta store</a:t>
            </a:r>
            <a:endParaRPr>
              <a:latin typeface="Times New Roman"/>
              <a:ea typeface="Times New Roman"/>
              <a:cs typeface="Times New Roman"/>
              <a:sym typeface="Times New Roman"/>
            </a:endParaRPr>
          </a:p>
        </p:txBody>
      </p:sp>
      <p:sp>
        <p:nvSpPr>
          <p:cNvPr id="223" name="Google Shape;2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There are three kinds of metastore.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Embedded Metastore</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Local Metastore</a:t>
            </a:r>
            <a:endParaRPr>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Remote Metastore</a:t>
            </a:r>
            <a:endParaRPr>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a:t>
            </a:r>
            <a:endParaRPr>
              <a:latin typeface="Times New Roman"/>
              <a:ea typeface="Times New Roman"/>
              <a:cs typeface="Times New Roman"/>
              <a:sym typeface="Times New Roman"/>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Introduction to Hive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Architecture </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Data Types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File Format</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Query Language (HQL)</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User-Defined Function (UDF) in Hive.</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Embedded Metastore </a:t>
            </a:r>
            <a:endParaRPr>
              <a:latin typeface="Times New Roman"/>
              <a:ea typeface="Times New Roman"/>
              <a:cs typeface="Times New Roman"/>
              <a:sym typeface="Times New Roman"/>
            </a:endParaRPr>
          </a:p>
        </p:txBody>
      </p:sp>
      <p:sp>
        <p:nvSpPr>
          <p:cNvPr id="229" name="Google Shape;229;p32"/>
          <p:cNvSpPr/>
          <p:nvPr/>
        </p:nvSpPr>
        <p:spPr>
          <a:xfrm>
            <a:off x="857224" y="2857496"/>
            <a:ext cx="2357454" cy="7143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a:t>
            </a:r>
            <a:endParaRPr sz="1800">
              <a:solidFill>
                <a:schemeClr val="lt1"/>
              </a:solidFill>
              <a:latin typeface="Calibri"/>
              <a:ea typeface="Calibri"/>
              <a:cs typeface="Calibri"/>
              <a:sym typeface="Calibri"/>
            </a:endParaRPr>
          </a:p>
        </p:txBody>
      </p:sp>
      <p:sp>
        <p:nvSpPr>
          <p:cNvPr id="230" name="Google Shape;230;p32"/>
          <p:cNvSpPr/>
          <p:nvPr>
            <p:ph idx="1" type="body"/>
          </p:nvPr>
        </p:nvSpPr>
        <p:spPr>
          <a:xfrm>
            <a:off x="3857620" y="2928934"/>
            <a:ext cx="2500330" cy="50006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342900" lvl="0" marL="342900" rtl="0" algn="ctr">
              <a:lnSpc>
                <a:spcPct val="80000"/>
              </a:lnSpc>
              <a:spcBef>
                <a:spcPts val="0"/>
              </a:spcBef>
              <a:spcAft>
                <a:spcPts val="0"/>
              </a:spcAft>
              <a:buClr>
                <a:schemeClr val="lt1"/>
              </a:buClr>
              <a:buSzPts val="2720"/>
              <a:buNone/>
            </a:pPr>
            <a:r>
              <a:rPr lang="en-US" sz="2720">
                <a:solidFill>
                  <a:schemeClr val="lt1"/>
                </a:solidFill>
                <a:latin typeface="Calibri"/>
                <a:ea typeface="Calibri"/>
                <a:cs typeface="Calibri"/>
                <a:sym typeface="Calibri"/>
              </a:rPr>
              <a:t>Metastore</a:t>
            </a:r>
            <a:endParaRPr sz="2720"/>
          </a:p>
        </p:txBody>
      </p:sp>
      <p:sp>
        <p:nvSpPr>
          <p:cNvPr id="231" name="Google Shape;231;p32"/>
          <p:cNvSpPr/>
          <p:nvPr/>
        </p:nvSpPr>
        <p:spPr>
          <a:xfrm>
            <a:off x="7215206" y="2786058"/>
            <a:ext cx="1428760" cy="857256"/>
          </a:xfrm>
          <a:prstGeom prst="can">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Derby</a:t>
            </a:r>
            <a:endParaRPr sz="1800">
              <a:solidFill>
                <a:schemeClr val="lt1"/>
              </a:solidFill>
              <a:latin typeface="Calibri"/>
              <a:ea typeface="Calibri"/>
              <a:cs typeface="Calibri"/>
              <a:sym typeface="Calibri"/>
            </a:endParaRPr>
          </a:p>
        </p:txBody>
      </p:sp>
      <p:cxnSp>
        <p:nvCxnSpPr>
          <p:cNvPr id="232" name="Google Shape;232;p32"/>
          <p:cNvCxnSpPr>
            <a:stCxn id="230" idx="3"/>
            <a:endCxn id="231" idx="2"/>
          </p:cNvCxnSpPr>
          <p:nvPr/>
        </p:nvCxnSpPr>
        <p:spPr>
          <a:xfrm>
            <a:off x="6357950" y="3178967"/>
            <a:ext cx="857400" cy="35700"/>
          </a:xfrm>
          <a:prstGeom prst="straightConnector1">
            <a:avLst/>
          </a:prstGeom>
          <a:noFill/>
          <a:ln cap="flat" cmpd="sng" w="9525">
            <a:solidFill>
              <a:srgbClr val="4A7DBA"/>
            </a:solidFill>
            <a:prstDash val="solid"/>
            <a:round/>
            <a:headEnd len="sm" w="sm" type="none"/>
            <a:tailEnd len="med" w="med" type="stealth"/>
          </a:ln>
        </p:spPr>
      </p:cxnSp>
      <p:cxnSp>
        <p:nvCxnSpPr>
          <p:cNvPr id="233" name="Google Shape;233;p32"/>
          <p:cNvCxnSpPr/>
          <p:nvPr/>
        </p:nvCxnSpPr>
        <p:spPr>
          <a:xfrm>
            <a:off x="6510350" y="3331367"/>
            <a:ext cx="857256" cy="35719"/>
          </a:xfrm>
          <a:prstGeom prst="straightConnector1">
            <a:avLst/>
          </a:prstGeom>
          <a:noFill/>
          <a:ln cap="flat" cmpd="sng" w="9525">
            <a:solidFill>
              <a:srgbClr val="4A7DBA"/>
            </a:solidFill>
            <a:prstDash val="solid"/>
            <a:round/>
            <a:headEnd len="sm" w="sm" type="none"/>
            <a:tailEnd len="med" w="med" type="stealth"/>
          </a:ln>
        </p:spPr>
      </p:cxnSp>
      <p:cxnSp>
        <p:nvCxnSpPr>
          <p:cNvPr id="234" name="Google Shape;234;p32"/>
          <p:cNvCxnSpPr/>
          <p:nvPr/>
        </p:nvCxnSpPr>
        <p:spPr>
          <a:xfrm>
            <a:off x="3000364" y="3214686"/>
            <a:ext cx="857256" cy="35719"/>
          </a:xfrm>
          <a:prstGeom prst="straightConnector1">
            <a:avLst/>
          </a:prstGeom>
          <a:noFill/>
          <a:ln cap="flat" cmpd="sng" w="9525">
            <a:solidFill>
              <a:srgbClr val="4A7DBA"/>
            </a:solidFill>
            <a:prstDash val="solid"/>
            <a:round/>
            <a:headEnd len="sm" w="sm" type="none"/>
            <a:tailEnd len="med" w="med" type="stealth"/>
          </a:ln>
        </p:spPr>
      </p:cxnSp>
      <p:sp>
        <p:nvSpPr>
          <p:cNvPr id="235" name="Google Shape;235;p32"/>
          <p:cNvSpPr txBox="1"/>
          <p:nvPr/>
        </p:nvSpPr>
        <p:spPr>
          <a:xfrm>
            <a:off x="3786182" y="2214554"/>
            <a:ext cx="24288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Hive Service JVM</a:t>
            </a:r>
            <a:endParaRPr sz="1800">
              <a:solidFill>
                <a:schemeClr val="dk1"/>
              </a:solidFill>
              <a:latin typeface="Calibri"/>
              <a:ea typeface="Calibri"/>
              <a:cs typeface="Calibri"/>
              <a:sym typeface="Calibri"/>
            </a:endParaRPr>
          </a:p>
        </p:txBody>
      </p:sp>
      <p:sp>
        <p:nvSpPr>
          <p:cNvPr id="236" name="Google Shape;236;p32"/>
          <p:cNvSpPr txBox="1"/>
          <p:nvPr/>
        </p:nvSpPr>
        <p:spPr>
          <a:xfrm>
            <a:off x="214283" y="3929066"/>
            <a:ext cx="8501122" cy="2246769"/>
          </a:xfrm>
          <a:prstGeom prst="rect">
            <a:avLst/>
          </a:prstGeom>
          <a:noFill/>
          <a:ln>
            <a:noFill/>
          </a:ln>
        </p:spPr>
        <p:txBody>
          <a:bodyPr anchorCtr="0" anchor="t" bIns="45700" lIns="91425" spcFirstLastPara="1" rIns="91425" wrap="square" tIns="45700">
            <a:noAutofit/>
          </a:bodyPr>
          <a:lstStyle/>
          <a:p>
            <a:pPr indent="-177800" lvl="0" marL="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This metastore is mainly used for unit tests. </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Here one process is allowed to connect to the metastore at a time. </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This is the default metastore for HIVE.</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It is Apache Derby Hive Server Process.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Local Metastore Metastore </a:t>
            </a:r>
            <a:endParaRPr>
              <a:latin typeface="Times New Roman"/>
              <a:ea typeface="Times New Roman"/>
              <a:cs typeface="Times New Roman"/>
              <a:sym typeface="Times New Roman"/>
            </a:endParaRPr>
          </a:p>
        </p:txBody>
      </p:sp>
      <p:sp>
        <p:nvSpPr>
          <p:cNvPr id="242" name="Google Shape;242;p33"/>
          <p:cNvSpPr/>
          <p:nvPr/>
        </p:nvSpPr>
        <p:spPr>
          <a:xfrm>
            <a:off x="571472" y="2071678"/>
            <a:ext cx="2357454" cy="7143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a:t>
            </a:r>
            <a:endParaRPr sz="1800">
              <a:solidFill>
                <a:schemeClr val="lt1"/>
              </a:solidFill>
              <a:latin typeface="Calibri"/>
              <a:ea typeface="Calibri"/>
              <a:cs typeface="Calibri"/>
              <a:sym typeface="Calibri"/>
            </a:endParaRPr>
          </a:p>
        </p:txBody>
      </p:sp>
      <p:sp>
        <p:nvSpPr>
          <p:cNvPr id="243" name="Google Shape;243;p33"/>
          <p:cNvSpPr/>
          <p:nvPr>
            <p:ph idx="1" type="body"/>
          </p:nvPr>
        </p:nvSpPr>
        <p:spPr>
          <a:xfrm>
            <a:off x="3571868" y="2143116"/>
            <a:ext cx="2500330" cy="50006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342900" lvl="0" marL="342900" rtl="0" algn="ctr">
              <a:lnSpc>
                <a:spcPct val="80000"/>
              </a:lnSpc>
              <a:spcBef>
                <a:spcPts val="0"/>
              </a:spcBef>
              <a:spcAft>
                <a:spcPts val="0"/>
              </a:spcAft>
              <a:buClr>
                <a:schemeClr val="lt1"/>
              </a:buClr>
              <a:buSzPts val="2720"/>
              <a:buNone/>
            </a:pPr>
            <a:r>
              <a:rPr lang="en-US" sz="2720">
                <a:solidFill>
                  <a:schemeClr val="lt1"/>
                </a:solidFill>
                <a:latin typeface="Calibri"/>
                <a:ea typeface="Calibri"/>
                <a:cs typeface="Calibri"/>
                <a:sym typeface="Calibri"/>
              </a:rPr>
              <a:t>Metastore</a:t>
            </a:r>
            <a:endParaRPr sz="2720"/>
          </a:p>
        </p:txBody>
      </p:sp>
      <p:sp>
        <p:nvSpPr>
          <p:cNvPr id="244" name="Google Shape;244;p33"/>
          <p:cNvSpPr/>
          <p:nvPr/>
        </p:nvSpPr>
        <p:spPr>
          <a:xfrm>
            <a:off x="6929454" y="2000240"/>
            <a:ext cx="1428760" cy="857256"/>
          </a:xfrm>
          <a:prstGeom prst="can">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MySQL</a:t>
            </a:r>
            <a:endParaRPr sz="1800">
              <a:solidFill>
                <a:schemeClr val="lt1"/>
              </a:solidFill>
              <a:latin typeface="Calibri"/>
              <a:ea typeface="Calibri"/>
              <a:cs typeface="Calibri"/>
              <a:sym typeface="Calibri"/>
            </a:endParaRPr>
          </a:p>
        </p:txBody>
      </p:sp>
      <p:cxnSp>
        <p:nvCxnSpPr>
          <p:cNvPr id="245" name="Google Shape;245;p33"/>
          <p:cNvCxnSpPr>
            <a:stCxn id="243" idx="3"/>
            <a:endCxn id="244" idx="2"/>
          </p:cNvCxnSpPr>
          <p:nvPr/>
        </p:nvCxnSpPr>
        <p:spPr>
          <a:xfrm>
            <a:off x="6072198" y="2393149"/>
            <a:ext cx="857400" cy="35700"/>
          </a:xfrm>
          <a:prstGeom prst="straightConnector1">
            <a:avLst/>
          </a:prstGeom>
          <a:noFill/>
          <a:ln cap="flat" cmpd="sng" w="9525">
            <a:solidFill>
              <a:srgbClr val="4A7DBA"/>
            </a:solidFill>
            <a:prstDash val="solid"/>
            <a:round/>
            <a:headEnd len="sm" w="sm" type="none"/>
            <a:tailEnd len="med" w="med" type="stealth"/>
          </a:ln>
        </p:spPr>
      </p:cxnSp>
      <p:cxnSp>
        <p:nvCxnSpPr>
          <p:cNvPr id="246" name="Google Shape;246;p33"/>
          <p:cNvCxnSpPr>
            <a:stCxn id="247" idx="3"/>
          </p:cNvCxnSpPr>
          <p:nvPr/>
        </p:nvCxnSpPr>
        <p:spPr>
          <a:xfrm flipH="1" rot="10800000">
            <a:off x="6143636" y="2714719"/>
            <a:ext cx="714300" cy="750000"/>
          </a:xfrm>
          <a:prstGeom prst="straightConnector1">
            <a:avLst/>
          </a:prstGeom>
          <a:noFill/>
          <a:ln cap="flat" cmpd="sng" w="9525">
            <a:solidFill>
              <a:srgbClr val="4A7DBA"/>
            </a:solidFill>
            <a:prstDash val="solid"/>
            <a:round/>
            <a:headEnd len="sm" w="sm" type="none"/>
            <a:tailEnd len="med" w="med" type="stealth"/>
          </a:ln>
        </p:spPr>
      </p:cxnSp>
      <p:cxnSp>
        <p:nvCxnSpPr>
          <p:cNvPr id="248" name="Google Shape;248;p33"/>
          <p:cNvCxnSpPr/>
          <p:nvPr/>
        </p:nvCxnSpPr>
        <p:spPr>
          <a:xfrm flipH="1" rot="10800000">
            <a:off x="2928926" y="2571744"/>
            <a:ext cx="642942" cy="214314"/>
          </a:xfrm>
          <a:prstGeom prst="straightConnector1">
            <a:avLst/>
          </a:prstGeom>
          <a:noFill/>
          <a:ln cap="flat" cmpd="sng" w="9525">
            <a:solidFill>
              <a:srgbClr val="4A7DBA"/>
            </a:solidFill>
            <a:prstDash val="solid"/>
            <a:round/>
            <a:headEnd len="sm" w="sm" type="none"/>
            <a:tailEnd len="med" w="med" type="stealth"/>
          </a:ln>
        </p:spPr>
      </p:cxnSp>
      <p:sp>
        <p:nvSpPr>
          <p:cNvPr id="249" name="Google Shape;249;p33"/>
          <p:cNvSpPr txBox="1"/>
          <p:nvPr/>
        </p:nvSpPr>
        <p:spPr>
          <a:xfrm>
            <a:off x="3428992" y="1500174"/>
            <a:ext cx="24288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Hive Service JVM</a:t>
            </a:r>
            <a:endParaRPr sz="1800">
              <a:solidFill>
                <a:schemeClr val="dk1"/>
              </a:solidFill>
              <a:latin typeface="Times New Roman"/>
              <a:ea typeface="Times New Roman"/>
              <a:cs typeface="Times New Roman"/>
              <a:sym typeface="Times New Roman"/>
            </a:endParaRPr>
          </a:p>
        </p:txBody>
      </p:sp>
      <p:sp>
        <p:nvSpPr>
          <p:cNvPr id="247" name="Google Shape;247;p33"/>
          <p:cNvSpPr/>
          <p:nvPr/>
        </p:nvSpPr>
        <p:spPr>
          <a:xfrm>
            <a:off x="3643306" y="3214686"/>
            <a:ext cx="2500330" cy="50006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lnSpc>
                <a:spcPct val="80000"/>
              </a:lnSpc>
              <a:spcBef>
                <a:spcPts val="0"/>
              </a:spcBef>
              <a:spcAft>
                <a:spcPts val="0"/>
              </a:spcAft>
              <a:buClr>
                <a:schemeClr val="lt1"/>
              </a:buClr>
              <a:buSzPts val="2720"/>
              <a:buFont typeface="Arial"/>
              <a:buNone/>
            </a:pPr>
            <a:r>
              <a:rPr b="0" i="0" lang="en-US" sz="2720" u="none" cap="none" strike="noStrike">
                <a:solidFill>
                  <a:schemeClr val="lt1"/>
                </a:solidFill>
                <a:latin typeface="Calibri"/>
                <a:ea typeface="Calibri"/>
                <a:cs typeface="Calibri"/>
                <a:sym typeface="Calibri"/>
              </a:rPr>
              <a:t>Metastore</a:t>
            </a:r>
            <a:endParaRPr b="0" i="0" sz="2720" u="none" cap="none" strike="noStrike">
              <a:solidFill>
                <a:schemeClr val="lt1"/>
              </a:solidFill>
              <a:latin typeface="Calibri"/>
              <a:ea typeface="Calibri"/>
              <a:cs typeface="Calibri"/>
              <a:sym typeface="Calibri"/>
            </a:endParaRPr>
          </a:p>
        </p:txBody>
      </p:sp>
      <p:sp>
        <p:nvSpPr>
          <p:cNvPr id="250" name="Google Shape;250;p33"/>
          <p:cNvSpPr/>
          <p:nvPr/>
        </p:nvSpPr>
        <p:spPr>
          <a:xfrm>
            <a:off x="714348" y="3214686"/>
            <a:ext cx="2357454" cy="7143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a:t>
            </a:r>
            <a:endParaRPr sz="1800">
              <a:solidFill>
                <a:schemeClr val="lt1"/>
              </a:solidFill>
              <a:latin typeface="Calibri"/>
              <a:ea typeface="Calibri"/>
              <a:cs typeface="Calibri"/>
              <a:sym typeface="Calibri"/>
            </a:endParaRPr>
          </a:p>
        </p:txBody>
      </p:sp>
      <p:cxnSp>
        <p:nvCxnSpPr>
          <p:cNvPr id="251" name="Google Shape;251;p33"/>
          <p:cNvCxnSpPr>
            <a:endCxn id="247" idx="1"/>
          </p:cNvCxnSpPr>
          <p:nvPr/>
        </p:nvCxnSpPr>
        <p:spPr>
          <a:xfrm flipH="1" rot="10800000">
            <a:off x="3000406" y="3464719"/>
            <a:ext cx="642900" cy="35700"/>
          </a:xfrm>
          <a:prstGeom prst="straightConnector1">
            <a:avLst/>
          </a:prstGeom>
          <a:noFill/>
          <a:ln cap="flat" cmpd="sng" w="9525">
            <a:solidFill>
              <a:srgbClr val="4A7DBA"/>
            </a:solidFill>
            <a:prstDash val="solid"/>
            <a:round/>
            <a:headEnd len="sm" w="sm" type="none"/>
            <a:tailEnd len="med" w="med" type="stealth"/>
          </a:ln>
        </p:spPr>
      </p:cxnSp>
      <p:sp>
        <p:nvSpPr>
          <p:cNvPr id="252" name="Google Shape;252;p33"/>
          <p:cNvSpPr txBox="1"/>
          <p:nvPr/>
        </p:nvSpPr>
        <p:spPr>
          <a:xfrm>
            <a:off x="428596" y="4214818"/>
            <a:ext cx="8368701" cy="2308324"/>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Metadata can be stored in any RDBMS component like MySQL.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Local Metastore allows multiple connections at a time.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 this mode, the Hive metastore service runs in the main Hive Server process,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but he metastore database runs in a separate process on separate host.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Remote Metastore </a:t>
            </a:r>
            <a:endParaRPr>
              <a:latin typeface="Times New Roman"/>
              <a:ea typeface="Times New Roman"/>
              <a:cs typeface="Times New Roman"/>
              <a:sym typeface="Times New Roman"/>
            </a:endParaRPr>
          </a:p>
        </p:txBody>
      </p:sp>
      <p:sp>
        <p:nvSpPr>
          <p:cNvPr id="258" name="Google Shape;258;p34"/>
          <p:cNvSpPr/>
          <p:nvPr/>
        </p:nvSpPr>
        <p:spPr>
          <a:xfrm>
            <a:off x="857224" y="2857496"/>
            <a:ext cx="2357454" cy="7143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a:t>
            </a:r>
            <a:endParaRPr sz="1800">
              <a:solidFill>
                <a:schemeClr val="lt1"/>
              </a:solidFill>
              <a:latin typeface="Calibri"/>
              <a:ea typeface="Calibri"/>
              <a:cs typeface="Calibri"/>
              <a:sym typeface="Calibri"/>
            </a:endParaRPr>
          </a:p>
        </p:txBody>
      </p:sp>
      <p:sp>
        <p:nvSpPr>
          <p:cNvPr id="259" name="Google Shape;259;p34"/>
          <p:cNvSpPr/>
          <p:nvPr>
            <p:ph idx="1" type="body"/>
          </p:nvPr>
        </p:nvSpPr>
        <p:spPr>
          <a:xfrm>
            <a:off x="3857620" y="2928934"/>
            <a:ext cx="2500330" cy="50006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342900" lvl="0" marL="342900" rtl="0" algn="ctr">
              <a:lnSpc>
                <a:spcPct val="80000"/>
              </a:lnSpc>
              <a:spcBef>
                <a:spcPts val="0"/>
              </a:spcBef>
              <a:spcAft>
                <a:spcPts val="0"/>
              </a:spcAft>
              <a:buClr>
                <a:schemeClr val="lt1"/>
              </a:buClr>
              <a:buSzPts val="1760"/>
              <a:buNone/>
            </a:pPr>
            <a:r>
              <a:rPr lang="en-US" sz="1760">
                <a:solidFill>
                  <a:schemeClr val="lt1"/>
                </a:solidFill>
                <a:latin typeface="Calibri"/>
                <a:ea typeface="Calibri"/>
                <a:cs typeface="Calibri"/>
                <a:sym typeface="Calibri"/>
              </a:rPr>
              <a:t>Metastore Server JVM</a:t>
            </a:r>
            <a:endParaRPr sz="1760"/>
          </a:p>
        </p:txBody>
      </p:sp>
      <p:sp>
        <p:nvSpPr>
          <p:cNvPr id="260" name="Google Shape;260;p34"/>
          <p:cNvSpPr/>
          <p:nvPr/>
        </p:nvSpPr>
        <p:spPr>
          <a:xfrm>
            <a:off x="7215206" y="2786058"/>
            <a:ext cx="1428760" cy="857256"/>
          </a:xfrm>
          <a:prstGeom prst="can">
            <a:avLst>
              <a:gd fmla="val 25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MySQL</a:t>
            </a:r>
            <a:endParaRPr sz="1800">
              <a:solidFill>
                <a:schemeClr val="lt1"/>
              </a:solidFill>
              <a:latin typeface="Calibri"/>
              <a:ea typeface="Calibri"/>
              <a:cs typeface="Calibri"/>
              <a:sym typeface="Calibri"/>
            </a:endParaRPr>
          </a:p>
        </p:txBody>
      </p:sp>
      <p:cxnSp>
        <p:nvCxnSpPr>
          <p:cNvPr id="261" name="Google Shape;261;p34"/>
          <p:cNvCxnSpPr>
            <a:stCxn id="259" idx="3"/>
            <a:endCxn id="260" idx="2"/>
          </p:cNvCxnSpPr>
          <p:nvPr/>
        </p:nvCxnSpPr>
        <p:spPr>
          <a:xfrm>
            <a:off x="6357950" y="3178967"/>
            <a:ext cx="857400" cy="35700"/>
          </a:xfrm>
          <a:prstGeom prst="straightConnector1">
            <a:avLst/>
          </a:prstGeom>
          <a:noFill/>
          <a:ln cap="flat" cmpd="sng" w="9525">
            <a:solidFill>
              <a:srgbClr val="4A7DBA"/>
            </a:solidFill>
            <a:prstDash val="solid"/>
            <a:round/>
            <a:headEnd len="sm" w="sm" type="none"/>
            <a:tailEnd len="med" w="med" type="stealth"/>
          </a:ln>
        </p:spPr>
      </p:cxnSp>
      <p:cxnSp>
        <p:nvCxnSpPr>
          <p:cNvPr id="262" name="Google Shape;262;p34"/>
          <p:cNvCxnSpPr>
            <a:stCxn id="263" idx="3"/>
          </p:cNvCxnSpPr>
          <p:nvPr/>
        </p:nvCxnSpPr>
        <p:spPr>
          <a:xfrm flipH="1" rot="10800000">
            <a:off x="6429388" y="3500537"/>
            <a:ext cx="714300" cy="750000"/>
          </a:xfrm>
          <a:prstGeom prst="straightConnector1">
            <a:avLst/>
          </a:prstGeom>
          <a:noFill/>
          <a:ln cap="flat" cmpd="sng" w="9525">
            <a:solidFill>
              <a:srgbClr val="4A7DBA"/>
            </a:solidFill>
            <a:prstDash val="solid"/>
            <a:round/>
            <a:headEnd len="sm" w="sm" type="none"/>
            <a:tailEnd len="med" w="med" type="stealth"/>
          </a:ln>
        </p:spPr>
      </p:cxnSp>
      <p:cxnSp>
        <p:nvCxnSpPr>
          <p:cNvPr id="264" name="Google Shape;264;p34"/>
          <p:cNvCxnSpPr/>
          <p:nvPr/>
        </p:nvCxnSpPr>
        <p:spPr>
          <a:xfrm>
            <a:off x="3000364" y="3214686"/>
            <a:ext cx="857256" cy="35719"/>
          </a:xfrm>
          <a:prstGeom prst="straightConnector1">
            <a:avLst/>
          </a:prstGeom>
          <a:noFill/>
          <a:ln cap="flat" cmpd="sng" w="9525">
            <a:solidFill>
              <a:srgbClr val="4A7DBA"/>
            </a:solidFill>
            <a:prstDash val="solid"/>
            <a:round/>
            <a:headEnd len="sm" w="sm" type="none"/>
            <a:tailEnd len="med" w="med" type="stealth"/>
          </a:ln>
        </p:spPr>
      </p:cxnSp>
      <p:sp>
        <p:nvSpPr>
          <p:cNvPr id="265" name="Google Shape;265;p34"/>
          <p:cNvSpPr txBox="1"/>
          <p:nvPr/>
        </p:nvSpPr>
        <p:spPr>
          <a:xfrm>
            <a:off x="857224" y="2000240"/>
            <a:ext cx="24288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Hive Service JVM</a:t>
            </a:r>
            <a:endParaRPr sz="1800">
              <a:solidFill>
                <a:schemeClr val="dk1"/>
              </a:solidFill>
              <a:latin typeface="Calibri"/>
              <a:ea typeface="Calibri"/>
              <a:cs typeface="Calibri"/>
              <a:sym typeface="Calibri"/>
            </a:endParaRPr>
          </a:p>
        </p:txBody>
      </p:sp>
      <p:sp>
        <p:nvSpPr>
          <p:cNvPr id="263" name="Google Shape;263;p34"/>
          <p:cNvSpPr/>
          <p:nvPr/>
        </p:nvSpPr>
        <p:spPr>
          <a:xfrm>
            <a:off x="3929058" y="4000504"/>
            <a:ext cx="2500330" cy="50006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ctr">
              <a:lnSpc>
                <a:spcPct val="80000"/>
              </a:lnSpc>
              <a:spcBef>
                <a:spcPts val="0"/>
              </a:spcBef>
              <a:spcAft>
                <a:spcPts val="0"/>
              </a:spcAft>
              <a:buClr>
                <a:schemeClr val="lt1"/>
              </a:buClr>
              <a:buSzPts val="1760"/>
              <a:buFont typeface="Arial"/>
              <a:buNone/>
            </a:pPr>
            <a:r>
              <a:rPr b="0" i="0" lang="en-US" sz="1760" u="none" cap="none" strike="noStrike">
                <a:solidFill>
                  <a:schemeClr val="lt1"/>
                </a:solidFill>
                <a:latin typeface="Calibri"/>
                <a:ea typeface="Calibri"/>
                <a:cs typeface="Calibri"/>
                <a:sym typeface="Calibri"/>
              </a:rPr>
              <a:t>Metastore Server JVM</a:t>
            </a:r>
            <a:endParaRPr b="0" i="0" sz="1760" u="none" cap="none" strike="noStrike">
              <a:solidFill>
                <a:schemeClr val="lt1"/>
              </a:solidFill>
              <a:latin typeface="Calibri"/>
              <a:ea typeface="Calibri"/>
              <a:cs typeface="Calibri"/>
              <a:sym typeface="Calibri"/>
            </a:endParaRPr>
          </a:p>
        </p:txBody>
      </p:sp>
      <p:sp>
        <p:nvSpPr>
          <p:cNvPr id="266" name="Google Shape;266;p34"/>
          <p:cNvSpPr/>
          <p:nvPr/>
        </p:nvSpPr>
        <p:spPr>
          <a:xfrm>
            <a:off x="1000100" y="4000504"/>
            <a:ext cx="2357454" cy="71438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Driver</a:t>
            </a:r>
            <a:endParaRPr sz="1800">
              <a:solidFill>
                <a:schemeClr val="lt1"/>
              </a:solidFill>
              <a:latin typeface="Calibri"/>
              <a:ea typeface="Calibri"/>
              <a:cs typeface="Calibri"/>
              <a:sym typeface="Calibri"/>
            </a:endParaRPr>
          </a:p>
        </p:txBody>
      </p:sp>
      <p:cxnSp>
        <p:nvCxnSpPr>
          <p:cNvPr id="267" name="Google Shape;267;p34"/>
          <p:cNvCxnSpPr>
            <a:endCxn id="263" idx="1"/>
          </p:cNvCxnSpPr>
          <p:nvPr/>
        </p:nvCxnSpPr>
        <p:spPr>
          <a:xfrm flipH="1" rot="10800000">
            <a:off x="3286158" y="4250537"/>
            <a:ext cx="642900" cy="35700"/>
          </a:xfrm>
          <a:prstGeom prst="straightConnector1">
            <a:avLst/>
          </a:prstGeom>
          <a:noFill/>
          <a:ln cap="flat" cmpd="sng" w="9525">
            <a:solidFill>
              <a:srgbClr val="4A7DBA"/>
            </a:solidFill>
            <a:prstDash val="solid"/>
            <a:round/>
            <a:headEnd len="sm" w="sm" type="none"/>
            <a:tailEnd len="med" w="med" type="stealth"/>
          </a:ln>
        </p:spPr>
      </p:cxnSp>
      <p:cxnSp>
        <p:nvCxnSpPr>
          <p:cNvPr id="268" name="Google Shape;268;p34"/>
          <p:cNvCxnSpPr/>
          <p:nvPr/>
        </p:nvCxnSpPr>
        <p:spPr>
          <a:xfrm rot="-5400000">
            <a:off x="3286116" y="3500438"/>
            <a:ext cx="642942" cy="500066"/>
          </a:xfrm>
          <a:prstGeom prst="straightConnector1">
            <a:avLst/>
          </a:prstGeom>
          <a:noFill/>
          <a:ln cap="flat" cmpd="sng" w="9525">
            <a:solidFill>
              <a:srgbClr val="4A7DBA"/>
            </a:solidFill>
            <a:prstDash val="solid"/>
            <a:round/>
            <a:headEnd len="sm" w="sm" type="none"/>
            <a:tailEnd len="med" w="med" type="stealth"/>
          </a:ln>
        </p:spPr>
      </p:cxnSp>
      <p:cxnSp>
        <p:nvCxnSpPr>
          <p:cNvPr id="269" name="Google Shape;269;p34"/>
          <p:cNvCxnSpPr/>
          <p:nvPr/>
        </p:nvCxnSpPr>
        <p:spPr>
          <a:xfrm>
            <a:off x="3214678" y="3429000"/>
            <a:ext cx="714380" cy="642942"/>
          </a:xfrm>
          <a:prstGeom prst="straightConnector1">
            <a:avLst/>
          </a:prstGeom>
          <a:noFill/>
          <a:ln cap="flat" cmpd="sng" w="9525">
            <a:solidFill>
              <a:srgbClr val="4A7DBA"/>
            </a:solidFill>
            <a:prstDash val="solid"/>
            <a:round/>
            <a:headEnd len="sm" w="sm" type="none"/>
            <a:tailEnd len="med" w="med" type="stealth"/>
          </a:ln>
        </p:spPr>
      </p:cxnSp>
      <p:sp>
        <p:nvSpPr>
          <p:cNvPr id="270" name="Google Shape;270;p34"/>
          <p:cNvSpPr txBox="1"/>
          <p:nvPr/>
        </p:nvSpPr>
        <p:spPr>
          <a:xfrm>
            <a:off x="15475" y="5072074"/>
            <a:ext cx="9128525" cy="1200329"/>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Hive driver and the metastore interface run on different JVMs.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database can be fire-walled from the Hive User and also database credentials are completely isolated from the users of Hive.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285720" y="0"/>
            <a:ext cx="8229600" cy="7747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Hive Data Types</a:t>
            </a:r>
            <a:endParaRPr sz="3600">
              <a:latin typeface="Times New Roman"/>
              <a:ea typeface="Times New Roman"/>
              <a:cs typeface="Times New Roman"/>
              <a:sym typeface="Times New Roman"/>
            </a:endParaRPr>
          </a:p>
        </p:txBody>
      </p:sp>
      <p:sp>
        <p:nvSpPr>
          <p:cNvPr id="276" name="Google Shape;276;p35"/>
          <p:cNvSpPr txBox="1"/>
          <p:nvPr>
            <p:ph idx="1" type="body"/>
          </p:nvPr>
        </p:nvSpPr>
        <p:spPr>
          <a:xfrm>
            <a:off x="214282" y="857232"/>
            <a:ext cx="8786874" cy="585791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Char char="•"/>
            </a:pPr>
            <a:r>
              <a:rPr lang="en-US" sz="1600">
                <a:latin typeface="Times New Roman"/>
                <a:ea typeface="Times New Roman"/>
                <a:cs typeface="Times New Roman"/>
                <a:sym typeface="Times New Roman"/>
              </a:rPr>
              <a:t>All the data types in Hive are classified into four types, given as follows: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Column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Literals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Null Values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Complex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Column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Column type are used as column data types of Hive. They are as follows: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Integral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String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Dates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Decimals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Integer type data can be specified using integral data types, INT. When the data range exceeds the range of INT, you need to use BIGINT and if the data range is smaller than the INT, you use SMALLINT. TINYINT is smaller than SMALLINT.</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The following table depicts various INT data types: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Type		Postfix	Example</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TINYINT	Y	10Y</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SMALLINT	S	10S</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INT		-	10</a:t>
            </a:r>
            <a:endParaRPr/>
          </a:p>
          <a:p>
            <a:pPr indent="-342900" lvl="0" marL="342900" rtl="0" algn="l">
              <a:spcBef>
                <a:spcPts val="320"/>
              </a:spcBef>
              <a:spcAft>
                <a:spcPts val="0"/>
              </a:spcAft>
              <a:buClr>
                <a:schemeClr val="dk1"/>
              </a:buClr>
              <a:buSzPts val="1600"/>
              <a:buChar char="•"/>
            </a:pPr>
            <a:r>
              <a:rPr lang="en-US" sz="1600">
                <a:latin typeface="Times New Roman"/>
                <a:ea typeface="Times New Roman"/>
                <a:cs typeface="Times New Roman"/>
                <a:sym typeface="Times New Roman"/>
              </a:rPr>
              <a:t>BIGINT	L	10L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6"/>
          <p:cNvSpPr txBox="1"/>
          <p:nvPr>
            <p:ph idx="1" type="body"/>
          </p:nvPr>
        </p:nvSpPr>
        <p:spPr>
          <a:xfrm>
            <a:off x="457200" y="285729"/>
            <a:ext cx="8229600" cy="421484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String Types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String type data types can be specified using single quotes (' ') or double quotes ("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 It contains two data types: VARCHAR and CHAR.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Hive follows C-types escape characters.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The following table depicts various CHAR data types: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Data Type	Length	</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VARCHAR	1 to 65355</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CHAR		255</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Timestamp</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It supports traditional UNIX timestamp with optional nanosecond precision. It supports java.sql.Timestamp format “YYYY-MM-DD HH:MM:SS.fffffffff” and format “yyyy-mm-dd hh:mm:ss.ffffffffff”.</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t/>
            </a:r>
            <a:endParaRPr/>
          </a:p>
        </p:txBody>
      </p:sp>
      <p:sp>
        <p:nvSpPr>
          <p:cNvPr id="287" name="Google Shape;28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Dates</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DATE values are described in year/month/day format in the form {{YYYY-MM-DD}}.</a:t>
            </a:r>
            <a:endParaRPr/>
          </a:p>
          <a:p>
            <a:pPr indent="-215900" lvl="0" marL="342900" rtl="0" algn="l">
              <a:lnSpc>
                <a:spcPct val="8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Decimals</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The DECIMAL type in Hive is as same as Big Decimal format of Java. It is used for representing immutable arbitrary precision. The syntax and example is as follows:</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DECIMAL(precision, scale) decimal(10,0)</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Union Types</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Union is a collection of heterogeneous data types. You can create an instance using </a:t>
            </a:r>
            <a:r>
              <a:rPr b="1" lang="en-US" sz="2000">
                <a:latin typeface="Times New Roman"/>
                <a:ea typeface="Times New Roman"/>
                <a:cs typeface="Times New Roman"/>
                <a:sym typeface="Times New Roman"/>
              </a:rPr>
              <a:t>create union</a:t>
            </a:r>
            <a:r>
              <a:rPr lang="en-US" sz="2000">
                <a:latin typeface="Times New Roman"/>
                <a:ea typeface="Times New Roman"/>
                <a:cs typeface="Times New Roman"/>
                <a:sym typeface="Times New Roman"/>
              </a:rPr>
              <a:t>. The syntax and example is as follows:</a:t>
            </a:r>
            <a:endParaRPr/>
          </a:p>
          <a:p>
            <a:pPr indent="-342900" lvl="0" marL="342900" rtl="0" algn="l">
              <a:lnSpc>
                <a:spcPct val="8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UNIONTYPE&lt;int, double, array&lt;string&gt;, struct&lt;a:int,b:string&gt;&gt; {0:1} {1:2.0} {2:["three","four"]} {3:{"a":5,"b":"five"}} {2:["six","seven"]} {3:{"a":8,"b":"eight"}} {0:9} {1:10.0}</a:t>
            </a:r>
            <a:endParaRPr sz="1125">
              <a:latin typeface="Times New Roman"/>
              <a:ea typeface="Times New Roman"/>
              <a:cs typeface="Times New Roman"/>
              <a:sym typeface="Times New Roman"/>
            </a:endParaRPr>
          </a:p>
          <a:p>
            <a:pPr indent="-215900" lvl="0" marL="342900" rtl="0" algn="l">
              <a:lnSpc>
                <a:spcPct val="80000"/>
              </a:lnSpc>
              <a:spcBef>
                <a:spcPts val="400"/>
              </a:spcBef>
              <a:spcAft>
                <a:spcPts val="0"/>
              </a:spcAft>
              <a:buClr>
                <a:schemeClr val="dk1"/>
              </a:buClr>
              <a:buSzPts val="2000"/>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Complex Types</a:t>
            </a:r>
            <a:endParaRPr>
              <a:latin typeface="Times New Roman"/>
              <a:ea typeface="Times New Roman"/>
              <a:cs typeface="Times New Roman"/>
              <a:sym typeface="Times New Roman"/>
            </a:endParaRPr>
          </a:p>
        </p:txBody>
      </p:sp>
      <p:sp>
        <p:nvSpPr>
          <p:cNvPr id="293" name="Google Shape;29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85420" lvl="0" marL="342900" rtl="0" algn="l">
              <a:lnSpc>
                <a:spcPct val="80000"/>
              </a:lnSpc>
              <a:spcBef>
                <a:spcPts val="0"/>
              </a:spcBef>
              <a:spcAft>
                <a:spcPts val="0"/>
              </a:spcAft>
              <a:buClr>
                <a:schemeClr val="dk1"/>
              </a:buClr>
              <a:buSzPts val="2480"/>
              <a:buNone/>
            </a:pPr>
            <a:r>
              <a:t/>
            </a:r>
            <a:endParaRPr sz="2480"/>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The Hive complex data types are as follows:</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Arrays</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Arrays in Hive are used the same way they are used in Java.</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Syntax: ARRAY&lt;data_type&gt;Maps</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Maps in Hive are similar to Java Maps.</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Syntax: MAP&lt;primitive_type, data_type&gt;Structs</a:t>
            </a:r>
            <a:endParaRPr sz="2480">
              <a:latin typeface="Times New Roman"/>
              <a:ea typeface="Times New Roman"/>
              <a:cs typeface="Times New Roman"/>
              <a:sym typeface="Times New Roman"/>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Structs in Hive is similar to using complex data with comment.</a:t>
            </a:r>
            <a:endParaRPr/>
          </a:p>
          <a:p>
            <a:pPr indent="-342900" lvl="0" marL="342900" rtl="0" algn="l">
              <a:lnSpc>
                <a:spcPct val="80000"/>
              </a:lnSpc>
              <a:spcBef>
                <a:spcPts val="496"/>
              </a:spcBef>
              <a:spcAft>
                <a:spcPts val="0"/>
              </a:spcAft>
              <a:buClr>
                <a:schemeClr val="dk1"/>
              </a:buClr>
              <a:buSzPts val="2480"/>
              <a:buChar char="•"/>
            </a:pPr>
            <a:r>
              <a:rPr lang="en-US" sz="2480">
                <a:latin typeface="Times New Roman"/>
                <a:ea typeface="Times New Roman"/>
                <a:cs typeface="Times New Roman"/>
                <a:sym typeface="Times New Roman"/>
              </a:rPr>
              <a:t>Syntax: STRUCT&lt;col_name : data_type [COMMENT col_comment], ...&gt;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 FILE FORMAT</a:t>
            </a:r>
            <a:endParaRPr>
              <a:latin typeface="Times New Roman"/>
              <a:ea typeface="Times New Roman"/>
              <a:cs typeface="Times New Roman"/>
              <a:sym typeface="Times New Roman"/>
            </a:endParaRPr>
          </a:p>
        </p:txBody>
      </p:sp>
      <p:sp>
        <p:nvSpPr>
          <p:cNvPr id="299" name="Google Shape;299;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Text File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Each record is a line in the file.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Different control characters are used as delimiters.</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CSV, TSV , JSON or XML </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Sequential File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Sequential files are flat files that store binary key-value pairs. It includes compression.</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RCFile (Record Columnar File)</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 Query Language (HQL)</a:t>
            </a:r>
            <a:endParaRPr>
              <a:latin typeface="Times New Roman"/>
              <a:ea typeface="Times New Roman"/>
              <a:cs typeface="Times New Roman"/>
              <a:sym typeface="Times New Roman"/>
            </a:endParaRPr>
          </a:p>
        </p:txBody>
      </p:sp>
      <p:sp>
        <p:nvSpPr>
          <p:cNvPr id="305" name="Google Shape;305;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Create and manage tables and partitions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Support various Relational , arithmetic and logical operators.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Evaluate functions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Download the content of a table to a local directory or result of queries to HDFS directory.</a:t>
            </a:r>
            <a:endParaRPr/>
          </a:p>
          <a:p>
            <a:pPr indent="-342900" lvl="0" marL="342900" rtl="0" algn="l">
              <a:spcBef>
                <a:spcPts val="64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Definition Language(DDL)</a:t>
            </a:r>
            <a:endParaRPr>
              <a:latin typeface="Times New Roman"/>
              <a:ea typeface="Times New Roman"/>
              <a:cs typeface="Times New Roman"/>
              <a:sym typeface="Times New Roman"/>
            </a:endParaRPr>
          </a:p>
        </p:txBody>
      </p:sp>
      <p:sp>
        <p:nvSpPr>
          <p:cNvPr id="311" name="Google Shape;311;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960"/>
              <a:buChar char="•"/>
            </a:pPr>
            <a:r>
              <a:rPr lang="en-US" sz="2960">
                <a:latin typeface="Times New Roman"/>
                <a:ea typeface="Times New Roman"/>
                <a:cs typeface="Times New Roman"/>
                <a:sym typeface="Times New Roman"/>
              </a:rPr>
              <a:t>These statements are used to build and modify the tables and other objects.</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Create/Drop/alter database</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Create/drop/truncate table</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Alter table/partition/column</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Create/drop/alter view</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Create/drop/alter index</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Show</a:t>
            </a:r>
            <a:endParaRPr/>
          </a:p>
          <a:p>
            <a:pPr indent="-342900" lvl="0" marL="342900" rtl="0" algn="l">
              <a:lnSpc>
                <a:spcPct val="9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describe</a:t>
            </a:r>
            <a:endParaRPr sz="296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142852"/>
            <a:ext cx="8229600" cy="85725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lang="en-US" sz="4000">
                <a:latin typeface="Times New Roman"/>
                <a:ea typeface="Times New Roman"/>
                <a:cs typeface="Times New Roman"/>
                <a:sym typeface="Times New Roman"/>
              </a:rPr>
              <a:t>PIG</a:t>
            </a:r>
            <a:endParaRPr sz="4000">
              <a:latin typeface="Times New Roman"/>
              <a:ea typeface="Times New Roman"/>
              <a:cs typeface="Times New Roman"/>
              <a:sym typeface="Times New Roman"/>
            </a:endParaRPr>
          </a:p>
        </p:txBody>
      </p:sp>
      <p:sp>
        <p:nvSpPr>
          <p:cNvPr id="97" name="Google Shape;97;p15"/>
          <p:cNvSpPr txBox="1"/>
          <p:nvPr>
            <p:ph idx="1" type="body"/>
          </p:nvPr>
        </p:nvSpPr>
        <p:spPr>
          <a:xfrm>
            <a:off x="457200" y="928670"/>
            <a:ext cx="8229600" cy="564360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720"/>
              <a:buChar char="•"/>
            </a:pPr>
            <a:r>
              <a:rPr lang="en-US" sz="2720">
                <a:latin typeface="Times New Roman"/>
                <a:ea typeface="Times New Roman"/>
                <a:cs typeface="Times New Roman"/>
                <a:sym typeface="Times New Roman"/>
              </a:rPr>
              <a:t>Introduction to  Pig</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The Anatomy of Pig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Pig on Hadoop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Pig Philosophy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Use Case for Pig: ETL Processing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Pig Latin Overview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Data Types in Pig ,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Running Pig , Execution Modes of Pig, HDFS Commands,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Relational Operators, Piggy Bank ,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Word Count Example using Pig ,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Pig at Yahoo!,  </a:t>
            </a:r>
            <a:endParaRPr/>
          </a:p>
          <a:p>
            <a:pPr indent="-342900" lvl="0" marL="342900" rtl="0" algn="l">
              <a:lnSpc>
                <a:spcPct val="80000"/>
              </a:lnSpc>
              <a:spcBef>
                <a:spcPts val="544"/>
              </a:spcBef>
              <a:spcAft>
                <a:spcPts val="0"/>
              </a:spcAft>
              <a:buClr>
                <a:schemeClr val="dk1"/>
              </a:buClr>
              <a:buSzPts val="2720"/>
              <a:buChar char="•"/>
            </a:pPr>
            <a:r>
              <a:rPr lang="en-US" sz="2720">
                <a:latin typeface="Times New Roman"/>
                <a:ea typeface="Times New Roman"/>
                <a:cs typeface="Times New Roman"/>
                <a:sym typeface="Times New Roman"/>
              </a:rPr>
              <a:t>Pig versus Hive </a:t>
            </a:r>
            <a:endParaRPr sz="2720">
              <a:latin typeface="Times New Roman"/>
              <a:ea typeface="Times New Roman"/>
              <a:cs typeface="Times New Roman"/>
              <a:sym typeface="Times New Roman"/>
            </a:endParaRPr>
          </a:p>
          <a:p>
            <a:pPr indent="-170180" lvl="0" marL="342900" rtl="0" algn="l">
              <a:lnSpc>
                <a:spcPct val="80000"/>
              </a:lnSpc>
              <a:spcBef>
                <a:spcPts val="544"/>
              </a:spcBef>
              <a:spcAft>
                <a:spcPts val="0"/>
              </a:spcAft>
              <a:buClr>
                <a:schemeClr val="dk1"/>
              </a:buClr>
              <a:buSzPts val="2720"/>
              <a:buNone/>
            </a:pPr>
            <a:r>
              <a:t/>
            </a:r>
            <a:endParaRPr sz="272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US" sz="3959">
                <a:latin typeface="Times New Roman"/>
                <a:ea typeface="Times New Roman"/>
                <a:cs typeface="Times New Roman"/>
                <a:sym typeface="Times New Roman"/>
              </a:rPr>
              <a:t>DML Data Manipulation statements</a:t>
            </a:r>
            <a:endParaRPr sz="3959">
              <a:latin typeface="Times New Roman"/>
              <a:ea typeface="Times New Roman"/>
              <a:cs typeface="Times New Roman"/>
              <a:sym typeface="Times New Roman"/>
            </a:endParaRPr>
          </a:p>
        </p:txBody>
      </p:sp>
      <p:sp>
        <p:nvSpPr>
          <p:cNvPr id="317" name="Google Shape;31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To retrieve, store, modify, delete and update the data in database.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The DML commands are as follows:</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Loading files into table.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Inserting data into hive tables from queries</a:t>
            </a:r>
            <a:r>
              <a:rPr lang="en-US"/>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Databases</a:t>
            </a:r>
            <a:endParaRPr>
              <a:latin typeface="Times New Roman"/>
              <a:ea typeface="Times New Roman"/>
              <a:cs typeface="Times New Roman"/>
              <a:sym typeface="Times New Roman"/>
            </a:endParaRPr>
          </a:p>
        </p:txBody>
      </p:sp>
      <p:sp>
        <p:nvSpPr>
          <p:cNvPr id="323" name="Google Shape;3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40"/>
              <a:buChar char="•"/>
            </a:pPr>
            <a:r>
              <a:rPr lang="en-US" sz="2240">
                <a:latin typeface="Times New Roman"/>
                <a:ea typeface="Times New Roman"/>
                <a:cs typeface="Times New Roman"/>
                <a:sym typeface="Times New Roman"/>
              </a:rPr>
              <a:t>Create database if not exists students comment ‘student details’ with dbproperties (‘creator’ = ‘john’);</a:t>
            </a:r>
            <a:endParaRPr/>
          </a:p>
          <a:p>
            <a:pPr indent="-200660" lvl="0" marL="342900" rtl="0" algn="l">
              <a:lnSpc>
                <a:spcPct val="80000"/>
              </a:lnSpc>
              <a:spcBef>
                <a:spcPts val="448"/>
              </a:spcBef>
              <a:spcAft>
                <a:spcPts val="0"/>
              </a:spcAft>
              <a:buClr>
                <a:schemeClr val="dk1"/>
              </a:buClr>
              <a:buSzPts val="2240"/>
              <a:buNone/>
            </a:pPr>
            <a:r>
              <a:t/>
            </a:r>
            <a:endParaRPr sz="2240">
              <a:latin typeface="Times New Roman"/>
              <a:ea typeface="Times New Roman"/>
              <a:cs typeface="Times New Roman"/>
              <a:sym typeface="Times New Roman"/>
            </a:endParaRPr>
          </a:p>
          <a:p>
            <a:pPr indent="-342900" lvl="0" marL="342900" rtl="0" algn="l">
              <a:lnSpc>
                <a:spcPct val="80000"/>
              </a:lnSpc>
              <a:spcBef>
                <a:spcPts val="448"/>
              </a:spcBef>
              <a:spcAft>
                <a:spcPts val="0"/>
              </a:spcAft>
              <a:buClr>
                <a:schemeClr val="dk1"/>
              </a:buClr>
              <a:buSzPts val="2240"/>
              <a:buChar char="•"/>
            </a:pPr>
            <a:r>
              <a:rPr lang="en-US" sz="2240">
                <a:latin typeface="Times New Roman"/>
                <a:ea typeface="Times New Roman"/>
                <a:cs typeface="Times New Roman"/>
                <a:sym typeface="Times New Roman"/>
              </a:rPr>
              <a:t>To display  a list of all databases</a:t>
            </a:r>
            <a:endParaRPr/>
          </a:p>
          <a:p>
            <a:pPr indent="-285750" lvl="1" marL="742950" rtl="0" algn="l">
              <a:lnSpc>
                <a:spcPct val="80000"/>
              </a:lnSpc>
              <a:spcBef>
                <a:spcPts val="392"/>
              </a:spcBef>
              <a:spcAft>
                <a:spcPts val="0"/>
              </a:spcAft>
              <a:buClr>
                <a:schemeClr val="dk1"/>
              </a:buClr>
              <a:buSzPts val="1960"/>
              <a:buChar char="–"/>
            </a:pPr>
            <a:r>
              <a:rPr lang="en-US" sz="1960">
                <a:latin typeface="Times New Roman"/>
                <a:ea typeface="Times New Roman"/>
                <a:cs typeface="Times New Roman"/>
                <a:sym typeface="Times New Roman"/>
              </a:rPr>
              <a:t>Show databases;</a:t>
            </a:r>
            <a:endParaRPr/>
          </a:p>
          <a:p>
            <a:pPr indent="-342900" lvl="0" marL="342900" rtl="0" algn="l">
              <a:lnSpc>
                <a:spcPct val="80000"/>
              </a:lnSpc>
              <a:spcBef>
                <a:spcPts val="448"/>
              </a:spcBef>
              <a:spcAft>
                <a:spcPts val="0"/>
              </a:spcAft>
              <a:buClr>
                <a:schemeClr val="dk1"/>
              </a:buClr>
              <a:buSzPts val="2240"/>
              <a:buChar char="•"/>
            </a:pPr>
            <a:r>
              <a:rPr lang="en-US" sz="2240">
                <a:latin typeface="Times New Roman"/>
                <a:ea typeface="Times New Roman"/>
                <a:cs typeface="Times New Roman"/>
                <a:sym typeface="Times New Roman"/>
              </a:rPr>
              <a:t>To describe a database</a:t>
            </a:r>
            <a:endParaRPr/>
          </a:p>
          <a:p>
            <a:pPr indent="-285750" lvl="1" marL="742950" rtl="0" algn="l">
              <a:lnSpc>
                <a:spcPct val="80000"/>
              </a:lnSpc>
              <a:spcBef>
                <a:spcPts val="392"/>
              </a:spcBef>
              <a:spcAft>
                <a:spcPts val="0"/>
              </a:spcAft>
              <a:buClr>
                <a:schemeClr val="dk1"/>
              </a:buClr>
              <a:buSzPts val="1960"/>
              <a:buChar char="–"/>
            </a:pPr>
            <a:r>
              <a:rPr lang="en-US" sz="1960">
                <a:latin typeface="Times New Roman"/>
                <a:ea typeface="Times New Roman"/>
                <a:cs typeface="Times New Roman"/>
                <a:sym typeface="Times New Roman"/>
              </a:rPr>
              <a:t>Describe database students;</a:t>
            </a:r>
            <a:endParaRPr/>
          </a:p>
          <a:p>
            <a:pPr indent="-342900" lvl="0" marL="342900" rtl="0" algn="l">
              <a:lnSpc>
                <a:spcPct val="80000"/>
              </a:lnSpc>
              <a:spcBef>
                <a:spcPts val="448"/>
              </a:spcBef>
              <a:spcAft>
                <a:spcPts val="0"/>
              </a:spcAft>
              <a:buClr>
                <a:schemeClr val="dk1"/>
              </a:buClr>
              <a:buSzPts val="2240"/>
              <a:buChar char="•"/>
            </a:pPr>
            <a:r>
              <a:rPr lang="en-US" sz="2240">
                <a:latin typeface="Times New Roman"/>
                <a:ea typeface="Times New Roman"/>
                <a:cs typeface="Times New Roman"/>
                <a:sym typeface="Times New Roman"/>
              </a:rPr>
              <a:t>To describe the extended database</a:t>
            </a:r>
            <a:endParaRPr/>
          </a:p>
          <a:p>
            <a:pPr indent="-285750" lvl="1" marL="742950" rtl="0" algn="l">
              <a:lnSpc>
                <a:spcPct val="80000"/>
              </a:lnSpc>
              <a:spcBef>
                <a:spcPts val="392"/>
              </a:spcBef>
              <a:spcAft>
                <a:spcPts val="0"/>
              </a:spcAft>
              <a:buClr>
                <a:schemeClr val="dk1"/>
              </a:buClr>
              <a:buSzPts val="1960"/>
              <a:buChar char="–"/>
            </a:pPr>
            <a:r>
              <a:rPr lang="en-US" sz="1960">
                <a:latin typeface="Times New Roman"/>
                <a:ea typeface="Times New Roman"/>
                <a:cs typeface="Times New Roman"/>
                <a:sym typeface="Times New Roman"/>
              </a:rPr>
              <a:t>Describe database extended students;</a:t>
            </a:r>
            <a:endParaRPr/>
          </a:p>
          <a:p>
            <a:pPr indent="-342900" lvl="0" marL="342900" rtl="0" algn="l">
              <a:lnSpc>
                <a:spcPct val="80000"/>
              </a:lnSpc>
              <a:spcBef>
                <a:spcPts val="448"/>
              </a:spcBef>
              <a:spcAft>
                <a:spcPts val="0"/>
              </a:spcAft>
              <a:buClr>
                <a:schemeClr val="dk1"/>
              </a:buClr>
              <a:buSzPts val="2240"/>
              <a:buChar char="•"/>
            </a:pPr>
            <a:r>
              <a:rPr lang="en-US" sz="2240">
                <a:latin typeface="Times New Roman"/>
                <a:ea typeface="Times New Roman"/>
                <a:cs typeface="Times New Roman"/>
                <a:sym typeface="Times New Roman"/>
              </a:rPr>
              <a:t>To alter the database properties</a:t>
            </a:r>
            <a:endParaRPr/>
          </a:p>
          <a:p>
            <a:pPr indent="-285750" lvl="1" marL="742950" rtl="0" algn="l">
              <a:lnSpc>
                <a:spcPct val="80000"/>
              </a:lnSpc>
              <a:spcBef>
                <a:spcPts val="392"/>
              </a:spcBef>
              <a:spcAft>
                <a:spcPts val="0"/>
              </a:spcAft>
              <a:buClr>
                <a:schemeClr val="dk1"/>
              </a:buClr>
              <a:buSzPts val="1960"/>
              <a:buChar char="–"/>
            </a:pPr>
            <a:r>
              <a:rPr lang="en-US" sz="1960">
                <a:latin typeface="Times New Roman"/>
                <a:ea typeface="Times New Roman"/>
                <a:cs typeface="Times New Roman"/>
                <a:sym typeface="Times New Roman"/>
              </a:rPr>
              <a:t>Alter database students set dbproperties(‘edited-by’  = ‘james’);</a:t>
            </a:r>
            <a:endParaRPr/>
          </a:p>
          <a:p>
            <a:pPr indent="-342900" lvl="0" marL="342900" rtl="0" algn="l">
              <a:lnSpc>
                <a:spcPct val="80000"/>
              </a:lnSpc>
              <a:spcBef>
                <a:spcPts val="448"/>
              </a:spcBef>
              <a:spcAft>
                <a:spcPts val="0"/>
              </a:spcAft>
              <a:buClr>
                <a:schemeClr val="dk1"/>
              </a:buClr>
              <a:buSzPts val="2240"/>
              <a:buChar char="•"/>
            </a:pPr>
            <a:r>
              <a:rPr lang="en-US" sz="2240">
                <a:latin typeface="Times New Roman"/>
                <a:ea typeface="Times New Roman"/>
                <a:cs typeface="Times New Roman"/>
                <a:sym typeface="Times New Roman"/>
              </a:rPr>
              <a:t>To make the database as current working database</a:t>
            </a:r>
            <a:endParaRPr/>
          </a:p>
          <a:p>
            <a:pPr indent="-285750" lvl="1" marL="742950" rtl="0" algn="l">
              <a:lnSpc>
                <a:spcPct val="80000"/>
              </a:lnSpc>
              <a:spcBef>
                <a:spcPts val="392"/>
              </a:spcBef>
              <a:spcAft>
                <a:spcPts val="0"/>
              </a:spcAft>
              <a:buClr>
                <a:schemeClr val="dk1"/>
              </a:buClr>
              <a:buSzPts val="1960"/>
              <a:buChar char="–"/>
            </a:pPr>
            <a:r>
              <a:rPr lang="en-US" sz="1960">
                <a:latin typeface="Times New Roman"/>
                <a:ea typeface="Times New Roman"/>
                <a:cs typeface="Times New Roman"/>
                <a:sym typeface="Times New Roman"/>
              </a:rPr>
              <a:t>Use students;</a:t>
            </a:r>
            <a:endParaRPr sz="196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Tables</a:t>
            </a:r>
            <a:endParaRPr>
              <a:latin typeface="Times New Roman"/>
              <a:ea typeface="Times New Roman"/>
              <a:cs typeface="Times New Roman"/>
              <a:sym typeface="Times New Roman"/>
            </a:endParaRPr>
          </a:p>
        </p:txBody>
      </p:sp>
      <p:sp>
        <p:nvSpPr>
          <p:cNvPr id="329" name="Google Shape;329;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Char char="•"/>
            </a:pPr>
            <a:r>
              <a:rPr lang="en-US">
                <a:latin typeface="Times New Roman"/>
                <a:ea typeface="Times New Roman"/>
                <a:cs typeface="Times New Roman"/>
                <a:sym typeface="Times New Roman"/>
              </a:rPr>
              <a:t>Hive provides two kinds of tables:</a:t>
            </a:r>
            <a:endParaRPr/>
          </a:p>
          <a:p>
            <a:pPr indent="-285750" lvl="1" marL="742950" rtl="0" algn="l">
              <a:lnSpc>
                <a:spcPct val="90000"/>
              </a:lnSpc>
              <a:spcBef>
                <a:spcPts val="560"/>
              </a:spcBef>
              <a:spcAft>
                <a:spcPts val="0"/>
              </a:spcAft>
              <a:buClr>
                <a:schemeClr val="dk1"/>
              </a:buClr>
              <a:buSzPts val="2800"/>
              <a:buChar char="–"/>
            </a:pPr>
            <a:r>
              <a:rPr lang="en-US">
                <a:latin typeface="Times New Roman"/>
                <a:ea typeface="Times New Roman"/>
                <a:cs typeface="Times New Roman"/>
                <a:sym typeface="Times New Roman"/>
              </a:rPr>
              <a:t>Managed tables</a:t>
            </a:r>
            <a:endParaRPr/>
          </a:p>
          <a:p>
            <a:pPr indent="-285750" lvl="1" marL="742950" rtl="0" algn="l">
              <a:lnSpc>
                <a:spcPct val="90000"/>
              </a:lnSpc>
              <a:spcBef>
                <a:spcPts val="560"/>
              </a:spcBef>
              <a:spcAft>
                <a:spcPts val="0"/>
              </a:spcAft>
              <a:buClr>
                <a:schemeClr val="dk1"/>
              </a:buClr>
              <a:buSzPts val="2800"/>
              <a:buChar char="–"/>
            </a:pPr>
            <a:r>
              <a:rPr lang="en-US">
                <a:latin typeface="Times New Roman"/>
                <a:ea typeface="Times New Roman"/>
                <a:cs typeface="Times New Roman"/>
                <a:sym typeface="Times New Roman"/>
              </a:rPr>
              <a:t>External tables</a:t>
            </a:r>
            <a:endParaRPr/>
          </a:p>
          <a:p>
            <a:pPr indent="-342900" lvl="0" marL="342900" rtl="0" algn="l">
              <a:lnSpc>
                <a:spcPct val="90000"/>
              </a:lnSpc>
              <a:spcBef>
                <a:spcPts val="640"/>
              </a:spcBef>
              <a:spcAft>
                <a:spcPts val="0"/>
              </a:spcAft>
              <a:buClr>
                <a:schemeClr val="dk1"/>
              </a:buClr>
              <a:buSzPts val="3200"/>
              <a:buChar char="•"/>
            </a:pPr>
            <a:r>
              <a:rPr lang="en-US">
                <a:latin typeface="Times New Roman"/>
                <a:ea typeface="Times New Roman"/>
                <a:cs typeface="Times New Roman"/>
                <a:sym typeface="Times New Roman"/>
              </a:rPr>
              <a:t>Managed tables </a:t>
            </a:r>
            <a:endParaRPr/>
          </a:p>
          <a:p>
            <a:pPr indent="-285750" lvl="1" marL="742950" rtl="0" algn="l">
              <a:lnSpc>
                <a:spcPct val="90000"/>
              </a:lnSpc>
              <a:spcBef>
                <a:spcPts val="560"/>
              </a:spcBef>
              <a:spcAft>
                <a:spcPts val="0"/>
              </a:spcAft>
              <a:buClr>
                <a:schemeClr val="dk1"/>
              </a:buClr>
              <a:buSzPts val="2800"/>
              <a:buChar char="–"/>
            </a:pPr>
            <a:r>
              <a:rPr lang="en-US">
                <a:latin typeface="Times New Roman"/>
                <a:ea typeface="Times New Roman"/>
                <a:cs typeface="Times New Roman"/>
                <a:sym typeface="Times New Roman"/>
              </a:rPr>
              <a:t>Hive stores the managed tables under the warehouse folder under Hive.</a:t>
            </a:r>
            <a:endParaRPr/>
          </a:p>
          <a:p>
            <a:pPr indent="-285750" lvl="1" marL="742950" rtl="0" algn="l">
              <a:lnSpc>
                <a:spcPct val="90000"/>
              </a:lnSpc>
              <a:spcBef>
                <a:spcPts val="560"/>
              </a:spcBef>
              <a:spcAft>
                <a:spcPts val="0"/>
              </a:spcAft>
              <a:buClr>
                <a:schemeClr val="dk1"/>
              </a:buClr>
              <a:buSzPts val="2800"/>
              <a:buChar char="–"/>
            </a:pPr>
            <a:r>
              <a:rPr lang="en-US">
                <a:latin typeface="Times New Roman"/>
                <a:ea typeface="Times New Roman"/>
                <a:cs typeface="Times New Roman"/>
                <a:sym typeface="Times New Roman"/>
              </a:rPr>
              <a:t>The complete life cycle is managed by Hive.</a:t>
            </a:r>
            <a:endParaRPr/>
          </a:p>
          <a:p>
            <a:pPr indent="-285750" lvl="1" marL="742950" rtl="0" algn="l">
              <a:lnSpc>
                <a:spcPct val="90000"/>
              </a:lnSpc>
              <a:spcBef>
                <a:spcPts val="560"/>
              </a:spcBef>
              <a:spcAft>
                <a:spcPts val="0"/>
              </a:spcAft>
              <a:buClr>
                <a:schemeClr val="dk1"/>
              </a:buClr>
              <a:buSzPts val="2800"/>
              <a:buChar char="–"/>
            </a:pPr>
            <a:r>
              <a:rPr lang="en-US">
                <a:latin typeface="Times New Roman"/>
                <a:ea typeface="Times New Roman"/>
                <a:cs typeface="Times New Roman"/>
                <a:sym typeface="Times New Roman"/>
              </a:rPr>
              <a:t>When the internal table is dropped, it drops the data as well as the metadata.</a:t>
            </a:r>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External or self-managed tables</a:t>
            </a:r>
            <a:endParaRPr>
              <a:latin typeface="Times New Roman"/>
              <a:ea typeface="Times New Roman"/>
              <a:cs typeface="Times New Roman"/>
              <a:sym typeface="Times New Roman"/>
            </a:endParaRPr>
          </a:p>
        </p:txBody>
      </p:sp>
      <p:sp>
        <p:nvSpPr>
          <p:cNvPr id="335" name="Google Shape;335;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960"/>
              <a:buChar char="•"/>
            </a:pPr>
            <a:r>
              <a:rPr lang="en-US" sz="2960">
                <a:latin typeface="Times New Roman"/>
                <a:ea typeface="Times New Roman"/>
                <a:cs typeface="Times New Roman"/>
                <a:sym typeface="Times New Roman"/>
              </a:rPr>
              <a:t>When the table is dropped, it retains the data in the underlying location.</a:t>
            </a:r>
            <a:endParaRPr/>
          </a:p>
          <a:p>
            <a:pPr indent="-342900" lvl="0" marL="342900" rtl="0" algn="l">
              <a:lnSpc>
                <a:spcPct val="8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Create external table if not exists ext_student (rollno int, name string, gpa float) row format delimited fields terminated by “\t” location ‘/student’</a:t>
            </a:r>
            <a:endParaRPr/>
          </a:p>
          <a:p>
            <a:pPr indent="-342900" lvl="0" marL="342900" rtl="0" algn="l">
              <a:lnSpc>
                <a:spcPct val="8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TO load data into table from file</a:t>
            </a:r>
            <a:endParaRPr/>
          </a:p>
          <a:p>
            <a:pPr indent="-285750" lvl="1" marL="742950" rtl="0" algn="l">
              <a:lnSpc>
                <a:spcPct val="80000"/>
              </a:lnSpc>
              <a:spcBef>
                <a:spcPts val="518"/>
              </a:spcBef>
              <a:spcAft>
                <a:spcPts val="0"/>
              </a:spcAft>
              <a:buClr>
                <a:schemeClr val="dk1"/>
              </a:buClr>
              <a:buSzPts val="2590"/>
              <a:buChar char="–"/>
            </a:pPr>
            <a:r>
              <a:rPr lang="en-US" sz="2590">
                <a:latin typeface="Times New Roman"/>
                <a:ea typeface="Times New Roman"/>
                <a:cs typeface="Times New Roman"/>
                <a:sym typeface="Times New Roman"/>
              </a:rPr>
              <a:t>Load data local inpth ‘/root/file.tsv’ overwrite into table ext_student;</a:t>
            </a:r>
            <a:endParaRPr/>
          </a:p>
          <a:p>
            <a:pPr indent="-342900" lvl="0" marL="342900" rtl="0" algn="l">
              <a:lnSpc>
                <a:spcPct val="80000"/>
              </a:lnSpc>
              <a:spcBef>
                <a:spcPts val="592"/>
              </a:spcBef>
              <a:spcAft>
                <a:spcPts val="0"/>
              </a:spcAft>
              <a:buClr>
                <a:schemeClr val="dk1"/>
              </a:buClr>
              <a:buSzPts val="2960"/>
              <a:buChar char="•"/>
            </a:pPr>
            <a:r>
              <a:rPr lang="en-US" sz="2960">
                <a:latin typeface="Times New Roman"/>
                <a:ea typeface="Times New Roman"/>
                <a:cs typeface="Times New Roman"/>
                <a:sym typeface="Times New Roman"/>
              </a:rPr>
              <a:t>Query </a:t>
            </a:r>
            <a:endParaRPr/>
          </a:p>
          <a:p>
            <a:pPr indent="-285750" lvl="1" marL="742950" rtl="0" algn="l">
              <a:lnSpc>
                <a:spcPct val="80000"/>
              </a:lnSpc>
              <a:spcBef>
                <a:spcPts val="518"/>
              </a:spcBef>
              <a:spcAft>
                <a:spcPts val="0"/>
              </a:spcAft>
              <a:buClr>
                <a:schemeClr val="dk1"/>
              </a:buClr>
              <a:buSzPts val="2590"/>
              <a:buChar char="–"/>
            </a:pPr>
            <a:r>
              <a:rPr lang="en-US" sz="2590">
                <a:latin typeface="Times New Roman"/>
                <a:ea typeface="Times New Roman"/>
                <a:cs typeface="Times New Roman"/>
                <a:sym typeface="Times New Roman"/>
              </a:rPr>
              <a:t>Select * from ext_student;</a:t>
            </a:r>
            <a:endParaRPr sz="259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Partitions</a:t>
            </a:r>
            <a:endParaRPr>
              <a:latin typeface="Times New Roman"/>
              <a:ea typeface="Times New Roman"/>
              <a:cs typeface="Times New Roman"/>
              <a:sym typeface="Times New Roman"/>
            </a:endParaRPr>
          </a:p>
        </p:txBody>
      </p:sp>
      <p:sp>
        <p:nvSpPr>
          <p:cNvPr id="341" name="Google Shape;34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Char char="•"/>
            </a:pPr>
            <a:r>
              <a:rPr lang="en-US">
                <a:latin typeface="Times New Roman"/>
                <a:ea typeface="Times New Roman"/>
                <a:cs typeface="Times New Roman"/>
                <a:sym typeface="Times New Roman"/>
              </a:rPr>
              <a:t>Partitions split the larger dataset into more meaningful chunks.</a:t>
            </a:r>
            <a:endParaRPr/>
          </a:p>
          <a:p>
            <a:pPr indent="-342900" lvl="0" marL="342900" rtl="0" algn="just">
              <a:lnSpc>
                <a:spcPct val="90000"/>
              </a:lnSpc>
              <a:spcBef>
                <a:spcPts val="640"/>
              </a:spcBef>
              <a:spcAft>
                <a:spcPts val="0"/>
              </a:spcAft>
              <a:buClr>
                <a:schemeClr val="dk1"/>
              </a:buClr>
              <a:buSzPts val="3200"/>
              <a:buChar char="•"/>
            </a:pPr>
            <a:r>
              <a:rPr lang="en-US">
                <a:latin typeface="Times New Roman"/>
                <a:ea typeface="Times New Roman"/>
                <a:cs typeface="Times New Roman"/>
                <a:sym typeface="Times New Roman"/>
              </a:rPr>
              <a:t>Hive provides two kinds of partitions: static and dynamic partitions.</a:t>
            </a:r>
            <a:endParaRPr/>
          </a:p>
          <a:p>
            <a:pPr indent="-342900" lvl="0" marL="342900" rtl="0" algn="just">
              <a:lnSpc>
                <a:spcPct val="90000"/>
              </a:lnSpc>
              <a:spcBef>
                <a:spcPts val="640"/>
              </a:spcBef>
              <a:spcAft>
                <a:spcPts val="0"/>
              </a:spcAft>
              <a:buClr>
                <a:schemeClr val="dk1"/>
              </a:buClr>
              <a:buSzPts val="3200"/>
              <a:buChar char="•"/>
            </a:pPr>
            <a:r>
              <a:rPr lang="en-US">
                <a:latin typeface="Times New Roman"/>
                <a:ea typeface="Times New Roman"/>
                <a:cs typeface="Times New Roman"/>
                <a:sym typeface="Times New Roman"/>
              </a:rPr>
              <a:t>Static : static partitions comprise columns whose values are known at compile time.</a:t>
            </a:r>
            <a:endParaRPr/>
          </a:p>
          <a:p>
            <a:pPr indent="-342900" lvl="0" marL="342900" rtl="0" algn="just">
              <a:lnSpc>
                <a:spcPct val="90000"/>
              </a:lnSpc>
              <a:spcBef>
                <a:spcPts val="640"/>
              </a:spcBef>
              <a:spcAft>
                <a:spcPts val="0"/>
              </a:spcAft>
              <a:buClr>
                <a:schemeClr val="dk1"/>
              </a:buClr>
              <a:buSzPts val="3200"/>
              <a:buChar char="•"/>
            </a:pPr>
            <a:r>
              <a:rPr lang="en-US">
                <a:latin typeface="Times New Roman"/>
                <a:ea typeface="Times New Roman"/>
                <a:cs typeface="Times New Roman"/>
                <a:sym typeface="Times New Roman"/>
              </a:rPr>
              <a:t>Create table if not exists static_part (rollno int, name string) partitioned by (gpa float) row format delimited fields terminated by ‘\t’;</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Bucketing</a:t>
            </a:r>
            <a:endParaRPr>
              <a:latin typeface="Times New Roman"/>
              <a:ea typeface="Times New Roman"/>
              <a:cs typeface="Times New Roman"/>
              <a:sym typeface="Times New Roman"/>
            </a:endParaRPr>
          </a:p>
        </p:txBody>
      </p:sp>
      <p:sp>
        <p:nvSpPr>
          <p:cNvPr id="347" name="Google Shape;347;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latin typeface="Times New Roman"/>
                <a:ea typeface="Times New Roman"/>
                <a:cs typeface="Times New Roman"/>
                <a:sym typeface="Times New Roman"/>
              </a:rPr>
              <a:t>In a partition, it will create  a partition for each unique value of the column.</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A bucket is a file whereas a partition is a directory</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Set hive.enforce.bucketing=true</a:t>
            </a:r>
            <a:endParaRPr/>
          </a:p>
          <a:p>
            <a:pPr indent="-342900" lvl="0" marL="342900" rtl="0" algn="just">
              <a:spcBef>
                <a:spcPts val="640"/>
              </a:spcBef>
              <a:spcAft>
                <a:spcPts val="0"/>
              </a:spcAft>
              <a:buClr>
                <a:schemeClr val="dk1"/>
              </a:buClr>
              <a:buSzPts val="3200"/>
              <a:buChar char="•"/>
            </a:pPr>
            <a:r>
              <a:rPr lang="en-US">
                <a:latin typeface="Times New Roman"/>
                <a:ea typeface="Times New Roman"/>
                <a:cs typeface="Times New Roman"/>
                <a:sym typeface="Times New Roman"/>
              </a:rPr>
              <a:t>Crate table if not exists student (rollno int,name string, grade float) clustered by (grade) into 3 buckets;</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User Defined Functions</a:t>
            </a:r>
            <a:endParaRPr>
              <a:latin typeface="Times New Roman"/>
              <a:ea typeface="Times New Roman"/>
              <a:cs typeface="Times New Roman"/>
              <a:sym typeface="Times New Roman"/>
            </a:endParaRPr>
          </a:p>
        </p:txBody>
      </p:sp>
      <p:sp>
        <p:nvSpPr>
          <p:cNvPr id="353" name="Google Shape;35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We can use custom functions by defining the User-Defined Function (UDF)</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1. Write java code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Import org.apache.hadoop.hive.ql.exec.UDF;</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Convert java  program into jar</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Then execute</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285720" y="142852"/>
            <a:ext cx="8229600" cy="6429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59"/>
              <a:buFont typeface="Times New Roman"/>
              <a:buNone/>
            </a:pPr>
            <a:r>
              <a:rPr lang="en-US" sz="3959">
                <a:latin typeface="Times New Roman"/>
                <a:ea typeface="Times New Roman"/>
                <a:cs typeface="Times New Roman"/>
                <a:sym typeface="Times New Roman"/>
              </a:rPr>
              <a:t>HIVE</a:t>
            </a:r>
            <a:endParaRPr sz="3959">
              <a:latin typeface="Times New Roman"/>
              <a:ea typeface="Times New Roman"/>
              <a:cs typeface="Times New Roman"/>
              <a:sym typeface="Times New Roman"/>
            </a:endParaRPr>
          </a:p>
        </p:txBody>
      </p:sp>
      <p:sp>
        <p:nvSpPr>
          <p:cNvPr id="103" name="Google Shape;103;p16"/>
          <p:cNvSpPr txBox="1"/>
          <p:nvPr>
            <p:ph idx="1" type="body"/>
          </p:nvPr>
        </p:nvSpPr>
        <p:spPr>
          <a:xfrm>
            <a:off x="457200" y="785794"/>
            <a:ext cx="8229600" cy="585791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latin typeface="Times New Roman"/>
                <a:ea typeface="Times New Roman"/>
                <a:cs typeface="Times New Roman"/>
                <a:sym typeface="Times New Roman"/>
              </a:rPr>
              <a:t>Hive is a Data Warehousing tool. </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Developed by Facebook to manage their ever-growing volumes of log data in the year 2007. </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In 2008 it became Apache Hadoop sub-project.</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Hive is used to query structured data built on top of Hadoop. </a:t>
            </a:r>
            <a:endParaRPr sz="28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It resides on top of Hadoop to summarize Big Data, and makes querying and analyzing easy.</a:t>
            </a:r>
            <a:endParaRPr/>
          </a:p>
          <a:p>
            <a:pPr indent="-342900" lvl="0" marL="342900" rtl="0" algn="l">
              <a:spcBef>
                <a:spcPts val="560"/>
              </a:spcBef>
              <a:spcAft>
                <a:spcPts val="0"/>
              </a:spcAft>
              <a:buClr>
                <a:schemeClr val="dk1"/>
              </a:buClr>
              <a:buSzPts val="2800"/>
              <a:buChar char="•"/>
            </a:pPr>
            <a:r>
              <a:rPr lang="en-US" sz="2800">
                <a:latin typeface="Times New Roman"/>
                <a:ea typeface="Times New Roman"/>
                <a:cs typeface="Times New Roman"/>
                <a:sym typeface="Times New Roman"/>
              </a:rPr>
              <a:t>Hive makes use of the following:</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HDFS FOR storage</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MapReduce for execution</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Stores metadata in an RDBMS</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a:t>
            </a:r>
            <a:endParaRPr>
              <a:latin typeface="Times New Roman"/>
              <a:ea typeface="Times New Roman"/>
              <a:cs typeface="Times New Roman"/>
              <a:sym typeface="Times New Roman"/>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HIVE is a data warehousing tool.</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suitable for Data warehousing applications.</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Hive processes batch jobs on huge data that is immutable.</a:t>
            </a:r>
            <a:endParaRPr/>
          </a:p>
          <a:p>
            <a:pPr indent="-342900" lvl="0" marL="342900" rtl="0" algn="l">
              <a:spcBef>
                <a:spcPts val="640"/>
              </a:spcBef>
              <a:spcAft>
                <a:spcPts val="0"/>
              </a:spcAft>
              <a:buClr>
                <a:schemeClr val="dk1"/>
              </a:buClr>
              <a:buSzPts val="3200"/>
              <a:buChar char="•"/>
            </a:pPr>
            <a:r>
              <a:rPr lang="en-US">
                <a:latin typeface="Times New Roman"/>
                <a:ea typeface="Times New Roman"/>
                <a:cs typeface="Times New Roman"/>
                <a:sym typeface="Times New Roman"/>
              </a:rPr>
              <a:t>Web logs, Applications logs.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Recent Releases of HIVE</a:t>
            </a:r>
            <a:endParaRPr>
              <a:latin typeface="Times New Roman"/>
              <a:ea typeface="Times New Roman"/>
              <a:cs typeface="Times New Roman"/>
              <a:sym typeface="Times New Roman"/>
            </a:endParaRPr>
          </a:p>
        </p:txBody>
      </p:sp>
      <p:sp>
        <p:nvSpPr>
          <p:cNvPr id="115" name="Google Shape;115;p18"/>
          <p:cNvSpPr txBox="1"/>
          <p:nvPr>
            <p:ph idx="1" type="body"/>
          </p:nvPr>
        </p:nvSpPr>
        <p:spPr>
          <a:xfrm>
            <a:off x="214282" y="1643050"/>
            <a:ext cx="3114668"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Hive 0.10</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Batch</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Read-Only Data</a:t>
            </a:r>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HiveQL</a:t>
            </a:r>
            <a:endParaRPr>
              <a:latin typeface="Times New Roman"/>
              <a:ea typeface="Times New Roman"/>
              <a:cs typeface="Times New Roman"/>
              <a:sym typeface="Times New Roman"/>
            </a:endParaRPr>
          </a:p>
          <a:p>
            <a:pPr indent="-285750" lvl="1" marL="742950" rtl="0" algn="l">
              <a:spcBef>
                <a:spcPts val="560"/>
              </a:spcBef>
              <a:spcAft>
                <a:spcPts val="0"/>
              </a:spcAft>
              <a:buClr>
                <a:schemeClr val="dk1"/>
              </a:buClr>
              <a:buSzPts val="2800"/>
              <a:buChar char="–"/>
            </a:pPr>
            <a:r>
              <a:rPr lang="en-US">
                <a:latin typeface="Times New Roman"/>
                <a:ea typeface="Times New Roman"/>
                <a:cs typeface="Times New Roman"/>
                <a:sym typeface="Times New Roman"/>
              </a:rPr>
              <a:t>MR</a:t>
            </a:r>
            <a:endParaRPr>
              <a:latin typeface="Times New Roman"/>
              <a:ea typeface="Times New Roman"/>
              <a:cs typeface="Times New Roman"/>
              <a:sym typeface="Times New Roman"/>
            </a:endParaRPr>
          </a:p>
        </p:txBody>
      </p:sp>
      <p:sp>
        <p:nvSpPr>
          <p:cNvPr id="116" name="Google Shape;116;p18"/>
          <p:cNvSpPr txBox="1"/>
          <p:nvPr/>
        </p:nvSpPr>
        <p:spPr>
          <a:xfrm>
            <a:off x="5643570" y="1571612"/>
            <a:ext cx="3357586" cy="4525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Hive 0.14</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Transactions with ACID semantics</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Cost based optimizer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SQL temporary tables. </a:t>
            </a:r>
            <a:endParaRPr b="0" i="0" sz="2800" u="none" cap="none" strike="noStrike">
              <a:solidFill>
                <a:schemeClr val="dk1"/>
              </a:solidFill>
              <a:latin typeface="Times New Roman"/>
              <a:ea typeface="Times New Roman"/>
              <a:cs typeface="Times New Roman"/>
              <a:sym typeface="Times New Roman"/>
            </a:endParaRPr>
          </a:p>
        </p:txBody>
      </p:sp>
      <p:sp>
        <p:nvSpPr>
          <p:cNvPr id="117" name="Google Shape;117;p18"/>
          <p:cNvSpPr txBox="1"/>
          <p:nvPr/>
        </p:nvSpPr>
        <p:spPr>
          <a:xfrm>
            <a:off x="2643174" y="1643050"/>
            <a:ext cx="3071834" cy="4525963"/>
          </a:xfrm>
          <a:prstGeom prst="rect">
            <a:avLst/>
          </a:prstGeom>
          <a:noFill/>
          <a:ln>
            <a:noFill/>
          </a:ln>
        </p:spPr>
        <p:txBody>
          <a:bodyPr anchorCtr="0" anchor="t" bIns="45700" lIns="91425" spcFirstLastPara="1" rIns="91425" wrap="square" tIns="45700">
            <a:noAutofit/>
          </a:bodyPr>
          <a:lstStyle/>
          <a:p>
            <a:pPr indent="-203200" lvl="0" marL="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Hive</a:t>
            </a:r>
            <a:r>
              <a:rPr b="0" i="0" lang="en-US" sz="2400" u="none" cap="none" strike="noStrike">
                <a:solidFill>
                  <a:schemeClr val="dk1"/>
                </a:solidFill>
                <a:latin typeface="Times New Roman"/>
                <a:ea typeface="Times New Roman"/>
                <a:cs typeface="Times New Roman"/>
                <a:sym typeface="Times New Roman"/>
              </a:rPr>
              <a:t> 0.13</a:t>
            </a:r>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-Interactive</a:t>
            </a:r>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-Read-Only</a:t>
            </a:r>
            <a:r>
              <a:rPr b="0" i="0" lang="en-US" sz="2400" u="none" cap="none" strike="noStrike">
                <a:solidFill>
                  <a:schemeClr val="dk1"/>
                </a:solidFill>
                <a:latin typeface="Times New Roman"/>
                <a:ea typeface="Times New Roman"/>
                <a:cs typeface="Times New Roman"/>
                <a:sym typeface="Times New Roman"/>
              </a:rPr>
              <a:t> Data</a:t>
            </a:r>
            <a:endParaRPr/>
          </a:p>
          <a:p>
            <a:pPr indent="0" lvl="1" marL="45720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Substantial</a:t>
            </a:r>
            <a:r>
              <a:rPr b="0" i="0" lang="en-US" sz="2400" u="none" cap="none" strike="noStrike">
                <a:solidFill>
                  <a:schemeClr val="dk1"/>
                </a:solidFill>
                <a:latin typeface="Times New Roman"/>
                <a:ea typeface="Times New Roman"/>
                <a:cs typeface="Times New Roman"/>
                <a:sym typeface="Times New Roman"/>
              </a:rPr>
              <a:t> SQL</a:t>
            </a:r>
            <a:endParaRPr/>
          </a:p>
          <a:p>
            <a:pPr indent="0" lvl="1" marL="45720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 MR</a:t>
            </a:r>
            <a:r>
              <a:rPr b="0" i="0" lang="en-US" sz="2400" u="none" cap="none" strike="noStrike">
                <a:solidFill>
                  <a:schemeClr val="dk1"/>
                </a:solidFill>
                <a:latin typeface="Times New Roman"/>
                <a:ea typeface="Times New Roman"/>
                <a:cs typeface="Times New Roman"/>
                <a:sym typeface="Times New Roman"/>
              </a:rPr>
              <a:t>, TEZ</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Features of Hive</a:t>
            </a:r>
            <a:endParaRPr>
              <a:latin typeface="Times New Roman"/>
              <a:ea typeface="Times New Roman"/>
              <a:cs typeface="Times New Roman"/>
              <a:sym typeface="Times New Roman"/>
            </a:endParaRPr>
          </a:p>
        </p:txBody>
      </p:sp>
      <p:sp>
        <p:nvSpPr>
          <p:cNvPr id="123" name="Google Shape;1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It is similar to SQL.</a:t>
            </a:r>
            <a:endParaRPr/>
          </a:p>
          <a:p>
            <a:pPr indent="-285750" lvl="1" marL="7429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It provides SQL type language for querying called HiveQL or HQL, which is easy to code.</a:t>
            </a:r>
            <a:endParaRPr/>
          </a:p>
          <a:p>
            <a:pPr indent="-285750" lvl="1" marL="7429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Hive supports rich data types such as structs, lists, and maps.</a:t>
            </a:r>
            <a:endParaRPr/>
          </a:p>
          <a:p>
            <a:pPr indent="-285750" lvl="1" marL="7429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Hive suppots SQL filters, group-by and order-by clauses.</a:t>
            </a:r>
            <a:endParaRPr/>
          </a:p>
          <a:p>
            <a:pPr indent="-285750" lvl="1" marL="7429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Custom types, custom functions can be defined.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Hive Data Units</a:t>
            </a:r>
            <a:endParaRPr>
              <a:latin typeface="Times New Roman"/>
              <a:ea typeface="Times New Roman"/>
              <a:cs typeface="Times New Roman"/>
              <a:sym typeface="Times New Roman"/>
            </a:endParaRPr>
          </a:p>
        </p:txBody>
      </p:sp>
      <p:sp>
        <p:nvSpPr>
          <p:cNvPr id="129" name="Google Shape;12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960"/>
              <a:buChar char="•"/>
            </a:pPr>
            <a:r>
              <a:rPr lang="en-US" sz="2960">
                <a:latin typeface="Times New Roman"/>
                <a:ea typeface="Times New Roman"/>
                <a:cs typeface="Times New Roman"/>
                <a:sym typeface="Times New Roman"/>
              </a:rPr>
              <a:t>Databases : The namespace for tables</a:t>
            </a:r>
            <a:endParaRPr/>
          </a:p>
          <a:p>
            <a:pPr indent="-342900" lvl="0" marL="342900" rtl="0" algn="just">
              <a:spcBef>
                <a:spcPts val="592"/>
              </a:spcBef>
              <a:spcAft>
                <a:spcPts val="0"/>
              </a:spcAft>
              <a:buClr>
                <a:schemeClr val="dk1"/>
              </a:buClr>
              <a:buSzPts val="2960"/>
              <a:buChar char="•"/>
            </a:pPr>
            <a:r>
              <a:rPr lang="en-US" sz="2960">
                <a:latin typeface="Times New Roman"/>
                <a:ea typeface="Times New Roman"/>
                <a:cs typeface="Times New Roman"/>
                <a:sym typeface="Times New Roman"/>
              </a:rPr>
              <a:t>Tables: Set of records that have similar schema.</a:t>
            </a:r>
            <a:endParaRPr/>
          </a:p>
          <a:p>
            <a:pPr indent="-342900" lvl="0" marL="342900" rtl="0" algn="just">
              <a:spcBef>
                <a:spcPts val="592"/>
              </a:spcBef>
              <a:spcAft>
                <a:spcPts val="0"/>
              </a:spcAft>
              <a:buClr>
                <a:schemeClr val="dk1"/>
              </a:buClr>
              <a:buSzPts val="2960"/>
              <a:buChar char="•"/>
            </a:pPr>
            <a:r>
              <a:rPr lang="en-US" sz="2960">
                <a:latin typeface="Times New Roman"/>
                <a:ea typeface="Times New Roman"/>
                <a:cs typeface="Times New Roman"/>
                <a:sym typeface="Times New Roman"/>
              </a:rPr>
              <a:t>Partitions: Logical separations of data based on classification of given information as per specific attributes.</a:t>
            </a:r>
            <a:endParaRPr/>
          </a:p>
          <a:p>
            <a:pPr indent="-342900" lvl="0" marL="342900" rtl="0" algn="just">
              <a:spcBef>
                <a:spcPts val="592"/>
              </a:spcBef>
              <a:spcAft>
                <a:spcPts val="0"/>
              </a:spcAft>
              <a:buClr>
                <a:schemeClr val="dk1"/>
              </a:buClr>
              <a:buSzPts val="2960"/>
              <a:buChar char="•"/>
            </a:pPr>
            <a:r>
              <a:rPr lang="en-US" sz="2960">
                <a:latin typeface="Times New Roman"/>
                <a:ea typeface="Times New Roman"/>
                <a:cs typeface="Times New Roman"/>
                <a:sym typeface="Times New Roman"/>
              </a:rPr>
              <a:t>Buckets or clusters : Similar to partitions but uses hash function to segregate data and determines the cluster or bucket into which the record should be placed.</a:t>
            </a:r>
            <a:endParaRPr sz="296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units arranged in HIVE</a:t>
            </a:r>
            <a:endParaRPr>
              <a:latin typeface="Times New Roman"/>
              <a:ea typeface="Times New Roman"/>
              <a:cs typeface="Times New Roman"/>
              <a:sym typeface="Times New Roman"/>
            </a:endParaRPr>
          </a:p>
        </p:txBody>
      </p:sp>
      <p:sp>
        <p:nvSpPr>
          <p:cNvPr id="135" name="Google Shape;13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latin typeface="Times New Roman"/>
                <a:ea typeface="Times New Roman"/>
                <a:cs typeface="Times New Roman"/>
                <a:sym typeface="Times New Roman"/>
              </a:rPr>
              <a:t>Databases</a:t>
            </a:r>
            <a:endParaRPr>
              <a:latin typeface="Times New Roman"/>
              <a:ea typeface="Times New Roman"/>
              <a:cs typeface="Times New Roman"/>
              <a:sym typeface="Times New Roman"/>
            </a:endParaRPr>
          </a:p>
        </p:txBody>
      </p:sp>
      <p:sp>
        <p:nvSpPr>
          <p:cNvPr id="136" name="Google Shape;136;p21"/>
          <p:cNvSpPr/>
          <p:nvPr/>
        </p:nvSpPr>
        <p:spPr>
          <a:xfrm>
            <a:off x="642910" y="2143116"/>
            <a:ext cx="8001056" cy="428628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Tables</a:t>
            </a:r>
            <a:endParaRPr b="0" i="0" sz="1800" u="none" cap="none" strike="noStrike">
              <a:solidFill>
                <a:schemeClr val="lt1"/>
              </a:solidFill>
              <a:latin typeface="Calibri"/>
              <a:ea typeface="Calibri"/>
              <a:cs typeface="Calibri"/>
              <a:sym typeface="Calibri"/>
            </a:endParaRPr>
          </a:p>
        </p:txBody>
      </p:sp>
      <p:sp>
        <p:nvSpPr>
          <p:cNvPr id="137" name="Google Shape;137;p21"/>
          <p:cNvSpPr/>
          <p:nvPr/>
        </p:nvSpPr>
        <p:spPr>
          <a:xfrm>
            <a:off x="1142976" y="2786058"/>
            <a:ext cx="6500858" cy="3286148"/>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8" name="Google Shape;138;p21"/>
          <p:cNvSpPr txBox="1"/>
          <p:nvPr/>
        </p:nvSpPr>
        <p:spPr>
          <a:xfrm>
            <a:off x="1214414" y="2357430"/>
            <a:ext cx="18573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Tables</a:t>
            </a:r>
            <a:endParaRPr sz="1800">
              <a:solidFill>
                <a:schemeClr val="lt1"/>
              </a:solidFill>
              <a:latin typeface="Calibri"/>
              <a:ea typeface="Calibri"/>
              <a:cs typeface="Calibri"/>
              <a:sym typeface="Calibri"/>
            </a:endParaRPr>
          </a:p>
        </p:txBody>
      </p:sp>
      <p:sp>
        <p:nvSpPr>
          <p:cNvPr id="139" name="Google Shape;139;p21"/>
          <p:cNvSpPr txBox="1"/>
          <p:nvPr/>
        </p:nvSpPr>
        <p:spPr>
          <a:xfrm>
            <a:off x="1571604" y="3214686"/>
            <a:ext cx="19288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Partitions</a:t>
            </a:r>
            <a:endParaRPr sz="1800">
              <a:solidFill>
                <a:schemeClr val="dk1"/>
              </a:solidFill>
              <a:latin typeface="Calibri"/>
              <a:ea typeface="Calibri"/>
              <a:cs typeface="Calibri"/>
              <a:sym typeface="Calibri"/>
            </a:endParaRPr>
          </a:p>
        </p:txBody>
      </p:sp>
      <p:sp>
        <p:nvSpPr>
          <p:cNvPr id="140" name="Google Shape;140;p21"/>
          <p:cNvSpPr txBox="1"/>
          <p:nvPr/>
        </p:nvSpPr>
        <p:spPr>
          <a:xfrm>
            <a:off x="5000628" y="3286124"/>
            <a:ext cx="164307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Buckets</a:t>
            </a:r>
            <a:endParaRPr sz="1800">
              <a:solidFill>
                <a:schemeClr val="dk1"/>
              </a:solidFill>
              <a:latin typeface="Calibri"/>
              <a:ea typeface="Calibri"/>
              <a:cs typeface="Calibri"/>
              <a:sym typeface="Calibri"/>
            </a:endParaRPr>
          </a:p>
        </p:txBody>
      </p:sp>
      <p:grpSp>
        <p:nvGrpSpPr>
          <p:cNvPr id="141" name="Google Shape;141;p21"/>
          <p:cNvGrpSpPr/>
          <p:nvPr/>
        </p:nvGrpSpPr>
        <p:grpSpPr>
          <a:xfrm>
            <a:off x="2000232" y="3500438"/>
            <a:ext cx="2357454" cy="2286016"/>
            <a:chOff x="2000232" y="3500438"/>
            <a:chExt cx="2357454" cy="2286016"/>
          </a:xfrm>
        </p:grpSpPr>
        <p:sp>
          <p:nvSpPr>
            <p:cNvPr id="142" name="Google Shape;142;p21"/>
            <p:cNvSpPr/>
            <p:nvPr/>
          </p:nvSpPr>
          <p:spPr>
            <a:xfrm>
              <a:off x="2000232" y="3500438"/>
              <a:ext cx="2357454" cy="228601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21"/>
            <p:cNvSpPr/>
            <p:nvPr/>
          </p:nvSpPr>
          <p:spPr>
            <a:xfrm>
              <a:off x="2428860" y="4286256"/>
              <a:ext cx="1643074" cy="92869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a:t>
              </a:r>
              <a:endParaRPr sz="1800">
                <a:solidFill>
                  <a:schemeClr val="lt1"/>
                </a:solidFill>
                <a:latin typeface="Calibri"/>
                <a:ea typeface="Calibri"/>
                <a:cs typeface="Calibri"/>
                <a:sym typeface="Calibri"/>
              </a:endParaRPr>
            </a:p>
          </p:txBody>
        </p:sp>
      </p:grpSp>
      <p:sp>
        <p:nvSpPr>
          <p:cNvPr id="144" name="Google Shape;144;p21"/>
          <p:cNvSpPr txBox="1"/>
          <p:nvPr/>
        </p:nvSpPr>
        <p:spPr>
          <a:xfrm>
            <a:off x="5572132" y="4143380"/>
            <a:ext cx="100059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Columns</a:t>
            </a:r>
            <a:endParaRPr sz="1800">
              <a:solidFill>
                <a:schemeClr val="lt1"/>
              </a:solidFill>
              <a:latin typeface="Calibri"/>
              <a:ea typeface="Calibri"/>
              <a:cs typeface="Calibri"/>
              <a:sym typeface="Calibri"/>
            </a:endParaRPr>
          </a:p>
        </p:txBody>
      </p:sp>
      <p:sp>
        <p:nvSpPr>
          <p:cNvPr id="145" name="Google Shape;145;p21"/>
          <p:cNvSpPr txBox="1"/>
          <p:nvPr/>
        </p:nvSpPr>
        <p:spPr>
          <a:xfrm>
            <a:off x="2214546" y="3857628"/>
            <a:ext cx="10715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Columns</a:t>
            </a:r>
            <a:endParaRPr sz="1800">
              <a:solidFill>
                <a:schemeClr val="lt1"/>
              </a:solidFill>
              <a:latin typeface="Calibri"/>
              <a:ea typeface="Calibri"/>
              <a:cs typeface="Calibri"/>
              <a:sym typeface="Calibri"/>
            </a:endParaRPr>
          </a:p>
        </p:txBody>
      </p:sp>
      <p:grpSp>
        <p:nvGrpSpPr>
          <p:cNvPr id="146" name="Google Shape;146;p21"/>
          <p:cNvGrpSpPr/>
          <p:nvPr/>
        </p:nvGrpSpPr>
        <p:grpSpPr>
          <a:xfrm>
            <a:off x="4714876" y="3643314"/>
            <a:ext cx="2357454" cy="2286016"/>
            <a:chOff x="2000232" y="3500438"/>
            <a:chExt cx="2357454" cy="2286016"/>
          </a:xfrm>
        </p:grpSpPr>
        <p:sp>
          <p:nvSpPr>
            <p:cNvPr id="147" name="Google Shape;147;p21"/>
            <p:cNvSpPr/>
            <p:nvPr/>
          </p:nvSpPr>
          <p:spPr>
            <a:xfrm>
              <a:off x="2000232" y="3500438"/>
              <a:ext cx="2357454" cy="2286016"/>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Columns</a:t>
              </a:r>
              <a:endParaRPr sz="1800">
                <a:solidFill>
                  <a:srgbClr val="FF0000"/>
                </a:solidFill>
                <a:latin typeface="Calibri"/>
                <a:ea typeface="Calibri"/>
                <a:cs typeface="Calibri"/>
                <a:sym typeface="Calibri"/>
              </a:endParaRPr>
            </a:p>
          </p:txBody>
        </p:sp>
        <p:sp>
          <p:nvSpPr>
            <p:cNvPr id="148" name="Google Shape;148;p21"/>
            <p:cNvSpPr/>
            <p:nvPr/>
          </p:nvSpPr>
          <p:spPr>
            <a:xfrm>
              <a:off x="2428860" y="4286256"/>
              <a:ext cx="1643074" cy="928694"/>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a:t>
              </a:r>
              <a:endParaRPr sz="1800">
                <a:solidFill>
                  <a:schemeClr val="lt1"/>
                </a:solidFill>
                <a:latin typeface="Calibri"/>
                <a:ea typeface="Calibri"/>
                <a:cs typeface="Calibri"/>
                <a:sym typeface="Calibri"/>
              </a:endParaRPr>
            </a:p>
          </p:txBody>
        </p:sp>
      </p:grpSp>
      <p:sp>
        <p:nvSpPr>
          <p:cNvPr id="149" name="Google Shape;149;p21"/>
          <p:cNvSpPr txBox="1"/>
          <p:nvPr/>
        </p:nvSpPr>
        <p:spPr>
          <a:xfrm>
            <a:off x="4857752" y="3857628"/>
            <a:ext cx="107157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Columns</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