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13716000" cx="24384000"/>
  <p:notesSz cx="6858000" cy="9144000"/>
  <p:embeddedFontLst>
    <p:embeddedFont>
      <p:font typeface="Gill Sans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000000"/>
          </p15:clr>
        </p15:guide>
        <p15:guide id="2" pos="76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GillSans-bold.fntdata"/><Relationship Id="rId21" Type="http://schemas.openxmlformats.org/officeDocument/2006/relationships/slide" Target="slides/slide15.xml"/><Relationship Id="rId65" Type="http://schemas.openxmlformats.org/officeDocument/2006/relationships/font" Target="fonts/GillSans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are for K-means</a:t>
            </a:r>
            <a:endParaRPr/>
          </a:p>
        </p:txBody>
      </p:sp>
      <p:sp>
        <p:nvSpPr>
          <p:cNvPr id="150" name="Google Shape;15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the end of this, here’s what you’ll be able to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Feel free to ask questions in the middle -&gt; on Piazza?</a:t>
            </a:r>
            <a:endParaRPr/>
          </a:p>
        </p:txBody>
      </p:sp>
      <p:sp>
        <p:nvSpPr>
          <p:cNvPr id="189" name="Google Shape;18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lazy</a:t>
            </a:r>
            <a:endParaRPr/>
          </a:p>
        </p:txBody>
      </p:sp>
      <p:sp>
        <p:nvSpPr>
          <p:cNvPr id="215" name="Google Shape;215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 high-level distributed collection stuff here?</a:t>
            </a:r>
            <a:endParaRPr/>
          </a:p>
        </p:txBody>
      </p:sp>
      <p:sp>
        <p:nvSpPr>
          <p:cNvPr id="48" name="Google Shape;4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Launch computations</a:t>
            </a:r>
            <a:endParaRPr/>
          </a:p>
        </p:txBody>
      </p:sp>
      <p:sp>
        <p:nvSpPr>
          <p:cNvPr id="223" name="Google Shape;223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the end of this, here’s what you’ll be able to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Feel free to ask questions in the middle -&gt; on Piazza?</a:t>
            </a:r>
            <a:endParaRPr/>
          </a:p>
        </p:txBody>
      </p:sp>
      <p:sp>
        <p:nvSpPr>
          <p:cNvPr id="298" name="Google Shape;298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7" name="Google Shape;32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 a modified version of Hadoop</a:t>
            </a:r>
            <a:endParaRPr/>
          </a:p>
        </p:txBody>
      </p:sp>
      <p:sp>
        <p:nvSpPr>
          <p:cNvPr id="328" name="Google Shape;328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the end of this, here’s what you’ll be able to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Feel free to ask questions in the middle -&gt; on Piazza?</a:t>
            </a:r>
            <a:endParaRPr/>
          </a:p>
        </p:txBody>
      </p:sp>
      <p:sp>
        <p:nvSpPr>
          <p:cNvPr id="423" name="Google Shape;423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assembly JAR in Maven etc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the shell with your own JAR`</a:t>
            </a:r>
            <a:endParaRPr/>
          </a:p>
        </p:txBody>
      </p:sp>
      <p:sp>
        <p:nvSpPr>
          <p:cNvPr id="443" name="Google Shape;443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the end of this, here’s what you’ll be able to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Feel free to ask questions in the middle -&gt; on Piazza?</a:t>
            </a:r>
            <a:endParaRPr/>
          </a:p>
        </p:txBody>
      </p:sp>
      <p:sp>
        <p:nvSpPr>
          <p:cNvPr id="73" name="Google Shape;7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54 GB Wikipedia dataset</a:t>
            </a:r>
            <a:endParaRPr/>
          </a:p>
        </p:txBody>
      </p:sp>
      <p:sp>
        <p:nvSpPr>
          <p:cNvPr id="637" name="Google Shape;637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 GB datasets</a:t>
            </a:r>
            <a:endParaRPr/>
          </a:p>
        </p:txBody>
      </p:sp>
      <p:sp>
        <p:nvSpPr>
          <p:cNvPr id="644" name="Google Shape;644;p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the end of this, here’s what you’ll be able to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Feel free to ask questions in the middle -&gt; on Piazza?</a:t>
            </a:r>
            <a:endParaRPr/>
          </a:p>
        </p:txBody>
      </p:sp>
      <p:sp>
        <p:nvSpPr>
          <p:cNvPr id="654" name="Google Shape;654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Ankur’s debugger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write a single program 🡪 similar to DryadLINQ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data sets with parallel operations on them are pretty standard; the new thing is that they can be reused across 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 in the driver program can be used in parallel ops; accumulators useful for sending information back, cached vars are an optimization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cached vars useful for some workloads that won’t be shown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Mention it’s all designed to be easy to distribute in a fault-tolerant fashion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Key idea: add “variables” to the “functions” in functional programming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recomputing</a:t>
            </a:r>
            <a:endParaRPr/>
          </a:p>
        </p:txBody>
      </p:sp>
      <p:sp>
        <p:nvSpPr>
          <p:cNvPr id="135" name="Google Shape;135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8140700" y="0"/>
            <a:ext cx="15328900" cy="7645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8140700" y="7772400"/>
            <a:ext cx="153289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18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180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180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180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18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180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180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algn="l">
              <a:spcBef>
                <a:spcPts val="1800"/>
              </a:spcBef>
              <a:spcAft>
                <a:spcPts val="0"/>
              </a:spcAft>
              <a:buSzPts val="1800"/>
              <a:buChar char="-"/>
              <a:defRPr/>
            </a:lvl6pPr>
            <a:lvl7pPr indent="-342900" lvl="6" marL="3200400" algn="l">
              <a:spcBef>
                <a:spcPts val="1800"/>
              </a:spcBef>
              <a:spcAft>
                <a:spcPts val="0"/>
              </a:spcAft>
              <a:buSzPts val="1800"/>
              <a:buChar char="-"/>
              <a:defRPr/>
            </a:lvl7pPr>
            <a:lvl8pPr indent="-342900" lvl="7" marL="3657600" algn="l">
              <a:spcBef>
                <a:spcPts val="1800"/>
              </a:spcBef>
              <a:spcAft>
                <a:spcPts val="0"/>
              </a:spcAft>
              <a:buSzPts val="1800"/>
              <a:buChar char="-"/>
              <a:defRPr/>
            </a:lvl8pPr>
            <a:lvl9pPr indent="-342900" lvl="8" marL="4114800" algn="l">
              <a:spcBef>
                <a:spcPts val="1800"/>
              </a:spcBef>
              <a:spcAft>
                <a:spcPts val="0"/>
              </a:spcAft>
              <a:buSzPts val="1800"/>
              <a:buChar char="-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219200" y="3200401"/>
            <a:ext cx="10769600" cy="9051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54050" lvl="0" marL="457200" algn="l">
              <a:spcBef>
                <a:spcPts val="1800"/>
              </a:spcBef>
              <a:spcAft>
                <a:spcPts val="0"/>
              </a:spcAft>
              <a:buSzPts val="6700"/>
              <a:buChar char="▪"/>
              <a:defRPr sz="6700"/>
            </a:lvl1pPr>
            <a:lvl2pPr indent="-590550" lvl="1" marL="914400" algn="l">
              <a:spcBef>
                <a:spcPts val="1800"/>
              </a:spcBef>
              <a:spcAft>
                <a:spcPts val="0"/>
              </a:spcAft>
              <a:buSzPts val="5700"/>
              <a:buChar char="-"/>
              <a:defRPr sz="5700"/>
            </a:lvl2pPr>
            <a:lvl3pPr indent="-533400" lvl="2" marL="1371600" algn="l">
              <a:spcBef>
                <a:spcPts val="1800"/>
              </a:spcBef>
              <a:spcAft>
                <a:spcPts val="0"/>
              </a:spcAft>
              <a:buSzPts val="4800"/>
              <a:buChar char="-"/>
              <a:defRPr sz="4800"/>
            </a:lvl3pPr>
            <a:lvl4pPr indent="-501650" lvl="3" marL="1828800" algn="l">
              <a:spcBef>
                <a:spcPts val="1800"/>
              </a:spcBef>
              <a:spcAft>
                <a:spcPts val="0"/>
              </a:spcAft>
              <a:buSzPts val="4300"/>
              <a:buChar char="-"/>
              <a:defRPr sz="4300"/>
            </a:lvl4pPr>
            <a:lvl5pPr indent="-501650" lvl="4" marL="2286000" algn="l">
              <a:spcBef>
                <a:spcPts val="1800"/>
              </a:spcBef>
              <a:spcAft>
                <a:spcPts val="0"/>
              </a:spcAft>
              <a:buSzPts val="4300"/>
              <a:buChar char="-"/>
              <a:defRPr sz="4300"/>
            </a:lvl5pPr>
            <a:lvl6pPr indent="-501650" lvl="5" marL="2743200" algn="l">
              <a:spcBef>
                <a:spcPts val="1800"/>
              </a:spcBef>
              <a:spcAft>
                <a:spcPts val="0"/>
              </a:spcAft>
              <a:buSzPts val="4300"/>
              <a:buChar char="-"/>
              <a:defRPr sz="4300"/>
            </a:lvl6pPr>
            <a:lvl7pPr indent="-501650" lvl="6" marL="3200400" algn="l">
              <a:spcBef>
                <a:spcPts val="1800"/>
              </a:spcBef>
              <a:spcAft>
                <a:spcPts val="0"/>
              </a:spcAft>
              <a:buSzPts val="4300"/>
              <a:buChar char="-"/>
              <a:defRPr sz="4300"/>
            </a:lvl7pPr>
            <a:lvl8pPr indent="-501650" lvl="7" marL="3657600" algn="l">
              <a:spcBef>
                <a:spcPts val="1800"/>
              </a:spcBef>
              <a:spcAft>
                <a:spcPts val="0"/>
              </a:spcAft>
              <a:buSzPts val="4300"/>
              <a:buChar char="-"/>
              <a:defRPr sz="4300"/>
            </a:lvl8pPr>
            <a:lvl9pPr indent="-501650" lvl="8" marL="4114800" algn="l">
              <a:spcBef>
                <a:spcPts val="1800"/>
              </a:spcBef>
              <a:spcAft>
                <a:spcPts val="0"/>
              </a:spcAft>
              <a:buSzPts val="4300"/>
              <a:buChar char="-"/>
              <a:defRPr sz="43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12395200" y="3200401"/>
            <a:ext cx="10769600" cy="9051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54050" lvl="0" marL="457200" algn="l">
              <a:spcBef>
                <a:spcPts val="1800"/>
              </a:spcBef>
              <a:spcAft>
                <a:spcPts val="0"/>
              </a:spcAft>
              <a:buSzPts val="6700"/>
              <a:buChar char="▪"/>
              <a:defRPr sz="6700"/>
            </a:lvl1pPr>
            <a:lvl2pPr indent="-590550" lvl="1" marL="914400" algn="l">
              <a:spcBef>
                <a:spcPts val="1800"/>
              </a:spcBef>
              <a:spcAft>
                <a:spcPts val="0"/>
              </a:spcAft>
              <a:buSzPts val="5700"/>
              <a:buChar char="-"/>
              <a:defRPr sz="5700"/>
            </a:lvl2pPr>
            <a:lvl3pPr indent="-533400" lvl="2" marL="1371600" algn="l">
              <a:spcBef>
                <a:spcPts val="1800"/>
              </a:spcBef>
              <a:spcAft>
                <a:spcPts val="0"/>
              </a:spcAft>
              <a:buSzPts val="4800"/>
              <a:buChar char="-"/>
              <a:defRPr sz="4800"/>
            </a:lvl3pPr>
            <a:lvl4pPr indent="-501650" lvl="3" marL="1828800" algn="l">
              <a:spcBef>
                <a:spcPts val="1800"/>
              </a:spcBef>
              <a:spcAft>
                <a:spcPts val="0"/>
              </a:spcAft>
              <a:buSzPts val="4300"/>
              <a:buChar char="-"/>
              <a:defRPr sz="4300"/>
            </a:lvl4pPr>
            <a:lvl5pPr indent="-501650" lvl="4" marL="2286000" algn="l">
              <a:spcBef>
                <a:spcPts val="1800"/>
              </a:spcBef>
              <a:spcAft>
                <a:spcPts val="0"/>
              </a:spcAft>
              <a:buSzPts val="4300"/>
              <a:buChar char="-"/>
              <a:defRPr sz="4300"/>
            </a:lvl5pPr>
            <a:lvl6pPr indent="-501650" lvl="5" marL="2743200" algn="l">
              <a:spcBef>
                <a:spcPts val="1800"/>
              </a:spcBef>
              <a:spcAft>
                <a:spcPts val="0"/>
              </a:spcAft>
              <a:buSzPts val="4300"/>
              <a:buChar char="-"/>
              <a:defRPr sz="4300"/>
            </a:lvl6pPr>
            <a:lvl7pPr indent="-501650" lvl="6" marL="3200400" algn="l">
              <a:spcBef>
                <a:spcPts val="1800"/>
              </a:spcBef>
              <a:spcAft>
                <a:spcPts val="0"/>
              </a:spcAft>
              <a:buSzPts val="4300"/>
              <a:buChar char="-"/>
              <a:defRPr sz="4300"/>
            </a:lvl7pPr>
            <a:lvl8pPr indent="-501650" lvl="7" marL="3657600" algn="l">
              <a:spcBef>
                <a:spcPts val="1800"/>
              </a:spcBef>
              <a:spcAft>
                <a:spcPts val="0"/>
              </a:spcAft>
              <a:buSzPts val="4300"/>
              <a:buChar char="-"/>
              <a:defRPr sz="4300"/>
            </a:lvl8pPr>
            <a:lvl9pPr indent="-501650" lvl="8" marL="4114800" algn="l">
              <a:spcBef>
                <a:spcPts val="1800"/>
              </a:spcBef>
              <a:spcAft>
                <a:spcPts val="0"/>
              </a:spcAft>
              <a:buSzPts val="4300"/>
              <a:buChar char="-"/>
              <a:defRPr sz="4300"/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219200" y="3810000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140700" y="0"/>
            <a:ext cx="15328900" cy="7645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140700" y="7772400"/>
            <a:ext cx="153289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50165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D11349"/>
              </a:buClr>
              <a:buSzPts val="4300"/>
              <a:buFont typeface="Noto Sans Symbols"/>
              <a:buChar char="▪"/>
              <a:defRPr b="0" i="0" sz="4300" u="none" cap="none" strike="noStrike">
                <a:solidFill>
                  <a:srgbClr val="0C0F2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1650" lvl="1" marL="914400" marR="0" rtl="0" algn="l">
              <a:spcBef>
                <a:spcPts val="1800"/>
              </a:spcBef>
              <a:spcAft>
                <a:spcPts val="0"/>
              </a:spcAft>
              <a:buClr>
                <a:srgbClr val="D11349"/>
              </a:buClr>
              <a:buSzPts val="4300"/>
              <a:buFont typeface="Arial"/>
              <a:buChar char="-"/>
              <a:defRPr b="0" i="0" sz="4300" u="none" cap="none" strike="noStrike">
                <a:solidFill>
                  <a:srgbClr val="0C0F2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01650" lvl="2" marL="1371600" marR="0" rtl="0" algn="l">
              <a:spcBef>
                <a:spcPts val="1800"/>
              </a:spcBef>
              <a:spcAft>
                <a:spcPts val="0"/>
              </a:spcAft>
              <a:buClr>
                <a:srgbClr val="D11349"/>
              </a:buClr>
              <a:buSzPts val="4300"/>
              <a:buFont typeface="Arial"/>
              <a:buChar char="-"/>
              <a:defRPr b="0" i="0" sz="4300" u="none" cap="none" strike="noStrike">
                <a:solidFill>
                  <a:srgbClr val="0C0F2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01650" lvl="3" marL="1828800" marR="0" rtl="0" algn="l">
              <a:spcBef>
                <a:spcPts val="1800"/>
              </a:spcBef>
              <a:spcAft>
                <a:spcPts val="0"/>
              </a:spcAft>
              <a:buClr>
                <a:srgbClr val="D11349"/>
              </a:buClr>
              <a:buSzPts val="4300"/>
              <a:buFont typeface="Arial"/>
              <a:buChar char="-"/>
              <a:defRPr b="0" i="0" sz="4300" u="none" cap="none" strike="noStrike">
                <a:solidFill>
                  <a:srgbClr val="0C0F2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01650" lvl="4" marL="2286000" marR="0" rtl="0" algn="l">
              <a:spcBef>
                <a:spcPts val="1800"/>
              </a:spcBef>
              <a:spcAft>
                <a:spcPts val="0"/>
              </a:spcAft>
              <a:buClr>
                <a:srgbClr val="D11349"/>
              </a:buClr>
              <a:buSzPts val="4300"/>
              <a:buFont typeface="Arial"/>
              <a:buChar char="-"/>
              <a:defRPr b="0" i="0" sz="4300" u="none" cap="none" strike="noStrike">
                <a:solidFill>
                  <a:srgbClr val="0C0F2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01650" lvl="5" marL="2743200" marR="0" rtl="0" algn="l">
              <a:spcBef>
                <a:spcPts val="1800"/>
              </a:spcBef>
              <a:spcAft>
                <a:spcPts val="0"/>
              </a:spcAft>
              <a:buClr>
                <a:srgbClr val="D11349"/>
              </a:buClr>
              <a:buSzPts val="4300"/>
              <a:buFont typeface="Arial"/>
              <a:buChar char="-"/>
              <a:defRPr b="0" i="0" sz="4300" u="none" cap="none" strike="noStrike">
                <a:solidFill>
                  <a:srgbClr val="0C0F2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01650" lvl="6" marL="3200400" marR="0" rtl="0" algn="l">
              <a:spcBef>
                <a:spcPts val="1800"/>
              </a:spcBef>
              <a:spcAft>
                <a:spcPts val="0"/>
              </a:spcAft>
              <a:buClr>
                <a:srgbClr val="D11349"/>
              </a:buClr>
              <a:buSzPts val="4300"/>
              <a:buFont typeface="Arial"/>
              <a:buChar char="-"/>
              <a:defRPr b="0" i="0" sz="4300" u="none" cap="none" strike="noStrike">
                <a:solidFill>
                  <a:srgbClr val="0C0F2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01650" lvl="7" marL="3657600" marR="0" rtl="0" algn="l">
              <a:spcBef>
                <a:spcPts val="1800"/>
              </a:spcBef>
              <a:spcAft>
                <a:spcPts val="0"/>
              </a:spcAft>
              <a:buClr>
                <a:srgbClr val="D11349"/>
              </a:buClr>
              <a:buSzPts val="4300"/>
              <a:buFont typeface="Arial"/>
              <a:buChar char="-"/>
              <a:defRPr b="0" i="0" sz="4300" u="none" cap="none" strike="noStrike">
                <a:solidFill>
                  <a:srgbClr val="0C0F2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01650" lvl="8" marL="4114800" marR="0" rtl="0" algn="l">
              <a:spcBef>
                <a:spcPts val="1800"/>
              </a:spcBef>
              <a:spcAft>
                <a:spcPts val="0"/>
              </a:spcAft>
              <a:buClr>
                <a:srgbClr val="D11349"/>
              </a:buClr>
              <a:buSzPts val="4300"/>
              <a:buFont typeface="Arial"/>
              <a:buChar char="-"/>
              <a:defRPr b="0" i="0" sz="4300" u="none" cap="none" strike="noStrike">
                <a:solidFill>
                  <a:srgbClr val="0C0F2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scala-lang.or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spark-project.org/documentation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://www.spark-project.org/docs/latest/running-on-mesos.html" TargetMode="External"/><Relationship Id="rId4" Type="http://schemas.openxmlformats.org/officeDocument/2006/relationships/hyperlink" Target="http://www.spark-project.org/docs/0.6.0/running-on-yarn.html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spark-project.org/docs/latest/ec2-scripts.html" TargetMode="External"/><Relationship Id="rId4" Type="http://schemas.openxmlformats.org/officeDocument/2006/relationships/hyperlink" Target="http://tinyurl.com/spark-emr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://groups.google.com/group/spark-users" TargetMode="External"/><Relationship Id="rId4" Type="http://schemas.openxmlformats.org/officeDocument/2006/relationships/hyperlink" Target="http://www.meetup.com/spark-users" TargetMode="External"/><Relationship Id="rId5" Type="http://schemas.openxmlformats.org/officeDocument/2006/relationships/image" Target="../media/image9.jpg"/></Relationships>
</file>

<file path=ppt/slides/_rels/slide5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jpg"/><Relationship Id="rId10" Type="http://schemas.openxmlformats.org/officeDocument/2006/relationships/image" Target="../media/image16.jpg"/><Relationship Id="rId13" Type="http://schemas.openxmlformats.org/officeDocument/2006/relationships/image" Target="../media/image12.jp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://www.spark-project.org" TargetMode="External"/><Relationship Id="rId4" Type="http://schemas.openxmlformats.org/officeDocument/2006/relationships/image" Target="../media/image21.jpg"/><Relationship Id="rId9" Type="http://schemas.openxmlformats.org/officeDocument/2006/relationships/image" Target="../media/image13.jpg"/><Relationship Id="rId15" Type="http://schemas.openxmlformats.org/officeDocument/2006/relationships/image" Target="../media/image24.jpg"/><Relationship Id="rId14" Type="http://schemas.openxmlformats.org/officeDocument/2006/relationships/image" Target="../media/image14.png"/><Relationship Id="rId17" Type="http://schemas.openxmlformats.org/officeDocument/2006/relationships/image" Target="../media/image20.jpg"/><Relationship Id="rId16" Type="http://schemas.openxmlformats.org/officeDocument/2006/relationships/image" Target="../media/image23.jpg"/><Relationship Id="rId5" Type="http://schemas.openxmlformats.org/officeDocument/2006/relationships/image" Target="../media/image4.png"/><Relationship Id="rId6" Type="http://schemas.openxmlformats.org/officeDocument/2006/relationships/image" Target="../media/image8.jpg"/><Relationship Id="rId18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8140700" y="0"/>
            <a:ext cx="15328900" cy="7645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Parallel Programming With Spark</a:t>
            </a:r>
            <a:endParaRPr/>
          </a:p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8140700" y="7772400"/>
            <a:ext cx="153289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Matei Zaharia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 Berkeley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Fault Recovery Test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2059" y="2976347"/>
            <a:ext cx="21132800" cy="90877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17"/>
          <p:cNvCxnSpPr/>
          <p:nvPr/>
        </p:nvCxnSpPr>
        <p:spPr>
          <a:xfrm>
            <a:off x="12896691" y="5856702"/>
            <a:ext cx="513344" cy="9144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Google Shape;155;p17"/>
          <p:cNvSpPr txBox="1"/>
          <p:nvPr/>
        </p:nvSpPr>
        <p:spPr>
          <a:xfrm>
            <a:off x="10160000" y="4933373"/>
            <a:ext cx="3934379" cy="804612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Failure happens</a:t>
            </a:r>
            <a:endParaRPr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3553" y="3505199"/>
            <a:ext cx="16527896" cy="796365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Behavior with Less RAM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Spark in Java and Scala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1219200" y="3200401"/>
            <a:ext cx="10769600" cy="9051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1750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300"/>
              <a:t>Java API:</a:t>
            </a:r>
            <a:endParaRPr/>
          </a:p>
          <a:p>
            <a:pPr indent="0" lvl="0" marL="317500" rtl="0" algn="l">
              <a:spcBef>
                <a:spcPts val="1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17500" rtl="0" algn="l">
              <a:spcBef>
                <a:spcPts val="18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JavaRDD&lt;String&gt; lines = spark.textFile(…);</a:t>
            </a:r>
            <a:br>
              <a:rPr lang="en-US" sz="3200"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3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errors = lines.</a:t>
            </a:r>
            <a:r>
              <a:rPr lang="en-US" sz="32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(</a:t>
            </a:r>
            <a:br>
              <a:rPr lang="en-US" sz="3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2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new Function&lt;String, Boolean&gt;() {</a:t>
            </a:r>
            <a:br>
              <a:rPr lang="en-US" sz="32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    public Boolean call(String s) {</a:t>
            </a:r>
            <a:br>
              <a:rPr lang="en-US" sz="32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      return s.contains(“ERROR”);</a:t>
            </a:r>
            <a:br>
              <a:rPr lang="en-US" sz="32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32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-US" sz="3200"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3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errors.</a:t>
            </a:r>
            <a:r>
              <a:rPr lang="en-US" sz="32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317500" rtl="0" algn="l">
              <a:spcBef>
                <a:spcPts val="1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17500" rtl="0" algn="l">
              <a:spcBef>
                <a:spcPts val="1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17500" rtl="0" algn="l">
              <a:spcBef>
                <a:spcPts val="1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168" name="Google Shape;168;p19"/>
          <p:cNvSpPr txBox="1"/>
          <p:nvPr>
            <p:ph idx="2" type="body"/>
          </p:nvPr>
        </p:nvSpPr>
        <p:spPr>
          <a:xfrm>
            <a:off x="12395200" y="3200401"/>
            <a:ext cx="11150600" cy="9051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1750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300"/>
              <a:t>Scala API:</a:t>
            </a:r>
            <a:endParaRPr/>
          </a:p>
          <a:p>
            <a:pPr indent="0" lvl="0" marL="317500" rtl="0" algn="l">
              <a:spcBef>
                <a:spcPts val="1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17500" rtl="0" algn="l">
              <a:spcBef>
                <a:spcPts val="18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val lines = spark.textFile(…)</a:t>
            </a:r>
            <a:br>
              <a:rPr lang="en-US" sz="3200"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3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errors = lines.</a:t>
            </a:r>
            <a:r>
              <a:rPr lang="en-US" sz="32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2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s =&gt; s.contains(“ERROR”)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// can also write filter(_.contains(“ERROR”))</a:t>
            </a:r>
            <a:br>
              <a:rPr lang="en-US" sz="32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32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errors.</a:t>
            </a:r>
            <a:r>
              <a:rPr lang="en-US" sz="32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17500" rtl="0" algn="l">
              <a:spcBef>
                <a:spcPts val="1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17500" rtl="0" algn="l">
              <a:spcBef>
                <a:spcPts val="1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17500" rtl="0" algn="l">
              <a:spcBef>
                <a:spcPts val="1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0" lvl="0" marL="317500" rtl="0" algn="l">
              <a:spcBef>
                <a:spcPts val="1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  <p:cxnSp>
        <p:nvCxnSpPr>
          <p:cNvPr id="169" name="Google Shape;169;p19"/>
          <p:cNvCxnSpPr/>
          <p:nvPr/>
        </p:nvCxnSpPr>
        <p:spPr>
          <a:xfrm>
            <a:off x="11844148" y="3200400"/>
            <a:ext cx="0" cy="8229600"/>
          </a:xfrm>
          <a:prstGeom prst="straightConnector1">
            <a:avLst/>
          </a:prstGeom>
          <a:solidFill>
            <a:srgbClr val="000000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Which Language Should I Use?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Standalone programs can be written in any, but console is only Python &amp; Scala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b="1" lang="en-US"/>
              <a:t>Python developers:</a:t>
            </a:r>
            <a:r>
              <a:rPr lang="en-US"/>
              <a:t> can stay with Python for both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b="1" lang="en-US"/>
              <a:t>Java developers:</a:t>
            </a:r>
            <a:r>
              <a:rPr lang="en-US"/>
              <a:t> consider using Scala for console (to learn the API)</a:t>
            </a:r>
            <a:endParaRPr/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Performance: Java / Scala will be faster (statically typed), but Python can do well for numerical work with NumPy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Scala Cheat Sheet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219199" y="2895600"/>
            <a:ext cx="8166299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/>
              <a:t>Variables:</a:t>
            </a:r>
            <a:endParaRPr/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SzPts val="3300"/>
              <a:buNone/>
            </a:pPr>
            <a:r>
              <a:rPr b="1" lang="en-US" sz="330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 x: Int = 7</a:t>
            </a:r>
            <a:br>
              <a:rPr lang="en-US" sz="33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330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 x = 7     </a:t>
            </a:r>
            <a:r>
              <a:rPr lang="en-US" sz="33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// type inferred</a:t>
            </a:r>
            <a:endParaRPr/>
          </a:p>
          <a:p>
            <a:pPr indent="0" lvl="0" marL="0" rtl="0" algn="l">
              <a:spcBef>
                <a:spcPts val="2600"/>
              </a:spcBef>
              <a:spcAft>
                <a:spcPts val="0"/>
              </a:spcAft>
              <a:buSzPts val="3300"/>
              <a:buNone/>
            </a:pPr>
            <a:r>
              <a:rPr b="1" lang="en-US" sz="3300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n-US" sz="33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“hi”</a:t>
            </a:r>
            <a:r>
              <a:rPr lang="en-US" sz="3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3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// read-only</a:t>
            </a:r>
            <a:endParaRPr sz="3300">
              <a:solidFill>
                <a:srgbClr val="00804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1219199" y="6781800"/>
            <a:ext cx="81662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Functions:</a:t>
            </a:r>
            <a:endParaRPr/>
          </a:p>
          <a:p>
            <a:pPr indent="0" lvl="0" marL="0" marR="0" rtl="0" algn="l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</a:pPr>
            <a:r>
              <a:rPr b="1" lang="en-US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square(x: Int): Int = x*x</a:t>
            </a:r>
            <a:endParaRPr/>
          </a:p>
          <a:p>
            <a:pPr indent="0" lvl="0" marL="0" marR="0" rtl="0" algn="l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</a:pPr>
            <a:r>
              <a:rPr b="1" lang="en-US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square(x: Int): Int = {</a:t>
            </a:r>
            <a:br>
              <a:rPr lang="en-US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x*x   </a:t>
            </a:r>
            <a:r>
              <a:rPr lang="en-US" sz="33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last line returned</a:t>
            </a:r>
            <a:br>
              <a:rPr lang="en-US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9829800" y="2895600"/>
            <a:ext cx="11811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Collections and closures:</a:t>
            </a:r>
            <a:endParaRPr/>
          </a:p>
          <a:p>
            <a:pPr indent="0" lvl="0" marL="0" marR="0" rtl="0" algn="l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</a:pPr>
            <a:r>
              <a:rPr b="1" lang="en-US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nums = Array(1, 2, 3)</a:t>
            </a:r>
            <a:endParaRPr sz="3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</a:pPr>
            <a:r>
              <a:rPr lang="en-US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nums.map(</a:t>
            </a:r>
            <a:r>
              <a:rPr lang="en-US" sz="33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(x: Int) =&gt; x + 2</a:t>
            </a:r>
            <a:r>
              <a:rPr lang="en-US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33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// =&gt; Array(3, 4, 5)</a:t>
            </a:r>
            <a:endParaRPr/>
          </a:p>
          <a:p>
            <a:pPr indent="0" lvl="0" marL="0" marR="0" rtl="0" algn="l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</a:pPr>
            <a:r>
              <a:rPr lang="en-US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nums.map(</a:t>
            </a:r>
            <a:r>
              <a:rPr lang="en-US" sz="33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x =&gt; x + 2</a:t>
            </a:r>
            <a:r>
              <a:rPr lang="en-US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-US" sz="33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// =&gt; same</a:t>
            </a:r>
            <a:br>
              <a:rPr lang="en-US" sz="33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nums.map(</a:t>
            </a:r>
            <a:r>
              <a:rPr lang="en-US" sz="33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_ + 2</a:t>
            </a:r>
            <a:r>
              <a:rPr lang="en-US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     </a:t>
            </a:r>
            <a:r>
              <a:rPr lang="en-US" sz="33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// =&gt; same</a:t>
            </a:r>
            <a:endParaRPr/>
          </a:p>
          <a:p>
            <a:pPr indent="0" lvl="0" marL="0" marR="0" rtl="0" algn="l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</a:pPr>
            <a:r>
              <a:rPr lang="en-US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nums.reduce(</a:t>
            </a:r>
            <a:r>
              <a:rPr lang="en-US" sz="33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(x, y) =&gt; x + y</a:t>
            </a:r>
            <a:r>
              <a:rPr lang="en-US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33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// =&gt; 6</a:t>
            </a:r>
            <a:br>
              <a:rPr lang="en-US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nums.reduce(</a:t>
            </a:r>
            <a:r>
              <a:rPr lang="en-US" sz="33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_ + _</a:t>
            </a:r>
            <a:r>
              <a:rPr lang="en-US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         </a:t>
            </a:r>
            <a:r>
              <a:rPr lang="en-US" sz="33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// =&gt; 6</a:t>
            </a:r>
            <a:endParaRPr sz="3300">
              <a:solidFill>
                <a:srgbClr val="008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008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9829800" y="8839200"/>
            <a:ext cx="96774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11349"/>
              </a:buClr>
              <a:buSzPts val="4300"/>
              <a:buFont typeface="Noto Sans Symbols"/>
              <a:buNone/>
            </a:pPr>
            <a:r>
              <a:rPr lang="en-US" sz="4300">
                <a:solidFill>
                  <a:srgbClr val="0C0F20"/>
                </a:solidFill>
                <a:latin typeface="Arial"/>
                <a:ea typeface="Arial"/>
                <a:cs typeface="Arial"/>
                <a:sym typeface="Arial"/>
              </a:rPr>
              <a:t>Java interop:</a:t>
            </a:r>
            <a:endParaRPr/>
          </a:p>
          <a:p>
            <a:pPr indent="0" lvl="0" marL="0" marR="0" rtl="0" algn="l">
              <a:spcBef>
                <a:spcPts val="2600"/>
              </a:spcBef>
              <a:spcAft>
                <a:spcPts val="0"/>
              </a:spcAft>
              <a:buClr>
                <a:srgbClr val="D11349"/>
              </a:buClr>
              <a:buSzPts val="3300"/>
              <a:buFont typeface="Noto Sans Symbols"/>
              <a:buNone/>
            </a:pPr>
            <a:r>
              <a:rPr b="1" lang="en-US" sz="3300">
                <a:solidFill>
                  <a:srgbClr val="0C0F2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3300">
                <a:solidFill>
                  <a:srgbClr val="0C0F20"/>
                </a:solidFill>
                <a:latin typeface="Consolas"/>
                <a:ea typeface="Consolas"/>
                <a:cs typeface="Consolas"/>
                <a:sym typeface="Consolas"/>
              </a:rPr>
              <a:t> java.net.URL</a:t>
            </a:r>
            <a:endParaRPr sz="3300">
              <a:solidFill>
                <a:srgbClr val="0C0F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2600"/>
              </a:spcBef>
              <a:spcAft>
                <a:spcPts val="0"/>
              </a:spcAft>
              <a:buClr>
                <a:srgbClr val="D11349"/>
              </a:buClr>
              <a:buSzPts val="3300"/>
              <a:buFont typeface="Noto Sans Symbols"/>
              <a:buNone/>
            </a:pPr>
            <a:r>
              <a:rPr b="1" lang="en-US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URL(</a:t>
            </a:r>
            <a:r>
              <a:rPr lang="en-US" sz="33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“http://cnn.com”</a:t>
            </a:r>
            <a:r>
              <a:rPr lang="en-US" sz="3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).openStream()</a:t>
            </a:r>
            <a:endParaRPr sz="3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19050000" y="9138142"/>
            <a:ext cx="4102062" cy="1910858"/>
          </a:xfrm>
          <a:prstGeom prst="roundRect">
            <a:avLst>
              <a:gd fmla="val 10339" name="adj"/>
            </a:avLst>
          </a:prstGeom>
          <a:solidFill>
            <a:srgbClr val="D0D0EF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More details: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scala-lang.org</a:t>
            </a:r>
            <a:r>
              <a:rPr lang="en-US" sz="4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4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/>
          <p:nvPr/>
        </p:nvSpPr>
        <p:spPr>
          <a:xfrm>
            <a:off x="1108360" y="3345914"/>
            <a:ext cx="22148799" cy="856714"/>
          </a:xfrm>
          <a:prstGeom prst="roundRect">
            <a:avLst>
              <a:gd fmla="val 10339" name="adj"/>
            </a:avLst>
          </a:prstGeom>
          <a:solidFill>
            <a:srgbClr val="D9E4F2"/>
          </a:solidFill>
          <a:ln cap="flat" cmpd="sng" w="1905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22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Introduction to Spark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Tour of Spark operations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Job execution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Standalone programs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Deployment options</a:t>
            </a:r>
            <a:endParaRPr/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Spark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Easiest way: Spark interpreter (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spark-shell</a:t>
            </a:r>
            <a:r>
              <a:rPr lang="en-US"/>
              <a:t> or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pyspark</a:t>
            </a:r>
            <a:r>
              <a:rPr lang="en-US"/>
              <a:t>)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Special Scala and Python consoles for cluster use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Runs in local mode on 1 thread by default, but can control with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MASTER</a:t>
            </a:r>
            <a:r>
              <a:rPr lang="en-US"/>
              <a:t> environment var:</a:t>
            </a:r>
            <a:endParaRPr/>
          </a:p>
          <a:p>
            <a:pPr indent="0" lvl="0" marL="685800" rtl="0" algn="l">
              <a:spcBef>
                <a:spcPts val="1800"/>
              </a:spcBef>
              <a:spcAft>
                <a:spcPts val="0"/>
              </a:spcAft>
              <a:buSzPts val="3800"/>
              <a:buNone/>
            </a:pPr>
            <a:br>
              <a:rPr lang="en-US" sz="3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MASTER=local     ./spark-shell          </a:t>
            </a:r>
            <a:r>
              <a:rPr lang="en-US" sz="39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local, 1 thread</a:t>
            </a:r>
            <a:br>
              <a:rPr lang="en-US" sz="39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MASTER=local[2]  ./spark-shell          </a:t>
            </a:r>
            <a:r>
              <a:rPr lang="en-US" sz="39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local, 2 threads</a:t>
            </a:r>
            <a:br>
              <a:rPr lang="en-US" sz="39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MASTER=spark://host:port ./spark-shell  </a:t>
            </a:r>
            <a:r>
              <a:rPr lang="en-US" sz="39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Spark standalone cluster</a:t>
            </a:r>
            <a:br>
              <a:rPr lang="en-US" sz="39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3900">
              <a:solidFill>
                <a:srgbClr val="008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9550" lvl="0" marL="774700" rtl="0" algn="l">
              <a:spcBef>
                <a:spcPts val="1800"/>
              </a:spcBef>
              <a:spcAft>
                <a:spcPts val="0"/>
              </a:spcAft>
              <a:buSzPts val="3900"/>
              <a:buNone/>
            </a:pPr>
            <a:r>
              <a:t/>
            </a:r>
            <a:endParaRPr sz="3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Main entry point to Spark functionality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Created for you in Spark shells as variable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In standalone programs, you’d make your own (see later for details)</a:t>
            </a:r>
            <a:endParaRPr/>
          </a:p>
        </p:txBody>
      </p:sp>
      <p:sp>
        <p:nvSpPr>
          <p:cNvPr id="205" name="Google Shape;205;p24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Stop: SparkContext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RDDs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19200" y="2759076"/>
            <a:ext cx="22352001" cy="8442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Turn a local collection into an RDD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sc.parallelize([1, 2, 3])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Load text file from local FS, HDFS, or S3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sc.textFile(</a:t>
            </a:r>
            <a:r>
              <a:rPr lang="en-US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“file.txt”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sc.textFile(</a:t>
            </a:r>
            <a:r>
              <a:rPr lang="en-US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“directory/*.txt”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sc.textFile(</a:t>
            </a:r>
            <a:r>
              <a:rPr lang="en-US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“hdfs://namenode:9000/path/file”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Use any existing Hadoop InputFormat</a:t>
            </a:r>
            <a:endParaRPr>
              <a:solidFill>
                <a:srgbClr val="008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sc.hadoopFile(keyClass, valClass, inputFmt, conf)</a:t>
            </a:r>
            <a:endParaRPr/>
          </a:p>
          <a:p>
            <a:pPr indent="-184150" lvl="0" marL="77470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Transformations</a:t>
            </a:r>
            <a:endParaRPr/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219200" y="2971800"/>
            <a:ext cx="22352001" cy="8442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nums = sc.parallelize([1, 2, 3])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Pass each element through a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squares = nums.</a:t>
            </a:r>
            <a:r>
              <a:rPr lang="en-US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lambda x: x*x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   </a:t>
            </a:r>
            <a:r>
              <a:rPr lang="en-US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=&gt; {1, 4, 9}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Keep elements passing a predicate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even = squares.</a:t>
            </a:r>
            <a:r>
              <a:rPr lang="en-US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lambda x: x % 2 == 0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=&gt; {4}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>
              <a:solidFill>
                <a:srgbClr val="008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Map each element to zero or more others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nums.</a:t>
            </a:r>
            <a:r>
              <a:rPr lang="en-US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lambda x: range(0, x)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-US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=&gt; {0, 0, 1, 0, 1, 2}</a:t>
            </a:r>
            <a:endParaRPr>
              <a:solidFill>
                <a:srgbClr val="00804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26"/>
          <p:cNvSpPr/>
          <p:nvPr/>
        </p:nvSpPr>
        <p:spPr>
          <a:xfrm>
            <a:off x="9255707" y="10439400"/>
            <a:ext cx="7584493" cy="1481054"/>
          </a:xfrm>
          <a:prstGeom prst="wedgeRectCallout">
            <a:avLst>
              <a:gd fmla="val -36256" name="adj1"/>
              <a:gd fmla="val -97064" name="adj2"/>
            </a:avLst>
          </a:prstGeom>
          <a:gradFill>
            <a:gsLst>
              <a:gs pos="0">
                <a:srgbClr val="1F1F97"/>
              </a:gs>
              <a:gs pos="100000">
                <a:srgbClr val="A4A4E6"/>
              </a:gs>
            </a:gsLst>
            <a:lin ang="16200000" scaled="0"/>
          </a:gradFill>
          <a:ln cap="flat" cmpd="sng" w="9525">
            <a:solidFill>
              <a:srgbClr val="28288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Range object (sequence of numbers 0, 1, …, x-1)</a:t>
            </a:r>
            <a:endParaRPr sz="43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685800" y="2819400"/>
            <a:ext cx="22279288" cy="9204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Fast, expressive cluster computing system compatible with Apache Hadoop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Works with any Hadoop-supported storage system (HDFS, S3, Avro, …)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Improves </a:t>
            </a:r>
            <a:r>
              <a:rPr b="1" lang="en-US"/>
              <a:t>efficiency</a:t>
            </a:r>
            <a:r>
              <a:rPr lang="en-US"/>
              <a:t> through: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In-memory computing primitives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General computation graphs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Improves </a:t>
            </a:r>
            <a:r>
              <a:rPr b="1" lang="en-US"/>
              <a:t>usability</a:t>
            </a:r>
            <a:r>
              <a:rPr lang="en-US"/>
              <a:t> through: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Rich APIs in Java, Scala, Python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Interactive shell</a:t>
            </a:r>
            <a:endParaRPr/>
          </a:p>
        </p:txBody>
      </p:sp>
      <p:grpSp>
        <p:nvGrpSpPr>
          <p:cNvPr id="51" name="Google Shape;51;p9"/>
          <p:cNvGrpSpPr/>
          <p:nvPr/>
        </p:nvGrpSpPr>
        <p:grpSpPr>
          <a:xfrm>
            <a:off x="10201361" y="5722202"/>
            <a:ext cx="6715039" cy="830998"/>
            <a:chOff x="6345652" y="4340090"/>
            <a:chExt cx="2518140" cy="415499"/>
          </a:xfrm>
        </p:grpSpPr>
        <p:cxnSp>
          <p:nvCxnSpPr>
            <p:cNvPr id="52" name="Google Shape;52;p9"/>
            <p:cNvCxnSpPr/>
            <p:nvPr/>
          </p:nvCxnSpPr>
          <p:spPr>
            <a:xfrm>
              <a:off x="6345652" y="4568690"/>
              <a:ext cx="613791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3" name="Google Shape;53;p9"/>
            <p:cNvSpPr txBox="1"/>
            <p:nvPr/>
          </p:nvSpPr>
          <p:spPr>
            <a:xfrm>
              <a:off x="7010400" y="4340090"/>
              <a:ext cx="1853392" cy="415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8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Up to 100× faster</a:t>
              </a:r>
              <a:endParaRPr/>
            </a:p>
          </p:txBody>
        </p:sp>
      </p:grpSp>
      <p:grpSp>
        <p:nvGrpSpPr>
          <p:cNvPr id="54" name="Google Shape;54;p9"/>
          <p:cNvGrpSpPr/>
          <p:nvPr/>
        </p:nvGrpSpPr>
        <p:grpSpPr>
          <a:xfrm>
            <a:off x="10259247" y="8465402"/>
            <a:ext cx="8028754" cy="830998"/>
            <a:chOff x="6374505" y="4405983"/>
            <a:chExt cx="3010782" cy="415499"/>
          </a:xfrm>
        </p:grpSpPr>
        <p:cxnSp>
          <p:nvCxnSpPr>
            <p:cNvPr id="55" name="Google Shape;55;p9"/>
            <p:cNvCxnSpPr/>
            <p:nvPr/>
          </p:nvCxnSpPr>
          <p:spPr>
            <a:xfrm>
              <a:off x="6374505" y="4648200"/>
              <a:ext cx="613791" cy="0"/>
            </a:xfrm>
            <a:prstGeom prst="straightConnector1">
              <a:avLst/>
            </a:prstGeom>
            <a:noFill/>
            <a:ln cap="flat" cmpd="sng" w="76200">
              <a:solidFill>
                <a:srgbClr val="3333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6" name="Google Shape;56;p9"/>
            <p:cNvSpPr txBox="1"/>
            <p:nvPr/>
          </p:nvSpPr>
          <p:spPr>
            <a:xfrm>
              <a:off x="7051220" y="4405983"/>
              <a:ext cx="2334067" cy="415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Often 2-10× less code</a:t>
              </a:r>
              <a:endParaRPr/>
            </a:p>
          </p:txBody>
        </p:sp>
      </p:grpSp>
      <p:sp>
        <p:nvSpPr>
          <p:cNvPr id="57" name="Google Shape;57;p9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Spark?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1219200" y="2819400"/>
            <a:ext cx="22352001" cy="89667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nums = sc.parallelize([1, 2, 3])</a:t>
            </a:r>
            <a:endParaRPr sz="3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SzPts val="3800"/>
              <a:buNone/>
            </a:pPr>
            <a:r>
              <a:rPr lang="en-US" sz="38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Retrieve RDD contents as a local collection</a:t>
            </a:r>
            <a:br>
              <a:rPr lang="en-US" sz="38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nums.</a:t>
            </a:r>
            <a:r>
              <a:rPr lang="en-US" sz="38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collect</a:t>
            </a: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38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=&gt; [1, 2, 3]</a:t>
            </a:r>
            <a:endParaRPr/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SzPts val="3800"/>
              <a:buNone/>
            </a:pPr>
            <a:r>
              <a:rPr lang="en-US" sz="38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Return first K elements</a:t>
            </a:r>
            <a:br>
              <a:rPr lang="en-US" sz="38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nums.</a:t>
            </a:r>
            <a:r>
              <a:rPr lang="en-US" sz="38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take</a:t>
            </a: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(2)   </a:t>
            </a:r>
            <a:r>
              <a:rPr lang="en-US" sz="38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=&gt; [1, 2]</a:t>
            </a:r>
            <a:endParaRPr/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SzPts val="3800"/>
              <a:buNone/>
            </a:pPr>
            <a:r>
              <a:rPr lang="en-US" sz="38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Count number of elements</a:t>
            </a:r>
            <a:br>
              <a:rPr lang="en-US" sz="38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nums.</a:t>
            </a:r>
            <a:r>
              <a:rPr lang="en-US" sz="38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()   </a:t>
            </a:r>
            <a:r>
              <a:rPr lang="en-US" sz="38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=&gt; 3</a:t>
            </a:r>
            <a:endParaRPr sz="1800">
              <a:solidFill>
                <a:srgbClr val="008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SzPts val="3800"/>
              <a:buNone/>
            </a:pPr>
            <a:r>
              <a:rPr lang="en-US" sz="38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Merge elements with an associative function</a:t>
            </a:r>
            <a:br>
              <a:rPr lang="en-US" sz="38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nums.</a:t>
            </a:r>
            <a:r>
              <a:rPr lang="en-US" sz="38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8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lambda x, y: x + y</a:t>
            </a: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-US" sz="38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=&gt; 6</a:t>
            </a:r>
            <a:endParaRPr sz="1800">
              <a:solidFill>
                <a:srgbClr val="008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SzPts val="3800"/>
              <a:buNone/>
            </a:pPr>
            <a:r>
              <a:rPr lang="en-US" sz="38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Write elements to a text file</a:t>
            </a:r>
            <a:br>
              <a:rPr lang="en-US" sz="38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nums.</a:t>
            </a:r>
            <a:r>
              <a:rPr lang="en-US" sz="38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saveAsTextFile</a:t>
            </a: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8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“hdfs://file.txt”</a:t>
            </a: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800">
              <a:solidFill>
                <a:srgbClr val="00804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27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Actions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Spark’s “distributed reduce” transformations act on RDDs of </a:t>
            </a:r>
            <a:r>
              <a:rPr i="1" lang="en-US"/>
              <a:t>key-value pairs</a:t>
            </a:r>
            <a:endParaRPr/>
          </a:p>
          <a:p>
            <a:pPr indent="-457200" lvl="0" marL="774700" rtl="0" algn="l">
              <a:spcBef>
                <a:spcPts val="30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Python: 	</a:t>
            </a: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pair = (a, b)</a:t>
            </a:r>
            <a:endParaRPr/>
          </a:p>
          <a:p>
            <a:pPr indent="0" lvl="1" marL="1399032" rtl="0" algn="l"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				pair[0] </a:t>
            </a:r>
            <a:r>
              <a:rPr lang="en-US" sz="3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=&gt; a</a:t>
            </a:r>
            <a:endParaRPr/>
          </a:p>
          <a:p>
            <a:pPr indent="0" lvl="1" marL="1399032" rtl="0" algn="l"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				pair[1] </a:t>
            </a:r>
            <a:r>
              <a:rPr lang="en-US" sz="3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=&gt; b</a:t>
            </a:r>
            <a:endParaRPr/>
          </a:p>
          <a:p>
            <a:pPr indent="-457200" lvl="0" marL="774700" rtl="0" algn="l">
              <a:spcBef>
                <a:spcPts val="30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Scala: 		</a:t>
            </a:r>
            <a:r>
              <a:rPr b="1" lang="en-US" sz="3800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 pair = (a, b)</a:t>
            </a:r>
            <a:endParaRPr/>
          </a:p>
          <a:p>
            <a:pPr indent="0" lvl="1" marL="1399032" rtl="0" algn="l"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				pair._1 </a:t>
            </a:r>
            <a:r>
              <a:rPr lang="en-US" sz="3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=&gt; a</a:t>
            </a:r>
            <a:endParaRPr/>
          </a:p>
          <a:p>
            <a:pPr indent="0" lvl="1" marL="1399032" rtl="0" algn="l"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				pair._2 </a:t>
            </a:r>
            <a:r>
              <a:rPr lang="en-US" sz="3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=&gt; b</a:t>
            </a:r>
            <a:endParaRPr sz="3800">
              <a:solidFill>
                <a:srgbClr val="008000"/>
              </a:solidFill>
            </a:endParaRPr>
          </a:p>
          <a:p>
            <a:pPr indent="-457200" lvl="0" marL="774700" rtl="0" algn="l">
              <a:spcBef>
                <a:spcPts val="30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Java:		</a:t>
            </a: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Tuple2 pair = </a:t>
            </a:r>
            <a:r>
              <a:rPr b="1" lang="en-US" sz="3800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 Tuple2(a, b);</a:t>
            </a:r>
            <a:r>
              <a:rPr lang="en-US" sz="3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// class scala.Tuple2</a:t>
            </a:r>
            <a:endParaRPr sz="38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1399032" rtl="0" algn="l"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				pair._1 </a:t>
            </a:r>
            <a:r>
              <a:rPr lang="en-US" sz="3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=&gt; a</a:t>
            </a:r>
            <a:endParaRPr/>
          </a:p>
          <a:p>
            <a:pPr indent="0" lvl="1" marL="1399032" rtl="0" algn="l"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				pair._2 </a:t>
            </a:r>
            <a:r>
              <a:rPr lang="en-US" sz="3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=&gt; b</a:t>
            </a:r>
            <a:endParaRPr sz="3800">
              <a:solidFill>
                <a:srgbClr val="008000"/>
              </a:solidFill>
            </a:endParaRPr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with Key-Value Pairs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Key-Value Operations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1079500" y="29718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pets = sc.parallelize([(</a:t>
            </a:r>
            <a:r>
              <a:rPr lang="en-US" sz="40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“cat”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, 1), (</a:t>
            </a:r>
            <a:r>
              <a:rPr lang="en-US" sz="40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“dog”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, 1), (</a:t>
            </a:r>
            <a:r>
              <a:rPr lang="en-US" sz="40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“cat”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, 2)])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pets.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reduceByKey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40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lambda x, y: x + y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40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=&gt; {(cat, 3), (dog, 1)}</a:t>
            </a:r>
            <a:endParaRPr/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pets.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groupByKey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US" sz="40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=&gt; {(cat, Seq(1, 2)), (dog, Seq(1)}</a:t>
            </a:r>
            <a:endParaRPr/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pets.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sortByKey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-US" sz="40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=&gt; {(cat, 1), (cat, 2), (dog, 1)}</a:t>
            </a:r>
            <a:endParaRPr/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SzPts val="43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reduceByKey</a:t>
            </a:r>
            <a:r>
              <a:rPr lang="en-US"/>
              <a:t> also automatically implements combiners on the map side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1219200" y="3200400"/>
            <a:ext cx="21945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lines = sc.textFile(</a:t>
            </a:r>
            <a:r>
              <a:rPr lang="en-US" sz="40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“hamlet.txt”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counts = lines.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40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lambda line: line.split(“ ”)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) \</a:t>
            </a:r>
            <a:br>
              <a:rPr lang="en-US" sz="40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             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40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lambda word: (word, 1)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) \</a:t>
            </a:r>
            <a:br>
              <a:rPr lang="en-US" sz="40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             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reduceByKey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40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lambda x, y: x + y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44" name="Google Shape;244;p30"/>
          <p:cNvGrpSpPr/>
          <p:nvPr/>
        </p:nvGrpSpPr>
        <p:grpSpPr>
          <a:xfrm>
            <a:off x="2895600" y="7162800"/>
            <a:ext cx="17040627" cy="4220035"/>
            <a:chOff x="1364823" y="4724400"/>
            <a:chExt cx="5701093" cy="2068235"/>
          </a:xfrm>
        </p:grpSpPr>
        <p:sp>
          <p:nvSpPr>
            <p:cNvPr id="245" name="Google Shape;245;p30"/>
            <p:cNvSpPr txBox="1"/>
            <p:nvPr/>
          </p:nvSpPr>
          <p:spPr>
            <a:xfrm>
              <a:off x="1364823" y="5080000"/>
              <a:ext cx="758049" cy="3469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“to be or”</a:t>
              </a:r>
              <a:endParaRPr/>
            </a:p>
          </p:txBody>
        </p:sp>
        <p:sp>
          <p:nvSpPr>
            <p:cNvPr id="246" name="Google Shape;246;p30"/>
            <p:cNvSpPr txBox="1"/>
            <p:nvPr/>
          </p:nvSpPr>
          <p:spPr>
            <a:xfrm>
              <a:off x="1364823" y="6146741"/>
              <a:ext cx="844024" cy="3469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“not to be”</a:t>
              </a:r>
              <a:endParaRPr/>
            </a:p>
          </p:txBody>
        </p:sp>
        <p:sp>
          <p:nvSpPr>
            <p:cNvPr id="247" name="Google Shape;247;p30"/>
            <p:cNvSpPr txBox="1"/>
            <p:nvPr/>
          </p:nvSpPr>
          <p:spPr>
            <a:xfrm>
              <a:off x="3256599" y="4724400"/>
              <a:ext cx="366969" cy="950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“to”</a:t>
              </a:r>
              <a:b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“be”</a:t>
              </a:r>
              <a:b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“or”</a:t>
              </a:r>
              <a:endParaRPr/>
            </a:p>
          </p:txBody>
        </p:sp>
        <p:sp>
          <p:nvSpPr>
            <p:cNvPr id="248" name="Google Shape;248;p30"/>
            <p:cNvSpPr txBox="1"/>
            <p:nvPr/>
          </p:nvSpPr>
          <p:spPr>
            <a:xfrm>
              <a:off x="3256599" y="5842337"/>
              <a:ext cx="414650" cy="950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“not”</a:t>
              </a:r>
              <a:b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“to”</a:t>
              </a:r>
              <a:b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“be”</a:t>
              </a:r>
              <a:endParaRPr/>
            </a:p>
          </p:txBody>
        </p:sp>
        <p:sp>
          <p:nvSpPr>
            <p:cNvPr id="249" name="Google Shape;249;p30"/>
            <p:cNvSpPr txBox="1"/>
            <p:nvPr/>
          </p:nvSpPr>
          <p:spPr>
            <a:xfrm>
              <a:off x="4761126" y="4724400"/>
              <a:ext cx="557774" cy="950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(to, 1)</a:t>
              </a:r>
              <a:b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(be, 1)</a:t>
              </a:r>
              <a:b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(or, 1)</a:t>
              </a:r>
              <a:endParaRPr/>
            </a:p>
          </p:txBody>
        </p:sp>
        <p:sp>
          <p:nvSpPr>
            <p:cNvPr id="250" name="Google Shape;250;p30"/>
            <p:cNvSpPr txBox="1"/>
            <p:nvPr/>
          </p:nvSpPr>
          <p:spPr>
            <a:xfrm>
              <a:off x="4761126" y="5842337"/>
              <a:ext cx="605455" cy="950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(not, 1)</a:t>
              </a:r>
              <a:b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(to, 1)</a:t>
              </a:r>
              <a:b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(be, 1)</a:t>
              </a:r>
              <a:endParaRPr/>
            </a:p>
          </p:txBody>
        </p:sp>
        <p:sp>
          <p:nvSpPr>
            <p:cNvPr id="251" name="Google Shape;251;p30"/>
            <p:cNvSpPr txBox="1"/>
            <p:nvPr/>
          </p:nvSpPr>
          <p:spPr>
            <a:xfrm>
              <a:off x="6460461" y="4885074"/>
              <a:ext cx="605455" cy="648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(be, 2)</a:t>
              </a:r>
              <a:b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(not, 1)</a:t>
              </a:r>
              <a:endParaRPr/>
            </a:p>
          </p:txBody>
        </p:sp>
        <p:sp>
          <p:nvSpPr>
            <p:cNvPr id="252" name="Google Shape;252;p30"/>
            <p:cNvSpPr txBox="1"/>
            <p:nvPr/>
          </p:nvSpPr>
          <p:spPr>
            <a:xfrm>
              <a:off x="6460461" y="6001851"/>
              <a:ext cx="510010" cy="648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(or, 1)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(to, 2)</a:t>
              </a:r>
              <a:endParaRPr/>
            </a:p>
          </p:txBody>
        </p:sp>
        <p:cxnSp>
          <p:nvCxnSpPr>
            <p:cNvPr id="253" name="Google Shape;253;p30"/>
            <p:cNvCxnSpPr/>
            <p:nvPr/>
          </p:nvCxnSpPr>
          <p:spPr>
            <a:xfrm>
              <a:off x="2518918" y="5287749"/>
              <a:ext cx="67054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54" name="Google Shape;254;p30"/>
            <p:cNvCxnSpPr/>
            <p:nvPr/>
          </p:nvCxnSpPr>
          <p:spPr>
            <a:xfrm>
              <a:off x="2518918" y="6357863"/>
              <a:ext cx="67054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55" name="Google Shape;255;p30"/>
            <p:cNvCxnSpPr/>
            <p:nvPr/>
          </p:nvCxnSpPr>
          <p:spPr>
            <a:xfrm>
              <a:off x="3973353" y="5264150"/>
              <a:ext cx="67054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56" name="Google Shape;256;p30"/>
            <p:cNvCxnSpPr/>
            <p:nvPr/>
          </p:nvCxnSpPr>
          <p:spPr>
            <a:xfrm>
              <a:off x="3973353" y="6400800"/>
              <a:ext cx="67054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57" name="Google Shape;257;p30"/>
            <p:cNvCxnSpPr/>
            <p:nvPr/>
          </p:nvCxnSpPr>
          <p:spPr>
            <a:xfrm>
              <a:off x="5640793" y="5219821"/>
              <a:ext cx="764090" cy="112563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58" name="Google Shape;258;p30"/>
            <p:cNvCxnSpPr/>
            <p:nvPr/>
          </p:nvCxnSpPr>
          <p:spPr>
            <a:xfrm>
              <a:off x="5640793" y="5215684"/>
              <a:ext cx="764090" cy="10176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59" name="Google Shape;259;p30"/>
            <p:cNvCxnSpPr/>
            <p:nvPr/>
          </p:nvCxnSpPr>
          <p:spPr>
            <a:xfrm flipH="1" rot="10800000">
              <a:off x="5640793" y="5311916"/>
              <a:ext cx="764090" cy="111743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260" name="Google Shape;260;p30"/>
            <p:cNvCxnSpPr/>
            <p:nvPr/>
          </p:nvCxnSpPr>
          <p:spPr>
            <a:xfrm flipH="1" rot="10800000">
              <a:off x="5640793" y="6340732"/>
              <a:ext cx="764090" cy="10102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sp>
        <p:nvSpPr>
          <p:cNvPr id="261" name="Google Shape;261;p30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Word Count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idx="1" type="body"/>
          </p:nvPr>
        </p:nvSpPr>
        <p:spPr>
          <a:xfrm>
            <a:off x="1219199" y="2759076"/>
            <a:ext cx="22183933" cy="8442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visits = sc.parallelize([(</a:t>
            </a:r>
            <a:r>
              <a:rPr lang="en-US" sz="40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“index.html”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40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 “1.2.3.4”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-US" sz="40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                        (</a:t>
            </a:r>
            <a:r>
              <a:rPr lang="en-US" sz="40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“about.html”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40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 “3.4.5.6”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-US" sz="40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                        (</a:t>
            </a:r>
            <a:r>
              <a:rPr lang="en-US" sz="40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“index.html”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40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 “1.3.3.1”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)])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pageNames = sc.parallelize([(</a:t>
            </a:r>
            <a:r>
              <a:rPr lang="en-US" sz="40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“index.html”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40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“Home”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-US" sz="40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“about.html”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40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“About”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)])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visits.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(pageNames) </a:t>
            </a:r>
            <a:br>
              <a:rPr lang="en-US" sz="40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(“index.html”, (“1.2.3.4”, “Home”))</a:t>
            </a:r>
            <a:br>
              <a:rPr lang="en-US" sz="40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(“index.html”, (“1.3.3.1”, “Home”))</a:t>
            </a:r>
            <a:br>
              <a:rPr lang="en-US" sz="40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(“about.html”, (“3.4.5.6”, “About”))</a:t>
            </a:r>
            <a:endParaRPr/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visits.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cogroup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(pageNames) </a:t>
            </a:r>
            <a:br>
              <a:rPr lang="en-US" sz="40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(“index.html”, (Seq(“1.2.3.4”, “1.3.3.1”), Seq(“Home”)))</a:t>
            </a:r>
            <a:br>
              <a:rPr lang="en-US" sz="40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(“about.html”, (Seq(“3.4.5.6”), Seq(“About”)))</a:t>
            </a:r>
            <a:endParaRPr/>
          </a:p>
        </p:txBody>
      </p:sp>
      <p:sp>
        <p:nvSpPr>
          <p:cNvPr id="267" name="Google Shape;267;p31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Datasets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Controlling the Level of Parallelism</a:t>
            </a:r>
            <a:endParaRPr/>
          </a:p>
        </p:txBody>
      </p:sp>
      <p:sp>
        <p:nvSpPr>
          <p:cNvPr id="273" name="Google Shape;273;p32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All the pair RDD operations take an optional second parameter for number of tasks</a:t>
            </a:r>
            <a:endParaRPr/>
          </a:p>
          <a:p>
            <a:pPr indent="0" lvl="1" marL="1399032" rtl="0" algn="l">
              <a:spcBef>
                <a:spcPts val="180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words.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reduceByKey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40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lambda x, y: x + y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, 5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4000">
              <a:solidFill>
                <a:srgbClr val="008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1399032" rtl="0" algn="l">
              <a:spcBef>
                <a:spcPts val="180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words.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groupByKey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(5)</a:t>
            </a:r>
            <a:endParaRPr sz="4000">
              <a:solidFill>
                <a:srgbClr val="008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1399032" rtl="0" algn="l">
              <a:spcBef>
                <a:spcPts val="180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visits.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(pageViews, 5)</a:t>
            </a:r>
            <a:endParaRPr/>
          </a:p>
          <a:p>
            <a:pPr indent="0" lvl="0" marL="3175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939800" y="2552700"/>
            <a:ext cx="22390100" cy="9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External variables you use in a closure will automatically be shipped to the cluster:</a:t>
            </a:r>
            <a:endParaRPr/>
          </a:p>
          <a:p>
            <a:pPr indent="0" lvl="1" marL="1399032" rtl="0" algn="l">
              <a:spcBef>
                <a:spcPts val="180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query = raw_input(</a:t>
            </a:r>
            <a:r>
              <a:rPr lang="en-US" sz="40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“Enter a query:”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1" marL="1399032" rtl="0" algn="l">
              <a:spcBef>
                <a:spcPts val="180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pages.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40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lambda x: x.startswith(query)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Some caveats: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Each task gets a new copy (updates aren’t sent back)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Variable must be Serializable (Java/Scala) or Pickle-able (Python)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Don’t use fields of an outer object (ships all of it!)</a:t>
            </a:r>
            <a:endParaRPr/>
          </a:p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Local Variables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1219200" y="3429000"/>
            <a:ext cx="10769600" cy="9051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1750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MyCoolRddApp {</a:t>
            </a:r>
            <a:br>
              <a:rPr lang="en-US" sz="40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4000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param = 3.14</a:t>
            </a:r>
            <a:br>
              <a:rPr lang="en-US" sz="40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4000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log = new Log(...)</a:t>
            </a:r>
            <a:br>
              <a:rPr lang="en-US" sz="40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 ...</a:t>
            </a:r>
            <a:br>
              <a:rPr lang="en-US" sz="4000"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40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4000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work(rdd: RDD[Int]) {</a:t>
            </a:r>
            <a:br>
              <a:rPr lang="en-US" sz="40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   rdd.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40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x =&gt; x + param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40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      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40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40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-US" sz="40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85" name="Google Shape;285;p34"/>
          <p:cNvSpPr txBox="1"/>
          <p:nvPr>
            <p:ph idx="2" type="body"/>
          </p:nvPr>
        </p:nvSpPr>
        <p:spPr>
          <a:xfrm>
            <a:off x="12395200" y="3452739"/>
            <a:ext cx="10769600" cy="9051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1750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 sz="4300"/>
              <a:t>How to get around it:</a:t>
            </a:r>
            <a:endParaRPr/>
          </a:p>
          <a:p>
            <a:pPr indent="0" lvl="0" marL="317500" rtl="0" algn="l">
              <a:spcBef>
                <a:spcPts val="1800"/>
              </a:spcBef>
              <a:spcAft>
                <a:spcPts val="0"/>
              </a:spcAft>
              <a:buSzPts val="2800"/>
              <a:buNone/>
            </a:pPr>
            <a:br>
              <a:rPr b="1" lang="en-US" sz="2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MyCoolRddApp {</a:t>
            </a:r>
            <a:b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...</a:t>
            </a:r>
            <a:b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work(rdd: RDD[Int]) {</a:t>
            </a:r>
            <a:b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    val param_ = param</a:t>
            </a:r>
            <a:br>
              <a:rPr b="1" lang="en-US" sz="4000">
                <a:solidFill>
                  <a:srgbClr val="FF66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rdd.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40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x =&gt; x + </a:t>
            </a:r>
            <a:r>
              <a:rPr lang="en-US" sz="400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param_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reduce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40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4000"/>
          </a:p>
        </p:txBody>
      </p:sp>
      <p:sp>
        <p:nvSpPr>
          <p:cNvPr id="286" name="Google Shape;286;p34"/>
          <p:cNvSpPr/>
          <p:nvPr/>
        </p:nvSpPr>
        <p:spPr>
          <a:xfrm>
            <a:off x="3208798" y="9067800"/>
            <a:ext cx="6544802" cy="1481054"/>
          </a:xfrm>
          <a:prstGeom prst="wedgeRectCallout">
            <a:avLst>
              <a:gd fmla="val 27431" name="adj1"/>
              <a:gd fmla="val -123939" name="adj2"/>
            </a:avLst>
          </a:prstGeom>
          <a:gradFill>
            <a:gsLst>
              <a:gs pos="0">
                <a:srgbClr val="1F1F97"/>
              </a:gs>
              <a:gs pos="100000">
                <a:srgbClr val="A4A4E6"/>
              </a:gs>
            </a:gsLst>
            <a:lin ang="16200000" scaled="0"/>
          </a:gradFill>
          <a:ln cap="flat" cmpd="sng" w="9525">
            <a:solidFill>
              <a:srgbClr val="28288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NotSerializableException:</a:t>
            </a:r>
            <a:br>
              <a:rPr lang="en-US" sz="4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4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MyCoolRddApp (or Log)</a:t>
            </a:r>
            <a:endParaRPr/>
          </a:p>
        </p:txBody>
      </p:sp>
      <p:sp>
        <p:nvSpPr>
          <p:cNvPr id="287" name="Google Shape;287;p34"/>
          <p:cNvSpPr/>
          <p:nvPr/>
        </p:nvSpPr>
        <p:spPr>
          <a:xfrm>
            <a:off x="14244680" y="9677400"/>
            <a:ext cx="7548520" cy="1481054"/>
          </a:xfrm>
          <a:prstGeom prst="wedgeRectCallout">
            <a:avLst>
              <a:gd fmla="val 20737" name="adj1"/>
              <a:gd fmla="val -121126" name="adj2"/>
            </a:avLst>
          </a:prstGeom>
          <a:gradFill>
            <a:gsLst>
              <a:gs pos="0">
                <a:srgbClr val="1F1F97"/>
              </a:gs>
              <a:gs pos="100000">
                <a:srgbClr val="A4A4E6"/>
              </a:gs>
            </a:gsLst>
            <a:lin ang="16200000" scaled="0"/>
          </a:gradFill>
          <a:ln cap="flat" cmpd="sng" w="9525">
            <a:solidFill>
              <a:srgbClr val="28288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References only local variable instead of </a:t>
            </a: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this.param</a:t>
            </a:r>
            <a:endParaRPr sz="4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34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Closure Mishap Example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Details</a:t>
            </a:r>
            <a:endParaRPr/>
          </a:p>
        </p:txBody>
      </p:sp>
      <p:sp>
        <p:nvSpPr>
          <p:cNvPr id="294" name="Google Shape;294;p35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Spark supports lots of other operations!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Full programming guide: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spark-project.org/documentation</a:t>
            </a:r>
            <a:endParaRPr/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/>
          <p:nvPr/>
        </p:nvSpPr>
        <p:spPr>
          <a:xfrm>
            <a:off x="1108360" y="4227162"/>
            <a:ext cx="22148799" cy="856714"/>
          </a:xfrm>
          <a:prstGeom prst="roundRect">
            <a:avLst>
              <a:gd fmla="val 10339" name="adj"/>
            </a:avLst>
          </a:prstGeom>
          <a:solidFill>
            <a:srgbClr val="D9E4F2"/>
          </a:solidFill>
          <a:ln cap="flat" cmpd="sng" w="1905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1" name="Google Shape;301;p36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Introduction to Spark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Tour of Spark operations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Job execution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Standalone programs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Deployment options</a:t>
            </a:r>
            <a:endParaRPr/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Local multicore: just a library in your program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EC2: scripts for launching a Spark cluster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Private cluster: Mesos, YARN, Standalone Mode</a:t>
            </a:r>
            <a:endParaRPr/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</p:txBody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Run It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 Components</a:t>
            </a:r>
            <a:endParaRPr/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838200" y="2667000"/>
            <a:ext cx="12649200" cy="8594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Spark runs as a library in your program</a:t>
            </a:r>
            <a:br>
              <a:rPr lang="en-US"/>
            </a:br>
            <a:r>
              <a:rPr lang="en-US"/>
              <a:t>(one instance per app)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Runs tasks locally or on a cluster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Standalone deploy cluster, Mesos or YARN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Accesses storage via Hadoop InputFormat API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Can use HBase, HDFS, S3, …</a:t>
            </a: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16306800" y="2667000"/>
            <a:ext cx="5336707" cy="1808576"/>
          </a:xfrm>
          <a:prstGeom prst="rect">
            <a:avLst/>
          </a:prstGeom>
          <a:gradFill>
            <a:gsLst>
              <a:gs pos="0">
                <a:srgbClr val="2323A8"/>
              </a:gs>
              <a:gs pos="100000">
                <a:srgbClr val="A1A1EE"/>
              </a:gs>
            </a:gsLst>
            <a:lin ang="16200000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Your application</a:t>
            </a: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17173734" y="3497545"/>
            <a:ext cx="4320599" cy="880229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BABABA"/>
              </a:gs>
            </a:gsLst>
            <a:lin ang="162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SparkContext</a:t>
            </a:r>
            <a:endParaRPr sz="3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1" name="Google Shape;311;p37"/>
          <p:cNvSpPr/>
          <p:nvPr/>
        </p:nvSpPr>
        <p:spPr>
          <a:xfrm>
            <a:off x="19587852" y="5162871"/>
            <a:ext cx="2738749" cy="1443825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  <a:lin ang="16200000" scaled="0"/>
          </a:gradFill>
          <a:ln cap="flat" cmpd="sng" w="9525">
            <a:solidFill>
              <a:srgbClr val="79797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Local threads</a:t>
            </a: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16143508" y="5154649"/>
            <a:ext cx="2738749" cy="1443825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  <a:lin ang="16200000" scaled="0"/>
          </a:gradFill>
          <a:ln cap="flat" cmpd="sng" w="9525">
            <a:solidFill>
              <a:srgbClr val="79797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Cluster manager</a:t>
            </a:r>
            <a:endParaRPr sz="3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14641589" y="7268937"/>
            <a:ext cx="2640188" cy="2021603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  <a:lin ang="16200000" scaled="0"/>
          </a:gradFill>
          <a:ln cap="flat" cmpd="sng" w="9525">
            <a:solidFill>
              <a:srgbClr val="79797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108850" lIns="0" spcFirstLastPara="1" rIns="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Worker</a:t>
            </a:r>
            <a:endParaRPr sz="3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4" name="Google Shape;314;p37"/>
          <p:cNvSpPr/>
          <p:nvPr/>
        </p:nvSpPr>
        <p:spPr>
          <a:xfrm>
            <a:off x="17731478" y="7268937"/>
            <a:ext cx="2668239" cy="2021603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  <a:lin ang="16200000" scaled="0"/>
          </a:gradFill>
          <a:ln cap="flat" cmpd="sng" w="9525">
            <a:solidFill>
              <a:srgbClr val="79797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108850" lIns="0" spcFirstLastPara="1" rIns="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Worker</a:t>
            </a:r>
            <a:endParaRPr sz="3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5" name="Google Shape;315;p37"/>
          <p:cNvSpPr/>
          <p:nvPr/>
        </p:nvSpPr>
        <p:spPr>
          <a:xfrm>
            <a:off x="14630400" y="9869680"/>
            <a:ext cx="7696199" cy="965831"/>
          </a:xfrm>
          <a:prstGeom prst="rect">
            <a:avLst/>
          </a:prstGeom>
          <a:gradFill>
            <a:gsLst>
              <a:gs pos="0">
                <a:srgbClr val="1F1F97"/>
              </a:gs>
              <a:gs pos="100000">
                <a:srgbClr val="A4A4E6"/>
              </a:gs>
            </a:gsLst>
            <a:lin ang="16200000" scaled="0"/>
          </a:gradFill>
          <a:ln cap="flat" cmpd="sng" w="9525">
            <a:solidFill>
              <a:srgbClr val="28288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HDFS or other storage</a:t>
            </a:r>
            <a:endParaRPr/>
          </a:p>
        </p:txBody>
      </p:sp>
      <p:cxnSp>
        <p:nvCxnSpPr>
          <p:cNvPr id="316" name="Google Shape;316;p37"/>
          <p:cNvCxnSpPr>
            <a:stCxn id="310" idx="2"/>
            <a:endCxn id="312" idx="0"/>
          </p:cNvCxnSpPr>
          <p:nvPr/>
        </p:nvCxnSpPr>
        <p:spPr>
          <a:xfrm flipH="1">
            <a:off x="17512734" y="4377774"/>
            <a:ext cx="1821300" cy="777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7" name="Google Shape;317;p37"/>
          <p:cNvCxnSpPr>
            <a:stCxn id="310" idx="2"/>
            <a:endCxn id="311" idx="0"/>
          </p:cNvCxnSpPr>
          <p:nvPr/>
        </p:nvCxnSpPr>
        <p:spPr>
          <a:xfrm>
            <a:off x="19334034" y="4377774"/>
            <a:ext cx="1623300" cy="78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8" name="Google Shape;318;p37"/>
          <p:cNvCxnSpPr>
            <a:stCxn id="312" idx="2"/>
            <a:endCxn id="313" idx="0"/>
          </p:cNvCxnSpPr>
          <p:nvPr/>
        </p:nvCxnSpPr>
        <p:spPr>
          <a:xfrm flipH="1">
            <a:off x="15961582" y="6598474"/>
            <a:ext cx="1551300" cy="67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319" name="Google Shape;319;p37"/>
          <p:cNvCxnSpPr>
            <a:stCxn id="312" idx="2"/>
            <a:endCxn id="314" idx="0"/>
          </p:cNvCxnSpPr>
          <p:nvPr/>
        </p:nvCxnSpPr>
        <p:spPr>
          <a:xfrm>
            <a:off x="17512882" y="6598474"/>
            <a:ext cx="1552800" cy="67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320" name="Google Shape;320;p37"/>
          <p:cNvCxnSpPr/>
          <p:nvPr/>
        </p:nvCxnSpPr>
        <p:spPr>
          <a:xfrm>
            <a:off x="15963656" y="9140730"/>
            <a:ext cx="0" cy="74076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1" name="Google Shape;321;p37"/>
          <p:cNvCxnSpPr/>
          <p:nvPr/>
        </p:nvCxnSpPr>
        <p:spPr>
          <a:xfrm>
            <a:off x="19095273" y="9140730"/>
            <a:ext cx="6810" cy="74076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2" name="Google Shape;322;p37"/>
          <p:cNvCxnSpPr/>
          <p:nvPr/>
        </p:nvCxnSpPr>
        <p:spPr>
          <a:xfrm>
            <a:off x="21413684" y="6606697"/>
            <a:ext cx="0" cy="326298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3" name="Google Shape;323;p37"/>
          <p:cNvSpPr/>
          <p:nvPr/>
        </p:nvSpPr>
        <p:spPr>
          <a:xfrm>
            <a:off x="14753580" y="8027517"/>
            <a:ext cx="2420153" cy="117778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BABABA"/>
              </a:gs>
            </a:gsLst>
            <a:lin ang="162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Spark executor</a:t>
            </a:r>
            <a:endParaRPr sz="3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4" name="Google Shape;324;p37"/>
          <p:cNvSpPr/>
          <p:nvPr/>
        </p:nvSpPr>
        <p:spPr>
          <a:xfrm>
            <a:off x="17885197" y="8027517"/>
            <a:ext cx="2420153" cy="117778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rgbClr val="BABABA"/>
              </a:gs>
            </a:gsLst>
            <a:lin ang="162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Spark executor</a:t>
            </a:r>
            <a:endParaRPr sz="3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/>
          <p:nvPr/>
        </p:nvSpPr>
        <p:spPr>
          <a:xfrm>
            <a:off x="11582400" y="2438400"/>
            <a:ext cx="10972800" cy="7564892"/>
          </a:xfrm>
          <a:prstGeom prst="roundRect">
            <a:avLst>
              <a:gd fmla="val 11363" name="adj"/>
            </a:avLst>
          </a:prstGeom>
          <a:noFill/>
          <a:ln cap="flat" cmpd="sng" w="254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8"/>
          <p:cNvSpPr/>
          <p:nvPr/>
        </p:nvSpPr>
        <p:spPr>
          <a:xfrm>
            <a:off x="11901962" y="2721366"/>
            <a:ext cx="3547725" cy="264241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11901962" y="5705494"/>
            <a:ext cx="7567741" cy="401256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17650795" y="6126532"/>
            <a:ext cx="1148093" cy="292509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17832430" y="6295603"/>
            <a:ext cx="789312" cy="5065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323A8"/>
              </a:gs>
              <a:gs pos="100000">
                <a:srgbClr val="A1A1EE"/>
              </a:gs>
            </a:gsLst>
            <a:lin ang="16200000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17832430" y="6991234"/>
            <a:ext cx="789312" cy="5065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323A8"/>
              </a:gs>
              <a:gs pos="100000">
                <a:srgbClr val="A1A1EE"/>
              </a:gs>
            </a:gsLst>
            <a:lin ang="16200000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17832430" y="7665691"/>
            <a:ext cx="789312" cy="5065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323A8"/>
              </a:gs>
              <a:gs pos="100000">
                <a:srgbClr val="A1A1EE"/>
              </a:gs>
            </a:gsLst>
            <a:lin ang="16200000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17832430" y="8361322"/>
            <a:ext cx="789312" cy="5065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323A8"/>
              </a:gs>
              <a:gs pos="100000">
                <a:srgbClr val="A1A1EE"/>
              </a:gs>
            </a:gsLst>
            <a:lin ang="16200000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13950458" y="2924434"/>
            <a:ext cx="1148093" cy="220006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14132091" y="3079220"/>
            <a:ext cx="789312" cy="5065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323A8"/>
              </a:gs>
              <a:gs pos="100000">
                <a:srgbClr val="A1A1EE"/>
              </a:gs>
            </a:gsLst>
            <a:lin ang="16200000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14132091" y="3774851"/>
            <a:ext cx="789312" cy="5065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323A8"/>
              </a:gs>
              <a:gs pos="100000">
                <a:srgbClr val="A1A1EE"/>
              </a:gs>
            </a:gsLst>
            <a:lin ang="16200000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14132091" y="4436221"/>
            <a:ext cx="789312" cy="5065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323A8"/>
              </a:gs>
              <a:gs pos="100000">
                <a:srgbClr val="A1A1EE"/>
              </a:gs>
            </a:gsLst>
            <a:lin ang="16200000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17650795" y="2936075"/>
            <a:ext cx="1148093" cy="220006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17832430" y="3090862"/>
            <a:ext cx="789312" cy="5065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0000"/>
              </a:gs>
              <a:gs pos="100000">
                <a:srgbClr val="000000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17832430" y="3786493"/>
            <a:ext cx="789312" cy="5065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0000"/>
              </a:gs>
              <a:gs pos="100000">
                <a:srgbClr val="000000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17832430" y="4447863"/>
            <a:ext cx="789312" cy="5065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0000"/>
              </a:gs>
              <a:gs pos="100000">
                <a:srgbClr val="000000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21082084" y="4746456"/>
            <a:ext cx="1148093" cy="220006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8"/>
          <p:cNvSpPr/>
          <p:nvPr/>
        </p:nvSpPr>
        <p:spPr>
          <a:xfrm>
            <a:off x="21263720" y="4901245"/>
            <a:ext cx="789312" cy="5065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323A8"/>
              </a:gs>
              <a:gs pos="100000">
                <a:srgbClr val="A1A1EE"/>
              </a:gs>
            </a:gsLst>
            <a:lin ang="16200000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8"/>
          <p:cNvSpPr/>
          <p:nvPr/>
        </p:nvSpPr>
        <p:spPr>
          <a:xfrm>
            <a:off x="21263720" y="5596876"/>
            <a:ext cx="789312" cy="5065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323A8"/>
              </a:gs>
              <a:gs pos="100000">
                <a:srgbClr val="A1A1EE"/>
              </a:gs>
            </a:gsLst>
            <a:lin ang="16200000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8"/>
          <p:cNvSpPr/>
          <p:nvPr/>
        </p:nvSpPr>
        <p:spPr>
          <a:xfrm>
            <a:off x="21263720" y="6258244"/>
            <a:ext cx="789312" cy="5065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323A8"/>
              </a:gs>
              <a:gs pos="100000">
                <a:srgbClr val="A1A1EE"/>
              </a:gs>
            </a:gsLst>
            <a:lin ang="16200000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38"/>
          <p:cNvCxnSpPr>
            <a:stCxn id="343" idx="3"/>
            <a:endCxn id="347" idx="1"/>
          </p:cNvCxnSpPr>
          <p:nvPr/>
        </p:nvCxnSpPr>
        <p:spPr>
          <a:xfrm>
            <a:off x="18621742" y="3344153"/>
            <a:ext cx="2642100" cy="1810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51" name="Google Shape;351;p38"/>
          <p:cNvCxnSpPr>
            <a:stCxn id="344" idx="3"/>
            <a:endCxn id="348" idx="1"/>
          </p:cNvCxnSpPr>
          <p:nvPr/>
        </p:nvCxnSpPr>
        <p:spPr>
          <a:xfrm>
            <a:off x="18621742" y="4039784"/>
            <a:ext cx="2642100" cy="1810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52" name="Google Shape;352;p38"/>
          <p:cNvCxnSpPr>
            <a:stCxn id="345" idx="3"/>
            <a:endCxn id="349" idx="1"/>
          </p:cNvCxnSpPr>
          <p:nvPr/>
        </p:nvCxnSpPr>
        <p:spPr>
          <a:xfrm>
            <a:off x="18621742" y="4701154"/>
            <a:ext cx="2642100" cy="1810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53" name="Google Shape;353;p38"/>
          <p:cNvCxnSpPr>
            <a:stCxn id="340" idx="3"/>
            <a:endCxn id="344" idx="1"/>
          </p:cNvCxnSpPr>
          <p:nvPr/>
        </p:nvCxnSpPr>
        <p:spPr>
          <a:xfrm>
            <a:off x="14921403" y="4028143"/>
            <a:ext cx="2910900" cy="11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54" name="Google Shape;354;p38"/>
          <p:cNvCxnSpPr>
            <a:stCxn id="339" idx="3"/>
            <a:endCxn id="343" idx="1"/>
          </p:cNvCxnSpPr>
          <p:nvPr/>
        </p:nvCxnSpPr>
        <p:spPr>
          <a:xfrm>
            <a:off x="14921403" y="3332511"/>
            <a:ext cx="2910900" cy="11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55" name="Google Shape;355;p38"/>
          <p:cNvCxnSpPr>
            <a:stCxn id="334" idx="3"/>
            <a:endCxn id="347" idx="1"/>
          </p:cNvCxnSpPr>
          <p:nvPr/>
        </p:nvCxnSpPr>
        <p:spPr>
          <a:xfrm flipH="1" rot="10800000">
            <a:off x="18621742" y="5154495"/>
            <a:ext cx="2642100" cy="1394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56" name="Google Shape;356;p38"/>
          <p:cNvCxnSpPr>
            <a:stCxn id="341" idx="3"/>
            <a:endCxn id="345" idx="1"/>
          </p:cNvCxnSpPr>
          <p:nvPr/>
        </p:nvCxnSpPr>
        <p:spPr>
          <a:xfrm>
            <a:off x="14921403" y="4689513"/>
            <a:ext cx="2910900" cy="11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57" name="Google Shape;357;p38"/>
          <p:cNvCxnSpPr>
            <a:stCxn id="336" idx="3"/>
            <a:endCxn id="347" idx="1"/>
          </p:cNvCxnSpPr>
          <p:nvPr/>
        </p:nvCxnSpPr>
        <p:spPr>
          <a:xfrm flipH="1" rot="10800000">
            <a:off x="18621742" y="5154482"/>
            <a:ext cx="2642100" cy="2764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58" name="Google Shape;358;p38"/>
          <p:cNvCxnSpPr>
            <a:stCxn id="334" idx="3"/>
            <a:endCxn id="348" idx="1"/>
          </p:cNvCxnSpPr>
          <p:nvPr/>
        </p:nvCxnSpPr>
        <p:spPr>
          <a:xfrm flipH="1" rot="10800000">
            <a:off x="18621742" y="5850195"/>
            <a:ext cx="2642100" cy="698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59" name="Google Shape;359;p38"/>
          <p:cNvCxnSpPr>
            <a:stCxn id="335" idx="3"/>
            <a:endCxn id="348" idx="1"/>
          </p:cNvCxnSpPr>
          <p:nvPr/>
        </p:nvCxnSpPr>
        <p:spPr>
          <a:xfrm flipH="1" rot="10800000">
            <a:off x="18621742" y="5850126"/>
            <a:ext cx="2642100" cy="1394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60" name="Google Shape;360;p38"/>
          <p:cNvCxnSpPr>
            <a:stCxn id="336" idx="3"/>
            <a:endCxn id="348" idx="1"/>
          </p:cNvCxnSpPr>
          <p:nvPr/>
        </p:nvCxnSpPr>
        <p:spPr>
          <a:xfrm flipH="1" rot="10800000">
            <a:off x="18621742" y="5850182"/>
            <a:ext cx="2642100" cy="2068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61" name="Google Shape;361;p38"/>
          <p:cNvCxnSpPr>
            <a:stCxn id="337" idx="3"/>
            <a:endCxn id="348" idx="1"/>
          </p:cNvCxnSpPr>
          <p:nvPr/>
        </p:nvCxnSpPr>
        <p:spPr>
          <a:xfrm flipH="1" rot="10800000">
            <a:off x="18621742" y="5850113"/>
            <a:ext cx="2642100" cy="2764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62" name="Google Shape;362;p38"/>
          <p:cNvCxnSpPr>
            <a:stCxn id="335" idx="3"/>
            <a:endCxn id="347" idx="1"/>
          </p:cNvCxnSpPr>
          <p:nvPr/>
        </p:nvCxnSpPr>
        <p:spPr>
          <a:xfrm flipH="1" rot="10800000">
            <a:off x="18621742" y="5154426"/>
            <a:ext cx="2642100" cy="2090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63" name="Google Shape;363;p38"/>
          <p:cNvCxnSpPr>
            <a:stCxn id="340" idx="3"/>
            <a:endCxn id="345" idx="1"/>
          </p:cNvCxnSpPr>
          <p:nvPr/>
        </p:nvCxnSpPr>
        <p:spPr>
          <a:xfrm>
            <a:off x="14921403" y="4028143"/>
            <a:ext cx="2910900" cy="672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64" name="Google Shape;364;p38"/>
          <p:cNvCxnSpPr>
            <a:stCxn id="340" idx="3"/>
            <a:endCxn id="343" idx="1"/>
          </p:cNvCxnSpPr>
          <p:nvPr/>
        </p:nvCxnSpPr>
        <p:spPr>
          <a:xfrm flipH="1" rot="10800000">
            <a:off x="14921403" y="3344143"/>
            <a:ext cx="2910900" cy="684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65" name="Google Shape;365;p38"/>
          <p:cNvCxnSpPr>
            <a:stCxn id="341" idx="3"/>
            <a:endCxn id="344" idx="1"/>
          </p:cNvCxnSpPr>
          <p:nvPr/>
        </p:nvCxnSpPr>
        <p:spPr>
          <a:xfrm flipH="1" rot="10800000">
            <a:off x="14921403" y="4039713"/>
            <a:ext cx="2910900" cy="6498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66" name="Google Shape;366;p38"/>
          <p:cNvCxnSpPr>
            <a:stCxn id="339" idx="3"/>
            <a:endCxn id="345" idx="1"/>
          </p:cNvCxnSpPr>
          <p:nvPr/>
        </p:nvCxnSpPr>
        <p:spPr>
          <a:xfrm>
            <a:off x="14921403" y="3332511"/>
            <a:ext cx="2910900" cy="1368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67" name="Google Shape;367;p38"/>
          <p:cNvCxnSpPr>
            <a:stCxn id="337" idx="3"/>
            <a:endCxn id="347" idx="1"/>
          </p:cNvCxnSpPr>
          <p:nvPr/>
        </p:nvCxnSpPr>
        <p:spPr>
          <a:xfrm flipH="1" rot="10800000">
            <a:off x="18621742" y="5154413"/>
            <a:ext cx="2642100" cy="3460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68" name="Google Shape;368;p38"/>
          <p:cNvCxnSpPr>
            <a:stCxn id="334" idx="3"/>
            <a:endCxn id="349" idx="1"/>
          </p:cNvCxnSpPr>
          <p:nvPr/>
        </p:nvCxnSpPr>
        <p:spPr>
          <a:xfrm flipH="1" rot="10800000">
            <a:off x="18621742" y="6511395"/>
            <a:ext cx="2642100" cy="37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69" name="Google Shape;369;p38"/>
          <p:cNvCxnSpPr>
            <a:stCxn id="335" idx="3"/>
            <a:endCxn id="349" idx="1"/>
          </p:cNvCxnSpPr>
          <p:nvPr/>
        </p:nvCxnSpPr>
        <p:spPr>
          <a:xfrm flipH="1" rot="10800000">
            <a:off x="18621742" y="6511626"/>
            <a:ext cx="2642100" cy="732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70" name="Google Shape;370;p38"/>
          <p:cNvCxnSpPr>
            <a:stCxn id="336" idx="3"/>
            <a:endCxn id="349" idx="1"/>
          </p:cNvCxnSpPr>
          <p:nvPr/>
        </p:nvCxnSpPr>
        <p:spPr>
          <a:xfrm flipH="1" rot="10800000">
            <a:off x="18621742" y="6511682"/>
            <a:ext cx="2642100" cy="1407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71" name="Google Shape;371;p38"/>
          <p:cNvCxnSpPr>
            <a:stCxn id="337" idx="3"/>
            <a:endCxn id="349" idx="1"/>
          </p:cNvCxnSpPr>
          <p:nvPr/>
        </p:nvCxnSpPr>
        <p:spPr>
          <a:xfrm flipH="1" rot="10800000">
            <a:off x="18621742" y="6511613"/>
            <a:ext cx="2642100" cy="2103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372" name="Google Shape;372;p38"/>
          <p:cNvSpPr txBox="1"/>
          <p:nvPr/>
        </p:nvSpPr>
        <p:spPr>
          <a:xfrm>
            <a:off x="19756728" y="7655044"/>
            <a:ext cx="930462" cy="805679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/>
          </a:p>
        </p:txBody>
      </p:sp>
      <p:sp>
        <p:nvSpPr>
          <p:cNvPr id="373" name="Google Shape;373;p38"/>
          <p:cNvSpPr txBox="1"/>
          <p:nvPr/>
        </p:nvSpPr>
        <p:spPr>
          <a:xfrm>
            <a:off x="16337230" y="8842299"/>
            <a:ext cx="1036221" cy="805679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</a:t>
            </a:r>
            <a:endParaRPr/>
          </a:p>
        </p:txBody>
      </p:sp>
      <p:sp>
        <p:nvSpPr>
          <p:cNvPr id="374" name="Google Shape;374;p38"/>
          <p:cNvSpPr txBox="1"/>
          <p:nvPr/>
        </p:nvSpPr>
        <p:spPr>
          <a:xfrm>
            <a:off x="15490948" y="4716822"/>
            <a:ext cx="1718683" cy="805679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groupBy</a:t>
            </a:r>
            <a:endParaRPr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38"/>
          <p:cNvCxnSpPr>
            <a:stCxn id="341" idx="3"/>
            <a:endCxn id="343" idx="1"/>
          </p:cNvCxnSpPr>
          <p:nvPr/>
        </p:nvCxnSpPr>
        <p:spPr>
          <a:xfrm flipH="1" rot="10800000">
            <a:off x="14921403" y="3344013"/>
            <a:ext cx="2910900" cy="1345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76" name="Google Shape;376;p38"/>
          <p:cNvCxnSpPr>
            <a:stCxn id="339" idx="3"/>
            <a:endCxn id="344" idx="1"/>
          </p:cNvCxnSpPr>
          <p:nvPr/>
        </p:nvCxnSpPr>
        <p:spPr>
          <a:xfrm>
            <a:off x="14921403" y="3332511"/>
            <a:ext cx="2910900" cy="707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377" name="Google Shape;377;p38"/>
          <p:cNvSpPr txBox="1"/>
          <p:nvPr/>
        </p:nvSpPr>
        <p:spPr>
          <a:xfrm>
            <a:off x="20400025" y="9002248"/>
            <a:ext cx="1611401" cy="805679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/>
          </a:p>
        </p:txBody>
      </p:sp>
      <p:sp>
        <p:nvSpPr>
          <p:cNvPr id="378" name="Google Shape;378;p38"/>
          <p:cNvSpPr txBox="1"/>
          <p:nvPr/>
        </p:nvSpPr>
        <p:spPr>
          <a:xfrm>
            <a:off x="12168798" y="4582836"/>
            <a:ext cx="1611401" cy="805679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/>
          </a:p>
        </p:txBody>
      </p:sp>
      <p:sp>
        <p:nvSpPr>
          <p:cNvPr id="379" name="Google Shape;379;p38"/>
          <p:cNvSpPr txBox="1"/>
          <p:nvPr/>
        </p:nvSpPr>
        <p:spPr>
          <a:xfrm>
            <a:off x="12129439" y="8948713"/>
            <a:ext cx="1611401" cy="805679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/>
          </a:p>
        </p:txBody>
      </p:sp>
      <p:sp>
        <p:nvSpPr>
          <p:cNvPr id="380" name="Google Shape;380;p38"/>
          <p:cNvSpPr txBox="1"/>
          <p:nvPr/>
        </p:nvSpPr>
        <p:spPr>
          <a:xfrm>
            <a:off x="13170813" y="2704183"/>
            <a:ext cx="912919" cy="804612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A:</a:t>
            </a:r>
            <a:endParaRPr/>
          </a:p>
        </p:txBody>
      </p:sp>
      <p:sp>
        <p:nvSpPr>
          <p:cNvPr id="381" name="Google Shape;381;p38"/>
          <p:cNvSpPr txBox="1"/>
          <p:nvPr/>
        </p:nvSpPr>
        <p:spPr>
          <a:xfrm>
            <a:off x="16824397" y="2606177"/>
            <a:ext cx="900095" cy="804612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B:</a:t>
            </a:r>
            <a:endParaRPr/>
          </a:p>
        </p:txBody>
      </p:sp>
      <p:sp>
        <p:nvSpPr>
          <p:cNvPr id="382" name="Google Shape;382;p38"/>
          <p:cNvSpPr txBox="1"/>
          <p:nvPr/>
        </p:nvSpPr>
        <p:spPr>
          <a:xfrm>
            <a:off x="11936410" y="5762030"/>
            <a:ext cx="926983" cy="804612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C:</a:t>
            </a:r>
            <a:endParaRPr/>
          </a:p>
        </p:txBody>
      </p:sp>
      <p:sp>
        <p:nvSpPr>
          <p:cNvPr id="383" name="Google Shape;383;p38"/>
          <p:cNvSpPr txBox="1"/>
          <p:nvPr/>
        </p:nvSpPr>
        <p:spPr>
          <a:xfrm>
            <a:off x="14205020" y="5762030"/>
            <a:ext cx="926983" cy="804612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D:</a:t>
            </a:r>
            <a:endParaRPr/>
          </a:p>
        </p:txBody>
      </p:sp>
      <p:sp>
        <p:nvSpPr>
          <p:cNvPr id="384" name="Google Shape;384;p38"/>
          <p:cNvSpPr txBox="1"/>
          <p:nvPr/>
        </p:nvSpPr>
        <p:spPr>
          <a:xfrm>
            <a:off x="16884036" y="5744958"/>
            <a:ext cx="900095" cy="804612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E:</a:t>
            </a:r>
            <a:endParaRPr/>
          </a:p>
        </p:txBody>
      </p:sp>
      <p:sp>
        <p:nvSpPr>
          <p:cNvPr id="385" name="Google Shape;385;p38"/>
          <p:cNvSpPr txBox="1"/>
          <p:nvPr/>
        </p:nvSpPr>
        <p:spPr>
          <a:xfrm>
            <a:off x="20423944" y="4057021"/>
            <a:ext cx="872731" cy="804612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F:</a:t>
            </a:r>
            <a:endParaRPr/>
          </a:p>
        </p:txBody>
      </p:sp>
      <p:sp>
        <p:nvSpPr>
          <p:cNvPr id="386" name="Google Shape;386;p38"/>
          <p:cNvSpPr/>
          <p:nvPr/>
        </p:nvSpPr>
        <p:spPr>
          <a:xfrm>
            <a:off x="17199228" y="10839536"/>
            <a:ext cx="797062" cy="51484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000000"/>
              </a:gs>
              <a:gs pos="100000">
                <a:srgbClr val="000000"/>
              </a:gs>
            </a:gsLst>
            <a:lin ang="1620000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8"/>
          <p:cNvSpPr txBox="1"/>
          <p:nvPr/>
        </p:nvSpPr>
        <p:spPr>
          <a:xfrm>
            <a:off x="17990648" y="10702913"/>
            <a:ext cx="3269152" cy="805679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cached partition</a:t>
            </a:r>
            <a:endParaRPr/>
          </a:p>
        </p:txBody>
      </p:sp>
      <p:grpSp>
        <p:nvGrpSpPr>
          <p:cNvPr id="388" name="Google Shape;388;p38"/>
          <p:cNvGrpSpPr/>
          <p:nvPr/>
        </p:nvGrpSpPr>
        <p:grpSpPr>
          <a:xfrm>
            <a:off x="13734523" y="10537220"/>
            <a:ext cx="913634" cy="1197580"/>
            <a:chOff x="4181818" y="5635708"/>
            <a:chExt cx="571867" cy="777635"/>
          </a:xfrm>
        </p:grpSpPr>
        <p:sp>
          <p:nvSpPr>
            <p:cNvPr id="389" name="Google Shape;389;p38"/>
            <p:cNvSpPr/>
            <p:nvPr/>
          </p:nvSpPr>
          <p:spPr>
            <a:xfrm>
              <a:off x="4181818" y="5635708"/>
              <a:ext cx="571867" cy="777635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4272291" y="5713996"/>
              <a:ext cx="393158" cy="2562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323A8"/>
                </a:gs>
                <a:gs pos="100000">
                  <a:srgbClr val="A1A1EE"/>
                </a:gs>
              </a:gsLst>
              <a:lin ang="16200000" scaled="0"/>
            </a:gradFill>
            <a:ln cap="flat" cmpd="sng" w="9525">
              <a:solidFill>
                <a:srgbClr val="2E2E9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4272291" y="6065833"/>
              <a:ext cx="393158" cy="25622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323A8"/>
                </a:gs>
                <a:gs pos="100000">
                  <a:srgbClr val="A1A1EE"/>
                </a:gs>
              </a:gsLst>
              <a:lin ang="16200000" scaled="0"/>
            </a:gradFill>
            <a:ln cap="flat" cmpd="sng" w="9525">
              <a:solidFill>
                <a:srgbClr val="2E2E97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2" name="Google Shape;392;p38"/>
          <p:cNvSpPr txBox="1"/>
          <p:nvPr/>
        </p:nvSpPr>
        <p:spPr>
          <a:xfrm>
            <a:off x="14677197" y="10702913"/>
            <a:ext cx="1456191" cy="805679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RDD</a:t>
            </a: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15160083" y="6126532"/>
            <a:ext cx="1148093" cy="292509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15341716" y="6295603"/>
            <a:ext cx="789312" cy="5065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323A8"/>
              </a:gs>
              <a:gs pos="100000">
                <a:srgbClr val="A1A1EE"/>
              </a:gs>
            </a:gsLst>
            <a:lin ang="16200000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15341716" y="6991234"/>
            <a:ext cx="789312" cy="506583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15341716" y="7665691"/>
            <a:ext cx="789312" cy="506583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rgbClr val="BABABA"/>
              </a:gs>
            </a:gsLst>
            <a:lin ang="162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15341716" y="8361322"/>
            <a:ext cx="789312" cy="506583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8" name="Google Shape;398;p38"/>
          <p:cNvCxnSpPr>
            <a:stCxn id="395" idx="3"/>
            <a:endCxn id="335" idx="1"/>
          </p:cNvCxnSpPr>
          <p:nvPr/>
        </p:nvCxnSpPr>
        <p:spPr>
          <a:xfrm>
            <a:off x="16131028" y="7244526"/>
            <a:ext cx="17013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99" name="Google Shape;399;p38"/>
          <p:cNvCxnSpPr>
            <a:stCxn id="394" idx="3"/>
            <a:endCxn id="334" idx="1"/>
          </p:cNvCxnSpPr>
          <p:nvPr/>
        </p:nvCxnSpPr>
        <p:spPr>
          <a:xfrm>
            <a:off x="16131028" y="6548895"/>
            <a:ext cx="17013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00" name="Google Shape;400;p38"/>
          <p:cNvCxnSpPr>
            <a:stCxn id="396" idx="3"/>
            <a:endCxn id="336" idx="1"/>
          </p:cNvCxnSpPr>
          <p:nvPr/>
        </p:nvCxnSpPr>
        <p:spPr>
          <a:xfrm>
            <a:off x="16131028" y="7918982"/>
            <a:ext cx="17013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01" name="Google Shape;401;p38"/>
          <p:cNvCxnSpPr>
            <a:stCxn id="397" idx="3"/>
            <a:endCxn id="337" idx="1"/>
          </p:cNvCxnSpPr>
          <p:nvPr/>
        </p:nvCxnSpPr>
        <p:spPr>
          <a:xfrm>
            <a:off x="16131028" y="8614613"/>
            <a:ext cx="17013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402" name="Google Shape;402;p38"/>
          <p:cNvSpPr/>
          <p:nvPr/>
        </p:nvSpPr>
        <p:spPr>
          <a:xfrm>
            <a:off x="12705203" y="6126532"/>
            <a:ext cx="1148093" cy="292509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12886836" y="6295603"/>
            <a:ext cx="789312" cy="5065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323A8"/>
              </a:gs>
              <a:gs pos="100000">
                <a:srgbClr val="A1A1EE"/>
              </a:gs>
            </a:gsLst>
            <a:lin ang="16200000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12886836" y="6991234"/>
            <a:ext cx="789312" cy="5065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323A8"/>
              </a:gs>
              <a:gs pos="100000">
                <a:srgbClr val="A1A1EE"/>
              </a:gs>
            </a:gsLst>
            <a:lin ang="16200000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8"/>
          <p:cNvSpPr/>
          <p:nvPr/>
        </p:nvSpPr>
        <p:spPr>
          <a:xfrm>
            <a:off x="12886836" y="7665691"/>
            <a:ext cx="789312" cy="5065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323A8"/>
              </a:gs>
              <a:gs pos="100000">
                <a:srgbClr val="A1A1EE"/>
              </a:gs>
            </a:gsLst>
            <a:lin ang="16200000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8"/>
          <p:cNvSpPr/>
          <p:nvPr/>
        </p:nvSpPr>
        <p:spPr>
          <a:xfrm>
            <a:off x="12886836" y="8361322"/>
            <a:ext cx="789312" cy="5065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2323A8"/>
              </a:gs>
              <a:gs pos="100000">
                <a:srgbClr val="A1A1EE"/>
              </a:gs>
            </a:gsLst>
            <a:lin ang="16200000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7" name="Google Shape;407;p38"/>
          <p:cNvCxnSpPr>
            <a:stCxn id="404" idx="3"/>
            <a:endCxn id="395" idx="1"/>
          </p:cNvCxnSpPr>
          <p:nvPr/>
        </p:nvCxnSpPr>
        <p:spPr>
          <a:xfrm>
            <a:off x="13676148" y="7244526"/>
            <a:ext cx="1665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08" name="Google Shape;408;p38"/>
          <p:cNvCxnSpPr>
            <a:stCxn id="403" idx="3"/>
            <a:endCxn id="394" idx="1"/>
          </p:cNvCxnSpPr>
          <p:nvPr/>
        </p:nvCxnSpPr>
        <p:spPr>
          <a:xfrm>
            <a:off x="13676148" y="6548895"/>
            <a:ext cx="1665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09" name="Google Shape;409;p38"/>
          <p:cNvCxnSpPr>
            <a:stCxn id="405" idx="3"/>
            <a:endCxn id="396" idx="1"/>
          </p:cNvCxnSpPr>
          <p:nvPr/>
        </p:nvCxnSpPr>
        <p:spPr>
          <a:xfrm>
            <a:off x="13676148" y="7918982"/>
            <a:ext cx="1665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10" name="Google Shape;410;p38"/>
          <p:cNvCxnSpPr>
            <a:stCxn id="406" idx="3"/>
            <a:endCxn id="397" idx="1"/>
          </p:cNvCxnSpPr>
          <p:nvPr/>
        </p:nvCxnSpPr>
        <p:spPr>
          <a:xfrm>
            <a:off x="13676148" y="8614613"/>
            <a:ext cx="16656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411" name="Google Shape;411;p38"/>
          <p:cNvSpPr txBox="1"/>
          <p:nvPr/>
        </p:nvSpPr>
        <p:spPr>
          <a:xfrm>
            <a:off x="13946342" y="8836383"/>
            <a:ext cx="1054958" cy="805679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/>
          </a:p>
        </p:txBody>
      </p:sp>
      <p:sp>
        <p:nvSpPr>
          <p:cNvPr id="412" name="Google Shape;412;p38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Scheduler</a:t>
            </a:r>
            <a:endParaRPr/>
          </a:p>
        </p:txBody>
      </p:sp>
      <p:sp>
        <p:nvSpPr>
          <p:cNvPr id="413" name="Google Shape;413;p38"/>
          <p:cNvSpPr txBox="1"/>
          <p:nvPr>
            <p:ph idx="1" type="body"/>
          </p:nvPr>
        </p:nvSpPr>
        <p:spPr>
          <a:xfrm>
            <a:off x="939800" y="2552700"/>
            <a:ext cx="101092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Supports general task graphs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Pipelines functions where possible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Cache-aware data reuse &amp; locality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Partitioning-aware to avoid shuffles</a:t>
            </a:r>
            <a:endParaRPr/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Hadoop Compatibility</a:t>
            </a:r>
            <a:endParaRPr/>
          </a:p>
        </p:txBody>
      </p:sp>
      <p:sp>
        <p:nvSpPr>
          <p:cNvPr id="419" name="Google Shape;419;p39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Spark can read/write to any storage system / format that has a plugin for Hadoop!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Examples: HDFS, S3, HBase, Cassandra, Avro, SequenceFile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Reuses Hadoop’s InputFormat and OutputFormat APIs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APIs like </a:t>
            </a:r>
            <a:r>
              <a:rPr lang="en-US" sz="4100">
                <a:latin typeface="Consolas"/>
                <a:ea typeface="Consolas"/>
                <a:cs typeface="Consolas"/>
                <a:sym typeface="Consolas"/>
              </a:rPr>
              <a:t>SparkContext.textFile</a:t>
            </a:r>
            <a:r>
              <a:rPr lang="en-US"/>
              <a:t> support filesystems, while </a:t>
            </a:r>
            <a:r>
              <a:rPr lang="en-US" sz="4100">
                <a:latin typeface="Consolas"/>
                <a:ea typeface="Consolas"/>
                <a:cs typeface="Consolas"/>
                <a:sym typeface="Consolas"/>
              </a:rPr>
              <a:t>SparkContext.hadoopRDD</a:t>
            </a:r>
            <a:r>
              <a:rPr lang="en-US"/>
              <a:t> allows passing any Hadoop JobConf to configure an input source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/>
          <p:nvPr/>
        </p:nvSpPr>
        <p:spPr>
          <a:xfrm>
            <a:off x="1108360" y="5086886"/>
            <a:ext cx="22148799" cy="856714"/>
          </a:xfrm>
          <a:prstGeom prst="roundRect">
            <a:avLst>
              <a:gd fmla="val 10339" name="adj"/>
            </a:avLst>
          </a:prstGeom>
          <a:solidFill>
            <a:srgbClr val="D9E4F2"/>
          </a:solidFill>
          <a:ln cap="flat" cmpd="sng" w="1905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6" name="Google Shape;426;p40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427" name="Google Shape;427;p40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Introduction to Spark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Tour of Spark operations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Job execution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Standalone programs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Deployment options</a:t>
            </a:r>
            <a:endParaRPr/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1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 Spark</a:t>
            </a:r>
            <a:endParaRPr/>
          </a:p>
        </p:txBody>
      </p:sp>
      <p:sp>
        <p:nvSpPr>
          <p:cNvPr id="433" name="Google Shape;433;p41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Requires Java 6+, Scala 2.9.2</a:t>
            </a:r>
            <a:endParaRPr/>
          </a:p>
          <a:p>
            <a:pPr indent="0" lvl="1" marL="1399032" rtl="0" algn="l">
              <a:spcBef>
                <a:spcPts val="300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git clone git://github.com/mesos/spark</a:t>
            </a:r>
            <a:br>
              <a:rPr lang="en-US" sz="40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cd spark</a:t>
            </a:r>
            <a:br>
              <a:rPr lang="en-US" sz="40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sbt/sbt package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1399032" rtl="0" algn="l">
              <a:spcBef>
                <a:spcPts val="300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Optional: publish to local Maven cache</a:t>
            </a:r>
            <a:br>
              <a:rPr lang="en-US" sz="40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sbt/sbt publish-local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Spark to Your Project</a:t>
            </a:r>
            <a:endParaRPr/>
          </a:p>
        </p:txBody>
      </p:sp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Scala and Java: add a Maven dependency on</a:t>
            </a:r>
            <a:endParaRPr/>
          </a:p>
          <a:p>
            <a:pPr indent="0" lvl="0" marL="96012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rPr lang="en-US"/>
              <a:t>groupId:   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org.spark-project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/>
              <a:t>artifactId: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spark-core_2.9.1</a:t>
            </a:r>
            <a:br>
              <a:rPr lang="en-US"/>
            </a:br>
            <a:r>
              <a:rPr lang="en-US"/>
              <a:t>version:   	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0.7.0-SNAPSHOT</a:t>
            </a:r>
            <a:endParaRPr/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Python: run program with our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pyspark</a:t>
            </a:r>
            <a:r>
              <a:rPr lang="en-US"/>
              <a:t> script</a:t>
            </a:r>
            <a:endParaRPr/>
          </a:p>
          <a:p>
            <a:pPr indent="0" lvl="0" marL="96012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/>
          <p:nvPr/>
        </p:nvSpPr>
        <p:spPr>
          <a:xfrm>
            <a:off x="3022600" y="6324600"/>
            <a:ext cx="20523201" cy="2955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11349"/>
              </a:buClr>
              <a:buSzPts val="3800"/>
              <a:buFont typeface="Noto Sans Symbols"/>
              <a:buNone/>
            </a:pPr>
            <a:r>
              <a:rPr b="1" lang="en-US" sz="3800">
                <a:solidFill>
                  <a:srgbClr val="0C0F2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3800">
                <a:solidFill>
                  <a:srgbClr val="0C0F20"/>
                </a:solidFill>
                <a:latin typeface="Consolas"/>
                <a:ea typeface="Consolas"/>
                <a:cs typeface="Consolas"/>
                <a:sym typeface="Consolas"/>
              </a:rPr>
              <a:t> spark.api.java.JavaSparkContext;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11349"/>
              </a:buClr>
              <a:buSzPts val="3800"/>
              <a:buFont typeface="Noto Sans Symbols"/>
              <a:buNone/>
            </a:pPr>
            <a:r>
              <a:t/>
            </a:r>
            <a:endParaRPr b="1" sz="3800">
              <a:solidFill>
                <a:srgbClr val="0C0F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11349"/>
              </a:buClr>
              <a:buSzPts val="3800"/>
              <a:buFont typeface="Noto Sans Symbols"/>
              <a:buNone/>
            </a:pPr>
            <a:r>
              <a:rPr lang="en-US" sz="3800">
                <a:solidFill>
                  <a:srgbClr val="0C0F20"/>
                </a:solidFill>
                <a:latin typeface="Consolas"/>
                <a:ea typeface="Consolas"/>
                <a:cs typeface="Consolas"/>
                <a:sym typeface="Consolas"/>
              </a:rPr>
              <a:t>JavaSparkContext sc = </a:t>
            </a:r>
            <a:r>
              <a:rPr b="1" lang="en-US" sz="3800">
                <a:solidFill>
                  <a:srgbClr val="0C0F2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800">
                <a:solidFill>
                  <a:srgbClr val="0C0F20"/>
                </a:solidFill>
                <a:latin typeface="Consolas"/>
                <a:ea typeface="Consolas"/>
                <a:cs typeface="Consolas"/>
                <a:sym typeface="Consolas"/>
              </a:rPr>
              <a:t> JavaSparkContext(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11349"/>
              </a:buClr>
              <a:buSzPts val="3800"/>
              <a:buFont typeface="Noto Sans Symbols"/>
              <a:buNone/>
            </a:pPr>
            <a:r>
              <a:rPr lang="en-US" sz="38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    “masterUrl”</a:t>
            </a:r>
            <a:r>
              <a:rPr lang="en-US" sz="3800">
                <a:solidFill>
                  <a:srgbClr val="0C0F2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8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“name”</a:t>
            </a:r>
            <a:r>
              <a:rPr lang="en-US" sz="3800">
                <a:solidFill>
                  <a:srgbClr val="0C0F2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38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 “sparkHome”</a:t>
            </a:r>
            <a:r>
              <a:rPr lang="en-US" sz="3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new String[] {</a:t>
            </a:r>
            <a:r>
              <a:rPr lang="en-US" sz="38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“app.jar”</a:t>
            </a:r>
            <a:r>
              <a:rPr lang="en-US" sz="3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3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800">
                <a:solidFill>
                  <a:srgbClr val="0C0F2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11349"/>
              </a:buClr>
              <a:buSzPts val="3800"/>
              <a:buFont typeface="Noto Sans Symbols"/>
              <a:buNone/>
            </a:pPr>
            <a:r>
              <a:t/>
            </a:r>
            <a:endParaRPr sz="3800">
              <a:solidFill>
                <a:srgbClr val="0C0F2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6" name="Google Shape;446;p43"/>
          <p:cNvSpPr txBox="1"/>
          <p:nvPr>
            <p:ph idx="1" type="body"/>
          </p:nvPr>
        </p:nvSpPr>
        <p:spPr>
          <a:xfrm>
            <a:off x="3048000" y="2987676"/>
            <a:ext cx="20523201" cy="2955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US" sz="3800"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 spark.SparkContext</a:t>
            </a:r>
            <a:endParaRPr sz="3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US" sz="3800"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 spark.SparkContext._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b="1" sz="3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US" sz="3800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 sc = </a:t>
            </a:r>
            <a:r>
              <a:rPr b="1" lang="en-US" sz="3800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 SparkContext(</a:t>
            </a:r>
            <a:r>
              <a:rPr lang="en-US" sz="38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“masterUrl”</a:t>
            </a: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8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“name”</a:t>
            </a: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38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 “sparkHome”</a:t>
            </a:r>
            <a:r>
              <a:rPr lang="en-US" sz="3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Seq(</a:t>
            </a:r>
            <a:r>
              <a:rPr lang="en-US" sz="38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“app.jar”</a:t>
            </a:r>
            <a:r>
              <a:rPr lang="en-US" sz="3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sz="3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43"/>
          <p:cNvSpPr/>
          <p:nvPr/>
        </p:nvSpPr>
        <p:spPr>
          <a:xfrm>
            <a:off x="7897331" y="6019800"/>
            <a:ext cx="4836235" cy="1532384"/>
          </a:xfrm>
          <a:prstGeom prst="wedgeRectCallout">
            <a:avLst>
              <a:gd fmla="val 28562" name="adj1"/>
              <a:gd fmla="val -90761" name="adj2"/>
            </a:avLst>
          </a:prstGeom>
          <a:gradFill>
            <a:gsLst>
              <a:gs pos="0">
                <a:srgbClr val="1F1F97"/>
              </a:gs>
              <a:gs pos="100000">
                <a:srgbClr val="A4A4E6"/>
              </a:gs>
            </a:gsLst>
            <a:lin ang="16200000" scaled="0"/>
          </a:gradFill>
          <a:ln cap="flat" cmpd="sng" w="9525">
            <a:solidFill>
              <a:srgbClr val="28288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0" spcFirstLastPara="1" rIns="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Cluster URL, or local / local[N]</a:t>
            </a:r>
            <a:endParaRPr/>
          </a:p>
        </p:txBody>
      </p:sp>
      <p:sp>
        <p:nvSpPr>
          <p:cNvPr id="448" name="Google Shape;448;p43"/>
          <p:cNvSpPr/>
          <p:nvPr/>
        </p:nvSpPr>
        <p:spPr>
          <a:xfrm>
            <a:off x="13062773" y="6019800"/>
            <a:ext cx="2032993" cy="1532384"/>
          </a:xfrm>
          <a:prstGeom prst="wedgeRectCallout">
            <a:avLst>
              <a:gd fmla="val -9207" name="adj1"/>
              <a:gd fmla="val -88413" name="adj2"/>
            </a:avLst>
          </a:prstGeom>
          <a:gradFill>
            <a:gsLst>
              <a:gs pos="0">
                <a:srgbClr val="1F1F97"/>
              </a:gs>
              <a:gs pos="100000">
                <a:srgbClr val="A4A4E6"/>
              </a:gs>
            </a:gsLst>
            <a:lin ang="16200000" scaled="0"/>
          </a:gradFill>
          <a:ln cap="flat" cmpd="sng" w="9525">
            <a:solidFill>
              <a:srgbClr val="28288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0" spcFirstLastPara="1" rIns="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App name</a:t>
            </a:r>
            <a:endParaRPr sz="40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9" name="Google Shape;449;p43"/>
          <p:cNvSpPr/>
          <p:nvPr/>
        </p:nvSpPr>
        <p:spPr>
          <a:xfrm>
            <a:off x="15376988" y="6019800"/>
            <a:ext cx="4045847" cy="1532384"/>
          </a:xfrm>
          <a:prstGeom prst="wedgeRectCallout">
            <a:avLst>
              <a:gd fmla="val -25426" name="adj1"/>
              <a:gd fmla="val -88555" name="adj2"/>
            </a:avLst>
          </a:prstGeom>
          <a:gradFill>
            <a:gsLst>
              <a:gs pos="0">
                <a:srgbClr val="1F1F97"/>
              </a:gs>
              <a:gs pos="100000">
                <a:srgbClr val="A4A4E6"/>
              </a:gs>
            </a:gsLst>
            <a:lin ang="16200000" scaled="0"/>
          </a:gradFill>
          <a:ln cap="flat" cmpd="sng" w="9525">
            <a:solidFill>
              <a:srgbClr val="28288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Spark install path on cluster</a:t>
            </a:r>
            <a:endParaRPr/>
          </a:p>
        </p:txBody>
      </p:sp>
      <p:sp>
        <p:nvSpPr>
          <p:cNvPr id="450" name="Google Shape;450;p43"/>
          <p:cNvSpPr/>
          <p:nvPr/>
        </p:nvSpPr>
        <p:spPr>
          <a:xfrm>
            <a:off x="19698363" y="6019800"/>
            <a:ext cx="4543906" cy="1532384"/>
          </a:xfrm>
          <a:prstGeom prst="wedgeRectCallout">
            <a:avLst>
              <a:gd fmla="val -31673" name="adj1"/>
              <a:gd fmla="val -88555" name="adj2"/>
            </a:avLst>
          </a:prstGeom>
          <a:gradFill>
            <a:gsLst>
              <a:gs pos="0">
                <a:srgbClr val="1F1F97"/>
              </a:gs>
              <a:gs pos="100000">
                <a:srgbClr val="A4A4E6"/>
              </a:gs>
            </a:gsLst>
            <a:lin ang="16200000" scaled="0"/>
          </a:gradFill>
          <a:ln cap="flat" cmpd="sng" w="9525">
            <a:solidFill>
              <a:srgbClr val="28288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List of JARs with app code (to ship)</a:t>
            </a:r>
            <a:endParaRPr/>
          </a:p>
        </p:txBody>
      </p:sp>
      <p:sp>
        <p:nvSpPr>
          <p:cNvPr id="451" name="Google Shape;451;p43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SparkContext</a:t>
            </a:r>
            <a:endParaRPr/>
          </a:p>
        </p:txBody>
      </p:sp>
      <p:sp>
        <p:nvSpPr>
          <p:cNvPr id="452" name="Google Shape;452;p43"/>
          <p:cNvSpPr txBox="1"/>
          <p:nvPr/>
        </p:nvSpPr>
        <p:spPr>
          <a:xfrm rot="-5400000">
            <a:off x="933389" y="3684051"/>
            <a:ext cx="19943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7373D1"/>
                </a:solidFill>
                <a:latin typeface="Arial"/>
                <a:ea typeface="Arial"/>
                <a:cs typeface="Arial"/>
                <a:sym typeface="Arial"/>
              </a:rPr>
              <a:t>Scala</a:t>
            </a:r>
            <a:endParaRPr b="1" sz="5400">
              <a:solidFill>
                <a:srgbClr val="7373D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3"/>
          <p:cNvSpPr txBox="1"/>
          <p:nvPr/>
        </p:nvSpPr>
        <p:spPr>
          <a:xfrm rot="-5400000">
            <a:off x="762169" y="7082135"/>
            <a:ext cx="228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7373D1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b="1" sz="5400">
              <a:solidFill>
                <a:srgbClr val="7373D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3"/>
          <p:cNvSpPr txBox="1"/>
          <p:nvPr/>
        </p:nvSpPr>
        <p:spPr>
          <a:xfrm>
            <a:off x="3022600" y="9448800"/>
            <a:ext cx="20523201" cy="29559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11349"/>
              </a:buClr>
              <a:buSzPts val="3800"/>
              <a:buFont typeface="Noto Sans Symbols"/>
              <a:buNone/>
            </a:pPr>
            <a:r>
              <a:rPr b="1" lang="en-US" sz="3800">
                <a:solidFill>
                  <a:srgbClr val="0C0F20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3800">
                <a:solidFill>
                  <a:srgbClr val="0C0F20"/>
                </a:solidFill>
                <a:latin typeface="Consolas"/>
                <a:ea typeface="Consolas"/>
                <a:cs typeface="Consolas"/>
                <a:sym typeface="Consolas"/>
              </a:rPr>
              <a:t>pyspark</a:t>
            </a:r>
            <a:r>
              <a:rPr b="1" lang="en-US" sz="3800">
                <a:solidFill>
                  <a:srgbClr val="0C0F20"/>
                </a:solidFill>
                <a:latin typeface="Consolas"/>
                <a:ea typeface="Consolas"/>
                <a:cs typeface="Consolas"/>
                <a:sym typeface="Consolas"/>
              </a:rPr>
              <a:t> import </a:t>
            </a:r>
            <a:r>
              <a:rPr lang="en-US" sz="3800">
                <a:solidFill>
                  <a:srgbClr val="0C0F20"/>
                </a:solidFill>
                <a:latin typeface="Consolas"/>
                <a:ea typeface="Consolas"/>
                <a:cs typeface="Consolas"/>
                <a:sym typeface="Consolas"/>
              </a:rPr>
              <a:t>SparkContext</a:t>
            </a:r>
            <a:endParaRPr sz="3800">
              <a:solidFill>
                <a:srgbClr val="0C0F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11349"/>
              </a:buClr>
              <a:buSzPts val="3800"/>
              <a:buFont typeface="Noto Sans Symbols"/>
              <a:buNone/>
            </a:pPr>
            <a:r>
              <a:t/>
            </a:r>
            <a:endParaRPr b="1" sz="3800">
              <a:solidFill>
                <a:srgbClr val="0C0F2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11349"/>
              </a:buClr>
              <a:buSzPts val="3800"/>
              <a:buFont typeface="Noto Sans Symbols"/>
              <a:buNone/>
            </a:pPr>
            <a:r>
              <a:rPr lang="en-US" sz="3800">
                <a:solidFill>
                  <a:srgbClr val="0C0F20"/>
                </a:solidFill>
                <a:latin typeface="Consolas"/>
                <a:ea typeface="Consolas"/>
                <a:cs typeface="Consolas"/>
                <a:sym typeface="Consolas"/>
              </a:rPr>
              <a:t>sc = SparkContext(</a:t>
            </a:r>
            <a:r>
              <a:rPr lang="en-US" sz="38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“masterUrl”</a:t>
            </a:r>
            <a:r>
              <a:rPr lang="en-US" sz="3800">
                <a:solidFill>
                  <a:srgbClr val="0C0F2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38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“name”</a:t>
            </a:r>
            <a:r>
              <a:rPr lang="en-US" sz="3800">
                <a:solidFill>
                  <a:srgbClr val="0C0F2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38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 “sparkHome”</a:t>
            </a:r>
            <a:r>
              <a:rPr lang="en-US" sz="3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 sz="38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“library.py”</a:t>
            </a:r>
            <a:r>
              <a:rPr lang="en-US" sz="3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3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3800">
                <a:solidFill>
                  <a:srgbClr val="0C0F2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11349"/>
              </a:buClr>
              <a:buSzPts val="3800"/>
              <a:buFont typeface="Noto Sans Symbols"/>
              <a:buNone/>
            </a:pPr>
            <a:r>
              <a:t/>
            </a:r>
            <a:endParaRPr sz="3800">
              <a:solidFill>
                <a:srgbClr val="0C0F2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43"/>
          <p:cNvSpPr txBox="1"/>
          <p:nvPr/>
        </p:nvSpPr>
        <p:spPr>
          <a:xfrm rot="-5400000">
            <a:off x="225429" y="10222211"/>
            <a:ext cx="33594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7373D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1" sz="5400">
              <a:solidFill>
                <a:srgbClr val="7373D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4"/>
          <p:cNvSpPr txBox="1"/>
          <p:nvPr>
            <p:ph idx="1" type="body"/>
          </p:nvPr>
        </p:nvSpPr>
        <p:spPr>
          <a:xfrm>
            <a:off x="1219200" y="2819400"/>
            <a:ext cx="21945600" cy="8442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spark.SparkContext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spark.SparkContext._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1"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WordCount {</a:t>
            </a:r>
            <a:br>
              <a:rPr lang="en-US" sz="40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4000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main(args: Array[String]) {</a:t>
            </a:r>
            <a:endParaRPr b="1"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Consolas"/>
                <a:ea typeface="Consolas"/>
                <a:cs typeface="Consolas"/>
                <a:sym typeface="Consolas"/>
              </a:rPr>
              <a:t>    val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sc = </a:t>
            </a:r>
            <a:r>
              <a:rPr b="1" lang="en-US" sz="4000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SparkContext(</a:t>
            </a:r>
            <a:r>
              <a:rPr lang="en-US" sz="40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“local”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40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“WordCount”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, args(0), Seq(args(1)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lines = sc.textFile(args(2))</a:t>
            </a:r>
            <a:b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lines.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40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_.split(“ ”)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40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word =&gt; (word, 1)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reduceByKey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40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_ + _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saveAsTextFile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(args(3))</a:t>
            </a:r>
            <a:b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p44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 App: Scala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5"/>
          <p:cNvSpPr txBox="1"/>
          <p:nvPr>
            <p:ph idx="1" type="body"/>
          </p:nvPr>
        </p:nvSpPr>
        <p:spPr>
          <a:xfrm>
            <a:off x="1219200" y="2835276"/>
            <a:ext cx="21945600" cy="8442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sys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pyspark</a:t>
            </a:r>
            <a:r>
              <a:rPr b="1" lang="en-US" sz="4000">
                <a:latin typeface="Consolas"/>
                <a:ea typeface="Consolas"/>
                <a:cs typeface="Consolas"/>
                <a:sym typeface="Consolas"/>
              </a:rPr>
              <a:t> import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SparkContext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1"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-US" sz="400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__name__</a:t>
            </a:r>
            <a:r>
              <a:rPr b="1" lang="en-US" sz="4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== "__main__":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   sc = SparkContext( </a:t>
            </a:r>
            <a:r>
              <a:rPr lang="en-US" sz="40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“local”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40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“WordCount”</a:t>
            </a: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, sys.argv[0], </a:t>
            </a:r>
            <a:r>
              <a:rPr b="1" lang="en-US" sz="4000"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lines = sc.textFile(sys.argv[1])</a:t>
            </a:r>
            <a:b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lines.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40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lambda s: s.split(“ ”)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\</a:t>
            </a:r>
            <a:b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40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lambda word: (word, 1)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\</a:t>
            </a:r>
            <a:b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reduceByKey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40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lambda x, y: x + y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\</a:t>
            </a:r>
            <a:b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.</a:t>
            </a:r>
            <a:r>
              <a:rPr lang="en-US" sz="40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saveAsTextFile</a:t>
            </a:r>
            <a: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(sys.argv[2])</a:t>
            </a:r>
            <a:br>
              <a:rPr lang="en-US" sz="4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45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 App: Python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6"/>
          <p:cNvSpPr txBox="1"/>
          <p:nvPr>
            <p:ph type="title"/>
          </p:nvPr>
        </p:nvSpPr>
        <p:spPr>
          <a:xfrm>
            <a:off x="1219200" y="3810000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PageRank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Languages</a:t>
            </a:r>
            <a:endParaRPr/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APIs in Java, Scala and Python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Interactive shells in Scala and Python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7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PageRank?</a:t>
            </a:r>
            <a:endParaRPr/>
          </a:p>
        </p:txBody>
      </p:sp>
      <p:sp>
        <p:nvSpPr>
          <p:cNvPr id="478" name="Google Shape;478;p47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Good example of a more complex algorithm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Multiple stages of map &amp; reduce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Benefits from Spark’s in-memory caching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Multiple iterations over the same data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8"/>
          <p:cNvSpPr txBox="1"/>
          <p:nvPr>
            <p:ph type="title"/>
          </p:nvPr>
        </p:nvSpPr>
        <p:spPr>
          <a:xfrm>
            <a:off x="1219200" y="609600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Idea</a:t>
            </a:r>
            <a:endParaRPr/>
          </a:p>
        </p:txBody>
      </p:sp>
      <p:sp>
        <p:nvSpPr>
          <p:cNvPr id="484" name="Google Shape;484;p48"/>
          <p:cNvSpPr txBox="1"/>
          <p:nvPr>
            <p:ph idx="1" type="body"/>
          </p:nvPr>
        </p:nvSpPr>
        <p:spPr>
          <a:xfrm>
            <a:off x="990600" y="2590800"/>
            <a:ext cx="21945600" cy="8442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Give pages ranks (scores) based on links to them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Links from many pages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lang="en-US"/>
              <a:t> high rank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Link from a high-rank page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lang="en-US"/>
              <a:t> high rank</a:t>
            </a:r>
            <a:endParaRPr/>
          </a:p>
        </p:txBody>
      </p:sp>
      <p:sp>
        <p:nvSpPr>
          <p:cNvPr id="485" name="Google Shape;485;p48"/>
          <p:cNvSpPr txBox="1"/>
          <p:nvPr/>
        </p:nvSpPr>
        <p:spPr>
          <a:xfrm>
            <a:off x="-77776" y="13106401"/>
            <a:ext cx="11024448" cy="7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Image: en.wikipedia.org/wiki/File:PageRank-hi-res-2.png </a:t>
            </a:r>
            <a:endParaRPr/>
          </a:p>
        </p:txBody>
      </p:sp>
      <p:pic>
        <p:nvPicPr>
          <p:cNvPr descr="800px-PageRank-hi-res-2.png" id="486" name="Google Shape;48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1000" y="4495800"/>
            <a:ext cx="10515601" cy="7571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9"/>
          <p:cNvSpPr txBox="1"/>
          <p:nvPr>
            <p:ph type="title"/>
          </p:nvPr>
        </p:nvSpPr>
        <p:spPr>
          <a:xfrm>
            <a:off x="1219200" y="609600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</a:t>
            </a:r>
            <a:endParaRPr/>
          </a:p>
        </p:txBody>
      </p:sp>
      <p:sp>
        <p:nvSpPr>
          <p:cNvPr id="492" name="Google Shape;492;p49"/>
          <p:cNvSpPr/>
          <p:nvPr/>
        </p:nvSpPr>
        <p:spPr>
          <a:xfrm>
            <a:off x="7116244" y="8087760"/>
            <a:ext cx="1621357" cy="1586960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3" name="Google Shape;493;p49"/>
          <p:cNvSpPr/>
          <p:nvPr/>
        </p:nvSpPr>
        <p:spPr>
          <a:xfrm>
            <a:off x="11176002" y="6500800"/>
            <a:ext cx="1621357" cy="1586960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4" name="Google Shape;494;p49"/>
          <p:cNvSpPr/>
          <p:nvPr/>
        </p:nvSpPr>
        <p:spPr>
          <a:xfrm>
            <a:off x="15244244" y="8087760"/>
            <a:ext cx="1621357" cy="1586960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5" name="Google Shape;495;p49"/>
          <p:cNvSpPr/>
          <p:nvPr/>
        </p:nvSpPr>
        <p:spPr>
          <a:xfrm>
            <a:off x="11188060" y="10189880"/>
            <a:ext cx="1621357" cy="1586960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96" name="Google Shape;496;p49"/>
          <p:cNvCxnSpPr/>
          <p:nvPr/>
        </p:nvCxnSpPr>
        <p:spPr>
          <a:xfrm rot="10800000">
            <a:off x="8737600" y="9244000"/>
            <a:ext cx="2438400" cy="94588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7" name="Google Shape;497;p49"/>
          <p:cNvCxnSpPr>
            <a:stCxn id="495" idx="0"/>
            <a:endCxn id="493" idx="2"/>
          </p:cNvCxnSpPr>
          <p:nvPr/>
        </p:nvCxnSpPr>
        <p:spPr>
          <a:xfrm rot="10800000">
            <a:off x="11986739" y="8087780"/>
            <a:ext cx="12000" cy="2102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8" name="Google Shape;498;p49"/>
          <p:cNvCxnSpPr>
            <a:endCxn id="493" idx="1"/>
          </p:cNvCxnSpPr>
          <p:nvPr/>
        </p:nvCxnSpPr>
        <p:spPr>
          <a:xfrm flipH="1" rot="10800000">
            <a:off x="8737602" y="7294280"/>
            <a:ext cx="2438400" cy="1187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9" name="Google Shape;499;p49"/>
          <p:cNvCxnSpPr/>
          <p:nvPr/>
        </p:nvCxnSpPr>
        <p:spPr>
          <a:xfrm rot="10800000">
            <a:off x="12797357" y="7078250"/>
            <a:ext cx="2446885" cy="118772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00" name="Google Shape;500;p49"/>
          <p:cNvCxnSpPr/>
          <p:nvPr/>
        </p:nvCxnSpPr>
        <p:spPr>
          <a:xfrm rot="10800000">
            <a:off x="12797357" y="7397164"/>
            <a:ext cx="2446885" cy="118772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501" name="Google Shape;501;p49"/>
          <p:cNvSpPr txBox="1"/>
          <p:nvPr/>
        </p:nvSpPr>
        <p:spPr>
          <a:xfrm>
            <a:off x="5283200" y="8298120"/>
            <a:ext cx="1206237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/>
          </a:p>
        </p:txBody>
      </p:sp>
      <p:sp>
        <p:nvSpPr>
          <p:cNvPr id="502" name="Google Shape;502;p49"/>
          <p:cNvSpPr txBox="1"/>
          <p:nvPr/>
        </p:nvSpPr>
        <p:spPr>
          <a:xfrm>
            <a:off x="17111816" y="8282470"/>
            <a:ext cx="1206237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/>
          </a:p>
        </p:txBody>
      </p:sp>
      <p:sp>
        <p:nvSpPr>
          <p:cNvPr id="503" name="Google Shape;503;p49"/>
          <p:cNvSpPr txBox="1"/>
          <p:nvPr/>
        </p:nvSpPr>
        <p:spPr>
          <a:xfrm>
            <a:off x="9382627" y="6019800"/>
            <a:ext cx="1206237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/>
          </a:p>
        </p:txBody>
      </p:sp>
      <p:sp>
        <p:nvSpPr>
          <p:cNvPr id="504" name="Google Shape;504;p49"/>
          <p:cNvSpPr txBox="1"/>
          <p:nvPr/>
        </p:nvSpPr>
        <p:spPr>
          <a:xfrm>
            <a:off x="9372355" y="10914214"/>
            <a:ext cx="1206237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/>
          </a:p>
        </p:txBody>
      </p:sp>
      <p:cxnSp>
        <p:nvCxnSpPr>
          <p:cNvPr id="505" name="Google Shape;505;p49"/>
          <p:cNvCxnSpPr/>
          <p:nvPr/>
        </p:nvCxnSpPr>
        <p:spPr>
          <a:xfrm flipH="1" rot="10800000">
            <a:off x="12809416" y="9153390"/>
            <a:ext cx="2434827" cy="111864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506" name="Google Shape;506;p49"/>
          <p:cNvSpPr txBox="1"/>
          <p:nvPr>
            <p:ph idx="1" type="body"/>
          </p:nvPr>
        </p:nvSpPr>
        <p:spPr>
          <a:xfrm>
            <a:off x="1219200" y="2819400"/>
            <a:ext cx="21945600" cy="39996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24616" lvl="0" marL="1224616" rtl="0" algn="l">
              <a:spcBef>
                <a:spcPts val="0"/>
              </a:spcBef>
              <a:spcAft>
                <a:spcPts val="0"/>
              </a:spcAft>
              <a:buSzPts val="4300"/>
              <a:buFont typeface="Arial"/>
              <a:buAutoNum type="arabicPeriod"/>
            </a:pPr>
            <a:r>
              <a:rPr lang="en-US"/>
              <a:t>Start each page at a rank of 1</a:t>
            </a:r>
            <a:endParaRPr/>
          </a:p>
          <a:p>
            <a:pPr indent="-1224616" lvl="0" marL="1224616" rtl="0" algn="l">
              <a:spcBef>
                <a:spcPts val="952"/>
              </a:spcBef>
              <a:spcAft>
                <a:spcPts val="0"/>
              </a:spcAft>
              <a:buSzPts val="4300"/>
              <a:buFont typeface="Arial"/>
              <a:buAutoNum type="arabicPeriod"/>
            </a:pPr>
            <a:r>
              <a:rPr lang="en-US"/>
              <a:t>On each iteration, have page </a:t>
            </a:r>
            <a:r>
              <a:rPr lang="en-US">
                <a:solidFill>
                  <a:srgbClr val="262672"/>
                </a:solidFill>
              </a:rPr>
              <a:t>p</a:t>
            </a:r>
            <a:r>
              <a:rPr lang="en-US"/>
              <a:t> contribute</a:t>
            </a:r>
            <a:br>
              <a:rPr lang="en-US"/>
            </a:br>
            <a:r>
              <a:rPr lang="en-US">
                <a:solidFill>
                  <a:srgbClr val="262672"/>
                </a:solidFill>
              </a:rPr>
              <a:t>rank</a:t>
            </a:r>
            <a:r>
              <a:rPr baseline="-25000" lang="en-US">
                <a:solidFill>
                  <a:srgbClr val="262672"/>
                </a:solidFill>
              </a:rPr>
              <a:t>p</a:t>
            </a:r>
            <a:r>
              <a:rPr lang="en-US">
                <a:solidFill>
                  <a:srgbClr val="262672"/>
                </a:solidFill>
              </a:rPr>
              <a:t> / |neighbors</a:t>
            </a:r>
            <a:r>
              <a:rPr baseline="-25000" lang="en-US">
                <a:solidFill>
                  <a:srgbClr val="262672"/>
                </a:solidFill>
              </a:rPr>
              <a:t>p</a:t>
            </a:r>
            <a:r>
              <a:rPr lang="en-US">
                <a:solidFill>
                  <a:srgbClr val="262672"/>
                </a:solidFill>
              </a:rPr>
              <a:t>|</a:t>
            </a:r>
            <a:r>
              <a:rPr lang="en-US"/>
              <a:t> to its neighbors</a:t>
            </a:r>
            <a:endParaRPr/>
          </a:p>
          <a:p>
            <a:pPr indent="-1224616" lvl="0" marL="1224616" rtl="0" algn="l">
              <a:spcBef>
                <a:spcPts val="952"/>
              </a:spcBef>
              <a:spcAft>
                <a:spcPts val="0"/>
              </a:spcAft>
              <a:buSzPts val="4300"/>
              <a:buFont typeface="Arial"/>
              <a:buAutoNum type="arabicPeriod"/>
            </a:pPr>
            <a:r>
              <a:rPr lang="en-US"/>
              <a:t>Set each page’s rank to</a:t>
            </a:r>
            <a:r>
              <a:rPr lang="en-US">
                <a:solidFill>
                  <a:srgbClr val="8000FF"/>
                </a:solidFill>
              </a:rPr>
              <a:t> </a:t>
            </a:r>
            <a:r>
              <a:rPr lang="en-US">
                <a:solidFill>
                  <a:srgbClr val="953735"/>
                </a:solidFill>
              </a:rPr>
              <a:t>0.15 + 0.85 × contribs</a:t>
            </a:r>
            <a:endParaRPr>
              <a:solidFill>
                <a:srgbClr val="953735"/>
              </a:solidFill>
            </a:endParaRPr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0"/>
          <p:cNvSpPr txBox="1"/>
          <p:nvPr>
            <p:ph type="title"/>
          </p:nvPr>
        </p:nvSpPr>
        <p:spPr>
          <a:xfrm>
            <a:off x="1219200" y="609600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</a:t>
            </a:r>
            <a:endParaRPr/>
          </a:p>
        </p:txBody>
      </p:sp>
      <p:sp>
        <p:nvSpPr>
          <p:cNvPr id="512" name="Google Shape;512;p50"/>
          <p:cNvSpPr txBox="1"/>
          <p:nvPr>
            <p:ph idx="1" type="body"/>
          </p:nvPr>
        </p:nvSpPr>
        <p:spPr>
          <a:xfrm>
            <a:off x="1219200" y="2819400"/>
            <a:ext cx="21945600" cy="39996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24616" lvl="0" marL="1224616" rtl="0" algn="l">
              <a:spcBef>
                <a:spcPts val="0"/>
              </a:spcBef>
              <a:spcAft>
                <a:spcPts val="0"/>
              </a:spcAft>
              <a:buSzPts val="4300"/>
              <a:buFont typeface="Arial"/>
              <a:buAutoNum type="arabicPeriod"/>
            </a:pPr>
            <a:r>
              <a:rPr lang="en-US"/>
              <a:t>Start each page at a rank of 1</a:t>
            </a:r>
            <a:endParaRPr/>
          </a:p>
          <a:p>
            <a:pPr indent="-1224616" lvl="0" marL="1224616" rtl="0" algn="l">
              <a:spcBef>
                <a:spcPts val="952"/>
              </a:spcBef>
              <a:spcAft>
                <a:spcPts val="0"/>
              </a:spcAft>
              <a:buSzPts val="4300"/>
              <a:buFont typeface="Arial"/>
              <a:buAutoNum type="arabicPeriod"/>
            </a:pPr>
            <a:r>
              <a:rPr lang="en-US"/>
              <a:t>On each iteration, have page </a:t>
            </a:r>
            <a:r>
              <a:rPr lang="en-US">
                <a:solidFill>
                  <a:srgbClr val="262672"/>
                </a:solidFill>
              </a:rPr>
              <a:t>p</a:t>
            </a:r>
            <a:r>
              <a:rPr lang="en-US"/>
              <a:t> contribute</a:t>
            </a:r>
            <a:br>
              <a:rPr lang="en-US"/>
            </a:br>
            <a:r>
              <a:rPr lang="en-US">
                <a:solidFill>
                  <a:srgbClr val="262672"/>
                </a:solidFill>
              </a:rPr>
              <a:t>rank</a:t>
            </a:r>
            <a:r>
              <a:rPr baseline="-25000" lang="en-US">
                <a:solidFill>
                  <a:srgbClr val="262672"/>
                </a:solidFill>
              </a:rPr>
              <a:t>p</a:t>
            </a:r>
            <a:r>
              <a:rPr lang="en-US">
                <a:solidFill>
                  <a:srgbClr val="262672"/>
                </a:solidFill>
              </a:rPr>
              <a:t> / |neighbors</a:t>
            </a:r>
            <a:r>
              <a:rPr baseline="-25000" lang="en-US">
                <a:solidFill>
                  <a:srgbClr val="262672"/>
                </a:solidFill>
              </a:rPr>
              <a:t>p</a:t>
            </a:r>
            <a:r>
              <a:rPr lang="en-US">
                <a:solidFill>
                  <a:srgbClr val="262672"/>
                </a:solidFill>
              </a:rPr>
              <a:t>|</a:t>
            </a:r>
            <a:r>
              <a:rPr lang="en-US"/>
              <a:t> to its neighbors</a:t>
            </a:r>
            <a:endParaRPr/>
          </a:p>
          <a:p>
            <a:pPr indent="-1224616" lvl="0" marL="1224616" rtl="0" algn="l">
              <a:spcBef>
                <a:spcPts val="952"/>
              </a:spcBef>
              <a:spcAft>
                <a:spcPts val="0"/>
              </a:spcAft>
              <a:buSzPts val="4300"/>
              <a:buFont typeface="Arial"/>
              <a:buAutoNum type="arabicPeriod"/>
            </a:pPr>
            <a:r>
              <a:rPr lang="en-US"/>
              <a:t>Set each page’s rank to</a:t>
            </a:r>
            <a:r>
              <a:rPr lang="en-US">
                <a:solidFill>
                  <a:srgbClr val="8000FF"/>
                </a:solidFill>
              </a:rPr>
              <a:t> </a:t>
            </a:r>
            <a:r>
              <a:rPr lang="en-US">
                <a:solidFill>
                  <a:srgbClr val="953735"/>
                </a:solidFill>
              </a:rPr>
              <a:t>0.15 + 0.85 × contribs</a:t>
            </a:r>
            <a:endParaRPr>
              <a:solidFill>
                <a:srgbClr val="953735"/>
              </a:solidFill>
            </a:endParaRPr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</p:txBody>
      </p:sp>
      <p:sp>
        <p:nvSpPr>
          <p:cNvPr id="513" name="Google Shape;513;p50"/>
          <p:cNvSpPr/>
          <p:nvPr/>
        </p:nvSpPr>
        <p:spPr>
          <a:xfrm>
            <a:off x="7116244" y="8110440"/>
            <a:ext cx="1621357" cy="1586960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4" name="Google Shape;514;p50"/>
          <p:cNvSpPr/>
          <p:nvPr/>
        </p:nvSpPr>
        <p:spPr>
          <a:xfrm>
            <a:off x="11176002" y="6523480"/>
            <a:ext cx="1621357" cy="1586960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5" name="Google Shape;515;p50"/>
          <p:cNvSpPr/>
          <p:nvPr/>
        </p:nvSpPr>
        <p:spPr>
          <a:xfrm>
            <a:off x="15244244" y="8110440"/>
            <a:ext cx="1621357" cy="1586960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6" name="Google Shape;516;p50"/>
          <p:cNvSpPr/>
          <p:nvPr/>
        </p:nvSpPr>
        <p:spPr>
          <a:xfrm>
            <a:off x="11188060" y="10212560"/>
            <a:ext cx="1621357" cy="1586960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17" name="Google Shape;517;p50"/>
          <p:cNvCxnSpPr/>
          <p:nvPr/>
        </p:nvCxnSpPr>
        <p:spPr>
          <a:xfrm rot="10800000">
            <a:off x="8737600" y="9266680"/>
            <a:ext cx="2438400" cy="94588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8" name="Google Shape;518;p50"/>
          <p:cNvCxnSpPr>
            <a:stCxn id="516" idx="0"/>
            <a:endCxn id="514" idx="2"/>
          </p:cNvCxnSpPr>
          <p:nvPr/>
        </p:nvCxnSpPr>
        <p:spPr>
          <a:xfrm rot="10800000">
            <a:off x="11986739" y="8110460"/>
            <a:ext cx="12000" cy="2102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9" name="Google Shape;519;p50"/>
          <p:cNvCxnSpPr>
            <a:endCxn id="514" idx="1"/>
          </p:cNvCxnSpPr>
          <p:nvPr/>
        </p:nvCxnSpPr>
        <p:spPr>
          <a:xfrm flipH="1" rot="10800000">
            <a:off x="8737602" y="7316960"/>
            <a:ext cx="2438400" cy="1187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0" name="Google Shape;520;p50"/>
          <p:cNvCxnSpPr/>
          <p:nvPr/>
        </p:nvCxnSpPr>
        <p:spPr>
          <a:xfrm rot="10800000">
            <a:off x="12797357" y="7100930"/>
            <a:ext cx="2446885" cy="118772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1" name="Google Shape;521;p50"/>
          <p:cNvCxnSpPr/>
          <p:nvPr/>
        </p:nvCxnSpPr>
        <p:spPr>
          <a:xfrm rot="10800000">
            <a:off x="12797357" y="7419844"/>
            <a:ext cx="2446885" cy="118772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522" name="Google Shape;522;p50"/>
          <p:cNvSpPr txBox="1"/>
          <p:nvPr/>
        </p:nvSpPr>
        <p:spPr>
          <a:xfrm>
            <a:off x="5283200" y="8320800"/>
            <a:ext cx="1206237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/>
          </a:p>
        </p:txBody>
      </p:sp>
      <p:sp>
        <p:nvSpPr>
          <p:cNvPr id="523" name="Google Shape;523;p50"/>
          <p:cNvSpPr txBox="1"/>
          <p:nvPr/>
        </p:nvSpPr>
        <p:spPr>
          <a:xfrm>
            <a:off x="17111816" y="8305150"/>
            <a:ext cx="1206237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/>
          </a:p>
        </p:txBody>
      </p:sp>
      <p:sp>
        <p:nvSpPr>
          <p:cNvPr id="524" name="Google Shape;524;p50"/>
          <p:cNvSpPr txBox="1"/>
          <p:nvPr/>
        </p:nvSpPr>
        <p:spPr>
          <a:xfrm>
            <a:off x="9382627" y="6042480"/>
            <a:ext cx="1206237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/>
          </a:p>
        </p:txBody>
      </p:sp>
      <p:sp>
        <p:nvSpPr>
          <p:cNvPr id="525" name="Google Shape;525;p50"/>
          <p:cNvSpPr txBox="1"/>
          <p:nvPr/>
        </p:nvSpPr>
        <p:spPr>
          <a:xfrm>
            <a:off x="9372355" y="10936894"/>
            <a:ext cx="1206237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/>
          </a:p>
        </p:txBody>
      </p:sp>
      <p:sp>
        <p:nvSpPr>
          <p:cNvPr id="526" name="Google Shape;526;p50"/>
          <p:cNvSpPr txBox="1"/>
          <p:nvPr/>
        </p:nvSpPr>
        <p:spPr>
          <a:xfrm>
            <a:off x="8952461" y="6958179"/>
            <a:ext cx="746351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804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27" name="Google Shape;527;p50"/>
          <p:cNvSpPr txBox="1"/>
          <p:nvPr/>
        </p:nvSpPr>
        <p:spPr>
          <a:xfrm>
            <a:off x="9144001" y="9723881"/>
            <a:ext cx="1206237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8040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/>
          </a:p>
        </p:txBody>
      </p:sp>
      <p:sp>
        <p:nvSpPr>
          <p:cNvPr id="528" name="Google Shape;528;p50"/>
          <p:cNvSpPr txBox="1"/>
          <p:nvPr/>
        </p:nvSpPr>
        <p:spPr>
          <a:xfrm>
            <a:off x="10464025" y="8504681"/>
            <a:ext cx="1206237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8040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/>
          </a:p>
        </p:txBody>
      </p:sp>
      <p:sp>
        <p:nvSpPr>
          <p:cNvPr id="529" name="Google Shape;529;p50"/>
          <p:cNvSpPr txBox="1"/>
          <p:nvPr/>
        </p:nvSpPr>
        <p:spPr>
          <a:xfrm>
            <a:off x="13973270" y="6756631"/>
            <a:ext cx="1206237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8040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/>
          </a:p>
        </p:txBody>
      </p:sp>
      <p:sp>
        <p:nvSpPr>
          <p:cNvPr id="530" name="Google Shape;530;p50"/>
          <p:cNvSpPr txBox="1"/>
          <p:nvPr/>
        </p:nvSpPr>
        <p:spPr>
          <a:xfrm>
            <a:off x="13238363" y="7832361"/>
            <a:ext cx="746351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804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531" name="Google Shape;531;p50"/>
          <p:cNvCxnSpPr/>
          <p:nvPr/>
        </p:nvCxnSpPr>
        <p:spPr>
          <a:xfrm flipH="1" rot="10800000">
            <a:off x="12809416" y="9176070"/>
            <a:ext cx="2434827" cy="111864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532" name="Google Shape;532;p50"/>
          <p:cNvSpPr txBox="1"/>
          <p:nvPr/>
        </p:nvSpPr>
        <p:spPr>
          <a:xfrm>
            <a:off x="13973270" y="9410151"/>
            <a:ext cx="1206237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8040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1"/>
          <p:cNvSpPr txBox="1"/>
          <p:nvPr>
            <p:ph type="title"/>
          </p:nvPr>
        </p:nvSpPr>
        <p:spPr>
          <a:xfrm>
            <a:off x="1219200" y="609600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</a:t>
            </a:r>
            <a:endParaRPr/>
          </a:p>
        </p:txBody>
      </p:sp>
      <p:sp>
        <p:nvSpPr>
          <p:cNvPr id="538" name="Google Shape;538;p51"/>
          <p:cNvSpPr txBox="1"/>
          <p:nvPr>
            <p:ph idx="1" type="body"/>
          </p:nvPr>
        </p:nvSpPr>
        <p:spPr>
          <a:xfrm>
            <a:off x="1219200" y="2819400"/>
            <a:ext cx="21945600" cy="39996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24616" lvl="0" marL="1224616" rtl="0" algn="l">
              <a:spcBef>
                <a:spcPts val="0"/>
              </a:spcBef>
              <a:spcAft>
                <a:spcPts val="0"/>
              </a:spcAft>
              <a:buSzPts val="4300"/>
              <a:buFont typeface="Arial"/>
              <a:buAutoNum type="arabicPeriod"/>
            </a:pPr>
            <a:r>
              <a:rPr lang="en-US"/>
              <a:t>Start each page at a rank of 1</a:t>
            </a:r>
            <a:endParaRPr/>
          </a:p>
          <a:p>
            <a:pPr indent="-1224616" lvl="0" marL="1224616" rtl="0" algn="l">
              <a:spcBef>
                <a:spcPts val="952"/>
              </a:spcBef>
              <a:spcAft>
                <a:spcPts val="0"/>
              </a:spcAft>
              <a:buSzPts val="4300"/>
              <a:buFont typeface="Arial"/>
              <a:buAutoNum type="arabicPeriod"/>
            </a:pPr>
            <a:r>
              <a:rPr lang="en-US"/>
              <a:t>On each iteration, have page </a:t>
            </a:r>
            <a:r>
              <a:rPr lang="en-US">
                <a:solidFill>
                  <a:srgbClr val="262672"/>
                </a:solidFill>
              </a:rPr>
              <a:t>p</a:t>
            </a:r>
            <a:r>
              <a:rPr lang="en-US"/>
              <a:t> contribute</a:t>
            </a:r>
            <a:br>
              <a:rPr lang="en-US"/>
            </a:br>
            <a:r>
              <a:rPr lang="en-US">
                <a:solidFill>
                  <a:srgbClr val="262672"/>
                </a:solidFill>
              </a:rPr>
              <a:t>rank</a:t>
            </a:r>
            <a:r>
              <a:rPr baseline="-25000" lang="en-US">
                <a:solidFill>
                  <a:srgbClr val="262672"/>
                </a:solidFill>
              </a:rPr>
              <a:t>p</a:t>
            </a:r>
            <a:r>
              <a:rPr lang="en-US">
                <a:solidFill>
                  <a:srgbClr val="262672"/>
                </a:solidFill>
              </a:rPr>
              <a:t> / |neighbors</a:t>
            </a:r>
            <a:r>
              <a:rPr baseline="-25000" lang="en-US">
                <a:solidFill>
                  <a:srgbClr val="262672"/>
                </a:solidFill>
              </a:rPr>
              <a:t>p</a:t>
            </a:r>
            <a:r>
              <a:rPr lang="en-US">
                <a:solidFill>
                  <a:srgbClr val="262672"/>
                </a:solidFill>
              </a:rPr>
              <a:t>|</a:t>
            </a:r>
            <a:r>
              <a:rPr lang="en-US"/>
              <a:t> to its neighbors</a:t>
            </a:r>
            <a:endParaRPr/>
          </a:p>
          <a:p>
            <a:pPr indent="-1224616" lvl="0" marL="1224616" rtl="0" algn="l">
              <a:spcBef>
                <a:spcPts val="952"/>
              </a:spcBef>
              <a:spcAft>
                <a:spcPts val="0"/>
              </a:spcAft>
              <a:buSzPts val="4300"/>
              <a:buFont typeface="Arial"/>
              <a:buAutoNum type="arabicPeriod"/>
            </a:pPr>
            <a:r>
              <a:rPr lang="en-US"/>
              <a:t>Set each page’s rank to</a:t>
            </a:r>
            <a:r>
              <a:rPr lang="en-US">
                <a:solidFill>
                  <a:srgbClr val="8000FF"/>
                </a:solidFill>
              </a:rPr>
              <a:t> </a:t>
            </a:r>
            <a:r>
              <a:rPr lang="en-US">
                <a:solidFill>
                  <a:srgbClr val="953735"/>
                </a:solidFill>
              </a:rPr>
              <a:t>0.15 + 0.85 × contribs</a:t>
            </a:r>
            <a:endParaRPr>
              <a:solidFill>
                <a:srgbClr val="953735"/>
              </a:solidFill>
            </a:endParaRPr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</p:txBody>
      </p:sp>
      <p:sp>
        <p:nvSpPr>
          <p:cNvPr id="539" name="Google Shape;539;p51"/>
          <p:cNvSpPr/>
          <p:nvPr/>
        </p:nvSpPr>
        <p:spPr>
          <a:xfrm>
            <a:off x="7116244" y="8110440"/>
            <a:ext cx="1621357" cy="1586960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0" name="Google Shape;540;p51"/>
          <p:cNvSpPr/>
          <p:nvPr/>
        </p:nvSpPr>
        <p:spPr>
          <a:xfrm>
            <a:off x="11176002" y="6523480"/>
            <a:ext cx="1621357" cy="1586960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1" name="Google Shape;541;p51"/>
          <p:cNvSpPr/>
          <p:nvPr/>
        </p:nvSpPr>
        <p:spPr>
          <a:xfrm>
            <a:off x="15244244" y="8110440"/>
            <a:ext cx="1621357" cy="1586960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2" name="Google Shape;542;p51"/>
          <p:cNvSpPr/>
          <p:nvPr/>
        </p:nvSpPr>
        <p:spPr>
          <a:xfrm>
            <a:off x="11188060" y="10212560"/>
            <a:ext cx="1621357" cy="1586960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43" name="Google Shape;543;p51"/>
          <p:cNvCxnSpPr/>
          <p:nvPr/>
        </p:nvCxnSpPr>
        <p:spPr>
          <a:xfrm rot="10800000">
            <a:off x="8737600" y="9266680"/>
            <a:ext cx="2438400" cy="94588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44" name="Google Shape;544;p51"/>
          <p:cNvCxnSpPr>
            <a:stCxn id="542" idx="0"/>
            <a:endCxn id="540" idx="2"/>
          </p:cNvCxnSpPr>
          <p:nvPr/>
        </p:nvCxnSpPr>
        <p:spPr>
          <a:xfrm rot="10800000">
            <a:off x="11986739" y="8110460"/>
            <a:ext cx="12000" cy="2102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45" name="Google Shape;545;p51"/>
          <p:cNvCxnSpPr>
            <a:endCxn id="540" idx="1"/>
          </p:cNvCxnSpPr>
          <p:nvPr/>
        </p:nvCxnSpPr>
        <p:spPr>
          <a:xfrm flipH="1" rot="10800000">
            <a:off x="8737602" y="7316960"/>
            <a:ext cx="2438400" cy="1187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46" name="Google Shape;546;p51"/>
          <p:cNvCxnSpPr/>
          <p:nvPr/>
        </p:nvCxnSpPr>
        <p:spPr>
          <a:xfrm rot="10800000">
            <a:off x="12797357" y="7100930"/>
            <a:ext cx="2446885" cy="118772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47" name="Google Shape;547;p51"/>
          <p:cNvCxnSpPr/>
          <p:nvPr/>
        </p:nvCxnSpPr>
        <p:spPr>
          <a:xfrm rot="10800000">
            <a:off x="12797357" y="7419844"/>
            <a:ext cx="2446885" cy="118772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548" name="Google Shape;548;p51"/>
          <p:cNvSpPr txBox="1"/>
          <p:nvPr/>
        </p:nvSpPr>
        <p:spPr>
          <a:xfrm>
            <a:off x="4968472" y="8320800"/>
            <a:ext cx="1512918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0.58</a:t>
            </a:r>
            <a:endParaRPr/>
          </a:p>
        </p:txBody>
      </p:sp>
      <p:sp>
        <p:nvSpPr>
          <p:cNvPr id="549" name="Google Shape;549;p51"/>
          <p:cNvSpPr txBox="1"/>
          <p:nvPr/>
        </p:nvSpPr>
        <p:spPr>
          <a:xfrm>
            <a:off x="17111816" y="8305150"/>
            <a:ext cx="1206237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/>
          </a:p>
        </p:txBody>
      </p:sp>
      <p:sp>
        <p:nvSpPr>
          <p:cNvPr id="550" name="Google Shape;550;p51"/>
          <p:cNvSpPr txBox="1"/>
          <p:nvPr/>
        </p:nvSpPr>
        <p:spPr>
          <a:xfrm>
            <a:off x="9035197" y="6042480"/>
            <a:ext cx="1512918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1.85</a:t>
            </a:r>
            <a:endParaRPr/>
          </a:p>
        </p:txBody>
      </p:sp>
      <p:sp>
        <p:nvSpPr>
          <p:cNvPr id="551" name="Google Shape;551;p51"/>
          <p:cNvSpPr txBox="1"/>
          <p:nvPr/>
        </p:nvSpPr>
        <p:spPr>
          <a:xfrm>
            <a:off x="8988512" y="10936894"/>
            <a:ext cx="1512918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0.58</a:t>
            </a:r>
            <a:endParaRPr/>
          </a:p>
        </p:txBody>
      </p:sp>
      <p:cxnSp>
        <p:nvCxnSpPr>
          <p:cNvPr id="552" name="Google Shape;552;p51"/>
          <p:cNvCxnSpPr/>
          <p:nvPr/>
        </p:nvCxnSpPr>
        <p:spPr>
          <a:xfrm flipH="1" rot="10800000">
            <a:off x="12809416" y="9176070"/>
            <a:ext cx="2434827" cy="111864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2"/>
          <p:cNvSpPr txBox="1"/>
          <p:nvPr>
            <p:ph type="title"/>
          </p:nvPr>
        </p:nvSpPr>
        <p:spPr>
          <a:xfrm>
            <a:off x="1219200" y="609600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</a:t>
            </a:r>
            <a:endParaRPr/>
          </a:p>
        </p:txBody>
      </p:sp>
      <p:sp>
        <p:nvSpPr>
          <p:cNvPr id="558" name="Google Shape;558;p52"/>
          <p:cNvSpPr txBox="1"/>
          <p:nvPr>
            <p:ph idx="1" type="body"/>
          </p:nvPr>
        </p:nvSpPr>
        <p:spPr>
          <a:xfrm>
            <a:off x="1219200" y="2819400"/>
            <a:ext cx="21945600" cy="39996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24616" lvl="0" marL="1224616" rtl="0" algn="l">
              <a:spcBef>
                <a:spcPts val="0"/>
              </a:spcBef>
              <a:spcAft>
                <a:spcPts val="0"/>
              </a:spcAft>
              <a:buSzPts val="4300"/>
              <a:buFont typeface="Arial"/>
              <a:buAutoNum type="arabicPeriod"/>
            </a:pPr>
            <a:r>
              <a:rPr lang="en-US"/>
              <a:t>Start each page at a rank of 1</a:t>
            </a:r>
            <a:endParaRPr/>
          </a:p>
          <a:p>
            <a:pPr indent="-1224616" lvl="0" marL="1224616" rtl="0" algn="l">
              <a:spcBef>
                <a:spcPts val="952"/>
              </a:spcBef>
              <a:spcAft>
                <a:spcPts val="0"/>
              </a:spcAft>
              <a:buSzPts val="4300"/>
              <a:buFont typeface="Arial"/>
              <a:buAutoNum type="arabicPeriod"/>
            </a:pPr>
            <a:r>
              <a:rPr lang="en-US"/>
              <a:t>On each iteration, have page </a:t>
            </a:r>
            <a:r>
              <a:rPr lang="en-US">
                <a:solidFill>
                  <a:srgbClr val="262672"/>
                </a:solidFill>
              </a:rPr>
              <a:t>p</a:t>
            </a:r>
            <a:r>
              <a:rPr lang="en-US"/>
              <a:t> contribute</a:t>
            </a:r>
            <a:br>
              <a:rPr lang="en-US"/>
            </a:br>
            <a:r>
              <a:rPr lang="en-US">
                <a:solidFill>
                  <a:srgbClr val="262672"/>
                </a:solidFill>
              </a:rPr>
              <a:t>rank</a:t>
            </a:r>
            <a:r>
              <a:rPr baseline="-25000" lang="en-US">
                <a:solidFill>
                  <a:srgbClr val="262672"/>
                </a:solidFill>
              </a:rPr>
              <a:t>p</a:t>
            </a:r>
            <a:r>
              <a:rPr lang="en-US">
                <a:solidFill>
                  <a:srgbClr val="262672"/>
                </a:solidFill>
              </a:rPr>
              <a:t> / |neighbors</a:t>
            </a:r>
            <a:r>
              <a:rPr baseline="-25000" lang="en-US">
                <a:solidFill>
                  <a:srgbClr val="262672"/>
                </a:solidFill>
              </a:rPr>
              <a:t>p</a:t>
            </a:r>
            <a:r>
              <a:rPr lang="en-US">
                <a:solidFill>
                  <a:srgbClr val="262672"/>
                </a:solidFill>
              </a:rPr>
              <a:t>|</a:t>
            </a:r>
            <a:r>
              <a:rPr lang="en-US"/>
              <a:t> to its neighbors</a:t>
            </a:r>
            <a:endParaRPr/>
          </a:p>
          <a:p>
            <a:pPr indent="-1224616" lvl="0" marL="1224616" rtl="0" algn="l">
              <a:spcBef>
                <a:spcPts val="952"/>
              </a:spcBef>
              <a:spcAft>
                <a:spcPts val="0"/>
              </a:spcAft>
              <a:buSzPts val="4300"/>
              <a:buFont typeface="Arial"/>
              <a:buAutoNum type="arabicPeriod"/>
            </a:pPr>
            <a:r>
              <a:rPr lang="en-US"/>
              <a:t>Set each page’s rank to</a:t>
            </a:r>
            <a:r>
              <a:rPr lang="en-US">
                <a:solidFill>
                  <a:srgbClr val="8000FF"/>
                </a:solidFill>
              </a:rPr>
              <a:t> </a:t>
            </a:r>
            <a:r>
              <a:rPr lang="en-US">
                <a:solidFill>
                  <a:srgbClr val="953735"/>
                </a:solidFill>
              </a:rPr>
              <a:t>0.15 + 0.85 × contribs</a:t>
            </a:r>
            <a:endParaRPr>
              <a:solidFill>
                <a:srgbClr val="953735"/>
              </a:solidFill>
            </a:endParaRPr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</p:txBody>
      </p:sp>
      <p:sp>
        <p:nvSpPr>
          <p:cNvPr id="559" name="Google Shape;559;p52"/>
          <p:cNvSpPr/>
          <p:nvPr/>
        </p:nvSpPr>
        <p:spPr>
          <a:xfrm>
            <a:off x="7116244" y="8118600"/>
            <a:ext cx="1621357" cy="1586960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0" name="Google Shape;560;p52"/>
          <p:cNvSpPr/>
          <p:nvPr/>
        </p:nvSpPr>
        <p:spPr>
          <a:xfrm>
            <a:off x="11176002" y="6531640"/>
            <a:ext cx="1621357" cy="1586960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1" name="Google Shape;561;p52"/>
          <p:cNvSpPr/>
          <p:nvPr/>
        </p:nvSpPr>
        <p:spPr>
          <a:xfrm>
            <a:off x="15244244" y="8118600"/>
            <a:ext cx="1621357" cy="1586960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2" name="Google Shape;562;p52"/>
          <p:cNvSpPr/>
          <p:nvPr/>
        </p:nvSpPr>
        <p:spPr>
          <a:xfrm>
            <a:off x="11188060" y="10220720"/>
            <a:ext cx="1621357" cy="1586960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63" name="Google Shape;563;p52"/>
          <p:cNvCxnSpPr/>
          <p:nvPr/>
        </p:nvCxnSpPr>
        <p:spPr>
          <a:xfrm rot="10800000">
            <a:off x="8737600" y="9274840"/>
            <a:ext cx="2438400" cy="94588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64" name="Google Shape;564;p52"/>
          <p:cNvCxnSpPr>
            <a:stCxn id="562" idx="0"/>
            <a:endCxn id="560" idx="2"/>
          </p:cNvCxnSpPr>
          <p:nvPr/>
        </p:nvCxnSpPr>
        <p:spPr>
          <a:xfrm rot="10800000">
            <a:off x="11986739" y="8118620"/>
            <a:ext cx="12000" cy="2102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65" name="Google Shape;565;p52"/>
          <p:cNvCxnSpPr>
            <a:endCxn id="560" idx="1"/>
          </p:cNvCxnSpPr>
          <p:nvPr/>
        </p:nvCxnSpPr>
        <p:spPr>
          <a:xfrm flipH="1" rot="10800000">
            <a:off x="8737602" y="7325120"/>
            <a:ext cx="2438400" cy="1187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66" name="Google Shape;566;p52"/>
          <p:cNvCxnSpPr/>
          <p:nvPr/>
        </p:nvCxnSpPr>
        <p:spPr>
          <a:xfrm rot="10800000">
            <a:off x="12797357" y="7109090"/>
            <a:ext cx="2446885" cy="118772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67" name="Google Shape;567;p52"/>
          <p:cNvCxnSpPr/>
          <p:nvPr/>
        </p:nvCxnSpPr>
        <p:spPr>
          <a:xfrm rot="10800000">
            <a:off x="12797357" y="7428004"/>
            <a:ext cx="2446885" cy="118772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568" name="Google Shape;568;p52"/>
          <p:cNvSpPr txBox="1"/>
          <p:nvPr/>
        </p:nvSpPr>
        <p:spPr>
          <a:xfrm>
            <a:off x="8058885" y="7018171"/>
            <a:ext cx="1512918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8040"/>
                </a:solidFill>
                <a:latin typeface="Arial"/>
                <a:ea typeface="Arial"/>
                <a:cs typeface="Arial"/>
                <a:sym typeface="Arial"/>
              </a:rPr>
              <a:t>0.58</a:t>
            </a:r>
            <a:endParaRPr/>
          </a:p>
        </p:txBody>
      </p:sp>
      <p:sp>
        <p:nvSpPr>
          <p:cNvPr id="569" name="Google Shape;569;p52"/>
          <p:cNvSpPr txBox="1"/>
          <p:nvPr/>
        </p:nvSpPr>
        <p:spPr>
          <a:xfrm>
            <a:off x="8789172" y="9723111"/>
            <a:ext cx="1512918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8040"/>
                </a:solidFill>
                <a:latin typeface="Arial"/>
                <a:ea typeface="Arial"/>
                <a:cs typeface="Arial"/>
                <a:sym typeface="Arial"/>
              </a:rPr>
              <a:t>0.29</a:t>
            </a:r>
            <a:endParaRPr/>
          </a:p>
        </p:txBody>
      </p:sp>
      <p:sp>
        <p:nvSpPr>
          <p:cNvPr id="570" name="Google Shape;570;p52"/>
          <p:cNvSpPr txBox="1"/>
          <p:nvPr/>
        </p:nvSpPr>
        <p:spPr>
          <a:xfrm>
            <a:off x="10044786" y="8567461"/>
            <a:ext cx="1512918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8040"/>
                </a:solidFill>
                <a:latin typeface="Arial"/>
                <a:ea typeface="Arial"/>
                <a:cs typeface="Arial"/>
                <a:sym typeface="Arial"/>
              </a:rPr>
              <a:t>0.29</a:t>
            </a:r>
            <a:endParaRPr/>
          </a:p>
        </p:txBody>
      </p:sp>
      <p:sp>
        <p:nvSpPr>
          <p:cNvPr id="571" name="Google Shape;571;p52"/>
          <p:cNvSpPr txBox="1"/>
          <p:nvPr/>
        </p:nvSpPr>
        <p:spPr>
          <a:xfrm>
            <a:off x="13904156" y="6764791"/>
            <a:ext cx="1206237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8040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/>
          </a:p>
        </p:txBody>
      </p:sp>
      <p:sp>
        <p:nvSpPr>
          <p:cNvPr id="572" name="Google Shape;572;p52"/>
          <p:cNvSpPr txBox="1"/>
          <p:nvPr/>
        </p:nvSpPr>
        <p:spPr>
          <a:xfrm>
            <a:off x="12529285" y="7840521"/>
            <a:ext cx="1512918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8040"/>
                </a:solidFill>
                <a:latin typeface="Arial"/>
                <a:ea typeface="Arial"/>
                <a:cs typeface="Arial"/>
                <a:sym typeface="Arial"/>
              </a:rPr>
              <a:t>1.85</a:t>
            </a:r>
            <a:endParaRPr/>
          </a:p>
        </p:txBody>
      </p:sp>
      <p:sp>
        <p:nvSpPr>
          <p:cNvPr id="573" name="Google Shape;573;p52"/>
          <p:cNvSpPr txBox="1"/>
          <p:nvPr/>
        </p:nvSpPr>
        <p:spPr>
          <a:xfrm>
            <a:off x="4968472" y="8328960"/>
            <a:ext cx="1512918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0.58</a:t>
            </a:r>
            <a:endParaRPr/>
          </a:p>
        </p:txBody>
      </p:sp>
      <p:sp>
        <p:nvSpPr>
          <p:cNvPr id="574" name="Google Shape;574;p52"/>
          <p:cNvSpPr txBox="1"/>
          <p:nvPr/>
        </p:nvSpPr>
        <p:spPr>
          <a:xfrm>
            <a:off x="17111816" y="8313310"/>
            <a:ext cx="1206237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/>
          </a:p>
        </p:txBody>
      </p:sp>
      <p:sp>
        <p:nvSpPr>
          <p:cNvPr id="575" name="Google Shape;575;p52"/>
          <p:cNvSpPr txBox="1"/>
          <p:nvPr/>
        </p:nvSpPr>
        <p:spPr>
          <a:xfrm>
            <a:off x="9035197" y="6050640"/>
            <a:ext cx="1512918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1.85</a:t>
            </a:r>
            <a:endParaRPr/>
          </a:p>
        </p:txBody>
      </p:sp>
      <p:sp>
        <p:nvSpPr>
          <p:cNvPr id="576" name="Google Shape;576;p52"/>
          <p:cNvSpPr txBox="1"/>
          <p:nvPr/>
        </p:nvSpPr>
        <p:spPr>
          <a:xfrm>
            <a:off x="8988512" y="10945054"/>
            <a:ext cx="1512918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0.58</a:t>
            </a:r>
            <a:endParaRPr/>
          </a:p>
        </p:txBody>
      </p:sp>
      <p:cxnSp>
        <p:nvCxnSpPr>
          <p:cNvPr id="577" name="Google Shape;577;p52"/>
          <p:cNvCxnSpPr/>
          <p:nvPr/>
        </p:nvCxnSpPr>
        <p:spPr>
          <a:xfrm flipH="1" rot="10800000">
            <a:off x="12809416" y="9184230"/>
            <a:ext cx="2434827" cy="111864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578" name="Google Shape;578;p52"/>
          <p:cNvSpPr txBox="1"/>
          <p:nvPr/>
        </p:nvSpPr>
        <p:spPr>
          <a:xfrm>
            <a:off x="13973270" y="9415781"/>
            <a:ext cx="1206237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8040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1219200" y="609600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</a:t>
            </a:r>
            <a:endParaRPr/>
          </a:p>
        </p:txBody>
      </p:sp>
      <p:sp>
        <p:nvSpPr>
          <p:cNvPr id="584" name="Google Shape;584;p53"/>
          <p:cNvSpPr txBox="1"/>
          <p:nvPr>
            <p:ph idx="1" type="body"/>
          </p:nvPr>
        </p:nvSpPr>
        <p:spPr>
          <a:xfrm>
            <a:off x="1219200" y="2819400"/>
            <a:ext cx="21945600" cy="39996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24616" lvl="0" marL="1224616" rtl="0" algn="l">
              <a:spcBef>
                <a:spcPts val="0"/>
              </a:spcBef>
              <a:spcAft>
                <a:spcPts val="0"/>
              </a:spcAft>
              <a:buSzPts val="4300"/>
              <a:buFont typeface="Arial"/>
              <a:buAutoNum type="arabicPeriod"/>
            </a:pPr>
            <a:r>
              <a:rPr lang="en-US"/>
              <a:t>Start each page at a rank of 1</a:t>
            </a:r>
            <a:endParaRPr/>
          </a:p>
          <a:p>
            <a:pPr indent="-1224616" lvl="0" marL="1224616" rtl="0" algn="l">
              <a:spcBef>
                <a:spcPts val="952"/>
              </a:spcBef>
              <a:spcAft>
                <a:spcPts val="0"/>
              </a:spcAft>
              <a:buSzPts val="4300"/>
              <a:buFont typeface="Arial"/>
              <a:buAutoNum type="arabicPeriod"/>
            </a:pPr>
            <a:r>
              <a:rPr lang="en-US"/>
              <a:t>On each iteration, have page </a:t>
            </a:r>
            <a:r>
              <a:rPr lang="en-US">
                <a:solidFill>
                  <a:srgbClr val="262672"/>
                </a:solidFill>
              </a:rPr>
              <a:t>p</a:t>
            </a:r>
            <a:r>
              <a:rPr lang="en-US"/>
              <a:t> contribute</a:t>
            </a:r>
            <a:br>
              <a:rPr lang="en-US"/>
            </a:br>
            <a:r>
              <a:rPr lang="en-US">
                <a:solidFill>
                  <a:srgbClr val="262672"/>
                </a:solidFill>
              </a:rPr>
              <a:t>rank</a:t>
            </a:r>
            <a:r>
              <a:rPr baseline="-25000" lang="en-US">
                <a:solidFill>
                  <a:srgbClr val="262672"/>
                </a:solidFill>
              </a:rPr>
              <a:t>p</a:t>
            </a:r>
            <a:r>
              <a:rPr lang="en-US">
                <a:solidFill>
                  <a:srgbClr val="262672"/>
                </a:solidFill>
              </a:rPr>
              <a:t> / |neighbors</a:t>
            </a:r>
            <a:r>
              <a:rPr baseline="-25000" lang="en-US">
                <a:solidFill>
                  <a:srgbClr val="262672"/>
                </a:solidFill>
              </a:rPr>
              <a:t>p</a:t>
            </a:r>
            <a:r>
              <a:rPr lang="en-US">
                <a:solidFill>
                  <a:srgbClr val="262672"/>
                </a:solidFill>
              </a:rPr>
              <a:t>|</a:t>
            </a:r>
            <a:r>
              <a:rPr lang="en-US"/>
              <a:t> to its neighbors</a:t>
            </a:r>
            <a:endParaRPr/>
          </a:p>
          <a:p>
            <a:pPr indent="-1224616" lvl="0" marL="1224616" rtl="0" algn="l">
              <a:spcBef>
                <a:spcPts val="952"/>
              </a:spcBef>
              <a:spcAft>
                <a:spcPts val="0"/>
              </a:spcAft>
              <a:buSzPts val="4300"/>
              <a:buFont typeface="Arial"/>
              <a:buAutoNum type="arabicPeriod"/>
            </a:pPr>
            <a:r>
              <a:rPr lang="en-US"/>
              <a:t>Set each page’s rank to</a:t>
            </a:r>
            <a:r>
              <a:rPr lang="en-US">
                <a:solidFill>
                  <a:srgbClr val="8000FF"/>
                </a:solidFill>
              </a:rPr>
              <a:t> </a:t>
            </a:r>
            <a:r>
              <a:rPr lang="en-US">
                <a:solidFill>
                  <a:srgbClr val="953735"/>
                </a:solidFill>
              </a:rPr>
              <a:t>0.15 + 0.85 × contribs</a:t>
            </a:r>
            <a:endParaRPr>
              <a:solidFill>
                <a:srgbClr val="953735"/>
              </a:solidFill>
            </a:endParaRPr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</p:txBody>
      </p:sp>
      <p:sp>
        <p:nvSpPr>
          <p:cNvPr id="585" name="Google Shape;585;p53"/>
          <p:cNvSpPr/>
          <p:nvPr/>
        </p:nvSpPr>
        <p:spPr>
          <a:xfrm>
            <a:off x="7116244" y="8110440"/>
            <a:ext cx="1621357" cy="1586960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6" name="Google Shape;586;p53"/>
          <p:cNvSpPr/>
          <p:nvPr/>
        </p:nvSpPr>
        <p:spPr>
          <a:xfrm>
            <a:off x="11176002" y="6523480"/>
            <a:ext cx="1621357" cy="1586960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7" name="Google Shape;587;p53"/>
          <p:cNvSpPr/>
          <p:nvPr/>
        </p:nvSpPr>
        <p:spPr>
          <a:xfrm>
            <a:off x="15244244" y="8110440"/>
            <a:ext cx="1621357" cy="1586960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8" name="Google Shape;588;p53"/>
          <p:cNvSpPr/>
          <p:nvPr/>
        </p:nvSpPr>
        <p:spPr>
          <a:xfrm>
            <a:off x="11188060" y="10212560"/>
            <a:ext cx="1621357" cy="1586960"/>
          </a:xfrm>
          <a:prstGeom prst="foldedCorner">
            <a:avLst>
              <a:gd fmla="val 3495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89" name="Google Shape;589;p53"/>
          <p:cNvCxnSpPr/>
          <p:nvPr/>
        </p:nvCxnSpPr>
        <p:spPr>
          <a:xfrm rot="10800000">
            <a:off x="8737600" y="9266680"/>
            <a:ext cx="2438400" cy="94588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0" name="Google Shape;590;p53"/>
          <p:cNvCxnSpPr>
            <a:stCxn id="588" idx="0"/>
            <a:endCxn id="586" idx="2"/>
          </p:cNvCxnSpPr>
          <p:nvPr/>
        </p:nvCxnSpPr>
        <p:spPr>
          <a:xfrm rot="10800000">
            <a:off x="11986739" y="8110460"/>
            <a:ext cx="12000" cy="2102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1" name="Google Shape;591;p53"/>
          <p:cNvCxnSpPr>
            <a:endCxn id="586" idx="1"/>
          </p:cNvCxnSpPr>
          <p:nvPr/>
        </p:nvCxnSpPr>
        <p:spPr>
          <a:xfrm flipH="1" rot="10800000">
            <a:off x="8737602" y="7316960"/>
            <a:ext cx="2438400" cy="1187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2" name="Google Shape;592;p53"/>
          <p:cNvCxnSpPr/>
          <p:nvPr/>
        </p:nvCxnSpPr>
        <p:spPr>
          <a:xfrm rot="10800000">
            <a:off x="12797357" y="7100930"/>
            <a:ext cx="2446885" cy="118772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3" name="Google Shape;593;p53"/>
          <p:cNvCxnSpPr/>
          <p:nvPr/>
        </p:nvCxnSpPr>
        <p:spPr>
          <a:xfrm rot="10800000">
            <a:off x="12797357" y="7419844"/>
            <a:ext cx="2446885" cy="118772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  <p:sp>
        <p:nvSpPr>
          <p:cNvPr id="594" name="Google Shape;594;p53"/>
          <p:cNvSpPr txBox="1"/>
          <p:nvPr/>
        </p:nvSpPr>
        <p:spPr>
          <a:xfrm>
            <a:off x="5041299" y="8320800"/>
            <a:ext cx="1512918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0.39</a:t>
            </a:r>
            <a:endParaRPr/>
          </a:p>
        </p:txBody>
      </p:sp>
      <p:sp>
        <p:nvSpPr>
          <p:cNvPr id="595" name="Google Shape;595;p53"/>
          <p:cNvSpPr txBox="1"/>
          <p:nvPr/>
        </p:nvSpPr>
        <p:spPr>
          <a:xfrm>
            <a:off x="17111816" y="8305150"/>
            <a:ext cx="1512918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1.72</a:t>
            </a:r>
            <a:endParaRPr/>
          </a:p>
        </p:txBody>
      </p:sp>
      <p:sp>
        <p:nvSpPr>
          <p:cNvPr id="596" name="Google Shape;596;p53"/>
          <p:cNvSpPr txBox="1"/>
          <p:nvPr/>
        </p:nvSpPr>
        <p:spPr>
          <a:xfrm>
            <a:off x="9037054" y="6042480"/>
            <a:ext cx="1512918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1.31</a:t>
            </a:r>
            <a:endParaRPr/>
          </a:p>
        </p:txBody>
      </p:sp>
      <p:sp>
        <p:nvSpPr>
          <p:cNvPr id="597" name="Google Shape;597;p53"/>
          <p:cNvSpPr txBox="1"/>
          <p:nvPr/>
        </p:nvSpPr>
        <p:spPr>
          <a:xfrm>
            <a:off x="9061339" y="10936894"/>
            <a:ext cx="1512918" cy="881556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0.58</a:t>
            </a:r>
            <a:endParaRPr/>
          </a:p>
        </p:txBody>
      </p:sp>
      <p:sp>
        <p:nvSpPr>
          <p:cNvPr id="598" name="Google Shape;598;p53"/>
          <p:cNvSpPr/>
          <p:nvPr/>
        </p:nvSpPr>
        <p:spPr>
          <a:xfrm>
            <a:off x="9934071" y="8498561"/>
            <a:ext cx="4121288" cy="1114386"/>
          </a:xfrm>
          <a:prstGeom prst="roundRect">
            <a:avLst>
              <a:gd fmla="val 16408" name="adj"/>
            </a:avLst>
          </a:prstGeom>
          <a:solidFill>
            <a:srgbClr val="CCCCCC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08850" lIns="217700" spcFirstLastPara="1" rIns="2177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. .</a:t>
            </a:r>
            <a:endParaRPr/>
          </a:p>
        </p:txBody>
      </p:sp>
      <p:cxnSp>
        <p:nvCxnSpPr>
          <p:cNvPr id="599" name="Google Shape;599;p53"/>
          <p:cNvCxnSpPr/>
          <p:nvPr/>
        </p:nvCxnSpPr>
        <p:spPr>
          <a:xfrm flipH="1" rot="10800000">
            <a:off x="12809416" y="9176070"/>
            <a:ext cx="2434827" cy="111864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4"/>
          <p:cNvSpPr txBox="1"/>
          <p:nvPr>
            <p:ph type="title"/>
          </p:nvPr>
        </p:nvSpPr>
        <p:spPr>
          <a:xfrm>
            <a:off x="1219200" y="609600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</a:t>
            </a:r>
            <a:endParaRPr/>
          </a:p>
        </p:txBody>
      </p:sp>
      <p:sp>
        <p:nvSpPr>
          <p:cNvPr id="605" name="Google Shape;605;p54"/>
          <p:cNvSpPr txBox="1"/>
          <p:nvPr>
            <p:ph idx="1" type="body"/>
          </p:nvPr>
        </p:nvSpPr>
        <p:spPr>
          <a:xfrm>
            <a:off x="1219200" y="2819400"/>
            <a:ext cx="21945600" cy="39996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224616" lvl="0" marL="1224616" rtl="0" algn="l">
              <a:spcBef>
                <a:spcPts val="0"/>
              </a:spcBef>
              <a:spcAft>
                <a:spcPts val="0"/>
              </a:spcAft>
              <a:buSzPts val="4300"/>
              <a:buFont typeface="Arial"/>
              <a:buAutoNum type="arabicPeriod"/>
            </a:pPr>
            <a:r>
              <a:rPr lang="en-US"/>
              <a:t>Start each page at a rank of 1</a:t>
            </a:r>
            <a:endParaRPr/>
          </a:p>
          <a:p>
            <a:pPr indent="-1224616" lvl="0" marL="1224616" rtl="0" algn="l">
              <a:spcBef>
                <a:spcPts val="952"/>
              </a:spcBef>
              <a:spcAft>
                <a:spcPts val="0"/>
              </a:spcAft>
              <a:buSzPts val="4300"/>
              <a:buFont typeface="Arial"/>
              <a:buAutoNum type="arabicPeriod"/>
            </a:pPr>
            <a:r>
              <a:rPr lang="en-US"/>
              <a:t>On each iteration, have page </a:t>
            </a:r>
            <a:r>
              <a:rPr lang="en-US">
                <a:solidFill>
                  <a:srgbClr val="262672"/>
                </a:solidFill>
              </a:rPr>
              <a:t>p</a:t>
            </a:r>
            <a:r>
              <a:rPr lang="en-US"/>
              <a:t> contribute</a:t>
            </a:r>
            <a:br>
              <a:rPr lang="en-US"/>
            </a:br>
            <a:r>
              <a:rPr lang="en-US">
                <a:solidFill>
                  <a:srgbClr val="262672"/>
                </a:solidFill>
              </a:rPr>
              <a:t>rank</a:t>
            </a:r>
            <a:r>
              <a:rPr baseline="-25000" lang="en-US">
                <a:solidFill>
                  <a:srgbClr val="262672"/>
                </a:solidFill>
              </a:rPr>
              <a:t>p</a:t>
            </a:r>
            <a:r>
              <a:rPr lang="en-US">
                <a:solidFill>
                  <a:srgbClr val="262672"/>
                </a:solidFill>
              </a:rPr>
              <a:t> / |neighbors</a:t>
            </a:r>
            <a:r>
              <a:rPr baseline="-25000" lang="en-US">
                <a:solidFill>
                  <a:srgbClr val="262672"/>
                </a:solidFill>
              </a:rPr>
              <a:t>p</a:t>
            </a:r>
            <a:r>
              <a:rPr lang="en-US">
                <a:solidFill>
                  <a:srgbClr val="262672"/>
                </a:solidFill>
              </a:rPr>
              <a:t>|</a:t>
            </a:r>
            <a:r>
              <a:rPr lang="en-US"/>
              <a:t> to its neighbors</a:t>
            </a:r>
            <a:endParaRPr/>
          </a:p>
          <a:p>
            <a:pPr indent="-1224616" lvl="0" marL="1224616" rtl="0" algn="l">
              <a:spcBef>
                <a:spcPts val="952"/>
              </a:spcBef>
              <a:spcAft>
                <a:spcPts val="0"/>
              </a:spcAft>
              <a:buSzPts val="4300"/>
              <a:buFont typeface="Arial"/>
              <a:buAutoNum type="arabicPeriod"/>
            </a:pPr>
            <a:r>
              <a:rPr lang="en-US"/>
              <a:t>Set each page’s rank to</a:t>
            </a:r>
            <a:r>
              <a:rPr lang="en-US">
                <a:solidFill>
                  <a:srgbClr val="8000FF"/>
                </a:solidFill>
              </a:rPr>
              <a:t> </a:t>
            </a:r>
            <a:r>
              <a:rPr lang="en-US">
                <a:solidFill>
                  <a:srgbClr val="953735"/>
                </a:solidFill>
              </a:rPr>
              <a:t>0.15 + 0.85 × contribs</a:t>
            </a:r>
            <a:endParaRPr>
              <a:solidFill>
                <a:srgbClr val="953735"/>
              </a:solidFill>
            </a:endParaRPr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</p:txBody>
      </p:sp>
      <p:grpSp>
        <p:nvGrpSpPr>
          <p:cNvPr id="606" name="Google Shape;606;p54"/>
          <p:cNvGrpSpPr/>
          <p:nvPr/>
        </p:nvGrpSpPr>
        <p:grpSpPr>
          <a:xfrm>
            <a:off x="3276600" y="6035030"/>
            <a:ext cx="15314444" cy="5775970"/>
            <a:chOff x="3273879" y="7443800"/>
            <a:chExt cx="15314444" cy="5775970"/>
          </a:xfrm>
        </p:grpSpPr>
        <p:sp>
          <p:nvSpPr>
            <p:cNvPr id="607" name="Google Shape;607;p54"/>
            <p:cNvSpPr/>
            <p:nvPr/>
          </p:nvSpPr>
          <p:spPr>
            <a:xfrm>
              <a:off x="7116244" y="9511760"/>
              <a:ext cx="1621357" cy="1586960"/>
            </a:xfrm>
            <a:prstGeom prst="foldedCorner">
              <a:avLst>
                <a:gd fmla="val 34955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108850" lIns="217700" spcFirstLastPara="1" rIns="217700" wrap="square" tIns="10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8" name="Google Shape;608;p54"/>
            <p:cNvSpPr/>
            <p:nvPr/>
          </p:nvSpPr>
          <p:spPr>
            <a:xfrm>
              <a:off x="11176002" y="7924800"/>
              <a:ext cx="1621357" cy="1586960"/>
            </a:xfrm>
            <a:prstGeom prst="foldedCorner">
              <a:avLst>
                <a:gd fmla="val 34955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108850" lIns="217700" spcFirstLastPara="1" rIns="217700" wrap="square" tIns="10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9" name="Google Shape;609;p54"/>
            <p:cNvSpPr/>
            <p:nvPr/>
          </p:nvSpPr>
          <p:spPr>
            <a:xfrm>
              <a:off x="15244244" y="9511760"/>
              <a:ext cx="1621357" cy="1586960"/>
            </a:xfrm>
            <a:prstGeom prst="foldedCorner">
              <a:avLst>
                <a:gd fmla="val 34955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108850" lIns="217700" spcFirstLastPara="1" rIns="217700" wrap="square" tIns="10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10" name="Google Shape;610;p54"/>
            <p:cNvSpPr/>
            <p:nvPr/>
          </p:nvSpPr>
          <p:spPr>
            <a:xfrm>
              <a:off x="11188060" y="11613880"/>
              <a:ext cx="1621357" cy="1586960"/>
            </a:xfrm>
            <a:prstGeom prst="foldedCorner">
              <a:avLst>
                <a:gd fmla="val 34955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108850" lIns="217700" spcFirstLastPara="1" rIns="217700" wrap="square" tIns="10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611" name="Google Shape;611;p54"/>
            <p:cNvCxnSpPr/>
            <p:nvPr/>
          </p:nvCxnSpPr>
          <p:spPr>
            <a:xfrm rot="10800000">
              <a:off x="8737600" y="10668000"/>
              <a:ext cx="2438400" cy="94588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12" name="Google Shape;612;p54"/>
            <p:cNvCxnSpPr>
              <a:stCxn id="610" idx="0"/>
              <a:endCxn id="608" idx="2"/>
            </p:cNvCxnSpPr>
            <p:nvPr/>
          </p:nvCxnSpPr>
          <p:spPr>
            <a:xfrm rot="10800000">
              <a:off x="11986739" y="9511780"/>
              <a:ext cx="12000" cy="21021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13" name="Google Shape;613;p54"/>
            <p:cNvCxnSpPr>
              <a:endCxn id="608" idx="1"/>
            </p:cNvCxnSpPr>
            <p:nvPr/>
          </p:nvCxnSpPr>
          <p:spPr>
            <a:xfrm flipH="1" rot="10800000">
              <a:off x="8737602" y="8718280"/>
              <a:ext cx="2438400" cy="11877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14" name="Google Shape;614;p54"/>
            <p:cNvCxnSpPr/>
            <p:nvPr/>
          </p:nvCxnSpPr>
          <p:spPr>
            <a:xfrm rot="10800000">
              <a:off x="12797357" y="8502250"/>
              <a:ext cx="2446885" cy="118772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15" name="Google Shape;615;p54"/>
            <p:cNvCxnSpPr/>
            <p:nvPr/>
          </p:nvCxnSpPr>
          <p:spPr>
            <a:xfrm rot="10800000">
              <a:off x="12797357" y="8821164"/>
              <a:ext cx="2446885" cy="118772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616" name="Google Shape;616;p54"/>
            <p:cNvSpPr txBox="1"/>
            <p:nvPr/>
          </p:nvSpPr>
          <p:spPr>
            <a:xfrm>
              <a:off x="5004886" y="9722120"/>
              <a:ext cx="1512918" cy="8815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850" lIns="217700" spcFirstLastPara="1" rIns="217700" wrap="square" tIns="10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0.46</a:t>
              </a:r>
              <a:endParaRPr/>
            </a:p>
          </p:txBody>
        </p:sp>
        <p:sp>
          <p:nvSpPr>
            <p:cNvPr id="617" name="Google Shape;617;p54"/>
            <p:cNvSpPr txBox="1"/>
            <p:nvPr/>
          </p:nvSpPr>
          <p:spPr>
            <a:xfrm>
              <a:off x="17075405" y="9706470"/>
              <a:ext cx="1512918" cy="8815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850" lIns="217700" spcFirstLastPara="1" rIns="217700" wrap="square" tIns="10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1.37</a:t>
              </a:r>
              <a:endParaRPr/>
            </a:p>
          </p:txBody>
        </p:sp>
        <p:sp>
          <p:nvSpPr>
            <p:cNvPr id="618" name="Google Shape;618;p54"/>
            <p:cNvSpPr txBox="1"/>
            <p:nvPr/>
          </p:nvSpPr>
          <p:spPr>
            <a:xfrm>
              <a:off x="8898825" y="7443800"/>
              <a:ext cx="1512918" cy="8815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850" lIns="217700" spcFirstLastPara="1" rIns="217700" wrap="square" tIns="10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1.44</a:t>
              </a:r>
              <a:endParaRPr/>
            </a:p>
          </p:txBody>
        </p:sp>
        <p:sp>
          <p:nvSpPr>
            <p:cNvPr id="619" name="Google Shape;619;p54"/>
            <p:cNvSpPr txBox="1"/>
            <p:nvPr/>
          </p:nvSpPr>
          <p:spPr>
            <a:xfrm>
              <a:off x="9061340" y="12338214"/>
              <a:ext cx="1512918" cy="8815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850" lIns="217700" spcFirstLastPara="1" rIns="217700" wrap="square" tIns="10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0.73</a:t>
              </a:r>
              <a:endParaRPr/>
            </a:p>
          </p:txBody>
        </p:sp>
        <p:sp>
          <p:nvSpPr>
            <p:cNvPr id="620" name="Google Shape;620;p54"/>
            <p:cNvSpPr txBox="1"/>
            <p:nvPr/>
          </p:nvSpPr>
          <p:spPr>
            <a:xfrm>
              <a:off x="3273879" y="7580970"/>
              <a:ext cx="3350579" cy="8815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850" lIns="217700" spcFirstLastPara="1" rIns="217700" wrap="square" tIns="10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Final state:</a:t>
              </a:r>
              <a:endParaRPr/>
            </a:p>
          </p:txBody>
        </p:sp>
        <p:cxnSp>
          <p:nvCxnSpPr>
            <p:cNvPr id="621" name="Google Shape;621;p54"/>
            <p:cNvCxnSpPr/>
            <p:nvPr/>
          </p:nvCxnSpPr>
          <p:spPr>
            <a:xfrm flipH="1" rot="10800000">
              <a:off x="12809416" y="10577390"/>
              <a:ext cx="2434827" cy="11186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stealth"/>
              <a:tailEnd len="sm" w="sm" type="none"/>
            </a:ln>
          </p:spPr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5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Scala Implementation</a:t>
            </a:r>
            <a:endParaRPr/>
          </a:p>
        </p:txBody>
      </p:sp>
      <p:sp>
        <p:nvSpPr>
          <p:cNvPr id="627" name="Google Shape;627;p55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b="1" lang="en-US" sz="3900"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links = </a:t>
            </a:r>
            <a:r>
              <a:rPr lang="en-US" sz="39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// RDD of (url, neighbors) pairs</a:t>
            </a:r>
            <a:endParaRPr/>
          </a:p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b="1" lang="en-US" sz="39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ranks = </a:t>
            </a:r>
            <a:r>
              <a:rPr lang="en-US" sz="39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// RDD of (url, rank) pairs</a:t>
            </a:r>
            <a:endParaRPr/>
          </a:p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t/>
            </a:r>
            <a:endParaRPr sz="39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b="1" lang="en-US" sz="3900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 (i &lt;- 1 to ITERATIONS) {</a:t>
            </a:r>
            <a:endParaRPr sz="3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 sz="3900"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 contribs = links.</a:t>
            </a:r>
            <a:r>
              <a:rPr lang="en-US" sz="39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(ranks).</a:t>
            </a:r>
            <a:r>
              <a:rPr lang="en-US" sz="39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 sz="39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    case (url, (links, rank)) =&gt;</a:t>
            </a:r>
            <a:endParaRPr/>
          </a:p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 sz="39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      links.map(dest =&gt; (dest, rank/links.size))</a:t>
            </a:r>
            <a:endParaRPr/>
          </a:p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 sz="39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39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  ranks = contribs.</a:t>
            </a:r>
            <a:r>
              <a:rPr lang="en-US" sz="39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reduceByKey</a:t>
            </a: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9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_ + _</a:t>
            </a: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9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                  .</a:t>
            </a:r>
            <a:r>
              <a:rPr lang="en-US" sz="39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mapValues</a:t>
            </a: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9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0.15 + 0.85 * _</a:t>
            </a: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3900"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39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ranks.</a:t>
            </a:r>
            <a:r>
              <a:rPr lang="en-US" sz="39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saveAsTextFile</a:t>
            </a: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(...)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6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Implementation</a:t>
            </a:r>
            <a:endParaRPr/>
          </a:p>
        </p:txBody>
      </p:sp>
      <p:sp>
        <p:nvSpPr>
          <p:cNvPr id="633" name="Google Shape;633;p56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links = </a:t>
            </a:r>
            <a:r>
              <a:rPr lang="en-US" sz="39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RDD of (url, neighbors) pairs</a:t>
            </a:r>
            <a:endParaRPr/>
          </a:p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ranks = </a:t>
            </a:r>
            <a:r>
              <a:rPr lang="en-US" sz="3900">
                <a:solidFill>
                  <a:srgbClr val="008040"/>
                </a:solidFill>
                <a:latin typeface="Consolas"/>
                <a:ea typeface="Consolas"/>
                <a:cs typeface="Consolas"/>
                <a:sym typeface="Consolas"/>
              </a:rPr>
              <a:t># RDD of (url, rank) pairs</a:t>
            </a:r>
            <a:endParaRPr/>
          </a:p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t/>
            </a:r>
            <a:endParaRPr sz="39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b="1" lang="en-US" sz="3900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1" lang="en-US" sz="3900"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 range(NUM_ITERATIONS):</a:t>
            </a:r>
            <a:endParaRPr/>
          </a:p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3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3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compute_contribs(pair):</a:t>
            </a:r>
            <a:br>
              <a:rPr lang="en-US" sz="3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[url, [links, rank]] = pair  </a:t>
            </a:r>
            <a:r>
              <a:rPr lang="en-US" sz="39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split key-value pair</a:t>
            </a:r>
            <a:endParaRPr/>
          </a:p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 sz="3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3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3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[(dest, rank/len(links)) </a:t>
            </a:r>
            <a:r>
              <a:rPr b="1" lang="en-US" sz="3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3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dest </a:t>
            </a:r>
            <a:r>
              <a:rPr b="1" lang="en-US" sz="3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3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links]</a:t>
            </a:r>
            <a:endParaRPr/>
          </a:p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t/>
            </a:r>
            <a:endParaRPr sz="3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    contribs = links.</a:t>
            </a:r>
            <a:r>
              <a:rPr lang="en-US" sz="39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(ranks).</a:t>
            </a:r>
            <a:r>
              <a:rPr lang="en-US" sz="39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flatMap</a:t>
            </a: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compute_contribs</a:t>
            </a: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" rtl="0" algn="l"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    ranks = contribs.</a:t>
            </a:r>
            <a:r>
              <a:rPr lang="en-US" sz="39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reduceByKey</a:t>
            </a: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9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lambda x, y: x + y</a:t>
            </a: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) \</a:t>
            </a:r>
            <a:br>
              <a:rPr lang="en-US" sz="39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                    .</a:t>
            </a:r>
            <a:r>
              <a:rPr lang="en-US" sz="39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mapValues</a:t>
            </a: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9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lambda x: 0.15 + 0.85 * x</a:t>
            </a: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3900"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39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ranks.</a:t>
            </a:r>
            <a:r>
              <a:rPr lang="en-US" sz="39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saveAsTextFile</a:t>
            </a:r>
            <a:r>
              <a:rPr lang="en-US" sz="3900">
                <a:latin typeface="Consolas"/>
                <a:ea typeface="Consolas"/>
                <a:cs typeface="Consolas"/>
                <a:sym typeface="Consolas"/>
              </a:rPr>
              <a:t>(...)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>
            <a:off x="1108360" y="2514600"/>
            <a:ext cx="22148799" cy="856714"/>
          </a:xfrm>
          <a:prstGeom prst="roundRect">
            <a:avLst>
              <a:gd fmla="val 10339" name="adj"/>
            </a:avLst>
          </a:prstGeom>
          <a:solidFill>
            <a:srgbClr val="D9E4F2"/>
          </a:solidFill>
          <a:ln cap="flat" cmpd="sng" w="1905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Introduction to Spark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Tour of Spark operations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Job execution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Standalone programs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Deployment options</a:t>
            </a:r>
            <a:endParaRPr/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7"/>
          <p:cNvSpPr txBox="1"/>
          <p:nvPr>
            <p:ph type="title"/>
          </p:nvPr>
        </p:nvSpPr>
        <p:spPr>
          <a:xfrm>
            <a:off x="1219200" y="1066800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PageRank Performance</a:t>
            </a:r>
            <a:endParaRPr/>
          </a:p>
        </p:txBody>
      </p:sp>
      <p:pic>
        <p:nvPicPr>
          <p:cNvPr id="640" name="Google Shape;64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3581400"/>
            <a:ext cx="13944600" cy="84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8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Iterative Algorithms</a:t>
            </a:r>
            <a:endParaRPr/>
          </a:p>
        </p:txBody>
      </p:sp>
      <p:grpSp>
        <p:nvGrpSpPr>
          <p:cNvPr id="647" name="Google Shape;647;p58"/>
          <p:cNvGrpSpPr/>
          <p:nvPr/>
        </p:nvGrpSpPr>
        <p:grpSpPr>
          <a:xfrm>
            <a:off x="1676400" y="3200400"/>
            <a:ext cx="21107401" cy="8001001"/>
            <a:chOff x="381000" y="2183436"/>
            <a:chExt cx="8534400" cy="2911702"/>
          </a:xfrm>
        </p:grpSpPr>
        <p:pic>
          <p:nvPicPr>
            <p:cNvPr id="648" name="Google Shape;648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1000" y="3505200"/>
              <a:ext cx="7391401" cy="1166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9" name="Google Shape;649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1000" y="2183436"/>
              <a:ext cx="8534400" cy="11663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0" name="Google Shape;650;p58"/>
            <p:cNvSpPr txBox="1"/>
            <p:nvPr/>
          </p:nvSpPr>
          <p:spPr>
            <a:xfrm>
              <a:off x="3612630" y="4837526"/>
              <a:ext cx="2215732" cy="257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 per Iteration (s)</a:t>
              </a:r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9"/>
          <p:cNvSpPr/>
          <p:nvPr/>
        </p:nvSpPr>
        <p:spPr>
          <a:xfrm>
            <a:off x="1108360" y="6022810"/>
            <a:ext cx="22148799" cy="856714"/>
          </a:xfrm>
          <a:prstGeom prst="roundRect">
            <a:avLst>
              <a:gd fmla="val 10339" name="adj"/>
            </a:avLst>
          </a:prstGeom>
          <a:solidFill>
            <a:srgbClr val="D9E4F2"/>
          </a:solidFill>
          <a:ln cap="flat" cmpd="sng" w="1905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7" name="Google Shape;657;p59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658" name="Google Shape;658;p59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Introduction to Spark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Tour of Spark operations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Job execution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Standalone programs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Deployment options</a:t>
            </a:r>
            <a:endParaRPr/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0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Just pass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lang="en-US"/>
              <a:t> or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local[k]</a:t>
            </a:r>
            <a:r>
              <a:rPr lang="en-US"/>
              <a:t> as master URL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Still serializes tasks to catch marshaling errors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Debug using local debuggers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For Java and Scala, just run your main program in a debugger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For Python, use an attachable debugger (e.g. PyDev, winpdb)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Great for unit testing</a:t>
            </a:r>
            <a:endParaRPr/>
          </a:p>
        </p:txBody>
      </p:sp>
      <p:sp>
        <p:nvSpPr>
          <p:cNvPr id="664" name="Google Shape;664;p60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Mode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1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Private Cluster</a:t>
            </a:r>
            <a:endParaRPr/>
          </a:p>
        </p:txBody>
      </p:sp>
      <p:sp>
        <p:nvSpPr>
          <p:cNvPr id="670" name="Google Shape;670;p61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Can run with one of: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Standalone deploy mode (similar to Hadoop cluster scripts)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Apache Mesos: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spark-project.org/docs/latest/running-on-mesos.html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Hadoop YARN: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spark-project.org/docs/0.6.0/running-on-yarn.html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Basically requires configuring a list of workers, running launch scripts, and passing a special cluster URL to SparkContext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2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Amazon EC2</a:t>
            </a:r>
            <a:endParaRPr/>
          </a:p>
        </p:txBody>
      </p:sp>
      <p:sp>
        <p:nvSpPr>
          <p:cNvPr id="676" name="Google Shape;676;p62"/>
          <p:cNvSpPr txBox="1"/>
          <p:nvPr>
            <p:ph idx="1" type="body"/>
          </p:nvPr>
        </p:nvSpPr>
        <p:spPr>
          <a:xfrm>
            <a:off x="914400" y="2590800"/>
            <a:ext cx="22352001" cy="8442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Easiest way to launch a Spark cluster</a:t>
            </a:r>
            <a:endParaRPr/>
          </a:p>
          <a:p>
            <a:pPr indent="0" lvl="1" marL="1399032" rtl="0" algn="l">
              <a:spcBef>
                <a:spcPts val="180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git clone git://github.com/mesos/spark.git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1399032" rtl="0" algn="l">
              <a:spcBef>
                <a:spcPts val="180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cd spark/ec2</a:t>
            </a:r>
            <a:endParaRPr/>
          </a:p>
          <a:p>
            <a:pPr indent="0" lvl="1" marL="1399032" rtl="0" algn="l">
              <a:spcBef>
                <a:spcPts val="180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./spark-ec2 -k keypair –i id_rsa.pem –s slaves \</a:t>
            </a:r>
            <a:br>
              <a:rPr lang="en-US" sz="40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4000">
                <a:latin typeface="Consolas"/>
                <a:ea typeface="Consolas"/>
                <a:cs typeface="Consolas"/>
                <a:sym typeface="Consolas"/>
              </a:rPr>
              <a:t>       [launch|stop|start|destroy] clusterName</a:t>
            </a:r>
            <a:endParaRPr sz="4000">
              <a:latin typeface="Consolas"/>
              <a:ea typeface="Consolas"/>
              <a:cs typeface="Consolas"/>
              <a:sym typeface="Consolas"/>
            </a:endParaRPr>
          </a:p>
          <a:p>
            <a:pPr indent="-336550" lvl="0" marL="774700" rtl="0" algn="l">
              <a:spcBef>
                <a:spcPts val="18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Details: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spark-project.org/docs/latest/ec2-scripts.html</a:t>
            </a:r>
            <a:r>
              <a:rPr lang="en-US"/>
              <a:t> </a:t>
            </a:r>
            <a:endParaRPr/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b="1" lang="en-US"/>
              <a:t>New: run Spark on Elastic MapReduce – </a:t>
            </a:r>
            <a:r>
              <a:rPr b="1" lang="en-US" u="sng">
                <a:solidFill>
                  <a:schemeClr val="hlink"/>
                </a:solidFill>
                <a:hlinkClick r:id="rId4"/>
              </a:rPr>
              <a:t>tinyurl.com/spark-emr</a:t>
            </a:r>
            <a:r>
              <a:rPr b="1" lang="en-US"/>
              <a:t> 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3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Viewing Logs</a:t>
            </a:r>
            <a:endParaRPr/>
          </a:p>
        </p:txBody>
      </p:sp>
      <p:sp>
        <p:nvSpPr>
          <p:cNvPr id="682" name="Google Shape;682;p63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Click through the web UI at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master:8080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Or, look at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stdout</a:t>
            </a:r>
            <a:r>
              <a:rPr lang="en-US"/>
              <a:t> and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stdout</a:t>
            </a:r>
            <a:r>
              <a:rPr lang="en-US"/>
              <a:t> files in the Spark or Mesos “work” directory for your app:</a:t>
            </a:r>
            <a:endParaRPr/>
          </a:p>
          <a:p>
            <a:pPr indent="0" lvl="1" marL="1399032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work/</a:t>
            </a:r>
            <a:r>
              <a:rPr lang="en-US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&lt;ApplicationID&gt;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&lt;ExecutorID&gt;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/stdout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Application ID (Framework ID in Mesos) is printed when Spark connects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4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Community</a:t>
            </a:r>
            <a:endParaRPr/>
          </a:p>
        </p:txBody>
      </p:sp>
      <p:sp>
        <p:nvSpPr>
          <p:cNvPr id="689" name="Google Shape;689;p64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Join the Spark Users mailing list:</a:t>
            </a:r>
            <a:endParaRPr/>
          </a:p>
          <a:p>
            <a:pPr indent="0" lvl="1" marL="1399032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groups.google.com/group/spark-users</a:t>
            </a:r>
            <a:r>
              <a:rPr lang="en-US"/>
              <a:t> </a:t>
            </a:r>
            <a:endParaRPr sz="2400"/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Come to the Bay Area meetup:</a:t>
            </a:r>
            <a:endParaRPr/>
          </a:p>
          <a:p>
            <a:pPr indent="0" lvl="1" marL="1399032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www.meetup.com/spark-users</a:t>
            </a:r>
            <a:r>
              <a:rPr lang="en-US"/>
              <a:t> </a:t>
            </a:r>
            <a:endParaRPr sz="2400"/>
          </a:p>
        </p:txBody>
      </p:sp>
      <p:pic>
        <p:nvPicPr>
          <p:cNvPr descr="Screen Shot 2013-01-12 at 8.39.07 PM.png" id="690" name="Google Shape;690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25400" y="3265990"/>
            <a:ext cx="10020580" cy="694481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5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696" name="Google Shape;696;p65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Spark offers a rich API to make data analytics </a:t>
            </a:r>
            <a:r>
              <a:rPr i="1" lang="en-US"/>
              <a:t>fast</a:t>
            </a:r>
            <a:r>
              <a:rPr lang="en-US"/>
              <a:t>: both fast to write and fast to run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Achieves 100x speedups in real applications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Growing community with 14 companies contributing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Details, tutorials, videos: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www.spark-project.org</a:t>
            </a:r>
            <a:r>
              <a:rPr lang="en-US"/>
              <a:t> </a:t>
            </a:r>
            <a:endParaRPr/>
          </a:p>
        </p:txBody>
      </p:sp>
      <p:pic>
        <p:nvPicPr>
          <p:cNvPr descr="Spark Logo #112.jpg" id="697" name="Google Shape;697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01573" y="7407733"/>
            <a:ext cx="7058426" cy="44826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viva-logo.png" id="698" name="Google Shape;698;p65"/>
          <p:cNvPicPr preferRelativeResize="0"/>
          <p:nvPr/>
        </p:nvPicPr>
        <p:blipFill rotWithShape="1">
          <a:blip r:embed="rId5">
            <a:alphaModFix/>
          </a:blip>
          <a:srcRect b="0" l="0" r="48144" t="0"/>
          <a:stretch/>
        </p:blipFill>
        <p:spPr>
          <a:xfrm>
            <a:off x="4971699" y="9554728"/>
            <a:ext cx="3490959" cy="601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antifind_logo.jpg" id="699" name="Google Shape;699;p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82545" y="9150674"/>
            <a:ext cx="3460642" cy="1141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princeton_292x80.png" id="700" name="Google Shape;700;p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55360" y="10588776"/>
            <a:ext cx="3158838" cy="8654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rkeley_logo80-1.png" id="701" name="Google Shape;701;p6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69109" y="10614977"/>
            <a:ext cx="3016851" cy="908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ahoologo-1.jpg" id="702" name="Google Shape;702;p6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73010" y="8174096"/>
            <a:ext cx="3200227" cy="9171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-1.jpeg" id="703" name="Google Shape;703;p6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573000" y="10439077"/>
            <a:ext cx="1795515" cy="11648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l-logo.jpg" id="704" name="Google Shape;704;p6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02508" y="7848600"/>
            <a:ext cx="1688408" cy="15681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obe-systems-incorporated.png" id="705" name="Google Shape;705;p6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787856" y="7997183"/>
            <a:ext cx="1271019" cy="12710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zo_283_224.jpg" id="706" name="Google Shape;706;p6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344400" y="9012854"/>
            <a:ext cx="1834236" cy="1449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clearstory_data.png" id="707" name="Google Shape;707;p6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62447" y="9440757"/>
            <a:ext cx="2850102" cy="1021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855947700_931cd534ea.jpg" id="708" name="Google Shape;708;p6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349000" y="10546469"/>
            <a:ext cx="1971055" cy="950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csf_logo_K.jpg" id="709" name="Google Shape;709;p6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0619070" y="10585859"/>
            <a:ext cx="1743684" cy="8712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6522_AdMobius.jpg" id="710" name="Google Shape;710;p6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8264996" y="8170824"/>
            <a:ext cx="3125779" cy="843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eltra_logo.png" id="711" name="Google Shape;711;p6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1620609" y="8211549"/>
            <a:ext cx="2552591" cy="10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Idea</a:t>
            </a:r>
            <a:endParaRPr/>
          </a:p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b="1" lang="en-US"/>
              <a:t>Work with distributed collections as you would with local ones</a:t>
            </a:r>
            <a:endParaRPr/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Concept: resilient distributed datasets (RDDs)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Immutable collections of objects spread across a cluster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Built through parallel transformations (map, filter, etc)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Automatically rebuilt on failure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Controllable persistence (e.g. caching in RAM)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Operations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Transformations (e.g. map, filter, groupBy, join)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Lazy operations to build RDDs from other RDDs</a:t>
            </a:r>
            <a:endParaRPr/>
          </a:p>
          <a:p>
            <a:pPr indent="-457200" lvl="0" marL="774700" rtl="0" algn="l">
              <a:spcBef>
                <a:spcPts val="180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Actions (e.g. count, collect, save)</a:t>
            </a:r>
            <a:endParaRPr/>
          </a:p>
          <a:p>
            <a:pPr indent="-457200" lvl="1" marL="1219200" rtl="0" algn="l">
              <a:spcBef>
                <a:spcPts val="1800"/>
              </a:spcBef>
              <a:spcAft>
                <a:spcPts val="0"/>
              </a:spcAft>
              <a:buSzPts val="4300"/>
              <a:buChar char="-"/>
            </a:pPr>
            <a:r>
              <a:rPr lang="en-US"/>
              <a:t>Return a result or write it to storage</a:t>
            </a:r>
            <a:endParaRPr/>
          </a:p>
          <a:p>
            <a:pPr indent="-184150" lvl="0" marL="774700" rtl="0" algn="l">
              <a:spcBef>
                <a:spcPts val="1800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1193797" y="4343400"/>
            <a:ext cx="16256003" cy="2985593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lines = spark.textFile(</a:t>
            </a:r>
            <a:r>
              <a:rPr lang="en-US" sz="3500">
                <a:solidFill>
                  <a:srgbClr val="000090"/>
                </a:solidFill>
                <a:latin typeface="Consolas"/>
                <a:ea typeface="Consolas"/>
                <a:cs typeface="Consolas"/>
                <a:sym typeface="Consolas"/>
              </a:rPr>
              <a:t>“hdfs://...”</a:t>
            </a:r>
            <a:r>
              <a:rPr lang="en-US" sz="3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1429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errors = lines.</a:t>
            </a:r>
            <a:r>
              <a:rPr lang="en-US" sz="35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-US" sz="3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5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lambda s: s.startswith(“ERROR”)</a:t>
            </a:r>
            <a:r>
              <a:rPr lang="en-US" sz="3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1429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messages = errors.</a:t>
            </a:r>
            <a:r>
              <a:rPr lang="en-US" sz="35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3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5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lambda s: s.split(‘\t’)[2]</a:t>
            </a:r>
            <a:r>
              <a:rPr lang="en-US" sz="3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1429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messages.</a:t>
            </a:r>
            <a:r>
              <a:rPr lang="en-US" sz="35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cache</a:t>
            </a:r>
            <a:r>
              <a:rPr lang="en-US" sz="3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</p:txBody>
      </p:sp>
      <p:grpSp>
        <p:nvGrpSpPr>
          <p:cNvPr id="97" name="Google Shape;97;p15"/>
          <p:cNvGrpSpPr/>
          <p:nvPr/>
        </p:nvGrpSpPr>
        <p:grpSpPr>
          <a:xfrm>
            <a:off x="15163801" y="3878034"/>
            <a:ext cx="7308873" cy="8085366"/>
            <a:chOff x="5615710" y="2743323"/>
            <a:chExt cx="3071090" cy="3851442"/>
          </a:xfrm>
        </p:grpSpPr>
        <p:pic>
          <p:nvPicPr>
            <p:cNvPr id="98" name="Google Shape;98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15"/>
          <p:cNvSpPr/>
          <p:nvPr/>
        </p:nvSpPr>
        <p:spPr>
          <a:xfrm>
            <a:off x="19973636" y="5149164"/>
            <a:ext cx="1882642" cy="673030"/>
          </a:xfrm>
          <a:prstGeom prst="rect">
            <a:avLst/>
          </a:prstGeom>
          <a:gradFill>
            <a:gsLst>
              <a:gs pos="0">
                <a:srgbClr val="2323A8"/>
              </a:gs>
              <a:gs pos="100000">
                <a:srgbClr val="A1A1EE"/>
              </a:gs>
            </a:gsLst>
            <a:lin ang="16200000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0" spcFirstLastPara="1" rIns="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Block 1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9766134" y="9477730"/>
            <a:ext cx="1950865" cy="673030"/>
          </a:xfrm>
          <a:prstGeom prst="rect">
            <a:avLst/>
          </a:prstGeom>
          <a:gradFill>
            <a:gsLst>
              <a:gs pos="0">
                <a:srgbClr val="2323A8"/>
              </a:gs>
              <a:gs pos="100000">
                <a:srgbClr val="A1A1EE"/>
              </a:gs>
            </a:gsLst>
            <a:lin ang="16200000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0" spcFirstLastPara="1" rIns="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Block 2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15336213" y="10855404"/>
            <a:ext cx="1920058" cy="673030"/>
          </a:xfrm>
          <a:prstGeom prst="rect">
            <a:avLst/>
          </a:prstGeom>
          <a:gradFill>
            <a:gsLst>
              <a:gs pos="0">
                <a:srgbClr val="2323A8"/>
              </a:gs>
              <a:gs pos="100000">
                <a:srgbClr val="A1A1EE"/>
              </a:gs>
            </a:gsLst>
            <a:lin ang="16200000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0" spcFirstLastPara="1" rIns="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Block 3</a:t>
            </a:r>
            <a:endParaRPr/>
          </a:p>
        </p:txBody>
      </p:sp>
      <p:grpSp>
        <p:nvGrpSpPr>
          <p:cNvPr id="105" name="Google Shape;105;p15"/>
          <p:cNvGrpSpPr/>
          <p:nvPr/>
        </p:nvGrpSpPr>
        <p:grpSpPr>
          <a:xfrm>
            <a:off x="16155269" y="4622642"/>
            <a:ext cx="3839459" cy="4987424"/>
            <a:chOff x="5983621" y="3042352"/>
            <a:chExt cx="1613289" cy="2375746"/>
          </a:xfrm>
        </p:grpSpPr>
        <p:cxnSp>
          <p:nvCxnSpPr>
            <p:cNvPr id="106" name="Google Shape;106;p15"/>
            <p:cNvCxnSpPr/>
            <p:nvPr/>
          </p:nvCxnSpPr>
          <p:spPr>
            <a:xfrm flipH="1" rot="10800000">
              <a:off x="6655637" y="3042352"/>
              <a:ext cx="941273" cy="45544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7" name="Google Shape;107;p15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8" name="Google Shape;108;p15"/>
            <p:cNvCxnSpPr/>
            <p:nvPr/>
          </p:nvCxnSpPr>
          <p:spPr>
            <a:xfrm rot="5400000">
              <a:off x="5305267" y="4343977"/>
              <a:ext cx="1752475" cy="39576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109" name="Google Shape;109;p15"/>
          <p:cNvGrpSpPr/>
          <p:nvPr/>
        </p:nvGrpSpPr>
        <p:grpSpPr>
          <a:xfrm>
            <a:off x="15225375" y="3883528"/>
            <a:ext cx="6808798" cy="6456093"/>
            <a:chOff x="5638800" y="2707533"/>
            <a:chExt cx="2860965" cy="3075342"/>
          </a:xfrm>
        </p:grpSpPr>
        <p:sp>
          <p:nvSpPr>
            <p:cNvPr id="110" name="Google Shape;110;p15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BABABA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Worker</a:t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BABABA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Worker</a:t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1"/>
                </a:gs>
                <a:gs pos="100000">
                  <a:srgbClr val="BABABA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Worker</a:t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5"/>
                </a:gs>
                <a:gs pos="100000">
                  <a:srgbClr val="DADADA"/>
                </a:gs>
              </a:gsLst>
              <a:lin ang="16200000" scaled="0"/>
            </a:gradFill>
            <a:ln cap="flat" cmpd="sng" w="9525">
              <a:solidFill>
                <a:srgbClr val="A6A6A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Driver</a:t>
              </a:r>
              <a:endParaRPr/>
            </a:p>
          </p:txBody>
        </p:sp>
      </p:grpSp>
      <p:sp>
        <p:nvSpPr>
          <p:cNvPr id="114" name="Google Shape;114;p15"/>
          <p:cNvSpPr txBox="1"/>
          <p:nvPr/>
        </p:nvSpPr>
        <p:spPr>
          <a:xfrm>
            <a:off x="1193801" y="7824015"/>
            <a:ext cx="15443200" cy="758445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messages.</a:t>
            </a:r>
            <a:r>
              <a:rPr lang="en-US" sz="35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-US" sz="3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5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lambda s: “foo” in s</a:t>
            </a:r>
            <a:r>
              <a:rPr lang="en-US" sz="3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35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3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3500">
              <a:solidFill>
                <a:srgbClr val="3366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5" name="Google Shape;115;p15"/>
          <p:cNvCxnSpPr/>
          <p:nvPr/>
        </p:nvCxnSpPr>
        <p:spPr>
          <a:xfrm flipH="1" rot="10800000">
            <a:off x="15918177" y="6248400"/>
            <a:ext cx="857446" cy="334587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6" name="Google Shape;116;p15"/>
          <p:cNvCxnSpPr/>
          <p:nvPr/>
        </p:nvCxnSpPr>
        <p:spPr>
          <a:xfrm rot="10800000">
            <a:off x="17909943" y="6241883"/>
            <a:ext cx="2294679" cy="193930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7" name="Google Shape;117;p15"/>
          <p:cNvCxnSpPr/>
          <p:nvPr/>
        </p:nvCxnSpPr>
        <p:spPr>
          <a:xfrm flipH="1">
            <a:off x="18135600" y="4657425"/>
            <a:ext cx="2249831" cy="99753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8" name="Google Shape;118;p15"/>
          <p:cNvSpPr txBox="1"/>
          <p:nvPr/>
        </p:nvSpPr>
        <p:spPr>
          <a:xfrm>
            <a:off x="1193798" y="8543056"/>
            <a:ext cx="15443200" cy="758445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messages.</a:t>
            </a:r>
            <a:r>
              <a:rPr lang="en-US" sz="35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-US" sz="3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5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lambda s: “bar” in s</a:t>
            </a:r>
            <a:r>
              <a:rPr lang="en-US" sz="3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).</a:t>
            </a:r>
            <a:r>
              <a:rPr lang="en-US" sz="35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3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3500">
              <a:solidFill>
                <a:srgbClr val="3366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1193798" y="9313748"/>
            <a:ext cx="15443200" cy="758445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 . .</a:t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17477811" y="4393148"/>
            <a:ext cx="1572189" cy="804612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18135600" y="5383748"/>
            <a:ext cx="1894227" cy="804612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20798948" y="3397580"/>
            <a:ext cx="1911578" cy="673030"/>
          </a:xfrm>
          <a:prstGeom prst="rect">
            <a:avLst/>
          </a:prstGeom>
          <a:gradFill>
            <a:gsLst>
              <a:gs pos="0">
                <a:srgbClr val="2323A8"/>
              </a:gs>
              <a:gs pos="100000">
                <a:srgbClr val="A1A1EE"/>
              </a:gs>
            </a:gsLst>
            <a:lin ang="16200000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0" spcFirstLastPara="1" rIns="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Cache 1</a:t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20712641" y="7694886"/>
            <a:ext cx="1911578" cy="673030"/>
          </a:xfrm>
          <a:prstGeom prst="rect">
            <a:avLst/>
          </a:prstGeom>
          <a:gradFill>
            <a:gsLst>
              <a:gs pos="0">
                <a:srgbClr val="2323A8"/>
              </a:gs>
              <a:gs pos="100000">
                <a:srgbClr val="A1A1EE"/>
              </a:gs>
            </a:gsLst>
            <a:lin ang="16200000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0" spcFirstLastPara="1" rIns="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Cache 2</a:t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16420045" y="9075206"/>
            <a:ext cx="1911578" cy="673030"/>
          </a:xfrm>
          <a:prstGeom prst="rect">
            <a:avLst/>
          </a:prstGeom>
          <a:gradFill>
            <a:gsLst>
              <a:gs pos="0">
                <a:srgbClr val="2323A8"/>
              </a:gs>
              <a:gs pos="100000">
                <a:srgbClr val="A1A1EE"/>
              </a:gs>
            </a:gsLst>
            <a:lin ang="16200000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0" spcFirstLastPara="1" rIns="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Cache 3</a:t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11430000" y="3657600"/>
            <a:ext cx="2985809" cy="729445"/>
          </a:xfrm>
          <a:prstGeom prst="wedgeRectCallout">
            <a:avLst>
              <a:gd fmla="val -80995" name="adj1"/>
              <a:gd fmla="val 53576" name="adj2"/>
            </a:avLst>
          </a:prstGeom>
          <a:gradFill>
            <a:gsLst>
              <a:gs pos="0">
                <a:srgbClr val="1F1F97"/>
              </a:gs>
              <a:gs pos="100000">
                <a:srgbClr val="A4A4E6"/>
              </a:gs>
            </a:gsLst>
            <a:lin ang="16200000" scaled="0"/>
          </a:gradFill>
          <a:ln cap="flat" cmpd="sng" w="9525">
            <a:solidFill>
              <a:srgbClr val="28288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Base RDD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14325600" y="4071155"/>
            <a:ext cx="4740448" cy="729445"/>
          </a:xfrm>
          <a:prstGeom prst="wedgeRectCallout">
            <a:avLst>
              <a:gd fmla="val -43045" name="adj1"/>
              <a:gd fmla="val 112896" name="adj2"/>
            </a:avLst>
          </a:prstGeom>
          <a:gradFill>
            <a:gsLst>
              <a:gs pos="0">
                <a:srgbClr val="1F1F97"/>
              </a:gs>
              <a:gs pos="100000">
                <a:srgbClr val="A4A4E6"/>
              </a:gs>
            </a:gsLst>
            <a:lin ang="16200000" scaled="0"/>
          </a:gradFill>
          <a:ln cap="flat" cmpd="sng" w="9525">
            <a:solidFill>
              <a:srgbClr val="28288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Transformed RDD</a:t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13254294" y="7347755"/>
            <a:ext cx="2442907" cy="729445"/>
          </a:xfrm>
          <a:prstGeom prst="wedgeRectCallout">
            <a:avLst>
              <a:gd fmla="val -85248" name="adj1"/>
              <a:gd fmla="val 49181" name="adj2"/>
            </a:avLst>
          </a:prstGeom>
          <a:gradFill>
            <a:gsLst>
              <a:gs pos="0">
                <a:srgbClr val="1F1F97"/>
              </a:gs>
              <a:gs pos="100000">
                <a:srgbClr val="A4A4E6"/>
              </a:gs>
            </a:gsLst>
            <a:lin ang="16200000" scaled="0"/>
          </a:gradFill>
          <a:ln cap="flat" cmpd="sng" w="9525">
            <a:solidFill>
              <a:srgbClr val="28288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Action</a:t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1503990" y="10667999"/>
            <a:ext cx="12740021" cy="1676401"/>
          </a:xfrm>
          <a:prstGeom prst="roundRect">
            <a:avLst>
              <a:gd fmla="val 10339" name="adj"/>
            </a:avLst>
          </a:prstGeom>
          <a:solidFill>
            <a:srgbClr val="D9E4F2"/>
          </a:solidFill>
          <a:ln cap="flat" cmpd="sng" w="1905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Result:</a:t>
            </a:r>
            <a:r>
              <a:rPr lang="en-US" sz="4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full-text search of Wikipedia in &lt;1 sec</a:t>
            </a:r>
            <a:br>
              <a:rPr lang="en-US" sz="4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4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(vs 20 sec for on-disk data)</a:t>
            </a:r>
            <a:endParaRPr sz="4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1503990" y="10668000"/>
            <a:ext cx="12740021" cy="1676399"/>
          </a:xfrm>
          <a:prstGeom prst="roundRect">
            <a:avLst>
              <a:gd fmla="val 10339" name="adj"/>
            </a:avLst>
          </a:prstGeom>
          <a:solidFill>
            <a:srgbClr val="D0D0EF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Result:</a:t>
            </a:r>
            <a:r>
              <a:rPr lang="en-US" sz="4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scaled to 1 TB data in 5-7 sec</a:t>
            </a:r>
            <a:br>
              <a:rPr lang="en-US" sz="4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4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(vs 170 sec for on-disk data)</a:t>
            </a:r>
            <a:endParaRPr sz="43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Mining Console Logs</a:t>
            </a:r>
            <a:endParaRPr/>
          </a:p>
        </p:txBody>
      </p:sp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939800" y="2552700"/>
            <a:ext cx="223901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774700" rtl="0" algn="l">
              <a:spcBef>
                <a:spcPts val="0"/>
              </a:spcBef>
              <a:spcAft>
                <a:spcPts val="0"/>
              </a:spcAft>
              <a:buSzPts val="4300"/>
              <a:buChar char="▪"/>
            </a:pPr>
            <a:r>
              <a:rPr lang="en-US"/>
              <a:t>Load error messages from a log into memory, then interactively search for patterns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9446720" y="7533702"/>
            <a:ext cx="5283200" cy="122929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868CF"/>
          </a:solidFill>
          <a:ln>
            <a:noFill/>
          </a:ln>
        </p:spPr>
        <p:txBody>
          <a:bodyPr anchorCtr="0" anchor="ctr" bIns="108850" lIns="217700" spcFirstLastPara="1" rIns="217700" wrap="square" tIns="10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16"/>
          <p:cNvSpPr txBox="1"/>
          <p:nvPr>
            <p:ph type="title"/>
          </p:nvPr>
        </p:nvSpPr>
        <p:spPr>
          <a:xfrm>
            <a:off x="1219200" y="609600"/>
            <a:ext cx="21945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RDD Fault Tolerance</a:t>
            </a:r>
            <a:endParaRPr/>
          </a:p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1219200" y="3398980"/>
            <a:ext cx="22148799" cy="8335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300"/>
              <a:buNone/>
            </a:pPr>
            <a:r>
              <a:rPr lang="en-US"/>
              <a:t>RDDs track the transformations used to build them (their </a:t>
            </a:r>
            <a:r>
              <a:rPr i="1" lang="en-US"/>
              <a:t>lineage</a:t>
            </a:r>
            <a:r>
              <a:rPr lang="en-US"/>
              <a:t>) to recompute lost data</a:t>
            </a:r>
            <a:endParaRPr/>
          </a:p>
          <a:p>
            <a:pPr indent="0" lvl="0" marL="0" rtl="0" algn="l">
              <a:spcBef>
                <a:spcPts val="4286"/>
              </a:spcBef>
              <a:spcAft>
                <a:spcPts val="0"/>
              </a:spcAft>
              <a:buSzPts val="4300"/>
              <a:buNone/>
            </a:pPr>
            <a:r>
              <a:rPr lang="en-US"/>
              <a:t>E.g:</a:t>
            </a:r>
            <a:endParaRPr/>
          </a:p>
          <a:p>
            <a:pPr indent="0" lvl="0" marL="0" rtl="0" algn="l">
              <a:spcBef>
                <a:spcPts val="3333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333"/>
              </a:spcBef>
              <a:spcAft>
                <a:spcPts val="0"/>
              </a:spcAft>
              <a:buSzPts val="4300"/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3286116" y="5791200"/>
            <a:ext cx="20189577" cy="1974162"/>
          </a:xfrm>
          <a:prstGeom prst="rect">
            <a:avLst/>
          </a:prstGeom>
          <a:noFill/>
          <a:ln>
            <a:noFill/>
          </a:ln>
        </p:spPr>
        <p:txBody>
          <a:bodyPr anchorCtr="0" anchor="t" bIns="108850" lIns="217700" spcFirstLastPara="1" rIns="217700" wrap="square" tIns="108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messages = textFile(...).</a:t>
            </a:r>
            <a:r>
              <a:rPr lang="en-US" sz="38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-US" sz="3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8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lambda s: s.contains(“ERROR”)</a:t>
            </a:r>
            <a:r>
              <a:rPr lang="en-US" sz="3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.</a:t>
            </a:r>
            <a:r>
              <a:rPr lang="en-US" sz="3800">
                <a:solidFill>
                  <a:srgbClr val="3366FF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-US" sz="3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800">
                <a:solidFill>
                  <a:srgbClr val="FF0080"/>
                </a:solidFill>
                <a:latin typeface="Consolas"/>
                <a:ea typeface="Consolas"/>
                <a:cs typeface="Consolas"/>
                <a:sym typeface="Consolas"/>
              </a:rPr>
              <a:t>lambda s: s.split(‘\t’)[2]</a:t>
            </a:r>
            <a:r>
              <a:rPr lang="en-US" sz="3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</a:t>
            </a:r>
            <a:endParaRPr/>
          </a:p>
        </p:txBody>
      </p:sp>
      <p:grpSp>
        <p:nvGrpSpPr>
          <p:cNvPr id="141" name="Google Shape;141;p16"/>
          <p:cNvGrpSpPr/>
          <p:nvPr/>
        </p:nvGrpSpPr>
        <p:grpSpPr>
          <a:xfrm>
            <a:off x="2647888" y="9220201"/>
            <a:ext cx="18894128" cy="1743948"/>
            <a:chOff x="1039465" y="4756967"/>
            <a:chExt cx="5107436" cy="653233"/>
          </a:xfrm>
        </p:grpSpPr>
        <p:sp>
          <p:nvSpPr>
            <p:cNvPr id="142" name="Google Shape;142;p16"/>
            <p:cNvSpPr/>
            <p:nvPr/>
          </p:nvSpPr>
          <p:spPr>
            <a:xfrm>
              <a:off x="1039465" y="4756967"/>
              <a:ext cx="1399240" cy="65323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HadoopRDD</a:t>
              </a:r>
              <a:endParaRPr sz="4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path = hdfs://…</a:t>
              </a: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FilteredRDD</a:t>
              </a:r>
              <a:endParaRPr sz="4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func = contains(...)</a:t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4747661" y="4756967"/>
              <a:ext cx="1399240" cy="653233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MappedRDD</a:t>
              </a:r>
              <a:endParaRPr sz="43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func = split(…)</a:t>
              </a:r>
              <a:endParaRPr sz="3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145" name="Google Shape;145;p16"/>
            <p:cNvCxnSpPr>
              <a:stCxn id="143" idx="1"/>
              <a:endCxn id="142" idx="3"/>
            </p:cNvCxnSpPr>
            <p:nvPr/>
          </p:nvCxnSpPr>
          <p:spPr>
            <a:xfrm rot="10800000">
              <a:off x="2438763" y="5083584"/>
              <a:ext cx="4548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46" name="Google Shape;146;p16"/>
            <p:cNvCxnSpPr>
              <a:stCxn id="144" idx="1"/>
              <a:endCxn id="143" idx="3"/>
            </p:cNvCxnSpPr>
            <p:nvPr/>
          </p:nvCxnSpPr>
          <p:spPr>
            <a:xfrm rot="10800000">
              <a:off x="4292861" y="5083584"/>
              <a:ext cx="4548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 l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Bullets l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