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5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14C9F4-E47D-4657-98E5-47491E21CFFD}">
  <a:tblStyle styleId="{6B14C9F4-E47D-4657-98E5-47491E21CFF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BE4195-5934-4DE5-9BAD-9EFF312055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Inner join, out join, exclusive, inclusive; User defined functions (UDFs) can be written for column transformation (TOUPPER), or aggregation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Merge join; skewed join; replicated join; spare-marge join</a:t>
            </a:r>
            <a:endParaRPr/>
          </a:p>
        </p:txBody>
      </p:sp>
      <p:sp>
        <p:nvSpPr>
          <p:cNvPr id="316" name="Google Shape;316;p14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Map a set of keyval pair; A Pig relation is a bag of tuples. A Pig relation is similar to a table in a relational database, where the tuples in the bag correspond to the rows in a table. Unlike a relational table, however, Pig relations don't require that every tuple contain the same number of fields or that the fields in the same position (column) have the same type.</a:t>
            </a:r>
            <a:endParaRPr/>
          </a:p>
        </p:txBody>
      </p:sp>
      <p:sp>
        <p:nvSpPr>
          <p:cNvPr id="356" name="Google Shape;356;p20:notes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There are more than 20 Pig operations</a:t>
            </a:r>
            <a:endParaRPr/>
          </a:p>
        </p:txBody>
      </p:sp>
      <p:sp>
        <p:nvSpPr>
          <p:cNvPr id="369" name="Google Shape;369;p22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Push results to stand output</a:t>
            </a:r>
            <a:endParaRPr/>
          </a:p>
        </p:txBody>
      </p:sp>
      <p:sp>
        <p:nvSpPr>
          <p:cNvPr id="416" name="Google Shape;416;p29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Write pig latin job is as simple as writing sql queries, for complex cases, the developers can integrate user defined function into the pig statements. </a:t>
            </a:r>
            <a:endParaRPr/>
          </a:p>
        </p:txBody>
      </p:sp>
      <p:sp>
        <p:nvSpPr>
          <p:cNvPr id="220" name="Google Shape;220;p3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Accelerate development process, many company such as Yahoo, Twitter, using Pig Latin to process large scale data. </a:t>
            </a:r>
            <a:endParaRPr/>
          </a:p>
        </p:txBody>
      </p:sp>
      <p:sp>
        <p:nvSpPr>
          <p:cNvPr id="229" name="Google Shape;229;p4:notes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0:notes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Pig is used for processing large scale data sets</a:t>
            </a:r>
            <a:endParaRPr/>
          </a:p>
        </p:txBody>
      </p:sp>
      <p:sp>
        <p:nvSpPr>
          <p:cNvPr id="236" name="Google Shape;236;p5:notes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7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2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05840" y="6495480"/>
            <a:ext cx="183636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05840" y="6495480"/>
            <a:ext cx="183636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3"/>
          <p:cNvSpPr/>
          <p:nvPr/>
        </p:nvSpPr>
        <p:spPr>
          <a:xfrm>
            <a:off x="533520" y="1905120"/>
            <a:ext cx="75420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PIG</a:t>
            </a:r>
            <a:endParaRPr sz="4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53"/>
          <p:cNvSpPr/>
          <p:nvPr/>
        </p:nvSpPr>
        <p:spPr>
          <a:xfrm>
            <a:off x="685800" y="3581280"/>
            <a:ext cx="6459840" cy="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2"/>
          <p:cNvSpPr txBox="1"/>
          <p:nvPr/>
        </p:nvSpPr>
        <p:spPr>
          <a:xfrm>
            <a:off x="457200" y="273600"/>
            <a:ext cx="8228880" cy="51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PHILOSOPHY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2"/>
          <p:cNvSpPr txBox="1"/>
          <p:nvPr/>
        </p:nvSpPr>
        <p:spPr>
          <a:xfrm>
            <a:off x="357120" y="857160"/>
            <a:ext cx="8228880" cy="21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Pigs Eat Anything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Pig can process different kinds of data such as structured data and unstructured data.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Pigs Live Anywhere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Pig not only processes files in HDFS, it also processes files in other sources such as files in the local file system.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Pigs are Domestic Animals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Pig allows you to develop user-defined functions and the same can be included in the script for complex operations.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Pigs Fly: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processes data quickly.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62"/>
          <p:cNvSpPr/>
          <p:nvPr/>
        </p:nvSpPr>
        <p:spPr>
          <a:xfrm>
            <a:off x="2590800" y="3810000"/>
            <a:ext cx="2743200" cy="2390640"/>
          </a:xfrm>
          <a:prstGeom prst="ellipse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Pig Philosophy</a:t>
            </a:r>
            <a:endParaRPr sz="1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2"/>
          <p:cNvSpPr/>
          <p:nvPr/>
        </p:nvSpPr>
        <p:spPr>
          <a:xfrm>
            <a:off x="1371600" y="4191000"/>
            <a:ext cx="1590720" cy="1500120"/>
          </a:xfrm>
          <a:prstGeom prst="ellipse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Pigs are domestic animals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2"/>
          <p:cNvSpPr/>
          <p:nvPr/>
        </p:nvSpPr>
        <p:spPr>
          <a:xfrm>
            <a:off x="3048000" y="5305320"/>
            <a:ext cx="1719240" cy="1552680"/>
          </a:xfrm>
          <a:prstGeom prst="ellipse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Pigs live anywhere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2"/>
          <p:cNvSpPr/>
          <p:nvPr/>
        </p:nvSpPr>
        <p:spPr>
          <a:xfrm>
            <a:off x="3200400" y="3124200"/>
            <a:ext cx="1571400" cy="1456920"/>
          </a:xfrm>
          <a:prstGeom prst="ellipse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Pigs Fly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2"/>
          <p:cNvSpPr/>
          <p:nvPr/>
        </p:nvSpPr>
        <p:spPr>
          <a:xfrm>
            <a:off x="4953000" y="4343400"/>
            <a:ext cx="1600200" cy="1566480"/>
          </a:xfrm>
          <a:prstGeom prst="ellipse">
            <a:avLst/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Pigs eat anything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3"/>
          <p:cNvSpPr/>
          <p:nvPr/>
        </p:nvSpPr>
        <p:spPr>
          <a:xfrm>
            <a:off x="1857240" y="3857760"/>
            <a:ext cx="5786280" cy="1856880"/>
          </a:xfrm>
          <a:prstGeom prst="rect">
            <a:avLst/>
          </a:prstGeom>
          <a:noFill/>
          <a:ln w="25550" cap="flat" cmpd="sng">
            <a:solidFill>
              <a:srgbClr val="3A5F8B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63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FOR PIG-ETL PROCESSING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63"/>
          <p:cNvSpPr txBox="1"/>
          <p:nvPr/>
        </p:nvSpPr>
        <p:spPr>
          <a:xfrm>
            <a:off x="457200" y="1604520"/>
            <a:ext cx="8228880" cy="17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is widely used for ETL (Extract, Transform and Load)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Pigs can extract data from different sources such as ERP, Accounting, Flat files etc.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makes use of various operators to perform transformations on the data and subsequently loads in into data warehouse.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63"/>
          <p:cNvSpPr/>
          <p:nvPr/>
        </p:nvSpPr>
        <p:spPr>
          <a:xfrm>
            <a:off x="500040" y="3714840"/>
            <a:ext cx="999720" cy="6426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ERP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3"/>
          <p:cNvSpPr/>
          <p:nvPr/>
        </p:nvSpPr>
        <p:spPr>
          <a:xfrm>
            <a:off x="500040" y="5429160"/>
            <a:ext cx="999720" cy="6426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Flat Files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3"/>
          <p:cNvSpPr/>
          <p:nvPr/>
        </p:nvSpPr>
        <p:spPr>
          <a:xfrm>
            <a:off x="500040" y="4572000"/>
            <a:ext cx="999720" cy="6426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3"/>
          <p:cNvSpPr/>
          <p:nvPr/>
        </p:nvSpPr>
        <p:spPr>
          <a:xfrm>
            <a:off x="2071800" y="4214880"/>
            <a:ext cx="1213920" cy="856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Validation</a:t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3"/>
          <p:cNvSpPr/>
          <p:nvPr/>
        </p:nvSpPr>
        <p:spPr>
          <a:xfrm>
            <a:off x="6215040" y="4357800"/>
            <a:ext cx="1142640" cy="6426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Encode Value</a:t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3"/>
          <p:cNvSpPr/>
          <p:nvPr/>
        </p:nvSpPr>
        <p:spPr>
          <a:xfrm>
            <a:off x="4857840" y="4357800"/>
            <a:ext cx="1213920" cy="9997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Removal of duplicates</a:t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3"/>
          <p:cNvSpPr/>
          <p:nvPr/>
        </p:nvSpPr>
        <p:spPr>
          <a:xfrm>
            <a:off x="3500280" y="4357800"/>
            <a:ext cx="1142640" cy="6426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Fixing errors</a:t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3"/>
          <p:cNvSpPr/>
          <p:nvPr/>
        </p:nvSpPr>
        <p:spPr>
          <a:xfrm>
            <a:off x="7929720" y="4071960"/>
            <a:ext cx="999720" cy="221436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550" cap="flat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Warehouse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63"/>
          <p:cNvCxnSpPr/>
          <p:nvPr/>
        </p:nvCxnSpPr>
        <p:spPr>
          <a:xfrm>
            <a:off x="1500120" y="4036320"/>
            <a:ext cx="356760" cy="24984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9" name="Google Shape;299;p63"/>
          <p:cNvCxnSpPr/>
          <p:nvPr/>
        </p:nvCxnSpPr>
        <p:spPr>
          <a:xfrm rot="10800000" flipH="1">
            <a:off x="1428840" y="5428080"/>
            <a:ext cx="428400" cy="28548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0" name="Google Shape;300;p63"/>
          <p:cNvCxnSpPr/>
          <p:nvPr/>
        </p:nvCxnSpPr>
        <p:spPr>
          <a:xfrm>
            <a:off x="1428840" y="4786200"/>
            <a:ext cx="428400" cy="108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4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Count using MapReduce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80" y="1447920"/>
            <a:ext cx="3579480" cy="479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7" name="Google Shape;307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0720" y="1447920"/>
            <a:ext cx="4078440" cy="42829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5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Count using Pig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65"/>
          <p:cNvSpPr/>
          <p:nvPr/>
        </p:nvSpPr>
        <p:spPr>
          <a:xfrm>
            <a:off x="685800" y="2109960"/>
            <a:ext cx="7999200" cy="3442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Lines=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‘input/hadoop.log’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(line: chararray);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Words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Lines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TOKENIZE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(line))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Groups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Counts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Groups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 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group,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(Words);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Counts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Top5 =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Results 5;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Top5 </a:t>
            </a: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/output/top5words;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/>
          <p:nvPr/>
        </p:nvSpPr>
        <p:spPr>
          <a:xfrm>
            <a:off x="500040" y="142920"/>
            <a:ext cx="8227800" cy="65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Highlights</a:t>
            </a:r>
            <a:endParaRPr sz="4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66"/>
          <p:cNvSpPr/>
          <p:nvPr/>
        </p:nvSpPr>
        <p:spPr>
          <a:xfrm>
            <a:off x="571320" y="785880"/>
            <a:ext cx="8227800" cy="48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UDFs can be written to take advantage of the combiner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join implementations are built in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load and store functions is easy once an InputFormat and OutputFormat exist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Multi-query: pig will combine certain types of operations together in a single pipeline to reduce the number of times data is scanned.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provides total ordering across reducers in a balanced way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Piggybank, a collection of user contributed UDFs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7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Overview</a:t>
            </a:r>
            <a:endParaRPr sz="4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67"/>
          <p:cNvSpPr txBox="1"/>
          <p:nvPr/>
        </p:nvSpPr>
        <p:spPr>
          <a:xfrm>
            <a:off x="457200" y="1357200"/>
            <a:ext cx="8228880" cy="47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statements are basic constructs to process data using pig.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 is an operator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operator in Pig latin takes a relation as input and yields another relation as output.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statements include schemas and expressions to process data.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statements should end with a semi-colon.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67"/>
          <p:cNvSpPr txBox="1">
            <a:spLocks noGrp="1"/>
          </p:cNvSpPr>
          <p:nvPr>
            <p:ph type="body" idx="1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8"/>
          <p:cNvSpPr txBox="1">
            <a:spLocks noGrp="1"/>
          </p:cNvSpPr>
          <p:nvPr>
            <p:ph type="body" idx="1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Statements are generally ordered as follows: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LOAD statement that reads data from the file system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Series of statements to perform transformations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DUMP or STORE to display/store result.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Sample Pig Latin script to load, filter and store “student” data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9"/>
          <p:cNvSpPr txBox="1">
            <a:spLocks noGrp="1"/>
          </p:cNvSpPr>
          <p:nvPr>
            <p:ph type="body" idx="1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= load ‘student’ (rollno, name, gpa);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= filter A by gpa &gt; 4.0;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= foreach A generate UPPER 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STORE A INTO ‘myreport’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0"/>
          <p:cNvSpPr txBox="1">
            <a:spLocks noGrp="1"/>
          </p:cNvSpPr>
          <p:nvPr>
            <p:ph type="body" idx="1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Latin: Comments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Two types of comments are supported: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Single line comments that begin with “--”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Multiline comments that begin with “/* and end with  */ ”</a:t>
            </a:r>
            <a:endParaRPr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Latin: Case Sensitivity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Keywords are not case sensitive such as LOAD, STORE, GROUP, FOREACH, DUMP etc.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Relations and paths are case-sensitive.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Function names are case sensitive such as PigStorage, COUNT.</a:t>
            </a:r>
            <a:endParaRPr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 in Pig Latin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71"/>
          <p:cNvSpPr txBox="1">
            <a:spLocks noGrp="1"/>
          </p:cNvSpPr>
          <p:nvPr>
            <p:ph type="body" idx="1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353" name="Google Shape;353;p71"/>
          <p:cNvGraphicFramePr/>
          <p:nvPr/>
        </p:nvGraphicFramePr>
        <p:xfrm>
          <a:off x="1295400" y="2819400"/>
          <a:ext cx="6096000" cy="1600200"/>
        </p:xfrm>
        <a:graphic>
          <a:graphicData uri="http://schemas.openxmlformats.org/drawingml/2006/table">
            <a:tbl>
              <a:tblPr firstRow="1" bandRow="1">
                <a:noFill/>
                <a:tableStyleId>{6B14C9F4-E47D-4657-98E5-47491E21CFFD}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Arithmetic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Comparison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Null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Boolean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 , - , *, / , %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== , !=, &lt; , &gt;, &lt;= , &gt;=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IS NULL,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IS NOT NULL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AND, OR, NOT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4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4"/>
          <p:cNvSpPr txBox="1"/>
          <p:nvPr/>
        </p:nvSpPr>
        <p:spPr>
          <a:xfrm>
            <a:off x="457200" y="1524000"/>
            <a:ext cx="8228880" cy="469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5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7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Apache Pig is a platform for data analysis. </a:t>
            </a:r>
            <a:endParaRPr/>
          </a:p>
          <a:p>
            <a:pPr marL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can be alternative to MapReduce Programming. </a:t>
            </a:r>
            <a:endParaRPr/>
          </a:p>
          <a:p>
            <a:pPr marL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Pig was developed as a research project at Yahoo.</a:t>
            </a:r>
            <a:endParaRPr/>
          </a:p>
          <a:p>
            <a:pPr marL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for analyzing large un-structured and semi-structured data on top of Hadoop.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Engine Parses, compiles Pig Latin scripts into MapReduce jobs run on top of Hadoop.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is declarative, SQL-like language; the high level language interface for Hadoop.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2"/>
          <p:cNvSpPr/>
          <p:nvPr/>
        </p:nvSpPr>
        <p:spPr>
          <a:xfrm>
            <a:off x="381000" y="0"/>
            <a:ext cx="822816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Data Types</a:t>
            </a:r>
            <a:endParaRPr sz="4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72"/>
          <p:cNvSpPr/>
          <p:nvPr/>
        </p:nvSpPr>
        <p:spPr>
          <a:xfrm>
            <a:off x="457200" y="914400"/>
            <a:ext cx="822816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Simple/Scalar  Data Types: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Int,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long,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float,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double,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boolean,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chararray,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Bytearry,</a:t>
            </a:r>
            <a:endParaRPr/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Datetime;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Data Types: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tuples,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bags,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Field is a piece of data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Tuple is an ordered set of fields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Bag is a collection of tuples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Relation is a bag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Pig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73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approaches: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mode: submit a script directly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mode: Grunt, the pig shell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PigServer Java class, a JDBC like interface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mode: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mode:  pig –x local filename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Mapreduce mode: pig –x mapreduce / pig filename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Operations</a:t>
            </a:r>
            <a:endParaRPr sz="4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74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loads input data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Lines=</a:t>
            </a: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‘input/access.log’ AS (line: chararray);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en-IN" sz="24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GENERTE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(similar to SELECT)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a set of expressions and applies them to every record.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collects together records with the same key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Dump/Store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</a:t>
            </a: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to screen</a:t>
            </a: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STORE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results to file system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AVG, COUNT,  MAX,  MIN,  SUM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Operations</a:t>
            </a:r>
            <a:endParaRPr sz="4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75"/>
          <p:cNvSpPr/>
          <p:nvPr/>
        </p:nvSpPr>
        <p:spPr>
          <a:xfrm>
            <a:off x="457200" y="1523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Data Loader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PigStorage</a:t>
            </a: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loads/stores relations using field-delimited text format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TextLoader</a:t>
            </a: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loads relations from a plain-text format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BinStorage:loads</a:t>
            </a: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/stores relations from or to binary files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PigDump</a:t>
            </a: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stores relations by writing the </a:t>
            </a:r>
            <a:r>
              <a:rPr lang="en-IN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toString</a:t>
            </a:r>
            <a:r>
              <a:rPr lang="en-I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representation of tuples, one per line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75"/>
          <p:cNvSpPr/>
          <p:nvPr/>
        </p:nvSpPr>
        <p:spPr>
          <a:xfrm>
            <a:off x="2426400" y="2880000"/>
            <a:ext cx="6500520" cy="91116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=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'student.txt'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PigStorage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('\t')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as ( name:chararray, age:int, gpa:double);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5"/>
          <p:cNvSpPr/>
          <p:nvPr/>
        </p:nvSpPr>
        <p:spPr>
          <a:xfrm>
            <a:off x="336240" y="2880000"/>
            <a:ext cx="1966680" cy="93492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(John,18,4.0F)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(Mary,19,3.8F)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(Bill,20,3.9F)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6"/>
          <p:cNvSpPr txBox="1">
            <a:spLocks noGrp="1"/>
          </p:cNvSpPr>
          <p:nvPr>
            <p:ph type="body" idx="1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FILTER: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 is used to select the tuples from a relation based on specified conditions.</a:t>
            </a:r>
            <a:endParaRPr/>
          </a:p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Find the tuples of those student where GPA is &gt; than 4.0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Student (rollno:int, name:chararray, gpa:float)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A= load ‘/pigdemo/student.tsv’ as (rollno:int, 			name:chararray, gpa:float);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 = filter A by gpa &gt; 4.0;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DUMP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387" name="Google Shape;387;p7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RELATIONAL OPERATORS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7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7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7"/>
          <p:cNvSpPr/>
          <p:nvPr/>
        </p:nvSpPr>
        <p:spPr>
          <a:xfrm>
            <a:off x="381000" y="1981200"/>
            <a:ext cx="8227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FOREACH: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to make data transformations based on columns of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 name of all students in uppercase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(rollno:int, name:chararray, gpa:float)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A= load ‘/pigdemo/student.tsv’ as (rollno:int, 			name:chararray, gpa:float);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 = foreach A generate UPPER (name);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DUMP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8"/>
          <p:cNvSpPr txBox="1"/>
          <p:nvPr/>
        </p:nvSpPr>
        <p:spPr>
          <a:xfrm>
            <a:off x="304800" y="1676400"/>
            <a:ext cx="8381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DISTINCT: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to remove duplicate tuples. In Pig, DISTINCT operator works on the entire tuple and not on individual fields.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remove duplicate tuples of students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(rollno:int, name:chararray, gpa:float)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A= load ‘/pigdemo/student.tsv’ as (rollno:int, 			name:chararray, gpa:float);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 = DISTINCT 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DUMP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9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GROUP: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group data.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Group tuples of students based on their GPA.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(rollno:int, name:chararray, gpa:float)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 load ‘/pigdemo/student.tsv’ as (rollno:int, 			name:chararray, gpa:float);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B= GROUP A BY gpa;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0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LIMIT: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limit the number of output tuples.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 the first 3 tuples from the ‘student’ relation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(rollno:int, name:chararray, gpa:float)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 load ‘/pigdemo/student.tsv’ as (rollno:int, 			name:chararray, gpa:float);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B= LIMIT A 3;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 – Dump&amp;Store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81"/>
          <p:cNvSpPr/>
          <p:nvPr/>
        </p:nvSpPr>
        <p:spPr>
          <a:xfrm>
            <a:off x="457200" y="144792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DUMP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Operator: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output results, will always trigger execution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Operator: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will parse entire script prior to writing for efficiency purposes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81"/>
          <p:cNvSpPr/>
          <p:nvPr/>
        </p:nvSpPr>
        <p:spPr>
          <a:xfrm>
            <a:off x="762120" y="4495680"/>
            <a:ext cx="7084800" cy="255708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= LOAD ‘input/pig/multiquery/A’;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= FILTER A by $1 == “apple”;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= FILTER A by $1 == “apple”;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SOTRE B INTO “output/b”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C INTO “output/c”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Relations B&amp;C both derived from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 this would create two MapReduce jobs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will now create one MapReduce job with output results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5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Pig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55"/>
          <p:cNvSpPr/>
          <p:nvPr/>
        </p:nvSpPr>
        <p:spPr>
          <a:xfrm>
            <a:off x="459720" y="1370160"/>
            <a:ext cx="761832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280" y="251640"/>
            <a:ext cx="1526760" cy="10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2362200"/>
            <a:ext cx="64008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8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to select tuples from a relation based on specified conditions.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tuples of students whose gpa is greater than 4.0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Student(rollno:int,name: chararray,gpa:float)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A=load ‘students.tsv’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 filter A by gpa&gt;4.0;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Operations - 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83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 number of elements in a bag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 to compute the number of elements in a bag.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requires a preceding GROUP ALL statement for global counts and GROUP BY statement for group counts.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83"/>
          <p:cNvSpPr/>
          <p:nvPr/>
        </p:nvSpPr>
        <p:spPr>
          <a:xfrm>
            <a:off x="2016000" y="5760000"/>
            <a:ext cx="4113000" cy="69804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FOREACH B GENERATE COUNT(A);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4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Pig Operation - Order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84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Sorts a relation based on one or more fields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Pig, relations are unordered. If you order relation A to produce relation X relations A and X still contain the same elements.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84"/>
          <p:cNvSpPr/>
          <p:nvPr/>
        </p:nvSpPr>
        <p:spPr>
          <a:xfrm>
            <a:off x="1752480" y="5009400"/>
            <a:ext cx="5256000" cy="81972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= </a:t>
            </a: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students BY gpa DESC;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5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5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join two or more relations based on values in the common field.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‘/pigdemo/student.tsv’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B=load ‘/pigdemo/department.tsv’ as (rollno:int,deptno:int,deptname:chararray);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C=JOIN A BY rollno, B BY rollno;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6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6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‘/pigdemo/student.tsv’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B=load ‘/pigdemo/department.tsv’ as (rollno:int,deptno:int,deptname:chararray);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C=UNION A,B;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C INTO ‘/pigdemo/uniondemo’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C;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7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7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partition a relation into two or more relations.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‘/pigdemo/student.tsv’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A INTO X IF gpa== 4.0 , Y IF gpa&lt;=4.0;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X;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Y;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8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8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select random sample of data based on the specified sample size.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‘/pigdemo/student.tsv’ as (rollno:int,name:chararray,gpa:float);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 SAMPLE A 0.01;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9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DATA TYPES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89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ordered collection of fields.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LOAD ‘/root/</a:t>
            </a:r>
            <a:r>
              <a:rPr lang="en-IN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studentdata.tsv</a:t>
            </a:r>
            <a:r>
              <a:rPr lang="en-I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AS (t1:tuple(t1a:chararray,t1b:int),t2:tuple(t2a:chararray,t2b:int));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 foreach A GENERATE t1.t1a,t1.t1b,t2.$0,t2.$1;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B;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0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90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LOAD ‘/root/student.tsv’ Using PigStore as (studname:chararray, m:map[chararray]);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 foreach A generate m#’city’ as Cityname:chararray;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B;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 BANK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91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use can use Piggy Bank functions in Pig Latin script and they can also share their functions in Piggy Bank.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of Using Pig</a:t>
            </a:r>
            <a:endParaRPr sz="40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56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development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Fewer lines of code (Writing map reduce like writing SQL queries)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Re-use the code (Pig library, Piggy bank)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test: Find the top 5 words with most high frequency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lines of Pig Latin V.S 200 lines in Java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minutes in Pig Latin V.S 4 hours in Java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How to run Pig Latin scripts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host and local file system is used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Neither Hadoop nor HDFS is required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for prototyping and debugging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on a Hadoop cluster and HDFS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Batch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 - run a script directly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–x local my_pig_script.pig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–x mapreduce my_pig_script.pig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Interactive</a:t>
            </a: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  use the Pig shell to run script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 Lines = LOAD ‘/input/input.txt’ AS (line:chararray);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 Unique = DISTINCT Lines;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 DUMP Unique;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Hands-on: Word Count using Pig Latin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93"/>
          <p:cNvSpPr/>
          <p:nvPr/>
        </p:nvSpPr>
        <p:spPr>
          <a:xfrm>
            <a:off x="432000" y="1584000"/>
            <a:ext cx="8304120" cy="3959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Batch mode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–x local wordcount.pig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Iterative mode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 Lines=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‘input.txt’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(line: chararray);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grunt&gt;Words =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Lines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TOKENIZE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(line))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grunt&gt;Groups =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grunt&gt;counts =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Groups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group,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(Words);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grunt&gt;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DUMP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counts;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94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TOKENIZE&amp;FLATTEN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94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TOKENIZE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returns a new bag for each input; “FLATTEN” eliminates bag nesting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A:{line1, line2, line3…}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Tokenize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:{{lineword1,line1word2,…}},{line2word1,line2word2…}}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r>
              <a:rPr lang="en-I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{line1word1,line1word2,line2word1…}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5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User Defined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95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UDF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Way to do an operation on a field or fields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from within a pig script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Currently all done in Java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use UDF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need to do more than grouping or filtering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Actually filtering is a UDF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Maybe more comfortable in Java land than in SQL/Pig Latin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95"/>
          <p:cNvSpPr/>
          <p:nvPr/>
        </p:nvSpPr>
        <p:spPr>
          <a:xfrm>
            <a:off x="859320" y="5112000"/>
            <a:ext cx="6627600" cy="9111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= Pig.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("""register udf.jar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find_centroid 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FindCentroid</a:t>
            </a: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('$centroids');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6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Embedding Python scripts with Pig Statements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96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does not support flow control statement: </a:t>
            </a:r>
            <a:r>
              <a:rPr lang="en-I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if/else, while loop, for loop</a:t>
            </a: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Pig embedding API can leverage all language features provided by </a:t>
            </a:r>
            <a:r>
              <a:rPr lang="en-I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including control flow: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-IN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and exit criteria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-IN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the database embedding API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lang="en-IN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Easier parameter passing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available as well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framework is extensible. Any JVM implementation of a language could be integrated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7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VERSUS HIVE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7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2" name="Google Shape;522;p97"/>
          <p:cNvGraphicFramePr/>
          <p:nvPr/>
        </p:nvGraphicFramePr>
        <p:xfrm>
          <a:off x="1523880" y="1397160"/>
          <a:ext cx="6095550" cy="4671305"/>
        </p:xfrm>
        <a:graphic>
          <a:graphicData uri="http://schemas.openxmlformats.org/drawingml/2006/table">
            <a:tbl>
              <a:tblPr>
                <a:noFill/>
                <a:tableStyleId>{C0BE4195-5934-4DE5-9BAD-9EFF31205506}</a:tableStyleId>
              </a:tblPr>
              <a:tblGrid>
                <a:gridCol w="20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Pig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Hive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BY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Programmers and researchers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Analyst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for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Programming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Procedural data flow language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 like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Suitable for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Semi-structure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Structured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 types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Explicit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Implicit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UDF support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Join/order/sort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DFS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 Implicit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 explicit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Interface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Shell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8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 Pig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98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data loads are time sensitive.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want to process various data sources.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want to get analytical insights through sampling.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not to use Pig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data is completely in the unstructured form such as Video, text and audio.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there is a time constraint because Pig is slower than MapReduce jobs.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uses Pig for What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57"/>
          <p:cNvSpPr/>
          <p:nvPr/>
        </p:nvSpPr>
        <p:spPr>
          <a:xfrm>
            <a:off x="457200" y="1600200"/>
            <a:ext cx="8456760" cy="45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70% of production jobs at Yahoo (10ks per day)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Twitter, LinkedIn, Ebay, AOL,…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web logs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user behavior models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images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maps of the web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research on large data sets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/>
        </p:nvSpPr>
        <p:spPr>
          <a:xfrm>
            <a:off x="457200" y="152400"/>
            <a:ext cx="822888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of Pig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58"/>
          <p:cNvSpPr txBox="1"/>
          <p:nvPr/>
        </p:nvSpPr>
        <p:spPr>
          <a:xfrm>
            <a:off x="457200" y="1371600"/>
            <a:ext cx="8228880" cy="527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5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5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87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provides an engine for executing data flows (how your data should flow). </a:t>
            </a:r>
            <a:endParaRPr/>
          </a:p>
          <a:p>
            <a:pPr marL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Pig processes data in parallel on the Hadoop cluster.</a:t>
            </a:r>
            <a:endParaRPr/>
          </a:p>
          <a:p>
            <a:pPr marL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provides a language called “Pig Latin” to express data flows.</a:t>
            </a:r>
            <a:endParaRPr/>
          </a:p>
          <a:p>
            <a:pPr marL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Pig Latin contains operators for many of the traditional data operations such as join, filter, sort etc.</a:t>
            </a:r>
            <a:endParaRPr/>
          </a:p>
          <a:p>
            <a:pPr marL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It allows users to develop their own functions(User defined Functions) for reading, processing and writing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 PIG</a:t>
            </a:r>
            <a:endParaRPr sz="4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59"/>
          <p:cNvSpPr txBox="1">
            <a:spLocks noGrp="1"/>
          </p:cNvSpPr>
          <p:nvPr>
            <p:ph type="body" idx="1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The main components of pig are: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1.Data flow language (Pig Latin)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2. Interactive shell where you can type Pig Latin statements (Grunt)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3. Pig interpreter and execution engine.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ANATOMY OF PIG</a:t>
            </a:r>
            <a:endParaRPr sz="32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60"/>
          <p:cNvSpPr txBox="1"/>
          <p:nvPr/>
        </p:nvSpPr>
        <p:spPr>
          <a:xfrm>
            <a:off x="152400" y="1752600"/>
            <a:ext cx="3048000" cy="296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A=load ‘student’ (rollno,name,gpa)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A=Filter A by gpa&gt;4.0;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 foreach A generate UPPER (name);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A INTO ‘myreport’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0"/>
          <p:cNvSpPr/>
          <p:nvPr/>
        </p:nvSpPr>
        <p:spPr>
          <a:xfrm>
            <a:off x="723960" y="5214960"/>
            <a:ext cx="1601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script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60"/>
          <p:cNvSpPr/>
          <p:nvPr/>
        </p:nvSpPr>
        <p:spPr>
          <a:xfrm>
            <a:off x="3505200" y="1828800"/>
            <a:ext cx="2857320" cy="30861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and parses Pig latin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data types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optimization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mapreduce jobs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Submits job(s) to Hadoop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Monitors progress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0"/>
          <p:cNvSpPr/>
          <p:nvPr/>
        </p:nvSpPr>
        <p:spPr>
          <a:xfrm>
            <a:off x="6858000" y="1857240"/>
            <a:ext cx="1828440" cy="31100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Hadoop MapReduce jobs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60"/>
          <p:cNvSpPr/>
          <p:nvPr/>
        </p:nvSpPr>
        <p:spPr>
          <a:xfrm>
            <a:off x="3267360" y="5214960"/>
            <a:ext cx="3489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lnterpreter/ Execution engine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60"/>
          <p:cNvSpPr/>
          <p:nvPr/>
        </p:nvSpPr>
        <p:spPr>
          <a:xfrm>
            <a:off x="7000920" y="5357880"/>
            <a:ext cx="192852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MapReduce Jobs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888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ON HADOOP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6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24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Pig runs on Hadoop.</a:t>
            </a:r>
            <a:endParaRPr/>
          </a:p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Pig uses both Hadoop Distributed File System and mapReduce Programming.</a:t>
            </a:r>
            <a:endParaRPr/>
          </a:p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Pig reads input files from HDFS.</a:t>
            </a:r>
            <a:endParaRPr/>
          </a:p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Pig stores the intermediate data (data produced by MapReduce jobs) and the output in HDFS.</a:t>
            </a:r>
            <a:endParaRPr/>
          </a:p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Pig can also read input from and place output to other sources.</a:t>
            </a:r>
            <a:endParaRPr/>
          </a:p>
          <a:p>
            <a:pPr marL="0" lvl="0" indent="-1524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Pig supports the following:</a:t>
            </a:r>
            <a:endParaRPr/>
          </a:p>
          <a:p>
            <a:pPr marL="0" lvl="4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HDFS Commands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UNIX SHELL COMMANDS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Relational Operators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Positional Parameters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Common Mathematical functions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Custom functions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Complex data structures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2913</Words>
  <Application>Microsoft Office PowerPoint</Application>
  <PresentationFormat>On-screen Show (4:3)</PresentationFormat>
  <Paragraphs>514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Noto Sans Symbols</vt:lpstr>
      <vt:lpstr>Times New Roman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ANATOMY of PIG</vt:lpstr>
      <vt:lpstr>PowerPoint Presentation</vt:lpstr>
      <vt:lpstr>PIG ON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Pig Latin script to load, filter and store “student” data</vt:lpstr>
      <vt:lpstr>PowerPoint Presentation</vt:lpstr>
      <vt:lpstr>Operators in Pig Latin</vt:lpstr>
      <vt:lpstr>PowerPoint Presentation</vt:lpstr>
      <vt:lpstr>PowerPoint Presentation</vt:lpstr>
      <vt:lpstr>PowerPoint Presentation</vt:lpstr>
      <vt:lpstr>PowerPoint Presentation</vt:lpstr>
      <vt:lpstr>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kammaramakrishna1@outlook.com</cp:lastModifiedBy>
  <cp:revision>4</cp:revision>
  <dcterms:modified xsi:type="dcterms:W3CDTF">2019-11-22T05:01:01Z</dcterms:modified>
</cp:coreProperties>
</file>