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674E48D-A1BD-4C4D-8B6D-E6E1565DB8A5}">
  <a:tblStyle styleId="{F674E48D-A1BD-4C4D-8B6D-E6E1565DB8A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cern.ch/kacper/spark.tx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cern.ch/kacper/GvaWeather.tar.gz"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7200"/>
              <a:buFont typeface="Times New Roman"/>
              <a:buNone/>
            </a:pPr>
            <a:r>
              <a:rPr lang="en-IN" sz="7200">
                <a:solidFill>
                  <a:srgbClr val="FF0000"/>
                </a:solidFill>
                <a:latin typeface="Times New Roman"/>
                <a:ea typeface="Times New Roman"/>
                <a:cs typeface="Times New Roman"/>
                <a:sym typeface="Times New Roman"/>
              </a:rPr>
              <a:t>Spark</a:t>
            </a:r>
            <a:endParaRPr sz="7200">
              <a:solidFill>
                <a:srgbClr val="FF0000"/>
              </a:solidFill>
              <a:latin typeface="Times New Roman"/>
              <a:ea typeface="Times New Roman"/>
              <a:cs typeface="Times New Roman"/>
              <a:sym typeface="Times New Roman"/>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None/>
            </a:pPr>
            <a:r>
              <a:rPr lang="en-IN" sz="4000">
                <a:solidFill>
                  <a:schemeClr val="dk1"/>
                </a:solidFill>
                <a:latin typeface="Times New Roman"/>
                <a:ea typeface="Times New Roman"/>
                <a:cs typeface="Times New Roman"/>
                <a:sym typeface="Times New Roman"/>
              </a:rPr>
              <a:t>Unit V</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MLlib</a:t>
            </a:r>
            <a:endParaRPr sz="4000">
              <a:latin typeface="Times New Roman"/>
              <a:ea typeface="Times New Roman"/>
              <a:cs typeface="Times New Roman"/>
              <a:sym typeface="Times New Roman"/>
            </a:endParaRPr>
          </a:p>
        </p:txBody>
      </p:sp>
      <p:sp>
        <p:nvSpPr>
          <p:cNvPr id="143" name="Google Shape;14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Spark comes with a library containing common machine learning (ML) functionality, called MLlib.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MLlib provides multiple types of machine learning algorithms, including classification, regression, clustering, and collaborative filtering, as well as supporting functionality such as model evaluation and data import.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It also provides some lower-level ML primitives, including a generic gradient descent optimization algorithm.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All of these methods are designed to scale out across a cluster.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GraphX</a:t>
            </a:r>
            <a:endParaRPr/>
          </a:p>
        </p:txBody>
      </p:sp>
      <p:sp>
        <p:nvSpPr>
          <p:cNvPr id="149" name="Google Shape;149;p23"/>
          <p:cNvSpPr txBox="1"/>
          <p:nvPr>
            <p:ph idx="1" type="body"/>
          </p:nvPr>
        </p:nvSpPr>
        <p:spPr>
          <a:xfrm>
            <a:off x="457200" y="1357298"/>
            <a:ext cx="8229600" cy="471490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GraphX is a library for manipulating graphs (e.g., a social network’s friend graph) and performing graph-parallel computations.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Like Spark Streaming and Spark SQL, GraphX extends the Spark RDD API, allowing us to create a directed graph with arbitrary properties attached to each vertex and edge.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GraphX also provides various operators for manipulating graphs (e.g., subgraph and mapVertices) and a library of common graph algorithms (e.g., PageRank and triangle counting).</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Cluster Managers</a:t>
            </a:r>
            <a:endParaRPr/>
          </a:p>
        </p:txBody>
      </p:sp>
      <p:sp>
        <p:nvSpPr>
          <p:cNvPr id="155" name="Google Shape;15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590"/>
              <a:buChar char="•"/>
            </a:pPr>
            <a:r>
              <a:rPr lang="en-IN" sz="2590">
                <a:latin typeface="Times New Roman"/>
                <a:ea typeface="Times New Roman"/>
                <a:cs typeface="Times New Roman"/>
                <a:sym typeface="Times New Roman"/>
              </a:rPr>
              <a:t>Under the hood, Spark is designed to efficiently scale up from one to many thousands of compute nodes. </a:t>
            </a:r>
            <a:endParaRPr/>
          </a:p>
          <a:p>
            <a:pPr indent="-342900" lvl="0" marL="342900" rtl="0" algn="just">
              <a:lnSpc>
                <a:spcPct val="90000"/>
              </a:lnSpc>
              <a:spcBef>
                <a:spcPts val="518"/>
              </a:spcBef>
              <a:spcAft>
                <a:spcPts val="0"/>
              </a:spcAft>
              <a:buClr>
                <a:schemeClr val="dk1"/>
              </a:buClr>
              <a:buSzPts val="2590"/>
              <a:buChar char="•"/>
            </a:pPr>
            <a:r>
              <a:rPr lang="en-IN" sz="2590">
                <a:latin typeface="Times New Roman"/>
                <a:ea typeface="Times New Roman"/>
                <a:cs typeface="Times New Roman"/>
                <a:sym typeface="Times New Roman"/>
              </a:rPr>
              <a:t>To achieve this while maximizing flexibility, Spark can run over a variety of </a:t>
            </a:r>
            <a:r>
              <a:rPr i="1" lang="en-IN" sz="2590">
                <a:latin typeface="Times New Roman"/>
                <a:ea typeface="Times New Roman"/>
                <a:cs typeface="Times New Roman"/>
                <a:sym typeface="Times New Roman"/>
              </a:rPr>
              <a:t>cluster managers, including Hadoop YARN, Apache Mesos, and a simple </a:t>
            </a:r>
            <a:r>
              <a:rPr lang="en-IN" sz="2590">
                <a:latin typeface="Times New Roman"/>
                <a:ea typeface="Times New Roman"/>
                <a:cs typeface="Times New Roman"/>
                <a:sym typeface="Times New Roman"/>
              </a:rPr>
              <a:t>cluster manager included in Spark itself called the Standalone Scheduler. </a:t>
            </a:r>
            <a:endParaRPr/>
          </a:p>
          <a:p>
            <a:pPr indent="-342900" lvl="0" marL="342900" rtl="0" algn="just">
              <a:lnSpc>
                <a:spcPct val="90000"/>
              </a:lnSpc>
              <a:spcBef>
                <a:spcPts val="518"/>
              </a:spcBef>
              <a:spcAft>
                <a:spcPts val="0"/>
              </a:spcAft>
              <a:buClr>
                <a:schemeClr val="dk1"/>
              </a:buClr>
              <a:buSzPts val="2590"/>
              <a:buChar char="•"/>
            </a:pPr>
            <a:r>
              <a:rPr lang="en-IN" sz="2590">
                <a:latin typeface="Times New Roman"/>
                <a:ea typeface="Times New Roman"/>
                <a:cs typeface="Times New Roman"/>
                <a:sym typeface="Times New Roman"/>
              </a:rPr>
              <a:t>If you are just installing Spark on an empty set of machines, the Standalone Scheduler provides an easy way to get started; if you already have a Hadoop YARN or Mesos cluster, however, Spark’s support for these cluster managers allows your applications to also run on them. </a:t>
            </a:r>
            <a:endParaRPr/>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lang="en-IN" sz="3959">
                <a:latin typeface="Times New Roman"/>
                <a:ea typeface="Times New Roman"/>
                <a:cs typeface="Times New Roman"/>
                <a:sym typeface="Times New Roman"/>
              </a:rPr>
              <a:t>Components for Distributed execution in Spark  </a:t>
            </a:r>
            <a:endParaRPr sz="3959">
              <a:latin typeface="Times New Roman"/>
              <a:ea typeface="Times New Roman"/>
              <a:cs typeface="Times New Roman"/>
              <a:sym typeface="Times New Roman"/>
            </a:endParaRPr>
          </a:p>
        </p:txBody>
      </p:sp>
      <p:pic>
        <p:nvPicPr>
          <p:cNvPr id="161" name="Google Shape;161;p25"/>
          <p:cNvPicPr preferRelativeResize="0"/>
          <p:nvPr>
            <p:ph idx="1" type="body"/>
          </p:nvPr>
        </p:nvPicPr>
        <p:blipFill rotWithShape="1">
          <a:blip r:embed="rId3">
            <a:alphaModFix/>
          </a:blip>
          <a:srcRect b="0" l="0" r="0" t="0"/>
          <a:stretch/>
        </p:blipFill>
        <p:spPr>
          <a:xfrm>
            <a:off x="285720" y="1357298"/>
            <a:ext cx="8643998" cy="52864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Interactive Processing using Spark</a:t>
            </a:r>
            <a:endParaRPr>
              <a:latin typeface="Times New Roman"/>
              <a:ea typeface="Times New Roman"/>
              <a:cs typeface="Times New Roman"/>
              <a:sym typeface="Times New Roman"/>
            </a:endParaRPr>
          </a:p>
        </p:txBody>
      </p:sp>
      <p:sp>
        <p:nvSpPr>
          <p:cNvPr id="167" name="Google Shape;16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latin typeface="Times New Roman"/>
                <a:ea typeface="Times New Roman"/>
                <a:cs typeface="Times New Roman"/>
                <a:sym typeface="Times New Roman"/>
              </a:rPr>
              <a:t>Spark framework is suitable for Interactive processing</a:t>
            </a:r>
            <a:br>
              <a:rPr lang="en-IN"/>
            </a:br>
            <a:endParaRPr/>
          </a:p>
        </p:txBody>
      </p:sp>
      <p:pic>
        <p:nvPicPr>
          <p:cNvPr descr="iterative.jpg" id="168" name="Google Shape;168;p26"/>
          <p:cNvPicPr preferRelativeResize="0"/>
          <p:nvPr/>
        </p:nvPicPr>
        <p:blipFill rotWithShape="1">
          <a:blip r:embed="rId3">
            <a:alphaModFix/>
          </a:blip>
          <a:srcRect b="0" l="0" r="0" t="0"/>
          <a:stretch/>
        </p:blipFill>
        <p:spPr>
          <a:xfrm>
            <a:off x="585789" y="2743201"/>
            <a:ext cx="8558213" cy="34709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Spark ideas</a:t>
            </a:r>
            <a:endParaRPr>
              <a:latin typeface="Times New Roman"/>
              <a:ea typeface="Times New Roman"/>
              <a:cs typeface="Times New Roman"/>
              <a:sym typeface="Times New Roman"/>
            </a:endParaRPr>
          </a:p>
        </p:txBody>
      </p:sp>
      <p:sp>
        <p:nvSpPr>
          <p:cNvPr id="174" name="Google Shape;174;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expressive computing system, not limited to map-reduce model</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facilitate system memory</a:t>
            </a:r>
            <a:endParaRPr/>
          </a:p>
          <a:p>
            <a:pPr indent="-285750" lvl="1" marL="74295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avoid saving intermediate results to disk</a:t>
            </a:r>
            <a:endParaRPr/>
          </a:p>
          <a:p>
            <a:pPr indent="-285750" lvl="1" marL="74295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cache data for repetitive queries (e.g. for machine learning)</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compatible with Hadoop</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RDD abstraction</a:t>
            </a:r>
            <a:endParaRPr>
              <a:latin typeface="Times New Roman"/>
              <a:ea typeface="Times New Roman"/>
              <a:cs typeface="Times New Roman"/>
              <a:sym typeface="Times New Roman"/>
            </a:endParaRPr>
          </a:p>
        </p:txBody>
      </p:sp>
      <p:sp>
        <p:nvSpPr>
          <p:cNvPr id="180" name="Google Shape;180;p28"/>
          <p:cNvSpPr txBox="1"/>
          <p:nvPr>
            <p:ph idx="1" type="body"/>
          </p:nvPr>
        </p:nvSpPr>
        <p:spPr>
          <a:xfrm>
            <a:off x="457200" y="1600201"/>
            <a:ext cx="8229600" cy="404337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Resilient Distributed Datasets</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partitioned collection of records</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spread across the cluster</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read-only</a:t>
            </a:r>
            <a:endParaRPr i="1"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caching dataset in memory</a:t>
            </a:r>
            <a:endParaRPr/>
          </a:p>
          <a:p>
            <a:pPr indent="-285750" lvl="1" marL="74295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different storage levels available</a:t>
            </a:r>
            <a:endParaRPr/>
          </a:p>
          <a:p>
            <a:pPr indent="-285750" lvl="1" marL="74295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fallback to disk possible</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RDD operations</a:t>
            </a:r>
            <a:endParaRPr>
              <a:latin typeface="Times New Roman"/>
              <a:ea typeface="Times New Roman"/>
              <a:cs typeface="Times New Roman"/>
              <a:sym typeface="Times New Roman"/>
            </a:endParaRPr>
          </a:p>
        </p:txBody>
      </p:sp>
      <p:sp>
        <p:nvSpPr>
          <p:cNvPr id="186" name="Google Shape;186;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i="1" lang="en-IN" sz="2400">
                <a:latin typeface="Times New Roman"/>
                <a:ea typeface="Times New Roman"/>
                <a:cs typeface="Times New Roman"/>
                <a:sym typeface="Times New Roman"/>
              </a:rPr>
              <a:t>transformations</a:t>
            </a:r>
            <a:r>
              <a:rPr lang="en-IN" sz="2400">
                <a:latin typeface="Times New Roman"/>
                <a:ea typeface="Times New Roman"/>
                <a:cs typeface="Times New Roman"/>
                <a:sym typeface="Times New Roman"/>
              </a:rPr>
              <a:t> to build RDDs through deterministic operations on other RDDs</a:t>
            </a:r>
            <a:endParaRPr sz="2400">
              <a:latin typeface="Times New Roman"/>
              <a:ea typeface="Times New Roman"/>
              <a:cs typeface="Times New Roman"/>
              <a:sym typeface="Times New Roman"/>
            </a:endParaRPr>
          </a:p>
          <a:p>
            <a:pPr indent="-285750" lvl="1" marL="74295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transformations include </a:t>
            </a:r>
            <a:r>
              <a:rPr i="1" lang="en-IN" sz="2400">
                <a:latin typeface="Times New Roman"/>
                <a:ea typeface="Times New Roman"/>
                <a:cs typeface="Times New Roman"/>
                <a:sym typeface="Times New Roman"/>
              </a:rPr>
              <a:t>map</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filter</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join</a:t>
            </a:r>
            <a:endParaRPr/>
          </a:p>
          <a:p>
            <a:pPr indent="-285750" lvl="1" marL="74295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lazy operation</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i="1" lang="en-IN" sz="2400">
                <a:latin typeface="Times New Roman"/>
                <a:ea typeface="Times New Roman"/>
                <a:cs typeface="Times New Roman"/>
                <a:sym typeface="Times New Roman"/>
              </a:rPr>
              <a:t>actions</a:t>
            </a:r>
            <a:r>
              <a:rPr lang="en-IN" sz="2400">
                <a:latin typeface="Times New Roman"/>
                <a:ea typeface="Times New Roman"/>
                <a:cs typeface="Times New Roman"/>
                <a:sym typeface="Times New Roman"/>
              </a:rPr>
              <a:t> to return value or export data</a:t>
            </a:r>
            <a:endParaRPr/>
          </a:p>
          <a:p>
            <a:pPr indent="-285750" lvl="1" marL="74295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actions include </a:t>
            </a:r>
            <a:r>
              <a:rPr i="1" lang="en-IN" sz="2400">
                <a:latin typeface="Times New Roman"/>
                <a:ea typeface="Times New Roman"/>
                <a:cs typeface="Times New Roman"/>
                <a:sym typeface="Times New Roman"/>
              </a:rPr>
              <a:t>count</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collect</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save</a:t>
            </a:r>
            <a:endParaRPr/>
          </a:p>
          <a:p>
            <a:pPr indent="-285750" lvl="1" marL="74295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triggers execution</a:t>
            </a:r>
            <a:endParaRPr sz="24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Job example</a:t>
            </a:r>
            <a:endParaRPr>
              <a:latin typeface="Times New Roman"/>
              <a:ea typeface="Times New Roman"/>
              <a:cs typeface="Times New Roman"/>
              <a:sym typeface="Times New Roman"/>
            </a:endParaRPr>
          </a:p>
        </p:txBody>
      </p:sp>
      <p:sp>
        <p:nvSpPr>
          <p:cNvPr id="192" name="Google Shape;192;p30"/>
          <p:cNvSpPr txBox="1"/>
          <p:nvPr>
            <p:ph idx="1" type="body"/>
          </p:nvPr>
        </p:nvSpPr>
        <p:spPr>
          <a:xfrm>
            <a:off x="767639" y="1835541"/>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n-IN" sz="1600">
                <a:latin typeface="Consolas"/>
                <a:ea typeface="Consolas"/>
                <a:cs typeface="Consolas"/>
                <a:sym typeface="Consolas"/>
              </a:rPr>
              <a:t>val log = sc.textFile(“hdfs://...”)</a:t>
            </a:r>
            <a:endParaRPr/>
          </a:p>
          <a:p>
            <a:pPr indent="0" lvl="0" marL="0" rtl="0" algn="l">
              <a:spcBef>
                <a:spcPts val="320"/>
              </a:spcBef>
              <a:spcAft>
                <a:spcPts val="0"/>
              </a:spcAft>
              <a:buClr>
                <a:schemeClr val="dk1"/>
              </a:buClr>
              <a:buSzPts val="1600"/>
              <a:buNone/>
            </a:pPr>
            <a:r>
              <a:rPr lang="en-IN" sz="1600">
                <a:latin typeface="Consolas"/>
                <a:ea typeface="Consolas"/>
                <a:cs typeface="Consolas"/>
                <a:sym typeface="Consolas"/>
              </a:rPr>
              <a:t>val errors = file.</a:t>
            </a:r>
            <a:r>
              <a:rPr lang="en-IN" sz="1600">
                <a:solidFill>
                  <a:srgbClr val="0000FF"/>
                </a:solidFill>
                <a:latin typeface="Consolas"/>
                <a:ea typeface="Consolas"/>
                <a:cs typeface="Consolas"/>
                <a:sym typeface="Consolas"/>
              </a:rPr>
              <a:t>filter</a:t>
            </a:r>
            <a:r>
              <a:rPr lang="en-IN" sz="1600">
                <a:latin typeface="Consolas"/>
                <a:ea typeface="Consolas"/>
                <a:cs typeface="Consolas"/>
                <a:sym typeface="Consolas"/>
              </a:rPr>
              <a:t>(</a:t>
            </a:r>
            <a:r>
              <a:rPr lang="en-IN" sz="1600">
                <a:solidFill>
                  <a:srgbClr val="FF0000"/>
                </a:solidFill>
                <a:latin typeface="Consolas"/>
                <a:ea typeface="Consolas"/>
                <a:cs typeface="Consolas"/>
                <a:sym typeface="Consolas"/>
              </a:rPr>
              <a:t>_.contains(“ERROR”)</a:t>
            </a:r>
            <a:r>
              <a:rPr lang="en-IN" sz="1600">
                <a:latin typeface="Consolas"/>
                <a:ea typeface="Consolas"/>
                <a:cs typeface="Consolas"/>
                <a:sym typeface="Consolas"/>
              </a:rPr>
              <a:t>)</a:t>
            </a:r>
            <a:endParaRPr/>
          </a:p>
          <a:p>
            <a:pPr indent="0" lvl="0" marL="0" rtl="0" algn="l">
              <a:spcBef>
                <a:spcPts val="320"/>
              </a:spcBef>
              <a:spcAft>
                <a:spcPts val="0"/>
              </a:spcAft>
              <a:buClr>
                <a:schemeClr val="dk1"/>
              </a:buClr>
              <a:buSzPts val="1600"/>
              <a:buNone/>
            </a:pPr>
            <a:r>
              <a:rPr lang="en-IN" sz="1600">
                <a:latin typeface="Consolas"/>
                <a:ea typeface="Consolas"/>
                <a:cs typeface="Consolas"/>
                <a:sym typeface="Consolas"/>
              </a:rPr>
              <a:t>errors.</a:t>
            </a:r>
            <a:r>
              <a:rPr lang="en-IN" sz="1600">
                <a:solidFill>
                  <a:srgbClr val="0000FF"/>
                </a:solidFill>
                <a:latin typeface="Consolas"/>
                <a:ea typeface="Consolas"/>
                <a:cs typeface="Consolas"/>
                <a:sym typeface="Consolas"/>
              </a:rPr>
              <a:t>cache</a:t>
            </a:r>
            <a:r>
              <a:rPr lang="en-IN" sz="1600">
                <a:latin typeface="Consolas"/>
                <a:ea typeface="Consolas"/>
                <a:cs typeface="Consolas"/>
                <a:sym typeface="Consolas"/>
              </a:rPr>
              <a:t>()</a:t>
            </a:r>
            <a:endParaRPr/>
          </a:p>
          <a:p>
            <a:pPr indent="0" lvl="0" marL="0" rtl="0" algn="l">
              <a:spcBef>
                <a:spcPts val="320"/>
              </a:spcBef>
              <a:spcAft>
                <a:spcPts val="0"/>
              </a:spcAft>
              <a:buClr>
                <a:schemeClr val="dk1"/>
              </a:buClr>
              <a:buSzPts val="1600"/>
              <a:buNone/>
            </a:pPr>
            <a:r>
              <a:t/>
            </a:r>
            <a:endParaRPr sz="1600">
              <a:latin typeface="Consolas"/>
              <a:ea typeface="Consolas"/>
              <a:cs typeface="Consolas"/>
              <a:sym typeface="Consolas"/>
            </a:endParaRPr>
          </a:p>
          <a:p>
            <a:pPr indent="0" lvl="0" marL="0" rtl="0" algn="l">
              <a:spcBef>
                <a:spcPts val="320"/>
              </a:spcBef>
              <a:spcAft>
                <a:spcPts val="0"/>
              </a:spcAft>
              <a:buClr>
                <a:schemeClr val="dk1"/>
              </a:buClr>
              <a:buSzPts val="1600"/>
              <a:buNone/>
            </a:pPr>
            <a:r>
              <a:rPr lang="en-IN" sz="1600">
                <a:latin typeface="Consolas"/>
                <a:ea typeface="Consolas"/>
                <a:cs typeface="Consolas"/>
                <a:sym typeface="Consolas"/>
              </a:rPr>
              <a:t>errors.</a:t>
            </a:r>
            <a:r>
              <a:rPr lang="en-IN" sz="1600">
                <a:solidFill>
                  <a:srgbClr val="0000FF"/>
                </a:solidFill>
                <a:latin typeface="Consolas"/>
                <a:ea typeface="Consolas"/>
                <a:cs typeface="Consolas"/>
                <a:sym typeface="Consolas"/>
              </a:rPr>
              <a:t>filter</a:t>
            </a:r>
            <a:r>
              <a:rPr lang="en-IN" sz="1600">
                <a:latin typeface="Consolas"/>
                <a:ea typeface="Consolas"/>
                <a:cs typeface="Consolas"/>
                <a:sym typeface="Consolas"/>
              </a:rPr>
              <a:t>(</a:t>
            </a:r>
            <a:r>
              <a:rPr lang="en-IN" sz="1600">
                <a:solidFill>
                  <a:srgbClr val="FF0000"/>
                </a:solidFill>
                <a:latin typeface="Consolas"/>
                <a:ea typeface="Consolas"/>
                <a:cs typeface="Consolas"/>
                <a:sym typeface="Consolas"/>
              </a:rPr>
              <a:t>_.contains(“I/O”)</a:t>
            </a:r>
            <a:r>
              <a:rPr lang="en-IN" sz="1600">
                <a:latin typeface="Consolas"/>
                <a:ea typeface="Consolas"/>
                <a:cs typeface="Consolas"/>
                <a:sym typeface="Consolas"/>
              </a:rPr>
              <a:t>).</a:t>
            </a:r>
            <a:r>
              <a:rPr lang="en-IN" sz="1600">
                <a:solidFill>
                  <a:srgbClr val="0000FF"/>
                </a:solidFill>
                <a:latin typeface="Consolas"/>
                <a:ea typeface="Consolas"/>
                <a:cs typeface="Consolas"/>
                <a:sym typeface="Consolas"/>
              </a:rPr>
              <a:t>count</a:t>
            </a:r>
            <a:r>
              <a:rPr lang="en-IN" sz="1600">
                <a:latin typeface="Consolas"/>
                <a:ea typeface="Consolas"/>
                <a:cs typeface="Consolas"/>
                <a:sym typeface="Consolas"/>
              </a:rPr>
              <a:t>()</a:t>
            </a:r>
            <a:endParaRPr/>
          </a:p>
          <a:p>
            <a:pPr indent="0" lvl="0" marL="0" rtl="0" algn="l">
              <a:spcBef>
                <a:spcPts val="320"/>
              </a:spcBef>
              <a:spcAft>
                <a:spcPts val="0"/>
              </a:spcAft>
              <a:buClr>
                <a:schemeClr val="dk1"/>
              </a:buClr>
              <a:buSzPts val="1600"/>
              <a:buNone/>
            </a:pPr>
            <a:r>
              <a:rPr lang="en-IN" sz="1600">
                <a:latin typeface="Consolas"/>
                <a:ea typeface="Consolas"/>
                <a:cs typeface="Consolas"/>
                <a:sym typeface="Consolas"/>
              </a:rPr>
              <a:t>errors.</a:t>
            </a:r>
            <a:r>
              <a:rPr lang="en-IN" sz="1600">
                <a:solidFill>
                  <a:srgbClr val="0000FF"/>
                </a:solidFill>
                <a:latin typeface="Consolas"/>
                <a:ea typeface="Consolas"/>
                <a:cs typeface="Consolas"/>
                <a:sym typeface="Consolas"/>
              </a:rPr>
              <a:t>filter</a:t>
            </a:r>
            <a:r>
              <a:rPr lang="en-IN" sz="1600">
                <a:latin typeface="Consolas"/>
                <a:ea typeface="Consolas"/>
                <a:cs typeface="Consolas"/>
                <a:sym typeface="Consolas"/>
              </a:rPr>
              <a:t>(</a:t>
            </a:r>
            <a:r>
              <a:rPr lang="en-IN" sz="1600">
                <a:solidFill>
                  <a:srgbClr val="FF0000"/>
                </a:solidFill>
                <a:latin typeface="Consolas"/>
                <a:ea typeface="Consolas"/>
                <a:cs typeface="Consolas"/>
                <a:sym typeface="Consolas"/>
              </a:rPr>
              <a:t>_.contains(“timeout”)</a:t>
            </a:r>
            <a:r>
              <a:rPr lang="en-IN" sz="1600">
                <a:latin typeface="Consolas"/>
                <a:ea typeface="Consolas"/>
                <a:cs typeface="Consolas"/>
                <a:sym typeface="Consolas"/>
              </a:rPr>
              <a:t>).</a:t>
            </a:r>
            <a:r>
              <a:rPr lang="en-IN" sz="1600">
                <a:solidFill>
                  <a:srgbClr val="0000FF"/>
                </a:solidFill>
                <a:latin typeface="Consolas"/>
                <a:ea typeface="Consolas"/>
                <a:cs typeface="Consolas"/>
                <a:sym typeface="Consolas"/>
              </a:rPr>
              <a:t>count</a:t>
            </a:r>
            <a:r>
              <a:rPr lang="en-IN" sz="1600">
                <a:latin typeface="Consolas"/>
                <a:ea typeface="Consolas"/>
                <a:cs typeface="Consolas"/>
                <a:sym typeface="Consolas"/>
              </a:rPr>
              <a:t>()</a:t>
            </a:r>
            <a:endParaRPr/>
          </a:p>
        </p:txBody>
      </p:sp>
      <p:sp>
        <p:nvSpPr>
          <p:cNvPr id="193" name="Google Shape;193;p30"/>
          <p:cNvSpPr txBox="1"/>
          <p:nvPr/>
        </p:nvSpPr>
        <p:spPr>
          <a:xfrm>
            <a:off x="2338758" y="1899695"/>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30"/>
          <p:cNvSpPr txBox="1"/>
          <p:nvPr/>
        </p:nvSpPr>
        <p:spPr>
          <a:xfrm>
            <a:off x="1440427" y="2643053"/>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5" name="Google Shape;195;p30"/>
          <p:cNvGrpSpPr/>
          <p:nvPr/>
        </p:nvGrpSpPr>
        <p:grpSpPr>
          <a:xfrm>
            <a:off x="6751242" y="1317265"/>
            <a:ext cx="1289984" cy="1963807"/>
            <a:chOff x="6751241" y="987948"/>
            <a:chExt cx="1289984" cy="1472855"/>
          </a:xfrm>
        </p:grpSpPr>
        <p:pic>
          <p:nvPicPr>
            <p:cNvPr id="196" name="Google Shape;196;p30"/>
            <p:cNvPicPr preferRelativeResize="0"/>
            <p:nvPr/>
          </p:nvPicPr>
          <p:blipFill rotWithShape="1">
            <a:blip r:embed="rId3">
              <a:alphaModFix/>
            </a:blip>
            <a:srcRect b="0" l="0" r="0" t="0"/>
            <a:stretch/>
          </p:blipFill>
          <p:spPr>
            <a:xfrm>
              <a:off x="7181235" y="987948"/>
              <a:ext cx="859989" cy="1472855"/>
            </a:xfrm>
            <a:prstGeom prst="rect">
              <a:avLst/>
            </a:prstGeom>
            <a:noFill/>
            <a:ln>
              <a:noFill/>
            </a:ln>
          </p:spPr>
        </p:pic>
        <p:sp>
          <p:nvSpPr>
            <p:cNvPr id="197" name="Google Shape;197;p30"/>
            <p:cNvSpPr/>
            <p:nvPr/>
          </p:nvSpPr>
          <p:spPr>
            <a:xfrm>
              <a:off x="6751241" y="1020880"/>
              <a:ext cx="1098070" cy="35854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Driver</a:t>
              </a:r>
              <a:endParaRPr sz="1600">
                <a:solidFill>
                  <a:schemeClr val="dk1"/>
                </a:solidFill>
                <a:latin typeface="Consolas"/>
                <a:ea typeface="Consolas"/>
                <a:cs typeface="Consolas"/>
                <a:sym typeface="Consolas"/>
              </a:endParaRPr>
            </a:p>
          </p:txBody>
        </p:sp>
      </p:grpSp>
      <p:grpSp>
        <p:nvGrpSpPr>
          <p:cNvPr id="198" name="Google Shape;198;p30"/>
          <p:cNvGrpSpPr/>
          <p:nvPr/>
        </p:nvGrpSpPr>
        <p:grpSpPr>
          <a:xfrm>
            <a:off x="4119813" y="4559346"/>
            <a:ext cx="1098070" cy="1963807"/>
            <a:chOff x="4119813" y="3419509"/>
            <a:chExt cx="1098070" cy="1472855"/>
          </a:xfrm>
        </p:grpSpPr>
        <p:pic>
          <p:nvPicPr>
            <p:cNvPr id="199" name="Google Shape;199;p30"/>
            <p:cNvPicPr preferRelativeResize="0"/>
            <p:nvPr/>
          </p:nvPicPr>
          <p:blipFill rotWithShape="1">
            <a:blip r:embed="rId3">
              <a:alphaModFix/>
            </a:blip>
            <a:srcRect b="0" l="0" r="0" t="0"/>
            <a:stretch/>
          </p:blipFill>
          <p:spPr>
            <a:xfrm>
              <a:off x="4357894" y="3419509"/>
              <a:ext cx="859989" cy="1472855"/>
            </a:xfrm>
            <a:prstGeom prst="rect">
              <a:avLst/>
            </a:prstGeom>
            <a:noFill/>
            <a:ln>
              <a:noFill/>
            </a:ln>
          </p:spPr>
        </p:pic>
        <p:sp>
          <p:nvSpPr>
            <p:cNvPr id="200" name="Google Shape;200;p30"/>
            <p:cNvSpPr/>
            <p:nvPr/>
          </p:nvSpPr>
          <p:spPr>
            <a:xfrm>
              <a:off x="4119813" y="3427188"/>
              <a:ext cx="1098070" cy="35854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Worker</a:t>
              </a:r>
              <a:endParaRPr sz="1600">
                <a:solidFill>
                  <a:schemeClr val="dk1"/>
                </a:solidFill>
                <a:latin typeface="Consolas"/>
                <a:ea typeface="Consolas"/>
                <a:cs typeface="Consolas"/>
                <a:sym typeface="Consolas"/>
              </a:endParaRPr>
            </a:p>
          </p:txBody>
        </p:sp>
      </p:grpSp>
      <p:grpSp>
        <p:nvGrpSpPr>
          <p:cNvPr id="201" name="Google Shape;201;p30"/>
          <p:cNvGrpSpPr/>
          <p:nvPr/>
        </p:nvGrpSpPr>
        <p:grpSpPr>
          <a:xfrm>
            <a:off x="5653171" y="4538710"/>
            <a:ext cx="1098070" cy="1963807"/>
            <a:chOff x="5653171" y="3404032"/>
            <a:chExt cx="1098070" cy="1472855"/>
          </a:xfrm>
        </p:grpSpPr>
        <p:pic>
          <p:nvPicPr>
            <p:cNvPr id="202" name="Google Shape;202;p30"/>
            <p:cNvPicPr preferRelativeResize="0"/>
            <p:nvPr/>
          </p:nvPicPr>
          <p:blipFill rotWithShape="1">
            <a:blip r:embed="rId3">
              <a:alphaModFix/>
            </a:blip>
            <a:srcRect b="0" l="0" r="0" t="0"/>
            <a:stretch/>
          </p:blipFill>
          <p:spPr>
            <a:xfrm>
              <a:off x="5891252" y="3404032"/>
              <a:ext cx="859989" cy="1472855"/>
            </a:xfrm>
            <a:prstGeom prst="rect">
              <a:avLst/>
            </a:prstGeom>
            <a:noFill/>
            <a:ln>
              <a:noFill/>
            </a:ln>
          </p:spPr>
        </p:pic>
        <p:sp>
          <p:nvSpPr>
            <p:cNvPr id="203" name="Google Shape;203;p30"/>
            <p:cNvSpPr/>
            <p:nvPr/>
          </p:nvSpPr>
          <p:spPr>
            <a:xfrm>
              <a:off x="5653171" y="3427188"/>
              <a:ext cx="1098070" cy="35854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Worker</a:t>
              </a:r>
              <a:endParaRPr sz="1600">
                <a:solidFill>
                  <a:schemeClr val="dk1"/>
                </a:solidFill>
                <a:latin typeface="Consolas"/>
                <a:ea typeface="Consolas"/>
                <a:cs typeface="Consolas"/>
                <a:sym typeface="Consolas"/>
              </a:endParaRPr>
            </a:p>
          </p:txBody>
        </p:sp>
      </p:grpSp>
      <p:grpSp>
        <p:nvGrpSpPr>
          <p:cNvPr id="204" name="Google Shape;204;p30"/>
          <p:cNvGrpSpPr/>
          <p:nvPr/>
        </p:nvGrpSpPr>
        <p:grpSpPr>
          <a:xfrm>
            <a:off x="7181236" y="4538710"/>
            <a:ext cx="1104121" cy="1963807"/>
            <a:chOff x="7181235" y="3404032"/>
            <a:chExt cx="1104121" cy="1472855"/>
          </a:xfrm>
        </p:grpSpPr>
        <p:pic>
          <p:nvPicPr>
            <p:cNvPr id="205" name="Google Shape;205;p30"/>
            <p:cNvPicPr preferRelativeResize="0"/>
            <p:nvPr/>
          </p:nvPicPr>
          <p:blipFill rotWithShape="1">
            <a:blip r:embed="rId3">
              <a:alphaModFix/>
            </a:blip>
            <a:srcRect b="0" l="0" r="0" t="0"/>
            <a:stretch/>
          </p:blipFill>
          <p:spPr>
            <a:xfrm>
              <a:off x="7425367" y="3404032"/>
              <a:ext cx="859989" cy="1472855"/>
            </a:xfrm>
            <a:prstGeom prst="rect">
              <a:avLst/>
            </a:prstGeom>
            <a:noFill/>
            <a:ln>
              <a:noFill/>
            </a:ln>
          </p:spPr>
        </p:pic>
        <p:sp>
          <p:nvSpPr>
            <p:cNvPr id="206" name="Google Shape;206;p30"/>
            <p:cNvSpPr/>
            <p:nvPr/>
          </p:nvSpPr>
          <p:spPr>
            <a:xfrm>
              <a:off x="7181235" y="3427188"/>
              <a:ext cx="1098070" cy="35854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Worker</a:t>
              </a:r>
              <a:endParaRPr sz="1600">
                <a:solidFill>
                  <a:schemeClr val="dk1"/>
                </a:solidFill>
                <a:latin typeface="Consolas"/>
                <a:ea typeface="Consolas"/>
                <a:cs typeface="Consolas"/>
                <a:sym typeface="Consolas"/>
              </a:endParaRPr>
            </a:p>
          </p:txBody>
        </p:sp>
      </p:grpSp>
      <p:grpSp>
        <p:nvGrpSpPr>
          <p:cNvPr id="207" name="Google Shape;207;p30"/>
          <p:cNvGrpSpPr/>
          <p:nvPr/>
        </p:nvGrpSpPr>
        <p:grpSpPr>
          <a:xfrm>
            <a:off x="4119813" y="5887137"/>
            <a:ext cx="4159492" cy="492156"/>
            <a:chOff x="4119813" y="4415352"/>
            <a:chExt cx="4159492" cy="369117"/>
          </a:xfrm>
        </p:grpSpPr>
        <p:sp>
          <p:nvSpPr>
            <p:cNvPr id="208" name="Google Shape;208;p30"/>
            <p:cNvSpPr/>
            <p:nvPr/>
          </p:nvSpPr>
          <p:spPr>
            <a:xfrm>
              <a:off x="7181235" y="4415352"/>
              <a:ext cx="1098070" cy="35854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Block3</a:t>
              </a:r>
              <a:endParaRPr sz="1600">
                <a:solidFill>
                  <a:schemeClr val="dk1"/>
                </a:solidFill>
                <a:latin typeface="Consolas"/>
                <a:ea typeface="Consolas"/>
                <a:cs typeface="Consolas"/>
                <a:sym typeface="Consolas"/>
              </a:endParaRPr>
            </a:p>
          </p:txBody>
        </p:sp>
        <p:sp>
          <p:nvSpPr>
            <p:cNvPr id="209" name="Google Shape;209;p30"/>
            <p:cNvSpPr/>
            <p:nvPr/>
          </p:nvSpPr>
          <p:spPr>
            <a:xfrm>
              <a:off x="4119813" y="4425929"/>
              <a:ext cx="1098070" cy="35854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Block1</a:t>
              </a:r>
              <a:endParaRPr sz="1600">
                <a:solidFill>
                  <a:schemeClr val="dk1"/>
                </a:solidFill>
                <a:latin typeface="Consolas"/>
                <a:ea typeface="Consolas"/>
                <a:cs typeface="Consolas"/>
                <a:sym typeface="Consolas"/>
              </a:endParaRPr>
            </a:p>
          </p:txBody>
        </p:sp>
        <p:sp>
          <p:nvSpPr>
            <p:cNvPr id="210" name="Google Shape;210;p30"/>
            <p:cNvSpPr/>
            <p:nvPr/>
          </p:nvSpPr>
          <p:spPr>
            <a:xfrm>
              <a:off x="5653171" y="4415352"/>
              <a:ext cx="1098070" cy="35854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Block2</a:t>
              </a:r>
              <a:endParaRPr sz="1600">
                <a:solidFill>
                  <a:schemeClr val="dk1"/>
                </a:solidFill>
                <a:latin typeface="Consolas"/>
                <a:ea typeface="Consolas"/>
                <a:cs typeface="Consolas"/>
                <a:sym typeface="Consolas"/>
              </a:endParaRPr>
            </a:p>
          </p:txBody>
        </p:sp>
      </p:grpSp>
      <p:grpSp>
        <p:nvGrpSpPr>
          <p:cNvPr id="211" name="Google Shape;211;p30"/>
          <p:cNvGrpSpPr/>
          <p:nvPr/>
        </p:nvGrpSpPr>
        <p:grpSpPr>
          <a:xfrm>
            <a:off x="4357895" y="5047637"/>
            <a:ext cx="4165543" cy="504731"/>
            <a:chOff x="4357894" y="3785728"/>
            <a:chExt cx="4165543" cy="378548"/>
          </a:xfrm>
        </p:grpSpPr>
        <p:sp>
          <p:nvSpPr>
            <p:cNvPr id="212" name="Google Shape;212;p30"/>
            <p:cNvSpPr/>
            <p:nvPr/>
          </p:nvSpPr>
          <p:spPr>
            <a:xfrm>
              <a:off x="4357894" y="3785728"/>
              <a:ext cx="1098070" cy="35854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Cache1</a:t>
              </a:r>
              <a:endParaRPr sz="1600">
                <a:solidFill>
                  <a:schemeClr val="dk1"/>
                </a:solidFill>
                <a:latin typeface="Consolas"/>
                <a:ea typeface="Consolas"/>
                <a:cs typeface="Consolas"/>
                <a:sym typeface="Consolas"/>
              </a:endParaRPr>
            </a:p>
          </p:txBody>
        </p:sp>
        <p:sp>
          <p:nvSpPr>
            <p:cNvPr id="213" name="Google Shape;213;p30"/>
            <p:cNvSpPr/>
            <p:nvPr/>
          </p:nvSpPr>
          <p:spPr>
            <a:xfrm>
              <a:off x="5891252" y="3805736"/>
              <a:ext cx="1098070" cy="35854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Cache2</a:t>
              </a:r>
              <a:endParaRPr sz="1600">
                <a:solidFill>
                  <a:schemeClr val="dk1"/>
                </a:solidFill>
                <a:latin typeface="Consolas"/>
                <a:ea typeface="Consolas"/>
                <a:cs typeface="Consolas"/>
                <a:sym typeface="Consolas"/>
              </a:endParaRPr>
            </a:p>
          </p:txBody>
        </p:sp>
        <p:sp>
          <p:nvSpPr>
            <p:cNvPr id="214" name="Google Shape;214;p30"/>
            <p:cNvSpPr/>
            <p:nvPr/>
          </p:nvSpPr>
          <p:spPr>
            <a:xfrm>
              <a:off x="7425367" y="3785728"/>
              <a:ext cx="1098070" cy="35854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Cache2</a:t>
              </a:r>
              <a:endParaRPr sz="1600">
                <a:solidFill>
                  <a:schemeClr val="dk1"/>
                </a:solidFill>
                <a:latin typeface="Consolas"/>
                <a:ea typeface="Consolas"/>
                <a:cs typeface="Consolas"/>
                <a:sym typeface="Consolas"/>
              </a:endParaRPr>
            </a:p>
          </p:txBody>
        </p:sp>
      </p:grpSp>
      <p:grpSp>
        <p:nvGrpSpPr>
          <p:cNvPr id="215" name="Google Shape;215;p30"/>
          <p:cNvGrpSpPr/>
          <p:nvPr/>
        </p:nvGrpSpPr>
        <p:grpSpPr>
          <a:xfrm>
            <a:off x="4668831" y="3281072"/>
            <a:ext cx="3061500" cy="1288400"/>
            <a:chOff x="4668831" y="2453265"/>
            <a:chExt cx="3061500" cy="966300"/>
          </a:xfrm>
        </p:grpSpPr>
        <p:cxnSp>
          <p:nvCxnSpPr>
            <p:cNvPr id="216" name="Google Shape;216;p30"/>
            <p:cNvCxnSpPr>
              <a:stCxn id="196" idx="2"/>
              <a:endCxn id="200" idx="0"/>
            </p:cNvCxnSpPr>
            <p:nvPr/>
          </p:nvCxnSpPr>
          <p:spPr>
            <a:xfrm flipH="1">
              <a:off x="4668831" y="2453265"/>
              <a:ext cx="2942400" cy="9663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17" name="Google Shape;217;p30"/>
            <p:cNvCxnSpPr>
              <a:stCxn id="196" idx="2"/>
              <a:endCxn id="202" idx="0"/>
            </p:cNvCxnSpPr>
            <p:nvPr/>
          </p:nvCxnSpPr>
          <p:spPr>
            <a:xfrm flipH="1">
              <a:off x="6321231" y="2453265"/>
              <a:ext cx="1290000" cy="9432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18" name="Google Shape;218;p30"/>
            <p:cNvCxnSpPr>
              <a:stCxn id="196" idx="2"/>
              <a:endCxn id="206" idx="0"/>
            </p:cNvCxnSpPr>
            <p:nvPr/>
          </p:nvCxnSpPr>
          <p:spPr>
            <a:xfrm>
              <a:off x="7611231" y="2453265"/>
              <a:ext cx="119100" cy="9663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grpSp>
      <p:grpSp>
        <p:nvGrpSpPr>
          <p:cNvPr id="219" name="Google Shape;219;p30"/>
          <p:cNvGrpSpPr/>
          <p:nvPr/>
        </p:nvGrpSpPr>
        <p:grpSpPr>
          <a:xfrm>
            <a:off x="4857749" y="3291123"/>
            <a:ext cx="2991562" cy="1288513"/>
            <a:chOff x="4882439" y="2414612"/>
            <a:chExt cx="2991562" cy="966385"/>
          </a:xfrm>
        </p:grpSpPr>
        <p:cxnSp>
          <p:nvCxnSpPr>
            <p:cNvPr id="220" name="Google Shape;220;p30"/>
            <p:cNvCxnSpPr/>
            <p:nvPr/>
          </p:nvCxnSpPr>
          <p:spPr>
            <a:xfrm rot="10800000">
              <a:off x="7754959" y="2414612"/>
              <a:ext cx="119042" cy="958707"/>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21" name="Google Shape;221;p30"/>
            <p:cNvCxnSpPr/>
            <p:nvPr/>
          </p:nvCxnSpPr>
          <p:spPr>
            <a:xfrm flipH="1" rot="10800000">
              <a:off x="6522856" y="2414612"/>
              <a:ext cx="1232103" cy="943229"/>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22" name="Google Shape;222;p30"/>
            <p:cNvCxnSpPr/>
            <p:nvPr/>
          </p:nvCxnSpPr>
          <p:spPr>
            <a:xfrm flipH="1" rot="10800000">
              <a:off x="4882439" y="2493809"/>
              <a:ext cx="2872520" cy="887188"/>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grpSp>
      <p:sp>
        <p:nvSpPr>
          <p:cNvPr id="223" name="Google Shape;223;p30"/>
          <p:cNvSpPr/>
          <p:nvPr/>
        </p:nvSpPr>
        <p:spPr>
          <a:xfrm>
            <a:off x="5600254" y="2914047"/>
            <a:ext cx="1098070" cy="482672"/>
          </a:xfrm>
          <a:prstGeom prst="wedgeRoundRectCallout">
            <a:avLst>
              <a:gd fmla="val -71915" name="adj1"/>
              <a:gd fmla="val 100506" name="adj2"/>
              <a:gd fmla="val 16667" name="adj3"/>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Action!</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RDD partition-level view</a:t>
            </a:r>
            <a:endParaRPr>
              <a:latin typeface="Times New Roman"/>
              <a:ea typeface="Times New Roman"/>
              <a:cs typeface="Times New Roman"/>
              <a:sym typeface="Times New Roman"/>
            </a:endParaRPr>
          </a:p>
        </p:txBody>
      </p:sp>
      <p:sp>
        <p:nvSpPr>
          <p:cNvPr id="229" name="Google Shape;229;p31"/>
          <p:cNvSpPr/>
          <p:nvPr/>
        </p:nvSpPr>
        <p:spPr>
          <a:xfrm>
            <a:off x="1612411" y="2458017"/>
            <a:ext cx="2648856" cy="105358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HadoopRDD</a:t>
            </a:r>
            <a:br>
              <a:rPr lang="en-IN" sz="2000">
                <a:solidFill>
                  <a:schemeClr val="dk1"/>
                </a:solidFill>
                <a:latin typeface="Calibri"/>
                <a:ea typeface="Calibri"/>
                <a:cs typeface="Calibri"/>
                <a:sym typeface="Calibri"/>
              </a:rPr>
            </a:br>
            <a:r>
              <a:rPr lang="en-IN" sz="1600">
                <a:solidFill>
                  <a:schemeClr val="dk1"/>
                </a:solidFill>
                <a:latin typeface="Consolas"/>
                <a:ea typeface="Consolas"/>
                <a:cs typeface="Consolas"/>
                <a:sym typeface="Consolas"/>
              </a:rPr>
              <a:t>path = hdfs://...</a:t>
            </a:r>
            <a:endParaRPr sz="1600">
              <a:solidFill>
                <a:schemeClr val="dk1"/>
              </a:solidFill>
              <a:latin typeface="Consolas"/>
              <a:ea typeface="Consolas"/>
              <a:cs typeface="Consolas"/>
              <a:sym typeface="Consolas"/>
            </a:endParaRPr>
          </a:p>
        </p:txBody>
      </p:sp>
      <p:sp>
        <p:nvSpPr>
          <p:cNvPr id="230" name="Google Shape;230;p31"/>
          <p:cNvSpPr/>
          <p:nvPr/>
        </p:nvSpPr>
        <p:spPr>
          <a:xfrm>
            <a:off x="1612411" y="4331973"/>
            <a:ext cx="2648856" cy="1483681"/>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FilteredRDD</a:t>
            </a:r>
            <a:br>
              <a:rPr lang="en-IN" sz="2000">
                <a:solidFill>
                  <a:schemeClr val="dk1"/>
                </a:solidFill>
                <a:latin typeface="Calibri"/>
                <a:ea typeface="Calibri"/>
                <a:cs typeface="Calibri"/>
                <a:sym typeface="Calibri"/>
              </a:rPr>
            </a:br>
            <a:r>
              <a:rPr lang="en-IN" sz="1600">
                <a:solidFill>
                  <a:schemeClr val="dk1"/>
                </a:solidFill>
                <a:latin typeface="Consolas"/>
                <a:ea typeface="Consolas"/>
                <a:cs typeface="Consolas"/>
                <a:sym typeface="Consolas"/>
              </a:rPr>
              <a:t>func = _.contains(…)</a:t>
            </a:r>
            <a:br>
              <a:rPr lang="en-IN" sz="1600">
                <a:solidFill>
                  <a:schemeClr val="dk1"/>
                </a:solidFill>
                <a:latin typeface="Consolas"/>
                <a:ea typeface="Consolas"/>
                <a:cs typeface="Consolas"/>
                <a:sym typeface="Consolas"/>
              </a:rPr>
            </a:br>
            <a:r>
              <a:rPr lang="en-IN" sz="1600">
                <a:solidFill>
                  <a:schemeClr val="dk1"/>
                </a:solidFill>
                <a:latin typeface="Consolas"/>
                <a:ea typeface="Consolas"/>
                <a:cs typeface="Consolas"/>
                <a:sym typeface="Consolas"/>
              </a:rPr>
              <a:t>shouldCache = true</a:t>
            </a:r>
            <a:endParaRPr sz="1600">
              <a:solidFill>
                <a:schemeClr val="dk1"/>
              </a:solidFill>
              <a:latin typeface="Consolas"/>
              <a:ea typeface="Consolas"/>
              <a:cs typeface="Consolas"/>
              <a:sym typeface="Consolas"/>
            </a:endParaRPr>
          </a:p>
        </p:txBody>
      </p:sp>
      <p:cxnSp>
        <p:nvCxnSpPr>
          <p:cNvPr id="231" name="Google Shape;231;p31"/>
          <p:cNvCxnSpPr>
            <a:stCxn id="229" idx="2"/>
            <a:endCxn id="230" idx="0"/>
          </p:cNvCxnSpPr>
          <p:nvPr/>
        </p:nvCxnSpPr>
        <p:spPr>
          <a:xfrm>
            <a:off x="2936839" y="3511597"/>
            <a:ext cx="0" cy="820500"/>
          </a:xfrm>
          <a:prstGeom prst="straightConnector1">
            <a:avLst/>
          </a:prstGeom>
          <a:noFill/>
          <a:ln cap="flat" cmpd="sng" w="25400">
            <a:solidFill>
              <a:schemeClr val="dk1"/>
            </a:solidFill>
            <a:prstDash val="solid"/>
            <a:round/>
            <a:headEnd len="sm" w="sm" type="none"/>
            <a:tailEnd len="med" w="med" type="stealth"/>
          </a:ln>
        </p:spPr>
      </p:cxnSp>
      <p:sp>
        <p:nvSpPr>
          <p:cNvPr id="232" name="Google Shape;232;p31"/>
          <p:cNvSpPr txBox="1"/>
          <p:nvPr/>
        </p:nvSpPr>
        <p:spPr>
          <a:xfrm>
            <a:off x="880713" y="2353192"/>
            <a:ext cx="5677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log:</a:t>
            </a:r>
            <a:endParaRPr/>
          </a:p>
        </p:txBody>
      </p:sp>
      <p:sp>
        <p:nvSpPr>
          <p:cNvPr id="233" name="Google Shape;233;p31"/>
          <p:cNvSpPr txBox="1"/>
          <p:nvPr/>
        </p:nvSpPr>
        <p:spPr>
          <a:xfrm>
            <a:off x="502756" y="4235212"/>
            <a:ext cx="8069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errors:</a:t>
            </a:r>
            <a:endParaRPr/>
          </a:p>
        </p:txBody>
      </p:sp>
      <p:sp>
        <p:nvSpPr>
          <p:cNvPr id="234" name="Google Shape;234;p31"/>
          <p:cNvSpPr/>
          <p:nvPr/>
        </p:nvSpPr>
        <p:spPr>
          <a:xfrm>
            <a:off x="5531129" y="2558625"/>
            <a:ext cx="2953825" cy="826695"/>
          </a:xfrm>
          <a:prstGeom prst="roundRect">
            <a:avLst>
              <a:gd fmla="val 16667" name="adj"/>
            </a:avLst>
          </a:prstGeom>
          <a:solidFill>
            <a:srgbClr val="FFFFFF"/>
          </a:solidFill>
          <a:ln cap="flat" cmpd="sng" w="222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nvGrpSpPr>
          <p:cNvPr id="235" name="Google Shape;235;p31"/>
          <p:cNvGrpSpPr/>
          <p:nvPr/>
        </p:nvGrpSpPr>
        <p:grpSpPr>
          <a:xfrm>
            <a:off x="5538357" y="2707178"/>
            <a:ext cx="2953825" cy="2656921"/>
            <a:chOff x="5538356" y="2030383"/>
            <a:chExt cx="2953825" cy="1992691"/>
          </a:xfrm>
        </p:grpSpPr>
        <p:sp>
          <p:nvSpPr>
            <p:cNvPr id="236" name="Google Shape;236;p31"/>
            <p:cNvSpPr/>
            <p:nvPr/>
          </p:nvSpPr>
          <p:spPr>
            <a:xfrm>
              <a:off x="5725901" y="2030383"/>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37" name="Google Shape;237;p31"/>
            <p:cNvSpPr/>
            <p:nvPr/>
          </p:nvSpPr>
          <p:spPr>
            <a:xfrm>
              <a:off x="6421576" y="2030383"/>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38" name="Google Shape;238;p31"/>
            <p:cNvSpPr/>
            <p:nvPr/>
          </p:nvSpPr>
          <p:spPr>
            <a:xfrm>
              <a:off x="7117251" y="2030383"/>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39" name="Google Shape;239;p31"/>
            <p:cNvSpPr/>
            <p:nvPr/>
          </p:nvSpPr>
          <p:spPr>
            <a:xfrm>
              <a:off x="7812927" y="2030383"/>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40" name="Google Shape;240;p31"/>
            <p:cNvSpPr/>
            <p:nvPr/>
          </p:nvSpPr>
          <p:spPr>
            <a:xfrm>
              <a:off x="5538356" y="3403053"/>
              <a:ext cx="2953825" cy="620021"/>
            </a:xfrm>
            <a:prstGeom prst="roundRect">
              <a:avLst>
                <a:gd fmla="val 16667" name="adj"/>
              </a:avLst>
            </a:prstGeom>
            <a:solidFill>
              <a:srgbClr val="FFFFFF"/>
            </a:solidFill>
            <a:ln cap="flat" cmpd="sng" w="222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41" name="Google Shape;241;p31"/>
            <p:cNvSpPr/>
            <p:nvPr/>
          </p:nvSpPr>
          <p:spPr>
            <a:xfrm>
              <a:off x="5733128" y="3514468"/>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42" name="Google Shape;242;p31"/>
            <p:cNvSpPr/>
            <p:nvPr/>
          </p:nvSpPr>
          <p:spPr>
            <a:xfrm>
              <a:off x="6428804" y="3514468"/>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43" name="Google Shape;243;p31"/>
            <p:cNvSpPr/>
            <p:nvPr/>
          </p:nvSpPr>
          <p:spPr>
            <a:xfrm>
              <a:off x="7124479" y="3514468"/>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44" name="Google Shape;244;p31"/>
            <p:cNvSpPr/>
            <p:nvPr/>
          </p:nvSpPr>
          <p:spPr>
            <a:xfrm>
              <a:off x="7820154" y="3514468"/>
              <a:ext cx="485730" cy="412636"/>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cxnSp>
          <p:nvCxnSpPr>
            <p:cNvPr id="245" name="Google Shape;245;p31"/>
            <p:cNvCxnSpPr>
              <a:stCxn id="236" idx="2"/>
              <a:endCxn id="241" idx="0"/>
            </p:cNvCxnSpPr>
            <p:nvPr/>
          </p:nvCxnSpPr>
          <p:spPr>
            <a:xfrm>
              <a:off x="5968766" y="2443019"/>
              <a:ext cx="7200" cy="1071600"/>
            </a:xfrm>
            <a:prstGeom prst="straightConnector1">
              <a:avLst/>
            </a:prstGeom>
            <a:noFill/>
            <a:ln cap="flat" cmpd="sng" w="19050">
              <a:solidFill>
                <a:srgbClr val="000000"/>
              </a:solidFill>
              <a:prstDash val="solid"/>
              <a:round/>
              <a:headEnd len="sm" w="sm" type="none"/>
              <a:tailEnd len="med" w="med" type="triangle"/>
            </a:ln>
          </p:spPr>
        </p:cxnSp>
        <p:cxnSp>
          <p:nvCxnSpPr>
            <p:cNvPr id="246" name="Google Shape;246;p31"/>
            <p:cNvCxnSpPr>
              <a:stCxn id="237" idx="2"/>
              <a:endCxn id="242" idx="0"/>
            </p:cNvCxnSpPr>
            <p:nvPr/>
          </p:nvCxnSpPr>
          <p:spPr>
            <a:xfrm>
              <a:off x="6664441" y="2443019"/>
              <a:ext cx="7200" cy="1071600"/>
            </a:xfrm>
            <a:prstGeom prst="straightConnector1">
              <a:avLst/>
            </a:prstGeom>
            <a:noFill/>
            <a:ln cap="flat" cmpd="sng" w="19050">
              <a:solidFill>
                <a:srgbClr val="000000"/>
              </a:solidFill>
              <a:prstDash val="solid"/>
              <a:round/>
              <a:headEnd len="sm" w="sm" type="none"/>
              <a:tailEnd len="med" w="med" type="triangle"/>
            </a:ln>
          </p:spPr>
        </p:cxnSp>
        <p:cxnSp>
          <p:nvCxnSpPr>
            <p:cNvPr id="247" name="Google Shape;247;p31"/>
            <p:cNvCxnSpPr>
              <a:stCxn id="238" idx="2"/>
              <a:endCxn id="243" idx="0"/>
            </p:cNvCxnSpPr>
            <p:nvPr/>
          </p:nvCxnSpPr>
          <p:spPr>
            <a:xfrm>
              <a:off x="7360116" y="2443019"/>
              <a:ext cx="7200" cy="1071600"/>
            </a:xfrm>
            <a:prstGeom prst="straightConnector1">
              <a:avLst/>
            </a:prstGeom>
            <a:noFill/>
            <a:ln cap="flat" cmpd="sng" w="19050">
              <a:solidFill>
                <a:srgbClr val="000000"/>
              </a:solidFill>
              <a:prstDash val="solid"/>
              <a:round/>
              <a:headEnd len="sm" w="sm" type="none"/>
              <a:tailEnd len="med" w="med" type="triangle"/>
            </a:ln>
          </p:spPr>
        </p:cxnSp>
        <p:cxnSp>
          <p:nvCxnSpPr>
            <p:cNvPr id="248" name="Google Shape;248;p31"/>
            <p:cNvCxnSpPr>
              <a:stCxn id="239" idx="2"/>
              <a:endCxn id="244" idx="0"/>
            </p:cNvCxnSpPr>
            <p:nvPr/>
          </p:nvCxnSpPr>
          <p:spPr>
            <a:xfrm>
              <a:off x="8055792" y="2443019"/>
              <a:ext cx="7200" cy="1071600"/>
            </a:xfrm>
            <a:prstGeom prst="straightConnector1">
              <a:avLst/>
            </a:prstGeom>
            <a:noFill/>
            <a:ln cap="flat" cmpd="sng" w="19050">
              <a:solidFill>
                <a:srgbClr val="000000"/>
              </a:solidFill>
              <a:prstDash val="solid"/>
              <a:round/>
              <a:headEnd len="sm" w="sm" type="none"/>
              <a:tailEnd len="med" w="med" type="triangle"/>
            </a:ln>
          </p:spPr>
        </p:cxnSp>
      </p:grpSp>
      <p:sp>
        <p:nvSpPr>
          <p:cNvPr id="249" name="Google Shape;249;p31"/>
          <p:cNvSpPr txBox="1"/>
          <p:nvPr/>
        </p:nvSpPr>
        <p:spPr>
          <a:xfrm>
            <a:off x="5289170" y="1662019"/>
            <a:ext cx="226279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Partition-level view:</a:t>
            </a:r>
            <a:endParaRPr/>
          </a:p>
        </p:txBody>
      </p:sp>
      <p:sp>
        <p:nvSpPr>
          <p:cNvPr id="250" name="Google Shape;250;p31"/>
          <p:cNvSpPr txBox="1"/>
          <p:nvPr/>
        </p:nvSpPr>
        <p:spPr>
          <a:xfrm>
            <a:off x="571171" y="1662019"/>
            <a:ext cx="216046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Dataset-level view:</a:t>
            </a:r>
            <a:endParaRPr/>
          </a:p>
        </p:txBody>
      </p:sp>
      <p:sp>
        <p:nvSpPr>
          <p:cNvPr id="251" name="Google Shape;251;p31"/>
          <p:cNvSpPr/>
          <p:nvPr/>
        </p:nvSpPr>
        <p:spPr>
          <a:xfrm>
            <a:off x="5661896" y="2474141"/>
            <a:ext cx="601133" cy="2970592"/>
          </a:xfrm>
          <a:prstGeom prst="roundRect">
            <a:avLst>
              <a:gd fmla="val 16667" name="adj"/>
            </a:avLst>
          </a:prstGeom>
          <a:solidFill>
            <a:srgbClr val="C0504D">
              <a:alpha val="18823"/>
            </a:srgbClr>
          </a:solidFill>
          <a:ln cap="flat" cmpd="sng" w="1905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31"/>
          <p:cNvSpPr/>
          <p:nvPr/>
        </p:nvSpPr>
        <p:spPr>
          <a:xfrm>
            <a:off x="6367048" y="2461241"/>
            <a:ext cx="601133" cy="2970592"/>
          </a:xfrm>
          <a:prstGeom prst="roundRect">
            <a:avLst>
              <a:gd fmla="val 16667" name="adj"/>
            </a:avLst>
          </a:prstGeom>
          <a:solidFill>
            <a:srgbClr val="C0504D">
              <a:alpha val="18823"/>
            </a:srgbClr>
          </a:solidFill>
          <a:ln cap="flat" cmpd="sng" w="1905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1"/>
          <p:cNvSpPr/>
          <p:nvPr/>
        </p:nvSpPr>
        <p:spPr>
          <a:xfrm>
            <a:off x="7061315" y="2461241"/>
            <a:ext cx="601133" cy="2970592"/>
          </a:xfrm>
          <a:prstGeom prst="roundRect">
            <a:avLst>
              <a:gd fmla="val 16667" name="adj"/>
            </a:avLst>
          </a:prstGeom>
          <a:solidFill>
            <a:srgbClr val="C0504D">
              <a:alpha val="18823"/>
            </a:srgbClr>
          </a:solidFill>
          <a:ln cap="flat" cmpd="sng" w="1905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31"/>
          <p:cNvSpPr/>
          <p:nvPr/>
        </p:nvSpPr>
        <p:spPr>
          <a:xfrm>
            <a:off x="7757990" y="2461241"/>
            <a:ext cx="601133" cy="2970592"/>
          </a:xfrm>
          <a:prstGeom prst="roundRect">
            <a:avLst>
              <a:gd fmla="val 16667" name="adj"/>
            </a:avLst>
          </a:prstGeom>
          <a:solidFill>
            <a:srgbClr val="C0504D">
              <a:alpha val="18823"/>
            </a:srgbClr>
          </a:solidFill>
          <a:ln cap="flat" cmpd="sng" w="1905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31"/>
          <p:cNvSpPr txBox="1"/>
          <p:nvPr/>
        </p:nvSpPr>
        <p:spPr>
          <a:xfrm>
            <a:off x="5566120" y="5493115"/>
            <a:ext cx="81862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rgbClr val="953734"/>
                </a:solidFill>
                <a:latin typeface="Calibri"/>
                <a:ea typeface="Calibri"/>
                <a:cs typeface="Calibri"/>
                <a:sym typeface="Calibri"/>
              </a:rPr>
              <a:t>Task 1</a:t>
            </a:r>
            <a:endParaRPr/>
          </a:p>
        </p:txBody>
      </p:sp>
      <p:sp>
        <p:nvSpPr>
          <p:cNvPr id="256" name="Google Shape;256;p31"/>
          <p:cNvSpPr txBox="1"/>
          <p:nvPr/>
        </p:nvSpPr>
        <p:spPr>
          <a:xfrm>
            <a:off x="6242467" y="5487161"/>
            <a:ext cx="81862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rgbClr val="953734"/>
                </a:solidFill>
                <a:latin typeface="Calibri"/>
                <a:ea typeface="Calibri"/>
                <a:cs typeface="Calibri"/>
                <a:sym typeface="Calibri"/>
              </a:rPr>
              <a:t>Task 2</a:t>
            </a:r>
            <a:endParaRPr/>
          </a:p>
        </p:txBody>
      </p:sp>
      <p:sp>
        <p:nvSpPr>
          <p:cNvPr id="257" name="Google Shape;257;p31"/>
          <p:cNvSpPr txBox="1"/>
          <p:nvPr/>
        </p:nvSpPr>
        <p:spPr>
          <a:xfrm>
            <a:off x="7073745" y="5493115"/>
            <a:ext cx="37702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rgbClr val="953734"/>
                </a:solidFill>
                <a:latin typeface="Calibri"/>
                <a:ea typeface="Calibri"/>
                <a:cs typeface="Calibri"/>
                <a:sym typeface="Calibri"/>
              </a:rPr>
              <a:t>...</a:t>
            </a:r>
            <a:endParaRPr/>
          </a:p>
        </p:txBody>
      </p:sp>
      <p:sp>
        <p:nvSpPr>
          <p:cNvPr id="258" name="Google Shape;258;p31"/>
          <p:cNvSpPr txBox="1"/>
          <p:nvPr/>
        </p:nvSpPr>
        <p:spPr>
          <a:xfrm>
            <a:off x="571170" y="6407064"/>
            <a:ext cx="82296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IN" sz="1400">
                <a:solidFill>
                  <a:schemeClr val="dk1"/>
                </a:solidFill>
                <a:latin typeface="Calibri"/>
                <a:ea typeface="Calibri"/>
                <a:cs typeface="Calibri"/>
                <a:sym typeface="Calibri"/>
              </a:rPr>
              <a:t>source: https://cwiki.apache.org/confluence/display/SPARK/Spark+Internals</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28596" y="0"/>
            <a:ext cx="8229600" cy="774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5" name="Google Shape;95;p14"/>
          <p:cNvSpPr txBox="1"/>
          <p:nvPr>
            <p:ph idx="1" type="body"/>
          </p:nvPr>
        </p:nvSpPr>
        <p:spPr>
          <a:xfrm>
            <a:off x="457200" y="1071546"/>
            <a:ext cx="8229600" cy="5143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Apache Spark is a cluster computing platform designed to be </a:t>
            </a:r>
            <a:r>
              <a:rPr i="1" lang="en-IN" sz="2400">
                <a:latin typeface="Times New Roman"/>
                <a:ea typeface="Times New Roman"/>
                <a:cs typeface="Times New Roman"/>
                <a:sym typeface="Times New Roman"/>
              </a:rPr>
              <a:t>fast and general purpose.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On the speed side, Spark extends the popular MapReduce model to efficiently support more types of computations, including interactive queries and stream processing.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Speed is important in processing large datasets, One of the main features Spark offers for speed is the ability to run computations in memory, but the system is also more efficient than MapReduce for complex applications running on disk.</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On the generality side, Spark is designed to cover a wide range of workloads : separate distributed systems, including batch applications, iterative algorithms, interactive queries, and streaming.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Job scheduling</a:t>
            </a:r>
            <a:endParaRPr>
              <a:latin typeface="Times New Roman"/>
              <a:ea typeface="Times New Roman"/>
              <a:cs typeface="Times New Roman"/>
              <a:sym typeface="Times New Roman"/>
            </a:endParaRPr>
          </a:p>
        </p:txBody>
      </p:sp>
      <p:grpSp>
        <p:nvGrpSpPr>
          <p:cNvPr id="264" name="Google Shape;264;p32"/>
          <p:cNvGrpSpPr/>
          <p:nvPr/>
        </p:nvGrpSpPr>
        <p:grpSpPr>
          <a:xfrm>
            <a:off x="576943" y="2639183"/>
            <a:ext cx="1356029" cy="1112763"/>
            <a:chOff x="515410" y="2667000"/>
            <a:chExt cx="1433286" cy="1231295"/>
          </a:xfrm>
        </p:grpSpPr>
        <p:sp>
          <p:nvSpPr>
            <p:cNvPr id="265" name="Google Shape;265;p32"/>
            <p:cNvSpPr/>
            <p:nvPr/>
          </p:nvSpPr>
          <p:spPr>
            <a:xfrm>
              <a:off x="932695" y="3136295"/>
              <a:ext cx="580572" cy="3048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32"/>
            <p:cNvSpPr/>
            <p:nvPr/>
          </p:nvSpPr>
          <p:spPr>
            <a:xfrm>
              <a:off x="1353610" y="2667000"/>
              <a:ext cx="595086" cy="3048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32"/>
            <p:cNvSpPr/>
            <p:nvPr/>
          </p:nvSpPr>
          <p:spPr>
            <a:xfrm>
              <a:off x="515410" y="2673048"/>
              <a:ext cx="595086" cy="3048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32"/>
            <p:cNvSpPr/>
            <p:nvPr/>
          </p:nvSpPr>
          <p:spPr>
            <a:xfrm>
              <a:off x="932695" y="3593495"/>
              <a:ext cx="580572" cy="3048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69" name="Google Shape;269;p32"/>
          <p:cNvCxnSpPr>
            <a:stCxn id="267" idx="2"/>
            <a:endCxn id="265" idx="0"/>
          </p:cNvCxnSpPr>
          <p:nvPr/>
        </p:nvCxnSpPr>
        <p:spPr>
          <a:xfrm>
            <a:off x="858448" y="2920107"/>
            <a:ext cx="387900" cy="143100"/>
          </a:xfrm>
          <a:prstGeom prst="straightConnector1">
            <a:avLst/>
          </a:prstGeom>
          <a:noFill/>
          <a:ln cap="flat" cmpd="sng" w="19050">
            <a:solidFill>
              <a:schemeClr val="dk1"/>
            </a:solidFill>
            <a:prstDash val="solid"/>
            <a:round/>
            <a:headEnd len="sm" w="sm" type="none"/>
            <a:tailEnd len="med" w="med" type="triangle"/>
          </a:ln>
        </p:spPr>
      </p:cxnSp>
      <p:cxnSp>
        <p:nvCxnSpPr>
          <p:cNvPr id="270" name="Google Shape;270;p32"/>
          <p:cNvCxnSpPr>
            <a:stCxn id="266" idx="2"/>
            <a:endCxn id="265" idx="0"/>
          </p:cNvCxnSpPr>
          <p:nvPr/>
        </p:nvCxnSpPr>
        <p:spPr>
          <a:xfrm flipH="1">
            <a:off x="1246467" y="2914641"/>
            <a:ext cx="405000" cy="148800"/>
          </a:xfrm>
          <a:prstGeom prst="straightConnector1">
            <a:avLst/>
          </a:prstGeom>
          <a:noFill/>
          <a:ln cap="flat" cmpd="sng" w="19050">
            <a:solidFill>
              <a:schemeClr val="dk1"/>
            </a:solidFill>
            <a:prstDash val="solid"/>
            <a:round/>
            <a:headEnd len="sm" w="sm" type="none"/>
            <a:tailEnd len="med" w="med" type="triangle"/>
          </a:ln>
        </p:spPr>
      </p:cxnSp>
      <p:cxnSp>
        <p:nvCxnSpPr>
          <p:cNvPr id="271" name="Google Shape;271;p32"/>
          <p:cNvCxnSpPr>
            <a:stCxn id="268" idx="0"/>
            <a:endCxn id="265" idx="2"/>
          </p:cNvCxnSpPr>
          <p:nvPr/>
        </p:nvCxnSpPr>
        <p:spPr>
          <a:xfrm rot="10800000">
            <a:off x="1246375" y="3338788"/>
            <a:ext cx="0" cy="137700"/>
          </a:xfrm>
          <a:prstGeom prst="straightConnector1">
            <a:avLst/>
          </a:prstGeom>
          <a:noFill/>
          <a:ln cap="flat" cmpd="sng" w="19050">
            <a:solidFill>
              <a:schemeClr val="dk1"/>
            </a:solidFill>
            <a:prstDash val="solid"/>
            <a:round/>
            <a:headEnd len="med" w="med" type="triangle"/>
            <a:tailEnd len="sm" w="sm" type="none"/>
          </a:ln>
        </p:spPr>
      </p:cxnSp>
      <p:sp>
        <p:nvSpPr>
          <p:cNvPr id="272" name="Google Shape;272;p32"/>
          <p:cNvSpPr txBox="1"/>
          <p:nvPr/>
        </p:nvSpPr>
        <p:spPr>
          <a:xfrm>
            <a:off x="177496" y="4147462"/>
            <a:ext cx="1723549" cy="7617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50">
                <a:solidFill>
                  <a:schemeClr val="dk1"/>
                </a:solidFill>
                <a:latin typeface="Consolas"/>
                <a:ea typeface="Consolas"/>
                <a:cs typeface="Consolas"/>
                <a:sym typeface="Consolas"/>
              </a:rPr>
              <a:t>rdd1.</a:t>
            </a:r>
            <a:r>
              <a:rPr lang="en-IN" sz="1450">
                <a:solidFill>
                  <a:srgbClr val="3366FF"/>
                </a:solidFill>
                <a:latin typeface="Consolas"/>
                <a:ea typeface="Consolas"/>
                <a:cs typeface="Consolas"/>
                <a:sym typeface="Consolas"/>
              </a:rPr>
              <a:t>join</a:t>
            </a:r>
            <a:r>
              <a:rPr lang="en-IN" sz="1450">
                <a:solidFill>
                  <a:schemeClr val="dk1"/>
                </a:solidFill>
                <a:latin typeface="Consolas"/>
                <a:ea typeface="Consolas"/>
                <a:cs typeface="Consolas"/>
                <a:sym typeface="Consolas"/>
              </a:rPr>
              <a:t>(rdd2)</a:t>
            </a:r>
            <a:br>
              <a:rPr lang="en-IN" sz="1450">
                <a:solidFill>
                  <a:schemeClr val="dk1"/>
                </a:solidFill>
                <a:latin typeface="Consolas"/>
                <a:ea typeface="Consolas"/>
                <a:cs typeface="Consolas"/>
                <a:sym typeface="Consolas"/>
              </a:rPr>
            </a:br>
            <a:r>
              <a:rPr lang="en-IN" sz="1450">
                <a:solidFill>
                  <a:schemeClr val="dk1"/>
                </a:solidFill>
                <a:latin typeface="Consolas"/>
                <a:ea typeface="Consolas"/>
                <a:cs typeface="Consolas"/>
                <a:sym typeface="Consolas"/>
              </a:rPr>
              <a:t>    .</a:t>
            </a:r>
            <a:r>
              <a:rPr lang="en-IN" sz="1450">
                <a:solidFill>
                  <a:srgbClr val="3366FF"/>
                </a:solidFill>
                <a:latin typeface="Consolas"/>
                <a:ea typeface="Consolas"/>
                <a:cs typeface="Consolas"/>
                <a:sym typeface="Consolas"/>
              </a:rPr>
              <a:t>groupBy</a:t>
            </a:r>
            <a:r>
              <a:rPr lang="en-IN" sz="145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50">
                <a:solidFill>
                  <a:schemeClr val="dk1"/>
                </a:solidFill>
                <a:latin typeface="Consolas"/>
                <a:ea typeface="Consolas"/>
                <a:cs typeface="Consolas"/>
                <a:sym typeface="Consolas"/>
              </a:rPr>
              <a:t>    .</a:t>
            </a:r>
            <a:r>
              <a:rPr lang="en-IN" sz="1450">
                <a:solidFill>
                  <a:srgbClr val="3366FF"/>
                </a:solidFill>
                <a:latin typeface="Consolas"/>
                <a:ea typeface="Consolas"/>
                <a:cs typeface="Consolas"/>
                <a:sym typeface="Consolas"/>
              </a:rPr>
              <a:t>filter</a:t>
            </a:r>
            <a:r>
              <a:rPr lang="en-IN" sz="1450">
                <a:solidFill>
                  <a:schemeClr val="dk1"/>
                </a:solidFill>
                <a:latin typeface="Consolas"/>
                <a:ea typeface="Consolas"/>
                <a:cs typeface="Consolas"/>
                <a:sym typeface="Consolas"/>
              </a:rPr>
              <a:t>(…)</a:t>
            </a:r>
            <a:endParaRPr/>
          </a:p>
        </p:txBody>
      </p:sp>
      <p:cxnSp>
        <p:nvCxnSpPr>
          <p:cNvPr id="273" name="Google Shape;273;p32"/>
          <p:cNvCxnSpPr/>
          <p:nvPr/>
        </p:nvCxnSpPr>
        <p:spPr>
          <a:xfrm flipH="1" rot="10800000">
            <a:off x="467937" y="3759205"/>
            <a:ext cx="280609" cy="312057"/>
          </a:xfrm>
          <a:prstGeom prst="straightConnector1">
            <a:avLst/>
          </a:prstGeom>
          <a:noFill/>
          <a:ln cap="flat" cmpd="sng" w="57150">
            <a:solidFill>
              <a:schemeClr val="dk1"/>
            </a:solidFill>
            <a:prstDash val="solid"/>
            <a:round/>
            <a:headEnd len="sm" w="sm" type="none"/>
            <a:tailEnd len="med" w="med" type="triangle"/>
          </a:ln>
        </p:spPr>
      </p:cxnSp>
      <p:sp>
        <p:nvSpPr>
          <p:cNvPr id="274" name="Google Shape;274;p32"/>
          <p:cNvSpPr txBox="1"/>
          <p:nvPr/>
        </p:nvSpPr>
        <p:spPr>
          <a:xfrm>
            <a:off x="380403" y="1773541"/>
            <a:ext cx="1710725"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RDD Objects</a:t>
            </a:r>
            <a:endParaRPr/>
          </a:p>
        </p:txBody>
      </p:sp>
      <p:sp>
        <p:nvSpPr>
          <p:cNvPr id="275" name="Google Shape;275;p32"/>
          <p:cNvSpPr txBox="1"/>
          <p:nvPr/>
        </p:nvSpPr>
        <p:spPr>
          <a:xfrm>
            <a:off x="97853" y="5106616"/>
            <a:ext cx="2284913"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solidFill>
                  <a:schemeClr val="dk1"/>
                </a:solidFill>
                <a:latin typeface="Calibri"/>
                <a:ea typeface="Calibri"/>
                <a:cs typeface="Calibri"/>
                <a:sym typeface="Calibri"/>
              </a:rPr>
              <a:t>build operator DAG</a:t>
            </a:r>
            <a:endParaRPr i="1" sz="1900">
              <a:solidFill>
                <a:schemeClr val="dk1"/>
              </a:solidFill>
              <a:latin typeface="Calibri"/>
              <a:ea typeface="Calibri"/>
              <a:cs typeface="Calibri"/>
              <a:sym typeface="Calibri"/>
            </a:endParaRPr>
          </a:p>
        </p:txBody>
      </p:sp>
      <p:grpSp>
        <p:nvGrpSpPr>
          <p:cNvPr id="276" name="Google Shape;276;p32"/>
          <p:cNvGrpSpPr/>
          <p:nvPr/>
        </p:nvGrpSpPr>
        <p:grpSpPr>
          <a:xfrm>
            <a:off x="1976887" y="1778004"/>
            <a:ext cx="2630830" cy="4267200"/>
            <a:chOff x="1976887" y="1981200"/>
            <a:chExt cx="2630830" cy="4267200"/>
          </a:xfrm>
        </p:grpSpPr>
        <p:sp>
          <p:nvSpPr>
            <p:cNvPr id="277" name="Google Shape;277;p32"/>
            <p:cNvSpPr txBox="1"/>
            <p:nvPr/>
          </p:nvSpPr>
          <p:spPr>
            <a:xfrm>
              <a:off x="2613260" y="1981200"/>
              <a:ext cx="1994457"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DAG Scheduler</a:t>
              </a:r>
              <a:endParaRPr/>
            </a:p>
          </p:txBody>
        </p:sp>
        <p:sp>
          <p:nvSpPr>
            <p:cNvPr id="278" name="Google Shape;278;p32"/>
            <p:cNvSpPr/>
            <p:nvPr/>
          </p:nvSpPr>
          <p:spPr>
            <a:xfrm>
              <a:off x="2699655" y="3497960"/>
              <a:ext cx="377066" cy="540640"/>
            </a:xfrm>
            <a:prstGeom prst="roundRect">
              <a:avLst>
                <a:gd fmla="val 16667" name="adj"/>
              </a:avLst>
            </a:prstGeom>
            <a:solidFill>
              <a:srgbClr val="FFFFFF"/>
            </a:solidFill>
            <a:ln cap="flat" cmpd="sng" w="12700">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79" name="Google Shape;279;p32"/>
            <p:cNvSpPr/>
            <p:nvPr/>
          </p:nvSpPr>
          <p:spPr>
            <a:xfrm>
              <a:off x="2759309" y="3553314"/>
              <a:ext cx="259233" cy="181162"/>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80" name="Google Shape;280;p32"/>
            <p:cNvSpPr/>
            <p:nvPr/>
          </p:nvSpPr>
          <p:spPr>
            <a:xfrm>
              <a:off x="2759309" y="3802083"/>
              <a:ext cx="259233" cy="181162"/>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81" name="Google Shape;281;p32"/>
            <p:cNvSpPr/>
            <p:nvPr/>
          </p:nvSpPr>
          <p:spPr>
            <a:xfrm>
              <a:off x="3392162" y="3055362"/>
              <a:ext cx="377066" cy="786781"/>
            </a:xfrm>
            <a:prstGeom prst="roundRect">
              <a:avLst>
                <a:gd fmla="val 16667" name="adj"/>
              </a:avLst>
            </a:prstGeom>
            <a:solidFill>
              <a:srgbClr val="FFFFFF"/>
            </a:solidFill>
            <a:ln cap="flat" cmpd="sng" w="12700">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82" name="Google Shape;282;p32"/>
            <p:cNvSpPr/>
            <p:nvPr/>
          </p:nvSpPr>
          <p:spPr>
            <a:xfrm>
              <a:off x="3451817" y="3110717"/>
              <a:ext cx="259233" cy="181162"/>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83" name="Google Shape;283;p32"/>
            <p:cNvSpPr/>
            <p:nvPr/>
          </p:nvSpPr>
          <p:spPr>
            <a:xfrm>
              <a:off x="3451817" y="3359486"/>
              <a:ext cx="259233" cy="181162"/>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84" name="Google Shape;284;p32"/>
            <p:cNvSpPr/>
            <p:nvPr/>
          </p:nvSpPr>
          <p:spPr>
            <a:xfrm>
              <a:off x="3451817" y="3596002"/>
              <a:ext cx="259233" cy="181162"/>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85" name="Google Shape;285;p32"/>
            <p:cNvSpPr/>
            <p:nvPr/>
          </p:nvSpPr>
          <p:spPr>
            <a:xfrm>
              <a:off x="3922485" y="3059526"/>
              <a:ext cx="377066" cy="786781"/>
            </a:xfrm>
            <a:prstGeom prst="roundRect">
              <a:avLst>
                <a:gd fmla="val 16667" name="adj"/>
              </a:avLst>
            </a:prstGeom>
            <a:solidFill>
              <a:srgbClr val="FFFFFF"/>
            </a:solidFill>
            <a:ln cap="flat" cmpd="sng" w="12700">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86" name="Google Shape;286;p32"/>
            <p:cNvSpPr/>
            <p:nvPr/>
          </p:nvSpPr>
          <p:spPr>
            <a:xfrm>
              <a:off x="3982139" y="3114879"/>
              <a:ext cx="259233" cy="181162"/>
            </a:xfrm>
            <a:prstGeom prst="roundRect">
              <a:avLst>
                <a:gd fmla="val 16667" name="adj"/>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87" name="Google Shape;287;p32"/>
            <p:cNvSpPr/>
            <p:nvPr/>
          </p:nvSpPr>
          <p:spPr>
            <a:xfrm>
              <a:off x="3982139" y="3363649"/>
              <a:ext cx="259233" cy="181162"/>
            </a:xfrm>
            <a:prstGeom prst="roundRect">
              <a:avLst>
                <a:gd fmla="val 16667" name="adj"/>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88" name="Google Shape;288;p32"/>
            <p:cNvSpPr/>
            <p:nvPr/>
          </p:nvSpPr>
          <p:spPr>
            <a:xfrm>
              <a:off x="3982139" y="3600166"/>
              <a:ext cx="259233" cy="181162"/>
            </a:xfrm>
            <a:prstGeom prst="roundRect">
              <a:avLst>
                <a:gd fmla="val 16667" name="adj"/>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cxnSp>
          <p:nvCxnSpPr>
            <p:cNvPr id="289" name="Google Shape;289;p32"/>
            <p:cNvCxnSpPr>
              <a:stCxn id="283" idx="3"/>
              <a:endCxn id="287" idx="1"/>
            </p:cNvCxnSpPr>
            <p:nvPr/>
          </p:nvCxnSpPr>
          <p:spPr>
            <a:xfrm>
              <a:off x="3711050" y="3450067"/>
              <a:ext cx="271200" cy="4200"/>
            </a:xfrm>
            <a:prstGeom prst="straightConnector1">
              <a:avLst/>
            </a:prstGeom>
            <a:noFill/>
            <a:ln cap="flat" cmpd="sng" w="12700">
              <a:solidFill>
                <a:srgbClr val="000000"/>
              </a:solidFill>
              <a:prstDash val="solid"/>
              <a:round/>
              <a:headEnd len="sm" w="sm" type="none"/>
              <a:tailEnd len="med" w="med" type="triangle"/>
            </a:ln>
          </p:spPr>
        </p:cxnSp>
        <p:cxnSp>
          <p:nvCxnSpPr>
            <p:cNvPr id="290" name="Google Shape;290;p32"/>
            <p:cNvCxnSpPr>
              <a:stCxn id="282" idx="3"/>
              <a:endCxn id="286" idx="1"/>
            </p:cNvCxnSpPr>
            <p:nvPr/>
          </p:nvCxnSpPr>
          <p:spPr>
            <a:xfrm>
              <a:off x="3711050" y="3201298"/>
              <a:ext cx="271200" cy="4200"/>
            </a:xfrm>
            <a:prstGeom prst="straightConnector1">
              <a:avLst/>
            </a:prstGeom>
            <a:noFill/>
            <a:ln cap="flat" cmpd="sng" w="12700">
              <a:solidFill>
                <a:srgbClr val="000000"/>
              </a:solidFill>
              <a:prstDash val="solid"/>
              <a:round/>
              <a:headEnd len="sm" w="sm" type="none"/>
              <a:tailEnd len="med" w="med" type="triangle"/>
            </a:ln>
          </p:spPr>
        </p:cxnSp>
        <p:cxnSp>
          <p:nvCxnSpPr>
            <p:cNvPr id="291" name="Google Shape;291;p32"/>
            <p:cNvCxnSpPr>
              <a:stCxn id="284" idx="3"/>
              <a:endCxn id="288" idx="1"/>
            </p:cNvCxnSpPr>
            <p:nvPr/>
          </p:nvCxnSpPr>
          <p:spPr>
            <a:xfrm>
              <a:off x="3711050" y="3686583"/>
              <a:ext cx="271200" cy="4200"/>
            </a:xfrm>
            <a:prstGeom prst="straightConnector1">
              <a:avLst/>
            </a:prstGeom>
            <a:noFill/>
            <a:ln cap="flat" cmpd="sng" w="12700">
              <a:solidFill>
                <a:srgbClr val="000000"/>
              </a:solidFill>
              <a:prstDash val="solid"/>
              <a:round/>
              <a:headEnd len="sm" w="sm" type="none"/>
              <a:tailEnd len="med" w="med" type="triangle"/>
            </a:ln>
          </p:spPr>
        </p:cxnSp>
        <p:cxnSp>
          <p:nvCxnSpPr>
            <p:cNvPr id="292" name="Google Shape;292;p32"/>
            <p:cNvCxnSpPr>
              <a:stCxn id="293" idx="3"/>
              <a:endCxn id="283" idx="1"/>
            </p:cNvCxnSpPr>
            <p:nvPr/>
          </p:nvCxnSpPr>
          <p:spPr>
            <a:xfrm>
              <a:off x="3018542" y="3271066"/>
              <a:ext cx="433200" cy="179100"/>
            </a:xfrm>
            <a:prstGeom prst="straightConnector1">
              <a:avLst/>
            </a:prstGeom>
            <a:noFill/>
            <a:ln cap="flat" cmpd="sng" w="12700">
              <a:solidFill>
                <a:srgbClr val="000000"/>
              </a:solidFill>
              <a:prstDash val="solid"/>
              <a:round/>
              <a:headEnd len="sm" w="sm" type="none"/>
              <a:tailEnd len="med" w="med" type="triangle"/>
            </a:ln>
          </p:spPr>
        </p:cxnSp>
        <p:cxnSp>
          <p:nvCxnSpPr>
            <p:cNvPr id="294" name="Google Shape;294;p32"/>
            <p:cNvCxnSpPr>
              <a:stCxn id="280" idx="3"/>
              <a:endCxn id="284" idx="1"/>
            </p:cNvCxnSpPr>
            <p:nvPr/>
          </p:nvCxnSpPr>
          <p:spPr>
            <a:xfrm flipH="1" rot="10800000">
              <a:off x="3018542" y="3686564"/>
              <a:ext cx="433200" cy="206100"/>
            </a:xfrm>
            <a:prstGeom prst="straightConnector1">
              <a:avLst/>
            </a:prstGeom>
            <a:noFill/>
            <a:ln cap="flat" cmpd="sng" w="12700">
              <a:solidFill>
                <a:srgbClr val="000000"/>
              </a:solidFill>
              <a:prstDash val="solid"/>
              <a:round/>
              <a:headEnd len="sm" w="sm" type="none"/>
              <a:tailEnd len="med" w="med" type="triangle"/>
            </a:ln>
          </p:spPr>
        </p:cxnSp>
        <p:cxnSp>
          <p:nvCxnSpPr>
            <p:cNvPr id="295" name="Google Shape;295;p32"/>
            <p:cNvCxnSpPr>
              <a:stCxn id="280" idx="3"/>
              <a:endCxn id="283" idx="1"/>
            </p:cNvCxnSpPr>
            <p:nvPr/>
          </p:nvCxnSpPr>
          <p:spPr>
            <a:xfrm flipH="1" rot="10800000">
              <a:off x="3018542" y="3450164"/>
              <a:ext cx="433200" cy="442500"/>
            </a:xfrm>
            <a:prstGeom prst="straightConnector1">
              <a:avLst/>
            </a:prstGeom>
            <a:noFill/>
            <a:ln cap="flat" cmpd="sng" w="12700">
              <a:solidFill>
                <a:srgbClr val="000000"/>
              </a:solidFill>
              <a:prstDash val="solid"/>
              <a:round/>
              <a:headEnd len="sm" w="sm" type="none"/>
              <a:tailEnd len="med" w="med" type="triangle"/>
            </a:ln>
          </p:spPr>
        </p:cxnSp>
        <p:cxnSp>
          <p:nvCxnSpPr>
            <p:cNvPr id="296" name="Google Shape;296;p32"/>
            <p:cNvCxnSpPr>
              <a:stCxn id="279" idx="3"/>
              <a:endCxn id="282" idx="1"/>
            </p:cNvCxnSpPr>
            <p:nvPr/>
          </p:nvCxnSpPr>
          <p:spPr>
            <a:xfrm flipH="1" rot="10800000">
              <a:off x="3018542" y="3201395"/>
              <a:ext cx="433200" cy="442500"/>
            </a:xfrm>
            <a:prstGeom prst="straightConnector1">
              <a:avLst/>
            </a:prstGeom>
            <a:noFill/>
            <a:ln cap="flat" cmpd="sng" w="12700">
              <a:solidFill>
                <a:srgbClr val="000000"/>
              </a:solidFill>
              <a:prstDash val="solid"/>
              <a:round/>
              <a:headEnd len="sm" w="sm" type="none"/>
              <a:tailEnd len="med" w="med" type="triangle"/>
            </a:ln>
          </p:spPr>
        </p:cxnSp>
        <p:cxnSp>
          <p:nvCxnSpPr>
            <p:cNvPr id="297" name="Google Shape;297;p32"/>
            <p:cNvCxnSpPr>
              <a:stCxn id="279" idx="3"/>
              <a:endCxn id="283" idx="1"/>
            </p:cNvCxnSpPr>
            <p:nvPr/>
          </p:nvCxnSpPr>
          <p:spPr>
            <a:xfrm flipH="1" rot="10800000">
              <a:off x="3018542" y="3450095"/>
              <a:ext cx="433200" cy="193800"/>
            </a:xfrm>
            <a:prstGeom prst="straightConnector1">
              <a:avLst/>
            </a:prstGeom>
            <a:noFill/>
            <a:ln cap="flat" cmpd="sng" w="12700">
              <a:solidFill>
                <a:srgbClr val="000000"/>
              </a:solidFill>
              <a:prstDash val="solid"/>
              <a:round/>
              <a:headEnd len="sm" w="sm" type="none"/>
              <a:tailEnd len="med" w="med" type="triangle"/>
            </a:ln>
          </p:spPr>
        </p:cxnSp>
        <p:cxnSp>
          <p:nvCxnSpPr>
            <p:cNvPr id="298" name="Google Shape;298;p32"/>
            <p:cNvCxnSpPr>
              <a:stCxn id="280" idx="3"/>
              <a:endCxn id="282" idx="1"/>
            </p:cNvCxnSpPr>
            <p:nvPr/>
          </p:nvCxnSpPr>
          <p:spPr>
            <a:xfrm flipH="1" rot="10800000">
              <a:off x="3018542" y="3201164"/>
              <a:ext cx="433200" cy="691500"/>
            </a:xfrm>
            <a:prstGeom prst="straightConnector1">
              <a:avLst/>
            </a:prstGeom>
            <a:noFill/>
            <a:ln cap="flat" cmpd="sng" w="12700">
              <a:solidFill>
                <a:srgbClr val="000000"/>
              </a:solidFill>
              <a:prstDash val="solid"/>
              <a:round/>
              <a:headEnd len="sm" w="sm" type="none"/>
              <a:tailEnd len="med" w="med" type="triangle"/>
            </a:ln>
          </p:spPr>
        </p:cxnSp>
        <p:cxnSp>
          <p:nvCxnSpPr>
            <p:cNvPr id="299" name="Google Shape;299;p32"/>
            <p:cNvCxnSpPr>
              <a:stCxn id="279" idx="3"/>
              <a:endCxn id="284" idx="1"/>
            </p:cNvCxnSpPr>
            <p:nvPr/>
          </p:nvCxnSpPr>
          <p:spPr>
            <a:xfrm>
              <a:off x="3018542" y="3643895"/>
              <a:ext cx="433200" cy="42600"/>
            </a:xfrm>
            <a:prstGeom prst="straightConnector1">
              <a:avLst/>
            </a:prstGeom>
            <a:noFill/>
            <a:ln cap="flat" cmpd="sng" w="12700">
              <a:solidFill>
                <a:srgbClr val="000000"/>
              </a:solidFill>
              <a:prstDash val="solid"/>
              <a:round/>
              <a:headEnd len="sm" w="sm" type="none"/>
              <a:tailEnd len="med" w="med" type="triangle"/>
            </a:ln>
          </p:spPr>
        </p:cxnSp>
        <p:sp>
          <p:nvSpPr>
            <p:cNvPr id="300" name="Google Shape;300;p32"/>
            <p:cNvSpPr/>
            <p:nvPr/>
          </p:nvSpPr>
          <p:spPr>
            <a:xfrm>
              <a:off x="2699655" y="2876361"/>
              <a:ext cx="377066" cy="540640"/>
            </a:xfrm>
            <a:prstGeom prst="roundRect">
              <a:avLst>
                <a:gd fmla="val 16667" name="adj"/>
              </a:avLst>
            </a:prstGeom>
            <a:solidFill>
              <a:srgbClr val="FFFFFF"/>
            </a:solidFill>
            <a:ln cap="flat" cmpd="sng" w="12700">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01" name="Google Shape;301;p32"/>
            <p:cNvSpPr/>
            <p:nvPr/>
          </p:nvSpPr>
          <p:spPr>
            <a:xfrm>
              <a:off x="2759309" y="2931716"/>
              <a:ext cx="259233" cy="181162"/>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293" name="Google Shape;293;p32"/>
            <p:cNvSpPr/>
            <p:nvPr/>
          </p:nvSpPr>
          <p:spPr>
            <a:xfrm>
              <a:off x="2759309" y="3180485"/>
              <a:ext cx="259233" cy="181162"/>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cxnSp>
          <p:nvCxnSpPr>
            <p:cNvPr id="302" name="Google Shape;302;p32"/>
            <p:cNvCxnSpPr>
              <a:stCxn id="301" idx="3"/>
              <a:endCxn id="282" idx="1"/>
            </p:cNvCxnSpPr>
            <p:nvPr/>
          </p:nvCxnSpPr>
          <p:spPr>
            <a:xfrm>
              <a:off x="3018542" y="3022297"/>
              <a:ext cx="433200" cy="179100"/>
            </a:xfrm>
            <a:prstGeom prst="straightConnector1">
              <a:avLst/>
            </a:prstGeom>
            <a:noFill/>
            <a:ln cap="flat" cmpd="sng" w="12700">
              <a:solidFill>
                <a:srgbClr val="000000"/>
              </a:solidFill>
              <a:prstDash val="solid"/>
              <a:round/>
              <a:headEnd len="sm" w="sm" type="none"/>
              <a:tailEnd len="med" w="med" type="triangle"/>
            </a:ln>
          </p:spPr>
        </p:cxnSp>
        <p:cxnSp>
          <p:nvCxnSpPr>
            <p:cNvPr id="303" name="Google Shape;303;p32"/>
            <p:cNvCxnSpPr>
              <a:stCxn id="301" idx="3"/>
              <a:endCxn id="284" idx="1"/>
            </p:cNvCxnSpPr>
            <p:nvPr/>
          </p:nvCxnSpPr>
          <p:spPr>
            <a:xfrm>
              <a:off x="3018542" y="3022297"/>
              <a:ext cx="433200" cy="664200"/>
            </a:xfrm>
            <a:prstGeom prst="straightConnector1">
              <a:avLst/>
            </a:prstGeom>
            <a:noFill/>
            <a:ln cap="flat" cmpd="sng" w="12700">
              <a:solidFill>
                <a:srgbClr val="000000"/>
              </a:solidFill>
              <a:prstDash val="solid"/>
              <a:round/>
              <a:headEnd len="sm" w="sm" type="none"/>
              <a:tailEnd len="med" w="med" type="triangle"/>
            </a:ln>
          </p:spPr>
        </p:cxnSp>
        <p:cxnSp>
          <p:nvCxnSpPr>
            <p:cNvPr id="304" name="Google Shape;304;p32"/>
            <p:cNvCxnSpPr>
              <a:stCxn id="293" idx="3"/>
              <a:endCxn id="284" idx="1"/>
            </p:cNvCxnSpPr>
            <p:nvPr/>
          </p:nvCxnSpPr>
          <p:spPr>
            <a:xfrm>
              <a:off x="3018542" y="3271066"/>
              <a:ext cx="433200" cy="415500"/>
            </a:xfrm>
            <a:prstGeom prst="straightConnector1">
              <a:avLst/>
            </a:prstGeom>
            <a:noFill/>
            <a:ln cap="flat" cmpd="sng" w="12700">
              <a:solidFill>
                <a:srgbClr val="000000"/>
              </a:solidFill>
              <a:prstDash val="solid"/>
              <a:round/>
              <a:headEnd len="sm" w="sm" type="none"/>
              <a:tailEnd len="med" w="med" type="triangle"/>
            </a:ln>
          </p:spPr>
        </p:cxnSp>
        <p:cxnSp>
          <p:nvCxnSpPr>
            <p:cNvPr id="305" name="Google Shape;305;p32"/>
            <p:cNvCxnSpPr>
              <a:stCxn id="293" idx="3"/>
              <a:endCxn id="282" idx="1"/>
            </p:cNvCxnSpPr>
            <p:nvPr/>
          </p:nvCxnSpPr>
          <p:spPr>
            <a:xfrm flipH="1" rot="10800000">
              <a:off x="3018542" y="3201166"/>
              <a:ext cx="433200" cy="69900"/>
            </a:xfrm>
            <a:prstGeom prst="straightConnector1">
              <a:avLst/>
            </a:prstGeom>
            <a:noFill/>
            <a:ln cap="flat" cmpd="sng" w="12700">
              <a:solidFill>
                <a:srgbClr val="000000"/>
              </a:solidFill>
              <a:prstDash val="solid"/>
              <a:round/>
              <a:headEnd len="sm" w="sm" type="none"/>
              <a:tailEnd len="med" w="med" type="triangle"/>
            </a:ln>
          </p:spPr>
        </p:cxnSp>
        <p:cxnSp>
          <p:nvCxnSpPr>
            <p:cNvPr id="306" name="Google Shape;306;p32"/>
            <p:cNvCxnSpPr>
              <a:stCxn id="293" idx="3"/>
              <a:endCxn id="283" idx="1"/>
            </p:cNvCxnSpPr>
            <p:nvPr/>
          </p:nvCxnSpPr>
          <p:spPr>
            <a:xfrm>
              <a:off x="3018542" y="3271066"/>
              <a:ext cx="433200" cy="179100"/>
            </a:xfrm>
            <a:prstGeom prst="straightConnector1">
              <a:avLst/>
            </a:prstGeom>
            <a:noFill/>
            <a:ln cap="flat" cmpd="sng" w="12700">
              <a:solidFill>
                <a:srgbClr val="000000"/>
              </a:solidFill>
              <a:prstDash val="solid"/>
              <a:round/>
              <a:headEnd len="sm" w="sm" type="none"/>
              <a:tailEnd len="med" w="med" type="triangle"/>
            </a:ln>
          </p:spPr>
        </p:cxnSp>
        <p:cxnSp>
          <p:nvCxnSpPr>
            <p:cNvPr id="307" name="Google Shape;307;p32"/>
            <p:cNvCxnSpPr>
              <a:stCxn id="301" idx="3"/>
              <a:endCxn id="284" idx="1"/>
            </p:cNvCxnSpPr>
            <p:nvPr/>
          </p:nvCxnSpPr>
          <p:spPr>
            <a:xfrm>
              <a:off x="3018542" y="3022297"/>
              <a:ext cx="433200" cy="664200"/>
            </a:xfrm>
            <a:prstGeom prst="straightConnector1">
              <a:avLst/>
            </a:prstGeom>
            <a:noFill/>
            <a:ln cap="flat" cmpd="sng" w="12700">
              <a:solidFill>
                <a:srgbClr val="000000"/>
              </a:solidFill>
              <a:prstDash val="solid"/>
              <a:round/>
              <a:headEnd len="sm" w="sm" type="none"/>
              <a:tailEnd len="med" w="med" type="triangle"/>
            </a:ln>
          </p:spPr>
        </p:cxnSp>
        <p:cxnSp>
          <p:nvCxnSpPr>
            <p:cNvPr id="308" name="Google Shape;308;p32"/>
            <p:cNvCxnSpPr>
              <a:stCxn id="301" idx="3"/>
              <a:endCxn id="283" idx="1"/>
            </p:cNvCxnSpPr>
            <p:nvPr/>
          </p:nvCxnSpPr>
          <p:spPr>
            <a:xfrm>
              <a:off x="3018542" y="3022297"/>
              <a:ext cx="433200" cy="427800"/>
            </a:xfrm>
            <a:prstGeom prst="straightConnector1">
              <a:avLst/>
            </a:prstGeom>
            <a:noFill/>
            <a:ln cap="flat" cmpd="sng" w="12700">
              <a:solidFill>
                <a:srgbClr val="000000"/>
              </a:solidFill>
              <a:prstDash val="solid"/>
              <a:round/>
              <a:headEnd len="sm" w="sm" type="none"/>
              <a:tailEnd len="med" w="med" type="triangle"/>
            </a:ln>
          </p:spPr>
        </p:cxnSp>
        <p:sp>
          <p:nvSpPr>
            <p:cNvPr id="309" name="Google Shape;309;p32"/>
            <p:cNvSpPr txBox="1"/>
            <p:nvPr/>
          </p:nvSpPr>
          <p:spPr>
            <a:xfrm>
              <a:off x="2562980" y="4321315"/>
              <a:ext cx="1912379"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solidFill>
                    <a:schemeClr val="dk1"/>
                  </a:solidFill>
                  <a:latin typeface="Calibri"/>
                  <a:ea typeface="Calibri"/>
                  <a:cs typeface="Calibri"/>
                  <a:sym typeface="Calibri"/>
                </a:rPr>
                <a:t>split graph into </a:t>
              </a:r>
              <a:r>
                <a:rPr i="1" lang="en-IN" sz="1900">
                  <a:solidFill>
                    <a:schemeClr val="dk1"/>
                  </a:solidFill>
                  <a:latin typeface="Calibri"/>
                  <a:ea typeface="Calibri"/>
                  <a:cs typeface="Calibri"/>
                  <a:sym typeface="Calibri"/>
                </a:rPr>
                <a:t>stages</a:t>
              </a:r>
              <a:r>
                <a:rPr lang="en-IN" sz="1900">
                  <a:solidFill>
                    <a:schemeClr val="dk1"/>
                  </a:solidFill>
                  <a:latin typeface="Calibri"/>
                  <a:ea typeface="Calibri"/>
                  <a:cs typeface="Calibri"/>
                  <a:sym typeface="Calibri"/>
                </a:rPr>
                <a:t> of tasks</a:t>
              </a:r>
              <a:endParaRPr i="1" sz="1900">
                <a:solidFill>
                  <a:schemeClr val="dk1"/>
                </a:solidFill>
                <a:latin typeface="Calibri"/>
                <a:ea typeface="Calibri"/>
                <a:cs typeface="Calibri"/>
                <a:sym typeface="Calibri"/>
              </a:endParaRPr>
            </a:p>
          </p:txBody>
        </p:sp>
        <p:sp>
          <p:nvSpPr>
            <p:cNvPr id="310" name="Google Shape;310;p32"/>
            <p:cNvSpPr txBox="1"/>
            <p:nvPr/>
          </p:nvSpPr>
          <p:spPr>
            <a:xfrm>
              <a:off x="2562980" y="5103296"/>
              <a:ext cx="1762752"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solidFill>
                    <a:schemeClr val="dk1"/>
                  </a:solidFill>
                  <a:latin typeface="Calibri"/>
                  <a:ea typeface="Calibri"/>
                  <a:cs typeface="Calibri"/>
                  <a:sym typeface="Calibri"/>
                </a:rPr>
                <a:t>submit each stage as ready</a:t>
              </a:r>
              <a:endParaRPr/>
            </a:p>
          </p:txBody>
        </p:sp>
        <p:cxnSp>
          <p:nvCxnSpPr>
            <p:cNvPr id="311" name="Google Shape;311;p32"/>
            <p:cNvCxnSpPr/>
            <p:nvPr/>
          </p:nvCxnSpPr>
          <p:spPr>
            <a:xfrm>
              <a:off x="2286000" y="2588381"/>
              <a:ext cx="0" cy="3660019"/>
            </a:xfrm>
            <a:prstGeom prst="straightConnector1">
              <a:avLst/>
            </a:prstGeom>
            <a:noFill/>
            <a:ln cap="flat" cmpd="sng" w="25400">
              <a:solidFill>
                <a:srgbClr val="BFBFBF"/>
              </a:solidFill>
              <a:prstDash val="solid"/>
              <a:round/>
              <a:headEnd len="sm" w="sm" type="none"/>
              <a:tailEnd len="sm" w="sm" type="none"/>
            </a:ln>
          </p:spPr>
        </p:cxnSp>
        <p:cxnSp>
          <p:nvCxnSpPr>
            <p:cNvPr id="312" name="Google Shape;312;p32"/>
            <p:cNvCxnSpPr/>
            <p:nvPr/>
          </p:nvCxnSpPr>
          <p:spPr>
            <a:xfrm flipH="1" rot="10800000">
              <a:off x="2053770" y="3729640"/>
              <a:ext cx="457200" cy="4160"/>
            </a:xfrm>
            <a:prstGeom prst="straightConnector1">
              <a:avLst/>
            </a:prstGeom>
            <a:noFill/>
            <a:ln cap="flat" cmpd="sng" w="57150">
              <a:solidFill>
                <a:schemeClr val="dk1"/>
              </a:solidFill>
              <a:prstDash val="solid"/>
              <a:round/>
              <a:headEnd len="sm" w="sm" type="none"/>
              <a:tailEnd len="med" w="med" type="triangle"/>
            </a:ln>
          </p:spPr>
        </p:cxnSp>
        <p:sp>
          <p:nvSpPr>
            <p:cNvPr id="313" name="Google Shape;313;p32"/>
            <p:cNvSpPr txBox="1"/>
            <p:nvPr/>
          </p:nvSpPr>
          <p:spPr>
            <a:xfrm>
              <a:off x="1976887" y="3276173"/>
              <a:ext cx="55528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DAG</a:t>
              </a:r>
              <a:endParaRPr/>
            </a:p>
          </p:txBody>
        </p:sp>
      </p:grpSp>
      <p:grpSp>
        <p:nvGrpSpPr>
          <p:cNvPr id="314" name="Google Shape;314;p32"/>
          <p:cNvGrpSpPr/>
          <p:nvPr/>
        </p:nvGrpSpPr>
        <p:grpSpPr>
          <a:xfrm>
            <a:off x="4331306" y="1778004"/>
            <a:ext cx="2609878" cy="4267200"/>
            <a:chOff x="4331305" y="1981200"/>
            <a:chExt cx="2609878" cy="4267200"/>
          </a:xfrm>
        </p:grpSpPr>
        <p:sp>
          <p:nvSpPr>
            <p:cNvPr id="315" name="Google Shape;315;p32"/>
            <p:cNvSpPr txBox="1"/>
            <p:nvPr/>
          </p:nvSpPr>
          <p:spPr>
            <a:xfrm>
              <a:off x="5028928" y="1981200"/>
              <a:ext cx="1912255"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Task Scheduler</a:t>
              </a:r>
              <a:endParaRPr/>
            </a:p>
          </p:txBody>
        </p:sp>
        <p:cxnSp>
          <p:nvCxnSpPr>
            <p:cNvPr id="316" name="Google Shape;316;p32"/>
            <p:cNvCxnSpPr/>
            <p:nvPr/>
          </p:nvCxnSpPr>
          <p:spPr>
            <a:xfrm>
              <a:off x="4696580" y="2588381"/>
              <a:ext cx="0" cy="3660019"/>
            </a:xfrm>
            <a:prstGeom prst="straightConnector1">
              <a:avLst/>
            </a:prstGeom>
            <a:noFill/>
            <a:ln cap="flat" cmpd="sng" w="25400">
              <a:solidFill>
                <a:srgbClr val="BFBFBF"/>
              </a:solidFill>
              <a:prstDash val="solid"/>
              <a:round/>
              <a:headEnd len="sm" w="sm" type="none"/>
              <a:tailEnd len="sm" w="sm" type="none"/>
            </a:ln>
          </p:spPr>
        </p:cxnSp>
        <p:cxnSp>
          <p:nvCxnSpPr>
            <p:cNvPr id="317" name="Google Shape;317;p32"/>
            <p:cNvCxnSpPr/>
            <p:nvPr/>
          </p:nvCxnSpPr>
          <p:spPr>
            <a:xfrm flipH="1" rot="10800000">
              <a:off x="4532085" y="3733800"/>
              <a:ext cx="457200" cy="4160"/>
            </a:xfrm>
            <a:prstGeom prst="straightConnector1">
              <a:avLst/>
            </a:prstGeom>
            <a:noFill/>
            <a:ln cap="flat" cmpd="sng" w="57150">
              <a:solidFill>
                <a:schemeClr val="dk1"/>
              </a:solidFill>
              <a:prstDash val="solid"/>
              <a:round/>
              <a:headEnd len="sm" w="sm" type="none"/>
              <a:tailEnd len="med" w="med" type="triangle"/>
            </a:ln>
          </p:spPr>
        </p:cxnSp>
        <p:sp>
          <p:nvSpPr>
            <p:cNvPr id="318" name="Google Shape;318;p32"/>
            <p:cNvSpPr txBox="1"/>
            <p:nvPr/>
          </p:nvSpPr>
          <p:spPr>
            <a:xfrm>
              <a:off x="4331305" y="3276173"/>
              <a:ext cx="803938"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TaskSet</a:t>
              </a:r>
              <a:endParaRPr sz="1600">
                <a:solidFill>
                  <a:schemeClr val="dk1"/>
                </a:solidFill>
                <a:latin typeface="Calibri"/>
                <a:ea typeface="Calibri"/>
                <a:cs typeface="Calibri"/>
                <a:sym typeface="Calibri"/>
              </a:endParaRPr>
            </a:p>
          </p:txBody>
        </p:sp>
        <p:sp>
          <p:nvSpPr>
            <p:cNvPr id="319" name="Google Shape;319;p32"/>
            <p:cNvSpPr txBox="1"/>
            <p:nvPr/>
          </p:nvSpPr>
          <p:spPr>
            <a:xfrm>
              <a:off x="4963885" y="4321315"/>
              <a:ext cx="1965477"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solidFill>
                    <a:schemeClr val="dk1"/>
                  </a:solidFill>
                  <a:latin typeface="Calibri"/>
                  <a:ea typeface="Calibri"/>
                  <a:cs typeface="Calibri"/>
                  <a:sym typeface="Calibri"/>
                </a:rPr>
                <a:t>launch tasks via cluster manager</a:t>
              </a:r>
              <a:endParaRPr i="1" sz="1900">
                <a:solidFill>
                  <a:schemeClr val="dk1"/>
                </a:solidFill>
                <a:latin typeface="Calibri"/>
                <a:ea typeface="Calibri"/>
                <a:cs typeface="Calibri"/>
                <a:sym typeface="Calibri"/>
              </a:endParaRPr>
            </a:p>
          </p:txBody>
        </p:sp>
        <p:sp>
          <p:nvSpPr>
            <p:cNvPr id="320" name="Google Shape;320;p32"/>
            <p:cNvSpPr txBox="1"/>
            <p:nvPr/>
          </p:nvSpPr>
          <p:spPr>
            <a:xfrm>
              <a:off x="4963885" y="5103296"/>
              <a:ext cx="1965477"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solidFill>
                    <a:schemeClr val="dk1"/>
                  </a:solidFill>
                  <a:latin typeface="Calibri"/>
                  <a:ea typeface="Calibri"/>
                  <a:cs typeface="Calibri"/>
                  <a:sym typeface="Calibri"/>
                </a:rPr>
                <a:t>retry failed or straggling tasks</a:t>
              </a:r>
              <a:endParaRPr i="1" sz="1900">
                <a:solidFill>
                  <a:schemeClr val="dk1"/>
                </a:solidFill>
                <a:latin typeface="Calibri"/>
                <a:ea typeface="Calibri"/>
                <a:cs typeface="Calibri"/>
                <a:sym typeface="Calibri"/>
              </a:endParaRPr>
            </a:p>
          </p:txBody>
        </p:sp>
        <p:sp>
          <p:nvSpPr>
            <p:cNvPr id="321" name="Google Shape;321;p32"/>
            <p:cNvSpPr/>
            <p:nvPr/>
          </p:nvSpPr>
          <p:spPr>
            <a:xfrm>
              <a:off x="5439228" y="2818687"/>
              <a:ext cx="1040191" cy="1235638"/>
            </a:xfrm>
            <a:prstGeom prst="rect">
              <a:avLst/>
            </a:prstGeom>
            <a:solidFill>
              <a:srgbClr val="F2DA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22" name="Google Shape;322;p32"/>
            <p:cNvCxnSpPr/>
            <p:nvPr/>
          </p:nvCxnSpPr>
          <p:spPr>
            <a:xfrm>
              <a:off x="5173135" y="3652048"/>
              <a:ext cx="1548189" cy="7257"/>
            </a:xfrm>
            <a:prstGeom prst="straightConnector1">
              <a:avLst/>
            </a:prstGeom>
            <a:noFill/>
            <a:ln cap="flat" cmpd="sng" w="25400">
              <a:solidFill>
                <a:schemeClr val="dk1"/>
              </a:solidFill>
              <a:prstDash val="solid"/>
              <a:round/>
              <a:headEnd len="sm" w="sm" type="none"/>
              <a:tailEnd len="med" w="med" type="stealth"/>
            </a:ln>
          </p:spPr>
        </p:cxnSp>
        <p:cxnSp>
          <p:nvCxnSpPr>
            <p:cNvPr id="323" name="Google Shape;323;p32"/>
            <p:cNvCxnSpPr/>
            <p:nvPr/>
          </p:nvCxnSpPr>
          <p:spPr>
            <a:xfrm flipH="1">
              <a:off x="5173136" y="3810495"/>
              <a:ext cx="1548188" cy="1210"/>
            </a:xfrm>
            <a:prstGeom prst="straightConnector1">
              <a:avLst/>
            </a:prstGeom>
            <a:noFill/>
            <a:ln cap="flat" cmpd="sng" w="25400">
              <a:solidFill>
                <a:schemeClr val="dk1"/>
              </a:solidFill>
              <a:prstDash val="solid"/>
              <a:round/>
              <a:headEnd len="sm" w="sm" type="none"/>
              <a:tailEnd len="med" w="med" type="stealth"/>
            </a:ln>
          </p:spPr>
        </p:cxnSp>
        <p:sp>
          <p:nvSpPr>
            <p:cNvPr id="324" name="Google Shape;324;p32"/>
            <p:cNvSpPr txBox="1"/>
            <p:nvPr/>
          </p:nvSpPr>
          <p:spPr>
            <a:xfrm>
              <a:off x="5443537" y="2781904"/>
              <a:ext cx="101470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Cluster</a:t>
              </a:r>
              <a:br>
                <a:rPr lang="en-IN" sz="1800">
                  <a:solidFill>
                    <a:schemeClr val="dk1"/>
                  </a:solidFill>
                  <a:latin typeface="Calibri"/>
                  <a:ea typeface="Calibri"/>
                  <a:cs typeface="Calibri"/>
                  <a:sym typeface="Calibri"/>
                </a:rPr>
              </a:br>
              <a:r>
                <a:rPr lang="en-IN" sz="1800">
                  <a:solidFill>
                    <a:schemeClr val="dk1"/>
                  </a:solidFill>
                  <a:latin typeface="Calibri"/>
                  <a:ea typeface="Calibri"/>
                  <a:cs typeface="Calibri"/>
                  <a:sym typeface="Calibri"/>
                </a:rPr>
                <a:t>manager</a:t>
              </a:r>
              <a:endParaRPr/>
            </a:p>
          </p:txBody>
        </p:sp>
      </p:grpSp>
      <p:grpSp>
        <p:nvGrpSpPr>
          <p:cNvPr id="325" name="Google Shape;325;p32"/>
          <p:cNvGrpSpPr/>
          <p:nvPr/>
        </p:nvGrpSpPr>
        <p:grpSpPr>
          <a:xfrm>
            <a:off x="6805990" y="1778004"/>
            <a:ext cx="2338010" cy="4267200"/>
            <a:chOff x="6805990" y="1981200"/>
            <a:chExt cx="2338010" cy="4267200"/>
          </a:xfrm>
        </p:grpSpPr>
        <p:sp>
          <p:nvSpPr>
            <p:cNvPr id="326" name="Google Shape;326;p32"/>
            <p:cNvSpPr txBox="1"/>
            <p:nvPr/>
          </p:nvSpPr>
          <p:spPr>
            <a:xfrm>
              <a:off x="7566724" y="1981200"/>
              <a:ext cx="1029321"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Worker</a:t>
              </a:r>
              <a:endParaRPr/>
            </a:p>
          </p:txBody>
        </p:sp>
        <p:sp>
          <p:nvSpPr>
            <p:cNvPr id="327" name="Google Shape;327;p32"/>
            <p:cNvSpPr txBox="1"/>
            <p:nvPr/>
          </p:nvSpPr>
          <p:spPr>
            <a:xfrm>
              <a:off x="7178523" y="4321315"/>
              <a:ext cx="1965477"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solidFill>
                    <a:schemeClr val="dk1"/>
                  </a:solidFill>
                  <a:latin typeface="Calibri"/>
                  <a:ea typeface="Calibri"/>
                  <a:cs typeface="Calibri"/>
                  <a:sym typeface="Calibri"/>
                </a:rPr>
                <a:t>execute tasks</a:t>
              </a:r>
              <a:endParaRPr i="1" sz="1900">
                <a:solidFill>
                  <a:schemeClr val="dk1"/>
                </a:solidFill>
                <a:latin typeface="Calibri"/>
                <a:ea typeface="Calibri"/>
                <a:cs typeface="Calibri"/>
                <a:sym typeface="Calibri"/>
              </a:endParaRPr>
            </a:p>
          </p:txBody>
        </p:sp>
        <p:sp>
          <p:nvSpPr>
            <p:cNvPr id="328" name="Google Shape;328;p32"/>
            <p:cNvSpPr txBox="1"/>
            <p:nvPr/>
          </p:nvSpPr>
          <p:spPr>
            <a:xfrm>
              <a:off x="7178523" y="5103653"/>
              <a:ext cx="1965477"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900">
                  <a:solidFill>
                    <a:schemeClr val="dk1"/>
                  </a:solidFill>
                  <a:latin typeface="Calibri"/>
                  <a:ea typeface="Calibri"/>
                  <a:cs typeface="Calibri"/>
                  <a:sym typeface="Calibri"/>
                </a:rPr>
                <a:t>store and serve blocks</a:t>
              </a:r>
              <a:endParaRPr i="1" sz="1900">
                <a:solidFill>
                  <a:schemeClr val="dk1"/>
                </a:solidFill>
                <a:latin typeface="Calibri"/>
                <a:ea typeface="Calibri"/>
                <a:cs typeface="Calibri"/>
                <a:sym typeface="Calibri"/>
              </a:endParaRPr>
            </a:p>
          </p:txBody>
        </p:sp>
        <p:grpSp>
          <p:nvGrpSpPr>
            <p:cNvPr id="329" name="Google Shape;329;p32"/>
            <p:cNvGrpSpPr/>
            <p:nvPr/>
          </p:nvGrpSpPr>
          <p:grpSpPr>
            <a:xfrm>
              <a:off x="7534124" y="2805091"/>
              <a:ext cx="1152676" cy="1338942"/>
              <a:chOff x="7533502" y="2705050"/>
              <a:chExt cx="1226720" cy="1530251"/>
            </a:xfrm>
          </p:grpSpPr>
          <p:sp>
            <p:nvSpPr>
              <p:cNvPr id="330" name="Google Shape;330;p32"/>
              <p:cNvSpPr/>
              <p:nvPr/>
            </p:nvSpPr>
            <p:spPr>
              <a:xfrm>
                <a:off x="7533502" y="2705050"/>
                <a:ext cx="1226720" cy="1530251"/>
              </a:xfrm>
              <a:prstGeom prst="rect">
                <a:avLst/>
              </a:prstGeom>
              <a:solidFill>
                <a:srgbClr val="DAE5F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32"/>
              <p:cNvSpPr/>
              <p:nvPr/>
            </p:nvSpPr>
            <p:spPr>
              <a:xfrm>
                <a:off x="7644130" y="3440250"/>
                <a:ext cx="1035409" cy="722286"/>
              </a:xfrm>
              <a:prstGeom prst="rect">
                <a:avLst/>
              </a:prstGeom>
              <a:solidFill>
                <a:schemeClr val="lt1"/>
              </a:solidFill>
              <a:ln cap="flat" cmpd="sng" w="12700">
                <a:solidFill>
                  <a:schemeClr val="accent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Block manager</a:t>
                </a:r>
                <a:endParaRPr sz="1600">
                  <a:solidFill>
                    <a:schemeClr val="dk1"/>
                  </a:solidFill>
                  <a:latin typeface="Calibri"/>
                  <a:ea typeface="Calibri"/>
                  <a:cs typeface="Calibri"/>
                  <a:sym typeface="Calibri"/>
                </a:endParaRPr>
              </a:p>
            </p:txBody>
          </p:sp>
          <p:sp>
            <p:nvSpPr>
              <p:cNvPr id="332" name="Google Shape;332;p32"/>
              <p:cNvSpPr/>
              <p:nvPr/>
            </p:nvSpPr>
            <p:spPr>
              <a:xfrm>
                <a:off x="7644130" y="2849768"/>
                <a:ext cx="1035410" cy="45525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Threads</a:t>
                </a:r>
                <a:endParaRPr sz="1600">
                  <a:solidFill>
                    <a:schemeClr val="dk1"/>
                  </a:solidFill>
                  <a:latin typeface="Calibri"/>
                  <a:ea typeface="Calibri"/>
                  <a:cs typeface="Calibri"/>
                  <a:sym typeface="Calibri"/>
                </a:endParaRPr>
              </a:p>
            </p:txBody>
          </p:sp>
        </p:grpSp>
        <p:cxnSp>
          <p:nvCxnSpPr>
            <p:cNvPr id="333" name="Google Shape;333;p32"/>
            <p:cNvCxnSpPr/>
            <p:nvPr/>
          </p:nvCxnSpPr>
          <p:spPr>
            <a:xfrm>
              <a:off x="7050315" y="2588381"/>
              <a:ext cx="0" cy="3660019"/>
            </a:xfrm>
            <a:prstGeom prst="straightConnector1">
              <a:avLst/>
            </a:prstGeom>
            <a:noFill/>
            <a:ln cap="flat" cmpd="sng" w="25400">
              <a:solidFill>
                <a:srgbClr val="BFBFBF"/>
              </a:solidFill>
              <a:prstDash val="solid"/>
              <a:round/>
              <a:headEnd len="sm" w="sm" type="none"/>
              <a:tailEnd len="sm" w="sm" type="none"/>
            </a:ln>
          </p:spPr>
        </p:cxnSp>
        <p:cxnSp>
          <p:nvCxnSpPr>
            <p:cNvPr id="334" name="Google Shape;334;p32"/>
            <p:cNvCxnSpPr/>
            <p:nvPr/>
          </p:nvCxnSpPr>
          <p:spPr>
            <a:xfrm flipH="1" rot="10800000">
              <a:off x="6882190" y="3733800"/>
              <a:ext cx="457200" cy="4160"/>
            </a:xfrm>
            <a:prstGeom prst="straightConnector1">
              <a:avLst/>
            </a:prstGeom>
            <a:noFill/>
            <a:ln cap="flat" cmpd="sng" w="57150">
              <a:solidFill>
                <a:schemeClr val="dk1"/>
              </a:solidFill>
              <a:prstDash val="solid"/>
              <a:round/>
              <a:headEnd len="sm" w="sm" type="none"/>
              <a:tailEnd len="med" w="med" type="triangle"/>
            </a:ln>
          </p:spPr>
        </p:cxnSp>
        <p:sp>
          <p:nvSpPr>
            <p:cNvPr id="335" name="Google Shape;335;p32"/>
            <p:cNvSpPr txBox="1"/>
            <p:nvPr/>
          </p:nvSpPr>
          <p:spPr>
            <a:xfrm>
              <a:off x="6805990" y="3272971"/>
              <a:ext cx="53893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Task</a:t>
              </a:r>
              <a:endParaRPr/>
            </a:p>
          </p:txBody>
        </p:sp>
      </p:grpSp>
      <p:sp>
        <p:nvSpPr>
          <p:cNvPr id="336" name="Google Shape;336;p32"/>
          <p:cNvSpPr txBox="1"/>
          <p:nvPr/>
        </p:nvSpPr>
        <p:spPr>
          <a:xfrm>
            <a:off x="571170" y="6407064"/>
            <a:ext cx="82296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IN" sz="1400">
                <a:solidFill>
                  <a:schemeClr val="dk1"/>
                </a:solidFill>
                <a:latin typeface="Calibri"/>
                <a:ea typeface="Calibri"/>
                <a:cs typeface="Calibri"/>
                <a:sym typeface="Calibri"/>
              </a:rPr>
              <a:t>source: https://cwiki.apache.org/confluence/display/SPARK/Spark+Internals</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Available APIs</a:t>
            </a:r>
            <a:endParaRPr>
              <a:latin typeface="Times New Roman"/>
              <a:ea typeface="Times New Roman"/>
              <a:cs typeface="Times New Roman"/>
              <a:sym typeface="Times New Roman"/>
            </a:endParaRPr>
          </a:p>
        </p:txBody>
      </p:sp>
      <p:sp>
        <p:nvSpPr>
          <p:cNvPr id="342" name="Google Shape;342;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You can write in Java, Scala or Python</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interactive interpreter: Scala &amp; Python only</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standalone applications: any</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performance: Java &amp; Scala are faster thanks to static typing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Hand on - interpreter</a:t>
            </a:r>
            <a:endParaRPr>
              <a:latin typeface="Times New Roman"/>
              <a:ea typeface="Times New Roman"/>
              <a:cs typeface="Times New Roman"/>
              <a:sym typeface="Times New Roman"/>
            </a:endParaRPr>
          </a:p>
        </p:txBody>
      </p:sp>
      <p:sp>
        <p:nvSpPr>
          <p:cNvPr id="349" name="Google Shape;349;p34"/>
          <p:cNvSpPr txBox="1"/>
          <p:nvPr>
            <p:ph idx="1" type="body"/>
          </p:nvPr>
        </p:nvSpPr>
        <p:spPr>
          <a:xfrm>
            <a:off x="628651" y="1601181"/>
            <a:ext cx="7886700" cy="470817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latin typeface="Times New Roman"/>
                <a:ea typeface="Times New Roman"/>
                <a:cs typeface="Times New Roman"/>
                <a:sym typeface="Times New Roman"/>
              </a:rPr>
              <a:t>script</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run scala spark interpreter</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or python interpreter</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350" name="Google Shape;350;p34"/>
          <p:cNvSpPr/>
          <p:nvPr/>
        </p:nvSpPr>
        <p:spPr>
          <a:xfrm>
            <a:off x="628652" y="2396945"/>
            <a:ext cx="7886699" cy="53114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u="sng">
                <a:solidFill>
                  <a:schemeClr val="hlink"/>
                </a:solidFill>
                <a:latin typeface="Arial"/>
                <a:ea typeface="Arial"/>
                <a:cs typeface="Arial"/>
                <a:sym typeface="Arial"/>
                <a:hlinkClick r:id="rId3"/>
              </a:rPr>
              <a:t>http://cern.ch/kacper/spark.txt</a:t>
            </a:r>
            <a:endParaRPr b="1" sz="1800">
              <a:solidFill>
                <a:schemeClr val="dk1"/>
              </a:solidFill>
              <a:latin typeface="Arial"/>
              <a:ea typeface="Arial"/>
              <a:cs typeface="Arial"/>
              <a:sym typeface="Arial"/>
            </a:endParaRPr>
          </a:p>
        </p:txBody>
      </p:sp>
      <p:sp>
        <p:nvSpPr>
          <p:cNvPr id="351" name="Google Shape;351;p34"/>
          <p:cNvSpPr/>
          <p:nvPr/>
        </p:nvSpPr>
        <p:spPr>
          <a:xfrm>
            <a:off x="628652" y="3989089"/>
            <a:ext cx="7886700" cy="512356"/>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onsolas"/>
                <a:ea typeface="Consolas"/>
                <a:cs typeface="Consolas"/>
                <a:sym typeface="Consolas"/>
              </a:rPr>
              <a:t>$ spark-shell</a:t>
            </a:r>
            <a:endParaRPr b="1" sz="2000">
              <a:solidFill>
                <a:schemeClr val="dk1"/>
              </a:solidFill>
              <a:latin typeface="Consolas"/>
              <a:ea typeface="Consolas"/>
              <a:cs typeface="Consolas"/>
              <a:sym typeface="Consolas"/>
            </a:endParaRPr>
          </a:p>
        </p:txBody>
      </p:sp>
      <p:sp>
        <p:nvSpPr>
          <p:cNvPr id="352" name="Google Shape;352;p34"/>
          <p:cNvSpPr/>
          <p:nvPr/>
        </p:nvSpPr>
        <p:spPr>
          <a:xfrm>
            <a:off x="642910" y="5715016"/>
            <a:ext cx="7886700" cy="512356"/>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onsolas"/>
                <a:ea typeface="Consolas"/>
                <a:cs typeface="Consolas"/>
                <a:sym typeface="Consolas"/>
              </a:rPr>
              <a:t>$ pyspark</a:t>
            </a:r>
            <a:endParaRPr b="1" sz="2000">
              <a:solidFill>
                <a:schemeClr val="dk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lang="en-IN" sz="3959">
                <a:latin typeface="Times New Roman"/>
                <a:ea typeface="Times New Roman"/>
                <a:cs typeface="Times New Roman"/>
                <a:sym typeface="Times New Roman"/>
              </a:rPr>
              <a:t>Commands walkthrough</a:t>
            </a:r>
            <a:endParaRPr sz="3959">
              <a:latin typeface="Times New Roman"/>
              <a:ea typeface="Times New Roman"/>
              <a:cs typeface="Times New Roman"/>
              <a:sym typeface="Times New Roman"/>
            </a:endParaRPr>
          </a:p>
        </p:txBody>
      </p:sp>
      <p:sp>
        <p:nvSpPr>
          <p:cNvPr id="358" name="Google Shape;358;p35"/>
          <p:cNvSpPr txBox="1"/>
          <p:nvPr>
            <p:ph idx="1" type="body"/>
          </p:nvPr>
        </p:nvSpPr>
        <p:spPr>
          <a:xfrm>
            <a:off x="457200" y="1142985"/>
            <a:ext cx="8229600" cy="48006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b="1" lang="en-IN" sz="1800">
                <a:latin typeface="Times New Roman"/>
                <a:ea typeface="Times New Roman"/>
                <a:cs typeface="Times New Roman"/>
                <a:sym typeface="Times New Roman"/>
              </a:rPr>
              <a:t>val data = sc.textFile("data/geneva.csv")</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.map(_.split(";"))</a:t>
            </a:r>
            <a:br>
              <a:rPr b="1" lang="en-IN" sz="1800">
                <a:latin typeface="Times New Roman"/>
                <a:ea typeface="Times New Roman"/>
                <a:cs typeface="Times New Roman"/>
                <a:sym typeface="Times New Roman"/>
              </a:rPr>
            </a:b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val tuples = data.filter(rec =&gt; (rec.length &gt;= 9))</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.mapPartitionsWithIndex{(idx, iter) =&gt; if (idx == 0) iter.drop(1) else iter}</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.map(rec =&gt; (rec(0), rec(8)))</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val dayonly = tuples</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.filter(rec =&gt; (rec._1.substring(12, 14).toInt &gt; 7</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&amp;&amp; rec._1.substring(12, 14).toInt &lt; 22))</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val badweather = dayonly</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.filter(rec =&gt; rec._2 != "\"\"")</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val distdates = badweather</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.map(rec =&gt; rec._1.substring(1, 11)).distinct()</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val daysofweek = distdates</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.map(rec =&gt; DateTimeFormat.forPattern("dd.MM.yyyy")</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		.parseLocalDateTime(rec).getDayOfWeek())</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val counts = daysofweek.countByValue()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IN"/>
              <a:t>Hand on – build and submission</a:t>
            </a:r>
            <a:endParaRPr/>
          </a:p>
        </p:txBody>
      </p:sp>
      <p:sp>
        <p:nvSpPr>
          <p:cNvPr id="365" name="Google Shape;365;p36"/>
          <p:cNvSpPr txBox="1"/>
          <p:nvPr>
            <p:ph idx="1" type="body"/>
          </p:nvPr>
        </p:nvSpPr>
        <p:spPr>
          <a:xfrm>
            <a:off x="628651" y="1601181"/>
            <a:ext cx="7886700" cy="5256819"/>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lang="en-IN" sz="2720"/>
              <a:t>download and unpack source code</a:t>
            </a:r>
            <a:endParaRPr sz="2720"/>
          </a:p>
          <a:p>
            <a:pPr indent="-170180" lvl="0" marL="342900" rtl="0" algn="l">
              <a:lnSpc>
                <a:spcPct val="80000"/>
              </a:lnSpc>
              <a:spcBef>
                <a:spcPts val="544"/>
              </a:spcBef>
              <a:spcAft>
                <a:spcPts val="0"/>
              </a:spcAft>
              <a:buClr>
                <a:schemeClr val="dk1"/>
              </a:buClr>
              <a:buSzPts val="2720"/>
              <a:buNone/>
            </a:pPr>
            <a:r>
              <a:t/>
            </a:r>
            <a:endParaRPr sz="2720"/>
          </a:p>
          <a:p>
            <a:pPr indent="-342900" lvl="0" marL="342900" rtl="0" algn="l">
              <a:lnSpc>
                <a:spcPct val="80000"/>
              </a:lnSpc>
              <a:spcBef>
                <a:spcPts val="544"/>
              </a:spcBef>
              <a:spcAft>
                <a:spcPts val="0"/>
              </a:spcAft>
              <a:buClr>
                <a:schemeClr val="dk1"/>
              </a:buClr>
              <a:buSzPts val="2720"/>
              <a:buChar char="•"/>
            </a:pPr>
            <a:r>
              <a:rPr lang="en-IN" sz="2720"/>
              <a:t>build definition in</a:t>
            </a:r>
            <a:endParaRPr/>
          </a:p>
          <a:p>
            <a:pPr indent="0" lvl="0" marL="0" rtl="0" algn="l">
              <a:lnSpc>
                <a:spcPct val="80000"/>
              </a:lnSpc>
              <a:spcBef>
                <a:spcPts val="646"/>
              </a:spcBef>
              <a:spcAft>
                <a:spcPts val="0"/>
              </a:spcAft>
              <a:buClr>
                <a:schemeClr val="dk1"/>
              </a:buClr>
              <a:buSzPts val="3230"/>
              <a:buNone/>
            </a:pPr>
            <a:r>
              <a:t/>
            </a:r>
            <a:endParaRPr sz="3230"/>
          </a:p>
          <a:p>
            <a:pPr indent="-342900" lvl="0" marL="342900" rtl="0" algn="l">
              <a:lnSpc>
                <a:spcPct val="80000"/>
              </a:lnSpc>
              <a:spcBef>
                <a:spcPts val="544"/>
              </a:spcBef>
              <a:spcAft>
                <a:spcPts val="0"/>
              </a:spcAft>
              <a:buClr>
                <a:schemeClr val="dk1"/>
              </a:buClr>
              <a:buSzPts val="2720"/>
              <a:buChar char="•"/>
            </a:pPr>
            <a:r>
              <a:rPr lang="en-IN" sz="2720"/>
              <a:t>source code</a:t>
            </a:r>
            <a:endParaRPr sz="2720"/>
          </a:p>
          <a:p>
            <a:pPr indent="0" lvl="0" marL="0" rtl="0" algn="l">
              <a:lnSpc>
                <a:spcPct val="80000"/>
              </a:lnSpc>
              <a:spcBef>
                <a:spcPts val="646"/>
              </a:spcBef>
              <a:spcAft>
                <a:spcPts val="0"/>
              </a:spcAft>
              <a:buClr>
                <a:schemeClr val="dk1"/>
              </a:buClr>
              <a:buSzPts val="3230"/>
              <a:buNone/>
            </a:pPr>
            <a:r>
              <a:t/>
            </a:r>
            <a:endParaRPr sz="3230"/>
          </a:p>
          <a:p>
            <a:pPr indent="-342900" lvl="0" marL="342900" rtl="0" algn="l">
              <a:lnSpc>
                <a:spcPct val="80000"/>
              </a:lnSpc>
              <a:spcBef>
                <a:spcPts val="544"/>
              </a:spcBef>
              <a:spcAft>
                <a:spcPts val="0"/>
              </a:spcAft>
              <a:buClr>
                <a:schemeClr val="dk1"/>
              </a:buClr>
              <a:buSzPts val="2720"/>
              <a:buChar char="•"/>
            </a:pPr>
            <a:r>
              <a:rPr lang="en-IN" sz="2720"/>
              <a:t>building</a:t>
            </a:r>
            <a:endParaRPr sz="2720"/>
          </a:p>
          <a:p>
            <a:pPr indent="-170180" lvl="0" marL="342900" rtl="0" algn="l">
              <a:lnSpc>
                <a:spcPct val="80000"/>
              </a:lnSpc>
              <a:spcBef>
                <a:spcPts val="544"/>
              </a:spcBef>
              <a:spcAft>
                <a:spcPts val="0"/>
              </a:spcAft>
              <a:buClr>
                <a:schemeClr val="dk1"/>
              </a:buClr>
              <a:buSzPts val="2720"/>
              <a:buNone/>
            </a:pPr>
            <a:r>
              <a:t/>
            </a:r>
            <a:endParaRPr sz="2720"/>
          </a:p>
          <a:p>
            <a:pPr indent="0" lvl="0" marL="0" rtl="0" algn="l">
              <a:lnSpc>
                <a:spcPct val="80000"/>
              </a:lnSpc>
              <a:spcBef>
                <a:spcPts val="544"/>
              </a:spcBef>
              <a:spcAft>
                <a:spcPts val="0"/>
              </a:spcAft>
              <a:buClr>
                <a:schemeClr val="dk1"/>
              </a:buClr>
              <a:buSzPts val="2720"/>
              <a:buNone/>
            </a:pPr>
            <a:r>
              <a:t/>
            </a:r>
            <a:endParaRPr sz="2720"/>
          </a:p>
          <a:p>
            <a:pPr indent="-342900" lvl="0" marL="342900" rtl="0" algn="l">
              <a:lnSpc>
                <a:spcPct val="80000"/>
              </a:lnSpc>
              <a:spcBef>
                <a:spcPts val="544"/>
              </a:spcBef>
              <a:spcAft>
                <a:spcPts val="0"/>
              </a:spcAft>
              <a:buClr>
                <a:schemeClr val="dk1"/>
              </a:buClr>
              <a:buSzPts val="2720"/>
              <a:buChar char="•"/>
            </a:pPr>
            <a:r>
              <a:rPr lang="en-IN" sz="2720"/>
              <a:t>job submission</a:t>
            </a:r>
            <a:endParaRPr sz="2720"/>
          </a:p>
          <a:p>
            <a:pPr indent="-170180" lvl="0" marL="342900" rtl="0" algn="l">
              <a:lnSpc>
                <a:spcPct val="80000"/>
              </a:lnSpc>
              <a:spcBef>
                <a:spcPts val="544"/>
              </a:spcBef>
              <a:spcAft>
                <a:spcPts val="0"/>
              </a:spcAft>
              <a:buClr>
                <a:schemeClr val="dk1"/>
              </a:buClr>
              <a:buSzPts val="2720"/>
              <a:buNone/>
            </a:pPr>
            <a:r>
              <a:t/>
            </a:r>
            <a:endParaRPr sz="2720"/>
          </a:p>
          <a:p>
            <a:pPr indent="0" lvl="0" marL="0" rtl="0" algn="l">
              <a:lnSpc>
                <a:spcPct val="80000"/>
              </a:lnSpc>
              <a:spcBef>
                <a:spcPts val="544"/>
              </a:spcBef>
              <a:spcAft>
                <a:spcPts val="0"/>
              </a:spcAft>
              <a:buClr>
                <a:schemeClr val="dk1"/>
              </a:buClr>
              <a:buSzPts val="2720"/>
              <a:buNone/>
            </a:pPr>
            <a:r>
              <a:rPr lang="en-IN" sz="2720"/>
              <a:t> </a:t>
            </a:r>
            <a:endParaRPr sz="2720"/>
          </a:p>
        </p:txBody>
      </p:sp>
      <p:sp>
        <p:nvSpPr>
          <p:cNvPr id="366" name="Google Shape;366;p36"/>
          <p:cNvSpPr/>
          <p:nvPr/>
        </p:nvSpPr>
        <p:spPr>
          <a:xfrm>
            <a:off x="628653" y="3747258"/>
            <a:ext cx="7886699" cy="415519"/>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Arial"/>
                <a:ea typeface="Arial"/>
                <a:cs typeface="Arial"/>
                <a:sym typeface="Arial"/>
              </a:rPr>
              <a:t>GvaWeather/src/main/scala/GvaWeather.scala</a:t>
            </a:r>
            <a:endParaRPr b="1" sz="1400">
              <a:solidFill>
                <a:schemeClr val="dk1"/>
              </a:solidFill>
              <a:latin typeface="Arial"/>
              <a:ea typeface="Arial"/>
              <a:cs typeface="Arial"/>
              <a:sym typeface="Arial"/>
            </a:endParaRPr>
          </a:p>
        </p:txBody>
      </p:sp>
      <p:sp>
        <p:nvSpPr>
          <p:cNvPr id="367" name="Google Shape;367;p36"/>
          <p:cNvSpPr/>
          <p:nvPr/>
        </p:nvSpPr>
        <p:spPr>
          <a:xfrm>
            <a:off x="628650" y="5862122"/>
            <a:ext cx="7886700" cy="787217"/>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Arial"/>
                <a:ea typeface="Arial"/>
                <a:cs typeface="Arial"/>
                <a:sym typeface="Arial"/>
              </a:rPr>
              <a:t>spark-submit --master local --class GvaWeather \</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	target/scala-2.10/gva-weather_2.10-1.0.jar</a:t>
            </a:r>
            <a:endParaRPr b="1" sz="1400">
              <a:solidFill>
                <a:schemeClr val="dk1"/>
              </a:solidFill>
              <a:latin typeface="Arial"/>
              <a:ea typeface="Arial"/>
              <a:cs typeface="Arial"/>
              <a:sym typeface="Arial"/>
            </a:endParaRPr>
          </a:p>
        </p:txBody>
      </p:sp>
      <p:sp>
        <p:nvSpPr>
          <p:cNvPr id="368" name="Google Shape;368;p36"/>
          <p:cNvSpPr/>
          <p:nvPr/>
        </p:nvSpPr>
        <p:spPr>
          <a:xfrm>
            <a:off x="628652" y="4771320"/>
            <a:ext cx="7886699" cy="576793"/>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Arial"/>
                <a:ea typeface="Arial"/>
                <a:cs typeface="Arial"/>
                <a:sym typeface="Arial"/>
              </a:rPr>
              <a:t>cd GvaWeather</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sbt package</a:t>
            </a:r>
            <a:endParaRPr b="1" sz="1400">
              <a:solidFill>
                <a:schemeClr val="dk1"/>
              </a:solidFill>
              <a:latin typeface="Arial"/>
              <a:ea typeface="Arial"/>
              <a:cs typeface="Arial"/>
              <a:sym typeface="Arial"/>
            </a:endParaRPr>
          </a:p>
        </p:txBody>
      </p:sp>
      <p:sp>
        <p:nvSpPr>
          <p:cNvPr id="369" name="Google Shape;369;p36"/>
          <p:cNvSpPr/>
          <p:nvPr/>
        </p:nvSpPr>
        <p:spPr>
          <a:xfrm>
            <a:off x="628653" y="2871742"/>
            <a:ext cx="7886699" cy="402033"/>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Arial"/>
                <a:ea typeface="Arial"/>
                <a:cs typeface="Arial"/>
                <a:sym typeface="Arial"/>
              </a:rPr>
              <a:t>GvaWeather/gvaweather.sbt</a:t>
            </a:r>
            <a:endParaRPr b="1" sz="1400">
              <a:solidFill>
                <a:schemeClr val="dk1"/>
              </a:solidFill>
              <a:latin typeface="Arial"/>
              <a:ea typeface="Arial"/>
              <a:cs typeface="Arial"/>
              <a:sym typeface="Arial"/>
            </a:endParaRPr>
          </a:p>
        </p:txBody>
      </p:sp>
      <p:sp>
        <p:nvSpPr>
          <p:cNvPr id="370" name="Google Shape;370;p36"/>
          <p:cNvSpPr/>
          <p:nvPr/>
        </p:nvSpPr>
        <p:spPr>
          <a:xfrm>
            <a:off x="628653" y="2010654"/>
            <a:ext cx="7886699" cy="416457"/>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Arial"/>
                <a:ea typeface="Arial"/>
                <a:cs typeface="Arial"/>
                <a:sym typeface="Arial"/>
              </a:rPr>
              <a:t>wget </a:t>
            </a:r>
            <a:r>
              <a:rPr b="1" lang="en-IN" sz="1400" u="sng">
                <a:solidFill>
                  <a:schemeClr val="hlink"/>
                </a:solidFill>
                <a:latin typeface="Arial"/>
                <a:ea typeface="Arial"/>
                <a:cs typeface="Arial"/>
                <a:sym typeface="Arial"/>
                <a:hlinkClick r:id="rId3"/>
              </a:rPr>
              <a:t>http://cern.ch/kacper/GvaWeather.tar.gz</a:t>
            </a:r>
            <a:r>
              <a:rPr b="1" lang="en-IN" sz="1400">
                <a:solidFill>
                  <a:schemeClr val="dk1"/>
                </a:solidFill>
                <a:latin typeface="Arial"/>
                <a:ea typeface="Arial"/>
                <a:cs typeface="Arial"/>
                <a:sym typeface="Arial"/>
              </a:rPr>
              <a:t>; tar -xzf GvaWeather.tar.gz</a:t>
            </a:r>
            <a:endParaRPr b="1" sz="1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IN" sz="2400">
                <a:latin typeface="Times New Roman"/>
                <a:ea typeface="Times New Roman"/>
                <a:cs typeface="Times New Roman"/>
                <a:sym typeface="Times New Roman"/>
              </a:rPr>
              <a:t>Summary</a:t>
            </a:r>
            <a:endParaRPr sz="2400">
              <a:latin typeface="Times New Roman"/>
              <a:ea typeface="Times New Roman"/>
              <a:cs typeface="Times New Roman"/>
              <a:sym typeface="Times New Roman"/>
            </a:endParaRPr>
          </a:p>
        </p:txBody>
      </p:sp>
      <p:sp>
        <p:nvSpPr>
          <p:cNvPr id="376" name="Google Shape;376;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concept not limited to single pass map-reduce</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avoid soring intermediate results on disk or HDFS</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speedup computations when reusing datasets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Programming with RDDs</a:t>
            </a:r>
            <a:endParaRPr sz="4000">
              <a:latin typeface="Times New Roman"/>
              <a:ea typeface="Times New Roman"/>
              <a:cs typeface="Times New Roman"/>
              <a:sym typeface="Times New Roman"/>
            </a:endParaRPr>
          </a:p>
        </p:txBody>
      </p:sp>
      <p:sp>
        <p:nvSpPr>
          <p:cNvPr id="382" name="Google Shape;382;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An RDD is simply a distributed collection of elements. In Spark all work is expressed as either creating new RDDs, transforming existing RDDs, or calling operations on RDDs to compute a result.</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Spark automatically distributes the data contained in RDDs across your cluster and parallelizes the operations you perform on them.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RDD</a:t>
            </a:r>
            <a:endParaRPr>
              <a:latin typeface="Times New Roman"/>
              <a:ea typeface="Times New Roman"/>
              <a:cs typeface="Times New Roman"/>
              <a:sym typeface="Times New Roman"/>
            </a:endParaRPr>
          </a:p>
        </p:txBody>
      </p:sp>
      <p:sp>
        <p:nvSpPr>
          <p:cNvPr id="388" name="Google Shape;38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An RDD in Spark is simply an immutable distributed collection of objects.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Each RDD is split into multiple </a:t>
            </a:r>
            <a:r>
              <a:rPr i="1" lang="en-IN" sz="2400">
                <a:latin typeface="Times New Roman"/>
                <a:ea typeface="Times New Roman"/>
                <a:cs typeface="Times New Roman"/>
                <a:sym typeface="Times New Roman"/>
              </a:rPr>
              <a:t>partitions, which may be computed on different nodes of the </a:t>
            </a:r>
            <a:r>
              <a:rPr lang="en-IN" sz="2400">
                <a:latin typeface="Times New Roman"/>
                <a:ea typeface="Times New Roman"/>
                <a:cs typeface="Times New Roman"/>
                <a:sym typeface="Times New Roman"/>
              </a:rPr>
              <a:t>cluster.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RDDs can contain any type of Python, Java, or Scala objects, including userdefined classes.</a:t>
            </a: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94" name="Google Shape;394;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Users create RDDs in two ways: by loading an external dataset, or by distributing a collection of objects (e.g., a list or set) in their driver program.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We have already seen loading a text file as an RDD of strings using SparkContext.textFile()</a:t>
            </a:r>
            <a:r>
              <a:rPr i="1" lang="en-IN" sz="2400">
                <a:latin typeface="Times New Roman"/>
                <a:ea typeface="Times New Roman"/>
                <a:cs typeface="Times New Roman"/>
                <a:sym typeface="Times New Roman"/>
              </a:rPr>
              <a:t>. Creating an RDD of strings with textFile() in Python</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lines = sc.textFile("README.md“)</a:t>
            </a:r>
            <a:endParaRPr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Operations on RDDs</a:t>
            </a:r>
            <a:endParaRPr>
              <a:latin typeface="Times New Roman"/>
              <a:ea typeface="Times New Roman"/>
              <a:cs typeface="Times New Roman"/>
              <a:sym typeface="Times New Roman"/>
            </a:endParaRPr>
          </a:p>
        </p:txBody>
      </p:sp>
      <p:sp>
        <p:nvSpPr>
          <p:cNvPr id="400" name="Google Shape;400;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i="1" lang="en-IN" sz="2400">
                <a:latin typeface="Times New Roman"/>
                <a:ea typeface="Times New Roman"/>
                <a:cs typeface="Times New Roman"/>
                <a:sym typeface="Times New Roman"/>
              </a:rPr>
              <a:t>Transformations </a:t>
            </a:r>
            <a:endParaRPr/>
          </a:p>
          <a:p>
            <a:pPr indent="-285750" lvl="1" marL="742950" rtl="0" algn="just">
              <a:spcBef>
                <a:spcPts val="480"/>
              </a:spcBef>
              <a:spcAft>
                <a:spcPts val="0"/>
              </a:spcAft>
              <a:buClr>
                <a:schemeClr val="dk1"/>
              </a:buClr>
              <a:buSzPts val="2400"/>
              <a:buChar char="–"/>
            </a:pPr>
            <a:r>
              <a:rPr i="1" lang="en-IN" sz="2400">
                <a:latin typeface="Times New Roman"/>
                <a:ea typeface="Times New Roman"/>
                <a:cs typeface="Times New Roman"/>
                <a:sym typeface="Times New Roman"/>
              </a:rPr>
              <a:t>Transformations construct a new RDD from a previous one. </a:t>
            </a:r>
            <a:endParaRPr/>
          </a:p>
          <a:p>
            <a:pPr indent="-342900" lvl="0" marL="342900" rtl="0" algn="l">
              <a:spcBef>
                <a:spcPts val="480"/>
              </a:spcBef>
              <a:spcAft>
                <a:spcPts val="0"/>
              </a:spcAft>
              <a:buClr>
                <a:schemeClr val="dk1"/>
              </a:buClr>
              <a:buSzPts val="2400"/>
              <a:buChar char="•"/>
            </a:pPr>
            <a:r>
              <a:rPr i="1" lang="en-IN" sz="2400">
                <a:latin typeface="Times New Roman"/>
                <a:ea typeface="Times New Roman"/>
                <a:cs typeface="Times New Roman"/>
                <a:sym typeface="Times New Roman"/>
              </a:rPr>
              <a:t>Actions.</a:t>
            </a:r>
            <a:endParaRPr/>
          </a:p>
          <a:p>
            <a:pPr indent="-285750" lvl="1" marL="742950" rtl="0" algn="just">
              <a:spcBef>
                <a:spcPts val="480"/>
              </a:spcBef>
              <a:spcAft>
                <a:spcPts val="0"/>
              </a:spcAft>
              <a:buClr>
                <a:schemeClr val="dk1"/>
              </a:buClr>
              <a:buSzPts val="2400"/>
              <a:buChar char="–"/>
            </a:pPr>
            <a:r>
              <a:rPr i="1" lang="en-IN" sz="2400">
                <a:latin typeface="Times New Roman"/>
                <a:ea typeface="Times New Roman"/>
                <a:cs typeface="Times New Roman"/>
                <a:sym typeface="Times New Roman"/>
              </a:rPr>
              <a:t>Actions compute a result based on an RDD, and either return it to </a:t>
            </a:r>
            <a:r>
              <a:rPr lang="en-IN" sz="2400">
                <a:latin typeface="Times New Roman"/>
                <a:ea typeface="Times New Roman"/>
                <a:cs typeface="Times New Roman"/>
                <a:sym typeface="Times New Roman"/>
              </a:rPr>
              <a:t>the driver program or save it to an external storage system (e.g., HDFS).</a:t>
            </a:r>
            <a:endParaRPr i="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590"/>
              <a:buChar char="•"/>
            </a:pPr>
            <a:r>
              <a:rPr lang="en-IN" sz="2590">
                <a:latin typeface="Times New Roman"/>
                <a:ea typeface="Times New Roman"/>
                <a:cs typeface="Times New Roman"/>
                <a:sym typeface="Times New Roman"/>
              </a:rPr>
              <a:t>By supporting these workloads in the same engine, Spark makes it easy and inexpensive to </a:t>
            </a:r>
            <a:r>
              <a:rPr i="1" lang="en-IN" sz="2590">
                <a:latin typeface="Times New Roman"/>
                <a:ea typeface="Times New Roman"/>
                <a:cs typeface="Times New Roman"/>
                <a:sym typeface="Times New Roman"/>
              </a:rPr>
              <a:t>combine different processing </a:t>
            </a:r>
            <a:r>
              <a:rPr lang="en-IN" sz="2590">
                <a:latin typeface="Times New Roman"/>
                <a:ea typeface="Times New Roman"/>
                <a:cs typeface="Times New Roman"/>
                <a:sym typeface="Times New Roman"/>
              </a:rPr>
              <a:t>types, which is often necessary in production data analysis pipelines. </a:t>
            </a:r>
            <a:endParaRPr/>
          </a:p>
          <a:p>
            <a:pPr indent="-342900" lvl="0" marL="342900" rtl="0" algn="just">
              <a:lnSpc>
                <a:spcPct val="80000"/>
              </a:lnSpc>
              <a:spcBef>
                <a:spcPts val="518"/>
              </a:spcBef>
              <a:spcAft>
                <a:spcPts val="0"/>
              </a:spcAft>
              <a:buClr>
                <a:schemeClr val="dk1"/>
              </a:buClr>
              <a:buSzPts val="2590"/>
              <a:buChar char="•"/>
            </a:pPr>
            <a:r>
              <a:rPr lang="en-IN" sz="2590">
                <a:latin typeface="Times New Roman"/>
                <a:ea typeface="Times New Roman"/>
                <a:cs typeface="Times New Roman"/>
                <a:sym typeface="Times New Roman"/>
              </a:rPr>
              <a:t>In addition, it reduces the management burden of maintaining separate tools.</a:t>
            </a:r>
            <a:endParaRPr/>
          </a:p>
          <a:p>
            <a:pPr indent="-342900" lvl="0" marL="342900" rtl="0" algn="just">
              <a:lnSpc>
                <a:spcPct val="80000"/>
              </a:lnSpc>
              <a:spcBef>
                <a:spcPts val="518"/>
              </a:spcBef>
              <a:spcAft>
                <a:spcPts val="0"/>
              </a:spcAft>
              <a:buClr>
                <a:schemeClr val="dk1"/>
              </a:buClr>
              <a:buSzPts val="2590"/>
              <a:buChar char="•"/>
            </a:pPr>
            <a:r>
              <a:rPr lang="en-IN" sz="2590">
                <a:latin typeface="Times New Roman"/>
                <a:ea typeface="Times New Roman"/>
                <a:cs typeface="Times New Roman"/>
                <a:sym typeface="Times New Roman"/>
              </a:rPr>
              <a:t>Spark is designed to be highly accessible, offering simple APIs in Python, Java, Scala, and SQL, and rich built-in libraries. </a:t>
            </a:r>
            <a:endParaRPr/>
          </a:p>
          <a:p>
            <a:pPr indent="-342900" lvl="0" marL="342900" rtl="0" algn="just">
              <a:lnSpc>
                <a:spcPct val="80000"/>
              </a:lnSpc>
              <a:spcBef>
                <a:spcPts val="518"/>
              </a:spcBef>
              <a:spcAft>
                <a:spcPts val="0"/>
              </a:spcAft>
              <a:buClr>
                <a:schemeClr val="dk1"/>
              </a:buClr>
              <a:buSzPts val="2590"/>
              <a:buChar char="•"/>
            </a:pPr>
            <a:r>
              <a:rPr lang="en-IN" sz="2590">
                <a:latin typeface="Times New Roman"/>
                <a:ea typeface="Times New Roman"/>
                <a:cs typeface="Times New Roman"/>
                <a:sym typeface="Times New Roman"/>
              </a:rPr>
              <a:t>It also integrates closely with other Big Data tools. Hadoop clusters and access any Hadoop data source, including Cassandra.</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Creating RDDs  RDD.persist()</a:t>
            </a:r>
            <a:endParaRPr sz="4000">
              <a:latin typeface="Times New Roman"/>
              <a:ea typeface="Times New Roman"/>
              <a:cs typeface="Times New Roman"/>
              <a:sym typeface="Times New Roman"/>
            </a:endParaRPr>
          </a:p>
        </p:txBody>
      </p:sp>
      <p:sp>
        <p:nvSpPr>
          <p:cNvPr id="406" name="Google Shape;40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Spark provides two ways to create RDDs: loading an external dataset and parallelizing a collection in your driver program.</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lines = sc.parallelize(["pandas", "i like pandas"])</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lines = sc.textFile("/path/to/README.md")</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If you would like to reuse an RDD in multiple actions, you can ask Spark to </a:t>
            </a:r>
            <a:r>
              <a:rPr i="1" lang="en-IN" sz="2400">
                <a:latin typeface="Times New Roman"/>
                <a:ea typeface="Times New Roman"/>
                <a:cs typeface="Times New Roman"/>
                <a:sym typeface="Times New Roman"/>
              </a:rPr>
              <a:t>persist it using RDD.persist().</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12" name="Google Shape;412;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lang="en-IN">
                <a:latin typeface="Times New Roman"/>
                <a:ea typeface="Times New Roman"/>
                <a:cs typeface="Times New Roman"/>
                <a:sym typeface="Times New Roman"/>
              </a:rPr>
              <a:t>RDD Operations</a:t>
            </a:r>
            <a:endParaRPr/>
          </a:p>
          <a:p>
            <a:pPr indent="-342900" lvl="0" marL="342900" rtl="0" algn="l">
              <a:spcBef>
                <a:spcPts val="480"/>
              </a:spcBef>
              <a:spcAft>
                <a:spcPts val="0"/>
              </a:spcAft>
              <a:buClr>
                <a:schemeClr val="dk1"/>
              </a:buClr>
              <a:buSzPts val="2400"/>
              <a:buChar char="•"/>
            </a:pPr>
            <a:r>
              <a:rPr i="1" lang="en-IN" sz="2400">
                <a:latin typeface="Times New Roman"/>
                <a:ea typeface="Times New Roman"/>
                <a:cs typeface="Times New Roman"/>
                <a:sym typeface="Times New Roman"/>
              </a:rPr>
              <a:t>Transformations are operations on RDDs that return a new RDD, such as </a:t>
            </a:r>
            <a:r>
              <a:rPr lang="en-IN" sz="2400">
                <a:latin typeface="Times New Roman"/>
                <a:ea typeface="Times New Roman"/>
                <a:cs typeface="Times New Roman"/>
                <a:sym typeface="Times New Roman"/>
              </a:rPr>
              <a:t>map() and filter().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Actions are operations that return a result to the driver program or write it to storage, and kick off a computation, such as count() and first().</a:t>
            </a:r>
            <a:endParaRPr sz="24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lang="en-IN" sz="3959">
                <a:latin typeface="Times New Roman"/>
                <a:ea typeface="Times New Roman"/>
                <a:cs typeface="Times New Roman"/>
                <a:sym typeface="Times New Roman"/>
              </a:rPr>
              <a:t>To select only error messages from logfile</a:t>
            </a:r>
            <a:endParaRPr sz="3959">
              <a:latin typeface="Times New Roman"/>
              <a:ea typeface="Times New Roman"/>
              <a:cs typeface="Times New Roman"/>
              <a:sym typeface="Times New Roman"/>
            </a:endParaRPr>
          </a:p>
        </p:txBody>
      </p:sp>
      <p:sp>
        <p:nvSpPr>
          <p:cNvPr id="418" name="Google Shape;418;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None/>
            </a:pPr>
            <a:r>
              <a:rPr b="1" lang="en-IN" sz="2800">
                <a:latin typeface="Times New Roman"/>
                <a:ea typeface="Times New Roman"/>
                <a:cs typeface="Times New Roman"/>
                <a:sym typeface="Times New Roman"/>
              </a:rPr>
              <a:t>In python</a:t>
            </a:r>
            <a:endParaRPr b="1"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inputRDD = sc.textFile("log.txt")</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errorsRDD = inputRDD.filter(lambda x: "error" in x)</a:t>
            </a:r>
            <a:endParaRPr/>
          </a:p>
          <a:p>
            <a:pPr indent="-165100" lvl="0" marL="342900" rtl="0" algn="l">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None/>
            </a:pPr>
            <a:r>
              <a:rPr b="1" lang="en-IN" sz="2800">
                <a:latin typeface="Times New Roman"/>
                <a:ea typeface="Times New Roman"/>
                <a:cs typeface="Times New Roman"/>
                <a:sym typeface="Times New Roman"/>
              </a:rPr>
              <a:t>In scala</a:t>
            </a:r>
            <a:endParaRPr b="1"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val inputRDD = sc.textFile("log.txt")</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val errorsRDD = inputRDD.filter(line =&gt; line.contains("error"))</a:t>
            </a:r>
            <a:endParaRPr sz="2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lang="en-IN" sz="3959">
                <a:latin typeface="Times New Roman"/>
                <a:ea typeface="Times New Roman"/>
                <a:cs typeface="Times New Roman"/>
                <a:sym typeface="Times New Roman"/>
              </a:rPr>
              <a:t>To print out the number of lines that contained either </a:t>
            </a:r>
            <a:r>
              <a:rPr i="1" lang="en-IN" sz="3959"/>
              <a:t>error or warning</a:t>
            </a:r>
            <a:endParaRPr sz="3959"/>
          </a:p>
        </p:txBody>
      </p:sp>
      <p:sp>
        <p:nvSpPr>
          <p:cNvPr id="424" name="Google Shape;424;p45"/>
          <p:cNvSpPr txBox="1"/>
          <p:nvPr>
            <p:ph idx="1" type="body"/>
          </p:nvPr>
        </p:nvSpPr>
        <p:spPr>
          <a:xfrm>
            <a:off x="285720" y="1600200"/>
            <a:ext cx="428628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IN" sz="2480">
                <a:latin typeface="Times New Roman"/>
                <a:ea typeface="Times New Roman"/>
                <a:cs typeface="Times New Roman"/>
                <a:sym typeface="Times New Roman"/>
              </a:rPr>
              <a:t>errorsRDD = inputRDD.filter(</a:t>
            </a:r>
            <a:r>
              <a:rPr b="1" lang="en-IN" sz="2480">
                <a:latin typeface="Times New Roman"/>
                <a:ea typeface="Times New Roman"/>
                <a:cs typeface="Times New Roman"/>
                <a:sym typeface="Times New Roman"/>
              </a:rPr>
              <a:t>lambda x: "error" in x)</a:t>
            </a:r>
            <a:endParaRPr/>
          </a:p>
          <a:p>
            <a:pPr indent="-342900" lvl="0" marL="342900" rtl="0" algn="l">
              <a:lnSpc>
                <a:spcPct val="80000"/>
              </a:lnSpc>
              <a:spcBef>
                <a:spcPts val="496"/>
              </a:spcBef>
              <a:spcAft>
                <a:spcPts val="0"/>
              </a:spcAft>
              <a:buClr>
                <a:schemeClr val="dk1"/>
              </a:buClr>
              <a:buSzPts val="2480"/>
              <a:buChar char="•"/>
            </a:pPr>
            <a:r>
              <a:rPr lang="en-IN" sz="2480">
                <a:latin typeface="Times New Roman"/>
                <a:ea typeface="Times New Roman"/>
                <a:cs typeface="Times New Roman"/>
                <a:sym typeface="Times New Roman"/>
              </a:rPr>
              <a:t>warningsRDD = inputRDD.filter(</a:t>
            </a:r>
            <a:r>
              <a:rPr b="1" lang="en-IN" sz="2480">
                <a:latin typeface="Times New Roman"/>
                <a:ea typeface="Times New Roman"/>
                <a:cs typeface="Times New Roman"/>
                <a:sym typeface="Times New Roman"/>
              </a:rPr>
              <a:t>lambda x: "warning" in x)</a:t>
            </a:r>
            <a:endParaRPr/>
          </a:p>
          <a:p>
            <a:pPr indent="-342900" lvl="0" marL="342900" rtl="0" algn="l">
              <a:lnSpc>
                <a:spcPct val="80000"/>
              </a:lnSpc>
              <a:spcBef>
                <a:spcPts val="496"/>
              </a:spcBef>
              <a:spcAft>
                <a:spcPts val="0"/>
              </a:spcAft>
              <a:buClr>
                <a:schemeClr val="dk1"/>
              </a:buClr>
              <a:buSzPts val="2480"/>
              <a:buChar char="•"/>
            </a:pPr>
            <a:r>
              <a:rPr lang="en-IN" sz="2480">
                <a:latin typeface="Times New Roman"/>
                <a:ea typeface="Times New Roman"/>
                <a:cs typeface="Times New Roman"/>
                <a:sym typeface="Times New Roman"/>
              </a:rPr>
              <a:t>badLinesRDD = errorsRDD.union(warningsRDD)</a:t>
            </a:r>
            <a:endParaRPr/>
          </a:p>
          <a:p>
            <a:pPr indent="-342900" lvl="0" marL="342900" rtl="0" algn="l">
              <a:lnSpc>
                <a:spcPct val="80000"/>
              </a:lnSpc>
              <a:spcBef>
                <a:spcPts val="496"/>
              </a:spcBef>
              <a:spcAft>
                <a:spcPts val="0"/>
              </a:spcAft>
              <a:buClr>
                <a:schemeClr val="dk1"/>
              </a:buClr>
              <a:buSzPts val="2480"/>
              <a:buChar char="•"/>
            </a:pPr>
            <a:r>
              <a:rPr lang="en-IN" sz="2480">
                <a:latin typeface="Times New Roman"/>
                <a:ea typeface="Times New Roman"/>
                <a:cs typeface="Times New Roman"/>
                <a:sym typeface="Times New Roman"/>
              </a:rPr>
              <a:t>union() is a bit different than filter(), in that it operates on two RDDs instead of one.</a:t>
            </a:r>
            <a:endParaRPr sz="2480">
              <a:latin typeface="Times New Roman"/>
              <a:ea typeface="Times New Roman"/>
              <a:cs typeface="Times New Roman"/>
              <a:sym typeface="Times New Roman"/>
            </a:endParaRPr>
          </a:p>
        </p:txBody>
      </p:sp>
      <p:pic>
        <p:nvPicPr>
          <p:cNvPr id="425" name="Google Shape;425;p45"/>
          <p:cNvPicPr preferRelativeResize="0"/>
          <p:nvPr/>
        </p:nvPicPr>
        <p:blipFill rotWithShape="1">
          <a:blip r:embed="rId3">
            <a:alphaModFix/>
          </a:blip>
          <a:srcRect b="0" l="0" r="0" t="0"/>
          <a:stretch/>
        </p:blipFill>
        <p:spPr>
          <a:xfrm>
            <a:off x="4500562" y="1071546"/>
            <a:ext cx="4643438" cy="464347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RDD actions</a:t>
            </a:r>
            <a:endParaRPr>
              <a:latin typeface="Times New Roman"/>
              <a:ea typeface="Times New Roman"/>
              <a:cs typeface="Times New Roman"/>
              <a:sym typeface="Times New Roman"/>
            </a:endParaRPr>
          </a:p>
        </p:txBody>
      </p:sp>
      <p:sp>
        <p:nvSpPr>
          <p:cNvPr id="431" name="Google Shape;43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latin typeface="Times New Roman"/>
                <a:ea typeface="Times New Roman"/>
                <a:cs typeface="Times New Roman"/>
                <a:sym typeface="Times New Roman"/>
              </a:rPr>
              <a:t>Actions force the evaluation of the transformations required for the RDD they were called on, since they need to actually produce output.</a:t>
            </a:r>
            <a:endParaRPr/>
          </a:p>
          <a:p>
            <a:pPr indent="-342900" lvl="0" marL="342900" rtl="0" algn="l">
              <a:spcBef>
                <a:spcPts val="560"/>
              </a:spcBef>
              <a:spcAft>
                <a:spcPts val="0"/>
              </a:spcAft>
              <a:buClr>
                <a:schemeClr val="dk1"/>
              </a:buClr>
              <a:buSzPts val="2800"/>
              <a:buChar char="•"/>
            </a:pPr>
            <a:r>
              <a:rPr b="1" lang="en-IN" sz="2800">
                <a:latin typeface="Times New Roman"/>
                <a:ea typeface="Times New Roman"/>
                <a:cs typeface="Times New Roman"/>
                <a:sym typeface="Times New Roman"/>
              </a:rPr>
              <a:t>print "Input had " + badLinesRDD.count() + " concerning lines"</a:t>
            </a:r>
            <a:endParaRPr/>
          </a:p>
          <a:p>
            <a:pPr indent="-342900" lvl="0" marL="342900" rtl="0" algn="l">
              <a:spcBef>
                <a:spcPts val="560"/>
              </a:spcBef>
              <a:spcAft>
                <a:spcPts val="0"/>
              </a:spcAft>
              <a:buClr>
                <a:schemeClr val="dk1"/>
              </a:buClr>
              <a:buSzPts val="2800"/>
              <a:buChar char="•"/>
            </a:pPr>
            <a:r>
              <a:rPr b="1" lang="en-IN" sz="2800">
                <a:latin typeface="Times New Roman"/>
                <a:ea typeface="Times New Roman"/>
                <a:cs typeface="Times New Roman"/>
                <a:sym typeface="Times New Roman"/>
              </a:rPr>
              <a:t>print "Here are 10 examples:"</a:t>
            </a:r>
            <a:endParaRPr/>
          </a:p>
          <a:p>
            <a:pPr indent="-342900" lvl="0" marL="342900" rtl="0" algn="l">
              <a:spcBef>
                <a:spcPts val="560"/>
              </a:spcBef>
              <a:spcAft>
                <a:spcPts val="0"/>
              </a:spcAft>
              <a:buClr>
                <a:schemeClr val="dk1"/>
              </a:buClr>
              <a:buSzPts val="2800"/>
              <a:buChar char="•"/>
            </a:pPr>
            <a:r>
              <a:rPr b="1" lang="en-IN" sz="2800">
                <a:latin typeface="Times New Roman"/>
                <a:ea typeface="Times New Roman"/>
                <a:cs typeface="Times New Roman"/>
                <a:sym typeface="Times New Roman"/>
              </a:rPr>
              <a:t>for line in badLinesRDD.take(10):</a:t>
            </a:r>
            <a:endParaRPr/>
          </a:p>
          <a:p>
            <a:pPr indent="-342900" lvl="0" marL="342900" rtl="0" algn="l">
              <a:spcBef>
                <a:spcPts val="560"/>
              </a:spcBef>
              <a:spcAft>
                <a:spcPts val="0"/>
              </a:spcAft>
              <a:buClr>
                <a:schemeClr val="dk1"/>
              </a:buClr>
              <a:buSzPts val="2800"/>
              <a:buChar char="•"/>
            </a:pPr>
            <a:r>
              <a:rPr b="1" lang="en-IN" sz="2800">
                <a:latin typeface="Times New Roman"/>
                <a:ea typeface="Times New Roman"/>
                <a:cs typeface="Times New Roman"/>
                <a:sym typeface="Times New Roman"/>
              </a:rPr>
              <a:t>print line</a:t>
            </a:r>
            <a:endParaRPr sz="2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Lazy Evaluation</a:t>
            </a:r>
            <a:endParaRPr>
              <a:latin typeface="Times New Roman"/>
              <a:ea typeface="Times New Roman"/>
              <a:cs typeface="Times New Roman"/>
              <a:sym typeface="Times New Roman"/>
            </a:endParaRPr>
          </a:p>
        </p:txBody>
      </p:sp>
      <p:sp>
        <p:nvSpPr>
          <p:cNvPr id="437" name="Google Shape;437;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480"/>
              <a:buChar char="•"/>
            </a:pPr>
            <a:r>
              <a:rPr lang="en-IN" sz="2480">
                <a:latin typeface="Times New Roman"/>
                <a:ea typeface="Times New Roman"/>
                <a:cs typeface="Times New Roman"/>
                <a:sym typeface="Times New Roman"/>
              </a:rPr>
              <a:t>Transformations on RDDs are lazily evaluated, meaning that Spark will not begin to execute until it sees an action.</a:t>
            </a:r>
            <a:endParaRPr/>
          </a:p>
          <a:p>
            <a:pPr indent="-342900" lvl="0" marL="342900" rtl="0" algn="just">
              <a:lnSpc>
                <a:spcPct val="80000"/>
              </a:lnSpc>
              <a:spcBef>
                <a:spcPts val="496"/>
              </a:spcBef>
              <a:spcAft>
                <a:spcPts val="0"/>
              </a:spcAft>
              <a:buClr>
                <a:schemeClr val="dk1"/>
              </a:buClr>
              <a:buSzPts val="2480"/>
              <a:buChar char="•"/>
            </a:pPr>
            <a:r>
              <a:rPr lang="en-IN" sz="2480">
                <a:latin typeface="Times New Roman"/>
                <a:ea typeface="Times New Roman"/>
                <a:cs typeface="Times New Roman"/>
                <a:sym typeface="Times New Roman"/>
              </a:rPr>
              <a:t>Lazy evaluation means that when we call a transformation on an RDD (for instance, calling map()), the operation is not immediately performed. </a:t>
            </a:r>
            <a:endParaRPr/>
          </a:p>
          <a:p>
            <a:pPr indent="-342900" lvl="0" marL="342900" rtl="0" algn="just">
              <a:lnSpc>
                <a:spcPct val="80000"/>
              </a:lnSpc>
              <a:spcBef>
                <a:spcPts val="496"/>
              </a:spcBef>
              <a:spcAft>
                <a:spcPts val="0"/>
              </a:spcAft>
              <a:buClr>
                <a:schemeClr val="dk1"/>
              </a:buClr>
              <a:buSzPts val="2480"/>
              <a:buChar char="•"/>
            </a:pPr>
            <a:r>
              <a:rPr lang="en-IN" sz="2480">
                <a:latin typeface="Times New Roman"/>
                <a:ea typeface="Times New Roman"/>
                <a:cs typeface="Times New Roman"/>
                <a:sym typeface="Times New Roman"/>
              </a:rPr>
              <a:t>Instead, Spark internally records metadata to indicate that this operation has been requested. Rather than thinking of an RDD as containing specific data, it is best to think of each RDD as consisting of instructions on how to compute the data that we build up through transformations. </a:t>
            </a:r>
            <a:endParaRPr/>
          </a:p>
          <a:p>
            <a:pPr indent="-342900" lvl="0" marL="342900" rtl="0" algn="just">
              <a:lnSpc>
                <a:spcPct val="80000"/>
              </a:lnSpc>
              <a:spcBef>
                <a:spcPts val="496"/>
              </a:spcBef>
              <a:spcAft>
                <a:spcPts val="0"/>
              </a:spcAft>
              <a:buClr>
                <a:schemeClr val="dk1"/>
              </a:buClr>
              <a:buSzPts val="2480"/>
              <a:buChar char="•"/>
            </a:pPr>
            <a:r>
              <a:rPr lang="en-IN" sz="2480">
                <a:latin typeface="Times New Roman"/>
                <a:ea typeface="Times New Roman"/>
                <a:cs typeface="Times New Roman"/>
                <a:sym typeface="Times New Roman"/>
              </a:rPr>
              <a:t>Loading data into an RDD is lazily evaluated in the same way transformations are.</a:t>
            </a:r>
            <a:endParaRPr sz="248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To get squares of numbers</a:t>
            </a:r>
            <a:endParaRPr>
              <a:latin typeface="Times New Roman"/>
              <a:ea typeface="Times New Roman"/>
              <a:cs typeface="Times New Roman"/>
              <a:sym typeface="Times New Roman"/>
            </a:endParaRPr>
          </a:p>
        </p:txBody>
      </p:sp>
      <p:sp>
        <p:nvSpPr>
          <p:cNvPr id="443" name="Google Shape;44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IN" sz="2800">
                <a:latin typeface="Times New Roman"/>
                <a:ea typeface="Times New Roman"/>
                <a:cs typeface="Times New Roman"/>
                <a:sym typeface="Times New Roman"/>
              </a:rPr>
              <a:t>nums = sc.parallelize([1, 2, 3, 4])</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squared = nums.map(</a:t>
            </a:r>
            <a:r>
              <a:rPr b="1" lang="en-IN" sz="2800">
                <a:latin typeface="Times New Roman"/>
                <a:ea typeface="Times New Roman"/>
                <a:cs typeface="Times New Roman"/>
                <a:sym typeface="Times New Roman"/>
              </a:rPr>
              <a:t>lambda x: x * x).collect()</a:t>
            </a:r>
            <a:endParaRPr/>
          </a:p>
          <a:p>
            <a:pPr indent="-342900" lvl="0" marL="342900" rtl="0" algn="l">
              <a:spcBef>
                <a:spcPts val="560"/>
              </a:spcBef>
              <a:spcAft>
                <a:spcPts val="0"/>
              </a:spcAft>
              <a:buClr>
                <a:schemeClr val="dk1"/>
              </a:buClr>
              <a:buSzPts val="2800"/>
              <a:buChar char="•"/>
            </a:pPr>
            <a:r>
              <a:rPr b="1" lang="en-IN" sz="2800">
                <a:latin typeface="Times New Roman"/>
                <a:ea typeface="Times New Roman"/>
                <a:cs typeface="Times New Roman"/>
                <a:sym typeface="Times New Roman"/>
              </a:rPr>
              <a:t>for num in squared:</a:t>
            </a:r>
            <a:endParaRPr/>
          </a:p>
          <a:p>
            <a:pPr indent="-342900" lvl="0" marL="342900" rtl="0" algn="l">
              <a:spcBef>
                <a:spcPts val="560"/>
              </a:spcBef>
              <a:spcAft>
                <a:spcPts val="0"/>
              </a:spcAft>
              <a:buClr>
                <a:schemeClr val="dk1"/>
              </a:buClr>
              <a:buSzPts val="2800"/>
              <a:buChar char="•"/>
            </a:pPr>
            <a:r>
              <a:rPr b="1" lang="en-IN" sz="2800">
                <a:latin typeface="Times New Roman"/>
                <a:ea typeface="Times New Roman"/>
                <a:cs typeface="Times New Roman"/>
                <a:sym typeface="Times New Roman"/>
              </a:rPr>
              <a:t>print "%i " % (num)</a:t>
            </a:r>
            <a:endParaRPr sz="28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49" name="Google Shape;449;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Sometimes we want to produce multiple output elements for each input element. The operation to do this is called flatMap().  As with map(), the function we provide to flatMap() is called individually for each element in our input RDD.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Instead of returning a single element, we return an iterator with our return values.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Rather than producing an RDD of iterators, we get back an RDD that consists of the elements from all of the iterators.</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lines = sc.parallelize(["hello world", "hi"])</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words = lines.flatMap(</a:t>
            </a:r>
            <a:r>
              <a:rPr b="1" lang="en-IN" sz="2400">
                <a:latin typeface="Times New Roman"/>
                <a:ea typeface="Times New Roman"/>
                <a:cs typeface="Times New Roman"/>
                <a:sym typeface="Times New Roman"/>
              </a:rPr>
              <a:t>lambda line</a:t>
            </a:r>
            <a:endParaRPr sz="2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Set operations</a:t>
            </a:r>
            <a:endParaRPr sz="4000">
              <a:latin typeface="Times New Roman"/>
              <a:ea typeface="Times New Roman"/>
              <a:cs typeface="Times New Roman"/>
              <a:sym typeface="Times New Roman"/>
            </a:endParaRPr>
          </a:p>
        </p:txBody>
      </p:sp>
      <p:sp>
        <p:nvSpPr>
          <p:cNvPr id="455" name="Google Shape;455;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456" name="Google Shape;456;p50"/>
          <p:cNvPicPr preferRelativeResize="0"/>
          <p:nvPr/>
        </p:nvPicPr>
        <p:blipFill rotWithShape="1">
          <a:blip r:embed="rId3">
            <a:alphaModFix/>
          </a:blip>
          <a:srcRect b="0" l="0" r="0" t="0"/>
          <a:stretch/>
        </p:blipFill>
        <p:spPr>
          <a:xfrm>
            <a:off x="357158" y="1142984"/>
            <a:ext cx="8286808" cy="526258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62" name="Google Shape;462;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IN" sz="2800">
                <a:latin typeface="Times New Roman"/>
                <a:ea typeface="Times New Roman"/>
                <a:cs typeface="Times New Roman"/>
                <a:sym typeface="Times New Roman"/>
              </a:rPr>
              <a:t>collect() Return all elements from the RDD. rdd.collect() {1, 2, 3, 3}</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count() Number of elements in the RDD.</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rdd.count() 4</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countByValue() Number of times each element</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occurs in the RDD. </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rdd.countByValue() {(1, 1),(2, 1),(3, 2)}</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The Spark Stack</a:t>
            </a:r>
            <a:endParaRPr>
              <a:latin typeface="Times New Roman"/>
              <a:ea typeface="Times New Roman"/>
              <a:cs typeface="Times New Roman"/>
              <a:sym typeface="Times New Roman"/>
            </a:endParaRPr>
          </a:p>
        </p:txBody>
      </p:sp>
      <p:pic>
        <p:nvPicPr>
          <p:cNvPr id="107" name="Google Shape;107;p16"/>
          <p:cNvPicPr preferRelativeResize="0"/>
          <p:nvPr>
            <p:ph idx="1" type="body"/>
          </p:nvPr>
        </p:nvPicPr>
        <p:blipFill rotWithShape="1">
          <a:blip r:embed="rId3">
            <a:alphaModFix/>
          </a:blip>
          <a:srcRect b="0" l="0" r="0" t="0"/>
          <a:stretch/>
        </p:blipFill>
        <p:spPr>
          <a:xfrm>
            <a:off x="457200" y="1428736"/>
            <a:ext cx="8229600" cy="464347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Creating Pair RDDs</a:t>
            </a:r>
            <a:endParaRPr>
              <a:latin typeface="Times New Roman"/>
              <a:ea typeface="Times New Roman"/>
              <a:cs typeface="Times New Roman"/>
              <a:sym typeface="Times New Roman"/>
            </a:endParaRPr>
          </a:p>
        </p:txBody>
      </p:sp>
      <p:sp>
        <p:nvSpPr>
          <p:cNvPr id="468" name="Google Shape;468;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i="1" lang="en-IN" sz="2800">
                <a:latin typeface="Times New Roman"/>
                <a:ea typeface="Times New Roman"/>
                <a:cs typeface="Times New Roman"/>
                <a:sym typeface="Times New Roman"/>
              </a:rPr>
              <a:t>Creating a pair RDD using the first word as the key in Python</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pairs = lines.map(</a:t>
            </a:r>
            <a:r>
              <a:rPr b="1" lang="en-IN" sz="2800">
                <a:latin typeface="Times New Roman"/>
                <a:ea typeface="Times New Roman"/>
                <a:cs typeface="Times New Roman"/>
                <a:sym typeface="Times New Roman"/>
              </a:rPr>
              <a:t>lambda x: (x.split(" ")[0], x))</a:t>
            </a:r>
            <a:endParaRPr sz="28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3"/>
          <p:cNvSpPr txBox="1"/>
          <p:nvPr>
            <p:ph type="title"/>
          </p:nvPr>
        </p:nvSpPr>
        <p:spPr>
          <a:xfrm>
            <a:off x="457200" y="0"/>
            <a:ext cx="8229600" cy="9286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Transformations on Pair RDDs</a:t>
            </a:r>
            <a:endParaRPr sz="4000">
              <a:latin typeface="Times New Roman"/>
              <a:ea typeface="Times New Roman"/>
              <a:cs typeface="Times New Roman"/>
              <a:sym typeface="Times New Roman"/>
            </a:endParaRPr>
          </a:p>
        </p:txBody>
      </p:sp>
      <p:graphicFrame>
        <p:nvGraphicFramePr>
          <p:cNvPr id="474" name="Google Shape;474;p53"/>
          <p:cNvGraphicFramePr/>
          <p:nvPr/>
        </p:nvGraphicFramePr>
        <p:xfrm>
          <a:off x="214282" y="1357298"/>
          <a:ext cx="3000000" cy="3000000"/>
        </p:xfrm>
        <a:graphic>
          <a:graphicData uri="http://schemas.openxmlformats.org/drawingml/2006/table">
            <a:tbl>
              <a:tblPr bandRow="1" firstRow="1">
                <a:noFill/>
                <a:tableStyleId>{F674E48D-A1BD-4C4D-8B6D-E6E1565DB8A5}</a:tableStyleId>
              </a:tblPr>
              <a:tblGrid>
                <a:gridCol w="2071700"/>
                <a:gridCol w="2286025"/>
                <a:gridCol w="2000275"/>
                <a:gridCol w="1871625"/>
              </a:tblGrid>
              <a:tr h="370850">
                <a:tc>
                  <a:txBody>
                    <a:bodyPr/>
                    <a:lstStyle/>
                    <a:p>
                      <a:pPr indent="0" lvl="0" marL="0" marR="0" rtl="0" algn="l">
                        <a:spcBef>
                          <a:spcPts val="0"/>
                        </a:spcBef>
                        <a:spcAft>
                          <a:spcPts val="0"/>
                        </a:spcAft>
                        <a:buNone/>
                      </a:pPr>
                      <a:r>
                        <a:rPr b="1" lang="en-IN" sz="1800" u="none" cap="none" strike="noStrike">
                          <a:solidFill>
                            <a:schemeClr val="lt1"/>
                          </a:solidFill>
                          <a:latin typeface="Times New Roman"/>
                          <a:ea typeface="Times New Roman"/>
                          <a:cs typeface="Times New Roman"/>
                          <a:sym typeface="Times New Roman"/>
                        </a:rPr>
                        <a:t>reduceByKey(func)</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IN" sz="1800">
                          <a:solidFill>
                            <a:schemeClr val="lt1"/>
                          </a:solidFill>
                          <a:latin typeface="Times New Roman"/>
                          <a:ea typeface="Times New Roman"/>
                          <a:cs typeface="Times New Roman"/>
                          <a:sym typeface="Times New Roman"/>
                        </a:rPr>
                        <a:t>Combine values with</a:t>
                      </a:r>
                      <a:endParaRPr/>
                    </a:p>
                    <a:p>
                      <a:pPr indent="0" lvl="0" marL="0" marR="0" rtl="0" algn="l">
                        <a:spcBef>
                          <a:spcPts val="0"/>
                        </a:spcBef>
                        <a:spcAft>
                          <a:spcPts val="0"/>
                        </a:spcAft>
                        <a:buNone/>
                      </a:pPr>
                      <a:r>
                        <a:rPr b="1" lang="en-IN" sz="1800">
                          <a:solidFill>
                            <a:schemeClr val="lt1"/>
                          </a:solidFill>
                          <a:latin typeface="Times New Roman"/>
                          <a:ea typeface="Times New Roman"/>
                          <a:cs typeface="Times New Roman"/>
                          <a:sym typeface="Times New Roman"/>
                        </a:rPr>
                        <a:t>the same key.</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IN" sz="1800">
                          <a:solidFill>
                            <a:schemeClr val="lt1"/>
                          </a:solidFill>
                          <a:latin typeface="Times New Roman"/>
                          <a:ea typeface="Times New Roman"/>
                          <a:cs typeface="Times New Roman"/>
                          <a:sym typeface="Times New Roman"/>
                        </a:rPr>
                        <a:t>rdd.reduceByKey(</a:t>
                      </a:r>
                      <a:endParaRPr/>
                    </a:p>
                    <a:p>
                      <a:pPr indent="0" lvl="0" marL="0" marR="0" rtl="0" algn="l">
                        <a:spcBef>
                          <a:spcPts val="0"/>
                        </a:spcBef>
                        <a:spcAft>
                          <a:spcPts val="0"/>
                        </a:spcAft>
                        <a:buNone/>
                      </a:pPr>
                      <a:r>
                        <a:rPr b="1" lang="en-IN" sz="1800">
                          <a:solidFill>
                            <a:schemeClr val="lt1"/>
                          </a:solidFill>
                          <a:latin typeface="Times New Roman"/>
                          <a:ea typeface="Times New Roman"/>
                          <a:cs typeface="Times New Roman"/>
                          <a:sym typeface="Times New Roman"/>
                        </a:rPr>
                        <a:t>(x, y) =&gt; x + y)</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IN" sz="1800">
                          <a:solidFill>
                            <a:schemeClr val="lt1"/>
                          </a:solidFill>
                          <a:latin typeface="Times New Roman"/>
                          <a:ea typeface="Times New Roman"/>
                          <a:cs typeface="Times New Roman"/>
                          <a:sym typeface="Times New Roman"/>
                        </a:rPr>
                        <a:t>{(1,2), (3,10)}</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groupByKey()</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Group values with the</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same key.</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rdd.groupByKey()</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{(1,[2]),(3, [4,6])}</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combineBy</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Key(createCombiner, mergeValue,</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mergeCombiners,</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partitioner)</a:t>
                      </a:r>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Combine values with</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the same key using a</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different result type.</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mapValues(func)</a:t>
                      </a:r>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Apply a function to</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each value of a pair</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RDD without</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changing the key.</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rdd.mapValues(x =&gt; x+1)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{(1,3), (3,5), (3, 7)}</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800"/>
              <a:buFont typeface="Times New Roman"/>
              <a:buNone/>
            </a:pPr>
            <a:r>
              <a:rPr lang="en-IN" sz="3800">
                <a:latin typeface="Times New Roman"/>
                <a:ea typeface="Times New Roman"/>
                <a:cs typeface="Times New Roman"/>
                <a:sym typeface="Times New Roman"/>
              </a:rPr>
              <a:t>Transformation on pair RDDs</a:t>
            </a:r>
            <a:endParaRPr sz="3800">
              <a:latin typeface="Times New Roman"/>
              <a:ea typeface="Times New Roman"/>
              <a:cs typeface="Times New Roman"/>
              <a:sym typeface="Times New Roman"/>
            </a:endParaRPr>
          </a:p>
        </p:txBody>
      </p:sp>
      <p:sp>
        <p:nvSpPr>
          <p:cNvPr id="480" name="Google Shape;480;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481" name="Google Shape;481;p54"/>
          <p:cNvPicPr preferRelativeResize="0"/>
          <p:nvPr/>
        </p:nvPicPr>
        <p:blipFill rotWithShape="1">
          <a:blip r:embed="rId3">
            <a:alphaModFix/>
          </a:blip>
          <a:srcRect b="0" l="0" r="0" t="0"/>
          <a:stretch/>
        </p:blipFill>
        <p:spPr>
          <a:xfrm>
            <a:off x="285720" y="785794"/>
            <a:ext cx="8572560" cy="585791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Actions on pair RDDs</a:t>
            </a:r>
            <a:endParaRPr>
              <a:latin typeface="Times New Roman"/>
              <a:ea typeface="Times New Roman"/>
              <a:cs typeface="Times New Roman"/>
              <a:sym typeface="Times New Roman"/>
            </a:endParaRPr>
          </a:p>
        </p:txBody>
      </p:sp>
      <p:pic>
        <p:nvPicPr>
          <p:cNvPr id="487" name="Google Shape;487;p55"/>
          <p:cNvPicPr preferRelativeResize="0"/>
          <p:nvPr>
            <p:ph idx="1" type="body"/>
          </p:nvPr>
        </p:nvPicPr>
        <p:blipFill rotWithShape="1">
          <a:blip r:embed="rId3">
            <a:alphaModFix/>
          </a:blip>
          <a:srcRect b="0" l="0" r="0" t="0"/>
          <a:stretch/>
        </p:blipFill>
        <p:spPr>
          <a:xfrm>
            <a:off x="357158" y="1643050"/>
            <a:ext cx="8072494" cy="50006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Spark</a:t>
            </a:r>
            <a:endParaRPr>
              <a:latin typeface="Times New Roman"/>
              <a:ea typeface="Times New Roman"/>
              <a:cs typeface="Times New Roman"/>
              <a:sym typeface="Times New Roman"/>
            </a:endParaRPr>
          </a:p>
        </p:txBody>
      </p:sp>
      <p:sp>
        <p:nvSpPr>
          <p:cNvPr id="113" name="Google Shape;113;p17"/>
          <p:cNvSpPr txBox="1"/>
          <p:nvPr>
            <p:ph idx="1" type="body"/>
          </p:nvPr>
        </p:nvSpPr>
        <p:spPr>
          <a:xfrm>
            <a:off x="457200" y="1071546"/>
            <a:ext cx="8229600" cy="5054617"/>
          </a:xfrm>
          <a:prstGeom prst="rect">
            <a:avLst/>
          </a:prstGeom>
          <a:noFill/>
          <a:ln>
            <a:noFill/>
          </a:ln>
        </p:spPr>
        <p:txBody>
          <a:bodyPr anchorCtr="0" anchor="t" bIns="45700" lIns="91425" spcFirstLastPara="1" rIns="91425" wrap="square" tIns="45700">
            <a:noAutofit/>
          </a:bodyPr>
          <a:lstStyle/>
          <a:p>
            <a:pPr indent="-139700" lvl="0" marL="342900" rtl="0" algn="just">
              <a:spcBef>
                <a:spcPts val="0"/>
              </a:spcBef>
              <a:spcAft>
                <a:spcPts val="0"/>
              </a:spcAft>
              <a:buClr>
                <a:schemeClr val="dk1"/>
              </a:buClr>
              <a:buSzPts val="3200"/>
              <a:buNone/>
            </a:pPr>
            <a:r>
              <a:t/>
            </a:r>
            <a:endParaRPr/>
          </a:p>
          <a:p>
            <a:pPr indent="-342900" lvl="0" marL="342900" rtl="0" algn="just">
              <a:spcBef>
                <a:spcPts val="520"/>
              </a:spcBef>
              <a:spcAft>
                <a:spcPts val="0"/>
              </a:spcAft>
              <a:buClr>
                <a:schemeClr val="dk1"/>
              </a:buClr>
              <a:buSzPts val="2600"/>
              <a:buChar char="•"/>
            </a:pPr>
            <a:r>
              <a:rPr lang="en-IN" sz="2600">
                <a:latin typeface="Times New Roman"/>
                <a:ea typeface="Times New Roman"/>
                <a:cs typeface="Times New Roman"/>
                <a:sym typeface="Times New Roman"/>
              </a:rPr>
              <a:t>At its core, Spark is a “computational engine” that is responsible for scheduling, distributing, and monitoring applications consisting of many computational tasks across many worker machines, or a computing cluster</a:t>
            </a:r>
            <a:r>
              <a:rPr i="1" lang="en-IN" sz="2600">
                <a:latin typeface="Times New Roman"/>
                <a:ea typeface="Times New Roman"/>
                <a:cs typeface="Times New Roman"/>
                <a:sym typeface="Times New Roman"/>
              </a:rPr>
              <a:t>. </a:t>
            </a:r>
            <a:endParaRPr i="1" sz="2600">
              <a:latin typeface="Times New Roman"/>
              <a:ea typeface="Times New Roman"/>
              <a:cs typeface="Times New Roman"/>
              <a:sym typeface="Times New Roman"/>
            </a:endParaRPr>
          </a:p>
          <a:p>
            <a:pPr indent="-342900" lvl="0" marL="342900" rtl="0" algn="just">
              <a:spcBef>
                <a:spcPts val="520"/>
              </a:spcBef>
              <a:spcAft>
                <a:spcPts val="0"/>
              </a:spcAft>
              <a:buClr>
                <a:schemeClr val="dk1"/>
              </a:buClr>
              <a:buSzPts val="2600"/>
              <a:buChar char="•"/>
            </a:pPr>
            <a:r>
              <a:rPr lang="en-IN" sz="2600">
                <a:latin typeface="Times New Roman"/>
                <a:ea typeface="Times New Roman"/>
                <a:cs typeface="Times New Roman"/>
                <a:sym typeface="Times New Roman"/>
              </a:rPr>
              <a:t>Because the core engine of Spark is both fast and general-purpose, it powers multiple higher-level components specialized for various workloads, such as SQL or machine learning. These components are designed to interoperate closely, letting you combine them like libraries in a software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Spark Core</a:t>
            </a:r>
            <a:endParaRPr sz="4000">
              <a:latin typeface="Times New Roman"/>
              <a:ea typeface="Times New Roman"/>
              <a:cs typeface="Times New Roman"/>
              <a:sym typeface="Times New Roman"/>
            </a:endParaRPr>
          </a:p>
        </p:txBody>
      </p:sp>
      <p:sp>
        <p:nvSpPr>
          <p:cNvPr id="119" name="Google Shape;1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380"/>
              <a:buChar char="•"/>
            </a:pPr>
            <a:r>
              <a:rPr lang="en-IN" sz="2380">
                <a:latin typeface="Times New Roman"/>
                <a:ea typeface="Times New Roman"/>
                <a:cs typeface="Times New Roman"/>
                <a:sym typeface="Times New Roman"/>
              </a:rPr>
              <a:t>Spark Core contains the basic functionality of Spark, including </a:t>
            </a:r>
            <a:endParaRPr sz="2380">
              <a:latin typeface="Times New Roman"/>
              <a:ea typeface="Times New Roman"/>
              <a:cs typeface="Times New Roman"/>
              <a:sym typeface="Times New Roman"/>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components for task scheduling, </a:t>
            </a:r>
            <a:endParaRPr sz="2380">
              <a:latin typeface="Times New Roman"/>
              <a:ea typeface="Times New Roman"/>
              <a:cs typeface="Times New Roman"/>
              <a:sym typeface="Times New Roman"/>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memory management, </a:t>
            </a:r>
            <a:endParaRPr sz="2380">
              <a:latin typeface="Times New Roman"/>
              <a:ea typeface="Times New Roman"/>
              <a:cs typeface="Times New Roman"/>
              <a:sym typeface="Times New Roman"/>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fault recovery, </a:t>
            </a:r>
            <a:endParaRPr sz="2380">
              <a:latin typeface="Times New Roman"/>
              <a:ea typeface="Times New Roman"/>
              <a:cs typeface="Times New Roman"/>
              <a:sym typeface="Times New Roman"/>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interacting with storage systems, and more. </a:t>
            </a:r>
            <a:endParaRPr sz="2380">
              <a:latin typeface="Times New Roman"/>
              <a:ea typeface="Times New Roman"/>
              <a:cs typeface="Times New Roman"/>
              <a:sym typeface="Times New Roman"/>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Spark Core is also home to the API that defines </a:t>
            </a:r>
            <a:r>
              <a:rPr i="1" lang="en-IN" sz="2380">
                <a:latin typeface="Times New Roman"/>
                <a:ea typeface="Times New Roman"/>
                <a:cs typeface="Times New Roman"/>
                <a:sym typeface="Times New Roman"/>
              </a:rPr>
              <a:t>resilient distributed datasets </a:t>
            </a:r>
            <a:r>
              <a:rPr lang="en-IN" sz="2380">
                <a:latin typeface="Times New Roman"/>
                <a:ea typeface="Times New Roman"/>
                <a:cs typeface="Times New Roman"/>
                <a:sym typeface="Times New Roman"/>
              </a:rPr>
              <a:t>(RDDs), which are Spark’s main programming abstraction. </a:t>
            </a:r>
            <a:endParaRPr sz="2380">
              <a:latin typeface="Times New Roman"/>
              <a:ea typeface="Times New Roman"/>
              <a:cs typeface="Times New Roman"/>
              <a:sym typeface="Times New Roman"/>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RDDs Resilient Distributed Datasets</a:t>
            </a:r>
            <a:endParaRPr sz="2380">
              <a:latin typeface="Times New Roman"/>
              <a:ea typeface="Times New Roman"/>
              <a:cs typeface="Times New Roman"/>
              <a:sym typeface="Times New Roman"/>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RDDs represent a collection of items distributed across many compute nodes that can be manipulated in parallel. Spark Core provides many APIs for building and manipulating these collections.</a:t>
            </a:r>
            <a:endParaRPr/>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Spark SQL</a:t>
            </a:r>
            <a:endParaRPr>
              <a:latin typeface="Times New Roman"/>
              <a:ea typeface="Times New Roman"/>
              <a:cs typeface="Times New Roman"/>
              <a:sym typeface="Times New Roman"/>
            </a:endParaRPr>
          </a:p>
        </p:txBody>
      </p:sp>
      <p:sp>
        <p:nvSpPr>
          <p:cNvPr id="125" name="Google Shape;12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45"/>
              <a:buChar char="•"/>
            </a:pPr>
            <a:r>
              <a:rPr lang="en-IN" sz="2945">
                <a:latin typeface="Times New Roman"/>
                <a:ea typeface="Times New Roman"/>
                <a:cs typeface="Times New Roman"/>
                <a:sym typeface="Times New Roman"/>
              </a:rPr>
              <a:t> </a:t>
            </a:r>
            <a:r>
              <a:rPr lang="en-IN" sz="2635">
                <a:latin typeface="Times New Roman"/>
                <a:ea typeface="Times New Roman"/>
                <a:cs typeface="Times New Roman"/>
                <a:sym typeface="Times New Roman"/>
              </a:rPr>
              <a:t>Spark SQL is Spark’s package for working with structured data. </a:t>
            </a:r>
            <a:endParaRPr/>
          </a:p>
          <a:p>
            <a:pPr indent="-342900" lvl="0" marL="342900" rtl="0" algn="just">
              <a:lnSpc>
                <a:spcPct val="80000"/>
              </a:lnSpc>
              <a:spcBef>
                <a:spcPts val="527"/>
              </a:spcBef>
              <a:spcAft>
                <a:spcPts val="0"/>
              </a:spcAft>
              <a:buClr>
                <a:schemeClr val="dk1"/>
              </a:buClr>
              <a:buSzPts val="2635"/>
              <a:buChar char="•"/>
            </a:pPr>
            <a:r>
              <a:rPr lang="en-IN" sz="2635">
                <a:latin typeface="Times New Roman"/>
                <a:ea typeface="Times New Roman"/>
                <a:cs typeface="Times New Roman"/>
                <a:sym typeface="Times New Roman"/>
              </a:rPr>
              <a:t>It allows querying data via SQL as well as the Apache Hive variant of SQL—called the Hive Query Language (HQL)—and it supports many sources of data, including Hive tables, Parquet, and JSON. </a:t>
            </a:r>
            <a:endParaRPr/>
          </a:p>
          <a:p>
            <a:pPr indent="-175577" lvl="0" marL="342900" rtl="0" algn="just">
              <a:lnSpc>
                <a:spcPct val="80000"/>
              </a:lnSpc>
              <a:spcBef>
                <a:spcPts val="527"/>
              </a:spcBef>
              <a:spcAft>
                <a:spcPts val="0"/>
              </a:spcAft>
              <a:buClr>
                <a:schemeClr val="dk1"/>
              </a:buClr>
              <a:buSzPts val="2635"/>
              <a:buNone/>
            </a:pPr>
            <a:r>
              <a:t/>
            </a:r>
            <a:endParaRPr sz="2635">
              <a:latin typeface="Times New Roman"/>
              <a:ea typeface="Times New Roman"/>
              <a:cs typeface="Times New Roman"/>
              <a:sym typeface="Times New Roman"/>
            </a:endParaRPr>
          </a:p>
          <a:p>
            <a:pPr indent="-342900" lvl="0" marL="342900" rtl="0" algn="just">
              <a:lnSpc>
                <a:spcPct val="80000"/>
              </a:lnSpc>
              <a:spcBef>
                <a:spcPts val="527"/>
              </a:spcBef>
              <a:spcAft>
                <a:spcPts val="0"/>
              </a:spcAft>
              <a:buClr>
                <a:schemeClr val="dk1"/>
              </a:buClr>
              <a:buSzPts val="2635"/>
              <a:buChar char="•"/>
            </a:pPr>
            <a:r>
              <a:rPr lang="en-IN" sz="2635">
                <a:latin typeface="Times New Roman"/>
                <a:ea typeface="Times New Roman"/>
                <a:cs typeface="Times New Roman"/>
                <a:sym typeface="Times New Roman"/>
              </a:rPr>
              <a:t>Beyond providing a SQL interface to Spark, Spark SQL allows developers to intermix SQL queries with the programmatic data manipulations supported by RDDs in Python, Java, and Scala, all within a single application, thus combining SQL with complex analytics. </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90500" lvl="0" marL="342900" rtl="0" algn="just">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This tight integration with the rich computing environment provided by Spark makes Spark SQL unlike Shark was an older SQL-on-Spark project out of the University of California, Berkeley, that modified Apache Hive to run on Spark. </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It has now been replaced by Spark SQL to provide better integration with the Spark engine and language APIs.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939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lang="en-IN" sz="3959">
                <a:latin typeface="Times New Roman"/>
                <a:ea typeface="Times New Roman"/>
                <a:cs typeface="Times New Roman"/>
                <a:sym typeface="Times New Roman"/>
              </a:rPr>
              <a:t>Spark Streaming </a:t>
            </a:r>
            <a:br>
              <a:rPr lang="en-IN" sz="3959"/>
            </a:br>
            <a:endParaRPr sz="3959"/>
          </a:p>
        </p:txBody>
      </p:sp>
      <p:sp>
        <p:nvSpPr>
          <p:cNvPr id="137" name="Google Shape;137;p21"/>
          <p:cNvSpPr txBox="1"/>
          <p:nvPr>
            <p:ph idx="1" type="body"/>
          </p:nvPr>
        </p:nvSpPr>
        <p:spPr>
          <a:xfrm>
            <a:off x="457200" y="1142984"/>
            <a:ext cx="8229600" cy="4983179"/>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380"/>
              <a:buChar char="•"/>
            </a:pPr>
            <a:r>
              <a:rPr lang="en-IN" sz="2380">
                <a:latin typeface="Times New Roman"/>
                <a:ea typeface="Times New Roman"/>
                <a:cs typeface="Times New Roman"/>
                <a:sym typeface="Times New Roman"/>
              </a:rPr>
              <a:t>Spark Streaming is a Spark component that enables processing of live streams of data. </a:t>
            </a:r>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Examples of data streams include log files generated by production web servers, or queues of messages containing status updates posted by users of a web service.  Spark Streaming provides an API for manipulating data streams that closely matches the</a:t>
            </a:r>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Spark Core’s RDD API, making it easy for programmers to learn the project and</a:t>
            </a:r>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move between applications that manipulate data stored in memory, on disk, or arriving</a:t>
            </a:r>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in real time. Underneath its API, Spark Streaming was designed to provide the</a:t>
            </a:r>
            <a:endParaRPr/>
          </a:p>
          <a:p>
            <a:pPr indent="-342900" lvl="0" marL="342900" rtl="0" algn="just">
              <a:lnSpc>
                <a:spcPct val="80000"/>
              </a:lnSpc>
              <a:spcBef>
                <a:spcPts val="476"/>
              </a:spcBef>
              <a:spcAft>
                <a:spcPts val="0"/>
              </a:spcAft>
              <a:buClr>
                <a:schemeClr val="dk1"/>
              </a:buClr>
              <a:buSzPts val="2380"/>
              <a:buChar char="•"/>
            </a:pPr>
            <a:r>
              <a:rPr lang="en-IN" sz="2380">
                <a:latin typeface="Times New Roman"/>
                <a:ea typeface="Times New Roman"/>
                <a:cs typeface="Times New Roman"/>
                <a:sym typeface="Times New Roman"/>
              </a:rPr>
              <a:t>same degree of fault tolerance, throughput, and scalability as Spark Core.</a:t>
            </a:r>
            <a:endParaRPr/>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