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83" r:id="rId6"/>
    <p:sldId id="384" r:id="rId7"/>
    <p:sldId id="385" r:id="rId8"/>
    <p:sldId id="386" r:id="rId9"/>
    <p:sldId id="466" r:id="rId10"/>
    <p:sldId id="467" r:id="rId11"/>
    <p:sldId id="464" r:id="rId12"/>
    <p:sldId id="474" r:id="rId13"/>
    <p:sldId id="469" r:id="rId14"/>
    <p:sldId id="468" r:id="rId15"/>
    <p:sldId id="470" r:id="rId16"/>
    <p:sldId id="471" r:id="rId17"/>
    <p:sldId id="475" r:id="rId18"/>
    <p:sldId id="476" r:id="rId19"/>
    <p:sldId id="477" r:id="rId20"/>
    <p:sldId id="478" r:id="rId21"/>
    <p:sldId id="479" r:id="rId22"/>
    <p:sldId id="282" r:id="rId23"/>
    <p:sldId id="481" r:id="rId24"/>
    <p:sldId id="483" r:id="rId25"/>
    <p:sldId id="480" r:id="rId26"/>
    <p:sldId id="484" r:id="rId27"/>
    <p:sldId id="485" r:id="rId28"/>
    <p:sldId id="482" r:id="rId29"/>
    <p:sldId id="486" r:id="rId30"/>
    <p:sldId id="487" r:id="rId31"/>
    <p:sldId id="488" r:id="rId32"/>
    <p:sldId id="489" r:id="rId33"/>
    <p:sldId id="490" r:id="rId34"/>
    <p:sldId id="491" r:id="rId35"/>
    <p:sldId id="493" r:id="rId36"/>
    <p:sldId id="492" r:id="rId37"/>
    <p:sldId id="494" r:id="rId38"/>
    <p:sldId id="495" r:id="rId39"/>
    <p:sldId id="496" r:id="rId40"/>
    <p:sldId id="497" r:id="rId41"/>
    <p:sldId id="498" r:id="rId42"/>
    <p:sldId id="499" r:id="rId43"/>
    <p:sldId id="500" r:id="rId44"/>
    <p:sldId id="501" r:id="rId45"/>
    <p:sldId id="503" r:id="rId46"/>
    <p:sldId id="502" r:id="rId47"/>
    <p:sldId id="507" r:id="rId48"/>
    <p:sldId id="508" r:id="rId49"/>
    <p:sldId id="509" r:id="rId50"/>
    <p:sldId id="506" r:id="rId51"/>
    <p:sldId id="273" r:id="rId52"/>
    <p:sldId id="274" r:id="rId53"/>
    <p:sldId id="297" r:id="rId54"/>
    <p:sldId id="298" r:id="rId55"/>
    <p:sldId id="300" r:id="rId56"/>
    <p:sldId id="302" r:id="rId57"/>
    <p:sldId id="301" r:id="rId58"/>
    <p:sldId id="303" r:id="rId59"/>
    <p:sldId id="304" r:id="rId60"/>
    <p:sldId id="505" r:id="rId61"/>
    <p:sldId id="50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984B-67FB-4B25-BD4D-A34660E11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4876E-E618-4D5C-B0C5-A154B4B75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666128-B9FC-4490-9600-10785F5630E6}"/>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7C9631E3-D4DD-48A0-88C1-99727DD91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7C6F48-03F1-47A8-B6D8-23FB9B447600}"/>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169164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E28D-111C-4E7F-B8C6-51E8D7DD48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C11FD4-2A97-427E-AC41-C71160C3B4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8C9F8-56BD-43B2-A25E-3EABE6943A01}"/>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E8473BFB-1117-44DC-838A-34B20F100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53689-3001-4698-9109-70DFB88A9BDA}"/>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146945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8BD5A-C82D-4918-AD57-82696D800F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289732-F069-46F3-B0DC-F03EF7891B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50DC6-E9D2-4EE1-9669-ED6FFE3A0DC8}"/>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FA77DE5B-F23D-42F1-BC9D-A6FDECB0C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A22F2-146B-4F26-925D-EDA335516E13}"/>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257655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325E-5F97-4FB0-94FC-D2F5E22F6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D05678-C702-44D6-8921-0A2D303CB6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BD9DB-92AE-4DE3-BD87-9CEF6E347324}"/>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D7E0A528-2B76-4D72-AF78-42757F63D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21D9E-9713-42C7-8B96-2FBA3F885A70}"/>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177309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C9D2-5B37-49CA-966D-6D5E0EE7C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FE92A-FA90-4147-A5C1-FC55FF35E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4D3D3B-6DDF-4ED7-ABA1-02770B157230}"/>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A99DB968-047C-4B19-B7E8-049816448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793EF-6543-41EC-8C04-BE227612ED56}"/>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298433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3188-F7AA-4109-AEE1-298C51496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FE5313-6D78-499A-8431-9B731CD367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78D503-80C1-4ED7-9755-A37751F2EC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F819AF-32DB-4EEB-8847-2B46207A8F17}"/>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6" name="Footer Placeholder 5">
            <a:extLst>
              <a:ext uri="{FF2B5EF4-FFF2-40B4-BE49-F238E27FC236}">
                <a16:creationId xmlns:a16="http://schemas.microsoft.com/office/drawing/2014/main" id="{3A4E32CF-2319-4653-B510-7AE6EF3AB9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EC939-12E1-415D-8DBF-4C20CEFC1E9F}"/>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230435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92EB-6AF0-4E1D-9047-97AC5CEB36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4A734-35CE-4CD5-9764-23785BAAD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CF5202-3D85-400F-8AA6-873016EA38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9BBE7D-C57D-40C4-ADE8-964F3EEF0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3C8F19-8F41-43BC-8574-12803FB246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5873EC-A584-41DD-8E75-66E2F0FE77CA}"/>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8" name="Footer Placeholder 7">
            <a:extLst>
              <a:ext uri="{FF2B5EF4-FFF2-40B4-BE49-F238E27FC236}">
                <a16:creationId xmlns:a16="http://schemas.microsoft.com/office/drawing/2014/main" id="{BA845670-490F-4B3D-B99B-D6624B71BE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CB8BB3-4E54-4B10-94E9-D6DCAEF20C6C}"/>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229882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CDC6-E5B7-44CF-BA41-8D219CBBCB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72F861-C738-4517-A54E-A8AA083DAABE}"/>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4" name="Footer Placeholder 3">
            <a:extLst>
              <a:ext uri="{FF2B5EF4-FFF2-40B4-BE49-F238E27FC236}">
                <a16:creationId xmlns:a16="http://schemas.microsoft.com/office/drawing/2014/main" id="{482B5163-FE45-449C-B3EA-0247848415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0A5B1B-BD3C-4821-8FCF-FDC4014E0F00}"/>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122500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217C5-C775-4A89-B2EF-B3AED577E59B}"/>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3" name="Footer Placeholder 2">
            <a:extLst>
              <a:ext uri="{FF2B5EF4-FFF2-40B4-BE49-F238E27FC236}">
                <a16:creationId xmlns:a16="http://schemas.microsoft.com/office/drawing/2014/main" id="{EC08DACD-2DEE-45F8-AA1F-7FE0770757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BC7A6C-1666-4B53-8364-BBCD131D4D11}"/>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85807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A81A-F3DE-46AB-82A0-C8C42E645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2CAE02-36C4-4C0B-8809-D61F8B5D0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513B19-5326-402A-9E56-6D875443F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775A50-9683-4DBC-9339-E7B5EE40B63A}"/>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6" name="Footer Placeholder 5">
            <a:extLst>
              <a:ext uri="{FF2B5EF4-FFF2-40B4-BE49-F238E27FC236}">
                <a16:creationId xmlns:a16="http://schemas.microsoft.com/office/drawing/2014/main" id="{89EB0693-E39D-4F56-9E20-F39373EC2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FC82E-18D1-4AD5-BA9E-B1A1AEFB1B39}"/>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124045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BBA6-2AB1-4A6F-9B6D-53275A852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46DF01-A85A-4D7C-B1E8-767C946411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5BE07A-CDEA-4A01-8BA2-56FC61347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FB69C2-C6CE-4044-9B14-95DB49618A21}"/>
              </a:ext>
            </a:extLst>
          </p:cNvPr>
          <p:cNvSpPr>
            <a:spLocks noGrp="1"/>
          </p:cNvSpPr>
          <p:nvPr>
            <p:ph type="dt" sz="half" idx="10"/>
          </p:nvPr>
        </p:nvSpPr>
        <p:spPr/>
        <p:txBody>
          <a:bodyPr/>
          <a:lstStyle/>
          <a:p>
            <a:fld id="{C14E3B9C-F0C5-43D1-A438-1AE12333D7FF}" type="datetimeFigureOut">
              <a:rPr lang="en-IN" smtClean="0"/>
              <a:t>04-01-2019</a:t>
            </a:fld>
            <a:endParaRPr lang="en-IN"/>
          </a:p>
        </p:txBody>
      </p:sp>
      <p:sp>
        <p:nvSpPr>
          <p:cNvPr id="6" name="Footer Placeholder 5">
            <a:extLst>
              <a:ext uri="{FF2B5EF4-FFF2-40B4-BE49-F238E27FC236}">
                <a16:creationId xmlns:a16="http://schemas.microsoft.com/office/drawing/2014/main" id="{43616C93-52FE-493F-9BD5-2763FBBE8E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C3D71-526D-497D-B76B-BAC0BF9DE128}"/>
              </a:ext>
            </a:extLst>
          </p:cNvPr>
          <p:cNvSpPr>
            <a:spLocks noGrp="1"/>
          </p:cNvSpPr>
          <p:nvPr>
            <p:ph type="sldNum" sz="quarter" idx="12"/>
          </p:nvPr>
        </p:nvSpPr>
        <p:spPr/>
        <p:txBody>
          <a:bodyPr/>
          <a:lstStyle/>
          <a:p>
            <a:fld id="{3BA06DEF-A725-42CD-A955-D794DBE57738}" type="slidenum">
              <a:rPr lang="en-IN" smtClean="0"/>
              <a:t>‹#›</a:t>
            </a:fld>
            <a:endParaRPr lang="en-IN"/>
          </a:p>
        </p:txBody>
      </p:sp>
    </p:spTree>
    <p:extLst>
      <p:ext uri="{BB962C8B-B14F-4D97-AF65-F5344CB8AC3E}">
        <p14:creationId xmlns:p14="http://schemas.microsoft.com/office/powerpoint/2010/main" val="420270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60E0E-A1F2-48FB-A7C3-FB2BFE5A7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A7A4F-91DD-4A62-81E3-5B8B1D11C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2B78D-1A0B-4C13-96FD-238F8A133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E3B9C-F0C5-43D1-A438-1AE12333D7FF}" type="datetimeFigureOut">
              <a:rPr lang="en-IN" smtClean="0"/>
              <a:t>04-01-2019</a:t>
            </a:fld>
            <a:endParaRPr lang="en-IN"/>
          </a:p>
        </p:txBody>
      </p:sp>
      <p:sp>
        <p:nvSpPr>
          <p:cNvPr id="5" name="Footer Placeholder 4">
            <a:extLst>
              <a:ext uri="{FF2B5EF4-FFF2-40B4-BE49-F238E27FC236}">
                <a16:creationId xmlns:a16="http://schemas.microsoft.com/office/drawing/2014/main" id="{866CD5FF-30CD-4D8F-9E84-C46FC7D1C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FFB389-00FB-47C1-B673-E3A1F5D04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06DEF-A725-42CD-A955-D794DBE57738}" type="slidenum">
              <a:rPr lang="en-IN" smtClean="0"/>
              <a:t>‹#›</a:t>
            </a:fld>
            <a:endParaRPr lang="en-IN"/>
          </a:p>
        </p:txBody>
      </p:sp>
    </p:spTree>
    <p:extLst>
      <p:ext uri="{BB962C8B-B14F-4D97-AF65-F5344CB8AC3E}">
        <p14:creationId xmlns:p14="http://schemas.microsoft.com/office/powerpoint/2010/main" val="11169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7.png"/><Relationship Id="rId3" Type="http://schemas.openxmlformats.org/officeDocument/2006/relationships/image" Target="../media/image1.png"/><Relationship Id="rId21" Type="http://schemas.openxmlformats.org/officeDocument/2006/relationships/image" Target="../media/image40.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6.png"/><Relationship Id="rId2" Type="http://schemas.openxmlformats.org/officeDocument/2006/relationships/image" Target="../media/image5.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4.png"/><Relationship Id="rId10" Type="http://schemas.openxmlformats.org/officeDocument/2006/relationships/image" Target="../media/image31.png"/><Relationship Id="rId19" Type="http://schemas.openxmlformats.org/officeDocument/2006/relationships/image" Target="../media/image38.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5.png"/><Relationship Id="rId12" Type="http://schemas.openxmlformats.org/officeDocument/2006/relationships/image" Target="../media/image53.png"/><Relationship Id="rId2" Type="http://schemas.openxmlformats.org/officeDocument/2006/relationships/image" Target="../media/image44.png"/><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2.png"/><Relationship Id="rId5" Type="http://schemas.openxmlformats.org/officeDocument/2006/relationships/image" Target="../media/image47.png"/><Relationship Id="rId15" Type="http://schemas.openxmlformats.org/officeDocument/2006/relationships/image" Target="../media/image55.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50.png"/><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0.png"/><Relationship Id="rId7" Type="http://schemas.openxmlformats.org/officeDocument/2006/relationships/image" Target="../media/image69.png"/><Relationship Id="rId12" Type="http://schemas.openxmlformats.org/officeDocument/2006/relationships/image" Target="../media/image7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E3CB-E918-4AA8-A1AA-CBF09EC7CF26}"/>
              </a:ext>
            </a:extLst>
          </p:cNvPr>
          <p:cNvSpPr>
            <a:spLocks noGrp="1"/>
          </p:cNvSpPr>
          <p:nvPr>
            <p:ph type="ctrTitle"/>
          </p:nvPr>
        </p:nvSpPr>
        <p:spPr/>
        <p:txBody>
          <a:bodyPr/>
          <a:lstStyle/>
          <a:p>
            <a:r>
              <a:rPr lang="en-IN" b="1" dirty="0"/>
              <a:t>Unit 1</a:t>
            </a:r>
          </a:p>
        </p:txBody>
      </p:sp>
      <p:sp>
        <p:nvSpPr>
          <p:cNvPr id="3" name="Subtitle 2">
            <a:extLst>
              <a:ext uri="{FF2B5EF4-FFF2-40B4-BE49-F238E27FC236}">
                <a16:creationId xmlns:a16="http://schemas.microsoft.com/office/drawing/2014/main" id="{A2F4DC6D-F789-4469-B0B7-5AA80E27E7D2}"/>
              </a:ext>
            </a:extLst>
          </p:cNvPr>
          <p:cNvSpPr>
            <a:spLocks noGrp="1"/>
          </p:cNvSpPr>
          <p:nvPr>
            <p:ph type="subTitle"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Introduction: Definition, Historical developments, Computing platforms and technologies. Principles of Parallel and Distributed Computing: Parallel versus distributed computing, Elements of parallel computing, Elements of distributed computing, Technologies for distributed computing.</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04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1999989" y="588724"/>
            <a:ext cx="8304756" cy="6169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7749436" y="3636724"/>
            <a:ext cx="2430050" cy="1736943"/>
          </a:xfrm>
          <a:prstGeom prst="roundRect">
            <a:avLst>
              <a:gd name="adj" fmla="val 8415"/>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7" name="Rounded Rectangle 36"/>
          <p:cNvSpPr/>
          <p:nvPr/>
        </p:nvSpPr>
        <p:spPr>
          <a:xfrm>
            <a:off x="4279727" y="3471798"/>
            <a:ext cx="3045913" cy="1839239"/>
          </a:xfrm>
          <a:prstGeom prst="roundRect">
            <a:avLst>
              <a:gd name="adj" fmla="val 8415"/>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6" name="Rounded Rectangle 35"/>
          <p:cNvSpPr/>
          <p:nvPr/>
        </p:nvSpPr>
        <p:spPr>
          <a:xfrm>
            <a:off x="5620012" y="914401"/>
            <a:ext cx="4146115" cy="2342367"/>
          </a:xfrm>
          <a:prstGeom prst="roundRect">
            <a:avLst>
              <a:gd name="adj" fmla="val 8415"/>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21" name="Group 20"/>
          <p:cNvGrpSpPr/>
          <p:nvPr/>
        </p:nvGrpSpPr>
        <p:grpSpPr>
          <a:xfrm>
            <a:off x="5745271" y="1192616"/>
            <a:ext cx="3915068" cy="1910543"/>
            <a:chOff x="4221271" y="1192615"/>
            <a:chExt cx="3915068" cy="1910543"/>
          </a:xfrm>
        </p:grpSpPr>
        <p:sp>
          <p:nvSpPr>
            <p:cNvPr id="6" name="Cloud"/>
            <p:cNvSpPr>
              <a:spLocks noChangeAspect="1" noEditPoints="1" noChangeArrowheads="1"/>
            </p:cNvSpPr>
            <p:nvPr/>
          </p:nvSpPr>
          <p:spPr bwMode="auto">
            <a:xfrm>
              <a:off x="5814240" y="1310184"/>
              <a:ext cx="1789837" cy="9900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5" name="Cloud"/>
            <p:cNvSpPr>
              <a:spLocks noChangeAspect="1" noEditPoints="1" noChangeArrowheads="1"/>
            </p:cNvSpPr>
            <p:nvPr/>
          </p:nvSpPr>
          <p:spPr bwMode="auto">
            <a:xfrm>
              <a:off x="6346502" y="1810507"/>
              <a:ext cx="1789837" cy="125398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7" name="Cloud"/>
            <p:cNvSpPr>
              <a:spLocks noChangeAspect="1" noEditPoints="1" noChangeArrowheads="1"/>
            </p:cNvSpPr>
            <p:nvPr/>
          </p:nvSpPr>
          <p:spPr bwMode="auto">
            <a:xfrm>
              <a:off x="4221271" y="1653653"/>
              <a:ext cx="1978641" cy="109446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4" name="Cloud"/>
            <p:cNvSpPr>
              <a:spLocks noChangeAspect="1" noEditPoints="1" noChangeArrowheads="1"/>
            </p:cNvSpPr>
            <p:nvPr/>
          </p:nvSpPr>
          <p:spPr bwMode="auto">
            <a:xfrm>
              <a:off x="5115929" y="1849176"/>
              <a:ext cx="1789837" cy="125398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8" name="Picture 2" descr="C:\Documents and Settings\csve\Local Settings\Temporary Internet Files\Content.IE5\KPABW9QF\MC900435242[1].png"/>
            <p:cNvPicPr>
              <a:picLocks noChangeAspect="1" noChangeArrowheads="1"/>
            </p:cNvPicPr>
            <p:nvPr/>
          </p:nvPicPr>
          <p:blipFill>
            <a:blip r:embed="rId2" cstate="print"/>
            <a:srcRect/>
            <a:stretch>
              <a:fillRect/>
            </a:stretch>
          </p:blipFill>
          <p:spPr bwMode="auto">
            <a:xfrm flipH="1">
              <a:off x="6885020" y="1712572"/>
              <a:ext cx="510465" cy="988338"/>
            </a:xfrm>
            <a:prstGeom prst="rect">
              <a:avLst/>
            </a:prstGeom>
            <a:noFill/>
          </p:spPr>
        </p:pic>
        <p:pic>
          <p:nvPicPr>
            <p:cNvPr id="9" name="Picture 2" descr="C:\Documents and Settings\csve\Local Settings\Temporary Internet Files\Content.IE5\KPABW9QF\MC900435242[1].png"/>
            <p:cNvPicPr>
              <a:picLocks noChangeAspect="1" noChangeArrowheads="1"/>
            </p:cNvPicPr>
            <p:nvPr/>
          </p:nvPicPr>
          <p:blipFill>
            <a:blip r:embed="rId2" cstate="print"/>
            <a:srcRect/>
            <a:stretch>
              <a:fillRect/>
            </a:stretch>
          </p:blipFill>
          <p:spPr bwMode="auto">
            <a:xfrm flipH="1">
              <a:off x="7213883" y="1909087"/>
              <a:ext cx="510465" cy="988338"/>
            </a:xfrm>
            <a:prstGeom prst="rect">
              <a:avLst/>
            </a:prstGeom>
            <a:noFill/>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132" y="2194110"/>
              <a:ext cx="583601" cy="583601"/>
            </a:xfrm>
            <a:prstGeom prst="rect">
              <a:avLst/>
            </a:prstGeom>
          </p:spPr>
        </p:pic>
        <p:sp>
          <p:nvSpPr>
            <p:cNvPr id="14" name="Text Box 5"/>
            <p:cNvSpPr txBox="1">
              <a:spLocks noChangeArrowheads="1"/>
            </p:cNvSpPr>
            <p:nvPr/>
          </p:nvSpPr>
          <p:spPr bwMode="auto">
            <a:xfrm>
              <a:off x="6908666" y="2459194"/>
              <a:ext cx="819893" cy="246427"/>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Compute</a:t>
              </a:r>
              <a:endParaRPr lang="en-US" sz="1100" dirty="0">
                <a:solidFill>
                  <a:srgbClr val="000000"/>
                </a:solidFill>
              </a:endParaRPr>
            </a:p>
          </p:txBody>
        </p:sp>
        <p:sp>
          <p:nvSpPr>
            <p:cNvPr id="15" name="Text Box 5"/>
            <p:cNvSpPr txBox="1">
              <a:spLocks noChangeArrowheads="1"/>
            </p:cNvSpPr>
            <p:nvPr/>
          </p:nvSpPr>
          <p:spPr bwMode="auto">
            <a:xfrm>
              <a:off x="5783411" y="2774432"/>
              <a:ext cx="819893" cy="246427"/>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Storage</a:t>
              </a:r>
              <a:endParaRPr lang="en-US" sz="1100" dirty="0">
                <a:solidFill>
                  <a:srgbClr val="000000"/>
                </a:solidFill>
              </a:endParaRPr>
            </a:p>
          </p:txBody>
        </p:sp>
        <p:sp>
          <p:nvSpPr>
            <p:cNvPr id="16" name="Text Box 5"/>
            <p:cNvSpPr txBox="1">
              <a:spLocks noChangeArrowheads="1"/>
            </p:cNvSpPr>
            <p:nvPr/>
          </p:nvSpPr>
          <p:spPr bwMode="auto">
            <a:xfrm>
              <a:off x="6198858" y="1398656"/>
              <a:ext cx="978556" cy="254779"/>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Applications</a:t>
              </a:r>
              <a:endParaRPr lang="en-US" sz="1100" dirty="0">
                <a:solidFill>
                  <a:srgbClr val="000000"/>
                </a:solidFill>
              </a:endParaRPr>
            </a:p>
          </p:txBody>
        </p:sp>
        <p:pic>
          <p:nvPicPr>
            <p:cNvPr id="1027" name="Picture 3" descr="C:\Documents and Settings\Administrator\Local Settings\Temporary Internet Files\Content.IE5\FB9PB6MP\MC900431573[1].png"/>
            <p:cNvPicPr>
              <a:picLocks noChangeAspect="1" noChangeArrowheads="1"/>
            </p:cNvPicPr>
            <p:nvPr/>
          </p:nvPicPr>
          <p:blipFill>
            <a:blip r:embed="rId4" cstate="print"/>
            <a:srcRect/>
            <a:stretch>
              <a:fillRect/>
            </a:stretch>
          </p:blipFill>
          <p:spPr bwMode="auto">
            <a:xfrm>
              <a:off x="5723991" y="1192615"/>
              <a:ext cx="706630" cy="711341"/>
            </a:xfrm>
            <a:prstGeom prst="rect">
              <a:avLst/>
            </a:prstGeom>
            <a:noFill/>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5870" y="2407715"/>
              <a:ext cx="447182" cy="447182"/>
            </a:xfrm>
            <a:prstGeom prst="rect">
              <a:avLst/>
            </a:prstGeom>
          </p:spPr>
        </p:pic>
        <p:sp>
          <p:nvSpPr>
            <p:cNvPr id="17" name="Text Box 5"/>
            <p:cNvSpPr txBox="1">
              <a:spLocks noChangeArrowheads="1"/>
            </p:cNvSpPr>
            <p:nvPr/>
          </p:nvSpPr>
          <p:spPr bwMode="auto">
            <a:xfrm>
              <a:off x="4410075" y="2037484"/>
              <a:ext cx="1304233" cy="417617"/>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Development and Runtime Platform</a:t>
              </a:r>
              <a:endParaRPr lang="en-US" sz="1100" dirty="0">
                <a:solidFill>
                  <a:srgbClr val="000000"/>
                </a:solidFill>
              </a:endParaRPr>
            </a:p>
          </p:txBody>
        </p:sp>
        <p:pic>
          <p:nvPicPr>
            <p:cNvPr id="1026" name="Picture 2" descr="C:\Documents and Settings\Administrator\Local Settings\Temporary Internet Files\Content.IE5\TNYO33JE\MC900432614[1].png"/>
            <p:cNvPicPr>
              <a:picLocks noChangeAspect="1" noChangeArrowheads="1"/>
            </p:cNvPicPr>
            <p:nvPr/>
          </p:nvPicPr>
          <p:blipFill>
            <a:blip r:embed="rId5" cstate="print"/>
            <a:srcRect/>
            <a:stretch>
              <a:fillRect/>
            </a:stretch>
          </p:blipFill>
          <p:spPr bwMode="auto">
            <a:xfrm flipH="1">
              <a:off x="4673121" y="1424950"/>
              <a:ext cx="704475" cy="704475"/>
            </a:xfrm>
            <a:prstGeom prst="rect">
              <a:avLst/>
            </a:prstGeom>
            <a:noFill/>
          </p:spPr>
        </p:pic>
      </p:grpSp>
      <p:grpSp>
        <p:nvGrpSpPr>
          <p:cNvPr id="29" name="Group 28"/>
          <p:cNvGrpSpPr/>
          <p:nvPr/>
        </p:nvGrpSpPr>
        <p:grpSpPr>
          <a:xfrm>
            <a:off x="7899748" y="3807915"/>
            <a:ext cx="2038253" cy="1400615"/>
            <a:chOff x="6413325" y="4872625"/>
            <a:chExt cx="2038253" cy="1400615"/>
          </a:xfrm>
        </p:grpSpPr>
        <p:sp>
          <p:nvSpPr>
            <p:cNvPr id="18" name="Cloud"/>
            <p:cNvSpPr>
              <a:spLocks noChangeAspect="1" noEditPoints="1" noChangeArrowheads="1"/>
            </p:cNvSpPr>
            <p:nvPr/>
          </p:nvSpPr>
          <p:spPr bwMode="auto">
            <a:xfrm>
              <a:off x="6413325" y="4872625"/>
              <a:ext cx="2038253" cy="14006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pic>
          <p:nvPicPr>
            <p:cNvPr id="1028" name="Picture 4" descr="C:\Program Files\Microsoft Office\MEDIA\CAGCAT10\j0300840.wmf"/>
            <p:cNvPicPr>
              <a:picLocks noChangeAspect="1" noChangeArrowheads="1"/>
            </p:cNvPicPr>
            <p:nvPr/>
          </p:nvPicPr>
          <p:blipFill>
            <a:blip r:embed="rId6" cstate="print"/>
            <a:srcRect/>
            <a:stretch>
              <a:fillRect/>
            </a:stretch>
          </p:blipFill>
          <p:spPr bwMode="auto">
            <a:xfrm>
              <a:off x="6991136" y="5185776"/>
              <a:ext cx="699844" cy="589490"/>
            </a:xfrm>
            <a:prstGeom prst="rect">
              <a:avLst/>
            </a:prstGeom>
            <a:noFill/>
          </p:spPr>
        </p:pic>
        <p:pic>
          <p:nvPicPr>
            <p:cNvPr id="20" name="Picture 19" descr="goverment_128.png"/>
            <p:cNvPicPr>
              <a:picLocks noChangeAspect="1"/>
            </p:cNvPicPr>
            <p:nvPr/>
          </p:nvPicPr>
          <p:blipFill>
            <a:blip r:embed="rId7" cstate="print"/>
            <a:stretch>
              <a:fillRect/>
            </a:stretch>
          </p:blipFill>
          <p:spPr>
            <a:xfrm>
              <a:off x="7416901" y="5271818"/>
              <a:ext cx="665519" cy="665519"/>
            </a:xfrm>
            <a:prstGeom prst="rect">
              <a:avLst/>
            </a:prstGeom>
          </p:spPr>
        </p:pic>
      </p:grpSp>
      <p:grpSp>
        <p:nvGrpSpPr>
          <p:cNvPr id="35" name="Group 34"/>
          <p:cNvGrpSpPr/>
          <p:nvPr/>
        </p:nvGrpSpPr>
        <p:grpSpPr>
          <a:xfrm>
            <a:off x="4430039" y="3592367"/>
            <a:ext cx="2748630" cy="1605722"/>
            <a:chOff x="2680571" y="3817835"/>
            <a:chExt cx="2748630" cy="1605722"/>
          </a:xfrm>
        </p:grpSpPr>
        <p:sp>
          <p:nvSpPr>
            <p:cNvPr id="23" name="Cloud"/>
            <p:cNvSpPr>
              <a:spLocks noChangeAspect="1" noEditPoints="1" noChangeArrowheads="1"/>
            </p:cNvSpPr>
            <p:nvPr/>
          </p:nvSpPr>
          <p:spPr bwMode="auto">
            <a:xfrm>
              <a:off x="2680571" y="3855598"/>
              <a:ext cx="1711059" cy="117577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22" name="Cloud"/>
            <p:cNvSpPr>
              <a:spLocks noChangeAspect="1" noEditPoints="1" noChangeArrowheads="1"/>
            </p:cNvSpPr>
            <p:nvPr/>
          </p:nvSpPr>
          <p:spPr bwMode="auto">
            <a:xfrm>
              <a:off x="3390948" y="4022942"/>
              <a:ext cx="2038253" cy="14006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1" name="Text Box 5"/>
            <p:cNvSpPr txBox="1">
              <a:spLocks noChangeArrowheads="1"/>
            </p:cNvSpPr>
            <p:nvPr/>
          </p:nvSpPr>
          <p:spPr bwMode="auto">
            <a:xfrm>
              <a:off x="3973826" y="4793210"/>
              <a:ext cx="1173121" cy="229727"/>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chemeClr val="tx1"/>
                  </a:solidFill>
                </a:rPr>
                <a:t>Private Resources</a:t>
              </a:r>
              <a:endParaRPr lang="en-US" sz="1100" dirty="0">
                <a:solidFill>
                  <a:schemeClr val="tx1"/>
                </a:solidFill>
              </a:endParaRPr>
            </a:p>
          </p:txBody>
        </p:sp>
        <p:pic>
          <p:nvPicPr>
            <p:cNvPr id="1030" name="Picture 6" descr="C:\Documents and Settings\Administrator\Local Settings\Temporary Internet Files\Content.IE5\OC5EUHND\MC900434845[1].png"/>
            <p:cNvPicPr>
              <a:picLocks noChangeAspect="1" noChangeArrowheads="1"/>
            </p:cNvPicPr>
            <p:nvPr/>
          </p:nvPicPr>
          <p:blipFill>
            <a:blip r:embed="rId8" cstate="print"/>
            <a:srcRect/>
            <a:stretch>
              <a:fillRect/>
            </a:stretch>
          </p:blipFill>
          <p:spPr bwMode="auto">
            <a:xfrm>
              <a:off x="3918624" y="4243389"/>
              <a:ext cx="641763" cy="641763"/>
            </a:xfrm>
            <a:prstGeom prst="rect">
              <a:avLst/>
            </a:prstGeom>
            <a:noFill/>
          </p:spPr>
        </p:pic>
        <p:pic>
          <p:nvPicPr>
            <p:cNvPr id="27" name="Picture 6" descr="C:\Documents and Settings\Administrator\Local Settings\Temporary Internet Files\Content.IE5\OC5EUHND\MC900434845[1].png"/>
            <p:cNvPicPr>
              <a:picLocks noChangeAspect="1" noChangeArrowheads="1"/>
            </p:cNvPicPr>
            <p:nvPr/>
          </p:nvPicPr>
          <p:blipFill>
            <a:blip r:embed="rId8" cstate="print"/>
            <a:srcRect/>
            <a:stretch>
              <a:fillRect/>
            </a:stretch>
          </p:blipFill>
          <p:spPr bwMode="auto">
            <a:xfrm>
              <a:off x="4259763" y="4230863"/>
              <a:ext cx="641763" cy="641763"/>
            </a:xfrm>
            <a:prstGeom prst="rect">
              <a:avLst/>
            </a:prstGeom>
            <a:noFill/>
          </p:spPr>
        </p:pic>
        <p:pic>
          <p:nvPicPr>
            <p:cNvPr id="28" name="Picture 6" descr="C:\Documents and Settings\Administrator\Local Settings\Temporary Internet Files\Content.IE5\OC5EUHND\MC900434845[1].png"/>
            <p:cNvPicPr>
              <a:picLocks noChangeAspect="1" noChangeArrowheads="1"/>
            </p:cNvPicPr>
            <p:nvPr/>
          </p:nvPicPr>
          <p:blipFill>
            <a:blip r:embed="rId8" cstate="print"/>
            <a:srcRect/>
            <a:stretch>
              <a:fillRect/>
            </a:stretch>
          </p:blipFill>
          <p:spPr bwMode="auto">
            <a:xfrm>
              <a:off x="4615285" y="4230864"/>
              <a:ext cx="641763" cy="641763"/>
            </a:xfrm>
            <a:prstGeom prst="rect">
              <a:avLst/>
            </a:prstGeom>
            <a:noFill/>
          </p:spPr>
        </p:pic>
        <p:sp>
          <p:nvSpPr>
            <p:cNvPr id="32" name="Text Box 5"/>
            <p:cNvSpPr txBox="1">
              <a:spLocks noChangeArrowheads="1"/>
            </p:cNvSpPr>
            <p:nvPr/>
          </p:nvSpPr>
          <p:spPr bwMode="auto">
            <a:xfrm>
              <a:off x="2710785" y="4494672"/>
              <a:ext cx="1173121" cy="229727"/>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chemeClr val="tx1"/>
                  </a:solidFill>
                </a:rPr>
                <a:t>Cloud Manager</a:t>
              </a:r>
              <a:endParaRPr lang="en-US" sz="1100" dirty="0">
                <a:solidFill>
                  <a:schemeClr val="tx1"/>
                </a:solidFill>
              </a:endParaRPr>
            </a:p>
          </p:txBody>
        </p:sp>
        <p:pic>
          <p:nvPicPr>
            <p:cNvPr id="1031" name="Picture 7" descr="C:\Documents and Settings\Administrator\Local Settings\Temporary Internet Files\Content.IE5\FB9PB6MP\MC900432646[1].png"/>
            <p:cNvPicPr>
              <a:picLocks noChangeAspect="1" noChangeArrowheads="1"/>
            </p:cNvPicPr>
            <p:nvPr/>
          </p:nvPicPr>
          <p:blipFill>
            <a:blip r:embed="rId9" cstate="print"/>
            <a:srcRect/>
            <a:stretch>
              <a:fillRect/>
            </a:stretch>
          </p:blipFill>
          <p:spPr bwMode="auto">
            <a:xfrm rot="20756064">
              <a:off x="2776485" y="3817835"/>
              <a:ext cx="756768" cy="756768"/>
            </a:xfrm>
            <a:prstGeom prst="rect">
              <a:avLst/>
            </a:prstGeom>
            <a:noFill/>
          </p:spPr>
        </p:pic>
      </p:grpSp>
      <p:sp>
        <p:nvSpPr>
          <p:cNvPr id="33" name="Up-Down Arrow 32"/>
          <p:cNvSpPr/>
          <p:nvPr/>
        </p:nvSpPr>
        <p:spPr>
          <a:xfrm rot="2700000">
            <a:off x="5508055" y="2521796"/>
            <a:ext cx="241701" cy="1436013"/>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Down Arrow 33"/>
          <p:cNvSpPr/>
          <p:nvPr/>
        </p:nvSpPr>
        <p:spPr>
          <a:xfrm rot="19800000">
            <a:off x="8302757" y="2991353"/>
            <a:ext cx="230375" cy="1081965"/>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9050">
            <a:solidFill>
              <a:srgbClr val="D6A3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5"/>
          <p:cNvSpPr txBox="1">
            <a:spLocks noChangeArrowheads="1"/>
          </p:cNvSpPr>
          <p:nvPr/>
        </p:nvSpPr>
        <p:spPr bwMode="auto">
          <a:xfrm>
            <a:off x="4376322" y="5154378"/>
            <a:ext cx="1306320" cy="319496"/>
          </a:xfrm>
          <a:prstGeom prst="round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400" b="1" dirty="0">
                <a:solidFill>
                  <a:srgbClr val="000000"/>
                </a:solidFill>
              </a:rPr>
              <a:t>Private Cloud</a:t>
            </a:r>
            <a:endParaRPr lang="en-US" sz="1600" b="1" dirty="0">
              <a:solidFill>
                <a:srgbClr val="000000"/>
              </a:solidFill>
            </a:endParaRPr>
          </a:p>
        </p:txBody>
      </p:sp>
      <p:sp>
        <p:nvSpPr>
          <p:cNvPr id="40" name="Text Box 5"/>
          <p:cNvSpPr txBox="1">
            <a:spLocks noChangeArrowheads="1"/>
          </p:cNvSpPr>
          <p:nvPr/>
        </p:nvSpPr>
        <p:spPr bwMode="auto">
          <a:xfrm>
            <a:off x="7787853" y="5206570"/>
            <a:ext cx="2354751" cy="319496"/>
          </a:xfrm>
          <a:prstGeom prst="round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400" b="1" dirty="0">
                <a:solidFill>
                  <a:srgbClr val="000000"/>
                </a:solidFill>
              </a:rPr>
              <a:t>Private Cloud (Government)</a:t>
            </a:r>
            <a:endParaRPr lang="en-US" sz="1600" b="1" dirty="0">
              <a:solidFill>
                <a:srgbClr val="000000"/>
              </a:solidFill>
            </a:endParaRPr>
          </a:p>
        </p:txBody>
      </p:sp>
      <p:sp>
        <p:nvSpPr>
          <p:cNvPr id="41" name="Text Box 5"/>
          <p:cNvSpPr txBox="1">
            <a:spLocks noChangeArrowheads="1"/>
          </p:cNvSpPr>
          <p:nvPr/>
        </p:nvSpPr>
        <p:spPr bwMode="auto">
          <a:xfrm>
            <a:off x="8002045" y="749392"/>
            <a:ext cx="1450931" cy="319496"/>
          </a:xfrm>
          <a:prstGeom prst="roundRect">
            <a:avLst/>
          </a:prstGeom>
          <a:solidFill>
            <a:schemeClr val="bg1"/>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400" b="1" dirty="0">
                <a:solidFill>
                  <a:srgbClr val="000000"/>
                </a:solidFill>
              </a:rPr>
              <a:t>Public Clouds</a:t>
            </a:r>
            <a:endParaRPr lang="en-US" sz="1600" b="1" dirty="0">
              <a:solidFill>
                <a:srgbClr val="000000"/>
              </a:solidFill>
            </a:endParaRPr>
          </a:p>
        </p:txBody>
      </p:sp>
      <p:sp>
        <p:nvSpPr>
          <p:cNvPr id="42" name="Up-Down Arrow 41"/>
          <p:cNvSpPr/>
          <p:nvPr/>
        </p:nvSpPr>
        <p:spPr>
          <a:xfrm rot="16200000">
            <a:off x="5008187" y="682558"/>
            <a:ext cx="241701" cy="1436013"/>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Down Arrow 42"/>
          <p:cNvSpPr/>
          <p:nvPr/>
        </p:nvSpPr>
        <p:spPr>
          <a:xfrm rot="16200000">
            <a:off x="5020063" y="1035375"/>
            <a:ext cx="241701" cy="1436013"/>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Down Arrow 43"/>
          <p:cNvSpPr/>
          <p:nvPr/>
        </p:nvSpPr>
        <p:spPr>
          <a:xfrm rot="16200000">
            <a:off x="5032589" y="1375666"/>
            <a:ext cx="241701" cy="1436013"/>
          </a:xfrm>
          <a:prstGeom prst="up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5"/>
          <p:cNvSpPr txBox="1">
            <a:spLocks noChangeArrowheads="1"/>
          </p:cNvSpPr>
          <p:nvPr/>
        </p:nvSpPr>
        <p:spPr bwMode="auto">
          <a:xfrm>
            <a:off x="8613733" y="6394455"/>
            <a:ext cx="1392476" cy="256867"/>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Government Agencies</a:t>
            </a:r>
            <a:endParaRPr lang="en-US" sz="1100" dirty="0">
              <a:solidFill>
                <a:srgbClr val="000000"/>
              </a:solidFill>
            </a:endParaRPr>
          </a:p>
        </p:txBody>
      </p:sp>
      <p:pic>
        <p:nvPicPr>
          <p:cNvPr id="1033" name="Picture 9" descr="C:\Documents and Settings\Administrator\Local Settings\Temporary Internet Files\Content.IE5\D5GXTVH8\MC900441535[1].png"/>
          <p:cNvPicPr>
            <a:picLocks noChangeAspect="1" noChangeArrowheads="1"/>
          </p:cNvPicPr>
          <p:nvPr/>
        </p:nvPicPr>
        <p:blipFill>
          <a:blip r:embed="rId10" cstate="print"/>
          <a:srcRect/>
          <a:stretch>
            <a:fillRect/>
          </a:stretch>
        </p:blipFill>
        <p:spPr bwMode="auto">
          <a:xfrm>
            <a:off x="8927111" y="5796995"/>
            <a:ext cx="713755" cy="789179"/>
          </a:xfrm>
          <a:prstGeom prst="rect">
            <a:avLst/>
          </a:prstGeom>
          <a:noFill/>
        </p:spPr>
      </p:pic>
      <p:sp>
        <p:nvSpPr>
          <p:cNvPr id="48" name="Up Arrow 47"/>
          <p:cNvSpPr/>
          <p:nvPr/>
        </p:nvSpPr>
        <p:spPr>
          <a:xfrm>
            <a:off x="9141778" y="5605287"/>
            <a:ext cx="173411" cy="344577"/>
          </a:xfrm>
          <a:prstGeom prst="up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Box 5"/>
          <p:cNvSpPr txBox="1">
            <a:spLocks noChangeArrowheads="1"/>
          </p:cNvSpPr>
          <p:nvPr/>
        </p:nvSpPr>
        <p:spPr bwMode="auto">
          <a:xfrm>
            <a:off x="4654333" y="6340176"/>
            <a:ext cx="1742291" cy="248515"/>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Organization Personnel</a:t>
            </a:r>
            <a:endParaRPr lang="en-US" sz="1100" dirty="0">
              <a:solidFill>
                <a:srgbClr val="000000"/>
              </a:solidFill>
            </a:endParaRPr>
          </a:p>
        </p:txBody>
      </p:sp>
      <p:pic>
        <p:nvPicPr>
          <p:cNvPr id="1035" name="Picture 11" descr="C:\Documents and Settings\Administrator\Local Settings\Temporary Internet Files\Content.IE5\FB9PB6MP\MC900441533[1].png"/>
          <p:cNvPicPr>
            <a:picLocks noChangeAspect="1" noChangeArrowheads="1"/>
          </p:cNvPicPr>
          <p:nvPr/>
        </p:nvPicPr>
        <p:blipFill>
          <a:blip r:embed="rId11" cstate="print"/>
          <a:srcRect/>
          <a:stretch>
            <a:fillRect/>
          </a:stretch>
        </p:blipFill>
        <p:spPr bwMode="auto">
          <a:xfrm>
            <a:off x="5246055" y="5787026"/>
            <a:ext cx="725598" cy="715519"/>
          </a:xfrm>
          <a:prstGeom prst="rect">
            <a:avLst/>
          </a:prstGeom>
          <a:noFill/>
        </p:spPr>
      </p:pic>
      <p:sp>
        <p:nvSpPr>
          <p:cNvPr id="52" name="Up Arrow 51"/>
          <p:cNvSpPr/>
          <p:nvPr/>
        </p:nvSpPr>
        <p:spPr>
          <a:xfrm>
            <a:off x="5599000" y="5469588"/>
            <a:ext cx="173411" cy="344577"/>
          </a:xfrm>
          <a:prstGeom prst="up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C:\Documents and Settings\Administrator\Local Settings\Temporary Internet Files\Content.IE5\TNYO33JE\MC900439829[1].png"/>
          <p:cNvPicPr>
            <a:picLocks noChangeAspect="1" noChangeArrowheads="1"/>
          </p:cNvPicPr>
          <p:nvPr/>
        </p:nvPicPr>
        <p:blipFill>
          <a:blip r:embed="rId12" cstate="print"/>
          <a:srcRect/>
          <a:stretch>
            <a:fillRect/>
          </a:stretch>
        </p:blipFill>
        <p:spPr bwMode="auto">
          <a:xfrm>
            <a:off x="4837135" y="1255736"/>
            <a:ext cx="504473" cy="504473"/>
          </a:xfrm>
          <a:prstGeom prst="rect">
            <a:avLst/>
          </a:prstGeom>
          <a:noFill/>
        </p:spPr>
      </p:pic>
      <p:pic>
        <p:nvPicPr>
          <p:cNvPr id="1037" name="Picture 13" descr="C:\Documents and Settings\Administrator\Local Settings\Temporary Internet Files\Content.IE5\D5GXTVH8\MC900440384[1].png"/>
          <p:cNvPicPr>
            <a:picLocks noChangeAspect="1" noChangeArrowheads="1"/>
          </p:cNvPicPr>
          <p:nvPr/>
        </p:nvPicPr>
        <p:blipFill>
          <a:blip r:embed="rId13" cstate="print"/>
          <a:srcRect/>
          <a:stretch>
            <a:fillRect/>
          </a:stretch>
        </p:blipFill>
        <p:spPr bwMode="auto">
          <a:xfrm>
            <a:off x="4878936" y="1691562"/>
            <a:ext cx="522961" cy="522961"/>
          </a:xfrm>
          <a:prstGeom prst="rect">
            <a:avLst/>
          </a:prstGeom>
          <a:noFill/>
        </p:spPr>
      </p:pic>
      <p:pic>
        <p:nvPicPr>
          <p:cNvPr id="55" name="Picture 12" descr="C:\Documents and Settings\Administrator\Local Settings\Temporary Internet Files\Content.IE5\TNYO33JE\MC900439829[1].png"/>
          <p:cNvPicPr>
            <a:picLocks noChangeAspect="1" noChangeArrowheads="1"/>
          </p:cNvPicPr>
          <p:nvPr/>
        </p:nvPicPr>
        <p:blipFill>
          <a:blip r:embed="rId12" cstate="print"/>
          <a:srcRect/>
          <a:stretch>
            <a:fillRect/>
          </a:stretch>
        </p:blipFill>
        <p:spPr bwMode="auto">
          <a:xfrm>
            <a:off x="5302686" y="2948838"/>
            <a:ext cx="504473" cy="504473"/>
          </a:xfrm>
          <a:prstGeom prst="rect">
            <a:avLst/>
          </a:prstGeom>
          <a:noFill/>
        </p:spPr>
      </p:pic>
      <p:pic>
        <p:nvPicPr>
          <p:cNvPr id="1038" name="Picture 14" descr="C:\Documents and Settings\Administrator\Local Settings\Temporary Internet Files\Content.IE5\OC5EUHND\MC900434888[1].png"/>
          <p:cNvPicPr>
            <a:picLocks noChangeAspect="1" noChangeArrowheads="1"/>
          </p:cNvPicPr>
          <p:nvPr/>
        </p:nvPicPr>
        <p:blipFill>
          <a:blip r:embed="rId14" cstate="print"/>
          <a:srcRect/>
          <a:stretch>
            <a:fillRect/>
          </a:stretch>
        </p:blipFill>
        <p:spPr bwMode="auto">
          <a:xfrm>
            <a:off x="2263036" y="1910362"/>
            <a:ext cx="851770" cy="851770"/>
          </a:xfrm>
          <a:prstGeom prst="rect">
            <a:avLst/>
          </a:prstGeom>
          <a:noFill/>
        </p:spPr>
      </p:pic>
      <p:pic>
        <p:nvPicPr>
          <p:cNvPr id="1039" name="Picture 15" descr="C:\Documents and Settings\Administrator\Local Settings\Temporary Internet Files\Content.IE5\TNYO33JE\MC900432623[1].png"/>
          <p:cNvPicPr>
            <a:picLocks noChangeAspect="1" noChangeArrowheads="1"/>
          </p:cNvPicPr>
          <p:nvPr/>
        </p:nvPicPr>
        <p:blipFill>
          <a:blip r:embed="rId15" cstate="print"/>
          <a:srcRect/>
          <a:stretch>
            <a:fillRect/>
          </a:stretch>
        </p:blipFill>
        <p:spPr bwMode="auto">
          <a:xfrm flipH="1">
            <a:off x="2316126" y="1108698"/>
            <a:ext cx="723524" cy="723524"/>
          </a:xfrm>
          <a:prstGeom prst="rect">
            <a:avLst/>
          </a:prstGeom>
          <a:noFill/>
        </p:spPr>
      </p:pic>
      <p:pic>
        <p:nvPicPr>
          <p:cNvPr id="1040" name="Picture 16" descr="C:\Documents and Settings\Administrator\Local Settings\Temporary Internet Files\Content.IE5\D5GXTVH8\MC900433933[1].png"/>
          <p:cNvPicPr>
            <a:picLocks noChangeAspect="1" noChangeArrowheads="1"/>
          </p:cNvPicPr>
          <p:nvPr/>
        </p:nvPicPr>
        <p:blipFill>
          <a:blip r:embed="rId16" cstate="print"/>
          <a:srcRect/>
          <a:stretch>
            <a:fillRect/>
          </a:stretch>
        </p:blipFill>
        <p:spPr bwMode="auto">
          <a:xfrm flipH="1">
            <a:off x="2839234" y="1582194"/>
            <a:ext cx="722596" cy="722596"/>
          </a:xfrm>
          <a:prstGeom prst="rect">
            <a:avLst/>
          </a:prstGeom>
          <a:noFill/>
        </p:spPr>
      </p:pic>
      <p:pic>
        <p:nvPicPr>
          <p:cNvPr id="1041" name="Picture 17" descr="C:\Documents and Settings\Administrator\Local Settings\Temporary Internet Files\Content.IE5\FB9PB6MP\MC900433937[1].png"/>
          <p:cNvPicPr>
            <a:picLocks noChangeAspect="1" noChangeArrowheads="1"/>
          </p:cNvPicPr>
          <p:nvPr/>
        </p:nvPicPr>
        <p:blipFill>
          <a:blip r:embed="rId17" cstate="print"/>
          <a:srcRect/>
          <a:stretch>
            <a:fillRect/>
          </a:stretch>
        </p:blipFill>
        <p:spPr bwMode="auto">
          <a:xfrm flipH="1">
            <a:off x="2964494" y="768004"/>
            <a:ext cx="713983" cy="713983"/>
          </a:xfrm>
          <a:prstGeom prst="rect">
            <a:avLst/>
          </a:prstGeom>
          <a:noFill/>
        </p:spPr>
      </p:pic>
      <p:pic>
        <p:nvPicPr>
          <p:cNvPr id="1042" name="Picture 18" descr="C:\Documents and Settings\Administrator\Local Settings\Temporary Internet Files\Content.IE5\FB9PB6MP\MC900441334[1].png"/>
          <p:cNvPicPr>
            <a:picLocks noChangeAspect="1" noChangeArrowheads="1"/>
          </p:cNvPicPr>
          <p:nvPr/>
        </p:nvPicPr>
        <p:blipFill>
          <a:blip r:embed="rId18" cstate="print"/>
          <a:srcRect/>
          <a:stretch>
            <a:fillRect/>
          </a:stretch>
        </p:blipFill>
        <p:spPr bwMode="auto">
          <a:xfrm rot="19203912">
            <a:off x="3698915" y="876291"/>
            <a:ext cx="690664" cy="690664"/>
          </a:xfrm>
          <a:prstGeom prst="rect">
            <a:avLst/>
          </a:prstGeom>
          <a:noFill/>
        </p:spPr>
      </p:pic>
      <p:pic>
        <p:nvPicPr>
          <p:cNvPr id="1043" name="Picture 19" descr="C:\Documents and Settings\Administrator\Local Settings\Temporary Internet Files\Content.IE5\OC5EUHND\MC900433826[1].png"/>
          <p:cNvPicPr>
            <a:picLocks noChangeAspect="1" noChangeArrowheads="1"/>
          </p:cNvPicPr>
          <p:nvPr/>
        </p:nvPicPr>
        <p:blipFill>
          <a:blip r:embed="rId19" cstate="print"/>
          <a:srcRect/>
          <a:stretch>
            <a:fillRect/>
          </a:stretch>
        </p:blipFill>
        <p:spPr bwMode="auto">
          <a:xfrm rot="1894173">
            <a:off x="3703644" y="1487581"/>
            <a:ext cx="604267" cy="604267"/>
          </a:xfrm>
          <a:prstGeom prst="rect">
            <a:avLst/>
          </a:prstGeom>
          <a:noFill/>
        </p:spPr>
      </p:pic>
      <p:pic>
        <p:nvPicPr>
          <p:cNvPr id="1044" name="Picture 20" descr="C:\Documents and Settings\Administrator\Local Settings\Temporary Internet Files\Content.IE5\TNYO33JE\MC900431632[1].png"/>
          <p:cNvPicPr>
            <a:picLocks noChangeAspect="1" noChangeArrowheads="1"/>
          </p:cNvPicPr>
          <p:nvPr/>
        </p:nvPicPr>
        <p:blipFill>
          <a:blip r:embed="rId20" cstate="print"/>
          <a:srcRect/>
          <a:stretch>
            <a:fillRect/>
          </a:stretch>
        </p:blipFill>
        <p:spPr bwMode="auto">
          <a:xfrm>
            <a:off x="3647946" y="2058184"/>
            <a:ext cx="772699" cy="772699"/>
          </a:xfrm>
          <a:prstGeom prst="rect">
            <a:avLst/>
          </a:prstGeom>
          <a:noFill/>
        </p:spPr>
      </p:pic>
      <p:sp>
        <p:nvSpPr>
          <p:cNvPr id="63" name="Text Box 5"/>
          <p:cNvSpPr txBox="1">
            <a:spLocks noChangeArrowheads="1"/>
          </p:cNvSpPr>
          <p:nvPr/>
        </p:nvSpPr>
        <p:spPr bwMode="auto">
          <a:xfrm>
            <a:off x="2226371" y="2834976"/>
            <a:ext cx="1742291" cy="248515"/>
          </a:xfrm>
          <a:prstGeom prst="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All users, on any device</a:t>
            </a:r>
            <a:endParaRPr lang="en-US" sz="1100" dirty="0">
              <a:solidFill>
                <a:srgbClr val="000000"/>
              </a:solidFill>
            </a:endParaRPr>
          </a:p>
        </p:txBody>
      </p:sp>
      <p:pic>
        <p:nvPicPr>
          <p:cNvPr id="60" name="Picture 12" descr="C:\Documents and Settings\Administrator\Local Settings\Temporary Internet Files\Content.IE5\TNYO33JE\MC900439829[1].png"/>
          <p:cNvPicPr>
            <a:picLocks noChangeAspect="1" noChangeArrowheads="1"/>
          </p:cNvPicPr>
          <p:nvPr/>
        </p:nvPicPr>
        <p:blipFill>
          <a:blip r:embed="rId12" cstate="print"/>
          <a:srcRect/>
          <a:stretch>
            <a:fillRect/>
          </a:stretch>
        </p:blipFill>
        <p:spPr bwMode="auto">
          <a:xfrm>
            <a:off x="8109261" y="3170078"/>
            <a:ext cx="504473" cy="504473"/>
          </a:xfrm>
          <a:prstGeom prst="rect">
            <a:avLst/>
          </a:prstGeom>
          <a:noFill/>
        </p:spPr>
      </p:pic>
      <p:pic>
        <p:nvPicPr>
          <p:cNvPr id="148482" name="Picture 2" descr="File:Indian Rupee symbol.svg"/>
          <p:cNvPicPr>
            <a:picLocks noChangeAspect="1" noChangeArrowheads="1"/>
          </p:cNvPicPr>
          <p:nvPr/>
        </p:nvPicPr>
        <p:blipFill>
          <a:blip r:embed="rId21"/>
          <a:srcRect/>
          <a:stretch>
            <a:fillRect/>
          </a:stretch>
        </p:blipFill>
        <p:spPr bwMode="auto">
          <a:xfrm>
            <a:off x="5140417" y="1180700"/>
            <a:ext cx="263047" cy="386834"/>
          </a:xfrm>
          <a:prstGeom prst="rect">
            <a:avLst/>
          </a:prstGeom>
          <a:noFill/>
        </p:spPr>
      </p:pic>
    </p:spTree>
    <p:extLst>
      <p:ext uri="{BB962C8B-B14F-4D97-AF65-F5344CB8AC3E}">
        <p14:creationId xmlns:p14="http://schemas.microsoft.com/office/powerpoint/2010/main" val="237200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AU" sz="3200" b="1" dirty="0"/>
              <a:t>Cloud Deployment Models</a:t>
            </a:r>
            <a:endParaRPr lang="en-US" sz="3200" b="1" dirty="0"/>
          </a:p>
        </p:txBody>
      </p:sp>
      <p:grpSp>
        <p:nvGrpSpPr>
          <p:cNvPr id="2" name="Group 71"/>
          <p:cNvGrpSpPr>
            <a:grpSpLocks/>
          </p:cNvGrpSpPr>
          <p:nvPr/>
        </p:nvGrpSpPr>
        <p:grpSpPr bwMode="auto">
          <a:xfrm>
            <a:off x="4724400" y="1566864"/>
            <a:ext cx="2895600" cy="5113337"/>
            <a:chOff x="2016" y="987"/>
            <a:chExt cx="1824" cy="3221"/>
          </a:xfrm>
        </p:grpSpPr>
        <p:grpSp>
          <p:nvGrpSpPr>
            <p:cNvPr id="3" name="Group 5"/>
            <p:cNvGrpSpPr>
              <a:grpSpLocks/>
            </p:cNvGrpSpPr>
            <p:nvPr/>
          </p:nvGrpSpPr>
          <p:grpSpPr bwMode="auto">
            <a:xfrm>
              <a:off x="2016" y="987"/>
              <a:ext cx="1824" cy="816"/>
              <a:chOff x="4554" y="2181"/>
              <a:chExt cx="958" cy="873"/>
            </a:xfrm>
          </p:grpSpPr>
          <p:sp>
            <p:nvSpPr>
              <p:cNvPr id="32814" name="Freeform 6"/>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815" name="Freeform 7"/>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816" name="Freeform 8"/>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pPr algn="ctr"/>
                <a:endParaRPr lang="en-AU"/>
              </a:p>
            </p:txBody>
          </p:sp>
          <p:sp>
            <p:nvSpPr>
              <p:cNvPr id="32817" name="Freeform 9"/>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18" name="Freeform 10"/>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19" name="Freeform 11"/>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0" name="Freeform 12"/>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1" name="Freeform 13"/>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2" name="Freeform 14"/>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3" name="Freeform 15"/>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4" name="Freeform 16"/>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5" name="Freeform 17"/>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6" name="Freeform 18"/>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27" name="Freeform 19"/>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pPr algn="ctr"/>
                <a:endParaRPr lang="en-AU"/>
              </a:p>
            </p:txBody>
          </p:sp>
        </p:grpSp>
        <p:sp>
          <p:nvSpPr>
            <p:cNvPr id="32811" name="Text Box 37"/>
            <p:cNvSpPr txBox="1">
              <a:spLocks noChangeArrowheads="1"/>
            </p:cNvSpPr>
            <p:nvPr/>
          </p:nvSpPr>
          <p:spPr bwMode="auto">
            <a:xfrm>
              <a:off x="2103" y="1200"/>
              <a:ext cx="1584" cy="372"/>
            </a:xfrm>
            <a:prstGeom prst="rect">
              <a:avLst/>
            </a:prstGeom>
            <a:solidFill>
              <a:srgbClr val="A6F4FC"/>
            </a:solidFill>
            <a:ln w="9525" algn="ctr">
              <a:solidFill>
                <a:schemeClr val="tx1"/>
              </a:solidFill>
              <a:miter lim="800000"/>
              <a:headEnd/>
              <a:tailEnd/>
            </a:ln>
          </p:spPr>
          <p:txBody>
            <a:bodyPr lIns="91380" tIns="45692" rIns="91380" bIns="45692">
              <a:spAutoFit/>
            </a:bodyPr>
            <a:lstStyle/>
            <a:p>
              <a:pPr algn="ctr"/>
              <a:r>
                <a:rPr lang="en-AU" sz="1600" b="1" dirty="0">
                  <a:solidFill>
                    <a:srgbClr val="0000FF"/>
                  </a:solidFill>
                </a:rPr>
                <a:t>Private/Enterprise </a:t>
              </a:r>
              <a:br>
                <a:rPr lang="en-AU" sz="1600" b="1" dirty="0">
                  <a:solidFill>
                    <a:srgbClr val="0000FF"/>
                  </a:solidFill>
                </a:rPr>
              </a:br>
              <a:r>
                <a:rPr lang="en-AU" sz="1600" b="1" dirty="0">
                  <a:solidFill>
                    <a:srgbClr val="0000FF"/>
                  </a:solidFill>
                </a:rPr>
                <a:t>Clouds</a:t>
              </a:r>
              <a:endParaRPr lang="en-US" sz="1600" b="1" dirty="0">
                <a:solidFill>
                  <a:srgbClr val="0000FF"/>
                </a:solidFill>
              </a:endParaRPr>
            </a:p>
          </p:txBody>
        </p:sp>
        <p:pic>
          <p:nvPicPr>
            <p:cNvPr id="32812" name="Picture 63"/>
            <p:cNvPicPr>
              <a:picLocks noChangeAspect="1" noChangeArrowheads="1"/>
            </p:cNvPicPr>
            <p:nvPr/>
          </p:nvPicPr>
          <p:blipFill>
            <a:blip r:embed="rId2"/>
            <a:srcRect/>
            <a:stretch>
              <a:fillRect/>
            </a:stretch>
          </p:blipFill>
          <p:spPr bwMode="auto">
            <a:xfrm>
              <a:off x="2142" y="3216"/>
              <a:ext cx="1506" cy="992"/>
            </a:xfrm>
            <a:prstGeom prst="rect">
              <a:avLst/>
            </a:prstGeom>
            <a:noFill/>
            <a:ln w="9525" algn="ctr">
              <a:noFill/>
              <a:miter lim="800000"/>
              <a:headEnd/>
              <a:tailEnd/>
            </a:ln>
          </p:spPr>
        </p:pic>
        <p:sp>
          <p:nvSpPr>
            <p:cNvPr id="32813" name="AutoShape 64"/>
            <p:cNvSpPr>
              <a:spLocks noChangeArrowheads="1"/>
            </p:cNvSpPr>
            <p:nvPr/>
          </p:nvSpPr>
          <p:spPr bwMode="auto">
            <a:xfrm>
              <a:off x="2208" y="1920"/>
              <a:ext cx="1440" cy="1104"/>
            </a:xfrm>
            <a:prstGeom prst="roundRect">
              <a:avLst>
                <a:gd name="adj" fmla="val 16667"/>
              </a:avLst>
            </a:prstGeom>
            <a:solidFill>
              <a:srgbClr val="A6F4FC"/>
            </a:solidFill>
            <a:ln w="9525" algn="ctr">
              <a:solidFill>
                <a:schemeClr val="tx1"/>
              </a:solidFill>
              <a:round/>
              <a:headEnd/>
              <a:tailEnd/>
            </a:ln>
          </p:spPr>
          <p:txBody>
            <a:bodyPr wrap="none" lIns="91380" tIns="45692" rIns="91380" bIns="45692" anchor="ctr"/>
            <a:lstStyle/>
            <a:p>
              <a:pPr algn="ctr"/>
              <a:r>
                <a:rPr lang="en-AU" sz="1400" b="1" dirty="0">
                  <a:solidFill>
                    <a:srgbClr val="0000FF"/>
                  </a:solidFill>
                </a:rPr>
                <a:t>* A public Cloud model </a:t>
              </a:r>
              <a:br>
                <a:rPr lang="en-AU" sz="1400" b="1" dirty="0">
                  <a:solidFill>
                    <a:srgbClr val="0000FF"/>
                  </a:solidFill>
                </a:rPr>
              </a:br>
              <a:r>
                <a:rPr lang="en-AU" sz="1400" b="1" dirty="0">
                  <a:solidFill>
                    <a:srgbClr val="0000FF"/>
                  </a:solidFill>
                </a:rPr>
                <a:t>within a company’s </a:t>
              </a:r>
              <a:br>
                <a:rPr lang="en-AU" sz="1400" b="1" dirty="0">
                  <a:solidFill>
                    <a:srgbClr val="0000FF"/>
                  </a:solidFill>
                </a:rPr>
              </a:br>
              <a:r>
                <a:rPr lang="en-AU" sz="1400" b="1" dirty="0">
                  <a:solidFill>
                    <a:srgbClr val="0000FF"/>
                  </a:solidFill>
                </a:rPr>
                <a:t>own Data </a:t>
              </a:r>
              <a:r>
                <a:rPr lang="en-AU" sz="1400" b="1" dirty="0" err="1">
                  <a:solidFill>
                    <a:srgbClr val="0000FF"/>
                  </a:solidFill>
                </a:rPr>
                <a:t>Center</a:t>
              </a:r>
              <a:r>
                <a:rPr lang="en-AU" sz="1400" b="1" dirty="0">
                  <a:solidFill>
                    <a:srgbClr val="0000FF"/>
                  </a:solidFill>
                </a:rPr>
                <a:t> / </a:t>
              </a:r>
              <a:br>
                <a:rPr lang="en-AU" sz="1400" b="1" dirty="0">
                  <a:solidFill>
                    <a:srgbClr val="0000FF"/>
                  </a:solidFill>
                </a:rPr>
              </a:br>
              <a:r>
                <a:rPr lang="en-AU" sz="1400" b="1" dirty="0">
                  <a:solidFill>
                    <a:srgbClr val="0000FF"/>
                  </a:solidFill>
                </a:rPr>
                <a:t>infrastructure for</a:t>
              </a:r>
              <a:br>
                <a:rPr lang="en-AU" sz="1400" b="1" dirty="0">
                  <a:solidFill>
                    <a:srgbClr val="0000FF"/>
                  </a:solidFill>
                </a:rPr>
              </a:br>
              <a:r>
                <a:rPr lang="en-AU" sz="1400" b="1" dirty="0">
                  <a:solidFill>
                    <a:srgbClr val="0000FF"/>
                  </a:solidFill>
                </a:rPr>
                <a:t>internal and/or</a:t>
              </a:r>
              <a:br>
                <a:rPr lang="en-AU" sz="1400" b="1" dirty="0">
                  <a:solidFill>
                    <a:srgbClr val="0000FF"/>
                  </a:solidFill>
                </a:rPr>
              </a:br>
              <a:r>
                <a:rPr lang="en-AU" sz="1400" b="1" dirty="0">
                  <a:solidFill>
                    <a:srgbClr val="0000FF"/>
                  </a:solidFill>
                </a:rPr>
                <a:t> partners use.</a:t>
              </a:r>
            </a:p>
          </p:txBody>
        </p:sp>
      </p:grpSp>
      <p:grpSp>
        <p:nvGrpSpPr>
          <p:cNvPr id="4" name="Group 70"/>
          <p:cNvGrpSpPr>
            <a:grpSpLocks/>
          </p:cNvGrpSpPr>
          <p:nvPr/>
        </p:nvGrpSpPr>
        <p:grpSpPr bwMode="auto">
          <a:xfrm>
            <a:off x="1676400" y="1524001"/>
            <a:ext cx="2819400" cy="5186363"/>
            <a:chOff x="96" y="960"/>
            <a:chExt cx="1776" cy="3267"/>
          </a:xfrm>
        </p:grpSpPr>
        <p:grpSp>
          <p:nvGrpSpPr>
            <p:cNvPr id="5" name="Group 20"/>
            <p:cNvGrpSpPr>
              <a:grpSpLocks/>
            </p:cNvGrpSpPr>
            <p:nvPr/>
          </p:nvGrpSpPr>
          <p:grpSpPr bwMode="auto">
            <a:xfrm>
              <a:off x="96" y="960"/>
              <a:ext cx="1776" cy="864"/>
              <a:chOff x="4554" y="2181"/>
              <a:chExt cx="958" cy="873"/>
            </a:xfrm>
          </p:grpSpPr>
          <p:sp>
            <p:nvSpPr>
              <p:cNvPr id="32796" name="Freeform 21"/>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797" name="Freeform 22"/>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798" name="Freeform 23"/>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pPr algn="ctr"/>
                <a:endParaRPr lang="en-AU"/>
              </a:p>
            </p:txBody>
          </p:sp>
          <p:sp>
            <p:nvSpPr>
              <p:cNvPr id="32799" name="Freeform 24"/>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0" name="Freeform 25"/>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1" name="Freeform 26"/>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2" name="Freeform 27"/>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3" name="Freeform 28"/>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4" name="Freeform 29"/>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5" name="Freeform 30"/>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6" name="Freeform 31"/>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7" name="Freeform 32"/>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8" name="Freeform 33"/>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809" name="Freeform 34"/>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pPr algn="ctr"/>
                <a:endParaRPr lang="en-AU"/>
              </a:p>
            </p:txBody>
          </p:sp>
        </p:grpSp>
        <p:sp>
          <p:nvSpPr>
            <p:cNvPr id="32793" name="Text Box 36"/>
            <p:cNvSpPr txBox="1">
              <a:spLocks noChangeArrowheads="1"/>
            </p:cNvSpPr>
            <p:nvPr/>
          </p:nvSpPr>
          <p:spPr bwMode="auto">
            <a:xfrm>
              <a:off x="144" y="1218"/>
              <a:ext cx="1584" cy="372"/>
            </a:xfrm>
            <a:prstGeom prst="rect">
              <a:avLst/>
            </a:prstGeom>
            <a:solidFill>
              <a:srgbClr val="FF0000"/>
            </a:solidFill>
            <a:ln w="9525" algn="ctr">
              <a:solidFill>
                <a:schemeClr val="tx1"/>
              </a:solidFill>
              <a:miter lim="800000"/>
              <a:headEnd/>
              <a:tailEnd/>
            </a:ln>
          </p:spPr>
          <p:txBody>
            <a:bodyPr lIns="91380" tIns="45692" rIns="91380" bIns="45692">
              <a:spAutoFit/>
            </a:bodyPr>
            <a:lstStyle/>
            <a:p>
              <a:pPr algn="ctr"/>
              <a:r>
                <a:rPr lang="en-AU" sz="1600" b="1" dirty="0">
                  <a:solidFill>
                    <a:schemeClr val="bg1"/>
                  </a:solidFill>
                  <a:latin typeface="Arial" charset="0"/>
                </a:rPr>
                <a:t> </a:t>
              </a:r>
              <a:r>
                <a:rPr lang="en-AU" sz="1600" b="1" dirty="0">
                  <a:solidFill>
                    <a:schemeClr val="bg1"/>
                  </a:solidFill>
                </a:rPr>
                <a:t>Public/Internet </a:t>
              </a:r>
              <a:br>
                <a:rPr lang="en-AU" sz="1600" b="1" dirty="0">
                  <a:solidFill>
                    <a:schemeClr val="bg1"/>
                  </a:solidFill>
                </a:rPr>
              </a:br>
              <a:r>
                <a:rPr lang="en-AU" sz="1600" b="1" dirty="0">
                  <a:solidFill>
                    <a:schemeClr val="bg1"/>
                  </a:solidFill>
                </a:rPr>
                <a:t>Clouds</a:t>
              </a:r>
              <a:endParaRPr lang="en-US" sz="1600" b="1" dirty="0">
                <a:solidFill>
                  <a:schemeClr val="bg1"/>
                </a:solidFill>
              </a:endParaRPr>
            </a:p>
          </p:txBody>
        </p:sp>
        <p:sp>
          <p:nvSpPr>
            <p:cNvPr id="32794" name="AutoShape 59"/>
            <p:cNvSpPr>
              <a:spLocks noChangeArrowheads="1"/>
            </p:cNvSpPr>
            <p:nvPr/>
          </p:nvSpPr>
          <p:spPr bwMode="auto">
            <a:xfrm>
              <a:off x="240" y="1920"/>
              <a:ext cx="1488" cy="1104"/>
            </a:xfrm>
            <a:prstGeom prst="roundRect">
              <a:avLst>
                <a:gd name="adj" fmla="val 16667"/>
              </a:avLst>
            </a:prstGeom>
            <a:solidFill>
              <a:srgbClr val="FF0000"/>
            </a:solidFill>
            <a:ln w="9525" algn="ctr">
              <a:solidFill>
                <a:schemeClr val="tx1"/>
              </a:solidFill>
              <a:round/>
              <a:headEnd/>
              <a:tailEnd/>
            </a:ln>
          </p:spPr>
          <p:txBody>
            <a:bodyPr wrap="none" lIns="91380" tIns="45692" rIns="91380" bIns="45692" anchor="ctr"/>
            <a:lstStyle/>
            <a:p>
              <a:pPr algn="ctr"/>
              <a:r>
                <a:rPr lang="en-AU" sz="1400" b="1" dirty="0">
                  <a:solidFill>
                    <a:schemeClr val="bg1"/>
                  </a:solidFill>
                </a:rPr>
                <a:t>* 3rd party, </a:t>
              </a:r>
              <a:br>
                <a:rPr lang="en-AU" sz="1400" b="1" dirty="0">
                  <a:solidFill>
                    <a:schemeClr val="bg1"/>
                  </a:solidFill>
                </a:rPr>
              </a:br>
              <a:r>
                <a:rPr lang="en-AU" sz="1400" b="1" dirty="0">
                  <a:solidFill>
                    <a:schemeClr val="bg1"/>
                  </a:solidFill>
                </a:rPr>
                <a:t>multi-tenant Cloud</a:t>
              </a:r>
            </a:p>
            <a:p>
              <a:pPr algn="ctr"/>
              <a:r>
                <a:rPr lang="en-AU" sz="1400" b="1" dirty="0">
                  <a:solidFill>
                    <a:schemeClr val="bg1"/>
                  </a:solidFill>
                </a:rPr>
                <a:t>infrastructure </a:t>
              </a:r>
              <a:br>
                <a:rPr lang="en-AU" sz="1400" b="1" dirty="0">
                  <a:solidFill>
                    <a:schemeClr val="bg1"/>
                  </a:solidFill>
                </a:rPr>
              </a:br>
              <a:r>
                <a:rPr lang="en-AU" sz="1400" b="1" dirty="0">
                  <a:solidFill>
                    <a:schemeClr val="bg1"/>
                  </a:solidFill>
                </a:rPr>
                <a:t>&amp; services:</a:t>
              </a:r>
            </a:p>
            <a:p>
              <a:pPr algn="ctr"/>
              <a:endParaRPr lang="en-AU" sz="1400" b="1" dirty="0">
                <a:solidFill>
                  <a:schemeClr val="bg1"/>
                </a:solidFill>
              </a:endParaRPr>
            </a:p>
            <a:p>
              <a:pPr algn="ctr"/>
              <a:r>
                <a:rPr lang="en-AU" sz="1400" b="1" dirty="0">
                  <a:solidFill>
                    <a:schemeClr val="bg1"/>
                  </a:solidFill>
                </a:rPr>
                <a:t> * available on </a:t>
              </a:r>
              <a:br>
                <a:rPr lang="en-AU" sz="1400" b="1" dirty="0">
                  <a:solidFill>
                    <a:schemeClr val="bg1"/>
                  </a:solidFill>
                </a:rPr>
              </a:br>
              <a:r>
                <a:rPr lang="en-AU" sz="1400" b="1" dirty="0">
                  <a:solidFill>
                    <a:schemeClr val="bg1"/>
                  </a:solidFill>
                </a:rPr>
                <a:t>subscription basis to all.</a:t>
              </a:r>
            </a:p>
          </p:txBody>
        </p:sp>
        <p:pic>
          <p:nvPicPr>
            <p:cNvPr id="32795" name="Picture 67"/>
            <p:cNvPicPr>
              <a:picLocks noChangeAspect="1" noChangeArrowheads="1"/>
            </p:cNvPicPr>
            <p:nvPr/>
          </p:nvPicPr>
          <p:blipFill>
            <a:blip r:embed="rId3"/>
            <a:srcRect/>
            <a:stretch>
              <a:fillRect/>
            </a:stretch>
          </p:blipFill>
          <p:spPr bwMode="auto">
            <a:xfrm>
              <a:off x="240" y="3183"/>
              <a:ext cx="1392" cy="1044"/>
            </a:xfrm>
            <a:prstGeom prst="rect">
              <a:avLst/>
            </a:prstGeom>
            <a:noFill/>
            <a:ln w="9525" algn="ctr">
              <a:noFill/>
              <a:miter lim="800000"/>
              <a:headEnd/>
              <a:tailEnd/>
            </a:ln>
          </p:spPr>
        </p:pic>
      </p:grpSp>
      <p:grpSp>
        <p:nvGrpSpPr>
          <p:cNvPr id="6" name="Group 60"/>
          <p:cNvGrpSpPr>
            <a:grpSpLocks/>
          </p:cNvGrpSpPr>
          <p:nvPr/>
        </p:nvGrpSpPr>
        <p:grpSpPr bwMode="auto">
          <a:xfrm>
            <a:off x="7696200" y="1524000"/>
            <a:ext cx="2895600" cy="5334000"/>
            <a:chOff x="6172200" y="1524000"/>
            <a:chExt cx="2895600" cy="5334000"/>
          </a:xfrm>
        </p:grpSpPr>
        <p:pic>
          <p:nvPicPr>
            <p:cNvPr id="32774" name="Picture 2"/>
            <p:cNvPicPr>
              <a:picLocks noChangeAspect="1" noChangeArrowheads="1"/>
            </p:cNvPicPr>
            <p:nvPr/>
          </p:nvPicPr>
          <p:blipFill>
            <a:blip r:embed="rId4"/>
            <a:srcRect/>
            <a:stretch>
              <a:fillRect/>
            </a:stretch>
          </p:blipFill>
          <p:spPr bwMode="auto">
            <a:xfrm>
              <a:off x="6400800" y="4572000"/>
              <a:ext cx="2478840" cy="2286000"/>
            </a:xfrm>
            <a:prstGeom prst="rect">
              <a:avLst/>
            </a:prstGeom>
            <a:noFill/>
            <a:ln w="9525">
              <a:noFill/>
              <a:miter lim="800000"/>
              <a:headEnd/>
              <a:tailEnd/>
            </a:ln>
          </p:spPr>
        </p:pic>
        <p:grpSp>
          <p:nvGrpSpPr>
            <p:cNvPr id="7" name="Group 41"/>
            <p:cNvGrpSpPr>
              <a:grpSpLocks/>
            </p:cNvGrpSpPr>
            <p:nvPr/>
          </p:nvGrpSpPr>
          <p:grpSpPr bwMode="auto">
            <a:xfrm>
              <a:off x="6172200" y="1524000"/>
              <a:ext cx="2895600" cy="1295400"/>
              <a:chOff x="4554" y="2181"/>
              <a:chExt cx="958" cy="873"/>
            </a:xfrm>
          </p:grpSpPr>
          <p:sp>
            <p:nvSpPr>
              <p:cNvPr id="32778" name="Freeform 42"/>
              <p:cNvSpPr>
                <a:spLocks/>
              </p:cNvSpPr>
              <p:nvPr/>
            </p:nvSpPr>
            <p:spPr bwMode="auto">
              <a:xfrm>
                <a:off x="4602" y="2229"/>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779" name="Freeform 43"/>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C0C0C0"/>
              </a:solidFill>
              <a:ln w="0">
                <a:solidFill>
                  <a:srgbClr val="000000"/>
                </a:solidFill>
                <a:prstDash val="solid"/>
                <a:round/>
                <a:headEnd/>
                <a:tailEnd/>
              </a:ln>
            </p:spPr>
            <p:txBody>
              <a:bodyPr/>
              <a:lstStyle/>
              <a:p>
                <a:pPr algn="ctr"/>
                <a:endParaRPr lang="en-AU"/>
              </a:p>
            </p:txBody>
          </p:sp>
          <p:sp>
            <p:nvSpPr>
              <p:cNvPr id="32780" name="Freeform 44"/>
              <p:cNvSpPr>
                <a:spLocks/>
              </p:cNvSpPr>
              <p:nvPr/>
            </p:nvSpPr>
            <p:spPr bwMode="auto">
              <a:xfrm>
                <a:off x="4554" y="2181"/>
                <a:ext cx="910" cy="825"/>
              </a:xfrm>
              <a:custGeom>
                <a:avLst/>
                <a:gdLst>
                  <a:gd name="T0" fmla="*/ 0 w 3800"/>
                  <a:gd name="T1" fmla="*/ 0 h 3433"/>
                  <a:gd name="T2" fmla="*/ 0 w 3800"/>
                  <a:gd name="T3" fmla="*/ 0 h 3433"/>
                  <a:gd name="T4" fmla="*/ 0 w 3800"/>
                  <a:gd name="T5" fmla="*/ 0 h 3433"/>
                  <a:gd name="T6" fmla="*/ 0 w 3800"/>
                  <a:gd name="T7" fmla="*/ 0 h 3433"/>
                  <a:gd name="T8" fmla="*/ 0 w 3800"/>
                  <a:gd name="T9" fmla="*/ 0 h 3433"/>
                  <a:gd name="T10" fmla="*/ 0 w 3800"/>
                  <a:gd name="T11" fmla="*/ 0 h 3433"/>
                  <a:gd name="T12" fmla="*/ 0 w 3800"/>
                  <a:gd name="T13" fmla="*/ 0 h 3433"/>
                  <a:gd name="T14" fmla="*/ 0 w 3800"/>
                  <a:gd name="T15" fmla="*/ 0 h 3433"/>
                  <a:gd name="T16" fmla="*/ 0 w 3800"/>
                  <a:gd name="T17" fmla="*/ 0 h 3433"/>
                  <a:gd name="T18" fmla="*/ 0 w 3800"/>
                  <a:gd name="T19" fmla="*/ 0 h 3433"/>
                  <a:gd name="T20" fmla="*/ 0 w 3800"/>
                  <a:gd name="T21" fmla="*/ 0 h 3433"/>
                  <a:gd name="T22" fmla="*/ 0 w 3800"/>
                  <a:gd name="T23" fmla="*/ 0 h 3433"/>
                  <a:gd name="T24" fmla="*/ 0 w 3800"/>
                  <a:gd name="T25" fmla="*/ 0 h 3433"/>
                  <a:gd name="T26" fmla="*/ 0 w 3800"/>
                  <a:gd name="T27" fmla="*/ 0 h 3433"/>
                  <a:gd name="T28" fmla="*/ 0 w 3800"/>
                  <a:gd name="T29" fmla="*/ 0 h 3433"/>
                  <a:gd name="T30" fmla="*/ 0 w 3800"/>
                  <a:gd name="T31" fmla="*/ 0 h 3433"/>
                  <a:gd name="T32" fmla="*/ 0 w 3800"/>
                  <a:gd name="T33" fmla="*/ 0 h 3433"/>
                  <a:gd name="T34" fmla="*/ 0 w 3800"/>
                  <a:gd name="T35" fmla="*/ 0 h 3433"/>
                  <a:gd name="T36" fmla="*/ 0 w 3800"/>
                  <a:gd name="T37" fmla="*/ 0 h 3433"/>
                  <a:gd name="T38" fmla="*/ 0 w 3800"/>
                  <a:gd name="T39" fmla="*/ 0 h 3433"/>
                  <a:gd name="T40" fmla="*/ 0 w 3800"/>
                  <a:gd name="T41" fmla="*/ 0 h 3433"/>
                  <a:gd name="T42" fmla="*/ 0 w 3800"/>
                  <a:gd name="T43" fmla="*/ 0 h 3433"/>
                  <a:gd name="T44" fmla="*/ 0 w 3800"/>
                  <a:gd name="T45" fmla="*/ 0 h 3433"/>
                  <a:gd name="T46" fmla="*/ 0 w 3800"/>
                  <a:gd name="T47" fmla="*/ 0 h 3433"/>
                  <a:gd name="T48" fmla="*/ 0 w 3800"/>
                  <a:gd name="T49" fmla="*/ 0 h 3433"/>
                  <a:gd name="T50" fmla="*/ 0 w 3800"/>
                  <a:gd name="T51" fmla="*/ 0 h 3433"/>
                  <a:gd name="T52" fmla="*/ 0 w 3800"/>
                  <a:gd name="T53" fmla="*/ 0 h 3433"/>
                  <a:gd name="T54" fmla="*/ 0 w 3800"/>
                  <a:gd name="T55" fmla="*/ 0 h 3433"/>
                  <a:gd name="T56" fmla="*/ 0 w 3800"/>
                  <a:gd name="T57" fmla="*/ 0 h 3433"/>
                  <a:gd name="T58" fmla="*/ 0 w 3800"/>
                  <a:gd name="T59" fmla="*/ 0 h 3433"/>
                  <a:gd name="T60" fmla="*/ 0 w 3800"/>
                  <a:gd name="T61" fmla="*/ 0 h 3433"/>
                  <a:gd name="T62" fmla="*/ 0 w 3800"/>
                  <a:gd name="T63" fmla="*/ 0 h 3433"/>
                  <a:gd name="T64" fmla="*/ 0 w 3800"/>
                  <a:gd name="T65" fmla="*/ 0 h 3433"/>
                  <a:gd name="T66" fmla="*/ 0 w 3800"/>
                  <a:gd name="T67" fmla="*/ 0 h 3433"/>
                  <a:gd name="T68" fmla="*/ 0 w 3800"/>
                  <a:gd name="T69" fmla="*/ 0 h 3433"/>
                  <a:gd name="T70" fmla="*/ 0 w 3800"/>
                  <a:gd name="T71" fmla="*/ 0 h 3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800"/>
                  <a:gd name="T109" fmla="*/ 0 h 3433"/>
                  <a:gd name="T110" fmla="*/ 3800 w 3800"/>
                  <a:gd name="T111" fmla="*/ 3433 h 3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800" h="3433">
                    <a:moveTo>
                      <a:pt x="343" y="1142"/>
                    </a:moveTo>
                    <a:cubicBezTo>
                      <a:pt x="148" y="1167"/>
                      <a:pt x="0" y="1370"/>
                      <a:pt x="0" y="1612"/>
                    </a:cubicBezTo>
                    <a:cubicBezTo>
                      <a:pt x="0" y="1780"/>
                      <a:pt x="72" y="1935"/>
                      <a:pt x="189" y="2020"/>
                    </a:cubicBezTo>
                    <a:lnTo>
                      <a:pt x="187" y="2014"/>
                    </a:lnTo>
                    <a:cubicBezTo>
                      <a:pt x="121" y="2101"/>
                      <a:pt x="84" y="2216"/>
                      <a:pt x="84" y="2336"/>
                    </a:cubicBezTo>
                    <a:cubicBezTo>
                      <a:pt x="84" y="2596"/>
                      <a:pt x="256" y="2806"/>
                      <a:pt x="468" y="2806"/>
                    </a:cubicBezTo>
                    <a:cubicBezTo>
                      <a:pt x="482" y="2806"/>
                      <a:pt x="497" y="2805"/>
                      <a:pt x="512" y="2803"/>
                    </a:cubicBezTo>
                    <a:lnTo>
                      <a:pt x="510" y="2806"/>
                    </a:lnTo>
                    <a:cubicBezTo>
                      <a:pt x="631" y="3066"/>
                      <a:pt x="856" y="3227"/>
                      <a:pt x="1099" y="3227"/>
                    </a:cubicBezTo>
                    <a:cubicBezTo>
                      <a:pt x="1223" y="3227"/>
                      <a:pt x="1344" y="3186"/>
                      <a:pt x="1449" y="3107"/>
                    </a:cubicBezTo>
                    <a:lnTo>
                      <a:pt x="1448" y="3108"/>
                    </a:lnTo>
                    <a:cubicBezTo>
                      <a:pt x="1558" y="3311"/>
                      <a:pt x="1744" y="3433"/>
                      <a:pt x="1942" y="3433"/>
                    </a:cubicBezTo>
                    <a:cubicBezTo>
                      <a:pt x="2204" y="3433"/>
                      <a:pt x="2435" y="3222"/>
                      <a:pt x="2510" y="2913"/>
                    </a:cubicBezTo>
                    <a:lnTo>
                      <a:pt x="2511" y="2917"/>
                    </a:lnTo>
                    <a:cubicBezTo>
                      <a:pt x="2592" y="2979"/>
                      <a:pt x="2685" y="3012"/>
                      <a:pt x="2780" y="3012"/>
                    </a:cubicBezTo>
                    <a:cubicBezTo>
                      <a:pt x="3060" y="3012"/>
                      <a:pt x="3287" y="2735"/>
                      <a:pt x="3289" y="2392"/>
                    </a:cubicBezTo>
                    <a:lnTo>
                      <a:pt x="3288" y="2390"/>
                    </a:lnTo>
                    <a:cubicBezTo>
                      <a:pt x="3582" y="2339"/>
                      <a:pt x="3800" y="2030"/>
                      <a:pt x="3800" y="1665"/>
                    </a:cubicBezTo>
                    <a:cubicBezTo>
                      <a:pt x="3800" y="1504"/>
                      <a:pt x="3756" y="1347"/>
                      <a:pt x="3677" y="1219"/>
                    </a:cubicBezTo>
                    <a:lnTo>
                      <a:pt x="3675" y="1218"/>
                    </a:lnTo>
                    <a:cubicBezTo>
                      <a:pt x="3700" y="1146"/>
                      <a:pt x="3713" y="1069"/>
                      <a:pt x="3713" y="991"/>
                    </a:cubicBezTo>
                    <a:cubicBezTo>
                      <a:pt x="3713" y="730"/>
                      <a:pt x="3572" y="501"/>
                      <a:pt x="3368" y="433"/>
                    </a:cubicBezTo>
                    <a:lnTo>
                      <a:pt x="3369" y="432"/>
                    </a:lnTo>
                    <a:cubicBezTo>
                      <a:pt x="3333" y="182"/>
                      <a:pt x="3155" y="1"/>
                      <a:pt x="2949" y="1"/>
                    </a:cubicBezTo>
                    <a:cubicBezTo>
                      <a:pt x="2823" y="0"/>
                      <a:pt x="2704" y="68"/>
                      <a:pt x="2623" y="186"/>
                    </a:cubicBezTo>
                    <a:lnTo>
                      <a:pt x="2623" y="187"/>
                    </a:lnTo>
                    <a:cubicBezTo>
                      <a:pt x="2551" y="69"/>
                      <a:pt x="2438" y="1"/>
                      <a:pt x="2318" y="1"/>
                    </a:cubicBezTo>
                    <a:cubicBezTo>
                      <a:pt x="2173" y="0"/>
                      <a:pt x="2039" y="102"/>
                      <a:pt x="1975" y="262"/>
                    </a:cubicBezTo>
                    <a:lnTo>
                      <a:pt x="1976" y="270"/>
                    </a:lnTo>
                    <a:cubicBezTo>
                      <a:pt x="1888" y="163"/>
                      <a:pt x="1770" y="104"/>
                      <a:pt x="1647" y="104"/>
                    </a:cubicBezTo>
                    <a:cubicBezTo>
                      <a:pt x="1473" y="104"/>
                      <a:pt x="1314" y="222"/>
                      <a:pt x="1232" y="410"/>
                    </a:cubicBezTo>
                    <a:lnTo>
                      <a:pt x="1231" y="414"/>
                    </a:lnTo>
                    <a:cubicBezTo>
                      <a:pt x="1140" y="349"/>
                      <a:pt x="1036" y="314"/>
                      <a:pt x="931" y="314"/>
                    </a:cubicBezTo>
                    <a:cubicBezTo>
                      <a:pt x="603" y="314"/>
                      <a:pt x="337" y="641"/>
                      <a:pt x="337" y="1044"/>
                    </a:cubicBezTo>
                    <a:cubicBezTo>
                      <a:pt x="337" y="1077"/>
                      <a:pt x="339" y="1110"/>
                      <a:pt x="342" y="1143"/>
                    </a:cubicBezTo>
                    <a:lnTo>
                      <a:pt x="343" y="1142"/>
                    </a:lnTo>
                    <a:close/>
                  </a:path>
                </a:pathLst>
              </a:custGeom>
              <a:solidFill>
                <a:srgbClr val="FFFFFF"/>
              </a:solidFill>
              <a:ln w="9525" cap="rnd">
                <a:solidFill>
                  <a:srgbClr val="000000"/>
                </a:solidFill>
                <a:prstDash val="solid"/>
                <a:round/>
                <a:headEnd/>
                <a:tailEnd/>
              </a:ln>
            </p:spPr>
            <p:txBody>
              <a:bodyPr/>
              <a:lstStyle/>
              <a:p>
                <a:pPr algn="ctr"/>
                <a:endParaRPr lang="en-AU"/>
              </a:p>
            </p:txBody>
          </p:sp>
          <p:sp>
            <p:nvSpPr>
              <p:cNvPr id="32781" name="Freeform 45"/>
              <p:cNvSpPr>
                <a:spLocks/>
              </p:cNvSpPr>
              <p:nvPr/>
            </p:nvSpPr>
            <p:spPr bwMode="auto">
              <a:xfrm>
                <a:off x="4599" y="2667"/>
                <a:ext cx="54" cy="15"/>
              </a:xfrm>
              <a:custGeom>
                <a:avLst/>
                <a:gdLst>
                  <a:gd name="T0" fmla="*/ 0 w 54"/>
                  <a:gd name="T1" fmla="*/ 0 h 15"/>
                  <a:gd name="T2" fmla="*/ 47 w 54"/>
                  <a:gd name="T3" fmla="*/ 15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0"/>
                    </a:moveTo>
                    <a:cubicBezTo>
                      <a:pt x="14" y="10"/>
                      <a:pt x="30" y="15"/>
                      <a:pt x="47" y="15"/>
                    </a:cubicBezTo>
                    <a:cubicBezTo>
                      <a:pt x="49" y="15"/>
                      <a:pt x="51" y="15"/>
                      <a:pt x="54" y="15"/>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2" name="Freeform 46"/>
              <p:cNvSpPr>
                <a:spLocks/>
              </p:cNvSpPr>
              <p:nvPr/>
            </p:nvSpPr>
            <p:spPr bwMode="auto">
              <a:xfrm>
                <a:off x="4676" y="2847"/>
                <a:ext cx="24" cy="8"/>
              </a:xfrm>
              <a:custGeom>
                <a:avLst/>
                <a:gdLst>
                  <a:gd name="T0" fmla="*/ 0 w 24"/>
                  <a:gd name="T1" fmla="*/ 8 h 8"/>
                  <a:gd name="T2" fmla="*/ 24 w 24"/>
                  <a:gd name="T3" fmla="*/ 0 h 8"/>
                  <a:gd name="T4" fmla="*/ 0 60000 65536"/>
                  <a:gd name="T5" fmla="*/ 0 60000 65536"/>
                  <a:gd name="T6" fmla="*/ 0 w 24"/>
                  <a:gd name="T7" fmla="*/ 0 h 8"/>
                  <a:gd name="T8" fmla="*/ 24 w 24"/>
                  <a:gd name="T9" fmla="*/ 8 h 8"/>
                </a:gdLst>
                <a:ahLst/>
                <a:cxnLst>
                  <a:cxn ang="T4">
                    <a:pos x="T0" y="T1"/>
                  </a:cxn>
                  <a:cxn ang="T5">
                    <a:pos x="T2" y="T3"/>
                  </a:cxn>
                </a:cxnLst>
                <a:rect l="T6" t="T7" r="T8" b="T9"/>
                <a:pathLst>
                  <a:path w="24" h="8">
                    <a:moveTo>
                      <a:pt x="0" y="8"/>
                    </a:moveTo>
                    <a:cubicBezTo>
                      <a:pt x="9" y="6"/>
                      <a:pt x="16" y="4"/>
                      <a:pt x="24"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3" name="Freeform 47"/>
              <p:cNvSpPr>
                <a:spLocks/>
              </p:cNvSpPr>
              <p:nvPr/>
            </p:nvSpPr>
            <p:spPr bwMode="auto">
              <a:xfrm>
                <a:off x="4887" y="2895"/>
                <a:ext cx="14" cy="33"/>
              </a:xfrm>
              <a:custGeom>
                <a:avLst/>
                <a:gdLst>
                  <a:gd name="T0" fmla="*/ 0 w 14"/>
                  <a:gd name="T1" fmla="*/ 0 h 33"/>
                  <a:gd name="T2" fmla="*/ 14 w 14"/>
                  <a:gd name="T3" fmla="*/ 33 h 33"/>
                  <a:gd name="T4" fmla="*/ 0 60000 65536"/>
                  <a:gd name="T5" fmla="*/ 0 60000 65536"/>
                  <a:gd name="T6" fmla="*/ 0 w 14"/>
                  <a:gd name="T7" fmla="*/ 0 h 33"/>
                  <a:gd name="T8" fmla="*/ 14 w 14"/>
                  <a:gd name="T9" fmla="*/ 33 h 33"/>
                </a:gdLst>
                <a:ahLst/>
                <a:cxnLst>
                  <a:cxn ang="T4">
                    <a:pos x="T0" y="T1"/>
                  </a:cxn>
                  <a:cxn ang="T5">
                    <a:pos x="T2" y="T3"/>
                  </a:cxn>
                </a:cxnLst>
                <a:rect l="T6" t="T7" r="T8" b="T9"/>
                <a:pathLst>
                  <a:path w="14" h="33">
                    <a:moveTo>
                      <a:pt x="0" y="0"/>
                    </a:moveTo>
                    <a:cubicBezTo>
                      <a:pt x="3" y="11"/>
                      <a:pt x="8" y="23"/>
                      <a:pt x="14" y="33"/>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4" name="Freeform 48"/>
              <p:cNvSpPr>
                <a:spLocks/>
              </p:cNvSpPr>
              <p:nvPr/>
            </p:nvSpPr>
            <p:spPr bwMode="auto">
              <a:xfrm>
                <a:off x="5155" y="2845"/>
                <a:ext cx="6" cy="36"/>
              </a:xfrm>
              <a:custGeom>
                <a:avLst/>
                <a:gdLst>
                  <a:gd name="T0" fmla="*/ 0 w 6"/>
                  <a:gd name="T1" fmla="*/ 36 h 36"/>
                  <a:gd name="T2" fmla="*/ 6 w 6"/>
                  <a:gd name="T3" fmla="*/ 0 h 36"/>
                  <a:gd name="T4" fmla="*/ 0 60000 65536"/>
                  <a:gd name="T5" fmla="*/ 0 60000 65536"/>
                  <a:gd name="T6" fmla="*/ 0 w 6"/>
                  <a:gd name="T7" fmla="*/ 0 h 36"/>
                  <a:gd name="T8" fmla="*/ 6 w 6"/>
                  <a:gd name="T9" fmla="*/ 36 h 36"/>
                </a:gdLst>
                <a:ahLst/>
                <a:cxnLst>
                  <a:cxn ang="T4">
                    <a:pos x="T0" y="T1"/>
                  </a:cxn>
                  <a:cxn ang="T5">
                    <a:pos x="T2" y="T3"/>
                  </a:cxn>
                </a:cxnLst>
                <a:rect l="T6" t="T7" r="T8" b="T9"/>
                <a:pathLst>
                  <a:path w="6" h="36">
                    <a:moveTo>
                      <a:pt x="0" y="36"/>
                    </a:moveTo>
                    <a:cubicBezTo>
                      <a:pt x="3" y="24"/>
                      <a:pt x="5" y="12"/>
                      <a:pt x="6"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5" name="Freeform 49"/>
              <p:cNvSpPr>
                <a:spLocks/>
              </p:cNvSpPr>
              <p:nvPr/>
            </p:nvSpPr>
            <p:spPr bwMode="auto">
              <a:xfrm>
                <a:off x="5273" y="2620"/>
                <a:ext cx="69" cy="136"/>
              </a:xfrm>
              <a:custGeom>
                <a:avLst/>
                <a:gdLst>
                  <a:gd name="T0" fmla="*/ 69 w 69"/>
                  <a:gd name="T1" fmla="*/ 136 h 136"/>
                  <a:gd name="T2" fmla="*/ 69 w 69"/>
                  <a:gd name="T3" fmla="*/ 135 h 136"/>
                  <a:gd name="T4" fmla="*/ 0 w 69"/>
                  <a:gd name="T5" fmla="*/ 0 h 136"/>
                  <a:gd name="T6" fmla="*/ 0 60000 65536"/>
                  <a:gd name="T7" fmla="*/ 0 60000 65536"/>
                  <a:gd name="T8" fmla="*/ 0 60000 65536"/>
                  <a:gd name="T9" fmla="*/ 0 w 69"/>
                  <a:gd name="T10" fmla="*/ 0 h 136"/>
                  <a:gd name="T11" fmla="*/ 69 w 69"/>
                  <a:gd name="T12" fmla="*/ 136 h 136"/>
                </a:gdLst>
                <a:ahLst/>
                <a:cxnLst>
                  <a:cxn ang="T6">
                    <a:pos x="T0" y="T1"/>
                  </a:cxn>
                  <a:cxn ang="T7">
                    <a:pos x="T2" y="T3"/>
                  </a:cxn>
                  <a:cxn ang="T8">
                    <a:pos x="T4" y="T5"/>
                  </a:cxn>
                </a:cxnLst>
                <a:rect l="T9" t="T10" r="T11" b="T12"/>
                <a:pathLst>
                  <a:path w="69" h="136">
                    <a:moveTo>
                      <a:pt x="69" y="136"/>
                    </a:moveTo>
                    <a:cubicBezTo>
                      <a:pt x="69" y="135"/>
                      <a:pt x="69" y="135"/>
                      <a:pt x="69" y="135"/>
                    </a:cubicBezTo>
                    <a:cubicBezTo>
                      <a:pt x="69" y="77"/>
                      <a:pt x="42" y="25"/>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6" name="Freeform 50"/>
              <p:cNvSpPr>
                <a:spLocks/>
              </p:cNvSpPr>
              <p:nvPr/>
            </p:nvSpPr>
            <p:spPr bwMode="auto">
              <a:xfrm>
                <a:off x="5404" y="2474"/>
                <a:ext cx="30" cy="51"/>
              </a:xfrm>
              <a:custGeom>
                <a:avLst/>
                <a:gdLst>
                  <a:gd name="T0" fmla="*/ 0 w 30"/>
                  <a:gd name="T1" fmla="*/ 51 h 51"/>
                  <a:gd name="T2" fmla="*/ 30 w 30"/>
                  <a:gd name="T3" fmla="*/ 0 h 51"/>
                  <a:gd name="T4" fmla="*/ 0 60000 65536"/>
                  <a:gd name="T5" fmla="*/ 0 60000 65536"/>
                  <a:gd name="T6" fmla="*/ 0 w 30"/>
                  <a:gd name="T7" fmla="*/ 0 h 51"/>
                  <a:gd name="T8" fmla="*/ 30 w 30"/>
                  <a:gd name="T9" fmla="*/ 51 h 51"/>
                </a:gdLst>
                <a:ahLst/>
                <a:cxnLst>
                  <a:cxn ang="T4">
                    <a:pos x="T0" y="T1"/>
                  </a:cxn>
                  <a:cxn ang="T5">
                    <a:pos x="T2" y="T3"/>
                  </a:cxn>
                </a:cxnLst>
                <a:rect l="T6" t="T7" r="T8" b="T9"/>
                <a:pathLst>
                  <a:path w="30" h="51">
                    <a:moveTo>
                      <a:pt x="0" y="51"/>
                    </a:moveTo>
                    <a:cubicBezTo>
                      <a:pt x="13" y="37"/>
                      <a:pt x="23" y="20"/>
                      <a:pt x="3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7" name="Freeform 51"/>
              <p:cNvSpPr>
                <a:spLocks/>
              </p:cNvSpPr>
              <p:nvPr/>
            </p:nvSpPr>
            <p:spPr bwMode="auto">
              <a:xfrm>
                <a:off x="5361" y="2285"/>
                <a:ext cx="2" cy="24"/>
              </a:xfrm>
              <a:custGeom>
                <a:avLst/>
                <a:gdLst>
                  <a:gd name="T0" fmla="*/ 2 w 2"/>
                  <a:gd name="T1" fmla="*/ 24 h 24"/>
                  <a:gd name="T2" fmla="*/ 2 w 2"/>
                  <a:gd name="T3" fmla="*/ 23 h 24"/>
                  <a:gd name="T4" fmla="*/ 0 w 2"/>
                  <a:gd name="T5" fmla="*/ 0 h 24"/>
                  <a:gd name="T6" fmla="*/ 0 60000 65536"/>
                  <a:gd name="T7" fmla="*/ 0 60000 65536"/>
                  <a:gd name="T8" fmla="*/ 0 60000 65536"/>
                  <a:gd name="T9" fmla="*/ 0 w 2"/>
                  <a:gd name="T10" fmla="*/ 0 h 24"/>
                  <a:gd name="T11" fmla="*/ 2 w 2"/>
                  <a:gd name="T12" fmla="*/ 24 h 24"/>
                </a:gdLst>
                <a:ahLst/>
                <a:cxnLst>
                  <a:cxn ang="T6">
                    <a:pos x="T0" y="T1"/>
                  </a:cxn>
                  <a:cxn ang="T7">
                    <a:pos x="T2" y="T3"/>
                  </a:cxn>
                  <a:cxn ang="T8">
                    <a:pos x="T4" y="T5"/>
                  </a:cxn>
                </a:cxnLst>
                <a:rect l="T9" t="T10" r="T11" b="T12"/>
                <a:pathLst>
                  <a:path w="2" h="24">
                    <a:moveTo>
                      <a:pt x="2" y="24"/>
                    </a:moveTo>
                    <a:cubicBezTo>
                      <a:pt x="2" y="24"/>
                      <a:pt x="2" y="23"/>
                      <a:pt x="2" y="23"/>
                    </a:cubicBezTo>
                    <a:cubicBezTo>
                      <a:pt x="2" y="15"/>
                      <a:pt x="1"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8" name="Freeform 52"/>
              <p:cNvSpPr>
                <a:spLocks/>
              </p:cNvSpPr>
              <p:nvPr/>
            </p:nvSpPr>
            <p:spPr bwMode="auto">
              <a:xfrm>
                <a:off x="5167" y="2226"/>
                <a:ext cx="15" cy="31"/>
              </a:xfrm>
              <a:custGeom>
                <a:avLst/>
                <a:gdLst>
                  <a:gd name="T0" fmla="*/ 15 w 15"/>
                  <a:gd name="T1" fmla="*/ 0 h 31"/>
                  <a:gd name="T2" fmla="*/ 0 w 15"/>
                  <a:gd name="T3" fmla="*/ 31 h 31"/>
                  <a:gd name="T4" fmla="*/ 0 60000 65536"/>
                  <a:gd name="T5" fmla="*/ 0 60000 65536"/>
                  <a:gd name="T6" fmla="*/ 0 w 15"/>
                  <a:gd name="T7" fmla="*/ 0 h 31"/>
                  <a:gd name="T8" fmla="*/ 15 w 15"/>
                  <a:gd name="T9" fmla="*/ 31 h 31"/>
                </a:gdLst>
                <a:ahLst/>
                <a:cxnLst>
                  <a:cxn ang="T4">
                    <a:pos x="T0" y="T1"/>
                  </a:cxn>
                  <a:cxn ang="T5">
                    <a:pos x="T2" y="T3"/>
                  </a:cxn>
                </a:cxnLst>
                <a:rect l="T6" t="T7" r="T8" b="T9"/>
                <a:pathLst>
                  <a:path w="15" h="31">
                    <a:moveTo>
                      <a:pt x="15" y="0"/>
                    </a:moveTo>
                    <a:cubicBezTo>
                      <a:pt x="9" y="9"/>
                      <a:pt x="3" y="20"/>
                      <a:pt x="0" y="31"/>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89" name="Freeform 53"/>
              <p:cNvSpPr>
                <a:spLocks/>
              </p:cNvSpPr>
              <p:nvPr/>
            </p:nvSpPr>
            <p:spPr bwMode="auto">
              <a:xfrm>
                <a:off x="5019" y="2244"/>
                <a:ext cx="8" cy="27"/>
              </a:xfrm>
              <a:custGeom>
                <a:avLst/>
                <a:gdLst>
                  <a:gd name="T0" fmla="*/ 8 w 8"/>
                  <a:gd name="T1" fmla="*/ 0 h 27"/>
                  <a:gd name="T2" fmla="*/ 0 w 8"/>
                  <a:gd name="T3" fmla="*/ 27 h 27"/>
                  <a:gd name="T4" fmla="*/ 0 60000 65536"/>
                  <a:gd name="T5" fmla="*/ 0 60000 65536"/>
                  <a:gd name="T6" fmla="*/ 0 w 8"/>
                  <a:gd name="T7" fmla="*/ 0 h 27"/>
                  <a:gd name="T8" fmla="*/ 8 w 8"/>
                  <a:gd name="T9" fmla="*/ 27 h 27"/>
                </a:gdLst>
                <a:ahLst/>
                <a:cxnLst>
                  <a:cxn ang="T4">
                    <a:pos x="T0" y="T1"/>
                  </a:cxn>
                  <a:cxn ang="T5">
                    <a:pos x="T2" y="T3"/>
                  </a:cxn>
                </a:cxnLst>
                <a:rect l="T6" t="T7" r="T8" b="T9"/>
                <a:pathLst>
                  <a:path w="8" h="27">
                    <a:moveTo>
                      <a:pt x="8" y="0"/>
                    </a:moveTo>
                    <a:cubicBezTo>
                      <a:pt x="4" y="9"/>
                      <a:pt x="2" y="18"/>
                      <a:pt x="0" y="27"/>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90" name="Freeform 54"/>
              <p:cNvSpPr>
                <a:spLocks/>
              </p:cNvSpPr>
              <p:nvPr/>
            </p:nvSpPr>
            <p:spPr bwMode="auto">
              <a:xfrm>
                <a:off x="4849" y="2281"/>
                <a:ext cx="27" cy="26"/>
              </a:xfrm>
              <a:custGeom>
                <a:avLst/>
                <a:gdLst>
                  <a:gd name="T0" fmla="*/ 27 w 27"/>
                  <a:gd name="T1" fmla="*/ 26 h 26"/>
                  <a:gd name="T2" fmla="*/ 0 w 27"/>
                  <a:gd name="T3" fmla="*/ 0 h 26"/>
                  <a:gd name="T4" fmla="*/ 0 60000 65536"/>
                  <a:gd name="T5" fmla="*/ 0 60000 65536"/>
                  <a:gd name="T6" fmla="*/ 0 w 27"/>
                  <a:gd name="T7" fmla="*/ 0 h 26"/>
                  <a:gd name="T8" fmla="*/ 27 w 27"/>
                  <a:gd name="T9" fmla="*/ 26 h 26"/>
                </a:gdLst>
                <a:ahLst/>
                <a:cxnLst>
                  <a:cxn ang="T4">
                    <a:pos x="T0" y="T1"/>
                  </a:cxn>
                  <a:cxn ang="T5">
                    <a:pos x="T2" y="T3"/>
                  </a:cxn>
                </a:cxnLst>
                <a:rect l="T6" t="T7" r="T8" b="T9"/>
                <a:pathLst>
                  <a:path w="27" h="26">
                    <a:moveTo>
                      <a:pt x="27" y="26"/>
                    </a:moveTo>
                    <a:cubicBezTo>
                      <a:pt x="19" y="16"/>
                      <a:pt x="10" y="7"/>
                      <a:pt x="0" y="0"/>
                    </a:cubicBezTo>
                  </a:path>
                </a:pathLst>
              </a:custGeom>
              <a:solidFill>
                <a:srgbClr val="C0C0C0"/>
              </a:solidFill>
              <a:ln w="9525" cap="rnd">
                <a:solidFill>
                  <a:srgbClr val="000000"/>
                </a:solidFill>
                <a:prstDash val="solid"/>
                <a:round/>
                <a:headEnd/>
                <a:tailEnd/>
              </a:ln>
            </p:spPr>
            <p:txBody>
              <a:bodyPr/>
              <a:lstStyle/>
              <a:p>
                <a:pPr algn="ctr"/>
                <a:endParaRPr lang="en-AU"/>
              </a:p>
            </p:txBody>
          </p:sp>
          <p:sp>
            <p:nvSpPr>
              <p:cNvPr id="32791" name="Freeform 55"/>
              <p:cNvSpPr>
                <a:spLocks/>
              </p:cNvSpPr>
              <p:nvPr/>
            </p:nvSpPr>
            <p:spPr bwMode="auto">
              <a:xfrm>
                <a:off x="4636" y="2456"/>
                <a:ext cx="5" cy="27"/>
              </a:xfrm>
              <a:custGeom>
                <a:avLst/>
                <a:gdLst>
                  <a:gd name="T0" fmla="*/ 0 w 5"/>
                  <a:gd name="T1" fmla="*/ 0 h 27"/>
                  <a:gd name="T2" fmla="*/ 5 w 5"/>
                  <a:gd name="T3" fmla="*/ 27 h 27"/>
                  <a:gd name="T4" fmla="*/ 0 60000 65536"/>
                  <a:gd name="T5" fmla="*/ 0 60000 65536"/>
                  <a:gd name="T6" fmla="*/ 0 w 5"/>
                  <a:gd name="T7" fmla="*/ 0 h 27"/>
                  <a:gd name="T8" fmla="*/ 5 w 5"/>
                  <a:gd name="T9" fmla="*/ 27 h 27"/>
                </a:gdLst>
                <a:ahLst/>
                <a:cxnLst>
                  <a:cxn ang="T4">
                    <a:pos x="T0" y="T1"/>
                  </a:cxn>
                  <a:cxn ang="T5">
                    <a:pos x="T2" y="T3"/>
                  </a:cxn>
                </a:cxnLst>
                <a:rect l="T6" t="T7" r="T8" b="T9"/>
                <a:pathLst>
                  <a:path w="5" h="27">
                    <a:moveTo>
                      <a:pt x="0" y="0"/>
                    </a:moveTo>
                    <a:cubicBezTo>
                      <a:pt x="1" y="9"/>
                      <a:pt x="2" y="18"/>
                      <a:pt x="5" y="27"/>
                    </a:cubicBezTo>
                  </a:path>
                </a:pathLst>
              </a:custGeom>
              <a:solidFill>
                <a:srgbClr val="C0C0C0"/>
              </a:solidFill>
              <a:ln w="9525" cap="rnd">
                <a:solidFill>
                  <a:srgbClr val="000000"/>
                </a:solidFill>
                <a:prstDash val="solid"/>
                <a:round/>
                <a:headEnd/>
                <a:tailEnd/>
              </a:ln>
            </p:spPr>
            <p:txBody>
              <a:bodyPr/>
              <a:lstStyle/>
              <a:p>
                <a:pPr algn="ctr"/>
                <a:endParaRPr lang="en-AU"/>
              </a:p>
            </p:txBody>
          </p:sp>
        </p:grpSp>
        <p:sp>
          <p:nvSpPr>
            <p:cNvPr id="39943" name="Text Box 56"/>
            <p:cNvSpPr txBox="1">
              <a:spLocks noChangeArrowheads="1"/>
            </p:cNvSpPr>
            <p:nvPr/>
          </p:nvSpPr>
          <p:spPr bwMode="auto">
            <a:xfrm>
              <a:off x="6324600" y="1905000"/>
              <a:ext cx="2514600" cy="584200"/>
            </a:xfrm>
            <a:prstGeom prst="rect">
              <a:avLst/>
            </a:prstGeom>
            <a:solidFill>
              <a:srgbClr val="0000FF"/>
            </a:solidFill>
            <a:ln w="9525" algn="ctr">
              <a:solidFill>
                <a:schemeClr val="tx1"/>
              </a:solidFill>
              <a:miter lim="800000"/>
              <a:headEnd/>
              <a:tailEnd/>
            </a:ln>
          </p:spPr>
          <p:txBody>
            <a:bodyPr lIns="91380" tIns="45692" rIns="91380" bIns="45692">
              <a:spAutoFit/>
            </a:bodyPr>
            <a:lstStyle/>
            <a:p>
              <a:pPr algn="ctr">
                <a:defRPr/>
              </a:pPr>
              <a:r>
                <a:rPr lang="en-AU" sz="1600" b="1" dirty="0">
                  <a:solidFill>
                    <a:schemeClr val="bg1"/>
                  </a:solidFill>
                  <a:latin typeface="+mj-lt"/>
                </a:rPr>
                <a:t>Hybrid/Inter</a:t>
              </a:r>
              <a:br>
                <a:rPr lang="en-AU" sz="1600" b="1" dirty="0">
                  <a:solidFill>
                    <a:schemeClr val="bg1"/>
                  </a:solidFill>
                  <a:latin typeface="+mj-lt"/>
                </a:rPr>
              </a:br>
              <a:r>
                <a:rPr lang="en-AU" sz="1600" b="1" dirty="0">
                  <a:solidFill>
                    <a:schemeClr val="bg1"/>
                  </a:solidFill>
                  <a:latin typeface="+mj-lt"/>
                </a:rPr>
                <a:t>Clouds</a:t>
              </a:r>
              <a:endParaRPr lang="en-US" sz="1600" b="1" dirty="0">
                <a:solidFill>
                  <a:schemeClr val="bg1"/>
                </a:solidFill>
                <a:latin typeface="+mj-lt"/>
              </a:endParaRPr>
            </a:p>
          </p:txBody>
        </p:sp>
        <p:sp>
          <p:nvSpPr>
            <p:cNvPr id="32777" name="AutoShape 65"/>
            <p:cNvSpPr>
              <a:spLocks noChangeArrowheads="1"/>
            </p:cNvSpPr>
            <p:nvPr/>
          </p:nvSpPr>
          <p:spPr bwMode="auto">
            <a:xfrm>
              <a:off x="6477000" y="3048000"/>
              <a:ext cx="2362200" cy="1752600"/>
            </a:xfrm>
            <a:prstGeom prst="roundRect">
              <a:avLst>
                <a:gd name="adj" fmla="val 16667"/>
              </a:avLst>
            </a:prstGeom>
            <a:solidFill>
              <a:srgbClr val="0000FF"/>
            </a:solidFill>
            <a:ln w="9525" algn="ctr">
              <a:solidFill>
                <a:schemeClr val="tx1"/>
              </a:solidFill>
              <a:round/>
              <a:headEnd/>
              <a:tailEnd/>
            </a:ln>
          </p:spPr>
          <p:txBody>
            <a:bodyPr wrap="none" lIns="91380" tIns="45692" rIns="91380" bIns="45692" anchor="ctr"/>
            <a:lstStyle/>
            <a:p>
              <a:pPr algn="ctr"/>
              <a:r>
                <a:rPr lang="en-AU" sz="1400" b="1" dirty="0">
                  <a:solidFill>
                    <a:schemeClr val="bg1"/>
                  </a:solidFill>
                </a:rPr>
                <a:t>* Mixed usage of </a:t>
              </a:r>
              <a:br>
                <a:rPr lang="en-AU" sz="1400" b="1" dirty="0">
                  <a:solidFill>
                    <a:schemeClr val="bg1"/>
                  </a:solidFill>
                </a:rPr>
              </a:br>
              <a:r>
                <a:rPr lang="en-AU" sz="1400" b="1" dirty="0">
                  <a:solidFill>
                    <a:schemeClr val="bg1"/>
                  </a:solidFill>
                </a:rPr>
                <a:t>private and public </a:t>
              </a:r>
              <a:br>
                <a:rPr lang="en-AU" sz="1400" b="1" dirty="0">
                  <a:solidFill>
                    <a:schemeClr val="bg1"/>
                  </a:solidFill>
                </a:rPr>
              </a:br>
              <a:r>
                <a:rPr lang="en-AU" sz="1400" b="1" dirty="0">
                  <a:solidFill>
                    <a:schemeClr val="bg1"/>
                  </a:solidFill>
                </a:rPr>
                <a:t>Clouds: Leasing public</a:t>
              </a:r>
              <a:br>
                <a:rPr lang="en-AU" sz="1400" b="1" dirty="0">
                  <a:solidFill>
                    <a:schemeClr val="bg1"/>
                  </a:solidFill>
                </a:rPr>
              </a:br>
              <a:r>
                <a:rPr lang="en-AU" sz="1400" b="1" dirty="0">
                  <a:solidFill>
                    <a:schemeClr val="bg1"/>
                  </a:solidFill>
                </a:rPr>
                <a:t>cloud services</a:t>
              </a:r>
              <a:br>
                <a:rPr lang="en-AU" sz="1400" b="1" dirty="0">
                  <a:solidFill>
                    <a:schemeClr val="bg1"/>
                  </a:solidFill>
                </a:rPr>
              </a:br>
              <a:r>
                <a:rPr lang="en-AU" sz="1400" b="1" dirty="0">
                  <a:solidFill>
                    <a:schemeClr val="bg1"/>
                  </a:solidFill>
                </a:rPr>
                <a:t>when private cloud </a:t>
              </a:r>
              <a:br>
                <a:rPr lang="en-AU" sz="1400" b="1" dirty="0">
                  <a:solidFill>
                    <a:schemeClr val="bg1"/>
                  </a:solidFill>
                </a:rPr>
              </a:br>
              <a:r>
                <a:rPr lang="en-AU" sz="1400" b="1" dirty="0">
                  <a:solidFill>
                    <a:schemeClr val="bg1"/>
                  </a:solidFill>
                </a:rPr>
                <a:t>capacity is </a:t>
              </a:r>
              <a:br>
                <a:rPr lang="en-AU" sz="1400" b="1" dirty="0">
                  <a:solidFill>
                    <a:schemeClr val="bg1"/>
                  </a:solidFill>
                </a:rPr>
              </a:br>
              <a:r>
                <a:rPr lang="en-AU" sz="1400" b="1" dirty="0">
                  <a:solidFill>
                    <a:schemeClr val="bg1"/>
                  </a:solidFill>
                </a:rPr>
                <a:t>insufficient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D6B8-0180-466D-B86B-5CB94571FEDC}"/>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Community cloud:</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B056E8-4E8F-4BD0-A6B1-718FF882F253}"/>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cloud infrastructure is provisioned for exclusive use by a specific community of consumers from organizations that have shared concerns (e.g., mission, security requirements, policy, and compliance considerations). </a:t>
            </a:r>
          </a:p>
          <a:p>
            <a:r>
              <a:rPr lang="en-IN" dirty="0">
                <a:latin typeface="Times New Roman" panose="02020603050405020304" pitchFamily="18" charset="0"/>
                <a:cs typeface="Times New Roman" panose="02020603050405020304" pitchFamily="18" charset="0"/>
              </a:rPr>
              <a:t>It may be owned, managed, and operated by one or more of the organizations in the community, a third party, or some combination of them, and it may exist on or off premises.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2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744D-49B8-4012-BC87-0C62AB21E3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Computing Reference Model:</a:t>
            </a:r>
          </a:p>
        </p:txBody>
      </p:sp>
      <p:sp>
        <p:nvSpPr>
          <p:cNvPr id="3" name="Content Placeholder 2">
            <a:extLst>
              <a:ext uri="{FF2B5EF4-FFF2-40B4-BE49-F238E27FC236}">
                <a16:creationId xmlns:a16="http://schemas.microsoft.com/office/drawing/2014/main" id="{601152D1-89CD-422E-A175-F75E45A6E615}"/>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fundamental characteristic of cloud computing is the capability to </a:t>
            </a:r>
            <a:r>
              <a:rPr lang="en-US" b="1" dirty="0">
                <a:latin typeface="Times New Roman" panose="02020603050405020304" pitchFamily="18" charset="0"/>
                <a:cs typeface="Times New Roman" panose="02020603050405020304" pitchFamily="18" charset="0"/>
              </a:rPr>
              <a:t>deliver, on demand, a variety of IT services </a:t>
            </a:r>
            <a:r>
              <a:rPr lang="en-US" dirty="0">
                <a:latin typeface="Times New Roman" panose="02020603050405020304" pitchFamily="18" charset="0"/>
                <a:cs typeface="Times New Roman" panose="02020603050405020304" pitchFamily="18" charset="0"/>
              </a:rPr>
              <a:t>that are quite diverse from each other. </a:t>
            </a:r>
          </a:p>
          <a:p>
            <a:pPr algn="just"/>
            <a:r>
              <a:rPr lang="en-US" dirty="0">
                <a:latin typeface="Times New Roman" panose="02020603050405020304" pitchFamily="18" charset="0"/>
                <a:cs typeface="Times New Roman" panose="02020603050405020304" pitchFamily="18" charset="0"/>
              </a:rPr>
              <a:t>This variety creates different perceptions of what cloud computing is among users. Despite this </a:t>
            </a:r>
            <a:r>
              <a:rPr lang="en-US" b="1" dirty="0">
                <a:latin typeface="Times New Roman" panose="02020603050405020304" pitchFamily="18" charset="0"/>
                <a:cs typeface="Times New Roman" panose="02020603050405020304" pitchFamily="18" charset="0"/>
              </a:rPr>
              <a:t>lack of uniformity</a:t>
            </a:r>
            <a:r>
              <a:rPr lang="en-US" dirty="0">
                <a:latin typeface="Times New Roman" panose="02020603050405020304" pitchFamily="18" charset="0"/>
                <a:cs typeface="Times New Roman" panose="02020603050405020304" pitchFamily="18" charset="0"/>
              </a:rPr>
              <a:t>, it is possible to classify cloud computing services offerings into three major categories: </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Infrastructure-as-a-Service (IaaS)</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Platform-as-a-Service (PaaS)</a:t>
            </a:r>
          </a:p>
          <a:p>
            <a:pPr marL="514350" indent="-514350" algn="just">
              <a:buFont typeface="+mj-lt"/>
              <a:buAutoNum type="arabicPeriod"/>
            </a:pPr>
            <a:r>
              <a:rPr lang="en-US" b="1" dirty="0">
                <a:latin typeface="Times New Roman" panose="02020603050405020304" pitchFamily="18" charset="0"/>
                <a:cs typeface="Times New Roman" panose="02020603050405020304" pitchFamily="18" charset="0"/>
              </a:rPr>
              <a:t>Software-as-a-Service (SaaS).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697424" y="387458"/>
            <a:ext cx="9778083" cy="6007538"/>
            <a:chOff x="300789" y="1419726"/>
            <a:chExt cx="8650717" cy="4975270"/>
          </a:xfrm>
        </p:grpSpPr>
        <p:sp>
          <p:nvSpPr>
            <p:cNvPr id="47" name="Cloud"/>
            <p:cNvSpPr>
              <a:spLocks noChangeAspect="1" noEditPoints="1" noChangeArrowheads="1"/>
            </p:cNvSpPr>
            <p:nvPr/>
          </p:nvSpPr>
          <p:spPr bwMode="auto">
            <a:xfrm rot="294844">
              <a:off x="1264418" y="5864405"/>
              <a:ext cx="653327" cy="3168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grpSp>
          <p:nvGrpSpPr>
            <p:cNvPr id="50" name="Group 49"/>
            <p:cNvGrpSpPr/>
            <p:nvPr/>
          </p:nvGrpSpPr>
          <p:grpSpPr>
            <a:xfrm>
              <a:off x="300789" y="1419726"/>
              <a:ext cx="8650717" cy="4975270"/>
              <a:chOff x="300789" y="1419726"/>
              <a:chExt cx="8650717" cy="4975270"/>
            </a:xfrm>
          </p:grpSpPr>
          <p:sp>
            <p:nvSpPr>
              <p:cNvPr id="5" name="Rectangle 4"/>
              <p:cNvSpPr/>
              <p:nvPr/>
            </p:nvSpPr>
            <p:spPr>
              <a:xfrm>
                <a:off x="300789" y="1419726"/>
                <a:ext cx="8650717" cy="4975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25" name="Picture 9" descr="C:\Documents and Settings\Administrator\Local Settings\Temporary Internet Files\Content.IE5\AD85KTOH\MC900434888[1].png"/>
              <p:cNvPicPr>
                <a:picLocks noChangeAspect="1" noChangeArrowheads="1"/>
              </p:cNvPicPr>
              <p:nvPr/>
            </p:nvPicPr>
            <p:blipFill>
              <a:blip r:embed="rId2" cstate="print"/>
              <a:srcRect/>
              <a:stretch>
                <a:fillRect/>
              </a:stretch>
            </p:blipFill>
            <p:spPr bwMode="auto">
              <a:xfrm>
                <a:off x="433280" y="4660927"/>
                <a:ext cx="745814" cy="745814"/>
              </a:xfrm>
              <a:prstGeom prst="rect">
                <a:avLst/>
              </a:prstGeom>
              <a:noFill/>
            </p:spPr>
          </p:pic>
          <p:pic>
            <p:nvPicPr>
              <p:cNvPr id="26" name="Picture 10" descr="C:\Documents and Settings\Administrator\Local Settings\Temporary Internet Files\Content.IE5\S5CT05S7\MC900433953[1].png"/>
              <p:cNvPicPr>
                <a:picLocks noChangeAspect="1" noChangeArrowheads="1"/>
              </p:cNvPicPr>
              <p:nvPr/>
            </p:nvPicPr>
            <p:blipFill>
              <a:blip r:embed="rId3" cstate="print"/>
              <a:srcRect/>
              <a:stretch>
                <a:fillRect/>
              </a:stretch>
            </p:blipFill>
            <p:spPr bwMode="auto">
              <a:xfrm flipH="1">
                <a:off x="397042" y="3872545"/>
                <a:ext cx="733926" cy="741686"/>
              </a:xfrm>
              <a:prstGeom prst="rect">
                <a:avLst/>
              </a:prstGeom>
              <a:noFill/>
            </p:spPr>
          </p:pic>
          <p:pic>
            <p:nvPicPr>
              <p:cNvPr id="27" name="Picture 11" descr="C:\Documents and Settings\Administrator\Local Settings\Temporary Internet Files\Content.IE5\AD85KTOH\MC900432624[1].png"/>
              <p:cNvPicPr>
                <a:picLocks noChangeAspect="1" noChangeArrowheads="1"/>
              </p:cNvPicPr>
              <p:nvPr/>
            </p:nvPicPr>
            <p:blipFill>
              <a:blip r:embed="rId4" cstate="print"/>
              <a:srcRect/>
              <a:stretch>
                <a:fillRect/>
              </a:stretch>
            </p:blipFill>
            <p:spPr bwMode="auto">
              <a:xfrm flipH="1">
                <a:off x="344353" y="3076659"/>
                <a:ext cx="750522" cy="749585"/>
              </a:xfrm>
              <a:prstGeom prst="rect">
                <a:avLst/>
              </a:prstGeom>
              <a:noFill/>
            </p:spPr>
          </p:pic>
        </p:grpSp>
        <p:grpSp>
          <p:nvGrpSpPr>
            <p:cNvPr id="39" name="Group 38"/>
            <p:cNvGrpSpPr/>
            <p:nvPr/>
          </p:nvGrpSpPr>
          <p:grpSpPr>
            <a:xfrm>
              <a:off x="2397643" y="3456895"/>
              <a:ext cx="6311037" cy="1331685"/>
              <a:chOff x="1435083" y="3336575"/>
              <a:chExt cx="6311037" cy="1331685"/>
            </a:xfrm>
          </p:grpSpPr>
          <p:sp>
            <p:nvSpPr>
              <p:cNvPr id="7" name="Text Box 5"/>
              <p:cNvSpPr txBox="1">
                <a:spLocks noChangeArrowheads="1"/>
              </p:cNvSpPr>
              <p:nvPr/>
            </p:nvSpPr>
            <p:spPr bwMode="auto">
              <a:xfrm>
                <a:off x="1507629" y="3447032"/>
                <a:ext cx="6238491" cy="1221228"/>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Runtime Environment for Applications</a:t>
                </a:r>
              </a:p>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Development and Data Processing Platforms</a:t>
                </a:r>
              </a:p>
              <a:p>
                <a:pPr indent="-285750" algn="r">
                  <a:spcBef>
                    <a:spcPct val="20000"/>
                  </a:spcBef>
                  <a:buClr>
                    <a:schemeClr val="accent2"/>
                  </a:buClr>
                  <a:buSzPct val="60000"/>
                </a:pPr>
                <a:r>
                  <a:rPr lang="en-US" i="1" dirty="0">
                    <a:solidFill>
                      <a:srgbClr val="000000"/>
                    </a:solidFill>
                    <a:latin typeface="Times New Roman" panose="02020603050405020304" pitchFamily="18" charset="0"/>
                    <a:cs typeface="Times New Roman" panose="02020603050405020304" pitchFamily="18" charset="0"/>
                  </a:rPr>
                  <a:t>Examples: Windows Azure, </a:t>
                </a:r>
                <a:r>
                  <a:rPr lang="en-US" i="1" dirty="0" err="1">
                    <a:solidFill>
                      <a:srgbClr val="000000"/>
                    </a:solidFill>
                    <a:latin typeface="Times New Roman" panose="02020603050405020304" pitchFamily="18" charset="0"/>
                    <a:cs typeface="Times New Roman" panose="02020603050405020304" pitchFamily="18" charset="0"/>
                  </a:rPr>
                  <a:t>Hadoop</a:t>
                </a:r>
                <a:r>
                  <a:rPr lang="en-US" i="1" dirty="0">
                    <a:solidFill>
                      <a:srgbClr val="000000"/>
                    </a:solidFill>
                    <a:latin typeface="Times New Roman" panose="02020603050405020304" pitchFamily="18" charset="0"/>
                    <a:cs typeface="Times New Roman" panose="02020603050405020304" pitchFamily="18" charset="0"/>
                  </a:rPr>
                  <a:t>, Google </a:t>
                </a:r>
                <a:r>
                  <a:rPr lang="en-US" i="1" dirty="0" err="1">
                    <a:solidFill>
                      <a:srgbClr val="000000"/>
                    </a:solidFill>
                    <a:latin typeface="Times New Roman" panose="02020603050405020304" pitchFamily="18" charset="0"/>
                    <a:cs typeface="Times New Roman" panose="02020603050405020304" pitchFamily="18" charset="0"/>
                  </a:rPr>
                  <a:t>AppEngine</a:t>
                </a:r>
                <a:r>
                  <a:rPr lang="en-US" i="1" dirty="0">
                    <a:solidFill>
                      <a:srgbClr val="000000"/>
                    </a:solidFill>
                    <a:latin typeface="Times New Roman" panose="02020603050405020304" pitchFamily="18" charset="0"/>
                    <a:cs typeface="Times New Roman" panose="02020603050405020304" pitchFamily="18" charset="0"/>
                  </a:rPr>
                  <a:t>, Aneka</a:t>
                </a:r>
              </a:p>
            </p:txBody>
          </p:sp>
          <p:sp>
            <p:nvSpPr>
              <p:cNvPr id="16" name="Text Box 5"/>
              <p:cNvSpPr txBox="1">
                <a:spLocks noChangeArrowheads="1"/>
              </p:cNvSpPr>
              <p:nvPr/>
            </p:nvSpPr>
            <p:spPr bwMode="auto">
              <a:xfrm>
                <a:off x="1719150" y="3336575"/>
                <a:ext cx="2161517" cy="541916"/>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pPr indent="-285750" algn="ct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Platform as a Service</a:t>
                </a:r>
              </a:p>
            </p:txBody>
          </p:sp>
          <p:sp>
            <p:nvSpPr>
              <p:cNvPr id="17" name="Cloud"/>
              <p:cNvSpPr>
                <a:spLocks noChangeAspect="1" noEditPoints="1" noChangeArrowheads="1"/>
              </p:cNvSpPr>
              <p:nvPr/>
            </p:nvSpPr>
            <p:spPr bwMode="auto">
              <a:xfrm rot="294844">
                <a:off x="1435083" y="3977190"/>
                <a:ext cx="1262893" cy="6124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pic>
            <p:nvPicPr>
              <p:cNvPr id="1026" name="Picture 2" descr="C:\Documents and Settings\Administrator\Local Settings\Temporary Internet Files\Content.IE5\TNYO33JE\MC900431526[1].png"/>
              <p:cNvPicPr>
                <a:picLocks noChangeAspect="1" noChangeArrowheads="1"/>
              </p:cNvPicPr>
              <p:nvPr/>
            </p:nvPicPr>
            <p:blipFill>
              <a:blip r:embed="rId5" cstate="print"/>
              <a:srcRect/>
              <a:stretch>
                <a:fillRect/>
              </a:stretch>
            </p:blipFill>
            <p:spPr bwMode="auto">
              <a:xfrm>
                <a:off x="1467996" y="3814155"/>
                <a:ext cx="625499" cy="625499"/>
              </a:xfrm>
              <a:prstGeom prst="rect">
                <a:avLst/>
              </a:prstGeom>
              <a:noFill/>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9618" y="3974881"/>
                <a:ext cx="512950" cy="512950"/>
              </a:xfrm>
              <a:prstGeom prst="rect">
                <a:avLst/>
              </a:prstGeom>
            </p:spPr>
          </p:pic>
        </p:grpSp>
        <p:grpSp>
          <p:nvGrpSpPr>
            <p:cNvPr id="40" name="Group 39"/>
            <p:cNvGrpSpPr/>
            <p:nvPr/>
          </p:nvGrpSpPr>
          <p:grpSpPr>
            <a:xfrm>
              <a:off x="2480695" y="4928806"/>
              <a:ext cx="6238491" cy="1340066"/>
              <a:chOff x="1518135" y="4808486"/>
              <a:chExt cx="6238491" cy="1340066"/>
            </a:xfrm>
          </p:grpSpPr>
          <p:sp>
            <p:nvSpPr>
              <p:cNvPr id="8" name="Text Box 5"/>
              <p:cNvSpPr txBox="1">
                <a:spLocks noChangeArrowheads="1"/>
              </p:cNvSpPr>
              <p:nvPr/>
            </p:nvSpPr>
            <p:spPr bwMode="auto">
              <a:xfrm>
                <a:off x="1518135" y="4918841"/>
                <a:ext cx="6238491" cy="1107380"/>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rIns="274320" rtlCol="0" anchor="t"/>
              <a:lstStyle/>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Virtualized Servers</a:t>
                </a:r>
              </a:p>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Storage and Networking</a:t>
                </a:r>
              </a:p>
              <a:p>
                <a:pPr indent="-285750" algn="r">
                  <a:spcBef>
                    <a:spcPct val="20000"/>
                  </a:spcBef>
                  <a:buClr>
                    <a:schemeClr val="accent2"/>
                  </a:buClr>
                  <a:buSzPct val="60000"/>
                </a:pPr>
                <a:r>
                  <a:rPr lang="en-US" i="1" dirty="0">
                    <a:solidFill>
                      <a:srgbClr val="000000"/>
                    </a:solidFill>
                    <a:latin typeface="Times New Roman" panose="02020603050405020304" pitchFamily="18" charset="0"/>
                    <a:cs typeface="Times New Roman" panose="02020603050405020304" pitchFamily="18" charset="0"/>
                  </a:rPr>
                  <a:t>Examples: Amazon EC2, S3, </a:t>
                </a:r>
                <a:r>
                  <a:rPr lang="en-US" i="1" dirty="0" err="1">
                    <a:solidFill>
                      <a:srgbClr val="000000"/>
                    </a:solidFill>
                    <a:latin typeface="Times New Roman" panose="02020603050405020304" pitchFamily="18" charset="0"/>
                    <a:cs typeface="Times New Roman" panose="02020603050405020304" pitchFamily="18" charset="0"/>
                  </a:rPr>
                  <a:t>Rightscale</a:t>
                </a:r>
                <a:r>
                  <a:rPr lang="en-US" i="1"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vCloud</a:t>
                </a:r>
                <a:endParaRPr lang="en-US" i="1" dirty="0">
                  <a:solidFill>
                    <a:srgbClr val="000000"/>
                  </a:solidFill>
                  <a:latin typeface="Times New Roman" panose="02020603050405020304" pitchFamily="18" charset="0"/>
                  <a:cs typeface="Times New Roman" panose="02020603050405020304" pitchFamily="18" charset="0"/>
                </a:endParaRPr>
              </a:p>
            </p:txBody>
          </p:sp>
          <p:sp>
            <p:nvSpPr>
              <p:cNvPr id="9" name="Cloud"/>
              <p:cNvSpPr>
                <a:spLocks noChangeAspect="1" noEditPoints="1" noChangeArrowheads="1"/>
              </p:cNvSpPr>
              <p:nvPr/>
            </p:nvSpPr>
            <p:spPr bwMode="auto">
              <a:xfrm rot="294844">
                <a:off x="1629527" y="5535764"/>
                <a:ext cx="1262893" cy="6124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pic>
            <p:nvPicPr>
              <p:cNvPr id="10"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1731440" y="5207428"/>
                <a:ext cx="469793" cy="909592"/>
              </a:xfrm>
              <a:prstGeom prst="rect">
                <a:avLst/>
              </a:prstGeom>
              <a:noFill/>
            </p:spPr>
          </p:pic>
          <p:pic>
            <p:nvPicPr>
              <p:cNvPr id="11" name="Picture 2" descr="C:\Documents and Settings\csve\Local Settings\Temporary Internet Files\Content.IE5\KPABW9QF\MC900435242[1].png"/>
              <p:cNvPicPr>
                <a:picLocks noChangeAspect="1" noChangeArrowheads="1"/>
              </p:cNvPicPr>
              <p:nvPr/>
            </p:nvPicPr>
            <p:blipFill>
              <a:blip r:embed="rId7" cstate="print"/>
              <a:srcRect/>
              <a:stretch>
                <a:fillRect/>
              </a:stretch>
            </p:blipFill>
            <p:spPr bwMode="auto">
              <a:xfrm flipH="1">
                <a:off x="2009968" y="5281002"/>
                <a:ext cx="448079" cy="867550"/>
              </a:xfrm>
              <a:prstGeom prst="rect">
                <a:avLst/>
              </a:prstGeom>
              <a:noFill/>
            </p:spPr>
          </p:pic>
          <p:pic>
            <p:nvPicPr>
              <p:cNvPr id="12" name="Picture 96" descr="MCj04421540000[1]"/>
              <p:cNvPicPr>
                <a:picLocks noChangeAspect="1" noChangeArrowheads="1"/>
              </p:cNvPicPr>
              <p:nvPr/>
            </p:nvPicPr>
            <p:blipFill>
              <a:blip r:embed="rId8" cstate="print"/>
              <a:srcRect/>
              <a:stretch>
                <a:fillRect/>
              </a:stretch>
            </p:blipFill>
            <p:spPr bwMode="auto">
              <a:xfrm>
                <a:off x="2232294" y="5597239"/>
                <a:ext cx="414938" cy="442231"/>
              </a:xfrm>
              <a:prstGeom prst="rect">
                <a:avLst/>
              </a:prstGeom>
              <a:noFill/>
              <a:ln w="9525">
                <a:noFill/>
                <a:miter lim="800000"/>
                <a:headEnd/>
                <a:tailEnd/>
              </a:ln>
            </p:spPr>
          </p:pic>
          <p:pic>
            <p:nvPicPr>
              <p:cNvPr id="13" name="Picture 96" descr="MCj04421540000[1]"/>
              <p:cNvPicPr>
                <a:picLocks noChangeAspect="1" noChangeArrowheads="1"/>
              </p:cNvPicPr>
              <p:nvPr/>
            </p:nvPicPr>
            <p:blipFill>
              <a:blip r:embed="rId8" cstate="print"/>
              <a:srcRect/>
              <a:stretch>
                <a:fillRect/>
              </a:stretch>
            </p:blipFill>
            <p:spPr bwMode="auto">
              <a:xfrm>
                <a:off x="2458799" y="5412290"/>
                <a:ext cx="310739" cy="331178"/>
              </a:xfrm>
              <a:prstGeom prst="rect">
                <a:avLst/>
              </a:prstGeom>
              <a:noFill/>
              <a:ln w="9525">
                <a:noFill/>
                <a:miter lim="800000"/>
                <a:headEnd/>
                <a:tailEnd/>
              </a:ln>
            </p:spPr>
          </p:pic>
          <p:pic>
            <p:nvPicPr>
              <p:cNvPr id="14" name="Picture 96" descr="MCj04421540000[1]"/>
              <p:cNvPicPr>
                <a:picLocks noChangeAspect="1" noChangeArrowheads="1"/>
              </p:cNvPicPr>
              <p:nvPr/>
            </p:nvPicPr>
            <p:blipFill>
              <a:blip r:embed="rId8" cstate="print"/>
              <a:srcRect/>
              <a:stretch>
                <a:fillRect/>
              </a:stretch>
            </p:blipFill>
            <p:spPr bwMode="auto">
              <a:xfrm>
                <a:off x="2242860" y="5259412"/>
                <a:ext cx="310739" cy="331178"/>
              </a:xfrm>
              <a:prstGeom prst="rect">
                <a:avLst/>
              </a:prstGeom>
              <a:noFill/>
              <a:ln w="9525">
                <a:noFill/>
                <a:miter lim="800000"/>
                <a:headEnd/>
                <a:tailEnd/>
              </a:ln>
            </p:spPr>
          </p:pic>
          <p:sp>
            <p:nvSpPr>
              <p:cNvPr id="15" name="Text Box 5"/>
              <p:cNvSpPr txBox="1">
                <a:spLocks noChangeArrowheads="1"/>
              </p:cNvSpPr>
              <p:nvPr/>
            </p:nvSpPr>
            <p:spPr bwMode="auto">
              <a:xfrm>
                <a:off x="1677113" y="4808486"/>
                <a:ext cx="2197038" cy="394536"/>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Infrastructure as a Service</a:t>
                </a:r>
              </a:p>
            </p:txBody>
          </p:sp>
          <p:sp>
            <p:nvSpPr>
              <p:cNvPr id="32" name="Cloud"/>
              <p:cNvSpPr>
                <a:spLocks noChangeAspect="1" noEditPoints="1" noChangeArrowheads="1"/>
              </p:cNvSpPr>
              <p:nvPr/>
            </p:nvSpPr>
            <p:spPr bwMode="auto">
              <a:xfrm rot="294844">
                <a:off x="2693179" y="5695755"/>
                <a:ext cx="870116" cy="42198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628626">
                <a:off x="2571922" y="5563253"/>
                <a:ext cx="663679" cy="477583"/>
              </a:xfrm>
              <a:prstGeom prst="rect">
                <a:avLst/>
              </a:prstGeom>
            </p:spPr>
          </p:pic>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2665" y="5555000"/>
                <a:ext cx="454303" cy="454303"/>
              </a:xfrm>
              <a:prstGeom prst="rect">
                <a:avLst/>
              </a:prstGeom>
            </p:spPr>
          </p:pic>
        </p:grpSp>
        <p:grpSp>
          <p:nvGrpSpPr>
            <p:cNvPr id="38" name="Group 37"/>
            <p:cNvGrpSpPr/>
            <p:nvPr/>
          </p:nvGrpSpPr>
          <p:grpSpPr>
            <a:xfrm>
              <a:off x="2136018" y="1580459"/>
              <a:ext cx="6574188" cy="1738309"/>
              <a:chOff x="1161426" y="1460139"/>
              <a:chExt cx="6574188" cy="1738309"/>
            </a:xfrm>
          </p:grpSpPr>
          <p:sp>
            <p:nvSpPr>
              <p:cNvPr id="6" name="Text Box 5"/>
              <p:cNvSpPr txBox="1">
                <a:spLocks noChangeArrowheads="1"/>
              </p:cNvSpPr>
              <p:nvPr/>
            </p:nvSpPr>
            <p:spPr bwMode="auto">
              <a:xfrm>
                <a:off x="1497123" y="1600196"/>
                <a:ext cx="6238491" cy="1598252"/>
              </a:xfrm>
              <a:prstGeom prst="roundRect">
                <a:avLst>
                  <a:gd name="adj" fmla="val 6656"/>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End user applications</a:t>
                </a:r>
              </a:p>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Scientific applications</a:t>
                </a:r>
              </a:p>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Office automation, Photo editing, </a:t>
                </a:r>
              </a:p>
              <a:p>
                <a:pPr indent="-285750" algn="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CRM, and Social Networking</a:t>
                </a:r>
              </a:p>
              <a:p>
                <a:pPr indent="-285750" algn="r">
                  <a:spcBef>
                    <a:spcPct val="20000"/>
                  </a:spcBef>
                  <a:buClr>
                    <a:schemeClr val="accent2"/>
                  </a:buClr>
                  <a:buSzPct val="60000"/>
                </a:pPr>
                <a:r>
                  <a:rPr lang="en-US" i="1" dirty="0">
                    <a:solidFill>
                      <a:srgbClr val="000000"/>
                    </a:solidFill>
                    <a:latin typeface="Times New Roman" panose="02020603050405020304" pitchFamily="18" charset="0"/>
                    <a:cs typeface="Times New Roman" panose="02020603050405020304" pitchFamily="18" charset="0"/>
                  </a:rPr>
                  <a:t>Examples: Google Documents, </a:t>
                </a:r>
                <a:r>
                  <a:rPr lang="en-US" i="1" dirty="0" err="1">
                    <a:solidFill>
                      <a:srgbClr val="000000"/>
                    </a:solidFill>
                    <a:latin typeface="Times New Roman" panose="02020603050405020304" pitchFamily="18" charset="0"/>
                    <a:cs typeface="Times New Roman" panose="02020603050405020304" pitchFamily="18" charset="0"/>
                  </a:rPr>
                  <a:t>Facebook</a:t>
                </a:r>
                <a:r>
                  <a:rPr lang="en-US" i="1"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Flickr</a:t>
                </a:r>
                <a:r>
                  <a:rPr lang="en-US" i="1"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Salesforce</a:t>
                </a:r>
                <a:r>
                  <a:rPr lang="en-US" i="1" dirty="0">
                    <a:solidFill>
                      <a:srgbClr val="000000"/>
                    </a:solidFill>
                    <a:latin typeface="Times New Roman" panose="02020603050405020304" pitchFamily="18" charset="0"/>
                    <a:cs typeface="Times New Roman" panose="02020603050405020304" pitchFamily="18" charset="0"/>
                  </a:rPr>
                  <a:t> </a:t>
                </a:r>
              </a:p>
            </p:txBody>
          </p:sp>
          <p:sp>
            <p:nvSpPr>
              <p:cNvPr id="24" name="Text Box 5"/>
              <p:cNvSpPr txBox="1">
                <a:spLocks noChangeArrowheads="1"/>
              </p:cNvSpPr>
              <p:nvPr/>
            </p:nvSpPr>
            <p:spPr bwMode="auto">
              <a:xfrm>
                <a:off x="1729655" y="1460139"/>
                <a:ext cx="2151012" cy="308504"/>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indent="-285750" algn="ct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Software as a Service</a:t>
                </a:r>
              </a:p>
            </p:txBody>
          </p:sp>
          <p:sp>
            <p:nvSpPr>
              <p:cNvPr id="28" name="Cloud"/>
              <p:cNvSpPr>
                <a:spLocks noChangeAspect="1" noEditPoints="1" noChangeArrowheads="1"/>
              </p:cNvSpPr>
              <p:nvPr/>
            </p:nvSpPr>
            <p:spPr bwMode="auto">
              <a:xfrm rot="294844">
                <a:off x="1161426" y="2051784"/>
                <a:ext cx="2222503" cy="8235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pic>
            <p:nvPicPr>
              <p:cNvPr id="35" name="Picture 34" descr="flickr_256.png"/>
              <p:cNvPicPr>
                <a:picLocks noChangeAspect="1"/>
              </p:cNvPicPr>
              <p:nvPr/>
            </p:nvPicPr>
            <p:blipFill>
              <a:blip r:embed="rId11" cstate="print"/>
              <a:stretch>
                <a:fillRect/>
              </a:stretch>
            </p:blipFill>
            <p:spPr>
              <a:xfrm>
                <a:off x="1475881" y="2029318"/>
                <a:ext cx="810126" cy="810126"/>
              </a:xfrm>
              <a:prstGeom prst="rect">
                <a:avLst/>
              </a:prstGeom>
            </p:spPr>
          </p:pic>
          <p:pic>
            <p:nvPicPr>
              <p:cNvPr id="36" name="Picture 35" descr="Facebook.png"/>
              <p:cNvPicPr>
                <a:picLocks noChangeAspect="1"/>
              </p:cNvPicPr>
              <p:nvPr/>
            </p:nvPicPr>
            <p:blipFill>
              <a:blip r:embed="rId12" cstate="print"/>
              <a:stretch>
                <a:fillRect/>
              </a:stretch>
            </p:blipFill>
            <p:spPr>
              <a:xfrm>
                <a:off x="1994850" y="1958739"/>
                <a:ext cx="483664" cy="483664"/>
              </a:xfrm>
              <a:prstGeom prst="rect">
                <a:avLst/>
              </a:prstGeom>
            </p:spPr>
          </p:pic>
          <p:pic>
            <p:nvPicPr>
              <p:cNvPr id="37" name="Picture 36" descr="Google_Docs_logo.png"/>
              <p:cNvPicPr>
                <a:picLocks noChangeAspect="1"/>
              </p:cNvPicPr>
              <p:nvPr/>
            </p:nvPicPr>
            <p:blipFill>
              <a:blip r:embed="rId13" cstate="print"/>
              <a:stretch>
                <a:fillRect/>
              </a:stretch>
            </p:blipFill>
            <p:spPr>
              <a:xfrm rot="21073591">
                <a:off x="1840837" y="2491122"/>
                <a:ext cx="1373913" cy="299792"/>
              </a:xfrm>
              <a:prstGeom prst="rect">
                <a:avLst/>
              </a:prstGeom>
            </p:spPr>
          </p:pic>
        </p:grpSp>
        <p:cxnSp>
          <p:nvCxnSpPr>
            <p:cNvPr id="43" name="Straight Connector 42"/>
            <p:cNvCxnSpPr/>
            <p:nvPr/>
          </p:nvCxnSpPr>
          <p:spPr>
            <a:xfrm flipV="1">
              <a:off x="1828798" y="1985214"/>
              <a:ext cx="12031" cy="383807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pic>
          <p:nvPicPr>
            <p:cNvPr id="41" name="Picture 40" descr="1306768872_browser.png"/>
            <p:cNvPicPr>
              <a:picLocks noChangeAspect="1"/>
            </p:cNvPicPr>
            <p:nvPr/>
          </p:nvPicPr>
          <p:blipFill>
            <a:blip r:embed="rId14" cstate="print"/>
            <a:stretch>
              <a:fillRect/>
            </a:stretch>
          </p:blipFill>
          <p:spPr>
            <a:xfrm>
              <a:off x="1363578" y="5466347"/>
              <a:ext cx="886326" cy="886326"/>
            </a:xfrm>
            <a:prstGeom prst="rect">
              <a:avLst/>
            </a:prstGeom>
          </p:spPr>
        </p:pic>
        <p:sp>
          <p:nvSpPr>
            <p:cNvPr id="44" name="Left-Right Arrow 43"/>
            <p:cNvSpPr/>
            <p:nvPr/>
          </p:nvSpPr>
          <p:spPr>
            <a:xfrm rot="10800000" flipV="1">
              <a:off x="1416523" y="3354619"/>
              <a:ext cx="737126" cy="23079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5" name="Left-Right Arrow 44"/>
            <p:cNvSpPr/>
            <p:nvPr/>
          </p:nvSpPr>
          <p:spPr>
            <a:xfrm rot="10800000" flipV="1">
              <a:off x="1424544" y="4553788"/>
              <a:ext cx="737126" cy="230796"/>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1444509" y="3841275"/>
              <a:ext cx="703818" cy="594625"/>
              <a:chOff x="289479" y="343838"/>
              <a:chExt cx="703818" cy="594625"/>
            </a:xfrm>
          </p:grpSpPr>
          <p:pic>
            <p:nvPicPr>
              <p:cNvPr id="18" name="Picture 5" descr="C:\Documents and Settings\Administrator\Local Settings\Temporary Internet Files\Content.IE5\S5CT05S7\MC900431631[1].png"/>
              <p:cNvPicPr>
                <a:picLocks noChangeAspect="1" noChangeArrowheads="1"/>
              </p:cNvPicPr>
              <p:nvPr/>
            </p:nvPicPr>
            <p:blipFill>
              <a:blip r:embed="rId15" cstate="print"/>
              <a:srcRect/>
              <a:stretch>
                <a:fillRect/>
              </a:stretch>
            </p:blipFill>
            <p:spPr bwMode="auto">
              <a:xfrm>
                <a:off x="289479" y="343838"/>
                <a:ext cx="594625" cy="594625"/>
              </a:xfrm>
              <a:prstGeom prst="rect">
                <a:avLst/>
              </a:prstGeom>
              <a:noFill/>
            </p:spPr>
          </p:pic>
          <p:pic>
            <p:nvPicPr>
              <p:cNvPr id="19" name="Picture 6" descr="C:\Documents and Settings\Administrator\Local Settings\Temporary Internet Files\Content.IE5\S5CT05S7\MCj04420420000[1].png"/>
              <p:cNvPicPr>
                <a:picLocks noChangeAspect="1" noChangeArrowheads="1"/>
              </p:cNvPicPr>
              <p:nvPr/>
            </p:nvPicPr>
            <p:blipFill>
              <a:blip r:embed="rId16" cstate="print"/>
              <a:srcRect/>
              <a:stretch>
                <a:fillRect/>
              </a:stretch>
            </p:blipFill>
            <p:spPr bwMode="auto">
              <a:xfrm rot="20378132">
                <a:off x="649979" y="372350"/>
                <a:ext cx="343318" cy="441329"/>
              </a:xfrm>
              <a:prstGeom prst="rect">
                <a:avLst/>
              </a:prstGeom>
              <a:noFill/>
              <a:effectLst>
                <a:outerShdw blurRad="50800" dist="38100" dir="2700000" algn="tl" rotWithShape="0">
                  <a:prstClr val="black">
                    <a:alpha val="40000"/>
                  </a:prstClr>
                </a:outerShdw>
              </a:effectLst>
            </p:spPr>
          </p:pic>
        </p:grpSp>
        <p:sp>
          <p:nvSpPr>
            <p:cNvPr id="48" name="Text Box 5"/>
            <p:cNvSpPr txBox="1">
              <a:spLocks noChangeArrowheads="1"/>
            </p:cNvSpPr>
            <p:nvPr/>
          </p:nvSpPr>
          <p:spPr bwMode="auto">
            <a:xfrm>
              <a:off x="1354228" y="1600024"/>
              <a:ext cx="979900" cy="553632"/>
            </a:xfrm>
            <a:prstGeom prst="rect">
              <a:avLst/>
            </a:prstGeom>
            <a:solidFill>
              <a:srgbClr val="FFFFFF"/>
            </a:solidFill>
            <a:ln w="12700">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indent="-285750" algn="ctr">
                <a:spcBef>
                  <a:spcPct val="20000"/>
                </a:spcBef>
                <a:buClr>
                  <a:schemeClr val="accent2"/>
                </a:buClr>
                <a:buSzPct val="60000"/>
              </a:pPr>
              <a:r>
                <a:rPr lang="en-US" dirty="0">
                  <a:solidFill>
                    <a:srgbClr val="000000"/>
                  </a:solidFill>
                  <a:latin typeface="Times New Roman" panose="02020603050405020304" pitchFamily="18" charset="0"/>
                  <a:cs typeface="Times New Roman" panose="02020603050405020304" pitchFamily="18" charset="0"/>
                </a:rPr>
                <a:t>Web 2.0 Interfaces</a:t>
              </a:r>
            </a:p>
          </p:txBody>
        </p:sp>
        <p:sp>
          <p:nvSpPr>
            <p:cNvPr id="49" name="Cloud"/>
            <p:cNvSpPr>
              <a:spLocks noChangeAspect="1" noEditPoints="1" noChangeArrowheads="1"/>
            </p:cNvSpPr>
            <p:nvPr/>
          </p:nvSpPr>
          <p:spPr bwMode="auto">
            <a:xfrm rot="294844">
              <a:off x="1717602" y="5788207"/>
              <a:ext cx="653327" cy="3168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1806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D17A-CFBF-4B73-87F9-1D8748C770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Essential Characteristics:</a:t>
            </a:r>
          </a:p>
        </p:txBody>
      </p:sp>
      <p:sp>
        <p:nvSpPr>
          <p:cNvPr id="3" name="Content Placeholder 2">
            <a:extLst>
              <a:ext uri="{FF2B5EF4-FFF2-40B4-BE49-F238E27FC236}">
                <a16:creationId xmlns:a16="http://schemas.microsoft.com/office/drawing/2014/main" id="{26C69055-EED9-4DEA-9840-6D33AF6D8D0E}"/>
              </a:ext>
            </a:extLst>
          </p:cNvPr>
          <p:cNvSpPr>
            <a:spLocks noGrp="1"/>
          </p:cNvSpPr>
          <p:nvPr>
            <p:ph idx="1"/>
          </p:nvPr>
        </p:nvSpPr>
        <p:spPr/>
        <p:txBody>
          <a:bodyPr>
            <a:normAutofit fontScale="92500" lnSpcReduction="10000"/>
          </a:bodyPr>
          <a:lstStyle/>
          <a:p>
            <a:pPr algn="just"/>
            <a:r>
              <a:rPr lang="en-IN" b="1" dirty="0">
                <a:latin typeface="Times New Roman" panose="02020603050405020304" pitchFamily="18" charset="0"/>
                <a:cs typeface="Times New Roman" panose="02020603050405020304" pitchFamily="18" charset="0"/>
              </a:rPr>
              <a:t>On-demand self-service </a:t>
            </a:r>
          </a:p>
          <a:p>
            <a:pPr marL="0" indent="0" algn="just">
              <a:buNone/>
            </a:pPr>
            <a:r>
              <a:rPr lang="en-IN" sz="2600" dirty="0">
                <a:latin typeface="Times New Roman" panose="02020603050405020304" pitchFamily="18" charset="0"/>
                <a:cs typeface="Times New Roman" panose="02020603050405020304" pitchFamily="18" charset="0"/>
              </a:rPr>
              <a:t>A consumer can unilaterally provision computing capabilities such as server time and network storage, as needed automatically without requiring human interaction with each service provider. </a:t>
            </a:r>
          </a:p>
          <a:p>
            <a:pPr algn="just"/>
            <a:r>
              <a:rPr lang="en-IN" b="1" dirty="0">
                <a:latin typeface="Times New Roman" panose="02020603050405020304" pitchFamily="18" charset="0"/>
                <a:cs typeface="Times New Roman" panose="02020603050405020304" pitchFamily="18" charset="0"/>
              </a:rPr>
              <a:t>Broad network access</a:t>
            </a:r>
          </a:p>
          <a:p>
            <a:pPr marL="0" indent="0" algn="just">
              <a:buNone/>
            </a:pPr>
            <a:r>
              <a:rPr lang="en-IN" sz="2600" dirty="0">
                <a:latin typeface="Times New Roman" panose="02020603050405020304" pitchFamily="18" charset="0"/>
                <a:cs typeface="Times New Roman" panose="02020603050405020304" pitchFamily="18" charset="0"/>
              </a:rPr>
              <a:t>Capabilities are available over the network and accessed through standard  mechanisms that promote use by heterogeneous thin or thick  client platforms.</a:t>
            </a:r>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Resource pooling</a:t>
            </a:r>
          </a:p>
          <a:p>
            <a:pPr marL="0" indent="0" algn="just">
              <a:buNone/>
            </a:pPr>
            <a:r>
              <a:rPr lang="en-IN" sz="2600" dirty="0">
                <a:latin typeface="Times New Roman" panose="02020603050405020304" pitchFamily="18" charset="0"/>
                <a:cs typeface="Times New Roman" panose="02020603050405020304" pitchFamily="18" charset="0"/>
              </a:rPr>
              <a:t>The provider’s computing resources are pooled to serve multiple consumers using a multi-tenant model, with different physical and virtual resources dynamically assigned and reassigned according to consumer demand. </a:t>
            </a:r>
          </a:p>
          <a:p>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41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EFA7-D738-4171-B00A-A34BC08827DC}"/>
              </a:ext>
            </a:extLst>
          </p:cNvPr>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962F3B-C16E-4115-AB69-02B07EBCA823}"/>
              </a:ext>
            </a:extLst>
          </p:cNvPr>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Rapid elasticity</a:t>
            </a:r>
          </a:p>
          <a:p>
            <a:pPr marL="0" indent="0">
              <a:buNone/>
            </a:pPr>
            <a:r>
              <a:rPr lang="en-IN" dirty="0">
                <a:latin typeface="Times New Roman" panose="02020603050405020304" pitchFamily="18" charset="0"/>
                <a:cs typeface="Times New Roman" panose="02020603050405020304" pitchFamily="18" charset="0"/>
              </a:rPr>
              <a:t>Capabilities can be elastically provisioned and released, in some cases automatically, to scale rapidly outward and inward commensurate with demand. </a:t>
            </a:r>
          </a:p>
          <a:p>
            <a:r>
              <a:rPr lang="en-IN" b="1" dirty="0">
                <a:latin typeface="Times New Roman" panose="02020603050405020304" pitchFamily="18" charset="0"/>
                <a:cs typeface="Times New Roman" panose="02020603050405020304" pitchFamily="18" charset="0"/>
              </a:rPr>
              <a:t>Measured service.</a:t>
            </a:r>
          </a:p>
          <a:p>
            <a:pPr marL="0" indent="0">
              <a:buNone/>
            </a:pPr>
            <a:r>
              <a:rPr lang="en-IN" dirty="0">
                <a:latin typeface="Times New Roman" panose="02020603050405020304" pitchFamily="18" charset="0"/>
                <a:cs typeface="Times New Roman" panose="02020603050405020304" pitchFamily="18" charset="0"/>
              </a:rPr>
              <a:t>Resource usage can be monitored, controlled, and reported, providing transparency for both the provider and consumer of the utilized service.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73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C611-A750-4E74-9322-6DBBD3B58A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Challenges of Cloud Computing</a:t>
            </a:r>
          </a:p>
        </p:txBody>
      </p:sp>
      <p:sp>
        <p:nvSpPr>
          <p:cNvPr id="3" name="Content Placeholder 2">
            <a:extLst>
              <a:ext uri="{FF2B5EF4-FFF2-40B4-BE49-F238E27FC236}">
                <a16:creationId xmlns:a16="http://schemas.microsoft.com/office/drawing/2014/main" id="{CF4D80D2-10DA-4196-A700-578BF87A64D8}"/>
              </a:ext>
            </a:extLst>
          </p:cNvPr>
          <p:cNvSpPr>
            <a:spLocks noGrp="1"/>
          </p:cNvSpPr>
          <p:nvPr>
            <p:ph idx="1"/>
          </p:nvPr>
        </p:nvSpPr>
        <p:spPr>
          <a:xfrm>
            <a:off x="838200" y="1518834"/>
            <a:ext cx="10515600" cy="4658129"/>
          </a:xfrm>
        </p:spPr>
        <p:txBody>
          <a:bodyPr/>
          <a:lstStyle/>
          <a:p>
            <a:pPr algn="just"/>
            <a:r>
              <a:rPr lang="en-US" dirty="0">
                <a:latin typeface="Times New Roman" panose="02020603050405020304" pitchFamily="18" charset="0"/>
                <a:cs typeface="Times New Roman" panose="02020603050405020304" pitchFamily="18" charset="0"/>
              </a:rPr>
              <a:t>Cloud computing is not an exception and new interesting problems and challenges are regularly being posed to the cloud community, including </a:t>
            </a:r>
            <a:r>
              <a:rPr lang="en-US" b="1" dirty="0">
                <a:latin typeface="Times New Roman" panose="02020603050405020304" pitchFamily="18" charset="0"/>
                <a:cs typeface="Times New Roman" panose="02020603050405020304" pitchFamily="18" charset="0"/>
              </a:rPr>
              <a:t>IT practitioners, managers, governments, and regulators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Besides the practical aspects, which are related to configuration, networking, and sizing of cloud computing systems, a new set of challenges concerning the </a:t>
            </a:r>
            <a:r>
              <a:rPr lang="en-US" b="1" dirty="0">
                <a:latin typeface="Times New Roman" panose="02020603050405020304" pitchFamily="18" charset="0"/>
                <a:cs typeface="Times New Roman" panose="02020603050405020304" pitchFamily="18" charset="0"/>
              </a:rPr>
              <a:t>dynamic provisioning of cloud computing </a:t>
            </a:r>
            <a:r>
              <a:rPr lang="en-US" dirty="0">
                <a:latin typeface="Times New Roman" panose="02020603050405020304" pitchFamily="18" charset="0"/>
                <a:cs typeface="Times New Roman" panose="02020603050405020304" pitchFamily="18" charset="0"/>
              </a:rPr>
              <a:t>services and resources arises.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in terms of confidentiality, secrecy, and protection of data in a cloud environment</a:t>
            </a:r>
            <a:r>
              <a:rPr lang="en-US" dirty="0">
                <a:latin typeface="Times New Roman" panose="02020603050405020304" pitchFamily="18" charset="0"/>
                <a:cs typeface="Times New Roman" panose="02020603050405020304" pitchFamily="18" charset="0"/>
              </a:rPr>
              <a:t> is another important challenge.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83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Straight Connector 120"/>
          <p:cNvCxnSpPr/>
          <p:nvPr/>
        </p:nvCxnSpPr>
        <p:spPr>
          <a:xfrm rot="16200000" flipV="1">
            <a:off x="7175827" y="4011997"/>
            <a:ext cx="2869550" cy="11"/>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104" idx="2"/>
          </p:cNvCxnSpPr>
          <p:nvPr/>
        </p:nvCxnSpPr>
        <p:spPr>
          <a:xfrm rot="5400000" flipH="1" flipV="1">
            <a:off x="7086120" y="3444898"/>
            <a:ext cx="4000265" cy="4007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7085806" y="3617976"/>
            <a:ext cx="3658394"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7428706" y="4493482"/>
            <a:ext cx="1905000" cy="1588"/>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flipH="1" flipV="1">
            <a:off x="7399410" y="4371966"/>
            <a:ext cx="2133600" cy="1602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399609" y="4761373"/>
            <a:ext cx="1373188"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V="1">
            <a:off x="4379912" y="3732276"/>
            <a:ext cx="3429794" cy="79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81" idx="2"/>
          </p:cNvCxnSpPr>
          <p:nvPr/>
        </p:nvCxnSpPr>
        <p:spPr>
          <a:xfrm rot="5400000" flipH="1" flipV="1">
            <a:off x="4627635" y="4599630"/>
            <a:ext cx="1723406" cy="746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409009" y="4380373"/>
            <a:ext cx="2134394"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59" idx="2"/>
          </p:cNvCxnSpPr>
          <p:nvPr/>
        </p:nvCxnSpPr>
        <p:spPr>
          <a:xfrm rot="5400000" flipH="1" flipV="1">
            <a:off x="3785196" y="4201438"/>
            <a:ext cx="2506838" cy="2041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62" idx="2"/>
          </p:cNvCxnSpPr>
          <p:nvPr/>
        </p:nvCxnSpPr>
        <p:spPr>
          <a:xfrm flipV="1">
            <a:off x="5104606" y="1444753"/>
            <a:ext cx="15774" cy="400202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56" idx="2"/>
          </p:cNvCxnSpPr>
          <p:nvPr/>
        </p:nvCxnSpPr>
        <p:spPr>
          <a:xfrm rot="16200000" flipV="1">
            <a:off x="3342015" y="4017265"/>
            <a:ext cx="2913891" cy="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021012" y="3465199"/>
            <a:ext cx="3961569" cy="159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600059" y="3304429"/>
            <a:ext cx="4743482" cy="0"/>
          </a:xfrm>
          <a:prstGeom prst="line">
            <a:avLst/>
          </a:prstGeom>
          <a:ln>
            <a:solidFill>
              <a:schemeClr val="tx1">
                <a:lumMod val="65000"/>
                <a:lumOff val="3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05000" y="5446776"/>
            <a:ext cx="8305800" cy="1588"/>
          </a:xfrm>
          <a:prstGeom prst="line">
            <a:avLst/>
          </a:prstGeom>
          <a:ln>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009106" y="5561076"/>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01294"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991894"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809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9715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9621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8952706" y="5560282"/>
            <a:ext cx="2286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27554" y="5641622"/>
            <a:ext cx="601447" cy="338554"/>
          </a:xfrm>
          <a:prstGeom prst="rect">
            <a:avLst/>
          </a:prstGeom>
          <a:noFill/>
        </p:spPr>
        <p:txBody>
          <a:bodyPr wrap="none" rtlCol="0">
            <a:spAutoFit/>
          </a:bodyPr>
          <a:lstStyle/>
          <a:p>
            <a:r>
              <a:rPr lang="en-US" sz="1600" dirty="0"/>
              <a:t>1950</a:t>
            </a:r>
          </a:p>
        </p:txBody>
      </p:sp>
      <p:sp>
        <p:nvSpPr>
          <p:cNvPr id="23" name="TextBox 22"/>
          <p:cNvSpPr txBox="1"/>
          <p:nvPr/>
        </p:nvSpPr>
        <p:spPr>
          <a:xfrm>
            <a:off x="3818154" y="5641622"/>
            <a:ext cx="601447" cy="338554"/>
          </a:xfrm>
          <a:prstGeom prst="rect">
            <a:avLst/>
          </a:prstGeom>
          <a:noFill/>
        </p:spPr>
        <p:txBody>
          <a:bodyPr wrap="none" rtlCol="0">
            <a:spAutoFit/>
          </a:bodyPr>
          <a:lstStyle/>
          <a:p>
            <a:r>
              <a:rPr lang="en-US" sz="1600" dirty="0"/>
              <a:t>1960</a:t>
            </a:r>
          </a:p>
        </p:txBody>
      </p:sp>
      <p:sp>
        <p:nvSpPr>
          <p:cNvPr id="24" name="TextBox 23"/>
          <p:cNvSpPr txBox="1"/>
          <p:nvPr/>
        </p:nvSpPr>
        <p:spPr>
          <a:xfrm>
            <a:off x="4808754" y="5641622"/>
            <a:ext cx="601447" cy="338554"/>
          </a:xfrm>
          <a:prstGeom prst="rect">
            <a:avLst/>
          </a:prstGeom>
          <a:noFill/>
        </p:spPr>
        <p:txBody>
          <a:bodyPr wrap="none" rtlCol="0">
            <a:spAutoFit/>
          </a:bodyPr>
          <a:lstStyle/>
          <a:p>
            <a:r>
              <a:rPr lang="en-US" sz="1600" dirty="0"/>
              <a:t>1970</a:t>
            </a:r>
          </a:p>
        </p:txBody>
      </p:sp>
      <p:sp>
        <p:nvSpPr>
          <p:cNvPr id="25" name="TextBox 24"/>
          <p:cNvSpPr txBox="1"/>
          <p:nvPr/>
        </p:nvSpPr>
        <p:spPr>
          <a:xfrm>
            <a:off x="5799354" y="5641622"/>
            <a:ext cx="601447" cy="338554"/>
          </a:xfrm>
          <a:prstGeom prst="rect">
            <a:avLst/>
          </a:prstGeom>
          <a:noFill/>
        </p:spPr>
        <p:txBody>
          <a:bodyPr wrap="none" rtlCol="0">
            <a:spAutoFit/>
          </a:bodyPr>
          <a:lstStyle/>
          <a:p>
            <a:r>
              <a:rPr lang="en-US" sz="1600" dirty="0"/>
              <a:t>1980</a:t>
            </a:r>
          </a:p>
        </p:txBody>
      </p:sp>
      <p:sp>
        <p:nvSpPr>
          <p:cNvPr id="26" name="TextBox 25"/>
          <p:cNvSpPr txBox="1"/>
          <p:nvPr/>
        </p:nvSpPr>
        <p:spPr>
          <a:xfrm>
            <a:off x="6789954" y="5641622"/>
            <a:ext cx="601447" cy="338554"/>
          </a:xfrm>
          <a:prstGeom prst="rect">
            <a:avLst/>
          </a:prstGeom>
          <a:noFill/>
        </p:spPr>
        <p:txBody>
          <a:bodyPr wrap="none" rtlCol="0">
            <a:spAutoFit/>
          </a:bodyPr>
          <a:lstStyle/>
          <a:p>
            <a:r>
              <a:rPr lang="en-US" sz="1600" dirty="0"/>
              <a:t>1990</a:t>
            </a:r>
          </a:p>
        </p:txBody>
      </p:sp>
      <p:sp>
        <p:nvSpPr>
          <p:cNvPr id="27" name="TextBox 26"/>
          <p:cNvSpPr txBox="1"/>
          <p:nvPr/>
        </p:nvSpPr>
        <p:spPr>
          <a:xfrm>
            <a:off x="7780554" y="5641622"/>
            <a:ext cx="601447" cy="338554"/>
          </a:xfrm>
          <a:prstGeom prst="rect">
            <a:avLst/>
          </a:prstGeom>
          <a:noFill/>
        </p:spPr>
        <p:txBody>
          <a:bodyPr wrap="none" rtlCol="0">
            <a:spAutoFit/>
          </a:bodyPr>
          <a:lstStyle/>
          <a:p>
            <a:r>
              <a:rPr lang="en-US" sz="1600" dirty="0"/>
              <a:t>2000</a:t>
            </a:r>
          </a:p>
        </p:txBody>
      </p:sp>
      <p:sp>
        <p:nvSpPr>
          <p:cNvPr id="28" name="TextBox 27"/>
          <p:cNvSpPr txBox="1"/>
          <p:nvPr/>
        </p:nvSpPr>
        <p:spPr>
          <a:xfrm>
            <a:off x="8771154" y="5641622"/>
            <a:ext cx="601447" cy="338554"/>
          </a:xfrm>
          <a:prstGeom prst="rect">
            <a:avLst/>
          </a:prstGeom>
          <a:noFill/>
        </p:spPr>
        <p:txBody>
          <a:bodyPr wrap="none" rtlCol="0">
            <a:spAutoFit/>
          </a:bodyPr>
          <a:lstStyle/>
          <a:p>
            <a:r>
              <a:rPr lang="en-US" sz="1600" dirty="0"/>
              <a:t>2010</a:t>
            </a:r>
          </a:p>
        </p:txBody>
      </p:sp>
      <p:sp>
        <p:nvSpPr>
          <p:cNvPr id="29" name="Rectangle 28"/>
          <p:cNvSpPr/>
          <p:nvPr/>
        </p:nvSpPr>
        <p:spPr>
          <a:xfrm>
            <a:off x="3276600" y="4913376"/>
            <a:ext cx="6553200" cy="152400"/>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87503" y="4837176"/>
            <a:ext cx="1184299" cy="338554"/>
          </a:xfrm>
          <a:prstGeom prst="rect">
            <a:avLst/>
          </a:prstGeom>
          <a:noFill/>
        </p:spPr>
        <p:txBody>
          <a:bodyPr wrap="none" rtlCol="0">
            <a:spAutoFit/>
          </a:bodyPr>
          <a:lstStyle/>
          <a:p>
            <a:pPr algn="r"/>
            <a:r>
              <a:rPr lang="en-US" sz="1600" dirty="0"/>
              <a:t>Mainframes</a:t>
            </a:r>
          </a:p>
        </p:txBody>
      </p:sp>
      <p:sp>
        <p:nvSpPr>
          <p:cNvPr id="31" name="Rectangle 30"/>
          <p:cNvSpPr/>
          <p:nvPr/>
        </p:nvSpPr>
        <p:spPr>
          <a:xfrm>
            <a:off x="4876800" y="4498622"/>
            <a:ext cx="4953000" cy="152400"/>
          </a:xfrm>
          <a:prstGeom prst="rect">
            <a:avLst/>
          </a:prstGeom>
          <a:gradFill>
            <a:gsLst>
              <a:gs pos="0">
                <a:schemeClr val="bg1"/>
              </a:gs>
              <a:gs pos="20000">
                <a:srgbClr val="FFFA8F"/>
              </a:gs>
              <a:gs pos="31000">
                <a:srgbClr val="FFFF00"/>
              </a:gs>
              <a:gs pos="36000">
                <a:srgbClr val="FFC000"/>
              </a:gs>
              <a:gs pos="48000">
                <a:srgbClr val="FF0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28300" y="4422422"/>
            <a:ext cx="843501" cy="338554"/>
          </a:xfrm>
          <a:prstGeom prst="rect">
            <a:avLst/>
          </a:prstGeom>
          <a:noFill/>
        </p:spPr>
        <p:txBody>
          <a:bodyPr wrap="none" rtlCol="0">
            <a:spAutoFit/>
          </a:bodyPr>
          <a:lstStyle/>
          <a:p>
            <a:r>
              <a:rPr lang="en-US" sz="1600" dirty="0"/>
              <a:t>Clusters</a:t>
            </a:r>
          </a:p>
        </p:txBody>
      </p:sp>
      <p:sp>
        <p:nvSpPr>
          <p:cNvPr id="36" name="Rectangle 35"/>
          <p:cNvSpPr/>
          <p:nvPr/>
        </p:nvSpPr>
        <p:spPr>
          <a:xfrm>
            <a:off x="7696200" y="4032730"/>
            <a:ext cx="2133600" cy="15240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611845" y="1169599"/>
            <a:ext cx="1613974"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a:t>1999</a:t>
            </a:r>
            <a:r>
              <a:rPr lang="en-US" sz="1200" dirty="0"/>
              <a:t>:  Grid Computing</a:t>
            </a:r>
          </a:p>
        </p:txBody>
      </p:sp>
      <p:sp>
        <p:nvSpPr>
          <p:cNvPr id="42" name="Rectangle 41"/>
          <p:cNvSpPr/>
          <p:nvPr/>
        </p:nvSpPr>
        <p:spPr>
          <a:xfrm>
            <a:off x="8763000" y="3617977"/>
            <a:ext cx="1066800" cy="152398"/>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351118" y="3998976"/>
            <a:ext cx="620683" cy="338554"/>
          </a:xfrm>
          <a:prstGeom prst="rect">
            <a:avLst/>
          </a:prstGeom>
          <a:noFill/>
        </p:spPr>
        <p:txBody>
          <a:bodyPr wrap="none" rtlCol="0">
            <a:spAutoFit/>
          </a:bodyPr>
          <a:lstStyle/>
          <a:p>
            <a:pPr algn="r"/>
            <a:r>
              <a:rPr lang="en-US" sz="1600" dirty="0"/>
              <a:t>Grids</a:t>
            </a:r>
          </a:p>
        </p:txBody>
      </p:sp>
      <p:sp>
        <p:nvSpPr>
          <p:cNvPr id="44" name="TextBox 43"/>
          <p:cNvSpPr txBox="1"/>
          <p:nvPr/>
        </p:nvSpPr>
        <p:spPr>
          <a:xfrm>
            <a:off x="2227686" y="3584222"/>
            <a:ext cx="744114" cy="338554"/>
          </a:xfrm>
          <a:prstGeom prst="rect">
            <a:avLst/>
          </a:prstGeom>
          <a:noFill/>
        </p:spPr>
        <p:txBody>
          <a:bodyPr wrap="none" rtlCol="0">
            <a:spAutoFit/>
          </a:bodyPr>
          <a:lstStyle/>
          <a:p>
            <a:pPr algn="r"/>
            <a:r>
              <a:rPr lang="en-US" sz="1600" dirty="0"/>
              <a:t>Clouds</a:t>
            </a:r>
          </a:p>
        </p:txBody>
      </p:sp>
      <p:sp>
        <p:nvSpPr>
          <p:cNvPr id="56" name="TextBox 55"/>
          <p:cNvSpPr txBox="1"/>
          <p:nvPr/>
        </p:nvSpPr>
        <p:spPr>
          <a:xfrm>
            <a:off x="3886200" y="2049542"/>
            <a:ext cx="1825516"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a:t>1966</a:t>
            </a:r>
            <a:r>
              <a:rPr lang="en-US" sz="1200" dirty="0"/>
              <a:t>: Flynn’s Taxonomy</a:t>
            </a:r>
            <a:endParaRPr lang="en-US" sz="1200" b="1" dirty="0"/>
          </a:p>
          <a:p>
            <a:pPr algn="ctr"/>
            <a:r>
              <a:rPr lang="en-US" sz="1200" b="1" dirty="0"/>
              <a:t>SISD</a:t>
            </a:r>
            <a:r>
              <a:rPr lang="en-US" sz="1200" dirty="0"/>
              <a:t>, </a:t>
            </a:r>
            <a:r>
              <a:rPr lang="en-US" sz="1200" b="1" dirty="0"/>
              <a:t>SIMD</a:t>
            </a:r>
            <a:r>
              <a:rPr lang="en-US" sz="1200" dirty="0"/>
              <a:t>, </a:t>
            </a:r>
            <a:r>
              <a:rPr lang="en-US" sz="1200" b="1" dirty="0"/>
              <a:t>MISD</a:t>
            </a:r>
            <a:r>
              <a:rPr lang="en-US" sz="1200" dirty="0"/>
              <a:t>, </a:t>
            </a:r>
            <a:r>
              <a:rPr lang="en-US" sz="1200" b="1" dirty="0"/>
              <a:t>MIMD</a:t>
            </a:r>
          </a:p>
        </p:txBody>
      </p:sp>
      <p:sp>
        <p:nvSpPr>
          <p:cNvPr id="59" name="TextBox 58"/>
          <p:cNvSpPr txBox="1"/>
          <p:nvPr/>
        </p:nvSpPr>
        <p:spPr>
          <a:xfrm>
            <a:off x="4458850" y="2651761"/>
            <a:ext cx="1179951" cy="306467"/>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200" b="1" dirty="0"/>
              <a:t>1969</a:t>
            </a:r>
            <a:r>
              <a:rPr lang="en-US" sz="1200" dirty="0"/>
              <a:t>: ARPANET</a:t>
            </a:r>
          </a:p>
        </p:txBody>
      </p:sp>
      <p:sp>
        <p:nvSpPr>
          <p:cNvPr id="62" name="TextBox 61"/>
          <p:cNvSpPr txBox="1"/>
          <p:nvPr/>
        </p:nvSpPr>
        <p:spPr>
          <a:xfrm>
            <a:off x="4343400" y="1138286"/>
            <a:ext cx="1553960" cy="306467"/>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200" b="1" dirty="0"/>
              <a:t>1970</a:t>
            </a:r>
            <a:r>
              <a:rPr lang="en-US" sz="1200" dirty="0"/>
              <a:t>: DARPA’s </a:t>
            </a:r>
            <a:r>
              <a:rPr lang="en-US" sz="1200" b="1" dirty="0"/>
              <a:t>TCP/IP</a:t>
            </a:r>
          </a:p>
        </p:txBody>
      </p:sp>
      <p:sp>
        <p:nvSpPr>
          <p:cNvPr id="66" name="TextBox 65"/>
          <p:cNvSpPr txBox="1"/>
          <p:nvPr/>
        </p:nvSpPr>
        <p:spPr>
          <a:xfrm>
            <a:off x="6287982" y="2823091"/>
            <a:ext cx="1003942"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a:t>1984</a:t>
            </a:r>
            <a:r>
              <a:rPr lang="en-US" sz="1200" dirty="0"/>
              <a:t>:  DEC’s</a:t>
            </a:r>
          </a:p>
          <a:p>
            <a:pPr algn="ctr"/>
            <a:r>
              <a:rPr lang="en-US" sz="1200" b="1" dirty="0" err="1"/>
              <a:t>VMScluster</a:t>
            </a:r>
            <a:endParaRPr lang="en-US" sz="1200" dirty="0"/>
          </a:p>
        </p:txBody>
      </p:sp>
      <p:sp>
        <p:nvSpPr>
          <p:cNvPr id="75" name="TextBox 74"/>
          <p:cNvSpPr txBox="1"/>
          <p:nvPr/>
        </p:nvSpPr>
        <p:spPr>
          <a:xfrm>
            <a:off x="5410201" y="1503950"/>
            <a:ext cx="1312365"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a:t>1984</a:t>
            </a:r>
            <a:r>
              <a:rPr lang="en-US" sz="1200" dirty="0"/>
              <a:t>:  IEEE 802.3</a:t>
            </a:r>
          </a:p>
          <a:p>
            <a:pPr algn="ctr"/>
            <a:r>
              <a:rPr lang="en-US" sz="1200" b="1" dirty="0"/>
              <a:t>Ethernet &amp; LAN</a:t>
            </a:r>
            <a:endParaRPr lang="en-US" sz="1200" dirty="0"/>
          </a:p>
        </p:txBody>
      </p:sp>
      <p:sp>
        <p:nvSpPr>
          <p:cNvPr id="81" name="TextBox 80"/>
          <p:cNvSpPr txBox="1"/>
          <p:nvPr/>
        </p:nvSpPr>
        <p:spPr>
          <a:xfrm>
            <a:off x="4800600" y="3230880"/>
            <a:ext cx="1384942" cy="510778"/>
          </a:xfrm>
          <a:prstGeom prst="roundRect">
            <a:avLst/>
          </a:prstGeom>
          <a:solidFill>
            <a:schemeClr val="accent2">
              <a:lumMod val="20000"/>
              <a:lumOff val="80000"/>
              <a:alpha val="50000"/>
            </a:schemeClr>
          </a:solidFill>
          <a:ln>
            <a:solidFill>
              <a:schemeClr val="bg1">
                <a:lumMod val="85000"/>
              </a:schemeClr>
            </a:solidFill>
          </a:ln>
        </p:spPr>
        <p:txBody>
          <a:bodyPr wrap="square" rtlCol="0">
            <a:spAutoFit/>
          </a:bodyPr>
          <a:lstStyle/>
          <a:p>
            <a:pPr algn="ctr"/>
            <a:r>
              <a:rPr lang="en-US" sz="1200" b="1" dirty="0"/>
              <a:t>1975</a:t>
            </a:r>
            <a:r>
              <a:rPr lang="en-US" sz="1200" dirty="0"/>
              <a:t>:  Xerox PARC</a:t>
            </a:r>
          </a:p>
          <a:p>
            <a:pPr algn="ctr"/>
            <a:r>
              <a:rPr lang="en-US" sz="1200" dirty="0"/>
              <a:t>Invented </a:t>
            </a:r>
            <a:r>
              <a:rPr lang="en-US" sz="1200" b="1" dirty="0"/>
              <a:t>Ethernet </a:t>
            </a:r>
            <a:endParaRPr lang="en-US" sz="1200" dirty="0"/>
          </a:p>
        </p:txBody>
      </p:sp>
      <p:sp>
        <p:nvSpPr>
          <p:cNvPr id="86" name="TextBox 85"/>
          <p:cNvSpPr txBox="1"/>
          <p:nvPr/>
        </p:nvSpPr>
        <p:spPr>
          <a:xfrm>
            <a:off x="6400800" y="3617976"/>
            <a:ext cx="1475786"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a:t>1990</a:t>
            </a:r>
            <a:r>
              <a:rPr lang="en-US" sz="1200" dirty="0"/>
              <a:t>: Lee-</a:t>
            </a:r>
            <a:r>
              <a:rPr lang="en-US" sz="1200" dirty="0" err="1"/>
              <a:t>Calliau</a:t>
            </a:r>
            <a:r>
              <a:rPr lang="en-US" sz="1200" b="1" dirty="0"/>
              <a:t> </a:t>
            </a:r>
          </a:p>
          <a:p>
            <a:pPr algn="ctr"/>
            <a:r>
              <a:rPr lang="en-US" sz="1200" b="1" dirty="0"/>
              <a:t>WWW, HTTP, HTML</a:t>
            </a:r>
          </a:p>
        </p:txBody>
      </p:sp>
      <p:sp>
        <p:nvSpPr>
          <p:cNvPr id="89" name="TextBox 88"/>
          <p:cNvSpPr txBox="1"/>
          <p:nvPr/>
        </p:nvSpPr>
        <p:spPr>
          <a:xfrm>
            <a:off x="7866160" y="3387710"/>
            <a:ext cx="1125440"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a:t>2004</a:t>
            </a:r>
            <a:r>
              <a:rPr lang="en-US" sz="1200" dirty="0"/>
              <a:t>: </a:t>
            </a:r>
            <a:r>
              <a:rPr lang="en-US" sz="1200" b="1" dirty="0"/>
              <a:t>Web 2.0</a:t>
            </a:r>
            <a:endParaRPr lang="en-US" sz="1200" dirty="0"/>
          </a:p>
        </p:txBody>
      </p:sp>
      <p:sp>
        <p:nvSpPr>
          <p:cNvPr id="92" name="TextBox 91"/>
          <p:cNvSpPr txBox="1"/>
          <p:nvPr/>
        </p:nvSpPr>
        <p:spPr>
          <a:xfrm>
            <a:off x="7880644" y="2802398"/>
            <a:ext cx="1187156" cy="510778"/>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a:t>2005</a:t>
            </a:r>
            <a:r>
              <a:rPr lang="en-US" sz="1200" dirty="0"/>
              <a:t>: Amazon</a:t>
            </a:r>
            <a:r>
              <a:rPr lang="en-US" sz="1200" b="1" dirty="0"/>
              <a:t> </a:t>
            </a:r>
          </a:p>
          <a:p>
            <a:r>
              <a:rPr lang="en-US" sz="1200" b="1" dirty="0"/>
              <a:t>AWS </a:t>
            </a:r>
            <a:r>
              <a:rPr lang="en-US" sz="1200" dirty="0"/>
              <a:t>(EC2, S3)</a:t>
            </a:r>
          </a:p>
        </p:txBody>
      </p:sp>
      <p:cxnSp>
        <p:nvCxnSpPr>
          <p:cNvPr id="94" name="Straight Connector 93"/>
          <p:cNvCxnSpPr>
            <a:endCxn id="97" idx="2"/>
          </p:cNvCxnSpPr>
          <p:nvPr/>
        </p:nvCxnSpPr>
        <p:spPr>
          <a:xfrm rot="5400000" flipH="1" flipV="1">
            <a:off x="3583941" y="4910042"/>
            <a:ext cx="1067594" cy="746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429000" y="3869198"/>
            <a:ext cx="1384942"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a:t>1960</a:t>
            </a:r>
            <a:r>
              <a:rPr lang="en-US" sz="1200" dirty="0"/>
              <a:t>:  Cray’s First Supercomputer</a:t>
            </a:r>
            <a:r>
              <a:rPr lang="en-US" sz="1200" b="1" dirty="0"/>
              <a:t> </a:t>
            </a:r>
            <a:endParaRPr lang="en-US" sz="1200" dirty="0"/>
          </a:p>
        </p:txBody>
      </p:sp>
      <p:sp>
        <p:nvSpPr>
          <p:cNvPr id="104" name="TextBox 103"/>
          <p:cNvSpPr txBox="1"/>
          <p:nvPr/>
        </p:nvSpPr>
        <p:spPr>
          <a:xfrm>
            <a:off x="8428502" y="954025"/>
            <a:ext cx="1355579"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a:t>2010</a:t>
            </a:r>
            <a:r>
              <a:rPr lang="en-US" sz="1200" dirty="0"/>
              <a:t>: Microsoft</a:t>
            </a:r>
            <a:r>
              <a:rPr lang="en-US" sz="1200" b="1" dirty="0"/>
              <a:t> </a:t>
            </a:r>
            <a:br>
              <a:rPr lang="en-US" sz="1200" b="1" dirty="0"/>
            </a:br>
            <a:r>
              <a:rPr lang="en-US" sz="1200" b="1" dirty="0"/>
              <a:t>Azure</a:t>
            </a:r>
            <a:endParaRPr lang="en-US" sz="1200" dirty="0"/>
          </a:p>
        </p:txBody>
      </p:sp>
      <p:sp>
        <p:nvSpPr>
          <p:cNvPr id="108" name="TextBox 107"/>
          <p:cNvSpPr txBox="1"/>
          <p:nvPr/>
        </p:nvSpPr>
        <p:spPr>
          <a:xfrm>
            <a:off x="7178041" y="1567958"/>
            <a:ext cx="1124219"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a:t>1997: </a:t>
            </a:r>
            <a:r>
              <a:rPr lang="en-US" sz="1200" dirty="0"/>
              <a:t>IEEE </a:t>
            </a:r>
          </a:p>
          <a:p>
            <a:pPr algn="ctr"/>
            <a:r>
              <a:rPr lang="en-US" sz="1200" dirty="0"/>
              <a:t>802.11 (</a:t>
            </a:r>
            <a:r>
              <a:rPr lang="en-US" sz="1200" b="1" dirty="0"/>
              <a:t>Wi-Fi</a:t>
            </a:r>
            <a:r>
              <a:rPr lang="en-US" sz="1200" dirty="0"/>
              <a:t>)</a:t>
            </a:r>
          </a:p>
        </p:txBody>
      </p:sp>
      <p:sp>
        <p:nvSpPr>
          <p:cNvPr id="63" name="TextBox 62"/>
          <p:cNvSpPr txBox="1"/>
          <p:nvPr/>
        </p:nvSpPr>
        <p:spPr>
          <a:xfrm>
            <a:off x="6477000" y="2162318"/>
            <a:ext cx="1104504" cy="510778"/>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pPr algn="ctr"/>
            <a:r>
              <a:rPr lang="en-US" sz="1200" b="1" dirty="0"/>
              <a:t>1989</a:t>
            </a:r>
            <a:r>
              <a:rPr lang="en-US" sz="1200" dirty="0"/>
              <a:t>: </a:t>
            </a:r>
            <a:r>
              <a:rPr lang="en-US" sz="1200" b="1" dirty="0"/>
              <a:t>TCP/IP</a:t>
            </a:r>
          </a:p>
          <a:p>
            <a:pPr algn="ctr"/>
            <a:r>
              <a:rPr lang="en-US" sz="1200" dirty="0"/>
              <a:t>IETF RFC 1122</a:t>
            </a:r>
          </a:p>
        </p:txBody>
      </p:sp>
      <p:cxnSp>
        <p:nvCxnSpPr>
          <p:cNvPr id="109" name="Straight Connector 108"/>
          <p:cNvCxnSpPr/>
          <p:nvPr/>
        </p:nvCxnSpPr>
        <p:spPr>
          <a:xfrm rot="5400000" flipH="1" flipV="1">
            <a:off x="6172963" y="3753579"/>
            <a:ext cx="3368040" cy="18354"/>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938806" y="2270761"/>
            <a:ext cx="1702021" cy="306467"/>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200" b="1" dirty="0"/>
              <a:t>2007</a:t>
            </a:r>
            <a:r>
              <a:rPr lang="en-US" sz="1200" dirty="0"/>
              <a:t>:</a:t>
            </a:r>
            <a:r>
              <a:rPr lang="en-US" sz="1200" b="1" dirty="0"/>
              <a:t> </a:t>
            </a:r>
            <a:r>
              <a:rPr lang="en-US" sz="1200" dirty="0"/>
              <a:t>Manjrasoft Aneka</a:t>
            </a:r>
          </a:p>
        </p:txBody>
      </p:sp>
      <p:sp>
        <p:nvSpPr>
          <p:cNvPr id="101" name="TextBox 100"/>
          <p:cNvSpPr txBox="1"/>
          <p:nvPr/>
        </p:nvSpPr>
        <p:spPr>
          <a:xfrm>
            <a:off x="8382000" y="1607582"/>
            <a:ext cx="1097578" cy="510778"/>
          </a:xfrm>
          <a:prstGeom prst="roundRect">
            <a:avLst/>
          </a:prstGeom>
          <a:solidFill>
            <a:srgbClr val="FFFA8F">
              <a:alpha val="50000"/>
            </a:srgbClr>
          </a:solidFill>
          <a:ln>
            <a:solidFill>
              <a:schemeClr val="bg1">
                <a:lumMod val="85000"/>
              </a:schemeClr>
            </a:solidFill>
          </a:ln>
        </p:spPr>
        <p:txBody>
          <a:bodyPr wrap="none" rtlCol="0">
            <a:spAutoFit/>
          </a:bodyPr>
          <a:lstStyle/>
          <a:p>
            <a:pPr algn="ctr"/>
            <a:r>
              <a:rPr lang="en-US" sz="1200" b="1" dirty="0"/>
              <a:t>2008</a:t>
            </a:r>
            <a:r>
              <a:rPr lang="en-US" sz="1200" dirty="0"/>
              <a:t>: Google</a:t>
            </a:r>
            <a:r>
              <a:rPr lang="en-US" sz="1200" b="1" dirty="0"/>
              <a:t> </a:t>
            </a:r>
          </a:p>
          <a:p>
            <a:pPr algn="ctr"/>
            <a:r>
              <a:rPr lang="en-US" sz="1200" b="1" dirty="0" err="1"/>
              <a:t>AppEngine</a:t>
            </a:r>
            <a:endParaRPr lang="en-US" sz="1200" dirty="0"/>
          </a:p>
        </p:txBody>
      </p:sp>
      <p:cxnSp>
        <p:nvCxnSpPr>
          <p:cNvPr id="74" name="Straight Connector 73"/>
          <p:cNvCxnSpPr>
            <a:endCxn id="76" idx="2"/>
          </p:cNvCxnSpPr>
          <p:nvPr/>
        </p:nvCxnSpPr>
        <p:spPr>
          <a:xfrm rot="5400000" flipH="1" flipV="1">
            <a:off x="2270235" y="4414424"/>
            <a:ext cx="1982009" cy="3907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74977" y="2932176"/>
            <a:ext cx="1611597" cy="510778"/>
          </a:xfrm>
          <a:prstGeom prst="roundRect">
            <a:avLst/>
          </a:prstGeom>
          <a:solidFill>
            <a:srgbClr val="FFFA8F">
              <a:alpha val="50000"/>
            </a:srgbClr>
          </a:solidFill>
          <a:ln>
            <a:solidFill>
              <a:schemeClr val="bg1">
                <a:lumMod val="85000"/>
              </a:schemeClr>
            </a:solidFill>
          </a:ln>
        </p:spPr>
        <p:txBody>
          <a:bodyPr wrap="square" rtlCol="0">
            <a:spAutoFit/>
          </a:bodyPr>
          <a:lstStyle/>
          <a:p>
            <a:pPr algn="ctr"/>
            <a:r>
              <a:rPr lang="en-US" sz="1200" b="1" dirty="0"/>
              <a:t>1951</a:t>
            </a:r>
            <a:r>
              <a:rPr lang="en-US" sz="1200" dirty="0"/>
              <a:t>:  </a:t>
            </a:r>
            <a:r>
              <a:rPr lang="en-US" sz="1200" b="1" dirty="0"/>
              <a:t>UNIVAC I</a:t>
            </a:r>
            <a:r>
              <a:rPr lang="en-US" sz="1200" dirty="0"/>
              <a:t>, </a:t>
            </a:r>
            <a:br>
              <a:rPr lang="en-US" sz="1200" dirty="0"/>
            </a:br>
            <a:r>
              <a:rPr lang="en-US" sz="1200" dirty="0"/>
              <a:t>First Mainframe</a:t>
            </a:r>
          </a:p>
        </p:txBody>
      </p:sp>
      <p:sp>
        <p:nvSpPr>
          <p:cNvPr id="2" name="Title 1">
            <a:extLst>
              <a:ext uri="{FF2B5EF4-FFF2-40B4-BE49-F238E27FC236}">
                <a16:creationId xmlns:a16="http://schemas.microsoft.com/office/drawing/2014/main" id="{D1C50607-6CB3-4CA6-855C-32607357B30D}"/>
              </a:ext>
            </a:extLst>
          </p:cNvPr>
          <p:cNvSpPr>
            <a:spLocks noGrp="1"/>
          </p:cNvSpPr>
          <p:nvPr>
            <p:ph type="title"/>
          </p:nvPr>
        </p:nvSpPr>
        <p:spPr>
          <a:xfrm>
            <a:off x="838200" y="135779"/>
            <a:ext cx="10515600" cy="759049"/>
          </a:xfrm>
        </p:spPr>
        <p:txBody>
          <a:bodyPr>
            <a:normAutofit/>
          </a:bodyPr>
          <a:lstStyle/>
          <a:p>
            <a:r>
              <a:rPr lang="en-IN" dirty="0"/>
              <a:t>Historical Development</a:t>
            </a:r>
          </a:p>
        </p:txBody>
      </p:sp>
    </p:spTree>
    <p:extLst>
      <p:ext uri="{BB962C8B-B14F-4D97-AF65-F5344CB8AC3E}">
        <p14:creationId xmlns:p14="http://schemas.microsoft.com/office/powerpoint/2010/main" val="416099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FC6C-164F-47EE-B003-E5569AC5EE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Three Major Milestones:</a:t>
            </a:r>
          </a:p>
        </p:txBody>
      </p:sp>
      <p:sp>
        <p:nvSpPr>
          <p:cNvPr id="3" name="Content Placeholder 2">
            <a:extLst>
              <a:ext uri="{FF2B5EF4-FFF2-40B4-BE49-F238E27FC236}">
                <a16:creationId xmlns:a16="http://schemas.microsoft.com/office/drawing/2014/main" id="{5A8C0E08-8F9A-4FF1-A8AE-6690D72B858B}"/>
              </a:ext>
            </a:extLst>
          </p:cNvPr>
          <p:cNvSpPr>
            <a:spLocks noGrp="1"/>
          </p:cNvSpPr>
          <p:nvPr>
            <p:ph idx="1"/>
          </p:nvPr>
        </p:nvSpPr>
        <p:spPr>
          <a:xfrm>
            <a:off x="838200" y="1825625"/>
            <a:ext cx="10515600" cy="4667250"/>
          </a:xfrm>
        </p:spPr>
        <p:txBody>
          <a:bodyPr>
            <a:normAutofit/>
          </a:bodyPr>
          <a:lstStyle/>
          <a:p>
            <a:pPr algn="just"/>
            <a:r>
              <a:rPr lang="en-US" dirty="0">
                <a:latin typeface="Times New Roman" panose="02020603050405020304" pitchFamily="18" charset="0"/>
                <a:cs typeface="Times New Roman" panose="02020603050405020304" pitchFamily="18" charset="0"/>
              </a:rPr>
              <a:t>Distributed systems often exhibit other properties such as heterogeneity, openness, scalability, transparency, concurrency, continuous availability, and independent failures. </a:t>
            </a:r>
          </a:p>
          <a:p>
            <a:pPr lvl="1" algn="just"/>
            <a:r>
              <a:rPr lang="en-US" b="1" dirty="0">
                <a:latin typeface="Times New Roman" panose="02020603050405020304" pitchFamily="18" charset="0"/>
                <a:cs typeface="Times New Roman" panose="02020603050405020304" pitchFamily="18" charset="0"/>
              </a:rPr>
              <a:t>Mainframes:</a:t>
            </a:r>
            <a:r>
              <a:rPr lang="en-US" dirty="0">
                <a:latin typeface="Times New Roman" panose="02020603050405020304" pitchFamily="18" charset="0"/>
                <a:cs typeface="Times New Roman" panose="02020603050405020304" pitchFamily="18" charset="0"/>
              </a:rPr>
              <a:t> Large computational facilities leveraging multiple processing units. Even though mainframes cannot be considered as distributed systems, they offered large computational power by using multiple processors, which were presented as a single entity to users.</a:t>
            </a:r>
          </a:p>
          <a:p>
            <a:pPr lvl="1" algn="just"/>
            <a:r>
              <a:rPr lang="en-US" b="1" dirty="0">
                <a:latin typeface="Times New Roman" panose="02020603050405020304" pitchFamily="18" charset="0"/>
                <a:cs typeface="Times New Roman" panose="02020603050405020304" pitchFamily="18" charset="0"/>
              </a:rPr>
              <a:t>Clusters:</a:t>
            </a:r>
            <a:r>
              <a:rPr lang="en-US" dirty="0">
                <a:latin typeface="Times New Roman" panose="02020603050405020304" pitchFamily="18" charset="0"/>
                <a:cs typeface="Times New Roman" panose="02020603050405020304" pitchFamily="18" charset="0"/>
              </a:rPr>
              <a:t> An low-cost alternative technological advancement to the use of mainframes and super computers. (parallel and high performance computing)</a:t>
            </a:r>
          </a:p>
          <a:p>
            <a:pPr lvl="1" algn="just"/>
            <a:r>
              <a:rPr lang="en-US" b="1" dirty="0">
                <a:latin typeface="Times New Roman" panose="02020603050405020304" pitchFamily="18" charset="0"/>
                <a:cs typeface="Times New Roman" panose="02020603050405020304" pitchFamily="18" charset="0"/>
              </a:rPr>
              <a:t>Grids: </a:t>
            </a:r>
            <a:r>
              <a:rPr lang="en-US" dirty="0">
                <a:latin typeface="Times New Roman" panose="02020603050405020304" pitchFamily="18" charset="0"/>
                <a:cs typeface="Times New Roman" panose="02020603050405020304" pitchFamily="18" charset="0"/>
              </a:rPr>
              <a:t>proposed a new approach to access large computational power, huge storage facilities, and a variety of services.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3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1F65-2F79-40FF-AA03-8C13090682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D21B67-9D31-4157-ADA4-90BE2514A0A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Computing is being transformed into a model consisting of services that are </a:t>
            </a:r>
            <a:r>
              <a:rPr lang="en-US" b="1" dirty="0">
                <a:latin typeface="Times New Roman" panose="02020603050405020304" pitchFamily="18" charset="0"/>
                <a:cs typeface="Times New Roman" panose="02020603050405020304" pitchFamily="18" charset="0"/>
              </a:rPr>
              <a:t>commoditized and delivered in a manner similar </a:t>
            </a:r>
            <a:r>
              <a:rPr lang="en-US" dirty="0">
                <a:latin typeface="Times New Roman" panose="02020603050405020304" pitchFamily="18" charset="0"/>
                <a:cs typeface="Times New Roman" panose="02020603050405020304" pitchFamily="18" charset="0"/>
              </a:rPr>
              <a:t>to utilities such as water, electricity, gas, and telephony.</a:t>
            </a:r>
          </a:p>
          <a:p>
            <a:pPr algn="just"/>
            <a:r>
              <a:rPr lang="en-US" dirty="0">
                <a:latin typeface="Times New Roman" panose="02020603050405020304" pitchFamily="18" charset="0"/>
                <a:cs typeface="Times New Roman" panose="02020603050405020304" pitchFamily="18" charset="0"/>
              </a:rPr>
              <a:t>In such a model, users access services based on their requirements, regardless of where the services are hosted. </a:t>
            </a:r>
          </a:p>
          <a:p>
            <a:pPr algn="just"/>
            <a:r>
              <a:rPr lang="en-US" dirty="0">
                <a:latin typeface="Times New Roman" panose="02020603050405020304" pitchFamily="18" charset="0"/>
                <a:cs typeface="Times New Roman" panose="02020603050405020304" pitchFamily="18" charset="0"/>
              </a:rPr>
              <a:t>Several computing paradigms, such as </a:t>
            </a:r>
            <a:r>
              <a:rPr lang="en-US" b="1" dirty="0">
                <a:latin typeface="Times New Roman" panose="02020603050405020304" pitchFamily="18" charset="0"/>
                <a:cs typeface="Times New Roman" panose="02020603050405020304" pitchFamily="18" charset="0"/>
              </a:rPr>
              <a:t>grid computing</a:t>
            </a:r>
            <a:r>
              <a:rPr lang="en-US" dirty="0">
                <a:latin typeface="Times New Roman" panose="02020603050405020304" pitchFamily="18" charset="0"/>
                <a:cs typeface="Times New Roman" panose="02020603050405020304" pitchFamily="18" charset="0"/>
              </a:rPr>
              <a:t>, have promised to deliver this utility computing vision. Cloud computing is the most recent emerging paradigm promising to turn the vision of “computing utilities” into a reality.</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78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FAF7-DBCA-47D0-9B77-889293AF3B2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Virtualization:	</a:t>
            </a:r>
          </a:p>
        </p:txBody>
      </p:sp>
      <p:sp>
        <p:nvSpPr>
          <p:cNvPr id="3" name="Content Placeholder 2">
            <a:extLst>
              <a:ext uri="{FF2B5EF4-FFF2-40B4-BE49-F238E27FC236}">
                <a16:creationId xmlns:a16="http://schemas.microsoft.com/office/drawing/2014/main" id="{0F988C36-B7FB-4B0C-A159-BDBDBF9D42F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Virtualization is another core technology for cloud computing. It encompasses a collection of solutions allowing the abstraction of some of the fundamental elements for computing, such as hard-ware, runtime environments, storage, and networking.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504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E8B8-24DA-4F98-A782-75940F1EC6D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Computing platforms and technologies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F6132-3C14-4C7A-B93D-60D89151F58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Amazon web services (AWS)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AppEngine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Microsoft Azure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Hadoop</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Force.com and Salesforce.com	</a:t>
            </a:r>
          </a:p>
        </p:txBody>
      </p:sp>
    </p:spTree>
    <p:extLst>
      <p:ext uri="{BB962C8B-B14F-4D97-AF65-F5344CB8AC3E}">
        <p14:creationId xmlns:p14="http://schemas.microsoft.com/office/powerpoint/2010/main" val="208126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Eras of Computing</a:t>
            </a:r>
          </a:p>
        </p:txBody>
      </p:sp>
      <p:sp>
        <p:nvSpPr>
          <p:cNvPr id="6" name="Content Placeholder 5"/>
          <p:cNvSpPr>
            <a:spLocks noGrp="1"/>
          </p:cNvSpPr>
          <p:nvPr>
            <p:ph sz="half" idx="1"/>
          </p:nvPr>
        </p:nvSpPr>
        <p:spPr>
          <a:xfrm>
            <a:off x="441031" y="1354871"/>
            <a:ext cx="4572000" cy="5782236"/>
          </a:xfrm>
        </p:spPr>
        <p:txBody>
          <a:bodyPr/>
          <a:lstStyle/>
          <a:p>
            <a:pPr algn="just">
              <a:buClrTx/>
            </a:pPr>
            <a:r>
              <a:rPr lang="en-US" sz="1800" b="1" dirty="0">
                <a:latin typeface="Times New Roman" panose="02020603050405020304" pitchFamily="18" charset="0"/>
                <a:cs typeface="Times New Roman" panose="02020603050405020304" pitchFamily="18" charset="0"/>
              </a:rPr>
              <a:t>Two fundamental and dominant models of computing are </a:t>
            </a:r>
            <a:r>
              <a:rPr lang="en-US" sz="1800" b="1" i="1" dirty="0">
                <a:solidFill>
                  <a:srgbClr val="FF0000"/>
                </a:solidFill>
                <a:latin typeface="Times New Roman" panose="02020603050405020304" pitchFamily="18" charset="0"/>
                <a:cs typeface="Times New Roman" panose="02020603050405020304" pitchFamily="18" charset="0"/>
              </a:rPr>
              <a:t>sequential</a:t>
            </a:r>
            <a:r>
              <a:rPr lang="en-US" sz="1800" b="1" dirty="0">
                <a:latin typeface="Times New Roman" panose="02020603050405020304" pitchFamily="18" charset="0"/>
                <a:cs typeface="Times New Roman" panose="02020603050405020304" pitchFamily="18" charset="0"/>
              </a:rPr>
              <a:t> and </a:t>
            </a:r>
            <a:r>
              <a:rPr lang="en-US" sz="1800" b="1" i="1" dirty="0">
                <a:solidFill>
                  <a:srgbClr val="00B050"/>
                </a:solidFill>
                <a:latin typeface="Times New Roman" panose="02020603050405020304" pitchFamily="18" charset="0"/>
                <a:cs typeface="Times New Roman" panose="02020603050405020304" pitchFamily="18" charset="0"/>
              </a:rPr>
              <a:t>parallel</a:t>
            </a:r>
            <a:r>
              <a:rPr lang="en-US" sz="1800" b="1" dirty="0">
                <a:latin typeface="Times New Roman" panose="02020603050405020304" pitchFamily="18" charset="0"/>
                <a:cs typeface="Times New Roman" panose="02020603050405020304" pitchFamily="18" charset="0"/>
              </a:rPr>
              <a:t>.</a:t>
            </a:r>
          </a:p>
          <a:p>
            <a:pPr lvl="1" algn="just">
              <a:buClrTx/>
            </a:pPr>
            <a:r>
              <a:rPr lang="en-US" sz="1400" b="1" dirty="0">
                <a:latin typeface="Times New Roman" panose="02020603050405020304" pitchFamily="18" charset="0"/>
                <a:cs typeface="Times New Roman" panose="02020603050405020304" pitchFamily="18" charset="0"/>
              </a:rPr>
              <a:t>The sequential era began in the 1940s, and Parallel( and distributed) </a:t>
            </a:r>
          </a:p>
          <a:p>
            <a:pPr lvl="1" algn="just">
              <a:buClrTx/>
            </a:pPr>
            <a:r>
              <a:rPr lang="en-US" sz="1400" b="1" dirty="0">
                <a:latin typeface="Times New Roman" panose="02020603050405020304" pitchFamily="18" charset="0"/>
                <a:cs typeface="Times New Roman" panose="02020603050405020304" pitchFamily="18" charset="0"/>
              </a:rPr>
              <a:t>computing era followed it within a decade.</a:t>
            </a:r>
          </a:p>
          <a:p>
            <a:pPr algn="just">
              <a:buClrTx/>
            </a:pPr>
            <a:r>
              <a:rPr lang="en-US" sz="1800" b="1" dirty="0">
                <a:latin typeface="Times New Roman" panose="02020603050405020304" pitchFamily="18" charset="0"/>
                <a:cs typeface="Times New Roman" panose="02020603050405020304" pitchFamily="18" charset="0"/>
              </a:rPr>
              <a:t>Four key elements of computing developed during three eras are</a:t>
            </a:r>
          </a:p>
          <a:p>
            <a:pPr lvl="1" algn="just">
              <a:buClrTx/>
            </a:pPr>
            <a:r>
              <a:rPr lang="en-US" sz="1800" b="1" dirty="0">
                <a:latin typeface="Times New Roman" panose="02020603050405020304" pitchFamily="18" charset="0"/>
                <a:cs typeface="Times New Roman" panose="02020603050405020304" pitchFamily="18" charset="0"/>
              </a:rPr>
              <a:t>Architecture</a:t>
            </a:r>
          </a:p>
          <a:p>
            <a:pPr lvl="1" algn="just">
              <a:buClrTx/>
            </a:pPr>
            <a:r>
              <a:rPr lang="en-US" sz="1800" b="1" dirty="0">
                <a:latin typeface="Times New Roman" panose="02020603050405020304" pitchFamily="18" charset="0"/>
                <a:cs typeface="Times New Roman" panose="02020603050405020304" pitchFamily="18" charset="0"/>
              </a:rPr>
              <a:t>Compilers</a:t>
            </a:r>
          </a:p>
          <a:p>
            <a:pPr lvl="1" algn="just">
              <a:buClrTx/>
            </a:pPr>
            <a:r>
              <a:rPr lang="en-US" sz="1800" b="1" dirty="0">
                <a:latin typeface="Times New Roman" panose="02020603050405020304" pitchFamily="18" charset="0"/>
                <a:cs typeface="Times New Roman" panose="02020603050405020304" pitchFamily="18" charset="0"/>
              </a:rPr>
              <a:t>Applications</a:t>
            </a:r>
          </a:p>
          <a:p>
            <a:pPr lvl="1" algn="just">
              <a:buClrTx/>
            </a:pPr>
            <a:r>
              <a:rPr lang="en-US" sz="1800" b="1" dirty="0">
                <a:latin typeface="Times New Roman" panose="02020603050405020304" pitchFamily="18" charset="0"/>
                <a:cs typeface="Times New Roman" panose="02020603050405020304" pitchFamily="18" charset="0"/>
              </a:rPr>
              <a:t>Problem solving environments</a:t>
            </a:r>
          </a:p>
          <a:p>
            <a:pPr algn="just">
              <a:buClrTx/>
            </a:pPr>
            <a:r>
              <a:rPr lang="en-US" sz="1800" b="1" dirty="0">
                <a:latin typeface="Times New Roman" panose="02020603050405020304" pitchFamily="18" charset="0"/>
                <a:cs typeface="Times New Roman" panose="02020603050405020304" pitchFamily="18" charset="0"/>
              </a:rPr>
              <a:t>The computing era started with development in </a:t>
            </a:r>
            <a:r>
              <a:rPr lang="en-US" sz="1800" b="1" i="1" dirty="0">
                <a:latin typeface="Times New Roman" panose="02020603050405020304" pitchFamily="18" charset="0"/>
                <a:cs typeface="Times New Roman" panose="02020603050405020304" pitchFamily="18" charset="0"/>
              </a:rPr>
              <a:t>hardware architectures</a:t>
            </a:r>
            <a:r>
              <a:rPr lang="en-US" sz="1800" b="1" dirty="0">
                <a:latin typeface="Times New Roman" panose="02020603050405020304" pitchFamily="18" charset="0"/>
                <a:cs typeface="Times New Roman" panose="02020603050405020304" pitchFamily="18" charset="0"/>
              </a:rPr>
              <a:t>, which actually enabled the creation of </a:t>
            </a:r>
            <a:r>
              <a:rPr lang="en-US" sz="1800" b="1" i="1" dirty="0">
                <a:latin typeface="Times New Roman" panose="02020603050405020304" pitchFamily="18" charset="0"/>
                <a:cs typeface="Times New Roman" panose="02020603050405020304" pitchFamily="18" charset="0"/>
              </a:rPr>
              <a:t>system software </a:t>
            </a:r>
            <a:r>
              <a:rPr lang="en-US" sz="1800" b="1" dirty="0">
                <a:latin typeface="Times New Roman" panose="02020603050405020304" pitchFamily="18" charset="0"/>
                <a:cs typeface="Times New Roman" panose="02020603050405020304" pitchFamily="18" charset="0"/>
              </a:rPr>
              <a:t>– particularly in the area of compilers and operating systems – which support the management of such systems and the development of </a:t>
            </a:r>
            <a:r>
              <a:rPr lang="en-US" sz="1800" b="1" i="1" dirty="0">
                <a:latin typeface="Times New Roman" panose="02020603050405020304" pitchFamily="18" charset="0"/>
                <a:cs typeface="Times New Roman" panose="02020603050405020304" pitchFamily="18" charset="0"/>
              </a:rPr>
              <a:t>applications</a:t>
            </a:r>
            <a:r>
              <a:rPr lang="en-US" sz="1800" b="1" dirty="0">
                <a:latin typeface="Times New Roman" panose="02020603050405020304" pitchFamily="18" charset="0"/>
                <a:cs typeface="Times New Roman" panose="02020603050405020304" pitchFamily="18" charset="0"/>
              </a:rPr>
              <a:t>.</a:t>
            </a:r>
          </a:p>
          <a:p>
            <a:pPr lvl="1" algn="just">
              <a:buClrTx/>
            </a:pPr>
            <a:endParaRPr lang="en-US" sz="1800" dirty="0">
              <a:latin typeface="Times New Roman" panose="02020603050405020304" pitchFamily="18" charset="0"/>
              <a:cs typeface="Times New Roman" panose="02020603050405020304" pitchFamily="18" charset="0"/>
            </a:endParaRPr>
          </a:p>
          <a:p>
            <a:pPr algn="just">
              <a:buClrTx/>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2E25198-89AE-4B00-A47A-4DE3C7AA5454}"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grpSp>
        <p:nvGrpSpPr>
          <p:cNvPr id="7" name="Group 6"/>
          <p:cNvGrpSpPr/>
          <p:nvPr/>
        </p:nvGrpSpPr>
        <p:grpSpPr>
          <a:xfrm>
            <a:off x="5504922" y="0"/>
            <a:ext cx="5994820" cy="6400800"/>
            <a:chOff x="-1100587" y="875898"/>
            <a:chExt cx="10244587" cy="5982101"/>
          </a:xfrm>
        </p:grpSpPr>
        <p:sp>
          <p:nvSpPr>
            <p:cNvPr id="8" name="Rectangle 7"/>
            <p:cNvSpPr/>
            <p:nvPr/>
          </p:nvSpPr>
          <p:spPr>
            <a:xfrm>
              <a:off x="0" y="875898"/>
              <a:ext cx="9144000" cy="59821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1380425" y="1010653"/>
              <a:ext cx="0" cy="5238541"/>
            </a:xfrm>
            <a:prstGeom prst="line">
              <a:avLst/>
            </a:prstGeom>
            <a:ln>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 y="6019800"/>
              <a:ext cx="8305800" cy="158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265544" y="61333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61302" y="62146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1940</a:t>
              </a:r>
            </a:p>
          </p:txBody>
        </p:sp>
        <p:sp>
          <p:nvSpPr>
            <p:cNvPr id="13" name="TextBox 12"/>
            <p:cNvSpPr txBox="1"/>
            <p:nvPr/>
          </p:nvSpPr>
          <p:spPr>
            <a:xfrm>
              <a:off x="2082401" y="62146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1950</a:t>
              </a:r>
            </a:p>
          </p:txBody>
        </p:sp>
        <p:sp>
          <p:nvSpPr>
            <p:cNvPr id="15" name="Rectangle 14"/>
            <p:cNvSpPr/>
            <p:nvPr/>
          </p:nvSpPr>
          <p:spPr>
            <a:xfrm>
              <a:off x="1693885" y="1934656"/>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16" name="TextBox 15"/>
            <p:cNvSpPr txBox="1"/>
            <p:nvPr/>
          </p:nvSpPr>
          <p:spPr>
            <a:xfrm>
              <a:off x="-721230" y="4571999"/>
              <a:ext cx="2101656" cy="316408"/>
            </a:xfrm>
            <a:prstGeom prst="rect">
              <a:avLst/>
            </a:prstGeom>
            <a:noFill/>
          </p:spPr>
          <p:txBody>
            <a:bodyPr wrap="none" rtlCol="0">
              <a:spAutoFit/>
            </a:bodyPr>
            <a:lstStyle/>
            <a:p>
              <a:pPr algn="r"/>
              <a:r>
                <a:rPr lang="en-US" sz="1600" b="1" i="1" dirty="0">
                  <a:solidFill>
                    <a:srgbClr val="00B050"/>
                  </a:solidFill>
                  <a:latin typeface="Times New Roman" panose="02020603050405020304" pitchFamily="18" charset="0"/>
                  <a:cs typeface="Times New Roman" panose="02020603050405020304" pitchFamily="18" charset="0"/>
                </a:rPr>
                <a:t>Parallel Era</a:t>
              </a:r>
            </a:p>
          </p:txBody>
        </p:sp>
        <p:sp>
          <p:nvSpPr>
            <p:cNvPr id="17" name="TextBox 16"/>
            <p:cNvSpPr txBox="1"/>
            <p:nvPr/>
          </p:nvSpPr>
          <p:spPr>
            <a:xfrm>
              <a:off x="-1100587" y="2155176"/>
              <a:ext cx="2490646" cy="316408"/>
            </a:xfrm>
            <a:prstGeom prst="rect">
              <a:avLst/>
            </a:prstGeom>
            <a:noFill/>
          </p:spPr>
          <p:txBody>
            <a:bodyPr wrap="none" rtlCol="0">
              <a:spAutoFit/>
            </a:bodyPr>
            <a:lstStyle/>
            <a:p>
              <a:pPr algn="r"/>
              <a:r>
                <a:rPr lang="en-US" sz="1600" b="1" i="1" dirty="0">
                  <a:solidFill>
                    <a:srgbClr val="FF0000"/>
                  </a:solidFill>
                  <a:latin typeface="Times New Roman" panose="02020603050405020304" pitchFamily="18" charset="0"/>
                  <a:cs typeface="Times New Roman" panose="02020603050405020304" pitchFamily="18" charset="0"/>
                </a:rPr>
                <a:t>Sequential Era</a:t>
              </a:r>
            </a:p>
          </p:txBody>
        </p:sp>
        <p:sp>
          <p:nvSpPr>
            <p:cNvPr id="18" name="TextBox 17"/>
            <p:cNvSpPr txBox="1"/>
            <p:nvPr/>
          </p:nvSpPr>
          <p:spPr>
            <a:xfrm>
              <a:off x="5360478" y="2199309"/>
              <a:ext cx="1931483" cy="35006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600" b="1" dirty="0">
                  <a:latin typeface="Times New Roman" panose="02020603050405020304" pitchFamily="18" charset="0"/>
                  <a:cs typeface="Times New Roman" panose="02020603050405020304" pitchFamily="18" charset="0"/>
                </a:rPr>
                <a:t>Compilers</a:t>
              </a:r>
            </a:p>
          </p:txBody>
        </p:sp>
        <p:sp>
          <p:nvSpPr>
            <p:cNvPr id="19" name="TextBox 18"/>
            <p:cNvSpPr txBox="1"/>
            <p:nvPr/>
          </p:nvSpPr>
          <p:spPr>
            <a:xfrm>
              <a:off x="4657833" y="1824252"/>
              <a:ext cx="2397416" cy="35006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defPPr>
                <a:defRPr lang="en-US"/>
              </a:defPPr>
              <a:lvl1pPr>
                <a:defRPr sz="1200" b="1"/>
              </a:lvl1pPr>
            </a:lstStyle>
            <a:p>
              <a:r>
                <a:rPr lang="en-US" sz="1600" dirty="0">
                  <a:latin typeface="Times New Roman" panose="02020603050405020304" pitchFamily="18" charset="0"/>
                  <a:cs typeface="Times New Roman" panose="02020603050405020304" pitchFamily="18" charset="0"/>
                </a:rPr>
                <a:t>Architectures</a:t>
              </a:r>
            </a:p>
          </p:txBody>
        </p:sp>
        <p:cxnSp>
          <p:nvCxnSpPr>
            <p:cNvPr id="20" name="Straight Connector 19"/>
            <p:cNvCxnSpPr/>
            <p:nvPr/>
          </p:nvCxnSpPr>
          <p:spPr>
            <a:xfrm rot="5400000">
              <a:off x="2985819" y="61317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02677" y="62130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1960</a:t>
              </a:r>
            </a:p>
          </p:txBody>
        </p:sp>
        <p:cxnSp>
          <p:nvCxnSpPr>
            <p:cNvPr id="22" name="Straight Connector 21"/>
            <p:cNvCxnSpPr/>
            <p:nvPr/>
          </p:nvCxnSpPr>
          <p:spPr>
            <a:xfrm rot="5400000">
              <a:off x="3706094" y="61301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22954" y="62114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1970</a:t>
              </a:r>
            </a:p>
          </p:txBody>
        </p:sp>
        <p:cxnSp>
          <p:nvCxnSpPr>
            <p:cNvPr id="24" name="Straight Connector 23"/>
            <p:cNvCxnSpPr/>
            <p:nvPr/>
          </p:nvCxnSpPr>
          <p:spPr>
            <a:xfrm rot="5400000">
              <a:off x="4427969" y="61301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44827" y="62114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1980</a:t>
              </a:r>
            </a:p>
          </p:txBody>
        </p:sp>
        <p:cxnSp>
          <p:nvCxnSpPr>
            <p:cNvPr id="26" name="Straight Connector 25"/>
            <p:cNvCxnSpPr/>
            <p:nvPr/>
          </p:nvCxnSpPr>
          <p:spPr>
            <a:xfrm rot="5400000">
              <a:off x="5148244"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65103" y="62098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1990</a:t>
              </a:r>
            </a:p>
          </p:txBody>
        </p:sp>
        <p:cxnSp>
          <p:nvCxnSpPr>
            <p:cNvPr id="28" name="Straight Connector 27"/>
            <p:cNvCxnSpPr/>
            <p:nvPr/>
          </p:nvCxnSpPr>
          <p:spPr>
            <a:xfrm rot="5400000">
              <a:off x="5860494"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77353" y="62098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2000</a:t>
              </a:r>
            </a:p>
          </p:txBody>
        </p:sp>
        <p:cxnSp>
          <p:nvCxnSpPr>
            <p:cNvPr id="30" name="Straight Connector 29"/>
            <p:cNvCxnSpPr/>
            <p:nvPr/>
          </p:nvCxnSpPr>
          <p:spPr>
            <a:xfrm rot="5400000">
              <a:off x="6582369" y="61285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99226" y="62098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2010</a:t>
              </a:r>
            </a:p>
          </p:txBody>
        </p:sp>
        <p:cxnSp>
          <p:nvCxnSpPr>
            <p:cNvPr id="32" name="Straight Connector 31"/>
            <p:cNvCxnSpPr/>
            <p:nvPr/>
          </p:nvCxnSpPr>
          <p:spPr>
            <a:xfrm rot="5400000">
              <a:off x="7302644" y="61269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19503" y="6208246"/>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2020</a:t>
              </a:r>
            </a:p>
          </p:txBody>
        </p:sp>
        <p:cxnSp>
          <p:nvCxnSpPr>
            <p:cNvPr id="34" name="Straight Connector 33"/>
            <p:cNvCxnSpPr/>
            <p:nvPr/>
          </p:nvCxnSpPr>
          <p:spPr>
            <a:xfrm rot="5400000">
              <a:off x="8022919" y="61253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39778" y="6206645"/>
              <a:ext cx="1027817" cy="316408"/>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2030</a:t>
              </a:r>
            </a:p>
          </p:txBody>
        </p:sp>
        <p:sp>
          <p:nvSpPr>
            <p:cNvPr id="36" name="Rectangle 35"/>
            <p:cNvSpPr/>
            <p:nvPr/>
          </p:nvSpPr>
          <p:spPr>
            <a:xfrm>
              <a:off x="3848342" y="3030363"/>
              <a:ext cx="3571773" cy="91440"/>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37" name="TextBox 36"/>
            <p:cNvSpPr txBox="1"/>
            <p:nvPr/>
          </p:nvSpPr>
          <p:spPr>
            <a:xfrm>
              <a:off x="6100027" y="2573094"/>
              <a:ext cx="2251208" cy="350069"/>
            </a:xfrm>
            <a:prstGeom prst="roundRect">
              <a:avLst/>
            </a:prstGeom>
            <a:solidFill>
              <a:schemeClr val="accent2">
                <a:lumMod val="20000"/>
                <a:lumOff val="80000"/>
                <a:alpha val="50000"/>
              </a:schemeClr>
            </a:solidFill>
            <a:ln>
              <a:solidFill>
                <a:schemeClr val="bg1">
                  <a:lumMod val="85000"/>
                </a:schemeClr>
              </a:solidFill>
            </a:ln>
          </p:spPr>
          <p:txBody>
            <a:bodyPr wrap="none" rtlCol="0">
              <a:spAutoFit/>
            </a:bodyPr>
            <a:lstStyle/>
            <a:p>
              <a:r>
                <a:rPr lang="en-US" sz="1600" b="1" dirty="0">
                  <a:latin typeface="Times New Roman" panose="02020603050405020304" pitchFamily="18" charset="0"/>
                  <a:cs typeface="Times New Roman" panose="02020603050405020304" pitchFamily="18" charset="0"/>
                </a:rPr>
                <a:t>Applications</a:t>
              </a:r>
            </a:p>
          </p:txBody>
        </p:sp>
        <p:cxnSp>
          <p:nvCxnSpPr>
            <p:cNvPr id="38" name="Straight Connector 37"/>
            <p:cNvCxnSpPr/>
            <p:nvPr/>
          </p:nvCxnSpPr>
          <p:spPr>
            <a:xfrm rot="5400000">
              <a:off x="1561319" y="6131706"/>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04549" y="2298820"/>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0" name="Rectangle 39"/>
            <p:cNvSpPr/>
            <p:nvPr/>
          </p:nvSpPr>
          <p:spPr>
            <a:xfrm>
              <a:off x="3124840" y="2672610"/>
              <a:ext cx="2877152"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1" name="TextBox 40"/>
            <p:cNvSpPr txBox="1"/>
            <p:nvPr/>
          </p:nvSpPr>
          <p:spPr>
            <a:xfrm>
              <a:off x="1603419" y="2937248"/>
              <a:ext cx="4190247" cy="604664"/>
            </a:xfrm>
            <a:prstGeom prst="roundRect">
              <a:avLst/>
            </a:prstGeom>
            <a:solidFill>
              <a:schemeClr val="accent2">
                <a:lumMod val="20000"/>
                <a:lumOff val="80000"/>
                <a:alpha val="50000"/>
              </a:schemeClr>
            </a:solidFill>
            <a:ln>
              <a:solidFill>
                <a:schemeClr val="bg1">
                  <a:lumMod val="85000"/>
                </a:schemeClr>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Problem Solving Environments</a:t>
              </a:r>
            </a:p>
          </p:txBody>
        </p:sp>
        <p:sp>
          <p:nvSpPr>
            <p:cNvPr id="42" name="Rectangle 41"/>
            <p:cNvSpPr/>
            <p:nvPr/>
          </p:nvSpPr>
          <p:spPr>
            <a:xfrm>
              <a:off x="2632668" y="3903364"/>
              <a:ext cx="3384083"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3" name="Rectangle 42"/>
            <p:cNvSpPr/>
            <p:nvPr/>
          </p:nvSpPr>
          <p:spPr>
            <a:xfrm>
              <a:off x="3120991" y="4311795"/>
              <a:ext cx="3558942" cy="96165"/>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4" name="Rectangle 43"/>
            <p:cNvSpPr/>
            <p:nvPr/>
          </p:nvSpPr>
          <p:spPr>
            <a:xfrm>
              <a:off x="3657600" y="4732744"/>
              <a:ext cx="3803903" cy="91440"/>
            </a:xfrm>
            <a:prstGeom prst="rect">
              <a:avLst/>
            </a:prstGeom>
            <a:gradFill>
              <a:gsLst>
                <a:gs pos="0">
                  <a:schemeClr val="bg1"/>
                </a:gs>
                <a:gs pos="6000">
                  <a:srgbClr val="FFFA8F"/>
                </a:gs>
                <a:gs pos="7000">
                  <a:srgbClr val="FFFF00"/>
                </a:gs>
                <a:gs pos="25000">
                  <a:srgbClr val="FFC000"/>
                </a:gs>
                <a:gs pos="48000">
                  <a:srgbClr val="FF0000"/>
                </a:gs>
                <a:gs pos="91000">
                  <a:srgbClr val="FFC000"/>
                </a:gs>
                <a:gs pos="100000">
                  <a:srgbClr val="FFFF00"/>
                </a:gs>
              </a:gsLst>
              <a:lin ang="0" scaled="1"/>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5" name="Rectangle 44"/>
            <p:cNvSpPr/>
            <p:nvPr/>
          </p:nvSpPr>
          <p:spPr>
            <a:xfrm>
              <a:off x="4517136" y="5134769"/>
              <a:ext cx="3640595" cy="93202"/>
            </a:xfrm>
            <a:prstGeom prst="rect">
              <a:avLst/>
            </a:prstGeom>
            <a:gradFill flip="none" rotWithShape="1">
              <a:gsLst>
                <a:gs pos="0">
                  <a:srgbClr val="FFFA8F"/>
                </a:gs>
                <a:gs pos="11000">
                  <a:srgbClr val="FFFF00"/>
                </a:gs>
                <a:gs pos="36000">
                  <a:srgbClr val="FF0300">
                    <a:alpha val="99000"/>
                  </a:srgbClr>
                </a:gs>
                <a:gs pos="59000">
                  <a:srgbClr val="FFC000"/>
                </a:gs>
                <a:gs pos="64000">
                  <a:srgbClr val="FFFF00"/>
                </a:gs>
                <a:gs pos="88000">
                  <a:schemeClr val="bg1"/>
                </a:gs>
              </a:gsLst>
              <a:lin ang="0" scaled="1"/>
              <a:tileRect/>
            </a:gradFill>
            <a:ln w="12700">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46" name="TextBox 45"/>
            <p:cNvSpPr txBox="1"/>
            <p:nvPr/>
          </p:nvSpPr>
          <p:spPr>
            <a:xfrm>
              <a:off x="2167328" y="4231104"/>
              <a:ext cx="1931483" cy="35006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600" b="1" dirty="0">
                  <a:latin typeface="Times New Roman" panose="02020603050405020304" pitchFamily="18" charset="0"/>
                  <a:cs typeface="Times New Roman" panose="02020603050405020304" pitchFamily="18" charset="0"/>
                </a:rPr>
                <a:t>Compilers</a:t>
              </a:r>
              <a:endParaRPr lang="en-US" sz="16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1491959" y="3805990"/>
              <a:ext cx="2397416" cy="35006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600" b="1" dirty="0">
                  <a:latin typeface="Times New Roman" panose="02020603050405020304" pitchFamily="18" charset="0"/>
                  <a:cs typeface="Times New Roman" panose="02020603050405020304" pitchFamily="18" charset="0"/>
                </a:rPr>
                <a:t>Architectures</a:t>
              </a:r>
              <a:endParaRPr lang="en-US" sz="16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2263579" y="5039629"/>
              <a:ext cx="4443816" cy="604664"/>
            </a:xfrm>
            <a:prstGeom prst="roundRect">
              <a:avLst/>
            </a:prstGeom>
            <a:solidFill>
              <a:srgbClr val="FFFA8F">
                <a:alpha val="50000"/>
              </a:srgbClr>
            </a:solidFill>
            <a:ln>
              <a:solidFill>
                <a:schemeClr val="bg1">
                  <a:lumMod val="85000"/>
                </a:schemeClr>
              </a:solidFill>
            </a:ln>
          </p:spPr>
          <p:txBody>
            <a:bodyPr wrap="square" rtlCol="0">
              <a:spAutoFit/>
            </a:bodyPr>
            <a:lstStyle/>
            <a:p>
              <a:r>
                <a:rPr lang="en-US" sz="1600" b="1" dirty="0">
                  <a:latin typeface="Times New Roman" panose="02020603050405020304" pitchFamily="18" charset="0"/>
                  <a:cs typeface="Times New Roman" panose="02020603050405020304" pitchFamily="18" charset="0"/>
                </a:rPr>
                <a:t>Problem Solving Environments</a:t>
              </a:r>
              <a:endParaRPr lang="en-US" sz="1600" dirty="0">
                <a:latin typeface="Times New Roman" panose="02020603050405020304" pitchFamily="18" charset="0"/>
                <a:cs typeface="Times New Roman" panose="02020603050405020304" pitchFamily="18" charset="0"/>
              </a:endParaRPr>
            </a:p>
          </p:txBody>
        </p:sp>
        <p:sp>
          <p:nvSpPr>
            <p:cNvPr id="49" name="Rounded Rectangle 48"/>
            <p:cNvSpPr/>
            <p:nvPr/>
          </p:nvSpPr>
          <p:spPr>
            <a:xfrm>
              <a:off x="1424539" y="1453415"/>
              <a:ext cx="7247823" cy="2069431"/>
            </a:xfrm>
            <a:prstGeom prst="roundRect">
              <a:avLst>
                <a:gd name="adj" fmla="val 922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50" name="Rounded Rectangle 49"/>
            <p:cNvSpPr/>
            <p:nvPr/>
          </p:nvSpPr>
          <p:spPr>
            <a:xfrm>
              <a:off x="1432564" y="3655940"/>
              <a:ext cx="7247823" cy="2069431"/>
            </a:xfrm>
            <a:prstGeom prst="roundRect">
              <a:avLst>
                <a:gd name="adj" fmla="val 9225"/>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14" name="TextBox 13"/>
            <p:cNvSpPr txBox="1"/>
            <p:nvPr/>
          </p:nvSpPr>
          <p:spPr>
            <a:xfrm>
              <a:off x="2553942" y="4646596"/>
              <a:ext cx="2251208" cy="350069"/>
            </a:xfrm>
            <a:prstGeom prst="roundRect">
              <a:avLst/>
            </a:prstGeom>
            <a:solidFill>
              <a:srgbClr val="FFFA8F">
                <a:alpha val="50000"/>
              </a:srgbClr>
            </a:solidFill>
            <a:ln>
              <a:solidFill>
                <a:schemeClr val="bg1">
                  <a:lumMod val="85000"/>
                </a:schemeClr>
              </a:solidFill>
            </a:ln>
          </p:spPr>
          <p:txBody>
            <a:bodyPr wrap="none" rtlCol="0">
              <a:spAutoFit/>
            </a:bodyPr>
            <a:lstStyle/>
            <a:p>
              <a:r>
                <a:rPr lang="en-US" sz="1600" b="1" dirty="0">
                  <a:latin typeface="Times New Roman" panose="02020603050405020304" pitchFamily="18" charset="0"/>
                  <a:cs typeface="Times New Roman" panose="02020603050405020304" pitchFamily="18" charset="0"/>
                </a:rPr>
                <a:t>Applications</a:t>
              </a:r>
              <a:endParaRPr lang="en-US" sz="16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392C-D842-481C-901D-E610775277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Parallel vs. distributed computing</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EB124-E156-4F04-851F-8D9D0B8C7CC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terms parallel computing and distributed computing are often used interchangeably, even though they mean slightly different things. </a:t>
            </a:r>
          </a:p>
          <a:p>
            <a:pPr algn="just"/>
            <a:r>
              <a:rPr lang="en-US" dirty="0">
                <a:latin typeface="Times New Roman" panose="02020603050405020304" pitchFamily="18" charset="0"/>
                <a:cs typeface="Times New Roman" panose="02020603050405020304" pitchFamily="18" charset="0"/>
              </a:rPr>
              <a:t>The term parallel implies a tightly coupled system, whereas distributed refers to a wider class of system, including those that are tightly coupled.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44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3A7333C1-6D91-4CCA-9414-F3DFA55CA6D1}"/>
              </a:ext>
            </a:extLst>
          </p:cNvPr>
          <p:cNvSpPr>
            <a:spLocks noGrp="1" noChangeArrowheads="1"/>
          </p:cNvSpPr>
          <p:nvPr>
            <p:ph type="title"/>
          </p:nvPr>
        </p:nvSpPr>
        <p:spPr>
          <a:xfrm>
            <a:off x="838200" y="365125"/>
            <a:ext cx="10515600" cy="1325563"/>
          </a:xfrm>
        </p:spPr>
        <p:txBody>
          <a:bodyPr/>
          <a:lstStyle/>
          <a:p>
            <a:r>
              <a:rPr lang="en-US" altLang="en-US">
                <a:latin typeface="Times New Roman" panose="02020603050405020304" pitchFamily="18" charset="0"/>
                <a:cs typeface="Times New Roman" panose="02020603050405020304" pitchFamily="18" charset="0"/>
              </a:rPr>
              <a:t>Parallel v.s. Distributed Systems</a:t>
            </a:r>
          </a:p>
        </p:txBody>
      </p:sp>
      <p:graphicFrame>
        <p:nvGraphicFramePr>
          <p:cNvPr id="5" name="Group 1080">
            <a:extLst>
              <a:ext uri="{FF2B5EF4-FFF2-40B4-BE49-F238E27FC236}">
                <a16:creationId xmlns:a16="http://schemas.microsoft.com/office/drawing/2014/main" id="{E590D035-AAE1-45A3-99BC-34FFDE04FDEB}"/>
              </a:ext>
            </a:extLst>
          </p:cNvPr>
          <p:cNvGraphicFramePr>
            <a:graphicFrameLocks noGrp="1"/>
          </p:cNvGraphicFramePr>
          <p:nvPr>
            <p:extLst>
              <p:ext uri="{D42A27DB-BD31-4B8C-83A1-F6EECF244321}">
                <p14:modId xmlns:p14="http://schemas.microsoft.com/office/powerpoint/2010/main" val="3735936759"/>
              </p:ext>
            </p:extLst>
          </p:nvPr>
        </p:nvGraphicFramePr>
        <p:xfrm>
          <a:off x="1391478" y="1690688"/>
          <a:ext cx="9806608" cy="4683609"/>
        </p:xfrm>
        <a:graphic>
          <a:graphicData uri="http://schemas.openxmlformats.org/drawingml/2006/table">
            <a:tbl>
              <a:tblPr/>
              <a:tblGrid>
                <a:gridCol w="2069025">
                  <a:extLst>
                    <a:ext uri="{9D8B030D-6E8A-4147-A177-3AD203B41FA5}">
                      <a16:colId xmlns:a16="http://schemas.microsoft.com/office/drawing/2014/main" val="2479036847"/>
                    </a:ext>
                  </a:extLst>
                </a:gridCol>
                <a:gridCol w="3727078">
                  <a:extLst>
                    <a:ext uri="{9D8B030D-6E8A-4147-A177-3AD203B41FA5}">
                      <a16:colId xmlns:a16="http://schemas.microsoft.com/office/drawing/2014/main" val="3055152985"/>
                    </a:ext>
                  </a:extLst>
                </a:gridCol>
                <a:gridCol w="4010505">
                  <a:extLst>
                    <a:ext uri="{9D8B030D-6E8A-4147-A177-3AD203B41FA5}">
                      <a16:colId xmlns:a16="http://schemas.microsoft.com/office/drawing/2014/main" val="4144920322"/>
                    </a:ext>
                  </a:extLst>
                </a:gridCol>
              </a:tblGrid>
              <a:tr h="887467">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Parallel Systems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Distributed Systems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08168540"/>
                  </a:ext>
                </a:extLst>
              </a:tr>
              <a:tr h="95180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Memory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Tightly coupled shared</a:t>
                      </a: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 memory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UMA, NUMA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Distributed</a:t>
                      </a: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 memory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Message passing, RPC, and/or used of distributed shared memory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2443291"/>
                  </a:ext>
                </a:extLst>
              </a:tr>
              <a:tr h="887467">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Control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Global clock</a:t>
                      </a: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 control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SIMD, MIMD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No global clock</a:t>
                      </a: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 control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Synchronization algorithms needed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64836665"/>
                  </a:ext>
                </a:extLst>
              </a:tr>
              <a:tr h="951809">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Processor interconnection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Order of </a:t>
                      </a: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Tbps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Bus, mesh, tree, mesh of tree, and hypercube (-related) network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Order of </a:t>
                      </a: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Gbps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Ethernet(bus), token ring and SCI (ring), myrinet(switching network)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8555532"/>
                  </a:ext>
                </a:extLst>
              </a:tr>
              <a:tr h="1005057">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Main focus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Performance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Scientific computing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ＭＳ Ｐゴシック" panose="020B0600070205080204" pitchFamily="34" charset="-128"/>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ＭＳ Ｐゴシック" panose="020B0600070205080204" pitchFamily="34" charset="-128"/>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ＭＳ Ｐゴシック" panose="020B0600070205080204" pitchFamily="34" charset="-128"/>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Performance(</a:t>
                      </a:r>
                      <a:r>
                        <a:rPr kumimoji="1" lang="en-US" altLang="en-US" sz="16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cost and scalability</a:t>
                      </a:r>
                      <a:r>
                        <a:rPr kumimoji="1" lang="en-US" altLang="en-US" sz="16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Reliability/availability</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en-US" sz="16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Information/resource sharing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2812793"/>
                  </a:ext>
                </a:extLst>
              </a:tr>
            </a:tbl>
          </a:graphicData>
        </a:graphic>
      </p:graphicFrame>
    </p:spTree>
    <p:extLst>
      <p:ext uri="{BB962C8B-B14F-4D97-AF65-F5344CB8AC3E}">
        <p14:creationId xmlns:p14="http://schemas.microsoft.com/office/powerpoint/2010/main" val="338791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8DA4-D794-426D-BB12-82F1CDBE6F9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Elements of Parallel Computing	</a:t>
            </a:r>
          </a:p>
        </p:txBody>
      </p:sp>
      <p:sp>
        <p:nvSpPr>
          <p:cNvPr id="3" name="Content Placeholder 2">
            <a:extLst>
              <a:ext uri="{FF2B5EF4-FFF2-40B4-BE49-F238E27FC236}">
                <a16:creationId xmlns:a16="http://schemas.microsoft.com/office/drawing/2014/main" id="{59F0716D-357B-4F8E-88B0-1779FC3A91F6}"/>
              </a:ext>
            </a:extLst>
          </p:cNvPr>
          <p:cNvSpPr>
            <a:spLocks noGrp="1"/>
          </p:cNvSpPr>
          <p:nvPr>
            <p:ph idx="1"/>
          </p:nvPr>
        </p:nvSpPr>
        <p:spPr/>
        <p:txBody>
          <a:bodyPr>
            <a:normAutofit/>
          </a:bodyPr>
          <a:lstStyle/>
          <a:p>
            <a:r>
              <a:rPr lang="en-IN" sz="2200" dirty="0">
                <a:latin typeface="Times New Roman" panose="02020603050405020304" pitchFamily="18" charset="0"/>
                <a:cs typeface="Times New Roman" panose="02020603050405020304" pitchFamily="18" charset="0"/>
              </a:rPr>
              <a:t>1. What is Parallel Processing?</a:t>
            </a:r>
          </a:p>
          <a:p>
            <a:r>
              <a:rPr lang="en-IN" sz="2200" dirty="0">
                <a:latin typeface="Times New Roman" panose="02020603050405020304" pitchFamily="18" charset="0"/>
                <a:cs typeface="Times New Roman" panose="02020603050405020304" pitchFamily="18" charset="0"/>
              </a:rPr>
              <a:t>2. Hardware Architecture for Parallel Processing</a:t>
            </a:r>
          </a:p>
          <a:p>
            <a:pPr lvl="1"/>
            <a:r>
              <a:rPr lang="en-IN" sz="2200" dirty="0">
                <a:latin typeface="Times New Roman" panose="02020603050405020304" pitchFamily="18" charset="0"/>
                <a:cs typeface="Times New Roman" panose="02020603050405020304" pitchFamily="18" charset="0"/>
              </a:rPr>
              <a:t>2.1 Single Instruction Single Data (SISD)</a:t>
            </a:r>
          </a:p>
          <a:p>
            <a:pPr lvl="1"/>
            <a:r>
              <a:rPr lang="en-IN" sz="2200" dirty="0">
                <a:latin typeface="Times New Roman" panose="02020603050405020304" pitchFamily="18" charset="0"/>
                <a:cs typeface="Times New Roman" panose="02020603050405020304" pitchFamily="18" charset="0"/>
              </a:rPr>
              <a:t>2.2 Single Instruction Multiple Data (SIMD)</a:t>
            </a:r>
          </a:p>
          <a:p>
            <a:pPr lvl="1"/>
            <a:r>
              <a:rPr lang="en-IN" sz="2200" dirty="0">
                <a:latin typeface="Times New Roman" panose="02020603050405020304" pitchFamily="18" charset="0"/>
                <a:cs typeface="Times New Roman" panose="02020603050405020304" pitchFamily="18" charset="0"/>
              </a:rPr>
              <a:t>2.3 Multiple Instruction Single Data (MISD)</a:t>
            </a:r>
          </a:p>
          <a:p>
            <a:pPr lvl="1"/>
            <a:r>
              <a:rPr lang="en-IN" sz="2200" dirty="0">
                <a:latin typeface="Times New Roman" panose="02020603050405020304" pitchFamily="18" charset="0"/>
                <a:cs typeface="Times New Roman" panose="02020603050405020304" pitchFamily="18" charset="0"/>
              </a:rPr>
              <a:t>2.4 Multiple Instruction Multiple Data (MIMD)</a:t>
            </a:r>
          </a:p>
          <a:p>
            <a:pPr lvl="2"/>
            <a:r>
              <a:rPr lang="en-IN" sz="2200" dirty="0">
                <a:latin typeface="Times New Roman" panose="02020603050405020304" pitchFamily="18" charset="0"/>
                <a:cs typeface="Times New Roman" panose="02020603050405020304" pitchFamily="18" charset="0"/>
              </a:rPr>
              <a:t>2.4.1 Shared Memory MIMD Machine</a:t>
            </a:r>
          </a:p>
          <a:p>
            <a:pPr lvl="2"/>
            <a:r>
              <a:rPr lang="en-IN" sz="2200" dirty="0">
                <a:latin typeface="Times New Roman" panose="02020603050405020304" pitchFamily="18" charset="0"/>
                <a:cs typeface="Times New Roman" panose="02020603050405020304" pitchFamily="18" charset="0"/>
              </a:rPr>
              <a:t>2.4.2 Distributed Memory MIMD Machine</a:t>
            </a:r>
          </a:p>
          <a:p>
            <a:r>
              <a:rPr lang="en-IN" sz="2200" dirty="0">
                <a:latin typeface="Times New Roman" panose="02020603050405020304" pitchFamily="18" charset="0"/>
                <a:cs typeface="Times New Roman" panose="02020603050405020304" pitchFamily="18" charset="0"/>
              </a:rPr>
              <a:t>3. Approaches to parallel Programming</a:t>
            </a:r>
          </a:p>
          <a:p>
            <a:r>
              <a:rPr lang="en-IN" sz="2200" dirty="0">
                <a:latin typeface="Times New Roman" panose="02020603050405020304" pitchFamily="18" charset="0"/>
                <a:cs typeface="Times New Roman" panose="02020603050405020304" pitchFamily="18" charset="0"/>
              </a:rPr>
              <a:t>4. Levels of Parallelism</a:t>
            </a:r>
          </a:p>
          <a:p>
            <a:r>
              <a:rPr lang="en-IN" sz="2200" dirty="0">
                <a:latin typeface="Times New Roman" panose="02020603050405020304" pitchFamily="18" charset="0"/>
                <a:cs typeface="Times New Roman" panose="02020603050405020304" pitchFamily="18" charset="0"/>
              </a:rPr>
              <a:t>5. Laws of caution</a:t>
            </a:r>
          </a:p>
        </p:txBody>
      </p:sp>
    </p:spTree>
    <p:extLst>
      <p:ext uri="{BB962C8B-B14F-4D97-AF65-F5344CB8AC3E}">
        <p14:creationId xmlns:p14="http://schemas.microsoft.com/office/powerpoint/2010/main" val="305006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8DA4-D794-426D-BB12-82F1CDBE6F9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Elements of Parallel Computing	</a:t>
            </a:r>
          </a:p>
        </p:txBody>
      </p:sp>
      <p:sp>
        <p:nvSpPr>
          <p:cNvPr id="3" name="Content Placeholder 2">
            <a:extLst>
              <a:ext uri="{FF2B5EF4-FFF2-40B4-BE49-F238E27FC236}">
                <a16:creationId xmlns:a16="http://schemas.microsoft.com/office/drawing/2014/main" id="{59F0716D-357B-4F8E-88B0-1779FC3A91F6}"/>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Processing speed is constrained by the speed of light; and the number of transistors density in processor is constrained by thermodynamic limitations.</a:t>
            </a:r>
          </a:p>
          <a:p>
            <a:pPr algn="just"/>
            <a:r>
              <a:rPr lang="en-US" dirty="0">
                <a:latin typeface="Times New Roman" panose="02020603050405020304" pitchFamily="18" charset="0"/>
                <a:cs typeface="Times New Roman" panose="02020603050405020304" pitchFamily="18" charset="0"/>
              </a:rPr>
              <a:t>A viable solution to overcome this limitation is to connect multiple processors working in coordination with each other to solve “Grand Challenge” problems. </a:t>
            </a:r>
          </a:p>
          <a:p>
            <a:pPr algn="just"/>
            <a:r>
              <a:rPr lang="en-US" dirty="0">
                <a:latin typeface="Times New Roman" panose="02020603050405020304" pitchFamily="18" charset="0"/>
                <a:cs typeface="Times New Roman" panose="02020603050405020304" pitchFamily="18" charset="0"/>
              </a:rPr>
              <a:t>The first steps in this direction led to the development of parallel computing, which encompasses techniques, architectures, and systems for performing multiple activities in parallel.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49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D420-8F5A-4C9C-820F-E557A54D5B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What is Parallel Processing?		</a:t>
            </a:r>
          </a:p>
        </p:txBody>
      </p:sp>
      <p:sp>
        <p:nvSpPr>
          <p:cNvPr id="3" name="Content Placeholder 2">
            <a:extLst>
              <a:ext uri="{FF2B5EF4-FFF2-40B4-BE49-F238E27FC236}">
                <a16:creationId xmlns:a16="http://schemas.microsoft.com/office/drawing/2014/main" id="{FA2EFC20-F850-404C-A7B2-9A5DF92303E4}"/>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It refers to Processing of multiple tasks simultaneously on multiple processors</a:t>
            </a:r>
          </a:p>
          <a:p>
            <a:r>
              <a:rPr lang="en-US" sz="2600" dirty="0">
                <a:latin typeface="Times New Roman" panose="02020603050405020304" pitchFamily="18" charset="0"/>
                <a:cs typeface="Times New Roman" panose="02020603050405020304" pitchFamily="18" charset="0"/>
              </a:rPr>
              <a:t>Parallel Programs -&gt; Multiple Active processors (tasks) -&gt; Multiple sub tasks using divide and conquer methods -&gt; solved by different CPUs.</a:t>
            </a:r>
          </a:p>
          <a:p>
            <a:r>
              <a:rPr lang="en-US" sz="2600" dirty="0">
                <a:latin typeface="Times New Roman" panose="02020603050405020304" pitchFamily="18" charset="0"/>
                <a:cs typeface="Times New Roman" panose="02020603050405020304" pitchFamily="18" charset="0"/>
              </a:rPr>
              <a:t>Programming on multi-processor system using divide-and-conquer technique is called parallel Programming.</a:t>
            </a:r>
          </a:p>
        </p:txBody>
      </p:sp>
    </p:spTree>
    <p:extLst>
      <p:ext uri="{BB962C8B-B14F-4D97-AF65-F5344CB8AC3E}">
        <p14:creationId xmlns:p14="http://schemas.microsoft.com/office/powerpoint/2010/main" val="306734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02EB-C580-4984-ACB9-1DA28895F4F5}"/>
              </a:ext>
            </a:extLst>
          </p:cNvPr>
          <p:cNvSpPr>
            <a:spLocks noGrp="1"/>
          </p:cNvSpPr>
          <p:nvPr>
            <p:ph type="title"/>
          </p:nvPr>
        </p:nvSpPr>
        <p:spPr>
          <a:xfrm>
            <a:off x="838200" y="18255"/>
            <a:ext cx="10515600" cy="1325563"/>
          </a:xfrm>
        </p:spPr>
        <p:txBody>
          <a:bodyPr>
            <a:normAutofit/>
          </a:bodyPr>
          <a:lstStyle/>
          <a:p>
            <a:r>
              <a:rPr lang="en-IN" sz="4200" dirty="0">
                <a:latin typeface="Times New Roman" panose="02020603050405020304" pitchFamily="18" charset="0"/>
                <a:cs typeface="Times New Roman" panose="02020603050405020304" pitchFamily="18" charset="0"/>
              </a:rPr>
              <a:t>1. What is parallel processing?</a:t>
            </a:r>
          </a:p>
        </p:txBody>
      </p:sp>
      <p:sp>
        <p:nvSpPr>
          <p:cNvPr id="3" name="Content Placeholder 2">
            <a:extLst>
              <a:ext uri="{FF2B5EF4-FFF2-40B4-BE49-F238E27FC236}">
                <a16:creationId xmlns:a16="http://schemas.microsoft.com/office/drawing/2014/main" id="{123B4E30-A914-4791-9807-B1BC8AE2C0C4}"/>
              </a:ext>
            </a:extLst>
          </p:cNvPr>
          <p:cNvSpPr>
            <a:spLocks noGrp="1"/>
          </p:cNvSpPr>
          <p:nvPr>
            <p:ph idx="1"/>
          </p:nvPr>
        </p:nvSpPr>
        <p:spPr>
          <a:xfrm>
            <a:off x="838200" y="1208868"/>
            <a:ext cx="10515600" cy="496809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parallel processing is being influenced by many factors. The prominent among them include the following:</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Computational requirements are ever increasing </a:t>
            </a:r>
            <a:r>
              <a:rPr lang="en-US" sz="2400" dirty="0">
                <a:latin typeface="Times New Roman" panose="02020603050405020304" pitchFamily="18" charset="0"/>
                <a:cs typeface="Times New Roman" panose="02020603050405020304" pitchFamily="18" charset="0"/>
              </a:rPr>
              <a:t>in the areas of both scientific and business computing. </a:t>
            </a:r>
          </a:p>
          <a:p>
            <a:pPr algn="just"/>
            <a:r>
              <a:rPr lang="en-US" sz="2400" b="1" dirty="0">
                <a:latin typeface="Times New Roman" panose="02020603050405020304" pitchFamily="18" charset="0"/>
                <a:cs typeface="Times New Roman" panose="02020603050405020304" pitchFamily="18" charset="0"/>
              </a:rPr>
              <a:t>Sequential architectures are reaching physical limitations </a:t>
            </a:r>
            <a:r>
              <a:rPr lang="en-US" sz="2400" dirty="0">
                <a:latin typeface="Times New Roman" panose="02020603050405020304" pitchFamily="18" charset="0"/>
                <a:cs typeface="Times New Roman" panose="02020603050405020304" pitchFamily="18" charset="0"/>
              </a:rPr>
              <a:t>as they are constrained by the speed of light and thermodynamics laws.</a:t>
            </a:r>
          </a:p>
          <a:p>
            <a:pPr algn="just"/>
            <a:r>
              <a:rPr lang="en-US" sz="2400" dirty="0">
                <a:latin typeface="Times New Roman" panose="02020603050405020304" pitchFamily="18" charset="0"/>
                <a:cs typeface="Times New Roman" panose="02020603050405020304" pitchFamily="18" charset="0"/>
              </a:rPr>
              <a:t>Hardware improvements in </a:t>
            </a:r>
            <a:r>
              <a:rPr lang="en-US" sz="2400" b="1" dirty="0">
                <a:latin typeface="Times New Roman" panose="02020603050405020304" pitchFamily="18" charset="0"/>
                <a:cs typeface="Times New Roman" panose="02020603050405020304" pitchFamily="18" charset="0"/>
              </a:rPr>
              <a:t>pipelining, superscalar, and the like are non-scalable and require sophisticated compiler technology</a:t>
            </a:r>
            <a:r>
              <a:rPr lang="en-US" sz="24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Vector processing </a:t>
            </a:r>
            <a:r>
              <a:rPr lang="en-US" sz="2400" dirty="0">
                <a:latin typeface="Times New Roman" panose="02020603050405020304" pitchFamily="18" charset="0"/>
                <a:cs typeface="Times New Roman" panose="02020603050405020304" pitchFamily="18" charset="0"/>
              </a:rPr>
              <a:t>works well for certain kinds of problems.</a:t>
            </a:r>
          </a:p>
          <a:p>
            <a:pPr lvl="0" algn="just"/>
            <a:r>
              <a:rPr lang="en-US" sz="2400" dirty="0">
                <a:latin typeface="Times New Roman" panose="02020603050405020304" pitchFamily="18" charset="0"/>
                <a:cs typeface="Times New Roman" panose="02020603050405020304" pitchFamily="18" charset="0"/>
              </a:rPr>
              <a:t>The technology of parallel processing is mature and can be exploited commercially; Significant development in networking technology is paving the way for heterogeneous computing.</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57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CD01-9B87-4DE2-BD84-6F581CD3199E}"/>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Hardware Architecture for parallel Processing</a:t>
            </a:r>
          </a:p>
        </p:txBody>
      </p:sp>
      <p:sp>
        <p:nvSpPr>
          <p:cNvPr id="3" name="Content Placeholder 2">
            <a:extLst>
              <a:ext uri="{FF2B5EF4-FFF2-40B4-BE49-F238E27FC236}">
                <a16:creationId xmlns:a16="http://schemas.microsoft.com/office/drawing/2014/main" id="{6F4F435B-4799-47D5-9B15-614D2EB21882}"/>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The core elements of parallel Processing are CPUs. Based on a number of instruction and data streams that can be processed simultaneously.</a:t>
            </a:r>
          </a:p>
          <a:p>
            <a:r>
              <a:rPr lang="en-US" sz="2600" dirty="0">
                <a:latin typeface="Times New Roman" panose="02020603050405020304" pitchFamily="18" charset="0"/>
                <a:cs typeface="Times New Roman" panose="02020603050405020304" pitchFamily="18" charset="0"/>
              </a:rPr>
              <a:t>Computing systems are classified into the following four categories:</a:t>
            </a:r>
          </a:p>
          <a:p>
            <a:pPr lvl="1"/>
            <a:r>
              <a:rPr lang="en-IN" sz="2200" dirty="0">
                <a:latin typeface="Times New Roman" panose="02020603050405020304" pitchFamily="18" charset="0"/>
                <a:cs typeface="Times New Roman" panose="02020603050405020304" pitchFamily="18" charset="0"/>
              </a:rPr>
              <a:t>Single Instruction Single Data (SISD)</a:t>
            </a:r>
          </a:p>
          <a:p>
            <a:pPr lvl="1"/>
            <a:r>
              <a:rPr lang="en-IN" sz="2200" dirty="0">
                <a:latin typeface="Times New Roman" panose="02020603050405020304" pitchFamily="18" charset="0"/>
                <a:cs typeface="Times New Roman" panose="02020603050405020304" pitchFamily="18" charset="0"/>
              </a:rPr>
              <a:t>Single Instruction Multiple Data (SIMD)</a:t>
            </a:r>
          </a:p>
          <a:p>
            <a:pPr lvl="1"/>
            <a:r>
              <a:rPr lang="en-IN" sz="2200" dirty="0">
                <a:latin typeface="Times New Roman" panose="02020603050405020304" pitchFamily="18" charset="0"/>
                <a:cs typeface="Times New Roman" panose="02020603050405020304" pitchFamily="18" charset="0"/>
              </a:rPr>
              <a:t>Multiple Instruction Single Data (MISD)</a:t>
            </a:r>
          </a:p>
          <a:p>
            <a:pPr lvl="1"/>
            <a:r>
              <a:rPr lang="en-IN" sz="2200" dirty="0">
                <a:latin typeface="Times New Roman" panose="02020603050405020304" pitchFamily="18" charset="0"/>
                <a:cs typeface="Times New Roman" panose="02020603050405020304" pitchFamily="18" charset="0"/>
              </a:rPr>
              <a:t>Multiple Instruction Multiple Data (MIMD)</a:t>
            </a:r>
          </a:p>
          <a:p>
            <a:pPr lvl="2"/>
            <a:r>
              <a:rPr lang="en-IN" sz="2200" dirty="0">
                <a:latin typeface="Times New Roman" panose="02020603050405020304" pitchFamily="18" charset="0"/>
                <a:cs typeface="Times New Roman" panose="02020603050405020304" pitchFamily="18" charset="0"/>
              </a:rPr>
              <a:t>Shared Memory MIMD Machine</a:t>
            </a:r>
          </a:p>
          <a:p>
            <a:pPr lvl="2"/>
            <a:r>
              <a:rPr lang="en-IN" sz="2200" dirty="0">
                <a:latin typeface="Times New Roman" panose="02020603050405020304" pitchFamily="18" charset="0"/>
                <a:cs typeface="Times New Roman" panose="02020603050405020304" pitchFamily="18" charset="0"/>
              </a:rPr>
              <a:t>Distributed Memory MIMD Machine</a:t>
            </a:r>
          </a:p>
          <a:p>
            <a:pPr lvl="1"/>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79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C07D-5CA1-4963-8FEC-B112D70C713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Vision of Cloud Computing:</a:t>
            </a:r>
          </a:p>
        </p:txBody>
      </p:sp>
      <p:sp>
        <p:nvSpPr>
          <p:cNvPr id="3" name="Content Placeholder 2">
            <a:extLst>
              <a:ext uri="{FF2B5EF4-FFF2-40B4-BE49-F238E27FC236}">
                <a16:creationId xmlns:a16="http://schemas.microsoft.com/office/drawing/2014/main" id="{F77E48F9-FC1A-4B09-A1A5-D60322621E2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Cloud computing allows anyone with a </a:t>
            </a:r>
            <a:r>
              <a:rPr lang="en-US" b="1" dirty="0">
                <a:latin typeface="Times New Roman" panose="02020603050405020304" pitchFamily="18" charset="0"/>
                <a:cs typeface="Times New Roman" panose="02020603050405020304" pitchFamily="18" charset="0"/>
              </a:rPr>
              <a:t>credit card to provision virtual hardware, runtime environments, and services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These are used for as long as needed, with no up-front commitments required. </a:t>
            </a:r>
          </a:p>
          <a:p>
            <a:pPr algn="just"/>
            <a:r>
              <a:rPr lang="en-US" dirty="0">
                <a:latin typeface="Times New Roman" panose="02020603050405020304" pitchFamily="18" charset="0"/>
                <a:cs typeface="Times New Roman" panose="02020603050405020304" pitchFamily="18" charset="0"/>
              </a:rPr>
              <a:t>The entire stack of a computing system is transformed into a collection of utilities, which can be provisioned and composed together to deploy systems in hours rather than days and with virtually no maintenance costs.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5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C5D1-0F13-44D1-BFF9-DB029BDF211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Single Instruction Single Data (SISD)</a:t>
            </a:r>
          </a:p>
        </p:txBody>
      </p:sp>
      <p:pic>
        <p:nvPicPr>
          <p:cNvPr id="2050" name="Picture 2" descr="Image result for sisd">
            <a:extLst>
              <a:ext uri="{FF2B5EF4-FFF2-40B4-BE49-F238E27FC236}">
                <a16:creationId xmlns:a16="http://schemas.microsoft.com/office/drawing/2014/main" id="{8294FAB9-B64F-4EB1-AF4C-297746C8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383" y="3829877"/>
            <a:ext cx="5333585" cy="30658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6542A3D-B6D5-4F58-BCB7-1C6485BC6FD0}"/>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SISD computing system is a uniprocessor machine capable of executing a single instruction, which operates on a single data stream.</a:t>
            </a:r>
          </a:p>
          <a:p>
            <a:r>
              <a:rPr lang="en-US" sz="2600" dirty="0">
                <a:latin typeface="Times New Roman" panose="02020603050405020304" pitchFamily="18" charset="0"/>
                <a:cs typeface="Times New Roman" panose="02020603050405020304" pitchFamily="18" charset="0"/>
              </a:rPr>
              <a:t>In SISD, Machine instructions are processed sequentially in a computers which is called as sequential computers.</a:t>
            </a:r>
          </a:p>
          <a:p>
            <a:r>
              <a:rPr lang="en-US" sz="2600" dirty="0">
                <a:latin typeface="Times New Roman" panose="02020603050405020304" pitchFamily="18" charset="0"/>
                <a:cs typeface="Times New Roman" panose="02020603050405020304" pitchFamily="18" charset="0"/>
              </a:rPr>
              <a:t>SISD systems are IBM-PC, Macintosh, Workstation, etc.</a:t>
            </a: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74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8DBE-039B-49A8-806A-AC2158E791F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Single Instruction Multiple Data (SIMD)</a:t>
            </a:r>
          </a:p>
        </p:txBody>
      </p:sp>
      <p:sp>
        <p:nvSpPr>
          <p:cNvPr id="3" name="Content Placeholder 2">
            <a:extLst>
              <a:ext uri="{FF2B5EF4-FFF2-40B4-BE49-F238E27FC236}">
                <a16:creationId xmlns:a16="http://schemas.microsoft.com/office/drawing/2014/main" id="{7C9679E5-7054-4B81-A54E-555A71A0FCEB}"/>
              </a:ext>
            </a:extLst>
          </p:cNvPr>
          <p:cNvSpPr>
            <a:spLocks noGrp="1"/>
          </p:cNvSpPr>
          <p:nvPr>
            <p:ph idx="1"/>
          </p:nvPr>
        </p:nvSpPr>
        <p:spPr>
          <a:xfrm>
            <a:off x="838200" y="1825625"/>
            <a:ext cx="10515600" cy="4667250"/>
          </a:xfrm>
        </p:spPr>
        <p:txBody>
          <a:bodyPr>
            <a:normAutofit/>
          </a:bodyPr>
          <a:lstStyle/>
          <a:p>
            <a:pPr algn="just"/>
            <a:r>
              <a:rPr lang="en-US" sz="2600" dirty="0">
                <a:latin typeface="Times New Roman" panose="02020603050405020304" pitchFamily="18" charset="0"/>
                <a:cs typeface="Times New Roman" panose="02020603050405020304" pitchFamily="18" charset="0"/>
              </a:rPr>
              <a:t>SIMD computing system is a multiprocessor machine capable of executing the same instruction on all the CPUs, but operating on different data streams.</a:t>
            </a:r>
          </a:p>
          <a:p>
            <a:pPr algn="just"/>
            <a:r>
              <a:rPr lang="en-US" sz="2600" dirty="0">
                <a:latin typeface="Times New Roman" panose="02020603050405020304" pitchFamily="18" charset="0"/>
                <a:cs typeface="Times New Roman" panose="02020603050405020304" pitchFamily="18" charset="0"/>
              </a:rPr>
              <a:t>Its well suited for scientific computing that involves lots of vector and matrix operations. The statements is given as</a:t>
            </a:r>
          </a:p>
          <a:p>
            <a:pPr marL="914400" lvl="2" indent="0"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Ci = Ai * Bi</a:t>
            </a:r>
          </a:p>
          <a:p>
            <a:pPr algn="just"/>
            <a:r>
              <a:rPr lang="en-US" sz="2600" dirty="0">
                <a:latin typeface="Times New Roman" panose="02020603050405020304" pitchFamily="18" charset="0"/>
                <a:cs typeface="Times New Roman" panose="02020603050405020304" pitchFamily="18" charset="0"/>
              </a:rPr>
              <a:t>In that vector A and B are divided into multiple sets (N Sets for N PE systems).(PE – Processing Elements)</a:t>
            </a:r>
          </a:p>
          <a:p>
            <a:pPr algn="just"/>
            <a:r>
              <a:rPr lang="en-US" sz="2600" dirty="0">
                <a:latin typeface="Times New Roman" panose="02020603050405020304" pitchFamily="18" charset="0"/>
                <a:cs typeface="Times New Roman" panose="02020603050405020304" pitchFamily="18" charset="0"/>
              </a:rPr>
              <a:t>SIMD systems are CRAY’s Vector processing machine, Thinking Machine’s cm*, etc.</a:t>
            </a:r>
          </a:p>
          <a:p>
            <a:pPr algn="just"/>
            <a:endParaRPr lang="en-US" sz="2600" dirty="0">
              <a:latin typeface="Times New Roman" panose="02020603050405020304" pitchFamily="18" charset="0"/>
              <a:cs typeface="Times New Roman" panose="02020603050405020304" pitchFamily="18" charset="0"/>
            </a:endParaRPr>
          </a:p>
          <a:p>
            <a:pPr marL="457200" lvl="1"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01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72A58C-B07D-4DB4-B357-E76CFC1AFCE7}"/>
              </a:ext>
            </a:extLst>
          </p:cNvPr>
          <p:cNvSpPr>
            <a:spLocks noGrp="1"/>
          </p:cNvSpPr>
          <p:nvPr>
            <p:ph type="title"/>
          </p:nvPr>
        </p:nvSpPr>
        <p:spPr>
          <a:xfrm>
            <a:off x="838200" y="365125"/>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Single Instruction Multiple Data (SIMD)</a:t>
            </a:r>
          </a:p>
        </p:txBody>
      </p:sp>
      <p:pic>
        <p:nvPicPr>
          <p:cNvPr id="4098" name="Picture 2" descr="Image result for single instruction multiple data (SIMD)">
            <a:extLst>
              <a:ext uri="{FF2B5EF4-FFF2-40B4-BE49-F238E27FC236}">
                <a16:creationId xmlns:a16="http://schemas.microsoft.com/office/drawing/2014/main" id="{3D9E61C1-2D71-49D6-933F-FABB47384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945" y="1724025"/>
            <a:ext cx="6382193" cy="41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183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F94E-21E5-4334-9341-C7188B33D80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Multiple Instruction Single Data (MISD)</a:t>
            </a:r>
          </a:p>
        </p:txBody>
      </p:sp>
      <p:sp>
        <p:nvSpPr>
          <p:cNvPr id="3" name="Content Placeholder 2">
            <a:extLst>
              <a:ext uri="{FF2B5EF4-FFF2-40B4-BE49-F238E27FC236}">
                <a16:creationId xmlns:a16="http://schemas.microsoft.com/office/drawing/2014/main" id="{EF00A0F7-B4E5-4B29-8C52-5CACEC73AD77}"/>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MISD computing systems is a multiprocessor machine capable of executing different instructions on different PEs, but all of them operating on the same data-set.</a:t>
            </a:r>
          </a:p>
          <a:p>
            <a:pPr marL="0" indent="0" algn="just">
              <a:buNone/>
            </a:pPr>
            <a:r>
              <a:rPr lang="en-US" sz="2400" dirty="0">
                <a:latin typeface="Times New Roman" panose="02020603050405020304" pitchFamily="18" charset="0"/>
                <a:cs typeface="Times New Roman" panose="02020603050405020304" pitchFamily="18" charset="0"/>
              </a:rPr>
              <a:t>			Y = sin(x) + cos(x) + tan(x)</a:t>
            </a:r>
          </a:p>
          <a:p>
            <a:pPr algn="just"/>
            <a:r>
              <a:rPr lang="en-US" sz="2400" dirty="0">
                <a:latin typeface="Times New Roman" panose="02020603050405020304" pitchFamily="18" charset="0"/>
                <a:cs typeface="Times New Roman" panose="02020603050405020304" pitchFamily="18" charset="0"/>
              </a:rPr>
              <a:t>It performs different operations on the same data set.</a:t>
            </a:r>
          </a:p>
          <a:p>
            <a:pPr algn="just"/>
            <a:r>
              <a:rPr lang="en-US" sz="2400" dirty="0">
                <a:latin typeface="Times New Roman" panose="02020603050405020304" pitchFamily="18" charset="0"/>
                <a:cs typeface="Times New Roman" panose="02020603050405020304" pitchFamily="18" charset="0"/>
              </a:rPr>
              <a:t>This model is not useful for most of the applications, only a few machines are built, but none of them are available commercially.</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521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F5A4-D10C-4CF5-9016-11CF22C5987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Multiple Instruction Single Data (MISD)</a:t>
            </a:r>
          </a:p>
        </p:txBody>
      </p:sp>
      <p:pic>
        <p:nvPicPr>
          <p:cNvPr id="6146" name="Picture 2" descr="https://ars.els-cdn.com/content/image/3-s2.0-B9780124114548000024-f02-04-9780124114548.jpg">
            <a:extLst>
              <a:ext uri="{FF2B5EF4-FFF2-40B4-BE49-F238E27FC236}">
                <a16:creationId xmlns:a16="http://schemas.microsoft.com/office/drawing/2014/main" id="{F809A19D-4FB5-4F8F-9438-A59AC5BBA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96" y="1893403"/>
            <a:ext cx="7361769" cy="433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373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42D8-4EEB-466A-A570-5CB9D1DDBBC2}"/>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Multiple Instruction Multiple Data (MIMD)</a:t>
            </a:r>
          </a:p>
        </p:txBody>
      </p:sp>
      <p:sp>
        <p:nvSpPr>
          <p:cNvPr id="3" name="Content Placeholder 2">
            <a:extLst>
              <a:ext uri="{FF2B5EF4-FFF2-40B4-BE49-F238E27FC236}">
                <a16:creationId xmlns:a16="http://schemas.microsoft.com/office/drawing/2014/main" id="{17F9DB85-0D11-4489-BB16-BD2E9D59A8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MIMD is a multiprocessor machine capable of executing multiple instructions on multiple data sets.</a:t>
            </a:r>
          </a:p>
          <a:p>
            <a:r>
              <a:rPr lang="en-US" dirty="0">
                <a:latin typeface="Times New Roman" panose="02020603050405020304" pitchFamily="18" charset="0"/>
                <a:cs typeface="Times New Roman" panose="02020603050405020304" pitchFamily="18" charset="0"/>
              </a:rPr>
              <a:t>Each PE in the MIMD has separate instructions and data streams, its well suited for all kind of applications.</a:t>
            </a:r>
          </a:p>
          <a:p>
            <a:r>
              <a:rPr lang="en-US" dirty="0">
                <a:latin typeface="Times New Roman" panose="02020603050405020304" pitchFamily="18" charset="0"/>
                <a:cs typeface="Times New Roman" panose="02020603050405020304" pitchFamily="18" charset="0"/>
              </a:rPr>
              <a:t>MIMD machines are broadly categorized into two categories.</a:t>
            </a:r>
          </a:p>
          <a:p>
            <a:pPr lvl="1"/>
            <a:r>
              <a:rPr lang="en-US" dirty="0">
                <a:latin typeface="Times New Roman" panose="02020603050405020304" pitchFamily="18" charset="0"/>
                <a:cs typeface="Times New Roman" panose="02020603050405020304" pitchFamily="18" charset="0"/>
              </a:rPr>
              <a:t>Shared Memory MIMD</a:t>
            </a:r>
          </a:p>
          <a:p>
            <a:pPr lvl="1"/>
            <a:r>
              <a:rPr lang="en-US" dirty="0">
                <a:latin typeface="Times New Roman" panose="02020603050405020304" pitchFamily="18" charset="0"/>
                <a:cs typeface="Times New Roman" panose="02020603050405020304" pitchFamily="18" charset="0"/>
              </a:rPr>
              <a:t>Distributed Memory MIMD</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866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D759-7ADC-49B5-9C78-47EB1E1B881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Multiple Instruction Multiple Data</a:t>
            </a:r>
          </a:p>
        </p:txBody>
      </p:sp>
      <p:pic>
        <p:nvPicPr>
          <p:cNvPr id="5122" name="Picture 2" descr="Image result for multiple instruction multiple data (MIMD)">
            <a:extLst>
              <a:ext uri="{FF2B5EF4-FFF2-40B4-BE49-F238E27FC236}">
                <a16:creationId xmlns:a16="http://schemas.microsoft.com/office/drawing/2014/main" id="{50C75109-5D8F-412A-9217-7AB777907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769" y="2080662"/>
            <a:ext cx="6943166" cy="439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912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BDD4-6078-4736-BC98-EBEC5CB0B8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Shared Memory MIMD machines	</a:t>
            </a:r>
          </a:p>
        </p:txBody>
      </p:sp>
      <p:sp>
        <p:nvSpPr>
          <p:cNvPr id="3" name="Content Placeholder 2">
            <a:extLst>
              <a:ext uri="{FF2B5EF4-FFF2-40B4-BE49-F238E27FC236}">
                <a16:creationId xmlns:a16="http://schemas.microsoft.com/office/drawing/2014/main" id="{BCE3207D-7137-42EE-A6AC-259A1541982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Shared Memory MIMD model, all the PEs are connected to a single global memory and they all have access to it.</a:t>
            </a:r>
          </a:p>
          <a:p>
            <a:pPr algn="just"/>
            <a:r>
              <a:rPr lang="en-US" dirty="0">
                <a:latin typeface="Times New Roman" panose="02020603050405020304" pitchFamily="18" charset="0"/>
                <a:cs typeface="Times New Roman" panose="02020603050405020304" pitchFamily="18" charset="0"/>
              </a:rPr>
              <a:t>System based on this model are also called tightly-coupled multiprocessor systems.</a:t>
            </a:r>
          </a:p>
          <a:p>
            <a:pPr algn="just"/>
            <a:r>
              <a:rPr lang="en-US" dirty="0">
                <a:latin typeface="Times New Roman" panose="02020603050405020304" pitchFamily="18" charset="0"/>
                <a:cs typeface="Times New Roman" panose="02020603050405020304" pitchFamily="18" charset="0"/>
              </a:rPr>
              <a:t>Modifications of the data stored in the global memory by one PE is visible to all other PEs.</a:t>
            </a:r>
          </a:p>
          <a:p>
            <a:pPr algn="just"/>
            <a:r>
              <a:rPr lang="en-US" dirty="0">
                <a:latin typeface="Times New Roman" panose="02020603050405020304" pitchFamily="18" charset="0"/>
                <a:cs typeface="Times New Roman" panose="02020603050405020304" pitchFamily="18" charset="0"/>
              </a:rPr>
              <a:t>Silicon Graphics machines and Sun/IBMs SMPs (</a:t>
            </a:r>
            <a:r>
              <a:rPr lang="en-US">
                <a:latin typeface="Times New Roman" panose="02020603050405020304" pitchFamily="18" charset="0"/>
                <a:cs typeface="Times New Roman" panose="02020603050405020304" pitchFamily="18" charset="0"/>
              </a:rPr>
              <a:t>Symmetric Multi-Processing).</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659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5F1-1663-451E-80FF-BA17EA09588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Distributed Memory MIMD Machine</a:t>
            </a:r>
          </a:p>
        </p:txBody>
      </p:sp>
      <p:sp>
        <p:nvSpPr>
          <p:cNvPr id="3" name="Content Placeholder 2">
            <a:extLst>
              <a:ext uri="{FF2B5EF4-FFF2-40B4-BE49-F238E27FC236}">
                <a16:creationId xmlns:a16="http://schemas.microsoft.com/office/drawing/2014/main" id="{79008994-6290-4B8E-86A5-CB6F7E3B7C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In Distributed Memory MIMD machine, each PEs have a local memory.</a:t>
            </a:r>
          </a:p>
          <a:p>
            <a:r>
              <a:rPr lang="en-US" dirty="0">
                <a:latin typeface="Times New Roman" panose="02020603050405020304" pitchFamily="18" charset="0"/>
                <a:cs typeface="Times New Roman" panose="02020603050405020304" pitchFamily="18" charset="0"/>
              </a:rPr>
              <a:t>System based on this model called as loosely coupled microprocessor systems.</a:t>
            </a:r>
          </a:p>
          <a:p>
            <a:r>
              <a:rPr lang="en-US" dirty="0">
                <a:latin typeface="Times New Roman" panose="02020603050405020304" pitchFamily="18" charset="0"/>
                <a:cs typeface="Times New Roman" panose="02020603050405020304" pitchFamily="18" charset="0"/>
              </a:rPr>
              <a:t>Communication between the PEs are taken care by IPC (Inter Process Communication channel)</a:t>
            </a:r>
          </a:p>
          <a:p>
            <a:r>
              <a:rPr lang="en-US" dirty="0">
                <a:latin typeface="Times New Roman" panose="02020603050405020304" pitchFamily="18" charset="0"/>
                <a:cs typeface="Times New Roman" panose="02020603050405020304" pitchFamily="18" charset="0"/>
              </a:rPr>
              <a:t>Network Connection as TREE, MESH , CUBE, etc.</a:t>
            </a:r>
          </a:p>
          <a:p>
            <a:r>
              <a:rPr lang="en-US" dirty="0">
                <a:latin typeface="Times New Roman" panose="02020603050405020304" pitchFamily="18" charset="0"/>
                <a:cs typeface="Times New Roman" panose="02020603050405020304" pitchFamily="18" charset="0"/>
              </a:rPr>
              <a:t>Each PE operates asynchronously and if synchronization among tasks is necessary, they do exchanging messages between them.</a:t>
            </a:r>
          </a:p>
        </p:txBody>
      </p:sp>
    </p:spTree>
    <p:extLst>
      <p:ext uri="{BB962C8B-B14F-4D97-AF65-F5344CB8AC3E}">
        <p14:creationId xmlns:p14="http://schemas.microsoft.com/office/powerpoint/2010/main" val="3139192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42F4-AE89-408F-97EE-59F61981BC90}"/>
              </a:ext>
            </a:extLst>
          </p:cNvPr>
          <p:cNvSpPr>
            <a:spLocks noGrp="1"/>
          </p:cNvSpPr>
          <p:nvPr>
            <p:ph type="title"/>
          </p:nvPr>
        </p:nvSpPr>
        <p:spPr/>
        <p:txBody>
          <a:bodyPr/>
          <a:lstStyle/>
          <a:p>
            <a:endParaRPr lang="en-US"/>
          </a:p>
        </p:txBody>
      </p:sp>
      <p:pic>
        <p:nvPicPr>
          <p:cNvPr id="2050" name="Picture 2" descr="Image result for shared memory and distributed memory MIMD">
            <a:extLst>
              <a:ext uri="{FF2B5EF4-FFF2-40B4-BE49-F238E27FC236}">
                <a16:creationId xmlns:a16="http://schemas.microsoft.com/office/drawing/2014/main" id="{F24CF792-67B8-4865-9A70-2CC8D4BC25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46923"/>
            <a:ext cx="10515600" cy="515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80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FEEF-2F48-46C7-9B46-3AC258B506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Vision of Cloud Computing:</a:t>
            </a:r>
          </a:p>
        </p:txBody>
      </p:sp>
      <p:sp>
        <p:nvSpPr>
          <p:cNvPr id="3" name="Content Placeholder 2">
            <a:extLst>
              <a:ext uri="{FF2B5EF4-FFF2-40B4-BE49-F238E27FC236}">
                <a16:creationId xmlns:a16="http://schemas.microsoft.com/office/drawing/2014/main" id="{261476C8-C3E6-4DE5-8088-634EC7E5F86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Despite its evolution, the use of cloud computing is </a:t>
            </a:r>
            <a:r>
              <a:rPr lang="en-US" b="1" dirty="0">
                <a:latin typeface="Times New Roman" panose="02020603050405020304" pitchFamily="18" charset="0"/>
                <a:cs typeface="Times New Roman" panose="02020603050405020304" pitchFamily="18" charset="0"/>
              </a:rPr>
              <a:t>often limited to a single service at a time or, more commonly, a set of related services offered by the same vendor.</a:t>
            </a:r>
          </a:p>
          <a:p>
            <a:pPr algn="just"/>
            <a:r>
              <a:rPr lang="en-US" dirty="0">
                <a:latin typeface="Times New Roman" panose="02020603050405020304" pitchFamily="18" charset="0"/>
                <a:cs typeface="Times New Roman" panose="02020603050405020304" pitchFamily="18" charset="0"/>
              </a:rPr>
              <a:t> Previously, the lack of effective standardization efforts made it </a:t>
            </a:r>
            <a:r>
              <a:rPr lang="en-US" b="1" dirty="0">
                <a:latin typeface="Times New Roman" panose="02020603050405020304" pitchFamily="18" charset="0"/>
                <a:cs typeface="Times New Roman" panose="02020603050405020304" pitchFamily="18" charset="0"/>
              </a:rPr>
              <a:t>difficult to move hosted services from one vendor to another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The long-term vision of cloud computing is that IT services are traded as utilities in an open market, without technological and legal barriers. </a:t>
            </a:r>
          </a:p>
          <a:p>
            <a:pPr algn="just"/>
            <a:r>
              <a:rPr lang="en-US" dirty="0">
                <a:latin typeface="Times New Roman" panose="02020603050405020304" pitchFamily="18" charset="0"/>
                <a:cs typeface="Times New Roman" panose="02020603050405020304" pitchFamily="18" charset="0"/>
              </a:rPr>
              <a:t>In this cloud marketplace, cloud service providers and consumers, trading cloud services as utilities, play a central role.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924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D0A0-E5E7-458C-92CA-3A47A458B9F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Approaches to Parallel Programming</a:t>
            </a:r>
          </a:p>
        </p:txBody>
      </p:sp>
      <p:sp>
        <p:nvSpPr>
          <p:cNvPr id="3" name="Content Placeholder 2">
            <a:extLst>
              <a:ext uri="{FF2B5EF4-FFF2-40B4-BE49-F238E27FC236}">
                <a16:creationId xmlns:a16="http://schemas.microsoft.com/office/drawing/2014/main" id="{283A959A-646C-460E-9D73-2BD91880F830}"/>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A sequential program is one which runs on a single processor and has a single line of control.</a:t>
            </a:r>
          </a:p>
          <a:p>
            <a:pPr algn="just"/>
            <a:r>
              <a:rPr lang="en-US" sz="2600" dirty="0">
                <a:latin typeface="Times New Roman" panose="02020603050405020304" pitchFamily="18" charset="0"/>
                <a:cs typeface="Times New Roman" panose="02020603050405020304" pitchFamily="18" charset="0"/>
              </a:rPr>
              <a:t>To make many processors collectively work on a single program, the program must be divided into smaller independent chunks to perform individual task.</a:t>
            </a:r>
          </a:p>
          <a:p>
            <a:pPr algn="just"/>
            <a:r>
              <a:rPr lang="en-US" sz="2600" dirty="0">
                <a:latin typeface="Times New Roman" panose="02020603050405020304" pitchFamily="18" charset="0"/>
                <a:cs typeface="Times New Roman" panose="02020603050405020304" pitchFamily="18" charset="0"/>
              </a:rPr>
              <a:t>A wide variety of parallel programming approaches are available well suited for task-level parallelism (divide and conquer).</a:t>
            </a:r>
          </a:p>
          <a:p>
            <a:pPr lvl="1" algn="just"/>
            <a:r>
              <a:rPr lang="en-US" sz="2200" dirty="0">
                <a:latin typeface="Times New Roman" panose="02020603050405020304" pitchFamily="18" charset="0"/>
                <a:cs typeface="Times New Roman" panose="02020603050405020304" pitchFamily="18" charset="0"/>
              </a:rPr>
              <a:t>Data Parallelism</a:t>
            </a:r>
          </a:p>
          <a:p>
            <a:pPr lvl="1" algn="just"/>
            <a:r>
              <a:rPr lang="en-US" sz="2200" dirty="0">
                <a:latin typeface="Times New Roman" panose="02020603050405020304" pitchFamily="18" charset="0"/>
                <a:cs typeface="Times New Roman" panose="02020603050405020304" pitchFamily="18" charset="0"/>
              </a:rPr>
              <a:t>Process Parallelism</a:t>
            </a:r>
          </a:p>
          <a:p>
            <a:pPr lvl="1" algn="just"/>
            <a:r>
              <a:rPr lang="en-US" sz="2200" dirty="0">
                <a:latin typeface="Times New Roman" panose="02020603050405020304" pitchFamily="18" charset="0"/>
                <a:cs typeface="Times New Roman" panose="02020603050405020304" pitchFamily="18" charset="0"/>
              </a:rPr>
              <a:t>Farmer and Worker model (Master and Slave Model)</a:t>
            </a:r>
          </a:p>
        </p:txBody>
      </p:sp>
    </p:spTree>
    <p:extLst>
      <p:ext uri="{BB962C8B-B14F-4D97-AF65-F5344CB8AC3E}">
        <p14:creationId xmlns:p14="http://schemas.microsoft.com/office/powerpoint/2010/main" val="3663304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3623-CEBA-45A3-B2E1-C6E4F1DCC9C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4. Levels of parallelism</a:t>
            </a:r>
          </a:p>
        </p:txBody>
      </p:sp>
      <p:sp>
        <p:nvSpPr>
          <p:cNvPr id="3" name="Content Placeholder 2">
            <a:extLst>
              <a:ext uri="{FF2B5EF4-FFF2-40B4-BE49-F238E27FC236}">
                <a16:creationId xmlns:a16="http://schemas.microsoft.com/office/drawing/2014/main" id="{05484B9B-9841-4500-92B5-C6CAFFDAA065}"/>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Levels of parallelism are depends on the lumps of code that are potential candidate for parallelism.</a:t>
            </a:r>
          </a:p>
          <a:p>
            <a:pPr algn="just"/>
            <a:r>
              <a:rPr lang="en-US" sz="2600" dirty="0">
                <a:latin typeface="Times New Roman" panose="02020603050405020304" pitchFamily="18" charset="0"/>
                <a:cs typeface="Times New Roman" panose="02020603050405020304" pitchFamily="18" charset="0"/>
              </a:rPr>
              <a:t>These approaches have common goal to boost processor efficiency by hiding latency.</a:t>
            </a:r>
          </a:p>
          <a:p>
            <a:pPr algn="just"/>
            <a:r>
              <a:rPr lang="en-US" sz="2600" dirty="0">
                <a:latin typeface="Times New Roman" panose="02020603050405020304" pitchFamily="18" charset="0"/>
                <a:cs typeface="Times New Roman" panose="02020603050405020304" pitchFamily="18" charset="0"/>
              </a:rPr>
              <a:t>The idea is to execute concurrently two or more single-threaded applications, such as compiling, text formatting, database searching, and device simulation.</a:t>
            </a:r>
          </a:p>
        </p:txBody>
      </p:sp>
      <p:graphicFrame>
        <p:nvGraphicFramePr>
          <p:cNvPr id="6" name="Table 5">
            <a:extLst>
              <a:ext uri="{FF2B5EF4-FFF2-40B4-BE49-F238E27FC236}">
                <a16:creationId xmlns:a16="http://schemas.microsoft.com/office/drawing/2014/main" id="{E5B4AFDB-8E0B-4B97-8027-B2992712ED1C}"/>
              </a:ext>
            </a:extLst>
          </p:cNvPr>
          <p:cNvGraphicFramePr>
            <a:graphicFrameLocks noGrp="1"/>
          </p:cNvGraphicFramePr>
          <p:nvPr>
            <p:extLst>
              <p:ext uri="{D42A27DB-BD31-4B8C-83A1-F6EECF244321}">
                <p14:modId xmlns:p14="http://schemas.microsoft.com/office/powerpoint/2010/main" val="955952953"/>
              </p:ext>
            </p:extLst>
          </p:nvPr>
        </p:nvGraphicFramePr>
        <p:xfrm>
          <a:off x="2032000" y="474832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53189411"/>
                    </a:ext>
                  </a:extLst>
                </a:gridCol>
                <a:gridCol w="2709333">
                  <a:extLst>
                    <a:ext uri="{9D8B030D-6E8A-4147-A177-3AD203B41FA5}">
                      <a16:colId xmlns:a16="http://schemas.microsoft.com/office/drawing/2014/main" val="181958359"/>
                    </a:ext>
                  </a:extLst>
                </a:gridCol>
                <a:gridCol w="2709333">
                  <a:extLst>
                    <a:ext uri="{9D8B030D-6E8A-4147-A177-3AD203B41FA5}">
                      <a16:colId xmlns:a16="http://schemas.microsoft.com/office/drawing/2014/main" val="3386460155"/>
                    </a:ext>
                  </a:extLst>
                </a:gridCol>
              </a:tblGrid>
              <a:tr h="370840">
                <a:tc>
                  <a:txBody>
                    <a:bodyPr/>
                    <a:lstStyle/>
                    <a:p>
                      <a:r>
                        <a:rPr lang="en-US" dirty="0"/>
                        <a:t>Grain size</a:t>
                      </a:r>
                    </a:p>
                  </a:txBody>
                  <a:tcPr/>
                </a:tc>
                <a:tc>
                  <a:txBody>
                    <a:bodyPr/>
                    <a:lstStyle/>
                    <a:p>
                      <a:r>
                        <a:rPr lang="en-US" dirty="0"/>
                        <a:t>Code item</a:t>
                      </a:r>
                    </a:p>
                  </a:txBody>
                  <a:tcPr/>
                </a:tc>
                <a:tc>
                  <a:txBody>
                    <a:bodyPr/>
                    <a:lstStyle/>
                    <a:p>
                      <a:r>
                        <a:rPr lang="en-US" dirty="0"/>
                        <a:t>Parallelized by</a:t>
                      </a:r>
                    </a:p>
                  </a:txBody>
                  <a:tcPr/>
                </a:tc>
                <a:extLst>
                  <a:ext uri="{0D108BD9-81ED-4DB2-BD59-A6C34878D82A}">
                    <a16:rowId xmlns:a16="http://schemas.microsoft.com/office/drawing/2014/main" val="1438844227"/>
                  </a:ext>
                </a:extLst>
              </a:tr>
              <a:tr h="370840">
                <a:tc>
                  <a:txBody>
                    <a:bodyPr/>
                    <a:lstStyle/>
                    <a:p>
                      <a:r>
                        <a:rPr lang="en-US" dirty="0"/>
                        <a:t>Large</a:t>
                      </a:r>
                    </a:p>
                  </a:txBody>
                  <a:tcPr/>
                </a:tc>
                <a:tc>
                  <a:txBody>
                    <a:bodyPr/>
                    <a:lstStyle/>
                    <a:p>
                      <a:r>
                        <a:rPr lang="en-US" dirty="0"/>
                        <a:t>Separate and heavy weight</a:t>
                      </a:r>
                    </a:p>
                  </a:txBody>
                  <a:tcPr/>
                </a:tc>
                <a:tc>
                  <a:txBody>
                    <a:bodyPr/>
                    <a:lstStyle/>
                    <a:p>
                      <a:r>
                        <a:rPr lang="en-US" dirty="0"/>
                        <a:t>Programmer</a:t>
                      </a:r>
                    </a:p>
                  </a:txBody>
                  <a:tcPr/>
                </a:tc>
                <a:extLst>
                  <a:ext uri="{0D108BD9-81ED-4DB2-BD59-A6C34878D82A}">
                    <a16:rowId xmlns:a16="http://schemas.microsoft.com/office/drawing/2014/main" val="2824266952"/>
                  </a:ext>
                </a:extLst>
              </a:tr>
              <a:tr h="370840">
                <a:tc>
                  <a:txBody>
                    <a:bodyPr/>
                    <a:lstStyle/>
                    <a:p>
                      <a:r>
                        <a:rPr lang="en-US" dirty="0"/>
                        <a:t>Medium</a:t>
                      </a:r>
                    </a:p>
                  </a:txBody>
                  <a:tcPr/>
                </a:tc>
                <a:tc>
                  <a:txBody>
                    <a:bodyPr/>
                    <a:lstStyle/>
                    <a:p>
                      <a:r>
                        <a:rPr lang="en-US" dirty="0"/>
                        <a:t>Function or procedure</a:t>
                      </a:r>
                    </a:p>
                  </a:txBody>
                  <a:tcPr/>
                </a:tc>
                <a:tc>
                  <a:txBody>
                    <a:bodyPr/>
                    <a:lstStyle/>
                    <a:p>
                      <a:r>
                        <a:rPr lang="en-US" dirty="0"/>
                        <a:t>Programmer</a:t>
                      </a:r>
                    </a:p>
                  </a:txBody>
                  <a:tcPr/>
                </a:tc>
                <a:extLst>
                  <a:ext uri="{0D108BD9-81ED-4DB2-BD59-A6C34878D82A}">
                    <a16:rowId xmlns:a16="http://schemas.microsoft.com/office/drawing/2014/main" val="2322527727"/>
                  </a:ext>
                </a:extLst>
              </a:tr>
              <a:tr h="370840">
                <a:tc>
                  <a:txBody>
                    <a:bodyPr/>
                    <a:lstStyle/>
                    <a:p>
                      <a:r>
                        <a:rPr lang="en-US" dirty="0"/>
                        <a:t>Fine</a:t>
                      </a:r>
                    </a:p>
                  </a:txBody>
                  <a:tcPr/>
                </a:tc>
                <a:tc>
                  <a:txBody>
                    <a:bodyPr/>
                    <a:lstStyle/>
                    <a:p>
                      <a:r>
                        <a:rPr lang="en-US" dirty="0"/>
                        <a:t>Loop or Instruction block</a:t>
                      </a:r>
                    </a:p>
                  </a:txBody>
                  <a:tcPr/>
                </a:tc>
                <a:tc>
                  <a:txBody>
                    <a:bodyPr/>
                    <a:lstStyle/>
                    <a:p>
                      <a:r>
                        <a:rPr lang="en-US" dirty="0"/>
                        <a:t>Parallelizing compiler</a:t>
                      </a:r>
                    </a:p>
                  </a:txBody>
                  <a:tcPr/>
                </a:tc>
                <a:extLst>
                  <a:ext uri="{0D108BD9-81ED-4DB2-BD59-A6C34878D82A}">
                    <a16:rowId xmlns:a16="http://schemas.microsoft.com/office/drawing/2014/main" val="3651412861"/>
                  </a:ext>
                </a:extLst>
              </a:tr>
              <a:tr h="370840">
                <a:tc>
                  <a:txBody>
                    <a:bodyPr/>
                    <a:lstStyle/>
                    <a:p>
                      <a:r>
                        <a:rPr lang="en-US" dirty="0"/>
                        <a:t>Very fine</a:t>
                      </a:r>
                    </a:p>
                  </a:txBody>
                  <a:tcPr/>
                </a:tc>
                <a:tc>
                  <a:txBody>
                    <a:bodyPr/>
                    <a:lstStyle/>
                    <a:p>
                      <a:r>
                        <a:rPr lang="en-US" dirty="0"/>
                        <a:t>Instruction</a:t>
                      </a:r>
                    </a:p>
                  </a:txBody>
                  <a:tcPr/>
                </a:tc>
                <a:tc>
                  <a:txBody>
                    <a:bodyPr/>
                    <a:lstStyle/>
                    <a:p>
                      <a:r>
                        <a:rPr lang="en-US" dirty="0"/>
                        <a:t>Processor</a:t>
                      </a:r>
                    </a:p>
                  </a:txBody>
                  <a:tcPr/>
                </a:tc>
                <a:extLst>
                  <a:ext uri="{0D108BD9-81ED-4DB2-BD59-A6C34878D82A}">
                    <a16:rowId xmlns:a16="http://schemas.microsoft.com/office/drawing/2014/main" val="4004735636"/>
                  </a:ext>
                </a:extLst>
              </a:tr>
            </a:tbl>
          </a:graphicData>
        </a:graphic>
      </p:graphicFrame>
    </p:spTree>
    <p:extLst>
      <p:ext uri="{BB962C8B-B14F-4D97-AF65-F5344CB8AC3E}">
        <p14:creationId xmlns:p14="http://schemas.microsoft.com/office/powerpoint/2010/main" val="2837117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AF-D8E1-415D-89ED-E68948A273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E62E15-50E1-4657-885B-D67DA4F6A82A}"/>
              </a:ext>
            </a:extLst>
          </p:cNvPr>
          <p:cNvSpPr>
            <a:spLocks noGrp="1"/>
          </p:cNvSpPr>
          <p:nvPr>
            <p:ph idx="1"/>
          </p:nvPr>
        </p:nvSpPr>
        <p:spPr/>
        <p:txBody>
          <a:bodyPr/>
          <a:lstStyle/>
          <a:p>
            <a:endParaRPr lang="en-US"/>
          </a:p>
        </p:txBody>
      </p:sp>
      <p:pic>
        <p:nvPicPr>
          <p:cNvPr id="3074" name="Picture 2" descr="Image result for levels of parallelism">
            <a:extLst>
              <a:ext uri="{FF2B5EF4-FFF2-40B4-BE49-F238E27FC236}">
                <a16:creationId xmlns:a16="http://schemas.microsoft.com/office/drawing/2014/main" id="{A33B6FEB-7081-4B05-B4E1-2E3AABCD1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861" y="1070588"/>
            <a:ext cx="6891130" cy="499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691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07F9-E436-4699-A439-8C5B7B0CA60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5. Laws of caution</a:t>
            </a:r>
          </a:p>
        </p:txBody>
      </p:sp>
      <p:sp>
        <p:nvSpPr>
          <p:cNvPr id="3" name="Content Placeholder 2">
            <a:extLst>
              <a:ext uri="{FF2B5EF4-FFF2-40B4-BE49-F238E27FC236}">
                <a16:creationId xmlns:a16="http://schemas.microsoft.com/office/drawing/2014/main" id="{D7B07715-3CCC-4001-BA09-A22B91F623D2}"/>
              </a:ext>
            </a:extLst>
          </p:cNvPr>
          <p:cNvSpPr>
            <a:spLocks noGrp="1"/>
          </p:cNvSpPr>
          <p:nvPr>
            <p:ph idx="1"/>
          </p:nvPr>
        </p:nvSpPr>
        <p:spPr>
          <a:xfrm>
            <a:off x="692426" y="1494321"/>
            <a:ext cx="10515600" cy="4351338"/>
          </a:xfrm>
        </p:spPr>
        <p:txBody>
          <a:bodyPr>
            <a:normAutofit/>
          </a:bodyPr>
          <a:lstStyle/>
          <a:p>
            <a:pPr algn="just"/>
            <a:r>
              <a:rPr lang="en-US" sz="2600" dirty="0">
                <a:latin typeface="Times New Roman" panose="02020603050405020304" pitchFamily="18" charset="0"/>
                <a:cs typeface="Times New Roman" panose="02020603050405020304" pitchFamily="18" charset="0"/>
              </a:rPr>
              <a:t>Law of caution helps to understand how much benefit an application or a software system can have from parallelism.</a:t>
            </a:r>
          </a:p>
          <a:p>
            <a:pPr algn="just"/>
            <a:r>
              <a:rPr lang="en-US" sz="2600" dirty="0">
                <a:latin typeface="Times New Roman" panose="02020603050405020304" pitchFamily="18" charset="0"/>
                <a:cs typeface="Times New Roman" panose="02020603050405020304" pitchFamily="18" charset="0"/>
              </a:rPr>
              <a:t>By considering the experience in designing and implementing such systems.</a:t>
            </a:r>
          </a:p>
          <a:p>
            <a:pPr lvl="1" algn="just"/>
            <a:r>
              <a:rPr lang="en-US" sz="2200" dirty="0">
                <a:latin typeface="Times New Roman" panose="02020603050405020304" pitchFamily="18" charset="0"/>
                <a:cs typeface="Times New Roman" panose="02020603050405020304" pitchFamily="18" charset="0"/>
              </a:rPr>
              <a:t>Speed of computation is proportional to the square root of system cost; They never increases linearly. i.e. faster the system more expense to increase its speed.</a:t>
            </a:r>
          </a:p>
          <a:p>
            <a:pPr lvl="1" algn="just"/>
            <a:r>
              <a:rPr lang="en-US" sz="2200" dirty="0">
                <a:latin typeface="Times New Roman" panose="02020603050405020304" pitchFamily="18" charset="0"/>
                <a:cs typeface="Times New Roman" panose="02020603050405020304" pitchFamily="18" charset="0"/>
              </a:rPr>
              <a:t>Speed-up by a parallel computer increases as the logarithm of the number of processors; (i.e. y = k*log(N))</a:t>
            </a:r>
          </a:p>
        </p:txBody>
      </p:sp>
      <p:sp>
        <p:nvSpPr>
          <p:cNvPr id="4" name="TextBox 3">
            <a:extLst>
              <a:ext uri="{FF2B5EF4-FFF2-40B4-BE49-F238E27FC236}">
                <a16:creationId xmlns:a16="http://schemas.microsoft.com/office/drawing/2014/main" id="{3BE4D473-C6CE-4163-87AD-7F12069355E1}"/>
              </a:ext>
            </a:extLst>
          </p:cNvPr>
          <p:cNvSpPr txBox="1"/>
          <p:nvPr/>
        </p:nvSpPr>
        <p:spPr>
          <a:xfrm>
            <a:off x="3643303" y="6488668"/>
            <a:ext cx="6253379" cy="369332"/>
          </a:xfrm>
          <a:prstGeom prst="rect">
            <a:avLst/>
          </a:prstGeom>
          <a:noFill/>
        </p:spPr>
        <p:txBody>
          <a:bodyPr wrap="none" rtlCol="0">
            <a:spAutoFit/>
          </a:bodyPr>
          <a:lstStyle/>
          <a:p>
            <a:r>
              <a:rPr lang="en-US" dirty="0"/>
              <a:t>a)Cost versus speed      b) Number of processors versus speed-up</a:t>
            </a:r>
          </a:p>
        </p:txBody>
      </p:sp>
      <p:pic>
        <p:nvPicPr>
          <p:cNvPr id="6" name="Picture 2">
            <a:extLst>
              <a:ext uri="{FF2B5EF4-FFF2-40B4-BE49-F238E27FC236}">
                <a16:creationId xmlns:a16="http://schemas.microsoft.com/office/drawing/2014/main" id="{D5C1975C-F7E7-42A1-8D82-9D3CF12E7986}"/>
              </a:ext>
            </a:extLst>
          </p:cNvPr>
          <p:cNvPicPr>
            <a:picLocks noChangeAspect="1" noChangeArrowheads="1"/>
          </p:cNvPicPr>
          <p:nvPr/>
        </p:nvPicPr>
        <p:blipFill>
          <a:blip r:embed="rId2"/>
          <a:srcRect l="29868" t="40217" r="32650" b="17391"/>
          <a:stretch>
            <a:fillRect/>
          </a:stretch>
        </p:blipFill>
        <p:spPr bwMode="auto">
          <a:xfrm>
            <a:off x="2027583" y="4040486"/>
            <a:ext cx="3922643" cy="2431518"/>
          </a:xfrm>
          <a:prstGeom prst="rect">
            <a:avLst/>
          </a:prstGeom>
          <a:noFill/>
          <a:ln w="9525">
            <a:noFill/>
            <a:miter lim="800000"/>
            <a:headEnd/>
            <a:tailEnd/>
          </a:ln>
          <a:effectLst/>
        </p:spPr>
      </p:pic>
      <p:pic>
        <p:nvPicPr>
          <p:cNvPr id="7" name="Picture 3">
            <a:extLst>
              <a:ext uri="{FF2B5EF4-FFF2-40B4-BE49-F238E27FC236}">
                <a16:creationId xmlns:a16="http://schemas.microsoft.com/office/drawing/2014/main" id="{A319B38B-29B8-4987-952D-12AE9E0B0C1A}"/>
              </a:ext>
            </a:extLst>
          </p:cNvPr>
          <p:cNvPicPr>
            <a:picLocks noChangeAspect="1" noChangeArrowheads="1"/>
          </p:cNvPicPr>
          <p:nvPr/>
        </p:nvPicPr>
        <p:blipFill>
          <a:blip r:embed="rId3"/>
          <a:srcRect l="29868" t="45833" r="33236" b="12500"/>
          <a:stretch>
            <a:fillRect/>
          </a:stretch>
        </p:blipFill>
        <p:spPr bwMode="auto">
          <a:xfrm>
            <a:off x="6096000" y="4040486"/>
            <a:ext cx="3849905" cy="2296435"/>
          </a:xfrm>
          <a:prstGeom prst="rect">
            <a:avLst/>
          </a:prstGeom>
          <a:noFill/>
          <a:ln w="9525">
            <a:noFill/>
            <a:miter lim="800000"/>
            <a:headEnd/>
            <a:tailEnd/>
          </a:ln>
          <a:effectLst/>
        </p:spPr>
      </p:pic>
    </p:spTree>
    <p:extLst>
      <p:ext uri="{BB962C8B-B14F-4D97-AF65-F5344CB8AC3E}">
        <p14:creationId xmlns:p14="http://schemas.microsoft.com/office/powerpoint/2010/main" val="21164837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41A9-0D6D-46C0-A52A-13E45119137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Elements of Distributed Computing</a:t>
            </a:r>
          </a:p>
        </p:txBody>
      </p:sp>
      <p:sp>
        <p:nvSpPr>
          <p:cNvPr id="3" name="Content Placeholder 2">
            <a:extLst>
              <a:ext uri="{FF2B5EF4-FFF2-40B4-BE49-F238E27FC236}">
                <a16:creationId xmlns:a16="http://schemas.microsoft.com/office/drawing/2014/main" id="{2B479361-CC2E-479F-9048-FB44F9BB89DC}"/>
              </a:ext>
            </a:extLst>
          </p:cNvPr>
          <p:cNvSpPr>
            <a:spLocks noGrp="1"/>
          </p:cNvSpPr>
          <p:nvPr>
            <p:ph idx="1"/>
          </p:nvPr>
        </p:nvSpPr>
        <p:spPr/>
        <p:txBody>
          <a:bodyPr>
            <a:normAutofit/>
          </a:bodyPr>
          <a:lstStyle/>
          <a:p>
            <a:pPr marL="514350" indent="-514350">
              <a:buAutoNum type="arabicPeriod"/>
            </a:pPr>
            <a:r>
              <a:rPr lang="en-US" sz="2600" dirty="0">
                <a:latin typeface="Times New Roman" panose="02020603050405020304" pitchFamily="18" charset="0"/>
                <a:cs typeface="Times New Roman" panose="02020603050405020304" pitchFamily="18" charset="0"/>
              </a:rPr>
              <a:t>Definition</a:t>
            </a:r>
          </a:p>
          <a:p>
            <a:pPr marL="514350" indent="-514350">
              <a:buAutoNum type="arabicPeriod"/>
            </a:pPr>
            <a:r>
              <a:rPr lang="en-US" sz="2600" dirty="0">
                <a:latin typeface="Times New Roman" panose="02020603050405020304" pitchFamily="18" charset="0"/>
                <a:cs typeface="Times New Roman" panose="02020603050405020304" pitchFamily="18" charset="0"/>
              </a:rPr>
              <a:t>Components of a Distributed System</a:t>
            </a:r>
          </a:p>
          <a:p>
            <a:pPr marL="514350" indent="-514350">
              <a:buAutoNum type="arabicPeriod"/>
            </a:pPr>
            <a:r>
              <a:rPr lang="en-US" sz="2600" dirty="0">
                <a:latin typeface="Times New Roman" panose="02020603050405020304" pitchFamily="18" charset="0"/>
                <a:cs typeface="Times New Roman" panose="02020603050405020304" pitchFamily="18" charset="0"/>
              </a:rPr>
              <a:t>Architectural Styles for Distributed Computing</a:t>
            </a:r>
          </a:p>
          <a:p>
            <a:pPr marL="457200" lvl="1" indent="0">
              <a:buNone/>
            </a:pPr>
            <a:r>
              <a:rPr lang="en-US" sz="2200" dirty="0">
                <a:latin typeface="Times New Roman" panose="02020603050405020304" pitchFamily="18" charset="0"/>
                <a:cs typeface="Times New Roman" panose="02020603050405020304" pitchFamily="18" charset="0"/>
              </a:rPr>
              <a:t>3.1 Components and Connectors</a:t>
            </a:r>
          </a:p>
          <a:p>
            <a:pPr marL="457200" lvl="1" indent="0">
              <a:buNone/>
            </a:pPr>
            <a:r>
              <a:rPr lang="en-US" sz="2200" dirty="0">
                <a:latin typeface="Times New Roman" panose="02020603050405020304" pitchFamily="18" charset="0"/>
                <a:cs typeface="Times New Roman" panose="02020603050405020304" pitchFamily="18" charset="0"/>
              </a:rPr>
              <a:t>3.2 Software Architectural Styles</a:t>
            </a:r>
          </a:p>
          <a:p>
            <a:pPr marL="457200" lvl="1" indent="0">
              <a:buNone/>
            </a:pPr>
            <a:r>
              <a:rPr lang="en-US" sz="2200" dirty="0">
                <a:latin typeface="Times New Roman" panose="02020603050405020304" pitchFamily="18" charset="0"/>
                <a:cs typeface="Times New Roman" panose="02020603050405020304" pitchFamily="18" charset="0"/>
              </a:rPr>
              <a:t>	3.2.1 Data-centered Architectures</a:t>
            </a:r>
          </a:p>
          <a:p>
            <a:pPr marL="457200" lvl="1" indent="0">
              <a:buNone/>
            </a:pPr>
            <a:r>
              <a:rPr lang="en-US" sz="2200" dirty="0">
                <a:latin typeface="Times New Roman" panose="02020603050405020304" pitchFamily="18" charset="0"/>
                <a:cs typeface="Times New Roman" panose="02020603050405020304" pitchFamily="18" charset="0"/>
              </a:rPr>
              <a:t>	3.2.2 Data-flow architectures</a:t>
            </a:r>
          </a:p>
          <a:p>
            <a:pPr marL="457200" lvl="1" indent="0">
              <a:buNone/>
            </a:pPr>
            <a:r>
              <a:rPr lang="en-US" sz="2200" dirty="0">
                <a:latin typeface="Times New Roman" panose="02020603050405020304" pitchFamily="18" charset="0"/>
                <a:cs typeface="Times New Roman" panose="02020603050405020304" pitchFamily="18" charset="0"/>
              </a:rPr>
              <a:t>	3.2.3 Virtual machine architectures</a:t>
            </a:r>
          </a:p>
          <a:p>
            <a:pPr marL="457200" lvl="1" indent="0">
              <a:buNone/>
            </a:pPr>
            <a:r>
              <a:rPr lang="en-US" sz="2200" dirty="0">
                <a:latin typeface="Times New Roman" panose="02020603050405020304" pitchFamily="18" charset="0"/>
                <a:cs typeface="Times New Roman" panose="02020603050405020304" pitchFamily="18" charset="0"/>
              </a:rPr>
              <a:t>	3.2.4 Call and Return Architectures</a:t>
            </a:r>
          </a:p>
          <a:p>
            <a:pPr marL="457200" lvl="1" indent="0">
              <a:buNone/>
            </a:pPr>
            <a:r>
              <a:rPr lang="en-US" sz="2200" dirty="0">
                <a:latin typeface="Times New Roman" panose="02020603050405020304" pitchFamily="18" charset="0"/>
                <a:cs typeface="Times New Roman" panose="02020603050405020304" pitchFamily="18" charset="0"/>
              </a:rPr>
              <a:t>	3.2.5 Architectural Styles based on Independent Components</a:t>
            </a:r>
          </a:p>
        </p:txBody>
      </p:sp>
    </p:spTree>
    <p:extLst>
      <p:ext uri="{BB962C8B-B14F-4D97-AF65-F5344CB8AC3E}">
        <p14:creationId xmlns:p14="http://schemas.microsoft.com/office/powerpoint/2010/main" val="3622813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41A9-0D6D-46C0-A52A-13E45119137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Elements of Distributed Computing</a:t>
            </a:r>
          </a:p>
        </p:txBody>
      </p:sp>
      <p:sp>
        <p:nvSpPr>
          <p:cNvPr id="3" name="Content Placeholder 2">
            <a:extLst>
              <a:ext uri="{FF2B5EF4-FFF2-40B4-BE49-F238E27FC236}">
                <a16:creationId xmlns:a16="http://schemas.microsoft.com/office/drawing/2014/main" id="{2B479361-CC2E-479F-9048-FB44F9BB89DC}"/>
              </a:ext>
            </a:extLst>
          </p:cNvPr>
          <p:cNvSpPr>
            <a:spLocks noGrp="1"/>
          </p:cNvSpPr>
          <p:nvPr>
            <p:ph idx="1"/>
          </p:nvPr>
        </p:nvSpPr>
        <p:spPr>
          <a:xfrm>
            <a:off x="838200" y="1825624"/>
            <a:ext cx="10515600" cy="4548671"/>
          </a:xfrm>
        </p:spPr>
        <p:txBody>
          <a:bodyPr>
            <a:normAutofit fontScale="85000" lnSpcReduction="20000"/>
          </a:bodyPr>
          <a:lstStyle/>
          <a:p>
            <a:pPr marL="0" indent="0">
              <a:buNone/>
            </a:pPr>
            <a:r>
              <a:rPr lang="en-US" sz="2200" dirty="0">
                <a:latin typeface="Times New Roman" panose="02020603050405020304" pitchFamily="18" charset="0"/>
                <a:cs typeface="Times New Roman" panose="02020603050405020304" pitchFamily="18" charset="0"/>
              </a:rPr>
              <a:t>        3.3 System Architectural Styles</a:t>
            </a:r>
          </a:p>
          <a:p>
            <a:pPr marL="0" indent="0">
              <a:buNone/>
            </a:pPr>
            <a:r>
              <a:rPr lang="en-US" sz="2200" dirty="0">
                <a:latin typeface="Times New Roman" panose="02020603050405020304" pitchFamily="18" charset="0"/>
                <a:cs typeface="Times New Roman" panose="02020603050405020304" pitchFamily="18" charset="0"/>
              </a:rPr>
              <a:t>	3.3.1 Client-Server</a:t>
            </a:r>
          </a:p>
          <a:p>
            <a:pPr marL="0" indent="0">
              <a:buNone/>
            </a:pPr>
            <a:r>
              <a:rPr lang="en-US" sz="2200" dirty="0">
                <a:latin typeface="Times New Roman" panose="02020603050405020304" pitchFamily="18" charset="0"/>
                <a:cs typeface="Times New Roman" panose="02020603050405020304" pitchFamily="18" charset="0"/>
              </a:rPr>
              <a:t>             3.3.2 Peer-to-Peer</a:t>
            </a:r>
          </a:p>
          <a:p>
            <a:pPr marL="0" indent="0">
              <a:buNone/>
            </a:pPr>
            <a:r>
              <a:rPr lang="en-US" sz="3100" dirty="0">
                <a:latin typeface="Times New Roman" panose="02020603050405020304" pitchFamily="18" charset="0"/>
                <a:cs typeface="Times New Roman" panose="02020603050405020304" pitchFamily="18" charset="0"/>
              </a:rPr>
              <a:t>  4. Models for Inter-Process Communication</a:t>
            </a:r>
          </a:p>
          <a:p>
            <a:pPr marL="0" indent="0">
              <a:buNone/>
            </a:pPr>
            <a:r>
              <a:rPr lang="en-US" sz="22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4.1 Message-based communication</a:t>
            </a:r>
          </a:p>
          <a:p>
            <a:pPr marL="0" indent="0">
              <a:buNone/>
            </a:pPr>
            <a:r>
              <a:rPr lang="en-US" sz="2200" dirty="0">
                <a:latin typeface="Times New Roman" panose="02020603050405020304" pitchFamily="18" charset="0"/>
                <a:cs typeface="Times New Roman" panose="02020603050405020304" pitchFamily="18" charset="0"/>
              </a:rPr>
              <a:t>               4.1.1 Message Passing</a:t>
            </a:r>
          </a:p>
          <a:p>
            <a:pPr marL="0" indent="0">
              <a:buNone/>
            </a:pPr>
            <a:r>
              <a:rPr lang="en-US" sz="2200" dirty="0">
                <a:latin typeface="Times New Roman" panose="02020603050405020304" pitchFamily="18" charset="0"/>
                <a:cs typeface="Times New Roman" panose="02020603050405020304" pitchFamily="18" charset="0"/>
              </a:rPr>
              <a:t>               4.1.2 Remote Procedure call (RPC)</a:t>
            </a:r>
          </a:p>
          <a:p>
            <a:pPr marL="0" indent="0">
              <a:buNone/>
            </a:pPr>
            <a:r>
              <a:rPr lang="en-US" sz="2200" dirty="0">
                <a:latin typeface="Times New Roman" panose="02020603050405020304" pitchFamily="18" charset="0"/>
                <a:cs typeface="Times New Roman" panose="02020603050405020304" pitchFamily="18" charset="0"/>
              </a:rPr>
              <a:t>               4.1.3 Distributed Objects</a:t>
            </a:r>
          </a:p>
          <a:p>
            <a:pPr marL="0" indent="0">
              <a:buNone/>
            </a:pPr>
            <a:r>
              <a:rPr lang="en-US" sz="2200" dirty="0">
                <a:latin typeface="Times New Roman" panose="02020603050405020304" pitchFamily="18" charset="0"/>
                <a:cs typeface="Times New Roman" panose="02020603050405020304" pitchFamily="18" charset="0"/>
              </a:rPr>
              <a:t>	  4.1.4 Distributed Agents and Active Objects</a:t>
            </a:r>
          </a:p>
          <a:p>
            <a:pPr marL="0" indent="0">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4.2 Models for Message-based communication</a:t>
            </a:r>
          </a:p>
          <a:p>
            <a:pPr marL="0" indent="0">
              <a:buNone/>
            </a:pPr>
            <a:r>
              <a:rPr lang="en-US" sz="2200" dirty="0">
                <a:latin typeface="Times New Roman" panose="02020603050405020304" pitchFamily="18" charset="0"/>
                <a:cs typeface="Times New Roman" panose="02020603050405020304" pitchFamily="18" charset="0"/>
              </a:rPr>
              <a:t>	4.2.1 Point-to-point Message Model</a:t>
            </a:r>
          </a:p>
          <a:p>
            <a:pPr marL="0" indent="0">
              <a:buNone/>
            </a:pPr>
            <a:r>
              <a:rPr lang="en-US" sz="2200" dirty="0">
                <a:latin typeface="Times New Roman" panose="02020603050405020304" pitchFamily="18" charset="0"/>
                <a:cs typeface="Times New Roman" panose="02020603050405020304" pitchFamily="18" charset="0"/>
              </a:rPr>
              <a:t>	4.2.2 Publish-subscribe Message model</a:t>
            </a:r>
          </a:p>
          <a:p>
            <a:pPr marL="0" indent="0">
              <a:buNone/>
            </a:pPr>
            <a:r>
              <a:rPr lang="en-US" sz="2200" dirty="0">
                <a:latin typeface="Times New Roman" panose="02020603050405020304" pitchFamily="18" charset="0"/>
                <a:cs typeface="Times New Roman" panose="02020603050405020304" pitchFamily="18" charset="0"/>
              </a:rPr>
              <a:t>	4.2.3 Request-Reply Message Model </a:t>
            </a:r>
          </a:p>
        </p:txBody>
      </p:sp>
    </p:spTree>
    <p:extLst>
      <p:ext uri="{BB962C8B-B14F-4D97-AF65-F5344CB8AC3E}">
        <p14:creationId xmlns:p14="http://schemas.microsoft.com/office/powerpoint/2010/main" val="132736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lstStyle/>
          <a:p>
            <a:pPr algn="just"/>
            <a:r>
              <a:rPr lang="en-US" dirty="0" err="1">
                <a:latin typeface="Times New Roman" panose="02020603050405020304" pitchFamily="18" charset="0"/>
                <a:cs typeface="Times New Roman" panose="02020603050405020304" pitchFamily="18" charset="0"/>
              </a:rPr>
              <a:t>Coulouris</a:t>
            </a:r>
            <a:r>
              <a:rPr lang="en-US" dirty="0">
                <a:latin typeface="Times New Roman" panose="02020603050405020304" pitchFamily="18" charset="0"/>
                <a:cs typeface="Times New Roman" panose="02020603050405020304" pitchFamily="18" charset="0"/>
              </a:rPr>
              <a:t> et al.</a:t>
            </a:r>
          </a:p>
          <a:p>
            <a:pPr marL="457200" lvl="1" indent="0" algn="just">
              <a:buNone/>
            </a:pPr>
            <a:r>
              <a:rPr lang="en-US" dirty="0">
                <a:latin typeface="Times New Roman" panose="02020603050405020304" pitchFamily="18" charset="0"/>
                <a:cs typeface="Times New Roman" panose="02020603050405020304" pitchFamily="18" charset="0"/>
              </a:rPr>
              <a:t>“A distributed system is one in which components located at networked computers communicate and coordinate their actions only by passing messages”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Tanenbaum et al.</a:t>
            </a:r>
          </a:p>
          <a:p>
            <a:pPr marL="457200" lvl="1" indent="0" algn="just">
              <a:buNone/>
            </a:pPr>
            <a:r>
              <a:rPr lang="en-US" dirty="0">
                <a:latin typeface="Times New Roman" panose="02020603050405020304" pitchFamily="18" charset="0"/>
                <a:cs typeface="Times New Roman" panose="02020603050405020304" pitchFamily="18" charset="0"/>
              </a:rPr>
              <a:t>“A distributed system is a collection of independent computers that appears to its users as a single coherent system”</a:t>
            </a:r>
          </a:p>
        </p:txBody>
      </p:sp>
    </p:spTree>
    <p:extLst>
      <p:ext uri="{BB962C8B-B14F-4D97-AF65-F5344CB8AC3E}">
        <p14:creationId xmlns:p14="http://schemas.microsoft.com/office/powerpoint/2010/main" val="3505944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Components of a Distributed System</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the result of the interaction of several components that traverse the entire computing stack from hardware to software.</a:t>
            </a:r>
          </a:p>
          <a:p>
            <a:pPr algn="just"/>
            <a:r>
              <a:rPr lang="en-US" dirty="0">
                <a:latin typeface="Times New Roman" panose="02020603050405020304" pitchFamily="18" charset="0"/>
                <a:cs typeface="Times New Roman" panose="02020603050405020304" pitchFamily="18" charset="0"/>
              </a:rPr>
              <a:t>It merges from the collaboration of several elements that by working together give to the user the illusion of a single coherent system.</a:t>
            </a:r>
          </a:p>
          <a:p>
            <a:pPr algn="just"/>
            <a:r>
              <a:rPr lang="en-US" dirty="0">
                <a:latin typeface="Times New Roman" panose="02020603050405020304" pitchFamily="18" charset="0"/>
                <a:cs typeface="Times New Roman" panose="02020603050405020304" pitchFamily="18" charset="0"/>
              </a:rPr>
              <a:t>Bottom layer, computer and network hardware constitute the physical infrastructure; these components are directly managed by the operating system for</a:t>
            </a:r>
          </a:p>
          <a:p>
            <a:pPr lvl="1" algn="just"/>
            <a:r>
              <a:rPr lang="en-US" dirty="0">
                <a:latin typeface="Times New Roman" panose="02020603050405020304" pitchFamily="18" charset="0"/>
                <a:cs typeface="Times New Roman" panose="02020603050405020304" pitchFamily="18" charset="0"/>
              </a:rPr>
              <a:t>Inter-process communication, </a:t>
            </a:r>
          </a:p>
          <a:p>
            <a:pPr lvl="1" algn="just"/>
            <a:r>
              <a:rPr lang="en-US" dirty="0">
                <a:latin typeface="Times New Roman" panose="02020603050405020304" pitchFamily="18" charset="0"/>
                <a:cs typeface="Times New Roman" panose="02020603050405020304" pitchFamily="18" charset="0"/>
              </a:rPr>
              <a:t>Process scheduling  and management</a:t>
            </a:r>
          </a:p>
          <a:p>
            <a:pPr lvl="1" algn="just"/>
            <a:r>
              <a:rPr lang="en-US" dirty="0">
                <a:latin typeface="Times New Roman" panose="02020603050405020304" pitchFamily="18" charset="0"/>
                <a:cs typeface="Times New Roman" panose="02020603050405020304" pitchFamily="18" charset="0"/>
              </a:rPr>
              <a:t>Resource management</a:t>
            </a:r>
          </a:p>
        </p:txBody>
      </p:sp>
    </p:spTree>
    <p:extLst>
      <p:ext uri="{BB962C8B-B14F-4D97-AF65-F5344CB8AC3E}">
        <p14:creationId xmlns:p14="http://schemas.microsoft.com/office/powerpoint/2010/main" val="1601072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Components of a Distributed System     (</a:t>
            </a:r>
            <a:r>
              <a:rPr lang="en-US" sz="3600" dirty="0" err="1">
                <a:latin typeface="Times New Roman" panose="02020603050405020304" pitchFamily="18" charset="0"/>
                <a:cs typeface="Times New Roman" panose="02020603050405020304" pitchFamily="18" charset="0"/>
              </a:rPr>
              <a:t>Cont</a:t>
            </a:r>
            <a:r>
              <a:rPr lang="en-US" sz="3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Two layers (Hardware and operating system) become the platform on top of which specialized software is deployed to turn a set of networked computers into a distributed system.</a:t>
            </a:r>
          </a:p>
          <a:p>
            <a:pPr algn="just"/>
            <a:r>
              <a:rPr lang="en-US" sz="2400" dirty="0">
                <a:latin typeface="Times New Roman" panose="02020603050405020304" pitchFamily="18" charset="0"/>
                <a:cs typeface="Times New Roman" panose="02020603050405020304" pitchFamily="18" charset="0"/>
              </a:rPr>
              <a:t>At operating system level, inter-process communication services are implemented on top of standardized communication protocols such as TCP/IP and UDP.</a:t>
            </a:r>
          </a:p>
          <a:p>
            <a:pPr algn="just"/>
            <a:r>
              <a:rPr lang="en-US" sz="2400" dirty="0">
                <a:latin typeface="Times New Roman" panose="02020603050405020304" pitchFamily="18" charset="0"/>
                <a:cs typeface="Times New Roman" panose="02020603050405020304" pitchFamily="18" charset="0"/>
              </a:rPr>
              <a:t>The middle layer leverages such services to build a uniform environment for the development and deployment of distributed applications.</a:t>
            </a:r>
          </a:p>
          <a:p>
            <a:pPr algn="just"/>
            <a:r>
              <a:rPr lang="en-US" sz="2400" dirty="0">
                <a:latin typeface="Times New Roman" panose="02020603050405020304" pitchFamily="18" charset="0"/>
                <a:cs typeface="Times New Roman" panose="02020603050405020304" pitchFamily="18" charset="0"/>
              </a:rPr>
              <a:t>It offers the own protocols, data formats, and programming language or frameworks for the development of distributed applications.</a:t>
            </a:r>
          </a:p>
          <a:p>
            <a:pPr algn="just"/>
            <a:r>
              <a:rPr lang="en-US" sz="2400" dirty="0">
                <a:latin typeface="Times New Roman" panose="02020603050405020304" pitchFamily="18" charset="0"/>
                <a:cs typeface="Times New Roman" panose="02020603050405020304" pitchFamily="18" charset="0"/>
              </a:rPr>
              <a:t>The top of the distributed system stack is represented by the application and services designed and developed to use the middleware.</a:t>
            </a:r>
          </a:p>
        </p:txBody>
      </p:sp>
    </p:spTree>
    <p:extLst>
      <p:ext uri="{BB962C8B-B14F-4D97-AF65-F5344CB8AC3E}">
        <p14:creationId xmlns:p14="http://schemas.microsoft.com/office/powerpoint/2010/main" val="3206785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0552C3D-CE73-4A6C-9406-963428DF0BF6}"/>
              </a:ext>
            </a:extLst>
          </p:cNvPr>
          <p:cNvGrpSpPr/>
          <p:nvPr/>
        </p:nvGrpSpPr>
        <p:grpSpPr>
          <a:xfrm>
            <a:off x="3180142" y="1027906"/>
            <a:ext cx="5278826" cy="5334000"/>
            <a:chOff x="156411" y="782053"/>
            <a:chExt cx="8661637" cy="5727031"/>
          </a:xfrm>
        </p:grpSpPr>
        <p:sp>
          <p:nvSpPr>
            <p:cNvPr id="6" name="Rectangle 5">
              <a:extLst>
                <a:ext uri="{FF2B5EF4-FFF2-40B4-BE49-F238E27FC236}">
                  <a16:creationId xmlns:a16="http://schemas.microsoft.com/office/drawing/2014/main" id="{9B46ECEB-C690-4504-B44E-6117F694BFC3}"/>
                </a:ext>
              </a:extLst>
            </p:cNvPr>
            <p:cNvSpPr/>
            <p:nvPr/>
          </p:nvSpPr>
          <p:spPr>
            <a:xfrm>
              <a:off x="156411" y="782053"/>
              <a:ext cx="8661637" cy="57270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 name="Oval 6">
              <a:extLst>
                <a:ext uri="{FF2B5EF4-FFF2-40B4-BE49-F238E27FC236}">
                  <a16:creationId xmlns:a16="http://schemas.microsoft.com/office/drawing/2014/main" id="{81A524DE-646B-4663-B62A-6053EC3E9E31}"/>
                </a:ext>
              </a:extLst>
            </p:cNvPr>
            <p:cNvSpPr/>
            <p:nvPr/>
          </p:nvSpPr>
          <p:spPr>
            <a:xfrm>
              <a:off x="2107929" y="408551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8" name="Text Box 5">
              <a:extLst>
                <a:ext uri="{FF2B5EF4-FFF2-40B4-BE49-F238E27FC236}">
                  <a16:creationId xmlns:a16="http://schemas.microsoft.com/office/drawing/2014/main" id="{993F815A-B34E-442F-9DB2-CC2B1DE51423}"/>
                </a:ext>
              </a:extLst>
            </p:cNvPr>
            <p:cNvSpPr txBox="1">
              <a:spLocks noChangeArrowheads="1"/>
            </p:cNvSpPr>
            <p:nvPr/>
          </p:nvSpPr>
          <p:spPr bwMode="auto">
            <a:xfrm>
              <a:off x="4693759" y="5934808"/>
              <a:ext cx="1373608" cy="314729"/>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Hardware</a:t>
              </a:r>
              <a:endParaRPr lang="en-US" sz="900" dirty="0">
                <a:solidFill>
                  <a:srgbClr val="000000"/>
                </a:solidFill>
              </a:endParaRPr>
            </a:p>
          </p:txBody>
        </p:sp>
        <p:grpSp>
          <p:nvGrpSpPr>
            <p:cNvPr id="9" name="Group 116">
              <a:extLst>
                <a:ext uri="{FF2B5EF4-FFF2-40B4-BE49-F238E27FC236}">
                  <a16:creationId xmlns:a16="http://schemas.microsoft.com/office/drawing/2014/main" id="{63C3C221-1D08-44EA-B94B-45BEA96DAE39}"/>
                </a:ext>
              </a:extLst>
            </p:cNvPr>
            <p:cNvGrpSpPr/>
            <p:nvPr/>
          </p:nvGrpSpPr>
          <p:grpSpPr>
            <a:xfrm>
              <a:off x="2156030" y="4925213"/>
              <a:ext cx="725223" cy="929399"/>
              <a:chOff x="1482238" y="4925213"/>
              <a:chExt cx="725223" cy="929399"/>
            </a:xfrm>
          </p:grpSpPr>
          <p:pic>
            <p:nvPicPr>
              <p:cNvPr id="85" name="Picture 3" descr="C:\Documents and Settings\csve\Local Settings\Temporary Internet Files\Content.IE5\4PQ7052J\MC900435242[1].png">
                <a:extLst>
                  <a:ext uri="{FF2B5EF4-FFF2-40B4-BE49-F238E27FC236}">
                    <a16:creationId xmlns:a16="http://schemas.microsoft.com/office/drawing/2014/main" id="{0426A646-090B-4CF0-8158-DD8E3386023B}"/>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6" name="Picture 85">
                <a:extLst>
                  <a:ext uri="{FF2B5EF4-FFF2-40B4-BE49-F238E27FC236}">
                    <a16:creationId xmlns:a16="http://schemas.microsoft.com/office/drawing/2014/main" id="{346CC9CE-BB56-472C-9D4B-4EB39F721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0" name="Picture 9">
              <a:extLst>
                <a:ext uri="{FF2B5EF4-FFF2-40B4-BE49-F238E27FC236}">
                  <a16:creationId xmlns:a16="http://schemas.microsoft.com/office/drawing/2014/main" id="{AB31C2E0-5D6E-416B-8962-C98C0453AA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1" name="Group 123">
              <a:extLst>
                <a:ext uri="{FF2B5EF4-FFF2-40B4-BE49-F238E27FC236}">
                  <a16:creationId xmlns:a16="http://schemas.microsoft.com/office/drawing/2014/main" id="{CD78939F-B04B-488E-8799-22EE43F40D5F}"/>
                </a:ext>
              </a:extLst>
            </p:cNvPr>
            <p:cNvGrpSpPr/>
            <p:nvPr/>
          </p:nvGrpSpPr>
          <p:grpSpPr>
            <a:xfrm>
              <a:off x="6455314" y="5446581"/>
              <a:ext cx="725223" cy="929399"/>
              <a:chOff x="1482238" y="4925213"/>
              <a:chExt cx="725223" cy="929399"/>
            </a:xfrm>
          </p:grpSpPr>
          <p:pic>
            <p:nvPicPr>
              <p:cNvPr id="83" name="Picture 3" descr="C:\Documents and Settings\csve\Local Settings\Temporary Internet Files\Content.IE5\4PQ7052J\MC900435242[1].png">
                <a:extLst>
                  <a:ext uri="{FF2B5EF4-FFF2-40B4-BE49-F238E27FC236}">
                    <a16:creationId xmlns:a16="http://schemas.microsoft.com/office/drawing/2014/main" id="{0774D32E-CB79-4D48-9EA9-316D0D5B4344}"/>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4" name="Picture 83">
                <a:extLst>
                  <a:ext uri="{FF2B5EF4-FFF2-40B4-BE49-F238E27FC236}">
                    <a16:creationId xmlns:a16="http://schemas.microsoft.com/office/drawing/2014/main" id="{A8FFAF7D-DB7A-47CA-A484-D0484AEE98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2" name="Picture 11">
              <a:extLst>
                <a:ext uri="{FF2B5EF4-FFF2-40B4-BE49-F238E27FC236}">
                  <a16:creationId xmlns:a16="http://schemas.microsoft.com/office/drawing/2014/main" id="{A4F1E0FE-42DA-4B13-BB08-3A537309E2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3" name="Picture 12">
              <a:extLst>
                <a:ext uri="{FF2B5EF4-FFF2-40B4-BE49-F238E27FC236}">
                  <a16:creationId xmlns:a16="http://schemas.microsoft.com/office/drawing/2014/main" id="{398A4A19-F095-4D25-8F98-34779052C8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4" name="Straight Connector 13">
              <a:extLst>
                <a:ext uri="{FF2B5EF4-FFF2-40B4-BE49-F238E27FC236}">
                  <a16:creationId xmlns:a16="http://schemas.microsoft.com/office/drawing/2014/main" id="{F2404F45-949E-46FD-886F-C939F43DBC1D}"/>
                </a:ext>
              </a:extLst>
            </p:cNvPr>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481F03-3DBF-4DB9-8765-C4940A492287}"/>
                </a:ext>
              </a:extLst>
            </p:cNvPr>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6" name="Group 117">
              <a:extLst>
                <a:ext uri="{FF2B5EF4-FFF2-40B4-BE49-F238E27FC236}">
                  <a16:creationId xmlns:a16="http://schemas.microsoft.com/office/drawing/2014/main" id="{66562C80-5D31-4AE7-96F4-4F1E41E6ED9C}"/>
                </a:ext>
              </a:extLst>
            </p:cNvPr>
            <p:cNvGrpSpPr/>
            <p:nvPr/>
          </p:nvGrpSpPr>
          <p:grpSpPr>
            <a:xfrm>
              <a:off x="3475493" y="5438561"/>
              <a:ext cx="725223" cy="929399"/>
              <a:chOff x="1482238" y="4925213"/>
              <a:chExt cx="725223" cy="929399"/>
            </a:xfrm>
          </p:grpSpPr>
          <p:pic>
            <p:nvPicPr>
              <p:cNvPr id="81" name="Picture 3" descr="C:\Documents and Settings\csve\Local Settings\Temporary Internet Files\Content.IE5\4PQ7052J\MC900435242[1].png">
                <a:extLst>
                  <a:ext uri="{FF2B5EF4-FFF2-40B4-BE49-F238E27FC236}">
                    <a16:creationId xmlns:a16="http://schemas.microsoft.com/office/drawing/2014/main" id="{85E6F58C-A170-445D-8541-5BA3A6D4DFEC}"/>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2" name="Picture 81">
                <a:extLst>
                  <a:ext uri="{FF2B5EF4-FFF2-40B4-BE49-F238E27FC236}">
                    <a16:creationId xmlns:a16="http://schemas.microsoft.com/office/drawing/2014/main" id="{CE8DED21-967C-4E0F-ACE0-BD502542CF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7" name="Straight Connector 16">
              <a:extLst>
                <a:ext uri="{FF2B5EF4-FFF2-40B4-BE49-F238E27FC236}">
                  <a16:creationId xmlns:a16="http://schemas.microsoft.com/office/drawing/2014/main" id="{4441B4D6-24F5-40EC-9360-6ED716DAB468}"/>
                </a:ext>
              </a:extLst>
            </p:cNvPr>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0BA250-1C0B-4901-A177-3F8DE59E3DD0}"/>
                </a:ext>
              </a:extLst>
            </p:cNvPr>
            <p:cNvCxnSpPr>
              <a:stCxn id="80"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Group 120">
              <a:extLst>
                <a:ext uri="{FF2B5EF4-FFF2-40B4-BE49-F238E27FC236}">
                  <a16:creationId xmlns:a16="http://schemas.microsoft.com/office/drawing/2014/main" id="{95B3069D-6960-4E7E-91E3-32374C8829FE}"/>
                </a:ext>
              </a:extLst>
            </p:cNvPr>
            <p:cNvGrpSpPr/>
            <p:nvPr/>
          </p:nvGrpSpPr>
          <p:grpSpPr>
            <a:xfrm>
              <a:off x="7806861" y="5077613"/>
              <a:ext cx="725223" cy="929399"/>
              <a:chOff x="1482238" y="4925213"/>
              <a:chExt cx="725223" cy="929399"/>
            </a:xfrm>
          </p:grpSpPr>
          <p:pic>
            <p:nvPicPr>
              <p:cNvPr id="79" name="Picture 3" descr="C:\Documents and Settings\csve\Local Settings\Temporary Internet Files\Content.IE5\4PQ7052J\MC900435242[1].png">
                <a:extLst>
                  <a:ext uri="{FF2B5EF4-FFF2-40B4-BE49-F238E27FC236}">
                    <a16:creationId xmlns:a16="http://schemas.microsoft.com/office/drawing/2014/main" id="{CDE04830-D8B2-4FB5-BB35-38756DF7D7D4}"/>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0" name="Picture 79">
                <a:extLst>
                  <a:ext uri="{FF2B5EF4-FFF2-40B4-BE49-F238E27FC236}">
                    <a16:creationId xmlns:a16="http://schemas.microsoft.com/office/drawing/2014/main" id="{AD7F03C3-FFDA-4617-B32E-08F73CBFA6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20" name="Straight Connector 19">
              <a:extLst>
                <a:ext uri="{FF2B5EF4-FFF2-40B4-BE49-F238E27FC236}">
                  <a16:creationId xmlns:a16="http://schemas.microsoft.com/office/drawing/2014/main" id="{114FED40-8764-4173-825D-7A7DDDFACC35}"/>
                </a:ext>
              </a:extLst>
            </p:cNvPr>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775F54-410F-4978-A161-6DEC44BEB200}"/>
                </a:ext>
              </a:extLst>
            </p:cNvPr>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2" name="Left Arrow 23">
              <a:extLst>
                <a:ext uri="{FF2B5EF4-FFF2-40B4-BE49-F238E27FC236}">
                  <a16:creationId xmlns:a16="http://schemas.microsoft.com/office/drawing/2014/main" id="{6EC09100-89AA-445E-AC9D-849BDF2D0C9A}"/>
                </a:ext>
              </a:extLst>
            </p:cNvPr>
            <p:cNvSpPr/>
            <p:nvPr/>
          </p:nvSpPr>
          <p:spPr>
            <a:xfrm rot="16200000" flipV="1">
              <a:off x="2190663" y="441058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3" name="Left Arrow 24">
              <a:extLst>
                <a:ext uri="{FF2B5EF4-FFF2-40B4-BE49-F238E27FC236}">
                  <a16:creationId xmlns:a16="http://schemas.microsoft.com/office/drawing/2014/main" id="{3F67C74B-4922-4706-A284-59C14AC12E3A}"/>
                </a:ext>
              </a:extLst>
            </p:cNvPr>
            <p:cNvSpPr/>
            <p:nvPr/>
          </p:nvSpPr>
          <p:spPr>
            <a:xfrm rot="16200000" flipV="1">
              <a:off x="3522157" y="4899870"/>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4" name="Left Arrow 25">
              <a:extLst>
                <a:ext uri="{FF2B5EF4-FFF2-40B4-BE49-F238E27FC236}">
                  <a16:creationId xmlns:a16="http://schemas.microsoft.com/office/drawing/2014/main" id="{27EC2F95-C239-41B2-A044-86A0FAF8FC7E}"/>
                </a:ext>
              </a:extLst>
            </p:cNvPr>
            <p:cNvSpPr/>
            <p:nvPr/>
          </p:nvSpPr>
          <p:spPr>
            <a:xfrm rot="16200000" flipV="1">
              <a:off x="6381664" y="491992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5" name="Left Arrow 26">
              <a:extLst>
                <a:ext uri="{FF2B5EF4-FFF2-40B4-BE49-F238E27FC236}">
                  <a16:creationId xmlns:a16="http://schemas.microsoft.com/office/drawing/2014/main" id="{42EE8B0C-EFC7-4E83-BEFC-641BB0B047F4}"/>
                </a:ext>
              </a:extLst>
            </p:cNvPr>
            <p:cNvSpPr/>
            <p:nvPr/>
          </p:nvSpPr>
          <p:spPr>
            <a:xfrm rot="16200000" flipV="1">
              <a:off x="7689094" y="459106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6" name="Oval 6">
              <a:extLst>
                <a:ext uri="{FF2B5EF4-FFF2-40B4-BE49-F238E27FC236}">
                  <a16:creationId xmlns:a16="http://schemas.microsoft.com/office/drawing/2014/main" id="{621C2B58-2E43-4E05-BEFE-9DFC98C1EFCC}"/>
                </a:ext>
              </a:extLst>
            </p:cNvPr>
            <p:cNvSpPr/>
            <p:nvPr/>
          </p:nvSpPr>
          <p:spPr>
            <a:xfrm>
              <a:off x="2113740" y="2995968"/>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27" name="Text Box 5">
              <a:extLst>
                <a:ext uri="{FF2B5EF4-FFF2-40B4-BE49-F238E27FC236}">
                  <a16:creationId xmlns:a16="http://schemas.microsoft.com/office/drawing/2014/main" id="{1A1F23CB-274E-437D-B525-D728417DBD35}"/>
                </a:ext>
              </a:extLst>
            </p:cNvPr>
            <p:cNvSpPr txBox="1">
              <a:spLocks noChangeArrowheads="1"/>
            </p:cNvSpPr>
            <p:nvPr/>
          </p:nvSpPr>
          <p:spPr bwMode="auto">
            <a:xfrm>
              <a:off x="4460457" y="4827198"/>
              <a:ext cx="1781299"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Operating System</a:t>
              </a:r>
              <a:endParaRPr lang="en-US" sz="900" dirty="0">
                <a:solidFill>
                  <a:srgbClr val="000000"/>
                </a:solidFill>
              </a:endParaRPr>
            </a:p>
          </p:txBody>
        </p:sp>
        <p:pic>
          <p:nvPicPr>
            <p:cNvPr id="28" name="Picture 27" descr="C:\Documents and Settings\Administrator\Local Settings\Temporary Internet Files\Content.IE5\S5CT05S7\MCj04325540000[1].png">
              <a:extLst>
                <a:ext uri="{FF2B5EF4-FFF2-40B4-BE49-F238E27FC236}">
                  <a16:creationId xmlns:a16="http://schemas.microsoft.com/office/drawing/2014/main" id="{648DC57E-90D8-4308-95DA-81DEA53F7FE3}"/>
                </a:ext>
              </a:extLst>
            </p:cNvPr>
            <p:cNvPicPr>
              <a:picLocks noChangeAspect="1" noChangeArrowheads="1"/>
            </p:cNvPicPr>
            <p:nvPr/>
          </p:nvPicPr>
          <p:blipFill>
            <a:blip r:embed="rId6" cstate="print"/>
            <a:srcRect/>
            <a:stretch>
              <a:fillRect/>
            </a:stretch>
          </p:blipFill>
          <p:spPr bwMode="auto">
            <a:xfrm>
              <a:off x="2193784" y="3840247"/>
              <a:ext cx="481262" cy="480846"/>
            </a:xfrm>
            <a:prstGeom prst="rect">
              <a:avLst/>
            </a:prstGeom>
            <a:noFill/>
            <a:ln w="9525">
              <a:noFill/>
              <a:miter lim="800000"/>
              <a:headEnd/>
              <a:tailEnd/>
            </a:ln>
          </p:spPr>
        </p:pic>
        <p:pic>
          <p:nvPicPr>
            <p:cNvPr id="29" name="Picture 29" descr="C:\Documents and Settings\Administrator\Local Settings\Temporary Internet Files\Content.IE5\S5CT05S7\MCj04325540000[1].png">
              <a:extLst>
                <a:ext uri="{FF2B5EF4-FFF2-40B4-BE49-F238E27FC236}">
                  <a16:creationId xmlns:a16="http://schemas.microsoft.com/office/drawing/2014/main" id="{597791E7-1118-457F-88AE-989E40657F99}"/>
                </a:ext>
              </a:extLst>
            </p:cNvPr>
            <p:cNvPicPr>
              <a:picLocks noChangeAspect="1" noChangeArrowheads="1"/>
            </p:cNvPicPr>
            <p:nvPr/>
          </p:nvPicPr>
          <p:blipFill>
            <a:blip r:embed="rId6" cstate="print"/>
            <a:srcRect/>
            <a:stretch>
              <a:fillRect/>
            </a:stretch>
          </p:blipFill>
          <p:spPr bwMode="auto">
            <a:xfrm>
              <a:off x="2346183" y="3908428"/>
              <a:ext cx="481262" cy="480846"/>
            </a:xfrm>
            <a:prstGeom prst="rect">
              <a:avLst/>
            </a:prstGeom>
            <a:noFill/>
            <a:ln w="9525">
              <a:noFill/>
              <a:miter lim="800000"/>
              <a:headEnd/>
              <a:tailEnd/>
            </a:ln>
          </p:spPr>
        </p:pic>
        <p:pic>
          <p:nvPicPr>
            <p:cNvPr id="30" name="Picture 29" descr="C:\Documents and Settings\Administrator\Local Settings\Temporary Internet Files\Content.IE5\S5CT05S7\MCj04325540000[1].png">
              <a:extLst>
                <a:ext uri="{FF2B5EF4-FFF2-40B4-BE49-F238E27FC236}">
                  <a16:creationId xmlns:a16="http://schemas.microsoft.com/office/drawing/2014/main" id="{50B4DD27-B541-4A98-A844-D489B624FD1B}"/>
                </a:ext>
              </a:extLst>
            </p:cNvPr>
            <p:cNvPicPr>
              <a:picLocks noChangeAspect="1" noChangeArrowheads="1"/>
            </p:cNvPicPr>
            <p:nvPr/>
          </p:nvPicPr>
          <p:blipFill>
            <a:blip r:embed="rId6" cstate="print"/>
            <a:srcRect/>
            <a:stretch>
              <a:fillRect/>
            </a:stretch>
          </p:blipFill>
          <p:spPr bwMode="auto">
            <a:xfrm>
              <a:off x="3489184" y="4317500"/>
              <a:ext cx="481262" cy="480846"/>
            </a:xfrm>
            <a:prstGeom prst="rect">
              <a:avLst/>
            </a:prstGeom>
            <a:noFill/>
            <a:ln w="9525">
              <a:noFill/>
              <a:miter lim="800000"/>
              <a:headEnd/>
              <a:tailEnd/>
            </a:ln>
          </p:spPr>
        </p:pic>
        <p:pic>
          <p:nvPicPr>
            <p:cNvPr id="31" name="Picture 29" descr="C:\Documents and Settings\Administrator\Local Settings\Temporary Internet Files\Content.IE5\S5CT05S7\MCj04325540000[1].png">
              <a:extLst>
                <a:ext uri="{FF2B5EF4-FFF2-40B4-BE49-F238E27FC236}">
                  <a16:creationId xmlns:a16="http://schemas.microsoft.com/office/drawing/2014/main" id="{47A4654F-9CD2-44C9-8E8B-D7666391F90A}"/>
                </a:ext>
              </a:extLst>
            </p:cNvPr>
            <p:cNvPicPr>
              <a:picLocks noChangeAspect="1" noChangeArrowheads="1"/>
            </p:cNvPicPr>
            <p:nvPr/>
          </p:nvPicPr>
          <p:blipFill>
            <a:blip r:embed="rId6" cstate="print"/>
            <a:srcRect/>
            <a:stretch>
              <a:fillRect/>
            </a:stretch>
          </p:blipFill>
          <p:spPr bwMode="auto">
            <a:xfrm>
              <a:off x="3641583" y="4385681"/>
              <a:ext cx="481262" cy="480846"/>
            </a:xfrm>
            <a:prstGeom prst="rect">
              <a:avLst/>
            </a:prstGeom>
            <a:noFill/>
            <a:ln w="9525">
              <a:noFill/>
              <a:miter lim="800000"/>
              <a:headEnd/>
              <a:tailEnd/>
            </a:ln>
          </p:spPr>
        </p:pic>
        <p:pic>
          <p:nvPicPr>
            <p:cNvPr id="32" name="Picture 29" descr="C:\Documents and Settings\Administrator\Local Settings\Temporary Internet Files\Content.IE5\S5CT05S7\MCj04325540000[1].png">
              <a:extLst>
                <a:ext uri="{FF2B5EF4-FFF2-40B4-BE49-F238E27FC236}">
                  <a16:creationId xmlns:a16="http://schemas.microsoft.com/office/drawing/2014/main" id="{E7B5A595-FB11-48E8-A200-44A4597C15A6}"/>
                </a:ext>
              </a:extLst>
            </p:cNvPr>
            <p:cNvPicPr>
              <a:picLocks noChangeAspect="1" noChangeArrowheads="1"/>
            </p:cNvPicPr>
            <p:nvPr/>
          </p:nvPicPr>
          <p:blipFill>
            <a:blip r:embed="rId6" cstate="print"/>
            <a:srcRect/>
            <a:stretch>
              <a:fillRect/>
            </a:stretch>
          </p:blipFill>
          <p:spPr bwMode="auto">
            <a:xfrm>
              <a:off x="6336657" y="4337552"/>
              <a:ext cx="481262" cy="480846"/>
            </a:xfrm>
            <a:prstGeom prst="rect">
              <a:avLst/>
            </a:prstGeom>
            <a:noFill/>
            <a:ln w="9525">
              <a:noFill/>
              <a:miter lim="800000"/>
              <a:headEnd/>
              <a:tailEnd/>
            </a:ln>
          </p:spPr>
        </p:pic>
        <p:pic>
          <p:nvPicPr>
            <p:cNvPr id="33" name="Picture 29" descr="C:\Documents and Settings\Administrator\Local Settings\Temporary Internet Files\Content.IE5\S5CT05S7\MCj04325540000[1].png">
              <a:extLst>
                <a:ext uri="{FF2B5EF4-FFF2-40B4-BE49-F238E27FC236}">
                  <a16:creationId xmlns:a16="http://schemas.microsoft.com/office/drawing/2014/main" id="{4725384D-A0C4-4FDC-90A6-C4BAD788252A}"/>
                </a:ext>
              </a:extLst>
            </p:cNvPr>
            <p:cNvPicPr>
              <a:picLocks noChangeAspect="1" noChangeArrowheads="1"/>
            </p:cNvPicPr>
            <p:nvPr/>
          </p:nvPicPr>
          <p:blipFill>
            <a:blip r:embed="rId6" cstate="print"/>
            <a:srcRect/>
            <a:stretch>
              <a:fillRect/>
            </a:stretch>
          </p:blipFill>
          <p:spPr bwMode="auto">
            <a:xfrm>
              <a:off x="6489056" y="4405733"/>
              <a:ext cx="481262" cy="480846"/>
            </a:xfrm>
            <a:prstGeom prst="rect">
              <a:avLst/>
            </a:prstGeom>
            <a:noFill/>
            <a:ln w="9525">
              <a:noFill/>
              <a:miter lim="800000"/>
              <a:headEnd/>
              <a:tailEnd/>
            </a:ln>
          </p:spPr>
        </p:pic>
        <p:pic>
          <p:nvPicPr>
            <p:cNvPr id="34" name="Picture 29" descr="C:\Documents and Settings\Administrator\Local Settings\Temporary Internet Files\Content.IE5\S5CT05S7\MCj04325540000[1].png">
              <a:extLst>
                <a:ext uri="{FF2B5EF4-FFF2-40B4-BE49-F238E27FC236}">
                  <a16:creationId xmlns:a16="http://schemas.microsoft.com/office/drawing/2014/main" id="{E507245D-2FAF-4437-925E-941C61F1F22B}"/>
                </a:ext>
              </a:extLst>
            </p:cNvPr>
            <p:cNvPicPr>
              <a:picLocks noChangeAspect="1" noChangeArrowheads="1"/>
            </p:cNvPicPr>
            <p:nvPr/>
          </p:nvPicPr>
          <p:blipFill>
            <a:blip r:embed="rId6" cstate="print"/>
            <a:srcRect/>
            <a:stretch>
              <a:fillRect/>
            </a:stretch>
          </p:blipFill>
          <p:spPr bwMode="auto">
            <a:xfrm>
              <a:off x="7571898" y="3972594"/>
              <a:ext cx="481262" cy="480846"/>
            </a:xfrm>
            <a:prstGeom prst="rect">
              <a:avLst/>
            </a:prstGeom>
            <a:noFill/>
            <a:ln w="9525">
              <a:noFill/>
              <a:miter lim="800000"/>
              <a:headEnd/>
              <a:tailEnd/>
            </a:ln>
          </p:spPr>
        </p:pic>
        <p:pic>
          <p:nvPicPr>
            <p:cNvPr id="35" name="Picture 29" descr="C:\Documents and Settings\Administrator\Local Settings\Temporary Internet Files\Content.IE5\S5CT05S7\MCj04325540000[1].png">
              <a:extLst>
                <a:ext uri="{FF2B5EF4-FFF2-40B4-BE49-F238E27FC236}">
                  <a16:creationId xmlns:a16="http://schemas.microsoft.com/office/drawing/2014/main" id="{5FF67912-632A-45FB-8B93-72DAD1794821}"/>
                </a:ext>
              </a:extLst>
            </p:cNvPr>
            <p:cNvPicPr>
              <a:picLocks noChangeAspect="1" noChangeArrowheads="1"/>
            </p:cNvPicPr>
            <p:nvPr/>
          </p:nvPicPr>
          <p:blipFill>
            <a:blip r:embed="rId6" cstate="print"/>
            <a:srcRect/>
            <a:stretch>
              <a:fillRect/>
            </a:stretch>
          </p:blipFill>
          <p:spPr bwMode="auto">
            <a:xfrm>
              <a:off x="7724297" y="4040775"/>
              <a:ext cx="481262" cy="480846"/>
            </a:xfrm>
            <a:prstGeom prst="rect">
              <a:avLst/>
            </a:prstGeom>
            <a:noFill/>
            <a:ln w="9525">
              <a:noFill/>
              <a:miter lim="800000"/>
              <a:headEnd/>
              <a:tailEnd/>
            </a:ln>
          </p:spPr>
        </p:pic>
        <p:sp>
          <p:nvSpPr>
            <p:cNvPr id="36" name="Left Arrow 37">
              <a:extLst>
                <a:ext uri="{FF2B5EF4-FFF2-40B4-BE49-F238E27FC236}">
                  <a16:creationId xmlns:a16="http://schemas.microsoft.com/office/drawing/2014/main" id="{3412FDE4-9648-4811-9B36-A737E9EB4804}"/>
                </a:ext>
              </a:extLst>
            </p:cNvPr>
            <p:cNvSpPr/>
            <p:nvPr/>
          </p:nvSpPr>
          <p:spPr>
            <a:xfrm rot="16200000" flipV="1">
              <a:off x="2234779" y="3407952"/>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37" name="Left Arrow 38">
              <a:extLst>
                <a:ext uri="{FF2B5EF4-FFF2-40B4-BE49-F238E27FC236}">
                  <a16:creationId xmlns:a16="http://schemas.microsoft.com/office/drawing/2014/main" id="{3451601C-FED5-48DF-95DA-7EE4260C8AC4}"/>
                </a:ext>
              </a:extLst>
            </p:cNvPr>
            <p:cNvSpPr/>
            <p:nvPr/>
          </p:nvSpPr>
          <p:spPr>
            <a:xfrm rot="16200000" flipV="1">
              <a:off x="3602369" y="3921299"/>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38" name="Left Arrow 39">
              <a:extLst>
                <a:ext uri="{FF2B5EF4-FFF2-40B4-BE49-F238E27FC236}">
                  <a16:creationId xmlns:a16="http://schemas.microsoft.com/office/drawing/2014/main" id="{8C8DC528-D359-47CE-AE50-361AB64F45DB}"/>
                </a:ext>
              </a:extLst>
            </p:cNvPr>
            <p:cNvSpPr/>
            <p:nvPr/>
          </p:nvSpPr>
          <p:spPr>
            <a:xfrm rot="16200000" flipV="1">
              <a:off x="6353590" y="394135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39" name="Left Arrow 40">
              <a:extLst>
                <a:ext uri="{FF2B5EF4-FFF2-40B4-BE49-F238E27FC236}">
                  <a16:creationId xmlns:a16="http://schemas.microsoft.com/office/drawing/2014/main" id="{6B9863E4-D138-4FAA-8210-9BC44A111354}"/>
                </a:ext>
              </a:extLst>
            </p:cNvPr>
            <p:cNvSpPr/>
            <p:nvPr/>
          </p:nvSpPr>
          <p:spPr>
            <a:xfrm rot="16200000" flipV="1">
              <a:off x="7653001" y="355634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0" name="Oval 39">
              <a:extLst>
                <a:ext uri="{FF2B5EF4-FFF2-40B4-BE49-F238E27FC236}">
                  <a16:creationId xmlns:a16="http://schemas.microsoft.com/office/drawing/2014/main" id="{7E201F05-60D2-4A8D-8A91-67C7540C759C}"/>
                </a:ext>
              </a:extLst>
            </p:cNvPr>
            <p:cNvSpPr/>
            <p:nvPr/>
          </p:nvSpPr>
          <p:spPr>
            <a:xfrm>
              <a:off x="2121761" y="2005365"/>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1" name="Rounded Rectangle 42">
              <a:extLst>
                <a:ext uri="{FF2B5EF4-FFF2-40B4-BE49-F238E27FC236}">
                  <a16:creationId xmlns:a16="http://schemas.microsoft.com/office/drawing/2014/main" id="{8B723F37-2BBA-402D-863F-F3DDDDA6E394}"/>
                </a:ext>
              </a:extLst>
            </p:cNvPr>
            <p:cNvSpPr/>
            <p:nvPr/>
          </p:nvSpPr>
          <p:spPr>
            <a:xfrm>
              <a:off x="4525926" y="3785980"/>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a:solidFill>
                    <a:srgbClr val="000000"/>
                  </a:solidFill>
                </a:rPr>
                <a:t>Middleware</a:t>
              </a:r>
              <a:endParaRPr lang="en-US" sz="900" dirty="0">
                <a:solidFill>
                  <a:srgbClr val="000000"/>
                </a:solidFill>
              </a:endParaRPr>
            </a:p>
          </p:txBody>
        </p:sp>
        <p:grpSp>
          <p:nvGrpSpPr>
            <p:cNvPr id="42" name="Group 1024">
              <a:extLst>
                <a:ext uri="{FF2B5EF4-FFF2-40B4-BE49-F238E27FC236}">
                  <a16:creationId xmlns:a16="http://schemas.microsoft.com/office/drawing/2014/main" id="{235E2025-EDFA-4954-B8EE-6B9F6F106C46}"/>
                </a:ext>
              </a:extLst>
            </p:cNvPr>
            <p:cNvGrpSpPr/>
            <p:nvPr/>
          </p:nvGrpSpPr>
          <p:grpSpPr>
            <a:xfrm>
              <a:off x="2129727" y="2687053"/>
              <a:ext cx="1034600" cy="790073"/>
              <a:chOff x="1455935" y="2687053"/>
              <a:chExt cx="1034600" cy="790073"/>
            </a:xfrm>
          </p:grpSpPr>
          <p:pic>
            <p:nvPicPr>
              <p:cNvPr id="74" name="Picture 73">
                <a:extLst>
                  <a:ext uri="{FF2B5EF4-FFF2-40B4-BE49-F238E27FC236}">
                    <a16:creationId xmlns:a16="http://schemas.microsoft.com/office/drawing/2014/main" id="{F885E1AD-F66C-4C52-8977-B69EC823CB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5" name="Rectangle 74">
                <a:extLst>
                  <a:ext uri="{FF2B5EF4-FFF2-40B4-BE49-F238E27FC236}">
                    <a16:creationId xmlns:a16="http://schemas.microsoft.com/office/drawing/2014/main" id="{CEA83C22-6BD1-456E-B6A4-C4ECF4EFFE16}"/>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6" name="Rectangle 75">
                <a:extLst>
                  <a:ext uri="{FF2B5EF4-FFF2-40B4-BE49-F238E27FC236}">
                    <a16:creationId xmlns:a16="http://schemas.microsoft.com/office/drawing/2014/main" id="{810892A6-EE42-4DC4-B19E-7AC204EFB715}"/>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7" name="Rectangle 76">
                <a:extLst>
                  <a:ext uri="{FF2B5EF4-FFF2-40B4-BE49-F238E27FC236}">
                    <a16:creationId xmlns:a16="http://schemas.microsoft.com/office/drawing/2014/main" id="{1B84C864-6682-4BEB-AEB6-B1E40B239087}"/>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78" name="Picture 2" descr="C:\Users\csve\AppData\Local\Microsoft\Windows\Temporary Internet Files\Content.IE5\M512EYDP\MC900432614[1].png">
                <a:extLst>
                  <a:ext uri="{FF2B5EF4-FFF2-40B4-BE49-F238E27FC236}">
                    <a16:creationId xmlns:a16="http://schemas.microsoft.com/office/drawing/2014/main" id="{0C072D29-BD64-44E6-BDF5-D32967E674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199">
              <a:extLst>
                <a:ext uri="{FF2B5EF4-FFF2-40B4-BE49-F238E27FC236}">
                  <a16:creationId xmlns:a16="http://schemas.microsoft.com/office/drawing/2014/main" id="{72468AB9-41F2-4EBF-A458-D99E9BBBFE50}"/>
                </a:ext>
              </a:extLst>
            </p:cNvPr>
            <p:cNvGrpSpPr/>
            <p:nvPr/>
          </p:nvGrpSpPr>
          <p:grpSpPr>
            <a:xfrm>
              <a:off x="3413095" y="3176337"/>
              <a:ext cx="1034600" cy="790073"/>
              <a:chOff x="1455935" y="2687053"/>
              <a:chExt cx="1034600" cy="790073"/>
            </a:xfrm>
          </p:grpSpPr>
          <p:pic>
            <p:nvPicPr>
              <p:cNvPr id="69" name="Picture 68">
                <a:extLst>
                  <a:ext uri="{FF2B5EF4-FFF2-40B4-BE49-F238E27FC236}">
                    <a16:creationId xmlns:a16="http://schemas.microsoft.com/office/drawing/2014/main" id="{BFC19095-2F2A-48E9-916E-71A26DB0F1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0" name="Rectangle 69">
                <a:extLst>
                  <a:ext uri="{FF2B5EF4-FFF2-40B4-BE49-F238E27FC236}">
                    <a16:creationId xmlns:a16="http://schemas.microsoft.com/office/drawing/2014/main" id="{48A8AE3E-3B02-496A-84AD-75BB82F5BD13}"/>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1" name="Rectangle 70">
                <a:extLst>
                  <a:ext uri="{FF2B5EF4-FFF2-40B4-BE49-F238E27FC236}">
                    <a16:creationId xmlns:a16="http://schemas.microsoft.com/office/drawing/2014/main" id="{74DBBDDA-50A3-4F85-A234-0B79CC670813}"/>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72" name="Rectangle 71">
                <a:extLst>
                  <a:ext uri="{FF2B5EF4-FFF2-40B4-BE49-F238E27FC236}">
                    <a16:creationId xmlns:a16="http://schemas.microsoft.com/office/drawing/2014/main" id="{E4926247-20DC-452A-B615-4C645CDA5F29}"/>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73" name="Picture 2" descr="C:\Users\csve\AppData\Local\Microsoft\Windows\Temporary Internet Files\Content.IE5\M512EYDP\MC900432614[1].png">
                <a:extLst>
                  <a:ext uri="{FF2B5EF4-FFF2-40B4-BE49-F238E27FC236}">
                    <a16:creationId xmlns:a16="http://schemas.microsoft.com/office/drawing/2014/main" id="{9787FD47-DFBA-4D0D-96B7-77AB6B1A41F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205">
              <a:extLst>
                <a:ext uri="{FF2B5EF4-FFF2-40B4-BE49-F238E27FC236}">
                  <a16:creationId xmlns:a16="http://schemas.microsoft.com/office/drawing/2014/main" id="{06EFAFB7-CC07-4693-96F0-EECAD3674B36}"/>
                </a:ext>
              </a:extLst>
            </p:cNvPr>
            <p:cNvGrpSpPr/>
            <p:nvPr/>
          </p:nvGrpSpPr>
          <p:grpSpPr>
            <a:xfrm>
              <a:off x="5983842" y="3124200"/>
              <a:ext cx="1034600" cy="790073"/>
              <a:chOff x="1455935" y="2687053"/>
              <a:chExt cx="1034600" cy="790073"/>
            </a:xfrm>
          </p:grpSpPr>
          <p:pic>
            <p:nvPicPr>
              <p:cNvPr id="64" name="Picture 63">
                <a:extLst>
                  <a:ext uri="{FF2B5EF4-FFF2-40B4-BE49-F238E27FC236}">
                    <a16:creationId xmlns:a16="http://schemas.microsoft.com/office/drawing/2014/main" id="{8617CF6F-4866-4657-BA16-403855C8D7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5" name="Rectangle 64">
                <a:extLst>
                  <a:ext uri="{FF2B5EF4-FFF2-40B4-BE49-F238E27FC236}">
                    <a16:creationId xmlns:a16="http://schemas.microsoft.com/office/drawing/2014/main" id="{363A9177-D881-4297-BFB6-223F4F8E5753}"/>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6" name="Rectangle 65">
                <a:extLst>
                  <a:ext uri="{FF2B5EF4-FFF2-40B4-BE49-F238E27FC236}">
                    <a16:creationId xmlns:a16="http://schemas.microsoft.com/office/drawing/2014/main" id="{3E4CB201-74EA-48D4-BEBF-E63E2A16C37E}"/>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7" name="Rectangle 66">
                <a:extLst>
                  <a:ext uri="{FF2B5EF4-FFF2-40B4-BE49-F238E27FC236}">
                    <a16:creationId xmlns:a16="http://schemas.microsoft.com/office/drawing/2014/main" id="{DCC9848E-5F99-41D0-A7BF-C78B736EDE2B}"/>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68" name="Picture 2" descr="C:\Users\csve\AppData\Local\Microsoft\Windows\Temporary Internet Files\Content.IE5\M512EYDP\MC900432614[1].png">
                <a:extLst>
                  <a:ext uri="{FF2B5EF4-FFF2-40B4-BE49-F238E27FC236}">
                    <a16:creationId xmlns:a16="http://schemas.microsoft.com/office/drawing/2014/main" id="{82ABA992-AADE-4D0A-8FD6-D07E4BC6744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211">
              <a:extLst>
                <a:ext uri="{FF2B5EF4-FFF2-40B4-BE49-F238E27FC236}">
                  <a16:creationId xmlns:a16="http://schemas.microsoft.com/office/drawing/2014/main" id="{F24FE669-1EEA-492A-9868-B1AC854BF4BD}"/>
                </a:ext>
              </a:extLst>
            </p:cNvPr>
            <p:cNvGrpSpPr/>
            <p:nvPr/>
          </p:nvGrpSpPr>
          <p:grpSpPr>
            <a:xfrm>
              <a:off x="7327368" y="2735178"/>
              <a:ext cx="1034600" cy="790073"/>
              <a:chOff x="1455935" y="2687053"/>
              <a:chExt cx="1034600" cy="790073"/>
            </a:xfrm>
          </p:grpSpPr>
          <p:pic>
            <p:nvPicPr>
              <p:cNvPr id="59" name="Picture 58">
                <a:extLst>
                  <a:ext uri="{FF2B5EF4-FFF2-40B4-BE49-F238E27FC236}">
                    <a16:creationId xmlns:a16="http://schemas.microsoft.com/office/drawing/2014/main" id="{E899097C-1ECD-46BA-BAF4-642E8F711E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0" name="Rectangle 59">
                <a:extLst>
                  <a:ext uri="{FF2B5EF4-FFF2-40B4-BE49-F238E27FC236}">
                    <a16:creationId xmlns:a16="http://schemas.microsoft.com/office/drawing/2014/main" id="{B2B1BD64-9CBC-474D-84DD-0C3D040B72CC}"/>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1" name="Rectangle 60">
                <a:extLst>
                  <a:ext uri="{FF2B5EF4-FFF2-40B4-BE49-F238E27FC236}">
                    <a16:creationId xmlns:a16="http://schemas.microsoft.com/office/drawing/2014/main" id="{4DFBD926-12F1-40B1-B6BA-E43DBF063AE1}"/>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62" name="Rectangle 61">
                <a:extLst>
                  <a:ext uri="{FF2B5EF4-FFF2-40B4-BE49-F238E27FC236}">
                    <a16:creationId xmlns:a16="http://schemas.microsoft.com/office/drawing/2014/main" id="{F50C77F7-1D83-43FC-9C04-E2E3491BD6A6}"/>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pic>
            <p:nvPicPr>
              <p:cNvPr id="63" name="Picture 2" descr="C:\Users\csve\AppData\Local\Microsoft\Windows\Temporary Internet Files\Content.IE5\M512EYDP\MC900432614[1].png">
                <a:extLst>
                  <a:ext uri="{FF2B5EF4-FFF2-40B4-BE49-F238E27FC236}">
                    <a16:creationId xmlns:a16="http://schemas.microsoft.com/office/drawing/2014/main" id="{4C9EB827-E65D-44F1-B725-8DF97E71CE2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Oval 45">
              <a:extLst>
                <a:ext uri="{FF2B5EF4-FFF2-40B4-BE49-F238E27FC236}">
                  <a16:creationId xmlns:a16="http://schemas.microsoft.com/office/drawing/2014/main" id="{7139D943-C6A2-479C-88D4-C857DE47C41D}"/>
                </a:ext>
              </a:extLst>
            </p:cNvPr>
            <p:cNvSpPr/>
            <p:nvPr/>
          </p:nvSpPr>
          <p:spPr>
            <a:xfrm>
              <a:off x="2129777" y="97862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000000"/>
                </a:solidFill>
              </a:endParaRPr>
            </a:p>
          </p:txBody>
        </p:sp>
        <p:sp>
          <p:nvSpPr>
            <p:cNvPr id="47" name="Rounded Rectangle 48">
              <a:extLst>
                <a:ext uri="{FF2B5EF4-FFF2-40B4-BE49-F238E27FC236}">
                  <a16:creationId xmlns:a16="http://schemas.microsoft.com/office/drawing/2014/main" id="{A31749DE-D7F3-4C02-B084-1A75687ADEA6}"/>
                </a:ext>
              </a:extLst>
            </p:cNvPr>
            <p:cNvSpPr/>
            <p:nvPr/>
          </p:nvSpPr>
          <p:spPr>
            <a:xfrm>
              <a:off x="4533942" y="2759244"/>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50" dirty="0">
                  <a:solidFill>
                    <a:srgbClr val="000000"/>
                  </a:solidFill>
                </a:rPr>
                <a:t>Applications</a:t>
              </a:r>
            </a:p>
          </p:txBody>
        </p:sp>
        <p:grpSp>
          <p:nvGrpSpPr>
            <p:cNvPr id="48" name="Group 1030">
              <a:extLst>
                <a:ext uri="{FF2B5EF4-FFF2-40B4-BE49-F238E27FC236}">
                  <a16:creationId xmlns:a16="http://schemas.microsoft.com/office/drawing/2014/main" id="{DB236C8B-BBDD-4BB9-94CF-FF45B35832AF}"/>
                </a:ext>
              </a:extLst>
            </p:cNvPr>
            <p:cNvGrpSpPr/>
            <p:nvPr/>
          </p:nvGrpSpPr>
          <p:grpSpPr>
            <a:xfrm>
              <a:off x="2610876" y="1179095"/>
              <a:ext cx="1058779" cy="1227223"/>
              <a:chOff x="2081463" y="1010652"/>
              <a:chExt cx="1239252" cy="1419727"/>
            </a:xfrm>
          </p:grpSpPr>
          <p:pic>
            <p:nvPicPr>
              <p:cNvPr id="57" name="Picture 56">
                <a:extLst>
                  <a:ext uri="{FF2B5EF4-FFF2-40B4-BE49-F238E27FC236}">
                    <a16:creationId xmlns:a16="http://schemas.microsoft.com/office/drawing/2014/main" id="{41E1506E-0B52-4B07-91AB-514DFEBFEC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58" name="Picture 57">
                <a:extLst>
                  <a:ext uri="{FF2B5EF4-FFF2-40B4-BE49-F238E27FC236}">
                    <a16:creationId xmlns:a16="http://schemas.microsoft.com/office/drawing/2014/main" id="{3E74D74A-BEFD-4C13-AE1E-E949FE1A5E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49" name="Group 1031">
              <a:extLst>
                <a:ext uri="{FF2B5EF4-FFF2-40B4-BE49-F238E27FC236}">
                  <a16:creationId xmlns:a16="http://schemas.microsoft.com/office/drawing/2014/main" id="{D9CAC279-CC58-4329-ACF9-6509450FF2B5}"/>
                </a:ext>
              </a:extLst>
            </p:cNvPr>
            <p:cNvGrpSpPr/>
            <p:nvPr/>
          </p:nvGrpSpPr>
          <p:grpSpPr>
            <a:xfrm>
              <a:off x="4531917" y="1463842"/>
              <a:ext cx="1017662" cy="1074821"/>
              <a:chOff x="3449052" y="1211179"/>
              <a:chExt cx="1017662" cy="1074821"/>
            </a:xfrm>
          </p:grpSpPr>
          <p:pic>
            <p:nvPicPr>
              <p:cNvPr id="55" name="Picture 54">
                <a:extLst>
                  <a:ext uri="{FF2B5EF4-FFF2-40B4-BE49-F238E27FC236}">
                    <a16:creationId xmlns:a16="http://schemas.microsoft.com/office/drawing/2014/main" id="{228D9F92-3888-4483-93F0-C510D74A930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56" name="Picture 55">
                <a:extLst>
                  <a:ext uri="{FF2B5EF4-FFF2-40B4-BE49-F238E27FC236}">
                    <a16:creationId xmlns:a16="http://schemas.microsoft.com/office/drawing/2014/main" id="{64B6ED5F-8F71-490C-85A2-787A6CC7660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50" name="Picture 49">
              <a:extLst>
                <a:ext uri="{FF2B5EF4-FFF2-40B4-BE49-F238E27FC236}">
                  <a16:creationId xmlns:a16="http://schemas.microsoft.com/office/drawing/2014/main" id="{4DBA323F-ED2A-4042-878F-32CC4E76AB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5307" y="1183105"/>
              <a:ext cx="1017662" cy="1029619"/>
            </a:xfrm>
            <a:prstGeom prst="rect">
              <a:avLst/>
            </a:prstGeom>
          </p:spPr>
        </p:pic>
        <p:pic>
          <p:nvPicPr>
            <p:cNvPr id="51" name="Picture 50">
              <a:extLst>
                <a:ext uri="{FF2B5EF4-FFF2-40B4-BE49-F238E27FC236}">
                  <a16:creationId xmlns:a16="http://schemas.microsoft.com/office/drawing/2014/main" id="{DFA4897B-3982-49E0-9CDB-983378E1FD4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1876" y="1532021"/>
              <a:ext cx="778042" cy="778042"/>
            </a:xfrm>
            <a:prstGeom prst="rect">
              <a:avLst/>
            </a:prstGeom>
          </p:spPr>
        </p:pic>
        <p:sp>
          <p:nvSpPr>
            <p:cNvPr id="52" name="Text Box 5">
              <a:extLst>
                <a:ext uri="{FF2B5EF4-FFF2-40B4-BE49-F238E27FC236}">
                  <a16:creationId xmlns:a16="http://schemas.microsoft.com/office/drawing/2014/main" id="{D36DC168-9A0B-46C5-A5A2-02FC54034292}"/>
                </a:ext>
              </a:extLst>
            </p:cNvPr>
            <p:cNvSpPr txBox="1">
              <a:spLocks noChangeArrowheads="1"/>
            </p:cNvSpPr>
            <p:nvPr/>
          </p:nvSpPr>
          <p:spPr bwMode="auto">
            <a:xfrm>
              <a:off x="430571" y="5462347"/>
              <a:ext cx="1494484" cy="61361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00" dirty="0">
                  <a:solidFill>
                    <a:srgbClr val="000000"/>
                  </a:solidFill>
                </a:rPr>
                <a:t>Networking and Parallel Hardware</a:t>
              </a:r>
              <a:endParaRPr lang="en-US" sz="800" dirty="0">
                <a:solidFill>
                  <a:srgbClr val="000000"/>
                </a:solidFill>
              </a:endParaRPr>
            </a:p>
          </p:txBody>
        </p:sp>
        <p:sp>
          <p:nvSpPr>
            <p:cNvPr id="53" name="Text Box 5">
              <a:extLst>
                <a:ext uri="{FF2B5EF4-FFF2-40B4-BE49-F238E27FC236}">
                  <a16:creationId xmlns:a16="http://schemas.microsoft.com/office/drawing/2014/main" id="{CCF9DEB2-7E9C-45D1-B8E5-55D34B2F3CF9}"/>
                </a:ext>
              </a:extLst>
            </p:cNvPr>
            <p:cNvSpPr txBox="1">
              <a:spLocks noChangeArrowheads="1"/>
            </p:cNvSpPr>
            <p:nvPr/>
          </p:nvSpPr>
          <p:spPr bwMode="auto">
            <a:xfrm>
              <a:off x="425868" y="3982446"/>
              <a:ext cx="1499186" cy="60157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pPr>
              <a:r>
                <a:rPr lang="en-US" sz="1000" dirty="0">
                  <a:solidFill>
                    <a:srgbClr val="000000"/>
                  </a:solidFill>
                </a:rPr>
                <a:t>IPC primitives for control and data.</a:t>
              </a:r>
              <a:endParaRPr lang="en-US" sz="800" dirty="0">
                <a:solidFill>
                  <a:srgbClr val="000000"/>
                </a:solidFill>
              </a:endParaRPr>
            </a:p>
          </p:txBody>
        </p:sp>
        <p:sp>
          <p:nvSpPr>
            <p:cNvPr id="54" name="Rectangle 53">
              <a:extLst>
                <a:ext uri="{FF2B5EF4-FFF2-40B4-BE49-F238E27FC236}">
                  <a16:creationId xmlns:a16="http://schemas.microsoft.com/office/drawing/2014/main" id="{AF991402-D96F-4999-8330-BA5311002FB6}"/>
                </a:ext>
              </a:extLst>
            </p:cNvPr>
            <p:cNvSpPr/>
            <p:nvPr/>
          </p:nvSpPr>
          <p:spPr>
            <a:xfrm>
              <a:off x="433136" y="2755233"/>
              <a:ext cx="1479885"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rgbClr val="000000"/>
                  </a:solidFill>
                </a:rPr>
                <a:t>Frameworks for distributed programming</a:t>
              </a:r>
              <a:endParaRPr lang="en-US" sz="800" dirty="0">
                <a:solidFill>
                  <a:srgbClr val="000000"/>
                </a:solidFill>
              </a:endParaRPr>
            </a:p>
          </p:txBody>
        </p:sp>
      </p:grpSp>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2. Components of a Distributed System     (</a:t>
            </a:r>
            <a:r>
              <a:rPr lang="en-US" sz="3600" dirty="0" err="1">
                <a:latin typeface="Times New Roman" panose="02020603050405020304" pitchFamily="18" charset="0"/>
                <a:cs typeface="Times New Roman" panose="02020603050405020304" pitchFamily="18" charset="0"/>
              </a:rPr>
              <a:t>Cont</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977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1524000" y="0"/>
            <a:ext cx="9144000" cy="6581274"/>
            <a:chOff x="0" y="0"/>
            <a:chExt cx="9144000" cy="6581274"/>
          </a:xfrm>
        </p:grpSpPr>
        <p:sp>
          <p:nvSpPr>
            <p:cNvPr id="86" name="Rectangle 85"/>
            <p:cNvSpPr/>
            <p:nvPr/>
          </p:nvSpPr>
          <p:spPr>
            <a:xfrm>
              <a:off x="0" y="0"/>
              <a:ext cx="9144000" cy="65812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17011" y="2129589"/>
              <a:ext cx="4308642" cy="2858664"/>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9813" y="890353"/>
              <a:ext cx="357499" cy="357499"/>
            </a:xfrm>
            <a:prstGeom prst="rect">
              <a:avLst/>
            </a:prstGeom>
          </p:spPr>
        </p:pic>
        <p:pic>
          <p:nvPicPr>
            <p:cNvPr id="5" name="Picture 13" descr="C:\Documents and Settings\Administrator\Local Settings\Temporary Internet Files\Content.IE5\YP27MHEV\MC900432621[1].png"/>
            <p:cNvPicPr>
              <a:picLocks noChangeAspect="1" noChangeArrowheads="1"/>
            </p:cNvPicPr>
            <p:nvPr/>
          </p:nvPicPr>
          <p:blipFill>
            <a:blip r:embed="rId3" cstate="print"/>
            <a:srcRect/>
            <a:stretch>
              <a:fillRect/>
            </a:stretch>
          </p:blipFill>
          <p:spPr bwMode="auto">
            <a:xfrm flipH="1">
              <a:off x="952241" y="2348066"/>
              <a:ext cx="830197" cy="832513"/>
            </a:xfrm>
            <a:prstGeom prst="rect">
              <a:avLst/>
            </a:prstGeom>
            <a:noFill/>
          </p:spPr>
        </p:pic>
        <p:pic>
          <p:nvPicPr>
            <p:cNvPr id="6" name="Picture 8" descr="C:\Documents and Settings\Administrator\Local Settings\Temporary Internet Files\Content.IE5\YP27MHEV\MCj04315760000[1].png"/>
            <p:cNvPicPr>
              <a:picLocks noChangeAspect="1" noChangeArrowheads="1"/>
            </p:cNvPicPr>
            <p:nvPr/>
          </p:nvPicPr>
          <p:blipFill>
            <a:blip r:embed="rId4" cstate="print"/>
            <a:srcRect/>
            <a:stretch>
              <a:fillRect/>
            </a:stretch>
          </p:blipFill>
          <p:spPr bwMode="auto">
            <a:xfrm>
              <a:off x="1888068" y="5333561"/>
              <a:ext cx="928710" cy="934901"/>
            </a:xfrm>
            <a:prstGeom prst="rect">
              <a:avLst/>
            </a:prstGeom>
            <a:noFill/>
          </p:spPr>
        </p:pic>
        <p:pic>
          <p:nvPicPr>
            <p:cNvPr id="7" name="Picture 2" descr="C:\Documents and Settings\csve\Local Settings\Temporary Internet Files\Content.IE5\4PQ7052J\MC900432623[1].png"/>
            <p:cNvPicPr>
              <a:picLocks noChangeAspect="1" noChangeArrowheads="1"/>
            </p:cNvPicPr>
            <p:nvPr/>
          </p:nvPicPr>
          <p:blipFill>
            <a:blip r:embed="rId5" cstate="print"/>
            <a:srcRect/>
            <a:stretch>
              <a:fillRect/>
            </a:stretch>
          </p:blipFill>
          <p:spPr bwMode="auto">
            <a:xfrm flipH="1">
              <a:off x="1413754" y="5540385"/>
              <a:ext cx="825378" cy="775556"/>
            </a:xfrm>
            <a:prstGeom prst="rect">
              <a:avLst/>
            </a:prstGeom>
            <a:noFill/>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5381" y="1021250"/>
              <a:ext cx="447182" cy="447182"/>
            </a:xfrm>
            <a:prstGeom prst="rect">
              <a:avLst/>
            </a:prstGeom>
          </p:spPr>
        </p:pic>
        <p:pic>
          <p:nvPicPr>
            <p:cNvPr id="10"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1616984" y="729933"/>
              <a:ext cx="510465" cy="988338"/>
            </a:xfrm>
            <a:prstGeom prst="rect">
              <a:avLst/>
            </a:prstGeom>
            <a:noFill/>
          </p:spPr>
        </p:pic>
        <p:pic>
          <p:nvPicPr>
            <p:cNvPr id="8"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1945847" y="926448"/>
              <a:ext cx="510465" cy="988338"/>
            </a:xfrm>
            <a:prstGeom prst="rect">
              <a:avLst/>
            </a:prstGeom>
            <a:noFill/>
          </p:spPr>
        </p:pic>
        <p:pic>
          <p:nvPicPr>
            <p:cNvPr id="4" name="Picture 2" descr="C:\Documents and Settings\Administrator\Local Settings\Temporary Internet Files\Content.IE5\S5CT05S7\MC900434888[2].png"/>
            <p:cNvPicPr>
              <a:picLocks noChangeAspect="1" noChangeArrowheads="1"/>
            </p:cNvPicPr>
            <p:nvPr/>
          </p:nvPicPr>
          <p:blipFill>
            <a:blip r:embed="rId7" cstate="print"/>
            <a:srcRect/>
            <a:stretch>
              <a:fillRect/>
            </a:stretch>
          </p:blipFill>
          <p:spPr bwMode="auto">
            <a:xfrm>
              <a:off x="1332486" y="1060699"/>
              <a:ext cx="857293" cy="857293"/>
            </a:xfrm>
            <a:prstGeom prst="rect">
              <a:avLst/>
            </a:prstGeom>
            <a:noFill/>
          </p:spPr>
        </p:pic>
        <p:pic>
          <p:nvPicPr>
            <p:cNvPr id="12" name="Picture 5" descr="C:\Users\csve\AppData\Local\Microsoft\Windows\Temporary Internet Files\Content.IE5\MH53Z2QL\MC900433949[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390497" flipH="1">
              <a:off x="1022706" y="3948312"/>
              <a:ext cx="914400" cy="95111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Oval Callout 12"/>
            <p:cNvSpPr/>
            <p:nvPr/>
          </p:nvSpPr>
          <p:spPr>
            <a:xfrm>
              <a:off x="481274" y="96256"/>
              <a:ext cx="1419726" cy="902369"/>
            </a:xfrm>
            <a:prstGeom prst="wedgeEllipseCallout">
              <a:avLst>
                <a:gd name="adj1" fmla="val 32648"/>
                <a:gd name="adj2" fmla="val 58762"/>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need to grow my infrastructure, but I do not know for how long…</a:t>
              </a:r>
            </a:p>
          </p:txBody>
        </p:sp>
        <p:sp>
          <p:nvSpPr>
            <p:cNvPr id="14" name="Oval Callout 13"/>
            <p:cNvSpPr/>
            <p:nvPr/>
          </p:nvSpPr>
          <p:spPr>
            <a:xfrm>
              <a:off x="108281" y="1600203"/>
              <a:ext cx="1347537" cy="946485"/>
            </a:xfrm>
            <a:prstGeom prst="wedgeEllipseCallout">
              <a:avLst>
                <a:gd name="adj1" fmla="val 29258"/>
                <a:gd name="adj2" fmla="val 69428"/>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cannot invest in infrastructure, I just started my business….</a:t>
              </a:r>
            </a:p>
          </p:txBody>
        </p:sp>
        <p:sp>
          <p:nvSpPr>
            <p:cNvPr id="15" name="Oval Callout 14"/>
            <p:cNvSpPr/>
            <p:nvPr/>
          </p:nvSpPr>
          <p:spPr>
            <a:xfrm>
              <a:off x="36096" y="3132221"/>
              <a:ext cx="1692440" cy="902369"/>
            </a:xfrm>
            <a:prstGeom prst="wedgeEllipseCallout">
              <a:avLst>
                <a:gd name="adj1" fmla="val 18911"/>
                <a:gd name="adj2" fmla="val 80095"/>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want to focus on application logic and not maintenance and scalability issues</a:t>
              </a:r>
            </a:p>
          </p:txBody>
        </p:sp>
        <p:sp>
          <p:nvSpPr>
            <p:cNvPr id="16" name="Oval Callout 15"/>
            <p:cNvSpPr/>
            <p:nvPr/>
          </p:nvSpPr>
          <p:spPr>
            <a:xfrm>
              <a:off x="204544" y="4993109"/>
              <a:ext cx="1588165" cy="902369"/>
            </a:xfrm>
            <a:prstGeom prst="wedgeEllipseCallout">
              <a:avLst>
                <a:gd name="adj1" fmla="val 51460"/>
                <a:gd name="adj2" fmla="val 40096"/>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want to access and edit my documents and photos from everywhere..</a:t>
              </a:r>
            </a:p>
          </p:txBody>
        </p:sp>
        <p:sp>
          <p:nvSpPr>
            <p:cNvPr id="19" name="Right Arrow 18"/>
            <p:cNvSpPr/>
            <p:nvPr/>
          </p:nvSpPr>
          <p:spPr>
            <a:xfrm rot="3733343" flipV="1">
              <a:off x="2116073" y="1926756"/>
              <a:ext cx="825976"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685665" flipV="1">
              <a:off x="1739426" y="2829295"/>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179065" flipV="1">
              <a:off x="1904846" y="3984071"/>
              <a:ext cx="512369"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8057607" flipV="1">
              <a:off x="2541532" y="4882684"/>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p:cNvSpPr>
              <a:spLocks noChangeAspect="1" noEditPoints="1" noChangeArrowheads="1"/>
            </p:cNvSpPr>
            <p:nvPr/>
          </p:nvSpPr>
          <p:spPr bwMode="auto">
            <a:xfrm>
              <a:off x="4006487" y="4681079"/>
              <a:ext cx="1208915" cy="53423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0" name="Cloud"/>
            <p:cNvSpPr>
              <a:spLocks noChangeAspect="1" noEditPoints="1" noChangeArrowheads="1"/>
            </p:cNvSpPr>
            <p:nvPr/>
          </p:nvSpPr>
          <p:spPr bwMode="auto">
            <a:xfrm rot="19367754">
              <a:off x="2331585" y="2579812"/>
              <a:ext cx="1051941" cy="64331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defRPr/>
              </a:pPr>
              <a:endParaRPr lang="en-US" dirty="0"/>
            </a:p>
          </p:txBody>
        </p:sp>
        <p:sp>
          <p:nvSpPr>
            <p:cNvPr id="26" name="Cloud"/>
            <p:cNvSpPr>
              <a:spLocks noChangeAspect="1" noEditPoints="1" noChangeArrowheads="1"/>
            </p:cNvSpPr>
            <p:nvPr/>
          </p:nvSpPr>
          <p:spPr bwMode="auto">
            <a:xfrm rot="3046258">
              <a:off x="2304491" y="3813388"/>
              <a:ext cx="1227500" cy="8600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2" name="Cloud"/>
            <p:cNvSpPr>
              <a:spLocks noChangeAspect="1" noEditPoints="1" noChangeArrowheads="1"/>
            </p:cNvSpPr>
            <p:nvPr/>
          </p:nvSpPr>
          <p:spPr bwMode="auto">
            <a:xfrm rot="19388699">
              <a:off x="5904435" y="4080479"/>
              <a:ext cx="896814" cy="5686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sp>
          <p:nvSpPr>
            <p:cNvPr id="34" name="Cloud"/>
            <p:cNvSpPr>
              <a:spLocks noChangeAspect="1" noEditPoints="1" noChangeArrowheads="1"/>
            </p:cNvSpPr>
            <p:nvPr/>
          </p:nvSpPr>
          <p:spPr bwMode="auto">
            <a:xfrm rot="208439">
              <a:off x="3834680" y="2046071"/>
              <a:ext cx="965677" cy="35802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defRPr/>
              </a:pPr>
              <a:endParaRPr lang="en-US" dirty="0"/>
            </a:p>
          </p:txBody>
        </p:sp>
        <p:sp>
          <p:nvSpPr>
            <p:cNvPr id="35" name="Cloud"/>
            <p:cNvSpPr>
              <a:spLocks noChangeAspect="1" noEditPoints="1" noChangeArrowheads="1"/>
            </p:cNvSpPr>
            <p:nvPr/>
          </p:nvSpPr>
          <p:spPr bwMode="auto">
            <a:xfrm rot="2043262">
              <a:off x="5526365" y="2341141"/>
              <a:ext cx="1105101" cy="4510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bg1"/>
                </a:gs>
                <a:gs pos="70000">
                  <a:schemeClr val="accent1">
                    <a:lumMod val="20000"/>
                    <a:lumOff val="80000"/>
                  </a:schemeClr>
                </a:gs>
                <a:gs pos="100000">
                  <a:schemeClr val="accent1">
                    <a:lumMod val="40000"/>
                    <a:lumOff val="60000"/>
                  </a:schemeClr>
                </a:gs>
              </a:gsLst>
              <a:lin ang="2700000" scaled="0"/>
              <a:tileRect/>
            </a:gradFill>
            <a:ln w="9525">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a:lstStyle/>
            <a:p>
              <a:pPr algn="just">
                <a:spcBef>
                  <a:spcPct val="20000"/>
                </a:spcBef>
                <a:buClr>
                  <a:schemeClr val="accent2"/>
                </a:buClr>
                <a:buSzPct val="60000"/>
                <a:buFont typeface="Wingdings" pitchFamily="2" charset="2"/>
                <a:buChar char="n"/>
                <a:defRPr/>
              </a:pPr>
              <a:endParaRPr lang="en-US" dirty="0"/>
            </a:p>
          </p:txBody>
        </p:sp>
        <p:grpSp>
          <p:nvGrpSpPr>
            <p:cNvPr id="38" name="Group 37"/>
            <p:cNvGrpSpPr/>
            <p:nvPr/>
          </p:nvGrpSpPr>
          <p:grpSpPr>
            <a:xfrm>
              <a:off x="5294637" y="417117"/>
              <a:ext cx="1439016" cy="1076569"/>
              <a:chOff x="5920279" y="272733"/>
              <a:chExt cx="1439016" cy="1076569"/>
            </a:xfrm>
          </p:grpSpPr>
          <p:pic>
            <p:nvPicPr>
              <p:cNvPr id="23"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5920279" y="292786"/>
                <a:ext cx="510465" cy="988338"/>
              </a:xfrm>
              <a:prstGeom prst="rect">
                <a:avLst/>
              </a:prstGeom>
              <a:noFill/>
            </p:spPr>
          </p:pic>
          <p:pic>
            <p:nvPicPr>
              <p:cNvPr id="24"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273206" y="272733"/>
                <a:ext cx="510465" cy="988338"/>
              </a:xfrm>
              <a:prstGeom prst="rect">
                <a:avLst/>
              </a:prstGeom>
              <a:noFill/>
            </p:spPr>
          </p:pic>
          <p:pic>
            <p:nvPicPr>
              <p:cNvPr id="25"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593598" y="304817"/>
                <a:ext cx="510465" cy="988338"/>
              </a:xfrm>
              <a:prstGeom prst="rect">
                <a:avLst/>
              </a:prstGeom>
              <a:noFill/>
            </p:spPr>
          </p:pic>
          <p:pic>
            <p:nvPicPr>
              <p:cNvPr id="36"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848830" y="360964"/>
                <a:ext cx="510465" cy="988338"/>
              </a:xfrm>
              <a:prstGeom prst="rect">
                <a:avLst/>
              </a:prstGeom>
              <a:noFill/>
            </p:spPr>
          </p:pic>
          <p:pic>
            <p:nvPicPr>
              <p:cNvPr id="37" name="Picture 13" descr="C:\Documents and Settings\Administrator\Local Settings\Temporary Internet Files\Content.IE5\YP27MHEV\MC900432621[1].png"/>
              <p:cNvPicPr>
                <a:picLocks noChangeAspect="1" noChangeArrowheads="1"/>
              </p:cNvPicPr>
              <p:nvPr/>
            </p:nvPicPr>
            <p:blipFill>
              <a:blip r:embed="rId3" cstate="print"/>
              <a:srcRect/>
              <a:stretch>
                <a:fillRect/>
              </a:stretch>
            </p:blipFill>
            <p:spPr bwMode="auto">
              <a:xfrm>
                <a:off x="6340641" y="671666"/>
                <a:ext cx="589549" cy="531492"/>
              </a:xfrm>
              <a:prstGeom prst="rect">
                <a:avLst/>
              </a:prstGeom>
              <a:noFill/>
            </p:spPr>
          </p:pic>
        </p:grpSp>
        <p:grpSp>
          <p:nvGrpSpPr>
            <p:cNvPr id="46" name="Group 45"/>
            <p:cNvGrpSpPr/>
            <p:nvPr/>
          </p:nvGrpSpPr>
          <p:grpSpPr>
            <a:xfrm rot="384784">
              <a:off x="6753047" y="906397"/>
              <a:ext cx="1439016" cy="1076569"/>
              <a:chOff x="6801174" y="822175"/>
              <a:chExt cx="1439016" cy="1076569"/>
            </a:xfrm>
          </p:grpSpPr>
          <p:pic>
            <p:nvPicPr>
              <p:cNvPr id="40"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801174" y="842228"/>
                <a:ext cx="510465" cy="988338"/>
              </a:xfrm>
              <a:prstGeom prst="rect">
                <a:avLst/>
              </a:prstGeom>
              <a:noFill/>
            </p:spPr>
          </p:pic>
          <p:pic>
            <p:nvPicPr>
              <p:cNvPr id="41"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154101" y="822175"/>
                <a:ext cx="510465" cy="988338"/>
              </a:xfrm>
              <a:prstGeom prst="rect">
                <a:avLst/>
              </a:prstGeom>
              <a:noFill/>
            </p:spPr>
          </p:pic>
          <p:pic>
            <p:nvPicPr>
              <p:cNvPr id="42"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474493" y="854259"/>
                <a:ext cx="510465" cy="988338"/>
              </a:xfrm>
              <a:prstGeom prst="rect">
                <a:avLst/>
              </a:prstGeom>
              <a:noFill/>
            </p:spPr>
          </p:pic>
          <p:pic>
            <p:nvPicPr>
              <p:cNvPr id="43"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729725" y="910406"/>
                <a:ext cx="510465" cy="988338"/>
              </a:xfrm>
              <a:prstGeom prst="rect">
                <a:avLst/>
              </a:prstGeom>
              <a:noFill/>
            </p:spPr>
          </p:pic>
          <p:pic>
            <p:nvPicPr>
              <p:cNvPr id="45" name="Picture 2" descr="C:\Documents and Settings\Administrator\Local Settings\Temporary Internet Files\Content.IE5\0NG589SB\MC900432622[1].png"/>
              <p:cNvPicPr>
                <a:picLocks noChangeAspect="1" noChangeArrowheads="1"/>
              </p:cNvPicPr>
              <p:nvPr/>
            </p:nvPicPr>
            <p:blipFill>
              <a:blip r:embed="rId9" cstate="print"/>
              <a:srcRect/>
              <a:stretch>
                <a:fillRect/>
              </a:stretch>
            </p:blipFill>
            <p:spPr bwMode="auto">
              <a:xfrm>
                <a:off x="7141642" y="1212378"/>
                <a:ext cx="564808" cy="523130"/>
              </a:xfrm>
              <a:prstGeom prst="rect">
                <a:avLst/>
              </a:prstGeom>
              <a:noFill/>
            </p:spPr>
          </p:pic>
        </p:grpSp>
        <p:sp>
          <p:nvSpPr>
            <p:cNvPr id="47" name="Right Arrow 46"/>
            <p:cNvSpPr/>
            <p:nvPr/>
          </p:nvSpPr>
          <p:spPr>
            <a:xfrm rot="8132092" flipV="1">
              <a:off x="6250920" y="1910720"/>
              <a:ext cx="825976"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6055495" flipV="1">
              <a:off x="5527338" y="1565058"/>
              <a:ext cx="728352"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Callout 48"/>
            <p:cNvSpPr/>
            <p:nvPr/>
          </p:nvSpPr>
          <p:spPr>
            <a:xfrm>
              <a:off x="7275104" y="517358"/>
              <a:ext cx="1664359" cy="709863"/>
            </a:xfrm>
            <a:prstGeom prst="wedgeEllipseCallout">
              <a:avLst>
                <a:gd name="adj1" fmla="val -32208"/>
                <a:gd name="adj2" fmla="val 76209"/>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have a surplus of infrastructure that I want to make use of</a:t>
              </a:r>
            </a:p>
          </p:txBody>
        </p:sp>
        <p:sp>
          <p:nvSpPr>
            <p:cNvPr id="50" name="Oval Callout 49"/>
            <p:cNvSpPr/>
            <p:nvPr/>
          </p:nvSpPr>
          <p:spPr>
            <a:xfrm>
              <a:off x="5899493" y="104271"/>
              <a:ext cx="1664359" cy="709863"/>
            </a:xfrm>
            <a:prstGeom prst="wedgeEllipseCallout">
              <a:avLst>
                <a:gd name="adj1" fmla="val -32208"/>
                <a:gd name="adj2" fmla="val 76209"/>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have a lot of infrastructure that I want to rent …</a:t>
              </a:r>
            </a:p>
          </p:txBody>
        </p:sp>
        <p:sp>
          <p:nvSpPr>
            <p:cNvPr id="52" name="Oval Callout 51"/>
            <p:cNvSpPr/>
            <p:nvPr/>
          </p:nvSpPr>
          <p:spPr>
            <a:xfrm>
              <a:off x="7259061" y="2209800"/>
              <a:ext cx="1664359" cy="709863"/>
            </a:xfrm>
            <a:prstGeom prst="wedgeEllipseCallout">
              <a:avLst>
                <a:gd name="adj1" fmla="val -15581"/>
                <a:gd name="adj2" fmla="val 91463"/>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have infrastructure and middleware and I can host applications</a:t>
              </a:r>
            </a:p>
          </p:txBody>
        </p:sp>
        <p:grpSp>
          <p:nvGrpSpPr>
            <p:cNvPr id="57" name="Group 56"/>
            <p:cNvGrpSpPr/>
            <p:nvPr/>
          </p:nvGrpSpPr>
          <p:grpSpPr>
            <a:xfrm>
              <a:off x="7446903" y="2863537"/>
              <a:ext cx="1430450" cy="988338"/>
              <a:chOff x="7134071" y="2911665"/>
              <a:chExt cx="1430450" cy="988338"/>
            </a:xfrm>
          </p:grpSpPr>
          <p:pic>
            <p:nvPicPr>
              <p:cNvPr id="51" name="Picture 9" descr="C:\Documents and Settings\Administrator\Local Settings\Temporary Internet Files\Content.IE5\S5CT05S7\MCj04326250000[1].png"/>
              <p:cNvPicPr>
                <a:picLocks noChangeAspect="1" noChangeArrowheads="1"/>
              </p:cNvPicPr>
              <p:nvPr/>
            </p:nvPicPr>
            <p:blipFill>
              <a:blip r:embed="rId10" cstate="print"/>
              <a:srcRect/>
              <a:stretch>
                <a:fillRect/>
              </a:stretch>
            </p:blipFill>
            <p:spPr bwMode="auto">
              <a:xfrm>
                <a:off x="7134071" y="3126046"/>
                <a:ext cx="662406" cy="651870"/>
              </a:xfrm>
              <a:prstGeom prst="rect">
                <a:avLst/>
              </a:prstGeom>
              <a:noFill/>
            </p:spPr>
          </p:pic>
          <p:pic>
            <p:nvPicPr>
              <p:cNvPr id="53"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636785" y="2911665"/>
                <a:ext cx="510465" cy="988338"/>
              </a:xfrm>
              <a:prstGeom prst="rect">
                <a:avLst/>
              </a:prstGeom>
              <a:noFill/>
            </p:spPr>
          </p:pic>
          <p:pic>
            <p:nvPicPr>
              <p:cNvPr id="1026" name="Picture 2" descr="C:\Documents and Settings\Administrator\Local Settings\Temporary Internet Files\Content.IE5\FB9PB6MP\MC900432553[1].png"/>
              <p:cNvPicPr>
                <a:picLocks noChangeAspect="1" noChangeArrowheads="1"/>
              </p:cNvPicPr>
              <p:nvPr/>
            </p:nvPicPr>
            <p:blipFill>
              <a:blip r:embed="rId11" cstate="print"/>
              <a:srcRect/>
              <a:stretch>
                <a:fillRect/>
              </a:stretch>
            </p:blipFill>
            <p:spPr bwMode="auto">
              <a:xfrm>
                <a:off x="7664260" y="3284768"/>
                <a:ext cx="541278" cy="541278"/>
              </a:xfrm>
              <a:prstGeom prst="rect">
                <a:avLst/>
              </a:prstGeom>
              <a:noFill/>
            </p:spPr>
          </p:pic>
          <p:pic>
            <p:nvPicPr>
              <p:cNvPr id="1027" name="Picture 3" descr="C:\Documents and Settings\Administrator\Local Settings\Temporary Internet Files\Content.IE5\D5GXTVH8\MC900431526[1].png"/>
              <p:cNvPicPr>
                <a:picLocks noChangeAspect="1" noChangeArrowheads="1"/>
              </p:cNvPicPr>
              <p:nvPr/>
            </p:nvPicPr>
            <p:blipFill>
              <a:blip r:embed="rId12" cstate="print"/>
              <a:srcRect/>
              <a:stretch>
                <a:fillRect/>
              </a:stretch>
            </p:blipFill>
            <p:spPr bwMode="auto">
              <a:xfrm>
                <a:off x="7880824" y="2923815"/>
                <a:ext cx="577373" cy="577373"/>
              </a:xfrm>
              <a:prstGeom prst="rect">
                <a:avLst/>
              </a:prstGeom>
              <a:noFill/>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7339" y="3303240"/>
                <a:ext cx="447182" cy="447182"/>
              </a:xfrm>
              <a:prstGeom prst="rect">
                <a:avLst/>
              </a:prstGeom>
            </p:spPr>
          </p:pic>
        </p:grpSp>
        <p:sp>
          <p:nvSpPr>
            <p:cNvPr id="58" name="Right Arrow 57"/>
            <p:cNvSpPr/>
            <p:nvPr/>
          </p:nvSpPr>
          <p:spPr>
            <a:xfrm rot="10800000" flipV="1">
              <a:off x="6806122" y="3282486"/>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7160539" y="4784588"/>
              <a:ext cx="1442034" cy="1014642"/>
              <a:chOff x="7196635" y="4712396"/>
              <a:chExt cx="1442034" cy="1014642"/>
            </a:xfrm>
          </p:grpSpPr>
          <p:pic>
            <p:nvPicPr>
              <p:cNvPr id="61"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7486457" y="4712396"/>
                <a:ext cx="510465" cy="988338"/>
              </a:xfrm>
              <a:prstGeom prst="rect">
                <a:avLst/>
              </a:prstGeom>
              <a:noFill/>
            </p:spPr>
          </p:pic>
          <p:pic>
            <p:nvPicPr>
              <p:cNvPr id="1031" name="Picture 7" descr="C:\Documents and Settings\Administrator\Local Settings\Temporary Internet Files\Content.IE5\FB9PB6MP\MC900432605[1].png"/>
              <p:cNvPicPr>
                <a:picLocks noChangeAspect="1" noChangeArrowheads="1"/>
              </p:cNvPicPr>
              <p:nvPr/>
            </p:nvPicPr>
            <p:blipFill>
              <a:blip r:embed="rId13" cstate="print"/>
              <a:srcRect/>
              <a:stretch>
                <a:fillRect/>
              </a:stretch>
            </p:blipFill>
            <p:spPr bwMode="auto">
              <a:xfrm>
                <a:off x="7760478" y="4884942"/>
                <a:ext cx="445054" cy="445054"/>
              </a:xfrm>
              <a:prstGeom prst="rect">
                <a:avLst/>
              </a:prstGeom>
              <a:noFill/>
            </p:spPr>
          </p:pic>
          <p:pic>
            <p:nvPicPr>
              <p:cNvPr id="1030" name="Picture 6" descr="C:\Documents and Settings\Administrator\Local Settings\Temporary Internet Files\Content.IE5\TNYO33JE\MC900432664[1].png"/>
              <p:cNvPicPr>
                <a:picLocks noChangeAspect="1" noChangeArrowheads="1"/>
              </p:cNvPicPr>
              <p:nvPr/>
            </p:nvPicPr>
            <p:blipFill>
              <a:blip r:embed="rId14" cstate="print"/>
              <a:srcRect/>
              <a:stretch>
                <a:fillRect/>
              </a:stretch>
            </p:blipFill>
            <p:spPr bwMode="auto">
              <a:xfrm>
                <a:off x="7576883" y="5050261"/>
                <a:ext cx="676777" cy="676777"/>
              </a:xfrm>
              <a:prstGeom prst="rect">
                <a:avLst/>
              </a:prstGeom>
              <a:noFill/>
            </p:spPr>
          </p:pic>
          <p:pic>
            <p:nvPicPr>
              <p:cNvPr id="69" name="Picture 68" descr="vista-wow-video-reel_256x256.png"/>
              <p:cNvPicPr>
                <a:picLocks noChangeAspect="1"/>
              </p:cNvPicPr>
              <p:nvPr/>
            </p:nvPicPr>
            <p:blipFill>
              <a:blip r:embed="rId15" cstate="print"/>
              <a:stretch>
                <a:fillRect/>
              </a:stretch>
            </p:blipFill>
            <p:spPr>
              <a:xfrm>
                <a:off x="7984953" y="4844722"/>
                <a:ext cx="653716" cy="653716"/>
              </a:xfrm>
              <a:prstGeom prst="rect">
                <a:avLst/>
              </a:prstGeom>
            </p:spPr>
          </p:pic>
          <p:pic>
            <p:nvPicPr>
              <p:cNvPr id="1032" name="Picture 8" descr="C:\Documents and Settings\Administrator\Local Settings\Temporary Internet Files\Content.IE5\OC5EUHND\MC900432622[1].png"/>
              <p:cNvPicPr>
                <a:picLocks noChangeAspect="1" noChangeArrowheads="1"/>
              </p:cNvPicPr>
              <p:nvPr/>
            </p:nvPicPr>
            <p:blipFill>
              <a:blip r:embed="rId16" cstate="print"/>
              <a:srcRect/>
              <a:stretch>
                <a:fillRect/>
              </a:stretch>
            </p:blipFill>
            <p:spPr bwMode="auto">
              <a:xfrm>
                <a:off x="7196635" y="4994867"/>
                <a:ext cx="611856" cy="611856"/>
              </a:xfrm>
              <a:prstGeom prst="rect">
                <a:avLst/>
              </a:prstGeom>
              <a:noFill/>
            </p:spPr>
          </p:pic>
        </p:grpSp>
        <p:sp>
          <p:nvSpPr>
            <p:cNvPr id="71" name="Right Arrow 70"/>
            <p:cNvSpPr/>
            <p:nvPr/>
          </p:nvSpPr>
          <p:spPr>
            <a:xfrm rot="12583016" flipV="1">
              <a:off x="6661738" y="4662114"/>
              <a:ext cx="644010" cy="350185"/>
            </a:xfrm>
            <a:prstGeom prst="rightArrow">
              <a:avLst/>
            </a:prstGeom>
            <a:gradFill flip="none" rotWithShape="1">
              <a:gsLst>
                <a:gs pos="0">
                  <a:srgbClr val="FFFA8F">
                    <a:alpha val="32000"/>
                  </a:srgbClr>
                </a:gs>
                <a:gs pos="30000">
                  <a:srgbClr val="FAE75C"/>
                </a:gs>
                <a:gs pos="70000">
                  <a:srgbClr val="FFC000"/>
                </a:gs>
                <a:gs pos="100000">
                  <a:srgbClr val="F2B800"/>
                </a:gs>
              </a:gsLst>
              <a:lin ang="5400000" scaled="1"/>
              <a:tileRect/>
            </a:gradFill>
            <a:ln w="12700">
              <a:solidFill>
                <a:srgbClr val="D6A300">
                  <a:alpha val="39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Callout 71"/>
            <p:cNvSpPr/>
            <p:nvPr/>
          </p:nvSpPr>
          <p:spPr>
            <a:xfrm>
              <a:off x="6947647" y="4020808"/>
              <a:ext cx="1664359" cy="709863"/>
            </a:xfrm>
            <a:prstGeom prst="wedgeEllipseCallout">
              <a:avLst>
                <a:gd name="adj1" fmla="val -15581"/>
                <a:gd name="adj2" fmla="val 91463"/>
              </a:avLst>
            </a:prstGeom>
            <a:solidFill>
              <a:srgbClr val="FF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000" b="1" dirty="0">
                  <a:solidFill>
                    <a:schemeClr val="tx1"/>
                  </a:solidFill>
                </a:rPr>
                <a:t>I have infrastructure and provide application services</a:t>
              </a:r>
            </a:p>
          </p:txBody>
        </p:sp>
        <p:pic>
          <p:nvPicPr>
            <p:cNvPr id="75" name="Picture 2" descr="Z:\Documents\University of Melbourne\Aneka\CloudBook\Icons\1306768872_browser.png"/>
            <p:cNvPicPr>
              <a:picLocks noChangeAspect="1" noChangeArrowheads="1"/>
            </p:cNvPicPr>
            <p:nvPr/>
          </p:nvPicPr>
          <p:blipFill>
            <a:blip r:embed="rId17" cstate="print"/>
            <a:srcRect/>
            <a:stretch>
              <a:fillRect/>
            </a:stretch>
          </p:blipFill>
          <p:spPr bwMode="auto">
            <a:xfrm>
              <a:off x="3453063" y="2447045"/>
              <a:ext cx="2245275" cy="2245275"/>
            </a:xfrm>
            <a:prstGeom prst="rect">
              <a:avLst/>
            </a:prstGeom>
            <a:noFill/>
          </p:spPr>
        </p:pic>
        <p:sp>
          <p:nvSpPr>
            <p:cNvPr id="74" name="Rectangle 73"/>
            <p:cNvSpPr/>
            <p:nvPr/>
          </p:nvSpPr>
          <p:spPr>
            <a:xfrm>
              <a:off x="3104143" y="3316264"/>
              <a:ext cx="3019926" cy="400110"/>
            </a:xfrm>
            <a:prstGeom prst="rect">
              <a:avLst/>
            </a:prstGeom>
            <a:solidFill>
              <a:srgbClr val="FFFFFF"/>
            </a:solidFill>
            <a:ln>
              <a:solidFill>
                <a:srgbClr val="000000"/>
              </a:solidFill>
            </a:ln>
          </p:spPr>
          <p:txBody>
            <a:bodyPr wrap="square" lIns="91440" tIns="45720" rIns="91440" bIns="45720">
              <a:spAutoFit/>
            </a:bodyPr>
            <a:lstStyle/>
            <a:p>
              <a:pPr algn="ct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Global Cloud Marketplace</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78" name="Picture 77" descr="green_tree7  Final.JPG"/>
            <p:cNvPicPr>
              <a:picLocks noChangeAspect="1"/>
            </p:cNvPicPr>
            <p:nvPr/>
          </p:nvPicPr>
          <p:blipFill>
            <a:blip r:embed="rId18" cstate="print"/>
            <a:stretch>
              <a:fillRect/>
            </a:stretch>
          </p:blipFill>
          <p:spPr>
            <a:xfrm>
              <a:off x="3140489" y="5273841"/>
              <a:ext cx="769771" cy="840706"/>
            </a:xfrm>
            <a:prstGeom prst="rect">
              <a:avLst/>
            </a:prstGeom>
          </p:spPr>
        </p:pic>
        <p:pic>
          <p:nvPicPr>
            <p:cNvPr id="79" name="Picture 22" descr="C:\Documents and Settings\sonu\Desktop\dollar.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965821" y="5626609"/>
              <a:ext cx="594148" cy="816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0" name="Picture 79" descr="Text Document.png"/>
            <p:cNvPicPr>
              <a:picLocks noChangeAspect="1"/>
            </p:cNvPicPr>
            <p:nvPr/>
          </p:nvPicPr>
          <p:blipFill>
            <a:blip r:embed="rId20" cstate="print"/>
            <a:stretch>
              <a:fillRect/>
            </a:stretch>
          </p:blipFill>
          <p:spPr>
            <a:xfrm>
              <a:off x="4795665" y="5652683"/>
              <a:ext cx="607747" cy="607747"/>
            </a:xfrm>
            <a:prstGeom prst="rect">
              <a:avLst/>
            </a:prstGeom>
          </p:spPr>
        </p:pic>
        <p:pic>
          <p:nvPicPr>
            <p:cNvPr id="81" name="Picture 6" descr="C:\Documents and Settings\Administrator\Local Settings\Temporary Internet Files\Content.IE5\S5CT05S7\MCj04420420000[1].png"/>
            <p:cNvPicPr>
              <a:picLocks noChangeAspect="1" noChangeArrowheads="1"/>
            </p:cNvPicPr>
            <p:nvPr/>
          </p:nvPicPr>
          <p:blipFill>
            <a:blip r:embed="rId21" cstate="print"/>
            <a:srcRect/>
            <a:stretch>
              <a:fillRect/>
            </a:stretch>
          </p:blipFill>
          <p:spPr bwMode="auto">
            <a:xfrm rot="1172082">
              <a:off x="4781731" y="5600488"/>
              <a:ext cx="324203" cy="416758"/>
            </a:xfrm>
            <a:prstGeom prst="rect">
              <a:avLst/>
            </a:prstGeom>
            <a:noFill/>
            <a:effectLst>
              <a:outerShdw blurRad="50800" dist="38100" dir="2700000" algn="tl" rotWithShape="0">
                <a:prstClr val="black">
                  <a:alpha val="40000"/>
                </a:prstClr>
              </a:outerShdw>
            </a:effectLst>
          </p:spPr>
        </p:pic>
        <p:pic>
          <p:nvPicPr>
            <p:cNvPr id="1034" name="Picture 10" descr="C:\Documents and Settings\Administrator\Local Settings\Temporary Internet Files\Content.IE5\FB9PB6MP\MC900434861[1].png"/>
            <p:cNvPicPr>
              <a:picLocks noChangeAspect="1" noChangeArrowheads="1"/>
            </p:cNvPicPr>
            <p:nvPr/>
          </p:nvPicPr>
          <p:blipFill>
            <a:blip r:embed="rId22" cstate="print"/>
            <a:srcRect/>
            <a:stretch>
              <a:fillRect/>
            </a:stretch>
          </p:blipFill>
          <p:spPr bwMode="auto">
            <a:xfrm>
              <a:off x="5582796" y="5282006"/>
              <a:ext cx="805973" cy="805973"/>
            </a:xfrm>
            <a:prstGeom prst="rect">
              <a:avLst/>
            </a:prstGeom>
            <a:noFill/>
          </p:spPr>
        </p:pic>
        <p:pic>
          <p:nvPicPr>
            <p:cNvPr id="70"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5887785" y="2154213"/>
              <a:ext cx="344895" cy="667769"/>
            </a:xfrm>
            <a:prstGeom prst="rect">
              <a:avLst/>
            </a:prstGeom>
            <a:noFill/>
          </p:spPr>
        </p:pic>
        <p:pic>
          <p:nvPicPr>
            <p:cNvPr id="68"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4248761" y="1838133"/>
              <a:ext cx="311207" cy="602544"/>
            </a:xfrm>
            <a:prstGeom prst="rect">
              <a:avLst/>
            </a:prstGeom>
            <a:noFill/>
          </p:spPr>
        </p:pic>
        <p:pic>
          <p:nvPicPr>
            <p:cNvPr id="76"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6118127" y="3989240"/>
              <a:ext cx="328046" cy="635148"/>
            </a:xfrm>
            <a:prstGeom prst="rect">
              <a:avLst/>
            </a:prstGeom>
            <a:noFill/>
          </p:spPr>
        </p:pic>
        <p:pic>
          <p:nvPicPr>
            <p:cNvPr id="77"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2820398" y="3929430"/>
              <a:ext cx="358938" cy="694958"/>
            </a:xfrm>
            <a:prstGeom prst="rect">
              <a:avLst/>
            </a:prstGeom>
            <a:noFill/>
          </p:spPr>
        </p:pic>
        <p:pic>
          <p:nvPicPr>
            <p:cNvPr id="82" name="Picture 2" descr="C:\Documents and Settings\csve\Local Settings\Temporary Internet Files\Content.IE5\KPABW9QF\MC900435242[1].png"/>
            <p:cNvPicPr>
              <a:picLocks noChangeAspect="1" noChangeArrowheads="1"/>
            </p:cNvPicPr>
            <p:nvPr/>
          </p:nvPicPr>
          <p:blipFill>
            <a:blip r:embed="rId6" cstate="print"/>
            <a:srcRect/>
            <a:stretch>
              <a:fillRect/>
            </a:stretch>
          </p:blipFill>
          <p:spPr bwMode="auto">
            <a:xfrm flipH="1">
              <a:off x="2696977" y="2474503"/>
              <a:ext cx="358938" cy="694958"/>
            </a:xfrm>
            <a:prstGeom prst="rect">
              <a:avLst/>
            </a:prstGeom>
            <a:noFill/>
          </p:spPr>
        </p:pic>
      </p:grpSp>
    </p:spTree>
    <p:extLst>
      <p:ext uri="{BB962C8B-B14F-4D97-AF65-F5344CB8AC3E}">
        <p14:creationId xmlns:p14="http://schemas.microsoft.com/office/powerpoint/2010/main" val="810881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3. Architectural Styles for distributed computing</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normAutofit fontScale="92500"/>
          </a:bodyPr>
          <a:lstStyle/>
          <a:p>
            <a:pPr algn="just"/>
            <a:r>
              <a:rPr lang="en-US" sz="2600" dirty="0">
                <a:latin typeface="Times New Roman" panose="02020603050405020304" pitchFamily="18" charset="0"/>
                <a:cs typeface="Times New Roman" panose="02020603050405020304" pitchFamily="18" charset="0"/>
              </a:rPr>
              <a:t>The middleware layer is the one that enables distributed computing, as it provides a coherent and uniform runtime environment for applications.</a:t>
            </a:r>
          </a:p>
          <a:p>
            <a:pPr algn="just"/>
            <a:r>
              <a:rPr lang="en-US" sz="2600" dirty="0">
                <a:latin typeface="Times New Roman" panose="02020603050405020304" pitchFamily="18" charset="0"/>
                <a:cs typeface="Times New Roman" panose="02020603050405020304" pitchFamily="18" charset="0"/>
              </a:rPr>
              <a:t>It helps in understanding and classifying the organization of software systems in general and distributed computing in particular.</a:t>
            </a:r>
          </a:p>
          <a:p>
            <a:pPr marL="0" indent="0" algn="just">
              <a:buNone/>
            </a:pPr>
            <a:r>
              <a:rPr lang="en-US" sz="2600" dirty="0">
                <a:latin typeface="Times New Roman" panose="02020603050405020304" pitchFamily="18" charset="0"/>
                <a:cs typeface="Times New Roman" panose="02020603050405020304" pitchFamily="18" charset="0"/>
              </a:rPr>
              <a:t>“Architectural styles are mainly used to determine the vocabulary of components and connectors that are used as instances of the style together with a set of constraints on how they can be combined.”</a:t>
            </a:r>
          </a:p>
          <a:p>
            <a:pPr marL="0" indent="0" algn="just">
              <a:buNone/>
            </a:pPr>
            <a:r>
              <a:rPr lang="en-US" sz="2600" dirty="0">
                <a:latin typeface="Times New Roman" panose="02020603050405020304" pitchFamily="18" charset="0"/>
                <a:cs typeface="Times New Roman" panose="02020603050405020304" pitchFamily="18" charset="0"/>
              </a:rPr>
              <a:t>Architectural styles are two major classes:</a:t>
            </a:r>
          </a:p>
          <a:p>
            <a:pPr algn="just"/>
            <a:r>
              <a:rPr lang="en-US" sz="2600" dirty="0">
                <a:latin typeface="Times New Roman" panose="02020603050405020304" pitchFamily="18" charset="0"/>
                <a:cs typeface="Times New Roman" panose="02020603050405020304" pitchFamily="18" charset="0"/>
              </a:rPr>
              <a:t>Software Architectural styles : Relates to the logical organization of the software.</a:t>
            </a:r>
          </a:p>
          <a:p>
            <a:pPr algn="just"/>
            <a:r>
              <a:rPr lang="en-US" sz="2600" dirty="0">
                <a:latin typeface="Times New Roman" panose="02020603050405020304" pitchFamily="18" charset="0"/>
                <a:cs typeface="Times New Roman" panose="02020603050405020304" pitchFamily="18" charset="0"/>
              </a:rPr>
              <a:t>System Architectural styles: styles that describe the physical organization of distributed software systems in terms of their major components.</a:t>
            </a:r>
          </a:p>
        </p:txBody>
      </p:sp>
    </p:spTree>
    <p:extLst>
      <p:ext uri="{BB962C8B-B14F-4D97-AF65-F5344CB8AC3E}">
        <p14:creationId xmlns:p14="http://schemas.microsoft.com/office/powerpoint/2010/main" val="884309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Architectural Styles</a:t>
            </a:r>
          </a:p>
        </p:txBody>
      </p:sp>
      <p:sp>
        <p:nvSpPr>
          <p:cNvPr id="3" name="Content Placeholder 2"/>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Software architectural styles are based on the logical arrangement of software components.</a:t>
            </a:r>
          </a:p>
          <a:p>
            <a:pPr algn="just"/>
            <a:r>
              <a:rPr lang="en-US" sz="3200" dirty="0">
                <a:latin typeface="Times New Roman" panose="02020603050405020304" pitchFamily="18" charset="0"/>
                <a:cs typeface="Times New Roman" panose="02020603050405020304" pitchFamily="18" charset="0"/>
              </a:rPr>
              <a:t>They are helpful because they provide an intuitive view of the whole system, despite its physical deployment.</a:t>
            </a:r>
          </a:p>
          <a:p>
            <a:pPr algn="just"/>
            <a:r>
              <a:rPr lang="en-US" sz="3200" dirty="0">
                <a:latin typeface="Times New Roman" panose="02020603050405020304" pitchFamily="18" charset="0"/>
                <a:cs typeface="Times New Roman" panose="02020603050405020304" pitchFamily="18" charset="0"/>
              </a:rPr>
              <a:t>They also identify the main abstractions that are used to shape the components of the system and the expected interaction patterns between them.</a:t>
            </a:r>
          </a:p>
        </p:txBody>
      </p:sp>
    </p:spTree>
    <p:extLst>
      <p:ext uri="{BB962C8B-B14F-4D97-AF65-F5344CB8AC3E}">
        <p14:creationId xmlns:p14="http://schemas.microsoft.com/office/powerpoint/2010/main" val="3170395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91" y="28353"/>
            <a:ext cx="10515600" cy="711200"/>
          </a:xfrm>
        </p:spPr>
        <p:txBody>
          <a:bodyPr>
            <a:normAutofit/>
          </a:bodyPr>
          <a:lstStyle/>
          <a:p>
            <a:r>
              <a:rPr lang="en-US" sz="3600" dirty="0">
                <a:latin typeface="Times New Roman" panose="02020603050405020304" pitchFamily="18" charset="0"/>
                <a:cs typeface="Times New Roman" panose="02020603050405020304" pitchFamily="18" charset="0"/>
              </a:rPr>
              <a:t>Software Architectural Styles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21042577"/>
              </p:ext>
            </p:extLst>
          </p:nvPr>
        </p:nvGraphicFramePr>
        <p:xfrm>
          <a:off x="2544417" y="732489"/>
          <a:ext cx="8997399" cy="5322030"/>
        </p:xfrm>
        <a:graphic>
          <a:graphicData uri="http://schemas.openxmlformats.org/drawingml/2006/table">
            <a:tbl>
              <a:tblPr firstRow="1" bandRow="1">
                <a:tableStyleId>{5C22544A-7EE6-4342-B048-85BDC9FD1C3A}</a:tableStyleId>
              </a:tblPr>
              <a:tblGrid>
                <a:gridCol w="2313524">
                  <a:extLst>
                    <a:ext uri="{9D8B030D-6E8A-4147-A177-3AD203B41FA5}">
                      <a16:colId xmlns:a16="http://schemas.microsoft.com/office/drawing/2014/main" val="20000"/>
                    </a:ext>
                  </a:extLst>
                </a:gridCol>
                <a:gridCol w="6683875">
                  <a:extLst>
                    <a:ext uri="{9D8B030D-6E8A-4147-A177-3AD203B41FA5}">
                      <a16:colId xmlns:a16="http://schemas.microsoft.com/office/drawing/2014/main" val="20001"/>
                    </a:ext>
                  </a:extLst>
                </a:gridCol>
              </a:tblGrid>
              <a:tr h="960225">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Category</a:t>
                      </a:r>
                    </a:p>
                  </a:txBody>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Most common Architectural Styles</a:t>
                      </a:r>
                    </a:p>
                  </a:txBody>
                  <a:tcPr/>
                </a:tc>
                <a:extLst>
                  <a:ext uri="{0D108BD9-81ED-4DB2-BD59-A6C34878D82A}">
                    <a16:rowId xmlns:a16="http://schemas.microsoft.com/office/drawing/2014/main" val="10000"/>
                  </a:ext>
                </a:extLst>
              </a:tr>
              <a:tr h="740745">
                <a:tc>
                  <a:txBody>
                    <a:bodyPr/>
                    <a:lstStyle/>
                    <a:p>
                      <a:r>
                        <a:rPr lang="en-US" sz="2400" dirty="0">
                          <a:latin typeface="Times New Roman" panose="02020603050405020304" pitchFamily="18" charset="0"/>
                          <a:cs typeface="Times New Roman" panose="02020603050405020304" pitchFamily="18" charset="0"/>
                        </a:rPr>
                        <a:t>Data Centered</a:t>
                      </a:r>
                    </a:p>
                  </a:txBody>
                  <a:tcPr/>
                </a:tc>
                <a:tc>
                  <a:txBody>
                    <a:bodyPr/>
                    <a:lstStyle/>
                    <a:p>
                      <a:r>
                        <a:rPr lang="en-US" sz="2400" dirty="0">
                          <a:latin typeface="Times New Roman" panose="02020603050405020304" pitchFamily="18" charset="0"/>
                          <a:cs typeface="Times New Roman" panose="02020603050405020304" pitchFamily="18" charset="0"/>
                        </a:rPr>
                        <a:t>Repository</a:t>
                      </a:r>
                    </a:p>
                    <a:p>
                      <a:r>
                        <a:rPr lang="en-US" sz="2400" dirty="0">
                          <a:latin typeface="Times New Roman" panose="02020603050405020304" pitchFamily="18" charset="0"/>
                          <a:cs typeface="Times New Roman" panose="02020603050405020304" pitchFamily="18" charset="0"/>
                        </a:rPr>
                        <a:t>Blackboard</a:t>
                      </a:r>
                    </a:p>
                  </a:txBody>
                  <a:tcPr/>
                </a:tc>
                <a:extLst>
                  <a:ext uri="{0D108BD9-81ED-4DB2-BD59-A6C34878D82A}">
                    <a16:rowId xmlns:a16="http://schemas.microsoft.com/office/drawing/2014/main" val="10001"/>
                  </a:ext>
                </a:extLst>
              </a:tr>
              <a:tr h="740745">
                <a:tc>
                  <a:txBody>
                    <a:bodyPr/>
                    <a:lstStyle/>
                    <a:p>
                      <a:r>
                        <a:rPr lang="en-US" sz="2400" dirty="0">
                          <a:latin typeface="Times New Roman" panose="02020603050405020304" pitchFamily="18" charset="0"/>
                          <a:cs typeface="Times New Roman" panose="02020603050405020304" pitchFamily="18" charset="0"/>
                        </a:rPr>
                        <a:t>Data Flow</a:t>
                      </a:r>
                    </a:p>
                  </a:txBody>
                  <a:tcPr/>
                </a:tc>
                <a:tc>
                  <a:txBody>
                    <a:bodyPr/>
                    <a:lstStyle/>
                    <a:p>
                      <a:r>
                        <a:rPr lang="en-US" sz="2400" dirty="0">
                          <a:latin typeface="Times New Roman" panose="02020603050405020304" pitchFamily="18" charset="0"/>
                          <a:cs typeface="Times New Roman" panose="02020603050405020304" pitchFamily="18" charset="0"/>
                        </a:rPr>
                        <a:t>Pipe and filter</a:t>
                      </a:r>
                    </a:p>
                    <a:p>
                      <a:r>
                        <a:rPr lang="en-US" sz="2400" dirty="0">
                          <a:latin typeface="Times New Roman" panose="02020603050405020304" pitchFamily="18" charset="0"/>
                          <a:cs typeface="Times New Roman" panose="02020603050405020304" pitchFamily="18" charset="0"/>
                        </a:rPr>
                        <a:t>Batch Sequential</a:t>
                      </a:r>
                    </a:p>
                  </a:txBody>
                  <a:tcPr/>
                </a:tc>
                <a:extLst>
                  <a:ext uri="{0D108BD9-81ED-4DB2-BD59-A6C34878D82A}">
                    <a16:rowId xmlns:a16="http://schemas.microsoft.com/office/drawing/2014/main" val="10002"/>
                  </a:ext>
                </a:extLst>
              </a:tr>
              <a:tr h="740745">
                <a:tc>
                  <a:txBody>
                    <a:bodyPr/>
                    <a:lstStyle/>
                    <a:p>
                      <a:r>
                        <a:rPr lang="en-US" sz="2400" dirty="0">
                          <a:latin typeface="Times New Roman" panose="02020603050405020304" pitchFamily="18" charset="0"/>
                          <a:cs typeface="Times New Roman" panose="02020603050405020304" pitchFamily="18" charset="0"/>
                        </a:rPr>
                        <a:t>Virtual Machine</a:t>
                      </a:r>
                    </a:p>
                  </a:txBody>
                  <a:tcPr/>
                </a:tc>
                <a:tc>
                  <a:txBody>
                    <a:bodyPr/>
                    <a:lstStyle/>
                    <a:p>
                      <a:r>
                        <a:rPr lang="en-US" sz="2400" dirty="0">
                          <a:latin typeface="Times New Roman" panose="02020603050405020304" pitchFamily="18" charset="0"/>
                          <a:cs typeface="Times New Roman" panose="02020603050405020304" pitchFamily="18" charset="0"/>
                        </a:rPr>
                        <a:t>Rule based</a:t>
                      </a:r>
                    </a:p>
                    <a:p>
                      <a:r>
                        <a:rPr lang="en-US" sz="2400" dirty="0">
                          <a:latin typeface="Times New Roman" panose="02020603050405020304" pitchFamily="18" charset="0"/>
                          <a:cs typeface="Times New Roman" panose="02020603050405020304" pitchFamily="18" charset="0"/>
                        </a:rPr>
                        <a:t>Interpreter</a:t>
                      </a:r>
                    </a:p>
                  </a:txBody>
                  <a:tcPr/>
                </a:tc>
                <a:extLst>
                  <a:ext uri="{0D108BD9-81ED-4DB2-BD59-A6C34878D82A}">
                    <a16:rowId xmlns:a16="http://schemas.microsoft.com/office/drawing/2014/main" val="10003"/>
                  </a:ext>
                </a:extLst>
              </a:tr>
              <a:tr h="1069965">
                <a:tc>
                  <a:txBody>
                    <a:bodyPr/>
                    <a:lstStyle/>
                    <a:p>
                      <a:r>
                        <a:rPr lang="en-US" sz="2400" dirty="0">
                          <a:latin typeface="Times New Roman" panose="02020603050405020304" pitchFamily="18" charset="0"/>
                          <a:cs typeface="Times New Roman" panose="02020603050405020304" pitchFamily="18" charset="0"/>
                        </a:rPr>
                        <a:t>Call and return</a:t>
                      </a:r>
                    </a:p>
                  </a:txBody>
                  <a:tcPr/>
                </a:tc>
                <a:tc>
                  <a:txBody>
                    <a:bodyPr/>
                    <a:lstStyle/>
                    <a:p>
                      <a:r>
                        <a:rPr lang="en-US" sz="2400" dirty="0">
                          <a:latin typeface="Times New Roman" panose="02020603050405020304" pitchFamily="18" charset="0"/>
                          <a:cs typeface="Times New Roman" panose="02020603050405020304" pitchFamily="18" charset="0"/>
                        </a:rPr>
                        <a:t>Main program and subroutine call/top-down systems</a:t>
                      </a:r>
                    </a:p>
                    <a:p>
                      <a:r>
                        <a:rPr lang="en-US" sz="2400" dirty="0">
                          <a:latin typeface="Times New Roman" panose="02020603050405020304" pitchFamily="18" charset="0"/>
                          <a:cs typeface="Times New Roman" panose="02020603050405020304" pitchFamily="18" charset="0"/>
                        </a:rPr>
                        <a:t>Layered Systems</a:t>
                      </a:r>
                    </a:p>
                  </a:txBody>
                  <a:tcPr/>
                </a:tc>
                <a:extLst>
                  <a:ext uri="{0D108BD9-81ED-4DB2-BD59-A6C34878D82A}">
                    <a16:rowId xmlns:a16="http://schemas.microsoft.com/office/drawing/2014/main" val="10004"/>
                  </a:ext>
                </a:extLst>
              </a:tr>
              <a:tr h="740745">
                <a:tc>
                  <a:txBody>
                    <a:bodyPr/>
                    <a:lstStyle/>
                    <a:p>
                      <a:r>
                        <a:rPr lang="en-US" sz="2400" dirty="0">
                          <a:latin typeface="Times New Roman" panose="02020603050405020304" pitchFamily="18" charset="0"/>
                          <a:cs typeface="Times New Roman" panose="02020603050405020304" pitchFamily="18" charset="0"/>
                        </a:rPr>
                        <a:t>Independent Components</a:t>
                      </a:r>
                    </a:p>
                  </a:txBody>
                  <a:tcPr/>
                </a:tc>
                <a:tc>
                  <a:txBody>
                    <a:bodyPr/>
                    <a:lstStyle/>
                    <a:p>
                      <a:r>
                        <a:rPr lang="en-US" sz="2400" dirty="0">
                          <a:latin typeface="Times New Roman" panose="02020603050405020304" pitchFamily="18" charset="0"/>
                          <a:cs typeface="Times New Roman" panose="02020603050405020304" pitchFamily="18" charset="0"/>
                        </a:rPr>
                        <a:t>Communicating Processes</a:t>
                      </a:r>
                    </a:p>
                    <a:p>
                      <a:r>
                        <a:rPr lang="en-US" sz="2400" dirty="0">
                          <a:latin typeface="Times New Roman" panose="02020603050405020304" pitchFamily="18" charset="0"/>
                          <a:cs typeface="Times New Roman" panose="02020603050405020304" pitchFamily="18" charset="0"/>
                        </a:rPr>
                        <a:t>Event Systems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Centered Architectures</a:t>
            </a:r>
          </a:p>
        </p:txBody>
      </p:sp>
      <p:sp>
        <p:nvSpPr>
          <p:cNvPr id="3" name="Content Placeholder 2"/>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Identify the data as the fundamental element of the software system,</a:t>
            </a:r>
            <a:r>
              <a:rPr lang="en-US" sz="1800" dirty="0">
                <a:latin typeface="Times New Roman" panose="02020603050405020304" pitchFamily="18" charset="0"/>
                <a:cs typeface="Times New Roman" panose="02020603050405020304" pitchFamily="18" charset="0"/>
              </a:rPr>
              <a:t> and access to shared data is the core characteristics of the data-centered architectures.</a:t>
            </a:r>
          </a:p>
          <a:p>
            <a:pPr algn="just"/>
            <a:r>
              <a:rPr lang="en-US" sz="1800" dirty="0">
                <a:latin typeface="Times New Roman" panose="02020603050405020304" pitchFamily="18" charset="0"/>
                <a:cs typeface="Times New Roman" panose="02020603050405020304" pitchFamily="18" charset="0"/>
              </a:rPr>
              <a:t>Within the context of distributed and parallel computing systems, </a:t>
            </a:r>
            <a:r>
              <a:rPr lang="en-US" sz="1800" b="1" dirty="0">
                <a:latin typeface="Times New Roman" panose="02020603050405020304" pitchFamily="18" charset="0"/>
                <a:cs typeface="Times New Roman" panose="02020603050405020304" pitchFamily="18" charset="0"/>
              </a:rPr>
              <a:t>integrity of data is overall goal for such systems.</a:t>
            </a:r>
          </a:p>
          <a:p>
            <a:pPr algn="just"/>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repository architectural style </a:t>
            </a:r>
            <a:r>
              <a:rPr lang="en-US" sz="1800" dirty="0">
                <a:latin typeface="Times New Roman" panose="02020603050405020304" pitchFamily="18" charset="0"/>
                <a:cs typeface="Times New Roman" panose="02020603050405020304" pitchFamily="18" charset="0"/>
              </a:rPr>
              <a:t>is the most relevant reference model in this category. It is characterized by two main components – the central data structure, which represents the current state of the system, and a collection of independent component, which operate on the central data.</a:t>
            </a:r>
          </a:p>
          <a:p>
            <a:pPr algn="just"/>
            <a:r>
              <a:rPr lang="en-US" sz="1800" dirty="0">
                <a:latin typeface="Times New Roman" panose="02020603050405020304" pitchFamily="18" charset="0"/>
                <a:cs typeface="Times New Roman" panose="02020603050405020304" pitchFamily="18" charset="0"/>
              </a:rPr>
              <a:t>In particular </a:t>
            </a:r>
            <a:r>
              <a:rPr lang="en-US" sz="1800" b="1" dirty="0">
                <a:latin typeface="Times New Roman" panose="02020603050405020304" pitchFamily="18" charset="0"/>
                <a:cs typeface="Times New Roman" panose="02020603050405020304" pitchFamily="18" charset="0"/>
              </a:rPr>
              <a:t>repository based architectures differentiate and specialize further into subcategories according to the choice of control discipline to apply for the shared data structure. Of particular interest are databases and blackboard systems.</a:t>
            </a:r>
          </a:p>
          <a:p>
            <a:pPr algn="just"/>
            <a:r>
              <a:rPr lang="en-US" sz="1800" dirty="0">
                <a:latin typeface="Times New Roman" panose="02020603050405020304" pitchFamily="18" charset="0"/>
                <a:cs typeface="Times New Roman" panose="02020603050405020304" pitchFamily="18" charset="0"/>
              </a:rPr>
              <a:t>In the repository systems, </a:t>
            </a:r>
            <a:r>
              <a:rPr lang="en-US" sz="1800" b="1" dirty="0">
                <a:latin typeface="Times New Roman" panose="02020603050405020304" pitchFamily="18" charset="0"/>
                <a:cs typeface="Times New Roman" panose="02020603050405020304" pitchFamily="18" charset="0"/>
              </a:rPr>
              <a:t>the dynamics of the system is controlled by independent components, which by issuing an operation on the central repository, trigger the selection of specific processes that operate on data.</a:t>
            </a:r>
          </a:p>
        </p:txBody>
      </p:sp>
    </p:spTree>
    <p:extLst>
      <p:ext uri="{BB962C8B-B14F-4D97-AF65-F5344CB8AC3E}">
        <p14:creationId xmlns:p14="http://schemas.microsoft.com/office/powerpoint/2010/main" val="2274402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Black board Architectural Style</a:t>
            </a:r>
          </a:p>
        </p:txBody>
      </p:sp>
      <p:sp>
        <p:nvSpPr>
          <p:cNvPr id="3" name="Content Placeholder 2"/>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black board architectural style is characterized by three main components:</a:t>
            </a:r>
          </a:p>
          <a:p>
            <a:pPr lvl="1"/>
            <a:r>
              <a:rPr lang="en-US" sz="2800" b="1" dirty="0">
                <a:latin typeface="Times New Roman" panose="02020603050405020304" pitchFamily="18" charset="0"/>
                <a:cs typeface="Times New Roman" panose="02020603050405020304" pitchFamily="18" charset="0"/>
              </a:rPr>
              <a:t>Knowledge sources : </a:t>
            </a:r>
            <a:r>
              <a:rPr lang="en-US" sz="2800" dirty="0">
                <a:latin typeface="Times New Roman" panose="02020603050405020304" pitchFamily="18" charset="0"/>
                <a:cs typeface="Times New Roman" panose="02020603050405020304" pitchFamily="18" charset="0"/>
              </a:rPr>
              <a:t>These are entities that update the knowledge base that is maintained in the black board.</a:t>
            </a:r>
          </a:p>
          <a:p>
            <a:pPr lvl="1"/>
            <a:r>
              <a:rPr lang="en-US" sz="2800" b="1" dirty="0">
                <a:latin typeface="Times New Roman" panose="02020603050405020304" pitchFamily="18" charset="0"/>
                <a:cs typeface="Times New Roman" panose="02020603050405020304" pitchFamily="18" charset="0"/>
              </a:rPr>
              <a:t>Blackboard : </a:t>
            </a:r>
            <a:r>
              <a:rPr lang="en-US" sz="2800" dirty="0">
                <a:latin typeface="Times New Roman" panose="02020603050405020304" pitchFamily="18" charset="0"/>
                <a:cs typeface="Times New Roman" panose="02020603050405020304" pitchFamily="18" charset="0"/>
              </a:rPr>
              <a:t>This represents the data structure that is shared among the knowledge sources and stores the knowledge base of the application.</a:t>
            </a:r>
          </a:p>
          <a:p>
            <a:pPr lvl="1"/>
            <a:r>
              <a:rPr lang="en-US" sz="2800" b="1" dirty="0">
                <a:latin typeface="Times New Roman" panose="02020603050405020304" pitchFamily="18" charset="0"/>
                <a:cs typeface="Times New Roman" panose="02020603050405020304" pitchFamily="18" charset="0"/>
              </a:rPr>
              <a:t>Control:  </a:t>
            </a:r>
            <a:r>
              <a:rPr lang="en-US" sz="2800" dirty="0">
                <a:latin typeface="Times New Roman" panose="02020603050405020304" pitchFamily="18" charset="0"/>
                <a:cs typeface="Times New Roman" panose="02020603050405020304" pitchFamily="18" charset="0"/>
              </a:rPr>
              <a:t>The control is the collection of triggers and procedures that govern the interaction with the blackboard and update the status of the knowledge base.</a:t>
            </a:r>
          </a:p>
          <a:p>
            <a:pPr lvl="1"/>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762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Flow Architectures</a:t>
            </a: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Access to data is the core feature, data-flow styles explicitly incorporate the pattern of data-flow, since their design is determined by an orderly motion of data from component to component, which is the form of communication between them.</a:t>
            </a:r>
          </a:p>
          <a:p>
            <a:pPr algn="just"/>
            <a:r>
              <a:rPr lang="en-US" sz="1800" dirty="0">
                <a:latin typeface="Times New Roman" panose="02020603050405020304" pitchFamily="18" charset="0"/>
                <a:cs typeface="Times New Roman" panose="02020603050405020304" pitchFamily="18" charset="0"/>
              </a:rPr>
              <a:t>Styles within this category differ in one of the following ways: how the control is exerted, the degree of concurrency among components, and the topology that describes the flow of data.</a:t>
            </a:r>
          </a:p>
          <a:p>
            <a:pPr algn="just"/>
            <a:r>
              <a:rPr lang="en-US" sz="1800" b="1" dirty="0">
                <a:latin typeface="Times New Roman" panose="02020603050405020304" pitchFamily="18" charset="0"/>
                <a:cs typeface="Times New Roman" panose="02020603050405020304" pitchFamily="18" charset="0"/>
              </a:rPr>
              <a:t>Batch Sequential: </a:t>
            </a:r>
            <a:r>
              <a:rPr lang="en-US" sz="1800" dirty="0">
                <a:latin typeface="Times New Roman" panose="02020603050405020304" pitchFamily="18" charset="0"/>
                <a:cs typeface="Times New Roman" panose="02020603050405020304" pitchFamily="18" charset="0"/>
              </a:rPr>
              <a:t>The batch sequential style is characterized by an ordered sequence of separate programs executing one after the other. These programs are chained together by providing as input for the next program the output generated by the last program after its completion, which is most likely in the form of a file. This design was very popular in the mainframe era of computing and still finds applications today.  For example, many distributed applications for scientific computing are defined by jobs expressed as sequence of programs that, for example, pre-filter, analyze, and post  process data. It is very common to compose these phases using the batch sequential style.</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Pipe-and-Filter Style: </a:t>
            </a:r>
            <a:r>
              <a:rPr lang="en-US" sz="1800" dirty="0">
                <a:latin typeface="Times New Roman" panose="02020603050405020304" pitchFamily="18" charset="0"/>
                <a:cs typeface="Times New Roman" panose="02020603050405020304" pitchFamily="18" charset="0"/>
              </a:rPr>
              <a:t>It is a variation of the previous style for expressing the activity of a software system as sequence of data transformations. Each component of the processing chain is called a filter, and the connection between one filter and the next is represented by a data stream.</a:t>
            </a:r>
            <a:endParaRPr lang="en-US" sz="1800" b="1"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221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Comparison between Batch Sequential and Pipe-and-Filter Styles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3969079"/>
              </p:ext>
            </p:extLst>
          </p:nvPr>
        </p:nvGraphicFramePr>
        <p:xfrm>
          <a:off x="1672431" y="2149475"/>
          <a:ext cx="8847138" cy="3718560"/>
        </p:xfrm>
        <a:graphic>
          <a:graphicData uri="http://schemas.openxmlformats.org/drawingml/2006/table">
            <a:tbl>
              <a:tblPr firstRow="1" bandRow="1">
                <a:tableStyleId>{5C22544A-7EE6-4342-B048-85BDC9FD1C3A}</a:tableStyleId>
              </a:tblPr>
              <a:tblGrid>
                <a:gridCol w="4423569">
                  <a:extLst>
                    <a:ext uri="{9D8B030D-6E8A-4147-A177-3AD203B41FA5}">
                      <a16:colId xmlns:a16="http://schemas.microsoft.com/office/drawing/2014/main" val="20000"/>
                    </a:ext>
                  </a:extLst>
                </a:gridCol>
                <a:gridCol w="4423569">
                  <a:extLst>
                    <a:ext uri="{9D8B030D-6E8A-4147-A177-3AD203B41FA5}">
                      <a16:colId xmlns:a16="http://schemas.microsoft.com/office/drawing/2014/main" val="20001"/>
                    </a:ext>
                  </a:extLst>
                </a:gridCol>
              </a:tblGrid>
              <a:tr h="370840">
                <a:tc>
                  <a:txBody>
                    <a:bodyPr/>
                    <a:lstStyle/>
                    <a:p>
                      <a:r>
                        <a:rPr lang="en-US" sz="2600" dirty="0">
                          <a:solidFill>
                            <a:schemeClr val="tx1"/>
                          </a:solidFill>
                          <a:latin typeface="Times New Roman" panose="02020603050405020304" pitchFamily="18" charset="0"/>
                          <a:cs typeface="Times New Roman" panose="02020603050405020304" pitchFamily="18" charset="0"/>
                        </a:rPr>
                        <a:t>Batch Sequential </a:t>
                      </a:r>
                    </a:p>
                  </a:txBody>
                  <a:tcPr/>
                </a:tc>
                <a:tc>
                  <a:txBody>
                    <a:bodyPr/>
                    <a:lstStyle/>
                    <a:p>
                      <a:r>
                        <a:rPr lang="en-US" sz="2600" dirty="0">
                          <a:solidFill>
                            <a:schemeClr val="tx1"/>
                          </a:solidFill>
                          <a:latin typeface="Times New Roman" panose="02020603050405020304" pitchFamily="18" charset="0"/>
                          <a:cs typeface="Times New Roman" panose="02020603050405020304" pitchFamily="18" charset="0"/>
                        </a:rPr>
                        <a:t>Pipe-and-Filter</a:t>
                      </a:r>
                    </a:p>
                  </a:txBody>
                  <a:tcPr/>
                </a:tc>
                <a:extLst>
                  <a:ext uri="{0D108BD9-81ED-4DB2-BD59-A6C34878D82A}">
                    <a16:rowId xmlns:a16="http://schemas.microsoft.com/office/drawing/2014/main" val="10000"/>
                  </a:ext>
                </a:extLst>
              </a:tr>
              <a:tr h="370840">
                <a:tc>
                  <a:txBody>
                    <a:bodyPr/>
                    <a:lstStyle/>
                    <a:p>
                      <a:r>
                        <a:rPr lang="en-US" sz="2600" dirty="0">
                          <a:latin typeface="Times New Roman" panose="02020603050405020304" pitchFamily="18" charset="0"/>
                          <a:cs typeface="Times New Roman" panose="02020603050405020304" pitchFamily="18" charset="0"/>
                        </a:rPr>
                        <a:t>Coarse grained</a:t>
                      </a:r>
                    </a:p>
                  </a:txBody>
                  <a:tcPr/>
                </a:tc>
                <a:tc>
                  <a:txBody>
                    <a:bodyPr/>
                    <a:lstStyle/>
                    <a:p>
                      <a:r>
                        <a:rPr lang="en-US" sz="2600" dirty="0">
                          <a:latin typeface="Times New Roman" panose="02020603050405020304" pitchFamily="18" charset="0"/>
                          <a:cs typeface="Times New Roman" panose="02020603050405020304" pitchFamily="18" charset="0"/>
                        </a:rPr>
                        <a:t>File grained</a:t>
                      </a:r>
                    </a:p>
                  </a:txBody>
                  <a:tcPr/>
                </a:tc>
                <a:extLst>
                  <a:ext uri="{0D108BD9-81ED-4DB2-BD59-A6C34878D82A}">
                    <a16:rowId xmlns:a16="http://schemas.microsoft.com/office/drawing/2014/main" val="10001"/>
                  </a:ext>
                </a:extLst>
              </a:tr>
              <a:tr h="370840">
                <a:tc>
                  <a:txBody>
                    <a:bodyPr/>
                    <a:lstStyle/>
                    <a:p>
                      <a:r>
                        <a:rPr lang="en-US" sz="2600" dirty="0">
                          <a:latin typeface="Times New Roman" panose="02020603050405020304" pitchFamily="18" charset="0"/>
                          <a:cs typeface="Times New Roman" panose="02020603050405020304" pitchFamily="18" charset="0"/>
                        </a:rPr>
                        <a:t>High latency</a:t>
                      </a:r>
                    </a:p>
                  </a:txBody>
                  <a:tcPr/>
                </a:tc>
                <a:tc>
                  <a:txBody>
                    <a:bodyPr/>
                    <a:lstStyle/>
                    <a:p>
                      <a:r>
                        <a:rPr lang="en-US" sz="2600" dirty="0">
                          <a:latin typeface="Times New Roman" panose="02020603050405020304" pitchFamily="18" charset="0"/>
                          <a:cs typeface="Times New Roman" panose="02020603050405020304" pitchFamily="18" charset="0"/>
                        </a:rPr>
                        <a:t>Reduced latency due to the incremental processing of input</a:t>
                      </a:r>
                    </a:p>
                  </a:txBody>
                  <a:tcPr/>
                </a:tc>
                <a:extLst>
                  <a:ext uri="{0D108BD9-81ED-4DB2-BD59-A6C34878D82A}">
                    <a16:rowId xmlns:a16="http://schemas.microsoft.com/office/drawing/2014/main" val="10002"/>
                  </a:ext>
                </a:extLst>
              </a:tr>
              <a:tr h="370840">
                <a:tc>
                  <a:txBody>
                    <a:bodyPr/>
                    <a:lstStyle/>
                    <a:p>
                      <a:r>
                        <a:rPr lang="en-US" sz="2600" dirty="0">
                          <a:latin typeface="Times New Roman" panose="02020603050405020304" pitchFamily="18" charset="0"/>
                          <a:cs typeface="Times New Roman" panose="02020603050405020304" pitchFamily="18" charset="0"/>
                        </a:rPr>
                        <a:t>External access to input</a:t>
                      </a:r>
                    </a:p>
                  </a:txBody>
                  <a:tcPr/>
                </a:tc>
                <a:tc>
                  <a:txBody>
                    <a:bodyPr/>
                    <a:lstStyle/>
                    <a:p>
                      <a:r>
                        <a:rPr lang="en-US" sz="2600" dirty="0">
                          <a:latin typeface="Times New Roman" panose="02020603050405020304" pitchFamily="18" charset="0"/>
                          <a:cs typeface="Times New Roman" panose="02020603050405020304" pitchFamily="18" charset="0"/>
                        </a:rPr>
                        <a:t>Localized input</a:t>
                      </a:r>
                    </a:p>
                  </a:txBody>
                  <a:tcPr/>
                </a:tc>
                <a:extLst>
                  <a:ext uri="{0D108BD9-81ED-4DB2-BD59-A6C34878D82A}">
                    <a16:rowId xmlns:a16="http://schemas.microsoft.com/office/drawing/2014/main" val="10003"/>
                  </a:ext>
                </a:extLst>
              </a:tr>
              <a:tr h="370840">
                <a:tc>
                  <a:txBody>
                    <a:bodyPr/>
                    <a:lstStyle/>
                    <a:p>
                      <a:r>
                        <a:rPr lang="en-US" sz="2600" dirty="0">
                          <a:latin typeface="Times New Roman" panose="02020603050405020304" pitchFamily="18" charset="0"/>
                          <a:cs typeface="Times New Roman" panose="02020603050405020304" pitchFamily="18" charset="0"/>
                        </a:rPr>
                        <a:t>No concurrency </a:t>
                      </a:r>
                    </a:p>
                  </a:txBody>
                  <a:tcPr/>
                </a:tc>
                <a:tc>
                  <a:txBody>
                    <a:bodyPr/>
                    <a:lstStyle/>
                    <a:p>
                      <a:r>
                        <a:rPr lang="en-US" sz="2600" dirty="0">
                          <a:latin typeface="Times New Roman" panose="02020603050405020304" pitchFamily="18" charset="0"/>
                          <a:cs typeface="Times New Roman" panose="02020603050405020304" pitchFamily="18" charset="0"/>
                        </a:rPr>
                        <a:t>Concurrency possible</a:t>
                      </a:r>
                    </a:p>
                  </a:txBody>
                  <a:tcPr/>
                </a:tc>
                <a:extLst>
                  <a:ext uri="{0D108BD9-81ED-4DB2-BD59-A6C34878D82A}">
                    <a16:rowId xmlns:a16="http://schemas.microsoft.com/office/drawing/2014/main" val="10004"/>
                  </a:ext>
                </a:extLst>
              </a:tr>
              <a:tr h="370840">
                <a:tc>
                  <a:txBody>
                    <a:bodyPr/>
                    <a:lstStyle/>
                    <a:p>
                      <a:r>
                        <a:rPr lang="en-US" sz="2600" dirty="0">
                          <a:latin typeface="Times New Roman" panose="02020603050405020304" pitchFamily="18" charset="0"/>
                          <a:cs typeface="Times New Roman" panose="02020603050405020304" pitchFamily="18" charset="0"/>
                        </a:rPr>
                        <a:t>Non interactive</a:t>
                      </a:r>
                    </a:p>
                  </a:txBody>
                  <a:tcPr/>
                </a:tc>
                <a:tc>
                  <a:txBody>
                    <a:bodyPr/>
                    <a:lstStyle/>
                    <a:p>
                      <a:r>
                        <a:rPr lang="en-US" sz="2600" dirty="0">
                          <a:latin typeface="Times New Roman" panose="02020603050405020304" pitchFamily="18" charset="0"/>
                          <a:cs typeface="Times New Roman" panose="02020603050405020304" pitchFamily="18" charset="0"/>
                        </a:rPr>
                        <a:t>Interactivity awkward but possible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784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Virtual Machine architectures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virtual machine class of architectural styles is characterized by the presence of an abstract execution environment ( generally referred as a virtual machine) that simulates features that are not available in the hardware or software.</a:t>
            </a:r>
          </a:p>
          <a:p>
            <a:pPr algn="just"/>
            <a:r>
              <a:rPr lang="en-US" sz="2400" dirty="0">
                <a:latin typeface="Times New Roman" panose="02020603050405020304" pitchFamily="18" charset="0"/>
                <a:cs typeface="Times New Roman" panose="02020603050405020304" pitchFamily="18" charset="0"/>
              </a:rPr>
              <a:t>Applications and systems are implemented on top of this layer and become portable over different hardware and software environments.</a:t>
            </a:r>
          </a:p>
          <a:p>
            <a:pPr algn="just"/>
            <a:r>
              <a:rPr lang="en-US" sz="2400" dirty="0">
                <a:latin typeface="Times New Roman" panose="02020603050405020304" pitchFamily="18" charset="0"/>
                <a:cs typeface="Times New Roman" panose="02020603050405020304" pitchFamily="18" charset="0"/>
              </a:rPr>
              <a:t>The general interaction flow for systems implementing this pattern is – the program (or the application) defines its operations and state in an abstract format, which is interpreted by the virtual machine engine. The interpretation of a program constitutes its execution. It is quite common in this scenario that the engine maintains an internal representation of the program state. </a:t>
            </a:r>
          </a:p>
        </p:txBody>
      </p:sp>
    </p:spTree>
    <p:extLst>
      <p:ext uri="{BB962C8B-B14F-4D97-AF65-F5344CB8AC3E}">
        <p14:creationId xmlns:p14="http://schemas.microsoft.com/office/powerpoint/2010/main" val="733003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Virtual machine architectures </a:t>
            </a:r>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Popular examples within this category are rule based systems, interpreters, and command language processors.</a:t>
            </a:r>
          </a:p>
          <a:p>
            <a:pPr algn="just"/>
            <a:r>
              <a:rPr lang="en-US" b="1" dirty="0">
                <a:latin typeface="Times New Roman" panose="02020603050405020304" pitchFamily="18" charset="0"/>
                <a:cs typeface="Times New Roman" panose="02020603050405020304" pitchFamily="18" charset="0"/>
              </a:rPr>
              <a:t>Rule-Based Style: </a:t>
            </a:r>
          </a:p>
          <a:p>
            <a:pPr lvl="1" algn="just"/>
            <a:r>
              <a:rPr lang="en-US" dirty="0">
                <a:latin typeface="Times New Roman" panose="02020603050405020304" pitchFamily="18" charset="0"/>
                <a:cs typeface="Times New Roman" panose="02020603050405020304" pitchFamily="18" charset="0"/>
              </a:rPr>
              <a:t>This architecture is characterized by representing the abstract execution environment as an inference engine. </a:t>
            </a:r>
          </a:p>
          <a:p>
            <a:pPr lvl="1" algn="just"/>
            <a:r>
              <a:rPr lang="en-US" dirty="0">
                <a:latin typeface="Times New Roman" panose="02020603050405020304" pitchFamily="18" charset="0"/>
                <a:cs typeface="Times New Roman" panose="02020603050405020304" pitchFamily="18" charset="0"/>
              </a:rPr>
              <a:t>Programs are expressed in the form of rules or predicates that hold true. </a:t>
            </a:r>
          </a:p>
          <a:p>
            <a:pPr lvl="1" algn="just"/>
            <a:r>
              <a:rPr lang="en-US" dirty="0">
                <a:latin typeface="Times New Roman" panose="02020603050405020304" pitchFamily="18" charset="0"/>
                <a:cs typeface="Times New Roman" panose="02020603050405020304" pitchFamily="18" charset="0"/>
              </a:rPr>
              <a:t>The input data for applications is generally represented by a set of assertions or facts that the inference engine uses to activate rules or to apply predicates, thus transforming data. </a:t>
            </a:r>
          </a:p>
          <a:p>
            <a:pPr lvl="1" algn="just"/>
            <a:r>
              <a:rPr lang="en-US" dirty="0">
                <a:latin typeface="Times New Roman" panose="02020603050405020304" pitchFamily="18" charset="0"/>
                <a:cs typeface="Times New Roman" panose="02020603050405020304" pitchFamily="18" charset="0"/>
              </a:rPr>
              <a:t>The examples of rule-based systems can be found in the networking domain: Network Intrusion Detection Systems (NIDS) often rely on a set of rules to identify abnormal behaviors connected to possible intrusion in computing systems.</a:t>
            </a:r>
          </a:p>
          <a:p>
            <a:pPr algn="just"/>
            <a:r>
              <a:rPr lang="en-US" dirty="0">
                <a:latin typeface="Times New Roman" panose="02020603050405020304" pitchFamily="18" charset="0"/>
                <a:cs typeface="Times New Roman" panose="02020603050405020304" pitchFamily="18" charset="0"/>
              </a:rPr>
              <a:t>Interpreter Style: The presence of engine to interpret the style.</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935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Call and return architectures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identifies all systems that are organized into components mostly connected together by method calls.</a:t>
            </a:r>
          </a:p>
          <a:p>
            <a:pPr algn="just"/>
            <a:r>
              <a:rPr lang="en-US" dirty="0">
                <a:latin typeface="Times New Roman" panose="02020603050405020304" pitchFamily="18" charset="0"/>
                <a:cs typeface="Times New Roman" panose="02020603050405020304" pitchFamily="18" charset="0"/>
              </a:rPr>
              <a:t>The activity of systems modeled in this way is characterized by a chain of method calls whose overall execution and composition identify the execution one or more operations.</a:t>
            </a:r>
          </a:p>
          <a:p>
            <a:pPr algn="just"/>
            <a:r>
              <a:rPr lang="en-US" dirty="0">
                <a:latin typeface="Times New Roman" panose="02020603050405020304" pitchFamily="18" charset="0"/>
                <a:cs typeface="Times New Roman" panose="02020603050405020304" pitchFamily="18" charset="0"/>
              </a:rPr>
              <a:t>There are three categories in this</a:t>
            </a:r>
          </a:p>
          <a:p>
            <a:pPr lvl="1" algn="just"/>
            <a:r>
              <a:rPr lang="en-US" dirty="0">
                <a:latin typeface="Times New Roman" panose="02020603050405020304" pitchFamily="18" charset="0"/>
                <a:cs typeface="Times New Roman" panose="02020603050405020304" pitchFamily="18" charset="0"/>
              </a:rPr>
              <a:t>Top down Style : developed with imperative programming</a:t>
            </a:r>
          </a:p>
          <a:p>
            <a:pPr lvl="1" algn="just"/>
            <a:r>
              <a:rPr lang="en-US" dirty="0">
                <a:latin typeface="Times New Roman" panose="02020603050405020304" pitchFamily="18" charset="0"/>
                <a:cs typeface="Times New Roman" panose="02020603050405020304" pitchFamily="18" charset="0"/>
              </a:rPr>
              <a:t>Object Oriented Style: Object programming models</a:t>
            </a:r>
          </a:p>
          <a:p>
            <a:pPr lvl="1" algn="just"/>
            <a:r>
              <a:rPr lang="en-US" dirty="0">
                <a:latin typeface="Times New Roman" panose="02020603050405020304" pitchFamily="18" charset="0"/>
                <a:cs typeface="Times New Roman" panose="02020603050405020304" pitchFamily="18" charset="0"/>
              </a:rPr>
              <a:t>Layered Style: provides the implementation in different levels of abstraction of the system.</a:t>
            </a: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2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DE9DD71-E69B-45B0-B7B4-1BF6235E7743}"/>
              </a:ext>
            </a:extLst>
          </p:cNvPr>
          <p:cNvGrpSpPr/>
          <p:nvPr/>
        </p:nvGrpSpPr>
        <p:grpSpPr>
          <a:xfrm>
            <a:off x="531435" y="526942"/>
            <a:ext cx="8302599" cy="5965933"/>
            <a:chOff x="278297" y="92766"/>
            <a:chExt cx="8587408" cy="6400800"/>
          </a:xfrm>
        </p:grpSpPr>
        <p:sp>
          <p:nvSpPr>
            <p:cNvPr id="11" name="Rectangle 10">
              <a:extLst>
                <a:ext uri="{FF2B5EF4-FFF2-40B4-BE49-F238E27FC236}">
                  <a16:creationId xmlns:a16="http://schemas.microsoft.com/office/drawing/2014/main" id="{967B216F-76D8-4A38-A542-84C9ACA95B48}"/>
                </a:ext>
              </a:extLst>
            </p:cNvPr>
            <p:cNvSpPr/>
            <p:nvPr/>
          </p:nvSpPr>
          <p:spPr>
            <a:xfrm>
              <a:off x="278297" y="92766"/>
              <a:ext cx="8587408" cy="640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Cloud">
              <a:extLst>
                <a:ext uri="{FF2B5EF4-FFF2-40B4-BE49-F238E27FC236}">
                  <a16:creationId xmlns:a16="http://schemas.microsoft.com/office/drawing/2014/main" id="{0D6D2487-CC7F-4AA1-BFCA-C68D09DCECFD}"/>
                </a:ext>
              </a:extLst>
            </p:cNvPr>
            <p:cNvSpPr>
              <a:spLocks noChangeAspect="1" noEditPoints="1" noChangeArrowheads="1"/>
            </p:cNvSpPr>
            <p:nvPr/>
          </p:nvSpPr>
          <p:spPr bwMode="auto">
            <a:xfrm rot="863567">
              <a:off x="6149651" y="1994587"/>
              <a:ext cx="2308236" cy="154683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3" name="Cloud">
              <a:extLst>
                <a:ext uri="{FF2B5EF4-FFF2-40B4-BE49-F238E27FC236}">
                  <a16:creationId xmlns:a16="http://schemas.microsoft.com/office/drawing/2014/main" id="{6D47E41D-1B28-42BC-85F2-57F40288A4C1}"/>
                </a:ext>
              </a:extLst>
            </p:cNvPr>
            <p:cNvSpPr>
              <a:spLocks noChangeAspect="1" noEditPoints="1" noChangeArrowheads="1"/>
            </p:cNvSpPr>
            <p:nvPr/>
          </p:nvSpPr>
          <p:spPr bwMode="auto">
            <a:xfrm rot="20296536">
              <a:off x="5400054" y="94932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4" name="Cloud">
              <a:extLst>
                <a:ext uri="{FF2B5EF4-FFF2-40B4-BE49-F238E27FC236}">
                  <a16:creationId xmlns:a16="http://schemas.microsoft.com/office/drawing/2014/main" id="{A7013B2F-D2CA-4DB9-9BFF-00EFC595BE06}"/>
                </a:ext>
              </a:extLst>
            </p:cNvPr>
            <p:cNvSpPr>
              <a:spLocks noChangeAspect="1" noEditPoints="1" noChangeArrowheads="1"/>
            </p:cNvSpPr>
            <p:nvPr/>
          </p:nvSpPr>
          <p:spPr bwMode="auto">
            <a:xfrm>
              <a:off x="4942852" y="308955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5" name="Cloud">
              <a:extLst>
                <a:ext uri="{FF2B5EF4-FFF2-40B4-BE49-F238E27FC236}">
                  <a16:creationId xmlns:a16="http://schemas.microsoft.com/office/drawing/2014/main" id="{AFD506FD-CC4E-44A5-9A1C-3F28CD0AD102}"/>
                </a:ext>
              </a:extLst>
            </p:cNvPr>
            <p:cNvSpPr>
              <a:spLocks noChangeAspect="1" noEditPoints="1" noChangeArrowheads="1"/>
            </p:cNvSpPr>
            <p:nvPr/>
          </p:nvSpPr>
          <p:spPr bwMode="auto">
            <a:xfrm rot="1474936">
              <a:off x="4730820" y="1737833"/>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6" name="Cloud">
              <a:extLst>
                <a:ext uri="{FF2B5EF4-FFF2-40B4-BE49-F238E27FC236}">
                  <a16:creationId xmlns:a16="http://schemas.microsoft.com/office/drawing/2014/main" id="{DB450A3F-0CBE-4BAF-AA8E-5E9551B96930}"/>
                </a:ext>
              </a:extLst>
            </p:cNvPr>
            <p:cNvSpPr>
              <a:spLocks noChangeAspect="1" noEditPoints="1" noChangeArrowheads="1"/>
            </p:cNvSpPr>
            <p:nvPr/>
          </p:nvSpPr>
          <p:spPr bwMode="auto">
            <a:xfrm rot="1474936">
              <a:off x="3783291" y="803554"/>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 name="Cloud">
              <a:extLst>
                <a:ext uri="{FF2B5EF4-FFF2-40B4-BE49-F238E27FC236}">
                  <a16:creationId xmlns:a16="http://schemas.microsoft.com/office/drawing/2014/main" id="{8D4232F9-FC82-4F31-B23A-FB8C2FCE479C}"/>
                </a:ext>
              </a:extLst>
            </p:cNvPr>
            <p:cNvSpPr>
              <a:spLocks noChangeAspect="1" noEditPoints="1" noChangeArrowheads="1"/>
            </p:cNvSpPr>
            <p:nvPr/>
          </p:nvSpPr>
          <p:spPr bwMode="auto">
            <a:xfrm rot="20296536">
              <a:off x="2279168" y="505379"/>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8" name="Cloud">
              <a:extLst>
                <a:ext uri="{FF2B5EF4-FFF2-40B4-BE49-F238E27FC236}">
                  <a16:creationId xmlns:a16="http://schemas.microsoft.com/office/drawing/2014/main" id="{CCA5DF54-E1C8-4852-A0F9-786792CD9D3B}"/>
                </a:ext>
              </a:extLst>
            </p:cNvPr>
            <p:cNvSpPr>
              <a:spLocks noChangeAspect="1" noEditPoints="1" noChangeArrowheads="1"/>
            </p:cNvSpPr>
            <p:nvPr/>
          </p:nvSpPr>
          <p:spPr bwMode="auto">
            <a:xfrm rot="934925">
              <a:off x="1192489" y="1433031"/>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9" name="Cloud">
              <a:extLst>
                <a:ext uri="{FF2B5EF4-FFF2-40B4-BE49-F238E27FC236}">
                  <a16:creationId xmlns:a16="http://schemas.microsoft.com/office/drawing/2014/main" id="{D1D8251D-778C-4A1E-86C4-9BE7C6492A08}"/>
                </a:ext>
              </a:extLst>
            </p:cNvPr>
            <p:cNvSpPr>
              <a:spLocks noChangeAspect="1" noEditPoints="1" noChangeArrowheads="1"/>
            </p:cNvSpPr>
            <p:nvPr/>
          </p:nvSpPr>
          <p:spPr bwMode="auto">
            <a:xfrm rot="934925">
              <a:off x="2815881" y="1572179"/>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0" name="Cloud">
              <a:extLst>
                <a:ext uri="{FF2B5EF4-FFF2-40B4-BE49-F238E27FC236}">
                  <a16:creationId xmlns:a16="http://schemas.microsoft.com/office/drawing/2014/main" id="{42B500C2-4DDE-4E6C-84BB-29748B57AED3}"/>
                </a:ext>
              </a:extLst>
            </p:cNvPr>
            <p:cNvSpPr>
              <a:spLocks noChangeAspect="1" noEditPoints="1" noChangeArrowheads="1"/>
            </p:cNvSpPr>
            <p:nvPr/>
          </p:nvSpPr>
          <p:spPr bwMode="auto">
            <a:xfrm>
              <a:off x="589518" y="238056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1" name="Cloud">
              <a:extLst>
                <a:ext uri="{FF2B5EF4-FFF2-40B4-BE49-F238E27FC236}">
                  <a16:creationId xmlns:a16="http://schemas.microsoft.com/office/drawing/2014/main" id="{2EEF6741-29D1-4D14-9410-EB270473B4BA}"/>
                </a:ext>
              </a:extLst>
            </p:cNvPr>
            <p:cNvSpPr>
              <a:spLocks noChangeAspect="1" noEditPoints="1" noChangeArrowheads="1"/>
            </p:cNvSpPr>
            <p:nvPr/>
          </p:nvSpPr>
          <p:spPr bwMode="auto">
            <a:xfrm>
              <a:off x="1053345" y="3387725"/>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2" name="Cloud">
              <a:extLst>
                <a:ext uri="{FF2B5EF4-FFF2-40B4-BE49-F238E27FC236}">
                  <a16:creationId xmlns:a16="http://schemas.microsoft.com/office/drawing/2014/main" id="{74CE2C36-8388-4C87-9BC6-8372607F02F7}"/>
                </a:ext>
              </a:extLst>
            </p:cNvPr>
            <p:cNvSpPr>
              <a:spLocks noChangeAspect="1" noEditPoints="1" noChangeArrowheads="1"/>
            </p:cNvSpPr>
            <p:nvPr/>
          </p:nvSpPr>
          <p:spPr bwMode="auto">
            <a:xfrm>
              <a:off x="3034537" y="3646142"/>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pic>
          <p:nvPicPr>
            <p:cNvPr id="23" name="Picture 22" descr="C:\Documents and Settings\Administrator\Local Settings\Temporary Internet Files\Content.IE5\S5CT05S7\MCj04415230000[1].wmf">
              <a:extLst>
                <a:ext uri="{FF2B5EF4-FFF2-40B4-BE49-F238E27FC236}">
                  <a16:creationId xmlns:a16="http://schemas.microsoft.com/office/drawing/2014/main" id="{FA6BF4BF-32DE-4BC7-B34D-5562207F7D74}"/>
                </a:ext>
              </a:extLst>
            </p:cNvPr>
            <p:cNvPicPr>
              <a:picLocks noChangeAspect="1" noChangeArrowheads="1"/>
            </p:cNvPicPr>
            <p:nvPr/>
          </p:nvPicPr>
          <p:blipFill>
            <a:blip r:embed="rId2" cstate="print"/>
            <a:srcRect/>
            <a:stretch>
              <a:fillRect/>
            </a:stretch>
          </p:blipFill>
          <p:spPr bwMode="auto">
            <a:xfrm>
              <a:off x="6537178" y="4739303"/>
              <a:ext cx="1873250" cy="1600200"/>
            </a:xfrm>
            <a:prstGeom prst="rect">
              <a:avLst/>
            </a:prstGeom>
            <a:noFill/>
            <a:effectLst>
              <a:outerShdw blurRad="50800" dist="38100" dir="2700000" algn="tl" rotWithShape="0">
                <a:prstClr val="black">
                  <a:alpha val="40000"/>
                </a:prstClr>
              </a:outerShdw>
            </a:effectLst>
          </p:spPr>
        </p:pic>
        <p:sp>
          <p:nvSpPr>
            <p:cNvPr id="24" name="Cloud">
              <a:extLst>
                <a:ext uri="{FF2B5EF4-FFF2-40B4-BE49-F238E27FC236}">
                  <a16:creationId xmlns:a16="http://schemas.microsoft.com/office/drawing/2014/main" id="{80884B55-C5F4-4E1D-B27F-BBBF566229ED}"/>
                </a:ext>
              </a:extLst>
            </p:cNvPr>
            <p:cNvSpPr>
              <a:spLocks noChangeAspect="1" noEditPoints="1" noChangeArrowheads="1"/>
            </p:cNvSpPr>
            <p:nvPr/>
          </p:nvSpPr>
          <p:spPr bwMode="auto">
            <a:xfrm>
              <a:off x="1623185" y="4553913"/>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5" name="Rounded Rectangle 3">
              <a:extLst>
                <a:ext uri="{FF2B5EF4-FFF2-40B4-BE49-F238E27FC236}">
                  <a16:creationId xmlns:a16="http://schemas.microsoft.com/office/drawing/2014/main" id="{EA03188E-6961-40CD-9C8F-CA4B5212A738}"/>
                </a:ext>
              </a:extLst>
            </p:cNvPr>
            <p:cNvSpPr/>
            <p:nvPr/>
          </p:nvSpPr>
          <p:spPr>
            <a:xfrm rot="20700365">
              <a:off x="2234571" y="4913279"/>
              <a:ext cx="1224248" cy="321325"/>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Virtualization</a:t>
              </a:r>
            </a:p>
          </p:txBody>
        </p:sp>
        <p:sp>
          <p:nvSpPr>
            <p:cNvPr id="26" name="Rounded Rectangle 6">
              <a:extLst>
                <a:ext uri="{FF2B5EF4-FFF2-40B4-BE49-F238E27FC236}">
                  <a16:creationId xmlns:a16="http://schemas.microsoft.com/office/drawing/2014/main" id="{443FB6EA-793F-4492-98DD-696E33AAD700}"/>
                </a:ext>
              </a:extLst>
            </p:cNvPr>
            <p:cNvSpPr/>
            <p:nvPr/>
          </p:nvSpPr>
          <p:spPr>
            <a:xfrm>
              <a:off x="3346173" y="3756993"/>
              <a:ext cx="1424609"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IT outsourcing</a:t>
              </a:r>
            </a:p>
          </p:txBody>
        </p:sp>
        <p:sp>
          <p:nvSpPr>
            <p:cNvPr id="27" name="Rounded Rectangle 8">
              <a:extLst>
                <a:ext uri="{FF2B5EF4-FFF2-40B4-BE49-F238E27FC236}">
                  <a16:creationId xmlns:a16="http://schemas.microsoft.com/office/drawing/2014/main" id="{2337FEC4-BC6F-4979-857B-D9FB52D4E3AD}"/>
                </a:ext>
              </a:extLst>
            </p:cNvPr>
            <p:cNvSpPr/>
            <p:nvPr/>
          </p:nvSpPr>
          <p:spPr>
            <a:xfrm>
              <a:off x="1311965" y="2014333"/>
              <a:ext cx="129871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Pay  as you go</a:t>
              </a:r>
            </a:p>
          </p:txBody>
        </p:sp>
        <p:sp>
          <p:nvSpPr>
            <p:cNvPr id="28" name="Rounded Rectangle 9">
              <a:extLst>
                <a:ext uri="{FF2B5EF4-FFF2-40B4-BE49-F238E27FC236}">
                  <a16:creationId xmlns:a16="http://schemas.microsoft.com/office/drawing/2014/main" id="{15EFFDE8-5E25-470B-92E0-2C2A12A3B3DC}"/>
                </a:ext>
              </a:extLst>
            </p:cNvPr>
            <p:cNvSpPr/>
            <p:nvPr/>
          </p:nvSpPr>
          <p:spPr>
            <a:xfrm rot="20323704">
              <a:off x="1364963" y="4373219"/>
              <a:ext cx="1258964" cy="530086"/>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Provisioning </a:t>
              </a:r>
            </a:p>
            <a:p>
              <a:pPr algn="ctr"/>
              <a:r>
                <a:rPr lang="en-US" sz="1400" dirty="0">
                  <a:solidFill>
                    <a:schemeClr val="bg1"/>
                  </a:solidFill>
                </a:rPr>
                <a:t>on demand</a:t>
              </a:r>
            </a:p>
          </p:txBody>
        </p:sp>
        <p:sp>
          <p:nvSpPr>
            <p:cNvPr id="29" name="Rounded Rectangle 3">
              <a:extLst>
                <a:ext uri="{FF2B5EF4-FFF2-40B4-BE49-F238E27FC236}">
                  <a16:creationId xmlns:a16="http://schemas.microsoft.com/office/drawing/2014/main" id="{19482AAE-51FA-4984-9AA3-1C798ADFD58C}"/>
                </a:ext>
              </a:extLst>
            </p:cNvPr>
            <p:cNvSpPr/>
            <p:nvPr/>
          </p:nvSpPr>
          <p:spPr>
            <a:xfrm rot="1069683">
              <a:off x="982238" y="3079235"/>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Elasticity</a:t>
              </a:r>
            </a:p>
          </p:txBody>
        </p:sp>
        <p:sp>
          <p:nvSpPr>
            <p:cNvPr id="30" name="Rounded Rectangle 14">
              <a:extLst>
                <a:ext uri="{FF2B5EF4-FFF2-40B4-BE49-F238E27FC236}">
                  <a16:creationId xmlns:a16="http://schemas.microsoft.com/office/drawing/2014/main" id="{7A96B55B-61C6-449D-A538-6465BE237010}"/>
                </a:ext>
              </a:extLst>
            </p:cNvPr>
            <p:cNvSpPr/>
            <p:nvPr/>
          </p:nvSpPr>
          <p:spPr>
            <a:xfrm rot="20585380">
              <a:off x="6851375" y="2676941"/>
              <a:ext cx="1550505"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Utility computing</a:t>
              </a:r>
            </a:p>
          </p:txBody>
        </p:sp>
        <p:sp>
          <p:nvSpPr>
            <p:cNvPr id="31" name="Rounded Rectangle 3">
              <a:extLst>
                <a:ext uri="{FF2B5EF4-FFF2-40B4-BE49-F238E27FC236}">
                  <a16:creationId xmlns:a16="http://schemas.microsoft.com/office/drawing/2014/main" id="{D1E6495D-D5DE-4022-A570-791D39ECFAA1}"/>
                </a:ext>
              </a:extLst>
            </p:cNvPr>
            <p:cNvSpPr/>
            <p:nvPr/>
          </p:nvSpPr>
          <p:spPr>
            <a:xfrm rot="20450208">
              <a:off x="1293664" y="3854487"/>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Scalability</a:t>
              </a:r>
            </a:p>
          </p:txBody>
        </p:sp>
        <p:sp>
          <p:nvSpPr>
            <p:cNvPr id="32" name="Rounded Rectangle 3">
              <a:extLst>
                <a:ext uri="{FF2B5EF4-FFF2-40B4-BE49-F238E27FC236}">
                  <a16:creationId xmlns:a16="http://schemas.microsoft.com/office/drawing/2014/main" id="{4A70E87A-4793-4FE6-8E7E-81DC7B4DC9EA}"/>
                </a:ext>
              </a:extLst>
            </p:cNvPr>
            <p:cNvSpPr/>
            <p:nvPr/>
          </p:nvSpPr>
          <p:spPr>
            <a:xfrm rot="20700365">
              <a:off x="1842673" y="2598328"/>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err="1"/>
                <a:t>IaaS</a:t>
              </a:r>
              <a:endParaRPr lang="en-US" sz="1400" dirty="0"/>
            </a:p>
          </p:txBody>
        </p:sp>
        <p:sp>
          <p:nvSpPr>
            <p:cNvPr id="33" name="Rounded Rectangle 3">
              <a:extLst>
                <a:ext uri="{FF2B5EF4-FFF2-40B4-BE49-F238E27FC236}">
                  <a16:creationId xmlns:a16="http://schemas.microsoft.com/office/drawing/2014/main" id="{7633154A-9CA4-4731-84AD-F211081A2B6E}"/>
                </a:ext>
              </a:extLst>
            </p:cNvPr>
            <p:cNvSpPr/>
            <p:nvPr/>
          </p:nvSpPr>
          <p:spPr>
            <a:xfrm rot="20700365">
              <a:off x="3982896" y="1968849"/>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err="1"/>
                <a:t>PaaS</a:t>
              </a:r>
              <a:endParaRPr lang="en-US" sz="1400" dirty="0"/>
            </a:p>
          </p:txBody>
        </p:sp>
        <p:sp>
          <p:nvSpPr>
            <p:cNvPr id="34" name="Rounded Rectangle 3">
              <a:extLst>
                <a:ext uri="{FF2B5EF4-FFF2-40B4-BE49-F238E27FC236}">
                  <a16:creationId xmlns:a16="http://schemas.microsoft.com/office/drawing/2014/main" id="{03C0912A-9A94-4739-9EA6-150C170B2689}"/>
                </a:ext>
              </a:extLst>
            </p:cNvPr>
            <p:cNvSpPr/>
            <p:nvPr/>
          </p:nvSpPr>
          <p:spPr>
            <a:xfrm rot="20700365">
              <a:off x="1637262" y="1345996"/>
              <a:ext cx="827756" cy="364167"/>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err="1"/>
                <a:t>SaaS</a:t>
              </a:r>
              <a:endParaRPr lang="en-US" sz="1400" dirty="0"/>
            </a:p>
          </p:txBody>
        </p:sp>
        <p:sp>
          <p:nvSpPr>
            <p:cNvPr id="35" name="Rounded Rectangle 19">
              <a:extLst>
                <a:ext uri="{FF2B5EF4-FFF2-40B4-BE49-F238E27FC236}">
                  <a16:creationId xmlns:a16="http://schemas.microsoft.com/office/drawing/2014/main" id="{5493E4F9-AA9E-4632-AD10-8B7FD5F6DF15}"/>
                </a:ext>
              </a:extLst>
            </p:cNvPr>
            <p:cNvSpPr/>
            <p:nvPr/>
          </p:nvSpPr>
          <p:spPr>
            <a:xfrm rot="20061797">
              <a:off x="5453264" y="3597966"/>
              <a:ext cx="1146320" cy="536711"/>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Virtual Datacenters</a:t>
              </a:r>
            </a:p>
          </p:txBody>
        </p:sp>
        <p:sp>
          <p:nvSpPr>
            <p:cNvPr id="36" name="Rounded Rectangle 20">
              <a:extLst>
                <a:ext uri="{FF2B5EF4-FFF2-40B4-BE49-F238E27FC236}">
                  <a16:creationId xmlns:a16="http://schemas.microsoft.com/office/drawing/2014/main" id="{24EBC38B-6400-423D-9CFD-1B5F089FBA75}"/>
                </a:ext>
              </a:extLst>
            </p:cNvPr>
            <p:cNvSpPr/>
            <p:nvPr/>
          </p:nvSpPr>
          <p:spPr>
            <a:xfrm rot="870565">
              <a:off x="5585790" y="2073968"/>
              <a:ext cx="157038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Green computing</a:t>
              </a:r>
            </a:p>
          </p:txBody>
        </p:sp>
        <p:sp>
          <p:nvSpPr>
            <p:cNvPr id="37" name="Rounded Rectangle 21">
              <a:extLst>
                <a:ext uri="{FF2B5EF4-FFF2-40B4-BE49-F238E27FC236}">
                  <a16:creationId xmlns:a16="http://schemas.microsoft.com/office/drawing/2014/main" id="{0B5F4B22-7F28-4EB1-B371-84D853E96C05}"/>
                </a:ext>
              </a:extLst>
            </p:cNvPr>
            <p:cNvSpPr/>
            <p:nvPr/>
          </p:nvSpPr>
          <p:spPr>
            <a:xfrm rot="1500924">
              <a:off x="2776332" y="2047463"/>
              <a:ext cx="1106556"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Internet</a:t>
              </a:r>
            </a:p>
          </p:txBody>
        </p:sp>
        <p:sp>
          <p:nvSpPr>
            <p:cNvPr id="38" name="Rounded Rectangle 3">
              <a:extLst>
                <a:ext uri="{FF2B5EF4-FFF2-40B4-BE49-F238E27FC236}">
                  <a16:creationId xmlns:a16="http://schemas.microsoft.com/office/drawing/2014/main" id="{2A7E4650-4CF4-48E5-89D0-98C89EC82D90}"/>
                </a:ext>
              </a:extLst>
            </p:cNvPr>
            <p:cNvSpPr/>
            <p:nvPr/>
          </p:nvSpPr>
          <p:spPr>
            <a:xfrm>
              <a:off x="2850794" y="839616"/>
              <a:ext cx="1522424" cy="512105"/>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No capital investments</a:t>
              </a:r>
            </a:p>
          </p:txBody>
        </p:sp>
        <p:sp>
          <p:nvSpPr>
            <p:cNvPr id="39" name="Rounded Rectangle 23">
              <a:extLst>
                <a:ext uri="{FF2B5EF4-FFF2-40B4-BE49-F238E27FC236}">
                  <a16:creationId xmlns:a16="http://schemas.microsoft.com/office/drawing/2014/main" id="{F687E439-0E8C-4D3D-B008-A1C929256E50}"/>
                </a:ext>
              </a:extLst>
            </p:cNvPr>
            <p:cNvSpPr/>
            <p:nvPr/>
          </p:nvSpPr>
          <p:spPr>
            <a:xfrm>
              <a:off x="4194313" y="1411359"/>
              <a:ext cx="1550505" cy="351181"/>
            </a:xfrm>
            <a:prstGeom prst="roundRect">
              <a:avLst/>
            </a:prstGeom>
            <a:gradFill>
              <a:gsLst>
                <a:gs pos="0">
                  <a:schemeClr val="accent4">
                    <a:lumMod val="40000"/>
                    <a:lumOff val="60000"/>
                  </a:schemeClr>
                </a:gs>
                <a:gs pos="50000">
                  <a:schemeClr val="accent4">
                    <a:lumMod val="75000"/>
                  </a:schemeClr>
                </a:gs>
                <a:gs pos="100000">
                  <a:schemeClr val="accent4">
                    <a:lumMod val="50000"/>
                  </a:schemeClr>
                </a:gs>
              </a:gsLst>
              <a:lin ang="5400000" scaled="0"/>
            </a:gradFill>
            <a:ln w="19050">
              <a:solidFill>
                <a:schemeClr val="accent4">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Quality of Service</a:t>
              </a:r>
            </a:p>
          </p:txBody>
        </p:sp>
        <p:sp>
          <p:nvSpPr>
            <p:cNvPr id="40" name="Rounded Rectangle 24">
              <a:extLst>
                <a:ext uri="{FF2B5EF4-FFF2-40B4-BE49-F238E27FC236}">
                  <a16:creationId xmlns:a16="http://schemas.microsoft.com/office/drawing/2014/main" id="{AEE91B5F-CEB9-4882-87F2-3BF8D6A5FA35}"/>
                </a:ext>
              </a:extLst>
            </p:cNvPr>
            <p:cNvSpPr/>
            <p:nvPr/>
          </p:nvSpPr>
          <p:spPr>
            <a:xfrm rot="1053262">
              <a:off x="5340620" y="1099933"/>
              <a:ext cx="1742668" cy="344555"/>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err="1">
                  <a:solidFill>
                    <a:schemeClr val="bg1"/>
                  </a:solidFill>
                </a:rPr>
                <a:t>Cloudbusrting</a:t>
              </a:r>
              <a:endParaRPr lang="en-US" sz="1400" dirty="0">
                <a:solidFill>
                  <a:schemeClr val="bg1"/>
                </a:solidFill>
              </a:endParaRPr>
            </a:p>
          </p:txBody>
        </p:sp>
        <p:sp>
          <p:nvSpPr>
            <p:cNvPr id="41" name="Rounded Rectangle 3">
              <a:extLst>
                <a:ext uri="{FF2B5EF4-FFF2-40B4-BE49-F238E27FC236}">
                  <a16:creationId xmlns:a16="http://schemas.microsoft.com/office/drawing/2014/main" id="{60ECBE7E-91B5-4B36-A0AF-28A96DB6CE31}"/>
                </a:ext>
              </a:extLst>
            </p:cNvPr>
            <p:cNvSpPr/>
            <p:nvPr/>
          </p:nvSpPr>
          <p:spPr>
            <a:xfrm>
              <a:off x="4222394" y="4503844"/>
              <a:ext cx="992335" cy="339826"/>
            </a:xfrm>
            <a:prstGeom prst="roundRect">
              <a:avLst/>
            </a:prstGeom>
            <a:gradFill>
              <a:gsLst>
                <a:gs pos="0">
                  <a:schemeClr val="bg1">
                    <a:lumMod val="95000"/>
                  </a:schemeClr>
                </a:gs>
                <a:gs pos="50000">
                  <a:schemeClr val="tx1">
                    <a:lumMod val="65000"/>
                    <a:lumOff val="35000"/>
                  </a:schemeClr>
                </a:gs>
                <a:gs pos="100000">
                  <a:schemeClr val="tx1">
                    <a:lumMod val="95000"/>
                    <a:lumOff val="5000"/>
                  </a:schemeClr>
                </a:gs>
              </a:gsLst>
              <a:lin ang="5400000" scaled="0"/>
            </a:gra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Security</a:t>
              </a:r>
            </a:p>
          </p:txBody>
        </p:sp>
        <p:sp>
          <p:nvSpPr>
            <p:cNvPr id="42" name="Rounded Rectangle 26">
              <a:extLst>
                <a:ext uri="{FF2B5EF4-FFF2-40B4-BE49-F238E27FC236}">
                  <a16:creationId xmlns:a16="http://schemas.microsoft.com/office/drawing/2014/main" id="{B6568EAC-D3FF-457F-AD54-3D4D95B2B0D2}"/>
                </a:ext>
              </a:extLst>
            </p:cNvPr>
            <p:cNvSpPr/>
            <p:nvPr/>
          </p:nvSpPr>
          <p:spPr>
            <a:xfrm rot="645151">
              <a:off x="2704368" y="4127333"/>
              <a:ext cx="1463552" cy="441014"/>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Privacy &amp; Trust</a:t>
              </a:r>
            </a:p>
          </p:txBody>
        </p:sp>
        <p:sp>
          <p:nvSpPr>
            <p:cNvPr id="43" name="Cloud">
              <a:extLst>
                <a:ext uri="{FF2B5EF4-FFF2-40B4-BE49-F238E27FC236}">
                  <a16:creationId xmlns:a16="http://schemas.microsoft.com/office/drawing/2014/main" id="{F9DEF882-D49A-4032-834A-5F0FBC43AD2F}"/>
                </a:ext>
              </a:extLst>
            </p:cNvPr>
            <p:cNvSpPr>
              <a:spLocks noChangeAspect="1" noEditPoints="1" noChangeArrowheads="1"/>
            </p:cNvSpPr>
            <p:nvPr/>
          </p:nvSpPr>
          <p:spPr bwMode="auto">
            <a:xfrm>
              <a:off x="2252663" y="257271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 name="Rounded Rectangle 12">
              <a:extLst>
                <a:ext uri="{FF2B5EF4-FFF2-40B4-BE49-F238E27FC236}">
                  <a16:creationId xmlns:a16="http://schemas.microsoft.com/office/drawing/2014/main" id="{3A93E041-B831-4CC0-9D92-38993032F5DA}"/>
                </a:ext>
              </a:extLst>
            </p:cNvPr>
            <p:cNvSpPr/>
            <p:nvPr/>
          </p:nvSpPr>
          <p:spPr>
            <a:xfrm rot="20770886">
              <a:off x="2140219" y="3067879"/>
              <a:ext cx="1742668" cy="344555"/>
            </a:xfrm>
            <a:prstGeom prst="roundRect">
              <a:avLst/>
            </a:prstGeom>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IT outsourcing</a:t>
              </a:r>
            </a:p>
          </p:txBody>
        </p:sp>
        <p:sp>
          <p:nvSpPr>
            <p:cNvPr id="45" name="Cloud">
              <a:extLst>
                <a:ext uri="{FF2B5EF4-FFF2-40B4-BE49-F238E27FC236}">
                  <a16:creationId xmlns:a16="http://schemas.microsoft.com/office/drawing/2014/main" id="{29D05F0E-597D-4C8D-B3AA-A3DD36979805}"/>
                </a:ext>
              </a:extLst>
            </p:cNvPr>
            <p:cNvSpPr>
              <a:spLocks noChangeAspect="1" noEditPoints="1" noChangeArrowheads="1"/>
            </p:cNvSpPr>
            <p:nvPr/>
          </p:nvSpPr>
          <p:spPr bwMode="auto">
            <a:xfrm>
              <a:off x="3982069" y="2539587"/>
              <a:ext cx="1915146" cy="128341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 name="Rounded Rectangle 3">
              <a:extLst>
                <a:ext uri="{FF2B5EF4-FFF2-40B4-BE49-F238E27FC236}">
                  <a16:creationId xmlns:a16="http://schemas.microsoft.com/office/drawing/2014/main" id="{2B4CBA14-9063-4EB2-8A7A-36736FA2459A}"/>
                </a:ext>
              </a:extLst>
            </p:cNvPr>
            <p:cNvSpPr/>
            <p:nvPr/>
          </p:nvSpPr>
          <p:spPr>
            <a:xfrm rot="20700365">
              <a:off x="4425901" y="2963234"/>
              <a:ext cx="1466429" cy="543381"/>
            </a:xfrm>
            <a:prstGeom prst="roundRect">
              <a:avLst/>
            </a:prstGeom>
            <a:gradFill>
              <a:gsLst>
                <a:gs pos="0">
                  <a:schemeClr val="accent1">
                    <a:lumMod val="20000"/>
                    <a:lumOff val="80000"/>
                  </a:schemeClr>
                </a:gs>
                <a:gs pos="62000">
                  <a:schemeClr val="tx2">
                    <a:lumMod val="40000"/>
                    <a:lumOff val="60000"/>
                  </a:schemeClr>
                </a:gs>
                <a:gs pos="100000">
                  <a:srgbClr val="0070C0"/>
                </a:gs>
              </a:gsLst>
              <a:lin ang="5400000" scaled="0"/>
            </a:gradFill>
            <a:ln w="63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Service Level Agreement</a:t>
              </a:r>
            </a:p>
          </p:txBody>
        </p:sp>
        <p:sp>
          <p:nvSpPr>
            <p:cNvPr id="47" name="Rounded Rectangle 13">
              <a:extLst>
                <a:ext uri="{FF2B5EF4-FFF2-40B4-BE49-F238E27FC236}">
                  <a16:creationId xmlns:a16="http://schemas.microsoft.com/office/drawing/2014/main" id="{F2C48EA0-31A9-4200-8801-97F843BAD205}"/>
                </a:ext>
              </a:extLst>
            </p:cNvPr>
            <p:cNvSpPr/>
            <p:nvPr/>
          </p:nvSpPr>
          <p:spPr>
            <a:xfrm>
              <a:off x="3863008" y="2551045"/>
              <a:ext cx="1298713" cy="344556"/>
            </a:xfrm>
            <a:prstGeom prst="roundRect">
              <a:avLst/>
            </a:prstGeom>
            <a:gradFill>
              <a:gsLst>
                <a:gs pos="0">
                  <a:srgbClr val="DDEBCF"/>
                </a:gs>
                <a:gs pos="50000">
                  <a:srgbClr val="9CB86E"/>
                </a:gs>
                <a:gs pos="100000">
                  <a:srgbClr val="156B13"/>
                </a:gs>
              </a:gsLst>
              <a:lin ang="5400000" scaled="0"/>
            </a:gradFill>
            <a:ln w="190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solidFill>
                    <a:schemeClr val="bg1"/>
                  </a:solidFill>
                </a:rPr>
                <a:t>Billing</a:t>
              </a:r>
            </a:p>
          </p:txBody>
        </p:sp>
        <p:sp>
          <p:nvSpPr>
            <p:cNvPr id="48" name="Cloud">
              <a:extLst>
                <a:ext uri="{FF2B5EF4-FFF2-40B4-BE49-F238E27FC236}">
                  <a16:creationId xmlns:a16="http://schemas.microsoft.com/office/drawing/2014/main" id="{8855EA55-62C9-4FD0-9A93-64065C42B20F}"/>
                </a:ext>
              </a:extLst>
            </p:cNvPr>
            <p:cNvSpPr>
              <a:spLocks noChangeAspect="1" noEditPoints="1" noChangeArrowheads="1"/>
            </p:cNvSpPr>
            <p:nvPr/>
          </p:nvSpPr>
          <p:spPr bwMode="auto">
            <a:xfrm>
              <a:off x="5314115" y="4487654"/>
              <a:ext cx="2153265" cy="110551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100000">
                  <a:srgbClr val="CCE3FC"/>
                </a:gs>
              </a:gsLst>
              <a:lin ang="4200000" scaled="0"/>
            </a:gradFill>
            <a:ln w="9525">
              <a:solidFill>
                <a:schemeClr val="bg1">
                  <a:lumMod val="75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chemeClr val="accent1">
                      <a:lumMod val="75000"/>
                    </a:schemeClr>
                  </a:solidFill>
                  <a:effectLst>
                    <a:outerShdw blurRad="38100" dist="38100" dir="2700000" algn="tl">
                      <a:srgbClr val="000000">
                        <a:alpha val="43137"/>
                      </a:srgbClr>
                    </a:outerShdw>
                  </a:effectLst>
                </a:rPr>
                <a:t>Cloud Computing?</a:t>
              </a:r>
            </a:p>
          </p:txBody>
        </p:sp>
      </p:grpSp>
      <p:sp>
        <p:nvSpPr>
          <p:cNvPr id="2" name="Title 1">
            <a:extLst>
              <a:ext uri="{FF2B5EF4-FFF2-40B4-BE49-F238E27FC236}">
                <a16:creationId xmlns:a16="http://schemas.microsoft.com/office/drawing/2014/main" id="{AC33074E-8A59-49E8-BA0D-1E569EA17E45}"/>
              </a:ext>
            </a:extLst>
          </p:cNvPr>
          <p:cNvSpPr>
            <a:spLocks noGrp="1"/>
          </p:cNvSpPr>
          <p:nvPr>
            <p:ph type="title"/>
          </p:nvPr>
        </p:nvSpPr>
        <p:spPr>
          <a:xfrm>
            <a:off x="142436" y="-114174"/>
            <a:ext cx="10515600" cy="1325563"/>
          </a:xfrm>
        </p:spPr>
        <p:txBody>
          <a:bodyPr/>
          <a:lstStyle/>
          <a:p>
            <a:r>
              <a:rPr lang="en-IN" dirty="0"/>
              <a:t>Definition of Cloud?</a:t>
            </a:r>
          </a:p>
        </p:txBody>
      </p:sp>
      <p:pic>
        <p:nvPicPr>
          <p:cNvPr id="8" name="Content Placeholder 7">
            <a:extLst>
              <a:ext uri="{FF2B5EF4-FFF2-40B4-BE49-F238E27FC236}">
                <a16:creationId xmlns:a16="http://schemas.microsoft.com/office/drawing/2014/main" id="{2FEE5FBB-FF9D-4881-A2D2-0F62B594CE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8629" y="50369"/>
            <a:ext cx="4403371" cy="2478935"/>
          </a:xfrm>
        </p:spPr>
      </p:pic>
    </p:spTree>
    <p:extLst>
      <p:ext uri="{BB962C8B-B14F-4D97-AF65-F5344CB8AC3E}">
        <p14:creationId xmlns:p14="http://schemas.microsoft.com/office/powerpoint/2010/main" val="2197660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090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F942-6C49-4AA6-B50F-DDC1ADF8608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Definition</a:t>
            </a:r>
          </a:p>
        </p:txBody>
      </p:sp>
      <p:sp>
        <p:nvSpPr>
          <p:cNvPr id="3" name="Content Placeholder 2">
            <a:extLst>
              <a:ext uri="{FF2B5EF4-FFF2-40B4-BE49-F238E27FC236}">
                <a16:creationId xmlns:a16="http://schemas.microsoft.com/office/drawing/2014/main" id="{34AB7366-0FBC-4ABB-A622-C4EB7DB31E5D}"/>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9AFC-B7D4-494B-B649-73F69275257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National Institute of Standards and Technology (NIST): </a:t>
            </a:r>
            <a:r>
              <a:rPr lang="en-US" b="1" dirty="0">
                <a:latin typeface="Times New Roman" panose="02020603050405020304" pitchFamily="18" charset="0"/>
                <a:cs typeface="Times New Roman" panose="02020603050405020304" pitchFamily="18" charset="0"/>
              </a:rPr>
              <a:t>Definition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91EFBA-3DED-422C-A60F-C2BC65E56AE6}"/>
              </a:ext>
            </a:extLst>
          </p:cNvPr>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76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62A8-D14C-4FA4-951D-72962C6EF68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 Closer Look</a:t>
            </a:r>
          </a:p>
        </p:txBody>
      </p:sp>
      <p:sp>
        <p:nvSpPr>
          <p:cNvPr id="3" name="Content Placeholder 2">
            <a:extLst>
              <a:ext uri="{FF2B5EF4-FFF2-40B4-BE49-F238E27FC236}">
                <a16:creationId xmlns:a16="http://schemas.microsoft.com/office/drawing/2014/main" id="{CC209C64-FBD4-4B9A-B28C-C058C9EB10C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Large enterprises can offload some of their activities to cloud-based systems.</a:t>
            </a:r>
          </a:p>
          <a:p>
            <a:r>
              <a:rPr lang="en-US" dirty="0">
                <a:latin typeface="Times New Roman" panose="02020603050405020304" pitchFamily="18" charset="0"/>
                <a:cs typeface="Times New Roman" panose="02020603050405020304" pitchFamily="18" charset="0"/>
              </a:rPr>
              <a:t>Small enterprises and start-ups can afford to translate their ideas into business results more quickly, without excessive up-front costs. </a:t>
            </a:r>
          </a:p>
          <a:p>
            <a:r>
              <a:rPr lang="en-US" dirty="0">
                <a:latin typeface="Times New Roman" panose="02020603050405020304" pitchFamily="18" charset="0"/>
                <a:cs typeface="Times New Roman" panose="02020603050405020304" pitchFamily="18" charset="0"/>
              </a:rPr>
              <a:t>System developers can concentrate on the business logic rather than dealing with the complexity of infrastructure management and scalability.</a:t>
            </a:r>
          </a:p>
          <a:p>
            <a:r>
              <a:rPr lang="en-US" dirty="0">
                <a:latin typeface="Times New Roman" panose="02020603050405020304" pitchFamily="18" charset="0"/>
                <a:cs typeface="Times New Roman" panose="02020603050405020304" pitchFamily="18" charset="0"/>
              </a:rPr>
              <a:t>End users can have their documents accessible from everywhere and any device.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0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2" name="Object 2"/>
          <p:cNvGraphicFramePr>
            <a:graphicFrameLocks noChangeAspect="1"/>
          </p:cNvGraphicFramePr>
          <p:nvPr/>
        </p:nvGraphicFramePr>
        <p:xfrm>
          <a:off x="1524000" y="0"/>
          <a:ext cx="9144000" cy="6857206"/>
        </p:xfrm>
        <a:graphic>
          <a:graphicData uri="http://schemas.openxmlformats.org/presentationml/2006/ole">
            <mc:AlternateContent xmlns:mc="http://schemas.openxmlformats.org/markup-compatibility/2006">
              <mc:Choice xmlns:v="urn:schemas-microsoft-com:vml" Requires="v">
                <p:oleObj spid="_x0000_s1116" name="Slide" r:id="rId3" imgW="4570418" imgH="3427323" progId="PowerPoint.Slide.12">
                  <p:embed/>
                </p:oleObj>
              </mc:Choice>
              <mc:Fallback>
                <p:oleObj name="Slide" r:id="rId3" imgW="4570418" imgH="3427323" progId="PowerPoint.Slide.12">
                  <p:embed/>
                  <p:pic>
                    <p:nvPicPr>
                      <p:cNvPr id="1689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144000" cy="685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4191</Words>
  <Application>Microsoft Office PowerPoint</Application>
  <PresentationFormat>Widescreen</PresentationFormat>
  <Paragraphs>465</Paragraphs>
  <Slides>61</Slides>
  <Notes>0</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8" baseType="lpstr">
      <vt:lpstr>Arial</vt:lpstr>
      <vt:lpstr>Calibri</vt:lpstr>
      <vt:lpstr>Calibri Light</vt:lpstr>
      <vt:lpstr>Times New Roman</vt:lpstr>
      <vt:lpstr>Wingdings</vt:lpstr>
      <vt:lpstr>Office Theme</vt:lpstr>
      <vt:lpstr>Slide</vt:lpstr>
      <vt:lpstr>Unit 1</vt:lpstr>
      <vt:lpstr>Introduction</vt:lpstr>
      <vt:lpstr>The Vision of Cloud Computing:</vt:lpstr>
      <vt:lpstr>The Vision of Cloud Computing:</vt:lpstr>
      <vt:lpstr>PowerPoint Presentation</vt:lpstr>
      <vt:lpstr>Definition of Cloud?</vt:lpstr>
      <vt:lpstr>National Institute of Standards and Technology (NIST): Definition </vt:lpstr>
      <vt:lpstr>A Closer Look</vt:lpstr>
      <vt:lpstr>PowerPoint Presentation</vt:lpstr>
      <vt:lpstr>PowerPoint Presentation</vt:lpstr>
      <vt:lpstr>Cloud Deployment Models</vt:lpstr>
      <vt:lpstr>Community cloud: </vt:lpstr>
      <vt:lpstr>Cloud Computing Reference Model:</vt:lpstr>
      <vt:lpstr>PowerPoint Presentation</vt:lpstr>
      <vt:lpstr>Essential Characteristics:</vt:lpstr>
      <vt:lpstr>PowerPoint Presentation</vt:lpstr>
      <vt:lpstr>Challenges of Cloud Computing</vt:lpstr>
      <vt:lpstr>Historical Development</vt:lpstr>
      <vt:lpstr>Three Major Milestones:</vt:lpstr>
      <vt:lpstr>Virtualization: </vt:lpstr>
      <vt:lpstr>Computing platforms and technologies </vt:lpstr>
      <vt:lpstr>Eras of Computing</vt:lpstr>
      <vt:lpstr>Parallel vs. distributed computing </vt:lpstr>
      <vt:lpstr>Parallel v.s. Distributed Systems</vt:lpstr>
      <vt:lpstr>Elements of Parallel Computing </vt:lpstr>
      <vt:lpstr>Elements of Parallel Computing </vt:lpstr>
      <vt:lpstr>1. What is Parallel Processing?  </vt:lpstr>
      <vt:lpstr>1. What is parallel processing?</vt:lpstr>
      <vt:lpstr>Hardware Architecture for parallel Processing</vt:lpstr>
      <vt:lpstr>Single Instruction Single Data (SISD)</vt:lpstr>
      <vt:lpstr>Single Instruction Multiple Data (SIMD)</vt:lpstr>
      <vt:lpstr>Single Instruction Multiple Data (SIMD)</vt:lpstr>
      <vt:lpstr>Multiple Instruction Single Data (MISD)</vt:lpstr>
      <vt:lpstr>Multiple Instruction Single Data (MISD)</vt:lpstr>
      <vt:lpstr>Multiple Instruction Multiple Data (MIMD)</vt:lpstr>
      <vt:lpstr>Multiple Instruction Multiple Data</vt:lpstr>
      <vt:lpstr>Shared Memory MIMD machines </vt:lpstr>
      <vt:lpstr>Distributed Memory MIMD Machine</vt:lpstr>
      <vt:lpstr>PowerPoint Presentation</vt:lpstr>
      <vt:lpstr>3. Approaches to Parallel Programming</vt:lpstr>
      <vt:lpstr>4. Levels of parallelism</vt:lpstr>
      <vt:lpstr>PowerPoint Presentation</vt:lpstr>
      <vt:lpstr>5. Laws of caution</vt:lpstr>
      <vt:lpstr>Elements of Distributed Computing</vt:lpstr>
      <vt:lpstr>Elements of Distributed Computing</vt:lpstr>
      <vt:lpstr>Definition</vt:lpstr>
      <vt:lpstr>2. Components of a Distributed System</vt:lpstr>
      <vt:lpstr>2. Components of a Distributed System     (Cont…)</vt:lpstr>
      <vt:lpstr>2. Components of a Distributed System     (Cont…)</vt:lpstr>
      <vt:lpstr>3. Architectural Styles for distributed computing</vt:lpstr>
      <vt:lpstr>Software Architectural Styles</vt:lpstr>
      <vt:lpstr>Software Architectural Styles</vt:lpstr>
      <vt:lpstr>Data Centered Architectures</vt:lpstr>
      <vt:lpstr>Black board Architectural Style</vt:lpstr>
      <vt:lpstr>Data Flow Architectures</vt:lpstr>
      <vt:lpstr>Comparison between Batch Sequential and Pipe-and-Filter Styles</vt:lpstr>
      <vt:lpstr>Virtual Machine architectures</vt:lpstr>
      <vt:lpstr>Virtual machine architectures contd…</vt:lpstr>
      <vt:lpstr>Call and return architectures</vt:lpstr>
      <vt:lpstr>Definition</vt:lpstr>
      <vt:lpstr>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BeSMilLE</dc:creator>
  <cp:lastModifiedBy>AK</cp:lastModifiedBy>
  <cp:revision>91</cp:revision>
  <dcterms:created xsi:type="dcterms:W3CDTF">2018-12-13T09:00:33Z</dcterms:created>
  <dcterms:modified xsi:type="dcterms:W3CDTF">2019-01-04T08:25:07Z</dcterms:modified>
</cp:coreProperties>
</file>