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446" r:id="rId2"/>
    <p:sldId id="387" r:id="rId3"/>
    <p:sldId id="388" r:id="rId4"/>
    <p:sldId id="389" r:id="rId5"/>
    <p:sldId id="390" r:id="rId6"/>
    <p:sldId id="391"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0" r:id="rId36"/>
    <p:sldId id="421" r:id="rId37"/>
    <p:sldId id="422" r:id="rId38"/>
    <p:sldId id="423" r:id="rId39"/>
    <p:sldId id="424" r:id="rId40"/>
    <p:sldId id="425" r:id="rId41"/>
    <p:sldId id="426" r:id="rId42"/>
    <p:sldId id="427" r:id="rId43"/>
    <p:sldId id="428" r:id="rId44"/>
    <p:sldId id="429" r:id="rId45"/>
    <p:sldId id="430" r:id="rId46"/>
    <p:sldId id="431" r:id="rId47"/>
    <p:sldId id="432" r:id="rId48"/>
    <p:sldId id="433" r:id="rId49"/>
    <p:sldId id="434" r:id="rId50"/>
    <p:sldId id="435" r:id="rId51"/>
    <p:sldId id="436" r:id="rId52"/>
    <p:sldId id="437" r:id="rId53"/>
    <p:sldId id="438" r:id="rId54"/>
    <p:sldId id="439" r:id="rId55"/>
    <p:sldId id="440" r:id="rId56"/>
    <p:sldId id="441" r:id="rId57"/>
    <p:sldId id="442" r:id="rId58"/>
    <p:sldId id="443" r:id="rId59"/>
    <p:sldId id="445"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731" autoAdjust="0"/>
    <p:restoredTop sz="94660"/>
  </p:normalViewPr>
  <p:slideViewPr>
    <p:cSldViewPr>
      <p:cViewPr varScale="1">
        <p:scale>
          <a:sx n="96" d="100"/>
          <a:sy n="96" d="100"/>
        </p:scale>
        <p:origin x="648" y="82"/>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t>12/7/2017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t>1</a:t>
            </a:fld>
            <a:endParaRPr lang="en-US"/>
          </a:p>
        </p:txBody>
      </p:sp>
    </p:spTree>
    <p:extLst>
      <p:ext uri="{BB962C8B-B14F-4D97-AF65-F5344CB8AC3E}">
        <p14:creationId xmlns:p14="http://schemas.microsoft.com/office/powerpoint/2010/main" val="1035224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smtClean="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smtClean="0"/>
              <a:t>Click to edit Master title style</a:t>
            </a:r>
            <a:endParaRPr lang="en-US"/>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smtClean="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smtClean="0"/>
              <a:t>Click icon to add clip art</a:t>
            </a:r>
            <a:endParaRPr lang="en-GB" noProof="0" smtClean="0"/>
          </a:p>
        </p:txBody>
      </p:sp>
      <p:sp>
        <p:nvSpPr>
          <p:cNvPr id="4" name="Text Placeholder 3"/>
          <p:cNvSpPr>
            <a:spLocks noGrp="1"/>
          </p:cNvSpPr>
          <p:nvPr>
            <p:ph type="body"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smtClean="0">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pic>
        <p:nvPicPr>
          <p:cNvPr id="8" name="Picture 4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229601" y="40820"/>
            <a:ext cx="762000" cy="890113"/>
          </a:xfrm>
          <a:prstGeom prst="rect">
            <a:avLst/>
          </a:prstGeom>
          <a:solidFill>
            <a:schemeClr val="accent1"/>
          </a:solidFill>
          <a:ln>
            <a:noFill/>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gif"/><Relationship Id="rId1" Type="http://schemas.openxmlformats.org/officeDocument/2006/relationships/slideLayout" Target="../slideLayouts/slideLayout6.xml"/><Relationship Id="rId6" Type="http://schemas.openxmlformats.org/officeDocument/2006/relationships/image" Target="../media/image34.png"/><Relationship Id="rId11" Type="http://schemas.openxmlformats.org/officeDocument/2006/relationships/image" Target="../media/image25.png"/><Relationship Id="rId5" Type="http://schemas.openxmlformats.org/officeDocument/2006/relationships/image" Target="../media/image30.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4.png"/><Relationship Id="rId7" Type="http://schemas.openxmlformats.org/officeDocument/2006/relationships/image" Target="../media/image13.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41.png"/><Relationship Id="rId11" Type="http://schemas.openxmlformats.org/officeDocument/2006/relationships/image" Target="../media/image45.png"/><Relationship Id="rId5" Type="http://schemas.openxmlformats.org/officeDocument/2006/relationships/image" Target="../media/image40.png"/><Relationship Id="rId10" Type="http://schemas.openxmlformats.org/officeDocument/2006/relationships/image" Target="../media/image44.png"/><Relationship Id="rId4" Type="http://schemas.openxmlformats.org/officeDocument/2006/relationships/image" Target="../media/image39.png"/><Relationship Id="rId9"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13.png"/><Relationship Id="rId18" Type="http://schemas.openxmlformats.org/officeDocument/2006/relationships/image" Target="../media/image25.png"/><Relationship Id="rId3" Type="http://schemas.openxmlformats.org/officeDocument/2006/relationships/image" Target="../media/image46.png"/><Relationship Id="rId21" Type="http://schemas.openxmlformats.org/officeDocument/2006/relationships/image" Target="../media/image60.gif"/><Relationship Id="rId7" Type="http://schemas.openxmlformats.org/officeDocument/2006/relationships/image" Target="../media/image49.gif"/><Relationship Id="rId12" Type="http://schemas.openxmlformats.org/officeDocument/2006/relationships/image" Target="../media/image54.png"/><Relationship Id="rId17" Type="http://schemas.openxmlformats.org/officeDocument/2006/relationships/image" Target="../media/image37.png"/><Relationship Id="rId2" Type="http://schemas.openxmlformats.org/officeDocument/2006/relationships/image" Target="../media/image30.png"/><Relationship Id="rId16" Type="http://schemas.openxmlformats.org/officeDocument/2006/relationships/image" Target="../media/image57.png"/><Relationship Id="rId20" Type="http://schemas.openxmlformats.org/officeDocument/2006/relationships/image" Target="../media/image59.png"/><Relationship Id="rId1" Type="http://schemas.openxmlformats.org/officeDocument/2006/relationships/slideLayout" Target="../slideLayouts/slideLayout6.xml"/><Relationship Id="rId6" Type="http://schemas.openxmlformats.org/officeDocument/2006/relationships/image" Target="../media/image48.png"/><Relationship Id="rId11" Type="http://schemas.openxmlformats.org/officeDocument/2006/relationships/image" Target="../media/image53.png"/><Relationship Id="rId24" Type="http://schemas.openxmlformats.org/officeDocument/2006/relationships/image" Target="../media/image35.png"/><Relationship Id="rId5" Type="http://schemas.openxmlformats.org/officeDocument/2006/relationships/image" Target="../media/image47.png"/><Relationship Id="rId15" Type="http://schemas.openxmlformats.org/officeDocument/2006/relationships/image" Target="../media/image56.png"/><Relationship Id="rId23" Type="http://schemas.openxmlformats.org/officeDocument/2006/relationships/image" Target="../media/image38.png"/><Relationship Id="rId10" Type="http://schemas.openxmlformats.org/officeDocument/2006/relationships/image" Target="../media/image52.png"/><Relationship Id="rId19" Type="http://schemas.openxmlformats.org/officeDocument/2006/relationships/image" Target="../media/image58.png"/><Relationship Id="rId4" Type="http://schemas.openxmlformats.org/officeDocument/2006/relationships/image" Target="../media/image39.png"/><Relationship Id="rId9" Type="http://schemas.openxmlformats.org/officeDocument/2006/relationships/image" Target="../media/image51.png"/><Relationship Id="rId14" Type="http://schemas.openxmlformats.org/officeDocument/2006/relationships/image" Target="../media/image55.png"/><Relationship Id="rId22" Type="http://schemas.openxmlformats.org/officeDocument/2006/relationships/image" Target="../media/image31.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3080" y="1561540"/>
            <a:ext cx="8846705" cy="876860"/>
          </a:xfrm>
        </p:spPr>
        <p:txBody>
          <a:bodyPr/>
          <a:lstStyle/>
          <a:p>
            <a:r>
              <a:rPr lang="en-US" sz="4400" dirty="0" smtClean="0"/>
              <a:t>Cloud Application Development</a:t>
            </a:r>
            <a:endParaRPr lang="en-US" sz="4400"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4294967295"/>
          </p:nvPr>
        </p:nvSpPr>
        <p:spPr>
          <a:xfrm>
            <a:off x="8318500" y="6662738"/>
            <a:ext cx="825500" cy="165100"/>
          </a:xfrm>
        </p:spPr>
        <p:txBody>
          <a:bodyPr/>
          <a:lstStyle/>
          <a:p>
            <a:fld id="{40352607-7EA9-4924-B940-0DFD70466E5A}" type="slidenum">
              <a:rPr lang="en-US" smtClean="0"/>
              <a:pPr/>
              <a:t>1</a:t>
            </a:fld>
            <a:endParaRPr lang="en-US"/>
          </a:p>
        </p:txBody>
      </p:sp>
      <p:grpSp>
        <p:nvGrpSpPr>
          <p:cNvPr id="7" name="Group 3"/>
          <p:cNvGrpSpPr>
            <a:grpSpLocks/>
          </p:cNvGrpSpPr>
          <p:nvPr/>
        </p:nvGrpSpPr>
        <p:grpSpPr bwMode="auto">
          <a:xfrm>
            <a:off x="492125" y="2895600"/>
            <a:ext cx="2852738" cy="3198813"/>
            <a:chOff x="112509" y="2057400"/>
            <a:chExt cx="3653246" cy="4102916"/>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29495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7"/>
            <p:cNvSpPr txBox="1">
              <a:spLocks noChangeArrowheads="1"/>
            </p:cNvSpPr>
            <p:nvPr/>
          </p:nvSpPr>
          <p:spPr bwMode="auto">
            <a:xfrm>
              <a:off x="112509" y="5726114"/>
              <a:ext cx="3653246" cy="43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solidFill>
                    <a:srgbClr val="FF0000"/>
                  </a:solidFill>
                  <a:latin typeface="Verdana" panose="020B0604030504040204" pitchFamily="34" charset="0"/>
                </a:rPr>
                <a:t>Morgan Kauffman, USA</a:t>
              </a:r>
              <a:endParaRPr lang="en-AU" altLang="en-US" sz="1200" b="1">
                <a:solidFill>
                  <a:srgbClr val="FF0000"/>
                </a:solidFill>
                <a:latin typeface="Verdana" panose="020B0604030504040204" pitchFamily="34" charset="0"/>
              </a:endParaRPr>
            </a:p>
          </p:txBody>
        </p:sp>
      </p:grpSp>
      <p:grpSp>
        <p:nvGrpSpPr>
          <p:cNvPr id="10" name="Group 6"/>
          <p:cNvGrpSpPr>
            <a:grpSpLocks/>
          </p:cNvGrpSpPr>
          <p:nvPr/>
        </p:nvGrpSpPr>
        <p:grpSpPr bwMode="auto">
          <a:xfrm>
            <a:off x="3470275" y="2895600"/>
            <a:ext cx="2314575" cy="3203575"/>
            <a:chOff x="3378837" y="1981200"/>
            <a:chExt cx="3216594" cy="4187373"/>
          </a:xfrm>
        </p:grpSpPr>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662" y="1981200"/>
              <a:ext cx="2743201"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TextBox 8"/>
            <p:cNvSpPr txBox="1">
              <a:spLocks noChangeArrowheads="1"/>
            </p:cNvSpPr>
            <p:nvPr/>
          </p:nvSpPr>
          <p:spPr bwMode="auto">
            <a:xfrm>
              <a:off x="3378837" y="5726113"/>
              <a:ext cx="3216594" cy="44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latin typeface="Verdana" panose="020B0604030504040204" pitchFamily="34" charset="0"/>
                </a:rPr>
                <a:t>McGraw Hill, India</a:t>
              </a:r>
              <a:endParaRPr lang="en-AU" altLang="en-US" sz="1200" b="1">
                <a:latin typeface="Verdana" panose="020B0604030504040204" pitchFamily="34" charset="0"/>
              </a:endParaRPr>
            </a:p>
          </p:txBody>
        </p:sp>
      </p:grpSp>
      <p:grpSp>
        <p:nvGrpSpPr>
          <p:cNvPr id="13" name="Group 12"/>
          <p:cNvGrpSpPr>
            <a:grpSpLocks/>
          </p:cNvGrpSpPr>
          <p:nvPr/>
        </p:nvGrpSpPr>
        <p:grpSpPr bwMode="auto">
          <a:xfrm>
            <a:off x="5903913" y="2895600"/>
            <a:ext cx="2554287" cy="3146425"/>
            <a:chOff x="5225857" y="1600200"/>
            <a:chExt cx="2553905" cy="3145904"/>
          </a:xfrm>
        </p:grpSpPr>
        <p:pic>
          <p:nvPicPr>
            <p:cNvPr id="1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329" y="1600200"/>
              <a:ext cx="1957497" cy="279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5" name="Rectangle 3"/>
            <p:cNvSpPr>
              <a:spLocks noChangeArrowheads="1"/>
            </p:cNvSpPr>
            <p:nvPr/>
          </p:nvSpPr>
          <p:spPr bwMode="auto">
            <a:xfrm>
              <a:off x="5225857" y="4469105"/>
              <a:ext cx="25539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200" b="1">
                  <a:solidFill>
                    <a:srgbClr val="FF0000"/>
                  </a:solidFill>
                  <a:latin typeface="Verdana" panose="020B0604030504040204" pitchFamily="34" charset="0"/>
                </a:rPr>
                <a:t>China Machine Press, China</a:t>
              </a:r>
              <a:endParaRPr lang="en-AU" altLang="en-US" sz="1200">
                <a:solidFill>
                  <a:schemeClr val="tx1"/>
                </a:solidFill>
                <a:latin typeface="Verdana" panose="020B0604030504040204" pitchFamily="34" charset="0"/>
              </a:endParaRPr>
            </a:p>
          </p:txBody>
        </p:sp>
      </p:grpSp>
    </p:spTree>
    <p:extLst>
      <p:ext uri="{BB962C8B-B14F-4D97-AF65-F5344CB8AC3E}">
        <p14:creationId xmlns:p14="http://schemas.microsoft.com/office/powerpoint/2010/main" val="2672489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Framework contd..</a:t>
            </a:r>
            <a:endParaRPr lang="en-US" dirty="0"/>
          </a:p>
        </p:txBody>
      </p:sp>
      <p:sp>
        <p:nvSpPr>
          <p:cNvPr id="5" name="Content Placeholder 4"/>
          <p:cNvSpPr>
            <a:spLocks noGrp="1"/>
          </p:cNvSpPr>
          <p:nvPr>
            <p:ph idx="1"/>
          </p:nvPr>
        </p:nvSpPr>
        <p:spPr>
          <a:xfrm>
            <a:off x="105930" y="1075765"/>
            <a:ext cx="9038070" cy="5577728"/>
          </a:xfrm>
        </p:spPr>
        <p:txBody>
          <a:bodyPr/>
          <a:lstStyle/>
          <a:p>
            <a:pPr algn="just"/>
            <a:r>
              <a:rPr lang="en-US" sz="2100" dirty="0" smtClean="0"/>
              <a:t>Aneka implements a service-oriented architecture (SOA), and services are the fundamental components of an Aneka Cloud. </a:t>
            </a:r>
          </a:p>
          <a:p>
            <a:pPr algn="just"/>
            <a:r>
              <a:rPr lang="en-US" sz="2100" dirty="0" smtClean="0"/>
              <a:t>Services operate at container level and, except for the platform abstraction layer, they provide developers, users, and administrators with all features offered by the framework. </a:t>
            </a:r>
          </a:p>
          <a:p>
            <a:pPr algn="just"/>
            <a:r>
              <a:rPr lang="en-US" sz="2100" dirty="0" smtClean="0"/>
              <a:t>Services also constitute the extension and customization point of Aneka Clouds: The infrastructure allows for the integration of new services                or replacement of the existing ones with a different implementation. </a:t>
            </a:r>
          </a:p>
          <a:p>
            <a:pPr algn="just"/>
            <a:r>
              <a:rPr lang="en-US" sz="2100" dirty="0" smtClean="0"/>
              <a:t>The framework includes the basic services for infrastructure and node management, application execution, accounting, and system monitoring.</a:t>
            </a:r>
          </a:p>
          <a:p>
            <a:pPr algn="just"/>
            <a:r>
              <a:rPr lang="en-US" sz="2100" dirty="0" smtClean="0"/>
              <a:t> existing services can be extended and new features can be added to the cloud by dynamically plugging new ones into the container. </a:t>
            </a:r>
          </a:p>
          <a:p>
            <a:pPr algn="just"/>
            <a:r>
              <a:rPr lang="en-US" sz="2100" dirty="0" smtClean="0"/>
              <a:t>Such extensible and flexible infrastructure enables Aneka Clouds to support different programming and execution models for applications.</a:t>
            </a:r>
            <a:endParaRPr lang="en-US" sz="21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10</a:t>
            </a:fld>
            <a:endParaRPr lang="en-US"/>
          </a:p>
        </p:txBody>
      </p:sp>
    </p:spTree>
    <p:extLst>
      <p:ext uri="{BB962C8B-B14F-4D97-AF65-F5344CB8AC3E}">
        <p14:creationId xmlns:p14="http://schemas.microsoft.com/office/powerpoint/2010/main" val="3441146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Framework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300" dirty="0" smtClean="0"/>
              <a:t>A programming model represents a collection of abstractions that developers can use to express distributed applications.</a:t>
            </a:r>
          </a:p>
          <a:p>
            <a:pPr algn="just"/>
            <a:r>
              <a:rPr lang="en-US" sz="2300" dirty="0" err="1" smtClean="0"/>
              <a:t>Tthe</a:t>
            </a:r>
            <a:r>
              <a:rPr lang="en-US" sz="2300" dirty="0" smtClean="0"/>
              <a:t> runtime support for a programming model is constituted by a collection of execution and foundation services interacting together to carry out application execution.</a:t>
            </a:r>
          </a:p>
          <a:p>
            <a:pPr algn="just"/>
            <a:r>
              <a:rPr lang="en-US" sz="2300" dirty="0" smtClean="0"/>
              <a:t>Thus, the implementation of a new model requires the development of the specific programming abstractions used by application developers and the services, providing runtime support for them. </a:t>
            </a:r>
          </a:p>
          <a:p>
            <a:pPr algn="just"/>
            <a:r>
              <a:rPr lang="en-US" sz="2300" dirty="0" smtClean="0"/>
              <a:t>Programming models are just one aspect of application management and execution. Within an Aneka Cloud environment, there are different aspects involved in providing a scalable and elastic infrastructure and distributed runtime for applications. </a:t>
            </a:r>
            <a:endParaRPr lang="en-US" sz="23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a:t>
            </a:fld>
            <a:endParaRPr lang="en-US"/>
          </a:p>
        </p:txBody>
      </p:sp>
    </p:spTree>
    <p:extLst>
      <p:ext uri="{BB962C8B-B14F-4D97-AF65-F5344CB8AC3E}">
        <p14:creationId xmlns:p14="http://schemas.microsoft.com/office/powerpoint/2010/main" val="2860247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Services</a:t>
            </a:r>
            <a:endParaRPr lang="en-US" dirty="0"/>
          </a:p>
        </p:txBody>
      </p:sp>
      <p:sp>
        <p:nvSpPr>
          <p:cNvPr id="3" name="Content Placeholder 2"/>
          <p:cNvSpPr>
            <a:spLocks noGrp="1"/>
          </p:cNvSpPr>
          <p:nvPr>
            <p:ph idx="1"/>
          </p:nvPr>
        </p:nvSpPr>
        <p:spPr/>
        <p:txBody>
          <a:bodyPr/>
          <a:lstStyle/>
          <a:p>
            <a:pPr algn="just"/>
            <a:r>
              <a:rPr lang="en-US" sz="2300" b="1" dirty="0" smtClean="0"/>
              <a:t>Elasticity and Scaling: </a:t>
            </a:r>
            <a:r>
              <a:rPr lang="en-US" sz="2300" dirty="0" smtClean="0"/>
              <a:t>By means of the dynamic provisioning service, Aneka supports dynamically upsizing and downsizing of the infrastructure available for applications.</a:t>
            </a:r>
          </a:p>
          <a:p>
            <a:pPr algn="just"/>
            <a:r>
              <a:rPr lang="en-US" sz="2300" b="1" dirty="0" smtClean="0"/>
              <a:t>Runtime management: </a:t>
            </a:r>
            <a:r>
              <a:rPr lang="en-US" sz="2300" dirty="0" smtClean="0"/>
              <a:t>The runtime machinery is responsible for keeping the infrastructure up and running and serves as a hosting environment for services. It is primarily represented by the container and a collection of services that manage service membership and look up, infrastructure maintenance, and profiling. </a:t>
            </a:r>
          </a:p>
          <a:p>
            <a:pPr algn="just"/>
            <a:r>
              <a:rPr lang="en-US" sz="2300" b="1" dirty="0" smtClean="0"/>
              <a:t>Resource management: </a:t>
            </a:r>
            <a:r>
              <a:rPr lang="en-US" sz="2300" dirty="0" smtClean="0"/>
              <a:t>Aneka is an elastic infrastructure in which resources are added and removed dynamically according to application needs and user requirements. To provide </a:t>
            </a:r>
            <a:r>
              <a:rPr lang="en-US" sz="2300" dirty="0" err="1" smtClean="0"/>
              <a:t>QoS</a:t>
            </a:r>
            <a:r>
              <a:rPr lang="en-US" sz="2300" dirty="0" smtClean="0"/>
              <a:t>-based execution, the system not only allows dynamic provisioning but also provides capabilities for reserving nodes for exclusive use by specific applications. </a:t>
            </a:r>
            <a:endParaRPr lang="en-US" sz="23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a:t>
            </a:fld>
            <a:endParaRPr lang="en-US"/>
          </a:p>
        </p:txBody>
      </p:sp>
    </p:spTree>
    <p:extLst>
      <p:ext uri="{BB962C8B-B14F-4D97-AF65-F5344CB8AC3E}">
        <p14:creationId xmlns:p14="http://schemas.microsoft.com/office/powerpoint/2010/main" val="2568009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Services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200" b="1" dirty="0" smtClean="0"/>
              <a:t>Application management: </a:t>
            </a:r>
            <a:r>
              <a:rPr lang="en-US" sz="2200" dirty="0" smtClean="0"/>
              <a:t>A specific subset of services is devoted to managing applications. These services include scheduling, execution, monitoring, and storage management. </a:t>
            </a:r>
          </a:p>
          <a:p>
            <a:pPr algn="just"/>
            <a:r>
              <a:rPr lang="en-US" sz="2200" b="1" dirty="0" smtClean="0"/>
              <a:t>User management: </a:t>
            </a:r>
            <a:r>
              <a:rPr lang="en-US" sz="2200" dirty="0" smtClean="0"/>
              <a:t>Aneka is a multitenant distributed environment in which multiple applications, potentially belonging to different users, are executed. The framework provides an extensible user system via which it is possible to define users, groups, and permissions. The services devoted to user management build up the security infrastructure of the system and constitute a fundamental element for accounting management. </a:t>
            </a:r>
          </a:p>
          <a:p>
            <a:pPr algn="just"/>
            <a:r>
              <a:rPr lang="en-US" sz="2200" b="1" dirty="0" err="1" smtClean="0"/>
              <a:t>QoS</a:t>
            </a:r>
            <a:r>
              <a:rPr lang="en-US" sz="2200" b="1" dirty="0" smtClean="0"/>
              <a:t> / SLA management and billing</a:t>
            </a:r>
            <a:r>
              <a:rPr lang="en-US" sz="2200" dirty="0" smtClean="0"/>
              <a:t>: Within a cloud environment, application execution is metered and billed. Aneka provides a collection of services that coordinate together to take into account the usage of resources by each application and to bill the owning user accordingly. </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a:t>
            </a:fld>
            <a:endParaRPr lang="en-US"/>
          </a:p>
        </p:txBody>
      </p:sp>
    </p:spTree>
    <p:extLst>
      <p:ext uri="{BB962C8B-B14F-4D97-AF65-F5344CB8AC3E}">
        <p14:creationId xmlns:p14="http://schemas.microsoft.com/office/powerpoint/2010/main" val="2269087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Services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100" dirty="0" smtClean="0"/>
              <a:t>All these services are available to specific interfaces and APIs on top of which the software development kit (SDK) and management kit are built. </a:t>
            </a:r>
          </a:p>
          <a:p>
            <a:pPr algn="just"/>
            <a:r>
              <a:rPr lang="en-US" sz="2100" dirty="0" smtClean="0"/>
              <a:t>The SDK mainly relates to application development and modeling; it provides developers with APIs to develop applications with the existing programming models and an object model for creating new models. </a:t>
            </a:r>
          </a:p>
          <a:p>
            <a:pPr algn="just"/>
            <a:r>
              <a:rPr lang="en-US" sz="2100" dirty="0" smtClean="0"/>
              <a:t>The management kit is mostly focused on interacting with the runtime services for managing the infrastructure, users, and     applications. </a:t>
            </a:r>
          </a:p>
          <a:p>
            <a:pPr algn="just"/>
            <a:r>
              <a:rPr lang="en-US" sz="2100" dirty="0" smtClean="0"/>
              <a:t>The management kit gives a complete view of Aneka Clouds and allows monitoring </a:t>
            </a:r>
            <a:r>
              <a:rPr lang="en-US" sz="2100" dirty="0" err="1" smtClean="0"/>
              <a:t>Anekas</a:t>
            </a:r>
            <a:r>
              <a:rPr lang="en-US" sz="2100" dirty="0" smtClean="0"/>
              <a:t> status, whereas the SDK is more focused on the single application and provides means to control its execution from a single user. </a:t>
            </a:r>
          </a:p>
          <a:p>
            <a:pPr algn="just"/>
            <a:r>
              <a:rPr lang="en-US" sz="2100" dirty="0" smtClean="0"/>
              <a:t>Both components are meant to provide an easy-to-use interface via which to interact and manage containers that are the core component of the Aneka framework. </a:t>
            </a:r>
            <a:endParaRPr lang="en-US" sz="21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14</a:t>
            </a:fld>
            <a:endParaRPr lang="en-US"/>
          </a:p>
        </p:txBody>
      </p:sp>
    </p:spTree>
    <p:extLst>
      <p:ext uri="{BB962C8B-B14F-4D97-AF65-F5344CB8AC3E}">
        <p14:creationId xmlns:p14="http://schemas.microsoft.com/office/powerpoint/2010/main" val="9673939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2 : Objectives</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15</a:t>
            </a:fld>
            <a:endParaRPr lang="en-US"/>
          </a:p>
        </p:txBody>
      </p:sp>
      <p:sp>
        <p:nvSpPr>
          <p:cNvPr id="8" name="Rounded Rectangle 7"/>
          <p:cNvSpPr/>
          <p:nvPr/>
        </p:nvSpPr>
        <p:spPr bwMode="auto">
          <a:xfrm>
            <a:off x="0" y="25908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8396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Aneka Container</a:t>
            </a:r>
            <a:endParaRPr lang="en-US" dirty="0"/>
          </a:p>
        </p:txBody>
      </p:sp>
      <p:sp>
        <p:nvSpPr>
          <p:cNvPr id="3" name="Content Placeholder 2"/>
          <p:cNvSpPr>
            <a:spLocks noGrp="1"/>
          </p:cNvSpPr>
          <p:nvPr>
            <p:ph idx="1"/>
          </p:nvPr>
        </p:nvSpPr>
        <p:spPr/>
        <p:txBody>
          <a:bodyPr/>
          <a:lstStyle/>
          <a:p>
            <a:pPr algn="just"/>
            <a:r>
              <a:rPr lang="en-US" sz="2400" dirty="0" smtClean="0"/>
              <a:t>The Aneka container constitutes the building blocks of Aneka Clouds and represents the runtime machinery available to services and applications. </a:t>
            </a:r>
          </a:p>
          <a:p>
            <a:pPr algn="just"/>
            <a:r>
              <a:rPr lang="en-US" sz="2400" dirty="0" smtClean="0"/>
              <a:t>The container, the unit of deployment in Aneka Clouds, is a lightweight software layer designed to host services and interact with the underlying operating system and hardware.</a:t>
            </a:r>
          </a:p>
          <a:p>
            <a:pPr algn="just"/>
            <a:r>
              <a:rPr lang="en-US" sz="2400" dirty="0" smtClean="0"/>
              <a:t> The main role of the container is to provide a lightweight environment in which to deploy services and some basic capabilities such as communication channels through which it interacts with other nodes in the Aneka Cloud. </a:t>
            </a:r>
          </a:p>
          <a:p>
            <a:pPr algn="just"/>
            <a:r>
              <a:rPr lang="en-US" sz="2400" dirty="0" smtClean="0"/>
              <a:t>Almost all operations performed within Aneka are carried out by the services managed by the container. </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16</a:t>
            </a:fld>
            <a:endParaRPr lang="en-US"/>
          </a:p>
        </p:txBody>
      </p:sp>
    </p:spTree>
    <p:extLst>
      <p:ext uri="{BB962C8B-B14F-4D97-AF65-F5344CB8AC3E}">
        <p14:creationId xmlns:p14="http://schemas.microsoft.com/office/powerpoint/2010/main" val="867580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Aneka Container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sz="2200" dirty="0" smtClean="0"/>
              <a:t>The services installed in the Aneka container can be classified into three major categories:</a:t>
            </a:r>
          </a:p>
          <a:p>
            <a:pPr lvl="1"/>
            <a:r>
              <a:rPr lang="en-US" sz="2200" dirty="0" smtClean="0"/>
              <a:t>Fabric Services </a:t>
            </a:r>
          </a:p>
          <a:p>
            <a:pPr lvl="1"/>
            <a:r>
              <a:rPr lang="en-US" sz="2200" dirty="0" smtClean="0"/>
              <a:t>Foundation Services </a:t>
            </a:r>
          </a:p>
          <a:p>
            <a:pPr lvl="1"/>
            <a:r>
              <a:rPr lang="en-US" sz="2200" dirty="0" smtClean="0"/>
              <a:t> Application Services</a:t>
            </a:r>
          </a:p>
          <a:p>
            <a:r>
              <a:rPr lang="en-US" sz="2200" dirty="0" smtClean="0"/>
              <a:t>The services stack resides on top of the Platform Abstraction Layer(PAL), representing the interface to the underlying operating system and  hardware.</a:t>
            </a:r>
          </a:p>
          <a:p>
            <a:r>
              <a:rPr lang="en-US" sz="2200" dirty="0" smtClean="0"/>
              <a:t>It provides a uniform view of the software and hardware environment in which the container is running.</a:t>
            </a:r>
          </a:p>
          <a:p>
            <a:r>
              <a:rPr lang="en-US" sz="2200" dirty="0" smtClean="0"/>
              <a:t>Persistence and security traverse all the services stack to provide as secure and reliable infrastructure.</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17</a:t>
            </a:fld>
            <a:endParaRPr lang="en-US"/>
          </a:p>
        </p:txBody>
      </p:sp>
    </p:spTree>
    <p:extLst>
      <p:ext uri="{BB962C8B-B14F-4D97-AF65-F5344CB8AC3E}">
        <p14:creationId xmlns:p14="http://schemas.microsoft.com/office/powerpoint/2010/main" val="757296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ground up : The platform abstraction layer (PAL)</a:t>
            </a:r>
            <a:endParaRPr lang="en-US" dirty="0"/>
          </a:p>
        </p:txBody>
      </p:sp>
      <p:sp>
        <p:nvSpPr>
          <p:cNvPr id="3" name="Content Placeholder 2"/>
          <p:cNvSpPr>
            <a:spLocks noGrp="1"/>
          </p:cNvSpPr>
          <p:nvPr>
            <p:ph idx="1"/>
          </p:nvPr>
        </p:nvSpPr>
        <p:spPr/>
        <p:txBody>
          <a:bodyPr/>
          <a:lstStyle/>
          <a:p>
            <a:pPr algn="just"/>
            <a:r>
              <a:rPr lang="en-US" sz="2200" dirty="0" smtClean="0"/>
              <a:t>The PAL is responsible for detecting the supported hosting environment and providing the corresponding implementation to interact with it to support the activity of the container.</a:t>
            </a:r>
          </a:p>
          <a:p>
            <a:pPr algn="just"/>
            <a:r>
              <a:rPr lang="en-US" sz="2200" dirty="0" smtClean="0"/>
              <a:t>The PAL provides the following features:</a:t>
            </a:r>
          </a:p>
          <a:p>
            <a:pPr lvl="1" algn="just"/>
            <a:r>
              <a:rPr lang="en-US" sz="2200" dirty="0" smtClean="0"/>
              <a:t>Uniform and platform-independent implementation interface for accessing the hosting platform </a:t>
            </a:r>
          </a:p>
          <a:p>
            <a:pPr lvl="1" algn="just"/>
            <a:r>
              <a:rPr lang="en-US" sz="2200" dirty="0" smtClean="0"/>
              <a:t>Uniform access to extended and additional properties of the hosting platform </a:t>
            </a:r>
          </a:p>
          <a:p>
            <a:pPr lvl="1" algn="just"/>
            <a:r>
              <a:rPr lang="en-US" sz="2200" dirty="0" smtClean="0"/>
              <a:t> Uniform and platform-independent access to remote nodes • Uniform and platform-independent management interfaces.</a:t>
            </a:r>
          </a:p>
          <a:p>
            <a:pPr algn="just"/>
            <a:r>
              <a:rPr lang="en-US" sz="2200" dirty="0" smtClean="0"/>
              <a:t>The PAL is a small layer of software that comprises a detection engine, which automatically configures the container at boot time, with the platform-specific component to access the above information and an implementation of the abstraction layer for the Windows,</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18</a:t>
            </a:fld>
            <a:endParaRPr lang="en-US"/>
          </a:p>
        </p:txBody>
      </p:sp>
    </p:spTree>
    <p:extLst>
      <p:ext uri="{BB962C8B-B14F-4D97-AF65-F5344CB8AC3E}">
        <p14:creationId xmlns:p14="http://schemas.microsoft.com/office/powerpoint/2010/main" val="873237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200" dirty="0" smtClean="0"/>
              <a:t>The collected data that are exposed by the PAL are the following.</a:t>
            </a:r>
          </a:p>
          <a:p>
            <a:pPr lvl="2" algn="just"/>
            <a:r>
              <a:rPr lang="en-US" sz="2000" dirty="0" smtClean="0"/>
              <a:t>Number of cores, frequency, and CPU usage. </a:t>
            </a:r>
          </a:p>
          <a:p>
            <a:pPr lvl="2" algn="just"/>
            <a:r>
              <a:rPr lang="en-US" sz="2000" dirty="0" smtClean="0"/>
              <a:t> Memory size and usage. </a:t>
            </a:r>
          </a:p>
          <a:p>
            <a:pPr lvl="2" algn="just"/>
            <a:r>
              <a:rPr lang="en-US" sz="2000" dirty="0" smtClean="0"/>
              <a:t> Aggregate available disk space.</a:t>
            </a:r>
          </a:p>
          <a:p>
            <a:pPr lvl="2" algn="just"/>
            <a:r>
              <a:rPr lang="en-US" sz="2000" dirty="0" smtClean="0"/>
              <a:t> Network addresses and devices attached to the node.</a:t>
            </a:r>
          </a:p>
          <a:p>
            <a:pPr algn="just"/>
            <a:r>
              <a:rPr lang="en-US" sz="2200" dirty="0" smtClean="0"/>
              <a:t>Moreover, additional custom information can be retrieved by querying the properties hardware.</a:t>
            </a:r>
          </a:p>
          <a:p>
            <a:pPr algn="just"/>
            <a:r>
              <a:rPr lang="en-US" sz="2200" dirty="0" smtClean="0"/>
              <a:t>The PAL interface provides means for custom implementation to pull additional information by using name-value pairs that can host any kind of information about the hosting platform.</a:t>
            </a:r>
          </a:p>
          <a:p>
            <a:pPr algn="just"/>
            <a:r>
              <a:rPr lang="en-US" sz="2200" dirty="0" smtClean="0"/>
              <a:t>For example, these properties can contain additional information about the processor, such as the model and family, or additional data about the process running the container.</a:t>
            </a:r>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19</a:t>
            </a:fld>
            <a:endParaRPr lang="en-US"/>
          </a:p>
        </p:txBody>
      </p:sp>
    </p:spTree>
    <p:extLst>
      <p:ext uri="{BB962C8B-B14F-4D97-AF65-F5344CB8AC3E}">
        <p14:creationId xmlns:p14="http://schemas.microsoft.com/office/powerpoint/2010/main" val="1363459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 1 – PART 2: </a:t>
            </a:r>
            <a:r>
              <a:rPr lang="en-US" dirty="0"/>
              <a:t>Fundamentals of Cloud Programming and Systems</a:t>
            </a:r>
            <a:endParaRPr lang="en-AU" dirty="0"/>
          </a:p>
        </p:txBody>
      </p:sp>
      <p:sp>
        <p:nvSpPr>
          <p:cNvPr id="3" name="Content Placeholder 2"/>
          <p:cNvSpPr>
            <a:spLocks noGrp="1"/>
          </p:cNvSpPr>
          <p:nvPr>
            <p:ph idx="1"/>
          </p:nvPr>
        </p:nvSpPr>
        <p:spPr/>
        <p:txBody>
          <a:bodyPr/>
          <a:lstStyle/>
          <a:p>
            <a:pPr algn="just"/>
            <a:r>
              <a:rPr lang="en-US" sz="3200" dirty="0" smtClean="0"/>
              <a:t>Cloud Application Architecture and Platforms.</a:t>
            </a:r>
            <a:endParaRPr lang="en-AU" sz="3200" dirty="0"/>
          </a:p>
          <a:p>
            <a:pPr algn="just"/>
            <a:endParaRPr lang="en-AU"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extLst>
      <p:ext uri="{BB962C8B-B14F-4D97-AF65-F5344CB8AC3E}">
        <p14:creationId xmlns:p14="http://schemas.microsoft.com/office/powerpoint/2010/main" val="3049461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Fabric Services</a:t>
            </a:r>
            <a:endParaRPr lang="en-US" dirty="0"/>
          </a:p>
        </p:txBody>
      </p:sp>
      <p:sp>
        <p:nvSpPr>
          <p:cNvPr id="3" name="Content Placeholder 2"/>
          <p:cNvSpPr>
            <a:spLocks noGrp="1"/>
          </p:cNvSpPr>
          <p:nvPr>
            <p:ph idx="1"/>
          </p:nvPr>
        </p:nvSpPr>
        <p:spPr/>
        <p:txBody>
          <a:bodyPr/>
          <a:lstStyle/>
          <a:p>
            <a:pPr algn="just"/>
            <a:r>
              <a:rPr lang="en-US" dirty="0" smtClean="0"/>
              <a:t>The lowest level of the software stack representing the Aneka Container. </a:t>
            </a:r>
          </a:p>
          <a:p>
            <a:pPr algn="just"/>
            <a:r>
              <a:rPr lang="en-US" dirty="0" smtClean="0"/>
              <a:t>They provide access to the resource-provisioning subsystem and to the monitoring facilities implemented in Aneka. </a:t>
            </a:r>
          </a:p>
          <a:p>
            <a:pPr algn="just"/>
            <a:r>
              <a:rPr lang="en-US" dirty="0" smtClean="0"/>
              <a:t>Resource-provisioning services are in charge of dynamically providing new nodes on demand by relying on virtualization technologies</a:t>
            </a:r>
          </a:p>
          <a:p>
            <a:pPr algn="just"/>
            <a:r>
              <a:rPr lang="en-US" dirty="0" smtClean="0"/>
              <a:t>Monitoring services allow for hardware profiling and implement a basic monitoring infrastructure that can be used by all the ser- vices installed in the container.</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20</a:t>
            </a:fld>
            <a:endParaRPr lang="en-US"/>
          </a:p>
        </p:txBody>
      </p:sp>
    </p:spTree>
    <p:extLst>
      <p:ext uri="{BB962C8B-B14F-4D97-AF65-F5344CB8AC3E}">
        <p14:creationId xmlns:p14="http://schemas.microsoft.com/office/powerpoint/2010/main" val="124719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and monitoring</a:t>
            </a:r>
            <a:endParaRPr lang="en-US" dirty="0"/>
          </a:p>
        </p:txBody>
      </p:sp>
      <p:sp>
        <p:nvSpPr>
          <p:cNvPr id="3" name="Content Placeholder 2"/>
          <p:cNvSpPr>
            <a:spLocks noGrp="1"/>
          </p:cNvSpPr>
          <p:nvPr>
            <p:ph idx="1"/>
          </p:nvPr>
        </p:nvSpPr>
        <p:spPr/>
        <p:txBody>
          <a:bodyPr/>
          <a:lstStyle/>
          <a:p>
            <a:r>
              <a:rPr lang="en-US" dirty="0" smtClean="0"/>
              <a:t>Profiling and monitoring services are mostly exposed through the Heartbeat, Monitoring, and Reporting Services.</a:t>
            </a:r>
          </a:p>
          <a:p>
            <a:pPr lvl="1"/>
            <a:r>
              <a:rPr lang="en-US" dirty="0" smtClean="0"/>
              <a:t>Heartbeat : </a:t>
            </a:r>
          </a:p>
          <a:p>
            <a:pPr lvl="2"/>
            <a:r>
              <a:rPr lang="en-US" dirty="0" smtClean="0"/>
              <a:t>Makes the available information that is collected through the PAL.</a:t>
            </a:r>
          </a:p>
          <a:p>
            <a:pPr lvl="2" algn="just"/>
            <a:r>
              <a:rPr lang="en-US" dirty="0" smtClean="0"/>
              <a:t>periodically collects the dynamic performance information about the node and publishes this information to the membership service in the Aneka Cloud.</a:t>
            </a:r>
          </a:p>
          <a:p>
            <a:pPr lvl="2" algn="just"/>
            <a:r>
              <a:rPr lang="en-US" dirty="0" smtClean="0"/>
              <a:t>These data are collected by the index node of the Cloud, which makes them available for services such as reservations and scheduling in order to optimize the use of a heterogeneous infrastructure.</a:t>
            </a:r>
          </a:p>
          <a:p>
            <a:pPr lvl="1"/>
            <a:r>
              <a:rPr lang="en-US" dirty="0" smtClean="0"/>
              <a:t>Monitoring, and Reporting: a generic infrastructure for monitoring the activity of any service in the Aneka Cloud.</a:t>
            </a:r>
          </a:p>
          <a:p>
            <a:pPr lvl="2"/>
            <a:r>
              <a:rPr lang="en-US" dirty="0" smtClean="0"/>
              <a:t>manages the store for monitored data and makes them accessible to other services or external applications for analysis purposes.</a:t>
            </a:r>
          </a:p>
          <a:p>
            <a:pPr lvl="2"/>
            <a:r>
              <a:rPr lang="en-US" dirty="0" smtClean="0"/>
              <a:t>Any service that wants to publish monitoring data can leverage the local monitoring service without knowing the details of the entire infrastructure.</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21</a:t>
            </a:fld>
            <a:endParaRPr lang="en-US"/>
          </a:p>
        </p:txBody>
      </p:sp>
    </p:spTree>
    <p:extLst>
      <p:ext uri="{BB962C8B-B14F-4D97-AF65-F5344CB8AC3E}">
        <p14:creationId xmlns:p14="http://schemas.microsoft.com/office/powerpoint/2010/main" val="3841284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and monitoring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sz="2000" dirty="0" smtClean="0"/>
              <a:t>Currently several built-in services provide information through profiling and monitoring described below.</a:t>
            </a:r>
          </a:p>
          <a:p>
            <a:pPr lvl="1"/>
            <a:r>
              <a:rPr lang="en-US" sz="2000" dirty="0" smtClean="0"/>
              <a:t>The </a:t>
            </a:r>
            <a:r>
              <a:rPr lang="en-US" sz="2000" dirty="0" err="1" smtClean="0"/>
              <a:t>MembershipCatalogue</a:t>
            </a:r>
            <a:r>
              <a:rPr lang="en-US" sz="2000" dirty="0" smtClean="0"/>
              <a:t> tracks the performance information of nodes.</a:t>
            </a:r>
          </a:p>
          <a:p>
            <a:pPr lvl="1"/>
            <a:r>
              <a:rPr lang="en-US" sz="2000" dirty="0" smtClean="0"/>
              <a:t>The execution Service monitors several time intervals for the execution of jobs.</a:t>
            </a:r>
          </a:p>
          <a:p>
            <a:pPr lvl="1"/>
            <a:r>
              <a:rPr lang="en-US" sz="2000" dirty="0" smtClean="0"/>
              <a:t>The scheduling Service tracks the state transition of jobs.</a:t>
            </a:r>
          </a:p>
          <a:p>
            <a:pPr lvl="1"/>
            <a:r>
              <a:rPr lang="en-US" sz="2000" dirty="0" smtClean="0"/>
              <a:t>The storage service monitors and makes available information about data transfer, such as upload and download times, filenames, and sizes.</a:t>
            </a:r>
          </a:p>
          <a:p>
            <a:pPr lvl="1"/>
            <a:r>
              <a:rPr lang="en-US" sz="2000" dirty="0" smtClean="0"/>
              <a:t>The Resource provisioning Service tracks the provisioning and life time information of virtual nodes.</a:t>
            </a:r>
          </a:p>
          <a:p>
            <a:r>
              <a:rPr lang="en-US" sz="2000" dirty="0" smtClean="0"/>
              <a:t>All the information discussed above can be stored on a relational database management system (RDBMS) or a flat file and can be further analyzed by specific applications.</a:t>
            </a:r>
          </a:p>
          <a:p>
            <a:r>
              <a:rPr lang="en-US" sz="2000" dirty="0" smtClean="0"/>
              <a:t>For example; the Management Console provides a view on such data for administrative purposes.</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22</a:t>
            </a:fld>
            <a:endParaRPr lang="en-US"/>
          </a:p>
        </p:txBody>
      </p:sp>
    </p:spTree>
    <p:extLst>
      <p:ext uri="{BB962C8B-B14F-4D97-AF65-F5344CB8AC3E}">
        <p14:creationId xmlns:p14="http://schemas.microsoft.com/office/powerpoint/2010/main" val="3016503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Management</a:t>
            </a:r>
            <a:endParaRPr lang="en-US" dirty="0"/>
          </a:p>
        </p:txBody>
      </p:sp>
      <p:sp>
        <p:nvSpPr>
          <p:cNvPr id="3" name="Content Placeholder 2"/>
          <p:cNvSpPr>
            <a:spLocks noGrp="1"/>
          </p:cNvSpPr>
          <p:nvPr>
            <p:ph idx="1"/>
          </p:nvPr>
        </p:nvSpPr>
        <p:spPr/>
        <p:txBody>
          <a:bodyPr/>
          <a:lstStyle/>
          <a:p>
            <a:r>
              <a:rPr lang="en-US" dirty="0" smtClean="0"/>
              <a:t>Comprises several tasks</a:t>
            </a:r>
          </a:p>
          <a:p>
            <a:pPr lvl="1"/>
            <a:r>
              <a:rPr lang="en-US" dirty="0" smtClean="0"/>
              <a:t>Resource Membership</a:t>
            </a:r>
          </a:p>
          <a:p>
            <a:pPr lvl="1"/>
            <a:r>
              <a:rPr lang="en-US" dirty="0" smtClean="0"/>
              <a:t>Resource reservation</a:t>
            </a:r>
          </a:p>
          <a:p>
            <a:pPr lvl="1"/>
            <a:r>
              <a:rPr lang="en-US" dirty="0" smtClean="0"/>
              <a:t>Resource provisioning</a:t>
            </a:r>
          </a:p>
          <a:p>
            <a:r>
              <a:rPr lang="en-US" dirty="0" smtClean="0"/>
              <a:t>Aneka provides a collection of services that are in charge of managing resources.</a:t>
            </a:r>
          </a:p>
          <a:p>
            <a:r>
              <a:rPr lang="en-US" dirty="0" smtClean="0"/>
              <a:t>These are</a:t>
            </a:r>
          </a:p>
          <a:p>
            <a:pPr lvl="1"/>
            <a:r>
              <a:rPr lang="en-US" dirty="0" smtClean="0"/>
              <a:t>Index Service ( or Membership Catalogue)</a:t>
            </a:r>
          </a:p>
          <a:p>
            <a:pPr lvl="1"/>
            <a:r>
              <a:rPr lang="en-US" dirty="0" smtClean="0"/>
              <a:t>Reservation Service</a:t>
            </a:r>
          </a:p>
          <a:p>
            <a:pPr lvl="1"/>
            <a:r>
              <a:rPr lang="en-US" dirty="0" smtClean="0"/>
              <a:t>Resource provisioning Service</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23</a:t>
            </a:fld>
            <a:endParaRPr lang="en-US"/>
          </a:p>
        </p:txBody>
      </p:sp>
    </p:spTree>
    <p:extLst>
      <p:ext uri="{BB962C8B-B14F-4D97-AF65-F5344CB8AC3E}">
        <p14:creationId xmlns:p14="http://schemas.microsoft.com/office/powerpoint/2010/main" val="2004672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Membership Catalogue</a:t>
            </a:r>
            <a:endParaRPr lang="en-US" dirty="0"/>
          </a:p>
        </p:txBody>
      </p:sp>
      <p:sp>
        <p:nvSpPr>
          <p:cNvPr id="3" name="Content Placeholder 2"/>
          <p:cNvSpPr>
            <a:spLocks noGrp="1"/>
          </p:cNvSpPr>
          <p:nvPr>
            <p:ph idx="1"/>
          </p:nvPr>
        </p:nvSpPr>
        <p:spPr/>
        <p:txBody>
          <a:bodyPr/>
          <a:lstStyle/>
          <a:p>
            <a:pPr algn="just"/>
            <a:r>
              <a:rPr lang="en-US" dirty="0" err="1" smtClean="0"/>
              <a:t>Aneka’s</a:t>
            </a:r>
            <a:r>
              <a:rPr lang="en-US" dirty="0" smtClean="0"/>
              <a:t> fundamental component for resource management, it keeps track of the basic node information for all the nodes that are connected or disconnected.</a:t>
            </a:r>
          </a:p>
          <a:p>
            <a:pPr algn="just"/>
            <a:r>
              <a:rPr lang="en-US" dirty="0" smtClean="0"/>
              <a:t>The Membership Catalogue implements the basic services of a directory service, allowing the search for services using attributes such as names and nodes.</a:t>
            </a:r>
          </a:p>
          <a:p>
            <a:pPr algn="just"/>
            <a:r>
              <a:rPr lang="en-US" dirty="0" smtClean="0"/>
              <a:t>During container startup, each instance publishes its information to the Membership catalogue and updates it constantly during its life time.</a:t>
            </a:r>
          </a:p>
          <a:p>
            <a:pPr algn="just"/>
            <a:r>
              <a:rPr lang="en-US" dirty="0" smtClean="0"/>
              <a:t>Services and external applications can query the membership catalogue to discover the available services and inter- act with them.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24</a:t>
            </a:fld>
            <a:endParaRPr lang="en-US"/>
          </a:p>
        </p:txBody>
      </p:sp>
    </p:spTree>
    <p:extLst>
      <p:ext uri="{BB962C8B-B14F-4D97-AF65-F5344CB8AC3E}">
        <p14:creationId xmlns:p14="http://schemas.microsoft.com/office/powerpoint/2010/main" val="1994765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Membership Catalogue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dirty="0" smtClean="0"/>
              <a:t>To speed up and enhance the performance of queries, the membership catalogue is organized as a distributed database: All the queries that pertain to information maintained locally are resolved locally; otherwise the query is forwarded to the main index node, which has a global knowledge of the entire Cloud.</a:t>
            </a:r>
          </a:p>
          <a:p>
            <a:pPr algn="just"/>
            <a:r>
              <a:rPr lang="en-US" dirty="0" smtClean="0"/>
              <a:t>The Membership Catalogue is also the collector of the dynamic performance data of each node, which are then sent to the local monitoring service to be persisted in the long term.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25</a:t>
            </a:fld>
            <a:endParaRPr lang="en-US"/>
          </a:p>
        </p:txBody>
      </p:sp>
    </p:spTree>
    <p:extLst>
      <p:ext uri="{BB962C8B-B14F-4D97-AF65-F5344CB8AC3E}">
        <p14:creationId xmlns:p14="http://schemas.microsoft.com/office/powerpoint/2010/main" val="21419019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Categorizing resources</a:t>
            </a:r>
            <a:endParaRPr lang="en-US" dirty="0"/>
          </a:p>
        </p:txBody>
      </p:sp>
      <p:sp>
        <p:nvSpPr>
          <p:cNvPr id="3" name="Content Placeholder 2"/>
          <p:cNvSpPr>
            <a:spLocks noGrp="1"/>
          </p:cNvSpPr>
          <p:nvPr>
            <p:ph idx="1"/>
          </p:nvPr>
        </p:nvSpPr>
        <p:spPr/>
        <p:txBody>
          <a:bodyPr/>
          <a:lstStyle/>
          <a:p>
            <a:pPr algn="just"/>
            <a:r>
              <a:rPr lang="en-US" sz="2400" dirty="0" smtClean="0"/>
              <a:t>Fundamental services to resource management.</a:t>
            </a:r>
          </a:p>
          <a:p>
            <a:pPr algn="just"/>
            <a:r>
              <a:rPr lang="en-US" sz="2400" dirty="0" smtClean="0"/>
              <a:t>On top of the basic indexing service, provisioning completes the set of features that are available for resource management within Aneka. Deployment of container instances and their configuration are per- formed by the infrastructure management layer and are not part of the Fabric Services.</a:t>
            </a:r>
          </a:p>
          <a:p>
            <a:pPr algn="just"/>
            <a:r>
              <a:rPr lang="en-US" sz="2400" dirty="0" smtClean="0"/>
              <a:t>Dynamic resource provisioning allows the integration and management of virtual resources leased from </a:t>
            </a:r>
            <a:r>
              <a:rPr lang="en-US" sz="2400" dirty="0" err="1" smtClean="0"/>
              <a:t>IaaS</a:t>
            </a:r>
            <a:r>
              <a:rPr lang="en-US" sz="2400" dirty="0" smtClean="0"/>
              <a:t> providers into the Aneka Cloud. This service changes the structure of the Aneka Cloud by allowing it to scale up and down according to different needs: handling node failures, ensuring the quality of service for applications, or maintaining a constant performance and throughput of the Cloud.</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26</a:t>
            </a:fld>
            <a:endParaRPr lang="en-US"/>
          </a:p>
        </p:txBody>
      </p:sp>
    </p:spTree>
    <p:extLst>
      <p:ext uri="{BB962C8B-B14F-4D97-AF65-F5344CB8AC3E}">
        <p14:creationId xmlns:p14="http://schemas.microsoft.com/office/powerpoint/2010/main" val="621794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Categorizing resources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Aneka defines a very flexible infrastructure for resource provisioning whereby it is possible to change the logic that triggers provisioning, support several back-ends, and change the runtime strategy with which a specific back-end is selected for provisioning.</a:t>
            </a:r>
          </a:p>
          <a:p>
            <a:r>
              <a:rPr lang="en-US" dirty="0" smtClean="0"/>
              <a:t>The resource provisioning infrastructure built into Aneka is mainly concentrated in the Resource Provisioning Service, which includes all the operations that are needed for provisioning virtual instances.</a:t>
            </a:r>
          </a:p>
          <a:p>
            <a:r>
              <a:rPr lang="en-US" dirty="0" smtClean="0"/>
              <a:t>The implementation of the service is based on the idea of resource pools. </a:t>
            </a:r>
          </a:p>
          <a:p>
            <a:r>
              <a:rPr lang="en-US" dirty="0" smtClean="0"/>
              <a:t>A resource pool abstracts the interaction with a specific </a:t>
            </a:r>
            <a:r>
              <a:rPr lang="en-US" dirty="0" err="1" smtClean="0"/>
              <a:t>IaaS</a:t>
            </a:r>
            <a:r>
              <a:rPr lang="en-US" dirty="0" smtClean="0"/>
              <a:t> provider by exposing a common interface so that all the pools can be managed uniformly.</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27</a:t>
            </a:fld>
            <a:endParaRPr lang="en-US"/>
          </a:p>
        </p:txBody>
      </p:sp>
    </p:spTree>
    <p:extLst>
      <p:ext uri="{BB962C8B-B14F-4D97-AF65-F5344CB8AC3E}">
        <p14:creationId xmlns:p14="http://schemas.microsoft.com/office/powerpoint/2010/main" val="39953306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Categorizing resources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dirty="0" smtClean="0"/>
              <a:t>A resource pool does not necessarily map to an </a:t>
            </a:r>
            <a:r>
              <a:rPr lang="en-US" dirty="0" err="1" smtClean="0"/>
              <a:t>IaaS</a:t>
            </a:r>
            <a:r>
              <a:rPr lang="en-US" dirty="0" smtClean="0"/>
              <a:t> provider but can be used to expose as dynamic resources a private cloud managed by a </a:t>
            </a:r>
            <a:r>
              <a:rPr lang="en-US" dirty="0" err="1" smtClean="0"/>
              <a:t>Xen</a:t>
            </a:r>
            <a:r>
              <a:rPr lang="en-US" dirty="0" smtClean="0"/>
              <a:t> Hypervisor or a collection of physical resources that are only used sporadically.</a:t>
            </a:r>
          </a:p>
          <a:p>
            <a:pPr algn="just"/>
            <a:r>
              <a:rPr lang="en-US" dirty="0" smtClean="0"/>
              <a:t>The system uses an open protocol, allowing for the use of metadata to provide additional information for describing resource pools and to customize provision- </a:t>
            </a:r>
            <a:r>
              <a:rPr lang="en-US" dirty="0" err="1" smtClean="0"/>
              <a:t>ing</a:t>
            </a:r>
            <a:r>
              <a:rPr lang="en-US" dirty="0" smtClean="0"/>
              <a:t> requests.</a:t>
            </a:r>
          </a:p>
          <a:p>
            <a:pPr algn="just"/>
            <a:r>
              <a:rPr lang="en-US" dirty="0" smtClean="0"/>
              <a:t>This infrastructure simplifies the implementation of additional features and the support of different implementations that can be transparently integrated into the existing system.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28</a:t>
            </a:fld>
            <a:endParaRPr lang="en-US"/>
          </a:p>
        </p:txBody>
      </p:sp>
    </p:spTree>
    <p:extLst>
      <p:ext uri="{BB962C8B-B14F-4D97-AF65-F5344CB8AC3E}">
        <p14:creationId xmlns:p14="http://schemas.microsoft.com/office/powerpoint/2010/main" val="31696740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Provisioning</a:t>
            </a:r>
            <a:endParaRPr lang="en-US" dirty="0"/>
          </a:p>
        </p:txBody>
      </p:sp>
      <p:sp>
        <p:nvSpPr>
          <p:cNvPr id="3" name="Content Placeholder 2"/>
          <p:cNvSpPr>
            <a:spLocks noGrp="1"/>
          </p:cNvSpPr>
          <p:nvPr>
            <p:ph idx="1"/>
          </p:nvPr>
        </p:nvSpPr>
        <p:spPr/>
        <p:txBody>
          <a:bodyPr/>
          <a:lstStyle/>
          <a:p>
            <a:r>
              <a:rPr lang="en-US" dirty="0" smtClean="0"/>
              <a:t>Resource provisioning is a feature designed to support </a:t>
            </a:r>
            <a:r>
              <a:rPr lang="en-US" dirty="0" err="1" smtClean="0"/>
              <a:t>QoS</a:t>
            </a:r>
            <a:r>
              <a:rPr lang="en-US" dirty="0" smtClean="0"/>
              <a:t> requirements-driven execution of applications.</a:t>
            </a:r>
          </a:p>
          <a:p>
            <a:r>
              <a:rPr lang="en-US" dirty="0" smtClean="0"/>
              <a:t>it mostly serves requests coming from the Reservation Service or the Scheduling Services.</a:t>
            </a:r>
          </a:p>
          <a:p>
            <a:r>
              <a:rPr lang="en-US" dirty="0" smtClean="0"/>
              <a:t>external applications can directly leverage </a:t>
            </a:r>
            <a:r>
              <a:rPr lang="en-US" dirty="0" err="1" smtClean="0"/>
              <a:t>Aneka’s</a:t>
            </a:r>
            <a:r>
              <a:rPr lang="en-US" dirty="0" smtClean="0"/>
              <a:t> resource- provisioning capabilities by dynamically retrieving a client to the service and interacting with the infrastructure to it.</a:t>
            </a:r>
          </a:p>
          <a:p>
            <a:r>
              <a:rPr lang="en-US" dirty="0" smtClean="0"/>
              <a:t>This extends the resource-provisioning scenarios that can be handled by Aneka, which can also be used as a virtual machine manager.</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29</a:t>
            </a:fld>
            <a:endParaRPr lang="en-US"/>
          </a:p>
        </p:txBody>
      </p:sp>
    </p:spTree>
    <p:extLst>
      <p:ext uri="{BB962C8B-B14F-4D97-AF65-F5344CB8AC3E}">
        <p14:creationId xmlns:p14="http://schemas.microsoft.com/office/powerpoint/2010/main" val="3882089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2 : Objectives</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b="1" dirty="0" smtClean="0"/>
              <a:t>Aneka : Cloud Application Platform</a:t>
            </a:r>
          </a:p>
          <a:p>
            <a:pPr marL="800100" indent="-228600">
              <a:spcBef>
                <a:spcPts val="600"/>
              </a:spcBef>
              <a:spcAft>
                <a:spcPts val="600"/>
              </a:spcAft>
            </a:pPr>
            <a:r>
              <a:rPr lang="en-US" sz="2400" b="1" dirty="0" smtClean="0"/>
              <a:t>Framework Overview</a:t>
            </a:r>
          </a:p>
          <a:p>
            <a:pPr marL="800100" indent="-228600">
              <a:spcBef>
                <a:spcPts val="600"/>
              </a:spcBef>
              <a:spcAft>
                <a:spcPts val="600"/>
              </a:spcAft>
            </a:pPr>
            <a:r>
              <a:rPr lang="en-US" sz="2400" b="1" dirty="0" smtClean="0"/>
              <a:t>Anatomy of Aneka Container</a:t>
            </a:r>
          </a:p>
          <a:p>
            <a:pPr marL="800100" indent="-228600">
              <a:spcBef>
                <a:spcPts val="600"/>
              </a:spcBef>
              <a:spcAft>
                <a:spcPts val="600"/>
              </a:spcAft>
            </a:pPr>
            <a:r>
              <a:rPr lang="en-US" sz="2400" b="1" dirty="0" smtClean="0"/>
              <a:t>Application Services</a:t>
            </a:r>
          </a:p>
          <a:p>
            <a:pPr marL="800100" indent="-228600">
              <a:spcBef>
                <a:spcPts val="600"/>
              </a:spcBef>
              <a:spcAft>
                <a:spcPts val="600"/>
              </a:spcAft>
            </a:pPr>
            <a:r>
              <a:rPr lang="en-US" sz="2400" b="1" dirty="0" smtClean="0"/>
              <a:t>Building Aneka Clouds</a:t>
            </a:r>
          </a:p>
          <a:p>
            <a:pPr marL="800100" indent="-228600">
              <a:spcBef>
                <a:spcPts val="600"/>
              </a:spcBef>
              <a:spcAft>
                <a:spcPts val="600"/>
              </a:spcAft>
            </a:pPr>
            <a:r>
              <a:rPr lang="en-US" sz="2400" b="1" dirty="0" smtClean="0"/>
              <a:t>Private Cloud deployment model</a:t>
            </a:r>
          </a:p>
          <a:p>
            <a:pPr marL="800100" indent="-228600">
              <a:spcBef>
                <a:spcPts val="600"/>
              </a:spcBef>
              <a:spcAft>
                <a:spcPts val="600"/>
              </a:spcAft>
            </a:pPr>
            <a:r>
              <a:rPr lang="en-US" sz="2400" b="1" dirty="0" smtClean="0"/>
              <a:t>Public Cloud deployment model</a:t>
            </a:r>
          </a:p>
          <a:p>
            <a:pPr marL="800100" indent="-228600">
              <a:spcBef>
                <a:spcPts val="600"/>
              </a:spcBef>
              <a:spcAft>
                <a:spcPts val="600"/>
              </a:spcAft>
            </a:pPr>
            <a:r>
              <a:rPr lang="en-US" sz="2400" b="1" dirty="0" smtClean="0"/>
              <a:t>Hybrid Cloud deployment model</a:t>
            </a:r>
          </a:p>
          <a:p>
            <a:pPr marL="800100" indent="-228600">
              <a:spcBef>
                <a:spcPts val="600"/>
              </a:spcBef>
              <a:spcAft>
                <a:spcPts val="600"/>
              </a:spcAft>
            </a:pPr>
            <a:r>
              <a:rPr lang="en-US" sz="2400" b="1" dirty="0" smtClean="0"/>
              <a:t>Cloud Programming and Management</a:t>
            </a:r>
          </a:p>
          <a:p>
            <a:pPr marL="800100" indent="-228600">
              <a:spcBef>
                <a:spcPts val="600"/>
              </a:spcBef>
              <a:spcAft>
                <a:spcPts val="600"/>
              </a:spcAft>
            </a:pPr>
            <a:r>
              <a:rPr lang="en-US" sz="2400" b="1" dirty="0" smtClean="0"/>
              <a:t>Management Tools</a:t>
            </a:r>
          </a:p>
          <a:p>
            <a:pPr marL="800100" indent="-228600">
              <a:spcBef>
                <a:spcPts val="600"/>
              </a:spcBef>
              <a:spcAft>
                <a:spcPts val="600"/>
              </a:spcAft>
            </a:pPr>
            <a:endParaRPr lang="en-US" sz="2400" b="1" dirty="0" smtClean="0"/>
          </a:p>
          <a:p>
            <a:pPr marL="800100" indent="-228600">
              <a:spcBef>
                <a:spcPts val="600"/>
              </a:spcBef>
              <a:spcAft>
                <a:spcPts val="600"/>
              </a:spcAft>
            </a:pPr>
            <a:endParaRPr lang="en-US" sz="2400" b="1" dirty="0" smtClean="0"/>
          </a:p>
          <a:p>
            <a:pPr marL="800100" indent="-228600">
              <a:spcBef>
                <a:spcPts val="600"/>
              </a:spcBef>
              <a:spcAft>
                <a:spcPts val="600"/>
              </a:spcAft>
            </a:pPr>
            <a:endParaRPr lang="en-US" sz="2400" b="1" dirty="0" smtClean="0"/>
          </a:p>
          <a:p>
            <a:endParaRPr lang="en-US" sz="2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
        <p:nvSpPr>
          <p:cNvPr id="8" name="Rounded Rectangle 7"/>
          <p:cNvSpPr/>
          <p:nvPr/>
        </p:nvSpPr>
        <p:spPr bwMode="auto">
          <a:xfrm>
            <a:off x="0" y="15621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96483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 Services</a:t>
            </a:r>
            <a:endParaRPr lang="en-US" dirty="0"/>
          </a:p>
        </p:txBody>
      </p:sp>
      <p:sp>
        <p:nvSpPr>
          <p:cNvPr id="3" name="Content Placeholder 2"/>
          <p:cNvSpPr>
            <a:spLocks noGrp="1"/>
          </p:cNvSpPr>
          <p:nvPr>
            <p:ph idx="1"/>
          </p:nvPr>
        </p:nvSpPr>
        <p:spPr/>
        <p:txBody>
          <a:bodyPr/>
          <a:lstStyle/>
          <a:p>
            <a:r>
              <a:rPr lang="en-US" dirty="0" smtClean="0"/>
              <a:t>Fabric Services are fundamental services of the Aneka Cloud and define the basic infrastructure management features of the system.</a:t>
            </a:r>
          </a:p>
          <a:p>
            <a:r>
              <a:rPr lang="en-US" dirty="0" smtClean="0"/>
              <a:t>Foundation Services are related to the logical management of the distributed system built on top of the infrastructure and provide supporting services for the exe- </a:t>
            </a:r>
            <a:r>
              <a:rPr lang="en-US" dirty="0" err="1" smtClean="0"/>
              <a:t>cution</a:t>
            </a:r>
            <a:r>
              <a:rPr lang="en-US" dirty="0" smtClean="0"/>
              <a:t> of distributed applications.</a:t>
            </a:r>
          </a:p>
          <a:p>
            <a:r>
              <a:rPr lang="en-US" dirty="0" smtClean="0"/>
              <a:t>All the supported programming models can integrate with and leverage these services to provide advanced and comprehensive application management. These services cover:</a:t>
            </a:r>
          </a:p>
          <a:p>
            <a:pPr lvl="1"/>
            <a:r>
              <a:rPr lang="en-US" dirty="0" smtClean="0"/>
              <a:t>Storage Management for applications</a:t>
            </a:r>
          </a:p>
          <a:p>
            <a:pPr lvl="1"/>
            <a:r>
              <a:rPr lang="en-US" dirty="0" smtClean="0"/>
              <a:t>Accounting, billing, and resource provisioning</a:t>
            </a:r>
          </a:p>
          <a:p>
            <a:pPr lvl="1"/>
            <a:r>
              <a:rPr lang="en-US" dirty="0" smtClean="0"/>
              <a:t>Resource reservation</a:t>
            </a:r>
          </a:p>
          <a:p>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30</a:t>
            </a:fld>
            <a:endParaRPr lang="en-US"/>
          </a:p>
        </p:txBody>
      </p:sp>
    </p:spTree>
    <p:extLst>
      <p:ext uri="{BB962C8B-B14F-4D97-AF65-F5344CB8AC3E}">
        <p14:creationId xmlns:p14="http://schemas.microsoft.com/office/powerpoint/2010/main" val="734817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 Services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dirty="0" smtClean="0"/>
              <a:t>Foundation Services provide a uniform approach to managing distributed applications and allow developers to concentrate only on the logic that distinguishes a specific programming model from the others.</a:t>
            </a:r>
          </a:p>
          <a:p>
            <a:pPr algn="just"/>
            <a:r>
              <a:rPr lang="en-US" dirty="0" smtClean="0"/>
              <a:t>Together with the Fabric Services, Foundation Services constitute the core of the Aneka middleware.</a:t>
            </a:r>
          </a:p>
          <a:p>
            <a:pPr algn="just"/>
            <a:r>
              <a:rPr lang="en-US" dirty="0" smtClean="0"/>
              <a:t>These services are mostly consumed by the execution services and Management Consoles.</a:t>
            </a:r>
          </a:p>
          <a:p>
            <a:pPr algn="just"/>
            <a:r>
              <a:rPr lang="en-US" dirty="0" smtClean="0"/>
              <a:t>External applications can leverage the exposed capabilities for providing advanced application management.</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31</a:t>
            </a:fld>
            <a:endParaRPr lang="en-US"/>
          </a:p>
        </p:txBody>
      </p:sp>
    </p:spTree>
    <p:extLst>
      <p:ext uri="{BB962C8B-B14F-4D97-AF65-F5344CB8AC3E}">
        <p14:creationId xmlns:p14="http://schemas.microsoft.com/office/powerpoint/2010/main" val="1904985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lstStyle/>
          <a:p>
            <a:pPr algn="just"/>
            <a:r>
              <a:rPr lang="en-US" sz="2000" dirty="0" smtClean="0"/>
              <a:t>Aneka offers two different facilities for storage management: a centralized file storage, which is mostly used for the execution of compute- intensive applications, and a distributed file system, which is more suitable for the execution of data-intensive applications.</a:t>
            </a:r>
          </a:p>
          <a:p>
            <a:pPr algn="just"/>
            <a:r>
              <a:rPr lang="en-US" sz="2000" dirty="0" smtClean="0"/>
              <a:t>The requirements for the two types of applications are rather different. Compute-intensive applications mostly require powerful processors and do not have high demands in terms of storage, which in many cases is used to store small files that are easily transferred from one node to another. In this scenario, a centralized storage node, or a pool of storage nodes, can constitute an appropriate solution.</a:t>
            </a:r>
          </a:p>
          <a:p>
            <a:pPr algn="just"/>
            <a:r>
              <a:rPr lang="en-US" sz="2000" dirty="0" smtClean="0"/>
              <a:t>In contrast, data-intensive applications are characterized by large data files (gigabytes or terabytes), and the processing power required by tasks does not constitute a performance bottleneck. In this scenario, a distributed file system harnessing the storage space of all the nodes belonging to the cloud might be a better and more scalable solution.</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32</a:t>
            </a:fld>
            <a:endParaRPr lang="en-US"/>
          </a:p>
        </p:txBody>
      </p:sp>
    </p:spTree>
    <p:extLst>
      <p:ext uri="{BB962C8B-B14F-4D97-AF65-F5344CB8AC3E}">
        <p14:creationId xmlns:p14="http://schemas.microsoft.com/office/powerpoint/2010/main" val="7348307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000" dirty="0" smtClean="0"/>
              <a:t>Centralized storage is implemented through and managed by </a:t>
            </a:r>
            <a:r>
              <a:rPr lang="en-US" sz="2000" dirty="0" err="1" smtClean="0"/>
              <a:t>Aneka’s</a:t>
            </a:r>
            <a:r>
              <a:rPr lang="en-US" sz="2000" dirty="0" smtClean="0"/>
              <a:t> Storage Service.</a:t>
            </a:r>
          </a:p>
          <a:p>
            <a:pPr algn="just"/>
            <a:r>
              <a:rPr lang="en-US" sz="2000" dirty="0" smtClean="0"/>
              <a:t>The service constitutes </a:t>
            </a:r>
            <a:r>
              <a:rPr lang="en-US" sz="2000" dirty="0" err="1" smtClean="0"/>
              <a:t>Aneka’s</a:t>
            </a:r>
            <a:r>
              <a:rPr lang="en-US" sz="2000" dirty="0" smtClean="0"/>
              <a:t> data-staging facilities.</a:t>
            </a:r>
          </a:p>
          <a:p>
            <a:pPr algn="just"/>
            <a:r>
              <a:rPr lang="en-US" sz="2000" dirty="0" smtClean="0"/>
              <a:t>It provides distributed applications with the basic file transfer facility and abstracts the use of a specific protocol to end users and other components of the system, which are dynamically configured at runtime according to the facilities installed in the cloud.</a:t>
            </a:r>
          </a:p>
          <a:p>
            <a:pPr algn="just"/>
            <a:r>
              <a:rPr lang="en-US" sz="2000" dirty="0" smtClean="0"/>
              <a:t>The option that is currently installed by default is normal File Transfer Protocol (FTP).</a:t>
            </a:r>
          </a:p>
          <a:p>
            <a:pPr algn="just"/>
            <a:r>
              <a:rPr lang="en-US" sz="2000" dirty="0" smtClean="0"/>
              <a:t>To support different protocols, the system introduces the concept of a file channel that identifies a pair of components- a file channel controller and a file channel handler.</a:t>
            </a:r>
          </a:p>
          <a:p>
            <a:pPr algn="just"/>
            <a:r>
              <a:rPr lang="en-US" sz="2000" dirty="0" smtClean="0"/>
              <a:t>The file channel controller constitutes the server component of the channel, where files are stored and made available, the file channel handler represents the client component, which is used by user applications or other components of the system to upload, download, or browse files.</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33</a:t>
            </a:fld>
            <a:endParaRPr lang="en-US"/>
          </a:p>
        </p:txBody>
      </p:sp>
    </p:spTree>
    <p:extLst>
      <p:ext uri="{BB962C8B-B14F-4D97-AF65-F5344CB8AC3E}">
        <p14:creationId xmlns:p14="http://schemas.microsoft.com/office/powerpoint/2010/main" val="22612104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Accounting, billing, and Resource provisioning</a:t>
            </a:r>
            <a:endParaRPr lang="en-US" dirty="0"/>
          </a:p>
        </p:txBody>
      </p:sp>
      <p:sp>
        <p:nvSpPr>
          <p:cNvPr id="3" name="Content Placeholder 2"/>
          <p:cNvSpPr>
            <a:spLocks noGrp="1"/>
          </p:cNvSpPr>
          <p:nvPr>
            <p:ph idx="1"/>
          </p:nvPr>
        </p:nvSpPr>
        <p:spPr/>
        <p:txBody>
          <a:bodyPr/>
          <a:lstStyle/>
          <a:p>
            <a:r>
              <a:rPr lang="en-US" dirty="0" smtClean="0"/>
              <a:t>Accounting services keep track of the status of applications in the Aneka Cloud. The collected information provides a detailed break down of the distributed infrastructure usage is vital for the proper management of resources.</a:t>
            </a:r>
          </a:p>
          <a:p>
            <a:r>
              <a:rPr lang="en-US" dirty="0" smtClean="0"/>
              <a:t>The information collected for accounting is primarily related to infrastructure usage and application execution. A complete history of application execution and storage as well as other resource utilization parameters is captured and minded by the Accounting Services. This information constitutes the foundation on which users are charged in Aneka. </a:t>
            </a:r>
          </a:p>
          <a:p>
            <a:r>
              <a:rPr lang="en-US" dirty="0" smtClean="0"/>
              <a:t>Billing is another important feature of accounting. Aneka is a multitenant cloud programming platform in which the execution of applications can involve provisioning additional resources from commercial </a:t>
            </a:r>
            <a:r>
              <a:rPr lang="en-US" dirty="0" err="1" smtClean="0"/>
              <a:t>IaaS</a:t>
            </a:r>
            <a:r>
              <a:rPr lang="en-US" dirty="0" smtClean="0"/>
              <a:t> providers.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2E25198-89AE-4B00-A47A-4DE3C7AA5454}" type="slidenum">
              <a:rPr lang="en-US" smtClean="0"/>
              <a:pPr/>
              <a:t>34</a:t>
            </a:fld>
            <a:endParaRPr lang="en-US"/>
          </a:p>
        </p:txBody>
      </p:sp>
    </p:spTree>
    <p:extLst>
      <p:ext uri="{BB962C8B-B14F-4D97-AF65-F5344CB8AC3E}">
        <p14:creationId xmlns:p14="http://schemas.microsoft.com/office/powerpoint/2010/main" val="32452723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Reservation</a:t>
            </a:r>
            <a:endParaRPr lang="en-US" dirty="0"/>
          </a:p>
        </p:txBody>
      </p:sp>
      <p:sp>
        <p:nvSpPr>
          <p:cNvPr id="3" name="Content Placeholder 2"/>
          <p:cNvSpPr>
            <a:spLocks noGrp="1"/>
          </p:cNvSpPr>
          <p:nvPr>
            <p:ph idx="1"/>
          </p:nvPr>
        </p:nvSpPr>
        <p:spPr/>
        <p:txBody>
          <a:bodyPr/>
          <a:lstStyle/>
          <a:p>
            <a:r>
              <a:rPr lang="en-US" dirty="0" smtClean="0"/>
              <a:t>Aneka provides extensible APIs for supporting advanced services. </a:t>
            </a:r>
          </a:p>
          <a:p>
            <a:r>
              <a:rPr lang="en-US" dirty="0" smtClean="0"/>
              <a:t>The framework provides three different implementations.</a:t>
            </a:r>
          </a:p>
          <a:p>
            <a:r>
              <a:rPr lang="en-US" b="1" dirty="0" smtClean="0"/>
              <a:t>Basic Reservation: </a:t>
            </a:r>
            <a:r>
              <a:rPr lang="en-US" dirty="0" smtClean="0"/>
              <a:t>Features the basic capability to reserve execution slots on nodes and implements the alternate offers protocol, which provides alternative options in case the initial reservation requests cannot be satisfied. </a:t>
            </a:r>
          </a:p>
          <a:p>
            <a:r>
              <a:rPr lang="en-US" b="1" dirty="0" smtClean="0"/>
              <a:t>Libra Reservation: </a:t>
            </a:r>
            <a:r>
              <a:rPr lang="en-US" dirty="0" smtClean="0"/>
              <a:t>Represents a variation of the previous implementation that features the ability to price nodes differently according to their hardware capabilities. </a:t>
            </a:r>
          </a:p>
          <a:p>
            <a:r>
              <a:rPr lang="en-US" b="1" dirty="0" smtClean="0"/>
              <a:t>Relay Reservation: </a:t>
            </a:r>
            <a:r>
              <a:rPr lang="en-US" dirty="0" smtClean="0"/>
              <a:t>Constitutes a very thin implementation that allows a resource broker to reserve nodes in Aneka Clouds and control the logic with which these nodes are reserved.</a:t>
            </a:r>
            <a:endParaRPr lang="en-US"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35</a:t>
            </a:fld>
            <a:endParaRPr lang="en-US"/>
          </a:p>
        </p:txBody>
      </p:sp>
    </p:spTree>
    <p:extLst>
      <p:ext uri="{BB962C8B-B14F-4D97-AF65-F5344CB8AC3E}">
        <p14:creationId xmlns:p14="http://schemas.microsoft.com/office/powerpoint/2010/main" val="8784659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2 : Objectives</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36</a:t>
            </a:fld>
            <a:endParaRPr lang="en-US"/>
          </a:p>
        </p:txBody>
      </p:sp>
      <p:sp>
        <p:nvSpPr>
          <p:cNvPr id="8" name="Rounded Rectangle 7"/>
          <p:cNvSpPr/>
          <p:nvPr/>
        </p:nvSpPr>
        <p:spPr bwMode="auto">
          <a:xfrm>
            <a:off x="0" y="31242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9842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Application Services</a:t>
            </a:r>
            <a:endParaRPr lang="en-US" dirty="0"/>
          </a:p>
        </p:txBody>
      </p:sp>
      <p:sp>
        <p:nvSpPr>
          <p:cNvPr id="3" name="Content Placeholder 2"/>
          <p:cNvSpPr>
            <a:spLocks noGrp="1"/>
          </p:cNvSpPr>
          <p:nvPr>
            <p:ph idx="1"/>
          </p:nvPr>
        </p:nvSpPr>
        <p:spPr/>
        <p:txBody>
          <a:bodyPr/>
          <a:lstStyle/>
          <a:p>
            <a:r>
              <a:rPr lang="en-US" sz="2400" dirty="0" smtClean="0"/>
              <a:t>Manage the execution of applications and constitute a layer that differentiates according to the specific programming model used for developing distributed applications on top of Aneka.</a:t>
            </a:r>
          </a:p>
          <a:p>
            <a:r>
              <a:rPr lang="en-US" sz="2400" dirty="0" smtClean="0"/>
              <a:t>The types and the number of services that compose this layer for each of the programming models may vary according to the specific needs or features of the selected model.</a:t>
            </a:r>
          </a:p>
          <a:p>
            <a:r>
              <a:rPr lang="en-US" sz="2400" dirty="0" smtClean="0"/>
              <a:t>It is possible to identify two major types of activities that are common across all the supported models: scheduling and execution.</a:t>
            </a:r>
          </a:p>
          <a:p>
            <a:r>
              <a:rPr lang="en-US" sz="2400" dirty="0" smtClean="0"/>
              <a:t>Aneka defines a reference model for implementing the runtime support for programming models that abstracts these two activities in corresponding services:</a:t>
            </a:r>
          </a:p>
          <a:p>
            <a:pPr lvl="1"/>
            <a:r>
              <a:rPr lang="en-US" sz="2000" dirty="0" smtClean="0"/>
              <a:t>Scheduling Service</a:t>
            </a:r>
          </a:p>
          <a:p>
            <a:pPr lvl="1"/>
            <a:r>
              <a:rPr lang="en-US" sz="2000" dirty="0" smtClean="0"/>
              <a:t>Execution Service</a:t>
            </a:r>
          </a:p>
          <a:p>
            <a:pPr lvl="1"/>
            <a:endParaRPr lang="en-US" sz="2000" dirty="0" smtClean="0"/>
          </a:p>
        </p:txBody>
      </p:sp>
      <p:sp>
        <p:nvSpPr>
          <p:cNvPr id="4" name="Slide Number Placeholder 3"/>
          <p:cNvSpPr>
            <a:spLocks noGrp="1"/>
          </p:cNvSpPr>
          <p:nvPr>
            <p:ph type="sldNum" sz="quarter" idx="10"/>
          </p:nvPr>
        </p:nvSpPr>
        <p:spPr/>
        <p:txBody>
          <a:bodyPr/>
          <a:lstStyle/>
          <a:p>
            <a:fld id="{32E25198-89AE-4B00-A47A-4DE3C7AA5454}" type="slidenum">
              <a:rPr lang="en-US" smtClean="0"/>
              <a:pPr/>
              <a:t>37</a:t>
            </a:fld>
            <a:endParaRPr lang="en-US"/>
          </a:p>
        </p:txBody>
      </p:sp>
    </p:spTree>
    <p:extLst>
      <p:ext uri="{BB962C8B-B14F-4D97-AF65-F5344CB8AC3E}">
        <p14:creationId xmlns:p14="http://schemas.microsoft.com/office/powerpoint/2010/main" val="36769635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a:t>
            </a:r>
            <a:endParaRPr lang="en-US" dirty="0"/>
          </a:p>
        </p:txBody>
      </p:sp>
      <p:sp>
        <p:nvSpPr>
          <p:cNvPr id="3" name="Content Placeholder 2"/>
          <p:cNvSpPr>
            <a:spLocks noGrp="1"/>
          </p:cNvSpPr>
          <p:nvPr>
            <p:ph idx="1"/>
          </p:nvPr>
        </p:nvSpPr>
        <p:spPr/>
        <p:txBody>
          <a:bodyPr/>
          <a:lstStyle/>
          <a:p>
            <a:pPr algn="just"/>
            <a:r>
              <a:rPr lang="en-US" dirty="0" smtClean="0"/>
              <a:t>Scheduling Services are in charge of planning the execution of distributed applications on top of Aneka and governing the allocation to nodes.</a:t>
            </a:r>
          </a:p>
          <a:p>
            <a:pPr algn="just"/>
            <a:r>
              <a:rPr lang="en-US" dirty="0" smtClean="0"/>
              <a:t>They also constitute the integration point with several other Foundation and Fabric Services, such as the Resource Provisioning Service, the Reservation Service, the Accounting Service, and the Reporting Service.</a:t>
            </a:r>
          </a:p>
          <a:p>
            <a:pPr algn="just"/>
            <a:r>
              <a:rPr lang="en-US" dirty="0" smtClean="0"/>
              <a:t>Common tasks that are performed by the scheduling component are the following:</a:t>
            </a:r>
          </a:p>
          <a:p>
            <a:pPr lvl="1" algn="just"/>
            <a:r>
              <a:rPr lang="en-US" dirty="0" smtClean="0"/>
              <a:t>Job to node mapping </a:t>
            </a:r>
          </a:p>
          <a:p>
            <a:pPr lvl="1" algn="just"/>
            <a:r>
              <a:rPr lang="en-US" dirty="0" smtClean="0"/>
              <a:t>Rescheduling of failed jobs </a:t>
            </a:r>
          </a:p>
          <a:p>
            <a:pPr lvl="1" algn="just"/>
            <a:r>
              <a:rPr lang="en-US" dirty="0" smtClean="0"/>
              <a:t>Job status monitoring </a:t>
            </a:r>
          </a:p>
          <a:p>
            <a:pPr lvl="1" algn="just"/>
            <a:r>
              <a:rPr lang="en-US" dirty="0" smtClean="0"/>
              <a:t> Application status monitoring</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38</a:t>
            </a:fld>
            <a:endParaRPr lang="en-US"/>
          </a:p>
        </p:txBody>
      </p:sp>
    </p:spTree>
    <p:extLst>
      <p:ext uri="{BB962C8B-B14F-4D97-AF65-F5344CB8AC3E}">
        <p14:creationId xmlns:p14="http://schemas.microsoft.com/office/powerpoint/2010/main" val="39547977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a:t>
            </a:r>
            <a:endParaRPr lang="en-US" dirty="0"/>
          </a:p>
        </p:txBody>
      </p:sp>
      <p:sp>
        <p:nvSpPr>
          <p:cNvPr id="3" name="Content Placeholder 2"/>
          <p:cNvSpPr>
            <a:spLocks noGrp="1"/>
          </p:cNvSpPr>
          <p:nvPr>
            <p:ph idx="1"/>
          </p:nvPr>
        </p:nvSpPr>
        <p:spPr/>
        <p:txBody>
          <a:bodyPr/>
          <a:lstStyle/>
          <a:p>
            <a:r>
              <a:rPr lang="en-US" sz="2000" dirty="0" smtClean="0"/>
              <a:t>Execution Services control the execution of single jobs that compose applications.</a:t>
            </a:r>
          </a:p>
          <a:p>
            <a:r>
              <a:rPr lang="en-US" sz="2000" dirty="0" smtClean="0"/>
              <a:t>They are in-charge of setting up runtime environment hosting the execution of jobs.</a:t>
            </a:r>
          </a:p>
          <a:p>
            <a:r>
              <a:rPr lang="en-US" sz="2000" dirty="0" smtClean="0"/>
              <a:t>As happens for the scheduling services, each programming model has its own requirements, but it is possible to identify some common operations that apply across all the range of supported models.</a:t>
            </a:r>
          </a:p>
          <a:p>
            <a:pPr lvl="1"/>
            <a:r>
              <a:rPr lang="en-US" sz="1800" dirty="0" smtClean="0"/>
              <a:t>Unpacking the jobs received from the scheduler </a:t>
            </a:r>
          </a:p>
          <a:p>
            <a:pPr lvl="1"/>
            <a:r>
              <a:rPr lang="en-US" sz="1800" dirty="0" smtClean="0"/>
              <a:t>Retrieval of input files required for job execution </a:t>
            </a:r>
          </a:p>
          <a:p>
            <a:pPr lvl="1"/>
            <a:r>
              <a:rPr lang="en-US" sz="1800" dirty="0" smtClean="0"/>
              <a:t>Sandboxed execution of jobs </a:t>
            </a:r>
          </a:p>
          <a:p>
            <a:pPr lvl="1"/>
            <a:r>
              <a:rPr lang="en-US" sz="1800" dirty="0" smtClean="0"/>
              <a:t> Submission of output files at the end of execution </a:t>
            </a:r>
          </a:p>
          <a:p>
            <a:pPr lvl="1"/>
            <a:r>
              <a:rPr lang="en-US" sz="1800" dirty="0" smtClean="0"/>
              <a:t> Execution failure management (i.e., capturing sufficient contextual information useful to identify the nature of the failure) </a:t>
            </a:r>
          </a:p>
          <a:p>
            <a:pPr lvl="1"/>
            <a:r>
              <a:rPr lang="en-US" sz="1800" dirty="0" smtClean="0"/>
              <a:t> Performance monitoring </a:t>
            </a:r>
          </a:p>
          <a:p>
            <a:pPr lvl="1"/>
            <a:r>
              <a:rPr lang="en-US" sz="1800" dirty="0" smtClean="0"/>
              <a:t> Packing jobs and sending them back to the scheduler</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39</a:t>
            </a:fld>
            <a:endParaRPr lang="en-US"/>
          </a:p>
        </p:txBody>
      </p:sp>
    </p:spTree>
    <p:extLst>
      <p:ext uri="{BB962C8B-B14F-4D97-AF65-F5344CB8AC3E}">
        <p14:creationId xmlns:p14="http://schemas.microsoft.com/office/powerpoint/2010/main" val="593668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Cloud Application Platform for Clouds</a:t>
            </a:r>
            <a:endParaRPr lang="en-US" dirty="0"/>
          </a:p>
        </p:txBody>
      </p:sp>
      <p:sp>
        <p:nvSpPr>
          <p:cNvPr id="5" name="Content Placeholder 4"/>
          <p:cNvSpPr>
            <a:spLocks noGrp="1"/>
          </p:cNvSpPr>
          <p:nvPr>
            <p:ph idx="1"/>
          </p:nvPr>
        </p:nvSpPr>
        <p:spPr/>
        <p:txBody>
          <a:bodyPr/>
          <a:lstStyle/>
          <a:p>
            <a:r>
              <a:rPr lang="en-US" sz="2200" dirty="0" err="1" smtClean="0"/>
              <a:t>Aenka</a:t>
            </a:r>
            <a:r>
              <a:rPr lang="en-US" sz="2200" dirty="0" smtClean="0"/>
              <a:t> is </a:t>
            </a:r>
            <a:r>
              <a:rPr lang="en-US" sz="2200" dirty="0" err="1" smtClean="0"/>
              <a:t>Manjrasoft</a:t>
            </a:r>
            <a:r>
              <a:rPr lang="en-US" sz="2200" dirty="0" smtClean="0"/>
              <a:t> Pty. Ltd’s solution for developing, deploying, and managing cloud applications.</a:t>
            </a:r>
          </a:p>
          <a:p>
            <a:r>
              <a:rPr lang="en-US" sz="2200" dirty="0" smtClean="0"/>
              <a:t>Aneka Consists of a Scalable Cloud middle ware that can be deployed on top of heterogeneous computing resources.</a:t>
            </a:r>
          </a:p>
          <a:p>
            <a:r>
              <a:rPr lang="en-US" sz="2200" dirty="0" smtClean="0"/>
              <a:t>If offers an extensible collection of services coordinating the execution of applications, helping administrators monitor the status of the cloud, and providing integration with existing cloud technologies.</a:t>
            </a:r>
          </a:p>
          <a:p>
            <a:r>
              <a:rPr lang="en-US" sz="2200" dirty="0" err="1" smtClean="0"/>
              <a:t>Aneka’s</a:t>
            </a:r>
            <a:r>
              <a:rPr lang="en-US" sz="2200" dirty="0" smtClean="0"/>
              <a:t> key advantages is its extensible set of applications programming interfaces (APIs) associated with different types of programming models – such as Task, Thread, and MapReduce – used for developing distributed applications, integrating new capabilities into the cloud, and supporting it as platform for developing, deploying, and managing execution of applications on various types of clouds.</a:t>
            </a:r>
            <a:endParaRPr lang="en-US" sz="22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a:t>
            </a:fld>
            <a:endParaRPr lang="en-US"/>
          </a:p>
        </p:txBody>
      </p:sp>
    </p:spTree>
    <p:extLst>
      <p:ext uri="{BB962C8B-B14F-4D97-AF65-F5344CB8AC3E}">
        <p14:creationId xmlns:p14="http://schemas.microsoft.com/office/powerpoint/2010/main" val="33505177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Models</a:t>
            </a:r>
            <a:endParaRPr lang="en-US" dirty="0"/>
          </a:p>
        </p:txBody>
      </p:sp>
      <p:sp>
        <p:nvSpPr>
          <p:cNvPr id="3" name="Content Placeholder 2"/>
          <p:cNvSpPr>
            <a:spLocks noGrp="1"/>
          </p:cNvSpPr>
          <p:nvPr>
            <p:ph idx="1"/>
          </p:nvPr>
        </p:nvSpPr>
        <p:spPr/>
        <p:txBody>
          <a:bodyPr/>
          <a:lstStyle/>
          <a:p>
            <a:r>
              <a:rPr lang="en-US" sz="2000" dirty="0" smtClean="0"/>
              <a:t>Application Services constitutes the runtime support of the programming model in the Aneka Cloud.</a:t>
            </a:r>
          </a:p>
          <a:p>
            <a:r>
              <a:rPr lang="en-US" sz="2000" dirty="0" smtClean="0"/>
              <a:t>Currently there are several supported models:</a:t>
            </a:r>
          </a:p>
          <a:p>
            <a:pPr lvl="1" algn="just"/>
            <a:r>
              <a:rPr lang="en-US" sz="1800" dirty="0" smtClean="0"/>
              <a:t>Task Model : </a:t>
            </a:r>
            <a:r>
              <a:rPr lang="en-US" sz="1800" dirty="0" smtClean="0">
                <a:solidFill>
                  <a:schemeClr val="tx1"/>
                </a:solidFill>
              </a:rPr>
              <a:t>This model provides the support for the independent “bag of tasks” applications and many computing tasks. In this model, an application is modeled as a collection of tasks that are independent from each other and whose execution can be sequenced in any order. </a:t>
            </a:r>
          </a:p>
          <a:p>
            <a:pPr lvl="1"/>
            <a:r>
              <a:rPr lang="en-US" sz="1800" dirty="0" smtClean="0"/>
              <a:t>Thread Model:  </a:t>
            </a:r>
            <a:r>
              <a:rPr lang="en-US" sz="1800" dirty="0" smtClean="0">
                <a:solidFill>
                  <a:schemeClr val="tx1"/>
                </a:solidFill>
              </a:rPr>
              <a:t>This model provides This model provides an extension to the classical multithreaded programming to a distributed infrastructure and uses the abstraction of Thread to wrap a method that is executed remotely. </a:t>
            </a:r>
          </a:p>
          <a:p>
            <a:pPr lvl="1"/>
            <a:r>
              <a:rPr lang="en-US" sz="1800" dirty="0" smtClean="0"/>
              <a:t>MapReduce Model: </a:t>
            </a:r>
            <a:r>
              <a:rPr lang="en-US" sz="1800" dirty="0" smtClean="0">
                <a:solidFill>
                  <a:schemeClr val="tx1"/>
                </a:solidFill>
              </a:rPr>
              <a:t>This is an implementation of MapReduce as proposed by Google on top of Aneka.</a:t>
            </a:r>
          </a:p>
          <a:p>
            <a:pPr lvl="1" algn="just"/>
            <a:r>
              <a:rPr lang="en-US" sz="1800" dirty="0" smtClean="0">
                <a:solidFill>
                  <a:schemeClr val="accent1">
                    <a:lumMod val="75000"/>
                  </a:schemeClr>
                </a:solidFill>
              </a:rPr>
              <a:t>Parameter Sweep Model : </a:t>
            </a:r>
            <a:r>
              <a:rPr lang="en-US" sz="1800" dirty="0" smtClean="0">
                <a:solidFill>
                  <a:schemeClr val="tx1"/>
                </a:solidFill>
              </a:rPr>
              <a:t>This model is a specialization of the Task Model for applications that can be described by a template task whose instances are created by generating different combinations of parameters, which identify a specific point into the domain of interest</a:t>
            </a:r>
            <a:r>
              <a:rPr lang="en-US" sz="1800" dirty="0" smtClean="0"/>
              <a:t>. </a:t>
            </a:r>
            <a:endParaRPr lang="en-US" sz="1800" dirty="0">
              <a:solidFill>
                <a:schemeClr val="accent1">
                  <a:lumMod val="75000"/>
                </a:schemeClr>
              </a:solidFill>
            </a:endParaRPr>
          </a:p>
        </p:txBody>
      </p:sp>
      <p:sp>
        <p:nvSpPr>
          <p:cNvPr id="4" name="Slide Number Placeholder 3"/>
          <p:cNvSpPr>
            <a:spLocks noGrp="1"/>
          </p:cNvSpPr>
          <p:nvPr>
            <p:ph type="sldNum" sz="quarter" idx="10"/>
          </p:nvPr>
        </p:nvSpPr>
        <p:spPr/>
        <p:txBody>
          <a:bodyPr/>
          <a:lstStyle/>
          <a:p>
            <a:fld id="{32E25198-89AE-4B00-A47A-4DE3C7AA5454}" type="slidenum">
              <a:rPr lang="en-US" smtClean="0"/>
              <a:pPr/>
              <a:t>40</a:t>
            </a:fld>
            <a:endParaRPr lang="en-US"/>
          </a:p>
        </p:txBody>
      </p:sp>
    </p:spTree>
    <p:extLst>
      <p:ext uri="{BB962C8B-B14F-4D97-AF65-F5344CB8AC3E}">
        <p14:creationId xmlns:p14="http://schemas.microsoft.com/office/powerpoint/2010/main" val="17009415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2 : Objectives</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41</a:t>
            </a:fld>
            <a:endParaRPr lang="en-US"/>
          </a:p>
        </p:txBody>
      </p:sp>
      <p:sp>
        <p:nvSpPr>
          <p:cNvPr id="8" name="Rounded Rectangle 7"/>
          <p:cNvSpPr/>
          <p:nvPr/>
        </p:nvSpPr>
        <p:spPr bwMode="auto">
          <a:xfrm>
            <a:off x="0" y="36576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31835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Aneka Clouds</a:t>
            </a:r>
            <a:endParaRPr lang="en-US" dirty="0"/>
          </a:p>
        </p:txBody>
      </p:sp>
      <p:sp>
        <p:nvSpPr>
          <p:cNvPr id="3" name="Content Placeholder 2"/>
          <p:cNvSpPr>
            <a:spLocks noGrp="1"/>
          </p:cNvSpPr>
          <p:nvPr>
            <p:ph idx="1"/>
          </p:nvPr>
        </p:nvSpPr>
        <p:spPr/>
        <p:txBody>
          <a:bodyPr/>
          <a:lstStyle/>
          <a:p>
            <a:r>
              <a:rPr lang="en-US" dirty="0" smtClean="0"/>
              <a:t>Aneka is primarily a platform for developing distributed applications for clouds.</a:t>
            </a:r>
          </a:p>
          <a:p>
            <a:r>
              <a:rPr lang="en-US" dirty="0" smtClean="0"/>
              <a:t>As a software plat- form it requires infrastructure on which to be deployed; this infrastructure needs to be managed.</a:t>
            </a:r>
          </a:p>
          <a:p>
            <a:r>
              <a:rPr lang="en-US" dirty="0" smtClean="0"/>
              <a:t>Infrastructure management tools are specifically designed for this task, and building clouds is one of the primary tasks of administrators.</a:t>
            </a:r>
          </a:p>
          <a:p>
            <a:r>
              <a:rPr lang="en-US" dirty="0" smtClean="0"/>
              <a:t>Aneka supports various deployment models for public, private, and hybrid clouds.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42</a:t>
            </a:fld>
            <a:endParaRPr lang="en-US"/>
          </a:p>
        </p:txBody>
      </p:sp>
    </p:spTree>
    <p:extLst>
      <p:ext uri="{BB962C8B-B14F-4D97-AF65-F5344CB8AC3E}">
        <p14:creationId xmlns:p14="http://schemas.microsoft.com/office/powerpoint/2010/main" val="6600590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Cloud Infrastructure Overview</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43</a:t>
            </a:fld>
            <a:endParaRPr lang="en-US"/>
          </a:p>
        </p:txBody>
      </p:sp>
      <p:sp>
        <p:nvSpPr>
          <p:cNvPr id="5" name="Footer Placeholder 4"/>
          <p:cNvSpPr>
            <a:spLocks noGrp="1"/>
          </p:cNvSpPr>
          <p:nvPr>
            <p:ph type="ftr" sz="quarter" idx="11"/>
          </p:nvPr>
        </p:nvSpPr>
        <p:spPr/>
        <p:txBody>
          <a:bodyPr/>
          <a:lstStyle/>
          <a:p>
            <a:pPr>
              <a:defRPr/>
            </a:pPr>
            <a:r>
              <a:rPr lang="en-US" smtClean="0"/>
              <a:t>© Copyright IBM Corporation 2014</a:t>
            </a:r>
            <a:endParaRPr lang="en-US"/>
          </a:p>
        </p:txBody>
      </p:sp>
      <p:grpSp>
        <p:nvGrpSpPr>
          <p:cNvPr id="6" name="Group 5"/>
          <p:cNvGrpSpPr/>
          <p:nvPr/>
        </p:nvGrpSpPr>
        <p:grpSpPr>
          <a:xfrm>
            <a:off x="381000" y="1143000"/>
            <a:ext cx="8382000" cy="5715000"/>
            <a:chOff x="180304" y="218941"/>
            <a:chExt cx="8525814" cy="6387921"/>
          </a:xfrm>
        </p:grpSpPr>
        <p:sp>
          <p:nvSpPr>
            <p:cNvPr id="7" name="Rectangle 6"/>
            <p:cNvSpPr/>
            <p:nvPr/>
          </p:nvSpPr>
          <p:spPr>
            <a:xfrm>
              <a:off x="180304" y="218941"/>
              <a:ext cx="8525814" cy="63879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8" name="Group 92"/>
            <p:cNvGrpSpPr/>
            <p:nvPr/>
          </p:nvGrpSpPr>
          <p:grpSpPr>
            <a:xfrm>
              <a:off x="305298" y="225493"/>
              <a:ext cx="8319254" cy="6278336"/>
              <a:chOff x="305298" y="225493"/>
              <a:chExt cx="8319254" cy="6278336"/>
            </a:xfrm>
          </p:grpSpPr>
          <p:sp>
            <p:nvSpPr>
              <p:cNvPr id="9" name="Freeform 8"/>
              <p:cNvSpPr/>
              <p:nvPr/>
            </p:nvSpPr>
            <p:spPr>
              <a:xfrm>
                <a:off x="1442434" y="4140558"/>
                <a:ext cx="5151549" cy="1796603"/>
              </a:xfrm>
              <a:custGeom>
                <a:avLst/>
                <a:gdLst>
                  <a:gd name="connsiteX0" fmla="*/ 0 w 5151549"/>
                  <a:gd name="connsiteY0" fmla="*/ 1796603 h 1796603"/>
                  <a:gd name="connsiteX1" fmla="*/ 1081825 w 5151549"/>
                  <a:gd name="connsiteY1" fmla="*/ 1307205 h 1796603"/>
                  <a:gd name="connsiteX2" fmla="*/ 1725769 w 5151549"/>
                  <a:gd name="connsiteY2" fmla="*/ 907960 h 1796603"/>
                  <a:gd name="connsiteX3" fmla="*/ 2524259 w 5151549"/>
                  <a:gd name="connsiteY3" fmla="*/ 135228 h 1796603"/>
                  <a:gd name="connsiteX4" fmla="*/ 3644721 w 5151549"/>
                  <a:gd name="connsiteY4" fmla="*/ 96591 h 1796603"/>
                  <a:gd name="connsiteX5" fmla="*/ 4481848 w 5151549"/>
                  <a:gd name="connsiteY5" fmla="*/ 676141 h 1796603"/>
                  <a:gd name="connsiteX6" fmla="*/ 4816698 w 5151549"/>
                  <a:gd name="connsiteY6" fmla="*/ 1152659 h 1796603"/>
                  <a:gd name="connsiteX7" fmla="*/ 5151549 w 5151549"/>
                  <a:gd name="connsiteY7" fmla="*/ 1384479 h 179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51549" h="1796603">
                    <a:moveTo>
                      <a:pt x="0" y="1796603"/>
                    </a:moveTo>
                    <a:cubicBezTo>
                      <a:pt x="397098" y="1625957"/>
                      <a:pt x="794197" y="1455312"/>
                      <a:pt x="1081825" y="1307205"/>
                    </a:cubicBezTo>
                    <a:cubicBezTo>
                      <a:pt x="1369453" y="1159098"/>
                      <a:pt x="1485363" y="1103289"/>
                      <a:pt x="1725769" y="907960"/>
                    </a:cubicBezTo>
                    <a:cubicBezTo>
                      <a:pt x="1966175" y="712631"/>
                      <a:pt x="2204434" y="270456"/>
                      <a:pt x="2524259" y="135228"/>
                    </a:cubicBezTo>
                    <a:cubicBezTo>
                      <a:pt x="2844084" y="0"/>
                      <a:pt x="3318456" y="6439"/>
                      <a:pt x="3644721" y="96591"/>
                    </a:cubicBezTo>
                    <a:cubicBezTo>
                      <a:pt x="3970986" y="186743"/>
                      <a:pt x="4286519" y="500130"/>
                      <a:pt x="4481848" y="676141"/>
                    </a:cubicBezTo>
                    <a:cubicBezTo>
                      <a:pt x="4677177" y="852152"/>
                      <a:pt x="4705081" y="1034603"/>
                      <a:pt x="4816698" y="1152659"/>
                    </a:cubicBezTo>
                    <a:cubicBezTo>
                      <a:pt x="4928315" y="1270715"/>
                      <a:pt x="5151549" y="1384479"/>
                      <a:pt x="5151549" y="1384479"/>
                    </a:cubicBezTo>
                  </a:path>
                </a:pathLst>
              </a:custGeom>
              <a:ln w="25400">
                <a:solidFill>
                  <a:srgbClr val="0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1339403" y="2820473"/>
                <a:ext cx="5473521" cy="3013657"/>
              </a:xfrm>
              <a:custGeom>
                <a:avLst/>
                <a:gdLst>
                  <a:gd name="connsiteX0" fmla="*/ 0 w 5473521"/>
                  <a:gd name="connsiteY0" fmla="*/ 3013657 h 3013657"/>
                  <a:gd name="connsiteX1" fmla="*/ 1210614 w 5473521"/>
                  <a:gd name="connsiteY1" fmla="*/ 2189409 h 3013657"/>
                  <a:gd name="connsiteX2" fmla="*/ 1841679 w 5473521"/>
                  <a:gd name="connsiteY2" fmla="*/ 1493950 h 3013657"/>
                  <a:gd name="connsiteX3" fmla="*/ 2975020 w 5473521"/>
                  <a:gd name="connsiteY3" fmla="*/ 862885 h 3013657"/>
                  <a:gd name="connsiteX4" fmla="*/ 5035639 w 5473521"/>
                  <a:gd name="connsiteY4" fmla="*/ 321972 h 3013657"/>
                  <a:gd name="connsiteX5" fmla="*/ 5473521 w 5473521"/>
                  <a:gd name="connsiteY5" fmla="*/ 0 h 301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3521" h="3013657">
                    <a:moveTo>
                      <a:pt x="0" y="3013657"/>
                    </a:moveTo>
                    <a:cubicBezTo>
                      <a:pt x="451834" y="2728175"/>
                      <a:pt x="903668" y="2442694"/>
                      <a:pt x="1210614" y="2189409"/>
                    </a:cubicBezTo>
                    <a:cubicBezTo>
                      <a:pt x="1517561" y="1936125"/>
                      <a:pt x="1547611" y="1715037"/>
                      <a:pt x="1841679" y="1493950"/>
                    </a:cubicBezTo>
                    <a:cubicBezTo>
                      <a:pt x="2135747" y="1272863"/>
                      <a:pt x="2442693" y="1058215"/>
                      <a:pt x="2975020" y="862885"/>
                    </a:cubicBezTo>
                    <a:cubicBezTo>
                      <a:pt x="3507347" y="667555"/>
                      <a:pt x="4619222" y="465786"/>
                      <a:pt x="5035639" y="321972"/>
                    </a:cubicBezTo>
                    <a:cubicBezTo>
                      <a:pt x="5452056" y="178158"/>
                      <a:pt x="5462788" y="89079"/>
                      <a:pt x="5473521" y="0"/>
                    </a:cubicBezTo>
                  </a:path>
                </a:pathLst>
              </a:custGeom>
              <a:ln w="25400">
                <a:solidFill>
                  <a:srgbClr val="0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1442435" y="1815921"/>
                <a:ext cx="2987898" cy="4095482"/>
              </a:xfrm>
              <a:custGeom>
                <a:avLst/>
                <a:gdLst>
                  <a:gd name="connsiteX0" fmla="*/ 0 w 3078051"/>
                  <a:gd name="connsiteY0" fmla="*/ 4172755 h 4172755"/>
                  <a:gd name="connsiteX1" fmla="*/ 1944710 w 3078051"/>
                  <a:gd name="connsiteY1" fmla="*/ 3039414 h 4172755"/>
                  <a:gd name="connsiteX2" fmla="*/ 2859110 w 3078051"/>
                  <a:gd name="connsiteY2" fmla="*/ 1931831 h 4172755"/>
                  <a:gd name="connsiteX3" fmla="*/ 3078051 w 3078051"/>
                  <a:gd name="connsiteY3" fmla="*/ 0 h 4172755"/>
                </a:gdLst>
                <a:ahLst/>
                <a:cxnLst>
                  <a:cxn ang="0">
                    <a:pos x="connsiteX0" y="connsiteY0"/>
                  </a:cxn>
                  <a:cxn ang="0">
                    <a:pos x="connsiteX1" y="connsiteY1"/>
                  </a:cxn>
                  <a:cxn ang="0">
                    <a:pos x="connsiteX2" y="connsiteY2"/>
                  </a:cxn>
                  <a:cxn ang="0">
                    <a:pos x="connsiteX3" y="connsiteY3"/>
                  </a:cxn>
                </a:cxnLst>
                <a:rect l="l" t="t" r="r" b="b"/>
                <a:pathLst>
                  <a:path w="3078051" h="4172755">
                    <a:moveTo>
                      <a:pt x="0" y="4172755"/>
                    </a:moveTo>
                    <a:cubicBezTo>
                      <a:pt x="734096" y="3792828"/>
                      <a:pt x="1468192" y="3412901"/>
                      <a:pt x="1944710" y="3039414"/>
                    </a:cubicBezTo>
                    <a:cubicBezTo>
                      <a:pt x="2421228" y="2665927"/>
                      <a:pt x="2670220" y="2438400"/>
                      <a:pt x="2859110" y="1931831"/>
                    </a:cubicBezTo>
                    <a:cubicBezTo>
                      <a:pt x="3048000" y="1425262"/>
                      <a:pt x="2925651" y="103031"/>
                      <a:pt x="3078051" y="0"/>
                    </a:cubicBezTo>
                  </a:path>
                </a:pathLst>
              </a:custGeom>
              <a:ln w="25400">
                <a:solidFill>
                  <a:srgbClr val="0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1403797" y="3790682"/>
                <a:ext cx="5164428" cy="2094963"/>
              </a:xfrm>
              <a:custGeom>
                <a:avLst/>
                <a:gdLst>
                  <a:gd name="connsiteX0" fmla="*/ 0 w 5164428"/>
                  <a:gd name="connsiteY0" fmla="*/ 2094963 h 2094963"/>
                  <a:gd name="connsiteX1" fmla="*/ 1378040 w 5164428"/>
                  <a:gd name="connsiteY1" fmla="*/ 1283594 h 2094963"/>
                  <a:gd name="connsiteX2" fmla="*/ 3065172 w 5164428"/>
                  <a:gd name="connsiteY2" fmla="*/ 150253 h 2094963"/>
                  <a:gd name="connsiteX3" fmla="*/ 5164428 w 5164428"/>
                  <a:gd name="connsiteY3" fmla="*/ 382073 h 2094963"/>
                </a:gdLst>
                <a:ahLst/>
                <a:cxnLst>
                  <a:cxn ang="0">
                    <a:pos x="connsiteX0" y="connsiteY0"/>
                  </a:cxn>
                  <a:cxn ang="0">
                    <a:pos x="connsiteX1" y="connsiteY1"/>
                  </a:cxn>
                  <a:cxn ang="0">
                    <a:pos x="connsiteX2" y="connsiteY2"/>
                  </a:cxn>
                  <a:cxn ang="0">
                    <a:pos x="connsiteX3" y="connsiteY3"/>
                  </a:cxn>
                </a:cxnLst>
                <a:rect l="l" t="t" r="r" b="b"/>
                <a:pathLst>
                  <a:path w="5164428" h="2094963">
                    <a:moveTo>
                      <a:pt x="0" y="2094963"/>
                    </a:moveTo>
                    <a:cubicBezTo>
                      <a:pt x="433589" y="1851337"/>
                      <a:pt x="867178" y="1607712"/>
                      <a:pt x="1378040" y="1283594"/>
                    </a:cubicBezTo>
                    <a:cubicBezTo>
                      <a:pt x="1888902" y="959476"/>
                      <a:pt x="2434107" y="300506"/>
                      <a:pt x="3065172" y="150253"/>
                    </a:cubicBezTo>
                    <a:cubicBezTo>
                      <a:pt x="3696237" y="0"/>
                      <a:pt x="5164428" y="382073"/>
                      <a:pt x="5164428" y="382073"/>
                    </a:cubicBezTo>
                  </a:path>
                </a:pathLst>
              </a:custGeom>
              <a:ln w="22225">
                <a:solidFill>
                  <a:srgbClr val="0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1365160" y="2794717"/>
                <a:ext cx="2453425" cy="3052293"/>
              </a:xfrm>
              <a:custGeom>
                <a:avLst/>
                <a:gdLst>
                  <a:gd name="connsiteX0" fmla="*/ 0 w 2453425"/>
                  <a:gd name="connsiteY0" fmla="*/ 3052293 h 3052293"/>
                  <a:gd name="connsiteX1" fmla="*/ 1159098 w 2453425"/>
                  <a:gd name="connsiteY1" fmla="*/ 2318197 h 3052293"/>
                  <a:gd name="connsiteX2" fmla="*/ 2292439 w 2453425"/>
                  <a:gd name="connsiteY2" fmla="*/ 1378040 h 3052293"/>
                  <a:gd name="connsiteX3" fmla="*/ 2125014 w 2453425"/>
                  <a:gd name="connsiteY3" fmla="*/ 759854 h 3052293"/>
                  <a:gd name="connsiteX4" fmla="*/ 1326524 w 2453425"/>
                  <a:gd name="connsiteY4" fmla="*/ 167426 h 3052293"/>
                  <a:gd name="connsiteX5" fmla="*/ 1197735 w 2453425"/>
                  <a:gd name="connsiteY5" fmla="*/ 0 h 305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3425" h="3052293">
                    <a:moveTo>
                      <a:pt x="0" y="3052293"/>
                    </a:moveTo>
                    <a:cubicBezTo>
                      <a:pt x="388512" y="2824766"/>
                      <a:pt x="777025" y="2597239"/>
                      <a:pt x="1159098" y="2318197"/>
                    </a:cubicBezTo>
                    <a:cubicBezTo>
                      <a:pt x="1541171" y="2039155"/>
                      <a:pt x="2131453" y="1637764"/>
                      <a:pt x="2292439" y="1378040"/>
                    </a:cubicBezTo>
                    <a:cubicBezTo>
                      <a:pt x="2453425" y="1118316"/>
                      <a:pt x="2286000" y="961623"/>
                      <a:pt x="2125014" y="759854"/>
                    </a:cubicBezTo>
                    <a:cubicBezTo>
                      <a:pt x="1964028" y="558085"/>
                      <a:pt x="1481070" y="294068"/>
                      <a:pt x="1326524" y="167426"/>
                    </a:cubicBezTo>
                    <a:cubicBezTo>
                      <a:pt x="1171978" y="40784"/>
                      <a:pt x="1197735" y="0"/>
                      <a:pt x="1197735" y="0"/>
                    </a:cubicBezTo>
                  </a:path>
                </a:pathLst>
              </a:custGeom>
              <a:ln w="22225">
                <a:solidFill>
                  <a:srgbClr val="0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44"/>
              <p:cNvGrpSpPr/>
              <p:nvPr/>
            </p:nvGrpSpPr>
            <p:grpSpPr>
              <a:xfrm>
                <a:off x="1656334" y="2838585"/>
                <a:ext cx="4306582" cy="2325846"/>
                <a:chOff x="2364674" y="2503728"/>
                <a:chExt cx="3771646" cy="2000574"/>
              </a:xfrm>
            </p:grpSpPr>
            <p:sp>
              <p:nvSpPr>
                <p:cNvPr id="69" name="Cloud"/>
                <p:cNvSpPr>
                  <a:spLocks noChangeAspect="1" noEditPoints="1" noChangeArrowheads="1"/>
                </p:cNvSpPr>
                <p:nvPr/>
              </p:nvSpPr>
              <p:spPr bwMode="auto">
                <a:xfrm>
                  <a:off x="4089543" y="2890603"/>
                  <a:ext cx="2046777" cy="117396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33000">
                      <a:schemeClr val="bg1"/>
                    </a:gs>
                    <a:gs pos="100000">
                      <a:schemeClr val="accent1">
                        <a:lumMod val="20000"/>
                        <a:lumOff val="8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70" name="Picture 13" descr="C:\Documents and Settings\Administrator\Local Settings\Temporary Internet Files\Content.IE5\YP27MHEV\MCj04380680000[1].png"/>
                <p:cNvPicPr>
                  <a:picLocks noChangeAspect="1" noChangeArrowheads="1"/>
                </p:cNvPicPr>
                <p:nvPr/>
              </p:nvPicPr>
              <p:blipFill>
                <a:blip r:embed="rId2" cstate="print"/>
                <a:srcRect/>
                <a:stretch>
                  <a:fillRect/>
                </a:stretch>
              </p:blipFill>
              <p:spPr bwMode="auto">
                <a:xfrm>
                  <a:off x="3279764" y="2503728"/>
                  <a:ext cx="2000574" cy="2000574"/>
                </a:xfrm>
                <a:prstGeom prst="rect">
                  <a:avLst/>
                </a:prstGeom>
                <a:noFill/>
              </p:spPr>
            </p:pic>
            <p:sp>
              <p:nvSpPr>
                <p:cNvPr id="71" name="Cloud"/>
                <p:cNvSpPr>
                  <a:spLocks noChangeAspect="1" noEditPoints="1" noChangeArrowheads="1"/>
                </p:cNvSpPr>
                <p:nvPr/>
              </p:nvSpPr>
              <p:spPr bwMode="auto">
                <a:xfrm>
                  <a:off x="2364674" y="3049875"/>
                  <a:ext cx="2087107" cy="124390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33000">
                      <a:schemeClr val="bg1"/>
                    </a:gs>
                    <a:gs pos="100000">
                      <a:schemeClr val="accent1">
                        <a:lumMod val="20000"/>
                        <a:lumOff val="8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grpSp>
            <p:nvGrpSpPr>
              <p:cNvPr id="15" name="Group 24"/>
              <p:cNvGrpSpPr/>
              <p:nvPr/>
            </p:nvGrpSpPr>
            <p:grpSpPr>
              <a:xfrm>
                <a:off x="4055198" y="225493"/>
                <a:ext cx="1544188" cy="1548755"/>
                <a:chOff x="6849910" y="843679"/>
                <a:chExt cx="1544188" cy="1548755"/>
              </a:xfrm>
            </p:grpSpPr>
            <p:sp>
              <p:nvSpPr>
                <p:cNvPr id="65" name="Oval 64"/>
                <p:cNvSpPr/>
                <p:nvPr/>
              </p:nvSpPr>
              <p:spPr>
                <a:xfrm>
                  <a:off x="6875171" y="1762259"/>
                  <a:ext cx="1468192" cy="515155"/>
                </a:xfrm>
                <a:prstGeom prst="ellipse">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descr="C:\Documents and Settings\Administrator\Local Settings\Temporary Internet Files\Content.IE5\0NG589SB\MCj04315800000[1].png"/>
                <p:cNvPicPr>
                  <a:picLocks noChangeAspect="1" noChangeArrowheads="1"/>
                </p:cNvPicPr>
                <p:nvPr/>
              </p:nvPicPr>
              <p:blipFill>
                <a:blip r:embed="rId3" cstate="print"/>
                <a:srcRect/>
                <a:stretch>
                  <a:fillRect/>
                </a:stretch>
              </p:blipFill>
              <p:spPr bwMode="auto">
                <a:xfrm>
                  <a:off x="6942138" y="843679"/>
                  <a:ext cx="1451960" cy="1461640"/>
                </a:xfrm>
                <a:prstGeom prst="rect">
                  <a:avLst/>
                </a:prstGeom>
                <a:noFill/>
              </p:spPr>
            </p:pic>
            <p:pic>
              <p:nvPicPr>
                <p:cNvPr id="67" name="Picture 4" descr="C:\Documents and Settings\Administrator\Local Settings\Temporary Internet Files\Content.IE5\S5CT05S7\MCj04338520000[1].png"/>
                <p:cNvPicPr>
                  <a:picLocks noChangeAspect="1" noChangeArrowheads="1"/>
                </p:cNvPicPr>
                <p:nvPr/>
              </p:nvPicPr>
              <p:blipFill>
                <a:blip r:embed="rId4" cstate="print"/>
                <a:srcRect/>
                <a:stretch>
                  <a:fillRect/>
                </a:stretch>
              </p:blipFill>
              <p:spPr bwMode="auto">
                <a:xfrm>
                  <a:off x="7689134" y="1583409"/>
                  <a:ext cx="530596" cy="530596"/>
                </a:xfrm>
                <a:prstGeom prst="rect">
                  <a:avLst/>
                </a:prstGeom>
                <a:noFill/>
              </p:spPr>
            </p:pic>
            <p:sp>
              <p:nvSpPr>
                <p:cNvPr id="68" name="Rectangle 7"/>
                <p:cNvSpPr/>
                <p:nvPr/>
              </p:nvSpPr>
              <p:spPr>
                <a:xfrm>
                  <a:off x="6849910" y="2152056"/>
                  <a:ext cx="1425033" cy="240378"/>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Aneka Repository</a:t>
                  </a:r>
                  <a:endParaRPr lang="en-US" sz="1200" dirty="0">
                    <a:solidFill>
                      <a:srgbClr val="000000"/>
                    </a:solidFill>
                  </a:endParaRPr>
                </a:p>
              </p:txBody>
            </p:sp>
          </p:grpSp>
          <p:grpSp>
            <p:nvGrpSpPr>
              <p:cNvPr id="16" name="Group 33"/>
              <p:cNvGrpSpPr/>
              <p:nvPr/>
            </p:nvGrpSpPr>
            <p:grpSpPr>
              <a:xfrm>
                <a:off x="835417" y="1643000"/>
                <a:ext cx="2204000" cy="1357772"/>
                <a:chOff x="577839" y="5171816"/>
                <a:chExt cx="2204000" cy="1357772"/>
              </a:xfrm>
            </p:grpSpPr>
            <p:sp>
              <p:nvSpPr>
                <p:cNvPr id="58" name="Oval 57"/>
                <p:cNvSpPr/>
                <p:nvPr/>
              </p:nvSpPr>
              <p:spPr>
                <a:xfrm>
                  <a:off x="592428" y="5628069"/>
                  <a:ext cx="1751527" cy="682580"/>
                </a:xfrm>
                <a:prstGeom prst="ellipse">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697" descr="MCj04352420000[1]"/>
                <p:cNvPicPr>
                  <a:picLocks noChangeAspect="1" noChangeArrowheads="1"/>
                </p:cNvPicPr>
                <p:nvPr/>
              </p:nvPicPr>
              <p:blipFill>
                <a:blip r:embed="rId5" cstate="print"/>
                <a:srcRect/>
                <a:stretch>
                  <a:fillRect/>
                </a:stretch>
              </p:blipFill>
              <p:spPr bwMode="auto">
                <a:xfrm flipH="1">
                  <a:off x="577839" y="5171816"/>
                  <a:ext cx="581260" cy="1227648"/>
                </a:xfrm>
                <a:prstGeom prst="rect">
                  <a:avLst/>
                </a:prstGeom>
                <a:noFill/>
                <a:ln w="9525">
                  <a:noFill/>
                  <a:miter lim="800000"/>
                  <a:headEnd/>
                  <a:tailEnd/>
                </a:ln>
              </p:spPr>
            </p:pic>
            <p:sp>
              <p:nvSpPr>
                <p:cNvPr id="60" name="Rectangle 7"/>
                <p:cNvSpPr/>
                <p:nvPr/>
              </p:nvSpPr>
              <p:spPr>
                <a:xfrm>
                  <a:off x="953037" y="6065086"/>
                  <a:ext cx="991673" cy="464502"/>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rgbClr val="000000"/>
                    </a:solidFill>
                  </a:endParaRPr>
                </a:p>
                <a:p>
                  <a:pPr algn="r"/>
                  <a:r>
                    <a:rPr lang="en-US" sz="1000" dirty="0" smtClean="0">
                      <a:solidFill>
                        <a:srgbClr val="000000"/>
                      </a:solidFill>
                    </a:rPr>
                    <a:t>Aneka </a:t>
                  </a:r>
                </a:p>
                <a:p>
                  <a:pPr algn="r"/>
                  <a:r>
                    <a:rPr lang="en-US" sz="1000" dirty="0" smtClean="0">
                      <a:solidFill>
                        <a:srgbClr val="000000"/>
                      </a:solidFill>
                    </a:rPr>
                    <a:t>Containers</a:t>
                  </a:r>
                  <a:endParaRPr lang="en-US" sz="1000" dirty="0">
                    <a:solidFill>
                      <a:srgbClr val="000000"/>
                    </a:solidFill>
                  </a:endParaRPr>
                </a:p>
              </p:txBody>
            </p:sp>
            <p:sp>
              <p:nvSpPr>
                <p:cNvPr id="61" name="Rectangle 7"/>
                <p:cNvSpPr/>
                <p:nvPr/>
              </p:nvSpPr>
              <p:spPr>
                <a:xfrm>
                  <a:off x="1977403" y="5895514"/>
                  <a:ext cx="804436" cy="3893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rgbClr val="000000"/>
                      </a:solidFill>
                    </a:rPr>
                    <a:t>Node </a:t>
                  </a:r>
                </a:p>
                <a:p>
                  <a:pPr algn="r"/>
                  <a:r>
                    <a:rPr lang="en-US" sz="1000" dirty="0" smtClean="0">
                      <a:solidFill>
                        <a:srgbClr val="000000"/>
                      </a:solidFill>
                    </a:rPr>
                    <a:t>Manager</a:t>
                  </a:r>
                  <a:endParaRPr lang="en-US" sz="1000" dirty="0">
                    <a:solidFill>
                      <a:srgbClr val="000000"/>
                    </a:solidFill>
                  </a:endParaRPr>
                </a:p>
              </p:txBody>
            </p:sp>
            <p:pic>
              <p:nvPicPr>
                <p:cNvPr id="62" name="Picture 6" descr="C:\Documents and Settings\Administrator\Local Settings\Temporary Internet Files\Content.IE5\AD85KTOH\MCj04421470000[1].png"/>
                <p:cNvPicPr>
                  <a:picLocks noChangeAspect="1" noChangeArrowheads="1"/>
                </p:cNvPicPr>
                <p:nvPr/>
              </p:nvPicPr>
              <p:blipFill>
                <a:blip r:embed="rId6" cstate="print"/>
                <a:srcRect/>
                <a:stretch>
                  <a:fillRect/>
                </a:stretch>
              </p:blipFill>
              <p:spPr bwMode="auto">
                <a:xfrm>
                  <a:off x="1905559" y="5603182"/>
                  <a:ext cx="489911" cy="516755"/>
                </a:xfrm>
                <a:prstGeom prst="rect">
                  <a:avLst/>
                </a:prstGeom>
                <a:noFill/>
              </p:spPr>
            </p:pic>
            <p:pic>
              <p:nvPicPr>
                <p:cNvPr id="63" name="Picture 62" descr="caneka-ontainer.png"/>
                <p:cNvPicPr>
                  <a:picLocks noChangeAspect="1"/>
                </p:cNvPicPr>
                <p:nvPr/>
              </p:nvPicPr>
              <p:blipFill>
                <a:blip r:embed="rId7" cstate="print"/>
                <a:stretch>
                  <a:fillRect/>
                </a:stretch>
              </p:blipFill>
              <p:spPr>
                <a:xfrm>
                  <a:off x="1181656" y="5645329"/>
                  <a:ext cx="633443" cy="575166"/>
                </a:xfrm>
                <a:prstGeom prst="rect">
                  <a:avLst/>
                </a:prstGeom>
              </p:spPr>
            </p:pic>
            <p:pic>
              <p:nvPicPr>
                <p:cNvPr id="64" name="Picture 63" descr="caneka-ontainer.png"/>
                <p:cNvPicPr>
                  <a:picLocks noChangeAspect="1"/>
                </p:cNvPicPr>
                <p:nvPr/>
              </p:nvPicPr>
              <p:blipFill>
                <a:blip r:embed="rId7" cstate="print"/>
                <a:stretch>
                  <a:fillRect/>
                </a:stretch>
              </p:blipFill>
              <p:spPr>
                <a:xfrm>
                  <a:off x="909053" y="5784850"/>
                  <a:ext cx="633443" cy="575166"/>
                </a:xfrm>
                <a:prstGeom prst="rect">
                  <a:avLst/>
                </a:prstGeom>
              </p:spPr>
            </p:pic>
          </p:grpSp>
          <p:grpSp>
            <p:nvGrpSpPr>
              <p:cNvPr id="17" name="Group 53"/>
              <p:cNvGrpSpPr/>
              <p:nvPr/>
            </p:nvGrpSpPr>
            <p:grpSpPr>
              <a:xfrm>
                <a:off x="6539807" y="3393171"/>
                <a:ext cx="2009618" cy="1524412"/>
                <a:chOff x="6011773" y="4706816"/>
                <a:chExt cx="2009618" cy="1524412"/>
              </a:xfrm>
            </p:grpSpPr>
            <p:sp>
              <p:nvSpPr>
                <p:cNvPr id="49" name="Oval 48"/>
                <p:cNvSpPr/>
                <p:nvPr/>
              </p:nvSpPr>
              <p:spPr>
                <a:xfrm>
                  <a:off x="6269864" y="5291072"/>
                  <a:ext cx="1751527" cy="682580"/>
                </a:xfrm>
                <a:prstGeom prst="ellipse">
                  <a:avLst/>
                </a:prstGeom>
                <a:solidFill>
                  <a:srgbClr val="F8F8F8"/>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3"/>
                <p:cNvGrpSpPr/>
                <p:nvPr/>
              </p:nvGrpSpPr>
              <p:grpSpPr>
                <a:xfrm>
                  <a:off x="6011773" y="5330579"/>
                  <a:ext cx="876280" cy="681707"/>
                  <a:chOff x="7582995" y="5266185"/>
                  <a:chExt cx="876280" cy="681707"/>
                </a:xfrm>
              </p:grpSpPr>
              <p:sp>
                <p:nvSpPr>
                  <p:cNvPr id="56" name="Rectangle 7"/>
                  <p:cNvSpPr/>
                  <p:nvPr/>
                </p:nvSpPr>
                <p:spPr>
                  <a:xfrm>
                    <a:off x="7654839" y="5558517"/>
                    <a:ext cx="804436" cy="3893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rgbClr val="000000"/>
                        </a:solidFill>
                      </a:rPr>
                      <a:t>Node </a:t>
                    </a:r>
                  </a:p>
                  <a:p>
                    <a:pPr algn="r"/>
                    <a:r>
                      <a:rPr lang="en-US" sz="1000" dirty="0" smtClean="0">
                        <a:solidFill>
                          <a:srgbClr val="000000"/>
                        </a:solidFill>
                      </a:rPr>
                      <a:t>Manager</a:t>
                    </a:r>
                    <a:endParaRPr lang="en-US" sz="1000" dirty="0">
                      <a:solidFill>
                        <a:srgbClr val="000000"/>
                      </a:solidFill>
                    </a:endParaRPr>
                  </a:p>
                </p:txBody>
              </p:sp>
              <p:pic>
                <p:nvPicPr>
                  <p:cNvPr id="57" name="Picture 6" descr="C:\Documents and Settings\Administrator\Local Settings\Temporary Internet Files\Content.IE5\AD85KTOH\MCj04421470000[1].png"/>
                  <p:cNvPicPr>
                    <a:picLocks noChangeAspect="1" noChangeArrowheads="1"/>
                  </p:cNvPicPr>
                  <p:nvPr/>
                </p:nvPicPr>
                <p:blipFill>
                  <a:blip r:embed="rId6" cstate="print"/>
                  <a:srcRect/>
                  <a:stretch>
                    <a:fillRect/>
                  </a:stretch>
                </p:blipFill>
                <p:spPr bwMode="auto">
                  <a:xfrm>
                    <a:off x="7582995" y="5266185"/>
                    <a:ext cx="489911" cy="516755"/>
                  </a:xfrm>
                  <a:prstGeom prst="rect">
                    <a:avLst/>
                  </a:prstGeom>
                  <a:noFill/>
                </p:spPr>
              </p:pic>
            </p:grpSp>
            <p:pic>
              <p:nvPicPr>
                <p:cNvPr id="51" name="Picture 96" descr="MCj04421540000[1]"/>
                <p:cNvPicPr>
                  <a:picLocks noChangeAspect="1" noChangeArrowheads="1"/>
                </p:cNvPicPr>
                <p:nvPr/>
              </p:nvPicPr>
              <p:blipFill>
                <a:blip r:embed="rId8" cstate="print"/>
                <a:srcRect/>
                <a:stretch>
                  <a:fillRect/>
                </a:stretch>
              </p:blipFill>
              <p:spPr bwMode="auto">
                <a:xfrm>
                  <a:off x="6529830" y="4706816"/>
                  <a:ext cx="965672" cy="1030506"/>
                </a:xfrm>
                <a:prstGeom prst="rect">
                  <a:avLst/>
                </a:prstGeom>
                <a:noFill/>
                <a:ln w="9525">
                  <a:noFill/>
                  <a:miter lim="800000"/>
                  <a:headEnd/>
                  <a:tailEnd/>
                </a:ln>
              </p:spPr>
            </p:pic>
            <p:grpSp>
              <p:nvGrpSpPr>
                <p:cNvPr id="52" name="Group 42"/>
                <p:cNvGrpSpPr/>
                <p:nvPr/>
              </p:nvGrpSpPr>
              <p:grpSpPr>
                <a:xfrm>
                  <a:off x="6921343" y="5346969"/>
                  <a:ext cx="1035657" cy="884259"/>
                  <a:chOff x="6586489" y="5308332"/>
                  <a:chExt cx="1035657" cy="884259"/>
                </a:xfrm>
              </p:grpSpPr>
              <p:sp>
                <p:nvSpPr>
                  <p:cNvPr id="53" name="Rectangle 7"/>
                  <p:cNvSpPr/>
                  <p:nvPr/>
                </p:nvSpPr>
                <p:spPr>
                  <a:xfrm>
                    <a:off x="6630473" y="5728089"/>
                    <a:ext cx="991673" cy="464502"/>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rgbClr val="000000"/>
                      </a:solidFill>
                    </a:endParaRPr>
                  </a:p>
                  <a:p>
                    <a:pPr algn="r"/>
                    <a:r>
                      <a:rPr lang="en-US" sz="1000" dirty="0" smtClean="0">
                        <a:solidFill>
                          <a:srgbClr val="000000"/>
                        </a:solidFill>
                      </a:rPr>
                      <a:t>Aneka </a:t>
                    </a:r>
                  </a:p>
                  <a:p>
                    <a:pPr algn="r"/>
                    <a:r>
                      <a:rPr lang="en-US" sz="1000" dirty="0" smtClean="0">
                        <a:solidFill>
                          <a:srgbClr val="000000"/>
                        </a:solidFill>
                      </a:rPr>
                      <a:t>Containers</a:t>
                    </a:r>
                    <a:endParaRPr lang="en-US" sz="1000" dirty="0">
                      <a:solidFill>
                        <a:srgbClr val="000000"/>
                      </a:solidFill>
                    </a:endParaRPr>
                  </a:p>
                </p:txBody>
              </p:sp>
              <p:pic>
                <p:nvPicPr>
                  <p:cNvPr id="54" name="Picture 53" descr="caneka-ontainer.png"/>
                  <p:cNvPicPr>
                    <a:picLocks noChangeAspect="1"/>
                  </p:cNvPicPr>
                  <p:nvPr/>
                </p:nvPicPr>
                <p:blipFill>
                  <a:blip r:embed="rId7" cstate="print"/>
                  <a:stretch>
                    <a:fillRect/>
                  </a:stretch>
                </p:blipFill>
                <p:spPr>
                  <a:xfrm>
                    <a:off x="6859092" y="5308332"/>
                    <a:ext cx="633443" cy="575166"/>
                  </a:xfrm>
                  <a:prstGeom prst="rect">
                    <a:avLst/>
                  </a:prstGeom>
                </p:spPr>
              </p:pic>
              <p:pic>
                <p:nvPicPr>
                  <p:cNvPr id="55" name="Picture 54" descr="caneka-ontainer.png"/>
                  <p:cNvPicPr>
                    <a:picLocks noChangeAspect="1"/>
                  </p:cNvPicPr>
                  <p:nvPr/>
                </p:nvPicPr>
                <p:blipFill>
                  <a:blip r:embed="rId7" cstate="print"/>
                  <a:stretch>
                    <a:fillRect/>
                  </a:stretch>
                </p:blipFill>
                <p:spPr>
                  <a:xfrm>
                    <a:off x="6586489" y="5447853"/>
                    <a:ext cx="633443" cy="575166"/>
                  </a:xfrm>
                  <a:prstGeom prst="rect">
                    <a:avLst/>
                  </a:prstGeom>
                </p:spPr>
              </p:pic>
            </p:grpSp>
          </p:grpSp>
          <p:grpSp>
            <p:nvGrpSpPr>
              <p:cNvPr id="18" name="Group 45"/>
              <p:cNvGrpSpPr/>
              <p:nvPr/>
            </p:nvGrpSpPr>
            <p:grpSpPr>
              <a:xfrm>
                <a:off x="5147691" y="5040881"/>
                <a:ext cx="2204000" cy="1357772"/>
                <a:chOff x="577839" y="5171816"/>
                <a:chExt cx="2204000" cy="1357772"/>
              </a:xfrm>
            </p:grpSpPr>
            <p:sp>
              <p:nvSpPr>
                <p:cNvPr id="42" name="Oval 41"/>
                <p:cNvSpPr/>
                <p:nvPr/>
              </p:nvSpPr>
              <p:spPr>
                <a:xfrm>
                  <a:off x="592428" y="5628069"/>
                  <a:ext cx="1751527" cy="682580"/>
                </a:xfrm>
                <a:prstGeom prst="ellipse">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697" descr="MCj04352420000[1]"/>
                <p:cNvPicPr>
                  <a:picLocks noChangeAspect="1" noChangeArrowheads="1"/>
                </p:cNvPicPr>
                <p:nvPr/>
              </p:nvPicPr>
              <p:blipFill>
                <a:blip r:embed="rId5" cstate="print"/>
                <a:srcRect/>
                <a:stretch>
                  <a:fillRect/>
                </a:stretch>
              </p:blipFill>
              <p:spPr bwMode="auto">
                <a:xfrm flipH="1">
                  <a:off x="577839" y="5171816"/>
                  <a:ext cx="581260" cy="1227648"/>
                </a:xfrm>
                <a:prstGeom prst="rect">
                  <a:avLst/>
                </a:prstGeom>
                <a:noFill/>
                <a:ln w="9525">
                  <a:noFill/>
                  <a:miter lim="800000"/>
                  <a:headEnd/>
                  <a:tailEnd/>
                </a:ln>
              </p:spPr>
            </p:pic>
            <p:sp>
              <p:nvSpPr>
                <p:cNvPr id="44" name="Rectangle 7"/>
                <p:cNvSpPr/>
                <p:nvPr/>
              </p:nvSpPr>
              <p:spPr>
                <a:xfrm>
                  <a:off x="953037" y="6065086"/>
                  <a:ext cx="991673" cy="464502"/>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rgbClr val="000000"/>
                    </a:solidFill>
                  </a:endParaRPr>
                </a:p>
                <a:p>
                  <a:pPr algn="r"/>
                  <a:r>
                    <a:rPr lang="en-US" sz="1000" dirty="0" smtClean="0">
                      <a:solidFill>
                        <a:srgbClr val="000000"/>
                      </a:solidFill>
                    </a:rPr>
                    <a:t>Aneka </a:t>
                  </a:r>
                </a:p>
                <a:p>
                  <a:pPr algn="r"/>
                  <a:r>
                    <a:rPr lang="en-US" sz="1000" dirty="0" smtClean="0">
                      <a:solidFill>
                        <a:srgbClr val="000000"/>
                      </a:solidFill>
                    </a:rPr>
                    <a:t>Containers</a:t>
                  </a:r>
                  <a:endParaRPr lang="en-US" sz="1000" dirty="0">
                    <a:solidFill>
                      <a:srgbClr val="000000"/>
                    </a:solidFill>
                  </a:endParaRPr>
                </a:p>
              </p:txBody>
            </p:sp>
            <p:sp>
              <p:nvSpPr>
                <p:cNvPr id="45" name="Rectangle 7"/>
                <p:cNvSpPr/>
                <p:nvPr/>
              </p:nvSpPr>
              <p:spPr>
                <a:xfrm>
                  <a:off x="1977403" y="5895514"/>
                  <a:ext cx="804436" cy="3893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rgbClr val="000000"/>
                      </a:solidFill>
                    </a:rPr>
                    <a:t>Node </a:t>
                  </a:r>
                </a:p>
                <a:p>
                  <a:pPr algn="r"/>
                  <a:r>
                    <a:rPr lang="en-US" sz="1000" dirty="0" smtClean="0">
                      <a:solidFill>
                        <a:srgbClr val="000000"/>
                      </a:solidFill>
                    </a:rPr>
                    <a:t>Manager</a:t>
                  </a:r>
                  <a:endParaRPr lang="en-US" sz="1000" dirty="0">
                    <a:solidFill>
                      <a:srgbClr val="000000"/>
                    </a:solidFill>
                  </a:endParaRPr>
                </a:p>
              </p:txBody>
            </p:sp>
            <p:pic>
              <p:nvPicPr>
                <p:cNvPr id="46" name="Picture 6" descr="C:\Documents and Settings\Administrator\Local Settings\Temporary Internet Files\Content.IE5\AD85KTOH\MCj04421470000[1].png"/>
                <p:cNvPicPr>
                  <a:picLocks noChangeAspect="1" noChangeArrowheads="1"/>
                </p:cNvPicPr>
                <p:nvPr/>
              </p:nvPicPr>
              <p:blipFill>
                <a:blip r:embed="rId6" cstate="print"/>
                <a:srcRect/>
                <a:stretch>
                  <a:fillRect/>
                </a:stretch>
              </p:blipFill>
              <p:spPr bwMode="auto">
                <a:xfrm>
                  <a:off x="1905559" y="5603182"/>
                  <a:ext cx="489911" cy="516755"/>
                </a:xfrm>
                <a:prstGeom prst="rect">
                  <a:avLst/>
                </a:prstGeom>
                <a:noFill/>
              </p:spPr>
            </p:pic>
            <p:pic>
              <p:nvPicPr>
                <p:cNvPr id="47" name="Picture 46" descr="caneka-ontainer.png"/>
                <p:cNvPicPr>
                  <a:picLocks noChangeAspect="1"/>
                </p:cNvPicPr>
                <p:nvPr/>
              </p:nvPicPr>
              <p:blipFill>
                <a:blip r:embed="rId7" cstate="print"/>
                <a:stretch>
                  <a:fillRect/>
                </a:stretch>
              </p:blipFill>
              <p:spPr>
                <a:xfrm>
                  <a:off x="1181656" y="5645329"/>
                  <a:ext cx="633443" cy="575166"/>
                </a:xfrm>
                <a:prstGeom prst="rect">
                  <a:avLst/>
                </a:prstGeom>
              </p:spPr>
            </p:pic>
            <p:pic>
              <p:nvPicPr>
                <p:cNvPr id="48" name="Picture 47" descr="caneka-ontainer.png"/>
                <p:cNvPicPr>
                  <a:picLocks noChangeAspect="1"/>
                </p:cNvPicPr>
                <p:nvPr/>
              </p:nvPicPr>
              <p:blipFill>
                <a:blip r:embed="rId7" cstate="print"/>
                <a:stretch>
                  <a:fillRect/>
                </a:stretch>
              </p:blipFill>
              <p:spPr>
                <a:xfrm>
                  <a:off x="909053" y="5784850"/>
                  <a:ext cx="633443" cy="575166"/>
                </a:xfrm>
                <a:prstGeom prst="rect">
                  <a:avLst/>
                </a:prstGeom>
              </p:spPr>
            </p:pic>
          </p:grpSp>
          <p:grpSp>
            <p:nvGrpSpPr>
              <p:cNvPr id="19" name="Group 54"/>
              <p:cNvGrpSpPr/>
              <p:nvPr/>
            </p:nvGrpSpPr>
            <p:grpSpPr>
              <a:xfrm>
                <a:off x="6614934" y="1484951"/>
                <a:ext cx="2009618" cy="1524412"/>
                <a:chOff x="6011773" y="4706816"/>
                <a:chExt cx="2009618" cy="1524412"/>
              </a:xfrm>
            </p:grpSpPr>
            <p:sp>
              <p:nvSpPr>
                <p:cNvPr id="33" name="Oval 32"/>
                <p:cNvSpPr/>
                <p:nvPr/>
              </p:nvSpPr>
              <p:spPr>
                <a:xfrm>
                  <a:off x="6269864" y="5291072"/>
                  <a:ext cx="1751527" cy="682580"/>
                </a:xfrm>
                <a:prstGeom prst="ellipse">
                  <a:avLst/>
                </a:prstGeom>
                <a:solidFill>
                  <a:srgbClr val="F8F8F8"/>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56"/>
                <p:cNvGrpSpPr/>
                <p:nvPr/>
              </p:nvGrpSpPr>
              <p:grpSpPr>
                <a:xfrm>
                  <a:off x="6011773" y="5330579"/>
                  <a:ext cx="876280" cy="681707"/>
                  <a:chOff x="7582995" y="5266185"/>
                  <a:chExt cx="876280" cy="681707"/>
                </a:xfrm>
              </p:grpSpPr>
              <p:sp>
                <p:nvSpPr>
                  <p:cNvPr id="40" name="Rectangle 7"/>
                  <p:cNvSpPr/>
                  <p:nvPr/>
                </p:nvSpPr>
                <p:spPr>
                  <a:xfrm>
                    <a:off x="7654839" y="5558517"/>
                    <a:ext cx="804436" cy="3893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rgbClr val="000000"/>
                        </a:solidFill>
                      </a:rPr>
                      <a:t>Node </a:t>
                    </a:r>
                  </a:p>
                  <a:p>
                    <a:pPr algn="r"/>
                    <a:r>
                      <a:rPr lang="en-US" sz="1000" dirty="0" smtClean="0">
                        <a:solidFill>
                          <a:srgbClr val="000000"/>
                        </a:solidFill>
                      </a:rPr>
                      <a:t>Manager</a:t>
                    </a:r>
                    <a:endParaRPr lang="en-US" sz="1000" dirty="0">
                      <a:solidFill>
                        <a:srgbClr val="000000"/>
                      </a:solidFill>
                    </a:endParaRPr>
                  </a:p>
                </p:txBody>
              </p:sp>
              <p:pic>
                <p:nvPicPr>
                  <p:cNvPr id="41" name="Picture 6" descr="C:\Documents and Settings\Administrator\Local Settings\Temporary Internet Files\Content.IE5\AD85KTOH\MCj04421470000[1].png"/>
                  <p:cNvPicPr>
                    <a:picLocks noChangeAspect="1" noChangeArrowheads="1"/>
                  </p:cNvPicPr>
                  <p:nvPr/>
                </p:nvPicPr>
                <p:blipFill>
                  <a:blip r:embed="rId6" cstate="print"/>
                  <a:srcRect/>
                  <a:stretch>
                    <a:fillRect/>
                  </a:stretch>
                </p:blipFill>
                <p:spPr bwMode="auto">
                  <a:xfrm>
                    <a:off x="7582995" y="5266185"/>
                    <a:ext cx="489911" cy="516755"/>
                  </a:xfrm>
                  <a:prstGeom prst="rect">
                    <a:avLst/>
                  </a:prstGeom>
                  <a:noFill/>
                </p:spPr>
              </p:pic>
            </p:grpSp>
            <p:pic>
              <p:nvPicPr>
                <p:cNvPr id="35" name="Picture 96" descr="MCj04421540000[1]"/>
                <p:cNvPicPr>
                  <a:picLocks noChangeAspect="1" noChangeArrowheads="1"/>
                </p:cNvPicPr>
                <p:nvPr/>
              </p:nvPicPr>
              <p:blipFill>
                <a:blip r:embed="rId8" cstate="print"/>
                <a:srcRect/>
                <a:stretch>
                  <a:fillRect/>
                </a:stretch>
              </p:blipFill>
              <p:spPr bwMode="auto">
                <a:xfrm>
                  <a:off x="6529830" y="4706816"/>
                  <a:ext cx="965672" cy="1030506"/>
                </a:xfrm>
                <a:prstGeom prst="rect">
                  <a:avLst/>
                </a:prstGeom>
                <a:noFill/>
                <a:ln w="9525">
                  <a:noFill/>
                  <a:miter lim="800000"/>
                  <a:headEnd/>
                  <a:tailEnd/>
                </a:ln>
              </p:spPr>
            </p:pic>
            <p:grpSp>
              <p:nvGrpSpPr>
                <p:cNvPr id="36" name="Group 58"/>
                <p:cNvGrpSpPr/>
                <p:nvPr/>
              </p:nvGrpSpPr>
              <p:grpSpPr>
                <a:xfrm>
                  <a:off x="6921343" y="5346969"/>
                  <a:ext cx="1035657" cy="884259"/>
                  <a:chOff x="6586489" y="5308332"/>
                  <a:chExt cx="1035657" cy="884259"/>
                </a:xfrm>
              </p:grpSpPr>
              <p:sp>
                <p:nvSpPr>
                  <p:cNvPr id="37" name="Rectangle 7"/>
                  <p:cNvSpPr/>
                  <p:nvPr/>
                </p:nvSpPr>
                <p:spPr>
                  <a:xfrm>
                    <a:off x="6630473" y="5728089"/>
                    <a:ext cx="991673" cy="464502"/>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rgbClr val="000000"/>
                      </a:solidFill>
                    </a:endParaRPr>
                  </a:p>
                  <a:p>
                    <a:pPr algn="r"/>
                    <a:r>
                      <a:rPr lang="en-US" sz="1000" dirty="0" smtClean="0">
                        <a:solidFill>
                          <a:srgbClr val="000000"/>
                        </a:solidFill>
                      </a:rPr>
                      <a:t>Aneka </a:t>
                    </a:r>
                  </a:p>
                  <a:p>
                    <a:pPr algn="r"/>
                    <a:r>
                      <a:rPr lang="en-US" sz="1000" dirty="0" smtClean="0">
                        <a:solidFill>
                          <a:srgbClr val="000000"/>
                        </a:solidFill>
                      </a:rPr>
                      <a:t>Containers</a:t>
                    </a:r>
                    <a:endParaRPr lang="en-US" sz="1000" dirty="0">
                      <a:solidFill>
                        <a:srgbClr val="000000"/>
                      </a:solidFill>
                    </a:endParaRPr>
                  </a:p>
                </p:txBody>
              </p:sp>
              <p:pic>
                <p:nvPicPr>
                  <p:cNvPr id="38" name="Picture 37" descr="caneka-ontainer.png"/>
                  <p:cNvPicPr>
                    <a:picLocks noChangeAspect="1"/>
                  </p:cNvPicPr>
                  <p:nvPr/>
                </p:nvPicPr>
                <p:blipFill>
                  <a:blip r:embed="rId7" cstate="print"/>
                  <a:stretch>
                    <a:fillRect/>
                  </a:stretch>
                </p:blipFill>
                <p:spPr>
                  <a:xfrm>
                    <a:off x="6859092" y="5308332"/>
                    <a:ext cx="633443" cy="575166"/>
                  </a:xfrm>
                  <a:prstGeom prst="rect">
                    <a:avLst/>
                  </a:prstGeom>
                </p:spPr>
              </p:pic>
              <p:pic>
                <p:nvPicPr>
                  <p:cNvPr id="39" name="Picture 38" descr="caneka-ontainer.png"/>
                  <p:cNvPicPr>
                    <a:picLocks noChangeAspect="1"/>
                  </p:cNvPicPr>
                  <p:nvPr/>
                </p:nvPicPr>
                <p:blipFill>
                  <a:blip r:embed="rId7" cstate="print"/>
                  <a:stretch>
                    <a:fillRect/>
                  </a:stretch>
                </p:blipFill>
                <p:spPr>
                  <a:xfrm>
                    <a:off x="6586489" y="5447853"/>
                    <a:ext cx="633443" cy="575166"/>
                  </a:xfrm>
                  <a:prstGeom prst="rect">
                    <a:avLst/>
                  </a:prstGeom>
                </p:spPr>
              </p:pic>
            </p:grpSp>
          </p:grpSp>
          <p:grpSp>
            <p:nvGrpSpPr>
              <p:cNvPr id="20" name="Group 80"/>
              <p:cNvGrpSpPr/>
              <p:nvPr/>
            </p:nvGrpSpPr>
            <p:grpSpPr>
              <a:xfrm>
                <a:off x="305298" y="5161955"/>
                <a:ext cx="1343200" cy="1341874"/>
                <a:chOff x="253782" y="5226350"/>
                <a:chExt cx="1343200" cy="1341874"/>
              </a:xfrm>
            </p:grpSpPr>
            <p:pic>
              <p:nvPicPr>
                <p:cNvPr id="30" name="Picture 8" descr="C:\Documents and Settings\Administrator\Local Settings\Temporary Internet Files\Content.IE5\YP27MHEV\MCj04315760000[1].png"/>
                <p:cNvPicPr>
                  <a:picLocks noChangeAspect="1" noChangeArrowheads="1"/>
                </p:cNvPicPr>
                <p:nvPr/>
              </p:nvPicPr>
              <p:blipFill>
                <a:blip r:embed="rId9" cstate="print"/>
                <a:srcRect/>
                <a:stretch>
                  <a:fillRect/>
                </a:stretch>
              </p:blipFill>
              <p:spPr bwMode="auto">
                <a:xfrm>
                  <a:off x="309748" y="5226350"/>
                  <a:ext cx="1102706" cy="1110057"/>
                </a:xfrm>
                <a:prstGeom prst="rect">
                  <a:avLst/>
                </a:prstGeom>
                <a:noFill/>
              </p:spPr>
            </p:pic>
            <p:pic>
              <p:nvPicPr>
                <p:cNvPr id="31" name="Picture 9" descr="C:\Documents and Settings\Administrator\Local Settings\Temporary Internet Files\Content.IE5\S5CT05S7\MCj04326250000[1].png"/>
                <p:cNvPicPr>
                  <a:picLocks noChangeAspect="1" noChangeArrowheads="1"/>
                </p:cNvPicPr>
                <p:nvPr/>
              </p:nvPicPr>
              <p:blipFill>
                <a:blip r:embed="rId10" cstate="print"/>
                <a:srcRect/>
                <a:stretch>
                  <a:fillRect/>
                </a:stretch>
              </p:blipFill>
              <p:spPr bwMode="auto">
                <a:xfrm>
                  <a:off x="772736" y="5524568"/>
                  <a:ext cx="734096" cy="734096"/>
                </a:xfrm>
                <a:prstGeom prst="rect">
                  <a:avLst/>
                </a:prstGeom>
                <a:noFill/>
              </p:spPr>
            </p:pic>
            <p:sp>
              <p:nvSpPr>
                <p:cNvPr id="32" name="Rectangle 7"/>
                <p:cNvSpPr/>
                <p:nvPr/>
              </p:nvSpPr>
              <p:spPr>
                <a:xfrm>
                  <a:off x="253782" y="6180995"/>
                  <a:ext cx="1343200" cy="387229"/>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Management Console</a:t>
                  </a:r>
                  <a:endParaRPr lang="en-US" sz="1200" dirty="0">
                    <a:solidFill>
                      <a:srgbClr val="000000"/>
                    </a:solidFill>
                  </a:endParaRPr>
                </a:p>
              </p:txBody>
            </p:sp>
          </p:grpSp>
          <p:sp>
            <p:nvSpPr>
              <p:cNvPr id="21" name="Left Arrow 20"/>
              <p:cNvSpPr/>
              <p:nvPr/>
            </p:nvSpPr>
            <p:spPr>
              <a:xfrm rot="17282617">
                <a:off x="4090848" y="2292995"/>
                <a:ext cx="1184754" cy="328248"/>
              </a:xfrm>
              <a:prstGeom prst="leftArrow">
                <a:avLst>
                  <a:gd name="adj1" fmla="val 50000"/>
                  <a:gd name="adj2" fmla="val 72214"/>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Arrow 21"/>
              <p:cNvSpPr/>
              <p:nvPr/>
            </p:nvSpPr>
            <p:spPr>
              <a:xfrm rot="9318042">
                <a:off x="6020533" y="3179491"/>
                <a:ext cx="1184754" cy="328248"/>
              </a:xfrm>
              <a:prstGeom prst="leftArrow">
                <a:avLst>
                  <a:gd name="adj1" fmla="val 50000"/>
                  <a:gd name="adj2" fmla="val 72214"/>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Arrow 22"/>
              <p:cNvSpPr/>
              <p:nvPr/>
            </p:nvSpPr>
            <p:spPr>
              <a:xfrm rot="13150359">
                <a:off x="4536414" y="4784364"/>
                <a:ext cx="638849" cy="328248"/>
              </a:xfrm>
              <a:prstGeom prst="leftArrow">
                <a:avLst>
                  <a:gd name="adj1" fmla="val 50000"/>
                  <a:gd name="adj2" fmla="val 57005"/>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 Arrow 23"/>
              <p:cNvSpPr/>
              <p:nvPr/>
            </p:nvSpPr>
            <p:spPr>
              <a:xfrm rot="2467722">
                <a:off x="2203192" y="3017812"/>
                <a:ext cx="638849" cy="328248"/>
              </a:xfrm>
              <a:prstGeom prst="leftArrow">
                <a:avLst>
                  <a:gd name="adj1" fmla="val 50000"/>
                  <a:gd name="adj2" fmla="val 57005"/>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rot="12492398">
                <a:off x="5910161" y="4187643"/>
                <a:ext cx="638849" cy="328248"/>
              </a:xfrm>
              <a:prstGeom prst="leftArrow">
                <a:avLst>
                  <a:gd name="adj1" fmla="val 50000"/>
                  <a:gd name="adj2" fmla="val 57005"/>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17269374">
                <a:off x="4507605" y="2215167"/>
                <a:ext cx="848502" cy="369332"/>
              </a:xfrm>
              <a:prstGeom prst="rect">
                <a:avLst/>
              </a:prstGeom>
              <a:noFill/>
            </p:spPr>
            <p:txBody>
              <a:bodyPr wrap="none" rtlCol="0">
                <a:spAutoFit/>
              </a:bodyPr>
              <a:lstStyle/>
              <a:p>
                <a:r>
                  <a:rPr lang="en-US" dirty="0" smtClean="0">
                    <a:solidFill>
                      <a:srgbClr val="000000"/>
                    </a:solidFill>
                  </a:rPr>
                  <a:t>update</a:t>
                </a:r>
                <a:endParaRPr lang="en-US" dirty="0">
                  <a:solidFill>
                    <a:srgbClr val="000000"/>
                  </a:solidFill>
                </a:endParaRPr>
              </a:p>
            </p:txBody>
          </p:sp>
          <p:sp>
            <p:nvSpPr>
              <p:cNvPr id="27" name="Rectangle 7"/>
              <p:cNvSpPr/>
              <p:nvPr/>
            </p:nvSpPr>
            <p:spPr>
              <a:xfrm>
                <a:off x="5456849" y="411261"/>
                <a:ext cx="815162" cy="23268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HTTP</a:t>
                </a:r>
                <a:endParaRPr lang="en-US" sz="1200" dirty="0">
                  <a:solidFill>
                    <a:srgbClr val="000000"/>
                  </a:solidFill>
                </a:endParaRPr>
              </a:p>
            </p:txBody>
          </p:sp>
          <p:sp>
            <p:nvSpPr>
              <p:cNvPr id="28" name="Rectangle 7"/>
              <p:cNvSpPr/>
              <p:nvPr/>
            </p:nvSpPr>
            <p:spPr>
              <a:xfrm>
                <a:off x="5454701" y="692450"/>
                <a:ext cx="926195" cy="27030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File Share</a:t>
                </a:r>
                <a:endParaRPr lang="en-US" sz="1200" dirty="0">
                  <a:solidFill>
                    <a:srgbClr val="000000"/>
                  </a:solidFill>
                </a:endParaRPr>
              </a:p>
            </p:txBody>
          </p:sp>
          <p:sp>
            <p:nvSpPr>
              <p:cNvPr id="29" name="Rectangle 7"/>
              <p:cNvSpPr/>
              <p:nvPr/>
            </p:nvSpPr>
            <p:spPr>
              <a:xfrm>
                <a:off x="5465432" y="960762"/>
                <a:ext cx="817310" cy="221949"/>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a:t>
                </a:r>
                <a:endParaRPr lang="en-US" sz="1200" dirty="0">
                  <a:solidFill>
                    <a:srgbClr val="000000"/>
                  </a:solidFill>
                </a:endParaRPr>
              </a:p>
            </p:txBody>
          </p:sp>
        </p:grpSp>
      </p:grpSp>
    </p:spTree>
    <p:extLst>
      <p:ext uri="{BB962C8B-B14F-4D97-AF65-F5344CB8AC3E}">
        <p14:creationId xmlns:p14="http://schemas.microsoft.com/office/powerpoint/2010/main" val="25809950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Cloud Infrastructure overview</a:t>
            </a:r>
            <a:endParaRPr lang="en-US" dirty="0"/>
          </a:p>
        </p:txBody>
      </p:sp>
      <p:sp>
        <p:nvSpPr>
          <p:cNvPr id="5" name="Content Placeholder 4"/>
          <p:cNvSpPr>
            <a:spLocks noGrp="1"/>
          </p:cNvSpPr>
          <p:nvPr>
            <p:ph idx="1"/>
          </p:nvPr>
        </p:nvSpPr>
        <p:spPr/>
        <p:txBody>
          <a:bodyPr/>
          <a:lstStyle/>
          <a:p>
            <a:r>
              <a:rPr lang="en-US" dirty="0" smtClean="0"/>
              <a:t>From an infrastructure point of view, the management of physical or virtual nodes is performed uniformly as long as it is possible to have an Internet connection and remote administrative access to the node.</a:t>
            </a:r>
          </a:p>
          <a:p>
            <a:r>
              <a:rPr lang="en-US" dirty="0" smtClean="0"/>
              <a:t>A different scenario is constituted by the dynamic provisioning of virtual instances; these are generally created by prepackaged images already containing an installation of Aneka, which only need to be configured to join a specific Aneka Cloud.</a:t>
            </a:r>
          </a:p>
          <a:p>
            <a:r>
              <a:rPr lang="en-US" dirty="0" smtClean="0"/>
              <a:t>It is also possible to simply install the container or install the Aneka daemon, and the selection of the proper solution mostly depends on the lifetime of virtual resources.</a:t>
            </a:r>
          </a:p>
        </p:txBody>
      </p:sp>
      <p:sp>
        <p:nvSpPr>
          <p:cNvPr id="3" name="Slide Number Placeholder 2"/>
          <p:cNvSpPr>
            <a:spLocks noGrp="1"/>
          </p:cNvSpPr>
          <p:nvPr>
            <p:ph type="sldNum" sz="quarter" idx="10"/>
          </p:nvPr>
        </p:nvSpPr>
        <p:spPr/>
        <p:txBody>
          <a:bodyPr/>
          <a:lstStyle/>
          <a:p>
            <a:fld id="{742C3BD1-9A30-4045-9DFE-48DC1CB9D589}" type="slidenum">
              <a:rPr lang="en-US" smtClean="0"/>
              <a:pPr/>
              <a:t>44</a:t>
            </a:fld>
            <a:endParaRPr lang="en-US"/>
          </a:p>
        </p:txBody>
      </p:sp>
    </p:spTree>
    <p:extLst>
      <p:ext uri="{BB962C8B-B14F-4D97-AF65-F5344CB8AC3E}">
        <p14:creationId xmlns:p14="http://schemas.microsoft.com/office/powerpoint/2010/main" val="2169940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Logical Organization of Aneka Cloud</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45</a:t>
            </a:fld>
            <a:endParaRPr lang="en-US"/>
          </a:p>
        </p:txBody>
      </p:sp>
      <p:grpSp>
        <p:nvGrpSpPr>
          <p:cNvPr id="7" name="Group 6"/>
          <p:cNvGrpSpPr/>
          <p:nvPr/>
        </p:nvGrpSpPr>
        <p:grpSpPr>
          <a:xfrm>
            <a:off x="228600" y="1295400"/>
            <a:ext cx="8458200" cy="5164873"/>
            <a:chOff x="0" y="0"/>
            <a:chExt cx="8976732" cy="6612673"/>
          </a:xfrm>
        </p:grpSpPr>
        <p:sp>
          <p:nvSpPr>
            <p:cNvPr id="8" name="Rectangle 7"/>
            <p:cNvSpPr/>
            <p:nvPr/>
          </p:nvSpPr>
          <p:spPr>
            <a:xfrm>
              <a:off x="0" y="0"/>
              <a:ext cx="8976732" cy="6612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9" name="Group 28"/>
            <p:cNvGrpSpPr/>
            <p:nvPr/>
          </p:nvGrpSpPr>
          <p:grpSpPr>
            <a:xfrm>
              <a:off x="233985" y="241169"/>
              <a:ext cx="2303043" cy="2547227"/>
              <a:chOff x="3403600" y="304821"/>
              <a:chExt cx="2303043" cy="2547227"/>
            </a:xfrm>
          </p:grpSpPr>
          <p:sp>
            <p:nvSpPr>
              <p:cNvPr id="82" name="Oval 81"/>
              <p:cNvSpPr/>
              <p:nvPr/>
            </p:nvSpPr>
            <p:spPr>
              <a:xfrm>
                <a:off x="3403600" y="2000121"/>
                <a:ext cx="2227631" cy="851927"/>
              </a:xfrm>
              <a:prstGeom prst="ellipse">
                <a:avLst/>
              </a:prstGeom>
              <a:solidFill>
                <a:schemeClr val="bg1">
                  <a:lumMod val="95000"/>
                </a:schemeClr>
              </a:solidFill>
              <a:ln>
                <a:solidFill>
                  <a:schemeClr val="bg1">
                    <a:lumMod val="50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83" name="Picture 82" descr="caneka-ontainer.png"/>
              <p:cNvPicPr>
                <a:picLocks noChangeAspect="1"/>
              </p:cNvPicPr>
              <p:nvPr/>
            </p:nvPicPr>
            <p:blipFill>
              <a:blip r:embed="rId2" cstate="print"/>
              <a:stretch>
                <a:fillRect/>
              </a:stretch>
            </p:blipFill>
            <p:spPr>
              <a:xfrm>
                <a:off x="4802463" y="1798823"/>
                <a:ext cx="904180" cy="820995"/>
              </a:xfrm>
              <a:prstGeom prst="rect">
                <a:avLst/>
              </a:prstGeom>
              <a:ln>
                <a:noFill/>
                <a:prstDash val="dash"/>
              </a:ln>
            </p:spPr>
          </p:pic>
          <p:sp>
            <p:nvSpPr>
              <p:cNvPr id="84" name="Rectangle 4"/>
              <p:cNvSpPr/>
              <p:nvPr/>
            </p:nvSpPr>
            <p:spPr>
              <a:xfrm>
                <a:off x="3577772" y="1589311"/>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Reservation</a:t>
                </a:r>
              </a:p>
            </p:txBody>
          </p:sp>
          <p:sp>
            <p:nvSpPr>
              <p:cNvPr id="85" name="Rectangle 4"/>
              <p:cNvSpPr/>
              <p:nvPr/>
            </p:nvSpPr>
            <p:spPr>
              <a:xfrm>
                <a:off x="3580040" y="1901368"/>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Provisioning</a:t>
                </a:r>
              </a:p>
            </p:txBody>
          </p:sp>
          <p:sp>
            <p:nvSpPr>
              <p:cNvPr id="86" name="Rectangle 4"/>
              <p:cNvSpPr/>
              <p:nvPr/>
            </p:nvSpPr>
            <p:spPr>
              <a:xfrm>
                <a:off x="3570518" y="1262749"/>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Reporting</a:t>
                </a:r>
              </a:p>
            </p:txBody>
          </p:sp>
          <p:sp>
            <p:nvSpPr>
              <p:cNvPr id="87" name="Rectangle 4"/>
              <p:cNvSpPr/>
              <p:nvPr/>
            </p:nvSpPr>
            <p:spPr>
              <a:xfrm>
                <a:off x="3577778" y="936187"/>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Accounting</a:t>
                </a:r>
              </a:p>
            </p:txBody>
          </p:sp>
          <p:sp>
            <p:nvSpPr>
              <p:cNvPr id="88" name="Rectangle 4"/>
              <p:cNvSpPr/>
              <p:nvPr/>
            </p:nvSpPr>
            <p:spPr>
              <a:xfrm>
                <a:off x="3570521" y="2220701"/>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Mandatory</a:t>
                </a:r>
              </a:p>
            </p:txBody>
          </p:sp>
          <p:sp>
            <p:nvSpPr>
              <p:cNvPr id="89" name="Rectangle 4"/>
              <p:cNvSpPr/>
              <p:nvPr/>
            </p:nvSpPr>
            <p:spPr>
              <a:xfrm>
                <a:off x="3570520" y="304821"/>
                <a:ext cx="1748965" cy="283009"/>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Index  (master)</a:t>
                </a:r>
              </a:p>
            </p:txBody>
          </p:sp>
          <p:sp>
            <p:nvSpPr>
              <p:cNvPr id="90" name="Rectangle 4"/>
              <p:cNvSpPr/>
              <p:nvPr/>
            </p:nvSpPr>
            <p:spPr>
              <a:xfrm>
                <a:off x="3570520" y="624130"/>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Scheduling</a:t>
                </a:r>
              </a:p>
            </p:txBody>
          </p:sp>
        </p:grpSp>
        <p:sp>
          <p:nvSpPr>
            <p:cNvPr id="10" name="Left-Right Arrow 9"/>
            <p:cNvSpPr/>
            <p:nvPr/>
          </p:nvSpPr>
          <p:spPr>
            <a:xfrm>
              <a:off x="1830919" y="997519"/>
              <a:ext cx="1279669" cy="384886"/>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2018371" y="791736"/>
              <a:ext cx="968366" cy="433456"/>
            </a:xfrm>
            <a:prstGeom prst="rect">
              <a:avLst/>
            </a:prstGeom>
            <a:noFill/>
          </p:spPr>
          <p:txBody>
            <a:bodyPr wrap="none" rtlCol="0">
              <a:spAutoFit/>
            </a:bodyPr>
            <a:lstStyle/>
            <a:p>
              <a:r>
                <a:rPr lang="en-US" sz="1600" dirty="0" smtClean="0"/>
                <a:t>Failover</a:t>
              </a:r>
              <a:endParaRPr lang="en-US" sz="1600" dirty="0"/>
            </a:p>
          </p:txBody>
        </p:sp>
        <p:grpSp>
          <p:nvGrpSpPr>
            <p:cNvPr id="12" name="Group 74"/>
            <p:cNvGrpSpPr/>
            <p:nvPr/>
          </p:nvGrpSpPr>
          <p:grpSpPr>
            <a:xfrm>
              <a:off x="6377983" y="300560"/>
              <a:ext cx="2464935" cy="1403756"/>
              <a:chOff x="6411436" y="780053"/>
              <a:chExt cx="2464935" cy="1403756"/>
            </a:xfrm>
          </p:grpSpPr>
          <p:sp>
            <p:nvSpPr>
              <p:cNvPr id="75" name="Oval 74"/>
              <p:cNvSpPr/>
              <p:nvPr/>
            </p:nvSpPr>
            <p:spPr>
              <a:xfrm>
                <a:off x="6411436" y="1223078"/>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6" name="Rectangle 4"/>
              <p:cNvSpPr/>
              <p:nvPr/>
            </p:nvSpPr>
            <p:spPr>
              <a:xfrm>
                <a:off x="6589508" y="1440295"/>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Mandatory</a:t>
                </a:r>
              </a:p>
            </p:txBody>
          </p:sp>
          <p:sp>
            <p:nvSpPr>
              <p:cNvPr id="77" name="Rectangle 4"/>
              <p:cNvSpPr/>
              <p:nvPr/>
            </p:nvSpPr>
            <p:spPr>
              <a:xfrm>
                <a:off x="6589507" y="780053"/>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Index  (slave)</a:t>
                </a:r>
              </a:p>
            </p:txBody>
          </p:sp>
          <p:sp>
            <p:nvSpPr>
              <p:cNvPr id="78" name="Rectangle 4"/>
              <p:cNvSpPr/>
              <p:nvPr/>
            </p:nvSpPr>
            <p:spPr>
              <a:xfrm>
                <a:off x="6589507" y="1107150"/>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Storage</a:t>
                </a:r>
              </a:p>
            </p:txBody>
          </p:sp>
          <p:sp>
            <p:nvSpPr>
              <p:cNvPr id="79" name="Rounded Rectangle 78"/>
              <p:cNvSpPr/>
              <p:nvPr/>
            </p:nvSpPr>
            <p:spPr>
              <a:xfrm>
                <a:off x="6802260" y="1891002"/>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Storage Node</a:t>
                </a:r>
                <a:endParaRPr lang="en-US" sz="1400" dirty="0">
                  <a:solidFill>
                    <a:schemeClr val="bg1"/>
                  </a:solidFill>
                </a:endParaRPr>
              </a:p>
            </p:txBody>
          </p:sp>
          <p:pic>
            <p:nvPicPr>
              <p:cNvPr id="80" name="Picture 2" descr="C:\Documents and Settings\csve\Local Settings\Temporary Internet Files\Content.IE5\8DARKL23\MC900433880[1].png"/>
              <p:cNvPicPr>
                <a:picLocks noChangeAspect="1" noChangeArrowheads="1"/>
              </p:cNvPicPr>
              <p:nvPr/>
            </p:nvPicPr>
            <p:blipFill>
              <a:blip r:embed="rId3" cstate="print"/>
              <a:srcRect/>
              <a:stretch>
                <a:fillRect/>
              </a:stretch>
            </p:blipFill>
            <p:spPr bwMode="auto">
              <a:xfrm rot="854177">
                <a:off x="8084748" y="1366139"/>
                <a:ext cx="791623" cy="791623"/>
              </a:xfrm>
              <a:prstGeom prst="rect">
                <a:avLst/>
              </a:prstGeom>
              <a:noFill/>
            </p:spPr>
          </p:pic>
          <p:pic>
            <p:nvPicPr>
              <p:cNvPr id="81" name="Picture 80" descr="caneka-ontainer.png"/>
              <p:cNvPicPr>
                <a:picLocks noChangeAspect="1"/>
              </p:cNvPicPr>
              <p:nvPr/>
            </p:nvPicPr>
            <p:blipFill>
              <a:blip r:embed="rId2" cstate="print"/>
              <a:stretch>
                <a:fillRect/>
              </a:stretch>
            </p:blipFill>
            <p:spPr>
              <a:xfrm>
                <a:off x="7810299" y="1021780"/>
                <a:ext cx="904180" cy="820995"/>
              </a:xfrm>
              <a:prstGeom prst="rect">
                <a:avLst/>
              </a:prstGeom>
            </p:spPr>
          </p:pic>
        </p:grpSp>
        <p:grpSp>
          <p:nvGrpSpPr>
            <p:cNvPr id="13" name="Group 76"/>
            <p:cNvGrpSpPr/>
            <p:nvPr/>
          </p:nvGrpSpPr>
          <p:grpSpPr>
            <a:xfrm>
              <a:off x="255960" y="4682983"/>
              <a:ext cx="2364577" cy="1704833"/>
              <a:chOff x="255960" y="4682983"/>
              <a:chExt cx="2364577" cy="1704833"/>
            </a:xfrm>
          </p:grpSpPr>
          <p:grpSp>
            <p:nvGrpSpPr>
              <p:cNvPr id="65" name="Group 43"/>
              <p:cNvGrpSpPr/>
              <p:nvPr/>
            </p:nvGrpSpPr>
            <p:grpSpPr>
              <a:xfrm>
                <a:off x="255960" y="4682983"/>
                <a:ext cx="2303043" cy="1704833"/>
                <a:chOff x="913869" y="4805644"/>
                <a:chExt cx="2303043" cy="1704833"/>
              </a:xfrm>
            </p:grpSpPr>
            <p:grpSp>
              <p:nvGrpSpPr>
                <p:cNvPr id="67" name="Group 32"/>
                <p:cNvGrpSpPr/>
                <p:nvPr/>
              </p:nvGrpSpPr>
              <p:grpSpPr>
                <a:xfrm>
                  <a:off x="913869" y="4805644"/>
                  <a:ext cx="2303043" cy="1596029"/>
                  <a:chOff x="783771" y="1263274"/>
                  <a:chExt cx="2303043" cy="1596029"/>
                </a:xfrm>
              </p:grpSpPr>
              <p:sp>
                <p:nvSpPr>
                  <p:cNvPr id="69" name="Oval 68"/>
                  <p:cNvSpPr/>
                  <p:nvPr/>
                </p:nvSpPr>
                <p:spPr>
                  <a:xfrm>
                    <a:off x="783771" y="2007376"/>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70" name="Picture 69" descr="caneka-ontainer.png"/>
                  <p:cNvPicPr>
                    <a:picLocks noChangeAspect="1"/>
                  </p:cNvPicPr>
                  <p:nvPr/>
                </p:nvPicPr>
                <p:blipFill>
                  <a:blip r:embed="rId2" cstate="print"/>
                  <a:stretch>
                    <a:fillRect/>
                  </a:stretch>
                </p:blipFill>
                <p:spPr>
                  <a:xfrm>
                    <a:off x="2182634" y="1806078"/>
                    <a:ext cx="904180" cy="820995"/>
                  </a:xfrm>
                  <a:prstGeom prst="rect">
                    <a:avLst/>
                  </a:prstGeom>
                </p:spPr>
              </p:pic>
              <p:sp>
                <p:nvSpPr>
                  <p:cNvPr id="71" name="Rectangle 4"/>
                  <p:cNvSpPr/>
                  <p:nvPr/>
                </p:nvSpPr>
                <p:spPr>
                  <a:xfrm>
                    <a:off x="967474" y="1902428"/>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Allocation</a:t>
                    </a:r>
                  </a:p>
                </p:txBody>
              </p:sp>
              <p:sp>
                <p:nvSpPr>
                  <p:cNvPr id="72" name="Rectangle 4"/>
                  <p:cNvSpPr/>
                  <p:nvPr/>
                </p:nvSpPr>
                <p:spPr>
                  <a:xfrm>
                    <a:off x="961843" y="222459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Mandatory</a:t>
                    </a:r>
                  </a:p>
                </p:txBody>
              </p:sp>
              <p:sp>
                <p:nvSpPr>
                  <p:cNvPr id="73" name="Rectangle 4"/>
                  <p:cNvSpPr/>
                  <p:nvPr/>
                </p:nvSpPr>
                <p:spPr>
                  <a:xfrm>
                    <a:off x="961842" y="1263274"/>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Index  (slave)</a:t>
                    </a:r>
                  </a:p>
                </p:txBody>
              </p:sp>
              <p:sp>
                <p:nvSpPr>
                  <p:cNvPr id="74" name="Rectangle 4"/>
                  <p:cNvSpPr/>
                  <p:nvPr/>
                </p:nvSpPr>
                <p:spPr>
                  <a:xfrm>
                    <a:off x="961842" y="1579220"/>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Execution</a:t>
                    </a:r>
                  </a:p>
                </p:txBody>
              </p:sp>
            </p:grpSp>
            <p:sp>
              <p:nvSpPr>
                <p:cNvPr id="68" name="Rounded Rectangle 67"/>
                <p:cNvSpPr/>
                <p:nvPr/>
              </p:nvSpPr>
              <p:spPr>
                <a:xfrm>
                  <a:off x="1304693" y="6217670"/>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Worker Node</a:t>
                  </a:r>
                  <a:endParaRPr lang="en-US" sz="1400" dirty="0">
                    <a:solidFill>
                      <a:schemeClr val="bg1"/>
                    </a:solidFill>
                  </a:endParaRPr>
                </a:p>
              </p:txBody>
            </p:sp>
          </p:grpSp>
          <p:pic>
            <p:nvPicPr>
              <p:cNvPr id="66" name="Picture 3" descr="C:\Documents and Settings\csve\Local Settings\Temporary Internet Files\Content.IE5\8DARKL23\MC900431526[1].png"/>
              <p:cNvPicPr>
                <a:picLocks noChangeAspect="1" noChangeArrowheads="1"/>
              </p:cNvPicPr>
              <p:nvPr/>
            </p:nvPicPr>
            <p:blipFill>
              <a:blip r:embed="rId4" cstate="print"/>
              <a:srcRect/>
              <a:stretch>
                <a:fillRect/>
              </a:stretch>
            </p:blipFill>
            <p:spPr bwMode="auto">
              <a:xfrm>
                <a:off x="1923729" y="5575753"/>
                <a:ext cx="696808" cy="696808"/>
              </a:xfrm>
              <a:prstGeom prst="rect">
                <a:avLst/>
              </a:prstGeom>
              <a:noFill/>
            </p:spPr>
          </p:pic>
        </p:grpSp>
        <p:grpSp>
          <p:nvGrpSpPr>
            <p:cNvPr id="14" name="Group 78"/>
            <p:cNvGrpSpPr/>
            <p:nvPr/>
          </p:nvGrpSpPr>
          <p:grpSpPr>
            <a:xfrm>
              <a:off x="3026749" y="204154"/>
              <a:ext cx="2537709" cy="2638845"/>
              <a:chOff x="3026749" y="204154"/>
              <a:chExt cx="2537709" cy="2638845"/>
            </a:xfrm>
          </p:grpSpPr>
          <p:grpSp>
            <p:nvGrpSpPr>
              <p:cNvPr id="52" name="Group 63"/>
              <p:cNvGrpSpPr/>
              <p:nvPr/>
            </p:nvGrpSpPr>
            <p:grpSpPr>
              <a:xfrm>
                <a:off x="3026749" y="204154"/>
                <a:ext cx="2303043" cy="2638845"/>
                <a:chOff x="783771" y="321827"/>
                <a:chExt cx="2303043" cy="2638845"/>
              </a:xfrm>
            </p:grpSpPr>
            <p:grpSp>
              <p:nvGrpSpPr>
                <p:cNvPr id="54" name="Group 29"/>
                <p:cNvGrpSpPr/>
                <p:nvPr/>
              </p:nvGrpSpPr>
              <p:grpSpPr>
                <a:xfrm>
                  <a:off x="783771" y="321827"/>
                  <a:ext cx="2303043" cy="2537476"/>
                  <a:chOff x="783771" y="321827"/>
                  <a:chExt cx="2303043" cy="2537476"/>
                </a:xfrm>
              </p:grpSpPr>
              <p:sp>
                <p:nvSpPr>
                  <p:cNvPr id="56" name="Oval 55"/>
                  <p:cNvSpPr/>
                  <p:nvPr/>
                </p:nvSpPr>
                <p:spPr>
                  <a:xfrm>
                    <a:off x="783771" y="2007376"/>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57" name="Picture 3" descr="caneka-ontainer.png"/>
                  <p:cNvPicPr>
                    <a:picLocks noChangeAspect="1"/>
                  </p:cNvPicPr>
                  <p:nvPr/>
                </p:nvPicPr>
                <p:blipFill>
                  <a:blip r:embed="rId2" cstate="print"/>
                  <a:stretch>
                    <a:fillRect/>
                  </a:stretch>
                </p:blipFill>
                <p:spPr>
                  <a:xfrm>
                    <a:off x="2182634" y="1806078"/>
                    <a:ext cx="904180" cy="820995"/>
                  </a:xfrm>
                  <a:prstGeom prst="rect">
                    <a:avLst/>
                  </a:prstGeom>
                </p:spPr>
              </p:pic>
              <p:sp>
                <p:nvSpPr>
                  <p:cNvPr id="58" name="Rectangle 4"/>
                  <p:cNvSpPr/>
                  <p:nvPr/>
                </p:nvSpPr>
                <p:spPr>
                  <a:xfrm>
                    <a:off x="953180" y="159180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Reservation</a:t>
                    </a:r>
                  </a:p>
                </p:txBody>
              </p:sp>
              <p:sp>
                <p:nvSpPr>
                  <p:cNvPr id="59" name="Rectangle 4"/>
                  <p:cNvSpPr/>
                  <p:nvPr/>
                </p:nvSpPr>
                <p:spPr>
                  <a:xfrm>
                    <a:off x="950686" y="190862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Provisioning</a:t>
                    </a:r>
                  </a:p>
                </p:txBody>
              </p:sp>
              <p:sp>
                <p:nvSpPr>
                  <p:cNvPr id="60" name="Rectangle 4"/>
                  <p:cNvSpPr/>
                  <p:nvPr/>
                </p:nvSpPr>
                <p:spPr>
                  <a:xfrm>
                    <a:off x="950689" y="1270004"/>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Reporting</a:t>
                    </a:r>
                  </a:p>
                </p:txBody>
              </p:sp>
              <p:sp>
                <p:nvSpPr>
                  <p:cNvPr id="61" name="Rectangle 4"/>
                  <p:cNvSpPr/>
                  <p:nvPr/>
                </p:nvSpPr>
                <p:spPr>
                  <a:xfrm>
                    <a:off x="953186" y="948205"/>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Accounting</a:t>
                    </a:r>
                  </a:p>
                </p:txBody>
              </p:sp>
              <p:sp>
                <p:nvSpPr>
                  <p:cNvPr id="62" name="Rectangle 4"/>
                  <p:cNvSpPr/>
                  <p:nvPr/>
                </p:nvSpPr>
                <p:spPr>
                  <a:xfrm>
                    <a:off x="950692" y="222459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Mandatory</a:t>
                    </a:r>
                  </a:p>
                </p:txBody>
              </p:sp>
              <p:sp>
                <p:nvSpPr>
                  <p:cNvPr id="63" name="Rectangle 4"/>
                  <p:cNvSpPr/>
                  <p:nvPr/>
                </p:nvSpPr>
                <p:spPr>
                  <a:xfrm>
                    <a:off x="950691" y="321827"/>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Index  (master)</a:t>
                    </a:r>
                  </a:p>
                </p:txBody>
              </p:sp>
              <p:sp>
                <p:nvSpPr>
                  <p:cNvPr id="64" name="Rectangle 4"/>
                  <p:cNvSpPr/>
                  <p:nvPr/>
                </p:nvSpPr>
                <p:spPr>
                  <a:xfrm>
                    <a:off x="950691" y="631385"/>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Scheduling</a:t>
                    </a:r>
                  </a:p>
                </p:txBody>
              </p:sp>
            </p:grpSp>
            <p:sp>
              <p:nvSpPr>
                <p:cNvPr id="55" name="Rounded Rectangle 54"/>
                <p:cNvSpPr/>
                <p:nvPr/>
              </p:nvSpPr>
              <p:spPr>
                <a:xfrm>
                  <a:off x="1144859" y="2667865"/>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Master Node</a:t>
                  </a:r>
                  <a:endParaRPr lang="en-US" sz="1400" dirty="0">
                    <a:solidFill>
                      <a:schemeClr val="bg1"/>
                    </a:solidFill>
                  </a:endParaRPr>
                </a:p>
              </p:txBody>
            </p:sp>
          </p:grpSp>
          <p:pic>
            <p:nvPicPr>
              <p:cNvPr id="53" name="Picture 4" descr="C:\Documents and Settings\Administrator\Local Settings\Temporary Internet Files\Content.IE5\S5CT05S7\MCj04326140000[1].png"/>
              <p:cNvPicPr>
                <a:picLocks noChangeAspect="1" noChangeArrowheads="1"/>
              </p:cNvPicPr>
              <p:nvPr/>
            </p:nvPicPr>
            <p:blipFill>
              <a:blip r:embed="rId5" cstate="print"/>
              <a:srcRect/>
              <a:stretch>
                <a:fillRect/>
              </a:stretch>
            </p:blipFill>
            <p:spPr bwMode="auto">
              <a:xfrm flipH="1">
                <a:off x="4730448" y="1988084"/>
                <a:ext cx="834010" cy="777418"/>
              </a:xfrm>
              <a:prstGeom prst="rect">
                <a:avLst/>
              </a:prstGeom>
              <a:noFill/>
            </p:spPr>
          </p:pic>
        </p:grpSp>
        <p:cxnSp>
          <p:nvCxnSpPr>
            <p:cNvPr id="15" name="Straight Connector 14"/>
            <p:cNvCxnSpPr/>
            <p:nvPr/>
          </p:nvCxnSpPr>
          <p:spPr>
            <a:xfrm>
              <a:off x="5241073" y="5910146"/>
              <a:ext cx="1081668" cy="0"/>
            </a:xfrm>
            <a:prstGeom prst="line">
              <a:avLst/>
            </a:prstGeom>
            <a:ln w="19050">
              <a:solidFill>
                <a:srgbClr val="000000"/>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7164658" y="2124306"/>
              <a:ext cx="557562" cy="11153"/>
            </a:xfrm>
            <a:prstGeom prst="line">
              <a:avLst/>
            </a:prstGeom>
            <a:ln w="19050">
              <a:solidFill>
                <a:srgbClr val="000000"/>
              </a:solidFill>
              <a:prstDash val="dashDot"/>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1968189" y="2994104"/>
              <a:ext cx="1594626" cy="1516565"/>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3161371" y="3741239"/>
              <a:ext cx="1650383" cy="167264"/>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4449337" y="2988528"/>
              <a:ext cx="2564782" cy="1639229"/>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5620216" y="1516561"/>
              <a:ext cx="880951" cy="434901"/>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5508703" y="2575932"/>
              <a:ext cx="825191" cy="457200"/>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grpSp>
          <p:nvGrpSpPr>
            <p:cNvPr id="22" name="Group 137"/>
            <p:cNvGrpSpPr/>
            <p:nvPr/>
          </p:nvGrpSpPr>
          <p:grpSpPr>
            <a:xfrm>
              <a:off x="2750116" y="4723871"/>
              <a:ext cx="2364577" cy="1704833"/>
              <a:chOff x="255960" y="4682983"/>
              <a:chExt cx="2364577" cy="1704833"/>
            </a:xfrm>
          </p:grpSpPr>
          <p:grpSp>
            <p:nvGrpSpPr>
              <p:cNvPr id="42" name="Group 138"/>
              <p:cNvGrpSpPr/>
              <p:nvPr/>
            </p:nvGrpSpPr>
            <p:grpSpPr>
              <a:xfrm>
                <a:off x="255960" y="4682983"/>
                <a:ext cx="2303043" cy="1704833"/>
                <a:chOff x="913869" y="4805644"/>
                <a:chExt cx="2303043" cy="1704833"/>
              </a:xfrm>
            </p:grpSpPr>
            <p:grpSp>
              <p:nvGrpSpPr>
                <p:cNvPr id="44" name="Group 140"/>
                <p:cNvGrpSpPr/>
                <p:nvPr/>
              </p:nvGrpSpPr>
              <p:grpSpPr>
                <a:xfrm>
                  <a:off x="913869" y="4805644"/>
                  <a:ext cx="2303043" cy="1596029"/>
                  <a:chOff x="783771" y="1263274"/>
                  <a:chExt cx="2303043" cy="1596029"/>
                </a:xfrm>
              </p:grpSpPr>
              <p:sp>
                <p:nvSpPr>
                  <p:cNvPr id="46" name="Oval 45"/>
                  <p:cNvSpPr/>
                  <p:nvPr/>
                </p:nvSpPr>
                <p:spPr>
                  <a:xfrm>
                    <a:off x="783771" y="2007376"/>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47" name="Picture 46" descr="caneka-ontainer.png"/>
                  <p:cNvPicPr>
                    <a:picLocks noChangeAspect="1"/>
                  </p:cNvPicPr>
                  <p:nvPr/>
                </p:nvPicPr>
                <p:blipFill>
                  <a:blip r:embed="rId2" cstate="print"/>
                  <a:stretch>
                    <a:fillRect/>
                  </a:stretch>
                </p:blipFill>
                <p:spPr>
                  <a:xfrm>
                    <a:off x="2182634" y="1806078"/>
                    <a:ext cx="904180" cy="820995"/>
                  </a:xfrm>
                  <a:prstGeom prst="rect">
                    <a:avLst/>
                  </a:prstGeom>
                </p:spPr>
              </p:pic>
              <p:sp>
                <p:nvSpPr>
                  <p:cNvPr id="48" name="Rectangle 4"/>
                  <p:cNvSpPr/>
                  <p:nvPr/>
                </p:nvSpPr>
                <p:spPr>
                  <a:xfrm>
                    <a:off x="957949" y="1902428"/>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Allocation</a:t>
                    </a:r>
                  </a:p>
                </p:txBody>
              </p:sp>
              <p:sp>
                <p:nvSpPr>
                  <p:cNvPr id="49" name="Rectangle 4"/>
                  <p:cNvSpPr/>
                  <p:nvPr/>
                </p:nvSpPr>
                <p:spPr>
                  <a:xfrm>
                    <a:off x="961843" y="222459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Mandatory</a:t>
                    </a:r>
                  </a:p>
                </p:txBody>
              </p:sp>
              <p:sp>
                <p:nvSpPr>
                  <p:cNvPr id="50" name="Rectangle 4"/>
                  <p:cNvSpPr/>
                  <p:nvPr/>
                </p:nvSpPr>
                <p:spPr>
                  <a:xfrm>
                    <a:off x="961842" y="1263274"/>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Index  (slave)</a:t>
                    </a:r>
                  </a:p>
                </p:txBody>
              </p:sp>
              <p:sp>
                <p:nvSpPr>
                  <p:cNvPr id="51" name="Rectangle 4"/>
                  <p:cNvSpPr/>
                  <p:nvPr/>
                </p:nvSpPr>
                <p:spPr>
                  <a:xfrm>
                    <a:off x="961842" y="1579220"/>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Execution</a:t>
                    </a:r>
                  </a:p>
                </p:txBody>
              </p:sp>
            </p:grpSp>
            <p:sp>
              <p:nvSpPr>
                <p:cNvPr id="45" name="Rounded Rectangle 44"/>
                <p:cNvSpPr/>
                <p:nvPr/>
              </p:nvSpPr>
              <p:spPr>
                <a:xfrm>
                  <a:off x="1304693" y="6217670"/>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Worker Node</a:t>
                  </a:r>
                  <a:endParaRPr lang="en-US" sz="1400" dirty="0">
                    <a:solidFill>
                      <a:schemeClr val="bg1"/>
                    </a:solidFill>
                  </a:endParaRPr>
                </a:p>
              </p:txBody>
            </p:sp>
          </p:grpSp>
          <p:pic>
            <p:nvPicPr>
              <p:cNvPr id="43" name="Picture 3" descr="C:\Documents and Settings\csve\Local Settings\Temporary Internet Files\Content.IE5\8DARKL23\MC900431526[1].png"/>
              <p:cNvPicPr>
                <a:picLocks noChangeAspect="1" noChangeArrowheads="1"/>
              </p:cNvPicPr>
              <p:nvPr/>
            </p:nvPicPr>
            <p:blipFill>
              <a:blip r:embed="rId4" cstate="print"/>
              <a:srcRect/>
              <a:stretch>
                <a:fillRect/>
              </a:stretch>
            </p:blipFill>
            <p:spPr bwMode="auto">
              <a:xfrm>
                <a:off x="1923729" y="5575753"/>
                <a:ext cx="696808" cy="696808"/>
              </a:xfrm>
              <a:prstGeom prst="rect">
                <a:avLst/>
              </a:prstGeom>
              <a:noFill/>
            </p:spPr>
          </p:pic>
        </p:grpSp>
        <p:grpSp>
          <p:nvGrpSpPr>
            <p:cNvPr id="23" name="Group 148"/>
            <p:cNvGrpSpPr/>
            <p:nvPr/>
          </p:nvGrpSpPr>
          <p:grpSpPr>
            <a:xfrm>
              <a:off x="6415151" y="4664400"/>
              <a:ext cx="2364577" cy="1704833"/>
              <a:chOff x="255960" y="4682983"/>
              <a:chExt cx="2364577" cy="1704833"/>
            </a:xfrm>
          </p:grpSpPr>
          <p:grpSp>
            <p:nvGrpSpPr>
              <p:cNvPr id="32" name="Group 149"/>
              <p:cNvGrpSpPr/>
              <p:nvPr/>
            </p:nvGrpSpPr>
            <p:grpSpPr>
              <a:xfrm>
                <a:off x="255960" y="4682983"/>
                <a:ext cx="2303043" cy="1704833"/>
                <a:chOff x="913869" y="4805644"/>
                <a:chExt cx="2303043" cy="1704833"/>
              </a:xfrm>
            </p:grpSpPr>
            <p:grpSp>
              <p:nvGrpSpPr>
                <p:cNvPr id="34" name="Group 151"/>
                <p:cNvGrpSpPr/>
                <p:nvPr/>
              </p:nvGrpSpPr>
              <p:grpSpPr>
                <a:xfrm>
                  <a:off x="913869" y="4805644"/>
                  <a:ext cx="2303043" cy="1596029"/>
                  <a:chOff x="783771" y="1263274"/>
                  <a:chExt cx="2303043" cy="1596029"/>
                </a:xfrm>
              </p:grpSpPr>
              <p:sp>
                <p:nvSpPr>
                  <p:cNvPr id="36" name="Oval 35"/>
                  <p:cNvSpPr/>
                  <p:nvPr/>
                </p:nvSpPr>
                <p:spPr>
                  <a:xfrm>
                    <a:off x="783771" y="2007376"/>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37" name="Picture 36" descr="caneka-ontainer.png"/>
                  <p:cNvPicPr>
                    <a:picLocks noChangeAspect="1"/>
                  </p:cNvPicPr>
                  <p:nvPr/>
                </p:nvPicPr>
                <p:blipFill>
                  <a:blip r:embed="rId2" cstate="print"/>
                  <a:stretch>
                    <a:fillRect/>
                  </a:stretch>
                </p:blipFill>
                <p:spPr>
                  <a:xfrm>
                    <a:off x="2182634" y="1806078"/>
                    <a:ext cx="904180" cy="820995"/>
                  </a:xfrm>
                  <a:prstGeom prst="rect">
                    <a:avLst/>
                  </a:prstGeom>
                </p:spPr>
              </p:pic>
              <p:sp>
                <p:nvSpPr>
                  <p:cNvPr id="38" name="Rectangle 4"/>
                  <p:cNvSpPr/>
                  <p:nvPr/>
                </p:nvSpPr>
                <p:spPr>
                  <a:xfrm>
                    <a:off x="957949" y="1902428"/>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Allocation</a:t>
                    </a:r>
                  </a:p>
                </p:txBody>
              </p:sp>
              <p:sp>
                <p:nvSpPr>
                  <p:cNvPr id="39" name="Rectangle 4"/>
                  <p:cNvSpPr/>
                  <p:nvPr/>
                </p:nvSpPr>
                <p:spPr>
                  <a:xfrm>
                    <a:off x="961843" y="222459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Mandatory</a:t>
                    </a:r>
                  </a:p>
                </p:txBody>
              </p:sp>
              <p:sp>
                <p:nvSpPr>
                  <p:cNvPr id="40" name="Rectangle 4"/>
                  <p:cNvSpPr/>
                  <p:nvPr/>
                </p:nvSpPr>
                <p:spPr>
                  <a:xfrm>
                    <a:off x="961842" y="1263274"/>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Index  (slave)</a:t>
                    </a:r>
                  </a:p>
                </p:txBody>
              </p:sp>
              <p:sp>
                <p:nvSpPr>
                  <p:cNvPr id="41" name="Rectangle 4"/>
                  <p:cNvSpPr/>
                  <p:nvPr/>
                </p:nvSpPr>
                <p:spPr>
                  <a:xfrm>
                    <a:off x="961842" y="1579220"/>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Execution</a:t>
                    </a:r>
                  </a:p>
                </p:txBody>
              </p:sp>
            </p:grpSp>
            <p:sp>
              <p:nvSpPr>
                <p:cNvPr id="35" name="Rounded Rectangle 34"/>
                <p:cNvSpPr/>
                <p:nvPr/>
              </p:nvSpPr>
              <p:spPr>
                <a:xfrm>
                  <a:off x="1304693" y="6217670"/>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Worker Node</a:t>
                  </a:r>
                  <a:endParaRPr lang="en-US" sz="1400" dirty="0">
                    <a:solidFill>
                      <a:schemeClr val="bg1"/>
                    </a:solidFill>
                  </a:endParaRPr>
                </a:p>
              </p:txBody>
            </p:sp>
          </p:grpSp>
          <p:pic>
            <p:nvPicPr>
              <p:cNvPr id="33" name="Picture 3" descr="C:\Documents and Settings\csve\Local Settings\Temporary Internet Files\Content.IE5\8DARKL23\MC900431526[1].png"/>
              <p:cNvPicPr>
                <a:picLocks noChangeAspect="1" noChangeArrowheads="1"/>
              </p:cNvPicPr>
              <p:nvPr/>
            </p:nvPicPr>
            <p:blipFill>
              <a:blip r:embed="rId4" cstate="print"/>
              <a:srcRect/>
              <a:stretch>
                <a:fillRect/>
              </a:stretch>
            </p:blipFill>
            <p:spPr bwMode="auto">
              <a:xfrm>
                <a:off x="1923729" y="5575753"/>
                <a:ext cx="696808" cy="696808"/>
              </a:xfrm>
              <a:prstGeom prst="rect">
                <a:avLst/>
              </a:prstGeom>
              <a:noFill/>
            </p:spPr>
          </p:pic>
        </p:grpSp>
        <p:grpSp>
          <p:nvGrpSpPr>
            <p:cNvPr id="24" name="Group 159"/>
            <p:cNvGrpSpPr/>
            <p:nvPr/>
          </p:nvGrpSpPr>
          <p:grpSpPr>
            <a:xfrm>
              <a:off x="6385417" y="2493633"/>
              <a:ext cx="2464935" cy="1403756"/>
              <a:chOff x="6411436" y="780053"/>
              <a:chExt cx="2464935" cy="1403756"/>
            </a:xfrm>
          </p:grpSpPr>
          <p:sp>
            <p:nvSpPr>
              <p:cNvPr id="25" name="Oval 24"/>
              <p:cNvSpPr/>
              <p:nvPr/>
            </p:nvSpPr>
            <p:spPr>
              <a:xfrm>
                <a:off x="6411436" y="1223078"/>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ectangle 4"/>
              <p:cNvSpPr/>
              <p:nvPr/>
            </p:nvSpPr>
            <p:spPr>
              <a:xfrm>
                <a:off x="6589508" y="1440295"/>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Mandatory</a:t>
                </a:r>
              </a:p>
            </p:txBody>
          </p:sp>
          <p:sp>
            <p:nvSpPr>
              <p:cNvPr id="27" name="Rectangle 4"/>
              <p:cNvSpPr/>
              <p:nvPr/>
            </p:nvSpPr>
            <p:spPr>
              <a:xfrm>
                <a:off x="6589507" y="780053"/>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Index  (slave)</a:t>
                </a:r>
              </a:p>
            </p:txBody>
          </p:sp>
          <p:sp>
            <p:nvSpPr>
              <p:cNvPr id="28" name="Rectangle 4"/>
              <p:cNvSpPr/>
              <p:nvPr/>
            </p:nvSpPr>
            <p:spPr>
              <a:xfrm>
                <a:off x="6589507" y="1107150"/>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Storage</a:t>
                </a:r>
              </a:p>
            </p:txBody>
          </p:sp>
          <p:sp>
            <p:nvSpPr>
              <p:cNvPr id="29" name="Rounded Rectangle 28"/>
              <p:cNvSpPr/>
              <p:nvPr/>
            </p:nvSpPr>
            <p:spPr>
              <a:xfrm>
                <a:off x="6802260" y="1891002"/>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Storage Node</a:t>
                </a:r>
                <a:endParaRPr lang="en-US" sz="1400" dirty="0">
                  <a:solidFill>
                    <a:schemeClr val="bg1"/>
                  </a:solidFill>
                </a:endParaRPr>
              </a:p>
            </p:txBody>
          </p:sp>
          <p:pic>
            <p:nvPicPr>
              <p:cNvPr id="30" name="Picture 2" descr="C:\Documents and Settings\csve\Local Settings\Temporary Internet Files\Content.IE5\8DARKL23\MC900433880[1].png"/>
              <p:cNvPicPr>
                <a:picLocks noChangeAspect="1" noChangeArrowheads="1"/>
              </p:cNvPicPr>
              <p:nvPr/>
            </p:nvPicPr>
            <p:blipFill>
              <a:blip r:embed="rId3" cstate="print"/>
              <a:srcRect/>
              <a:stretch>
                <a:fillRect/>
              </a:stretch>
            </p:blipFill>
            <p:spPr bwMode="auto">
              <a:xfrm rot="854177">
                <a:off x="8084748" y="1366139"/>
                <a:ext cx="791623" cy="791623"/>
              </a:xfrm>
              <a:prstGeom prst="rect">
                <a:avLst/>
              </a:prstGeom>
              <a:noFill/>
            </p:spPr>
          </p:pic>
          <p:pic>
            <p:nvPicPr>
              <p:cNvPr id="31" name="Picture 30" descr="caneka-ontainer.png"/>
              <p:cNvPicPr>
                <a:picLocks noChangeAspect="1"/>
              </p:cNvPicPr>
              <p:nvPr/>
            </p:nvPicPr>
            <p:blipFill>
              <a:blip r:embed="rId2" cstate="print"/>
              <a:stretch>
                <a:fillRect/>
              </a:stretch>
            </p:blipFill>
            <p:spPr>
              <a:xfrm>
                <a:off x="7810299" y="1021780"/>
                <a:ext cx="904180" cy="820995"/>
              </a:xfrm>
              <a:prstGeom prst="rect">
                <a:avLst/>
              </a:prstGeom>
            </p:spPr>
          </p:pic>
        </p:grpSp>
      </p:grpSp>
    </p:spTree>
    <p:extLst>
      <p:ext uri="{BB962C8B-B14F-4D97-AF65-F5344CB8AC3E}">
        <p14:creationId xmlns:p14="http://schemas.microsoft.com/office/powerpoint/2010/main" val="40130094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Objectives – PART 2</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46</a:t>
            </a:fld>
            <a:endParaRPr lang="en-US"/>
          </a:p>
        </p:txBody>
      </p:sp>
      <p:sp>
        <p:nvSpPr>
          <p:cNvPr id="8" name="Rounded Rectangle 7"/>
          <p:cNvSpPr/>
          <p:nvPr/>
        </p:nvSpPr>
        <p:spPr bwMode="auto">
          <a:xfrm>
            <a:off x="0" y="41910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83806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Cloud deployment mode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47</a:t>
            </a:fld>
            <a:endParaRPr lang="en-US"/>
          </a:p>
        </p:txBody>
      </p:sp>
      <p:grpSp>
        <p:nvGrpSpPr>
          <p:cNvPr id="5" name="Group 4"/>
          <p:cNvGrpSpPr/>
          <p:nvPr/>
        </p:nvGrpSpPr>
        <p:grpSpPr>
          <a:xfrm>
            <a:off x="423746" y="1126272"/>
            <a:ext cx="8415454" cy="5274528"/>
            <a:chOff x="0" y="1594624"/>
            <a:chExt cx="8162693" cy="4538547"/>
          </a:xfrm>
        </p:grpSpPr>
        <p:sp>
          <p:nvSpPr>
            <p:cNvPr id="6" name="Rectangle 5"/>
            <p:cNvSpPr/>
            <p:nvPr/>
          </p:nvSpPr>
          <p:spPr>
            <a:xfrm>
              <a:off x="0" y="1594624"/>
              <a:ext cx="8162693" cy="4538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82"/>
            <p:cNvGrpSpPr/>
            <p:nvPr/>
          </p:nvGrpSpPr>
          <p:grpSpPr>
            <a:xfrm>
              <a:off x="172974" y="1723199"/>
              <a:ext cx="7852134" cy="4237153"/>
              <a:chOff x="172974" y="1723199"/>
              <a:chExt cx="7852134" cy="4237153"/>
            </a:xfrm>
          </p:grpSpPr>
          <p:pic>
            <p:nvPicPr>
              <p:cNvPr id="8" name="Picture 7" descr="xen_logo.gif"/>
              <p:cNvPicPr>
                <a:picLocks noChangeAspect="1"/>
              </p:cNvPicPr>
              <p:nvPr/>
            </p:nvPicPr>
            <p:blipFill>
              <a:blip r:embed="rId2" cstate="print"/>
              <a:stretch>
                <a:fillRect/>
              </a:stretch>
            </p:blipFill>
            <p:spPr>
              <a:xfrm>
                <a:off x="6579095" y="2981202"/>
                <a:ext cx="1419225" cy="638175"/>
              </a:xfrm>
              <a:prstGeom prst="rect">
                <a:avLst/>
              </a:prstGeom>
            </p:spPr>
          </p:pic>
          <p:grpSp>
            <p:nvGrpSpPr>
              <p:cNvPr id="9" name="Group 53"/>
              <p:cNvGrpSpPr/>
              <p:nvPr/>
            </p:nvGrpSpPr>
            <p:grpSpPr>
              <a:xfrm>
                <a:off x="5959171" y="3015145"/>
                <a:ext cx="630752" cy="868349"/>
                <a:chOff x="5948020" y="2636004"/>
                <a:chExt cx="630752" cy="868349"/>
              </a:xfrm>
            </p:grpSpPr>
            <p:pic>
              <p:nvPicPr>
                <p:cNvPr id="61" name="Picture 697" descr="MCj04352420000[1]"/>
                <p:cNvPicPr>
                  <a:picLocks noChangeAspect="1" noChangeArrowheads="1"/>
                </p:cNvPicPr>
                <p:nvPr/>
              </p:nvPicPr>
              <p:blipFill>
                <a:blip r:embed="rId3" cstate="print"/>
                <a:srcRect/>
                <a:stretch>
                  <a:fillRect/>
                </a:stretch>
              </p:blipFill>
              <p:spPr bwMode="auto">
                <a:xfrm>
                  <a:off x="6183754" y="2636004"/>
                  <a:ext cx="395018" cy="837551"/>
                </a:xfrm>
                <a:prstGeom prst="rect">
                  <a:avLst/>
                </a:prstGeom>
                <a:noFill/>
                <a:ln w="9525">
                  <a:noFill/>
                  <a:miter lim="800000"/>
                  <a:headEnd/>
                  <a:tailEnd/>
                </a:ln>
              </p:spPr>
            </p:pic>
            <p:pic>
              <p:nvPicPr>
                <p:cNvPr id="62" name="Picture 697" descr="MCj04352420000[1]"/>
                <p:cNvPicPr>
                  <a:picLocks noChangeAspect="1" noChangeArrowheads="1"/>
                </p:cNvPicPr>
                <p:nvPr/>
              </p:nvPicPr>
              <p:blipFill>
                <a:blip r:embed="rId3" cstate="print"/>
                <a:srcRect/>
                <a:stretch>
                  <a:fillRect/>
                </a:stretch>
              </p:blipFill>
              <p:spPr bwMode="auto">
                <a:xfrm>
                  <a:off x="5948020" y="2666802"/>
                  <a:ext cx="395018" cy="837551"/>
                </a:xfrm>
                <a:prstGeom prst="rect">
                  <a:avLst/>
                </a:prstGeom>
                <a:noFill/>
                <a:ln w="9525">
                  <a:noFill/>
                  <a:miter lim="800000"/>
                  <a:headEnd/>
                  <a:tailEnd/>
                </a:ln>
              </p:spPr>
            </p:pic>
          </p:grpSp>
          <p:grpSp>
            <p:nvGrpSpPr>
              <p:cNvPr id="10" name="Group 52"/>
              <p:cNvGrpSpPr/>
              <p:nvPr/>
            </p:nvGrpSpPr>
            <p:grpSpPr>
              <a:xfrm>
                <a:off x="5293930" y="2981592"/>
                <a:ext cx="628222" cy="898341"/>
                <a:chOff x="5271628" y="2713963"/>
                <a:chExt cx="628222" cy="898341"/>
              </a:xfrm>
            </p:grpSpPr>
            <p:pic>
              <p:nvPicPr>
                <p:cNvPr id="59" name="Picture 698" descr="MCj04352420000[1]"/>
                <p:cNvPicPr>
                  <a:picLocks noChangeAspect="1" noChangeArrowheads="1"/>
                </p:cNvPicPr>
                <p:nvPr/>
              </p:nvPicPr>
              <p:blipFill>
                <a:blip r:embed="rId4" cstate="print"/>
                <a:srcRect/>
                <a:stretch>
                  <a:fillRect/>
                </a:stretch>
              </p:blipFill>
              <p:spPr bwMode="auto">
                <a:xfrm>
                  <a:off x="5501677" y="2713963"/>
                  <a:ext cx="398173" cy="844238"/>
                </a:xfrm>
                <a:prstGeom prst="rect">
                  <a:avLst/>
                </a:prstGeom>
                <a:noFill/>
                <a:ln w="9525">
                  <a:noFill/>
                  <a:miter lim="800000"/>
                  <a:headEnd/>
                  <a:tailEnd/>
                </a:ln>
              </p:spPr>
            </p:pic>
            <p:pic>
              <p:nvPicPr>
                <p:cNvPr id="60" name="Picture 697" descr="MCj04352420000[1]"/>
                <p:cNvPicPr>
                  <a:picLocks noChangeAspect="1" noChangeArrowheads="1"/>
                </p:cNvPicPr>
                <p:nvPr/>
              </p:nvPicPr>
              <p:blipFill>
                <a:blip r:embed="rId3" cstate="print"/>
                <a:srcRect/>
                <a:stretch>
                  <a:fillRect/>
                </a:stretch>
              </p:blipFill>
              <p:spPr bwMode="auto">
                <a:xfrm>
                  <a:off x="5271628" y="2774753"/>
                  <a:ext cx="395019" cy="837551"/>
                </a:xfrm>
                <a:prstGeom prst="rect">
                  <a:avLst/>
                </a:prstGeom>
                <a:noFill/>
                <a:ln w="9525">
                  <a:noFill/>
                  <a:miter lim="800000"/>
                  <a:headEnd/>
                  <a:tailEnd/>
                </a:ln>
              </p:spPr>
            </p:pic>
          </p:grpSp>
          <p:sp>
            <p:nvSpPr>
              <p:cNvPr id="11" name="Rounded Rectangle 10"/>
              <p:cNvSpPr/>
              <p:nvPr/>
            </p:nvSpPr>
            <p:spPr>
              <a:xfrm>
                <a:off x="5104486" y="1913708"/>
                <a:ext cx="2920622" cy="2008528"/>
              </a:xfrm>
              <a:prstGeom prst="roundRect">
                <a:avLst>
                  <a:gd name="adj" fmla="val 3985"/>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35"/>
              <p:cNvGrpSpPr/>
              <p:nvPr/>
            </p:nvGrpSpPr>
            <p:grpSpPr>
              <a:xfrm>
                <a:off x="172974" y="1723199"/>
                <a:ext cx="4789320" cy="2491948"/>
                <a:chOff x="228729" y="1767803"/>
                <a:chExt cx="4789320" cy="2491948"/>
              </a:xfrm>
            </p:grpSpPr>
            <p:sp>
              <p:nvSpPr>
                <p:cNvPr id="51" name="Rounded Rectangle 50"/>
                <p:cNvSpPr/>
                <p:nvPr/>
              </p:nvSpPr>
              <p:spPr>
                <a:xfrm>
                  <a:off x="254163" y="1918009"/>
                  <a:ext cx="4763886" cy="2286001"/>
                </a:xfrm>
                <a:prstGeom prst="roundRect">
                  <a:avLst>
                    <a:gd name="adj" fmla="val 3985"/>
                  </a:avLst>
                </a:prstGeom>
                <a:solidFill>
                  <a:schemeClr val="bg1">
                    <a:lumMod val="95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
                <p:cNvSpPr/>
                <p:nvPr/>
              </p:nvSpPr>
              <p:spPr>
                <a:xfrm>
                  <a:off x="2582147" y="2368812"/>
                  <a:ext cx="1334301" cy="55694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000000"/>
                      </a:solidFill>
                    </a:rPr>
                    <a:t>Resource Provisioning</a:t>
                  </a:r>
                </a:p>
              </p:txBody>
            </p:sp>
            <p:sp>
              <p:nvSpPr>
                <p:cNvPr id="53" name="Rectangle 4"/>
                <p:cNvSpPr/>
                <p:nvPr/>
              </p:nvSpPr>
              <p:spPr>
                <a:xfrm>
                  <a:off x="426941" y="3077735"/>
                  <a:ext cx="2104386" cy="90324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rgbClr val="000000"/>
                      </a:solidFill>
                    </a:rPr>
                    <a:t>         Application </a:t>
                  </a:r>
                </a:p>
                <a:p>
                  <a:pPr algn="r"/>
                  <a:r>
                    <a:rPr lang="en-US" sz="1600" dirty="0" smtClean="0">
                      <a:solidFill>
                        <a:srgbClr val="000000"/>
                      </a:solidFill>
                    </a:rPr>
                    <a:t>Management &amp; </a:t>
                  </a:r>
                </a:p>
                <a:p>
                  <a:pPr algn="r"/>
                  <a:r>
                    <a:rPr lang="en-US" sz="1600" dirty="0" smtClean="0">
                      <a:solidFill>
                        <a:srgbClr val="000000"/>
                      </a:solidFill>
                    </a:rPr>
                    <a:t>Scheduling</a:t>
                  </a:r>
                </a:p>
              </p:txBody>
            </p:sp>
            <p:pic>
              <p:nvPicPr>
                <p:cNvPr id="54" name="Picture 4" descr="C:\Documents and Settings\Administrator\Local Settings\Temporary Internet Files\Content.IE5\S5CT05S7\MCj04326140000[1].png"/>
                <p:cNvPicPr>
                  <a:picLocks noChangeAspect="1" noChangeArrowheads="1"/>
                </p:cNvPicPr>
                <p:nvPr/>
              </p:nvPicPr>
              <p:blipFill>
                <a:blip r:embed="rId5" cstate="print"/>
                <a:srcRect/>
                <a:stretch>
                  <a:fillRect/>
                </a:stretch>
              </p:blipFill>
              <p:spPr bwMode="auto">
                <a:xfrm flipH="1">
                  <a:off x="228729" y="2778785"/>
                  <a:ext cx="1087824" cy="983318"/>
                </a:xfrm>
                <a:prstGeom prst="rect">
                  <a:avLst/>
                </a:prstGeom>
                <a:noFill/>
              </p:spPr>
            </p:pic>
            <p:pic>
              <p:nvPicPr>
                <p:cNvPr id="55" name="Picture 8" descr="provisioning.png"/>
                <p:cNvPicPr>
                  <a:picLocks noChangeAspect="1"/>
                </p:cNvPicPr>
                <p:nvPr/>
              </p:nvPicPr>
              <p:blipFill>
                <a:blip r:embed="rId6" cstate="print"/>
                <a:stretch>
                  <a:fillRect/>
                </a:stretch>
              </p:blipFill>
              <p:spPr>
                <a:xfrm>
                  <a:off x="3681885" y="2011017"/>
                  <a:ext cx="1168156" cy="1168156"/>
                </a:xfrm>
                <a:prstGeom prst="rect">
                  <a:avLst/>
                </a:prstGeom>
              </p:spPr>
            </p:pic>
            <p:sp>
              <p:nvSpPr>
                <p:cNvPr id="56" name="Rectangle 4"/>
                <p:cNvSpPr/>
                <p:nvPr/>
              </p:nvSpPr>
              <p:spPr>
                <a:xfrm>
                  <a:off x="2611884" y="3324100"/>
                  <a:ext cx="1334301" cy="55694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000000"/>
                      </a:solidFill>
                    </a:rPr>
                    <a:t>Resource Reservation</a:t>
                  </a:r>
                </a:p>
              </p:txBody>
            </p:sp>
            <p:pic>
              <p:nvPicPr>
                <p:cNvPr id="57" name="Picture 2" descr="C:\Documents and Settings\csve\Local Settings\Temporary Internet Files\Content.IE5\8DARKL23\MC900432664[1].png"/>
                <p:cNvPicPr>
                  <a:picLocks noChangeAspect="1" noChangeArrowheads="1"/>
                </p:cNvPicPr>
                <p:nvPr/>
              </p:nvPicPr>
              <p:blipFill>
                <a:blip r:embed="rId7" cstate="print"/>
                <a:srcRect/>
                <a:stretch>
                  <a:fillRect/>
                </a:stretch>
              </p:blipFill>
              <p:spPr bwMode="auto">
                <a:xfrm>
                  <a:off x="3714742" y="3051238"/>
                  <a:ext cx="1208513" cy="1208513"/>
                </a:xfrm>
                <a:prstGeom prst="rect">
                  <a:avLst/>
                </a:prstGeom>
                <a:noFill/>
              </p:spPr>
            </p:pic>
            <p:sp>
              <p:nvSpPr>
                <p:cNvPr id="58" name="Rectangle 4"/>
                <p:cNvSpPr/>
                <p:nvPr/>
              </p:nvSpPr>
              <p:spPr>
                <a:xfrm>
                  <a:off x="508185" y="1767803"/>
                  <a:ext cx="1278342" cy="33827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Master Node</a:t>
                  </a:r>
                </a:p>
              </p:txBody>
            </p:sp>
          </p:grpSp>
          <p:grpSp>
            <p:nvGrpSpPr>
              <p:cNvPr id="13" name="Group 39"/>
              <p:cNvGrpSpPr/>
              <p:nvPr/>
            </p:nvGrpSpPr>
            <p:grpSpPr>
              <a:xfrm>
                <a:off x="5018049" y="4259770"/>
                <a:ext cx="2075156" cy="1545564"/>
                <a:chOff x="2609385" y="5129562"/>
                <a:chExt cx="2075156" cy="1545564"/>
              </a:xfrm>
            </p:grpSpPr>
            <p:pic>
              <p:nvPicPr>
                <p:cNvPr id="40" name="Picture 2" descr="C:\Documents and Settings\Administrator\Local Settings\Temporary Internet Files\Content.IE5\0NG589SB\MC900441337[2].png"/>
                <p:cNvPicPr>
                  <a:picLocks noChangeAspect="1" noChangeArrowheads="1"/>
                </p:cNvPicPr>
                <p:nvPr/>
              </p:nvPicPr>
              <p:blipFill>
                <a:blip r:embed="rId8" cstate="print"/>
                <a:srcRect/>
                <a:stretch>
                  <a:fillRect/>
                </a:stretch>
              </p:blipFill>
              <p:spPr bwMode="auto">
                <a:xfrm>
                  <a:off x="3331733" y="5289557"/>
                  <a:ext cx="333827" cy="363537"/>
                </a:xfrm>
                <a:prstGeom prst="rect">
                  <a:avLst/>
                </a:prstGeom>
                <a:noFill/>
              </p:spPr>
            </p:pic>
            <p:pic>
              <p:nvPicPr>
                <p:cNvPr id="41" name="Picture 2" descr="C:\Documents and Settings\Administrator\Local Settings\Temporary Internet Files\Content.IE5\0NG589SB\MC900441337[2].png"/>
                <p:cNvPicPr>
                  <a:picLocks noChangeAspect="1" noChangeArrowheads="1"/>
                </p:cNvPicPr>
                <p:nvPr/>
              </p:nvPicPr>
              <p:blipFill>
                <a:blip r:embed="rId8" cstate="print"/>
                <a:srcRect/>
                <a:stretch>
                  <a:fillRect/>
                </a:stretch>
              </p:blipFill>
              <p:spPr bwMode="auto">
                <a:xfrm>
                  <a:off x="3667012" y="5301279"/>
                  <a:ext cx="333827" cy="363537"/>
                </a:xfrm>
                <a:prstGeom prst="rect">
                  <a:avLst/>
                </a:prstGeom>
                <a:noFill/>
              </p:spPr>
            </p:pic>
            <p:pic>
              <p:nvPicPr>
                <p:cNvPr id="42" name="Picture 2" descr="C:\Documents and Settings\Administrator\Local Settings\Temporary Internet Files\Content.IE5\0NG589SB\MC900441337[2].png"/>
                <p:cNvPicPr>
                  <a:picLocks noChangeAspect="1" noChangeArrowheads="1"/>
                </p:cNvPicPr>
                <p:nvPr/>
              </p:nvPicPr>
              <p:blipFill>
                <a:blip r:embed="rId8" cstate="print"/>
                <a:srcRect/>
                <a:stretch>
                  <a:fillRect/>
                </a:stretch>
              </p:blipFill>
              <p:spPr bwMode="auto">
                <a:xfrm>
                  <a:off x="4002291" y="5327069"/>
                  <a:ext cx="333827" cy="363537"/>
                </a:xfrm>
                <a:prstGeom prst="rect">
                  <a:avLst/>
                </a:prstGeom>
                <a:noFill/>
              </p:spPr>
            </p:pic>
            <p:pic>
              <p:nvPicPr>
                <p:cNvPr id="43" name="Picture 2"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3137130" y="5432579"/>
                  <a:ext cx="441324" cy="480601"/>
                </a:xfrm>
                <a:prstGeom prst="rect">
                  <a:avLst/>
                </a:prstGeom>
                <a:noFill/>
              </p:spPr>
            </p:pic>
            <p:pic>
              <p:nvPicPr>
                <p:cNvPr id="44" name="Picture 43"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3556816" y="5458369"/>
                  <a:ext cx="441324" cy="480601"/>
                </a:xfrm>
                <a:prstGeom prst="rect">
                  <a:avLst/>
                </a:prstGeom>
                <a:noFill/>
              </p:spPr>
            </p:pic>
            <p:pic>
              <p:nvPicPr>
                <p:cNvPr id="45" name="Picture 2"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3976502" y="5484159"/>
                  <a:ext cx="441324" cy="480601"/>
                </a:xfrm>
                <a:prstGeom prst="rect">
                  <a:avLst/>
                </a:prstGeom>
                <a:noFill/>
              </p:spPr>
            </p:pic>
            <p:sp>
              <p:nvSpPr>
                <p:cNvPr id="46" name="Rounded Rectangle 45"/>
                <p:cNvSpPr/>
                <p:nvPr/>
              </p:nvSpPr>
              <p:spPr>
                <a:xfrm>
                  <a:off x="2609385" y="5129562"/>
                  <a:ext cx="2075156" cy="1285302"/>
                </a:xfrm>
                <a:prstGeom prst="roundRect">
                  <a:avLst>
                    <a:gd name="adj" fmla="val 3985"/>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2932691" y="5584979"/>
                  <a:ext cx="441324" cy="480601"/>
                </a:xfrm>
                <a:prstGeom prst="rect">
                  <a:avLst/>
                </a:prstGeom>
                <a:noFill/>
              </p:spPr>
            </p:pic>
            <p:pic>
              <p:nvPicPr>
                <p:cNvPr id="48" name="Picture 2"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3352721" y="5625867"/>
                  <a:ext cx="441324" cy="480601"/>
                </a:xfrm>
                <a:prstGeom prst="rect">
                  <a:avLst/>
                </a:prstGeom>
                <a:noFill/>
              </p:spPr>
            </p:pic>
            <p:pic>
              <p:nvPicPr>
                <p:cNvPr id="49" name="Picture 2"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3783901" y="5677906"/>
                  <a:ext cx="441324" cy="480601"/>
                </a:xfrm>
                <a:prstGeom prst="rect">
                  <a:avLst/>
                </a:prstGeom>
                <a:noFill/>
              </p:spPr>
            </p:pic>
            <p:sp>
              <p:nvSpPr>
                <p:cNvPr id="50" name="Rectangle 49"/>
                <p:cNvSpPr/>
                <p:nvPr/>
              </p:nvSpPr>
              <p:spPr>
                <a:xfrm>
                  <a:off x="2753930" y="6232537"/>
                  <a:ext cx="1751163" cy="442589"/>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Desktop Machines</a:t>
                  </a:r>
                  <a:endParaRPr lang="en-US" sz="1600" dirty="0">
                    <a:solidFill>
                      <a:srgbClr val="000000"/>
                    </a:solidFill>
                  </a:endParaRPr>
                </a:p>
              </p:txBody>
            </p:sp>
          </p:grpSp>
          <p:sp>
            <p:nvSpPr>
              <p:cNvPr id="14" name="Left Arrow 13"/>
              <p:cNvSpPr/>
              <p:nvPr/>
            </p:nvSpPr>
            <p:spPr>
              <a:xfrm rot="13693262">
                <a:off x="4723133" y="4122040"/>
                <a:ext cx="623940" cy="296099"/>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54"/>
              <p:cNvGrpSpPr/>
              <p:nvPr/>
            </p:nvGrpSpPr>
            <p:grpSpPr>
              <a:xfrm>
                <a:off x="5475951" y="2219691"/>
                <a:ext cx="630752" cy="868349"/>
                <a:chOff x="5948020" y="2636004"/>
                <a:chExt cx="630752" cy="868349"/>
              </a:xfrm>
            </p:grpSpPr>
            <p:pic>
              <p:nvPicPr>
                <p:cNvPr id="38" name="Picture 697" descr="MCj04352420000[1]"/>
                <p:cNvPicPr>
                  <a:picLocks noChangeAspect="1" noChangeArrowheads="1"/>
                </p:cNvPicPr>
                <p:nvPr/>
              </p:nvPicPr>
              <p:blipFill>
                <a:blip r:embed="rId3" cstate="print"/>
                <a:srcRect/>
                <a:stretch>
                  <a:fillRect/>
                </a:stretch>
              </p:blipFill>
              <p:spPr bwMode="auto">
                <a:xfrm>
                  <a:off x="6183754" y="2636004"/>
                  <a:ext cx="395018" cy="837551"/>
                </a:xfrm>
                <a:prstGeom prst="rect">
                  <a:avLst/>
                </a:prstGeom>
                <a:noFill/>
                <a:ln w="9525">
                  <a:noFill/>
                  <a:miter lim="800000"/>
                  <a:headEnd/>
                  <a:tailEnd/>
                </a:ln>
              </p:spPr>
            </p:pic>
            <p:pic>
              <p:nvPicPr>
                <p:cNvPr id="39" name="Picture 697" descr="MCj04352420000[1]"/>
                <p:cNvPicPr>
                  <a:picLocks noChangeAspect="1" noChangeArrowheads="1"/>
                </p:cNvPicPr>
                <p:nvPr/>
              </p:nvPicPr>
              <p:blipFill>
                <a:blip r:embed="rId3" cstate="print"/>
                <a:srcRect/>
                <a:stretch>
                  <a:fillRect/>
                </a:stretch>
              </p:blipFill>
              <p:spPr bwMode="auto">
                <a:xfrm>
                  <a:off x="5948020" y="2666802"/>
                  <a:ext cx="395018" cy="837551"/>
                </a:xfrm>
                <a:prstGeom prst="rect">
                  <a:avLst/>
                </a:prstGeom>
                <a:noFill/>
                <a:ln w="9525">
                  <a:noFill/>
                  <a:miter lim="800000"/>
                  <a:headEnd/>
                  <a:tailEnd/>
                </a:ln>
              </p:spPr>
            </p:pic>
          </p:grpSp>
          <p:pic>
            <p:nvPicPr>
              <p:cNvPr id="16" name="Picture 15" descr="eucalyptus_logo_awh.png"/>
              <p:cNvPicPr>
                <a:picLocks noChangeAspect="1"/>
              </p:cNvPicPr>
              <p:nvPr/>
            </p:nvPicPr>
            <p:blipFill>
              <a:blip r:embed="rId10" cstate="print"/>
              <a:stretch>
                <a:fillRect/>
              </a:stretch>
            </p:blipFill>
            <p:spPr>
              <a:xfrm>
                <a:off x="6065682" y="2165195"/>
                <a:ext cx="1495425" cy="609600"/>
              </a:xfrm>
              <a:prstGeom prst="rect">
                <a:avLst/>
              </a:prstGeom>
            </p:spPr>
          </p:pic>
          <p:sp>
            <p:nvSpPr>
              <p:cNvPr id="17" name="Rectangle 16"/>
              <p:cNvSpPr/>
              <p:nvPr/>
            </p:nvSpPr>
            <p:spPr>
              <a:xfrm>
                <a:off x="5356303" y="3765913"/>
                <a:ext cx="1682320" cy="2801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Virtual Clusters</a:t>
                </a:r>
                <a:endParaRPr lang="en-US" sz="1600" dirty="0">
                  <a:solidFill>
                    <a:srgbClr val="000000"/>
                  </a:solidFill>
                </a:endParaRPr>
              </a:p>
            </p:txBody>
          </p:sp>
          <p:grpSp>
            <p:nvGrpSpPr>
              <p:cNvPr id="18" name="Group 62"/>
              <p:cNvGrpSpPr/>
              <p:nvPr/>
            </p:nvGrpSpPr>
            <p:grpSpPr>
              <a:xfrm>
                <a:off x="197006" y="4534833"/>
                <a:ext cx="2075156" cy="1395782"/>
                <a:chOff x="197006" y="4534833"/>
                <a:chExt cx="2075156" cy="1395782"/>
              </a:xfrm>
            </p:grpSpPr>
            <p:pic>
              <p:nvPicPr>
                <p:cNvPr id="31" name="Picture 2" descr="C:\Documents and Settings\csve\Local Settings\Temporary Internet Files\Content.IE5\4PQ7052J\MC900431576[1].png"/>
                <p:cNvPicPr>
                  <a:picLocks noChangeAspect="1" noChangeArrowheads="1"/>
                </p:cNvPicPr>
                <p:nvPr/>
              </p:nvPicPr>
              <p:blipFill>
                <a:blip r:embed="rId11" cstate="print"/>
                <a:srcRect/>
                <a:stretch>
                  <a:fillRect/>
                </a:stretch>
              </p:blipFill>
              <p:spPr bwMode="auto">
                <a:xfrm>
                  <a:off x="234176" y="4555548"/>
                  <a:ext cx="869795" cy="875594"/>
                </a:xfrm>
                <a:prstGeom prst="rect">
                  <a:avLst/>
                </a:prstGeom>
                <a:noFill/>
              </p:spPr>
            </p:pic>
            <p:grpSp>
              <p:nvGrpSpPr>
                <p:cNvPr id="32" name="Group 40"/>
                <p:cNvGrpSpPr/>
                <p:nvPr/>
              </p:nvGrpSpPr>
              <p:grpSpPr>
                <a:xfrm>
                  <a:off x="197006" y="4534833"/>
                  <a:ext cx="2075156" cy="1395782"/>
                  <a:chOff x="2609385" y="5129562"/>
                  <a:chExt cx="2075156" cy="1395782"/>
                </a:xfrm>
              </p:grpSpPr>
              <p:sp>
                <p:nvSpPr>
                  <p:cNvPr id="36" name="Rounded Rectangle 35"/>
                  <p:cNvSpPr/>
                  <p:nvPr/>
                </p:nvSpPr>
                <p:spPr>
                  <a:xfrm>
                    <a:off x="2609385" y="5129562"/>
                    <a:ext cx="2075156" cy="1285302"/>
                  </a:xfrm>
                  <a:prstGeom prst="roundRect">
                    <a:avLst>
                      <a:gd name="adj" fmla="val 3985"/>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753930" y="6232537"/>
                    <a:ext cx="1751163" cy="29280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Workstations</a:t>
                    </a:r>
                    <a:endParaRPr lang="en-US" sz="1600" dirty="0">
                      <a:solidFill>
                        <a:srgbClr val="000000"/>
                      </a:solidFill>
                    </a:endParaRPr>
                  </a:p>
                </p:txBody>
              </p:sp>
            </p:grpSp>
            <p:pic>
              <p:nvPicPr>
                <p:cNvPr id="33" name="Picture 2" descr="C:\Documents and Settings\csve\Local Settings\Temporary Internet Files\Content.IE5\4PQ7052J\MC900431576[1].png"/>
                <p:cNvPicPr>
                  <a:picLocks noChangeAspect="1" noChangeArrowheads="1"/>
                </p:cNvPicPr>
                <p:nvPr/>
              </p:nvPicPr>
              <p:blipFill>
                <a:blip r:embed="rId11" cstate="print"/>
                <a:srcRect/>
                <a:stretch>
                  <a:fillRect/>
                </a:stretch>
              </p:blipFill>
              <p:spPr bwMode="auto">
                <a:xfrm>
                  <a:off x="851211" y="4536963"/>
                  <a:ext cx="869795" cy="875594"/>
                </a:xfrm>
                <a:prstGeom prst="rect">
                  <a:avLst/>
                </a:prstGeom>
                <a:noFill/>
              </p:spPr>
            </p:pic>
            <p:pic>
              <p:nvPicPr>
                <p:cNvPr id="34" name="Picture 2" descr="C:\Documents and Settings\csve\Local Settings\Temporary Internet Files\Content.IE5\4PQ7052J\MC900431576[1].png"/>
                <p:cNvPicPr>
                  <a:picLocks noChangeAspect="1" noChangeArrowheads="1"/>
                </p:cNvPicPr>
                <p:nvPr/>
              </p:nvPicPr>
              <p:blipFill>
                <a:blip r:embed="rId11" cstate="print"/>
                <a:srcRect/>
                <a:stretch>
                  <a:fillRect/>
                </a:stretch>
              </p:blipFill>
              <p:spPr bwMode="auto">
                <a:xfrm>
                  <a:off x="553844" y="4897517"/>
                  <a:ext cx="869795" cy="875594"/>
                </a:xfrm>
                <a:prstGeom prst="rect">
                  <a:avLst/>
                </a:prstGeom>
                <a:noFill/>
              </p:spPr>
            </p:pic>
            <p:pic>
              <p:nvPicPr>
                <p:cNvPr id="35" name="Picture 2" descr="C:\Documents and Settings\csve\Local Settings\Temporary Internet Files\Content.IE5\4PQ7052J\MC900431576[1].png"/>
                <p:cNvPicPr>
                  <a:picLocks noChangeAspect="1" noChangeArrowheads="1"/>
                </p:cNvPicPr>
                <p:nvPr/>
              </p:nvPicPr>
              <p:blipFill>
                <a:blip r:embed="rId11" cstate="print"/>
                <a:srcRect/>
                <a:stretch>
                  <a:fillRect/>
                </a:stretch>
              </p:blipFill>
              <p:spPr bwMode="auto">
                <a:xfrm>
                  <a:off x="1308410" y="4804591"/>
                  <a:ext cx="869795" cy="875594"/>
                </a:xfrm>
                <a:prstGeom prst="rect">
                  <a:avLst/>
                </a:prstGeom>
                <a:noFill/>
              </p:spPr>
            </p:pic>
          </p:grpSp>
          <p:grpSp>
            <p:nvGrpSpPr>
              <p:cNvPr id="19" name="Group 79"/>
              <p:cNvGrpSpPr/>
              <p:nvPr/>
            </p:nvGrpSpPr>
            <p:grpSpPr>
              <a:xfrm>
                <a:off x="2468137" y="4564570"/>
                <a:ext cx="2075156" cy="1395782"/>
                <a:chOff x="2468137" y="4564570"/>
                <a:chExt cx="2075156" cy="1395782"/>
              </a:xfrm>
            </p:grpSpPr>
            <p:grpSp>
              <p:nvGrpSpPr>
                <p:cNvPr id="23" name="Group 40"/>
                <p:cNvGrpSpPr/>
                <p:nvPr/>
              </p:nvGrpSpPr>
              <p:grpSpPr>
                <a:xfrm>
                  <a:off x="2468137" y="4564570"/>
                  <a:ext cx="2075156" cy="1395782"/>
                  <a:chOff x="2609385" y="5129562"/>
                  <a:chExt cx="2075156" cy="1395782"/>
                </a:xfrm>
              </p:grpSpPr>
              <p:sp>
                <p:nvSpPr>
                  <p:cNvPr id="29" name="Rounded Rectangle 28"/>
                  <p:cNvSpPr/>
                  <p:nvPr/>
                </p:nvSpPr>
                <p:spPr>
                  <a:xfrm>
                    <a:off x="2609385" y="5129562"/>
                    <a:ext cx="2075156" cy="1285302"/>
                  </a:xfrm>
                  <a:prstGeom prst="roundRect">
                    <a:avLst>
                      <a:gd name="adj" fmla="val 3985"/>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753930" y="6232537"/>
                    <a:ext cx="1751163" cy="29280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Clusters</a:t>
                    </a:r>
                    <a:endParaRPr lang="en-US" sz="1600" dirty="0">
                      <a:solidFill>
                        <a:srgbClr val="000000"/>
                      </a:solidFill>
                    </a:endParaRPr>
                  </a:p>
                </p:txBody>
              </p:sp>
            </p:grpSp>
            <p:pic>
              <p:nvPicPr>
                <p:cNvPr id="24" name="Picture 697" descr="MCj04352420000[1]"/>
                <p:cNvPicPr>
                  <a:picLocks noChangeAspect="1" noChangeArrowheads="1"/>
                </p:cNvPicPr>
                <p:nvPr/>
              </p:nvPicPr>
              <p:blipFill>
                <a:blip r:embed="rId3" cstate="print"/>
                <a:srcRect/>
                <a:stretch>
                  <a:fillRect/>
                </a:stretch>
              </p:blipFill>
              <p:spPr bwMode="auto">
                <a:xfrm>
                  <a:off x="3892593" y="4694664"/>
                  <a:ext cx="523290" cy="1051242"/>
                </a:xfrm>
                <a:prstGeom prst="rect">
                  <a:avLst/>
                </a:prstGeom>
                <a:noFill/>
                <a:ln w="9525">
                  <a:noFill/>
                  <a:miter lim="800000"/>
                  <a:headEnd/>
                  <a:tailEnd/>
                </a:ln>
              </p:spPr>
            </p:pic>
            <p:pic>
              <p:nvPicPr>
                <p:cNvPr id="25" name="Picture 697" descr="MCj04352420000[1]"/>
                <p:cNvPicPr>
                  <a:picLocks noChangeAspect="1" noChangeArrowheads="1"/>
                </p:cNvPicPr>
                <p:nvPr/>
              </p:nvPicPr>
              <p:blipFill>
                <a:blip r:embed="rId3" cstate="print"/>
                <a:srcRect/>
                <a:stretch>
                  <a:fillRect/>
                </a:stretch>
              </p:blipFill>
              <p:spPr bwMode="auto">
                <a:xfrm>
                  <a:off x="3565491" y="4713249"/>
                  <a:ext cx="523290" cy="1051242"/>
                </a:xfrm>
                <a:prstGeom prst="rect">
                  <a:avLst/>
                </a:prstGeom>
                <a:noFill/>
                <a:ln w="9525">
                  <a:noFill/>
                  <a:miter lim="800000"/>
                  <a:headEnd/>
                  <a:tailEnd/>
                </a:ln>
              </p:spPr>
            </p:pic>
            <p:pic>
              <p:nvPicPr>
                <p:cNvPr id="26" name="Picture 697" descr="MCj04352420000[1]"/>
                <p:cNvPicPr>
                  <a:picLocks noChangeAspect="1" noChangeArrowheads="1"/>
                </p:cNvPicPr>
                <p:nvPr/>
              </p:nvPicPr>
              <p:blipFill>
                <a:blip r:embed="rId3" cstate="print"/>
                <a:srcRect/>
                <a:stretch>
                  <a:fillRect/>
                </a:stretch>
              </p:blipFill>
              <p:spPr bwMode="auto">
                <a:xfrm>
                  <a:off x="3260691" y="4731835"/>
                  <a:ext cx="523290" cy="1051242"/>
                </a:xfrm>
                <a:prstGeom prst="rect">
                  <a:avLst/>
                </a:prstGeom>
                <a:noFill/>
                <a:ln w="9525">
                  <a:noFill/>
                  <a:miter lim="800000"/>
                  <a:headEnd/>
                  <a:tailEnd/>
                </a:ln>
              </p:spPr>
            </p:pic>
            <p:pic>
              <p:nvPicPr>
                <p:cNvPr id="27" name="Picture 697" descr="MCj04352420000[1]"/>
                <p:cNvPicPr>
                  <a:picLocks noChangeAspect="1" noChangeArrowheads="1"/>
                </p:cNvPicPr>
                <p:nvPr/>
              </p:nvPicPr>
              <p:blipFill>
                <a:blip r:embed="rId3" cstate="print"/>
                <a:srcRect/>
                <a:stretch>
                  <a:fillRect/>
                </a:stretch>
              </p:blipFill>
              <p:spPr bwMode="auto">
                <a:xfrm>
                  <a:off x="2944740" y="4728118"/>
                  <a:ext cx="523290" cy="1051242"/>
                </a:xfrm>
                <a:prstGeom prst="rect">
                  <a:avLst/>
                </a:prstGeom>
                <a:noFill/>
                <a:ln w="9525">
                  <a:noFill/>
                  <a:miter lim="800000"/>
                  <a:headEnd/>
                  <a:tailEnd/>
                </a:ln>
              </p:spPr>
            </p:pic>
            <p:pic>
              <p:nvPicPr>
                <p:cNvPr id="28" name="Picture 697" descr="MCj04352420000[1]"/>
                <p:cNvPicPr>
                  <a:picLocks noChangeAspect="1" noChangeArrowheads="1"/>
                </p:cNvPicPr>
                <p:nvPr/>
              </p:nvPicPr>
              <p:blipFill>
                <a:blip r:embed="rId3" cstate="print"/>
                <a:srcRect/>
                <a:stretch>
                  <a:fillRect/>
                </a:stretch>
              </p:blipFill>
              <p:spPr bwMode="auto">
                <a:xfrm>
                  <a:off x="2595335" y="4702099"/>
                  <a:ext cx="523290" cy="1051242"/>
                </a:xfrm>
                <a:prstGeom prst="rect">
                  <a:avLst/>
                </a:prstGeom>
                <a:noFill/>
                <a:ln w="9525">
                  <a:noFill/>
                  <a:miter lim="800000"/>
                  <a:headEnd/>
                  <a:tailEnd/>
                </a:ln>
              </p:spPr>
            </p:pic>
          </p:grpSp>
          <p:sp>
            <p:nvSpPr>
              <p:cNvPr id="20" name="Left Arrow 19"/>
              <p:cNvSpPr/>
              <p:nvPr/>
            </p:nvSpPr>
            <p:spPr>
              <a:xfrm rot="10800000">
                <a:off x="4796263" y="2395935"/>
                <a:ext cx="612078" cy="413342"/>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Left Arrow 20"/>
              <p:cNvSpPr/>
              <p:nvPr/>
            </p:nvSpPr>
            <p:spPr>
              <a:xfrm rot="16200000">
                <a:off x="807347" y="4191777"/>
                <a:ext cx="612078" cy="338008"/>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Left Arrow 21"/>
              <p:cNvSpPr/>
              <p:nvPr/>
            </p:nvSpPr>
            <p:spPr>
              <a:xfrm rot="13986240">
                <a:off x="2342498" y="4098849"/>
                <a:ext cx="612078" cy="338008"/>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17160470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Objectives – PART 2</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48</a:t>
            </a:fld>
            <a:endParaRPr lang="en-US"/>
          </a:p>
        </p:txBody>
      </p:sp>
      <p:sp>
        <p:nvSpPr>
          <p:cNvPr id="8" name="Rounded Rectangle 7"/>
          <p:cNvSpPr/>
          <p:nvPr/>
        </p:nvSpPr>
        <p:spPr bwMode="auto">
          <a:xfrm>
            <a:off x="0" y="47244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72460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Cloud deployment mode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49</a:t>
            </a:fld>
            <a:endParaRPr lang="en-US"/>
          </a:p>
        </p:txBody>
      </p:sp>
      <p:grpSp>
        <p:nvGrpSpPr>
          <p:cNvPr id="5" name="Group 4"/>
          <p:cNvGrpSpPr/>
          <p:nvPr/>
        </p:nvGrpSpPr>
        <p:grpSpPr>
          <a:xfrm>
            <a:off x="133815" y="1529571"/>
            <a:ext cx="9010185" cy="4718829"/>
            <a:chOff x="133815" y="657921"/>
            <a:chExt cx="8642195" cy="3880629"/>
          </a:xfrm>
        </p:grpSpPr>
        <p:sp>
          <p:nvSpPr>
            <p:cNvPr id="6" name="Rectangle 5"/>
            <p:cNvSpPr/>
            <p:nvPr/>
          </p:nvSpPr>
          <p:spPr>
            <a:xfrm>
              <a:off x="133815" y="657921"/>
              <a:ext cx="8642195" cy="3880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75"/>
            <p:cNvGrpSpPr/>
            <p:nvPr/>
          </p:nvGrpSpPr>
          <p:grpSpPr>
            <a:xfrm>
              <a:off x="348113" y="998371"/>
              <a:ext cx="5164306" cy="3204768"/>
              <a:chOff x="348113" y="998371"/>
              <a:chExt cx="5164306" cy="3204768"/>
            </a:xfrm>
          </p:grpSpPr>
          <p:sp>
            <p:nvSpPr>
              <p:cNvPr id="28" name="Cloud"/>
              <p:cNvSpPr>
                <a:spLocks noChangeAspect="1" noEditPoints="1" noChangeArrowheads="1"/>
              </p:cNvSpPr>
              <p:nvPr/>
            </p:nvSpPr>
            <p:spPr bwMode="auto">
              <a:xfrm>
                <a:off x="3674894" y="3336801"/>
                <a:ext cx="1413780" cy="8663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9" name="Cloud"/>
              <p:cNvSpPr>
                <a:spLocks noChangeAspect="1" noEditPoints="1" noChangeArrowheads="1"/>
              </p:cNvSpPr>
              <p:nvPr/>
            </p:nvSpPr>
            <p:spPr bwMode="auto">
              <a:xfrm>
                <a:off x="1883264" y="3128645"/>
                <a:ext cx="1413780" cy="8663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 name="Cloud"/>
              <p:cNvSpPr>
                <a:spLocks noChangeAspect="1" noEditPoints="1" noChangeArrowheads="1"/>
              </p:cNvSpPr>
              <p:nvPr/>
            </p:nvSpPr>
            <p:spPr bwMode="auto">
              <a:xfrm>
                <a:off x="348113" y="3176967"/>
                <a:ext cx="1413780" cy="8663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31" name="Group 35"/>
              <p:cNvGrpSpPr/>
              <p:nvPr/>
            </p:nvGrpSpPr>
            <p:grpSpPr>
              <a:xfrm>
                <a:off x="596720" y="998371"/>
                <a:ext cx="4789320" cy="2682587"/>
                <a:chOff x="228729" y="1544780"/>
                <a:chExt cx="4789320" cy="2682587"/>
              </a:xfrm>
            </p:grpSpPr>
            <p:sp>
              <p:nvSpPr>
                <p:cNvPr id="43" name="Rounded Rectangle 42"/>
                <p:cNvSpPr/>
                <p:nvPr/>
              </p:nvSpPr>
              <p:spPr>
                <a:xfrm>
                  <a:off x="254163" y="1750741"/>
                  <a:ext cx="4763886" cy="2453269"/>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
                <p:cNvSpPr/>
                <p:nvPr/>
              </p:nvSpPr>
              <p:spPr>
                <a:xfrm>
                  <a:off x="2582147" y="3428157"/>
                  <a:ext cx="1334301" cy="55694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000000"/>
                      </a:solidFill>
                    </a:rPr>
                    <a:t>Resource Provisioning</a:t>
                  </a:r>
                </a:p>
              </p:txBody>
            </p:sp>
            <p:sp>
              <p:nvSpPr>
                <p:cNvPr id="45" name="Rectangle 4"/>
                <p:cNvSpPr/>
                <p:nvPr/>
              </p:nvSpPr>
              <p:spPr>
                <a:xfrm>
                  <a:off x="426941" y="3077735"/>
                  <a:ext cx="2104386" cy="90324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rgbClr val="000000"/>
                      </a:solidFill>
                    </a:rPr>
                    <a:t>         Application </a:t>
                  </a:r>
                </a:p>
                <a:p>
                  <a:pPr algn="r"/>
                  <a:r>
                    <a:rPr lang="en-US" sz="1600" dirty="0" smtClean="0">
                      <a:solidFill>
                        <a:srgbClr val="000000"/>
                      </a:solidFill>
                    </a:rPr>
                    <a:t>Management &amp; </a:t>
                  </a:r>
                </a:p>
                <a:p>
                  <a:pPr algn="r"/>
                  <a:r>
                    <a:rPr lang="en-US" sz="1600" dirty="0" smtClean="0">
                      <a:solidFill>
                        <a:srgbClr val="000000"/>
                      </a:solidFill>
                    </a:rPr>
                    <a:t>Scheduling</a:t>
                  </a:r>
                </a:p>
              </p:txBody>
            </p:sp>
            <p:pic>
              <p:nvPicPr>
                <p:cNvPr id="46"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228729" y="2778785"/>
                  <a:ext cx="1087824" cy="983318"/>
                </a:xfrm>
                <a:prstGeom prst="rect">
                  <a:avLst/>
                </a:prstGeom>
                <a:noFill/>
              </p:spPr>
            </p:pic>
            <p:pic>
              <p:nvPicPr>
                <p:cNvPr id="47" name="Picture 8" descr="provisioning.png"/>
                <p:cNvPicPr>
                  <a:picLocks noChangeAspect="1"/>
                </p:cNvPicPr>
                <p:nvPr/>
              </p:nvPicPr>
              <p:blipFill>
                <a:blip r:embed="rId3" cstate="print"/>
                <a:stretch>
                  <a:fillRect/>
                </a:stretch>
              </p:blipFill>
              <p:spPr>
                <a:xfrm>
                  <a:off x="3681885" y="3059211"/>
                  <a:ext cx="1168156" cy="1168156"/>
                </a:xfrm>
                <a:prstGeom prst="rect">
                  <a:avLst/>
                </a:prstGeom>
              </p:spPr>
            </p:pic>
            <p:sp>
              <p:nvSpPr>
                <p:cNvPr id="48" name="Rectangle 4"/>
                <p:cNvSpPr/>
                <p:nvPr/>
              </p:nvSpPr>
              <p:spPr>
                <a:xfrm>
                  <a:off x="508185" y="1544780"/>
                  <a:ext cx="1278342" cy="33827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Master Node</a:t>
                  </a:r>
                </a:p>
              </p:txBody>
            </p:sp>
          </p:grpSp>
          <p:sp>
            <p:nvSpPr>
              <p:cNvPr id="32" name="Rectangle 4"/>
              <p:cNvSpPr/>
              <p:nvPr/>
            </p:nvSpPr>
            <p:spPr>
              <a:xfrm>
                <a:off x="2957114" y="2033429"/>
                <a:ext cx="1728718" cy="506607"/>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000000"/>
                    </a:solidFill>
                  </a:rPr>
                  <a:t>Reporting, </a:t>
                </a:r>
              </a:p>
              <a:p>
                <a:r>
                  <a:rPr lang="en-US" sz="1600" dirty="0" smtClean="0">
                    <a:solidFill>
                      <a:srgbClr val="000000"/>
                    </a:solidFill>
                  </a:rPr>
                  <a:t>Billing, </a:t>
                </a:r>
                <a:r>
                  <a:rPr lang="en-US" sz="1600" dirty="0" err="1" smtClean="0">
                    <a:solidFill>
                      <a:srgbClr val="000000"/>
                    </a:solidFill>
                  </a:rPr>
                  <a:t>Accouting</a:t>
                </a:r>
                <a:endParaRPr lang="en-US" sz="1600" dirty="0" smtClean="0">
                  <a:solidFill>
                    <a:srgbClr val="000000"/>
                  </a:solidFill>
                </a:endParaRPr>
              </a:p>
            </p:txBody>
          </p:sp>
          <p:pic>
            <p:nvPicPr>
              <p:cNvPr id="33" name="Picture 4" descr="C:\Documents and Settings\Administrator\Local Settings\Temporary Internet Files\Content.IE5\0NG589SB\MCj04326220000[1].png"/>
              <p:cNvPicPr>
                <a:picLocks noChangeAspect="1" noChangeArrowheads="1"/>
              </p:cNvPicPr>
              <p:nvPr/>
            </p:nvPicPr>
            <p:blipFill>
              <a:blip r:embed="rId4" cstate="print"/>
              <a:srcRect/>
              <a:stretch>
                <a:fillRect/>
              </a:stretch>
            </p:blipFill>
            <p:spPr bwMode="auto">
              <a:xfrm>
                <a:off x="3798315" y="1254758"/>
                <a:ext cx="914400" cy="914400"/>
              </a:xfrm>
              <a:prstGeom prst="rect">
                <a:avLst/>
              </a:prstGeom>
              <a:noFill/>
              <a:effectLst>
                <a:outerShdw blurRad="50800" dist="38100" dir="2700000" algn="tl" rotWithShape="0">
                  <a:prstClr val="black">
                    <a:alpha val="40000"/>
                  </a:prstClr>
                </a:outerShdw>
              </a:effectLst>
            </p:spPr>
          </p:pic>
          <p:pic>
            <p:nvPicPr>
              <p:cNvPr id="34" name="Picture 2" descr="C:\Documents and Settings\Administrator\Local Settings\Temporary Internet Files\Content.IE5\AD85KTOH\MCj04398300000[1].png"/>
              <p:cNvPicPr>
                <a:picLocks noChangeAspect="1" noChangeArrowheads="1"/>
              </p:cNvPicPr>
              <p:nvPr/>
            </p:nvPicPr>
            <p:blipFill>
              <a:blip r:embed="rId5" cstate="print"/>
              <a:srcRect/>
              <a:stretch>
                <a:fillRect/>
              </a:stretch>
            </p:blipFill>
            <p:spPr bwMode="auto">
              <a:xfrm>
                <a:off x="4353889" y="1447324"/>
                <a:ext cx="989794" cy="989794"/>
              </a:xfrm>
              <a:prstGeom prst="rect">
                <a:avLst/>
              </a:prstGeom>
              <a:noFill/>
              <a:effectLst>
                <a:outerShdw blurRad="50800" dist="38100" dir="2700000" algn="tl" rotWithShape="0">
                  <a:prstClr val="black">
                    <a:alpha val="40000"/>
                  </a:prstClr>
                </a:outerShdw>
              </a:effectLst>
            </p:spPr>
          </p:pic>
          <p:pic>
            <p:nvPicPr>
              <p:cNvPr id="35" name="Picture 3" descr="C:\Documents and Settings\Administrator\Local Settings\Temporary Internet Files\Content.IE5\0NG589SB\MCj04316310000[1].png"/>
              <p:cNvPicPr>
                <a:picLocks noChangeAspect="1" noChangeArrowheads="1"/>
              </p:cNvPicPr>
              <p:nvPr/>
            </p:nvPicPr>
            <p:blipFill>
              <a:blip r:embed="rId6" cstate="print"/>
              <a:srcRect/>
              <a:stretch>
                <a:fillRect/>
              </a:stretch>
            </p:blipFill>
            <p:spPr bwMode="auto">
              <a:xfrm>
                <a:off x="4009000" y="1752046"/>
                <a:ext cx="707124" cy="707124"/>
              </a:xfrm>
              <a:prstGeom prst="rect">
                <a:avLst/>
              </a:prstGeom>
              <a:noFill/>
              <a:effectLst>
                <a:outerShdw blurRad="50800" dist="38100" dir="2700000" algn="tl" rotWithShape="0">
                  <a:prstClr val="black">
                    <a:alpha val="40000"/>
                  </a:prstClr>
                </a:outerShdw>
              </a:effectLst>
            </p:spPr>
          </p:pic>
          <p:sp>
            <p:nvSpPr>
              <p:cNvPr id="36" name="Cloud"/>
              <p:cNvSpPr>
                <a:spLocks noChangeAspect="1" noEditPoints="1" noChangeArrowheads="1"/>
              </p:cNvSpPr>
              <p:nvPr/>
            </p:nvSpPr>
            <p:spPr bwMode="auto">
              <a:xfrm>
                <a:off x="2693587" y="3397403"/>
                <a:ext cx="1272530" cy="66501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7" name="Cloud"/>
              <p:cNvSpPr>
                <a:spLocks noChangeAspect="1" noEditPoints="1" noChangeArrowheads="1"/>
              </p:cNvSpPr>
              <p:nvPr/>
            </p:nvSpPr>
            <p:spPr bwMode="auto">
              <a:xfrm>
                <a:off x="4239889" y="3360232"/>
                <a:ext cx="1272530" cy="66501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1784195" y="3869467"/>
                <a:ext cx="2533455" cy="230430"/>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Amazon EC2 Instance</a:t>
                </a:r>
                <a:endParaRPr lang="en-US" sz="1600" dirty="0">
                  <a:solidFill>
                    <a:srgbClr val="000000"/>
                  </a:solidFill>
                </a:endParaRPr>
              </a:p>
            </p:txBody>
          </p:sp>
          <p:sp>
            <p:nvSpPr>
              <p:cNvPr id="39" name="Cloud"/>
              <p:cNvSpPr>
                <a:spLocks noChangeAspect="1" noEditPoints="1" noChangeArrowheads="1"/>
              </p:cNvSpPr>
              <p:nvPr/>
            </p:nvSpPr>
            <p:spPr bwMode="auto">
              <a:xfrm>
                <a:off x="935411" y="3412271"/>
                <a:ext cx="1272530" cy="66501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40" name="Cloud"/>
              <p:cNvSpPr>
                <a:spLocks noChangeAspect="1" noEditPoints="1" noChangeArrowheads="1"/>
              </p:cNvSpPr>
              <p:nvPr/>
            </p:nvSpPr>
            <p:spPr bwMode="auto">
              <a:xfrm>
                <a:off x="1942739" y="3527502"/>
                <a:ext cx="911974" cy="31967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41" name="Cloud"/>
              <p:cNvSpPr>
                <a:spLocks noChangeAspect="1" noEditPoints="1" noChangeArrowheads="1"/>
              </p:cNvSpPr>
              <p:nvPr/>
            </p:nvSpPr>
            <p:spPr bwMode="auto">
              <a:xfrm>
                <a:off x="3522495" y="3601844"/>
                <a:ext cx="911974" cy="31967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42" name="Picture 96" descr="MCj04421540000[1]"/>
              <p:cNvPicPr>
                <a:picLocks noChangeAspect="1" noChangeArrowheads="1"/>
              </p:cNvPicPr>
              <p:nvPr/>
            </p:nvPicPr>
            <p:blipFill>
              <a:blip r:embed="rId7" cstate="print"/>
              <a:srcRect/>
              <a:stretch>
                <a:fillRect/>
              </a:stretch>
            </p:blipFill>
            <p:spPr bwMode="auto">
              <a:xfrm>
                <a:off x="417201" y="1060196"/>
                <a:ext cx="737982" cy="737982"/>
              </a:xfrm>
              <a:prstGeom prst="rect">
                <a:avLst/>
              </a:prstGeom>
              <a:noFill/>
              <a:ln w="9525">
                <a:noFill/>
                <a:miter lim="800000"/>
                <a:headEnd/>
                <a:tailEnd/>
              </a:ln>
            </p:spPr>
          </p:pic>
        </p:grpSp>
        <p:grpSp>
          <p:nvGrpSpPr>
            <p:cNvPr id="8" name="Group 90"/>
            <p:cNvGrpSpPr/>
            <p:nvPr/>
          </p:nvGrpSpPr>
          <p:grpSpPr>
            <a:xfrm>
              <a:off x="5528232" y="1173076"/>
              <a:ext cx="2920622" cy="2382358"/>
              <a:chOff x="5528232" y="1173076"/>
              <a:chExt cx="2920622" cy="2382358"/>
            </a:xfrm>
          </p:grpSpPr>
          <p:sp>
            <p:nvSpPr>
              <p:cNvPr id="12" name="Rounded Rectangle 11"/>
              <p:cNvSpPr/>
              <p:nvPr/>
            </p:nvSpPr>
            <p:spPr>
              <a:xfrm>
                <a:off x="5528232" y="1293541"/>
                <a:ext cx="2920622" cy="2126890"/>
              </a:xfrm>
              <a:prstGeom prst="roundRect">
                <a:avLst>
                  <a:gd name="adj" fmla="val 3985"/>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57747" y="3275259"/>
                <a:ext cx="2549912" cy="2801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Amazon EC2 Instances</a:t>
                </a:r>
                <a:endParaRPr lang="en-US" sz="1600" dirty="0">
                  <a:solidFill>
                    <a:srgbClr val="000000"/>
                  </a:solidFill>
                </a:endParaRPr>
              </a:p>
            </p:txBody>
          </p:sp>
          <p:sp>
            <p:nvSpPr>
              <p:cNvPr id="14" name="Rectangle 4"/>
              <p:cNvSpPr/>
              <p:nvPr/>
            </p:nvSpPr>
            <p:spPr>
              <a:xfrm>
                <a:off x="5712088" y="1173076"/>
                <a:ext cx="1157063" cy="265434"/>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Slave Nodes</a:t>
                </a:r>
              </a:p>
            </p:txBody>
          </p:sp>
          <p:sp>
            <p:nvSpPr>
              <p:cNvPr id="15" name="Cloud"/>
              <p:cNvSpPr>
                <a:spLocks noChangeAspect="1" noEditPoints="1" noChangeArrowheads="1"/>
              </p:cNvSpPr>
              <p:nvPr/>
            </p:nvSpPr>
            <p:spPr bwMode="auto">
              <a:xfrm>
                <a:off x="6340130" y="1428443"/>
                <a:ext cx="2046777" cy="117396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6" name="Cloud"/>
              <p:cNvSpPr>
                <a:spLocks noChangeAspect="1" noEditPoints="1" noChangeArrowheads="1"/>
              </p:cNvSpPr>
              <p:nvPr/>
            </p:nvSpPr>
            <p:spPr bwMode="auto">
              <a:xfrm>
                <a:off x="5709966" y="2025598"/>
                <a:ext cx="2087107" cy="124390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17" name="Picture 697" descr="MCj04352420000[1]"/>
              <p:cNvPicPr>
                <a:picLocks noChangeAspect="1" noChangeArrowheads="1"/>
              </p:cNvPicPr>
              <p:nvPr/>
            </p:nvPicPr>
            <p:blipFill>
              <a:blip r:embed="rId8" cstate="print"/>
              <a:srcRect/>
              <a:stretch>
                <a:fillRect/>
              </a:stretch>
            </p:blipFill>
            <p:spPr bwMode="auto">
              <a:xfrm flipH="1">
                <a:off x="5970871" y="2074036"/>
                <a:ext cx="346358" cy="731524"/>
              </a:xfrm>
              <a:prstGeom prst="rect">
                <a:avLst/>
              </a:prstGeom>
              <a:noFill/>
              <a:ln w="9525">
                <a:noFill/>
                <a:miter lim="800000"/>
                <a:headEnd/>
                <a:tailEnd/>
              </a:ln>
            </p:spPr>
          </p:pic>
          <p:pic>
            <p:nvPicPr>
              <p:cNvPr id="18" name="Picture 697" descr="MCj04352420000[1]"/>
              <p:cNvPicPr>
                <a:picLocks noChangeAspect="1" noChangeArrowheads="1"/>
              </p:cNvPicPr>
              <p:nvPr/>
            </p:nvPicPr>
            <p:blipFill>
              <a:blip r:embed="rId8" cstate="print"/>
              <a:srcRect/>
              <a:stretch>
                <a:fillRect/>
              </a:stretch>
            </p:blipFill>
            <p:spPr bwMode="auto">
              <a:xfrm flipH="1">
                <a:off x="6177558" y="2122454"/>
                <a:ext cx="346358" cy="731524"/>
              </a:xfrm>
              <a:prstGeom prst="rect">
                <a:avLst/>
              </a:prstGeom>
              <a:noFill/>
              <a:ln w="9525">
                <a:noFill/>
                <a:miter lim="800000"/>
                <a:headEnd/>
                <a:tailEnd/>
              </a:ln>
            </p:spPr>
          </p:pic>
          <p:pic>
            <p:nvPicPr>
              <p:cNvPr id="19" name="Picture 697" descr="MCj04352420000[1]"/>
              <p:cNvPicPr>
                <a:picLocks noChangeAspect="1" noChangeArrowheads="1"/>
              </p:cNvPicPr>
              <p:nvPr/>
            </p:nvPicPr>
            <p:blipFill>
              <a:blip r:embed="rId8" cstate="print"/>
              <a:srcRect/>
              <a:stretch>
                <a:fillRect/>
              </a:stretch>
            </p:blipFill>
            <p:spPr bwMode="auto">
              <a:xfrm flipH="1">
                <a:off x="7480847" y="1486757"/>
                <a:ext cx="346358" cy="731524"/>
              </a:xfrm>
              <a:prstGeom prst="rect">
                <a:avLst/>
              </a:prstGeom>
              <a:noFill/>
              <a:ln w="9525">
                <a:noFill/>
                <a:miter lim="800000"/>
                <a:headEnd/>
                <a:tailEnd/>
              </a:ln>
            </p:spPr>
          </p:pic>
          <p:pic>
            <p:nvPicPr>
              <p:cNvPr id="20" name="Picture 698" descr="MCj04352420000[1]"/>
              <p:cNvPicPr>
                <a:picLocks noChangeAspect="1" noChangeArrowheads="1"/>
              </p:cNvPicPr>
              <p:nvPr/>
            </p:nvPicPr>
            <p:blipFill>
              <a:blip r:embed="rId9" cstate="print"/>
              <a:srcRect/>
              <a:stretch>
                <a:fillRect/>
              </a:stretch>
            </p:blipFill>
            <p:spPr bwMode="auto">
              <a:xfrm flipH="1">
                <a:off x="7711972" y="1528830"/>
                <a:ext cx="349124" cy="737365"/>
              </a:xfrm>
              <a:prstGeom prst="rect">
                <a:avLst/>
              </a:prstGeom>
              <a:noFill/>
              <a:ln w="9525">
                <a:noFill/>
                <a:miter lim="800000"/>
                <a:headEnd/>
                <a:tailEnd/>
              </a:ln>
            </p:spPr>
          </p:pic>
          <p:pic>
            <p:nvPicPr>
              <p:cNvPr id="21" name="Picture 92" descr="MCj04421540000[1]"/>
              <p:cNvPicPr>
                <a:picLocks noChangeAspect="1" noChangeArrowheads="1"/>
              </p:cNvPicPr>
              <p:nvPr/>
            </p:nvPicPr>
            <p:blipFill>
              <a:blip r:embed="rId10" cstate="print"/>
              <a:srcRect/>
              <a:stretch>
                <a:fillRect/>
              </a:stretch>
            </p:blipFill>
            <p:spPr bwMode="auto">
              <a:xfrm>
                <a:off x="6537367" y="1645149"/>
                <a:ext cx="253641" cy="270670"/>
              </a:xfrm>
              <a:prstGeom prst="rect">
                <a:avLst/>
              </a:prstGeom>
              <a:noFill/>
              <a:ln w="9525">
                <a:noFill/>
                <a:miter lim="800000"/>
                <a:headEnd/>
                <a:tailEnd/>
              </a:ln>
            </p:spPr>
          </p:pic>
          <p:pic>
            <p:nvPicPr>
              <p:cNvPr id="22" name="Picture 93" descr="MCj04421540000[1]"/>
              <p:cNvPicPr>
                <a:picLocks noChangeAspect="1" noChangeArrowheads="1"/>
              </p:cNvPicPr>
              <p:nvPr/>
            </p:nvPicPr>
            <p:blipFill>
              <a:blip r:embed="rId7" cstate="print"/>
              <a:srcRect/>
              <a:stretch>
                <a:fillRect/>
              </a:stretch>
            </p:blipFill>
            <p:spPr bwMode="auto">
              <a:xfrm>
                <a:off x="6461117" y="1790068"/>
                <a:ext cx="348165" cy="371540"/>
              </a:xfrm>
              <a:prstGeom prst="rect">
                <a:avLst/>
              </a:prstGeom>
              <a:noFill/>
              <a:ln w="9525">
                <a:noFill/>
                <a:miter lim="800000"/>
                <a:headEnd/>
                <a:tailEnd/>
              </a:ln>
            </p:spPr>
          </p:pic>
          <p:pic>
            <p:nvPicPr>
              <p:cNvPr id="23" name="Picture 97" descr="MCj04421540000[1]"/>
              <p:cNvPicPr>
                <a:picLocks noChangeAspect="1" noChangeArrowheads="1"/>
              </p:cNvPicPr>
              <p:nvPr/>
            </p:nvPicPr>
            <p:blipFill>
              <a:blip r:embed="rId7" cstate="print"/>
              <a:srcRect/>
              <a:stretch>
                <a:fillRect/>
              </a:stretch>
            </p:blipFill>
            <p:spPr bwMode="auto">
              <a:xfrm>
                <a:off x="7094115" y="1708022"/>
                <a:ext cx="476090" cy="508054"/>
              </a:xfrm>
              <a:prstGeom prst="rect">
                <a:avLst/>
              </a:prstGeom>
              <a:noFill/>
              <a:ln w="9525">
                <a:noFill/>
                <a:miter lim="800000"/>
                <a:headEnd/>
                <a:tailEnd/>
              </a:ln>
            </p:spPr>
          </p:pic>
          <p:pic>
            <p:nvPicPr>
              <p:cNvPr id="24" name="Picture 96" descr="MCj04421540000[1]"/>
              <p:cNvPicPr>
                <a:picLocks noChangeAspect="1" noChangeArrowheads="1"/>
              </p:cNvPicPr>
              <p:nvPr/>
            </p:nvPicPr>
            <p:blipFill>
              <a:blip r:embed="rId7" cstate="print"/>
              <a:srcRect/>
              <a:stretch>
                <a:fillRect/>
              </a:stretch>
            </p:blipFill>
            <p:spPr bwMode="auto">
              <a:xfrm>
                <a:off x="7028893" y="2008281"/>
                <a:ext cx="561478" cy="599175"/>
              </a:xfrm>
              <a:prstGeom prst="rect">
                <a:avLst/>
              </a:prstGeom>
              <a:noFill/>
              <a:ln w="9525">
                <a:noFill/>
                <a:miter lim="800000"/>
                <a:headEnd/>
                <a:tailEnd/>
              </a:ln>
            </p:spPr>
          </p:pic>
          <p:pic>
            <p:nvPicPr>
              <p:cNvPr id="25" name="Picture 697" descr="MCj04352420000[1]"/>
              <p:cNvPicPr>
                <a:picLocks noChangeAspect="1" noChangeArrowheads="1"/>
              </p:cNvPicPr>
              <p:nvPr/>
            </p:nvPicPr>
            <p:blipFill>
              <a:blip r:embed="rId8" cstate="print"/>
              <a:srcRect/>
              <a:stretch>
                <a:fillRect/>
              </a:stretch>
            </p:blipFill>
            <p:spPr bwMode="auto">
              <a:xfrm flipH="1">
                <a:off x="6545574" y="2407584"/>
                <a:ext cx="346358" cy="731524"/>
              </a:xfrm>
              <a:prstGeom prst="rect">
                <a:avLst/>
              </a:prstGeom>
              <a:noFill/>
              <a:ln w="9525">
                <a:noFill/>
                <a:miter lim="800000"/>
                <a:headEnd/>
                <a:tailEnd/>
              </a:ln>
            </p:spPr>
          </p:pic>
          <p:pic>
            <p:nvPicPr>
              <p:cNvPr id="26" name="Picture 697" descr="MCj04352420000[1]"/>
              <p:cNvPicPr>
                <a:picLocks noChangeAspect="1" noChangeArrowheads="1"/>
              </p:cNvPicPr>
              <p:nvPr/>
            </p:nvPicPr>
            <p:blipFill>
              <a:blip r:embed="rId8" cstate="print"/>
              <a:srcRect/>
              <a:stretch>
                <a:fillRect/>
              </a:stretch>
            </p:blipFill>
            <p:spPr bwMode="auto">
              <a:xfrm flipH="1">
                <a:off x="6742185" y="2520560"/>
                <a:ext cx="346358" cy="731524"/>
              </a:xfrm>
              <a:prstGeom prst="rect">
                <a:avLst/>
              </a:prstGeom>
              <a:noFill/>
              <a:ln w="9525">
                <a:noFill/>
                <a:miter lim="800000"/>
                <a:headEnd/>
                <a:tailEnd/>
              </a:ln>
            </p:spPr>
          </p:pic>
          <p:pic>
            <p:nvPicPr>
              <p:cNvPr id="27" name="Picture 93" descr="MCj04421540000[1]"/>
              <p:cNvPicPr>
                <a:picLocks noChangeAspect="1" noChangeArrowheads="1"/>
              </p:cNvPicPr>
              <p:nvPr/>
            </p:nvPicPr>
            <p:blipFill>
              <a:blip r:embed="rId11" cstate="print"/>
              <a:srcRect/>
              <a:stretch>
                <a:fillRect/>
              </a:stretch>
            </p:blipFill>
            <p:spPr bwMode="auto">
              <a:xfrm>
                <a:off x="6702726" y="1920165"/>
                <a:ext cx="277937" cy="296597"/>
              </a:xfrm>
              <a:prstGeom prst="rect">
                <a:avLst/>
              </a:prstGeom>
              <a:noFill/>
              <a:ln w="9525">
                <a:noFill/>
                <a:miter lim="800000"/>
                <a:headEnd/>
                <a:tailEnd/>
              </a:ln>
            </p:spPr>
          </p:pic>
        </p:grpSp>
        <p:sp>
          <p:nvSpPr>
            <p:cNvPr id="9" name="Left Arrow 8"/>
            <p:cNvSpPr/>
            <p:nvPr/>
          </p:nvSpPr>
          <p:spPr>
            <a:xfrm rot="10800000">
              <a:off x="5164253" y="2853135"/>
              <a:ext cx="612078" cy="413342"/>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72291" y="747133"/>
              <a:ext cx="8347602" cy="3557238"/>
            </a:xfrm>
            <a:prstGeom prst="roundRect">
              <a:avLst>
                <a:gd name="adj" fmla="val 3985"/>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
            <p:cNvSpPr/>
            <p:nvPr/>
          </p:nvSpPr>
          <p:spPr>
            <a:xfrm>
              <a:off x="6514974" y="4116995"/>
              <a:ext cx="1870741" cy="338279"/>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EC2 Boundaries</a:t>
              </a:r>
            </a:p>
          </p:txBody>
        </p:sp>
      </p:grpSp>
    </p:spTree>
    <p:extLst>
      <p:ext uri="{BB962C8B-B14F-4D97-AF65-F5344CB8AC3E}">
        <p14:creationId xmlns:p14="http://schemas.microsoft.com/office/powerpoint/2010/main" val="3551669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2 : Objectives</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a:p>
        </p:txBody>
      </p:sp>
      <p:sp>
        <p:nvSpPr>
          <p:cNvPr id="8" name="Rounded Rectangle 7"/>
          <p:cNvSpPr/>
          <p:nvPr/>
        </p:nvSpPr>
        <p:spPr bwMode="auto">
          <a:xfrm>
            <a:off x="0" y="21336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81290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50</a:t>
            </a:fld>
            <a:endParaRPr lang="en-US"/>
          </a:p>
        </p:txBody>
      </p:sp>
      <p:sp>
        <p:nvSpPr>
          <p:cNvPr id="8" name="Rounded Rectangle 7"/>
          <p:cNvSpPr/>
          <p:nvPr/>
        </p:nvSpPr>
        <p:spPr bwMode="auto">
          <a:xfrm>
            <a:off x="0" y="51816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88680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 deployment mode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51</a:t>
            </a:fld>
            <a:endParaRPr lang="en-US"/>
          </a:p>
        </p:txBody>
      </p:sp>
      <p:grpSp>
        <p:nvGrpSpPr>
          <p:cNvPr id="5" name="Group 4"/>
          <p:cNvGrpSpPr/>
          <p:nvPr/>
        </p:nvGrpSpPr>
        <p:grpSpPr>
          <a:xfrm>
            <a:off x="304800" y="1219200"/>
            <a:ext cx="8432799" cy="5257800"/>
            <a:chOff x="-203199" y="-740229"/>
            <a:chExt cx="9318171" cy="7554687"/>
          </a:xfrm>
        </p:grpSpPr>
        <p:sp>
          <p:nvSpPr>
            <p:cNvPr id="6" name="Rectangle 5"/>
            <p:cNvSpPr/>
            <p:nvPr/>
          </p:nvSpPr>
          <p:spPr>
            <a:xfrm>
              <a:off x="-203199" y="-740229"/>
              <a:ext cx="9318171" cy="7554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Rounded Rectangle 6"/>
            <p:cNvSpPr/>
            <p:nvPr/>
          </p:nvSpPr>
          <p:spPr>
            <a:xfrm>
              <a:off x="187257" y="2369721"/>
              <a:ext cx="8599904" cy="2594492"/>
            </a:xfrm>
            <a:prstGeom prst="roundRect">
              <a:avLst>
                <a:gd name="adj" fmla="val 3985"/>
              </a:avLst>
            </a:prstGeom>
            <a:solidFill>
              <a:schemeClr val="bg1">
                <a:lumMod val="95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4"/>
            <p:cNvSpPr/>
            <p:nvPr/>
          </p:nvSpPr>
          <p:spPr>
            <a:xfrm>
              <a:off x="6207094" y="3190924"/>
              <a:ext cx="1976818" cy="589358"/>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rgbClr val="000000"/>
                  </a:solidFill>
                </a:rPr>
                <a:t>Provisioning</a:t>
              </a:r>
            </a:p>
            <a:p>
              <a:r>
                <a:rPr lang="en-US" sz="1100" dirty="0" smtClean="0">
                  <a:solidFill>
                    <a:srgbClr val="000000"/>
                  </a:solidFill>
                </a:rPr>
                <a:t>Service</a:t>
              </a:r>
            </a:p>
          </p:txBody>
        </p:sp>
        <p:sp>
          <p:nvSpPr>
            <p:cNvPr id="9" name="Rectangle 4"/>
            <p:cNvSpPr/>
            <p:nvPr/>
          </p:nvSpPr>
          <p:spPr>
            <a:xfrm>
              <a:off x="618582" y="4179118"/>
              <a:ext cx="2415060" cy="575926"/>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rgbClr val="000000"/>
                  </a:solidFill>
                </a:rPr>
                <a:t>Application </a:t>
              </a:r>
            </a:p>
            <a:p>
              <a:pPr algn="ctr"/>
              <a:r>
                <a:rPr lang="en-US" sz="1100" dirty="0" smtClean="0">
                  <a:solidFill>
                    <a:srgbClr val="000000"/>
                  </a:solidFill>
                </a:rPr>
                <a:t>Management &amp; Scheduling</a:t>
              </a:r>
            </a:p>
          </p:txBody>
        </p:sp>
        <p:pic>
          <p:nvPicPr>
            <p:cNvPr id="10"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a:off x="1688949" y="3576185"/>
              <a:ext cx="983318" cy="983318"/>
            </a:xfrm>
            <a:prstGeom prst="rect">
              <a:avLst/>
            </a:prstGeom>
            <a:noFill/>
          </p:spPr>
        </p:pic>
        <p:pic>
          <p:nvPicPr>
            <p:cNvPr id="11" name="Picture 10" descr="provisioning.png"/>
            <p:cNvPicPr>
              <a:picLocks noChangeAspect="1"/>
            </p:cNvPicPr>
            <p:nvPr/>
          </p:nvPicPr>
          <p:blipFill>
            <a:blip r:embed="rId3" cstate="print"/>
            <a:stretch>
              <a:fillRect/>
            </a:stretch>
          </p:blipFill>
          <p:spPr>
            <a:xfrm>
              <a:off x="7403498" y="2734064"/>
              <a:ext cx="1168156" cy="1168156"/>
            </a:xfrm>
            <a:prstGeom prst="rect">
              <a:avLst/>
            </a:prstGeom>
          </p:spPr>
        </p:pic>
        <p:grpSp>
          <p:nvGrpSpPr>
            <p:cNvPr id="12" name="Group 114"/>
            <p:cNvGrpSpPr/>
            <p:nvPr/>
          </p:nvGrpSpPr>
          <p:grpSpPr>
            <a:xfrm>
              <a:off x="3226643" y="2512613"/>
              <a:ext cx="2583491" cy="1356166"/>
              <a:chOff x="2734097" y="1555846"/>
              <a:chExt cx="2583491" cy="1356166"/>
            </a:xfrm>
          </p:grpSpPr>
          <p:sp>
            <p:nvSpPr>
              <p:cNvPr id="89" name="Rectangle 4"/>
              <p:cNvSpPr/>
              <p:nvPr/>
            </p:nvSpPr>
            <p:spPr>
              <a:xfrm>
                <a:off x="2734097" y="2568693"/>
                <a:ext cx="2583491" cy="343319"/>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Reporting, Billing, </a:t>
                </a:r>
                <a:r>
                  <a:rPr lang="en-US" sz="1100" dirty="0" err="1" smtClean="0">
                    <a:solidFill>
                      <a:srgbClr val="000000"/>
                    </a:solidFill>
                  </a:rPr>
                  <a:t>Accouting</a:t>
                </a:r>
                <a:endParaRPr lang="en-US" sz="1100" dirty="0" smtClean="0">
                  <a:solidFill>
                    <a:srgbClr val="000000"/>
                  </a:solidFill>
                </a:endParaRPr>
              </a:p>
            </p:txBody>
          </p:sp>
          <p:pic>
            <p:nvPicPr>
              <p:cNvPr id="90" name="Picture 4" descr="C:\Documents and Settings\Administrator\Local Settings\Temporary Internet Files\Content.IE5\0NG589SB\MCj04326220000[1].png"/>
              <p:cNvPicPr>
                <a:picLocks noChangeAspect="1" noChangeArrowheads="1"/>
              </p:cNvPicPr>
              <p:nvPr/>
            </p:nvPicPr>
            <p:blipFill>
              <a:blip r:embed="rId4" cstate="print"/>
              <a:srcRect/>
              <a:stretch>
                <a:fillRect/>
              </a:stretch>
            </p:blipFill>
            <p:spPr bwMode="auto">
              <a:xfrm>
                <a:off x="3321401" y="1555846"/>
                <a:ext cx="914400" cy="914400"/>
              </a:xfrm>
              <a:prstGeom prst="rect">
                <a:avLst/>
              </a:prstGeom>
              <a:noFill/>
              <a:effectLst>
                <a:outerShdw blurRad="50800" dist="38100" dir="2700000" algn="tl" rotWithShape="0">
                  <a:prstClr val="black">
                    <a:alpha val="40000"/>
                  </a:prstClr>
                </a:outerShdw>
              </a:effectLst>
            </p:spPr>
          </p:pic>
          <p:pic>
            <p:nvPicPr>
              <p:cNvPr id="91" name="Picture 2" descr="C:\Documents and Settings\Administrator\Local Settings\Temporary Internet Files\Content.IE5\AD85KTOH\MCj04398300000[1].png"/>
              <p:cNvPicPr>
                <a:picLocks noChangeAspect="1" noChangeArrowheads="1"/>
              </p:cNvPicPr>
              <p:nvPr/>
            </p:nvPicPr>
            <p:blipFill>
              <a:blip r:embed="rId5" cstate="print"/>
              <a:srcRect/>
              <a:stretch>
                <a:fillRect/>
              </a:stretch>
            </p:blipFill>
            <p:spPr bwMode="auto">
              <a:xfrm>
                <a:off x="3876975" y="1726110"/>
                <a:ext cx="989794" cy="989794"/>
              </a:xfrm>
              <a:prstGeom prst="rect">
                <a:avLst/>
              </a:prstGeom>
              <a:noFill/>
              <a:effectLst>
                <a:outerShdw blurRad="50800" dist="38100" dir="2700000" algn="tl" rotWithShape="0">
                  <a:prstClr val="black">
                    <a:alpha val="40000"/>
                  </a:prstClr>
                </a:outerShdw>
              </a:effectLst>
            </p:spPr>
          </p:pic>
          <p:pic>
            <p:nvPicPr>
              <p:cNvPr id="92" name="Picture 3" descr="C:\Documents and Settings\Administrator\Local Settings\Temporary Internet Files\Content.IE5\0NG589SB\MCj04316310000[1].png"/>
              <p:cNvPicPr>
                <a:picLocks noChangeAspect="1" noChangeArrowheads="1"/>
              </p:cNvPicPr>
              <p:nvPr/>
            </p:nvPicPr>
            <p:blipFill>
              <a:blip r:embed="rId6" cstate="print"/>
              <a:srcRect/>
              <a:stretch>
                <a:fillRect/>
              </a:stretch>
            </p:blipFill>
            <p:spPr bwMode="auto">
              <a:xfrm>
                <a:off x="3532086" y="2053134"/>
                <a:ext cx="707124" cy="707124"/>
              </a:xfrm>
              <a:prstGeom prst="rect">
                <a:avLst/>
              </a:prstGeom>
              <a:noFill/>
              <a:effectLst>
                <a:outerShdw blurRad="50800" dist="38100" dir="2700000" algn="tl" rotWithShape="0">
                  <a:prstClr val="black">
                    <a:alpha val="40000"/>
                  </a:prstClr>
                </a:outerShdw>
              </a:effectLst>
            </p:spPr>
          </p:pic>
        </p:grpSp>
        <p:grpSp>
          <p:nvGrpSpPr>
            <p:cNvPr id="13" name="Group 67"/>
            <p:cNvGrpSpPr/>
            <p:nvPr/>
          </p:nvGrpSpPr>
          <p:grpSpPr>
            <a:xfrm>
              <a:off x="3715654" y="-595847"/>
              <a:ext cx="5210629" cy="2453680"/>
              <a:chOff x="6409872" y="2040943"/>
              <a:chExt cx="5210629" cy="2271504"/>
            </a:xfrm>
          </p:grpSpPr>
          <p:sp>
            <p:nvSpPr>
              <p:cNvPr id="67" name="Rounded Rectangle 66"/>
              <p:cNvSpPr/>
              <p:nvPr/>
            </p:nvSpPr>
            <p:spPr>
              <a:xfrm>
                <a:off x="6409872" y="2202890"/>
                <a:ext cx="5210629" cy="2109557"/>
              </a:xfrm>
              <a:prstGeom prst="roundRect">
                <a:avLst>
                  <a:gd name="adj" fmla="val 3985"/>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68" name="Picture 67" descr="logo_aws.gif"/>
              <p:cNvPicPr>
                <a:picLocks noChangeAspect="1"/>
              </p:cNvPicPr>
              <p:nvPr/>
            </p:nvPicPr>
            <p:blipFill>
              <a:blip r:embed="rId7" cstate="print"/>
              <a:stretch>
                <a:fillRect/>
              </a:stretch>
            </p:blipFill>
            <p:spPr>
              <a:xfrm>
                <a:off x="7273878" y="2364133"/>
                <a:ext cx="1562100" cy="571500"/>
              </a:xfrm>
              <a:prstGeom prst="rect">
                <a:avLst/>
              </a:prstGeom>
            </p:spPr>
          </p:pic>
          <p:pic>
            <p:nvPicPr>
              <p:cNvPr id="69" name="Picture 68" descr="gogrid_logo.png"/>
              <p:cNvPicPr>
                <a:picLocks noChangeAspect="1"/>
              </p:cNvPicPr>
              <p:nvPr/>
            </p:nvPicPr>
            <p:blipFill>
              <a:blip r:embed="rId8" cstate="print"/>
              <a:stretch>
                <a:fillRect/>
              </a:stretch>
            </p:blipFill>
            <p:spPr>
              <a:xfrm>
                <a:off x="9488834" y="2517119"/>
                <a:ext cx="1856303" cy="329344"/>
              </a:xfrm>
              <a:prstGeom prst="rect">
                <a:avLst/>
              </a:prstGeom>
            </p:spPr>
          </p:pic>
          <p:grpSp>
            <p:nvGrpSpPr>
              <p:cNvPr id="70" name="Group 63"/>
              <p:cNvGrpSpPr/>
              <p:nvPr/>
            </p:nvGrpSpPr>
            <p:grpSpPr>
              <a:xfrm>
                <a:off x="6986887" y="2040943"/>
                <a:ext cx="4404115" cy="2165740"/>
                <a:chOff x="6801939" y="1891423"/>
                <a:chExt cx="4404115" cy="2165740"/>
              </a:xfrm>
            </p:grpSpPr>
            <p:grpSp>
              <p:nvGrpSpPr>
                <p:cNvPr id="72" name="Group 40"/>
                <p:cNvGrpSpPr/>
                <p:nvPr/>
              </p:nvGrpSpPr>
              <p:grpSpPr>
                <a:xfrm>
                  <a:off x="6801939" y="2740119"/>
                  <a:ext cx="4404115" cy="1317044"/>
                  <a:chOff x="5558065" y="293356"/>
                  <a:chExt cx="5788600" cy="1622145"/>
                </a:xfrm>
              </p:grpSpPr>
              <p:sp>
                <p:nvSpPr>
                  <p:cNvPr id="74" name="Cloud"/>
                  <p:cNvSpPr>
                    <a:spLocks noChangeAspect="1" noEditPoints="1" noChangeArrowheads="1"/>
                  </p:cNvSpPr>
                  <p:nvPr/>
                </p:nvSpPr>
                <p:spPr bwMode="auto">
                  <a:xfrm>
                    <a:off x="8656439" y="293356"/>
                    <a:ext cx="2690226" cy="144592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200"/>
                  </a:p>
                </p:txBody>
              </p:sp>
              <p:sp>
                <p:nvSpPr>
                  <p:cNvPr id="75" name="Cloud"/>
                  <p:cNvSpPr>
                    <a:spLocks noChangeAspect="1" noEditPoints="1" noChangeArrowheads="1"/>
                  </p:cNvSpPr>
                  <p:nvPr/>
                </p:nvSpPr>
                <p:spPr bwMode="auto">
                  <a:xfrm>
                    <a:off x="5558065" y="383425"/>
                    <a:ext cx="2743213" cy="153207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200"/>
                  </a:p>
                </p:txBody>
              </p:sp>
              <p:pic>
                <p:nvPicPr>
                  <p:cNvPr id="76" name="Picture 697" descr="MCj04352420000[1]"/>
                  <p:cNvPicPr>
                    <a:picLocks noChangeAspect="1" noChangeArrowheads="1"/>
                  </p:cNvPicPr>
                  <p:nvPr/>
                </p:nvPicPr>
                <p:blipFill>
                  <a:blip r:embed="rId9" cstate="print"/>
                  <a:srcRect/>
                  <a:stretch>
                    <a:fillRect/>
                  </a:stretch>
                </p:blipFill>
                <p:spPr bwMode="auto">
                  <a:xfrm flipH="1">
                    <a:off x="5900987" y="443084"/>
                    <a:ext cx="455240" cy="900992"/>
                  </a:xfrm>
                  <a:prstGeom prst="rect">
                    <a:avLst/>
                  </a:prstGeom>
                  <a:noFill/>
                  <a:ln w="9525">
                    <a:noFill/>
                    <a:miter lim="800000"/>
                    <a:headEnd/>
                    <a:tailEnd/>
                  </a:ln>
                </p:spPr>
              </p:pic>
              <p:pic>
                <p:nvPicPr>
                  <p:cNvPr id="77" name="Picture 697" descr="MCj04352420000[1]"/>
                  <p:cNvPicPr>
                    <a:picLocks noChangeAspect="1" noChangeArrowheads="1"/>
                  </p:cNvPicPr>
                  <p:nvPr/>
                </p:nvPicPr>
                <p:blipFill>
                  <a:blip r:embed="rId9" cstate="print"/>
                  <a:srcRect/>
                  <a:stretch>
                    <a:fillRect/>
                  </a:stretch>
                </p:blipFill>
                <p:spPr bwMode="auto">
                  <a:xfrm flipH="1">
                    <a:off x="6172649" y="502718"/>
                    <a:ext cx="455240" cy="900992"/>
                  </a:xfrm>
                  <a:prstGeom prst="rect">
                    <a:avLst/>
                  </a:prstGeom>
                  <a:noFill/>
                  <a:ln w="9525">
                    <a:noFill/>
                    <a:miter lim="800000"/>
                    <a:headEnd/>
                    <a:tailEnd/>
                  </a:ln>
                </p:spPr>
              </p:pic>
              <p:pic>
                <p:nvPicPr>
                  <p:cNvPr id="78" name="Picture 697" descr="MCj04352420000[1]"/>
                  <p:cNvPicPr>
                    <a:picLocks noChangeAspect="1" noChangeArrowheads="1"/>
                  </p:cNvPicPr>
                  <p:nvPr/>
                </p:nvPicPr>
                <p:blipFill>
                  <a:blip r:embed="rId9" cstate="print"/>
                  <a:srcRect/>
                  <a:stretch>
                    <a:fillRect/>
                  </a:stretch>
                </p:blipFill>
                <p:spPr bwMode="auto">
                  <a:xfrm flipH="1">
                    <a:off x="10155765" y="365179"/>
                    <a:ext cx="455243" cy="900986"/>
                  </a:xfrm>
                  <a:prstGeom prst="rect">
                    <a:avLst/>
                  </a:prstGeom>
                  <a:noFill/>
                  <a:ln w="9525">
                    <a:noFill/>
                    <a:miter lim="800000"/>
                    <a:headEnd/>
                    <a:tailEnd/>
                  </a:ln>
                </p:spPr>
              </p:pic>
              <p:pic>
                <p:nvPicPr>
                  <p:cNvPr id="79" name="Picture 698" descr="MCj04352420000[1]"/>
                  <p:cNvPicPr>
                    <a:picLocks noChangeAspect="1" noChangeArrowheads="1"/>
                  </p:cNvPicPr>
                  <p:nvPr/>
                </p:nvPicPr>
                <p:blipFill>
                  <a:blip r:embed="rId10" cstate="print"/>
                  <a:srcRect/>
                  <a:stretch>
                    <a:fillRect/>
                  </a:stretch>
                </p:blipFill>
                <p:spPr bwMode="auto">
                  <a:xfrm flipH="1">
                    <a:off x="10497703" y="350802"/>
                    <a:ext cx="458879" cy="908180"/>
                  </a:xfrm>
                  <a:prstGeom prst="rect">
                    <a:avLst/>
                  </a:prstGeom>
                  <a:noFill/>
                  <a:ln w="9525">
                    <a:noFill/>
                    <a:miter lim="800000"/>
                    <a:headEnd/>
                    <a:tailEnd/>
                  </a:ln>
                </p:spPr>
              </p:pic>
              <p:pic>
                <p:nvPicPr>
                  <p:cNvPr id="80" name="Picture 92" descr="MCj04421540000[1]"/>
                  <p:cNvPicPr>
                    <a:picLocks noChangeAspect="1" noChangeArrowheads="1"/>
                  </p:cNvPicPr>
                  <p:nvPr/>
                </p:nvPicPr>
                <p:blipFill>
                  <a:blip r:embed="rId11" cstate="print"/>
                  <a:srcRect/>
                  <a:stretch>
                    <a:fillRect/>
                  </a:stretch>
                </p:blipFill>
                <p:spPr bwMode="auto">
                  <a:xfrm>
                    <a:off x="8915681" y="560263"/>
                    <a:ext cx="333379" cy="333373"/>
                  </a:xfrm>
                  <a:prstGeom prst="rect">
                    <a:avLst/>
                  </a:prstGeom>
                  <a:noFill/>
                  <a:ln w="9525">
                    <a:noFill/>
                    <a:miter lim="800000"/>
                    <a:headEnd/>
                    <a:tailEnd/>
                  </a:ln>
                </p:spPr>
              </p:pic>
              <p:pic>
                <p:nvPicPr>
                  <p:cNvPr id="81" name="Picture 93" descr="MCj04421540000[1]"/>
                  <p:cNvPicPr>
                    <a:picLocks noChangeAspect="1" noChangeArrowheads="1"/>
                  </p:cNvPicPr>
                  <p:nvPr/>
                </p:nvPicPr>
                <p:blipFill>
                  <a:blip r:embed="rId12" cstate="print"/>
                  <a:srcRect/>
                  <a:stretch>
                    <a:fillRect/>
                  </a:stretch>
                </p:blipFill>
                <p:spPr bwMode="auto">
                  <a:xfrm>
                    <a:off x="8815461" y="738754"/>
                    <a:ext cx="457618" cy="457609"/>
                  </a:xfrm>
                  <a:prstGeom prst="rect">
                    <a:avLst/>
                  </a:prstGeom>
                  <a:noFill/>
                  <a:ln w="9525">
                    <a:noFill/>
                    <a:miter lim="800000"/>
                    <a:headEnd/>
                    <a:tailEnd/>
                  </a:ln>
                </p:spPr>
              </p:pic>
              <p:pic>
                <p:nvPicPr>
                  <p:cNvPr id="82" name="Picture 94" descr="MCj04421540000[1]"/>
                  <p:cNvPicPr>
                    <a:picLocks noChangeAspect="1" noChangeArrowheads="1"/>
                  </p:cNvPicPr>
                  <p:nvPr/>
                </p:nvPicPr>
                <p:blipFill>
                  <a:blip r:embed="rId11" cstate="print"/>
                  <a:srcRect/>
                  <a:stretch>
                    <a:fillRect/>
                  </a:stretch>
                </p:blipFill>
                <p:spPr bwMode="auto">
                  <a:xfrm>
                    <a:off x="6740818" y="461077"/>
                    <a:ext cx="333376" cy="333376"/>
                  </a:xfrm>
                  <a:prstGeom prst="rect">
                    <a:avLst/>
                  </a:prstGeom>
                  <a:noFill/>
                  <a:ln w="9525">
                    <a:noFill/>
                    <a:miter lim="800000"/>
                    <a:headEnd/>
                    <a:tailEnd/>
                  </a:ln>
                </p:spPr>
              </p:pic>
              <p:pic>
                <p:nvPicPr>
                  <p:cNvPr id="83" name="Picture 95" descr="MCj04421540000[1]"/>
                  <p:cNvPicPr>
                    <a:picLocks noChangeAspect="1" noChangeArrowheads="1"/>
                  </p:cNvPicPr>
                  <p:nvPr/>
                </p:nvPicPr>
                <p:blipFill>
                  <a:blip r:embed="rId11" cstate="print"/>
                  <a:srcRect/>
                  <a:stretch>
                    <a:fillRect/>
                  </a:stretch>
                </p:blipFill>
                <p:spPr bwMode="auto">
                  <a:xfrm>
                    <a:off x="7180624" y="410135"/>
                    <a:ext cx="333376" cy="333376"/>
                  </a:xfrm>
                  <a:prstGeom prst="rect">
                    <a:avLst/>
                  </a:prstGeom>
                  <a:noFill/>
                  <a:ln w="9525">
                    <a:noFill/>
                    <a:miter lim="800000"/>
                    <a:headEnd/>
                    <a:tailEnd/>
                  </a:ln>
                </p:spPr>
              </p:pic>
              <p:pic>
                <p:nvPicPr>
                  <p:cNvPr id="84" name="Picture 97" descr="MCj04421540000[1]"/>
                  <p:cNvPicPr>
                    <a:picLocks noChangeAspect="1" noChangeArrowheads="1"/>
                  </p:cNvPicPr>
                  <p:nvPr/>
                </p:nvPicPr>
                <p:blipFill>
                  <a:blip r:embed="rId13" cstate="print"/>
                  <a:srcRect/>
                  <a:stretch>
                    <a:fillRect/>
                  </a:stretch>
                </p:blipFill>
                <p:spPr bwMode="auto">
                  <a:xfrm>
                    <a:off x="9647455" y="637700"/>
                    <a:ext cx="625759" cy="625748"/>
                  </a:xfrm>
                  <a:prstGeom prst="rect">
                    <a:avLst/>
                  </a:prstGeom>
                  <a:noFill/>
                  <a:ln w="9525">
                    <a:noFill/>
                    <a:miter lim="800000"/>
                    <a:headEnd/>
                    <a:tailEnd/>
                  </a:ln>
                </p:spPr>
              </p:pic>
              <p:pic>
                <p:nvPicPr>
                  <p:cNvPr id="85" name="Picture 96" descr="MCj04421540000[1]"/>
                  <p:cNvPicPr>
                    <a:picLocks noChangeAspect="1" noChangeArrowheads="1"/>
                  </p:cNvPicPr>
                  <p:nvPr/>
                </p:nvPicPr>
                <p:blipFill>
                  <a:blip r:embed="rId13" cstate="print"/>
                  <a:srcRect/>
                  <a:stretch>
                    <a:fillRect/>
                  </a:stretch>
                </p:blipFill>
                <p:spPr bwMode="auto">
                  <a:xfrm>
                    <a:off x="7291611" y="362096"/>
                    <a:ext cx="737985" cy="737982"/>
                  </a:xfrm>
                  <a:prstGeom prst="rect">
                    <a:avLst/>
                  </a:prstGeom>
                  <a:noFill/>
                  <a:ln w="9525">
                    <a:noFill/>
                    <a:miter lim="800000"/>
                    <a:headEnd/>
                    <a:tailEnd/>
                  </a:ln>
                </p:spPr>
              </p:pic>
              <p:pic>
                <p:nvPicPr>
                  <p:cNvPr id="86" name="Picture 697" descr="MCj04352420000[1]"/>
                  <p:cNvPicPr>
                    <a:picLocks noChangeAspect="1" noChangeArrowheads="1"/>
                  </p:cNvPicPr>
                  <p:nvPr/>
                </p:nvPicPr>
                <p:blipFill>
                  <a:blip r:embed="rId9" cstate="print"/>
                  <a:srcRect/>
                  <a:stretch>
                    <a:fillRect/>
                  </a:stretch>
                </p:blipFill>
                <p:spPr bwMode="auto">
                  <a:xfrm flipH="1">
                    <a:off x="6656356" y="853904"/>
                    <a:ext cx="455240" cy="900992"/>
                  </a:xfrm>
                  <a:prstGeom prst="rect">
                    <a:avLst/>
                  </a:prstGeom>
                  <a:noFill/>
                  <a:ln w="9525">
                    <a:noFill/>
                    <a:miter lim="800000"/>
                    <a:headEnd/>
                    <a:tailEnd/>
                  </a:ln>
                </p:spPr>
              </p:pic>
              <p:pic>
                <p:nvPicPr>
                  <p:cNvPr id="87" name="Picture 697" descr="MCj04352420000[1]"/>
                  <p:cNvPicPr>
                    <a:picLocks noChangeAspect="1" noChangeArrowheads="1"/>
                  </p:cNvPicPr>
                  <p:nvPr/>
                </p:nvPicPr>
                <p:blipFill>
                  <a:blip r:embed="rId9" cstate="print"/>
                  <a:srcRect/>
                  <a:stretch>
                    <a:fillRect/>
                  </a:stretch>
                </p:blipFill>
                <p:spPr bwMode="auto">
                  <a:xfrm flipH="1">
                    <a:off x="6914774" y="993052"/>
                    <a:ext cx="455240" cy="900992"/>
                  </a:xfrm>
                  <a:prstGeom prst="rect">
                    <a:avLst/>
                  </a:prstGeom>
                  <a:noFill/>
                  <a:ln w="9525">
                    <a:noFill/>
                    <a:miter lim="800000"/>
                    <a:headEnd/>
                    <a:tailEnd/>
                  </a:ln>
                </p:spPr>
              </p:pic>
              <p:pic>
                <p:nvPicPr>
                  <p:cNvPr id="88" name="Picture 698" descr="MCj04352420000[1]"/>
                  <p:cNvPicPr>
                    <a:picLocks noChangeAspect="1" noChangeArrowheads="1"/>
                  </p:cNvPicPr>
                  <p:nvPr/>
                </p:nvPicPr>
                <p:blipFill>
                  <a:blip r:embed="rId10" cstate="print"/>
                  <a:srcRect/>
                  <a:stretch>
                    <a:fillRect/>
                  </a:stretch>
                </p:blipFill>
                <p:spPr bwMode="auto">
                  <a:xfrm flipH="1">
                    <a:off x="10450011" y="690062"/>
                    <a:ext cx="458879" cy="908180"/>
                  </a:xfrm>
                  <a:prstGeom prst="rect">
                    <a:avLst/>
                  </a:prstGeom>
                  <a:noFill/>
                  <a:ln w="9525">
                    <a:noFill/>
                    <a:miter lim="800000"/>
                    <a:headEnd/>
                    <a:tailEnd/>
                  </a:ln>
                </p:spPr>
              </p:pic>
            </p:grpSp>
            <p:sp>
              <p:nvSpPr>
                <p:cNvPr id="73" name="Rectangle 72"/>
                <p:cNvSpPr/>
                <p:nvPr/>
              </p:nvSpPr>
              <p:spPr>
                <a:xfrm>
                  <a:off x="9666783" y="1891423"/>
                  <a:ext cx="1473973" cy="309751"/>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Public Clouds</a:t>
                  </a:r>
                  <a:endParaRPr lang="en-US" sz="1100" dirty="0">
                    <a:solidFill>
                      <a:srgbClr val="000000"/>
                    </a:solidFill>
                  </a:endParaRPr>
                </a:p>
              </p:txBody>
            </p:sp>
          </p:grpSp>
          <p:pic>
            <p:nvPicPr>
              <p:cNvPr id="71" name="Picture 93" descr="MCj04421540000[1]"/>
              <p:cNvPicPr>
                <a:picLocks noChangeAspect="1" noChangeArrowheads="1"/>
              </p:cNvPicPr>
              <p:nvPr/>
            </p:nvPicPr>
            <p:blipFill>
              <a:blip r:embed="rId12" cstate="print"/>
              <a:srcRect/>
              <a:stretch>
                <a:fillRect/>
              </a:stretch>
            </p:blipFill>
            <p:spPr bwMode="auto">
              <a:xfrm>
                <a:off x="9738917" y="3430548"/>
                <a:ext cx="348165" cy="371540"/>
              </a:xfrm>
              <a:prstGeom prst="rect">
                <a:avLst/>
              </a:prstGeom>
              <a:noFill/>
              <a:ln w="9525">
                <a:noFill/>
                <a:miter lim="800000"/>
                <a:headEnd/>
                <a:tailEnd/>
              </a:ln>
            </p:spPr>
          </p:pic>
        </p:grpSp>
        <p:grpSp>
          <p:nvGrpSpPr>
            <p:cNvPr id="14" name="Group 137"/>
            <p:cNvGrpSpPr/>
            <p:nvPr/>
          </p:nvGrpSpPr>
          <p:grpSpPr>
            <a:xfrm>
              <a:off x="187641" y="5085605"/>
              <a:ext cx="3324993" cy="1462042"/>
              <a:chOff x="187641" y="5063303"/>
              <a:chExt cx="3324993" cy="1462042"/>
            </a:xfrm>
          </p:grpSpPr>
          <p:pic>
            <p:nvPicPr>
              <p:cNvPr id="55" name="Picture 2" descr="C:\Documents and Settings\Administrator\Local Settings\Temporary Internet Files\Content.IE5\0NG589SB\MC900441337[2].png"/>
              <p:cNvPicPr>
                <a:picLocks noChangeAspect="1" noChangeArrowheads="1"/>
              </p:cNvPicPr>
              <p:nvPr/>
            </p:nvPicPr>
            <p:blipFill>
              <a:blip r:embed="rId14" cstate="print"/>
              <a:srcRect/>
              <a:stretch>
                <a:fillRect/>
              </a:stretch>
            </p:blipFill>
            <p:spPr bwMode="auto">
              <a:xfrm>
                <a:off x="482944" y="5198865"/>
                <a:ext cx="519006" cy="519006"/>
              </a:xfrm>
              <a:prstGeom prst="rect">
                <a:avLst/>
              </a:prstGeom>
              <a:noFill/>
            </p:spPr>
          </p:pic>
          <p:pic>
            <p:nvPicPr>
              <p:cNvPr id="56" name="Picture 2" descr="C:\Documents and Settings\Administrator\Local Settings\Temporary Internet Files\Content.IE5\0NG589SB\MC900441337[2].png"/>
              <p:cNvPicPr>
                <a:picLocks noChangeAspect="1" noChangeArrowheads="1"/>
              </p:cNvPicPr>
              <p:nvPr/>
            </p:nvPicPr>
            <p:blipFill>
              <a:blip r:embed="rId15" cstate="print"/>
              <a:srcRect/>
              <a:stretch>
                <a:fillRect/>
              </a:stretch>
            </p:blipFill>
            <p:spPr bwMode="auto">
              <a:xfrm>
                <a:off x="351870" y="5373510"/>
                <a:ext cx="638077" cy="638077"/>
              </a:xfrm>
              <a:prstGeom prst="rect">
                <a:avLst/>
              </a:prstGeom>
              <a:noFill/>
            </p:spPr>
          </p:pic>
          <p:pic>
            <p:nvPicPr>
              <p:cNvPr id="57" name="Picture 2" descr="C:\Documents and Settings\Administrator\Local Settings\Temporary Internet Files\Content.IE5\0NG589SB\MC900441337[2].png"/>
              <p:cNvPicPr>
                <a:picLocks noChangeAspect="1" noChangeArrowheads="1"/>
              </p:cNvPicPr>
              <p:nvPr/>
            </p:nvPicPr>
            <p:blipFill>
              <a:blip r:embed="rId16" cstate="print"/>
              <a:srcRect/>
              <a:stretch>
                <a:fillRect/>
              </a:stretch>
            </p:blipFill>
            <p:spPr bwMode="auto">
              <a:xfrm>
                <a:off x="777854" y="5249646"/>
                <a:ext cx="516318" cy="516318"/>
              </a:xfrm>
              <a:prstGeom prst="rect">
                <a:avLst/>
              </a:prstGeom>
              <a:noFill/>
            </p:spPr>
          </p:pic>
          <p:pic>
            <p:nvPicPr>
              <p:cNvPr id="58" name="Picture 2" descr="C:\Documents and Settings\Administrator\Local Settings\Temporary Internet Files\Content.IE5\0NG589SB\MC900441337[2].png"/>
              <p:cNvPicPr>
                <a:picLocks noChangeAspect="1" noChangeArrowheads="1"/>
              </p:cNvPicPr>
              <p:nvPr/>
            </p:nvPicPr>
            <p:blipFill>
              <a:blip r:embed="rId15" cstate="print"/>
              <a:srcRect/>
              <a:stretch>
                <a:fillRect/>
              </a:stretch>
            </p:blipFill>
            <p:spPr bwMode="auto">
              <a:xfrm>
                <a:off x="726097" y="5421604"/>
                <a:ext cx="638077" cy="638077"/>
              </a:xfrm>
              <a:prstGeom prst="rect">
                <a:avLst/>
              </a:prstGeom>
              <a:noFill/>
            </p:spPr>
          </p:pic>
          <p:pic>
            <p:nvPicPr>
              <p:cNvPr id="59" name="Picture 2" descr="C:\Documents and Settings\Administrator\Local Settings\Temporary Internet Files\Content.IE5\0NG589SB\MC900441337[2].png"/>
              <p:cNvPicPr>
                <a:picLocks noChangeAspect="1" noChangeArrowheads="1"/>
              </p:cNvPicPr>
              <p:nvPr/>
            </p:nvPicPr>
            <p:blipFill>
              <a:blip r:embed="rId17" cstate="print"/>
              <a:srcRect/>
              <a:stretch>
                <a:fillRect/>
              </a:stretch>
            </p:blipFill>
            <p:spPr bwMode="auto">
              <a:xfrm>
                <a:off x="1204339" y="5258143"/>
                <a:ext cx="553160" cy="567223"/>
              </a:xfrm>
              <a:prstGeom prst="rect">
                <a:avLst/>
              </a:prstGeom>
              <a:noFill/>
            </p:spPr>
          </p:pic>
          <p:pic>
            <p:nvPicPr>
              <p:cNvPr id="60" name="Picture 2" descr="C:\Documents and Settings\Administrator\Local Settings\Temporary Internet Files\Content.IE5\0NG589SB\MC900441337[2].png"/>
              <p:cNvPicPr>
                <a:picLocks noChangeAspect="1" noChangeArrowheads="1"/>
              </p:cNvPicPr>
              <p:nvPr/>
            </p:nvPicPr>
            <p:blipFill>
              <a:blip r:embed="rId15" cstate="print"/>
              <a:srcRect/>
              <a:stretch>
                <a:fillRect/>
              </a:stretch>
            </p:blipFill>
            <p:spPr bwMode="auto">
              <a:xfrm>
                <a:off x="1130861" y="5461463"/>
                <a:ext cx="638077" cy="638077"/>
              </a:xfrm>
              <a:prstGeom prst="rect">
                <a:avLst/>
              </a:prstGeom>
              <a:noFill/>
            </p:spPr>
          </p:pic>
          <p:sp>
            <p:nvSpPr>
              <p:cNvPr id="61" name="Rounded Rectangle 60"/>
              <p:cNvSpPr/>
              <p:nvPr/>
            </p:nvSpPr>
            <p:spPr>
              <a:xfrm>
                <a:off x="187641" y="5063303"/>
                <a:ext cx="3324993" cy="1326346"/>
              </a:xfrm>
              <a:prstGeom prst="roundRect">
                <a:avLst>
                  <a:gd name="adj" fmla="val 3985"/>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62" name="Picture 2" descr="C:\Documents and Settings\csve\Local Settings\Temporary Internet Files\Content.IE5\4PQ7052J\MC900431576[1].png"/>
              <p:cNvPicPr>
                <a:picLocks noChangeAspect="1" noChangeArrowheads="1"/>
              </p:cNvPicPr>
              <p:nvPr/>
            </p:nvPicPr>
            <p:blipFill>
              <a:blip r:embed="rId18" cstate="print"/>
              <a:srcRect/>
              <a:stretch>
                <a:fillRect/>
              </a:stretch>
            </p:blipFill>
            <p:spPr bwMode="auto">
              <a:xfrm>
                <a:off x="1750759" y="5101955"/>
                <a:ext cx="869795" cy="875594"/>
              </a:xfrm>
              <a:prstGeom prst="rect">
                <a:avLst/>
              </a:prstGeom>
              <a:noFill/>
            </p:spPr>
          </p:pic>
          <p:pic>
            <p:nvPicPr>
              <p:cNvPr id="63" name="Picture 2" descr="C:\Documents and Settings\csve\Local Settings\Temporary Internet Files\Content.IE5\4PQ7052J\MC900431576[1].png"/>
              <p:cNvPicPr>
                <a:picLocks noChangeAspect="1" noChangeArrowheads="1"/>
              </p:cNvPicPr>
              <p:nvPr/>
            </p:nvPicPr>
            <p:blipFill>
              <a:blip r:embed="rId18" cstate="print"/>
              <a:srcRect/>
              <a:stretch>
                <a:fillRect/>
              </a:stretch>
            </p:blipFill>
            <p:spPr bwMode="auto">
              <a:xfrm>
                <a:off x="2367794" y="5083370"/>
                <a:ext cx="869795" cy="875594"/>
              </a:xfrm>
              <a:prstGeom prst="rect">
                <a:avLst/>
              </a:prstGeom>
              <a:noFill/>
            </p:spPr>
          </p:pic>
          <p:pic>
            <p:nvPicPr>
              <p:cNvPr id="64" name="Picture 2" descr="C:\Documents and Settings\csve\Local Settings\Temporary Internet Files\Content.IE5\4PQ7052J\MC900431576[1].png"/>
              <p:cNvPicPr>
                <a:picLocks noChangeAspect="1" noChangeArrowheads="1"/>
              </p:cNvPicPr>
              <p:nvPr/>
            </p:nvPicPr>
            <p:blipFill>
              <a:blip r:embed="rId18" cstate="print"/>
              <a:srcRect/>
              <a:stretch>
                <a:fillRect/>
              </a:stretch>
            </p:blipFill>
            <p:spPr bwMode="auto">
              <a:xfrm>
                <a:off x="2590818" y="5406754"/>
                <a:ext cx="869795" cy="875594"/>
              </a:xfrm>
              <a:prstGeom prst="rect">
                <a:avLst/>
              </a:prstGeom>
              <a:noFill/>
            </p:spPr>
          </p:pic>
          <p:sp>
            <p:nvSpPr>
              <p:cNvPr id="65" name="Rectangle 64"/>
              <p:cNvSpPr/>
              <p:nvPr/>
            </p:nvSpPr>
            <p:spPr>
              <a:xfrm>
                <a:off x="557563" y="6232538"/>
                <a:ext cx="2386360" cy="29280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Desktops &amp; Workstations</a:t>
                </a:r>
                <a:endParaRPr lang="en-US" sz="1100" dirty="0">
                  <a:solidFill>
                    <a:srgbClr val="000000"/>
                  </a:solidFill>
                </a:endParaRPr>
              </a:p>
            </p:txBody>
          </p:sp>
          <p:pic>
            <p:nvPicPr>
              <p:cNvPr id="66" name="Picture 2" descr="C:\Documents and Settings\csve\Local Settings\Temporary Internet Files\Content.IE5\4PQ7052J\MC900431576[1].png"/>
              <p:cNvPicPr>
                <a:picLocks noChangeAspect="1" noChangeArrowheads="1"/>
              </p:cNvPicPr>
              <p:nvPr/>
            </p:nvPicPr>
            <p:blipFill>
              <a:blip r:embed="rId18" cstate="print"/>
              <a:srcRect/>
              <a:stretch>
                <a:fillRect/>
              </a:stretch>
            </p:blipFill>
            <p:spPr bwMode="auto">
              <a:xfrm>
                <a:off x="1903159" y="5377016"/>
                <a:ext cx="869795" cy="875594"/>
              </a:xfrm>
              <a:prstGeom prst="rect">
                <a:avLst/>
              </a:prstGeom>
              <a:noFill/>
            </p:spPr>
          </p:pic>
        </p:grpSp>
        <p:grpSp>
          <p:nvGrpSpPr>
            <p:cNvPr id="15" name="Group 136"/>
            <p:cNvGrpSpPr/>
            <p:nvPr/>
          </p:nvGrpSpPr>
          <p:grpSpPr>
            <a:xfrm>
              <a:off x="3635298" y="5059586"/>
              <a:ext cx="2137305" cy="1506646"/>
              <a:chOff x="3635298" y="5059586"/>
              <a:chExt cx="2137305" cy="1506646"/>
            </a:xfrm>
          </p:grpSpPr>
          <p:sp>
            <p:nvSpPr>
              <p:cNvPr id="43" name="Rounded Rectangle 42"/>
              <p:cNvSpPr/>
              <p:nvPr/>
            </p:nvSpPr>
            <p:spPr>
              <a:xfrm>
                <a:off x="3635298" y="5059586"/>
                <a:ext cx="2137305" cy="1362712"/>
              </a:xfrm>
              <a:prstGeom prst="roundRect">
                <a:avLst>
                  <a:gd name="adj" fmla="val 3985"/>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Rectangle 43"/>
              <p:cNvSpPr/>
              <p:nvPr/>
            </p:nvSpPr>
            <p:spPr>
              <a:xfrm>
                <a:off x="4099934" y="6273425"/>
                <a:ext cx="1185744" cy="29280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Clusters</a:t>
                </a:r>
                <a:endParaRPr lang="en-US" sz="1100" dirty="0">
                  <a:solidFill>
                    <a:srgbClr val="000000"/>
                  </a:solidFill>
                </a:endParaRPr>
              </a:p>
            </p:txBody>
          </p:sp>
          <p:pic>
            <p:nvPicPr>
              <p:cNvPr id="45" name="Picture 697" descr="MCj04352420000[1]"/>
              <p:cNvPicPr>
                <a:picLocks noChangeAspect="1" noChangeArrowheads="1"/>
              </p:cNvPicPr>
              <p:nvPr/>
            </p:nvPicPr>
            <p:blipFill>
              <a:blip r:embed="rId19" cstate="print"/>
              <a:srcRect/>
              <a:stretch>
                <a:fillRect/>
              </a:stretch>
            </p:blipFill>
            <p:spPr bwMode="auto">
              <a:xfrm>
                <a:off x="4706761" y="5173487"/>
                <a:ext cx="395018" cy="837551"/>
              </a:xfrm>
              <a:prstGeom prst="rect">
                <a:avLst/>
              </a:prstGeom>
              <a:noFill/>
              <a:ln w="9525">
                <a:noFill/>
                <a:miter lim="800000"/>
                <a:headEnd/>
                <a:tailEnd/>
              </a:ln>
            </p:spPr>
          </p:pic>
          <p:pic>
            <p:nvPicPr>
              <p:cNvPr id="46" name="Picture 697" descr="MCj04352420000[1]"/>
              <p:cNvPicPr>
                <a:picLocks noChangeAspect="1" noChangeArrowheads="1"/>
              </p:cNvPicPr>
              <p:nvPr/>
            </p:nvPicPr>
            <p:blipFill>
              <a:blip r:embed="rId19" cstate="print"/>
              <a:srcRect/>
              <a:stretch>
                <a:fillRect/>
              </a:stretch>
            </p:blipFill>
            <p:spPr bwMode="auto">
              <a:xfrm>
                <a:off x="4471027" y="5181982"/>
                <a:ext cx="395018" cy="837551"/>
              </a:xfrm>
              <a:prstGeom prst="rect">
                <a:avLst/>
              </a:prstGeom>
              <a:noFill/>
              <a:ln w="9525">
                <a:noFill/>
                <a:miter lim="800000"/>
                <a:headEnd/>
                <a:tailEnd/>
              </a:ln>
            </p:spPr>
          </p:pic>
          <p:pic>
            <p:nvPicPr>
              <p:cNvPr id="47" name="Picture 697" descr="MCj04352420000[1]"/>
              <p:cNvPicPr>
                <a:picLocks noChangeAspect="1" noChangeArrowheads="1"/>
              </p:cNvPicPr>
              <p:nvPr/>
            </p:nvPicPr>
            <p:blipFill>
              <a:blip r:embed="rId19" cstate="print"/>
              <a:srcRect/>
              <a:stretch>
                <a:fillRect/>
              </a:stretch>
            </p:blipFill>
            <p:spPr bwMode="auto">
              <a:xfrm>
                <a:off x="4244394" y="5205609"/>
                <a:ext cx="395018" cy="837551"/>
              </a:xfrm>
              <a:prstGeom prst="rect">
                <a:avLst/>
              </a:prstGeom>
              <a:noFill/>
              <a:ln w="9525">
                <a:noFill/>
                <a:miter lim="800000"/>
                <a:headEnd/>
                <a:tailEnd/>
              </a:ln>
            </p:spPr>
          </p:pic>
          <p:pic>
            <p:nvPicPr>
              <p:cNvPr id="48" name="Picture 698" descr="MCj04352420000[1]"/>
              <p:cNvPicPr>
                <a:picLocks noChangeAspect="1" noChangeArrowheads="1"/>
              </p:cNvPicPr>
              <p:nvPr/>
            </p:nvPicPr>
            <p:blipFill>
              <a:blip r:embed="rId20" cstate="print"/>
              <a:srcRect/>
              <a:stretch>
                <a:fillRect/>
              </a:stretch>
            </p:blipFill>
            <p:spPr bwMode="auto">
              <a:xfrm>
                <a:off x="4002381" y="5229143"/>
                <a:ext cx="398173" cy="844238"/>
              </a:xfrm>
              <a:prstGeom prst="rect">
                <a:avLst/>
              </a:prstGeom>
              <a:noFill/>
              <a:ln w="9525">
                <a:noFill/>
                <a:miter lim="800000"/>
                <a:headEnd/>
                <a:tailEnd/>
              </a:ln>
            </p:spPr>
          </p:pic>
          <p:pic>
            <p:nvPicPr>
              <p:cNvPr id="49" name="Picture 697" descr="MCj04352420000[1]"/>
              <p:cNvPicPr>
                <a:picLocks noChangeAspect="1" noChangeArrowheads="1"/>
              </p:cNvPicPr>
              <p:nvPr/>
            </p:nvPicPr>
            <p:blipFill>
              <a:blip r:embed="rId19" cstate="print"/>
              <a:srcRect/>
              <a:stretch>
                <a:fillRect/>
              </a:stretch>
            </p:blipFill>
            <p:spPr bwMode="auto">
              <a:xfrm>
                <a:off x="3772332" y="5256480"/>
                <a:ext cx="395019" cy="837551"/>
              </a:xfrm>
              <a:prstGeom prst="rect">
                <a:avLst/>
              </a:prstGeom>
              <a:noFill/>
              <a:ln w="9525">
                <a:noFill/>
                <a:miter lim="800000"/>
                <a:headEnd/>
                <a:tailEnd/>
              </a:ln>
            </p:spPr>
          </p:pic>
          <p:pic>
            <p:nvPicPr>
              <p:cNvPr id="50" name="Picture 697" descr="MCj04352420000[1]"/>
              <p:cNvPicPr>
                <a:picLocks noChangeAspect="1" noChangeArrowheads="1"/>
              </p:cNvPicPr>
              <p:nvPr/>
            </p:nvPicPr>
            <p:blipFill>
              <a:blip r:embed="rId19" cstate="print"/>
              <a:srcRect/>
              <a:stretch>
                <a:fillRect/>
              </a:stretch>
            </p:blipFill>
            <p:spPr bwMode="auto">
              <a:xfrm>
                <a:off x="5182547" y="5415096"/>
                <a:ext cx="395018" cy="837551"/>
              </a:xfrm>
              <a:prstGeom prst="rect">
                <a:avLst/>
              </a:prstGeom>
              <a:noFill/>
              <a:ln w="9525">
                <a:noFill/>
                <a:miter lim="800000"/>
                <a:headEnd/>
                <a:tailEnd/>
              </a:ln>
            </p:spPr>
          </p:pic>
          <p:pic>
            <p:nvPicPr>
              <p:cNvPr id="51" name="Picture 697" descr="MCj04352420000[1]"/>
              <p:cNvPicPr>
                <a:picLocks noChangeAspect="1" noChangeArrowheads="1"/>
              </p:cNvPicPr>
              <p:nvPr/>
            </p:nvPicPr>
            <p:blipFill>
              <a:blip r:embed="rId19" cstate="print"/>
              <a:srcRect/>
              <a:stretch>
                <a:fillRect/>
              </a:stretch>
            </p:blipFill>
            <p:spPr bwMode="auto">
              <a:xfrm>
                <a:off x="4946813" y="5423591"/>
                <a:ext cx="395018" cy="837551"/>
              </a:xfrm>
              <a:prstGeom prst="rect">
                <a:avLst/>
              </a:prstGeom>
              <a:noFill/>
              <a:ln w="9525">
                <a:noFill/>
                <a:miter lim="800000"/>
                <a:headEnd/>
                <a:tailEnd/>
              </a:ln>
            </p:spPr>
          </p:pic>
          <p:pic>
            <p:nvPicPr>
              <p:cNvPr id="52" name="Picture 697" descr="MCj04352420000[1]"/>
              <p:cNvPicPr>
                <a:picLocks noChangeAspect="1" noChangeArrowheads="1"/>
              </p:cNvPicPr>
              <p:nvPr/>
            </p:nvPicPr>
            <p:blipFill>
              <a:blip r:embed="rId19" cstate="print"/>
              <a:srcRect/>
              <a:stretch>
                <a:fillRect/>
              </a:stretch>
            </p:blipFill>
            <p:spPr bwMode="auto">
              <a:xfrm>
                <a:off x="4720180" y="5447218"/>
                <a:ext cx="395018" cy="837551"/>
              </a:xfrm>
              <a:prstGeom prst="rect">
                <a:avLst/>
              </a:prstGeom>
              <a:noFill/>
              <a:ln w="9525">
                <a:noFill/>
                <a:miter lim="800000"/>
                <a:headEnd/>
                <a:tailEnd/>
              </a:ln>
            </p:spPr>
          </p:pic>
          <p:pic>
            <p:nvPicPr>
              <p:cNvPr id="53" name="Picture 698" descr="MCj04352420000[1]"/>
              <p:cNvPicPr>
                <a:picLocks noChangeAspect="1" noChangeArrowheads="1"/>
              </p:cNvPicPr>
              <p:nvPr/>
            </p:nvPicPr>
            <p:blipFill>
              <a:blip r:embed="rId20" cstate="print"/>
              <a:srcRect/>
              <a:stretch>
                <a:fillRect/>
              </a:stretch>
            </p:blipFill>
            <p:spPr bwMode="auto">
              <a:xfrm>
                <a:off x="4478167" y="5470752"/>
                <a:ext cx="398173" cy="844238"/>
              </a:xfrm>
              <a:prstGeom prst="rect">
                <a:avLst/>
              </a:prstGeom>
              <a:noFill/>
              <a:ln w="9525">
                <a:noFill/>
                <a:miter lim="800000"/>
                <a:headEnd/>
                <a:tailEnd/>
              </a:ln>
            </p:spPr>
          </p:pic>
          <p:pic>
            <p:nvPicPr>
              <p:cNvPr id="54" name="Picture 697" descr="MCj04352420000[1]"/>
              <p:cNvPicPr>
                <a:picLocks noChangeAspect="1" noChangeArrowheads="1"/>
              </p:cNvPicPr>
              <p:nvPr/>
            </p:nvPicPr>
            <p:blipFill>
              <a:blip r:embed="rId19" cstate="print"/>
              <a:srcRect/>
              <a:stretch>
                <a:fillRect/>
              </a:stretch>
            </p:blipFill>
            <p:spPr bwMode="auto">
              <a:xfrm>
                <a:off x="4248118" y="5498089"/>
                <a:ext cx="395019" cy="837551"/>
              </a:xfrm>
              <a:prstGeom prst="rect">
                <a:avLst/>
              </a:prstGeom>
              <a:noFill/>
              <a:ln w="9525">
                <a:noFill/>
                <a:miter lim="800000"/>
                <a:headEnd/>
                <a:tailEnd/>
              </a:ln>
            </p:spPr>
          </p:pic>
        </p:grpSp>
        <p:grpSp>
          <p:nvGrpSpPr>
            <p:cNvPr id="16" name="Group 132"/>
            <p:cNvGrpSpPr/>
            <p:nvPr/>
          </p:nvGrpSpPr>
          <p:grpSpPr>
            <a:xfrm>
              <a:off x="5850303" y="5062654"/>
              <a:ext cx="2920622" cy="1524627"/>
              <a:chOff x="5850303" y="5062654"/>
              <a:chExt cx="2920622" cy="1524627"/>
            </a:xfrm>
          </p:grpSpPr>
          <p:pic>
            <p:nvPicPr>
              <p:cNvPr id="27" name="Picture 26" descr="vmware_logo.gif"/>
              <p:cNvPicPr>
                <a:picLocks noChangeAspect="1"/>
              </p:cNvPicPr>
              <p:nvPr/>
            </p:nvPicPr>
            <p:blipFill>
              <a:blip r:embed="rId21" cstate="print"/>
              <a:stretch>
                <a:fillRect/>
              </a:stretch>
            </p:blipFill>
            <p:spPr>
              <a:xfrm>
                <a:off x="7635400" y="5920047"/>
                <a:ext cx="772620" cy="309048"/>
              </a:xfrm>
              <a:prstGeom prst="rect">
                <a:avLst/>
              </a:prstGeom>
            </p:spPr>
          </p:pic>
          <p:pic>
            <p:nvPicPr>
              <p:cNvPr id="28" name="Picture 27" descr="xen_logo.gif"/>
              <p:cNvPicPr>
                <a:picLocks noChangeAspect="1"/>
              </p:cNvPicPr>
              <p:nvPr/>
            </p:nvPicPr>
            <p:blipFill>
              <a:blip r:embed="rId22" cstate="print"/>
              <a:stretch>
                <a:fillRect/>
              </a:stretch>
            </p:blipFill>
            <p:spPr>
              <a:xfrm>
                <a:off x="7570240" y="5544705"/>
                <a:ext cx="904687" cy="406806"/>
              </a:xfrm>
              <a:prstGeom prst="rect">
                <a:avLst/>
              </a:prstGeom>
            </p:spPr>
          </p:pic>
          <p:pic>
            <p:nvPicPr>
              <p:cNvPr id="29" name="Picture 96" descr="MCj04421540000[1]"/>
              <p:cNvPicPr>
                <a:picLocks noChangeAspect="1" noChangeArrowheads="1"/>
              </p:cNvPicPr>
              <p:nvPr/>
            </p:nvPicPr>
            <p:blipFill>
              <a:blip r:embed="rId13" cstate="print"/>
              <a:srcRect/>
              <a:stretch>
                <a:fillRect/>
              </a:stretch>
            </p:blipFill>
            <p:spPr bwMode="auto">
              <a:xfrm>
                <a:off x="6978441" y="5555032"/>
                <a:ext cx="561478" cy="599175"/>
              </a:xfrm>
              <a:prstGeom prst="rect">
                <a:avLst/>
              </a:prstGeom>
              <a:noFill/>
              <a:ln w="9525">
                <a:noFill/>
                <a:miter lim="800000"/>
                <a:headEnd/>
                <a:tailEnd/>
              </a:ln>
            </p:spPr>
          </p:pic>
          <p:pic>
            <p:nvPicPr>
              <p:cNvPr id="30" name="Picture 96" descr="MCj04421540000[1]"/>
              <p:cNvPicPr>
                <a:picLocks noChangeAspect="1" noChangeArrowheads="1"/>
              </p:cNvPicPr>
              <p:nvPr/>
            </p:nvPicPr>
            <p:blipFill>
              <a:blip r:embed="rId13" cstate="print"/>
              <a:srcRect/>
              <a:stretch>
                <a:fillRect/>
              </a:stretch>
            </p:blipFill>
            <p:spPr bwMode="auto">
              <a:xfrm>
                <a:off x="6762351" y="5639193"/>
                <a:ext cx="509602" cy="543817"/>
              </a:xfrm>
              <a:prstGeom prst="rect">
                <a:avLst/>
              </a:prstGeom>
              <a:noFill/>
              <a:ln w="9525">
                <a:noFill/>
                <a:miter lim="800000"/>
                <a:headEnd/>
                <a:tailEnd/>
              </a:ln>
            </p:spPr>
          </p:pic>
          <p:pic>
            <p:nvPicPr>
              <p:cNvPr id="31" name="Picture 96" descr="MCj04421540000[1]"/>
              <p:cNvPicPr>
                <a:picLocks noChangeAspect="1" noChangeArrowheads="1"/>
              </p:cNvPicPr>
              <p:nvPr/>
            </p:nvPicPr>
            <p:blipFill>
              <a:blip r:embed="rId13" cstate="print"/>
              <a:srcRect/>
              <a:stretch>
                <a:fillRect/>
              </a:stretch>
            </p:blipFill>
            <p:spPr bwMode="auto">
              <a:xfrm>
                <a:off x="6546262" y="5709707"/>
                <a:ext cx="456779" cy="487447"/>
              </a:xfrm>
              <a:prstGeom prst="rect">
                <a:avLst/>
              </a:prstGeom>
              <a:noFill/>
              <a:ln w="9525">
                <a:noFill/>
                <a:miter lim="800000"/>
                <a:headEnd/>
                <a:tailEnd/>
              </a:ln>
            </p:spPr>
          </p:pic>
          <p:pic>
            <p:nvPicPr>
              <p:cNvPr id="32" name="Picture 96" descr="MCj04421540000[1]"/>
              <p:cNvPicPr>
                <a:picLocks noChangeAspect="1" noChangeArrowheads="1"/>
              </p:cNvPicPr>
              <p:nvPr/>
            </p:nvPicPr>
            <p:blipFill>
              <a:blip r:embed="rId13" cstate="print"/>
              <a:srcRect/>
              <a:stretch>
                <a:fillRect/>
              </a:stretch>
            </p:blipFill>
            <p:spPr bwMode="auto">
              <a:xfrm>
                <a:off x="6275581" y="5766573"/>
                <a:ext cx="456779" cy="487447"/>
              </a:xfrm>
              <a:prstGeom prst="rect">
                <a:avLst/>
              </a:prstGeom>
              <a:noFill/>
              <a:ln w="9525">
                <a:noFill/>
                <a:miter lim="800000"/>
                <a:headEnd/>
                <a:tailEnd/>
              </a:ln>
            </p:spPr>
          </p:pic>
          <p:pic>
            <p:nvPicPr>
              <p:cNvPr id="33" name="Picture 96" descr="MCj04421540000[1]"/>
              <p:cNvPicPr>
                <a:picLocks noChangeAspect="1" noChangeArrowheads="1"/>
              </p:cNvPicPr>
              <p:nvPr/>
            </p:nvPicPr>
            <p:blipFill>
              <a:blip r:embed="rId13" cstate="print"/>
              <a:srcRect/>
              <a:stretch>
                <a:fillRect/>
              </a:stretch>
            </p:blipFill>
            <p:spPr bwMode="auto">
              <a:xfrm>
                <a:off x="6086787" y="5850735"/>
                <a:ext cx="383993" cy="409774"/>
              </a:xfrm>
              <a:prstGeom prst="rect">
                <a:avLst/>
              </a:prstGeom>
              <a:noFill/>
              <a:ln w="9525">
                <a:noFill/>
                <a:miter lim="800000"/>
                <a:headEnd/>
                <a:tailEnd/>
              </a:ln>
            </p:spPr>
          </p:pic>
          <p:grpSp>
            <p:nvGrpSpPr>
              <p:cNvPr id="34" name="Group 36"/>
              <p:cNvGrpSpPr/>
              <p:nvPr/>
            </p:nvGrpSpPr>
            <p:grpSpPr>
              <a:xfrm>
                <a:off x="5950539" y="5322159"/>
                <a:ext cx="1284840" cy="942841"/>
                <a:chOff x="158960" y="5471723"/>
                <a:chExt cx="1480713" cy="1014259"/>
              </a:xfrm>
            </p:grpSpPr>
            <p:pic>
              <p:nvPicPr>
                <p:cNvPr id="38" name="Picture 697" descr="MCj04352420000[1]"/>
                <p:cNvPicPr>
                  <a:picLocks noChangeAspect="1" noChangeArrowheads="1"/>
                </p:cNvPicPr>
                <p:nvPr/>
              </p:nvPicPr>
              <p:blipFill>
                <a:blip r:embed="rId19" cstate="print"/>
                <a:srcRect/>
                <a:stretch>
                  <a:fillRect/>
                </a:stretch>
              </p:blipFill>
              <p:spPr bwMode="auto">
                <a:xfrm>
                  <a:off x="1184435" y="5471723"/>
                  <a:ext cx="455238" cy="900992"/>
                </a:xfrm>
                <a:prstGeom prst="rect">
                  <a:avLst/>
                </a:prstGeom>
                <a:noFill/>
                <a:ln w="9525">
                  <a:noFill/>
                  <a:miter lim="800000"/>
                  <a:headEnd/>
                  <a:tailEnd/>
                </a:ln>
              </p:spPr>
            </p:pic>
            <p:pic>
              <p:nvPicPr>
                <p:cNvPr id="39" name="Picture 697" descr="MCj04352420000[1]"/>
                <p:cNvPicPr>
                  <a:picLocks noChangeAspect="1" noChangeArrowheads="1"/>
                </p:cNvPicPr>
                <p:nvPr/>
              </p:nvPicPr>
              <p:blipFill>
                <a:blip r:embed="rId19" cstate="print"/>
                <a:srcRect/>
                <a:stretch>
                  <a:fillRect/>
                </a:stretch>
              </p:blipFill>
              <p:spPr bwMode="auto">
                <a:xfrm>
                  <a:off x="912764" y="5504854"/>
                  <a:ext cx="455238" cy="900992"/>
                </a:xfrm>
                <a:prstGeom prst="rect">
                  <a:avLst/>
                </a:prstGeom>
                <a:noFill/>
                <a:ln w="9525">
                  <a:noFill/>
                  <a:miter lim="800000"/>
                  <a:headEnd/>
                  <a:tailEnd/>
                </a:ln>
              </p:spPr>
            </p:pic>
            <p:pic>
              <p:nvPicPr>
                <p:cNvPr id="40" name="Picture 697" descr="MCj04352420000[1]"/>
                <p:cNvPicPr>
                  <a:picLocks noChangeAspect="1" noChangeArrowheads="1"/>
                </p:cNvPicPr>
                <p:nvPr/>
              </p:nvPicPr>
              <p:blipFill>
                <a:blip r:embed="rId19" cstate="print"/>
                <a:srcRect/>
                <a:stretch>
                  <a:fillRect/>
                </a:stretch>
              </p:blipFill>
              <p:spPr bwMode="auto">
                <a:xfrm>
                  <a:off x="664434" y="5530271"/>
                  <a:ext cx="455238" cy="900992"/>
                </a:xfrm>
                <a:prstGeom prst="rect">
                  <a:avLst/>
                </a:prstGeom>
                <a:noFill/>
                <a:ln w="9525">
                  <a:noFill/>
                  <a:miter lim="800000"/>
                  <a:headEnd/>
                  <a:tailEnd/>
                </a:ln>
              </p:spPr>
            </p:pic>
            <p:pic>
              <p:nvPicPr>
                <p:cNvPr id="41" name="Picture 698" descr="MCj04352420000[1]"/>
                <p:cNvPicPr>
                  <a:picLocks noChangeAspect="1" noChangeArrowheads="1"/>
                </p:cNvPicPr>
                <p:nvPr/>
              </p:nvPicPr>
              <p:blipFill>
                <a:blip r:embed="rId20" cstate="print"/>
                <a:srcRect/>
                <a:stretch>
                  <a:fillRect/>
                </a:stretch>
              </p:blipFill>
              <p:spPr bwMode="auto">
                <a:xfrm>
                  <a:off x="398378" y="5555587"/>
                  <a:ext cx="458873" cy="908186"/>
                </a:xfrm>
                <a:prstGeom prst="rect">
                  <a:avLst/>
                </a:prstGeom>
                <a:noFill/>
                <a:ln w="9525">
                  <a:noFill/>
                  <a:miter lim="800000"/>
                  <a:headEnd/>
                  <a:tailEnd/>
                </a:ln>
              </p:spPr>
            </p:pic>
            <p:pic>
              <p:nvPicPr>
                <p:cNvPr id="42" name="Picture 697" descr="MCj04352420000[1]"/>
                <p:cNvPicPr>
                  <a:picLocks noChangeAspect="1" noChangeArrowheads="1"/>
                </p:cNvPicPr>
                <p:nvPr/>
              </p:nvPicPr>
              <p:blipFill>
                <a:blip r:embed="rId19" cstate="print"/>
                <a:srcRect/>
                <a:stretch>
                  <a:fillRect/>
                </a:stretch>
              </p:blipFill>
              <p:spPr bwMode="auto">
                <a:xfrm>
                  <a:off x="158960" y="5584990"/>
                  <a:ext cx="455239" cy="900992"/>
                </a:xfrm>
                <a:prstGeom prst="rect">
                  <a:avLst/>
                </a:prstGeom>
                <a:noFill/>
                <a:ln w="9525">
                  <a:noFill/>
                  <a:miter lim="800000"/>
                  <a:headEnd/>
                  <a:tailEnd/>
                </a:ln>
              </p:spPr>
            </p:pic>
          </p:grpSp>
          <p:sp>
            <p:nvSpPr>
              <p:cNvPr id="35" name="Rounded Rectangle 34"/>
              <p:cNvSpPr/>
              <p:nvPr/>
            </p:nvSpPr>
            <p:spPr>
              <a:xfrm>
                <a:off x="5850303" y="5062654"/>
                <a:ext cx="2920622" cy="1367328"/>
              </a:xfrm>
              <a:prstGeom prst="roundRect">
                <a:avLst>
                  <a:gd name="adj" fmla="val 3985"/>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Rectangle 35"/>
              <p:cNvSpPr/>
              <p:nvPr/>
            </p:nvSpPr>
            <p:spPr>
              <a:xfrm>
                <a:off x="6068667" y="6307106"/>
                <a:ext cx="2406260" cy="2801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Virtual Cluster Resources</a:t>
                </a:r>
                <a:endParaRPr lang="en-US" sz="1100" dirty="0">
                  <a:solidFill>
                    <a:srgbClr val="000000"/>
                  </a:solidFill>
                </a:endParaRPr>
              </a:p>
            </p:txBody>
          </p:sp>
          <p:pic>
            <p:nvPicPr>
              <p:cNvPr id="37" name="Picture 36" descr="eucalyptus_logo_awh.png"/>
              <p:cNvPicPr>
                <a:picLocks noChangeAspect="1"/>
              </p:cNvPicPr>
              <p:nvPr/>
            </p:nvPicPr>
            <p:blipFill>
              <a:blip r:embed="rId23" cstate="print"/>
              <a:stretch>
                <a:fillRect/>
              </a:stretch>
            </p:blipFill>
            <p:spPr>
              <a:xfrm>
                <a:off x="7459587" y="5075663"/>
                <a:ext cx="1071097" cy="436625"/>
              </a:xfrm>
              <a:prstGeom prst="rect">
                <a:avLst/>
              </a:prstGeom>
            </p:spPr>
          </p:pic>
        </p:grpSp>
        <p:sp>
          <p:nvSpPr>
            <p:cNvPr id="17" name="Left Arrow 16"/>
            <p:cNvSpPr/>
            <p:nvPr/>
          </p:nvSpPr>
          <p:spPr>
            <a:xfrm rot="16200000">
              <a:off x="1417080" y="4863878"/>
              <a:ext cx="433801" cy="296099"/>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Rectangle 4"/>
            <p:cNvSpPr/>
            <p:nvPr/>
          </p:nvSpPr>
          <p:spPr>
            <a:xfrm>
              <a:off x="3403611" y="4199558"/>
              <a:ext cx="2116231" cy="578827"/>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rgbClr val="000000"/>
                  </a:solidFill>
                </a:rPr>
                <a:t>Resource </a:t>
              </a:r>
            </a:p>
            <a:p>
              <a:r>
                <a:rPr lang="en-US" sz="1100" dirty="0" smtClean="0">
                  <a:solidFill>
                    <a:srgbClr val="000000"/>
                  </a:solidFill>
                </a:rPr>
                <a:t>Reservation</a:t>
              </a:r>
            </a:p>
          </p:txBody>
        </p:sp>
        <p:pic>
          <p:nvPicPr>
            <p:cNvPr id="19" name="Picture 2" descr="C:\Documents and Settings\csve\Local Settings\Temporary Internet Files\Content.IE5\8DARKL23\MC900432664[1].png"/>
            <p:cNvPicPr>
              <a:picLocks noChangeAspect="1" noChangeArrowheads="1"/>
            </p:cNvPicPr>
            <p:nvPr/>
          </p:nvPicPr>
          <p:blipFill>
            <a:blip r:embed="rId24" cstate="print"/>
            <a:srcRect/>
            <a:stretch>
              <a:fillRect/>
            </a:stretch>
          </p:blipFill>
          <p:spPr bwMode="auto">
            <a:xfrm>
              <a:off x="4439561" y="3815183"/>
              <a:ext cx="1208513" cy="1208513"/>
            </a:xfrm>
            <a:prstGeom prst="rect">
              <a:avLst/>
            </a:prstGeom>
            <a:noFill/>
          </p:spPr>
        </p:pic>
        <p:sp>
          <p:nvSpPr>
            <p:cNvPr id="20" name="Left Arrow 19"/>
            <p:cNvSpPr/>
            <p:nvPr/>
          </p:nvSpPr>
          <p:spPr>
            <a:xfrm rot="16200000">
              <a:off x="2193948" y="4849009"/>
              <a:ext cx="433801" cy="296099"/>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Left Arrow 20"/>
            <p:cNvSpPr/>
            <p:nvPr/>
          </p:nvSpPr>
          <p:spPr>
            <a:xfrm rot="16200000">
              <a:off x="6547885" y="4409792"/>
              <a:ext cx="1279669" cy="384886"/>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Rectangle 4"/>
            <p:cNvSpPr/>
            <p:nvPr/>
          </p:nvSpPr>
          <p:spPr>
            <a:xfrm>
              <a:off x="508186" y="2230667"/>
              <a:ext cx="1278342" cy="338279"/>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Master Node</a:t>
              </a:r>
            </a:p>
          </p:txBody>
        </p:sp>
        <p:sp>
          <p:nvSpPr>
            <p:cNvPr id="23" name="Rounded Rectangle 22"/>
            <p:cNvSpPr/>
            <p:nvPr/>
          </p:nvSpPr>
          <p:spPr>
            <a:xfrm>
              <a:off x="0" y="1988458"/>
              <a:ext cx="8926286" cy="4673600"/>
            </a:xfrm>
            <a:prstGeom prst="roundRect">
              <a:avLst>
                <a:gd name="adj" fmla="val 2432"/>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Left Arrow 23"/>
            <p:cNvSpPr/>
            <p:nvPr/>
          </p:nvSpPr>
          <p:spPr>
            <a:xfrm rot="5400000">
              <a:off x="6522485" y="2062106"/>
              <a:ext cx="1315955" cy="384886"/>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Left Arrow 24"/>
            <p:cNvSpPr/>
            <p:nvPr/>
          </p:nvSpPr>
          <p:spPr>
            <a:xfrm rot="3905262">
              <a:off x="5558076" y="2143499"/>
              <a:ext cx="1384541" cy="384886"/>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Rectangle 25"/>
            <p:cNvSpPr/>
            <p:nvPr/>
          </p:nvSpPr>
          <p:spPr>
            <a:xfrm>
              <a:off x="183400" y="1806267"/>
              <a:ext cx="1906658" cy="34184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Local Infrastructure</a:t>
              </a:r>
              <a:endParaRPr lang="en-US" sz="1100" dirty="0">
                <a:solidFill>
                  <a:srgbClr val="000000"/>
                </a:solidFill>
              </a:endParaRPr>
            </a:p>
          </p:txBody>
        </p:sp>
      </p:grpSp>
    </p:spTree>
    <p:extLst>
      <p:ext uri="{BB962C8B-B14F-4D97-AF65-F5344CB8AC3E}">
        <p14:creationId xmlns:p14="http://schemas.microsoft.com/office/powerpoint/2010/main" val="9239825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Objectives – PART 2</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52</a:t>
            </a:fld>
            <a:endParaRPr lang="en-US"/>
          </a:p>
        </p:txBody>
      </p:sp>
      <p:sp>
        <p:nvSpPr>
          <p:cNvPr id="8" name="Rounded Rectangle 7"/>
          <p:cNvSpPr/>
          <p:nvPr/>
        </p:nvSpPr>
        <p:spPr bwMode="auto">
          <a:xfrm>
            <a:off x="0" y="57150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81096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Programming and Management</a:t>
            </a:r>
            <a:endParaRPr lang="en-US" dirty="0"/>
          </a:p>
        </p:txBody>
      </p:sp>
      <p:sp>
        <p:nvSpPr>
          <p:cNvPr id="5" name="Content Placeholder 4"/>
          <p:cNvSpPr>
            <a:spLocks noGrp="1"/>
          </p:cNvSpPr>
          <p:nvPr>
            <p:ph idx="1"/>
          </p:nvPr>
        </p:nvSpPr>
        <p:spPr/>
        <p:txBody>
          <a:bodyPr/>
          <a:lstStyle/>
          <a:p>
            <a:pPr algn="just"/>
            <a:r>
              <a:rPr lang="en-US" dirty="0" err="1" smtClean="0"/>
              <a:t>Aneka’s</a:t>
            </a:r>
            <a:r>
              <a:rPr lang="en-US" dirty="0" smtClean="0"/>
              <a:t> primary purpose is to provide a scalable middleware product in which to execute distributed applications.</a:t>
            </a:r>
          </a:p>
          <a:p>
            <a:pPr algn="just"/>
            <a:r>
              <a:rPr lang="en-US" dirty="0" smtClean="0"/>
              <a:t>Application development and management constitute the two major features that are exposed to developers and system administrators.</a:t>
            </a:r>
          </a:p>
          <a:p>
            <a:pPr algn="just"/>
            <a:r>
              <a:rPr lang="en-US" dirty="0" smtClean="0"/>
              <a:t>To simplify these activities, Aneka provides developers with a comprehensive and extensible set of APIs and administrators with powerful and intuitive management tools.</a:t>
            </a:r>
          </a:p>
          <a:p>
            <a:pPr algn="just"/>
            <a:r>
              <a:rPr lang="en-US" dirty="0" smtClean="0"/>
              <a:t>The APIs for development are mostly concentrated in the Aneka SDK; management tools are exposed through the Management Console. </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53</a:t>
            </a:fld>
            <a:endParaRPr lang="en-US"/>
          </a:p>
        </p:txBody>
      </p:sp>
    </p:spTree>
    <p:extLst>
      <p:ext uri="{BB962C8B-B14F-4D97-AF65-F5344CB8AC3E}">
        <p14:creationId xmlns:p14="http://schemas.microsoft.com/office/powerpoint/2010/main" val="11122800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SDK</a:t>
            </a:r>
            <a:endParaRPr lang="en-US" dirty="0"/>
          </a:p>
        </p:txBody>
      </p:sp>
      <p:sp>
        <p:nvSpPr>
          <p:cNvPr id="3" name="Content Placeholder 2"/>
          <p:cNvSpPr>
            <a:spLocks noGrp="1"/>
          </p:cNvSpPr>
          <p:nvPr>
            <p:ph idx="1"/>
          </p:nvPr>
        </p:nvSpPr>
        <p:spPr/>
        <p:txBody>
          <a:bodyPr/>
          <a:lstStyle/>
          <a:p>
            <a:pPr algn="just"/>
            <a:r>
              <a:rPr lang="en-US" dirty="0" smtClean="0"/>
              <a:t>Aneka provides APIs for developing applications on top of existing programming models, implementing new programming models, and developing new services to integrate into the Aneka Cloud. </a:t>
            </a:r>
          </a:p>
          <a:p>
            <a:pPr algn="just"/>
            <a:r>
              <a:rPr lang="en-US" dirty="0" smtClean="0"/>
              <a:t>The development of applications mostly focuses on the use of existing features and leveraging the services of the middleware, while the implementation of new programming models or new services enriches the features of Aneka.</a:t>
            </a:r>
          </a:p>
          <a:p>
            <a:pPr algn="just"/>
            <a:r>
              <a:rPr lang="en-US" dirty="0" smtClean="0"/>
              <a:t>The SDK provides support  for both programming models and services by means of the Application Model and the Service Model.</a:t>
            </a:r>
          </a:p>
          <a:p>
            <a:pPr algn="just"/>
            <a:r>
              <a:rPr lang="en-US" dirty="0" smtClean="0"/>
              <a:t>The former covers the develop- </a:t>
            </a:r>
            <a:r>
              <a:rPr lang="en-US" dirty="0" err="1" smtClean="0"/>
              <a:t>ment</a:t>
            </a:r>
            <a:r>
              <a:rPr lang="en-US" dirty="0" smtClean="0"/>
              <a:t> of applications and new programming models; the latter defines the general infrastructure for service development.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54</a:t>
            </a:fld>
            <a:endParaRPr lang="en-US"/>
          </a:p>
        </p:txBody>
      </p:sp>
    </p:spTree>
    <p:extLst>
      <p:ext uri="{BB962C8B-B14F-4D97-AF65-F5344CB8AC3E}">
        <p14:creationId xmlns:p14="http://schemas.microsoft.com/office/powerpoint/2010/main" val="31440293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r>
              <a:rPr lang="en-US" dirty="0" smtClean="0"/>
              <a:t>Aneka provides support for distributed execution in the Cloud with the abstraction of programming models.</a:t>
            </a:r>
          </a:p>
          <a:p>
            <a:r>
              <a:rPr lang="en-US" dirty="0" smtClean="0"/>
              <a:t>A programming model identifies both the abstraction used by the developers and the runtime support for the execution of programs on top of Aneka.</a:t>
            </a:r>
          </a:p>
          <a:p>
            <a:r>
              <a:rPr lang="en-US" dirty="0" smtClean="0"/>
              <a:t>The Application Model represents the minimum set of APIs that is common to all the programming models for representing and programming distributed applications on top of Aneka.</a:t>
            </a:r>
          </a:p>
          <a:p>
            <a:r>
              <a:rPr lang="en-US" dirty="0" smtClean="0"/>
              <a:t>This model is further specialized according to the needs and the particular features of each of the programming models.</a:t>
            </a:r>
          </a:p>
          <a:p>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55</a:t>
            </a:fld>
            <a:endParaRPr lang="en-US"/>
          </a:p>
        </p:txBody>
      </p:sp>
    </p:spTree>
    <p:extLst>
      <p:ext uri="{BB962C8B-B14F-4D97-AF65-F5344CB8AC3E}">
        <p14:creationId xmlns:p14="http://schemas.microsoft.com/office/powerpoint/2010/main" val="23892550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2 : Objectives</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56</a:t>
            </a:fld>
            <a:endParaRPr lang="en-US"/>
          </a:p>
        </p:txBody>
      </p:sp>
      <p:sp>
        <p:nvSpPr>
          <p:cNvPr id="8" name="Rounded Rectangle 7"/>
          <p:cNvSpPr/>
          <p:nvPr/>
        </p:nvSpPr>
        <p:spPr bwMode="auto">
          <a:xfrm>
            <a:off x="0" y="62484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7434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Tools</a:t>
            </a:r>
            <a:endParaRPr lang="en-US" dirty="0"/>
          </a:p>
        </p:txBody>
      </p:sp>
      <p:sp>
        <p:nvSpPr>
          <p:cNvPr id="3" name="Content Placeholder 2"/>
          <p:cNvSpPr>
            <a:spLocks noGrp="1"/>
          </p:cNvSpPr>
          <p:nvPr>
            <p:ph idx="1"/>
          </p:nvPr>
        </p:nvSpPr>
        <p:spPr/>
        <p:txBody>
          <a:bodyPr/>
          <a:lstStyle/>
          <a:p>
            <a:pPr algn="just"/>
            <a:r>
              <a:rPr lang="en-US" dirty="0" smtClean="0"/>
              <a:t>Aneka is a pure </a:t>
            </a:r>
            <a:r>
              <a:rPr lang="en-US" dirty="0" err="1" smtClean="0"/>
              <a:t>PaaS</a:t>
            </a:r>
            <a:r>
              <a:rPr lang="en-US" dirty="0" smtClean="0"/>
              <a:t> implementation and requires virtual or physical hardware to be deployed. Hence, infrastructure management, together with facilities for installing logical clouds on such infrastructure, is a fundamental feature of </a:t>
            </a:r>
            <a:r>
              <a:rPr lang="en-US" dirty="0" err="1" smtClean="0"/>
              <a:t>Aneka’s</a:t>
            </a:r>
            <a:r>
              <a:rPr lang="en-US" dirty="0" smtClean="0"/>
              <a:t> management layer. </a:t>
            </a:r>
          </a:p>
          <a:p>
            <a:pPr algn="just"/>
            <a:r>
              <a:rPr lang="en-US" dirty="0" smtClean="0"/>
              <a:t>This layer also includes capabilities for managing services and applications running in the Aneka Cloud. </a:t>
            </a:r>
          </a:p>
          <a:p>
            <a:pPr lvl="1" algn="just"/>
            <a:r>
              <a:rPr lang="en-US" dirty="0" smtClean="0"/>
              <a:t>Infrastructure Management : </a:t>
            </a:r>
            <a:r>
              <a:rPr lang="en-US" dirty="0" smtClean="0">
                <a:solidFill>
                  <a:schemeClr val="tx1"/>
                </a:solidFill>
              </a:rPr>
              <a:t>Leveraging physical or virtual hardware in order to deploy Aneka Clouds</a:t>
            </a:r>
            <a:endParaRPr lang="en-US" dirty="0" smtClean="0"/>
          </a:p>
          <a:p>
            <a:pPr lvl="1" algn="just"/>
            <a:r>
              <a:rPr lang="en-US" dirty="0" smtClean="0"/>
              <a:t>Platform Management : </a:t>
            </a:r>
            <a:r>
              <a:rPr lang="en-US" dirty="0" smtClean="0">
                <a:solidFill>
                  <a:schemeClr val="tx1"/>
                </a:solidFill>
              </a:rPr>
              <a:t>A collection of connected containers defines the platform on top of which applications are executed.</a:t>
            </a:r>
          </a:p>
          <a:p>
            <a:pPr lvl="1" algn="just"/>
            <a:r>
              <a:rPr lang="en-US" dirty="0" smtClean="0"/>
              <a:t>Application Management: </a:t>
            </a:r>
            <a:r>
              <a:rPr lang="en-US" dirty="0" smtClean="0">
                <a:solidFill>
                  <a:schemeClr val="tx1"/>
                </a:solidFill>
              </a:rPr>
              <a:t>The management APIs provide administrators with monitoring and profiling features that help them track the usage of resources and relate them to users and applications.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32E25198-89AE-4B00-A47A-4DE3C7AA5454}" type="slidenum">
              <a:rPr lang="en-US" smtClean="0"/>
              <a:pPr/>
              <a:t>57</a:t>
            </a:fld>
            <a:endParaRPr lang="en-US"/>
          </a:p>
        </p:txBody>
      </p:sp>
    </p:spTree>
    <p:extLst>
      <p:ext uri="{BB962C8B-B14F-4D97-AF65-F5344CB8AC3E}">
        <p14:creationId xmlns:p14="http://schemas.microsoft.com/office/powerpoint/2010/main" val="17522114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a:xfrm>
            <a:off x="163080" y="990600"/>
            <a:ext cx="8848147" cy="5577728"/>
          </a:xfrm>
        </p:spPr>
        <p:txBody>
          <a:bodyPr/>
          <a:lstStyle/>
          <a:p>
            <a:r>
              <a:rPr lang="en-US" sz="2000" dirty="0" smtClean="0"/>
              <a:t>In this chapter, we have discussed introduction to parallel and distributed computing as a foundation for better understanding Cloud computing.</a:t>
            </a:r>
          </a:p>
          <a:p>
            <a:r>
              <a:rPr lang="en-US" sz="2000" dirty="0" smtClean="0"/>
              <a:t>Parallel and distributed computing emerged as a solution for solving complex/grand challenge problems by first using multiple processing elements and then multiple computing nodes in a network.</a:t>
            </a:r>
          </a:p>
          <a:p>
            <a:r>
              <a:rPr lang="en-US" sz="2000" dirty="0" smtClean="0"/>
              <a:t>Unification of parallel and distributed computing allows one to harness a set of networked and heterogeneous computers and presents them as unified resource.</a:t>
            </a:r>
          </a:p>
          <a:p>
            <a:r>
              <a:rPr lang="en-US" sz="2000" dirty="0" smtClean="0"/>
              <a:t>IPC is a fundamental element in distributed systems. It is the element that tries together separate processes and allows them to be seen as whole message-based communication.</a:t>
            </a:r>
          </a:p>
          <a:p>
            <a:r>
              <a:rPr lang="en-US" sz="2000" dirty="0" smtClean="0"/>
              <a:t>Cloud computing leverages these models, abstraction, and  technologies and provide a more efficient way to design and use distributed systems by making entire systems or components available on demand.</a:t>
            </a:r>
          </a:p>
          <a:p>
            <a:r>
              <a:rPr lang="en-US" sz="2000" dirty="0" smtClean="0"/>
              <a:t>Discussed the fundamental services in Aneka, presented Aneka Application programming point of view, container services, and three different models of Cloud programming models Thread, Task and MapReduce.</a:t>
            </a:r>
            <a:endParaRPr lang="en-US" sz="20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58</a:t>
            </a:fld>
            <a:endParaRPr lang="en-US"/>
          </a:p>
        </p:txBody>
      </p:sp>
    </p:spTree>
    <p:extLst>
      <p:ext uri="{BB962C8B-B14F-4D97-AF65-F5344CB8AC3E}">
        <p14:creationId xmlns:p14="http://schemas.microsoft.com/office/powerpoint/2010/main" val="34561819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a:t>
            </a:r>
            <a:r>
              <a:rPr lang="en-US" sz="2400" dirty="0" smtClean="0"/>
              <a:t>McGraw </a:t>
            </a:r>
            <a:r>
              <a:rPr lang="en-US" sz="2400" dirty="0"/>
              <a:t>Hill, ISBN-13: 978-1-25-902995-0, New Delhi, India, 2013</a:t>
            </a:r>
            <a:r>
              <a:rPr lang="en-US" sz="2400" dirty="0" smtClean="0"/>
              <a:t>.</a:t>
            </a:r>
          </a:p>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Morgan Kaufmann, ISBN: 978-0-12-411454-8, Burlington, Massachusetts, USA, May 2013. </a:t>
            </a:r>
            <a:endParaRPr lang="en-US" sz="2400" dirty="0" smtClean="0"/>
          </a:p>
          <a:p>
            <a:pPr lvl="1" algn="just"/>
            <a:r>
              <a:rPr lang="en-US" sz="2800" dirty="0"/>
              <a:t> Chapter 5</a:t>
            </a:r>
          </a:p>
          <a:p>
            <a:pPr lvl="2" algn="just"/>
            <a:r>
              <a:rPr lang="en-US" sz="2400" dirty="0"/>
              <a:t>Section 5.1 to 5.4</a:t>
            </a:r>
          </a:p>
          <a:p>
            <a:pPr algn="just"/>
            <a:r>
              <a:rPr lang="en-US" sz="2400" dirty="0" smtClean="0"/>
              <a:t>Thank you Dr. </a:t>
            </a:r>
            <a:r>
              <a:rPr lang="en-US" sz="2400" dirty="0" err="1" smtClean="0"/>
              <a:t>Raghav</a:t>
            </a:r>
            <a:r>
              <a:rPr lang="en-US" sz="2400" dirty="0" smtClean="0"/>
              <a:t> </a:t>
            </a:r>
            <a:r>
              <a:rPr lang="en-US" sz="2400" dirty="0" err="1" smtClean="0"/>
              <a:t>Kune</a:t>
            </a:r>
            <a:r>
              <a:rPr lang="en-US" sz="2400" dirty="0" smtClean="0"/>
              <a:t> for compiling slides.</a:t>
            </a:r>
            <a:endParaRPr lang="en-AU"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59</a:t>
            </a:fld>
            <a:endParaRPr lang="en-US"/>
          </a:p>
        </p:txBody>
      </p:sp>
    </p:spTree>
    <p:extLst>
      <p:ext uri="{BB962C8B-B14F-4D97-AF65-F5344CB8AC3E}">
        <p14:creationId xmlns:p14="http://schemas.microsoft.com/office/powerpoint/2010/main" val="3446052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Framework Overview</a:t>
            </a:r>
            <a:endParaRPr lang="en-US" dirty="0"/>
          </a:p>
        </p:txBody>
      </p:sp>
      <p:sp>
        <p:nvSpPr>
          <p:cNvPr id="3" name="Content Placeholder 2"/>
          <p:cNvSpPr>
            <a:spLocks noGrp="1"/>
          </p:cNvSpPr>
          <p:nvPr>
            <p:ph idx="1"/>
          </p:nvPr>
        </p:nvSpPr>
        <p:spPr/>
        <p:txBody>
          <a:bodyPr/>
          <a:lstStyle/>
          <a:p>
            <a:r>
              <a:rPr lang="en-US" dirty="0" smtClean="0"/>
              <a:t>Aneka is a software platform for developing cloud computing applications. It allows harnessing of disparate computing resources and managing them into a unique virtual domain- the Aneka Cloud – in which applications are executed.</a:t>
            </a:r>
          </a:p>
          <a:p>
            <a:r>
              <a:rPr lang="en-US" dirty="0" smtClean="0"/>
              <a:t>According to the Cloud Computing Reference Model, Aneka is a pure </a:t>
            </a:r>
            <a:r>
              <a:rPr lang="en-US" dirty="0" err="1" smtClean="0"/>
              <a:t>PaaS</a:t>
            </a:r>
            <a:r>
              <a:rPr lang="en-US" dirty="0" smtClean="0"/>
              <a:t> solution for Cloud computing.</a:t>
            </a:r>
          </a:p>
          <a:p>
            <a:r>
              <a:rPr lang="en-US" dirty="0" smtClean="0"/>
              <a:t>Aneka is a Cloud middle ware product than can be deployed on a heterogeneous set of resources – a network of computers, a multi core server, data centers, virtual cloud infrastructures, or a mixture of these.</a:t>
            </a:r>
          </a:p>
          <a:p>
            <a:r>
              <a:rPr lang="en-US" dirty="0" smtClean="0"/>
              <a:t>The framework provides both middleware for managing and scaling distributed applications and extensible set of APIs for developing them.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a:t>
            </a:fld>
            <a:endParaRPr lang="en-US"/>
          </a:p>
        </p:txBody>
      </p:sp>
    </p:spTree>
    <p:extLst>
      <p:ext uri="{BB962C8B-B14F-4D97-AF65-F5344CB8AC3E}">
        <p14:creationId xmlns:p14="http://schemas.microsoft.com/office/powerpoint/2010/main" val="2507441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2E25198-89AE-4B00-A47A-4DE3C7AA5454}" type="slidenum">
              <a:rPr lang="en-US" smtClean="0"/>
              <a:pPr/>
              <a:t>7</a:t>
            </a:fld>
            <a:endParaRPr lang="en-US"/>
          </a:p>
        </p:txBody>
      </p:sp>
      <p:sp>
        <p:nvSpPr>
          <p:cNvPr id="2" name="Title 1"/>
          <p:cNvSpPr>
            <a:spLocks noGrp="1"/>
          </p:cNvSpPr>
          <p:nvPr>
            <p:ph type="title" idx="4294967295"/>
          </p:nvPr>
        </p:nvSpPr>
        <p:spPr>
          <a:xfrm>
            <a:off x="298450" y="0"/>
            <a:ext cx="8845550" cy="876300"/>
          </a:xfrm>
        </p:spPr>
        <p:txBody>
          <a:bodyPr/>
          <a:lstStyle/>
          <a:p>
            <a:r>
              <a:rPr lang="en-US" dirty="0" smtClean="0"/>
              <a:t>Aneka Capabilities at glance</a:t>
            </a:r>
            <a:endParaRPr lang="en-US" dirty="0"/>
          </a:p>
        </p:txBody>
      </p:sp>
      <p:grpSp>
        <p:nvGrpSpPr>
          <p:cNvPr id="418" name="Group 417"/>
          <p:cNvGrpSpPr/>
          <p:nvPr/>
        </p:nvGrpSpPr>
        <p:grpSpPr>
          <a:xfrm>
            <a:off x="2362200" y="1066800"/>
            <a:ext cx="5486400" cy="5512490"/>
            <a:chOff x="2756694" y="919163"/>
            <a:chExt cx="3511096" cy="5047928"/>
          </a:xfrm>
        </p:grpSpPr>
        <p:pic>
          <p:nvPicPr>
            <p:cNvPr id="6" name="Picture 5"/>
            <p:cNvPicPr>
              <a:picLocks noChangeAspect="1" noChangeArrowheads="1"/>
            </p:cNvPicPr>
            <p:nvPr/>
          </p:nvPicPr>
          <p:blipFill>
            <a:blip r:embed="rId2"/>
            <a:srcRect/>
            <a:stretch>
              <a:fillRect/>
            </a:stretch>
          </p:blipFill>
          <p:spPr bwMode="auto">
            <a:xfrm>
              <a:off x="3275807" y="1638300"/>
              <a:ext cx="1995487" cy="2819400"/>
            </a:xfrm>
            <a:prstGeom prst="rect">
              <a:avLst/>
            </a:prstGeom>
            <a:noFill/>
            <a:ln w="9525" algn="ctr">
              <a:noFill/>
              <a:miter lim="800000"/>
              <a:headEnd/>
              <a:tailEnd/>
            </a:ln>
          </p:spPr>
        </p:pic>
        <p:sp>
          <p:nvSpPr>
            <p:cNvPr id="7" name="TextBox 8"/>
            <p:cNvSpPr txBox="1">
              <a:spLocks noChangeArrowheads="1"/>
            </p:cNvSpPr>
            <p:nvPr/>
          </p:nvSpPr>
          <p:spPr bwMode="auto">
            <a:xfrm>
              <a:off x="3010694" y="5600700"/>
              <a:ext cx="2261990" cy="366391"/>
            </a:xfrm>
            <a:prstGeom prst="rect">
              <a:avLst/>
            </a:prstGeom>
            <a:no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2000" b="1">
                  <a:solidFill>
                    <a:srgbClr val="FF0000"/>
                  </a:solidFill>
                  <a:latin typeface="Arial" charset="0"/>
                  <a:cs typeface="Arial" charset="0"/>
                </a:rPr>
                <a:t>Multiple Infrastructures</a:t>
              </a:r>
            </a:p>
          </p:txBody>
        </p:sp>
        <p:sp>
          <p:nvSpPr>
            <p:cNvPr id="8" name="TextBox 11"/>
            <p:cNvSpPr txBox="1">
              <a:spLocks noChangeArrowheads="1"/>
            </p:cNvSpPr>
            <p:nvPr/>
          </p:nvSpPr>
          <p:spPr bwMode="auto">
            <a:xfrm>
              <a:off x="2858294" y="4406900"/>
              <a:ext cx="810401" cy="310023"/>
            </a:xfrm>
            <a:prstGeom prst="rect">
              <a:avLst/>
            </a:prstGeom>
            <a:solidFill>
              <a:srgbClr val="A6F4FC"/>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Multi-core</a:t>
              </a:r>
            </a:p>
          </p:txBody>
        </p:sp>
        <p:sp>
          <p:nvSpPr>
            <p:cNvPr id="9" name="TextBox 13"/>
            <p:cNvSpPr txBox="1">
              <a:spLocks noChangeArrowheads="1"/>
            </p:cNvSpPr>
            <p:nvPr/>
          </p:nvSpPr>
          <p:spPr bwMode="auto">
            <a:xfrm>
              <a:off x="3772694" y="4406900"/>
              <a:ext cx="622520" cy="310023"/>
            </a:xfrm>
            <a:prstGeom prst="rect">
              <a:avLst/>
            </a:prstGeom>
            <a:solidFill>
              <a:srgbClr val="E3FC4E"/>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Cluster</a:t>
              </a:r>
            </a:p>
          </p:txBody>
        </p:sp>
        <p:sp>
          <p:nvSpPr>
            <p:cNvPr id="10" name="TextBox 15"/>
            <p:cNvSpPr txBox="1">
              <a:spLocks noChangeArrowheads="1"/>
            </p:cNvSpPr>
            <p:nvPr/>
          </p:nvSpPr>
          <p:spPr bwMode="auto">
            <a:xfrm>
              <a:off x="4517232" y="4406900"/>
              <a:ext cx="427459" cy="310023"/>
            </a:xfrm>
            <a:prstGeom prst="rect">
              <a:avLst/>
            </a:prstGeom>
            <a:solidFill>
              <a:srgbClr val="A6F4FC"/>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Grid</a:t>
              </a:r>
            </a:p>
          </p:txBody>
        </p:sp>
        <p:sp>
          <p:nvSpPr>
            <p:cNvPr id="11" name="TextBox 16"/>
            <p:cNvSpPr txBox="1">
              <a:spLocks noChangeArrowheads="1"/>
            </p:cNvSpPr>
            <p:nvPr/>
          </p:nvSpPr>
          <p:spPr bwMode="auto">
            <a:xfrm>
              <a:off x="5068094" y="4406900"/>
              <a:ext cx="536358" cy="310023"/>
            </a:xfrm>
            <a:prstGeom prst="rect">
              <a:avLst/>
            </a:prstGeom>
            <a:solidFill>
              <a:srgbClr val="FFFF00"/>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Cloud</a:t>
              </a:r>
            </a:p>
          </p:txBody>
        </p:sp>
        <p:sp>
          <p:nvSpPr>
            <p:cNvPr id="12" name="TextBox 17"/>
            <p:cNvSpPr txBox="1">
              <a:spLocks noChangeArrowheads="1"/>
            </p:cNvSpPr>
            <p:nvPr/>
          </p:nvSpPr>
          <p:spPr bwMode="auto">
            <a:xfrm>
              <a:off x="2756694" y="1423988"/>
              <a:ext cx="622520" cy="310023"/>
            </a:xfrm>
            <a:prstGeom prst="rect">
              <a:avLst/>
            </a:prstGeom>
            <a:solidFill>
              <a:srgbClr val="A6F4FC"/>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Thread</a:t>
              </a:r>
            </a:p>
          </p:txBody>
        </p:sp>
        <p:sp>
          <p:nvSpPr>
            <p:cNvPr id="13" name="TextBox 18"/>
            <p:cNvSpPr txBox="1">
              <a:spLocks noChangeArrowheads="1"/>
            </p:cNvSpPr>
            <p:nvPr/>
          </p:nvSpPr>
          <p:spPr bwMode="auto">
            <a:xfrm>
              <a:off x="3552032" y="1423988"/>
              <a:ext cx="452351" cy="310023"/>
            </a:xfrm>
            <a:prstGeom prst="rect">
              <a:avLst/>
            </a:prstGeom>
            <a:solidFill>
              <a:srgbClr val="E3FC4E"/>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Task</a:t>
              </a:r>
            </a:p>
          </p:txBody>
        </p:sp>
        <p:sp>
          <p:nvSpPr>
            <p:cNvPr id="14" name="TextBox 19"/>
            <p:cNvSpPr txBox="1">
              <a:spLocks noChangeArrowheads="1"/>
            </p:cNvSpPr>
            <p:nvPr/>
          </p:nvSpPr>
          <p:spPr bwMode="auto">
            <a:xfrm>
              <a:off x="4237832" y="1423988"/>
              <a:ext cx="267102" cy="310023"/>
            </a:xfrm>
            <a:prstGeom prst="rect">
              <a:avLst/>
            </a:prstGeom>
            <a:solidFill>
              <a:srgbClr val="A6F4FC"/>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a:t>
              </a:r>
            </a:p>
          </p:txBody>
        </p:sp>
        <p:sp>
          <p:nvSpPr>
            <p:cNvPr id="15" name="TextBox 20"/>
            <p:cNvSpPr txBox="1">
              <a:spLocks noChangeArrowheads="1"/>
            </p:cNvSpPr>
            <p:nvPr/>
          </p:nvSpPr>
          <p:spPr bwMode="auto">
            <a:xfrm>
              <a:off x="4660107" y="1423988"/>
              <a:ext cx="962380" cy="310023"/>
            </a:xfrm>
            <a:prstGeom prst="rect">
              <a:avLst/>
            </a:prstGeom>
            <a:solidFill>
              <a:srgbClr val="FFFF00"/>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MapReduce</a:t>
              </a:r>
            </a:p>
          </p:txBody>
        </p:sp>
        <p:grpSp>
          <p:nvGrpSpPr>
            <p:cNvPr id="16" name="Group 15"/>
            <p:cNvGrpSpPr>
              <a:grpSpLocks/>
            </p:cNvGrpSpPr>
            <p:nvPr/>
          </p:nvGrpSpPr>
          <p:grpSpPr bwMode="auto">
            <a:xfrm>
              <a:off x="2909097" y="4759318"/>
              <a:ext cx="685803" cy="457198"/>
              <a:chOff x="913" y="2523"/>
              <a:chExt cx="1083" cy="743"/>
            </a:xfrm>
          </p:grpSpPr>
          <p:grpSp>
            <p:nvGrpSpPr>
              <p:cNvPr id="17" name="Group 747"/>
              <p:cNvGrpSpPr>
                <a:grpSpLocks/>
              </p:cNvGrpSpPr>
              <p:nvPr/>
            </p:nvGrpSpPr>
            <p:grpSpPr bwMode="auto">
              <a:xfrm>
                <a:off x="1150" y="3092"/>
                <a:ext cx="666" cy="126"/>
                <a:chOff x="1150" y="3092"/>
                <a:chExt cx="666" cy="126"/>
              </a:xfrm>
            </p:grpSpPr>
            <p:grpSp>
              <p:nvGrpSpPr>
                <p:cNvPr id="58" name="Group 788"/>
                <p:cNvGrpSpPr>
                  <a:grpSpLocks/>
                </p:cNvGrpSpPr>
                <p:nvPr/>
              </p:nvGrpSpPr>
              <p:grpSpPr bwMode="auto">
                <a:xfrm>
                  <a:off x="1150" y="3092"/>
                  <a:ext cx="666" cy="126"/>
                  <a:chOff x="1150" y="3092"/>
                  <a:chExt cx="666" cy="126"/>
                </a:xfrm>
              </p:grpSpPr>
              <p:sp>
                <p:nvSpPr>
                  <p:cNvPr id="94" name="Rectangle 93"/>
                  <p:cNvSpPr>
                    <a:spLocks noChangeArrowheads="1"/>
                  </p:cNvSpPr>
                  <p:nvPr/>
                </p:nvSpPr>
                <p:spPr bwMode="auto">
                  <a:xfrm>
                    <a:off x="1154" y="3200"/>
                    <a:ext cx="656" cy="18"/>
                  </a:xfrm>
                  <a:prstGeom prst="rect">
                    <a:avLst/>
                  </a:prstGeom>
                  <a:solidFill>
                    <a:srgbClr val="C0C0C0"/>
                  </a:solidFill>
                  <a:ln w="12700">
                    <a:solidFill>
                      <a:srgbClr val="000000"/>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5" name="Freeform 94"/>
                  <p:cNvSpPr>
                    <a:spLocks/>
                  </p:cNvSpPr>
                  <p:nvPr/>
                </p:nvSpPr>
                <p:spPr bwMode="auto">
                  <a:xfrm>
                    <a:off x="1150" y="3092"/>
                    <a:ext cx="666" cy="107"/>
                  </a:xfrm>
                  <a:custGeom>
                    <a:avLst/>
                    <a:gdLst>
                      <a:gd name="T0" fmla="*/ 0 w 666"/>
                      <a:gd name="T1" fmla="*/ 106 h 107"/>
                      <a:gd name="T2" fmla="*/ 665 w 666"/>
                      <a:gd name="T3" fmla="*/ 106 h 107"/>
                      <a:gd name="T4" fmla="*/ 626 w 666"/>
                      <a:gd name="T5" fmla="*/ 1 h 107"/>
                      <a:gd name="T6" fmla="*/ 49 w 666"/>
                      <a:gd name="T7" fmla="*/ 0 h 107"/>
                      <a:gd name="T8" fmla="*/ 0 w 666"/>
                      <a:gd name="T9" fmla="*/ 106 h 107"/>
                      <a:gd name="T10" fmla="*/ 0 60000 65536"/>
                      <a:gd name="T11" fmla="*/ 0 60000 65536"/>
                      <a:gd name="T12" fmla="*/ 0 60000 65536"/>
                      <a:gd name="T13" fmla="*/ 0 60000 65536"/>
                      <a:gd name="T14" fmla="*/ 0 60000 65536"/>
                      <a:gd name="T15" fmla="*/ 0 w 666"/>
                      <a:gd name="T16" fmla="*/ 0 h 107"/>
                      <a:gd name="T17" fmla="*/ 666 w 666"/>
                      <a:gd name="T18" fmla="*/ 107 h 107"/>
                    </a:gdLst>
                    <a:ahLst/>
                    <a:cxnLst>
                      <a:cxn ang="T10">
                        <a:pos x="T0" y="T1"/>
                      </a:cxn>
                      <a:cxn ang="T11">
                        <a:pos x="T2" y="T3"/>
                      </a:cxn>
                      <a:cxn ang="T12">
                        <a:pos x="T4" y="T5"/>
                      </a:cxn>
                      <a:cxn ang="T13">
                        <a:pos x="T6" y="T7"/>
                      </a:cxn>
                      <a:cxn ang="T14">
                        <a:pos x="T8" y="T9"/>
                      </a:cxn>
                    </a:cxnLst>
                    <a:rect l="T15" t="T16" r="T17" b="T18"/>
                    <a:pathLst>
                      <a:path w="666" h="107">
                        <a:moveTo>
                          <a:pt x="0" y="106"/>
                        </a:moveTo>
                        <a:lnTo>
                          <a:pt x="665" y="106"/>
                        </a:lnTo>
                        <a:lnTo>
                          <a:pt x="626" y="1"/>
                        </a:lnTo>
                        <a:lnTo>
                          <a:pt x="49" y="0"/>
                        </a:lnTo>
                        <a:lnTo>
                          <a:pt x="0" y="106"/>
                        </a:lnTo>
                      </a:path>
                    </a:pathLst>
                  </a:custGeom>
                  <a:solidFill>
                    <a:srgbClr val="C0C0C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6" name="Freeform 95"/>
                  <p:cNvSpPr>
                    <a:spLocks/>
                  </p:cNvSpPr>
                  <p:nvPr/>
                </p:nvSpPr>
                <p:spPr bwMode="auto">
                  <a:xfrm>
                    <a:off x="1170" y="3104"/>
                    <a:ext cx="623" cy="81"/>
                  </a:xfrm>
                  <a:custGeom>
                    <a:avLst/>
                    <a:gdLst>
                      <a:gd name="T0" fmla="*/ 35 w 623"/>
                      <a:gd name="T1" fmla="*/ 0 h 81"/>
                      <a:gd name="T2" fmla="*/ 0 w 623"/>
                      <a:gd name="T3" fmla="*/ 80 h 81"/>
                      <a:gd name="T4" fmla="*/ 622 w 623"/>
                      <a:gd name="T5" fmla="*/ 80 h 81"/>
                      <a:gd name="T6" fmla="*/ 593 w 623"/>
                      <a:gd name="T7" fmla="*/ 0 h 81"/>
                      <a:gd name="T8" fmla="*/ 0 60000 65536"/>
                      <a:gd name="T9" fmla="*/ 0 60000 65536"/>
                      <a:gd name="T10" fmla="*/ 0 60000 65536"/>
                      <a:gd name="T11" fmla="*/ 0 60000 65536"/>
                      <a:gd name="T12" fmla="*/ 0 w 623"/>
                      <a:gd name="T13" fmla="*/ 0 h 81"/>
                      <a:gd name="T14" fmla="*/ 623 w 623"/>
                      <a:gd name="T15" fmla="*/ 81 h 81"/>
                    </a:gdLst>
                    <a:ahLst/>
                    <a:cxnLst>
                      <a:cxn ang="T8">
                        <a:pos x="T0" y="T1"/>
                      </a:cxn>
                      <a:cxn ang="T9">
                        <a:pos x="T2" y="T3"/>
                      </a:cxn>
                      <a:cxn ang="T10">
                        <a:pos x="T4" y="T5"/>
                      </a:cxn>
                      <a:cxn ang="T11">
                        <a:pos x="T6" y="T7"/>
                      </a:cxn>
                    </a:cxnLst>
                    <a:rect l="T12" t="T13" r="T14" b="T15"/>
                    <a:pathLst>
                      <a:path w="623" h="81">
                        <a:moveTo>
                          <a:pt x="35" y="0"/>
                        </a:moveTo>
                        <a:lnTo>
                          <a:pt x="0" y="80"/>
                        </a:lnTo>
                        <a:lnTo>
                          <a:pt x="622" y="80"/>
                        </a:lnTo>
                        <a:lnTo>
                          <a:pt x="593" y="0"/>
                        </a:lnTo>
                      </a:path>
                    </a:pathLst>
                  </a:custGeom>
                  <a:no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59" name="Group 789"/>
                <p:cNvGrpSpPr>
                  <a:grpSpLocks/>
                </p:cNvGrpSpPr>
                <p:nvPr/>
              </p:nvGrpSpPr>
              <p:grpSpPr bwMode="auto">
                <a:xfrm>
                  <a:off x="1222" y="3102"/>
                  <a:ext cx="525" cy="25"/>
                  <a:chOff x="1222" y="3102"/>
                  <a:chExt cx="525" cy="25"/>
                </a:xfrm>
              </p:grpSpPr>
              <p:sp>
                <p:nvSpPr>
                  <p:cNvPr id="88" name="Freeform 87"/>
                  <p:cNvSpPr>
                    <a:spLocks/>
                  </p:cNvSpPr>
                  <p:nvPr/>
                </p:nvSpPr>
                <p:spPr bwMode="auto">
                  <a:xfrm>
                    <a:off x="1222" y="3102"/>
                    <a:ext cx="23" cy="17"/>
                  </a:xfrm>
                  <a:custGeom>
                    <a:avLst/>
                    <a:gdLst>
                      <a:gd name="T0" fmla="*/ 6 w 23"/>
                      <a:gd name="T1" fmla="*/ 0 h 17"/>
                      <a:gd name="T2" fmla="*/ 22 w 23"/>
                      <a:gd name="T3" fmla="*/ 0 h 17"/>
                      <a:gd name="T4" fmla="*/ 17 w 23"/>
                      <a:gd name="T5" fmla="*/ 16 h 17"/>
                      <a:gd name="T6" fmla="*/ 0 w 23"/>
                      <a:gd name="T7" fmla="*/ 16 h 17"/>
                      <a:gd name="T8" fmla="*/ 6 w 23"/>
                      <a:gd name="T9" fmla="*/ 0 h 17"/>
                      <a:gd name="T10" fmla="*/ 0 60000 65536"/>
                      <a:gd name="T11" fmla="*/ 0 60000 65536"/>
                      <a:gd name="T12" fmla="*/ 0 60000 65536"/>
                      <a:gd name="T13" fmla="*/ 0 60000 65536"/>
                      <a:gd name="T14" fmla="*/ 0 60000 65536"/>
                      <a:gd name="T15" fmla="*/ 0 w 23"/>
                      <a:gd name="T16" fmla="*/ 0 h 17"/>
                      <a:gd name="T17" fmla="*/ 23 w 23"/>
                      <a:gd name="T18" fmla="*/ 17 h 17"/>
                    </a:gdLst>
                    <a:ahLst/>
                    <a:cxnLst>
                      <a:cxn ang="T10">
                        <a:pos x="T0" y="T1"/>
                      </a:cxn>
                      <a:cxn ang="T11">
                        <a:pos x="T2" y="T3"/>
                      </a:cxn>
                      <a:cxn ang="T12">
                        <a:pos x="T4" y="T5"/>
                      </a:cxn>
                      <a:cxn ang="T13">
                        <a:pos x="T6" y="T7"/>
                      </a:cxn>
                      <a:cxn ang="T14">
                        <a:pos x="T8" y="T9"/>
                      </a:cxn>
                    </a:cxnLst>
                    <a:rect l="T15" t="T16" r="T17" b="T18"/>
                    <a:pathLst>
                      <a:path w="23" h="17">
                        <a:moveTo>
                          <a:pt x="6" y="0"/>
                        </a:moveTo>
                        <a:lnTo>
                          <a:pt x="22" y="0"/>
                        </a:lnTo>
                        <a:lnTo>
                          <a:pt x="17" y="16"/>
                        </a:lnTo>
                        <a:lnTo>
                          <a:pt x="0" y="16"/>
                        </a:lnTo>
                        <a:lnTo>
                          <a:pt x="6"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9" name="Freeform 88"/>
                  <p:cNvSpPr>
                    <a:spLocks/>
                  </p:cNvSpPr>
                  <p:nvPr/>
                </p:nvSpPr>
                <p:spPr bwMode="auto">
                  <a:xfrm>
                    <a:off x="1274" y="3102"/>
                    <a:ext cx="83" cy="15"/>
                  </a:xfrm>
                  <a:custGeom>
                    <a:avLst/>
                    <a:gdLst>
                      <a:gd name="T0" fmla="*/ 4 w 83"/>
                      <a:gd name="T1" fmla="*/ 0 h 15"/>
                      <a:gd name="T2" fmla="*/ 82 w 83"/>
                      <a:gd name="T3" fmla="*/ 0 h 15"/>
                      <a:gd name="T4" fmla="*/ 79 w 83"/>
                      <a:gd name="T5" fmla="*/ 14 h 15"/>
                      <a:gd name="T6" fmla="*/ 0 w 83"/>
                      <a:gd name="T7" fmla="*/ 14 h 15"/>
                      <a:gd name="T8" fmla="*/ 4 w 83"/>
                      <a:gd name="T9" fmla="*/ 0 h 15"/>
                      <a:gd name="T10" fmla="*/ 0 60000 65536"/>
                      <a:gd name="T11" fmla="*/ 0 60000 65536"/>
                      <a:gd name="T12" fmla="*/ 0 60000 65536"/>
                      <a:gd name="T13" fmla="*/ 0 60000 65536"/>
                      <a:gd name="T14" fmla="*/ 0 60000 65536"/>
                      <a:gd name="T15" fmla="*/ 0 w 83"/>
                      <a:gd name="T16" fmla="*/ 0 h 15"/>
                      <a:gd name="T17" fmla="*/ 83 w 83"/>
                      <a:gd name="T18" fmla="*/ 15 h 15"/>
                    </a:gdLst>
                    <a:ahLst/>
                    <a:cxnLst>
                      <a:cxn ang="T10">
                        <a:pos x="T0" y="T1"/>
                      </a:cxn>
                      <a:cxn ang="T11">
                        <a:pos x="T2" y="T3"/>
                      </a:cxn>
                      <a:cxn ang="T12">
                        <a:pos x="T4" y="T5"/>
                      </a:cxn>
                      <a:cxn ang="T13">
                        <a:pos x="T6" y="T7"/>
                      </a:cxn>
                      <a:cxn ang="T14">
                        <a:pos x="T8" y="T9"/>
                      </a:cxn>
                    </a:cxnLst>
                    <a:rect l="T15" t="T16" r="T17" b="T18"/>
                    <a:pathLst>
                      <a:path w="83" h="15">
                        <a:moveTo>
                          <a:pt x="4" y="0"/>
                        </a:moveTo>
                        <a:lnTo>
                          <a:pt x="82" y="0"/>
                        </a:lnTo>
                        <a:lnTo>
                          <a:pt x="79" y="14"/>
                        </a:lnTo>
                        <a:lnTo>
                          <a:pt x="0" y="14"/>
                        </a:lnTo>
                        <a:lnTo>
                          <a:pt x="4"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0" name="Freeform 89"/>
                  <p:cNvSpPr>
                    <a:spLocks/>
                  </p:cNvSpPr>
                  <p:nvPr/>
                </p:nvSpPr>
                <p:spPr bwMode="auto">
                  <a:xfrm>
                    <a:off x="1379" y="3102"/>
                    <a:ext cx="80" cy="17"/>
                  </a:xfrm>
                  <a:custGeom>
                    <a:avLst/>
                    <a:gdLst>
                      <a:gd name="T0" fmla="*/ 3 w 80"/>
                      <a:gd name="T1" fmla="*/ 0 h 17"/>
                      <a:gd name="T2" fmla="*/ 79 w 80"/>
                      <a:gd name="T3" fmla="*/ 0 h 17"/>
                      <a:gd name="T4" fmla="*/ 78 w 80"/>
                      <a:gd name="T5" fmla="*/ 16 h 17"/>
                      <a:gd name="T6" fmla="*/ 0 w 80"/>
                      <a:gd name="T7" fmla="*/ 16 h 17"/>
                      <a:gd name="T8" fmla="*/ 3 w 80"/>
                      <a:gd name="T9" fmla="*/ 0 h 17"/>
                      <a:gd name="T10" fmla="*/ 0 60000 65536"/>
                      <a:gd name="T11" fmla="*/ 0 60000 65536"/>
                      <a:gd name="T12" fmla="*/ 0 60000 65536"/>
                      <a:gd name="T13" fmla="*/ 0 60000 65536"/>
                      <a:gd name="T14" fmla="*/ 0 60000 65536"/>
                      <a:gd name="T15" fmla="*/ 0 w 80"/>
                      <a:gd name="T16" fmla="*/ 0 h 17"/>
                      <a:gd name="T17" fmla="*/ 80 w 80"/>
                      <a:gd name="T18" fmla="*/ 17 h 17"/>
                    </a:gdLst>
                    <a:ahLst/>
                    <a:cxnLst>
                      <a:cxn ang="T10">
                        <a:pos x="T0" y="T1"/>
                      </a:cxn>
                      <a:cxn ang="T11">
                        <a:pos x="T2" y="T3"/>
                      </a:cxn>
                      <a:cxn ang="T12">
                        <a:pos x="T4" y="T5"/>
                      </a:cxn>
                      <a:cxn ang="T13">
                        <a:pos x="T6" y="T7"/>
                      </a:cxn>
                      <a:cxn ang="T14">
                        <a:pos x="T8" y="T9"/>
                      </a:cxn>
                    </a:cxnLst>
                    <a:rect l="T15" t="T16" r="T17" b="T18"/>
                    <a:pathLst>
                      <a:path w="80" h="17">
                        <a:moveTo>
                          <a:pt x="3" y="0"/>
                        </a:moveTo>
                        <a:lnTo>
                          <a:pt x="79" y="0"/>
                        </a:lnTo>
                        <a:lnTo>
                          <a:pt x="78" y="16"/>
                        </a:lnTo>
                        <a:lnTo>
                          <a:pt x="0" y="16"/>
                        </a:lnTo>
                        <a:lnTo>
                          <a:pt x="3"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1" name="Freeform 90"/>
                  <p:cNvSpPr>
                    <a:spLocks/>
                  </p:cNvSpPr>
                  <p:nvPr/>
                </p:nvSpPr>
                <p:spPr bwMode="auto">
                  <a:xfrm>
                    <a:off x="1474" y="3102"/>
                    <a:ext cx="82" cy="17"/>
                  </a:xfrm>
                  <a:custGeom>
                    <a:avLst/>
                    <a:gdLst>
                      <a:gd name="T0" fmla="*/ 1 w 82"/>
                      <a:gd name="T1" fmla="*/ 0 h 17"/>
                      <a:gd name="T2" fmla="*/ 81 w 82"/>
                      <a:gd name="T3" fmla="*/ 0 h 17"/>
                      <a:gd name="T4" fmla="*/ 81 w 82"/>
                      <a:gd name="T5" fmla="*/ 16 h 17"/>
                      <a:gd name="T6" fmla="*/ 0 w 82"/>
                      <a:gd name="T7" fmla="*/ 16 h 17"/>
                      <a:gd name="T8" fmla="*/ 1 w 82"/>
                      <a:gd name="T9" fmla="*/ 0 h 17"/>
                      <a:gd name="T10" fmla="*/ 0 60000 65536"/>
                      <a:gd name="T11" fmla="*/ 0 60000 65536"/>
                      <a:gd name="T12" fmla="*/ 0 60000 65536"/>
                      <a:gd name="T13" fmla="*/ 0 60000 65536"/>
                      <a:gd name="T14" fmla="*/ 0 60000 65536"/>
                      <a:gd name="T15" fmla="*/ 0 w 82"/>
                      <a:gd name="T16" fmla="*/ 0 h 17"/>
                      <a:gd name="T17" fmla="*/ 82 w 82"/>
                      <a:gd name="T18" fmla="*/ 17 h 17"/>
                    </a:gdLst>
                    <a:ahLst/>
                    <a:cxnLst>
                      <a:cxn ang="T10">
                        <a:pos x="T0" y="T1"/>
                      </a:cxn>
                      <a:cxn ang="T11">
                        <a:pos x="T2" y="T3"/>
                      </a:cxn>
                      <a:cxn ang="T12">
                        <a:pos x="T4" y="T5"/>
                      </a:cxn>
                      <a:cxn ang="T13">
                        <a:pos x="T6" y="T7"/>
                      </a:cxn>
                      <a:cxn ang="T14">
                        <a:pos x="T8" y="T9"/>
                      </a:cxn>
                    </a:cxnLst>
                    <a:rect l="T15" t="T16" r="T17" b="T18"/>
                    <a:pathLst>
                      <a:path w="82" h="17">
                        <a:moveTo>
                          <a:pt x="1" y="0"/>
                        </a:moveTo>
                        <a:lnTo>
                          <a:pt x="81" y="0"/>
                        </a:lnTo>
                        <a:lnTo>
                          <a:pt x="81" y="16"/>
                        </a:lnTo>
                        <a:lnTo>
                          <a:pt x="0" y="16"/>
                        </a:lnTo>
                        <a:lnTo>
                          <a:pt x="1"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2" name="Freeform 91"/>
                  <p:cNvSpPr>
                    <a:spLocks/>
                  </p:cNvSpPr>
                  <p:nvPr/>
                </p:nvSpPr>
                <p:spPr bwMode="auto">
                  <a:xfrm>
                    <a:off x="1571" y="3102"/>
                    <a:ext cx="71" cy="18"/>
                  </a:xfrm>
                  <a:custGeom>
                    <a:avLst/>
                    <a:gdLst>
                      <a:gd name="T0" fmla="*/ 0 w 71"/>
                      <a:gd name="T1" fmla="*/ 0 h 18"/>
                      <a:gd name="T2" fmla="*/ 68 w 71"/>
                      <a:gd name="T3" fmla="*/ 0 h 18"/>
                      <a:gd name="T4" fmla="*/ 70 w 71"/>
                      <a:gd name="T5" fmla="*/ 17 h 18"/>
                      <a:gd name="T6" fmla="*/ 0 w 71"/>
                      <a:gd name="T7" fmla="*/ 17 h 18"/>
                      <a:gd name="T8" fmla="*/ 0 w 71"/>
                      <a:gd name="T9" fmla="*/ 0 h 18"/>
                      <a:gd name="T10" fmla="*/ 0 60000 65536"/>
                      <a:gd name="T11" fmla="*/ 0 60000 65536"/>
                      <a:gd name="T12" fmla="*/ 0 60000 65536"/>
                      <a:gd name="T13" fmla="*/ 0 60000 65536"/>
                      <a:gd name="T14" fmla="*/ 0 60000 65536"/>
                      <a:gd name="T15" fmla="*/ 0 w 71"/>
                      <a:gd name="T16" fmla="*/ 0 h 18"/>
                      <a:gd name="T17" fmla="*/ 71 w 71"/>
                      <a:gd name="T18" fmla="*/ 18 h 18"/>
                    </a:gdLst>
                    <a:ahLst/>
                    <a:cxnLst>
                      <a:cxn ang="T10">
                        <a:pos x="T0" y="T1"/>
                      </a:cxn>
                      <a:cxn ang="T11">
                        <a:pos x="T2" y="T3"/>
                      </a:cxn>
                      <a:cxn ang="T12">
                        <a:pos x="T4" y="T5"/>
                      </a:cxn>
                      <a:cxn ang="T13">
                        <a:pos x="T6" y="T7"/>
                      </a:cxn>
                      <a:cxn ang="T14">
                        <a:pos x="T8" y="T9"/>
                      </a:cxn>
                    </a:cxnLst>
                    <a:rect l="T15" t="T16" r="T17" b="T18"/>
                    <a:pathLst>
                      <a:path w="71" h="18">
                        <a:moveTo>
                          <a:pt x="0" y="0"/>
                        </a:moveTo>
                        <a:lnTo>
                          <a:pt x="68" y="0"/>
                        </a:lnTo>
                        <a:lnTo>
                          <a:pt x="70" y="17"/>
                        </a:lnTo>
                        <a:lnTo>
                          <a:pt x="0" y="17"/>
                        </a:lnTo>
                        <a:lnTo>
                          <a:pt x="0"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3" name="Freeform 92"/>
                  <p:cNvSpPr>
                    <a:spLocks/>
                  </p:cNvSpPr>
                  <p:nvPr/>
                </p:nvSpPr>
                <p:spPr bwMode="auto">
                  <a:xfrm>
                    <a:off x="1660" y="3112"/>
                    <a:ext cx="87" cy="15"/>
                  </a:xfrm>
                  <a:custGeom>
                    <a:avLst/>
                    <a:gdLst>
                      <a:gd name="T0" fmla="*/ 0 w 87"/>
                      <a:gd name="T1" fmla="*/ 0 h 15"/>
                      <a:gd name="T2" fmla="*/ 78 w 87"/>
                      <a:gd name="T3" fmla="*/ 0 h 15"/>
                      <a:gd name="T4" fmla="*/ 86 w 87"/>
                      <a:gd name="T5" fmla="*/ 14 h 15"/>
                      <a:gd name="T6" fmla="*/ 4 w 87"/>
                      <a:gd name="T7" fmla="*/ 14 h 15"/>
                      <a:gd name="T8" fmla="*/ 0 w 87"/>
                      <a:gd name="T9" fmla="*/ 0 h 15"/>
                      <a:gd name="T10" fmla="*/ 0 60000 65536"/>
                      <a:gd name="T11" fmla="*/ 0 60000 65536"/>
                      <a:gd name="T12" fmla="*/ 0 60000 65536"/>
                      <a:gd name="T13" fmla="*/ 0 60000 65536"/>
                      <a:gd name="T14" fmla="*/ 0 60000 65536"/>
                      <a:gd name="T15" fmla="*/ 0 w 87"/>
                      <a:gd name="T16" fmla="*/ 0 h 15"/>
                      <a:gd name="T17" fmla="*/ 87 w 87"/>
                      <a:gd name="T18" fmla="*/ 15 h 15"/>
                    </a:gdLst>
                    <a:ahLst/>
                    <a:cxnLst>
                      <a:cxn ang="T10">
                        <a:pos x="T0" y="T1"/>
                      </a:cxn>
                      <a:cxn ang="T11">
                        <a:pos x="T2" y="T3"/>
                      </a:cxn>
                      <a:cxn ang="T12">
                        <a:pos x="T4" y="T5"/>
                      </a:cxn>
                      <a:cxn ang="T13">
                        <a:pos x="T6" y="T7"/>
                      </a:cxn>
                      <a:cxn ang="T14">
                        <a:pos x="T8" y="T9"/>
                      </a:cxn>
                    </a:cxnLst>
                    <a:rect l="T15" t="T16" r="T17" b="T18"/>
                    <a:pathLst>
                      <a:path w="87" h="15">
                        <a:moveTo>
                          <a:pt x="0" y="0"/>
                        </a:moveTo>
                        <a:lnTo>
                          <a:pt x="78" y="0"/>
                        </a:lnTo>
                        <a:lnTo>
                          <a:pt x="86" y="14"/>
                        </a:lnTo>
                        <a:lnTo>
                          <a:pt x="4" y="14"/>
                        </a:lnTo>
                        <a:lnTo>
                          <a:pt x="0"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60" name="Group 790"/>
                <p:cNvGrpSpPr>
                  <a:grpSpLocks/>
                </p:cNvGrpSpPr>
                <p:nvPr/>
              </p:nvGrpSpPr>
              <p:grpSpPr bwMode="auto">
                <a:xfrm>
                  <a:off x="1206" y="3130"/>
                  <a:ext cx="543" cy="42"/>
                  <a:chOff x="1206" y="3130"/>
                  <a:chExt cx="543" cy="42"/>
                </a:xfrm>
              </p:grpSpPr>
              <p:grpSp>
                <p:nvGrpSpPr>
                  <p:cNvPr id="61" name="Group 791"/>
                  <p:cNvGrpSpPr>
                    <a:grpSpLocks/>
                  </p:cNvGrpSpPr>
                  <p:nvPr/>
                </p:nvGrpSpPr>
                <p:grpSpPr bwMode="auto">
                  <a:xfrm>
                    <a:off x="1254" y="3132"/>
                    <a:ext cx="265" cy="36"/>
                    <a:chOff x="1254" y="3132"/>
                    <a:chExt cx="265" cy="36"/>
                  </a:xfrm>
                </p:grpSpPr>
                <p:sp>
                  <p:nvSpPr>
                    <p:cNvPr id="84" name="Line 18"/>
                    <p:cNvSpPr>
                      <a:spLocks noChangeShapeType="1"/>
                    </p:cNvSpPr>
                    <p:nvPr/>
                  </p:nvSpPr>
                  <p:spPr bwMode="auto">
                    <a:xfrm>
                      <a:off x="1254" y="3132"/>
                      <a:ext cx="250"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5" name="Line 19"/>
                    <p:cNvSpPr>
                      <a:spLocks noChangeShapeType="1"/>
                    </p:cNvSpPr>
                    <p:nvPr/>
                  </p:nvSpPr>
                  <p:spPr bwMode="auto">
                    <a:xfrm>
                      <a:off x="1265" y="3144"/>
                      <a:ext cx="254"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6" name="Line 20"/>
                    <p:cNvSpPr>
                      <a:spLocks noChangeShapeType="1"/>
                    </p:cNvSpPr>
                    <p:nvPr/>
                  </p:nvSpPr>
                  <p:spPr bwMode="auto">
                    <a:xfrm>
                      <a:off x="1268" y="3156"/>
                      <a:ext cx="220"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7" name="Line 21"/>
                    <p:cNvSpPr>
                      <a:spLocks noChangeShapeType="1"/>
                    </p:cNvSpPr>
                    <p:nvPr/>
                  </p:nvSpPr>
                  <p:spPr bwMode="auto">
                    <a:xfrm>
                      <a:off x="1273" y="3168"/>
                      <a:ext cx="23"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62" name="Group 792"/>
                  <p:cNvGrpSpPr>
                    <a:grpSpLocks/>
                  </p:cNvGrpSpPr>
                  <p:nvPr/>
                </p:nvGrpSpPr>
                <p:grpSpPr bwMode="auto">
                  <a:xfrm>
                    <a:off x="1206" y="3137"/>
                    <a:ext cx="38" cy="24"/>
                    <a:chOff x="1206" y="3137"/>
                    <a:chExt cx="38" cy="24"/>
                  </a:xfrm>
                </p:grpSpPr>
                <p:sp>
                  <p:nvSpPr>
                    <p:cNvPr id="81" name="Line 23"/>
                    <p:cNvSpPr>
                      <a:spLocks noChangeShapeType="1"/>
                    </p:cNvSpPr>
                    <p:nvPr/>
                  </p:nvSpPr>
                  <p:spPr bwMode="auto">
                    <a:xfrm>
                      <a:off x="1218" y="3137"/>
                      <a:ext cx="18"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2" name="Line 24"/>
                    <p:cNvSpPr>
                      <a:spLocks noChangeShapeType="1"/>
                    </p:cNvSpPr>
                    <p:nvPr/>
                  </p:nvSpPr>
                  <p:spPr bwMode="auto">
                    <a:xfrm>
                      <a:off x="1213" y="3150"/>
                      <a:ext cx="17"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3" name="Line 25"/>
                    <p:cNvSpPr>
                      <a:spLocks noChangeShapeType="1"/>
                    </p:cNvSpPr>
                    <p:nvPr/>
                  </p:nvSpPr>
                  <p:spPr bwMode="auto">
                    <a:xfrm>
                      <a:off x="1206" y="3161"/>
                      <a:ext cx="38"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63" name="Group 793"/>
                  <p:cNvGrpSpPr>
                    <a:grpSpLocks/>
                  </p:cNvGrpSpPr>
                  <p:nvPr/>
                </p:nvGrpSpPr>
                <p:grpSpPr bwMode="auto">
                  <a:xfrm>
                    <a:off x="1312" y="3130"/>
                    <a:ext cx="241" cy="39"/>
                    <a:chOff x="1312" y="3130"/>
                    <a:chExt cx="241" cy="39"/>
                  </a:xfrm>
                </p:grpSpPr>
                <p:sp>
                  <p:nvSpPr>
                    <p:cNvPr id="75" name="Line 27"/>
                    <p:cNvSpPr>
                      <a:spLocks noChangeShapeType="1"/>
                    </p:cNvSpPr>
                    <p:nvPr/>
                  </p:nvSpPr>
                  <p:spPr bwMode="auto">
                    <a:xfrm>
                      <a:off x="1312" y="3168"/>
                      <a:ext cx="148"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6" name="Line 28"/>
                    <p:cNvSpPr>
                      <a:spLocks noChangeShapeType="1"/>
                    </p:cNvSpPr>
                    <p:nvPr/>
                  </p:nvSpPr>
                  <p:spPr bwMode="auto">
                    <a:xfrm>
                      <a:off x="1524" y="3130"/>
                      <a:ext cx="29"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7" name="Line 29"/>
                    <p:cNvSpPr>
                      <a:spLocks noChangeShapeType="1"/>
                    </p:cNvSpPr>
                    <p:nvPr/>
                  </p:nvSpPr>
                  <p:spPr bwMode="auto">
                    <a:xfrm>
                      <a:off x="1534" y="3144"/>
                      <a:ext cx="19"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8" name="Line 30"/>
                    <p:cNvSpPr>
                      <a:spLocks noChangeShapeType="1"/>
                    </p:cNvSpPr>
                    <p:nvPr/>
                  </p:nvSpPr>
                  <p:spPr bwMode="auto">
                    <a:xfrm>
                      <a:off x="1514" y="3157"/>
                      <a:ext cx="39"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9" name="Line 31"/>
                    <p:cNvSpPr>
                      <a:spLocks noChangeShapeType="1"/>
                    </p:cNvSpPr>
                    <p:nvPr/>
                  </p:nvSpPr>
                  <p:spPr bwMode="auto">
                    <a:xfrm>
                      <a:off x="1474" y="3168"/>
                      <a:ext cx="17"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0" name="Line 32"/>
                    <p:cNvSpPr>
                      <a:spLocks noChangeShapeType="1"/>
                    </p:cNvSpPr>
                    <p:nvPr/>
                  </p:nvSpPr>
                  <p:spPr bwMode="auto">
                    <a:xfrm>
                      <a:off x="1507" y="3169"/>
                      <a:ext cx="45"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64" name="Group 794"/>
                  <p:cNvGrpSpPr>
                    <a:grpSpLocks/>
                  </p:cNvGrpSpPr>
                  <p:nvPr/>
                </p:nvGrpSpPr>
                <p:grpSpPr bwMode="auto">
                  <a:xfrm>
                    <a:off x="1575" y="3137"/>
                    <a:ext cx="69" cy="33"/>
                    <a:chOff x="1575" y="3137"/>
                    <a:chExt cx="69" cy="33"/>
                  </a:xfrm>
                </p:grpSpPr>
                <p:sp>
                  <p:nvSpPr>
                    <p:cNvPr id="72" name="Line 34"/>
                    <p:cNvSpPr>
                      <a:spLocks noChangeShapeType="1"/>
                    </p:cNvSpPr>
                    <p:nvPr/>
                  </p:nvSpPr>
                  <p:spPr bwMode="auto">
                    <a:xfrm>
                      <a:off x="1575" y="3137"/>
                      <a:ext cx="65"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3" name="Line 35"/>
                    <p:cNvSpPr>
                      <a:spLocks noChangeShapeType="1"/>
                    </p:cNvSpPr>
                    <p:nvPr/>
                  </p:nvSpPr>
                  <p:spPr bwMode="auto">
                    <a:xfrm>
                      <a:off x="1585" y="3153"/>
                      <a:ext cx="57"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4" name="Line 36"/>
                    <p:cNvSpPr>
                      <a:spLocks noChangeShapeType="1"/>
                    </p:cNvSpPr>
                    <p:nvPr/>
                  </p:nvSpPr>
                  <p:spPr bwMode="auto">
                    <a:xfrm>
                      <a:off x="1586" y="3170"/>
                      <a:ext cx="58"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65" name="Group 795"/>
                  <p:cNvGrpSpPr>
                    <a:grpSpLocks/>
                  </p:cNvGrpSpPr>
                  <p:nvPr/>
                </p:nvGrpSpPr>
                <p:grpSpPr bwMode="auto">
                  <a:xfrm>
                    <a:off x="1665" y="3137"/>
                    <a:ext cx="84" cy="35"/>
                    <a:chOff x="1665" y="3137"/>
                    <a:chExt cx="84" cy="35"/>
                  </a:xfrm>
                </p:grpSpPr>
                <p:sp>
                  <p:nvSpPr>
                    <p:cNvPr id="66" name="Line 38"/>
                    <p:cNvSpPr>
                      <a:spLocks noChangeShapeType="1"/>
                    </p:cNvSpPr>
                    <p:nvPr/>
                  </p:nvSpPr>
                  <p:spPr bwMode="auto">
                    <a:xfrm>
                      <a:off x="1672" y="3137"/>
                      <a:ext cx="62"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67" name="Line 39"/>
                    <p:cNvSpPr>
                      <a:spLocks noChangeShapeType="1"/>
                    </p:cNvSpPr>
                    <p:nvPr/>
                  </p:nvSpPr>
                  <p:spPr bwMode="auto">
                    <a:xfrm>
                      <a:off x="1665" y="3151"/>
                      <a:ext cx="49"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68" name="Line 40"/>
                    <p:cNvSpPr>
                      <a:spLocks noChangeShapeType="1"/>
                    </p:cNvSpPr>
                    <p:nvPr/>
                  </p:nvSpPr>
                  <p:spPr bwMode="auto">
                    <a:xfrm>
                      <a:off x="1672" y="3161"/>
                      <a:ext cx="45"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69" name="Line 41"/>
                    <p:cNvSpPr>
                      <a:spLocks noChangeShapeType="1"/>
                    </p:cNvSpPr>
                    <p:nvPr/>
                  </p:nvSpPr>
                  <p:spPr bwMode="auto">
                    <a:xfrm>
                      <a:off x="1669" y="3172"/>
                      <a:ext cx="58"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0" name="Line 42"/>
                    <p:cNvSpPr>
                      <a:spLocks noChangeShapeType="1"/>
                    </p:cNvSpPr>
                    <p:nvPr/>
                  </p:nvSpPr>
                  <p:spPr bwMode="auto">
                    <a:xfrm>
                      <a:off x="1734" y="3151"/>
                      <a:ext cx="11"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1" name="Line 43"/>
                    <p:cNvSpPr>
                      <a:spLocks noChangeShapeType="1"/>
                    </p:cNvSpPr>
                    <p:nvPr/>
                  </p:nvSpPr>
                  <p:spPr bwMode="auto">
                    <a:xfrm>
                      <a:off x="1740" y="3167"/>
                      <a:ext cx="9"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grpSp>
            <p:nvGrpSpPr>
              <p:cNvPr id="18" name="Group 748"/>
              <p:cNvGrpSpPr>
                <a:grpSpLocks/>
              </p:cNvGrpSpPr>
              <p:nvPr/>
            </p:nvGrpSpPr>
            <p:grpSpPr bwMode="auto">
              <a:xfrm>
                <a:off x="1820" y="3161"/>
                <a:ext cx="176" cy="105"/>
                <a:chOff x="1820" y="3161"/>
                <a:chExt cx="176" cy="105"/>
              </a:xfrm>
            </p:grpSpPr>
            <p:sp>
              <p:nvSpPr>
                <p:cNvPr id="47" name="Freeform 46"/>
                <p:cNvSpPr>
                  <a:spLocks/>
                </p:cNvSpPr>
                <p:nvPr/>
              </p:nvSpPr>
              <p:spPr bwMode="auto">
                <a:xfrm>
                  <a:off x="1820" y="3161"/>
                  <a:ext cx="176" cy="70"/>
                </a:xfrm>
                <a:custGeom>
                  <a:avLst/>
                  <a:gdLst>
                    <a:gd name="T0" fmla="*/ 0 w 176"/>
                    <a:gd name="T1" fmla="*/ 0 h 70"/>
                    <a:gd name="T2" fmla="*/ 33 w 176"/>
                    <a:gd name="T3" fmla="*/ 3 h 70"/>
                    <a:gd name="T4" fmla="*/ 57 w 176"/>
                    <a:gd name="T5" fmla="*/ 5 h 70"/>
                    <a:gd name="T6" fmla="*/ 78 w 176"/>
                    <a:gd name="T7" fmla="*/ 8 h 70"/>
                    <a:gd name="T8" fmla="*/ 100 w 176"/>
                    <a:gd name="T9" fmla="*/ 13 h 70"/>
                    <a:gd name="T10" fmla="*/ 115 w 176"/>
                    <a:gd name="T11" fmla="*/ 16 h 70"/>
                    <a:gd name="T12" fmla="*/ 134 w 176"/>
                    <a:gd name="T13" fmla="*/ 21 h 70"/>
                    <a:gd name="T14" fmla="*/ 144 w 176"/>
                    <a:gd name="T15" fmla="*/ 24 h 70"/>
                    <a:gd name="T16" fmla="*/ 152 w 176"/>
                    <a:gd name="T17" fmla="*/ 26 h 70"/>
                    <a:gd name="T18" fmla="*/ 156 w 176"/>
                    <a:gd name="T19" fmla="*/ 28 h 70"/>
                    <a:gd name="T20" fmla="*/ 160 w 176"/>
                    <a:gd name="T21" fmla="*/ 29 h 70"/>
                    <a:gd name="T22" fmla="*/ 164 w 176"/>
                    <a:gd name="T23" fmla="*/ 31 h 70"/>
                    <a:gd name="T24" fmla="*/ 169 w 176"/>
                    <a:gd name="T25" fmla="*/ 34 h 70"/>
                    <a:gd name="T26" fmla="*/ 173 w 176"/>
                    <a:gd name="T27" fmla="*/ 37 h 70"/>
                    <a:gd name="T28" fmla="*/ 175 w 176"/>
                    <a:gd name="T29" fmla="*/ 41 h 70"/>
                    <a:gd name="T30" fmla="*/ 175 w 176"/>
                    <a:gd name="T31" fmla="*/ 44 h 70"/>
                    <a:gd name="T32" fmla="*/ 174 w 176"/>
                    <a:gd name="T33" fmla="*/ 48 h 70"/>
                    <a:gd name="T34" fmla="*/ 173 w 176"/>
                    <a:gd name="T35" fmla="*/ 53 h 70"/>
                    <a:gd name="T36" fmla="*/ 171 w 176"/>
                    <a:gd name="T37" fmla="*/ 57 h 70"/>
                    <a:gd name="T38" fmla="*/ 168 w 176"/>
                    <a:gd name="T39" fmla="*/ 60 h 70"/>
                    <a:gd name="T40" fmla="*/ 164 w 176"/>
                    <a:gd name="T41" fmla="*/ 64 h 70"/>
                    <a:gd name="T42" fmla="*/ 160 w 176"/>
                    <a:gd name="T43" fmla="*/ 66 h 70"/>
                    <a:gd name="T44" fmla="*/ 155 w 176"/>
                    <a:gd name="T45" fmla="*/ 67 h 70"/>
                    <a:gd name="T46" fmla="*/ 150 w 176"/>
                    <a:gd name="T47" fmla="*/ 69 h 70"/>
                    <a:gd name="T48" fmla="*/ 143 w 176"/>
                    <a:gd name="T49" fmla="*/ 69 h 70"/>
                    <a:gd name="T50" fmla="*/ 137 w 176"/>
                    <a:gd name="T51" fmla="*/ 68 h 70"/>
                    <a:gd name="T52" fmla="*/ 127 w 176"/>
                    <a:gd name="T53" fmla="*/ 66 h 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6"/>
                    <a:gd name="T82" fmla="*/ 0 h 70"/>
                    <a:gd name="T83" fmla="*/ 176 w 176"/>
                    <a:gd name="T84" fmla="*/ 70 h 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6" h="70">
                      <a:moveTo>
                        <a:pt x="0" y="0"/>
                      </a:moveTo>
                      <a:lnTo>
                        <a:pt x="33" y="3"/>
                      </a:lnTo>
                      <a:lnTo>
                        <a:pt x="57" y="5"/>
                      </a:lnTo>
                      <a:lnTo>
                        <a:pt x="78" y="8"/>
                      </a:lnTo>
                      <a:lnTo>
                        <a:pt x="100" y="13"/>
                      </a:lnTo>
                      <a:lnTo>
                        <a:pt x="115" y="16"/>
                      </a:lnTo>
                      <a:lnTo>
                        <a:pt x="134" y="21"/>
                      </a:lnTo>
                      <a:lnTo>
                        <a:pt x="144" y="24"/>
                      </a:lnTo>
                      <a:lnTo>
                        <a:pt x="152" y="26"/>
                      </a:lnTo>
                      <a:lnTo>
                        <a:pt x="156" y="28"/>
                      </a:lnTo>
                      <a:lnTo>
                        <a:pt x="160" y="29"/>
                      </a:lnTo>
                      <a:lnTo>
                        <a:pt x="164" y="31"/>
                      </a:lnTo>
                      <a:lnTo>
                        <a:pt x="169" y="34"/>
                      </a:lnTo>
                      <a:lnTo>
                        <a:pt x="173" y="37"/>
                      </a:lnTo>
                      <a:lnTo>
                        <a:pt x="175" y="41"/>
                      </a:lnTo>
                      <a:lnTo>
                        <a:pt x="175" y="44"/>
                      </a:lnTo>
                      <a:lnTo>
                        <a:pt x="174" y="48"/>
                      </a:lnTo>
                      <a:lnTo>
                        <a:pt x="173" y="53"/>
                      </a:lnTo>
                      <a:lnTo>
                        <a:pt x="171" y="57"/>
                      </a:lnTo>
                      <a:lnTo>
                        <a:pt x="168" y="60"/>
                      </a:lnTo>
                      <a:lnTo>
                        <a:pt x="164" y="64"/>
                      </a:lnTo>
                      <a:lnTo>
                        <a:pt x="160" y="66"/>
                      </a:lnTo>
                      <a:lnTo>
                        <a:pt x="155" y="67"/>
                      </a:lnTo>
                      <a:lnTo>
                        <a:pt x="150" y="69"/>
                      </a:lnTo>
                      <a:lnTo>
                        <a:pt x="143" y="69"/>
                      </a:lnTo>
                      <a:lnTo>
                        <a:pt x="137" y="68"/>
                      </a:lnTo>
                      <a:lnTo>
                        <a:pt x="127" y="66"/>
                      </a:lnTo>
                    </a:path>
                  </a:pathLst>
                </a:custGeom>
                <a:noFill/>
                <a:ln w="25400" cap="rnd" cmpd="sng">
                  <a:solidFill>
                    <a:srgbClr val="C0C0C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48" name="Group 778"/>
                <p:cNvGrpSpPr>
                  <a:grpSpLocks/>
                </p:cNvGrpSpPr>
                <p:nvPr/>
              </p:nvGrpSpPr>
              <p:grpSpPr bwMode="auto">
                <a:xfrm>
                  <a:off x="1828" y="3196"/>
                  <a:ext cx="122" cy="70"/>
                  <a:chOff x="1828" y="3196"/>
                  <a:chExt cx="122" cy="70"/>
                </a:xfrm>
              </p:grpSpPr>
              <p:grpSp>
                <p:nvGrpSpPr>
                  <p:cNvPr id="49" name="Group 779"/>
                  <p:cNvGrpSpPr>
                    <a:grpSpLocks/>
                  </p:cNvGrpSpPr>
                  <p:nvPr/>
                </p:nvGrpSpPr>
                <p:grpSpPr bwMode="auto">
                  <a:xfrm>
                    <a:off x="1828" y="3196"/>
                    <a:ext cx="122" cy="70"/>
                    <a:chOff x="1828" y="3196"/>
                    <a:chExt cx="122" cy="70"/>
                  </a:xfrm>
                </p:grpSpPr>
                <p:sp>
                  <p:nvSpPr>
                    <p:cNvPr id="54" name="Freeform 53"/>
                    <p:cNvSpPr>
                      <a:spLocks/>
                    </p:cNvSpPr>
                    <p:nvPr/>
                  </p:nvSpPr>
                  <p:spPr bwMode="auto">
                    <a:xfrm>
                      <a:off x="1828" y="3196"/>
                      <a:ext cx="75" cy="44"/>
                    </a:xfrm>
                    <a:custGeom>
                      <a:avLst/>
                      <a:gdLst>
                        <a:gd name="T0" fmla="*/ 0 w 75"/>
                        <a:gd name="T1" fmla="*/ 26 h 44"/>
                        <a:gd name="T2" fmla="*/ 19 w 75"/>
                        <a:gd name="T3" fmla="*/ 0 h 44"/>
                        <a:gd name="T4" fmla="*/ 74 w 75"/>
                        <a:gd name="T5" fmla="*/ 14 h 44"/>
                        <a:gd name="T6" fmla="*/ 52 w 75"/>
                        <a:gd name="T7" fmla="*/ 43 h 44"/>
                        <a:gd name="T8" fmla="*/ 0 w 75"/>
                        <a:gd name="T9" fmla="*/ 26 h 44"/>
                        <a:gd name="T10" fmla="*/ 0 60000 65536"/>
                        <a:gd name="T11" fmla="*/ 0 60000 65536"/>
                        <a:gd name="T12" fmla="*/ 0 60000 65536"/>
                        <a:gd name="T13" fmla="*/ 0 60000 65536"/>
                        <a:gd name="T14" fmla="*/ 0 60000 65536"/>
                        <a:gd name="T15" fmla="*/ 0 w 75"/>
                        <a:gd name="T16" fmla="*/ 0 h 44"/>
                        <a:gd name="T17" fmla="*/ 75 w 75"/>
                        <a:gd name="T18" fmla="*/ 44 h 44"/>
                      </a:gdLst>
                      <a:ahLst/>
                      <a:cxnLst>
                        <a:cxn ang="T10">
                          <a:pos x="T0" y="T1"/>
                        </a:cxn>
                        <a:cxn ang="T11">
                          <a:pos x="T2" y="T3"/>
                        </a:cxn>
                        <a:cxn ang="T12">
                          <a:pos x="T4" y="T5"/>
                        </a:cxn>
                        <a:cxn ang="T13">
                          <a:pos x="T6" y="T7"/>
                        </a:cxn>
                        <a:cxn ang="T14">
                          <a:pos x="T8" y="T9"/>
                        </a:cxn>
                      </a:cxnLst>
                      <a:rect l="T15" t="T16" r="T17" b="T18"/>
                      <a:pathLst>
                        <a:path w="75" h="44">
                          <a:moveTo>
                            <a:pt x="0" y="26"/>
                          </a:moveTo>
                          <a:lnTo>
                            <a:pt x="19" y="0"/>
                          </a:lnTo>
                          <a:lnTo>
                            <a:pt x="74" y="14"/>
                          </a:lnTo>
                          <a:lnTo>
                            <a:pt x="52" y="43"/>
                          </a:lnTo>
                          <a:lnTo>
                            <a:pt x="0" y="26"/>
                          </a:lnTo>
                        </a:path>
                      </a:pathLst>
                    </a:custGeom>
                    <a:solidFill>
                      <a:srgbClr val="E0E0E0"/>
                    </a:solidFill>
                    <a:ln w="12700" cap="rnd" cmpd="sng">
                      <a:no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55" name="Freeform 54"/>
                    <p:cNvSpPr>
                      <a:spLocks/>
                    </p:cNvSpPr>
                    <p:nvPr/>
                  </p:nvSpPr>
                  <p:spPr bwMode="auto">
                    <a:xfrm>
                      <a:off x="1828" y="3223"/>
                      <a:ext cx="53" cy="43"/>
                    </a:xfrm>
                    <a:custGeom>
                      <a:avLst/>
                      <a:gdLst>
                        <a:gd name="T0" fmla="*/ 0 w 53"/>
                        <a:gd name="T1" fmla="*/ 0 h 43"/>
                        <a:gd name="T2" fmla="*/ 0 w 53"/>
                        <a:gd name="T3" fmla="*/ 23 h 43"/>
                        <a:gd name="T4" fmla="*/ 1 w 53"/>
                        <a:gd name="T5" fmla="*/ 23 h 43"/>
                        <a:gd name="T6" fmla="*/ 52 w 53"/>
                        <a:gd name="T7" fmla="*/ 42 h 43"/>
                        <a:gd name="T8" fmla="*/ 52 w 53"/>
                        <a:gd name="T9" fmla="*/ 18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0" y="0"/>
                          </a:moveTo>
                          <a:lnTo>
                            <a:pt x="0" y="23"/>
                          </a:lnTo>
                          <a:lnTo>
                            <a:pt x="1" y="23"/>
                          </a:lnTo>
                          <a:lnTo>
                            <a:pt x="52" y="42"/>
                          </a:lnTo>
                          <a:lnTo>
                            <a:pt x="52" y="18"/>
                          </a:lnTo>
                          <a:lnTo>
                            <a:pt x="0" y="0"/>
                          </a:lnTo>
                        </a:path>
                      </a:pathLst>
                    </a:custGeom>
                    <a:solidFill>
                      <a:srgbClr val="C0C0C0"/>
                    </a:solidFill>
                    <a:ln w="12700" cap="rnd" cmpd="sng">
                      <a:no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56" name="Freeform 55"/>
                    <p:cNvSpPr>
                      <a:spLocks/>
                    </p:cNvSpPr>
                    <p:nvPr/>
                  </p:nvSpPr>
                  <p:spPr bwMode="auto">
                    <a:xfrm>
                      <a:off x="1882" y="3212"/>
                      <a:ext cx="68" cy="54"/>
                    </a:xfrm>
                    <a:custGeom>
                      <a:avLst/>
                      <a:gdLst>
                        <a:gd name="T0" fmla="*/ 0 w 68"/>
                        <a:gd name="T1" fmla="*/ 29 h 54"/>
                        <a:gd name="T2" fmla="*/ 21 w 68"/>
                        <a:gd name="T3" fmla="*/ 0 h 54"/>
                        <a:gd name="T4" fmla="*/ 67 w 68"/>
                        <a:gd name="T5" fmla="*/ 8 h 54"/>
                        <a:gd name="T6" fmla="*/ 67 w 68"/>
                        <a:gd name="T7" fmla="*/ 29 h 54"/>
                        <a:gd name="T8" fmla="*/ 0 w 68"/>
                        <a:gd name="T9" fmla="*/ 53 h 54"/>
                        <a:gd name="T10" fmla="*/ 0 w 68"/>
                        <a:gd name="T11" fmla="*/ 29 h 54"/>
                        <a:gd name="T12" fmla="*/ 0 60000 65536"/>
                        <a:gd name="T13" fmla="*/ 0 60000 65536"/>
                        <a:gd name="T14" fmla="*/ 0 60000 65536"/>
                        <a:gd name="T15" fmla="*/ 0 60000 65536"/>
                        <a:gd name="T16" fmla="*/ 0 60000 65536"/>
                        <a:gd name="T17" fmla="*/ 0 60000 65536"/>
                        <a:gd name="T18" fmla="*/ 0 w 68"/>
                        <a:gd name="T19" fmla="*/ 0 h 54"/>
                        <a:gd name="T20" fmla="*/ 68 w 68"/>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68" h="54">
                          <a:moveTo>
                            <a:pt x="0" y="29"/>
                          </a:moveTo>
                          <a:lnTo>
                            <a:pt x="21" y="0"/>
                          </a:lnTo>
                          <a:lnTo>
                            <a:pt x="67" y="8"/>
                          </a:lnTo>
                          <a:lnTo>
                            <a:pt x="67" y="29"/>
                          </a:lnTo>
                          <a:lnTo>
                            <a:pt x="0" y="53"/>
                          </a:lnTo>
                          <a:lnTo>
                            <a:pt x="0" y="29"/>
                          </a:lnTo>
                        </a:path>
                      </a:pathLst>
                    </a:custGeom>
                    <a:solidFill>
                      <a:srgbClr val="A0A0A0"/>
                    </a:solidFill>
                    <a:ln w="12700" cap="rnd" cmpd="sng">
                      <a:no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57" name="Freeform 56"/>
                    <p:cNvSpPr>
                      <a:spLocks/>
                    </p:cNvSpPr>
                    <p:nvPr/>
                  </p:nvSpPr>
                  <p:spPr bwMode="auto">
                    <a:xfrm>
                      <a:off x="1848" y="3196"/>
                      <a:ext cx="102" cy="22"/>
                    </a:xfrm>
                    <a:custGeom>
                      <a:avLst/>
                      <a:gdLst>
                        <a:gd name="T0" fmla="*/ 0 w 102"/>
                        <a:gd name="T1" fmla="*/ 0 h 22"/>
                        <a:gd name="T2" fmla="*/ 51 w 102"/>
                        <a:gd name="T3" fmla="*/ 5 h 22"/>
                        <a:gd name="T4" fmla="*/ 101 w 102"/>
                        <a:gd name="T5" fmla="*/ 21 h 22"/>
                        <a:gd name="T6" fmla="*/ 55 w 102"/>
                        <a:gd name="T7" fmla="*/ 14 h 22"/>
                        <a:gd name="T8" fmla="*/ 0 w 102"/>
                        <a:gd name="T9" fmla="*/ 0 h 22"/>
                        <a:gd name="T10" fmla="*/ 0 60000 65536"/>
                        <a:gd name="T11" fmla="*/ 0 60000 65536"/>
                        <a:gd name="T12" fmla="*/ 0 60000 65536"/>
                        <a:gd name="T13" fmla="*/ 0 60000 65536"/>
                        <a:gd name="T14" fmla="*/ 0 60000 65536"/>
                        <a:gd name="T15" fmla="*/ 0 w 102"/>
                        <a:gd name="T16" fmla="*/ 0 h 22"/>
                        <a:gd name="T17" fmla="*/ 102 w 102"/>
                        <a:gd name="T18" fmla="*/ 22 h 22"/>
                      </a:gdLst>
                      <a:ahLst/>
                      <a:cxnLst>
                        <a:cxn ang="T10">
                          <a:pos x="T0" y="T1"/>
                        </a:cxn>
                        <a:cxn ang="T11">
                          <a:pos x="T2" y="T3"/>
                        </a:cxn>
                        <a:cxn ang="T12">
                          <a:pos x="T4" y="T5"/>
                        </a:cxn>
                        <a:cxn ang="T13">
                          <a:pos x="T6" y="T7"/>
                        </a:cxn>
                        <a:cxn ang="T14">
                          <a:pos x="T8" y="T9"/>
                        </a:cxn>
                      </a:cxnLst>
                      <a:rect l="T15" t="T16" r="T17" b="T18"/>
                      <a:pathLst>
                        <a:path w="102" h="22">
                          <a:moveTo>
                            <a:pt x="0" y="0"/>
                          </a:moveTo>
                          <a:lnTo>
                            <a:pt x="51" y="5"/>
                          </a:lnTo>
                          <a:lnTo>
                            <a:pt x="101" y="21"/>
                          </a:lnTo>
                          <a:lnTo>
                            <a:pt x="55" y="14"/>
                          </a:lnTo>
                          <a:lnTo>
                            <a:pt x="0" y="0"/>
                          </a:lnTo>
                        </a:path>
                      </a:pathLst>
                    </a:custGeom>
                    <a:solidFill>
                      <a:srgbClr val="808080"/>
                    </a:solidFill>
                    <a:ln w="12700" cap="rnd" cmpd="sng">
                      <a:no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50" name="Group 780"/>
                  <p:cNvGrpSpPr>
                    <a:grpSpLocks/>
                  </p:cNvGrpSpPr>
                  <p:nvPr/>
                </p:nvGrpSpPr>
                <p:grpSpPr bwMode="auto">
                  <a:xfrm>
                    <a:off x="1832" y="3214"/>
                    <a:ext cx="113" cy="37"/>
                    <a:chOff x="1832" y="3214"/>
                    <a:chExt cx="113" cy="37"/>
                  </a:xfrm>
                </p:grpSpPr>
                <p:sp>
                  <p:nvSpPr>
                    <p:cNvPr id="51" name="Line 53"/>
                    <p:cNvSpPr>
                      <a:spLocks noChangeShapeType="1"/>
                    </p:cNvSpPr>
                    <p:nvPr/>
                  </p:nvSpPr>
                  <p:spPr bwMode="auto">
                    <a:xfrm>
                      <a:off x="1832" y="3233"/>
                      <a:ext cx="46" cy="10"/>
                    </a:xfrm>
                    <a:prstGeom prst="line">
                      <a:avLst/>
                    </a:prstGeom>
                    <a:noFill/>
                    <a:ln w="12700">
                      <a:solidFill>
                        <a:srgbClr val="80808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52" name="Line 54"/>
                    <p:cNvSpPr>
                      <a:spLocks noChangeShapeType="1"/>
                    </p:cNvSpPr>
                    <p:nvPr/>
                  </p:nvSpPr>
                  <p:spPr bwMode="auto">
                    <a:xfrm flipV="1">
                      <a:off x="1887" y="3214"/>
                      <a:ext cx="13" cy="37"/>
                    </a:xfrm>
                    <a:prstGeom prst="line">
                      <a:avLst/>
                    </a:prstGeom>
                    <a:noFill/>
                    <a:ln w="12700">
                      <a:solidFill>
                        <a:srgbClr val="60606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53" name="Line 55"/>
                    <p:cNvSpPr>
                      <a:spLocks noChangeShapeType="1"/>
                    </p:cNvSpPr>
                    <p:nvPr/>
                  </p:nvSpPr>
                  <p:spPr bwMode="auto">
                    <a:xfrm>
                      <a:off x="1909" y="3218"/>
                      <a:ext cx="36" cy="4"/>
                    </a:xfrm>
                    <a:prstGeom prst="line">
                      <a:avLst/>
                    </a:prstGeom>
                    <a:noFill/>
                    <a:ln w="12700">
                      <a:solidFill>
                        <a:srgbClr val="60606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grpSp>
            <p:nvGrpSpPr>
              <p:cNvPr id="19" name="Group 749"/>
              <p:cNvGrpSpPr>
                <a:grpSpLocks/>
              </p:cNvGrpSpPr>
              <p:nvPr/>
            </p:nvGrpSpPr>
            <p:grpSpPr bwMode="auto">
              <a:xfrm>
                <a:off x="1303" y="3027"/>
                <a:ext cx="353" cy="61"/>
                <a:chOff x="1303" y="3027"/>
                <a:chExt cx="353" cy="61"/>
              </a:xfrm>
            </p:grpSpPr>
            <p:sp>
              <p:nvSpPr>
                <p:cNvPr id="45" name="Freeform 44"/>
                <p:cNvSpPr>
                  <a:spLocks/>
                </p:cNvSpPr>
                <p:nvPr/>
              </p:nvSpPr>
              <p:spPr bwMode="auto">
                <a:xfrm>
                  <a:off x="1303" y="3027"/>
                  <a:ext cx="353" cy="34"/>
                </a:xfrm>
                <a:custGeom>
                  <a:avLst/>
                  <a:gdLst>
                    <a:gd name="T0" fmla="*/ 0 w 353"/>
                    <a:gd name="T1" fmla="*/ 33 h 34"/>
                    <a:gd name="T2" fmla="*/ 352 w 353"/>
                    <a:gd name="T3" fmla="*/ 33 h 34"/>
                    <a:gd name="T4" fmla="*/ 332 w 353"/>
                    <a:gd name="T5" fmla="*/ 0 h 34"/>
                    <a:gd name="T6" fmla="*/ 21 w 353"/>
                    <a:gd name="T7" fmla="*/ 0 h 34"/>
                    <a:gd name="T8" fmla="*/ 0 w 353"/>
                    <a:gd name="T9" fmla="*/ 33 h 34"/>
                    <a:gd name="T10" fmla="*/ 0 60000 65536"/>
                    <a:gd name="T11" fmla="*/ 0 60000 65536"/>
                    <a:gd name="T12" fmla="*/ 0 60000 65536"/>
                    <a:gd name="T13" fmla="*/ 0 60000 65536"/>
                    <a:gd name="T14" fmla="*/ 0 60000 65536"/>
                    <a:gd name="T15" fmla="*/ 0 w 353"/>
                    <a:gd name="T16" fmla="*/ 0 h 34"/>
                    <a:gd name="T17" fmla="*/ 353 w 353"/>
                    <a:gd name="T18" fmla="*/ 34 h 34"/>
                  </a:gdLst>
                  <a:ahLst/>
                  <a:cxnLst>
                    <a:cxn ang="T10">
                      <a:pos x="T0" y="T1"/>
                    </a:cxn>
                    <a:cxn ang="T11">
                      <a:pos x="T2" y="T3"/>
                    </a:cxn>
                    <a:cxn ang="T12">
                      <a:pos x="T4" y="T5"/>
                    </a:cxn>
                    <a:cxn ang="T13">
                      <a:pos x="T6" y="T7"/>
                    </a:cxn>
                    <a:cxn ang="T14">
                      <a:pos x="T8" y="T9"/>
                    </a:cxn>
                  </a:cxnLst>
                  <a:rect l="T15" t="T16" r="T17" b="T18"/>
                  <a:pathLst>
                    <a:path w="353" h="34">
                      <a:moveTo>
                        <a:pt x="0" y="33"/>
                      </a:moveTo>
                      <a:lnTo>
                        <a:pt x="352" y="33"/>
                      </a:lnTo>
                      <a:lnTo>
                        <a:pt x="332" y="0"/>
                      </a:lnTo>
                      <a:lnTo>
                        <a:pt x="21" y="0"/>
                      </a:lnTo>
                      <a:lnTo>
                        <a:pt x="0" y="33"/>
                      </a:lnTo>
                    </a:path>
                  </a:pathLst>
                </a:custGeom>
                <a:solidFill>
                  <a:srgbClr val="C0C0C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6" name="Rectangle 45"/>
                <p:cNvSpPr>
                  <a:spLocks noChangeArrowheads="1"/>
                </p:cNvSpPr>
                <p:nvPr/>
              </p:nvSpPr>
              <p:spPr bwMode="auto">
                <a:xfrm>
                  <a:off x="1306" y="3063"/>
                  <a:ext cx="345" cy="25"/>
                </a:xfrm>
                <a:prstGeom prst="rect">
                  <a:avLst/>
                </a:prstGeom>
                <a:solidFill>
                  <a:srgbClr val="C0C0C0"/>
                </a:solidFill>
                <a:ln w="12700">
                  <a:solidFill>
                    <a:srgbClr val="000000"/>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0" name="Freeform 19"/>
              <p:cNvSpPr>
                <a:spLocks/>
              </p:cNvSpPr>
              <p:nvPr/>
            </p:nvSpPr>
            <p:spPr bwMode="auto">
              <a:xfrm>
                <a:off x="1385" y="2998"/>
                <a:ext cx="189" cy="63"/>
              </a:xfrm>
              <a:custGeom>
                <a:avLst/>
                <a:gdLst>
                  <a:gd name="T0" fmla="*/ 0 w 189"/>
                  <a:gd name="T1" fmla="*/ 35 h 63"/>
                  <a:gd name="T2" fmla="*/ 0 w 189"/>
                  <a:gd name="T3" fmla="*/ 0 h 63"/>
                  <a:gd name="T4" fmla="*/ 188 w 189"/>
                  <a:gd name="T5" fmla="*/ 0 h 63"/>
                  <a:gd name="T6" fmla="*/ 188 w 189"/>
                  <a:gd name="T7" fmla="*/ 36 h 63"/>
                  <a:gd name="T8" fmla="*/ 187 w 189"/>
                  <a:gd name="T9" fmla="*/ 39 h 63"/>
                  <a:gd name="T10" fmla="*/ 185 w 189"/>
                  <a:gd name="T11" fmla="*/ 42 h 63"/>
                  <a:gd name="T12" fmla="*/ 182 w 189"/>
                  <a:gd name="T13" fmla="*/ 45 h 63"/>
                  <a:gd name="T14" fmla="*/ 178 w 189"/>
                  <a:gd name="T15" fmla="*/ 47 h 63"/>
                  <a:gd name="T16" fmla="*/ 172 w 189"/>
                  <a:gd name="T17" fmla="*/ 50 h 63"/>
                  <a:gd name="T18" fmla="*/ 167 w 189"/>
                  <a:gd name="T19" fmla="*/ 52 h 63"/>
                  <a:gd name="T20" fmla="*/ 161 w 189"/>
                  <a:gd name="T21" fmla="*/ 54 h 63"/>
                  <a:gd name="T22" fmla="*/ 154 w 189"/>
                  <a:gd name="T23" fmla="*/ 56 h 63"/>
                  <a:gd name="T24" fmla="*/ 148 w 189"/>
                  <a:gd name="T25" fmla="*/ 57 h 63"/>
                  <a:gd name="T26" fmla="*/ 138 w 189"/>
                  <a:gd name="T27" fmla="*/ 59 h 63"/>
                  <a:gd name="T28" fmla="*/ 130 w 189"/>
                  <a:gd name="T29" fmla="*/ 60 h 63"/>
                  <a:gd name="T30" fmla="*/ 122 w 189"/>
                  <a:gd name="T31" fmla="*/ 61 h 63"/>
                  <a:gd name="T32" fmla="*/ 113 w 189"/>
                  <a:gd name="T33" fmla="*/ 62 h 63"/>
                  <a:gd name="T34" fmla="*/ 102 w 189"/>
                  <a:gd name="T35" fmla="*/ 62 h 63"/>
                  <a:gd name="T36" fmla="*/ 89 w 189"/>
                  <a:gd name="T37" fmla="*/ 62 h 63"/>
                  <a:gd name="T38" fmla="*/ 77 w 189"/>
                  <a:gd name="T39" fmla="*/ 62 h 63"/>
                  <a:gd name="T40" fmla="*/ 66 w 189"/>
                  <a:gd name="T41" fmla="*/ 61 h 63"/>
                  <a:gd name="T42" fmla="*/ 55 w 189"/>
                  <a:gd name="T43" fmla="*/ 60 h 63"/>
                  <a:gd name="T44" fmla="*/ 46 w 189"/>
                  <a:gd name="T45" fmla="*/ 59 h 63"/>
                  <a:gd name="T46" fmla="*/ 39 w 189"/>
                  <a:gd name="T47" fmla="*/ 57 h 63"/>
                  <a:gd name="T48" fmla="*/ 31 w 189"/>
                  <a:gd name="T49" fmla="*/ 55 h 63"/>
                  <a:gd name="T50" fmla="*/ 24 w 189"/>
                  <a:gd name="T51" fmla="*/ 53 h 63"/>
                  <a:gd name="T52" fmla="*/ 17 w 189"/>
                  <a:gd name="T53" fmla="*/ 51 h 63"/>
                  <a:gd name="T54" fmla="*/ 12 w 189"/>
                  <a:gd name="T55" fmla="*/ 48 h 63"/>
                  <a:gd name="T56" fmla="*/ 8 w 189"/>
                  <a:gd name="T57" fmla="*/ 46 h 63"/>
                  <a:gd name="T58" fmla="*/ 5 w 189"/>
                  <a:gd name="T59" fmla="*/ 43 h 63"/>
                  <a:gd name="T60" fmla="*/ 3 w 189"/>
                  <a:gd name="T61" fmla="*/ 41 h 63"/>
                  <a:gd name="T62" fmla="*/ 1 w 189"/>
                  <a:gd name="T63" fmla="*/ 38 h 63"/>
                  <a:gd name="T64" fmla="*/ 0 w 189"/>
                  <a:gd name="T65" fmla="*/ 35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9"/>
                  <a:gd name="T100" fmla="*/ 0 h 63"/>
                  <a:gd name="T101" fmla="*/ 189 w 189"/>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9" h="63">
                    <a:moveTo>
                      <a:pt x="0" y="35"/>
                    </a:moveTo>
                    <a:lnTo>
                      <a:pt x="0" y="0"/>
                    </a:lnTo>
                    <a:lnTo>
                      <a:pt x="188" y="0"/>
                    </a:lnTo>
                    <a:lnTo>
                      <a:pt x="188" y="36"/>
                    </a:lnTo>
                    <a:lnTo>
                      <a:pt x="187" y="39"/>
                    </a:lnTo>
                    <a:lnTo>
                      <a:pt x="185" y="42"/>
                    </a:lnTo>
                    <a:lnTo>
                      <a:pt x="182" y="45"/>
                    </a:lnTo>
                    <a:lnTo>
                      <a:pt x="178" y="47"/>
                    </a:lnTo>
                    <a:lnTo>
                      <a:pt x="172" y="50"/>
                    </a:lnTo>
                    <a:lnTo>
                      <a:pt x="167" y="52"/>
                    </a:lnTo>
                    <a:lnTo>
                      <a:pt x="161" y="54"/>
                    </a:lnTo>
                    <a:lnTo>
                      <a:pt x="154" y="56"/>
                    </a:lnTo>
                    <a:lnTo>
                      <a:pt x="148" y="57"/>
                    </a:lnTo>
                    <a:lnTo>
                      <a:pt x="138" y="59"/>
                    </a:lnTo>
                    <a:lnTo>
                      <a:pt x="130" y="60"/>
                    </a:lnTo>
                    <a:lnTo>
                      <a:pt x="122" y="61"/>
                    </a:lnTo>
                    <a:lnTo>
                      <a:pt x="113" y="62"/>
                    </a:lnTo>
                    <a:lnTo>
                      <a:pt x="102" y="62"/>
                    </a:lnTo>
                    <a:lnTo>
                      <a:pt x="89" y="62"/>
                    </a:lnTo>
                    <a:lnTo>
                      <a:pt x="77" y="62"/>
                    </a:lnTo>
                    <a:lnTo>
                      <a:pt x="66" y="61"/>
                    </a:lnTo>
                    <a:lnTo>
                      <a:pt x="55" y="60"/>
                    </a:lnTo>
                    <a:lnTo>
                      <a:pt x="46" y="59"/>
                    </a:lnTo>
                    <a:lnTo>
                      <a:pt x="39" y="57"/>
                    </a:lnTo>
                    <a:lnTo>
                      <a:pt x="31" y="55"/>
                    </a:lnTo>
                    <a:lnTo>
                      <a:pt x="24" y="53"/>
                    </a:lnTo>
                    <a:lnTo>
                      <a:pt x="17" y="51"/>
                    </a:lnTo>
                    <a:lnTo>
                      <a:pt x="12" y="48"/>
                    </a:lnTo>
                    <a:lnTo>
                      <a:pt x="8" y="46"/>
                    </a:lnTo>
                    <a:lnTo>
                      <a:pt x="5" y="43"/>
                    </a:lnTo>
                    <a:lnTo>
                      <a:pt x="3" y="41"/>
                    </a:lnTo>
                    <a:lnTo>
                      <a:pt x="1" y="38"/>
                    </a:lnTo>
                    <a:lnTo>
                      <a:pt x="0" y="35"/>
                    </a:lnTo>
                  </a:path>
                </a:pathLst>
              </a:custGeom>
              <a:solidFill>
                <a:srgbClr val="C0C0C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 name="AutoShape 60"/>
              <p:cNvSpPr>
                <a:spLocks noChangeArrowheads="1"/>
              </p:cNvSpPr>
              <p:nvPr/>
            </p:nvSpPr>
            <p:spPr bwMode="auto">
              <a:xfrm>
                <a:off x="1263" y="2523"/>
                <a:ext cx="430" cy="483"/>
              </a:xfrm>
              <a:prstGeom prst="roundRect">
                <a:avLst>
                  <a:gd name="adj" fmla="val 2120"/>
                </a:avLst>
              </a:prstGeom>
              <a:solidFill>
                <a:srgbClr val="C0C0C0"/>
              </a:solid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 name="AutoShape 61"/>
              <p:cNvSpPr>
                <a:spLocks noChangeArrowheads="1"/>
              </p:cNvSpPr>
              <p:nvPr/>
            </p:nvSpPr>
            <p:spPr bwMode="auto">
              <a:xfrm>
                <a:off x="1293" y="2561"/>
                <a:ext cx="377" cy="401"/>
              </a:xfrm>
              <a:prstGeom prst="roundRect">
                <a:avLst>
                  <a:gd name="adj" fmla="val 16667"/>
                </a:avLst>
              </a:prstGeom>
              <a:solidFill>
                <a:srgbClr val="808080"/>
              </a:solid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 name="Rectangle 22"/>
              <p:cNvSpPr>
                <a:spLocks noChangeArrowheads="1"/>
              </p:cNvSpPr>
              <p:nvPr/>
            </p:nvSpPr>
            <p:spPr bwMode="auto">
              <a:xfrm>
                <a:off x="1302" y="2987"/>
                <a:ext cx="39" cy="6"/>
              </a:xfrm>
              <a:prstGeom prst="rect">
                <a:avLst/>
              </a:prstGeom>
              <a:solidFill>
                <a:schemeClr val="tx1"/>
              </a:solidFill>
              <a:ln w="12700">
                <a:solidFill>
                  <a:srgbClr val="000000"/>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 name="Rectangle 23"/>
              <p:cNvSpPr>
                <a:spLocks noChangeArrowheads="1"/>
              </p:cNvSpPr>
              <p:nvPr/>
            </p:nvSpPr>
            <p:spPr bwMode="auto">
              <a:xfrm>
                <a:off x="962" y="2613"/>
                <a:ext cx="121" cy="165"/>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5" name="Group 755"/>
              <p:cNvGrpSpPr>
                <a:grpSpLocks/>
              </p:cNvGrpSpPr>
              <p:nvPr/>
            </p:nvGrpSpPr>
            <p:grpSpPr bwMode="auto">
              <a:xfrm>
                <a:off x="913" y="2576"/>
                <a:ext cx="176" cy="662"/>
                <a:chOff x="913" y="2576"/>
                <a:chExt cx="176" cy="662"/>
              </a:xfrm>
            </p:grpSpPr>
            <p:sp>
              <p:nvSpPr>
                <p:cNvPr id="43" name="Rectangle 42"/>
                <p:cNvSpPr>
                  <a:spLocks noChangeArrowheads="1"/>
                </p:cNvSpPr>
                <p:nvPr/>
              </p:nvSpPr>
              <p:spPr bwMode="auto">
                <a:xfrm>
                  <a:off x="959" y="2577"/>
                  <a:ext cx="130" cy="655"/>
                </a:xfrm>
                <a:prstGeom prst="rect">
                  <a:avLst/>
                </a:prstGeom>
                <a:solidFill>
                  <a:srgbClr val="C0C0C0"/>
                </a:solidFill>
                <a:ln w="12700">
                  <a:solidFill>
                    <a:srgbClr val="000000"/>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4" name="Freeform 43"/>
                <p:cNvSpPr>
                  <a:spLocks/>
                </p:cNvSpPr>
                <p:nvPr/>
              </p:nvSpPr>
              <p:spPr bwMode="auto">
                <a:xfrm>
                  <a:off x="913" y="2576"/>
                  <a:ext cx="43" cy="662"/>
                </a:xfrm>
                <a:custGeom>
                  <a:avLst/>
                  <a:gdLst>
                    <a:gd name="T0" fmla="*/ 42 w 43"/>
                    <a:gd name="T1" fmla="*/ 0 h 662"/>
                    <a:gd name="T2" fmla="*/ 42 w 43"/>
                    <a:gd name="T3" fmla="*/ 661 h 662"/>
                    <a:gd name="T4" fmla="*/ 0 w 43"/>
                    <a:gd name="T5" fmla="*/ 598 h 662"/>
                    <a:gd name="T6" fmla="*/ 0 w 43"/>
                    <a:gd name="T7" fmla="*/ 70 h 662"/>
                    <a:gd name="T8" fmla="*/ 42 w 43"/>
                    <a:gd name="T9" fmla="*/ 0 h 662"/>
                    <a:gd name="T10" fmla="*/ 0 60000 65536"/>
                    <a:gd name="T11" fmla="*/ 0 60000 65536"/>
                    <a:gd name="T12" fmla="*/ 0 60000 65536"/>
                    <a:gd name="T13" fmla="*/ 0 60000 65536"/>
                    <a:gd name="T14" fmla="*/ 0 60000 65536"/>
                    <a:gd name="T15" fmla="*/ 0 w 43"/>
                    <a:gd name="T16" fmla="*/ 0 h 662"/>
                    <a:gd name="T17" fmla="*/ 43 w 43"/>
                    <a:gd name="T18" fmla="*/ 662 h 662"/>
                  </a:gdLst>
                  <a:ahLst/>
                  <a:cxnLst>
                    <a:cxn ang="T10">
                      <a:pos x="T0" y="T1"/>
                    </a:cxn>
                    <a:cxn ang="T11">
                      <a:pos x="T2" y="T3"/>
                    </a:cxn>
                    <a:cxn ang="T12">
                      <a:pos x="T4" y="T5"/>
                    </a:cxn>
                    <a:cxn ang="T13">
                      <a:pos x="T6" y="T7"/>
                    </a:cxn>
                    <a:cxn ang="T14">
                      <a:pos x="T8" y="T9"/>
                    </a:cxn>
                  </a:cxnLst>
                  <a:rect l="T15" t="T16" r="T17" b="T18"/>
                  <a:pathLst>
                    <a:path w="43" h="662">
                      <a:moveTo>
                        <a:pt x="42" y="0"/>
                      </a:moveTo>
                      <a:lnTo>
                        <a:pt x="42" y="661"/>
                      </a:lnTo>
                      <a:lnTo>
                        <a:pt x="0" y="598"/>
                      </a:lnTo>
                      <a:lnTo>
                        <a:pt x="0" y="70"/>
                      </a:lnTo>
                      <a:lnTo>
                        <a:pt x="42" y="0"/>
                      </a:lnTo>
                    </a:path>
                  </a:pathLst>
                </a:custGeom>
                <a:solidFill>
                  <a:srgbClr val="C0C0C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6" name="Line 67"/>
              <p:cNvSpPr>
                <a:spLocks noChangeShapeType="1"/>
              </p:cNvSpPr>
              <p:nvPr/>
            </p:nvSpPr>
            <p:spPr bwMode="auto">
              <a:xfrm>
                <a:off x="948" y="2591"/>
                <a:ext cx="0" cy="633"/>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7" name="Group 757"/>
              <p:cNvGrpSpPr>
                <a:grpSpLocks/>
              </p:cNvGrpSpPr>
              <p:nvPr/>
            </p:nvGrpSpPr>
            <p:grpSpPr bwMode="auto">
              <a:xfrm>
                <a:off x="973" y="3031"/>
                <a:ext cx="105" cy="165"/>
                <a:chOff x="973" y="3031"/>
                <a:chExt cx="105" cy="165"/>
              </a:xfrm>
            </p:grpSpPr>
            <p:grpSp>
              <p:nvGrpSpPr>
                <p:cNvPr id="34" name="Group 764"/>
                <p:cNvGrpSpPr>
                  <a:grpSpLocks/>
                </p:cNvGrpSpPr>
                <p:nvPr/>
              </p:nvGrpSpPr>
              <p:grpSpPr bwMode="auto">
                <a:xfrm>
                  <a:off x="973" y="3031"/>
                  <a:ext cx="37" cy="165"/>
                  <a:chOff x="973" y="3031"/>
                  <a:chExt cx="37" cy="165"/>
                </a:xfrm>
              </p:grpSpPr>
              <p:sp>
                <p:nvSpPr>
                  <p:cNvPr id="39" name="Rectangle 38"/>
                  <p:cNvSpPr>
                    <a:spLocks noChangeArrowheads="1"/>
                  </p:cNvSpPr>
                  <p:nvPr/>
                </p:nvSpPr>
                <p:spPr bwMode="auto">
                  <a:xfrm>
                    <a:off x="973" y="3168"/>
                    <a:ext cx="37" cy="28"/>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 name="Rectangle 39"/>
                  <p:cNvSpPr>
                    <a:spLocks noChangeArrowheads="1"/>
                  </p:cNvSpPr>
                  <p:nvPr/>
                </p:nvSpPr>
                <p:spPr bwMode="auto">
                  <a:xfrm>
                    <a:off x="973" y="3125"/>
                    <a:ext cx="37" cy="14"/>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1" name="Rectangle 40"/>
                  <p:cNvSpPr>
                    <a:spLocks noChangeArrowheads="1"/>
                  </p:cNvSpPr>
                  <p:nvPr/>
                </p:nvSpPr>
                <p:spPr bwMode="auto">
                  <a:xfrm>
                    <a:off x="973" y="3074"/>
                    <a:ext cx="37" cy="20"/>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2" name="Rectangle 41"/>
                  <p:cNvSpPr>
                    <a:spLocks noChangeArrowheads="1"/>
                  </p:cNvSpPr>
                  <p:nvPr/>
                </p:nvSpPr>
                <p:spPr bwMode="auto">
                  <a:xfrm>
                    <a:off x="973" y="3031"/>
                    <a:ext cx="37" cy="14"/>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35" name="Rectangle 34"/>
                <p:cNvSpPr>
                  <a:spLocks noChangeArrowheads="1"/>
                </p:cNvSpPr>
                <p:nvPr/>
              </p:nvSpPr>
              <p:spPr bwMode="auto">
                <a:xfrm>
                  <a:off x="1042" y="3168"/>
                  <a:ext cx="36" cy="28"/>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 name="Rectangle 35"/>
                <p:cNvSpPr>
                  <a:spLocks noChangeArrowheads="1"/>
                </p:cNvSpPr>
                <p:nvPr/>
              </p:nvSpPr>
              <p:spPr bwMode="auto">
                <a:xfrm>
                  <a:off x="1042" y="3125"/>
                  <a:ext cx="36" cy="14"/>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 name="Rectangle 36"/>
                <p:cNvSpPr>
                  <a:spLocks noChangeArrowheads="1"/>
                </p:cNvSpPr>
                <p:nvPr/>
              </p:nvSpPr>
              <p:spPr bwMode="auto">
                <a:xfrm>
                  <a:off x="1042" y="3074"/>
                  <a:ext cx="36" cy="20"/>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 name="Rectangle 37"/>
                <p:cNvSpPr>
                  <a:spLocks noChangeArrowheads="1"/>
                </p:cNvSpPr>
                <p:nvPr/>
              </p:nvSpPr>
              <p:spPr bwMode="auto">
                <a:xfrm>
                  <a:off x="1042" y="3031"/>
                  <a:ext cx="36" cy="14"/>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8" name="Rectangle 27" descr="Narrow vertical"/>
              <p:cNvSpPr>
                <a:spLocks noChangeArrowheads="1"/>
              </p:cNvSpPr>
              <p:nvPr/>
            </p:nvSpPr>
            <p:spPr bwMode="auto">
              <a:xfrm>
                <a:off x="979" y="2732"/>
                <a:ext cx="90" cy="82"/>
              </a:xfrm>
              <a:prstGeom prst="rect">
                <a:avLst/>
              </a:prstGeom>
              <a:pattFill prst="narVert">
                <a:fgClr>
                  <a:schemeClr val="bg1"/>
                </a:fgClr>
                <a:bgClr>
                  <a:schemeClr val="tx1"/>
                </a:bgClr>
              </a:patt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9" name="Rectangle 28" descr="Narrow vertical"/>
              <p:cNvSpPr>
                <a:spLocks noChangeArrowheads="1"/>
              </p:cNvSpPr>
              <p:nvPr/>
            </p:nvSpPr>
            <p:spPr bwMode="auto">
              <a:xfrm>
                <a:off x="973" y="2872"/>
                <a:ext cx="100" cy="122"/>
              </a:xfrm>
              <a:prstGeom prst="rect">
                <a:avLst/>
              </a:prstGeom>
              <a:pattFill prst="narVert">
                <a:fgClr>
                  <a:schemeClr val="bg1"/>
                </a:fgClr>
                <a:bgClr>
                  <a:schemeClr val="tx1"/>
                </a:bgClr>
              </a:patt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0" name="Group 760"/>
              <p:cNvGrpSpPr>
                <a:grpSpLocks/>
              </p:cNvGrpSpPr>
              <p:nvPr/>
            </p:nvGrpSpPr>
            <p:grpSpPr bwMode="auto">
              <a:xfrm>
                <a:off x="979" y="2664"/>
                <a:ext cx="90" cy="46"/>
                <a:chOff x="979" y="2664"/>
                <a:chExt cx="90" cy="46"/>
              </a:xfrm>
            </p:grpSpPr>
            <p:sp>
              <p:nvSpPr>
                <p:cNvPr id="31" name="Rectangle 30"/>
                <p:cNvSpPr>
                  <a:spLocks noChangeArrowheads="1"/>
                </p:cNvSpPr>
                <p:nvPr/>
              </p:nvSpPr>
              <p:spPr bwMode="auto">
                <a:xfrm>
                  <a:off x="979" y="2664"/>
                  <a:ext cx="90" cy="46"/>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 name="Rectangle 31"/>
                <p:cNvSpPr>
                  <a:spLocks noChangeArrowheads="1"/>
                </p:cNvSpPr>
                <p:nvPr/>
              </p:nvSpPr>
              <p:spPr bwMode="auto">
                <a:xfrm>
                  <a:off x="982" y="2671"/>
                  <a:ext cx="87" cy="3"/>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 name="Rectangle 32"/>
                <p:cNvSpPr>
                  <a:spLocks noChangeArrowheads="1"/>
                </p:cNvSpPr>
                <p:nvPr/>
              </p:nvSpPr>
              <p:spPr bwMode="auto">
                <a:xfrm>
                  <a:off x="982" y="2692"/>
                  <a:ext cx="87" cy="7"/>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97" name="Group 96"/>
            <p:cNvGrpSpPr>
              <a:grpSpLocks/>
            </p:cNvGrpSpPr>
            <p:nvPr/>
          </p:nvGrpSpPr>
          <p:grpSpPr bwMode="auto">
            <a:xfrm>
              <a:off x="3821179" y="4759330"/>
              <a:ext cx="538327" cy="853312"/>
              <a:chOff x="2183" y="1296"/>
              <a:chExt cx="929" cy="1285"/>
            </a:xfrm>
          </p:grpSpPr>
          <p:sp>
            <p:nvSpPr>
              <p:cNvPr id="98" name="Rectangle 97" descr="70%"/>
              <p:cNvSpPr>
                <a:spLocks noChangeArrowheads="1"/>
              </p:cNvSpPr>
              <p:nvPr/>
            </p:nvSpPr>
            <p:spPr bwMode="auto">
              <a:xfrm>
                <a:off x="2411" y="1728"/>
                <a:ext cx="354" cy="373"/>
              </a:xfrm>
              <a:prstGeom prst="rect">
                <a:avLst/>
              </a:prstGeom>
              <a:pattFill prst="pct70">
                <a:fgClr>
                  <a:schemeClr val="tx1"/>
                </a:fgClr>
                <a:bgClr>
                  <a:schemeClr val="bg1"/>
                </a:bgClr>
              </a:pattFill>
              <a:ln w="12700">
                <a:solidFill>
                  <a:schemeClr val="tx1"/>
                </a:solidFill>
                <a:miter lim="800000"/>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99" name="Group 555"/>
              <p:cNvGrpSpPr>
                <a:grpSpLocks/>
              </p:cNvGrpSpPr>
              <p:nvPr/>
            </p:nvGrpSpPr>
            <p:grpSpPr bwMode="auto">
              <a:xfrm>
                <a:off x="2183" y="1967"/>
                <a:ext cx="284" cy="604"/>
                <a:chOff x="2936" y="1913"/>
                <a:chExt cx="276" cy="586"/>
              </a:xfrm>
            </p:grpSpPr>
            <p:sp>
              <p:nvSpPr>
                <p:cNvPr id="269" name="Rectangle 268"/>
                <p:cNvSpPr>
                  <a:spLocks noChangeArrowheads="1"/>
                </p:cNvSpPr>
                <p:nvPr/>
              </p:nvSpPr>
              <p:spPr bwMode="auto">
                <a:xfrm>
                  <a:off x="2936" y="191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70" name="Group 726"/>
                <p:cNvGrpSpPr>
                  <a:grpSpLocks/>
                </p:cNvGrpSpPr>
                <p:nvPr/>
              </p:nvGrpSpPr>
              <p:grpSpPr bwMode="auto">
                <a:xfrm>
                  <a:off x="2947" y="1989"/>
                  <a:ext cx="126" cy="361"/>
                  <a:chOff x="2947" y="1989"/>
                  <a:chExt cx="126" cy="361"/>
                </a:xfrm>
              </p:grpSpPr>
              <p:sp>
                <p:nvSpPr>
                  <p:cNvPr id="278" name="Rectangle 277" descr="25%"/>
                  <p:cNvSpPr>
                    <a:spLocks noChangeArrowheads="1"/>
                  </p:cNvSpPr>
                  <p:nvPr/>
                </p:nvSpPr>
                <p:spPr bwMode="auto">
                  <a:xfrm>
                    <a:off x="2947" y="1989"/>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9" name="Line 113"/>
                  <p:cNvSpPr>
                    <a:spLocks noChangeShapeType="1"/>
                  </p:cNvSpPr>
                  <p:nvPr/>
                </p:nvSpPr>
                <p:spPr bwMode="auto">
                  <a:xfrm>
                    <a:off x="2950" y="2115"/>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0" name="Line 114"/>
                  <p:cNvSpPr>
                    <a:spLocks noChangeShapeType="1"/>
                  </p:cNvSpPr>
                  <p:nvPr/>
                </p:nvSpPr>
                <p:spPr bwMode="auto">
                  <a:xfrm>
                    <a:off x="2950" y="2104"/>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1" name="Line 115"/>
                  <p:cNvSpPr>
                    <a:spLocks noChangeShapeType="1"/>
                  </p:cNvSpPr>
                  <p:nvPr/>
                </p:nvSpPr>
                <p:spPr bwMode="auto">
                  <a:xfrm>
                    <a:off x="2950" y="2093"/>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2" name="Line 116"/>
                  <p:cNvSpPr>
                    <a:spLocks noChangeShapeType="1"/>
                  </p:cNvSpPr>
                  <p:nvPr/>
                </p:nvSpPr>
                <p:spPr bwMode="auto">
                  <a:xfrm>
                    <a:off x="2950" y="2083"/>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3" name="Line 117"/>
                  <p:cNvSpPr>
                    <a:spLocks noChangeShapeType="1"/>
                  </p:cNvSpPr>
                  <p:nvPr/>
                </p:nvSpPr>
                <p:spPr bwMode="auto">
                  <a:xfrm>
                    <a:off x="2950" y="2072"/>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4" name="Line 118"/>
                  <p:cNvSpPr>
                    <a:spLocks noChangeShapeType="1"/>
                  </p:cNvSpPr>
                  <p:nvPr/>
                </p:nvSpPr>
                <p:spPr bwMode="auto">
                  <a:xfrm>
                    <a:off x="2950" y="2061"/>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5" name="Line 119"/>
                  <p:cNvSpPr>
                    <a:spLocks noChangeShapeType="1"/>
                  </p:cNvSpPr>
                  <p:nvPr/>
                </p:nvSpPr>
                <p:spPr bwMode="auto">
                  <a:xfrm>
                    <a:off x="2950" y="2050"/>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6" name="Line 120"/>
                  <p:cNvSpPr>
                    <a:spLocks noChangeShapeType="1"/>
                  </p:cNvSpPr>
                  <p:nvPr/>
                </p:nvSpPr>
                <p:spPr bwMode="auto">
                  <a:xfrm>
                    <a:off x="2950" y="2040"/>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7" name="Line 121"/>
                  <p:cNvSpPr>
                    <a:spLocks noChangeShapeType="1"/>
                  </p:cNvSpPr>
                  <p:nvPr/>
                </p:nvSpPr>
                <p:spPr bwMode="auto">
                  <a:xfrm>
                    <a:off x="2950" y="2029"/>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8" name="Line 122"/>
                  <p:cNvSpPr>
                    <a:spLocks noChangeShapeType="1"/>
                  </p:cNvSpPr>
                  <p:nvPr/>
                </p:nvSpPr>
                <p:spPr bwMode="auto">
                  <a:xfrm>
                    <a:off x="2950" y="2018"/>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9" name="Line 123"/>
                  <p:cNvSpPr>
                    <a:spLocks noChangeShapeType="1"/>
                  </p:cNvSpPr>
                  <p:nvPr/>
                </p:nvSpPr>
                <p:spPr bwMode="auto">
                  <a:xfrm>
                    <a:off x="2950" y="2008"/>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90" name="Line 124"/>
                  <p:cNvSpPr>
                    <a:spLocks noChangeShapeType="1"/>
                  </p:cNvSpPr>
                  <p:nvPr/>
                </p:nvSpPr>
                <p:spPr bwMode="auto">
                  <a:xfrm>
                    <a:off x="2950" y="1997"/>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71" name="Rectangle 270"/>
                <p:cNvSpPr>
                  <a:spLocks noChangeArrowheads="1"/>
                </p:cNvSpPr>
                <p:nvPr/>
              </p:nvSpPr>
              <p:spPr bwMode="auto">
                <a:xfrm>
                  <a:off x="2940" y="1917"/>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2" name="Line 126"/>
                <p:cNvSpPr>
                  <a:spLocks noChangeShapeType="1"/>
                </p:cNvSpPr>
                <p:nvPr/>
              </p:nvSpPr>
              <p:spPr bwMode="auto">
                <a:xfrm>
                  <a:off x="2990" y="1922"/>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3" name="Rectangle 272"/>
                <p:cNvSpPr>
                  <a:spLocks noChangeArrowheads="1"/>
                </p:cNvSpPr>
                <p:nvPr/>
              </p:nvSpPr>
              <p:spPr bwMode="auto">
                <a:xfrm>
                  <a:off x="3009" y="1914"/>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274" name="Rectangle 273"/>
                <p:cNvSpPr>
                  <a:spLocks noChangeArrowheads="1"/>
                </p:cNvSpPr>
                <p:nvPr/>
              </p:nvSpPr>
              <p:spPr bwMode="auto">
                <a:xfrm>
                  <a:off x="3057" y="1924"/>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5" name="Rectangle 274"/>
                <p:cNvSpPr>
                  <a:spLocks noChangeArrowheads="1"/>
                </p:cNvSpPr>
                <p:nvPr/>
              </p:nvSpPr>
              <p:spPr bwMode="auto">
                <a:xfrm>
                  <a:off x="2945" y="1924"/>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6" name="Rectangle 275"/>
                <p:cNvSpPr>
                  <a:spLocks noChangeArrowheads="1"/>
                </p:cNvSpPr>
                <p:nvPr/>
              </p:nvSpPr>
              <p:spPr bwMode="auto">
                <a:xfrm>
                  <a:off x="2957" y="2136"/>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7" name="Rectangle 276"/>
                <p:cNvSpPr>
                  <a:spLocks noChangeArrowheads="1"/>
                </p:cNvSpPr>
                <p:nvPr/>
              </p:nvSpPr>
              <p:spPr bwMode="auto">
                <a:xfrm>
                  <a:off x="3064" y="2137"/>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00" name="Group 556"/>
              <p:cNvGrpSpPr>
                <a:grpSpLocks/>
              </p:cNvGrpSpPr>
              <p:nvPr/>
            </p:nvGrpSpPr>
            <p:grpSpPr bwMode="auto">
              <a:xfrm>
                <a:off x="2407" y="1971"/>
                <a:ext cx="284" cy="604"/>
                <a:chOff x="3154" y="1918"/>
                <a:chExt cx="276" cy="586"/>
              </a:xfrm>
            </p:grpSpPr>
            <p:sp>
              <p:nvSpPr>
                <p:cNvPr id="247" name="Rectangle 246"/>
                <p:cNvSpPr>
                  <a:spLocks noChangeArrowheads="1"/>
                </p:cNvSpPr>
                <p:nvPr/>
              </p:nvSpPr>
              <p:spPr bwMode="auto">
                <a:xfrm>
                  <a:off x="3154" y="1918"/>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48" name="Group 704"/>
                <p:cNvGrpSpPr>
                  <a:grpSpLocks/>
                </p:cNvGrpSpPr>
                <p:nvPr/>
              </p:nvGrpSpPr>
              <p:grpSpPr bwMode="auto">
                <a:xfrm>
                  <a:off x="3165" y="1993"/>
                  <a:ext cx="125" cy="361"/>
                  <a:chOff x="3165" y="1993"/>
                  <a:chExt cx="125" cy="361"/>
                </a:xfrm>
              </p:grpSpPr>
              <p:sp>
                <p:nvSpPr>
                  <p:cNvPr id="256" name="Rectangle 255" descr="25%"/>
                  <p:cNvSpPr>
                    <a:spLocks noChangeArrowheads="1"/>
                  </p:cNvSpPr>
                  <p:nvPr/>
                </p:nvSpPr>
                <p:spPr bwMode="auto">
                  <a:xfrm>
                    <a:off x="3165" y="1993"/>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7" name="Line 136"/>
                  <p:cNvSpPr>
                    <a:spLocks noChangeShapeType="1"/>
                  </p:cNvSpPr>
                  <p:nvPr/>
                </p:nvSpPr>
                <p:spPr bwMode="auto">
                  <a:xfrm>
                    <a:off x="3168" y="211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8" name="Line 137"/>
                  <p:cNvSpPr>
                    <a:spLocks noChangeShapeType="1"/>
                  </p:cNvSpPr>
                  <p:nvPr/>
                </p:nvSpPr>
                <p:spPr bwMode="auto">
                  <a:xfrm>
                    <a:off x="3168" y="2108"/>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9" name="Line 138"/>
                  <p:cNvSpPr>
                    <a:spLocks noChangeShapeType="1"/>
                  </p:cNvSpPr>
                  <p:nvPr/>
                </p:nvSpPr>
                <p:spPr bwMode="auto">
                  <a:xfrm>
                    <a:off x="3168" y="209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0" name="Line 139"/>
                  <p:cNvSpPr>
                    <a:spLocks noChangeShapeType="1"/>
                  </p:cNvSpPr>
                  <p:nvPr/>
                </p:nvSpPr>
                <p:spPr bwMode="auto">
                  <a:xfrm>
                    <a:off x="3168" y="208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1" name="Line 140"/>
                  <p:cNvSpPr>
                    <a:spLocks noChangeShapeType="1"/>
                  </p:cNvSpPr>
                  <p:nvPr/>
                </p:nvSpPr>
                <p:spPr bwMode="auto">
                  <a:xfrm>
                    <a:off x="3168" y="207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2" name="Line 141"/>
                  <p:cNvSpPr>
                    <a:spLocks noChangeShapeType="1"/>
                  </p:cNvSpPr>
                  <p:nvPr/>
                </p:nvSpPr>
                <p:spPr bwMode="auto">
                  <a:xfrm>
                    <a:off x="3168" y="2065"/>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3" name="Line 142"/>
                  <p:cNvSpPr>
                    <a:spLocks noChangeShapeType="1"/>
                  </p:cNvSpPr>
                  <p:nvPr/>
                </p:nvSpPr>
                <p:spPr bwMode="auto">
                  <a:xfrm>
                    <a:off x="3168" y="205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4" name="Line 143"/>
                  <p:cNvSpPr>
                    <a:spLocks noChangeShapeType="1"/>
                  </p:cNvSpPr>
                  <p:nvPr/>
                </p:nvSpPr>
                <p:spPr bwMode="auto">
                  <a:xfrm>
                    <a:off x="3168" y="204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5" name="Line 144"/>
                  <p:cNvSpPr>
                    <a:spLocks noChangeShapeType="1"/>
                  </p:cNvSpPr>
                  <p:nvPr/>
                </p:nvSpPr>
                <p:spPr bwMode="auto">
                  <a:xfrm>
                    <a:off x="3168" y="203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6" name="Line 145"/>
                  <p:cNvSpPr>
                    <a:spLocks noChangeShapeType="1"/>
                  </p:cNvSpPr>
                  <p:nvPr/>
                </p:nvSpPr>
                <p:spPr bwMode="auto">
                  <a:xfrm>
                    <a:off x="3168" y="202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7" name="Line 146"/>
                  <p:cNvSpPr>
                    <a:spLocks noChangeShapeType="1"/>
                  </p:cNvSpPr>
                  <p:nvPr/>
                </p:nvSpPr>
                <p:spPr bwMode="auto">
                  <a:xfrm>
                    <a:off x="3168" y="201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8" name="Line 147"/>
                  <p:cNvSpPr>
                    <a:spLocks noChangeShapeType="1"/>
                  </p:cNvSpPr>
                  <p:nvPr/>
                </p:nvSpPr>
                <p:spPr bwMode="auto">
                  <a:xfrm>
                    <a:off x="3168" y="200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49" name="Rectangle 248"/>
                <p:cNvSpPr>
                  <a:spLocks noChangeArrowheads="1"/>
                </p:cNvSpPr>
                <p:nvPr/>
              </p:nvSpPr>
              <p:spPr bwMode="auto">
                <a:xfrm>
                  <a:off x="3158" y="1922"/>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0" name="Line 149"/>
                <p:cNvSpPr>
                  <a:spLocks noChangeShapeType="1"/>
                </p:cNvSpPr>
                <p:nvPr/>
              </p:nvSpPr>
              <p:spPr bwMode="auto">
                <a:xfrm>
                  <a:off x="3208" y="1926"/>
                  <a:ext cx="0" cy="37"/>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1" name="Rectangle 250"/>
                <p:cNvSpPr>
                  <a:spLocks noChangeArrowheads="1"/>
                </p:cNvSpPr>
                <p:nvPr/>
              </p:nvSpPr>
              <p:spPr bwMode="auto">
                <a:xfrm>
                  <a:off x="3227" y="1919"/>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252" name="Rectangle 251"/>
                <p:cNvSpPr>
                  <a:spLocks noChangeArrowheads="1"/>
                </p:cNvSpPr>
                <p:nvPr/>
              </p:nvSpPr>
              <p:spPr bwMode="auto">
                <a:xfrm>
                  <a:off x="3275" y="1925"/>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3" name="Rectangle 252"/>
                <p:cNvSpPr>
                  <a:spLocks noChangeArrowheads="1"/>
                </p:cNvSpPr>
                <p:nvPr/>
              </p:nvSpPr>
              <p:spPr bwMode="auto">
                <a:xfrm>
                  <a:off x="3163" y="1925"/>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4" name="Rectangle 253"/>
                <p:cNvSpPr>
                  <a:spLocks noChangeArrowheads="1"/>
                </p:cNvSpPr>
                <p:nvPr/>
              </p:nvSpPr>
              <p:spPr bwMode="auto">
                <a:xfrm>
                  <a:off x="3175" y="2141"/>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5" name="Rectangle 254"/>
                <p:cNvSpPr>
                  <a:spLocks noChangeArrowheads="1"/>
                </p:cNvSpPr>
                <p:nvPr/>
              </p:nvSpPr>
              <p:spPr bwMode="auto">
                <a:xfrm>
                  <a:off x="3279" y="2142"/>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01" name="Group 557"/>
              <p:cNvGrpSpPr>
                <a:grpSpLocks/>
              </p:cNvGrpSpPr>
              <p:nvPr/>
            </p:nvGrpSpPr>
            <p:grpSpPr bwMode="auto">
              <a:xfrm>
                <a:off x="2607" y="1971"/>
                <a:ext cx="285" cy="604"/>
                <a:chOff x="3346" y="1918"/>
                <a:chExt cx="277" cy="586"/>
              </a:xfrm>
            </p:grpSpPr>
            <p:sp>
              <p:nvSpPr>
                <p:cNvPr id="225" name="Rectangle 224"/>
                <p:cNvSpPr>
                  <a:spLocks noChangeArrowheads="1"/>
                </p:cNvSpPr>
                <p:nvPr/>
              </p:nvSpPr>
              <p:spPr bwMode="auto">
                <a:xfrm>
                  <a:off x="3346" y="1918"/>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26" name="Group 682"/>
                <p:cNvGrpSpPr>
                  <a:grpSpLocks/>
                </p:cNvGrpSpPr>
                <p:nvPr/>
              </p:nvGrpSpPr>
              <p:grpSpPr bwMode="auto">
                <a:xfrm>
                  <a:off x="3357" y="1993"/>
                  <a:ext cx="126" cy="361"/>
                  <a:chOff x="3357" y="1993"/>
                  <a:chExt cx="126" cy="361"/>
                </a:xfrm>
              </p:grpSpPr>
              <p:sp>
                <p:nvSpPr>
                  <p:cNvPr id="234" name="Rectangle 233" descr="25%"/>
                  <p:cNvSpPr>
                    <a:spLocks noChangeArrowheads="1"/>
                  </p:cNvSpPr>
                  <p:nvPr/>
                </p:nvSpPr>
                <p:spPr bwMode="auto">
                  <a:xfrm>
                    <a:off x="3357" y="1993"/>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5" name="Line 159"/>
                  <p:cNvSpPr>
                    <a:spLocks noChangeShapeType="1"/>
                  </p:cNvSpPr>
                  <p:nvPr/>
                </p:nvSpPr>
                <p:spPr bwMode="auto">
                  <a:xfrm>
                    <a:off x="3361" y="211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6" name="Line 160"/>
                  <p:cNvSpPr>
                    <a:spLocks noChangeShapeType="1"/>
                  </p:cNvSpPr>
                  <p:nvPr/>
                </p:nvSpPr>
                <p:spPr bwMode="auto">
                  <a:xfrm>
                    <a:off x="3361" y="2108"/>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7" name="Line 161"/>
                  <p:cNvSpPr>
                    <a:spLocks noChangeShapeType="1"/>
                  </p:cNvSpPr>
                  <p:nvPr/>
                </p:nvSpPr>
                <p:spPr bwMode="auto">
                  <a:xfrm>
                    <a:off x="3361" y="209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8" name="Line 162"/>
                  <p:cNvSpPr>
                    <a:spLocks noChangeShapeType="1"/>
                  </p:cNvSpPr>
                  <p:nvPr/>
                </p:nvSpPr>
                <p:spPr bwMode="auto">
                  <a:xfrm>
                    <a:off x="3361" y="208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9" name="Line 163"/>
                  <p:cNvSpPr>
                    <a:spLocks noChangeShapeType="1"/>
                  </p:cNvSpPr>
                  <p:nvPr/>
                </p:nvSpPr>
                <p:spPr bwMode="auto">
                  <a:xfrm>
                    <a:off x="3361" y="207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0" name="Line 164"/>
                  <p:cNvSpPr>
                    <a:spLocks noChangeShapeType="1"/>
                  </p:cNvSpPr>
                  <p:nvPr/>
                </p:nvSpPr>
                <p:spPr bwMode="auto">
                  <a:xfrm>
                    <a:off x="3361" y="2065"/>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1" name="Line 165"/>
                  <p:cNvSpPr>
                    <a:spLocks noChangeShapeType="1"/>
                  </p:cNvSpPr>
                  <p:nvPr/>
                </p:nvSpPr>
                <p:spPr bwMode="auto">
                  <a:xfrm>
                    <a:off x="3361" y="205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2" name="Line 166"/>
                  <p:cNvSpPr>
                    <a:spLocks noChangeShapeType="1"/>
                  </p:cNvSpPr>
                  <p:nvPr/>
                </p:nvSpPr>
                <p:spPr bwMode="auto">
                  <a:xfrm>
                    <a:off x="3361" y="204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3" name="Line 167"/>
                  <p:cNvSpPr>
                    <a:spLocks noChangeShapeType="1"/>
                  </p:cNvSpPr>
                  <p:nvPr/>
                </p:nvSpPr>
                <p:spPr bwMode="auto">
                  <a:xfrm>
                    <a:off x="3361" y="203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4" name="Line 168"/>
                  <p:cNvSpPr>
                    <a:spLocks noChangeShapeType="1"/>
                  </p:cNvSpPr>
                  <p:nvPr/>
                </p:nvSpPr>
                <p:spPr bwMode="auto">
                  <a:xfrm>
                    <a:off x="3361" y="202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5" name="Line 169"/>
                  <p:cNvSpPr>
                    <a:spLocks noChangeShapeType="1"/>
                  </p:cNvSpPr>
                  <p:nvPr/>
                </p:nvSpPr>
                <p:spPr bwMode="auto">
                  <a:xfrm>
                    <a:off x="3361" y="201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6" name="Line 170"/>
                  <p:cNvSpPr>
                    <a:spLocks noChangeShapeType="1"/>
                  </p:cNvSpPr>
                  <p:nvPr/>
                </p:nvSpPr>
                <p:spPr bwMode="auto">
                  <a:xfrm>
                    <a:off x="3361" y="200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27" name="Rectangle 226"/>
                <p:cNvSpPr>
                  <a:spLocks noChangeArrowheads="1"/>
                </p:cNvSpPr>
                <p:nvPr/>
              </p:nvSpPr>
              <p:spPr bwMode="auto">
                <a:xfrm>
                  <a:off x="3350" y="1922"/>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8" name="Line 172"/>
                <p:cNvSpPr>
                  <a:spLocks noChangeShapeType="1"/>
                </p:cNvSpPr>
                <p:nvPr/>
              </p:nvSpPr>
              <p:spPr bwMode="auto">
                <a:xfrm>
                  <a:off x="3402" y="1926"/>
                  <a:ext cx="0" cy="37"/>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9" name="Rectangle 228"/>
                <p:cNvSpPr>
                  <a:spLocks noChangeArrowheads="1"/>
                </p:cNvSpPr>
                <p:nvPr/>
              </p:nvSpPr>
              <p:spPr bwMode="auto">
                <a:xfrm>
                  <a:off x="3420" y="1919"/>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230" name="Rectangle 229"/>
                <p:cNvSpPr>
                  <a:spLocks noChangeArrowheads="1"/>
                </p:cNvSpPr>
                <p:nvPr/>
              </p:nvSpPr>
              <p:spPr bwMode="auto">
                <a:xfrm>
                  <a:off x="3466" y="1925"/>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1" name="Rectangle 230"/>
                <p:cNvSpPr>
                  <a:spLocks noChangeArrowheads="1"/>
                </p:cNvSpPr>
                <p:nvPr/>
              </p:nvSpPr>
              <p:spPr bwMode="auto">
                <a:xfrm>
                  <a:off x="3354" y="1925"/>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2" name="Rectangle 231"/>
                <p:cNvSpPr>
                  <a:spLocks noChangeArrowheads="1"/>
                </p:cNvSpPr>
                <p:nvPr/>
              </p:nvSpPr>
              <p:spPr bwMode="auto">
                <a:xfrm>
                  <a:off x="3363" y="2141"/>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3" name="Rectangle 232"/>
                <p:cNvSpPr>
                  <a:spLocks noChangeArrowheads="1"/>
                </p:cNvSpPr>
                <p:nvPr/>
              </p:nvSpPr>
              <p:spPr bwMode="auto">
                <a:xfrm>
                  <a:off x="3471" y="2142"/>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02" name="Group 558"/>
              <p:cNvGrpSpPr>
                <a:grpSpLocks/>
              </p:cNvGrpSpPr>
              <p:nvPr/>
            </p:nvGrpSpPr>
            <p:grpSpPr bwMode="auto">
              <a:xfrm>
                <a:off x="2828" y="1980"/>
                <a:ext cx="284" cy="601"/>
                <a:chOff x="3563" y="1927"/>
                <a:chExt cx="276" cy="586"/>
              </a:xfrm>
            </p:grpSpPr>
            <p:sp>
              <p:nvSpPr>
                <p:cNvPr id="203" name="Rectangle 202"/>
                <p:cNvSpPr>
                  <a:spLocks noChangeArrowheads="1"/>
                </p:cNvSpPr>
                <p:nvPr/>
              </p:nvSpPr>
              <p:spPr bwMode="auto">
                <a:xfrm>
                  <a:off x="3563" y="1927"/>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04" name="Group 660"/>
                <p:cNvGrpSpPr>
                  <a:grpSpLocks/>
                </p:cNvGrpSpPr>
                <p:nvPr/>
              </p:nvGrpSpPr>
              <p:grpSpPr bwMode="auto">
                <a:xfrm>
                  <a:off x="3573" y="2003"/>
                  <a:ext cx="125" cy="363"/>
                  <a:chOff x="3573" y="2003"/>
                  <a:chExt cx="125" cy="363"/>
                </a:xfrm>
              </p:grpSpPr>
              <p:sp>
                <p:nvSpPr>
                  <p:cNvPr id="212" name="Rectangle 211" descr="25%"/>
                  <p:cNvSpPr>
                    <a:spLocks noChangeArrowheads="1"/>
                  </p:cNvSpPr>
                  <p:nvPr/>
                </p:nvSpPr>
                <p:spPr bwMode="auto">
                  <a:xfrm>
                    <a:off x="3573" y="2003"/>
                    <a:ext cx="60" cy="363"/>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3" name="Line 182"/>
                  <p:cNvSpPr>
                    <a:spLocks noChangeShapeType="1"/>
                  </p:cNvSpPr>
                  <p:nvPr/>
                </p:nvSpPr>
                <p:spPr bwMode="auto">
                  <a:xfrm>
                    <a:off x="3576" y="212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4" name="Line 183"/>
                  <p:cNvSpPr>
                    <a:spLocks noChangeShapeType="1"/>
                  </p:cNvSpPr>
                  <p:nvPr/>
                </p:nvSpPr>
                <p:spPr bwMode="auto">
                  <a:xfrm>
                    <a:off x="3576" y="2115"/>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5" name="Line 184"/>
                  <p:cNvSpPr>
                    <a:spLocks noChangeShapeType="1"/>
                  </p:cNvSpPr>
                  <p:nvPr/>
                </p:nvSpPr>
                <p:spPr bwMode="auto">
                  <a:xfrm>
                    <a:off x="3576" y="210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6" name="Line 185"/>
                  <p:cNvSpPr>
                    <a:spLocks noChangeShapeType="1"/>
                  </p:cNvSpPr>
                  <p:nvPr/>
                </p:nvSpPr>
                <p:spPr bwMode="auto">
                  <a:xfrm>
                    <a:off x="3576" y="209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7" name="Line 186"/>
                  <p:cNvSpPr>
                    <a:spLocks noChangeShapeType="1"/>
                  </p:cNvSpPr>
                  <p:nvPr/>
                </p:nvSpPr>
                <p:spPr bwMode="auto">
                  <a:xfrm>
                    <a:off x="3576" y="2083"/>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8" name="Line 187"/>
                  <p:cNvSpPr>
                    <a:spLocks noChangeShapeType="1"/>
                  </p:cNvSpPr>
                  <p:nvPr/>
                </p:nvSpPr>
                <p:spPr bwMode="auto">
                  <a:xfrm>
                    <a:off x="3576" y="207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9" name="Line 188"/>
                  <p:cNvSpPr>
                    <a:spLocks noChangeShapeType="1"/>
                  </p:cNvSpPr>
                  <p:nvPr/>
                </p:nvSpPr>
                <p:spPr bwMode="auto">
                  <a:xfrm>
                    <a:off x="3576" y="206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0" name="Line 189"/>
                  <p:cNvSpPr>
                    <a:spLocks noChangeShapeType="1"/>
                  </p:cNvSpPr>
                  <p:nvPr/>
                </p:nvSpPr>
                <p:spPr bwMode="auto">
                  <a:xfrm>
                    <a:off x="3576" y="205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1" name="Line 190"/>
                  <p:cNvSpPr>
                    <a:spLocks noChangeShapeType="1"/>
                  </p:cNvSpPr>
                  <p:nvPr/>
                </p:nvSpPr>
                <p:spPr bwMode="auto">
                  <a:xfrm>
                    <a:off x="3576" y="204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2" name="Line 191"/>
                  <p:cNvSpPr>
                    <a:spLocks noChangeShapeType="1"/>
                  </p:cNvSpPr>
                  <p:nvPr/>
                </p:nvSpPr>
                <p:spPr bwMode="auto">
                  <a:xfrm>
                    <a:off x="3576" y="202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3" name="Line 192"/>
                  <p:cNvSpPr>
                    <a:spLocks noChangeShapeType="1"/>
                  </p:cNvSpPr>
                  <p:nvPr/>
                </p:nvSpPr>
                <p:spPr bwMode="auto">
                  <a:xfrm>
                    <a:off x="3576" y="201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4" name="Line 193"/>
                  <p:cNvSpPr>
                    <a:spLocks noChangeShapeType="1"/>
                  </p:cNvSpPr>
                  <p:nvPr/>
                </p:nvSpPr>
                <p:spPr bwMode="auto">
                  <a:xfrm>
                    <a:off x="3576" y="2008"/>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05" name="Rectangle 204"/>
                <p:cNvSpPr>
                  <a:spLocks noChangeArrowheads="1"/>
                </p:cNvSpPr>
                <p:nvPr/>
              </p:nvSpPr>
              <p:spPr bwMode="auto">
                <a:xfrm>
                  <a:off x="3567" y="1931"/>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6" name="Line 195"/>
                <p:cNvSpPr>
                  <a:spLocks noChangeShapeType="1"/>
                </p:cNvSpPr>
                <p:nvPr/>
              </p:nvSpPr>
              <p:spPr bwMode="auto">
                <a:xfrm>
                  <a:off x="3616" y="1933"/>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7" name="Rectangle 206"/>
                <p:cNvSpPr>
                  <a:spLocks noChangeArrowheads="1"/>
                </p:cNvSpPr>
                <p:nvPr/>
              </p:nvSpPr>
              <p:spPr bwMode="auto">
                <a:xfrm>
                  <a:off x="3636" y="1928"/>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208" name="Rectangle 207"/>
                <p:cNvSpPr>
                  <a:spLocks noChangeArrowheads="1"/>
                </p:cNvSpPr>
                <p:nvPr/>
              </p:nvSpPr>
              <p:spPr bwMode="auto">
                <a:xfrm>
                  <a:off x="3683" y="1938"/>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9" name="Rectangle 208"/>
                <p:cNvSpPr>
                  <a:spLocks noChangeArrowheads="1"/>
                </p:cNvSpPr>
                <p:nvPr/>
              </p:nvSpPr>
              <p:spPr bwMode="auto">
                <a:xfrm>
                  <a:off x="3571" y="1938"/>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0" name="Rectangle 209"/>
                <p:cNvSpPr>
                  <a:spLocks noChangeArrowheads="1"/>
                </p:cNvSpPr>
                <p:nvPr/>
              </p:nvSpPr>
              <p:spPr bwMode="auto">
                <a:xfrm>
                  <a:off x="3584" y="2150"/>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1" name="Rectangle 210"/>
                <p:cNvSpPr>
                  <a:spLocks noChangeArrowheads="1"/>
                </p:cNvSpPr>
                <p:nvPr/>
              </p:nvSpPr>
              <p:spPr bwMode="auto">
                <a:xfrm>
                  <a:off x="3691" y="2150"/>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03" name="Line 201"/>
              <p:cNvSpPr>
                <a:spLocks noChangeShapeType="1"/>
              </p:cNvSpPr>
              <p:nvPr/>
            </p:nvSpPr>
            <p:spPr bwMode="auto">
              <a:xfrm flipH="1">
                <a:off x="2219" y="1776"/>
                <a:ext cx="210" cy="195"/>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04" name="Line 202"/>
              <p:cNvSpPr>
                <a:spLocks noChangeShapeType="1"/>
              </p:cNvSpPr>
              <p:nvPr/>
            </p:nvSpPr>
            <p:spPr bwMode="auto">
              <a:xfrm flipH="1">
                <a:off x="2459" y="1791"/>
                <a:ext cx="49" cy="180"/>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05" name="Line 203"/>
              <p:cNvSpPr>
                <a:spLocks noChangeShapeType="1"/>
              </p:cNvSpPr>
              <p:nvPr/>
            </p:nvSpPr>
            <p:spPr bwMode="auto">
              <a:xfrm>
                <a:off x="2630" y="1791"/>
                <a:ext cx="69" cy="180"/>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06" name="Line 204"/>
              <p:cNvSpPr>
                <a:spLocks noChangeShapeType="1"/>
              </p:cNvSpPr>
              <p:nvPr/>
            </p:nvSpPr>
            <p:spPr bwMode="auto">
              <a:xfrm>
                <a:off x="2699" y="1776"/>
                <a:ext cx="192" cy="195"/>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107" name="Group 563"/>
              <p:cNvGrpSpPr>
                <a:grpSpLocks/>
              </p:cNvGrpSpPr>
              <p:nvPr/>
            </p:nvGrpSpPr>
            <p:grpSpPr bwMode="auto">
              <a:xfrm>
                <a:off x="2183" y="1307"/>
                <a:ext cx="284" cy="603"/>
                <a:chOff x="2936" y="1226"/>
                <a:chExt cx="276" cy="585"/>
              </a:xfrm>
            </p:grpSpPr>
            <p:sp>
              <p:nvSpPr>
                <p:cNvPr id="181" name="Rectangle 180"/>
                <p:cNvSpPr>
                  <a:spLocks noChangeArrowheads="1"/>
                </p:cNvSpPr>
                <p:nvPr/>
              </p:nvSpPr>
              <p:spPr bwMode="auto">
                <a:xfrm>
                  <a:off x="2936" y="1226"/>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182" name="Group 638"/>
                <p:cNvGrpSpPr>
                  <a:grpSpLocks/>
                </p:cNvGrpSpPr>
                <p:nvPr/>
              </p:nvGrpSpPr>
              <p:grpSpPr bwMode="auto">
                <a:xfrm>
                  <a:off x="2947" y="1302"/>
                  <a:ext cx="126" cy="361"/>
                  <a:chOff x="2947" y="1302"/>
                  <a:chExt cx="126" cy="361"/>
                </a:xfrm>
              </p:grpSpPr>
              <p:sp>
                <p:nvSpPr>
                  <p:cNvPr id="190" name="Rectangle 189" descr="25%"/>
                  <p:cNvSpPr>
                    <a:spLocks noChangeArrowheads="1"/>
                  </p:cNvSpPr>
                  <p:nvPr/>
                </p:nvSpPr>
                <p:spPr bwMode="auto">
                  <a:xfrm>
                    <a:off x="2947" y="1302"/>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1" name="Line 209"/>
                  <p:cNvSpPr>
                    <a:spLocks noChangeShapeType="1"/>
                  </p:cNvSpPr>
                  <p:nvPr/>
                </p:nvSpPr>
                <p:spPr bwMode="auto">
                  <a:xfrm>
                    <a:off x="2950" y="1428"/>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2" name="Line 210"/>
                  <p:cNvSpPr>
                    <a:spLocks noChangeShapeType="1"/>
                  </p:cNvSpPr>
                  <p:nvPr/>
                </p:nvSpPr>
                <p:spPr bwMode="auto">
                  <a:xfrm>
                    <a:off x="2950" y="1417"/>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3" name="Line 211"/>
                  <p:cNvSpPr>
                    <a:spLocks noChangeShapeType="1"/>
                  </p:cNvSpPr>
                  <p:nvPr/>
                </p:nvSpPr>
                <p:spPr bwMode="auto">
                  <a:xfrm>
                    <a:off x="2950" y="1406"/>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4" name="Line 212"/>
                  <p:cNvSpPr>
                    <a:spLocks noChangeShapeType="1"/>
                  </p:cNvSpPr>
                  <p:nvPr/>
                </p:nvSpPr>
                <p:spPr bwMode="auto">
                  <a:xfrm>
                    <a:off x="2950" y="1396"/>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5" name="Line 213"/>
                  <p:cNvSpPr>
                    <a:spLocks noChangeShapeType="1"/>
                  </p:cNvSpPr>
                  <p:nvPr/>
                </p:nvSpPr>
                <p:spPr bwMode="auto">
                  <a:xfrm>
                    <a:off x="2950" y="1385"/>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6" name="Line 214"/>
                  <p:cNvSpPr>
                    <a:spLocks noChangeShapeType="1"/>
                  </p:cNvSpPr>
                  <p:nvPr/>
                </p:nvSpPr>
                <p:spPr bwMode="auto">
                  <a:xfrm>
                    <a:off x="2950" y="1374"/>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7" name="Line 215"/>
                  <p:cNvSpPr>
                    <a:spLocks noChangeShapeType="1"/>
                  </p:cNvSpPr>
                  <p:nvPr/>
                </p:nvSpPr>
                <p:spPr bwMode="auto">
                  <a:xfrm>
                    <a:off x="2950" y="1363"/>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8" name="Line 216"/>
                  <p:cNvSpPr>
                    <a:spLocks noChangeShapeType="1"/>
                  </p:cNvSpPr>
                  <p:nvPr/>
                </p:nvSpPr>
                <p:spPr bwMode="auto">
                  <a:xfrm>
                    <a:off x="2950" y="1353"/>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9" name="Line 217"/>
                  <p:cNvSpPr>
                    <a:spLocks noChangeShapeType="1"/>
                  </p:cNvSpPr>
                  <p:nvPr/>
                </p:nvSpPr>
                <p:spPr bwMode="auto">
                  <a:xfrm>
                    <a:off x="2950" y="1341"/>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0" name="Line 218"/>
                  <p:cNvSpPr>
                    <a:spLocks noChangeShapeType="1"/>
                  </p:cNvSpPr>
                  <p:nvPr/>
                </p:nvSpPr>
                <p:spPr bwMode="auto">
                  <a:xfrm>
                    <a:off x="2950" y="1331"/>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1" name="Line 219"/>
                  <p:cNvSpPr>
                    <a:spLocks noChangeShapeType="1"/>
                  </p:cNvSpPr>
                  <p:nvPr/>
                </p:nvSpPr>
                <p:spPr bwMode="auto">
                  <a:xfrm>
                    <a:off x="2950" y="1320"/>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2" name="Line 220"/>
                  <p:cNvSpPr>
                    <a:spLocks noChangeShapeType="1"/>
                  </p:cNvSpPr>
                  <p:nvPr/>
                </p:nvSpPr>
                <p:spPr bwMode="auto">
                  <a:xfrm>
                    <a:off x="2950" y="1310"/>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83" name="Rectangle 182"/>
                <p:cNvSpPr>
                  <a:spLocks noChangeArrowheads="1"/>
                </p:cNvSpPr>
                <p:nvPr/>
              </p:nvSpPr>
              <p:spPr bwMode="auto">
                <a:xfrm>
                  <a:off x="2940" y="1230"/>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4" name="Line 222"/>
                <p:cNvSpPr>
                  <a:spLocks noChangeShapeType="1"/>
                </p:cNvSpPr>
                <p:nvPr/>
              </p:nvSpPr>
              <p:spPr bwMode="auto">
                <a:xfrm>
                  <a:off x="2990" y="1235"/>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5" name="Rectangle 184"/>
                <p:cNvSpPr>
                  <a:spLocks noChangeArrowheads="1"/>
                </p:cNvSpPr>
                <p:nvPr/>
              </p:nvSpPr>
              <p:spPr bwMode="auto">
                <a:xfrm>
                  <a:off x="3009" y="1227"/>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186" name="Rectangle 185"/>
                <p:cNvSpPr>
                  <a:spLocks noChangeArrowheads="1"/>
                </p:cNvSpPr>
                <p:nvPr/>
              </p:nvSpPr>
              <p:spPr bwMode="auto">
                <a:xfrm>
                  <a:off x="3057"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7" name="Rectangle 186"/>
                <p:cNvSpPr>
                  <a:spLocks noChangeArrowheads="1"/>
                </p:cNvSpPr>
                <p:nvPr/>
              </p:nvSpPr>
              <p:spPr bwMode="auto">
                <a:xfrm>
                  <a:off x="2945"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8" name="Rectangle 187"/>
                <p:cNvSpPr>
                  <a:spLocks noChangeArrowheads="1"/>
                </p:cNvSpPr>
                <p:nvPr/>
              </p:nvSpPr>
              <p:spPr bwMode="auto">
                <a:xfrm>
                  <a:off x="2957" y="1449"/>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9" name="Rectangle 188"/>
                <p:cNvSpPr>
                  <a:spLocks noChangeArrowheads="1"/>
                </p:cNvSpPr>
                <p:nvPr/>
              </p:nvSpPr>
              <p:spPr bwMode="auto">
                <a:xfrm>
                  <a:off x="3064" y="1449"/>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08" name="Group 564"/>
              <p:cNvGrpSpPr>
                <a:grpSpLocks/>
              </p:cNvGrpSpPr>
              <p:nvPr/>
            </p:nvGrpSpPr>
            <p:grpSpPr bwMode="auto">
              <a:xfrm>
                <a:off x="2407" y="1303"/>
                <a:ext cx="284" cy="603"/>
                <a:chOff x="3154" y="1222"/>
                <a:chExt cx="276" cy="585"/>
              </a:xfrm>
            </p:grpSpPr>
            <p:sp>
              <p:nvSpPr>
                <p:cNvPr id="159" name="Rectangle 158"/>
                <p:cNvSpPr>
                  <a:spLocks noChangeArrowheads="1"/>
                </p:cNvSpPr>
                <p:nvPr/>
              </p:nvSpPr>
              <p:spPr bwMode="auto">
                <a:xfrm>
                  <a:off x="3154" y="1222"/>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160" name="Group 616"/>
                <p:cNvGrpSpPr>
                  <a:grpSpLocks/>
                </p:cNvGrpSpPr>
                <p:nvPr/>
              </p:nvGrpSpPr>
              <p:grpSpPr bwMode="auto">
                <a:xfrm>
                  <a:off x="3165" y="1298"/>
                  <a:ext cx="125" cy="361"/>
                  <a:chOff x="3165" y="1298"/>
                  <a:chExt cx="125" cy="361"/>
                </a:xfrm>
              </p:grpSpPr>
              <p:sp>
                <p:nvSpPr>
                  <p:cNvPr id="168" name="Rectangle 167" descr="25%"/>
                  <p:cNvSpPr>
                    <a:spLocks noChangeArrowheads="1"/>
                  </p:cNvSpPr>
                  <p:nvPr/>
                </p:nvSpPr>
                <p:spPr bwMode="auto">
                  <a:xfrm>
                    <a:off x="3165" y="1298"/>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9" name="Line 232"/>
                  <p:cNvSpPr>
                    <a:spLocks noChangeShapeType="1"/>
                  </p:cNvSpPr>
                  <p:nvPr/>
                </p:nvSpPr>
                <p:spPr bwMode="auto">
                  <a:xfrm>
                    <a:off x="3168" y="142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0" name="Line 233"/>
                  <p:cNvSpPr>
                    <a:spLocks noChangeShapeType="1"/>
                  </p:cNvSpPr>
                  <p:nvPr/>
                </p:nvSpPr>
                <p:spPr bwMode="auto">
                  <a:xfrm>
                    <a:off x="3168" y="1413"/>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1" name="Line 234"/>
                  <p:cNvSpPr>
                    <a:spLocks noChangeShapeType="1"/>
                  </p:cNvSpPr>
                  <p:nvPr/>
                </p:nvSpPr>
                <p:spPr bwMode="auto">
                  <a:xfrm>
                    <a:off x="3168" y="140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2" name="Line 235"/>
                  <p:cNvSpPr>
                    <a:spLocks noChangeShapeType="1"/>
                  </p:cNvSpPr>
                  <p:nvPr/>
                </p:nvSpPr>
                <p:spPr bwMode="auto">
                  <a:xfrm>
                    <a:off x="3168" y="139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3" name="Line 236"/>
                  <p:cNvSpPr>
                    <a:spLocks noChangeShapeType="1"/>
                  </p:cNvSpPr>
                  <p:nvPr/>
                </p:nvSpPr>
                <p:spPr bwMode="auto">
                  <a:xfrm>
                    <a:off x="3168" y="138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4" name="Line 237"/>
                  <p:cNvSpPr>
                    <a:spLocks noChangeShapeType="1"/>
                  </p:cNvSpPr>
                  <p:nvPr/>
                </p:nvSpPr>
                <p:spPr bwMode="auto">
                  <a:xfrm>
                    <a:off x="3168" y="137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5" name="Line 238"/>
                  <p:cNvSpPr>
                    <a:spLocks noChangeShapeType="1"/>
                  </p:cNvSpPr>
                  <p:nvPr/>
                </p:nvSpPr>
                <p:spPr bwMode="auto">
                  <a:xfrm>
                    <a:off x="3168" y="135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6" name="Line 239"/>
                  <p:cNvSpPr>
                    <a:spLocks noChangeShapeType="1"/>
                  </p:cNvSpPr>
                  <p:nvPr/>
                </p:nvSpPr>
                <p:spPr bwMode="auto">
                  <a:xfrm>
                    <a:off x="3168" y="134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7" name="Line 240"/>
                  <p:cNvSpPr>
                    <a:spLocks noChangeShapeType="1"/>
                  </p:cNvSpPr>
                  <p:nvPr/>
                </p:nvSpPr>
                <p:spPr bwMode="auto">
                  <a:xfrm>
                    <a:off x="3168" y="1338"/>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8" name="Line 241"/>
                  <p:cNvSpPr>
                    <a:spLocks noChangeShapeType="1"/>
                  </p:cNvSpPr>
                  <p:nvPr/>
                </p:nvSpPr>
                <p:spPr bwMode="auto">
                  <a:xfrm>
                    <a:off x="3168" y="132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9" name="Line 242"/>
                  <p:cNvSpPr>
                    <a:spLocks noChangeShapeType="1"/>
                  </p:cNvSpPr>
                  <p:nvPr/>
                </p:nvSpPr>
                <p:spPr bwMode="auto">
                  <a:xfrm>
                    <a:off x="3168" y="131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0" name="Line 243"/>
                  <p:cNvSpPr>
                    <a:spLocks noChangeShapeType="1"/>
                  </p:cNvSpPr>
                  <p:nvPr/>
                </p:nvSpPr>
                <p:spPr bwMode="auto">
                  <a:xfrm>
                    <a:off x="3168" y="130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61" name="Rectangle 160"/>
                <p:cNvSpPr>
                  <a:spLocks noChangeArrowheads="1"/>
                </p:cNvSpPr>
                <p:nvPr/>
              </p:nvSpPr>
              <p:spPr bwMode="auto">
                <a:xfrm>
                  <a:off x="3158" y="1226"/>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2" name="Line 245"/>
                <p:cNvSpPr>
                  <a:spLocks noChangeShapeType="1"/>
                </p:cNvSpPr>
                <p:nvPr/>
              </p:nvSpPr>
              <p:spPr bwMode="auto">
                <a:xfrm>
                  <a:off x="3208" y="1231"/>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3" name="Rectangle 162"/>
                <p:cNvSpPr>
                  <a:spLocks noChangeArrowheads="1"/>
                </p:cNvSpPr>
                <p:nvPr/>
              </p:nvSpPr>
              <p:spPr bwMode="auto">
                <a:xfrm>
                  <a:off x="3227" y="1223"/>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164" name="Rectangle 163"/>
                <p:cNvSpPr>
                  <a:spLocks noChangeArrowheads="1"/>
                </p:cNvSpPr>
                <p:nvPr/>
              </p:nvSpPr>
              <p:spPr bwMode="auto">
                <a:xfrm>
                  <a:off x="3275"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5" name="Rectangle 164"/>
                <p:cNvSpPr>
                  <a:spLocks noChangeArrowheads="1"/>
                </p:cNvSpPr>
                <p:nvPr/>
              </p:nvSpPr>
              <p:spPr bwMode="auto">
                <a:xfrm>
                  <a:off x="3163"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6" name="Rectangle 165"/>
                <p:cNvSpPr>
                  <a:spLocks noChangeArrowheads="1"/>
                </p:cNvSpPr>
                <p:nvPr/>
              </p:nvSpPr>
              <p:spPr bwMode="auto">
                <a:xfrm>
                  <a:off x="3175" y="1445"/>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7" name="Rectangle 166"/>
                <p:cNvSpPr>
                  <a:spLocks noChangeArrowheads="1"/>
                </p:cNvSpPr>
                <p:nvPr/>
              </p:nvSpPr>
              <p:spPr bwMode="auto">
                <a:xfrm>
                  <a:off x="3279" y="1445"/>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09" name="Group 565"/>
              <p:cNvGrpSpPr>
                <a:grpSpLocks/>
              </p:cNvGrpSpPr>
              <p:nvPr/>
            </p:nvGrpSpPr>
            <p:grpSpPr bwMode="auto">
              <a:xfrm>
                <a:off x="2607" y="1303"/>
                <a:ext cx="285" cy="603"/>
                <a:chOff x="3346" y="1222"/>
                <a:chExt cx="277" cy="585"/>
              </a:xfrm>
            </p:grpSpPr>
            <p:sp>
              <p:nvSpPr>
                <p:cNvPr id="137" name="Rectangle 136"/>
                <p:cNvSpPr>
                  <a:spLocks noChangeArrowheads="1"/>
                </p:cNvSpPr>
                <p:nvPr/>
              </p:nvSpPr>
              <p:spPr bwMode="auto">
                <a:xfrm>
                  <a:off x="3346" y="1222"/>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138" name="Group 594"/>
                <p:cNvGrpSpPr>
                  <a:grpSpLocks/>
                </p:cNvGrpSpPr>
                <p:nvPr/>
              </p:nvGrpSpPr>
              <p:grpSpPr bwMode="auto">
                <a:xfrm>
                  <a:off x="3357" y="1298"/>
                  <a:ext cx="126" cy="361"/>
                  <a:chOff x="3357" y="1298"/>
                  <a:chExt cx="126" cy="361"/>
                </a:xfrm>
              </p:grpSpPr>
              <p:sp>
                <p:nvSpPr>
                  <p:cNvPr id="146" name="Rectangle 145" descr="25%"/>
                  <p:cNvSpPr>
                    <a:spLocks noChangeArrowheads="1"/>
                  </p:cNvSpPr>
                  <p:nvPr/>
                </p:nvSpPr>
                <p:spPr bwMode="auto">
                  <a:xfrm>
                    <a:off x="3357" y="1298"/>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7" name="Line 255"/>
                  <p:cNvSpPr>
                    <a:spLocks noChangeShapeType="1"/>
                  </p:cNvSpPr>
                  <p:nvPr/>
                </p:nvSpPr>
                <p:spPr bwMode="auto">
                  <a:xfrm>
                    <a:off x="3361" y="142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8" name="Line 256"/>
                  <p:cNvSpPr>
                    <a:spLocks noChangeShapeType="1"/>
                  </p:cNvSpPr>
                  <p:nvPr/>
                </p:nvSpPr>
                <p:spPr bwMode="auto">
                  <a:xfrm>
                    <a:off x="3361" y="1413"/>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9" name="Line 257"/>
                  <p:cNvSpPr>
                    <a:spLocks noChangeShapeType="1"/>
                  </p:cNvSpPr>
                  <p:nvPr/>
                </p:nvSpPr>
                <p:spPr bwMode="auto">
                  <a:xfrm>
                    <a:off x="3361" y="140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0" name="Line 258"/>
                  <p:cNvSpPr>
                    <a:spLocks noChangeShapeType="1"/>
                  </p:cNvSpPr>
                  <p:nvPr/>
                </p:nvSpPr>
                <p:spPr bwMode="auto">
                  <a:xfrm>
                    <a:off x="3361" y="139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1" name="Line 259"/>
                  <p:cNvSpPr>
                    <a:spLocks noChangeShapeType="1"/>
                  </p:cNvSpPr>
                  <p:nvPr/>
                </p:nvSpPr>
                <p:spPr bwMode="auto">
                  <a:xfrm>
                    <a:off x="3361" y="138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2" name="Line 260"/>
                  <p:cNvSpPr>
                    <a:spLocks noChangeShapeType="1"/>
                  </p:cNvSpPr>
                  <p:nvPr/>
                </p:nvSpPr>
                <p:spPr bwMode="auto">
                  <a:xfrm>
                    <a:off x="3361" y="137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3" name="Line 261"/>
                  <p:cNvSpPr>
                    <a:spLocks noChangeShapeType="1"/>
                  </p:cNvSpPr>
                  <p:nvPr/>
                </p:nvSpPr>
                <p:spPr bwMode="auto">
                  <a:xfrm>
                    <a:off x="3361" y="135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4" name="Line 262"/>
                  <p:cNvSpPr>
                    <a:spLocks noChangeShapeType="1"/>
                  </p:cNvSpPr>
                  <p:nvPr/>
                </p:nvSpPr>
                <p:spPr bwMode="auto">
                  <a:xfrm>
                    <a:off x="3361" y="134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5" name="Line 263"/>
                  <p:cNvSpPr>
                    <a:spLocks noChangeShapeType="1"/>
                  </p:cNvSpPr>
                  <p:nvPr/>
                </p:nvSpPr>
                <p:spPr bwMode="auto">
                  <a:xfrm>
                    <a:off x="3361" y="1338"/>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6" name="Line 264"/>
                  <p:cNvSpPr>
                    <a:spLocks noChangeShapeType="1"/>
                  </p:cNvSpPr>
                  <p:nvPr/>
                </p:nvSpPr>
                <p:spPr bwMode="auto">
                  <a:xfrm>
                    <a:off x="3361" y="132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7" name="Line 265"/>
                  <p:cNvSpPr>
                    <a:spLocks noChangeShapeType="1"/>
                  </p:cNvSpPr>
                  <p:nvPr/>
                </p:nvSpPr>
                <p:spPr bwMode="auto">
                  <a:xfrm>
                    <a:off x="3361" y="131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8" name="Line 266"/>
                  <p:cNvSpPr>
                    <a:spLocks noChangeShapeType="1"/>
                  </p:cNvSpPr>
                  <p:nvPr/>
                </p:nvSpPr>
                <p:spPr bwMode="auto">
                  <a:xfrm>
                    <a:off x="3361" y="130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39" name="Rectangle 138"/>
                <p:cNvSpPr>
                  <a:spLocks noChangeArrowheads="1"/>
                </p:cNvSpPr>
                <p:nvPr/>
              </p:nvSpPr>
              <p:spPr bwMode="auto">
                <a:xfrm>
                  <a:off x="3350" y="1226"/>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0" name="Line 268"/>
                <p:cNvSpPr>
                  <a:spLocks noChangeShapeType="1"/>
                </p:cNvSpPr>
                <p:nvPr/>
              </p:nvSpPr>
              <p:spPr bwMode="auto">
                <a:xfrm>
                  <a:off x="3402" y="1231"/>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1" name="Rectangle 140"/>
                <p:cNvSpPr>
                  <a:spLocks noChangeArrowheads="1"/>
                </p:cNvSpPr>
                <p:nvPr/>
              </p:nvSpPr>
              <p:spPr bwMode="auto">
                <a:xfrm>
                  <a:off x="3420" y="1223"/>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142" name="Rectangle 141"/>
                <p:cNvSpPr>
                  <a:spLocks noChangeArrowheads="1"/>
                </p:cNvSpPr>
                <p:nvPr/>
              </p:nvSpPr>
              <p:spPr bwMode="auto">
                <a:xfrm>
                  <a:off x="3466"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3" name="Rectangle 142"/>
                <p:cNvSpPr>
                  <a:spLocks noChangeArrowheads="1"/>
                </p:cNvSpPr>
                <p:nvPr/>
              </p:nvSpPr>
              <p:spPr bwMode="auto">
                <a:xfrm>
                  <a:off x="3354"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4" name="Rectangle 143"/>
                <p:cNvSpPr>
                  <a:spLocks noChangeArrowheads="1"/>
                </p:cNvSpPr>
                <p:nvPr/>
              </p:nvSpPr>
              <p:spPr bwMode="auto">
                <a:xfrm>
                  <a:off x="3363" y="1445"/>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5" name="Rectangle 144"/>
                <p:cNvSpPr>
                  <a:spLocks noChangeArrowheads="1"/>
                </p:cNvSpPr>
                <p:nvPr/>
              </p:nvSpPr>
              <p:spPr bwMode="auto">
                <a:xfrm>
                  <a:off x="3471" y="1445"/>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10" name="Group 566"/>
              <p:cNvGrpSpPr>
                <a:grpSpLocks/>
              </p:cNvGrpSpPr>
              <p:nvPr/>
            </p:nvGrpSpPr>
            <p:grpSpPr bwMode="auto">
              <a:xfrm>
                <a:off x="2828" y="1296"/>
                <a:ext cx="284" cy="601"/>
                <a:chOff x="3563" y="1217"/>
                <a:chExt cx="276" cy="586"/>
              </a:xfrm>
            </p:grpSpPr>
            <p:sp>
              <p:nvSpPr>
                <p:cNvPr id="115" name="Rectangle 114"/>
                <p:cNvSpPr>
                  <a:spLocks noChangeArrowheads="1"/>
                </p:cNvSpPr>
                <p:nvPr/>
              </p:nvSpPr>
              <p:spPr bwMode="auto">
                <a:xfrm>
                  <a:off x="3563" y="1217"/>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116" name="Group 572"/>
                <p:cNvGrpSpPr>
                  <a:grpSpLocks/>
                </p:cNvGrpSpPr>
                <p:nvPr/>
              </p:nvGrpSpPr>
              <p:grpSpPr bwMode="auto">
                <a:xfrm>
                  <a:off x="3573" y="1293"/>
                  <a:ext cx="125" cy="363"/>
                  <a:chOff x="3573" y="1293"/>
                  <a:chExt cx="125" cy="363"/>
                </a:xfrm>
              </p:grpSpPr>
              <p:sp>
                <p:nvSpPr>
                  <p:cNvPr id="124" name="Rectangle 123" descr="25%"/>
                  <p:cNvSpPr>
                    <a:spLocks noChangeArrowheads="1"/>
                  </p:cNvSpPr>
                  <p:nvPr/>
                </p:nvSpPr>
                <p:spPr bwMode="auto">
                  <a:xfrm>
                    <a:off x="3573" y="1293"/>
                    <a:ext cx="60" cy="363"/>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5" name="Line 278"/>
                  <p:cNvSpPr>
                    <a:spLocks noChangeShapeType="1"/>
                  </p:cNvSpPr>
                  <p:nvPr/>
                </p:nvSpPr>
                <p:spPr bwMode="auto">
                  <a:xfrm>
                    <a:off x="3576" y="141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6" name="Line 279"/>
                  <p:cNvSpPr>
                    <a:spLocks noChangeShapeType="1"/>
                  </p:cNvSpPr>
                  <p:nvPr/>
                </p:nvSpPr>
                <p:spPr bwMode="auto">
                  <a:xfrm>
                    <a:off x="3576" y="140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7" name="Line 280"/>
                  <p:cNvSpPr>
                    <a:spLocks noChangeShapeType="1"/>
                  </p:cNvSpPr>
                  <p:nvPr/>
                </p:nvSpPr>
                <p:spPr bwMode="auto">
                  <a:xfrm>
                    <a:off x="3576" y="1395"/>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8" name="Line 281"/>
                  <p:cNvSpPr>
                    <a:spLocks noChangeShapeType="1"/>
                  </p:cNvSpPr>
                  <p:nvPr/>
                </p:nvSpPr>
                <p:spPr bwMode="auto">
                  <a:xfrm>
                    <a:off x="3576" y="1385"/>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9" name="Line 282"/>
                  <p:cNvSpPr>
                    <a:spLocks noChangeShapeType="1"/>
                  </p:cNvSpPr>
                  <p:nvPr/>
                </p:nvSpPr>
                <p:spPr bwMode="auto">
                  <a:xfrm>
                    <a:off x="3576" y="137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0" name="Line 283"/>
                  <p:cNvSpPr>
                    <a:spLocks noChangeShapeType="1"/>
                  </p:cNvSpPr>
                  <p:nvPr/>
                </p:nvSpPr>
                <p:spPr bwMode="auto">
                  <a:xfrm>
                    <a:off x="3576" y="1363"/>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1" name="Line 284"/>
                  <p:cNvSpPr>
                    <a:spLocks noChangeShapeType="1"/>
                  </p:cNvSpPr>
                  <p:nvPr/>
                </p:nvSpPr>
                <p:spPr bwMode="auto">
                  <a:xfrm>
                    <a:off x="3576" y="1353"/>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2" name="Line 285"/>
                  <p:cNvSpPr>
                    <a:spLocks noChangeShapeType="1"/>
                  </p:cNvSpPr>
                  <p:nvPr/>
                </p:nvSpPr>
                <p:spPr bwMode="auto">
                  <a:xfrm>
                    <a:off x="3576" y="134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3" name="Line 286"/>
                  <p:cNvSpPr>
                    <a:spLocks noChangeShapeType="1"/>
                  </p:cNvSpPr>
                  <p:nvPr/>
                </p:nvSpPr>
                <p:spPr bwMode="auto">
                  <a:xfrm>
                    <a:off x="3576" y="133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4" name="Line 287"/>
                  <p:cNvSpPr>
                    <a:spLocks noChangeShapeType="1"/>
                  </p:cNvSpPr>
                  <p:nvPr/>
                </p:nvSpPr>
                <p:spPr bwMode="auto">
                  <a:xfrm>
                    <a:off x="3576" y="132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5" name="Line 288"/>
                  <p:cNvSpPr>
                    <a:spLocks noChangeShapeType="1"/>
                  </p:cNvSpPr>
                  <p:nvPr/>
                </p:nvSpPr>
                <p:spPr bwMode="auto">
                  <a:xfrm>
                    <a:off x="3576" y="131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6" name="Line 289"/>
                  <p:cNvSpPr>
                    <a:spLocks noChangeShapeType="1"/>
                  </p:cNvSpPr>
                  <p:nvPr/>
                </p:nvSpPr>
                <p:spPr bwMode="auto">
                  <a:xfrm>
                    <a:off x="3576" y="129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17" name="Rectangle 116"/>
                <p:cNvSpPr>
                  <a:spLocks noChangeArrowheads="1"/>
                </p:cNvSpPr>
                <p:nvPr/>
              </p:nvSpPr>
              <p:spPr bwMode="auto">
                <a:xfrm>
                  <a:off x="3567" y="1221"/>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18" name="Line 291"/>
                <p:cNvSpPr>
                  <a:spLocks noChangeShapeType="1"/>
                </p:cNvSpPr>
                <p:nvPr/>
              </p:nvSpPr>
              <p:spPr bwMode="auto">
                <a:xfrm>
                  <a:off x="3616" y="1224"/>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19" name="Rectangle 118"/>
                <p:cNvSpPr>
                  <a:spLocks noChangeArrowheads="1"/>
                </p:cNvSpPr>
                <p:nvPr/>
              </p:nvSpPr>
              <p:spPr bwMode="auto">
                <a:xfrm>
                  <a:off x="3636" y="1218"/>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120" name="Rectangle 119"/>
                <p:cNvSpPr>
                  <a:spLocks noChangeArrowheads="1"/>
                </p:cNvSpPr>
                <p:nvPr/>
              </p:nvSpPr>
              <p:spPr bwMode="auto">
                <a:xfrm>
                  <a:off x="3683" y="1228"/>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1" name="Rectangle 120"/>
                <p:cNvSpPr>
                  <a:spLocks noChangeArrowheads="1"/>
                </p:cNvSpPr>
                <p:nvPr/>
              </p:nvSpPr>
              <p:spPr bwMode="auto">
                <a:xfrm>
                  <a:off x="3571" y="1228"/>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2" name="Rectangle 121"/>
                <p:cNvSpPr>
                  <a:spLocks noChangeArrowheads="1"/>
                </p:cNvSpPr>
                <p:nvPr/>
              </p:nvSpPr>
              <p:spPr bwMode="auto">
                <a:xfrm>
                  <a:off x="3584" y="1440"/>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3" name="Rectangle 122"/>
                <p:cNvSpPr>
                  <a:spLocks noChangeArrowheads="1"/>
                </p:cNvSpPr>
                <p:nvPr/>
              </p:nvSpPr>
              <p:spPr bwMode="auto">
                <a:xfrm>
                  <a:off x="3691" y="1440"/>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11" name="Line 297"/>
              <p:cNvSpPr>
                <a:spLocks noChangeShapeType="1"/>
              </p:cNvSpPr>
              <p:nvPr/>
            </p:nvSpPr>
            <p:spPr bwMode="auto">
              <a:xfrm flipH="1" flipV="1">
                <a:off x="2219" y="1536"/>
                <a:ext cx="202" cy="199"/>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12" name="Line 298"/>
              <p:cNvSpPr>
                <a:spLocks noChangeShapeType="1"/>
              </p:cNvSpPr>
              <p:nvPr/>
            </p:nvSpPr>
            <p:spPr bwMode="auto">
              <a:xfrm flipH="1" flipV="1">
                <a:off x="2459" y="1536"/>
                <a:ext cx="49" cy="192"/>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13" name="Line 299"/>
              <p:cNvSpPr>
                <a:spLocks noChangeShapeType="1"/>
              </p:cNvSpPr>
              <p:nvPr/>
            </p:nvSpPr>
            <p:spPr bwMode="auto">
              <a:xfrm flipV="1">
                <a:off x="2630" y="1536"/>
                <a:ext cx="21" cy="192"/>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14" name="Line 300"/>
              <p:cNvSpPr>
                <a:spLocks noChangeShapeType="1"/>
              </p:cNvSpPr>
              <p:nvPr/>
            </p:nvSpPr>
            <p:spPr bwMode="auto">
              <a:xfrm flipV="1">
                <a:off x="2747" y="1536"/>
                <a:ext cx="144" cy="192"/>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291" name="Group 290"/>
            <p:cNvGrpSpPr>
              <a:grpSpLocks/>
            </p:cNvGrpSpPr>
            <p:nvPr/>
          </p:nvGrpSpPr>
          <p:grpSpPr bwMode="auto">
            <a:xfrm>
              <a:off x="4509294" y="4758255"/>
              <a:ext cx="479425" cy="682030"/>
              <a:chOff x="3600" y="574"/>
              <a:chExt cx="1104" cy="1277"/>
            </a:xfrm>
          </p:grpSpPr>
          <p:pic>
            <p:nvPicPr>
              <p:cNvPr id="292" name="Picture 291"/>
              <p:cNvPicPr>
                <a:picLocks noChangeArrowheads="1"/>
              </p:cNvPicPr>
              <p:nvPr/>
            </p:nvPicPr>
            <p:blipFill>
              <a:blip r:embed="rId3"/>
              <a:srcRect/>
              <a:stretch>
                <a:fillRect/>
              </a:stretch>
            </p:blipFill>
            <p:spPr bwMode="auto">
              <a:xfrm>
                <a:off x="3756" y="890"/>
                <a:ext cx="812" cy="666"/>
              </a:xfrm>
              <a:prstGeom prst="rect">
                <a:avLst/>
              </a:prstGeom>
              <a:noFill/>
              <a:ln w="12700">
                <a:noFill/>
                <a:miter lim="800000"/>
                <a:headEnd/>
                <a:tailEnd/>
              </a:ln>
            </p:spPr>
          </p:pic>
          <p:grpSp>
            <p:nvGrpSpPr>
              <p:cNvPr id="293" name="Group 434"/>
              <p:cNvGrpSpPr>
                <a:grpSpLocks/>
              </p:cNvGrpSpPr>
              <p:nvPr/>
            </p:nvGrpSpPr>
            <p:grpSpPr bwMode="auto">
              <a:xfrm>
                <a:off x="4078" y="574"/>
                <a:ext cx="202" cy="289"/>
                <a:chOff x="4466" y="666"/>
                <a:chExt cx="213" cy="282"/>
              </a:xfrm>
            </p:grpSpPr>
            <p:sp>
              <p:nvSpPr>
                <p:cNvPr id="394" name="Rectangle 393"/>
                <p:cNvSpPr>
                  <a:spLocks noChangeArrowheads="1"/>
                </p:cNvSpPr>
                <p:nvPr/>
              </p:nvSpPr>
              <p:spPr bwMode="auto">
                <a:xfrm>
                  <a:off x="4529" y="789"/>
                  <a:ext cx="93" cy="42"/>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95" name="Group 536"/>
                <p:cNvGrpSpPr>
                  <a:grpSpLocks/>
                </p:cNvGrpSpPr>
                <p:nvPr/>
              </p:nvGrpSpPr>
              <p:grpSpPr bwMode="auto">
                <a:xfrm>
                  <a:off x="4466" y="831"/>
                  <a:ext cx="213" cy="117"/>
                  <a:chOff x="4466" y="831"/>
                  <a:chExt cx="213" cy="117"/>
                </a:xfrm>
              </p:grpSpPr>
              <p:sp>
                <p:nvSpPr>
                  <p:cNvPr id="405" name="Line 306"/>
                  <p:cNvSpPr>
                    <a:spLocks noChangeShapeType="1"/>
                  </p:cNvSpPr>
                  <p:nvPr/>
                </p:nvSpPr>
                <p:spPr bwMode="auto">
                  <a:xfrm flipV="1">
                    <a:off x="4479" y="832"/>
                    <a:ext cx="4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6" name="Line 307"/>
                  <p:cNvSpPr>
                    <a:spLocks noChangeShapeType="1"/>
                  </p:cNvSpPr>
                  <p:nvPr/>
                </p:nvSpPr>
                <p:spPr bwMode="auto">
                  <a:xfrm flipV="1">
                    <a:off x="4545" y="832"/>
                    <a:ext cx="0" cy="6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7" name="Line 308"/>
                  <p:cNvSpPr>
                    <a:spLocks noChangeShapeType="1"/>
                  </p:cNvSpPr>
                  <p:nvPr/>
                </p:nvSpPr>
                <p:spPr bwMode="auto">
                  <a:xfrm flipV="1">
                    <a:off x="4602" y="831"/>
                    <a:ext cx="0" cy="69"/>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8" name="Rectangle 407"/>
                  <p:cNvSpPr>
                    <a:spLocks noChangeArrowheads="1"/>
                  </p:cNvSpPr>
                  <p:nvPr/>
                </p:nvSpPr>
                <p:spPr bwMode="auto">
                  <a:xfrm>
                    <a:off x="4466" y="904"/>
                    <a:ext cx="18"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9" name="Rectangle 408"/>
                  <p:cNvSpPr>
                    <a:spLocks noChangeArrowheads="1"/>
                  </p:cNvSpPr>
                  <p:nvPr/>
                </p:nvSpPr>
                <p:spPr bwMode="auto">
                  <a:xfrm>
                    <a:off x="4534" y="900"/>
                    <a:ext cx="21"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10" name="Rectangle 409"/>
                  <p:cNvSpPr>
                    <a:spLocks noChangeArrowheads="1"/>
                  </p:cNvSpPr>
                  <p:nvPr/>
                </p:nvSpPr>
                <p:spPr bwMode="auto">
                  <a:xfrm>
                    <a:off x="4590" y="899"/>
                    <a:ext cx="19"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11" name="Rectangle 410"/>
                  <p:cNvSpPr>
                    <a:spLocks noChangeArrowheads="1"/>
                  </p:cNvSpPr>
                  <p:nvPr/>
                </p:nvSpPr>
                <p:spPr bwMode="auto">
                  <a:xfrm>
                    <a:off x="4662" y="904"/>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12" name="Line 313"/>
                  <p:cNvSpPr>
                    <a:spLocks noChangeShapeType="1"/>
                  </p:cNvSpPr>
                  <p:nvPr/>
                </p:nvSpPr>
                <p:spPr bwMode="auto">
                  <a:xfrm flipH="1" flipV="1">
                    <a:off x="4618" y="832"/>
                    <a:ext cx="60"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96" name="Group 537"/>
                <p:cNvGrpSpPr>
                  <a:grpSpLocks/>
                </p:cNvGrpSpPr>
                <p:nvPr/>
              </p:nvGrpSpPr>
              <p:grpSpPr bwMode="auto">
                <a:xfrm>
                  <a:off x="4466" y="666"/>
                  <a:ext cx="213" cy="109"/>
                  <a:chOff x="4466" y="666"/>
                  <a:chExt cx="213" cy="109"/>
                </a:xfrm>
              </p:grpSpPr>
              <p:sp>
                <p:nvSpPr>
                  <p:cNvPr id="397" name="Line 315"/>
                  <p:cNvSpPr>
                    <a:spLocks noChangeShapeType="1"/>
                  </p:cNvSpPr>
                  <p:nvPr/>
                </p:nvSpPr>
                <p:spPr bwMode="auto">
                  <a:xfrm>
                    <a:off x="4479" y="718"/>
                    <a:ext cx="41"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8" name="Line 316"/>
                  <p:cNvSpPr>
                    <a:spLocks noChangeShapeType="1"/>
                  </p:cNvSpPr>
                  <p:nvPr/>
                </p:nvSpPr>
                <p:spPr bwMode="auto">
                  <a:xfrm>
                    <a:off x="4545" y="724"/>
                    <a:ext cx="0" cy="50"/>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9" name="Line 317"/>
                  <p:cNvSpPr>
                    <a:spLocks noChangeShapeType="1"/>
                  </p:cNvSpPr>
                  <p:nvPr/>
                </p:nvSpPr>
                <p:spPr bwMode="auto">
                  <a:xfrm>
                    <a:off x="4602" y="721"/>
                    <a:ext cx="0" cy="54"/>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0" name="Rectangle 399"/>
                  <p:cNvSpPr>
                    <a:spLocks noChangeArrowheads="1"/>
                  </p:cNvSpPr>
                  <p:nvPr/>
                </p:nvSpPr>
                <p:spPr bwMode="auto">
                  <a:xfrm>
                    <a:off x="4466" y="670"/>
                    <a:ext cx="18"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1" name="Rectangle 400"/>
                  <p:cNvSpPr>
                    <a:spLocks noChangeArrowheads="1"/>
                  </p:cNvSpPr>
                  <p:nvPr/>
                </p:nvSpPr>
                <p:spPr bwMode="auto">
                  <a:xfrm>
                    <a:off x="4534" y="666"/>
                    <a:ext cx="21"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2" name="Rectangle 401"/>
                  <p:cNvSpPr>
                    <a:spLocks noChangeArrowheads="1"/>
                  </p:cNvSpPr>
                  <p:nvPr/>
                </p:nvSpPr>
                <p:spPr bwMode="auto">
                  <a:xfrm>
                    <a:off x="4590" y="668"/>
                    <a:ext cx="19"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3" name="Rectangle 402"/>
                  <p:cNvSpPr>
                    <a:spLocks noChangeArrowheads="1"/>
                  </p:cNvSpPr>
                  <p:nvPr/>
                </p:nvSpPr>
                <p:spPr bwMode="auto">
                  <a:xfrm>
                    <a:off x="4662" y="670"/>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4" name="Line 322"/>
                  <p:cNvSpPr>
                    <a:spLocks noChangeShapeType="1"/>
                  </p:cNvSpPr>
                  <p:nvPr/>
                </p:nvSpPr>
                <p:spPr bwMode="auto">
                  <a:xfrm flipH="1">
                    <a:off x="4618" y="718"/>
                    <a:ext cx="60"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294" name="Group 435"/>
              <p:cNvGrpSpPr>
                <a:grpSpLocks/>
              </p:cNvGrpSpPr>
              <p:nvPr/>
            </p:nvGrpSpPr>
            <p:grpSpPr bwMode="auto">
              <a:xfrm>
                <a:off x="4502" y="754"/>
                <a:ext cx="202" cy="288"/>
                <a:chOff x="4913" y="839"/>
                <a:chExt cx="213" cy="281"/>
              </a:xfrm>
            </p:grpSpPr>
            <p:sp>
              <p:nvSpPr>
                <p:cNvPr id="375" name="Rectangle 374"/>
                <p:cNvSpPr>
                  <a:spLocks noChangeArrowheads="1"/>
                </p:cNvSpPr>
                <p:nvPr/>
              </p:nvSpPr>
              <p:spPr bwMode="auto">
                <a:xfrm>
                  <a:off x="4976" y="962"/>
                  <a:ext cx="93" cy="42"/>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76" name="Group 517"/>
                <p:cNvGrpSpPr>
                  <a:grpSpLocks/>
                </p:cNvGrpSpPr>
                <p:nvPr/>
              </p:nvGrpSpPr>
              <p:grpSpPr bwMode="auto">
                <a:xfrm>
                  <a:off x="4913" y="1004"/>
                  <a:ext cx="213" cy="116"/>
                  <a:chOff x="4913" y="1004"/>
                  <a:chExt cx="213" cy="116"/>
                </a:xfrm>
              </p:grpSpPr>
              <p:sp>
                <p:nvSpPr>
                  <p:cNvPr id="386" name="Line 326"/>
                  <p:cNvSpPr>
                    <a:spLocks noChangeShapeType="1"/>
                  </p:cNvSpPr>
                  <p:nvPr/>
                </p:nvSpPr>
                <p:spPr bwMode="auto">
                  <a:xfrm flipV="1">
                    <a:off x="4926" y="1004"/>
                    <a:ext cx="41" cy="73"/>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7" name="Line 327"/>
                  <p:cNvSpPr>
                    <a:spLocks noChangeShapeType="1"/>
                  </p:cNvSpPr>
                  <p:nvPr/>
                </p:nvSpPr>
                <p:spPr bwMode="auto">
                  <a:xfrm flipV="1">
                    <a:off x="4992" y="1005"/>
                    <a:ext cx="0" cy="66"/>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8" name="Line 328"/>
                  <p:cNvSpPr>
                    <a:spLocks noChangeShapeType="1"/>
                  </p:cNvSpPr>
                  <p:nvPr/>
                </p:nvSpPr>
                <p:spPr bwMode="auto">
                  <a:xfrm flipV="1">
                    <a:off x="5047" y="1004"/>
                    <a:ext cx="0" cy="69"/>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9" name="Rectangle 388"/>
                  <p:cNvSpPr>
                    <a:spLocks noChangeArrowheads="1"/>
                  </p:cNvSpPr>
                  <p:nvPr/>
                </p:nvSpPr>
                <p:spPr bwMode="auto">
                  <a:xfrm>
                    <a:off x="4913" y="1077"/>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0" name="Rectangle 389"/>
                  <p:cNvSpPr>
                    <a:spLocks noChangeArrowheads="1"/>
                  </p:cNvSpPr>
                  <p:nvPr/>
                </p:nvSpPr>
                <p:spPr bwMode="auto">
                  <a:xfrm>
                    <a:off x="4981" y="1073"/>
                    <a:ext cx="20"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1" name="Rectangle 390"/>
                  <p:cNvSpPr>
                    <a:spLocks noChangeArrowheads="1"/>
                  </p:cNvSpPr>
                  <p:nvPr/>
                </p:nvSpPr>
                <p:spPr bwMode="auto">
                  <a:xfrm>
                    <a:off x="5037" y="1071"/>
                    <a:ext cx="18"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2" name="Rectangle 391"/>
                  <p:cNvSpPr>
                    <a:spLocks noChangeArrowheads="1"/>
                  </p:cNvSpPr>
                  <p:nvPr/>
                </p:nvSpPr>
                <p:spPr bwMode="auto">
                  <a:xfrm>
                    <a:off x="5109" y="1077"/>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3" name="Line 333"/>
                  <p:cNvSpPr>
                    <a:spLocks noChangeShapeType="1"/>
                  </p:cNvSpPr>
                  <p:nvPr/>
                </p:nvSpPr>
                <p:spPr bwMode="auto">
                  <a:xfrm flipH="1" flipV="1">
                    <a:off x="5065" y="1004"/>
                    <a:ext cx="60" cy="73"/>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77" name="Group 518"/>
                <p:cNvGrpSpPr>
                  <a:grpSpLocks/>
                </p:cNvGrpSpPr>
                <p:nvPr/>
              </p:nvGrpSpPr>
              <p:grpSpPr bwMode="auto">
                <a:xfrm>
                  <a:off x="4913" y="839"/>
                  <a:ext cx="213" cy="109"/>
                  <a:chOff x="4913" y="839"/>
                  <a:chExt cx="213" cy="109"/>
                </a:xfrm>
              </p:grpSpPr>
              <p:sp>
                <p:nvSpPr>
                  <p:cNvPr id="378" name="Line 335"/>
                  <p:cNvSpPr>
                    <a:spLocks noChangeShapeType="1"/>
                  </p:cNvSpPr>
                  <p:nvPr/>
                </p:nvSpPr>
                <p:spPr bwMode="auto">
                  <a:xfrm>
                    <a:off x="4926" y="891"/>
                    <a:ext cx="41"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9" name="Line 336"/>
                  <p:cNvSpPr>
                    <a:spLocks noChangeShapeType="1"/>
                  </p:cNvSpPr>
                  <p:nvPr/>
                </p:nvSpPr>
                <p:spPr bwMode="auto">
                  <a:xfrm>
                    <a:off x="4992" y="896"/>
                    <a:ext cx="0" cy="51"/>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0" name="Line 337"/>
                  <p:cNvSpPr>
                    <a:spLocks noChangeShapeType="1"/>
                  </p:cNvSpPr>
                  <p:nvPr/>
                </p:nvSpPr>
                <p:spPr bwMode="auto">
                  <a:xfrm>
                    <a:off x="5047" y="894"/>
                    <a:ext cx="0" cy="54"/>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1" name="Rectangle 380"/>
                  <p:cNvSpPr>
                    <a:spLocks noChangeArrowheads="1"/>
                  </p:cNvSpPr>
                  <p:nvPr/>
                </p:nvSpPr>
                <p:spPr bwMode="auto">
                  <a:xfrm>
                    <a:off x="4913" y="842"/>
                    <a:ext cx="17"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2" name="Rectangle 381"/>
                  <p:cNvSpPr>
                    <a:spLocks noChangeArrowheads="1"/>
                  </p:cNvSpPr>
                  <p:nvPr/>
                </p:nvSpPr>
                <p:spPr bwMode="auto">
                  <a:xfrm>
                    <a:off x="4981" y="839"/>
                    <a:ext cx="20"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3" name="Rectangle 382"/>
                  <p:cNvSpPr>
                    <a:spLocks noChangeArrowheads="1"/>
                  </p:cNvSpPr>
                  <p:nvPr/>
                </p:nvSpPr>
                <p:spPr bwMode="auto">
                  <a:xfrm>
                    <a:off x="5037" y="841"/>
                    <a:ext cx="18"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4" name="Rectangle 383"/>
                  <p:cNvSpPr>
                    <a:spLocks noChangeArrowheads="1"/>
                  </p:cNvSpPr>
                  <p:nvPr/>
                </p:nvSpPr>
                <p:spPr bwMode="auto">
                  <a:xfrm>
                    <a:off x="5109" y="842"/>
                    <a:ext cx="17"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5" name="Line 342"/>
                  <p:cNvSpPr>
                    <a:spLocks noChangeShapeType="1"/>
                  </p:cNvSpPr>
                  <p:nvPr/>
                </p:nvSpPr>
                <p:spPr bwMode="auto">
                  <a:xfrm flipH="1">
                    <a:off x="5065" y="891"/>
                    <a:ext cx="60"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295" name="Group 436"/>
              <p:cNvGrpSpPr>
                <a:grpSpLocks/>
              </p:cNvGrpSpPr>
              <p:nvPr/>
            </p:nvGrpSpPr>
            <p:grpSpPr bwMode="auto">
              <a:xfrm>
                <a:off x="4502" y="1373"/>
                <a:ext cx="202" cy="289"/>
                <a:chOff x="4913" y="1461"/>
                <a:chExt cx="213" cy="282"/>
              </a:xfrm>
            </p:grpSpPr>
            <p:sp>
              <p:nvSpPr>
                <p:cNvPr id="356" name="Rectangle 355"/>
                <p:cNvSpPr>
                  <a:spLocks noChangeArrowheads="1"/>
                </p:cNvSpPr>
                <p:nvPr/>
              </p:nvSpPr>
              <p:spPr bwMode="auto">
                <a:xfrm>
                  <a:off x="4976" y="1584"/>
                  <a:ext cx="93" cy="42"/>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57" name="Group 498"/>
                <p:cNvGrpSpPr>
                  <a:grpSpLocks/>
                </p:cNvGrpSpPr>
                <p:nvPr/>
              </p:nvGrpSpPr>
              <p:grpSpPr bwMode="auto">
                <a:xfrm>
                  <a:off x="4913" y="1626"/>
                  <a:ext cx="213" cy="117"/>
                  <a:chOff x="4913" y="1626"/>
                  <a:chExt cx="213" cy="117"/>
                </a:xfrm>
              </p:grpSpPr>
              <p:sp>
                <p:nvSpPr>
                  <p:cNvPr id="367" name="Line 346"/>
                  <p:cNvSpPr>
                    <a:spLocks noChangeShapeType="1"/>
                  </p:cNvSpPr>
                  <p:nvPr/>
                </p:nvSpPr>
                <p:spPr bwMode="auto">
                  <a:xfrm flipV="1">
                    <a:off x="4926" y="1627"/>
                    <a:ext cx="4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8" name="Line 347"/>
                  <p:cNvSpPr>
                    <a:spLocks noChangeShapeType="1"/>
                  </p:cNvSpPr>
                  <p:nvPr/>
                </p:nvSpPr>
                <p:spPr bwMode="auto">
                  <a:xfrm flipV="1">
                    <a:off x="4992" y="1627"/>
                    <a:ext cx="0" cy="6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9" name="Line 348"/>
                  <p:cNvSpPr>
                    <a:spLocks noChangeShapeType="1"/>
                  </p:cNvSpPr>
                  <p:nvPr/>
                </p:nvSpPr>
                <p:spPr bwMode="auto">
                  <a:xfrm flipV="1">
                    <a:off x="5047" y="1626"/>
                    <a:ext cx="0" cy="69"/>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0" name="Rectangle 369"/>
                  <p:cNvSpPr>
                    <a:spLocks noChangeArrowheads="1"/>
                  </p:cNvSpPr>
                  <p:nvPr/>
                </p:nvSpPr>
                <p:spPr bwMode="auto">
                  <a:xfrm>
                    <a:off x="4913" y="1699"/>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1" name="Rectangle 370"/>
                  <p:cNvSpPr>
                    <a:spLocks noChangeArrowheads="1"/>
                  </p:cNvSpPr>
                  <p:nvPr/>
                </p:nvSpPr>
                <p:spPr bwMode="auto">
                  <a:xfrm>
                    <a:off x="4981" y="1695"/>
                    <a:ext cx="20"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2" name="Rectangle 371"/>
                  <p:cNvSpPr>
                    <a:spLocks noChangeArrowheads="1"/>
                  </p:cNvSpPr>
                  <p:nvPr/>
                </p:nvSpPr>
                <p:spPr bwMode="auto">
                  <a:xfrm>
                    <a:off x="5037" y="1694"/>
                    <a:ext cx="18"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3" name="Rectangle 372"/>
                  <p:cNvSpPr>
                    <a:spLocks noChangeArrowheads="1"/>
                  </p:cNvSpPr>
                  <p:nvPr/>
                </p:nvSpPr>
                <p:spPr bwMode="auto">
                  <a:xfrm>
                    <a:off x="5109" y="1699"/>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4" name="Line 353"/>
                  <p:cNvSpPr>
                    <a:spLocks noChangeShapeType="1"/>
                  </p:cNvSpPr>
                  <p:nvPr/>
                </p:nvSpPr>
                <p:spPr bwMode="auto">
                  <a:xfrm flipH="1" flipV="1">
                    <a:off x="5065" y="1627"/>
                    <a:ext cx="60"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58" name="Group 499"/>
                <p:cNvGrpSpPr>
                  <a:grpSpLocks/>
                </p:cNvGrpSpPr>
                <p:nvPr/>
              </p:nvGrpSpPr>
              <p:grpSpPr bwMode="auto">
                <a:xfrm>
                  <a:off x="4913" y="1461"/>
                  <a:ext cx="213" cy="109"/>
                  <a:chOff x="4913" y="1461"/>
                  <a:chExt cx="213" cy="109"/>
                </a:xfrm>
              </p:grpSpPr>
              <p:sp>
                <p:nvSpPr>
                  <p:cNvPr id="359" name="Line 355"/>
                  <p:cNvSpPr>
                    <a:spLocks noChangeShapeType="1"/>
                  </p:cNvSpPr>
                  <p:nvPr/>
                </p:nvSpPr>
                <p:spPr bwMode="auto">
                  <a:xfrm>
                    <a:off x="4926" y="1513"/>
                    <a:ext cx="41"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0" name="Line 356"/>
                  <p:cNvSpPr>
                    <a:spLocks noChangeShapeType="1"/>
                  </p:cNvSpPr>
                  <p:nvPr/>
                </p:nvSpPr>
                <p:spPr bwMode="auto">
                  <a:xfrm>
                    <a:off x="4992" y="1519"/>
                    <a:ext cx="0" cy="50"/>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1" name="Line 357"/>
                  <p:cNvSpPr>
                    <a:spLocks noChangeShapeType="1"/>
                  </p:cNvSpPr>
                  <p:nvPr/>
                </p:nvSpPr>
                <p:spPr bwMode="auto">
                  <a:xfrm>
                    <a:off x="5047" y="1517"/>
                    <a:ext cx="0" cy="53"/>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2" name="Rectangle 361"/>
                  <p:cNvSpPr>
                    <a:spLocks noChangeArrowheads="1"/>
                  </p:cNvSpPr>
                  <p:nvPr/>
                </p:nvSpPr>
                <p:spPr bwMode="auto">
                  <a:xfrm>
                    <a:off x="4913" y="1465"/>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3" name="Rectangle 362"/>
                  <p:cNvSpPr>
                    <a:spLocks noChangeArrowheads="1"/>
                  </p:cNvSpPr>
                  <p:nvPr/>
                </p:nvSpPr>
                <p:spPr bwMode="auto">
                  <a:xfrm>
                    <a:off x="4981" y="1461"/>
                    <a:ext cx="20"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4" name="Rectangle 363"/>
                  <p:cNvSpPr>
                    <a:spLocks noChangeArrowheads="1"/>
                  </p:cNvSpPr>
                  <p:nvPr/>
                </p:nvSpPr>
                <p:spPr bwMode="auto">
                  <a:xfrm>
                    <a:off x="5037" y="1463"/>
                    <a:ext cx="18"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5" name="Rectangle 364"/>
                  <p:cNvSpPr>
                    <a:spLocks noChangeArrowheads="1"/>
                  </p:cNvSpPr>
                  <p:nvPr/>
                </p:nvSpPr>
                <p:spPr bwMode="auto">
                  <a:xfrm>
                    <a:off x="5109" y="1465"/>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6" name="Line 362"/>
                  <p:cNvSpPr>
                    <a:spLocks noChangeShapeType="1"/>
                  </p:cNvSpPr>
                  <p:nvPr/>
                </p:nvSpPr>
                <p:spPr bwMode="auto">
                  <a:xfrm flipH="1">
                    <a:off x="5065" y="1513"/>
                    <a:ext cx="60"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296" name="Group 437"/>
              <p:cNvGrpSpPr>
                <a:grpSpLocks/>
              </p:cNvGrpSpPr>
              <p:nvPr/>
            </p:nvGrpSpPr>
            <p:grpSpPr bwMode="auto">
              <a:xfrm>
                <a:off x="4085" y="1560"/>
                <a:ext cx="201" cy="289"/>
                <a:chOff x="4473" y="1640"/>
                <a:chExt cx="212" cy="282"/>
              </a:xfrm>
            </p:grpSpPr>
            <p:sp>
              <p:nvSpPr>
                <p:cNvPr id="337" name="Rectangle 336"/>
                <p:cNvSpPr>
                  <a:spLocks noChangeArrowheads="1"/>
                </p:cNvSpPr>
                <p:nvPr/>
              </p:nvSpPr>
              <p:spPr bwMode="auto">
                <a:xfrm>
                  <a:off x="4534" y="1764"/>
                  <a:ext cx="95"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38" name="Group 479"/>
                <p:cNvGrpSpPr>
                  <a:grpSpLocks/>
                </p:cNvGrpSpPr>
                <p:nvPr/>
              </p:nvGrpSpPr>
              <p:grpSpPr bwMode="auto">
                <a:xfrm>
                  <a:off x="4473" y="1805"/>
                  <a:ext cx="212" cy="117"/>
                  <a:chOff x="4473" y="1805"/>
                  <a:chExt cx="212" cy="117"/>
                </a:xfrm>
              </p:grpSpPr>
              <p:sp>
                <p:nvSpPr>
                  <p:cNvPr id="348" name="Line 366"/>
                  <p:cNvSpPr>
                    <a:spLocks noChangeShapeType="1"/>
                  </p:cNvSpPr>
                  <p:nvPr/>
                </p:nvSpPr>
                <p:spPr bwMode="auto">
                  <a:xfrm flipV="1">
                    <a:off x="4485" y="1806"/>
                    <a:ext cx="4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9" name="Line 367"/>
                  <p:cNvSpPr>
                    <a:spLocks noChangeShapeType="1"/>
                  </p:cNvSpPr>
                  <p:nvPr/>
                </p:nvSpPr>
                <p:spPr bwMode="auto">
                  <a:xfrm flipV="1">
                    <a:off x="4552" y="1807"/>
                    <a:ext cx="0" cy="66"/>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0" name="Line 368"/>
                  <p:cNvSpPr>
                    <a:spLocks noChangeShapeType="1"/>
                  </p:cNvSpPr>
                  <p:nvPr/>
                </p:nvSpPr>
                <p:spPr bwMode="auto">
                  <a:xfrm flipV="1">
                    <a:off x="4607" y="1805"/>
                    <a:ext cx="0" cy="70"/>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1" name="Rectangle 350"/>
                  <p:cNvSpPr>
                    <a:spLocks noChangeArrowheads="1"/>
                  </p:cNvSpPr>
                  <p:nvPr/>
                </p:nvSpPr>
                <p:spPr bwMode="auto">
                  <a:xfrm>
                    <a:off x="4473" y="1878"/>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2" name="Rectangle 351"/>
                  <p:cNvSpPr>
                    <a:spLocks noChangeArrowheads="1"/>
                  </p:cNvSpPr>
                  <p:nvPr/>
                </p:nvSpPr>
                <p:spPr bwMode="auto">
                  <a:xfrm>
                    <a:off x="4541" y="1875"/>
                    <a:ext cx="20"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3" name="Rectangle 352"/>
                  <p:cNvSpPr>
                    <a:spLocks noChangeArrowheads="1"/>
                  </p:cNvSpPr>
                  <p:nvPr/>
                </p:nvSpPr>
                <p:spPr bwMode="auto">
                  <a:xfrm>
                    <a:off x="4596" y="1873"/>
                    <a:ext cx="18"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4" name="Rectangle 353"/>
                  <p:cNvSpPr>
                    <a:spLocks noChangeArrowheads="1"/>
                  </p:cNvSpPr>
                  <p:nvPr/>
                </p:nvSpPr>
                <p:spPr bwMode="auto">
                  <a:xfrm>
                    <a:off x="4667" y="1878"/>
                    <a:ext cx="18"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5" name="Line 373"/>
                  <p:cNvSpPr>
                    <a:spLocks noChangeShapeType="1"/>
                  </p:cNvSpPr>
                  <p:nvPr/>
                </p:nvSpPr>
                <p:spPr bwMode="auto">
                  <a:xfrm flipH="1" flipV="1">
                    <a:off x="4624" y="1806"/>
                    <a:ext cx="60"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39" name="Group 480"/>
                <p:cNvGrpSpPr>
                  <a:grpSpLocks/>
                </p:cNvGrpSpPr>
                <p:nvPr/>
              </p:nvGrpSpPr>
              <p:grpSpPr bwMode="auto">
                <a:xfrm>
                  <a:off x="4473" y="1640"/>
                  <a:ext cx="212" cy="109"/>
                  <a:chOff x="4473" y="1640"/>
                  <a:chExt cx="212" cy="109"/>
                </a:xfrm>
              </p:grpSpPr>
              <p:sp>
                <p:nvSpPr>
                  <p:cNvPr id="340" name="Line 375"/>
                  <p:cNvSpPr>
                    <a:spLocks noChangeShapeType="1"/>
                  </p:cNvSpPr>
                  <p:nvPr/>
                </p:nvSpPr>
                <p:spPr bwMode="auto">
                  <a:xfrm>
                    <a:off x="4485" y="1692"/>
                    <a:ext cx="41"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1" name="Line 376"/>
                  <p:cNvSpPr>
                    <a:spLocks noChangeShapeType="1"/>
                  </p:cNvSpPr>
                  <p:nvPr/>
                </p:nvSpPr>
                <p:spPr bwMode="auto">
                  <a:xfrm>
                    <a:off x="4552" y="1698"/>
                    <a:ext cx="0" cy="50"/>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2" name="Line 377"/>
                  <p:cNvSpPr>
                    <a:spLocks noChangeShapeType="1"/>
                  </p:cNvSpPr>
                  <p:nvPr/>
                </p:nvSpPr>
                <p:spPr bwMode="auto">
                  <a:xfrm>
                    <a:off x="4607" y="1696"/>
                    <a:ext cx="0" cy="53"/>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3" name="Rectangle 342"/>
                  <p:cNvSpPr>
                    <a:spLocks noChangeArrowheads="1"/>
                  </p:cNvSpPr>
                  <p:nvPr/>
                </p:nvSpPr>
                <p:spPr bwMode="auto">
                  <a:xfrm>
                    <a:off x="4473" y="1644"/>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4" name="Rectangle 343"/>
                  <p:cNvSpPr>
                    <a:spLocks noChangeArrowheads="1"/>
                  </p:cNvSpPr>
                  <p:nvPr/>
                </p:nvSpPr>
                <p:spPr bwMode="auto">
                  <a:xfrm>
                    <a:off x="4541" y="1640"/>
                    <a:ext cx="20"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5" name="Rectangle 344"/>
                  <p:cNvSpPr>
                    <a:spLocks noChangeArrowheads="1"/>
                  </p:cNvSpPr>
                  <p:nvPr/>
                </p:nvSpPr>
                <p:spPr bwMode="auto">
                  <a:xfrm>
                    <a:off x="4596" y="1643"/>
                    <a:ext cx="18"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6" name="Rectangle 345"/>
                  <p:cNvSpPr>
                    <a:spLocks noChangeArrowheads="1"/>
                  </p:cNvSpPr>
                  <p:nvPr/>
                </p:nvSpPr>
                <p:spPr bwMode="auto">
                  <a:xfrm>
                    <a:off x="4667" y="1644"/>
                    <a:ext cx="18"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7" name="Line 382"/>
                  <p:cNvSpPr>
                    <a:spLocks noChangeShapeType="1"/>
                  </p:cNvSpPr>
                  <p:nvPr/>
                </p:nvSpPr>
                <p:spPr bwMode="auto">
                  <a:xfrm flipH="1">
                    <a:off x="4624" y="1692"/>
                    <a:ext cx="60"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297" name="Group 438"/>
              <p:cNvGrpSpPr>
                <a:grpSpLocks/>
              </p:cNvGrpSpPr>
              <p:nvPr/>
            </p:nvGrpSpPr>
            <p:grpSpPr bwMode="auto">
              <a:xfrm>
                <a:off x="3640" y="1423"/>
                <a:ext cx="201" cy="288"/>
                <a:chOff x="4004" y="1496"/>
                <a:chExt cx="212" cy="281"/>
              </a:xfrm>
            </p:grpSpPr>
            <p:sp>
              <p:nvSpPr>
                <p:cNvPr id="318" name="Rectangle 317"/>
                <p:cNvSpPr>
                  <a:spLocks noChangeArrowheads="1"/>
                </p:cNvSpPr>
                <p:nvPr/>
              </p:nvSpPr>
              <p:spPr bwMode="auto">
                <a:xfrm>
                  <a:off x="4066" y="1619"/>
                  <a:ext cx="94" cy="42"/>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19" name="Group 460"/>
                <p:cNvGrpSpPr>
                  <a:grpSpLocks/>
                </p:cNvGrpSpPr>
                <p:nvPr/>
              </p:nvGrpSpPr>
              <p:grpSpPr bwMode="auto">
                <a:xfrm>
                  <a:off x="4004" y="1661"/>
                  <a:ext cx="212" cy="116"/>
                  <a:chOff x="4004" y="1661"/>
                  <a:chExt cx="212" cy="116"/>
                </a:xfrm>
              </p:grpSpPr>
              <p:sp>
                <p:nvSpPr>
                  <p:cNvPr id="329" name="Line 386"/>
                  <p:cNvSpPr>
                    <a:spLocks noChangeShapeType="1"/>
                  </p:cNvSpPr>
                  <p:nvPr/>
                </p:nvSpPr>
                <p:spPr bwMode="auto">
                  <a:xfrm flipV="1">
                    <a:off x="4017" y="1661"/>
                    <a:ext cx="4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0" name="Line 387"/>
                  <p:cNvSpPr>
                    <a:spLocks noChangeShapeType="1"/>
                  </p:cNvSpPr>
                  <p:nvPr/>
                </p:nvSpPr>
                <p:spPr bwMode="auto">
                  <a:xfrm flipV="1">
                    <a:off x="4083" y="1662"/>
                    <a:ext cx="0" cy="66"/>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1" name="Line 388"/>
                  <p:cNvSpPr>
                    <a:spLocks noChangeShapeType="1"/>
                  </p:cNvSpPr>
                  <p:nvPr/>
                </p:nvSpPr>
                <p:spPr bwMode="auto">
                  <a:xfrm flipV="1">
                    <a:off x="4139" y="1661"/>
                    <a:ext cx="0" cy="69"/>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2" name="Rectangle 331"/>
                  <p:cNvSpPr>
                    <a:spLocks noChangeArrowheads="1"/>
                  </p:cNvSpPr>
                  <p:nvPr/>
                </p:nvSpPr>
                <p:spPr bwMode="auto">
                  <a:xfrm>
                    <a:off x="4004" y="1733"/>
                    <a:ext cx="18"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3" name="Rectangle 332"/>
                  <p:cNvSpPr>
                    <a:spLocks noChangeArrowheads="1"/>
                  </p:cNvSpPr>
                  <p:nvPr/>
                </p:nvSpPr>
                <p:spPr bwMode="auto">
                  <a:xfrm>
                    <a:off x="4072" y="1730"/>
                    <a:ext cx="21"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4" name="Rectangle 333"/>
                  <p:cNvSpPr>
                    <a:spLocks noChangeArrowheads="1"/>
                  </p:cNvSpPr>
                  <p:nvPr/>
                </p:nvSpPr>
                <p:spPr bwMode="auto">
                  <a:xfrm>
                    <a:off x="4127" y="1728"/>
                    <a:ext cx="19"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5" name="Rectangle 334"/>
                  <p:cNvSpPr>
                    <a:spLocks noChangeArrowheads="1"/>
                  </p:cNvSpPr>
                  <p:nvPr/>
                </p:nvSpPr>
                <p:spPr bwMode="auto">
                  <a:xfrm>
                    <a:off x="4199" y="1733"/>
                    <a:ext cx="17"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6" name="Line 393"/>
                  <p:cNvSpPr>
                    <a:spLocks noChangeShapeType="1"/>
                  </p:cNvSpPr>
                  <p:nvPr/>
                </p:nvSpPr>
                <p:spPr bwMode="auto">
                  <a:xfrm flipH="1" flipV="1">
                    <a:off x="4155" y="1661"/>
                    <a:ext cx="6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20" name="Group 461"/>
                <p:cNvGrpSpPr>
                  <a:grpSpLocks/>
                </p:cNvGrpSpPr>
                <p:nvPr/>
              </p:nvGrpSpPr>
              <p:grpSpPr bwMode="auto">
                <a:xfrm>
                  <a:off x="4004" y="1496"/>
                  <a:ext cx="212" cy="108"/>
                  <a:chOff x="4004" y="1496"/>
                  <a:chExt cx="212" cy="108"/>
                </a:xfrm>
              </p:grpSpPr>
              <p:sp>
                <p:nvSpPr>
                  <p:cNvPr id="321" name="Line 395"/>
                  <p:cNvSpPr>
                    <a:spLocks noChangeShapeType="1"/>
                  </p:cNvSpPr>
                  <p:nvPr/>
                </p:nvSpPr>
                <p:spPr bwMode="auto">
                  <a:xfrm>
                    <a:off x="4017" y="1548"/>
                    <a:ext cx="41" cy="56"/>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2" name="Line 396"/>
                  <p:cNvSpPr>
                    <a:spLocks noChangeShapeType="1"/>
                  </p:cNvSpPr>
                  <p:nvPr/>
                </p:nvSpPr>
                <p:spPr bwMode="auto">
                  <a:xfrm>
                    <a:off x="4083" y="1553"/>
                    <a:ext cx="0" cy="51"/>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3" name="Line 397"/>
                  <p:cNvSpPr>
                    <a:spLocks noChangeShapeType="1"/>
                  </p:cNvSpPr>
                  <p:nvPr/>
                </p:nvSpPr>
                <p:spPr bwMode="auto">
                  <a:xfrm>
                    <a:off x="4139" y="1551"/>
                    <a:ext cx="0" cy="53"/>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4" name="Rectangle 323"/>
                  <p:cNvSpPr>
                    <a:spLocks noChangeArrowheads="1"/>
                  </p:cNvSpPr>
                  <p:nvPr/>
                </p:nvSpPr>
                <p:spPr bwMode="auto">
                  <a:xfrm>
                    <a:off x="4004" y="1499"/>
                    <a:ext cx="18"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5" name="Rectangle 324"/>
                  <p:cNvSpPr>
                    <a:spLocks noChangeArrowheads="1"/>
                  </p:cNvSpPr>
                  <p:nvPr/>
                </p:nvSpPr>
                <p:spPr bwMode="auto">
                  <a:xfrm>
                    <a:off x="4072" y="1496"/>
                    <a:ext cx="21"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6" name="Rectangle 325"/>
                  <p:cNvSpPr>
                    <a:spLocks noChangeArrowheads="1"/>
                  </p:cNvSpPr>
                  <p:nvPr/>
                </p:nvSpPr>
                <p:spPr bwMode="auto">
                  <a:xfrm>
                    <a:off x="4127" y="1498"/>
                    <a:ext cx="19"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7" name="Rectangle 326"/>
                  <p:cNvSpPr>
                    <a:spLocks noChangeArrowheads="1"/>
                  </p:cNvSpPr>
                  <p:nvPr/>
                </p:nvSpPr>
                <p:spPr bwMode="auto">
                  <a:xfrm>
                    <a:off x="4199" y="1499"/>
                    <a:ext cx="17"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8" name="Line 402"/>
                  <p:cNvSpPr>
                    <a:spLocks noChangeShapeType="1"/>
                  </p:cNvSpPr>
                  <p:nvPr/>
                </p:nvSpPr>
                <p:spPr bwMode="auto">
                  <a:xfrm flipH="1">
                    <a:off x="4155" y="1548"/>
                    <a:ext cx="61" cy="56"/>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298" name="Group 439"/>
              <p:cNvGrpSpPr>
                <a:grpSpLocks/>
              </p:cNvGrpSpPr>
              <p:nvPr/>
            </p:nvGrpSpPr>
            <p:grpSpPr bwMode="auto">
              <a:xfrm>
                <a:off x="3600" y="779"/>
                <a:ext cx="202" cy="288"/>
                <a:chOff x="3962" y="867"/>
                <a:chExt cx="213" cy="281"/>
              </a:xfrm>
            </p:grpSpPr>
            <p:sp>
              <p:nvSpPr>
                <p:cNvPr id="299" name="Rectangle 298"/>
                <p:cNvSpPr>
                  <a:spLocks noChangeArrowheads="1"/>
                </p:cNvSpPr>
                <p:nvPr/>
              </p:nvSpPr>
              <p:spPr bwMode="auto">
                <a:xfrm>
                  <a:off x="4025" y="990"/>
                  <a:ext cx="93" cy="42"/>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00" name="Group 441"/>
                <p:cNvGrpSpPr>
                  <a:grpSpLocks/>
                </p:cNvGrpSpPr>
                <p:nvPr/>
              </p:nvGrpSpPr>
              <p:grpSpPr bwMode="auto">
                <a:xfrm>
                  <a:off x="3962" y="1032"/>
                  <a:ext cx="213" cy="116"/>
                  <a:chOff x="3962" y="1032"/>
                  <a:chExt cx="213" cy="116"/>
                </a:xfrm>
              </p:grpSpPr>
              <p:sp>
                <p:nvSpPr>
                  <p:cNvPr id="310" name="Line 406"/>
                  <p:cNvSpPr>
                    <a:spLocks noChangeShapeType="1"/>
                  </p:cNvSpPr>
                  <p:nvPr/>
                </p:nvSpPr>
                <p:spPr bwMode="auto">
                  <a:xfrm flipV="1">
                    <a:off x="3975" y="1033"/>
                    <a:ext cx="4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1" name="Line 407"/>
                  <p:cNvSpPr>
                    <a:spLocks noChangeShapeType="1"/>
                  </p:cNvSpPr>
                  <p:nvPr/>
                </p:nvSpPr>
                <p:spPr bwMode="auto">
                  <a:xfrm flipV="1">
                    <a:off x="4041" y="1033"/>
                    <a:ext cx="0" cy="6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2" name="Line 408"/>
                  <p:cNvSpPr>
                    <a:spLocks noChangeShapeType="1"/>
                  </p:cNvSpPr>
                  <p:nvPr/>
                </p:nvSpPr>
                <p:spPr bwMode="auto">
                  <a:xfrm flipV="1">
                    <a:off x="4097" y="1032"/>
                    <a:ext cx="0" cy="69"/>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3" name="Rectangle 312"/>
                  <p:cNvSpPr>
                    <a:spLocks noChangeArrowheads="1"/>
                  </p:cNvSpPr>
                  <p:nvPr/>
                </p:nvSpPr>
                <p:spPr bwMode="auto">
                  <a:xfrm>
                    <a:off x="3962" y="1105"/>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4" name="Rectangle 313"/>
                  <p:cNvSpPr>
                    <a:spLocks noChangeArrowheads="1"/>
                  </p:cNvSpPr>
                  <p:nvPr/>
                </p:nvSpPr>
                <p:spPr bwMode="auto">
                  <a:xfrm>
                    <a:off x="4030" y="1101"/>
                    <a:ext cx="20"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5" name="Rectangle 314"/>
                  <p:cNvSpPr>
                    <a:spLocks noChangeArrowheads="1"/>
                  </p:cNvSpPr>
                  <p:nvPr/>
                </p:nvSpPr>
                <p:spPr bwMode="auto">
                  <a:xfrm>
                    <a:off x="4086" y="1100"/>
                    <a:ext cx="19"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6" name="Rectangle 315"/>
                  <p:cNvSpPr>
                    <a:spLocks noChangeArrowheads="1"/>
                  </p:cNvSpPr>
                  <p:nvPr/>
                </p:nvSpPr>
                <p:spPr bwMode="auto">
                  <a:xfrm>
                    <a:off x="4158" y="1105"/>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7" name="Line 413"/>
                  <p:cNvSpPr>
                    <a:spLocks noChangeShapeType="1"/>
                  </p:cNvSpPr>
                  <p:nvPr/>
                </p:nvSpPr>
                <p:spPr bwMode="auto">
                  <a:xfrm flipH="1" flipV="1">
                    <a:off x="4114" y="1033"/>
                    <a:ext cx="60"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01" name="Group 442"/>
                <p:cNvGrpSpPr>
                  <a:grpSpLocks/>
                </p:cNvGrpSpPr>
                <p:nvPr/>
              </p:nvGrpSpPr>
              <p:grpSpPr bwMode="auto">
                <a:xfrm>
                  <a:off x="3962" y="867"/>
                  <a:ext cx="213" cy="109"/>
                  <a:chOff x="3962" y="867"/>
                  <a:chExt cx="213" cy="109"/>
                </a:xfrm>
              </p:grpSpPr>
              <p:sp>
                <p:nvSpPr>
                  <p:cNvPr id="302" name="Line 415"/>
                  <p:cNvSpPr>
                    <a:spLocks noChangeShapeType="1"/>
                  </p:cNvSpPr>
                  <p:nvPr/>
                </p:nvSpPr>
                <p:spPr bwMode="auto">
                  <a:xfrm>
                    <a:off x="3975" y="919"/>
                    <a:ext cx="41"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3" name="Line 416"/>
                  <p:cNvSpPr>
                    <a:spLocks noChangeShapeType="1"/>
                  </p:cNvSpPr>
                  <p:nvPr/>
                </p:nvSpPr>
                <p:spPr bwMode="auto">
                  <a:xfrm>
                    <a:off x="4041" y="925"/>
                    <a:ext cx="0" cy="50"/>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4" name="Line 417"/>
                  <p:cNvSpPr>
                    <a:spLocks noChangeShapeType="1"/>
                  </p:cNvSpPr>
                  <p:nvPr/>
                </p:nvSpPr>
                <p:spPr bwMode="auto">
                  <a:xfrm>
                    <a:off x="4097" y="922"/>
                    <a:ext cx="0" cy="54"/>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5" name="Rectangle 304"/>
                  <p:cNvSpPr>
                    <a:spLocks noChangeArrowheads="1"/>
                  </p:cNvSpPr>
                  <p:nvPr/>
                </p:nvSpPr>
                <p:spPr bwMode="auto">
                  <a:xfrm>
                    <a:off x="3962" y="871"/>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6" name="Rectangle 305"/>
                  <p:cNvSpPr>
                    <a:spLocks noChangeArrowheads="1"/>
                  </p:cNvSpPr>
                  <p:nvPr/>
                </p:nvSpPr>
                <p:spPr bwMode="auto">
                  <a:xfrm>
                    <a:off x="4030" y="867"/>
                    <a:ext cx="20"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7" name="Rectangle 306"/>
                  <p:cNvSpPr>
                    <a:spLocks noChangeArrowheads="1"/>
                  </p:cNvSpPr>
                  <p:nvPr/>
                </p:nvSpPr>
                <p:spPr bwMode="auto">
                  <a:xfrm>
                    <a:off x="4086" y="869"/>
                    <a:ext cx="19"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8" name="Rectangle 307"/>
                  <p:cNvSpPr>
                    <a:spLocks noChangeArrowheads="1"/>
                  </p:cNvSpPr>
                  <p:nvPr/>
                </p:nvSpPr>
                <p:spPr bwMode="auto">
                  <a:xfrm>
                    <a:off x="4158" y="871"/>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9" name="Line 422"/>
                  <p:cNvSpPr>
                    <a:spLocks noChangeShapeType="1"/>
                  </p:cNvSpPr>
                  <p:nvPr/>
                </p:nvSpPr>
                <p:spPr bwMode="auto">
                  <a:xfrm flipH="1">
                    <a:off x="4114" y="919"/>
                    <a:ext cx="60"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sp>
          <p:nvSpPr>
            <p:cNvPr id="413" name="Cloud"/>
            <p:cNvSpPr>
              <a:spLocks noChangeAspect="1" noEditPoints="1" noChangeArrowheads="1"/>
            </p:cNvSpPr>
            <p:nvPr/>
          </p:nvSpPr>
          <p:spPr bwMode="auto">
            <a:xfrm>
              <a:off x="5118894" y="4759325"/>
              <a:ext cx="685800" cy="609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1">
              <a:gsLst>
                <a:gs pos="0">
                  <a:srgbClr val="FFFFFF"/>
                </a:gs>
                <a:gs pos="100000">
                  <a:srgbClr val="C0C0C0"/>
                </a:gs>
              </a:gsLst>
              <a:lin ang="5400000" scaled="1"/>
            </a:gradFill>
            <a:ln w="9525">
              <a:solidFill>
                <a:srgbClr val="000000"/>
              </a:solidFill>
              <a:miter lim="800000"/>
              <a:headEnd/>
              <a:tailEnd/>
            </a:ln>
            <a:effectLst>
              <a:outerShdw dist="53882" dir="2700000" algn="ctr" rotWithShape="0">
                <a:srgbClr val="777777"/>
              </a:outerShdw>
            </a:effectLst>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r">
                <a:defRPr/>
              </a:pPr>
              <a:endParaRPr lang="en-US" sz="2400">
                <a:latin typeface="Arial" charset="0"/>
              </a:endParaRPr>
            </a:p>
          </p:txBody>
        </p:sp>
        <p:sp>
          <p:nvSpPr>
            <p:cNvPr id="414" name="TextBox 419"/>
            <p:cNvSpPr txBox="1">
              <a:spLocks noChangeArrowheads="1"/>
            </p:cNvSpPr>
            <p:nvPr/>
          </p:nvSpPr>
          <p:spPr bwMode="auto">
            <a:xfrm>
              <a:off x="4421982" y="2857500"/>
              <a:ext cx="614143" cy="310023"/>
            </a:xfrm>
            <a:prstGeom prst="rect">
              <a:avLst/>
            </a:prstGeom>
            <a:no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solidFill>
                    <a:srgbClr val="0000FF"/>
                  </a:solidFill>
                </a:rPr>
                <a:t>Aneka</a:t>
              </a:r>
            </a:p>
          </p:txBody>
        </p:sp>
        <p:sp>
          <p:nvSpPr>
            <p:cNvPr id="415" name="TextBox 420"/>
            <p:cNvSpPr txBox="1">
              <a:spLocks noChangeArrowheads="1"/>
            </p:cNvSpPr>
            <p:nvPr/>
          </p:nvSpPr>
          <p:spPr bwMode="auto">
            <a:xfrm>
              <a:off x="3137694" y="919163"/>
              <a:ext cx="2436562" cy="422758"/>
            </a:xfrm>
            <a:prstGeom prst="rect">
              <a:avLst/>
            </a:prstGeom>
            <a:no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2400" b="1" dirty="0">
                  <a:solidFill>
                    <a:srgbClr val="FF0000"/>
                  </a:solidFill>
                  <a:latin typeface="Arial" charset="0"/>
                  <a:cs typeface="Arial" charset="0"/>
                </a:rPr>
                <a:t>Multiple Applications</a:t>
              </a:r>
            </a:p>
          </p:txBody>
        </p:sp>
        <p:sp>
          <p:nvSpPr>
            <p:cNvPr id="416" name="TextBox 420"/>
            <p:cNvSpPr txBox="1">
              <a:spLocks noChangeArrowheads="1"/>
            </p:cNvSpPr>
            <p:nvPr/>
          </p:nvSpPr>
          <p:spPr bwMode="auto">
            <a:xfrm>
              <a:off x="5347494" y="1943100"/>
              <a:ext cx="755353" cy="366391"/>
            </a:xfrm>
            <a:prstGeom prst="rect">
              <a:avLst/>
            </a:prstGeom>
            <a:solidFill>
              <a:schemeClr val="accent1"/>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2000" b="1">
                  <a:solidFill>
                    <a:srgbClr val="FF0000"/>
                  </a:solidFill>
                  <a:latin typeface="Arial" charset="0"/>
                  <a:cs typeface="Arial" charset="0"/>
                </a:rPr>
                <a:t>1. SDK</a:t>
              </a:r>
            </a:p>
          </p:txBody>
        </p:sp>
        <p:sp>
          <p:nvSpPr>
            <p:cNvPr id="417" name="TextBox 420"/>
            <p:cNvSpPr txBox="1">
              <a:spLocks noChangeArrowheads="1"/>
            </p:cNvSpPr>
            <p:nvPr/>
          </p:nvSpPr>
          <p:spPr bwMode="auto">
            <a:xfrm>
              <a:off x="5152232" y="3771900"/>
              <a:ext cx="1115558" cy="366391"/>
            </a:xfrm>
            <a:prstGeom prst="rect">
              <a:avLst/>
            </a:prstGeom>
            <a:solidFill>
              <a:schemeClr val="accent1"/>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2000" b="1">
                  <a:solidFill>
                    <a:srgbClr val="FF0000"/>
                  </a:solidFill>
                  <a:latin typeface="Arial" charset="0"/>
                  <a:cs typeface="Arial" charset="0"/>
                </a:rPr>
                <a:t>2. Runtime</a:t>
              </a:r>
            </a:p>
          </p:txBody>
        </p:sp>
      </p:grpSp>
    </p:spTree>
    <p:extLst>
      <p:ext uri="{BB962C8B-B14F-4D97-AF65-F5344CB8AC3E}">
        <p14:creationId xmlns:p14="http://schemas.microsoft.com/office/powerpoint/2010/main" val="675140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Aneka Framework Overview</a:t>
            </a:r>
            <a:endParaRPr lang="en-US" dirty="0"/>
          </a:p>
        </p:txBody>
      </p:sp>
      <p:sp>
        <p:nvSpPr>
          <p:cNvPr id="6" name="Content Placeholder 5"/>
          <p:cNvSpPr>
            <a:spLocks noGrp="1"/>
          </p:cNvSpPr>
          <p:nvPr>
            <p:ph idx="1"/>
          </p:nvPr>
        </p:nvSpPr>
        <p:spPr/>
        <p:txBody>
          <a:bodyPr/>
          <a:lstStyle/>
          <a:p>
            <a:pPr algn="just"/>
            <a:r>
              <a:rPr lang="en-US" sz="2300" dirty="0" smtClean="0"/>
              <a:t>The core infrastructure of Aneka system provides a uniform layer that allows the framework to be deployed over different platforms and operating systems.</a:t>
            </a:r>
          </a:p>
          <a:p>
            <a:pPr algn="just"/>
            <a:r>
              <a:rPr lang="en-US" sz="2300" dirty="0" smtClean="0"/>
              <a:t>The physical and virtual resources representing the bare metal of the cloud are managed by the Aneka container, which is installed on each node and constitute the basic building blocks of the middleware.</a:t>
            </a:r>
          </a:p>
          <a:p>
            <a:pPr algn="just"/>
            <a:r>
              <a:rPr lang="en-US" sz="2300" dirty="0" smtClean="0"/>
              <a:t>A collection of interconnected containers constitute the Aneka Cloud; a single domain in which services are made available to users and developers. The container features three different classes of services; Fabric Services, Foundation Services, and Execution Services.</a:t>
            </a:r>
          </a:p>
          <a:p>
            <a:pPr algn="just"/>
            <a:r>
              <a:rPr lang="en-US" sz="2300" dirty="0" smtClean="0"/>
              <a:t>These take care of infrastructure management, supporting services for the Aneka Cloud, and application management and execution respectively.</a:t>
            </a:r>
            <a:endParaRPr lang="en-US" sz="2300" dirty="0"/>
          </a:p>
        </p:txBody>
      </p:sp>
      <p:sp>
        <p:nvSpPr>
          <p:cNvPr id="2" name="Slide Number Placeholder 1"/>
          <p:cNvSpPr>
            <a:spLocks noGrp="1"/>
          </p:cNvSpPr>
          <p:nvPr>
            <p:ph type="sldNum" sz="quarter" idx="10"/>
          </p:nvPr>
        </p:nvSpPr>
        <p:spPr/>
        <p:txBody>
          <a:bodyPr/>
          <a:lstStyle/>
          <a:p>
            <a:fld id="{1B847C33-53C8-485A-9288-560B29A38293}" type="slidenum">
              <a:rPr lang="en-US" smtClean="0"/>
              <a:pPr/>
              <a:t>8</a:t>
            </a:fld>
            <a:endParaRPr lang="en-US"/>
          </a:p>
        </p:txBody>
      </p:sp>
    </p:spTree>
    <p:extLst>
      <p:ext uri="{BB962C8B-B14F-4D97-AF65-F5344CB8AC3E}">
        <p14:creationId xmlns:p14="http://schemas.microsoft.com/office/powerpoint/2010/main" val="909982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Aneka Framework Overview</a:t>
            </a:r>
            <a:endParaRPr lang="en-US" dirty="0"/>
          </a:p>
        </p:txBody>
      </p:sp>
      <p:sp>
        <p:nvSpPr>
          <p:cNvPr id="2" name="Slide Number Placeholder 1"/>
          <p:cNvSpPr>
            <a:spLocks noGrp="1"/>
          </p:cNvSpPr>
          <p:nvPr>
            <p:ph type="sldNum" sz="quarter" idx="10"/>
          </p:nvPr>
        </p:nvSpPr>
        <p:spPr/>
        <p:txBody>
          <a:bodyPr/>
          <a:lstStyle/>
          <a:p>
            <a:fld id="{1B847C33-53C8-485A-9288-560B29A38293}" type="slidenum">
              <a:rPr lang="en-US" smtClean="0"/>
              <a:pPr/>
              <a:t>9</a:t>
            </a:fld>
            <a:endParaRPr lang="en-US"/>
          </a:p>
        </p:txBody>
      </p:sp>
      <p:grpSp>
        <p:nvGrpSpPr>
          <p:cNvPr id="5" name="Group 4"/>
          <p:cNvGrpSpPr/>
          <p:nvPr/>
        </p:nvGrpSpPr>
        <p:grpSpPr>
          <a:xfrm>
            <a:off x="762000" y="990600"/>
            <a:ext cx="7162800" cy="5638800"/>
            <a:chOff x="838200" y="-3295650"/>
            <a:chExt cx="7505700" cy="10153650"/>
          </a:xfrm>
        </p:grpSpPr>
        <p:sp>
          <p:nvSpPr>
            <p:cNvPr id="6" name="Rectangle 5"/>
            <p:cNvSpPr/>
            <p:nvPr/>
          </p:nvSpPr>
          <p:spPr>
            <a:xfrm>
              <a:off x="838200" y="-3295650"/>
              <a:ext cx="7505700" cy="10153650"/>
            </a:xfrm>
            <a:prstGeom prst="rect">
              <a:avLst/>
            </a:prstGeom>
            <a:solidFill>
              <a:schemeClr val="bg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sp>
          <p:nvSpPr>
            <p:cNvPr id="7" name="Rounded Rectangle 6"/>
            <p:cNvSpPr/>
            <p:nvPr/>
          </p:nvSpPr>
          <p:spPr>
            <a:xfrm>
              <a:off x="1023260" y="4684485"/>
              <a:ext cx="7112001" cy="1981165"/>
            </a:xfrm>
            <a:prstGeom prst="roundRect">
              <a:avLst>
                <a:gd name="adj" fmla="val 3985"/>
              </a:avLst>
            </a:prstGeom>
            <a:solidFill>
              <a:schemeClr val="bg1">
                <a:lumMod val="95000"/>
              </a:schemeClr>
            </a:solid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sp>
          <p:nvSpPr>
            <p:cNvPr id="8" name="Rounded Rectangle 3"/>
            <p:cNvSpPr/>
            <p:nvPr/>
          </p:nvSpPr>
          <p:spPr>
            <a:xfrm>
              <a:off x="1221345" y="5551868"/>
              <a:ext cx="6794001" cy="860740"/>
            </a:xfrm>
            <a:prstGeom prst="roundRect">
              <a:avLst/>
            </a:prstGeom>
            <a:solidFill>
              <a:schemeClr val="bg1"/>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grpSp>
          <p:nvGrpSpPr>
            <p:cNvPr id="9" name="Group 92"/>
            <p:cNvGrpSpPr/>
            <p:nvPr/>
          </p:nvGrpSpPr>
          <p:grpSpPr>
            <a:xfrm>
              <a:off x="1210614" y="4783886"/>
              <a:ext cx="6794001" cy="1737215"/>
              <a:chOff x="1210614" y="4860086"/>
              <a:chExt cx="6794001" cy="1737215"/>
            </a:xfrm>
          </p:grpSpPr>
          <p:sp>
            <p:nvSpPr>
              <p:cNvPr id="65" name="Rounded Rectangle 3"/>
              <p:cNvSpPr/>
              <p:nvPr/>
            </p:nvSpPr>
            <p:spPr>
              <a:xfrm>
                <a:off x="1210614" y="4990715"/>
                <a:ext cx="6794001" cy="547200"/>
              </a:xfrm>
              <a:prstGeom prst="roundRect">
                <a:avLst/>
              </a:prstGeom>
              <a:solidFill>
                <a:schemeClr val="bg1"/>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ECMA 334: .NET or Mono / Windows, Linux, &amp; Mac</a:t>
                </a:r>
                <a:endParaRPr lang="en-US" sz="1050" b="1" dirty="0"/>
              </a:p>
            </p:txBody>
          </p:sp>
          <p:sp>
            <p:nvSpPr>
              <p:cNvPr id="66" name="Rectangle 4"/>
              <p:cNvSpPr/>
              <p:nvPr/>
            </p:nvSpPr>
            <p:spPr>
              <a:xfrm>
                <a:off x="1450676" y="4860086"/>
                <a:ext cx="2288604" cy="347756"/>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smtClean="0">
                    <a:solidFill>
                      <a:srgbClr val="000000"/>
                    </a:solidFill>
                  </a:rPr>
                  <a:t>Infrastruscture</a:t>
                </a:r>
                <a:endParaRPr lang="en-US" sz="1000" b="1" dirty="0">
                  <a:solidFill>
                    <a:srgbClr val="000000"/>
                  </a:solidFill>
                </a:endParaRPr>
              </a:p>
            </p:txBody>
          </p:sp>
          <p:pic>
            <p:nvPicPr>
              <p:cNvPr id="67" name="Picture 706" descr="MCj04413370000[1]"/>
              <p:cNvPicPr>
                <a:picLocks noChangeAspect="1" noChangeArrowheads="1"/>
              </p:cNvPicPr>
              <p:nvPr/>
            </p:nvPicPr>
            <p:blipFill>
              <a:blip r:embed="rId2" cstate="print"/>
              <a:srcRect/>
              <a:stretch>
                <a:fillRect/>
              </a:stretch>
            </p:blipFill>
            <p:spPr bwMode="auto">
              <a:xfrm>
                <a:off x="2332302" y="5825109"/>
                <a:ext cx="542925" cy="542925"/>
              </a:xfrm>
              <a:prstGeom prst="rect">
                <a:avLst/>
              </a:prstGeom>
              <a:noFill/>
              <a:ln w="9525">
                <a:noFill/>
                <a:miter lim="800000"/>
                <a:headEnd/>
                <a:tailEnd/>
              </a:ln>
            </p:spPr>
          </p:pic>
          <p:pic>
            <p:nvPicPr>
              <p:cNvPr id="68" name="Picture 707" descr="MCj04413370000[1]"/>
              <p:cNvPicPr>
                <a:picLocks noChangeAspect="1" noChangeArrowheads="1"/>
              </p:cNvPicPr>
              <p:nvPr/>
            </p:nvPicPr>
            <p:blipFill>
              <a:blip r:embed="rId2" cstate="print"/>
              <a:srcRect/>
              <a:stretch>
                <a:fillRect/>
              </a:stretch>
            </p:blipFill>
            <p:spPr bwMode="auto">
              <a:xfrm>
                <a:off x="1977592" y="5812231"/>
                <a:ext cx="542925" cy="542925"/>
              </a:xfrm>
              <a:prstGeom prst="rect">
                <a:avLst/>
              </a:prstGeom>
              <a:noFill/>
              <a:ln w="9525">
                <a:noFill/>
                <a:miter lim="800000"/>
                <a:headEnd/>
                <a:tailEnd/>
              </a:ln>
            </p:spPr>
          </p:pic>
          <p:pic>
            <p:nvPicPr>
              <p:cNvPr id="69" name="Picture 709" descr="MCj04413370000[1]"/>
              <p:cNvPicPr>
                <a:picLocks noChangeAspect="1" noChangeArrowheads="1"/>
              </p:cNvPicPr>
              <p:nvPr/>
            </p:nvPicPr>
            <p:blipFill>
              <a:blip r:embed="rId2" cstate="print"/>
              <a:srcRect/>
              <a:stretch>
                <a:fillRect/>
              </a:stretch>
            </p:blipFill>
            <p:spPr bwMode="auto">
              <a:xfrm>
                <a:off x="1577543" y="5783118"/>
                <a:ext cx="542925" cy="542925"/>
              </a:xfrm>
              <a:prstGeom prst="rect">
                <a:avLst/>
              </a:prstGeom>
              <a:noFill/>
              <a:ln w="9525">
                <a:noFill/>
                <a:miter lim="800000"/>
                <a:headEnd/>
                <a:tailEnd/>
              </a:ln>
            </p:spPr>
          </p:pic>
          <p:pic>
            <p:nvPicPr>
              <p:cNvPr id="70" name="Picture 697" descr="MCj04352420000[1]"/>
              <p:cNvPicPr>
                <a:picLocks noChangeAspect="1" noChangeArrowheads="1"/>
              </p:cNvPicPr>
              <p:nvPr/>
            </p:nvPicPr>
            <p:blipFill>
              <a:blip r:embed="rId3" cstate="print"/>
              <a:srcRect/>
              <a:stretch>
                <a:fillRect/>
              </a:stretch>
            </p:blipFill>
            <p:spPr bwMode="auto">
              <a:xfrm>
                <a:off x="3669395" y="5726402"/>
                <a:ext cx="455238" cy="828939"/>
              </a:xfrm>
              <a:prstGeom prst="rect">
                <a:avLst/>
              </a:prstGeom>
              <a:noFill/>
              <a:ln w="9525">
                <a:noFill/>
                <a:miter lim="800000"/>
                <a:headEnd/>
                <a:tailEnd/>
              </a:ln>
            </p:spPr>
          </p:pic>
          <p:pic>
            <p:nvPicPr>
              <p:cNvPr id="71" name="Picture 697" descr="MCj04352420000[1]"/>
              <p:cNvPicPr>
                <a:picLocks noChangeAspect="1" noChangeArrowheads="1"/>
              </p:cNvPicPr>
              <p:nvPr/>
            </p:nvPicPr>
            <p:blipFill>
              <a:blip r:embed="rId3" cstate="print"/>
              <a:srcRect/>
              <a:stretch>
                <a:fillRect/>
              </a:stretch>
            </p:blipFill>
            <p:spPr bwMode="auto">
              <a:xfrm>
                <a:off x="3382055" y="5713556"/>
                <a:ext cx="455238" cy="828907"/>
              </a:xfrm>
              <a:prstGeom prst="rect">
                <a:avLst/>
              </a:prstGeom>
              <a:noFill/>
              <a:ln w="9525">
                <a:noFill/>
                <a:miter lim="800000"/>
                <a:headEnd/>
                <a:tailEnd/>
              </a:ln>
            </p:spPr>
          </p:pic>
          <p:pic>
            <p:nvPicPr>
              <p:cNvPr id="72" name="Picture 698" descr="MCj04352420000[1]"/>
              <p:cNvPicPr>
                <a:picLocks noChangeAspect="1" noChangeArrowheads="1"/>
              </p:cNvPicPr>
              <p:nvPr/>
            </p:nvPicPr>
            <p:blipFill>
              <a:blip r:embed="rId4" cstate="print"/>
              <a:srcRect/>
              <a:stretch>
                <a:fillRect/>
              </a:stretch>
            </p:blipFill>
            <p:spPr bwMode="auto">
              <a:xfrm>
                <a:off x="3113388" y="5724126"/>
                <a:ext cx="441183" cy="873175"/>
              </a:xfrm>
              <a:prstGeom prst="rect">
                <a:avLst/>
              </a:prstGeom>
              <a:noFill/>
              <a:ln w="9525">
                <a:noFill/>
                <a:miter lim="800000"/>
                <a:headEnd/>
                <a:tailEnd/>
              </a:ln>
            </p:spPr>
          </p:pic>
        </p:grpSp>
        <p:sp>
          <p:nvSpPr>
            <p:cNvPr id="10" name="Rectangle 7"/>
            <p:cNvSpPr/>
            <p:nvPr/>
          </p:nvSpPr>
          <p:spPr>
            <a:xfrm>
              <a:off x="1309581" y="6217304"/>
              <a:ext cx="1742713" cy="313359"/>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Enterprise Desktop Grid</a:t>
              </a:r>
              <a:endParaRPr lang="en-US" sz="800" b="1" dirty="0">
                <a:solidFill>
                  <a:srgbClr val="000000"/>
                </a:solidFill>
              </a:endParaRPr>
            </a:p>
          </p:txBody>
        </p:sp>
        <p:sp>
          <p:nvSpPr>
            <p:cNvPr id="11" name="Rectangle 7"/>
            <p:cNvSpPr/>
            <p:nvPr/>
          </p:nvSpPr>
          <p:spPr>
            <a:xfrm>
              <a:off x="3110477" y="6215158"/>
              <a:ext cx="1139553" cy="315504"/>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Data Centers</a:t>
              </a:r>
              <a:endParaRPr lang="en-US" sz="800" b="1" dirty="0">
                <a:solidFill>
                  <a:srgbClr val="000000"/>
                </a:solidFill>
              </a:endParaRPr>
            </a:p>
          </p:txBody>
        </p:sp>
        <p:pic>
          <p:nvPicPr>
            <p:cNvPr id="12" name="Picture 3" descr="C:\Documents and Settings\Administrator\Local Settings\Temporary Internet Files\Content.IE5\0NG589SB\MCj04316160000[1].png"/>
            <p:cNvPicPr>
              <a:picLocks noChangeAspect="1" noChangeArrowheads="1"/>
            </p:cNvPicPr>
            <p:nvPr/>
          </p:nvPicPr>
          <p:blipFill>
            <a:blip r:embed="rId5" cstate="print"/>
            <a:srcRect/>
            <a:stretch>
              <a:fillRect/>
            </a:stretch>
          </p:blipFill>
          <p:spPr bwMode="auto">
            <a:xfrm>
              <a:off x="4816925" y="5706928"/>
              <a:ext cx="604792" cy="604792"/>
            </a:xfrm>
            <a:prstGeom prst="rect">
              <a:avLst/>
            </a:prstGeom>
            <a:noFill/>
          </p:spPr>
        </p:pic>
        <p:pic>
          <p:nvPicPr>
            <p:cNvPr id="13" name="Picture 3" descr="C:\Documents and Settings\Administrator\Local Settings\Temporary Internet Files\Content.IE5\0NG589SB\MCj04316160000[1].png"/>
            <p:cNvPicPr>
              <a:picLocks noChangeAspect="1" noChangeArrowheads="1"/>
            </p:cNvPicPr>
            <p:nvPr/>
          </p:nvPicPr>
          <p:blipFill>
            <a:blip r:embed="rId5" cstate="print"/>
            <a:srcRect/>
            <a:stretch>
              <a:fillRect/>
            </a:stretch>
          </p:blipFill>
          <p:spPr bwMode="auto">
            <a:xfrm>
              <a:off x="4570080" y="5691903"/>
              <a:ext cx="604792" cy="604792"/>
            </a:xfrm>
            <a:prstGeom prst="rect">
              <a:avLst/>
            </a:prstGeom>
            <a:noFill/>
          </p:spPr>
        </p:pic>
        <p:pic>
          <p:nvPicPr>
            <p:cNvPr id="14" name="Picture 3" descr="C:\Documents and Settings\Administrator\Local Settings\Temporary Internet Files\Content.IE5\0NG589SB\MCj04316160000[1].png"/>
            <p:cNvPicPr>
              <a:picLocks noChangeAspect="1" noChangeArrowheads="1"/>
            </p:cNvPicPr>
            <p:nvPr/>
          </p:nvPicPr>
          <p:blipFill>
            <a:blip r:embed="rId5" cstate="print"/>
            <a:srcRect/>
            <a:stretch>
              <a:fillRect/>
            </a:stretch>
          </p:blipFill>
          <p:spPr bwMode="auto">
            <a:xfrm>
              <a:off x="4325383" y="5691902"/>
              <a:ext cx="604792" cy="604792"/>
            </a:xfrm>
            <a:prstGeom prst="rect">
              <a:avLst/>
            </a:prstGeom>
            <a:noFill/>
          </p:spPr>
        </p:pic>
        <p:sp>
          <p:nvSpPr>
            <p:cNvPr id="15" name="Rectangle 7"/>
            <p:cNvSpPr/>
            <p:nvPr/>
          </p:nvSpPr>
          <p:spPr>
            <a:xfrm>
              <a:off x="4357581" y="6213011"/>
              <a:ext cx="1139553" cy="315504"/>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Clusters</a:t>
              </a:r>
              <a:endParaRPr lang="en-US" sz="800" b="1" dirty="0">
                <a:solidFill>
                  <a:srgbClr val="000000"/>
                </a:solidFill>
              </a:endParaRPr>
            </a:p>
          </p:txBody>
        </p:sp>
        <p:sp>
          <p:nvSpPr>
            <p:cNvPr id="16" name="Cloud"/>
            <p:cNvSpPr>
              <a:spLocks noChangeAspect="1" noEditPoints="1" noChangeArrowheads="1"/>
            </p:cNvSpPr>
            <p:nvPr/>
          </p:nvSpPr>
          <p:spPr bwMode="auto">
            <a:xfrm>
              <a:off x="6445130" y="5691390"/>
              <a:ext cx="1550503" cy="7392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050" b="1"/>
            </a:p>
          </p:txBody>
        </p:sp>
        <p:sp>
          <p:nvSpPr>
            <p:cNvPr id="17" name="Cloud"/>
            <p:cNvSpPr>
              <a:spLocks noChangeAspect="1" noEditPoints="1" noChangeArrowheads="1"/>
            </p:cNvSpPr>
            <p:nvPr/>
          </p:nvSpPr>
          <p:spPr bwMode="auto">
            <a:xfrm>
              <a:off x="5519998" y="5783688"/>
              <a:ext cx="1550503" cy="7392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050" b="1"/>
            </a:p>
          </p:txBody>
        </p:sp>
        <p:pic>
          <p:nvPicPr>
            <p:cNvPr id="18" name="Picture 92" descr="MCj04421540000[1]"/>
            <p:cNvPicPr>
              <a:picLocks noChangeAspect="1" noChangeArrowheads="1"/>
            </p:cNvPicPr>
            <p:nvPr/>
          </p:nvPicPr>
          <p:blipFill>
            <a:blip r:embed="rId6" cstate="print"/>
            <a:srcRect/>
            <a:stretch>
              <a:fillRect/>
            </a:stretch>
          </p:blipFill>
          <p:spPr bwMode="auto">
            <a:xfrm>
              <a:off x="6411793" y="5748564"/>
              <a:ext cx="253641" cy="270670"/>
            </a:xfrm>
            <a:prstGeom prst="rect">
              <a:avLst/>
            </a:prstGeom>
            <a:noFill/>
            <a:ln w="9525">
              <a:noFill/>
              <a:miter lim="800000"/>
              <a:headEnd/>
              <a:tailEnd/>
            </a:ln>
          </p:spPr>
        </p:pic>
        <p:pic>
          <p:nvPicPr>
            <p:cNvPr id="19" name="Picture 93" descr="MCj04421540000[1]"/>
            <p:cNvPicPr>
              <a:picLocks noChangeAspect="1" noChangeArrowheads="1"/>
            </p:cNvPicPr>
            <p:nvPr/>
          </p:nvPicPr>
          <p:blipFill>
            <a:blip r:embed="rId7" cstate="print"/>
            <a:srcRect/>
            <a:stretch>
              <a:fillRect/>
            </a:stretch>
          </p:blipFill>
          <p:spPr bwMode="auto">
            <a:xfrm>
              <a:off x="5678721" y="5687422"/>
              <a:ext cx="348165" cy="371540"/>
            </a:xfrm>
            <a:prstGeom prst="rect">
              <a:avLst/>
            </a:prstGeom>
            <a:noFill/>
            <a:ln w="9525">
              <a:noFill/>
              <a:miter lim="800000"/>
              <a:headEnd/>
              <a:tailEnd/>
            </a:ln>
          </p:spPr>
        </p:pic>
        <p:pic>
          <p:nvPicPr>
            <p:cNvPr id="20" name="Picture 94" descr="MCj04421540000[1]"/>
            <p:cNvPicPr>
              <a:picLocks noChangeAspect="1" noChangeArrowheads="1"/>
            </p:cNvPicPr>
            <p:nvPr/>
          </p:nvPicPr>
          <p:blipFill>
            <a:blip r:embed="rId6" cstate="print"/>
            <a:srcRect/>
            <a:stretch>
              <a:fillRect/>
            </a:stretch>
          </p:blipFill>
          <p:spPr bwMode="auto">
            <a:xfrm>
              <a:off x="6664566" y="5702663"/>
              <a:ext cx="253641" cy="270670"/>
            </a:xfrm>
            <a:prstGeom prst="rect">
              <a:avLst/>
            </a:prstGeom>
            <a:noFill/>
            <a:ln w="9525">
              <a:noFill/>
              <a:miter lim="800000"/>
              <a:headEnd/>
              <a:tailEnd/>
            </a:ln>
          </p:spPr>
        </p:pic>
        <p:pic>
          <p:nvPicPr>
            <p:cNvPr id="21" name="Picture 95" descr="MCj04421540000[1]"/>
            <p:cNvPicPr>
              <a:picLocks noChangeAspect="1" noChangeArrowheads="1"/>
            </p:cNvPicPr>
            <p:nvPr/>
          </p:nvPicPr>
          <p:blipFill>
            <a:blip r:embed="rId8" cstate="print"/>
            <a:srcRect/>
            <a:stretch>
              <a:fillRect/>
            </a:stretch>
          </p:blipFill>
          <p:spPr bwMode="auto">
            <a:xfrm>
              <a:off x="6741605" y="5764334"/>
              <a:ext cx="457686" cy="488414"/>
            </a:xfrm>
            <a:prstGeom prst="rect">
              <a:avLst/>
            </a:prstGeom>
            <a:noFill/>
            <a:ln w="9525">
              <a:noFill/>
              <a:miter lim="800000"/>
              <a:headEnd/>
              <a:tailEnd/>
            </a:ln>
          </p:spPr>
        </p:pic>
        <p:pic>
          <p:nvPicPr>
            <p:cNvPr id="22" name="Picture 97" descr="MCj04421540000[1]"/>
            <p:cNvPicPr>
              <a:picLocks noChangeAspect="1" noChangeArrowheads="1"/>
            </p:cNvPicPr>
            <p:nvPr/>
          </p:nvPicPr>
          <p:blipFill>
            <a:blip r:embed="rId8" cstate="print"/>
            <a:srcRect/>
            <a:stretch>
              <a:fillRect/>
            </a:stretch>
          </p:blipFill>
          <p:spPr bwMode="auto">
            <a:xfrm>
              <a:off x="7213241" y="5605375"/>
              <a:ext cx="476090" cy="508054"/>
            </a:xfrm>
            <a:prstGeom prst="rect">
              <a:avLst/>
            </a:prstGeom>
            <a:noFill/>
            <a:ln w="9525">
              <a:noFill/>
              <a:miter lim="800000"/>
              <a:headEnd/>
              <a:tailEnd/>
            </a:ln>
          </p:spPr>
        </p:pic>
        <p:pic>
          <p:nvPicPr>
            <p:cNvPr id="23" name="Picture 96" descr="MCj04421540000[1]"/>
            <p:cNvPicPr>
              <a:picLocks noChangeAspect="1" noChangeArrowheads="1"/>
            </p:cNvPicPr>
            <p:nvPr/>
          </p:nvPicPr>
          <p:blipFill>
            <a:blip r:embed="rId8" cstate="print"/>
            <a:srcRect/>
            <a:stretch>
              <a:fillRect/>
            </a:stretch>
          </p:blipFill>
          <p:spPr bwMode="auto">
            <a:xfrm>
              <a:off x="5911647" y="5635178"/>
              <a:ext cx="561478" cy="599175"/>
            </a:xfrm>
            <a:prstGeom prst="rect">
              <a:avLst/>
            </a:prstGeom>
            <a:noFill/>
            <a:ln w="9525">
              <a:noFill/>
              <a:miter lim="800000"/>
              <a:headEnd/>
              <a:tailEnd/>
            </a:ln>
          </p:spPr>
        </p:pic>
        <p:sp>
          <p:nvSpPr>
            <p:cNvPr id="24" name="Rectangle 23"/>
            <p:cNvSpPr/>
            <p:nvPr/>
          </p:nvSpPr>
          <p:spPr>
            <a:xfrm>
              <a:off x="6078315" y="6182933"/>
              <a:ext cx="1506039" cy="338762"/>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Public Cloud</a:t>
              </a:r>
            </a:p>
          </p:txBody>
        </p:sp>
        <p:grpSp>
          <p:nvGrpSpPr>
            <p:cNvPr id="25" name="Group 124"/>
            <p:cNvGrpSpPr/>
            <p:nvPr/>
          </p:nvGrpSpPr>
          <p:grpSpPr>
            <a:xfrm>
              <a:off x="1011464" y="-1318934"/>
              <a:ext cx="7112001" cy="5540778"/>
              <a:chOff x="1030514" y="-899834"/>
              <a:chExt cx="7112001" cy="5540778"/>
            </a:xfrm>
          </p:grpSpPr>
          <p:sp>
            <p:nvSpPr>
              <p:cNvPr id="35" name="Rounded Rectangle 34"/>
              <p:cNvSpPr/>
              <p:nvPr/>
            </p:nvSpPr>
            <p:spPr>
              <a:xfrm>
                <a:off x="1030514" y="-762001"/>
                <a:ext cx="7112001" cy="5402945"/>
              </a:xfrm>
              <a:prstGeom prst="roundRect">
                <a:avLst>
                  <a:gd name="adj" fmla="val 2443"/>
                </a:avLst>
              </a:prstGeom>
              <a:solidFill>
                <a:schemeClr val="bg1">
                  <a:lumMod val="95000"/>
                </a:schemeClr>
              </a:solid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grpSp>
            <p:nvGrpSpPr>
              <p:cNvPr id="36" name="Group 120"/>
              <p:cNvGrpSpPr/>
              <p:nvPr/>
            </p:nvGrpSpPr>
            <p:grpSpPr>
              <a:xfrm>
                <a:off x="1210614" y="-390475"/>
                <a:ext cx="6668976" cy="4865491"/>
                <a:chOff x="1210614" y="-111079"/>
                <a:chExt cx="6668976" cy="4865491"/>
              </a:xfrm>
            </p:grpSpPr>
            <p:sp>
              <p:nvSpPr>
                <p:cNvPr id="38" name="Left-Right Arrow 5"/>
                <p:cNvSpPr/>
                <p:nvPr/>
              </p:nvSpPr>
              <p:spPr>
                <a:xfrm rot="16200000">
                  <a:off x="5131880" y="2151993"/>
                  <a:ext cx="4783441" cy="421398"/>
                </a:xfrm>
                <a:prstGeom prst="leftRightArrow">
                  <a:avLst>
                    <a:gd name="adj1" fmla="val 4444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sp>
              <p:nvSpPr>
                <p:cNvPr id="39" name="Rectangle 38"/>
                <p:cNvSpPr/>
                <p:nvPr/>
              </p:nvSpPr>
              <p:spPr>
                <a:xfrm rot="5400000">
                  <a:off x="6461935" y="2288473"/>
                  <a:ext cx="2509968" cy="32534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Persistence and Security</a:t>
                  </a:r>
                  <a:endParaRPr lang="en-US" sz="1000" b="1" dirty="0">
                    <a:solidFill>
                      <a:srgbClr val="000000"/>
                    </a:solidFill>
                  </a:endParaRPr>
                </a:p>
              </p:txBody>
            </p:sp>
            <p:grpSp>
              <p:nvGrpSpPr>
                <p:cNvPr id="40" name="Group 119"/>
                <p:cNvGrpSpPr/>
                <p:nvPr/>
              </p:nvGrpSpPr>
              <p:grpSpPr>
                <a:xfrm>
                  <a:off x="1210614" y="3375898"/>
                  <a:ext cx="5975797" cy="1363527"/>
                  <a:chOff x="1210614" y="3375898"/>
                  <a:chExt cx="5975797" cy="1363527"/>
                </a:xfrm>
              </p:grpSpPr>
              <p:grpSp>
                <p:nvGrpSpPr>
                  <p:cNvPr id="58" name="Group 117"/>
                  <p:cNvGrpSpPr/>
                  <p:nvPr/>
                </p:nvGrpSpPr>
                <p:grpSpPr>
                  <a:xfrm>
                    <a:off x="1210614" y="3375898"/>
                    <a:ext cx="5975797" cy="1363527"/>
                    <a:chOff x="1210614" y="3375898"/>
                    <a:chExt cx="5975797" cy="1363527"/>
                  </a:xfrm>
                </p:grpSpPr>
                <p:sp>
                  <p:nvSpPr>
                    <p:cNvPr id="63" name="Rounded Rectangle 3"/>
                    <p:cNvSpPr/>
                    <p:nvPr/>
                  </p:nvSpPr>
                  <p:spPr>
                    <a:xfrm>
                      <a:off x="1210614" y="3515933"/>
                      <a:ext cx="5975797" cy="1223492"/>
                    </a:xfrm>
                    <a:prstGeom prst="roundRect">
                      <a:avLst>
                        <a:gd name="adj" fmla="val 11111"/>
                      </a:avLst>
                    </a:prstGeom>
                    <a:solidFill>
                      <a:schemeClr val="bg1"/>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smtClean="0"/>
                    </a:p>
                  </p:txBody>
                </p:sp>
                <p:sp>
                  <p:nvSpPr>
                    <p:cNvPr id="64" name="Rectangle 4"/>
                    <p:cNvSpPr/>
                    <p:nvPr/>
                  </p:nvSpPr>
                  <p:spPr>
                    <a:xfrm>
                      <a:off x="1423583" y="3375898"/>
                      <a:ext cx="2190474" cy="37908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Fabric Services</a:t>
                      </a:r>
                    </a:p>
                  </p:txBody>
                </p:sp>
              </p:grpSp>
              <p:grpSp>
                <p:nvGrpSpPr>
                  <p:cNvPr id="59" name="Group 118"/>
                  <p:cNvGrpSpPr/>
                  <p:nvPr/>
                </p:nvGrpSpPr>
                <p:grpSpPr>
                  <a:xfrm>
                    <a:off x="4462487" y="3654738"/>
                    <a:ext cx="2170131" cy="930141"/>
                    <a:chOff x="4462487" y="3654738"/>
                    <a:chExt cx="2170131" cy="930141"/>
                  </a:xfrm>
                </p:grpSpPr>
                <p:sp>
                  <p:nvSpPr>
                    <p:cNvPr id="60" name="Rectangle 7"/>
                    <p:cNvSpPr/>
                    <p:nvPr/>
                  </p:nvSpPr>
                  <p:spPr>
                    <a:xfrm>
                      <a:off x="5207585" y="4292986"/>
                      <a:ext cx="1425033" cy="240378"/>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Hardware Profiling</a:t>
                      </a:r>
                      <a:endParaRPr lang="en-US" sz="800" b="1" dirty="0">
                        <a:solidFill>
                          <a:srgbClr val="000000"/>
                        </a:solidFill>
                      </a:endParaRPr>
                    </a:p>
                  </p:txBody>
                </p:sp>
                <p:sp>
                  <p:nvSpPr>
                    <p:cNvPr id="61" name="Rectangle 7"/>
                    <p:cNvSpPr/>
                    <p:nvPr/>
                  </p:nvSpPr>
                  <p:spPr>
                    <a:xfrm>
                      <a:off x="5205439" y="3734873"/>
                      <a:ext cx="1425033" cy="463640"/>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Dynamic Resource Provisioning</a:t>
                      </a:r>
                      <a:endParaRPr lang="en-US" sz="800" b="1" dirty="0">
                        <a:solidFill>
                          <a:srgbClr val="000000"/>
                        </a:solidFill>
                      </a:endParaRPr>
                    </a:p>
                  </p:txBody>
                </p:sp>
                <p:pic>
                  <p:nvPicPr>
                    <p:cNvPr id="62" name="Picture 6" descr="C:\Documents and Settings\Administrator\Local Settings\Temporary Internet Files\Content.IE5\AD85KTOH\MCj04348940000[1].png"/>
                    <p:cNvPicPr>
                      <a:picLocks noChangeAspect="1" noChangeArrowheads="1"/>
                    </p:cNvPicPr>
                    <p:nvPr/>
                  </p:nvPicPr>
                  <p:blipFill>
                    <a:blip r:embed="rId9" cstate="print"/>
                    <a:srcRect/>
                    <a:stretch>
                      <a:fillRect/>
                    </a:stretch>
                  </p:blipFill>
                  <p:spPr bwMode="auto">
                    <a:xfrm>
                      <a:off x="4462487" y="3654738"/>
                      <a:ext cx="831411" cy="930141"/>
                    </a:xfrm>
                    <a:prstGeom prst="rect">
                      <a:avLst/>
                    </a:prstGeom>
                    <a:noFill/>
                  </p:spPr>
                </p:pic>
              </p:grpSp>
            </p:grpSp>
            <p:grpSp>
              <p:nvGrpSpPr>
                <p:cNvPr id="41" name="Group 115"/>
                <p:cNvGrpSpPr/>
                <p:nvPr/>
              </p:nvGrpSpPr>
              <p:grpSpPr>
                <a:xfrm>
                  <a:off x="1241678" y="1643877"/>
                  <a:ext cx="5931854" cy="1629657"/>
                  <a:chOff x="1241678" y="1643877"/>
                  <a:chExt cx="5931854" cy="1629657"/>
                </a:xfrm>
              </p:grpSpPr>
              <p:sp>
                <p:nvSpPr>
                  <p:cNvPr id="51" name="Rounded Rectangle 3"/>
                  <p:cNvSpPr/>
                  <p:nvPr/>
                </p:nvSpPr>
                <p:spPr>
                  <a:xfrm>
                    <a:off x="1241678" y="1777286"/>
                    <a:ext cx="5931854" cy="1496248"/>
                  </a:xfrm>
                  <a:prstGeom prst="roundRect">
                    <a:avLst>
                      <a:gd name="adj" fmla="val 8732"/>
                    </a:avLst>
                  </a:prstGeom>
                  <a:solidFill>
                    <a:schemeClr val="bg1"/>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endParaRPr lang="en-US" sz="1000" b="1" dirty="0" smtClean="0"/>
                  </a:p>
                </p:txBody>
              </p:sp>
              <p:sp>
                <p:nvSpPr>
                  <p:cNvPr id="52" name="Rectangle 4"/>
                  <p:cNvSpPr/>
                  <p:nvPr/>
                </p:nvSpPr>
                <p:spPr>
                  <a:xfrm>
                    <a:off x="1436549" y="1643877"/>
                    <a:ext cx="2105139" cy="387497"/>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Foundation Services</a:t>
                    </a:r>
                  </a:p>
                </p:txBody>
              </p:sp>
              <p:sp>
                <p:nvSpPr>
                  <p:cNvPr id="53" name="Rectangle 7"/>
                  <p:cNvSpPr/>
                  <p:nvPr/>
                </p:nvSpPr>
                <p:spPr>
                  <a:xfrm>
                    <a:off x="4922103" y="2011278"/>
                    <a:ext cx="1749153" cy="25540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Billing &amp; Reporting</a:t>
                    </a:r>
                    <a:endParaRPr lang="en-US" sz="800" b="1" dirty="0">
                      <a:solidFill>
                        <a:srgbClr val="000000"/>
                      </a:solidFill>
                    </a:endParaRPr>
                  </a:p>
                </p:txBody>
              </p:sp>
              <p:sp>
                <p:nvSpPr>
                  <p:cNvPr id="54" name="Rectangle 7"/>
                  <p:cNvSpPr/>
                  <p:nvPr/>
                </p:nvSpPr>
                <p:spPr>
                  <a:xfrm>
                    <a:off x="4919955" y="2305347"/>
                    <a:ext cx="1749153" cy="25540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Resource Reservation</a:t>
                    </a:r>
                    <a:endParaRPr lang="en-US" sz="800" b="1" dirty="0">
                      <a:solidFill>
                        <a:srgbClr val="000000"/>
                      </a:solidFill>
                    </a:endParaRPr>
                  </a:p>
                </p:txBody>
              </p:sp>
              <p:sp>
                <p:nvSpPr>
                  <p:cNvPr id="55" name="Rectangle 7"/>
                  <p:cNvSpPr/>
                  <p:nvPr/>
                </p:nvSpPr>
                <p:spPr>
                  <a:xfrm>
                    <a:off x="4917807" y="2612295"/>
                    <a:ext cx="1749153" cy="25540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Storage</a:t>
                    </a:r>
                    <a:endParaRPr lang="en-US" sz="800" b="1" dirty="0">
                      <a:solidFill>
                        <a:srgbClr val="000000"/>
                      </a:solidFill>
                    </a:endParaRPr>
                  </a:p>
                </p:txBody>
              </p:sp>
              <p:sp>
                <p:nvSpPr>
                  <p:cNvPr id="56" name="Rectangle 7"/>
                  <p:cNvSpPr/>
                  <p:nvPr/>
                </p:nvSpPr>
                <p:spPr>
                  <a:xfrm>
                    <a:off x="4928538" y="2919243"/>
                    <a:ext cx="1749153" cy="25540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Licensing &amp; Accounting</a:t>
                    </a:r>
                    <a:endParaRPr lang="en-US" sz="800" b="1" dirty="0">
                      <a:solidFill>
                        <a:srgbClr val="000000"/>
                      </a:solidFill>
                    </a:endParaRPr>
                  </a:p>
                </p:txBody>
              </p:sp>
              <p:pic>
                <p:nvPicPr>
                  <p:cNvPr id="57" name="Picture 5" descr="C:\Documents and Settings\Administrator\Local Settings\Temporary Internet Files\Content.IE5\0NG589SB\MCj04348830000[1].png"/>
                  <p:cNvPicPr>
                    <a:picLocks noChangeAspect="1" noChangeArrowheads="1"/>
                  </p:cNvPicPr>
                  <p:nvPr/>
                </p:nvPicPr>
                <p:blipFill>
                  <a:blip r:embed="rId10" cstate="print"/>
                  <a:srcRect/>
                  <a:stretch>
                    <a:fillRect/>
                  </a:stretch>
                </p:blipFill>
                <p:spPr bwMode="auto">
                  <a:xfrm>
                    <a:off x="4202519" y="2038462"/>
                    <a:ext cx="949436" cy="949436"/>
                  </a:xfrm>
                  <a:prstGeom prst="rect">
                    <a:avLst/>
                  </a:prstGeom>
                  <a:noFill/>
                </p:spPr>
              </p:pic>
            </p:grpSp>
            <p:grpSp>
              <p:nvGrpSpPr>
                <p:cNvPr id="42" name="Group 114"/>
                <p:cNvGrpSpPr/>
                <p:nvPr/>
              </p:nvGrpSpPr>
              <p:grpSpPr>
                <a:xfrm>
                  <a:off x="1269708" y="-111079"/>
                  <a:ext cx="5912142" cy="1649638"/>
                  <a:chOff x="1269708" y="-111079"/>
                  <a:chExt cx="5912142" cy="1649638"/>
                </a:xfrm>
              </p:grpSpPr>
              <p:sp>
                <p:nvSpPr>
                  <p:cNvPr id="43" name="Rounded Rectangle 3"/>
                  <p:cNvSpPr/>
                  <p:nvPr/>
                </p:nvSpPr>
                <p:spPr>
                  <a:xfrm>
                    <a:off x="1269708" y="0"/>
                    <a:ext cx="5912142" cy="1538559"/>
                  </a:xfrm>
                  <a:prstGeom prst="roundRect">
                    <a:avLst>
                      <a:gd name="adj" fmla="val 10476"/>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44" name="Rectangle 4"/>
                  <p:cNvSpPr/>
                  <p:nvPr/>
                </p:nvSpPr>
                <p:spPr>
                  <a:xfrm>
                    <a:off x="1493651" y="-111079"/>
                    <a:ext cx="2068699" cy="35852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Execution Services</a:t>
                    </a:r>
                    <a:endParaRPr lang="en-US" sz="1000" b="1" dirty="0">
                      <a:solidFill>
                        <a:srgbClr val="000000"/>
                      </a:solidFill>
                    </a:endParaRPr>
                  </a:p>
                </p:txBody>
              </p:sp>
              <p:sp>
                <p:nvSpPr>
                  <p:cNvPr id="45" name="Rectangle 7"/>
                  <p:cNvSpPr/>
                  <p:nvPr/>
                </p:nvSpPr>
                <p:spPr>
                  <a:xfrm>
                    <a:off x="4728696" y="199083"/>
                    <a:ext cx="1952085" cy="25811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Independent Bag of Tasks</a:t>
                    </a:r>
                    <a:endParaRPr lang="en-US" sz="800" b="1" dirty="0">
                      <a:solidFill>
                        <a:srgbClr val="000000"/>
                      </a:solidFill>
                    </a:endParaRPr>
                  </a:p>
                </p:txBody>
              </p:sp>
              <p:sp>
                <p:nvSpPr>
                  <p:cNvPr id="46" name="Rectangle 7"/>
                  <p:cNvSpPr/>
                  <p:nvPr/>
                </p:nvSpPr>
                <p:spPr>
                  <a:xfrm>
                    <a:off x="4733443" y="513425"/>
                    <a:ext cx="1952085" cy="25811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Distributed Threads</a:t>
                    </a:r>
                    <a:endParaRPr lang="en-US" sz="800" b="1" dirty="0">
                      <a:solidFill>
                        <a:srgbClr val="000000"/>
                      </a:solidFill>
                    </a:endParaRPr>
                  </a:p>
                </p:txBody>
              </p:sp>
              <p:sp>
                <p:nvSpPr>
                  <p:cNvPr id="47" name="Rectangle 7"/>
                  <p:cNvSpPr/>
                  <p:nvPr/>
                </p:nvSpPr>
                <p:spPr>
                  <a:xfrm>
                    <a:off x="4733427" y="823004"/>
                    <a:ext cx="1952085" cy="25811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smtClean="0">
                        <a:solidFill>
                          <a:srgbClr val="000000"/>
                        </a:solidFill>
                      </a:rPr>
                      <a:t>MapReduce</a:t>
                    </a:r>
                    <a:endParaRPr lang="en-US" sz="800" b="1" dirty="0">
                      <a:solidFill>
                        <a:srgbClr val="000000"/>
                      </a:solidFill>
                    </a:endParaRPr>
                  </a:p>
                </p:txBody>
              </p:sp>
              <p:sp>
                <p:nvSpPr>
                  <p:cNvPr id="48" name="Rectangle 7"/>
                  <p:cNvSpPr/>
                  <p:nvPr/>
                </p:nvSpPr>
                <p:spPr>
                  <a:xfrm>
                    <a:off x="4733411" y="1137346"/>
                    <a:ext cx="1952085" cy="25811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other models…</a:t>
                    </a:r>
                    <a:endParaRPr lang="en-US" sz="800" b="1" dirty="0">
                      <a:solidFill>
                        <a:srgbClr val="000000"/>
                      </a:solidFill>
                    </a:endParaRPr>
                  </a:p>
                </p:txBody>
              </p:sp>
              <p:pic>
                <p:nvPicPr>
                  <p:cNvPr id="49" name="Picture 8" descr="C:\Documents and Settings\Administrator\Local Settings\Temporary Internet Files\Content.IE5\S5CT05S7\MCj04326260000[1].png"/>
                  <p:cNvPicPr>
                    <a:picLocks noChangeAspect="1" noChangeArrowheads="1"/>
                  </p:cNvPicPr>
                  <p:nvPr/>
                </p:nvPicPr>
                <p:blipFill>
                  <a:blip r:embed="rId11" cstate="print"/>
                  <a:srcRect/>
                  <a:stretch>
                    <a:fillRect/>
                  </a:stretch>
                </p:blipFill>
                <p:spPr bwMode="auto">
                  <a:xfrm>
                    <a:off x="4052925" y="280989"/>
                    <a:ext cx="1014411" cy="1014411"/>
                  </a:xfrm>
                  <a:prstGeom prst="rect">
                    <a:avLst/>
                  </a:prstGeom>
                  <a:noFill/>
                </p:spPr>
              </p:pic>
              <p:pic>
                <p:nvPicPr>
                  <p:cNvPr id="50" name="Picture 9" descr="C:\Documents and Settings\Administrator\Local Settings\Temporary Internet Files\Content.IE5\S5CT05S7\MCj04326140000[1].png"/>
                  <p:cNvPicPr>
                    <a:picLocks noChangeAspect="1" noChangeArrowheads="1"/>
                  </p:cNvPicPr>
                  <p:nvPr/>
                </p:nvPicPr>
                <p:blipFill>
                  <a:blip r:embed="rId12" cstate="print"/>
                  <a:srcRect/>
                  <a:stretch>
                    <a:fillRect/>
                  </a:stretch>
                </p:blipFill>
                <p:spPr bwMode="auto">
                  <a:xfrm>
                    <a:off x="4567352" y="600189"/>
                    <a:ext cx="566624" cy="566624"/>
                  </a:xfrm>
                  <a:prstGeom prst="rect">
                    <a:avLst/>
                  </a:prstGeom>
                  <a:noFill/>
                </p:spPr>
              </p:pic>
            </p:grpSp>
          </p:grpSp>
          <p:sp>
            <p:nvSpPr>
              <p:cNvPr id="37" name="Rectangle 4"/>
              <p:cNvSpPr/>
              <p:nvPr/>
            </p:nvSpPr>
            <p:spPr>
              <a:xfrm>
                <a:off x="5451892" y="-899834"/>
                <a:ext cx="2396708" cy="347384"/>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Middleware - Container</a:t>
                </a:r>
              </a:p>
            </p:txBody>
          </p:sp>
        </p:grpSp>
        <p:grpSp>
          <p:nvGrpSpPr>
            <p:cNvPr id="26" name="Group 136"/>
            <p:cNvGrpSpPr/>
            <p:nvPr/>
          </p:nvGrpSpPr>
          <p:grpSpPr>
            <a:xfrm>
              <a:off x="1023260" y="-3105150"/>
              <a:ext cx="7112001" cy="1712650"/>
              <a:chOff x="1023260" y="-2800350"/>
              <a:chExt cx="7112001" cy="1712650"/>
            </a:xfrm>
          </p:grpSpPr>
          <p:sp>
            <p:nvSpPr>
              <p:cNvPr id="28" name="Rounded Rectangle 27"/>
              <p:cNvSpPr/>
              <p:nvPr/>
            </p:nvSpPr>
            <p:spPr>
              <a:xfrm>
                <a:off x="1023260" y="-2800350"/>
                <a:ext cx="7112001" cy="1712650"/>
              </a:xfrm>
              <a:prstGeom prst="roundRect">
                <a:avLst>
                  <a:gd name="adj" fmla="val 3985"/>
                </a:avLst>
              </a:prstGeom>
              <a:solidFill>
                <a:schemeClr val="bg1">
                  <a:lumMod val="95000"/>
                </a:schemeClr>
              </a:solid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grpSp>
            <p:nvGrpSpPr>
              <p:cNvPr id="29" name="Group 135"/>
              <p:cNvGrpSpPr/>
              <p:nvPr/>
            </p:nvGrpSpPr>
            <p:grpSpPr>
              <a:xfrm>
                <a:off x="1229664" y="-2656781"/>
                <a:ext cx="6752286" cy="1363527"/>
                <a:chOff x="1229664" y="-2656781"/>
                <a:chExt cx="6752286" cy="1363527"/>
              </a:xfrm>
            </p:grpSpPr>
            <p:sp>
              <p:nvSpPr>
                <p:cNvPr id="30" name="Rounded Rectangle 3"/>
                <p:cNvSpPr/>
                <p:nvPr/>
              </p:nvSpPr>
              <p:spPr>
                <a:xfrm>
                  <a:off x="1229664" y="-2516746"/>
                  <a:ext cx="6752286" cy="1223492"/>
                </a:xfrm>
                <a:prstGeom prst="roundRect">
                  <a:avLst>
                    <a:gd name="adj" fmla="val 11111"/>
                  </a:avLst>
                </a:prstGeom>
                <a:solidFill>
                  <a:schemeClr val="bg1"/>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smtClean="0"/>
                </a:p>
              </p:txBody>
            </p:sp>
            <p:sp>
              <p:nvSpPr>
                <p:cNvPr id="31" name="Rectangle 4"/>
                <p:cNvSpPr/>
                <p:nvPr/>
              </p:nvSpPr>
              <p:spPr>
                <a:xfrm>
                  <a:off x="1499782" y="-2656781"/>
                  <a:ext cx="3948518" cy="370781"/>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Application Development &amp; Management</a:t>
                  </a:r>
                </a:p>
              </p:txBody>
            </p:sp>
            <p:sp>
              <p:nvSpPr>
                <p:cNvPr id="32" name="Rectangle 7"/>
                <p:cNvSpPr/>
                <p:nvPr/>
              </p:nvSpPr>
              <p:spPr>
                <a:xfrm>
                  <a:off x="5029201" y="-2286000"/>
                  <a:ext cx="2762250" cy="361950"/>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SDK: APIs &amp; Tools</a:t>
                  </a:r>
                  <a:endParaRPr lang="en-US" sz="800" b="1" dirty="0">
                    <a:solidFill>
                      <a:srgbClr val="000000"/>
                    </a:solidFill>
                  </a:endParaRPr>
                </a:p>
              </p:txBody>
            </p:sp>
            <p:sp>
              <p:nvSpPr>
                <p:cNvPr id="33" name="Rectangle 7"/>
                <p:cNvSpPr/>
                <p:nvPr/>
              </p:nvSpPr>
              <p:spPr>
                <a:xfrm>
                  <a:off x="5029201" y="-1847850"/>
                  <a:ext cx="2762250" cy="361950"/>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Management: Tools, Interfaces and APIs</a:t>
                  </a:r>
                  <a:endParaRPr lang="en-US" sz="800" b="1" dirty="0">
                    <a:solidFill>
                      <a:srgbClr val="000000"/>
                    </a:solidFill>
                  </a:endParaRPr>
                </a:p>
              </p:txBody>
            </p:sp>
            <p:pic>
              <p:nvPicPr>
                <p:cNvPr id="34" name="Picture 11" descr="C:\Documents and Settings\Administrator\Local Settings\Temporary Internet Files\Content.IE5\AD85KTOH\MCj04348810000[1].png"/>
                <p:cNvPicPr>
                  <a:picLocks noChangeAspect="1" noChangeArrowheads="1"/>
                </p:cNvPicPr>
                <p:nvPr/>
              </p:nvPicPr>
              <p:blipFill>
                <a:blip r:embed="rId13" cstate="print"/>
                <a:srcRect/>
                <a:stretch>
                  <a:fillRect/>
                </a:stretch>
              </p:blipFill>
              <p:spPr bwMode="auto">
                <a:xfrm>
                  <a:off x="4248150" y="-2362200"/>
                  <a:ext cx="1009650" cy="1009650"/>
                </a:xfrm>
                <a:prstGeom prst="rect">
                  <a:avLst/>
                </a:prstGeom>
                <a:noFill/>
              </p:spPr>
            </p:pic>
          </p:grpSp>
        </p:grpSp>
        <p:sp>
          <p:nvSpPr>
            <p:cNvPr id="27" name="Rectangle 4"/>
            <p:cNvSpPr/>
            <p:nvPr/>
          </p:nvSpPr>
          <p:spPr>
            <a:xfrm>
              <a:off x="1470442" y="4167466"/>
              <a:ext cx="6225758" cy="347384"/>
            </a:xfrm>
            <a:prstGeom prst="roundRect">
              <a:avLst/>
            </a:prstGeom>
            <a:solidFill>
              <a:schemeClr val="tx1">
                <a:lumMod val="85000"/>
                <a:lumOff val="1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PAL – Platform Abstraction Layer</a:t>
              </a:r>
            </a:p>
          </p:txBody>
        </p:sp>
      </p:grpSp>
    </p:spTree>
    <p:extLst>
      <p:ext uri="{BB962C8B-B14F-4D97-AF65-F5344CB8AC3E}">
        <p14:creationId xmlns:p14="http://schemas.microsoft.com/office/powerpoint/2010/main" val="1934210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2542</TotalTime>
  <Words>5447</Words>
  <Application>Microsoft Office PowerPoint</Application>
  <PresentationFormat>On-screen Show (4:3)</PresentationFormat>
  <Paragraphs>597</Paragraphs>
  <Slides>59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SimSun</vt:lpstr>
      <vt:lpstr>Arial</vt:lpstr>
      <vt:lpstr>Calibri</vt:lpstr>
      <vt:lpstr>Tahoma</vt:lpstr>
      <vt:lpstr>Verdana</vt:lpstr>
      <vt:lpstr>Unit 1 - CPU, Systems and Directory services overview</vt:lpstr>
      <vt:lpstr>Cloud Application Development</vt:lpstr>
      <vt:lpstr>Unit 1 – PART 2: Fundamentals of Cloud Programming and Systems</vt:lpstr>
      <vt:lpstr>Unit 1  - PART 2 : Objectives</vt:lpstr>
      <vt:lpstr>Aneka Cloud Application Platform for Clouds</vt:lpstr>
      <vt:lpstr>Unit 1  - PART 2 : Objectives</vt:lpstr>
      <vt:lpstr>Aneka Framework Overview</vt:lpstr>
      <vt:lpstr>Aneka Capabilities at glance</vt:lpstr>
      <vt:lpstr>Aneka Framework Overview</vt:lpstr>
      <vt:lpstr>Aneka Framework Overview</vt:lpstr>
      <vt:lpstr>Aneka Framework contd..</vt:lpstr>
      <vt:lpstr>Aneka Framework Contd…</vt:lpstr>
      <vt:lpstr>Aneka Services</vt:lpstr>
      <vt:lpstr>Aneka Services contd…</vt:lpstr>
      <vt:lpstr>Aneka Services contd…</vt:lpstr>
      <vt:lpstr>Unit 1  - PART 2 : Objectives</vt:lpstr>
      <vt:lpstr>Anatomy of the Aneka Container</vt:lpstr>
      <vt:lpstr>Anatomy of Aneka Container Contd…</vt:lpstr>
      <vt:lpstr>From the ground up : The platform abstraction layer (PAL)</vt:lpstr>
      <vt:lpstr>PAL contd…</vt:lpstr>
      <vt:lpstr>Fabric Services</vt:lpstr>
      <vt:lpstr>Profiling and monitoring</vt:lpstr>
      <vt:lpstr>Profiling and monitoring contd…</vt:lpstr>
      <vt:lpstr>Resource Management</vt:lpstr>
      <vt:lpstr>Membership Catalogue</vt:lpstr>
      <vt:lpstr>Membership Catalogue contd…</vt:lpstr>
      <vt:lpstr>Indexing and Categorizing resources</vt:lpstr>
      <vt:lpstr>Indexing and Categorizing resources contd…</vt:lpstr>
      <vt:lpstr>Indexing and Categorizing resources contd…</vt:lpstr>
      <vt:lpstr>Resource Provisioning</vt:lpstr>
      <vt:lpstr>Foundation Services</vt:lpstr>
      <vt:lpstr>Foundation Services contd…</vt:lpstr>
      <vt:lpstr>Storage Management</vt:lpstr>
      <vt:lpstr>Storage Management Contd…</vt:lpstr>
      <vt:lpstr>Accounting, billing, and Resource provisioning</vt:lpstr>
      <vt:lpstr>Resource Reservation</vt:lpstr>
      <vt:lpstr>Unit 1  - PART 2 : Objectives</vt:lpstr>
      <vt:lpstr>Aneka Application Services</vt:lpstr>
      <vt:lpstr>Scheduling</vt:lpstr>
      <vt:lpstr>Execution</vt:lpstr>
      <vt:lpstr>Supported Models</vt:lpstr>
      <vt:lpstr>Unit 1  - PART 2 : Objectives</vt:lpstr>
      <vt:lpstr>Building Aneka Clouds</vt:lpstr>
      <vt:lpstr>Aneka Cloud Infrastructure Overview</vt:lpstr>
      <vt:lpstr>Aneka Cloud Infrastructure overview</vt:lpstr>
      <vt:lpstr>Logical Organization of Aneka Cloud</vt:lpstr>
      <vt:lpstr>Unit 1 Objectives – PART 2</vt:lpstr>
      <vt:lpstr>Private Cloud deployment mode</vt:lpstr>
      <vt:lpstr>Unit 1 Objectives – PART 2</vt:lpstr>
      <vt:lpstr>Public Cloud deployment mode</vt:lpstr>
      <vt:lpstr>Unit Objectives – PART 2</vt:lpstr>
      <vt:lpstr>Hybrid Cloud deployment mode</vt:lpstr>
      <vt:lpstr>Unit 1 Objectives – PART 2</vt:lpstr>
      <vt:lpstr>Cloud Programming and Management</vt:lpstr>
      <vt:lpstr>Aneka SDK</vt:lpstr>
      <vt:lpstr>Application Model</vt:lpstr>
      <vt:lpstr>Unit 1  - PART 2 : Objectives</vt:lpstr>
      <vt:lpstr>Management Tools</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Rajkumar Buyya</cp:lastModifiedBy>
  <cp:revision>158</cp:revision>
  <dcterms:created xsi:type="dcterms:W3CDTF">2016-02-14T03:57:00Z</dcterms:created>
  <dcterms:modified xsi:type="dcterms:W3CDTF">2017-12-07T08:16:30Z</dcterms:modified>
</cp:coreProperties>
</file>