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593" r:id="rId2"/>
    <p:sldId id="489" r:id="rId3"/>
    <p:sldId id="490" r:id="rId4"/>
    <p:sldId id="491" r:id="rId5"/>
    <p:sldId id="492" r:id="rId6"/>
    <p:sldId id="493"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511" r:id="rId25"/>
    <p:sldId id="512" r:id="rId26"/>
    <p:sldId id="513" r:id="rId27"/>
    <p:sldId id="514" r:id="rId28"/>
    <p:sldId id="515" r:id="rId29"/>
    <p:sldId id="516" r:id="rId30"/>
    <p:sldId id="517"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3" r:id="rId57"/>
    <p:sldId id="544" r:id="rId58"/>
    <p:sldId id="545" r:id="rId59"/>
    <p:sldId id="546" r:id="rId60"/>
    <p:sldId id="547" r:id="rId61"/>
    <p:sldId id="548" r:id="rId62"/>
    <p:sldId id="549" r:id="rId63"/>
    <p:sldId id="550" r:id="rId64"/>
    <p:sldId id="551" r:id="rId65"/>
    <p:sldId id="552" r:id="rId66"/>
    <p:sldId id="553" r:id="rId67"/>
    <p:sldId id="554" r:id="rId68"/>
    <p:sldId id="555" r:id="rId69"/>
    <p:sldId id="556" r:id="rId70"/>
    <p:sldId id="557" r:id="rId71"/>
    <p:sldId id="558" r:id="rId72"/>
    <p:sldId id="559" r:id="rId73"/>
    <p:sldId id="560" r:id="rId74"/>
    <p:sldId id="561" r:id="rId75"/>
    <p:sldId id="562" r:id="rId76"/>
    <p:sldId id="563" r:id="rId77"/>
    <p:sldId id="564" r:id="rId78"/>
    <p:sldId id="565" r:id="rId79"/>
    <p:sldId id="566" r:id="rId80"/>
    <p:sldId id="567" r:id="rId81"/>
    <p:sldId id="568" r:id="rId82"/>
    <p:sldId id="569" r:id="rId83"/>
    <p:sldId id="570" r:id="rId84"/>
    <p:sldId id="571" r:id="rId85"/>
    <p:sldId id="572" r:id="rId86"/>
    <p:sldId id="573" r:id="rId87"/>
    <p:sldId id="574" r:id="rId88"/>
    <p:sldId id="575"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91" r:id="rId105"/>
    <p:sldId id="594"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731" autoAdjust="0"/>
    <p:restoredTop sz="94660"/>
  </p:normalViewPr>
  <p:slideViewPr>
    <p:cSldViewPr>
      <p:cViewPr varScale="1">
        <p:scale>
          <a:sx n="96" d="100"/>
          <a:sy n="96" d="100"/>
        </p:scale>
        <p:origin x="648"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6.pn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Computing Scenario</a:t>
            </a:r>
            <a:endParaRPr lang="en-US" dirty="0"/>
          </a:p>
        </p:txBody>
      </p:sp>
      <p:sp>
        <p:nvSpPr>
          <p:cNvPr id="3" name="Content Placeholder 2"/>
          <p:cNvSpPr>
            <a:spLocks noGrp="1"/>
          </p:cNvSpPr>
          <p:nvPr>
            <p:ph idx="1"/>
          </p:nvPr>
        </p:nvSpPr>
        <p:spPr/>
        <p:txBody>
          <a:bodyPr/>
          <a:lstStyle/>
          <a:p>
            <a:pPr algn="just"/>
            <a:r>
              <a:rPr lang="en-US" sz="2400" dirty="0" smtClean="0"/>
              <a:t>As task abstraction is general, there exist different models of distributed applications falling under the umbrella of task computing. </a:t>
            </a:r>
          </a:p>
          <a:p>
            <a:pPr algn="just"/>
            <a:r>
              <a:rPr lang="en-US" sz="2400" dirty="0" smtClean="0"/>
              <a:t>Despite this, it is possible to identify a set of common operations that the middleware needs to support the creation and execution of task based applications. They are:</a:t>
            </a:r>
          </a:p>
          <a:p>
            <a:pPr lvl="1" algn="just"/>
            <a:r>
              <a:rPr lang="en-US" sz="1800" dirty="0" smtClean="0"/>
              <a:t>Coordination and scheduling of tasks for execution on a set of remote nodes.</a:t>
            </a:r>
          </a:p>
          <a:p>
            <a:pPr lvl="1" algn="just"/>
            <a:r>
              <a:rPr lang="en-US" sz="1800" dirty="0" smtClean="0"/>
              <a:t>Movement of programs to remote nodes and management of their dependencies.</a:t>
            </a:r>
          </a:p>
          <a:p>
            <a:pPr lvl="1" algn="just"/>
            <a:r>
              <a:rPr lang="en-US" sz="1800" dirty="0" smtClean="0"/>
              <a:t>Creation of an environment for execution of tasks on the remote nodes.</a:t>
            </a:r>
          </a:p>
          <a:p>
            <a:pPr lvl="1" algn="just"/>
            <a:r>
              <a:rPr lang="en-US" sz="1800" dirty="0" smtClean="0"/>
              <a:t>Monitoring the task’s execution and inform the user about its status.</a:t>
            </a:r>
          </a:p>
          <a:p>
            <a:pPr lvl="1" algn="just"/>
            <a:r>
              <a:rPr lang="en-US" sz="1800" dirty="0" smtClean="0"/>
              <a:t>Access to the output produced by the task.</a:t>
            </a:r>
          </a:p>
          <a:p>
            <a:pPr algn="just"/>
            <a:r>
              <a:rPr lang="en-US" sz="2400" dirty="0" smtClean="0"/>
              <a:t>Models for task computing may differ in the way tasks are scheduled which in turn depends on whether tasks are interrelated or they need to communicate amongst themselves.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10118758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AU" dirty="0" smtClean="0"/>
              <a:t>The systems allows for the execution of dynamic workflows, whose structure is defined as the workflow executes. </a:t>
            </a:r>
          </a:p>
          <a:p>
            <a:pPr algn="just"/>
            <a:r>
              <a:rPr lang="en-AU" dirty="0" smtClean="0"/>
              <a:t>Two different types of tasks can be defined: native tasks and legacy tasks. Native tasks are completely implemented in managed code. </a:t>
            </a:r>
          </a:p>
          <a:p>
            <a:pPr algn="just"/>
            <a:r>
              <a:rPr lang="en-AU" dirty="0" smtClean="0"/>
              <a:t>While legacy tasks manage file dependencies and wrap all the data necessary for the execution of legacy programs on a remote node. </a:t>
            </a:r>
          </a:p>
          <a:p>
            <a:pPr algn="just"/>
            <a:r>
              <a:rPr lang="en-AU" dirty="0" smtClean="0"/>
              <a:t>Also, a strategy may define shared file dependencies that are necessary to all the tasks generated by the workflow. The dependencies among tasks are implicitly defined by the execution of the strategy by the </a:t>
            </a:r>
            <a:r>
              <a:rPr lang="en-AU" i="1" dirty="0" err="1" smtClean="0"/>
              <a:t>StrategyController</a:t>
            </a:r>
            <a:r>
              <a:rPr lang="en-AU" dirty="0" smtClean="0"/>
              <a:t> and the events fired by the distributed engine.</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100</a:t>
            </a:fld>
            <a:endParaRPr lang="en-US"/>
          </a:p>
        </p:txBody>
      </p:sp>
    </p:spTree>
    <p:extLst>
      <p:ext uri="{BB962C8B-B14F-4D97-AF65-F5344CB8AC3E}">
        <p14:creationId xmlns:p14="http://schemas.microsoft.com/office/powerpoint/2010/main" val="40382204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coordination</a:t>
            </a:r>
            <a:endParaRPr lang="en-US" dirty="0"/>
          </a:p>
        </p:txBody>
      </p:sp>
      <p:sp>
        <p:nvSpPr>
          <p:cNvPr id="3" name="Content Placeholder 2"/>
          <p:cNvSpPr>
            <a:spLocks noGrp="1"/>
          </p:cNvSpPr>
          <p:nvPr>
            <p:ph idx="1"/>
          </p:nvPr>
        </p:nvSpPr>
        <p:spPr/>
        <p:txBody>
          <a:bodyPr/>
          <a:lstStyle/>
          <a:p>
            <a:pPr algn="just"/>
            <a:r>
              <a:rPr lang="en-AU" sz="1600" dirty="0" smtClean="0"/>
              <a:t>Two main execution threads control the execution of a strategy. </a:t>
            </a:r>
          </a:p>
          <a:p>
            <a:pPr algn="just"/>
            <a:r>
              <a:rPr lang="en-AU" sz="1600" dirty="0" smtClean="0"/>
              <a:t>A </a:t>
            </a:r>
            <a:r>
              <a:rPr lang="en-AU" sz="1600" i="1" dirty="0" smtClean="0"/>
              <a:t>control thread</a:t>
            </a:r>
            <a:r>
              <a:rPr lang="en-AU" sz="1600" dirty="0" smtClean="0"/>
              <a:t> manages the execution of the strategy whereas a </a:t>
            </a:r>
            <a:r>
              <a:rPr lang="en-AU" sz="1600" i="1" dirty="0" smtClean="0"/>
              <a:t>monitoring thread</a:t>
            </a:r>
            <a:r>
              <a:rPr lang="en-AU" sz="1600" dirty="0" smtClean="0"/>
              <a:t> collects the feedback from the distribution engine and allows for the dynamic reaction of the strategy to the execution of tasks previously submitted. </a:t>
            </a:r>
          </a:p>
          <a:p>
            <a:pPr algn="just"/>
            <a:r>
              <a:rPr lang="en-AU" sz="1600" dirty="0" smtClean="0"/>
              <a:t>From the workflow developer’s point of view, the logic is quite simple. The execution of a strategy is composed by three macro steps: setup, execution, and finalization. </a:t>
            </a:r>
          </a:p>
          <a:p>
            <a:pPr algn="just"/>
            <a:r>
              <a:rPr lang="en-AU" sz="1600" dirty="0" smtClean="0"/>
              <a:t>The first step involves the setup of the strategy and the application mapping it. Correspondingly, the finalization step is in charge of releasing all the internal resources allocated by the strategy and shutting down the application. </a:t>
            </a:r>
          </a:p>
          <a:p>
            <a:pPr algn="just"/>
            <a:r>
              <a:rPr lang="en-AU" sz="1600" dirty="0" smtClean="0"/>
              <a:t>The core of the workflow execution resides in the execution step, which is broken down into a set of iterations. During each of the iterations a collection of tasks is submitted, these tasks do not have dependencies from each other and can be executed in parallel. </a:t>
            </a:r>
          </a:p>
          <a:p>
            <a:pPr algn="just"/>
            <a:r>
              <a:rPr lang="en-AU" sz="1600" dirty="0" smtClean="0"/>
              <a:t>As soon as a task complete or fails the strategy is queried in order to see whether a new set of tasks need to be executed. In this way dependencies among tasks are implemented.</a:t>
            </a:r>
          </a:p>
          <a:p>
            <a:pPr algn="just"/>
            <a:r>
              <a:rPr lang="en-AU" sz="1600" dirty="0" smtClean="0"/>
              <a:t> If there are more tasks to be executed, they are submitted and the controller waits for a feedback from the engine, otherwise an iteration of the strategy is completed. At the end of each iteration, the controller checks whether the strategy has completed the execution and in this case, the finalization step is performed.</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101</a:t>
            </a:fld>
            <a:endParaRPr lang="en-US"/>
          </a:p>
        </p:txBody>
      </p:sp>
    </p:spTree>
    <p:extLst>
      <p:ext uri="{BB962C8B-B14F-4D97-AF65-F5344CB8AC3E}">
        <p14:creationId xmlns:p14="http://schemas.microsoft.com/office/powerpoint/2010/main" val="32809832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Coordination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102</a:t>
            </a:fld>
            <a:endParaRPr lang="en-US"/>
          </a:p>
        </p:txBody>
      </p:sp>
      <p:grpSp>
        <p:nvGrpSpPr>
          <p:cNvPr id="6" name="Group 5"/>
          <p:cNvGrpSpPr/>
          <p:nvPr/>
        </p:nvGrpSpPr>
        <p:grpSpPr>
          <a:xfrm>
            <a:off x="688259" y="1012723"/>
            <a:ext cx="7767484" cy="5692877"/>
            <a:chOff x="688259" y="904567"/>
            <a:chExt cx="7767484" cy="5692877"/>
          </a:xfrm>
        </p:grpSpPr>
        <p:sp>
          <p:nvSpPr>
            <p:cNvPr id="7" name="Rectangle 6"/>
            <p:cNvSpPr/>
            <p:nvPr/>
          </p:nvSpPr>
          <p:spPr>
            <a:xfrm>
              <a:off x="688259" y="904567"/>
              <a:ext cx="7767484" cy="5692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867402" y="1157054"/>
              <a:ext cx="7470353" cy="5312571"/>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1225243" y="1025065"/>
              <a:ext cx="1644574" cy="27532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StrategyController</a:t>
              </a:r>
              <a:endParaRPr lang="en-US" sz="1200" dirty="0" smtClean="0">
                <a:solidFill>
                  <a:srgbClr val="000000"/>
                </a:solidFill>
              </a:endParaRPr>
            </a:p>
          </p:txBody>
        </p:sp>
        <p:sp>
          <p:nvSpPr>
            <p:cNvPr id="10" name="Rounded Rectangle 9"/>
            <p:cNvSpPr/>
            <p:nvPr/>
          </p:nvSpPr>
          <p:spPr>
            <a:xfrm>
              <a:off x="1444581" y="1514198"/>
              <a:ext cx="1731237" cy="530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Control Thread</a:t>
              </a:r>
            </a:p>
            <a:p>
              <a:pPr algn="ctr"/>
              <a:r>
                <a:rPr lang="en-US" sz="1200" dirty="0" smtClean="0">
                  <a:solidFill>
                    <a:srgbClr val="000000"/>
                  </a:solidFill>
                </a:rPr>
                <a:t>(Strategy Management)</a:t>
              </a:r>
              <a:endParaRPr lang="en-US" sz="1200" dirty="0">
                <a:solidFill>
                  <a:srgbClr val="000000"/>
                </a:solidFill>
              </a:endParaRPr>
            </a:p>
          </p:txBody>
        </p:sp>
        <p:sp>
          <p:nvSpPr>
            <p:cNvPr id="11" name="Rounded Rectangle 10"/>
            <p:cNvSpPr/>
            <p:nvPr/>
          </p:nvSpPr>
          <p:spPr>
            <a:xfrm>
              <a:off x="4369667" y="1519114"/>
              <a:ext cx="2689883" cy="530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Monitoring Thread</a:t>
              </a:r>
            </a:p>
            <a:p>
              <a:pPr algn="ctr"/>
              <a:r>
                <a:rPr lang="en-US" sz="1200" dirty="0" smtClean="0">
                  <a:solidFill>
                    <a:srgbClr val="000000"/>
                  </a:solidFill>
                </a:rPr>
                <a:t>(Feedback from Distribution Engine)</a:t>
              </a:r>
              <a:endParaRPr lang="en-US" sz="1200" dirty="0">
                <a:solidFill>
                  <a:srgbClr val="000000"/>
                </a:solidFill>
              </a:endParaRPr>
            </a:p>
          </p:txBody>
        </p:sp>
        <p:sp>
          <p:nvSpPr>
            <p:cNvPr id="12" name="Rounded Rectangle 11"/>
            <p:cNvSpPr/>
            <p:nvPr/>
          </p:nvSpPr>
          <p:spPr>
            <a:xfrm>
              <a:off x="1590709" y="2327571"/>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Init Application</a:t>
              </a:r>
            </a:p>
          </p:txBody>
        </p:sp>
        <p:sp>
          <p:nvSpPr>
            <p:cNvPr id="13" name="Rounded Rectangle 12"/>
            <p:cNvSpPr/>
            <p:nvPr/>
          </p:nvSpPr>
          <p:spPr>
            <a:xfrm>
              <a:off x="1585793" y="2813754"/>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Init Strategy</a:t>
              </a:r>
            </a:p>
          </p:txBody>
        </p:sp>
        <p:sp>
          <p:nvSpPr>
            <p:cNvPr id="14" name="Rounded Rectangle 13"/>
            <p:cNvSpPr/>
            <p:nvPr/>
          </p:nvSpPr>
          <p:spPr>
            <a:xfrm>
              <a:off x="1588781" y="3433693"/>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Submit Tasks</a:t>
              </a:r>
            </a:p>
          </p:txBody>
        </p:sp>
        <p:sp>
          <p:nvSpPr>
            <p:cNvPr id="15" name="Rounded Rectangle 14"/>
            <p:cNvSpPr/>
            <p:nvPr/>
          </p:nvSpPr>
          <p:spPr>
            <a:xfrm>
              <a:off x="1588781" y="3910555"/>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Wait</a:t>
              </a:r>
            </a:p>
          </p:txBody>
        </p:sp>
        <p:sp>
          <p:nvSpPr>
            <p:cNvPr id="16" name="Rounded Rectangle 15"/>
            <p:cNvSpPr/>
            <p:nvPr/>
          </p:nvSpPr>
          <p:spPr>
            <a:xfrm>
              <a:off x="1588781" y="4967505"/>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Release Strategy</a:t>
              </a:r>
            </a:p>
          </p:txBody>
        </p:sp>
        <p:sp>
          <p:nvSpPr>
            <p:cNvPr id="17" name="Rounded Rectangle 16"/>
            <p:cNvSpPr/>
            <p:nvPr/>
          </p:nvSpPr>
          <p:spPr>
            <a:xfrm>
              <a:off x="1588781" y="5532866"/>
              <a:ext cx="1454540" cy="39596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Shutdown Application</a:t>
              </a:r>
            </a:p>
          </p:txBody>
        </p:sp>
        <p:cxnSp>
          <p:nvCxnSpPr>
            <p:cNvPr id="18" name="Straight Arrow Connector 17"/>
            <p:cNvCxnSpPr>
              <a:stCxn id="12" idx="2"/>
              <a:endCxn id="13" idx="0"/>
            </p:cNvCxnSpPr>
            <p:nvPr/>
          </p:nvCxnSpPr>
          <p:spPr>
            <a:xfrm rot="5400000">
              <a:off x="2201586" y="2697361"/>
              <a:ext cx="227870" cy="491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rot="16200000" flipH="1">
              <a:off x="2133744" y="3251386"/>
              <a:ext cx="361626" cy="29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rot="5400000">
              <a:off x="2206777" y="3801280"/>
              <a:ext cx="218549"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a:endCxn id="17" idx="0"/>
            </p:cNvCxnSpPr>
            <p:nvPr/>
          </p:nvCxnSpPr>
          <p:spPr>
            <a:xfrm rot="5400000">
              <a:off x="2162527" y="5379342"/>
              <a:ext cx="307048"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138120" y="4355689"/>
              <a:ext cx="356086" cy="393291"/>
            </a:xfrm>
            <a:prstGeom prst="diamond">
              <a:avLst/>
            </a:prstGeom>
            <a:gradFill>
              <a:gsLst>
                <a:gs pos="0">
                  <a:schemeClr val="bg1"/>
                </a:gs>
                <a:gs pos="100000">
                  <a:schemeClr val="bg1">
                    <a:lumMod val="75000"/>
                  </a:schemeClr>
                </a:gs>
              </a:gsLst>
              <a:lin ang="5400000" scaled="0"/>
            </a:gradFill>
            <a:ln w="12700">
              <a:solidFill>
                <a:schemeClr val="tx1">
                  <a:lumMod val="65000"/>
                  <a:lumOff val="3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23" name="Straight Arrow Connector 22"/>
            <p:cNvCxnSpPr>
              <a:stCxn id="15" idx="2"/>
              <a:endCxn id="22" idx="0"/>
            </p:cNvCxnSpPr>
            <p:nvPr/>
          </p:nvCxnSpPr>
          <p:spPr>
            <a:xfrm rot="16200000" flipH="1">
              <a:off x="2222697" y="4262222"/>
              <a:ext cx="186821" cy="11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2"/>
              <a:endCxn id="16" idx="0"/>
            </p:cNvCxnSpPr>
            <p:nvPr/>
          </p:nvCxnSpPr>
          <p:spPr>
            <a:xfrm rot="5400000">
              <a:off x="2206845" y="4858186"/>
              <a:ext cx="218525" cy="11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1297859" y="4552335"/>
              <a:ext cx="82590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624350" y="3878826"/>
              <a:ext cx="134702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97858" y="3205319"/>
              <a:ext cx="1028137"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30554" y="4680155"/>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29" name="TextBox 28"/>
            <p:cNvSpPr txBox="1"/>
            <p:nvPr/>
          </p:nvSpPr>
          <p:spPr>
            <a:xfrm>
              <a:off x="1751678" y="4311445"/>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sp>
          <p:nvSpPr>
            <p:cNvPr id="30" name="TextBox 29"/>
            <p:cNvSpPr txBox="1"/>
            <p:nvPr/>
          </p:nvSpPr>
          <p:spPr>
            <a:xfrm>
              <a:off x="2548092" y="4321278"/>
              <a:ext cx="824373" cy="461665"/>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Complete or Stop?</a:t>
              </a:r>
              <a:endParaRPr lang="en-US" dirty="0">
                <a:solidFill>
                  <a:srgbClr val="000000"/>
                </a:solidFill>
              </a:endParaRPr>
            </a:p>
          </p:txBody>
        </p:sp>
        <p:sp>
          <p:nvSpPr>
            <p:cNvPr id="31" name="Explosion 1 30"/>
            <p:cNvSpPr/>
            <p:nvPr/>
          </p:nvSpPr>
          <p:spPr>
            <a:xfrm>
              <a:off x="4945615" y="2143432"/>
              <a:ext cx="1553497" cy="869643"/>
            </a:xfrm>
            <a:prstGeom prst="irregularSeal1">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 Feedback</a:t>
              </a:r>
              <a:endParaRPr lang="en-US" sz="1200" dirty="0">
                <a:solidFill>
                  <a:srgbClr val="000000"/>
                </a:solidFill>
              </a:endParaRPr>
            </a:p>
          </p:txBody>
        </p:sp>
        <p:sp>
          <p:nvSpPr>
            <p:cNvPr id="32" name="Diamond 31"/>
            <p:cNvSpPr/>
            <p:nvPr/>
          </p:nvSpPr>
          <p:spPr>
            <a:xfrm>
              <a:off x="5525322" y="3239728"/>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33" name="Straight Arrow Connector 32"/>
            <p:cNvCxnSpPr>
              <a:endCxn id="32" idx="0"/>
            </p:cNvCxnSpPr>
            <p:nvPr/>
          </p:nvCxnSpPr>
          <p:spPr>
            <a:xfrm rot="16200000" flipH="1">
              <a:off x="5454770" y="2991132"/>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46805" y="3003243"/>
              <a:ext cx="937443" cy="276999"/>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Task Failed?</a:t>
              </a:r>
              <a:endParaRPr lang="en-US" dirty="0">
                <a:solidFill>
                  <a:srgbClr val="000000"/>
                </a:solidFill>
              </a:endParaRPr>
            </a:p>
          </p:txBody>
        </p:sp>
        <p:sp>
          <p:nvSpPr>
            <p:cNvPr id="35" name="Rounded Rectangle 34"/>
            <p:cNvSpPr/>
            <p:nvPr/>
          </p:nvSpPr>
          <p:spPr>
            <a:xfrm>
              <a:off x="4140243" y="3920389"/>
              <a:ext cx="1454540" cy="39105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Invoke </a:t>
              </a:r>
              <a:r>
                <a:rPr lang="en-US" sz="1200" dirty="0" err="1" smtClean="0">
                  <a:solidFill>
                    <a:srgbClr val="000000"/>
                  </a:solidFill>
                </a:rPr>
                <a:t>OnSuccess</a:t>
              </a:r>
              <a:endParaRPr lang="en-US" sz="1200" dirty="0" smtClean="0">
                <a:solidFill>
                  <a:srgbClr val="000000"/>
                </a:solidFill>
              </a:endParaRPr>
            </a:p>
          </p:txBody>
        </p:sp>
        <p:sp>
          <p:nvSpPr>
            <p:cNvPr id="36" name="Rounded Rectangle 35"/>
            <p:cNvSpPr/>
            <p:nvPr/>
          </p:nvSpPr>
          <p:spPr>
            <a:xfrm>
              <a:off x="5792059" y="3925303"/>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Invoke </a:t>
              </a:r>
              <a:r>
                <a:rPr lang="en-US" sz="1200" dirty="0" err="1" smtClean="0">
                  <a:solidFill>
                    <a:srgbClr val="000000"/>
                  </a:solidFill>
                </a:rPr>
                <a:t>OnFailed</a:t>
              </a:r>
              <a:endParaRPr lang="en-US" sz="1200" dirty="0" smtClean="0">
                <a:solidFill>
                  <a:srgbClr val="000000"/>
                </a:solidFill>
              </a:endParaRPr>
            </a:p>
          </p:txBody>
        </p:sp>
        <p:cxnSp>
          <p:nvCxnSpPr>
            <p:cNvPr id="37" name="Straight Connector 36"/>
            <p:cNvCxnSpPr/>
            <p:nvPr/>
          </p:nvCxnSpPr>
          <p:spPr>
            <a:xfrm rot="10800000">
              <a:off x="4866968" y="3436374"/>
              <a:ext cx="64401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623946" y="3664643"/>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5874775" y="3431458"/>
              <a:ext cx="64401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6270850" y="3679392"/>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45803" y="3456039"/>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42" name="TextBox 41"/>
            <p:cNvSpPr txBox="1"/>
            <p:nvPr/>
          </p:nvSpPr>
          <p:spPr>
            <a:xfrm>
              <a:off x="5079900" y="3431459"/>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cxnSp>
          <p:nvCxnSpPr>
            <p:cNvPr id="43" name="Straight Arrow Connector 42"/>
            <p:cNvCxnSpPr/>
            <p:nvPr/>
          </p:nvCxnSpPr>
          <p:spPr>
            <a:xfrm rot="5400000">
              <a:off x="4439254" y="4616244"/>
              <a:ext cx="855413"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sp>
          <p:nvSpPr>
            <p:cNvPr id="44" name="Diamond 43"/>
            <p:cNvSpPr/>
            <p:nvPr/>
          </p:nvSpPr>
          <p:spPr>
            <a:xfrm>
              <a:off x="6346315" y="4414684"/>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45" name="Straight Arrow Connector 44"/>
            <p:cNvCxnSpPr/>
            <p:nvPr/>
          </p:nvCxnSpPr>
          <p:spPr>
            <a:xfrm rot="5400000">
              <a:off x="6408163" y="4299147"/>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403247" y="4923497"/>
              <a:ext cx="231065"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4866969" y="5048864"/>
              <a:ext cx="16567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567505" y="5159470"/>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49" name="Diamond 48"/>
            <p:cNvSpPr/>
            <p:nvPr/>
          </p:nvSpPr>
          <p:spPr>
            <a:xfrm>
              <a:off x="5510573" y="5279922"/>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50" name="TextBox 49"/>
            <p:cNvSpPr txBox="1"/>
            <p:nvPr/>
          </p:nvSpPr>
          <p:spPr>
            <a:xfrm>
              <a:off x="5369941" y="4315854"/>
              <a:ext cx="937443" cy="276999"/>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New Task?</a:t>
              </a:r>
              <a:endParaRPr lang="en-US" dirty="0">
                <a:solidFill>
                  <a:srgbClr val="000000"/>
                </a:solidFill>
              </a:endParaRPr>
            </a:p>
          </p:txBody>
        </p:sp>
        <p:sp>
          <p:nvSpPr>
            <p:cNvPr id="51" name="Explosion 1 50"/>
            <p:cNvSpPr/>
            <p:nvPr/>
          </p:nvSpPr>
          <p:spPr>
            <a:xfrm>
              <a:off x="3279050" y="5127523"/>
              <a:ext cx="1214295" cy="712839"/>
            </a:xfrm>
            <a:prstGeom prst="irregularSeal1">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Signal</a:t>
              </a:r>
              <a:endParaRPr lang="en-US" sz="1200" dirty="0">
                <a:solidFill>
                  <a:srgbClr val="000000"/>
                </a:solidFill>
              </a:endParaRPr>
            </a:p>
          </p:txBody>
        </p:sp>
        <p:cxnSp>
          <p:nvCxnSpPr>
            <p:cNvPr id="52" name="Straight Arrow Connector 51"/>
            <p:cNvCxnSpPr/>
            <p:nvPr/>
          </p:nvCxnSpPr>
          <p:spPr>
            <a:xfrm rot="5400000">
              <a:off x="3245909" y="4673180"/>
              <a:ext cx="1283903" cy="1588"/>
            </a:xfrm>
            <a:prstGeom prst="straightConnector1">
              <a:avLst/>
            </a:prstGeom>
            <a:ln>
              <a:solidFill>
                <a:srgbClr val="0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062749" y="4026309"/>
              <a:ext cx="825909" cy="0"/>
            </a:xfrm>
            <a:prstGeom prst="line">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35295" y="5235166"/>
              <a:ext cx="937443" cy="461665"/>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Iteration Complete?</a:t>
              </a:r>
              <a:endParaRPr lang="en-US" dirty="0">
                <a:solidFill>
                  <a:srgbClr val="000000"/>
                </a:solidFill>
              </a:endParaRPr>
            </a:p>
          </p:txBody>
        </p:sp>
        <p:cxnSp>
          <p:nvCxnSpPr>
            <p:cNvPr id="55" name="Straight Connector 54"/>
            <p:cNvCxnSpPr/>
            <p:nvPr/>
          </p:nvCxnSpPr>
          <p:spPr>
            <a:xfrm rot="10800000">
              <a:off x="4296698" y="5486399"/>
              <a:ext cx="1199535" cy="0"/>
            </a:xfrm>
            <a:prstGeom prst="line">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026488" y="5201264"/>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cxnSp>
          <p:nvCxnSpPr>
            <p:cNvPr id="57" name="Straight Arrow Connector 56"/>
            <p:cNvCxnSpPr/>
            <p:nvPr/>
          </p:nvCxnSpPr>
          <p:spPr>
            <a:xfrm rot="5400000">
              <a:off x="5480203" y="5887457"/>
              <a:ext cx="436755"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3656319" y="5882542"/>
              <a:ext cx="436755"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3868997" y="6105832"/>
              <a:ext cx="40361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6137789" y="4328652"/>
              <a:ext cx="352486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6292645" y="2566219"/>
              <a:ext cx="1602659" cy="0"/>
            </a:xfrm>
            <a:prstGeom prst="line">
              <a:avLst/>
            </a:prstGeom>
            <a:ln>
              <a:solidFill>
                <a:srgbClr val="000000"/>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6809703" y="4849536"/>
              <a:ext cx="761138"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Submit</a:t>
              </a:r>
            </a:p>
          </p:txBody>
        </p:sp>
        <p:sp>
          <p:nvSpPr>
            <p:cNvPr id="63" name="TextBox 62"/>
            <p:cNvSpPr txBox="1"/>
            <p:nvPr/>
          </p:nvSpPr>
          <p:spPr>
            <a:xfrm>
              <a:off x="6146696" y="4763730"/>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cxnSp>
          <p:nvCxnSpPr>
            <p:cNvPr id="64" name="Straight Connector 63"/>
            <p:cNvCxnSpPr/>
            <p:nvPr/>
          </p:nvCxnSpPr>
          <p:spPr>
            <a:xfrm rot="10800000">
              <a:off x="6705602" y="4616246"/>
              <a:ext cx="4719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7071840" y="4726851"/>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575754" y="4980041"/>
              <a:ext cx="329381"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727467" y="4336026"/>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68" name="TextBox 67"/>
            <p:cNvSpPr txBox="1"/>
            <p:nvPr/>
          </p:nvSpPr>
          <p:spPr>
            <a:xfrm>
              <a:off x="5325712" y="5702714"/>
              <a:ext cx="365806" cy="276999"/>
            </a:xfrm>
            <a:prstGeom prst="rect">
              <a:avLst/>
            </a:prstGeom>
            <a:noFill/>
            <a:ln>
              <a:noFill/>
            </a:ln>
          </p:spPr>
          <p:txBody>
            <a:bodyPr wrap="none" rtlCol="0">
              <a:spAutoFit/>
            </a:bodyPr>
            <a:lstStyle/>
            <a:p>
              <a:r>
                <a:rPr lang="en-US" sz="1200" dirty="0" smtClean="0">
                  <a:solidFill>
                    <a:srgbClr val="000000"/>
                  </a:solidFill>
                </a:rPr>
                <a:t>No</a:t>
              </a:r>
              <a:endParaRPr lang="en-US" dirty="0">
                <a:solidFill>
                  <a:srgbClr val="000000"/>
                </a:solidFill>
              </a:endParaRPr>
            </a:p>
          </p:txBody>
        </p:sp>
      </p:grpSp>
    </p:spTree>
    <p:extLst>
      <p:ext uri="{BB962C8B-B14F-4D97-AF65-F5344CB8AC3E}">
        <p14:creationId xmlns:p14="http://schemas.microsoft.com/office/powerpoint/2010/main" val="12394346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1800" dirty="0" smtClean="0"/>
              <a:t>we have introduced the task based programming and provided an overview of the technologies supporting the development of distributed applications based on the concept of tasks. Task based programming constitutes the most intuitive approach for distributing the computation of an application over a set of nodes.</a:t>
            </a:r>
          </a:p>
          <a:p>
            <a:pPr algn="just"/>
            <a:r>
              <a:rPr lang="en-US" sz="1800" dirty="0" smtClean="0"/>
              <a:t>Traditionally, task based programming model has been successfully used in the development of distributed applications in many areas.  </a:t>
            </a:r>
          </a:p>
          <a:p>
            <a:pPr algn="just"/>
            <a:r>
              <a:rPr lang="en-US" sz="1800" dirty="0" smtClean="0"/>
              <a:t>We identified three major computing categories where task model can be utilized. </a:t>
            </a:r>
            <a:r>
              <a:rPr lang="en-US" sz="1800" i="1" dirty="0" smtClean="0"/>
              <a:t>High Performance Computing (HPC)</a:t>
            </a:r>
            <a:r>
              <a:rPr lang="en-US" sz="1800" dirty="0" smtClean="0"/>
              <a:t> refers to the use of distributed computing facilities for solving problems needing large computing power.</a:t>
            </a:r>
          </a:p>
          <a:p>
            <a:pPr algn="just"/>
            <a:r>
              <a:rPr lang="en-US" sz="1800" dirty="0" smtClean="0"/>
              <a:t>Common HPC applications feature a large collection of compute intensive tasks whose duration is relatively short. </a:t>
            </a:r>
            <a:r>
              <a:rPr lang="en-US" sz="1800" i="1" dirty="0" smtClean="0"/>
              <a:t>High Throughput Computing (HTC)</a:t>
            </a:r>
            <a:r>
              <a:rPr lang="en-US" sz="1800" dirty="0" smtClean="0"/>
              <a:t> identifies scenarios where distributed computing facilities are used to support the execution of applications needing large computing power for a long period of time. Tasks may not be numerous, but have a long duration and infrastructure reliability becomes fundamental. </a:t>
            </a:r>
            <a:r>
              <a:rPr lang="en-US" sz="1800" i="1" dirty="0" smtClean="0"/>
              <a:t>Many Task Computing (MTC)</a:t>
            </a:r>
            <a:r>
              <a:rPr lang="en-US" sz="1800" dirty="0" smtClean="0"/>
              <a:t> is the latest emergent trend and identifies a heterogeneous set of applications and requirements for applications, which fill the gap between HPC and HTC.</a:t>
            </a:r>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103</a:t>
            </a:fld>
            <a:endParaRPr lang="en-US"/>
          </a:p>
        </p:txBody>
      </p:sp>
    </p:spTree>
    <p:extLst>
      <p:ext uri="{BB962C8B-B14F-4D97-AF65-F5344CB8AC3E}">
        <p14:creationId xmlns:p14="http://schemas.microsoft.com/office/powerpoint/2010/main" val="17599947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1800" dirty="0" smtClean="0"/>
              <a:t>We have briefly reviewed common models related to task programming. </a:t>
            </a:r>
          </a:p>
          <a:p>
            <a:pPr algn="just"/>
            <a:r>
              <a:rPr lang="en-US" sz="1800" i="1" dirty="0" smtClean="0"/>
              <a:t>Embarrassingly parallel</a:t>
            </a:r>
            <a:r>
              <a:rPr lang="en-US" sz="1800" dirty="0" smtClean="0"/>
              <a:t> applications are composed of a collection of tasks which do not relate to each other, can be executed in any order, and do not require co-allocation. </a:t>
            </a:r>
          </a:p>
          <a:p>
            <a:pPr algn="just"/>
            <a:r>
              <a:rPr lang="en-US" sz="1800" i="1" dirty="0" smtClean="0"/>
              <a:t>Parameter sweep</a:t>
            </a:r>
            <a:r>
              <a:rPr lang="en-US" sz="1800" dirty="0" smtClean="0"/>
              <a:t> applications are a special instance of </a:t>
            </a:r>
            <a:r>
              <a:rPr lang="en-US" sz="1800" i="1" dirty="0" smtClean="0"/>
              <a:t>embarrassingly parallel</a:t>
            </a:r>
            <a:r>
              <a:rPr lang="en-US" sz="1800" dirty="0" smtClean="0"/>
              <a:t> model. </a:t>
            </a:r>
          </a:p>
          <a:p>
            <a:pPr algn="just"/>
            <a:r>
              <a:rPr lang="en-US" sz="1800" dirty="0" smtClean="0"/>
              <a:t>We have finally introduced the </a:t>
            </a:r>
            <a:r>
              <a:rPr lang="en-US" sz="1800" i="1" dirty="0" smtClean="0"/>
              <a:t>Task Model</a:t>
            </a:r>
            <a:r>
              <a:rPr lang="en-US" sz="1800" dirty="0" smtClean="0"/>
              <a:t> and the services implemented in Aneka supporting task based programming, as a practical example of a framework enabling the development and the execution of distributed applications based on tasks. </a:t>
            </a:r>
          </a:p>
          <a:p>
            <a:pPr algn="just"/>
            <a:r>
              <a:rPr lang="en-US" sz="1800" dirty="0" smtClean="0"/>
              <a:t>Parameter sweep applications are realized through the </a:t>
            </a:r>
            <a:r>
              <a:rPr lang="en-US" sz="1800" i="1" dirty="0" smtClean="0"/>
              <a:t>Parameter Sweep Model (PSM)</a:t>
            </a:r>
            <a:r>
              <a:rPr lang="en-US" sz="1800" dirty="0" smtClean="0"/>
              <a:t>, which is characterized by a collection of client side components providing different, and more suitable, interface for this kind of applications. </a:t>
            </a:r>
          </a:p>
          <a:p>
            <a:pPr algn="just"/>
            <a:r>
              <a:rPr lang="en-US" sz="1800" dirty="0" smtClean="0"/>
              <a:t>Workflow applications are not natively supported by Aneka, but integration with other technologies allows leveraging Aneka for workflow execution. For example, a plug-in using the Aneka task submission web service allows the Workflow Engine to use Aneka as a backend for workflow execution. </a:t>
            </a:r>
          </a:p>
          <a:p>
            <a:pPr algn="just"/>
            <a:r>
              <a:rPr lang="en-US" sz="1800" dirty="0" smtClean="0"/>
              <a:t>The Aneka distribution engine implemented in Offspring provides another example on how it is possible to quickly prototype another programming model (in this case a workflow based model) by leveraging the base APIs of </a:t>
            </a:r>
            <a:r>
              <a:rPr lang="en-US" sz="1800" i="1" dirty="0" smtClean="0"/>
              <a:t>Task Model</a:t>
            </a:r>
            <a:r>
              <a:rPr lang="en-US" sz="1800" dirty="0" smtClean="0"/>
              <a:t>.</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104</a:t>
            </a:fld>
            <a:endParaRPr lang="en-US"/>
          </a:p>
        </p:txBody>
      </p:sp>
    </p:spTree>
    <p:extLst>
      <p:ext uri="{BB962C8B-B14F-4D97-AF65-F5344CB8AC3E}">
        <p14:creationId xmlns:p14="http://schemas.microsoft.com/office/powerpoint/2010/main" val="18957046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7</a:t>
            </a:r>
          </a:p>
          <a:p>
            <a:pPr lvl="2" algn="just"/>
            <a:r>
              <a:rPr lang="en-US" sz="2400" dirty="0"/>
              <a:t>Section 7.1 to 7.3</a:t>
            </a:r>
          </a:p>
          <a:p>
            <a:pPr algn="just"/>
            <a:r>
              <a:rPr lang="en-US" sz="2400" dirty="0" smtClean="0"/>
              <a:t>Thank </a:t>
            </a:r>
            <a:r>
              <a:rPr lang="en-US" sz="2400" dirty="0" smtClean="0"/>
              <a:t>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105</a:t>
            </a:fld>
            <a:endParaRPr lang="en-US"/>
          </a:p>
        </p:txBody>
      </p:sp>
    </p:spTree>
    <p:extLst>
      <p:ext uri="{BB962C8B-B14F-4D97-AF65-F5344CB8AC3E}">
        <p14:creationId xmlns:p14="http://schemas.microsoft.com/office/powerpoint/2010/main" val="94632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
        <p:nvSpPr>
          <p:cNvPr id="8" name="Rounded Rectangle 7"/>
          <p:cNvSpPr/>
          <p:nvPr/>
        </p:nvSpPr>
        <p:spPr bwMode="auto">
          <a:xfrm>
            <a:off x="0" y="18669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678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a Task</a:t>
            </a:r>
            <a:endParaRPr lang="en-US" dirty="0"/>
          </a:p>
        </p:txBody>
      </p:sp>
      <p:sp>
        <p:nvSpPr>
          <p:cNvPr id="3" name="Content Placeholder 2"/>
          <p:cNvSpPr>
            <a:spLocks noGrp="1"/>
          </p:cNvSpPr>
          <p:nvPr>
            <p:ph idx="1"/>
          </p:nvPr>
        </p:nvSpPr>
        <p:spPr/>
        <p:txBody>
          <a:bodyPr/>
          <a:lstStyle/>
          <a:p>
            <a:pPr algn="just"/>
            <a:r>
              <a:rPr lang="en-US" dirty="0" smtClean="0"/>
              <a:t>A task is a general abstraction identifying a program or a combination of programs that constitute a computing unit of a distributed application with a tangible output. </a:t>
            </a:r>
          </a:p>
          <a:p>
            <a:pPr algn="just"/>
            <a:r>
              <a:rPr lang="en-US" dirty="0" smtClean="0"/>
              <a:t>It represents a component of an application that can be logically isolated and executed separately. Distributed applications are composed of tasks, whose collective execution and interrelations define the nature of the applications. </a:t>
            </a:r>
          </a:p>
          <a:p>
            <a:pPr algn="just"/>
            <a:r>
              <a:rPr lang="en-US" dirty="0" smtClean="0"/>
              <a:t>A task can be represented by different elements:</a:t>
            </a:r>
          </a:p>
          <a:p>
            <a:pPr lvl="1" algn="just"/>
            <a:r>
              <a:rPr lang="en-US" dirty="0" smtClean="0"/>
              <a:t>A shell script composing together the execution of several applications.</a:t>
            </a:r>
          </a:p>
          <a:p>
            <a:pPr lvl="1" algn="just"/>
            <a:r>
              <a:rPr lang="en-US" dirty="0" smtClean="0"/>
              <a:t>A single program.</a:t>
            </a:r>
          </a:p>
          <a:p>
            <a:pPr lvl="1" algn="just"/>
            <a:r>
              <a:rPr lang="en-US" dirty="0" smtClean="0"/>
              <a:t>A unit of code (a Java/C++/.NET class) that executes within the context of a specific runtime environment.</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91250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a Task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A task is generally characterized by input files, executable code (programs, shell scripts, etc.), and output files. </a:t>
            </a:r>
          </a:p>
          <a:p>
            <a:pPr algn="just"/>
            <a:r>
              <a:rPr lang="en-US" sz="2000" dirty="0" smtClean="0"/>
              <a:t>In many cases the common runtime environment in which tasks executes, is represented by the operating system or an equivalent sandboxed environment. </a:t>
            </a:r>
          </a:p>
          <a:p>
            <a:pPr algn="just"/>
            <a:r>
              <a:rPr lang="en-US" sz="2000" dirty="0" smtClean="0"/>
              <a:t>A task may also need specific software appliances on the remote execution nodes in addition to the library dependencies that can be transferred to the node.</a:t>
            </a:r>
          </a:p>
          <a:p>
            <a:pPr algn="just"/>
            <a:r>
              <a:rPr lang="en-US" sz="2000" dirty="0" smtClean="0"/>
              <a:t>Some distributed applications may have additional constraints. </a:t>
            </a:r>
          </a:p>
          <a:p>
            <a:pPr algn="just"/>
            <a:r>
              <a:rPr lang="en-US" sz="2000" dirty="0" smtClean="0"/>
              <a:t>For example, distributed computing frameworks that present the abstraction of task at programming level, by means of a class to inherit or an interface to implement, might require additional constraints (i.e. compliance to the inheritance rules) but also a richer set of features that can be exploited by developers. </a:t>
            </a:r>
          </a:p>
          <a:p>
            <a:pPr algn="just"/>
            <a:r>
              <a:rPr lang="en-US" sz="2000" dirty="0" smtClean="0"/>
              <a:t>According to the specific model of application, tasks might have dependencies.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355517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8" name="Rounded Rectangle 7"/>
          <p:cNvSpPr/>
          <p:nvPr/>
        </p:nvSpPr>
        <p:spPr bwMode="auto">
          <a:xfrm>
            <a:off x="0" y="2286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850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Categories</a:t>
            </a:r>
            <a:endParaRPr lang="en-US" dirty="0"/>
          </a:p>
        </p:txBody>
      </p:sp>
      <p:sp>
        <p:nvSpPr>
          <p:cNvPr id="3" name="Content Placeholder 2"/>
          <p:cNvSpPr>
            <a:spLocks noGrp="1"/>
          </p:cNvSpPr>
          <p:nvPr>
            <p:ph idx="1"/>
          </p:nvPr>
        </p:nvSpPr>
        <p:spPr/>
        <p:txBody>
          <a:bodyPr/>
          <a:lstStyle/>
          <a:p>
            <a:pPr algn="just"/>
            <a:r>
              <a:rPr lang="en-US" dirty="0" smtClean="0"/>
              <a:t>According to the specific nature of the problem, different categories for task computing have been proposed over time. </a:t>
            </a:r>
          </a:p>
          <a:p>
            <a:pPr algn="just"/>
            <a:r>
              <a:rPr lang="en-US" dirty="0" smtClean="0"/>
              <a:t>These categories do not enforce any specific application model but provide an overall view of the characteristics of the problems. </a:t>
            </a:r>
          </a:p>
          <a:p>
            <a:pPr algn="just"/>
            <a:r>
              <a:rPr lang="en-US" dirty="0" smtClean="0"/>
              <a:t>They implicitly impose requirements on the infrastructure and the middleware. </a:t>
            </a:r>
          </a:p>
          <a:p>
            <a:pPr algn="just"/>
            <a:r>
              <a:rPr lang="en-US" dirty="0" smtClean="0"/>
              <a:t>Applications falling in this category are: </a:t>
            </a:r>
          </a:p>
          <a:p>
            <a:pPr lvl="1" algn="just"/>
            <a:r>
              <a:rPr lang="en-US" i="1" dirty="0" smtClean="0"/>
              <a:t>High-Performance Computing (HPC)</a:t>
            </a:r>
          </a:p>
          <a:p>
            <a:pPr lvl="1" algn="just"/>
            <a:r>
              <a:rPr lang="en-US" i="1" dirty="0" smtClean="0"/>
              <a:t>High-Throughput Computing (HTC)</a:t>
            </a:r>
          </a:p>
          <a:p>
            <a:pPr lvl="1" algn="just"/>
            <a:r>
              <a:rPr lang="en-US" i="1" dirty="0" smtClean="0"/>
              <a:t>Many Tasks Computing (MTC)</a:t>
            </a:r>
            <a:r>
              <a:rPr lang="en-US" dirty="0" smtClean="0"/>
              <a:t>.</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1354139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 (HPC)</a:t>
            </a:r>
            <a:endParaRPr lang="en-US" dirty="0"/>
          </a:p>
        </p:txBody>
      </p:sp>
      <p:sp>
        <p:nvSpPr>
          <p:cNvPr id="3" name="Content Placeholder 2"/>
          <p:cNvSpPr>
            <a:spLocks noGrp="1"/>
          </p:cNvSpPr>
          <p:nvPr>
            <p:ph idx="1"/>
          </p:nvPr>
        </p:nvSpPr>
        <p:spPr/>
        <p:txBody>
          <a:bodyPr/>
          <a:lstStyle/>
          <a:p>
            <a:pPr algn="just"/>
            <a:r>
              <a:rPr lang="en-US" sz="2000" dirty="0" smtClean="0"/>
              <a:t>High Performance Computing is the use of distributed computing facilities for solving problems that need large computing power. </a:t>
            </a:r>
          </a:p>
          <a:p>
            <a:pPr algn="just"/>
            <a:r>
              <a:rPr lang="en-US" sz="2000" dirty="0" smtClean="0"/>
              <a:t>Historically, supercomputers and clusters are specifically designed to support HPC applications that are developed to solve grand challenging problems in science and engineering. </a:t>
            </a:r>
          </a:p>
          <a:p>
            <a:pPr algn="just"/>
            <a:r>
              <a:rPr lang="en-US" sz="2000" dirty="0" smtClean="0"/>
              <a:t>The general profile of HPC applications is constituted by a large collection of compute intensive tasks which needs to be processed in a short period of time.</a:t>
            </a:r>
          </a:p>
          <a:p>
            <a:pPr algn="just"/>
            <a:r>
              <a:rPr lang="en-US" sz="2000" dirty="0" smtClean="0"/>
              <a:t> It is common to have parallel and tightly coupled tasks, which require low latency interconnection network to minimize the data exchange time. </a:t>
            </a:r>
          </a:p>
          <a:p>
            <a:pPr algn="just"/>
            <a:r>
              <a:rPr lang="en-US" sz="2000" dirty="0" smtClean="0"/>
              <a:t>The metrics to evaluate HPC systems are FLOPS </a:t>
            </a:r>
            <a:r>
              <a:rPr lang="en-US" sz="2000" b="1" dirty="0" smtClean="0"/>
              <a:t>(now </a:t>
            </a:r>
            <a:r>
              <a:rPr lang="en-US" sz="2000" b="1" dirty="0" err="1" smtClean="0"/>
              <a:t>Tera</a:t>
            </a:r>
            <a:r>
              <a:rPr lang="en-US" sz="2000" b="1" dirty="0" smtClean="0"/>
              <a:t>-FLOPS or even Peta-FLOPS)</a:t>
            </a:r>
          </a:p>
          <a:p>
            <a:pPr algn="just"/>
            <a:r>
              <a:rPr lang="en-US" sz="2000" b="1" dirty="0" smtClean="0"/>
              <a:t>Flops </a:t>
            </a:r>
            <a:r>
              <a:rPr lang="en-US" sz="2000" dirty="0" smtClean="0"/>
              <a:t>identify the number of floating point operations per second that a computing system can perform.</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122233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
        <p:nvSpPr>
          <p:cNvPr id="8" name="Rounded Rectangle 7"/>
          <p:cNvSpPr/>
          <p:nvPr/>
        </p:nvSpPr>
        <p:spPr bwMode="auto">
          <a:xfrm>
            <a:off x="0" y="27432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130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Throughput Computing (HTC)</a:t>
            </a:r>
            <a:endParaRPr lang="en-US" dirty="0"/>
          </a:p>
        </p:txBody>
      </p:sp>
      <p:sp>
        <p:nvSpPr>
          <p:cNvPr id="3" name="Content Placeholder 2"/>
          <p:cNvSpPr>
            <a:spLocks noGrp="1"/>
          </p:cNvSpPr>
          <p:nvPr>
            <p:ph idx="1"/>
          </p:nvPr>
        </p:nvSpPr>
        <p:spPr/>
        <p:txBody>
          <a:bodyPr/>
          <a:lstStyle/>
          <a:p>
            <a:pPr algn="just"/>
            <a:r>
              <a:rPr lang="en-US" sz="2000" dirty="0" smtClean="0"/>
              <a:t>High Throughput Computing is the use of distributed computing facilities for applications requiring large computing power over a long period of time. </a:t>
            </a:r>
          </a:p>
          <a:p>
            <a:pPr algn="just"/>
            <a:r>
              <a:rPr lang="en-US" sz="2000" dirty="0" smtClean="0"/>
              <a:t>HTC systems need to be robust and reliably operate over a long time scale. </a:t>
            </a:r>
          </a:p>
          <a:p>
            <a:pPr algn="just"/>
            <a:r>
              <a:rPr lang="en-US" sz="2000" dirty="0" smtClean="0"/>
              <a:t>Traditionally, computing Grids composed of heterogeneous resources (clusters, workstations, and volunteer desktop machines), have been used to support HTC. </a:t>
            </a:r>
          </a:p>
          <a:p>
            <a:pPr algn="just"/>
            <a:r>
              <a:rPr lang="en-US" sz="2000" dirty="0" smtClean="0"/>
              <a:t>The general profile of HTC applications is that are made up of a large number of tasks, whose execution can last for a considerable amount of time (i.e. weeks or months). </a:t>
            </a:r>
          </a:p>
          <a:p>
            <a:pPr algn="just"/>
            <a:r>
              <a:rPr lang="en-US" sz="2000" dirty="0" smtClean="0"/>
              <a:t>Classical examples of such applications are scientific simulations or statistical analyses.</a:t>
            </a:r>
          </a:p>
          <a:p>
            <a:pPr algn="just"/>
            <a:r>
              <a:rPr lang="en-US" sz="2000" dirty="0" smtClean="0"/>
              <a:t> It is quite common to have independent tasks that can be scheduled in distributed resources as they do not need to communicate.</a:t>
            </a:r>
          </a:p>
          <a:p>
            <a:pPr algn="just"/>
            <a:r>
              <a:rPr lang="en-US" sz="2000" dirty="0" smtClean="0"/>
              <a:t> HTC systems measure their performance in terms of jobs completed per month.</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529291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Tasks Computing (MTC)</a:t>
            </a:r>
            <a:endParaRPr lang="en-US" dirty="0"/>
          </a:p>
        </p:txBody>
      </p:sp>
      <p:sp>
        <p:nvSpPr>
          <p:cNvPr id="3" name="Content Placeholder 2"/>
          <p:cNvSpPr>
            <a:spLocks noGrp="1"/>
          </p:cNvSpPr>
          <p:nvPr>
            <p:ph idx="1"/>
          </p:nvPr>
        </p:nvSpPr>
        <p:spPr/>
        <p:txBody>
          <a:bodyPr/>
          <a:lstStyle/>
          <a:p>
            <a:pPr algn="just"/>
            <a:r>
              <a:rPr lang="en-US" dirty="0" smtClean="0"/>
              <a:t>Many Tasks Computing model started receiving attention recently and it covers a wide variety of applications. </a:t>
            </a:r>
          </a:p>
          <a:p>
            <a:pPr algn="just"/>
            <a:r>
              <a:rPr lang="en-US" dirty="0" smtClean="0"/>
              <a:t>It aims to bridge the gap between HPC and HTC. </a:t>
            </a:r>
          </a:p>
          <a:p>
            <a:pPr algn="just"/>
            <a:r>
              <a:rPr lang="en-US" dirty="0" smtClean="0"/>
              <a:t>MTC is similar to High Throughput Computing, but it concentrates on the use of many computing resources over a short period of time to accomplish many computational tasks. </a:t>
            </a:r>
          </a:p>
          <a:p>
            <a:pPr algn="just"/>
            <a:r>
              <a:rPr lang="en-US" dirty="0" smtClean="0"/>
              <a:t>In brief, MTC denotes high-performance computations comprising multiple distinct activities, coupled via file system operations. </a:t>
            </a:r>
          </a:p>
          <a:p>
            <a:pPr algn="just"/>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47980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3 : </a:t>
            </a:r>
            <a:r>
              <a:rPr lang="en-US" dirty="0" smtClean="0"/>
              <a:t>Introduction to Task Programming</a:t>
            </a:r>
            <a:endParaRPr lang="en-AU" dirty="0"/>
          </a:p>
        </p:txBody>
      </p:sp>
      <p:sp>
        <p:nvSpPr>
          <p:cNvPr id="3" name="Content Placeholder 2"/>
          <p:cNvSpPr>
            <a:spLocks noGrp="1"/>
          </p:cNvSpPr>
          <p:nvPr>
            <p:ph idx="1"/>
          </p:nvPr>
        </p:nvSpPr>
        <p:spPr/>
        <p:txBody>
          <a:bodyPr/>
          <a:lstStyle/>
          <a:p>
            <a:pPr algn="just"/>
            <a:r>
              <a:rPr lang="en-US" sz="2800" dirty="0" smtClean="0"/>
              <a:t>Characterizing a Task</a:t>
            </a:r>
          </a:p>
          <a:p>
            <a:pPr algn="just"/>
            <a:r>
              <a:rPr lang="en-US" sz="2800" dirty="0" smtClean="0"/>
              <a:t>Computing Categories</a:t>
            </a:r>
          </a:p>
          <a:p>
            <a:pPr algn="just"/>
            <a:r>
              <a:rPr lang="en-US" sz="2800" dirty="0" smtClean="0"/>
              <a:t>Framework for Task Computing</a:t>
            </a:r>
          </a:p>
          <a:p>
            <a:pPr algn="just"/>
            <a:r>
              <a:rPr lang="en-US" sz="2800" dirty="0" smtClean="0"/>
              <a:t>Task-Based Application Models</a:t>
            </a:r>
          </a:p>
          <a:p>
            <a:pPr algn="just"/>
            <a:r>
              <a:rPr lang="en-US" sz="2800" dirty="0" smtClean="0"/>
              <a:t>Work Flow Applications with Task Dependencies</a:t>
            </a:r>
          </a:p>
          <a:p>
            <a:pPr algn="just"/>
            <a:r>
              <a:rPr lang="en-US" sz="2800" dirty="0" smtClean="0"/>
              <a:t> Developing Applications with the Task Model</a:t>
            </a:r>
          </a:p>
          <a:p>
            <a:pPr algn="just"/>
            <a:r>
              <a:rPr lang="en-US" sz="2800" dirty="0" smtClean="0"/>
              <a:t>Controlling Task Execution, Task Libraries, Web Services Integration</a:t>
            </a:r>
          </a:p>
          <a:p>
            <a:pPr algn="just"/>
            <a:r>
              <a:rPr lang="en-US" sz="2800" dirty="0" smtClean="0"/>
              <a:t>Developing Parameter Sweep Applications</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214022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Tasks Computing (MTC)</a:t>
            </a:r>
            <a:endParaRPr lang="en-US" dirty="0"/>
          </a:p>
        </p:txBody>
      </p:sp>
      <p:sp>
        <p:nvSpPr>
          <p:cNvPr id="3" name="Content Placeholder 2"/>
          <p:cNvSpPr>
            <a:spLocks noGrp="1"/>
          </p:cNvSpPr>
          <p:nvPr>
            <p:ph idx="1"/>
          </p:nvPr>
        </p:nvSpPr>
        <p:spPr/>
        <p:txBody>
          <a:bodyPr/>
          <a:lstStyle/>
          <a:p>
            <a:pPr algn="just"/>
            <a:r>
              <a:rPr lang="en-US" sz="2200" dirty="0" smtClean="0"/>
              <a:t>MTC is the heterogeneity of tasks that might be of considerably different nature: </a:t>
            </a:r>
          </a:p>
          <a:p>
            <a:pPr lvl="1" algn="just"/>
            <a:r>
              <a:rPr lang="en-US" sz="2200" dirty="0" smtClean="0"/>
              <a:t>tasks may be small or large, single processor or multi-processor, compute-intensive or data-intensive, static or dynamic, homogeneous or heterogeneous. </a:t>
            </a:r>
          </a:p>
          <a:p>
            <a:pPr algn="just"/>
            <a:r>
              <a:rPr lang="en-US" sz="2200" dirty="0" smtClean="0"/>
              <a:t>The general profile of MTC applications include loosely coupled applications that are generally communication-intensive but not naturally expressed using message passing interface commonly found in HPC, drawing attention to the many computations that are heterogeneous but not embarrassingly parallel. </a:t>
            </a:r>
          </a:p>
          <a:p>
            <a:pPr algn="just"/>
            <a:r>
              <a:rPr lang="en-US" sz="2200" dirty="0" smtClean="0"/>
              <a:t>Given the large amount of tasks commonly composing MTC applications, any distributed facility with a large availability of computing elements is able to support MTC.</a:t>
            </a:r>
          </a:p>
          <a:p>
            <a:pPr algn="just"/>
            <a:r>
              <a:rPr lang="en-US" sz="2200" dirty="0" smtClean="0"/>
              <a:t> Such facilities include: supercomputers, large clusters, and emerging Cloud infrastructures.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3702193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dirty="0" smtClean="0"/>
              <a:t>There are several frameworks that can be used to support the execution of task-based applications on distributed computing resources including Clouds. </a:t>
            </a:r>
          </a:p>
          <a:p>
            <a:pPr algn="just"/>
            <a:r>
              <a:rPr lang="en-US" dirty="0" smtClean="0"/>
              <a:t>Some popular software systems supporting task computing framework are: </a:t>
            </a:r>
          </a:p>
          <a:p>
            <a:pPr lvl="1" algn="just"/>
            <a:r>
              <a:rPr lang="en-US" i="1" dirty="0" smtClean="0"/>
              <a:t>Condor</a:t>
            </a:r>
          </a:p>
          <a:p>
            <a:pPr lvl="1" algn="just"/>
            <a:r>
              <a:rPr lang="en-US" i="1" dirty="0" err="1" smtClean="0"/>
              <a:t>Globus</a:t>
            </a:r>
            <a:r>
              <a:rPr lang="en-US" i="1" dirty="0" smtClean="0"/>
              <a:t> Toolkit</a:t>
            </a:r>
          </a:p>
          <a:p>
            <a:pPr lvl="1" algn="just"/>
            <a:r>
              <a:rPr lang="en-US" i="1" dirty="0" smtClean="0"/>
              <a:t>Sun Grid Engine (SGE)</a:t>
            </a:r>
            <a:endParaRPr lang="en-US" dirty="0" smtClean="0"/>
          </a:p>
          <a:p>
            <a:pPr lvl="1" algn="just"/>
            <a:r>
              <a:rPr lang="en-US" i="1" dirty="0" smtClean="0"/>
              <a:t>BOINC</a:t>
            </a:r>
          </a:p>
          <a:p>
            <a:pPr lvl="1" algn="just"/>
            <a:r>
              <a:rPr lang="en-US" i="1" dirty="0" smtClean="0"/>
              <a:t>Nimrod/G</a:t>
            </a:r>
          </a:p>
          <a:p>
            <a:pPr lvl="1" algn="just"/>
            <a:r>
              <a:rPr lang="en-US" i="1" dirty="0" smtClean="0"/>
              <a:t>Aneka</a:t>
            </a:r>
            <a:r>
              <a:rPr lang="en-US" dirty="0" smtClean="0"/>
              <a:t>.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2999054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dirty="0" smtClean="0"/>
              <a:t>Architecture of all these systems is similar to the general reference architecture depicted in Task computing scenario.</a:t>
            </a:r>
          </a:p>
          <a:p>
            <a:pPr algn="just"/>
            <a:r>
              <a:rPr lang="en-US" dirty="0" smtClean="0"/>
              <a:t>They consist of two main components: a scheduling node (one or more) and worker nodes. </a:t>
            </a:r>
          </a:p>
          <a:p>
            <a:pPr algn="just"/>
            <a:r>
              <a:rPr lang="en-US" dirty="0" smtClean="0"/>
              <a:t>The organization of the components of the system may vary. For example, multiple scheduling nodes can be organized in hierarchical structures. </a:t>
            </a:r>
          </a:p>
          <a:p>
            <a:pPr algn="just"/>
            <a:r>
              <a:rPr lang="en-US" dirty="0" smtClean="0"/>
              <a:t>This configuration is quite common in case of the middleware for computing Grids, which harness a variety of distributed resources from one or more organizations or sites.</a:t>
            </a:r>
          </a:p>
          <a:p>
            <a:pPr algn="just"/>
            <a:r>
              <a:rPr lang="en-US" dirty="0" smtClean="0"/>
              <a:t> Each of these sites may have their own scheduling engine, especially if the system contributes to the Grid but also serves local users.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2281401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800" dirty="0" smtClean="0"/>
              <a:t>A classic example is the cluster setup where the system might feature an installation of </a:t>
            </a:r>
            <a:r>
              <a:rPr lang="en-US" sz="1800" i="1" dirty="0" smtClean="0"/>
              <a:t>Condor</a:t>
            </a:r>
            <a:r>
              <a:rPr lang="en-US" sz="1800" dirty="0" smtClean="0"/>
              <a:t> or </a:t>
            </a:r>
            <a:r>
              <a:rPr lang="en-US" sz="1800" i="1" dirty="0" smtClean="0"/>
              <a:t>SGE</a:t>
            </a:r>
            <a:r>
              <a:rPr lang="en-US" sz="1800" dirty="0" smtClean="0"/>
              <a:t> for batch job submission; these services are generally used locally to the site, but the cluster can be integrated into a larger Grid where meta-schedulers such as </a:t>
            </a:r>
            <a:r>
              <a:rPr lang="en-US" sz="1800" i="1" dirty="0" smtClean="0"/>
              <a:t>GRAM (</a:t>
            </a:r>
            <a:r>
              <a:rPr lang="en-US" sz="1800" i="1" dirty="0" err="1" smtClean="0"/>
              <a:t>Globus</a:t>
            </a:r>
            <a:r>
              <a:rPr lang="en-US" sz="1800" i="1" dirty="0" smtClean="0"/>
              <a:t> Resource Allocation Manager)</a:t>
            </a:r>
            <a:r>
              <a:rPr lang="en-US" sz="1800" dirty="0" smtClean="0"/>
              <a:t> can dispatch a collection of jobs to the cluster. </a:t>
            </a:r>
          </a:p>
          <a:p>
            <a:pPr algn="just"/>
            <a:r>
              <a:rPr lang="en-US" sz="1800" dirty="0" smtClean="0"/>
              <a:t>These nodes have indexing services that allow users to identify the available resources in the system, its current status, and the available schedulers. </a:t>
            </a:r>
          </a:p>
          <a:p>
            <a:pPr algn="just"/>
            <a:r>
              <a:rPr lang="en-US" sz="1800" dirty="0" smtClean="0"/>
              <a:t>For worker nodes, they generally provide a sandboxed environment where tasks are executed on behalf of a specific user or within a given security context limiting the operations that can be performed by programs such as file system access. </a:t>
            </a:r>
          </a:p>
          <a:p>
            <a:pPr algn="just"/>
            <a:r>
              <a:rPr lang="en-US" sz="1800" dirty="0" smtClean="0"/>
              <a:t>File staging is also a fundamental feature supported by these systems. Clusters are normally equipped with shared file systems and parallel I/O facilities. </a:t>
            </a:r>
          </a:p>
          <a:p>
            <a:pPr algn="just"/>
            <a:r>
              <a:rPr lang="en-US" sz="1800" dirty="0" smtClean="0"/>
              <a:t>Grids provide users with different staging facilities such as credential access to remote worker nodes or automated staging services that transparently move files from user local machine to remote nodes. </a:t>
            </a:r>
          </a:p>
          <a:p>
            <a:pPr algn="just"/>
            <a:r>
              <a:rPr lang="en-US" sz="1800" dirty="0" err="1" smtClean="0"/>
              <a:t>Globus</a:t>
            </a:r>
            <a:r>
              <a:rPr lang="en-US" sz="1800" dirty="0" smtClean="0"/>
              <a:t> Resource Allocation Manager is a software component of the </a:t>
            </a:r>
            <a:r>
              <a:rPr lang="en-US" sz="1800" dirty="0" err="1" smtClean="0"/>
              <a:t>Globus</a:t>
            </a:r>
            <a:r>
              <a:rPr lang="en-US" sz="1800" dirty="0" smtClean="0"/>
              <a:t> Toolkit that is in charge of locating, submitting, monitoring, and cancelling jobs in Grid computing systems.</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329340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700" i="1" dirty="0" smtClean="0"/>
              <a:t>Condor</a:t>
            </a:r>
            <a:r>
              <a:rPr lang="en-US" sz="1700" dirty="0" smtClean="0"/>
              <a:t> is probably the most widely used and long-lived middleware for managing clusters, idle workstations, and a collection of clusters. </a:t>
            </a:r>
          </a:p>
          <a:p>
            <a:pPr algn="just"/>
            <a:r>
              <a:rPr lang="en-US" sz="1700" i="1" dirty="0" smtClean="0"/>
              <a:t>Condor-G</a:t>
            </a:r>
            <a:r>
              <a:rPr lang="en-US" sz="1700" dirty="0" smtClean="0"/>
              <a:t> is a version of Condor supporting the integration with Grid computing resources, such as those managed by </a:t>
            </a:r>
            <a:r>
              <a:rPr lang="en-US" sz="1700" i="1" dirty="0" err="1" smtClean="0"/>
              <a:t>Globus</a:t>
            </a:r>
            <a:r>
              <a:rPr lang="en-US" sz="1700" dirty="0" smtClean="0"/>
              <a:t>. </a:t>
            </a:r>
          </a:p>
          <a:p>
            <a:pPr algn="just"/>
            <a:r>
              <a:rPr lang="en-US" sz="1700" i="1" dirty="0" smtClean="0"/>
              <a:t>Condor</a:t>
            </a:r>
            <a:r>
              <a:rPr lang="en-US" sz="1700" dirty="0" smtClean="0"/>
              <a:t> supports common features of batch queuing systems along with the capability of check-pointing of jobs and management of overload nodes. </a:t>
            </a:r>
          </a:p>
          <a:p>
            <a:pPr algn="just"/>
            <a:r>
              <a:rPr lang="en-US" sz="1700" dirty="0" smtClean="0"/>
              <a:t>It provides a powerful job-resource matching mechanisms, which schedule jobs only on resources having the appropriate runtime environment. </a:t>
            </a:r>
          </a:p>
          <a:p>
            <a:pPr algn="just"/>
            <a:r>
              <a:rPr lang="en-US" sz="1700" dirty="0" smtClean="0"/>
              <a:t>It can handle both serial and parallel jobs on a wide variety of resources.</a:t>
            </a:r>
          </a:p>
          <a:p>
            <a:pPr algn="just"/>
            <a:r>
              <a:rPr lang="en-US" sz="1700" dirty="0" smtClean="0"/>
              <a:t> It is used by hundreds of organizations in industry, government, and academia to manage infrastructures ranging from a handful to a well over thousands of workstations. </a:t>
            </a:r>
          </a:p>
          <a:p>
            <a:pPr algn="just"/>
            <a:r>
              <a:rPr lang="en-US" sz="1700" i="1" dirty="0" smtClean="0"/>
              <a:t>Sun Grid Engine (SGE), </a:t>
            </a:r>
            <a:r>
              <a:rPr lang="en-US" sz="1700" dirty="0" smtClean="0"/>
              <a:t>now</a:t>
            </a:r>
            <a:r>
              <a:rPr lang="en-US" sz="1700" i="1" dirty="0" smtClean="0"/>
              <a:t> Oracle Grid Engine</a:t>
            </a:r>
            <a:r>
              <a:rPr lang="en-US" sz="1700" dirty="0" smtClean="0"/>
              <a:t>, is a middleware for workload and distributed resource management. Initially developed to support the execution of jobs on clusters, </a:t>
            </a:r>
          </a:p>
          <a:p>
            <a:pPr algn="just"/>
            <a:r>
              <a:rPr lang="en-US" sz="1700" dirty="0" smtClean="0"/>
              <a:t>Sun Grid Engine integrated additional capabilities and now is able to manage heterogeneous resources and constitutes a middleware for Grid computing.</a:t>
            </a:r>
          </a:p>
          <a:p>
            <a:pPr algn="just"/>
            <a:r>
              <a:rPr lang="en-US" sz="1700" dirty="0" smtClean="0"/>
              <a:t> It supports the execution of parallel, serial, interactive, and parametric jobs and features advanced scheduling capabilities such as budget-based and group-based scheduling, scheduling applications that have deadlines, custom policies, and advance reservation. </a:t>
            </a:r>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727874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2200" dirty="0" smtClean="0"/>
              <a:t>The </a:t>
            </a:r>
            <a:r>
              <a:rPr lang="en-US" sz="2200" i="1" dirty="0" err="1" smtClean="0"/>
              <a:t>Globus</a:t>
            </a:r>
            <a:r>
              <a:rPr lang="en-US" sz="2200" i="1" dirty="0" smtClean="0"/>
              <a:t> Toolkit</a:t>
            </a:r>
            <a:r>
              <a:rPr lang="en-US" sz="2200" dirty="0" smtClean="0"/>
              <a:t> is a collection of technologies enabling Grid Computing. It provides a comprehensive set of tools for sharing computing powers, databases, and other services across corporate, institutional, and geographic boundaries without sacrificing local autonomy. </a:t>
            </a:r>
          </a:p>
          <a:p>
            <a:pPr algn="just"/>
            <a:r>
              <a:rPr lang="en-US" sz="2200" dirty="0" smtClean="0"/>
              <a:t>The toolkit features software services, libraries, and tools for resource monitoring, discovery, and management and also security and file management. </a:t>
            </a:r>
          </a:p>
          <a:p>
            <a:pPr algn="just"/>
            <a:r>
              <a:rPr lang="en-US" sz="2200" dirty="0" smtClean="0"/>
              <a:t> The </a:t>
            </a:r>
            <a:r>
              <a:rPr lang="en-US" sz="2200" i="1" dirty="0" err="1" smtClean="0"/>
              <a:t>Globus</a:t>
            </a:r>
            <a:r>
              <a:rPr lang="en-US" sz="2200" i="1" dirty="0" smtClean="0"/>
              <a:t> Toolkit</a:t>
            </a:r>
            <a:r>
              <a:rPr lang="en-US" sz="2200" dirty="0" smtClean="0"/>
              <a:t> addresses core issues of Grid computing: the management of a distributed environment composed by heterogeneous resources spanning across different organizations with all this condition implies in terms of security and interoperation.</a:t>
            </a:r>
          </a:p>
          <a:p>
            <a:pPr algn="just"/>
            <a:r>
              <a:rPr lang="en-US" sz="2200" dirty="0" smtClean="0"/>
              <a:t> In order to provide a valid support for Grid computing in such scenario the toolkit defines a collection of interfaces and protocol for interoperation that enable different system to integrate with each other and expose resources outside their boundaries.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9980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2200" b="1" i="1" dirty="0" smtClean="0"/>
              <a:t>Nimrod/G</a:t>
            </a:r>
            <a:r>
              <a:rPr lang="en-US" sz="2200" dirty="0" smtClean="0"/>
              <a:t> is a tool for automated modeling and execution of parameter sweep applications (parameter studies) over global computational Grids.</a:t>
            </a:r>
          </a:p>
          <a:p>
            <a:pPr algn="just"/>
            <a:r>
              <a:rPr lang="en-US" sz="2200" dirty="0" smtClean="0"/>
              <a:t> It provides a simple declarative parametric modeling language for expressing parametric experiments.  </a:t>
            </a:r>
          </a:p>
          <a:p>
            <a:pPr algn="just"/>
            <a:r>
              <a:rPr lang="en-US" sz="2200" dirty="0" smtClean="0"/>
              <a:t>A domain expert can easily create a plan for a parametric experiment and use the Nimrod/G system to deploy jobs on distributed resources for execution. </a:t>
            </a:r>
          </a:p>
          <a:p>
            <a:pPr algn="just"/>
            <a:r>
              <a:rPr lang="en-US" sz="2200" dirty="0" smtClean="0"/>
              <a:t>It has been used for a very wide range of applications over the years, ranging from quantum chemistry to policy and environmental impact. </a:t>
            </a:r>
          </a:p>
          <a:p>
            <a:pPr algn="just"/>
            <a:r>
              <a:rPr lang="en-US" sz="2200" dirty="0" smtClean="0"/>
              <a:t>Moreover, it uses novel resource management and scheduling algorithms based on economic principles. </a:t>
            </a:r>
          </a:p>
          <a:p>
            <a:pPr algn="just"/>
            <a:r>
              <a:rPr lang="en-US" sz="2200" dirty="0" smtClean="0"/>
              <a:t>Specifically, it supports deadline and budget constrained scheduling of applications on distributed Grid resources to minimize the execution cost and at the same deliver results in timely manner.  </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238768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800" i="1" dirty="0" smtClean="0"/>
              <a:t>BOINC (Berkley Open Infrastructure for Network Computing)</a:t>
            </a:r>
            <a:r>
              <a:rPr lang="en-US" sz="1800" dirty="0" smtClean="0"/>
              <a:t> is framework for volunteer and Grid computing. </a:t>
            </a:r>
          </a:p>
          <a:p>
            <a:pPr algn="just"/>
            <a:r>
              <a:rPr lang="en-US" sz="1800" dirty="0" smtClean="0"/>
              <a:t>It allows turning desktop machines into volunteer computing nodes that are leveraged to run jobs when such machines become inactive. </a:t>
            </a:r>
            <a:r>
              <a:rPr lang="en-US" sz="1800" i="1" dirty="0" smtClean="0"/>
              <a:t>BOINC</a:t>
            </a:r>
            <a:r>
              <a:rPr lang="en-US" sz="1800" dirty="0" smtClean="0"/>
              <a:t> is composed by two main components: the </a:t>
            </a:r>
            <a:r>
              <a:rPr lang="en-US" sz="1800" i="1" dirty="0" smtClean="0"/>
              <a:t>BOINC</a:t>
            </a:r>
            <a:r>
              <a:rPr lang="en-US" sz="1800" dirty="0" smtClean="0"/>
              <a:t> server and the </a:t>
            </a:r>
            <a:r>
              <a:rPr lang="en-US" sz="1800" i="1" dirty="0" smtClean="0"/>
              <a:t>BOINC</a:t>
            </a:r>
            <a:r>
              <a:rPr lang="en-US" sz="1800" dirty="0" smtClean="0"/>
              <a:t> client. </a:t>
            </a:r>
          </a:p>
          <a:p>
            <a:pPr algn="just"/>
            <a:r>
              <a:rPr lang="en-US" sz="1800" dirty="0" smtClean="0"/>
              <a:t>The former is the central node keeping track of all the available resources and scheduling jobs, while the latter is the software component that is deployed on desktop machines and that creates the </a:t>
            </a:r>
            <a:r>
              <a:rPr lang="en-US" sz="1800" i="1" dirty="0" smtClean="0"/>
              <a:t>BOINC</a:t>
            </a:r>
            <a:r>
              <a:rPr lang="en-US" sz="1800" dirty="0" smtClean="0"/>
              <a:t> execution environment for job submission. </a:t>
            </a:r>
          </a:p>
          <a:p>
            <a:pPr algn="just"/>
            <a:r>
              <a:rPr lang="en-US" sz="1800" dirty="0" smtClean="0"/>
              <a:t>Given the volatility of </a:t>
            </a:r>
            <a:r>
              <a:rPr lang="en-US" sz="1800" i="1" dirty="0" smtClean="0"/>
              <a:t>BOINC</a:t>
            </a:r>
            <a:r>
              <a:rPr lang="en-US" sz="1800" dirty="0" smtClean="0"/>
              <a:t> clients, </a:t>
            </a:r>
            <a:r>
              <a:rPr lang="en-US" sz="1800" i="1" dirty="0" smtClean="0"/>
              <a:t>BOINC</a:t>
            </a:r>
            <a:r>
              <a:rPr lang="en-US" sz="1800" dirty="0" smtClean="0"/>
              <a:t> supports job check-pointing and duplication. Even if mostly focused on volunteer computing, </a:t>
            </a:r>
            <a:r>
              <a:rPr lang="en-US" sz="1800" i="1" dirty="0" smtClean="0"/>
              <a:t>BOINC</a:t>
            </a:r>
            <a:r>
              <a:rPr lang="en-US" sz="1800" dirty="0" smtClean="0"/>
              <a:t> systems can be easily setup to provide a more stable support for job execution by creating computing Grids with dedicated machines. </a:t>
            </a:r>
          </a:p>
          <a:p>
            <a:pPr algn="just"/>
            <a:r>
              <a:rPr lang="en-US" sz="1800" dirty="0" smtClean="0"/>
              <a:t>In order to leverage </a:t>
            </a:r>
            <a:r>
              <a:rPr lang="en-US" sz="1800" i="1" dirty="0" smtClean="0"/>
              <a:t>BOINC</a:t>
            </a:r>
            <a:r>
              <a:rPr lang="en-US" sz="1800" dirty="0" smtClean="0"/>
              <a:t> it is necessary to create an application project. When installing </a:t>
            </a:r>
            <a:r>
              <a:rPr lang="en-US" sz="1800" i="1" dirty="0" smtClean="0"/>
              <a:t>BOINC</a:t>
            </a:r>
            <a:r>
              <a:rPr lang="en-US" sz="1800" dirty="0" smtClean="0"/>
              <a:t> clients, users can decide the application project to which they want to donate the CPU cycles of their computer. </a:t>
            </a:r>
          </a:p>
          <a:p>
            <a:pPr algn="just"/>
            <a:r>
              <a:rPr lang="en-US" sz="1800" dirty="0" smtClean="0"/>
              <a:t>Currently, there are several projects, ranging from medicine to astronomy and cryptography, are running on the </a:t>
            </a:r>
            <a:r>
              <a:rPr lang="en-US" sz="1800" i="1" dirty="0" smtClean="0"/>
              <a:t>BOINC</a:t>
            </a:r>
            <a:r>
              <a:rPr lang="en-US" sz="1800" dirty="0" smtClean="0"/>
              <a:t> infrastructure.</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1353674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8" name="Rounded Rectangle 7"/>
          <p:cNvSpPr/>
          <p:nvPr/>
        </p:nvSpPr>
        <p:spPr bwMode="auto">
          <a:xfrm>
            <a:off x="0" y="3200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003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Task-based Application Models</a:t>
            </a:r>
            <a:endParaRPr lang="en-US" dirty="0"/>
          </a:p>
        </p:txBody>
      </p:sp>
      <p:sp>
        <p:nvSpPr>
          <p:cNvPr id="3" name="Content Placeholder 2"/>
          <p:cNvSpPr>
            <a:spLocks noGrp="1"/>
          </p:cNvSpPr>
          <p:nvPr>
            <p:ph idx="1"/>
          </p:nvPr>
        </p:nvSpPr>
        <p:spPr/>
        <p:txBody>
          <a:bodyPr/>
          <a:lstStyle/>
          <a:p>
            <a:pPr algn="just"/>
            <a:r>
              <a:rPr lang="en-US" sz="2400" dirty="0" smtClean="0"/>
              <a:t>There exist several models that are based on the concept of task as the fundamental unit for composing distributed applications. </a:t>
            </a:r>
          </a:p>
          <a:p>
            <a:pPr algn="just"/>
            <a:r>
              <a:rPr lang="en-US" sz="2400" dirty="0" smtClean="0"/>
              <a:t>What makes them different is the way in which tasks are generated, the relations they have with each other, the presence of dependencies, or other conditions.</a:t>
            </a:r>
          </a:p>
          <a:p>
            <a:pPr algn="just"/>
            <a:r>
              <a:rPr lang="en-US" sz="2400" dirty="0" smtClean="0"/>
              <a:t>for example a specific set of services in the runtime environment, that have to be met. </a:t>
            </a:r>
          </a:p>
          <a:p>
            <a:pPr algn="just"/>
            <a:r>
              <a:rPr lang="en-US" sz="2400" dirty="0" smtClean="0"/>
              <a:t>Here, we quickly review the most common and popular models based on the concept of task.</a:t>
            </a:r>
          </a:p>
          <a:p>
            <a:pPr lvl="1" algn="just"/>
            <a:r>
              <a:rPr lang="en-US" sz="2000" dirty="0" smtClean="0"/>
              <a:t>Embarrassingly Parallel Applications</a:t>
            </a:r>
          </a:p>
          <a:p>
            <a:pPr lvl="1" algn="just"/>
            <a:r>
              <a:rPr lang="en-US" sz="2000" dirty="0" smtClean="0"/>
              <a:t>Parameter Sweep Applications</a:t>
            </a:r>
          </a:p>
          <a:p>
            <a:pPr lvl="1" algn="just"/>
            <a:r>
              <a:rPr lang="en-US" sz="2000" dirty="0" smtClean="0"/>
              <a:t>MPI Applications</a:t>
            </a:r>
          </a:p>
          <a:p>
            <a:pPr lvl="1" algn="just"/>
            <a:endParaRPr lang="en-US" sz="2000" dirty="0" smtClean="0"/>
          </a:p>
          <a:p>
            <a:pPr lvl="1" algn="just"/>
            <a:endParaRPr lang="en-US" sz="20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387783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1084543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1800" dirty="0" smtClean="0"/>
              <a:t>Embarrassingly parallel applications constitute the most simple and intuitive category of distributed applications. </a:t>
            </a:r>
          </a:p>
          <a:p>
            <a:pPr algn="just"/>
            <a:r>
              <a:rPr lang="en-US" sz="1800" dirty="0" smtClean="0"/>
              <a:t>As already discussed in the previous chapter, embarrassingly parallel applications are constituted by a collection of tasks that are independent from each other and that can be executed in any order. </a:t>
            </a:r>
          </a:p>
          <a:p>
            <a:pPr algn="just"/>
            <a:r>
              <a:rPr lang="en-US" sz="1800" dirty="0" smtClean="0"/>
              <a:t>The tasks might be of the same type or of different nature and they do not need to communicate among themselves.</a:t>
            </a:r>
          </a:p>
          <a:p>
            <a:pPr algn="just"/>
            <a:r>
              <a:rPr lang="en-US" sz="1800" dirty="0" smtClean="0"/>
              <a:t>This category of applications is supported by the majority of the frameworks for distributed computing. </a:t>
            </a:r>
          </a:p>
          <a:p>
            <a:pPr algn="just"/>
            <a:r>
              <a:rPr lang="en-US" sz="1800" dirty="0" smtClean="0"/>
              <a:t>Since tasks do not need to communicate, there is a lot of freedom for the way in which they are scheduled. </a:t>
            </a:r>
          </a:p>
          <a:p>
            <a:pPr algn="just"/>
            <a:r>
              <a:rPr lang="en-US" sz="1800" dirty="0" smtClean="0"/>
              <a:t>Tasks can be executed in any order and there is no specific requirement for tasks to be executed at the same time. </a:t>
            </a:r>
          </a:p>
          <a:p>
            <a:pPr algn="just"/>
            <a:r>
              <a:rPr lang="en-US" sz="1800" dirty="0" smtClean="0"/>
              <a:t>Therefore, scheduling of these applications is simplified and mostly concerned with the optimal mapping of tasks to available resources. </a:t>
            </a:r>
          </a:p>
          <a:p>
            <a:pPr algn="just"/>
            <a:r>
              <a:rPr lang="en-US" sz="1800" dirty="0" smtClean="0"/>
              <a:t>Frameworks and tools supporting embarrassingly parallel applications are the </a:t>
            </a:r>
            <a:r>
              <a:rPr lang="en-US" sz="1800" i="1" dirty="0" err="1" smtClean="0"/>
              <a:t>Globus</a:t>
            </a:r>
            <a:r>
              <a:rPr lang="en-US" sz="1800" i="1" dirty="0" smtClean="0"/>
              <a:t> Toolkit</a:t>
            </a:r>
            <a:r>
              <a:rPr lang="en-US" sz="1800" dirty="0" smtClean="0"/>
              <a:t>, </a:t>
            </a:r>
            <a:r>
              <a:rPr lang="en-US" sz="1800" i="1" dirty="0" smtClean="0"/>
              <a:t>BOINC</a:t>
            </a:r>
            <a:r>
              <a:rPr lang="en-US" sz="1800" dirty="0" smtClean="0"/>
              <a:t>, and </a:t>
            </a:r>
            <a:r>
              <a:rPr lang="en-US" sz="1800" b="1" i="1" dirty="0" smtClean="0"/>
              <a:t>Aneka.</a:t>
            </a:r>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251515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2200" dirty="0" smtClean="0"/>
              <a:t>There are several problems that can be modeled as embarrassingly parallel. </a:t>
            </a:r>
          </a:p>
          <a:p>
            <a:pPr algn="just"/>
            <a:r>
              <a:rPr lang="en-US" sz="2200" dirty="0" smtClean="0"/>
              <a:t>These include image and video rendering, evolutionary optimization, model forecasting, etc. </a:t>
            </a:r>
          </a:p>
          <a:p>
            <a:pPr algn="just"/>
            <a:r>
              <a:rPr lang="en-US" sz="2200" dirty="0" smtClean="0"/>
              <a:t>In case of image and video rendering the task is represented by the rendering of a pixel (more likely a portion of the image) or a frame respectively. </a:t>
            </a:r>
          </a:p>
          <a:p>
            <a:pPr algn="just"/>
            <a:r>
              <a:rPr lang="en-US" sz="2200" dirty="0" smtClean="0"/>
              <a:t>For evolutionary optimization meta heuristics, a task is identified by a single run of the algorithm with a given parameter set. </a:t>
            </a:r>
          </a:p>
          <a:p>
            <a:pPr algn="just"/>
            <a:r>
              <a:rPr lang="en-US" sz="2200" dirty="0" smtClean="0"/>
              <a:t>The same applies to model forecasting applications. </a:t>
            </a:r>
          </a:p>
          <a:p>
            <a:pPr algn="just"/>
            <a:r>
              <a:rPr lang="en-US" sz="2200" dirty="0" smtClean="0"/>
              <a:t>In general, scientific applications constitute a considerable source of embarrassingly parallel applications, even though they mostly fall into the more specific category of parameter sweep applications.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2465710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Parameter sweep applications are a specific class of embarrassingly parallel applications whose tasks are identical in their nature and differ only by the specific parameters used to execute them. </a:t>
            </a:r>
          </a:p>
          <a:p>
            <a:pPr algn="just"/>
            <a:r>
              <a:rPr lang="en-US" sz="2200" dirty="0" smtClean="0"/>
              <a:t>Parameter sweep applications are identified by a template task and a set of parameters. </a:t>
            </a:r>
          </a:p>
          <a:p>
            <a:pPr algn="just"/>
            <a:r>
              <a:rPr lang="en-US" sz="2200" dirty="0" smtClean="0"/>
              <a:t>The template task defines the operations that will be performed on the remote node for the execution of tasks. </a:t>
            </a:r>
          </a:p>
          <a:p>
            <a:pPr algn="just"/>
            <a:r>
              <a:rPr lang="en-US" sz="2200" dirty="0" smtClean="0"/>
              <a:t>The template task is parametric and the parameter set identifies the combination of variables whose assignments specialize the template task into a specific instance. </a:t>
            </a:r>
          </a:p>
          <a:p>
            <a:pPr algn="just"/>
            <a:r>
              <a:rPr lang="en-US" sz="2200" dirty="0" smtClean="0"/>
              <a:t>The combination of parameters together with their range of admissible values identifies the multi-dimensional domain of the application and each point in this domain identifies a task instance.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838306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Any distributed computing framework providing support for embarrassingly parallel applications can also support the execution of parameter sweep applications, since the tasks composing the application can be executed independently from each other. </a:t>
            </a:r>
          </a:p>
          <a:p>
            <a:pPr algn="just"/>
            <a:r>
              <a:rPr lang="en-US" sz="2200" dirty="0" smtClean="0"/>
              <a:t>The only difference is that the tasks that will be executed are generated by iterating over all the possible and admissible combinations of parameters. </a:t>
            </a:r>
          </a:p>
          <a:p>
            <a:pPr algn="just"/>
            <a:r>
              <a:rPr lang="en-US" sz="2200" dirty="0" smtClean="0"/>
              <a:t>This operation can be performed frameworks natively or tools that are part of the distributed computing middleware. </a:t>
            </a:r>
          </a:p>
          <a:p>
            <a:pPr algn="just"/>
            <a:r>
              <a:rPr lang="en-US" sz="2200" dirty="0" smtClean="0"/>
              <a:t>For example, </a:t>
            </a:r>
            <a:r>
              <a:rPr lang="en-US" sz="2200" i="1" dirty="0" smtClean="0"/>
              <a:t>Nimrod/G</a:t>
            </a:r>
            <a:r>
              <a:rPr lang="en-US" sz="2200" dirty="0" smtClean="0"/>
              <a:t> is natively designed to support the execution of parameter sweep applications.</a:t>
            </a:r>
          </a:p>
          <a:p>
            <a:pPr algn="just"/>
            <a:r>
              <a:rPr lang="en-US" sz="2200" i="1" dirty="0" smtClean="0"/>
              <a:t>Aneka</a:t>
            </a:r>
            <a:r>
              <a:rPr lang="en-US" sz="2200" dirty="0" smtClean="0"/>
              <a:t> provides client-based tools for visually composing a template task, define parameters, and iterate over all the possible combinations of such parameters.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1448540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400" dirty="0" smtClean="0"/>
              <a:t>There is a plethora of applications that fall into this category. Mostly, they come from the scientific computing domain: evolutionary optimization algorithms, weather forecasting models, computational fluid dynamics applications, Monte Carlo methods, and many others. </a:t>
            </a:r>
          </a:p>
          <a:p>
            <a:pPr algn="just"/>
            <a:r>
              <a:rPr lang="en-US" sz="2400" dirty="0" smtClean="0"/>
              <a:t>For example, in the case of evolutionary algorithms it is possible to identify the domain of the applications as a combination of the relevant parameters of the algorithm. </a:t>
            </a:r>
          </a:p>
          <a:p>
            <a:pPr algn="just"/>
            <a:r>
              <a:rPr lang="en-US" sz="2400" dirty="0" smtClean="0"/>
              <a:t>For genetic algorithms these might be the number of individuals of the population used by the optimizer and the number of generations for which to run the optimizer. </a:t>
            </a:r>
          </a:p>
          <a:p>
            <a:pPr algn="just"/>
            <a:r>
              <a:rPr lang="en-US" sz="2400" dirty="0" smtClean="0"/>
              <a:t>The following example in pseudo-code demonstrates how to generate the tasks for case previously discussed.</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3503792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buNone/>
            </a:pPr>
            <a:r>
              <a:rPr lang="en-US" sz="3200" i="1" dirty="0" smtClean="0"/>
              <a:t>individuals</a:t>
            </a:r>
            <a:r>
              <a:rPr lang="en-US" sz="3200" dirty="0" smtClean="0"/>
              <a:t> = {100, 200, 300, 500, 1000}</a:t>
            </a:r>
          </a:p>
          <a:p>
            <a:pPr algn="just">
              <a:buNone/>
            </a:pPr>
            <a:r>
              <a:rPr lang="en-US" sz="3200" i="1" dirty="0" smtClean="0"/>
              <a:t>generations</a:t>
            </a:r>
            <a:r>
              <a:rPr lang="en-US" sz="3200" dirty="0" smtClean="0"/>
              <a:t> = {50, 100, 200, 400}</a:t>
            </a:r>
          </a:p>
          <a:p>
            <a:pPr algn="just">
              <a:buNone/>
            </a:pPr>
            <a:r>
              <a:rPr lang="en-US" sz="3200" dirty="0" err="1" smtClean="0"/>
              <a:t>foreach</a:t>
            </a:r>
            <a:r>
              <a:rPr lang="en-US" sz="3200" dirty="0" smtClean="0"/>
              <a:t> </a:t>
            </a:r>
            <a:r>
              <a:rPr lang="en-US" sz="3200" i="1" dirty="0" err="1" smtClean="0"/>
              <a:t>indiv</a:t>
            </a:r>
            <a:r>
              <a:rPr lang="en-US" sz="3200" dirty="0" smtClean="0"/>
              <a:t> in </a:t>
            </a:r>
            <a:r>
              <a:rPr lang="en-US" sz="3200" i="1" dirty="0" smtClean="0"/>
              <a:t>individuals</a:t>
            </a:r>
            <a:r>
              <a:rPr lang="en-US" sz="3200" dirty="0" smtClean="0"/>
              <a:t> do</a:t>
            </a:r>
          </a:p>
          <a:p>
            <a:pPr algn="just">
              <a:buNone/>
            </a:pPr>
            <a:r>
              <a:rPr lang="en-US" sz="3200" dirty="0" smtClean="0"/>
              <a:t>	</a:t>
            </a:r>
            <a:r>
              <a:rPr lang="en-US" sz="3200" dirty="0" err="1" smtClean="0"/>
              <a:t>foreach</a:t>
            </a:r>
            <a:r>
              <a:rPr lang="en-US" sz="3200" dirty="0" smtClean="0"/>
              <a:t> </a:t>
            </a:r>
            <a:r>
              <a:rPr lang="en-US" sz="3200" i="1" dirty="0" smtClean="0"/>
              <a:t>generation</a:t>
            </a:r>
            <a:r>
              <a:rPr lang="en-US" sz="3200" dirty="0" smtClean="0"/>
              <a:t> in </a:t>
            </a:r>
            <a:r>
              <a:rPr lang="en-US" sz="3200" i="1" dirty="0" smtClean="0"/>
              <a:t>generations</a:t>
            </a:r>
            <a:r>
              <a:rPr lang="en-US" sz="3200" dirty="0" smtClean="0"/>
              <a:t> do</a:t>
            </a:r>
          </a:p>
          <a:p>
            <a:pPr algn="just">
              <a:buNone/>
            </a:pPr>
            <a:r>
              <a:rPr lang="en-US" sz="3200" dirty="0" smtClean="0"/>
              <a:t>		</a:t>
            </a:r>
            <a:r>
              <a:rPr lang="en-US" sz="3200" i="1" dirty="0" smtClean="0"/>
              <a:t>task</a:t>
            </a:r>
            <a:r>
              <a:rPr lang="en-US" sz="3200" dirty="0" smtClean="0"/>
              <a:t> = </a:t>
            </a:r>
            <a:r>
              <a:rPr lang="en-US" sz="3200" dirty="0" err="1" smtClean="0"/>
              <a:t>generate_task</a:t>
            </a:r>
            <a:r>
              <a:rPr lang="en-US" sz="3200" dirty="0" smtClean="0"/>
              <a:t>(</a:t>
            </a:r>
            <a:r>
              <a:rPr lang="en-US" sz="3200" i="1" dirty="0" err="1" smtClean="0"/>
              <a:t>indiv</a:t>
            </a:r>
            <a:r>
              <a:rPr lang="en-US" sz="3200" dirty="0" smtClean="0"/>
              <a:t>, </a:t>
            </a:r>
            <a:r>
              <a:rPr lang="en-US" sz="3200" i="1" dirty="0" smtClean="0"/>
              <a:t>generation</a:t>
            </a:r>
            <a:r>
              <a:rPr lang="en-US" sz="3200" dirty="0" smtClean="0"/>
              <a:t>)</a:t>
            </a:r>
          </a:p>
          <a:p>
            <a:pPr algn="just">
              <a:buNone/>
            </a:pPr>
            <a:r>
              <a:rPr lang="en-US" sz="3200" dirty="0" smtClean="0"/>
              <a:t>		</a:t>
            </a:r>
            <a:r>
              <a:rPr lang="en-US" sz="3200" dirty="0" err="1" smtClean="0"/>
              <a:t>submit_task</a:t>
            </a:r>
            <a:r>
              <a:rPr lang="en-US" sz="3200" dirty="0" smtClean="0"/>
              <a:t>(</a:t>
            </a:r>
            <a:r>
              <a:rPr lang="en-US" sz="3200" i="1" dirty="0" smtClean="0"/>
              <a:t>task</a:t>
            </a:r>
            <a:r>
              <a:rPr lang="en-US" sz="3200" dirty="0" smtClean="0"/>
              <a:t>)</a:t>
            </a:r>
          </a:p>
          <a:p>
            <a:pPr algn="just">
              <a:buNone/>
            </a:pP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984311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dirty="0" smtClean="0"/>
              <a:t>The algorithm sketched in the example defines a bi-dimensional domain composed by discrete variables and then iterated over each combination of individuals and generations to generate all the tasks composing the application.</a:t>
            </a:r>
          </a:p>
          <a:p>
            <a:pPr algn="just"/>
            <a:r>
              <a:rPr lang="en-US" dirty="0" smtClean="0"/>
              <a:t> In this case 20 tasks are generated. </a:t>
            </a:r>
          </a:p>
          <a:p>
            <a:pPr algn="just"/>
            <a:r>
              <a:rPr lang="en-US" dirty="0" smtClean="0"/>
              <a:t>The function </a:t>
            </a:r>
            <a:r>
              <a:rPr lang="en-US" i="1" dirty="0" err="1" smtClean="0"/>
              <a:t>generate_task</a:t>
            </a:r>
            <a:r>
              <a:rPr lang="en-US" dirty="0" smtClean="0"/>
              <a:t> is specific to the application and creates the task instance by substituting the values of </a:t>
            </a:r>
            <a:r>
              <a:rPr lang="en-US" i="1" dirty="0" err="1" smtClean="0"/>
              <a:t>indiv</a:t>
            </a:r>
            <a:r>
              <a:rPr lang="en-US" dirty="0" smtClean="0"/>
              <a:t> and </a:t>
            </a:r>
            <a:r>
              <a:rPr lang="en-US" i="1" dirty="0" smtClean="0"/>
              <a:t>generation</a:t>
            </a:r>
            <a:r>
              <a:rPr lang="en-US" dirty="0" smtClean="0"/>
              <a:t> to the corresponding variables in the template definition. </a:t>
            </a:r>
          </a:p>
          <a:p>
            <a:pPr algn="just"/>
            <a:r>
              <a:rPr lang="en-US" dirty="0" smtClean="0"/>
              <a:t>The function </a:t>
            </a:r>
            <a:r>
              <a:rPr lang="en-US" i="1" dirty="0" err="1" smtClean="0"/>
              <a:t>submit_task</a:t>
            </a:r>
            <a:r>
              <a:rPr lang="en-US" dirty="0" smtClean="0"/>
              <a:t> is specific to the middleware used and performs the actual task submission.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2135178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A template task is in general a composition of operations concerning the execution of legacy applications with the appropriate parameters and set of file system operations for moving data. </a:t>
            </a:r>
          </a:p>
          <a:p>
            <a:pPr algn="just"/>
            <a:r>
              <a:rPr lang="en-US" sz="2000" dirty="0" smtClean="0"/>
              <a:t>Therefore, frameworks natively supporting the execution of parameter sweep applications often provide a set of useful commands that are used in to manipulate or to operate with files. </a:t>
            </a:r>
          </a:p>
          <a:p>
            <a:pPr algn="just"/>
            <a:r>
              <a:rPr lang="en-US" sz="2000" dirty="0" smtClean="0"/>
              <a:t>Template task is often expressed as single file that composes together the commands provided. The commonly available commands are:</a:t>
            </a:r>
          </a:p>
          <a:p>
            <a:pPr lvl="1"/>
            <a:r>
              <a:rPr lang="en-US" sz="2000" i="1" dirty="0" smtClean="0"/>
              <a:t>Execute</a:t>
            </a:r>
            <a:r>
              <a:rPr lang="en-US" sz="2000" dirty="0" smtClean="0"/>
              <a:t>: executes a program on the remote node.</a:t>
            </a:r>
          </a:p>
          <a:p>
            <a:pPr lvl="1"/>
            <a:r>
              <a:rPr lang="en-US" sz="2000" i="1" dirty="0" smtClean="0"/>
              <a:t>Copy</a:t>
            </a:r>
            <a:r>
              <a:rPr lang="en-US" sz="2000" dirty="0" smtClean="0"/>
              <a:t>: copies a file to/from the remote node.</a:t>
            </a:r>
          </a:p>
          <a:p>
            <a:pPr lvl="1"/>
            <a:r>
              <a:rPr lang="en-US" sz="2000" i="1" dirty="0" smtClean="0"/>
              <a:t>Substitute</a:t>
            </a:r>
            <a:r>
              <a:rPr lang="en-US" sz="2000" dirty="0" smtClean="0"/>
              <a:t>: substitute the parameter values with their placeholders inside a file.</a:t>
            </a:r>
          </a:p>
          <a:p>
            <a:pPr lvl="1"/>
            <a:r>
              <a:rPr lang="en-US" sz="2000" dirty="0" smtClean="0"/>
              <a:t>Delete: deletes a file.</a:t>
            </a:r>
          </a:p>
          <a:p>
            <a:r>
              <a:rPr lang="en-US" sz="2400" dirty="0" smtClean="0"/>
              <a:t>All these commands can operate with parameter that are substituted with their actual values for each task instance.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2160771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The Aneka Parameter Sweep file defines the template task for executing the BLAST application. </a:t>
            </a:r>
          </a:p>
          <a:p>
            <a:pPr algn="just"/>
            <a:r>
              <a:rPr lang="en-US" sz="2000" dirty="0" smtClean="0"/>
              <a:t>The file is an XML document containing several sections, the most important sections are </a:t>
            </a:r>
            <a:r>
              <a:rPr lang="en-US" sz="2000" i="1" dirty="0" err="1" smtClean="0"/>
              <a:t>sharedFiles</a:t>
            </a:r>
            <a:r>
              <a:rPr lang="en-US" sz="2000" dirty="0" smtClean="0"/>
              <a:t>, </a:t>
            </a:r>
            <a:r>
              <a:rPr lang="en-US" sz="2000" i="1" dirty="0" smtClean="0"/>
              <a:t>parameters</a:t>
            </a:r>
            <a:r>
              <a:rPr lang="en-US" sz="2000" dirty="0" smtClean="0"/>
              <a:t>, and </a:t>
            </a:r>
            <a:r>
              <a:rPr lang="en-US" sz="2000" i="1" dirty="0" smtClean="0"/>
              <a:t>task</a:t>
            </a:r>
            <a:r>
              <a:rPr lang="en-US" sz="2000" dirty="0" smtClean="0"/>
              <a:t>. The first contains the definition of the parameters that will customize the template task. Two different types of parameters are defined: a single value and a range parameter. </a:t>
            </a:r>
          </a:p>
          <a:p>
            <a:pPr algn="just"/>
            <a:r>
              <a:rPr lang="en-US" sz="2000" dirty="0" smtClean="0"/>
              <a:t>The second section contains the files that are required to execute the task, while the third one specifies the operations that characterize the template task. </a:t>
            </a:r>
          </a:p>
          <a:p>
            <a:pPr algn="just"/>
            <a:r>
              <a:rPr lang="en-US" sz="2000" dirty="0" smtClean="0"/>
              <a:t>The task has a collection of input and output files whose local and remote paths are defined, and a collection of commands. </a:t>
            </a:r>
          </a:p>
          <a:p>
            <a:pPr algn="just"/>
            <a:r>
              <a:rPr lang="en-US" sz="2000" dirty="0" smtClean="0"/>
              <a:t>In the case presented a simple execute command is shown. With respect to the previous example there is no need to explicitly move the files to the remote destination but this operation is automatically performed by Aneka.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1240994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Parameter Sweep File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pic>
        <p:nvPicPr>
          <p:cNvPr id="6" name="Picture 5" descr="Figure 7.3 - Aneka Parameter Sweep File.png"/>
          <p:cNvPicPr/>
          <p:nvPr/>
        </p:nvPicPr>
        <p:blipFill>
          <a:blip r:embed="rId2" cstate="print"/>
          <a:stretch>
            <a:fillRect/>
          </a:stretch>
        </p:blipFill>
        <p:spPr>
          <a:xfrm>
            <a:off x="990600" y="1051560"/>
            <a:ext cx="6248400" cy="5501640"/>
          </a:xfrm>
          <a:prstGeom prst="rect">
            <a:avLst/>
          </a:prstGeom>
        </p:spPr>
      </p:pic>
    </p:spTree>
    <p:extLst>
      <p:ext uri="{BB962C8B-B14F-4D97-AF65-F5344CB8AC3E}">
        <p14:creationId xmlns:p14="http://schemas.microsoft.com/office/powerpoint/2010/main" val="3975253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47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007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i="1" dirty="0" smtClean="0"/>
              <a:t>MPI (Message Passing Interface)</a:t>
            </a:r>
            <a:r>
              <a:rPr lang="en-US" dirty="0" smtClean="0"/>
              <a:t> is a specification for developing parallel programs which communicate by exchanging messages. Compared to earlier models, MPI introduces the constraint of communication which involves that MPI tasks need to run at the same time. </a:t>
            </a:r>
          </a:p>
          <a:p>
            <a:pPr algn="just"/>
            <a:r>
              <a:rPr lang="en-US" dirty="0" smtClean="0"/>
              <a:t>MPI has originated as an attempt to create a common ground from the several distributed shared memory and message passing infrastructures available for distributed computing. </a:t>
            </a:r>
          </a:p>
          <a:p>
            <a:pPr algn="just"/>
            <a:r>
              <a:rPr lang="en-US" dirty="0" smtClean="0"/>
              <a:t>Nowadays, it has become a de-facto standard for developing portable and efficient message passing HPC applications. Interface specification have been defined and implemented for C/C++ and FORTRAN.</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40</a:t>
            </a:fld>
            <a:endParaRPr lang="en-US"/>
          </a:p>
        </p:txBody>
      </p:sp>
    </p:spTree>
    <p:extLst>
      <p:ext uri="{BB962C8B-B14F-4D97-AF65-F5344CB8AC3E}">
        <p14:creationId xmlns:p14="http://schemas.microsoft.com/office/powerpoint/2010/main" val="1367672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dirty="0" smtClean="0"/>
              <a:t>MPI provides developers with a set of routines that:</a:t>
            </a:r>
          </a:p>
          <a:p>
            <a:pPr lvl="1" algn="just"/>
            <a:r>
              <a:rPr lang="en-US" dirty="0" smtClean="0"/>
              <a:t>Manage the distributed environment where MPI programs are executed.</a:t>
            </a:r>
          </a:p>
          <a:p>
            <a:pPr lvl="1" algn="just"/>
            <a:r>
              <a:rPr lang="en-US" dirty="0" smtClean="0"/>
              <a:t>Provide facilities for point to point communication.</a:t>
            </a:r>
          </a:p>
          <a:p>
            <a:pPr lvl="1" algn="just"/>
            <a:r>
              <a:rPr lang="en-US" dirty="0" smtClean="0"/>
              <a:t>Provide facilities for group communication.</a:t>
            </a:r>
          </a:p>
          <a:p>
            <a:pPr lvl="1" algn="just"/>
            <a:r>
              <a:rPr lang="en-US" dirty="0" smtClean="0"/>
              <a:t>Provide support for data structure definition and memory allocation.</a:t>
            </a:r>
          </a:p>
          <a:p>
            <a:pPr lvl="1" algn="just"/>
            <a:r>
              <a:rPr lang="en-US" dirty="0" smtClean="0"/>
              <a:t>Provide basic support for synchronization with blocking calls.</a:t>
            </a:r>
          </a:p>
          <a:p>
            <a:pPr algn="just"/>
            <a:r>
              <a:rPr lang="en-US" dirty="0" smtClean="0"/>
              <a:t>The general reference architecture is depicted. A distributed application in MPI is composed by a collection of MPI processes which are executed in parallel in a distributed infrastructure supporting MPI (most likely a cluster or nodes leased form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354758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reference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grpSp>
        <p:nvGrpSpPr>
          <p:cNvPr id="6" name="Group 5"/>
          <p:cNvGrpSpPr/>
          <p:nvPr/>
        </p:nvGrpSpPr>
        <p:grpSpPr>
          <a:xfrm>
            <a:off x="870642" y="1433466"/>
            <a:ext cx="7587558" cy="4967334"/>
            <a:chOff x="1158844" y="615636"/>
            <a:chExt cx="7206558" cy="4662534"/>
          </a:xfrm>
        </p:grpSpPr>
        <p:sp>
          <p:nvSpPr>
            <p:cNvPr id="7" name="Rectangle 6"/>
            <p:cNvSpPr/>
            <p:nvPr/>
          </p:nvSpPr>
          <p:spPr>
            <a:xfrm>
              <a:off x="1158844" y="615636"/>
              <a:ext cx="7206558" cy="4662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960636" y="810288"/>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982708" y="4185674"/>
              <a:ext cx="2616452" cy="848004"/>
            </a:xfrm>
            <a:prstGeom prst="ellipse">
              <a:avLst/>
            </a:prstGeom>
            <a:solidFill>
              <a:srgbClr val="FFFFFF">
                <a:alpha val="16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Oval 9"/>
            <p:cNvSpPr/>
            <p:nvPr/>
          </p:nvSpPr>
          <p:spPr>
            <a:xfrm>
              <a:off x="4805881" y="4093630"/>
              <a:ext cx="2616452" cy="848004"/>
            </a:xfrm>
            <a:prstGeom prst="ellipse">
              <a:avLst/>
            </a:prstGeom>
            <a:solidFill>
              <a:srgbClr val="FFFFFF">
                <a:alpha val="15294"/>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Oval 10"/>
            <p:cNvSpPr/>
            <p:nvPr/>
          </p:nvSpPr>
          <p:spPr>
            <a:xfrm>
              <a:off x="3236624" y="138718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12" name="Oval 11"/>
            <p:cNvSpPr/>
            <p:nvPr/>
          </p:nvSpPr>
          <p:spPr>
            <a:xfrm>
              <a:off x="2574212" y="19107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13" name="Oval 12"/>
            <p:cNvSpPr/>
            <p:nvPr/>
          </p:nvSpPr>
          <p:spPr>
            <a:xfrm>
              <a:off x="4039365" y="20631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14" name="Oval 13"/>
            <p:cNvSpPr/>
            <p:nvPr/>
          </p:nvSpPr>
          <p:spPr>
            <a:xfrm>
              <a:off x="5504518" y="22155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15" name="Oval 14"/>
            <p:cNvSpPr/>
            <p:nvPr/>
          </p:nvSpPr>
          <p:spPr>
            <a:xfrm>
              <a:off x="4099722" y="102806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16" name="Oval 15"/>
            <p:cNvSpPr/>
            <p:nvPr/>
          </p:nvSpPr>
          <p:spPr>
            <a:xfrm>
              <a:off x="4741009" y="167840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17" name="Oval 16"/>
            <p:cNvSpPr/>
            <p:nvPr/>
          </p:nvSpPr>
          <p:spPr>
            <a:xfrm>
              <a:off x="5255548" y="10884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18" name="Oval 17"/>
            <p:cNvSpPr/>
            <p:nvPr/>
          </p:nvSpPr>
          <p:spPr>
            <a:xfrm>
              <a:off x="5905889" y="156674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19" name="Oval 18"/>
            <p:cNvSpPr/>
            <p:nvPr/>
          </p:nvSpPr>
          <p:spPr>
            <a:xfrm>
              <a:off x="3269821" y="218992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0" name="Oval 19"/>
            <p:cNvSpPr/>
            <p:nvPr/>
          </p:nvSpPr>
          <p:spPr>
            <a:xfrm>
              <a:off x="2525927" y="127401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1" name="Oval 20"/>
            <p:cNvSpPr/>
            <p:nvPr/>
          </p:nvSpPr>
          <p:spPr>
            <a:xfrm>
              <a:off x="6408354" y="217785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22" name="Oval 21"/>
            <p:cNvSpPr/>
            <p:nvPr/>
          </p:nvSpPr>
          <p:spPr>
            <a:xfrm>
              <a:off x="6782566" y="13932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sp>
          <p:nvSpPr>
            <p:cNvPr id="23" name="Oval 22"/>
            <p:cNvSpPr/>
            <p:nvPr/>
          </p:nvSpPr>
          <p:spPr>
            <a:xfrm>
              <a:off x="3275857" y="44954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4" name="Oval 23"/>
            <p:cNvSpPr/>
            <p:nvPr/>
          </p:nvSpPr>
          <p:spPr>
            <a:xfrm>
              <a:off x="2993691" y="411373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25" name="Oval 24"/>
            <p:cNvSpPr/>
            <p:nvPr/>
          </p:nvSpPr>
          <p:spPr>
            <a:xfrm>
              <a:off x="3796432" y="429178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26" name="Oval 25"/>
            <p:cNvSpPr/>
            <p:nvPr/>
          </p:nvSpPr>
          <p:spPr>
            <a:xfrm>
              <a:off x="2616463" y="44788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7" name="Oval 26"/>
            <p:cNvSpPr/>
            <p:nvPr/>
          </p:nvSpPr>
          <p:spPr>
            <a:xfrm>
              <a:off x="2216601" y="4196726"/>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8" name="Oval 27"/>
            <p:cNvSpPr/>
            <p:nvPr/>
          </p:nvSpPr>
          <p:spPr>
            <a:xfrm>
              <a:off x="5091076" y="4056399"/>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9" name="Oval 28"/>
            <p:cNvSpPr/>
            <p:nvPr/>
          </p:nvSpPr>
          <p:spPr>
            <a:xfrm>
              <a:off x="5352116" y="4398922"/>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30" name="Oval 29"/>
            <p:cNvSpPr/>
            <p:nvPr/>
          </p:nvSpPr>
          <p:spPr>
            <a:xfrm>
              <a:off x="5957189" y="446078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31" name="Oval 30"/>
            <p:cNvSpPr/>
            <p:nvPr/>
          </p:nvSpPr>
          <p:spPr>
            <a:xfrm>
              <a:off x="5708221" y="4048854"/>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32" name="Oval 31"/>
            <p:cNvSpPr/>
            <p:nvPr/>
          </p:nvSpPr>
          <p:spPr>
            <a:xfrm>
              <a:off x="6248411" y="4072996"/>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33" name="Oval 32"/>
            <p:cNvSpPr/>
            <p:nvPr/>
          </p:nvSpPr>
          <p:spPr>
            <a:xfrm>
              <a:off x="6488326" y="445776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34" name="Oval 33"/>
            <p:cNvSpPr/>
            <p:nvPr/>
          </p:nvSpPr>
          <p:spPr>
            <a:xfrm>
              <a:off x="6844431" y="4107700"/>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grpSp>
          <p:nvGrpSpPr>
            <p:cNvPr id="35" name="Group 37"/>
            <p:cNvGrpSpPr/>
            <p:nvPr/>
          </p:nvGrpSpPr>
          <p:grpSpPr>
            <a:xfrm>
              <a:off x="2299575" y="2842783"/>
              <a:ext cx="1575303" cy="1086416"/>
              <a:chOff x="2227151" y="2743200"/>
              <a:chExt cx="1575303" cy="1086416"/>
            </a:xfrm>
          </p:grpSpPr>
          <p:sp>
            <p:nvSpPr>
              <p:cNvPr id="82" name="Oval 31"/>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83" name="Oval 32"/>
              <p:cNvSpPr/>
              <p:nvPr/>
            </p:nvSpPr>
            <p:spPr>
              <a:xfrm>
                <a:off x="2971096" y="3430179"/>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84" name="Oval 83"/>
              <p:cNvSpPr/>
              <p:nvPr/>
            </p:nvSpPr>
            <p:spPr>
              <a:xfrm>
                <a:off x="2525966" y="335624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85" name="Oval 84"/>
              <p:cNvSpPr/>
              <p:nvPr/>
            </p:nvSpPr>
            <p:spPr>
              <a:xfrm>
                <a:off x="2479189" y="296543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86" name="Oval 85"/>
              <p:cNvSpPr/>
              <p:nvPr/>
            </p:nvSpPr>
            <p:spPr>
              <a:xfrm>
                <a:off x="3301546" y="3135942"/>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87" name="Oval 86"/>
              <p:cNvSpPr/>
              <p:nvPr/>
            </p:nvSpPr>
            <p:spPr>
              <a:xfrm>
                <a:off x="2227151" y="2743200"/>
                <a:ext cx="1575303"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36" name="Group 38"/>
            <p:cNvGrpSpPr/>
            <p:nvPr/>
          </p:nvGrpSpPr>
          <p:grpSpPr>
            <a:xfrm>
              <a:off x="5023146" y="2859390"/>
              <a:ext cx="2337309" cy="1086416"/>
              <a:chOff x="2227151" y="2743200"/>
              <a:chExt cx="2337309" cy="1086416"/>
            </a:xfrm>
          </p:grpSpPr>
          <p:sp>
            <p:nvSpPr>
              <p:cNvPr id="74" name="Oval 73"/>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75" name="Oval 74"/>
              <p:cNvSpPr/>
              <p:nvPr/>
            </p:nvSpPr>
            <p:spPr>
              <a:xfrm>
                <a:off x="2969585" y="338340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76" name="Oval 75"/>
              <p:cNvSpPr/>
              <p:nvPr/>
            </p:nvSpPr>
            <p:spPr>
              <a:xfrm>
                <a:off x="2488243" y="311934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77" name="Oval 76"/>
              <p:cNvSpPr/>
              <p:nvPr/>
            </p:nvSpPr>
            <p:spPr>
              <a:xfrm>
                <a:off x="3401134" y="299108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78" name="Oval 77"/>
              <p:cNvSpPr/>
              <p:nvPr/>
            </p:nvSpPr>
            <p:spPr>
              <a:xfrm>
                <a:off x="2227151" y="2743200"/>
                <a:ext cx="2337309"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Oval 78"/>
              <p:cNvSpPr/>
              <p:nvPr/>
            </p:nvSpPr>
            <p:spPr>
              <a:xfrm>
                <a:off x="3472052" y="340603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80" name="Oval 79"/>
              <p:cNvSpPr/>
              <p:nvPr/>
            </p:nvSpPr>
            <p:spPr>
              <a:xfrm>
                <a:off x="3868895" y="288848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81" name="Oval 80"/>
              <p:cNvSpPr/>
              <p:nvPr/>
            </p:nvSpPr>
            <p:spPr>
              <a:xfrm>
                <a:off x="4021295" y="324005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grpSp>
        <p:sp>
          <p:nvSpPr>
            <p:cNvPr id="37" name="Freeform 36"/>
            <p:cNvSpPr/>
            <p:nvPr/>
          </p:nvSpPr>
          <p:spPr>
            <a:xfrm>
              <a:off x="2139636" y="1520982"/>
              <a:ext cx="467762" cy="1593410"/>
            </a:xfrm>
            <a:custGeom>
              <a:avLst/>
              <a:gdLst>
                <a:gd name="connsiteX0" fmla="*/ 404388 w 467762"/>
                <a:gd name="connsiteY0" fmla="*/ 0 h 1593410"/>
                <a:gd name="connsiteX1" fmla="*/ 205212 w 467762"/>
                <a:gd name="connsiteY1" fmla="*/ 162963 h 1593410"/>
                <a:gd name="connsiteX2" fmla="*/ 69410 w 467762"/>
                <a:gd name="connsiteY2" fmla="*/ 389299 h 1593410"/>
                <a:gd name="connsiteX3" fmla="*/ 15089 w 467762"/>
                <a:gd name="connsiteY3" fmla="*/ 869133 h 1593410"/>
                <a:gd name="connsiteX4" fmla="*/ 159944 w 467762"/>
                <a:gd name="connsiteY4" fmla="*/ 1176951 h 1593410"/>
                <a:gd name="connsiteX5" fmla="*/ 467762 w 467762"/>
                <a:gd name="connsiteY5" fmla="*/ 1593410 h 159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762" h="1593410">
                  <a:moveTo>
                    <a:pt x="404388" y="0"/>
                  </a:moveTo>
                  <a:cubicBezTo>
                    <a:pt x="332715" y="49040"/>
                    <a:pt x="261042" y="98080"/>
                    <a:pt x="205212" y="162963"/>
                  </a:cubicBezTo>
                  <a:cubicBezTo>
                    <a:pt x="149382" y="227846"/>
                    <a:pt x="101097" y="271604"/>
                    <a:pt x="69410" y="389299"/>
                  </a:cubicBezTo>
                  <a:cubicBezTo>
                    <a:pt x="37723" y="506994"/>
                    <a:pt x="0" y="737858"/>
                    <a:pt x="15089" y="869133"/>
                  </a:cubicBezTo>
                  <a:cubicBezTo>
                    <a:pt x="30178" y="1000408"/>
                    <a:pt x="84499" y="1056238"/>
                    <a:pt x="159944" y="1176951"/>
                  </a:cubicBezTo>
                  <a:cubicBezTo>
                    <a:pt x="235390" y="1297664"/>
                    <a:pt x="351576" y="1445537"/>
                    <a:pt x="467762" y="15934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Freeform 37"/>
            <p:cNvSpPr/>
            <p:nvPr/>
          </p:nvSpPr>
          <p:spPr>
            <a:xfrm>
              <a:off x="2029485" y="2498756"/>
              <a:ext cx="1302190" cy="1013989"/>
            </a:xfrm>
            <a:custGeom>
              <a:avLst/>
              <a:gdLst>
                <a:gd name="connsiteX0" fmla="*/ 1302190 w 1302190"/>
                <a:gd name="connsiteY0" fmla="*/ 0 h 1013989"/>
                <a:gd name="connsiteX1" fmla="*/ 1066800 w 1302190"/>
                <a:gd name="connsiteY1" fmla="*/ 271604 h 1013989"/>
                <a:gd name="connsiteX2" fmla="*/ 722768 w 1302190"/>
                <a:gd name="connsiteY2" fmla="*/ 262551 h 1013989"/>
                <a:gd name="connsiteX3" fmla="*/ 369683 w 1302190"/>
                <a:gd name="connsiteY3" fmla="*/ 172016 h 1013989"/>
                <a:gd name="connsiteX4" fmla="*/ 98079 w 1302190"/>
                <a:gd name="connsiteY4" fmla="*/ 226337 h 1013989"/>
                <a:gd name="connsiteX5" fmla="*/ 16598 w 1302190"/>
                <a:gd name="connsiteY5" fmla="*/ 461727 h 1013989"/>
                <a:gd name="connsiteX6" fmla="*/ 197667 w 1302190"/>
                <a:gd name="connsiteY6" fmla="*/ 805759 h 1013989"/>
                <a:gd name="connsiteX7" fmla="*/ 460218 w 1302190"/>
                <a:gd name="connsiteY7" fmla="*/ 851026 h 1013989"/>
                <a:gd name="connsiteX8" fmla="*/ 614127 w 1302190"/>
                <a:gd name="connsiteY8" fmla="*/ 1013989 h 101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190" h="1013989">
                  <a:moveTo>
                    <a:pt x="1302190" y="0"/>
                  </a:moveTo>
                  <a:cubicBezTo>
                    <a:pt x="1232780" y="113923"/>
                    <a:pt x="1163370" y="227846"/>
                    <a:pt x="1066800" y="271604"/>
                  </a:cubicBezTo>
                  <a:cubicBezTo>
                    <a:pt x="970230" y="315363"/>
                    <a:pt x="838954" y="279149"/>
                    <a:pt x="722768" y="262551"/>
                  </a:cubicBezTo>
                  <a:cubicBezTo>
                    <a:pt x="606582" y="245953"/>
                    <a:pt x="473798" y="178052"/>
                    <a:pt x="369683" y="172016"/>
                  </a:cubicBezTo>
                  <a:cubicBezTo>
                    <a:pt x="265568" y="165980"/>
                    <a:pt x="156927" y="178052"/>
                    <a:pt x="98079" y="226337"/>
                  </a:cubicBezTo>
                  <a:cubicBezTo>
                    <a:pt x="39232" y="274622"/>
                    <a:pt x="0" y="365157"/>
                    <a:pt x="16598" y="461727"/>
                  </a:cubicBezTo>
                  <a:cubicBezTo>
                    <a:pt x="33196" y="558297"/>
                    <a:pt x="123730" y="740876"/>
                    <a:pt x="197667" y="805759"/>
                  </a:cubicBezTo>
                  <a:cubicBezTo>
                    <a:pt x="271604" y="870642"/>
                    <a:pt x="390808" y="816321"/>
                    <a:pt x="460218" y="851026"/>
                  </a:cubicBezTo>
                  <a:cubicBezTo>
                    <a:pt x="529628" y="885731"/>
                    <a:pt x="571877" y="949860"/>
                    <a:pt x="614127" y="10139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9" name="Freeform 38"/>
            <p:cNvSpPr/>
            <p:nvPr/>
          </p:nvSpPr>
          <p:spPr>
            <a:xfrm>
              <a:off x="3349782" y="1739774"/>
              <a:ext cx="2553077" cy="2135109"/>
            </a:xfrm>
            <a:custGeom>
              <a:avLst/>
              <a:gdLst>
                <a:gd name="connsiteX0" fmla="*/ 2553077 w 2553077"/>
                <a:gd name="connsiteY0" fmla="*/ 25652 h 2135109"/>
                <a:gd name="connsiteX1" fmla="*/ 2127565 w 2553077"/>
                <a:gd name="connsiteY1" fmla="*/ 89026 h 2135109"/>
                <a:gd name="connsiteX2" fmla="*/ 1530036 w 2553077"/>
                <a:gd name="connsiteY2" fmla="*/ 559806 h 2135109"/>
                <a:gd name="connsiteX3" fmla="*/ 1339913 w 2553077"/>
                <a:gd name="connsiteY3" fmla="*/ 1057747 h 2135109"/>
                <a:gd name="connsiteX4" fmla="*/ 1231271 w 2553077"/>
                <a:gd name="connsiteY4" fmla="*/ 1184495 h 2135109"/>
                <a:gd name="connsiteX5" fmla="*/ 878186 w 2553077"/>
                <a:gd name="connsiteY5" fmla="*/ 1311244 h 2135109"/>
                <a:gd name="connsiteX6" fmla="*/ 697117 w 2553077"/>
                <a:gd name="connsiteY6" fmla="*/ 1628115 h 2135109"/>
                <a:gd name="connsiteX7" fmla="*/ 579422 w 2553077"/>
                <a:gd name="connsiteY7" fmla="*/ 2071735 h 2135109"/>
                <a:gd name="connsiteX8" fmla="*/ 0 w 2553077"/>
                <a:gd name="connsiteY8" fmla="*/ 2008361 h 21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3077" h="2135109">
                  <a:moveTo>
                    <a:pt x="2553077" y="25652"/>
                  </a:moveTo>
                  <a:cubicBezTo>
                    <a:pt x="2425574" y="12826"/>
                    <a:pt x="2298072" y="0"/>
                    <a:pt x="2127565" y="89026"/>
                  </a:cubicBezTo>
                  <a:cubicBezTo>
                    <a:pt x="1957058" y="178052"/>
                    <a:pt x="1661311" y="398353"/>
                    <a:pt x="1530036" y="559806"/>
                  </a:cubicBezTo>
                  <a:cubicBezTo>
                    <a:pt x="1398761" y="721259"/>
                    <a:pt x="1389707" y="953632"/>
                    <a:pt x="1339913" y="1057747"/>
                  </a:cubicBezTo>
                  <a:cubicBezTo>
                    <a:pt x="1290119" y="1161862"/>
                    <a:pt x="1308225" y="1142246"/>
                    <a:pt x="1231271" y="1184495"/>
                  </a:cubicBezTo>
                  <a:cubicBezTo>
                    <a:pt x="1154317" y="1226744"/>
                    <a:pt x="967212" y="1237307"/>
                    <a:pt x="878186" y="1311244"/>
                  </a:cubicBezTo>
                  <a:cubicBezTo>
                    <a:pt x="789160" y="1385181"/>
                    <a:pt x="746911" y="1501367"/>
                    <a:pt x="697117" y="1628115"/>
                  </a:cubicBezTo>
                  <a:cubicBezTo>
                    <a:pt x="647323" y="1754863"/>
                    <a:pt x="695608" y="2008361"/>
                    <a:pt x="579422" y="2071735"/>
                  </a:cubicBezTo>
                  <a:cubicBezTo>
                    <a:pt x="463236" y="2135109"/>
                    <a:pt x="231618" y="2071735"/>
                    <a:pt x="0" y="200836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0" name="Freeform 39"/>
            <p:cNvSpPr/>
            <p:nvPr/>
          </p:nvSpPr>
          <p:spPr>
            <a:xfrm>
              <a:off x="3693814" y="2021940"/>
              <a:ext cx="2725093" cy="1318789"/>
            </a:xfrm>
            <a:custGeom>
              <a:avLst/>
              <a:gdLst>
                <a:gd name="connsiteX0" fmla="*/ 2725093 w 2725093"/>
                <a:gd name="connsiteY0" fmla="*/ 268587 h 1318789"/>
                <a:gd name="connsiteX1" fmla="*/ 2525917 w 2725093"/>
                <a:gd name="connsiteY1" fmla="*/ 123731 h 1318789"/>
                <a:gd name="connsiteX2" fmla="*/ 2118511 w 2725093"/>
                <a:gd name="connsiteY2" fmla="*/ 6036 h 1318789"/>
                <a:gd name="connsiteX3" fmla="*/ 1647731 w 2725093"/>
                <a:gd name="connsiteY3" fmla="*/ 87517 h 1318789"/>
                <a:gd name="connsiteX4" fmla="*/ 1321806 w 2725093"/>
                <a:gd name="connsiteY4" fmla="*/ 368175 h 1318789"/>
                <a:gd name="connsiteX5" fmla="*/ 941560 w 2725093"/>
                <a:gd name="connsiteY5" fmla="*/ 467763 h 1318789"/>
                <a:gd name="connsiteX6" fmla="*/ 606582 w 2725093"/>
                <a:gd name="connsiteY6" fmla="*/ 594511 h 1318789"/>
                <a:gd name="connsiteX7" fmla="*/ 334978 w 2725093"/>
                <a:gd name="connsiteY7" fmla="*/ 1074345 h 1318789"/>
                <a:gd name="connsiteX8" fmla="*/ 0 w 2725093"/>
                <a:gd name="connsiteY8" fmla="*/ 1318789 h 131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5093" h="1318789">
                  <a:moveTo>
                    <a:pt x="2725093" y="268587"/>
                  </a:moveTo>
                  <a:cubicBezTo>
                    <a:pt x="2676053" y="218038"/>
                    <a:pt x="2627014" y="167490"/>
                    <a:pt x="2525917" y="123731"/>
                  </a:cubicBezTo>
                  <a:cubicBezTo>
                    <a:pt x="2424820" y="79973"/>
                    <a:pt x="2264875" y="12072"/>
                    <a:pt x="2118511" y="6036"/>
                  </a:cubicBezTo>
                  <a:cubicBezTo>
                    <a:pt x="1972147" y="0"/>
                    <a:pt x="1780515" y="27161"/>
                    <a:pt x="1647731" y="87517"/>
                  </a:cubicBezTo>
                  <a:cubicBezTo>
                    <a:pt x="1514947" y="147874"/>
                    <a:pt x="1439501" y="304801"/>
                    <a:pt x="1321806" y="368175"/>
                  </a:cubicBezTo>
                  <a:cubicBezTo>
                    <a:pt x="1204111" y="431549"/>
                    <a:pt x="1060764" y="430040"/>
                    <a:pt x="941560" y="467763"/>
                  </a:cubicBezTo>
                  <a:cubicBezTo>
                    <a:pt x="822356" y="505486"/>
                    <a:pt x="707679" y="493414"/>
                    <a:pt x="606582" y="594511"/>
                  </a:cubicBezTo>
                  <a:cubicBezTo>
                    <a:pt x="505485" y="695608"/>
                    <a:pt x="436075" y="953632"/>
                    <a:pt x="334978" y="1074345"/>
                  </a:cubicBezTo>
                  <a:cubicBezTo>
                    <a:pt x="233881" y="1195058"/>
                    <a:pt x="116940" y="1256923"/>
                    <a:pt x="0" y="13187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1" name="Freeform 40"/>
            <p:cNvSpPr/>
            <p:nvPr/>
          </p:nvSpPr>
          <p:spPr>
            <a:xfrm>
              <a:off x="3304515" y="1779006"/>
              <a:ext cx="1439501" cy="1253905"/>
            </a:xfrm>
            <a:custGeom>
              <a:avLst/>
              <a:gdLst>
                <a:gd name="connsiteX0" fmla="*/ 1439501 w 1439501"/>
                <a:gd name="connsiteY0" fmla="*/ 104115 h 1253905"/>
                <a:gd name="connsiteX1" fmla="*/ 1231271 w 1439501"/>
                <a:gd name="connsiteY1" fmla="*/ 149382 h 1253905"/>
                <a:gd name="connsiteX2" fmla="*/ 823865 w 1439501"/>
                <a:gd name="connsiteY2" fmla="*/ 49794 h 1253905"/>
                <a:gd name="connsiteX3" fmla="*/ 434566 w 1439501"/>
                <a:gd name="connsiteY3" fmla="*/ 448146 h 1253905"/>
                <a:gd name="connsiteX4" fmla="*/ 289711 w 1439501"/>
                <a:gd name="connsiteY4" fmla="*/ 946087 h 1253905"/>
                <a:gd name="connsiteX5" fmla="*/ 0 w 1439501"/>
                <a:gd name="connsiteY5" fmla="*/ 1253905 h 125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9501" h="1253905">
                  <a:moveTo>
                    <a:pt x="1439501" y="104115"/>
                  </a:moveTo>
                  <a:cubicBezTo>
                    <a:pt x="1386689" y="131275"/>
                    <a:pt x="1333877" y="158435"/>
                    <a:pt x="1231271" y="149382"/>
                  </a:cubicBezTo>
                  <a:cubicBezTo>
                    <a:pt x="1128665" y="140329"/>
                    <a:pt x="956649" y="0"/>
                    <a:pt x="823865" y="49794"/>
                  </a:cubicBezTo>
                  <a:cubicBezTo>
                    <a:pt x="691081" y="99588"/>
                    <a:pt x="523592" y="298764"/>
                    <a:pt x="434566" y="448146"/>
                  </a:cubicBezTo>
                  <a:cubicBezTo>
                    <a:pt x="345540" y="597528"/>
                    <a:pt x="362139" y="811794"/>
                    <a:pt x="289711" y="946087"/>
                  </a:cubicBezTo>
                  <a:cubicBezTo>
                    <a:pt x="217283" y="1080380"/>
                    <a:pt x="108641" y="1167142"/>
                    <a:pt x="0" y="1253905"/>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2" name="Freeform 41"/>
            <p:cNvSpPr/>
            <p:nvPr/>
          </p:nvSpPr>
          <p:spPr>
            <a:xfrm>
              <a:off x="7088863" y="1629624"/>
              <a:ext cx="674484" cy="1865014"/>
            </a:xfrm>
            <a:custGeom>
              <a:avLst/>
              <a:gdLst>
                <a:gd name="connsiteX0" fmla="*/ 0 w 674484"/>
                <a:gd name="connsiteY0" fmla="*/ 0 h 1865014"/>
                <a:gd name="connsiteX1" fmla="*/ 588476 w 674484"/>
                <a:gd name="connsiteY1" fmla="*/ 425513 h 1865014"/>
                <a:gd name="connsiteX2" fmla="*/ 516048 w 674484"/>
                <a:gd name="connsiteY2" fmla="*/ 1448554 h 1865014"/>
                <a:gd name="connsiteX3" fmla="*/ 63375 w 674484"/>
                <a:gd name="connsiteY3" fmla="*/ 1865014 h 1865014"/>
              </a:gdLst>
              <a:ahLst/>
              <a:cxnLst>
                <a:cxn ang="0">
                  <a:pos x="connsiteX0" y="connsiteY0"/>
                </a:cxn>
                <a:cxn ang="0">
                  <a:pos x="connsiteX1" y="connsiteY1"/>
                </a:cxn>
                <a:cxn ang="0">
                  <a:pos x="connsiteX2" y="connsiteY2"/>
                </a:cxn>
                <a:cxn ang="0">
                  <a:pos x="connsiteX3" y="connsiteY3"/>
                </a:cxn>
              </a:cxnLst>
              <a:rect l="l" t="t" r="r" b="b"/>
              <a:pathLst>
                <a:path w="674484" h="1865014">
                  <a:moveTo>
                    <a:pt x="0" y="0"/>
                  </a:moveTo>
                  <a:cubicBezTo>
                    <a:pt x="251234" y="92043"/>
                    <a:pt x="502468" y="184087"/>
                    <a:pt x="588476" y="425513"/>
                  </a:cubicBezTo>
                  <a:cubicBezTo>
                    <a:pt x="674484" y="666939"/>
                    <a:pt x="603565" y="1208637"/>
                    <a:pt x="516048" y="1448554"/>
                  </a:cubicBezTo>
                  <a:cubicBezTo>
                    <a:pt x="428531" y="1688471"/>
                    <a:pt x="245953" y="1776742"/>
                    <a:pt x="63375" y="186501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3" name="Freeform 42"/>
            <p:cNvSpPr/>
            <p:nvPr/>
          </p:nvSpPr>
          <p:spPr>
            <a:xfrm>
              <a:off x="5585988" y="992863"/>
              <a:ext cx="1751845" cy="2049101"/>
            </a:xfrm>
            <a:custGeom>
              <a:avLst/>
              <a:gdLst>
                <a:gd name="connsiteX0" fmla="*/ 0 w 1751845"/>
                <a:gd name="connsiteY0" fmla="*/ 211248 h 2049101"/>
                <a:gd name="connsiteX1" fmla="*/ 244444 w 1751845"/>
                <a:gd name="connsiteY1" fmla="*/ 75446 h 2049101"/>
                <a:gd name="connsiteX2" fmla="*/ 579422 w 1751845"/>
                <a:gd name="connsiteY2" fmla="*/ 66392 h 2049101"/>
                <a:gd name="connsiteX3" fmla="*/ 887240 w 1751845"/>
                <a:gd name="connsiteY3" fmla="*/ 473798 h 2049101"/>
                <a:gd name="connsiteX4" fmla="*/ 1167897 w 1751845"/>
                <a:gd name="connsiteY4" fmla="*/ 817830 h 2049101"/>
                <a:gd name="connsiteX5" fmla="*/ 1539089 w 1751845"/>
                <a:gd name="connsiteY5" fmla="*/ 944579 h 2049101"/>
                <a:gd name="connsiteX6" fmla="*/ 1738265 w 1751845"/>
                <a:gd name="connsiteY6" fmla="*/ 1442519 h 2049101"/>
                <a:gd name="connsiteX7" fmla="*/ 1457608 w 1751845"/>
                <a:gd name="connsiteY7" fmla="*/ 1849925 h 2049101"/>
                <a:gd name="connsiteX8" fmla="*/ 1339913 w 1751845"/>
                <a:gd name="connsiteY8" fmla="*/ 2049101 h 204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845" h="2049101">
                  <a:moveTo>
                    <a:pt x="0" y="211248"/>
                  </a:moveTo>
                  <a:cubicBezTo>
                    <a:pt x="73937" y="155418"/>
                    <a:pt x="147874" y="99589"/>
                    <a:pt x="244444" y="75446"/>
                  </a:cubicBezTo>
                  <a:cubicBezTo>
                    <a:pt x="341014" y="51303"/>
                    <a:pt x="472289" y="0"/>
                    <a:pt x="579422" y="66392"/>
                  </a:cubicBezTo>
                  <a:cubicBezTo>
                    <a:pt x="686555" y="132784"/>
                    <a:pt x="789161" y="348558"/>
                    <a:pt x="887240" y="473798"/>
                  </a:cubicBezTo>
                  <a:cubicBezTo>
                    <a:pt x="985319" y="599038"/>
                    <a:pt x="1059256" y="739367"/>
                    <a:pt x="1167897" y="817830"/>
                  </a:cubicBezTo>
                  <a:cubicBezTo>
                    <a:pt x="1276539" y="896294"/>
                    <a:pt x="1444028" y="840464"/>
                    <a:pt x="1539089" y="944579"/>
                  </a:cubicBezTo>
                  <a:cubicBezTo>
                    <a:pt x="1634150" y="1048694"/>
                    <a:pt x="1751845" y="1291628"/>
                    <a:pt x="1738265" y="1442519"/>
                  </a:cubicBezTo>
                  <a:cubicBezTo>
                    <a:pt x="1724685" y="1593410"/>
                    <a:pt x="1524000" y="1748828"/>
                    <a:pt x="1457608" y="1849925"/>
                  </a:cubicBezTo>
                  <a:cubicBezTo>
                    <a:pt x="1391216" y="1951022"/>
                    <a:pt x="1365564" y="2000061"/>
                    <a:pt x="1339913" y="204910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4" name="Freeform 43"/>
            <p:cNvSpPr/>
            <p:nvPr/>
          </p:nvSpPr>
          <p:spPr>
            <a:xfrm>
              <a:off x="5830432" y="2340320"/>
              <a:ext cx="461726" cy="774072"/>
            </a:xfrm>
            <a:custGeom>
              <a:avLst/>
              <a:gdLst>
                <a:gd name="connsiteX0" fmla="*/ 0 w 461726"/>
                <a:gd name="connsiteY0" fmla="*/ 13581 h 774072"/>
                <a:gd name="connsiteX1" fmla="*/ 162962 w 461726"/>
                <a:gd name="connsiteY1" fmla="*/ 22634 h 774072"/>
                <a:gd name="connsiteX2" fmla="*/ 325924 w 461726"/>
                <a:gd name="connsiteY2" fmla="*/ 149383 h 774072"/>
                <a:gd name="connsiteX3" fmla="*/ 398352 w 461726"/>
                <a:gd name="connsiteY3" fmla="*/ 529629 h 774072"/>
                <a:gd name="connsiteX4" fmla="*/ 461726 w 461726"/>
                <a:gd name="connsiteY4" fmla="*/ 774072 h 774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726" h="774072">
                  <a:moveTo>
                    <a:pt x="0" y="13581"/>
                  </a:moveTo>
                  <a:cubicBezTo>
                    <a:pt x="54320" y="6790"/>
                    <a:pt x="108641" y="0"/>
                    <a:pt x="162962" y="22634"/>
                  </a:cubicBezTo>
                  <a:cubicBezTo>
                    <a:pt x="217283" y="45268"/>
                    <a:pt x="286692" y="64884"/>
                    <a:pt x="325924" y="149383"/>
                  </a:cubicBezTo>
                  <a:cubicBezTo>
                    <a:pt x="365156" y="233882"/>
                    <a:pt x="375718" y="425514"/>
                    <a:pt x="398352" y="529629"/>
                  </a:cubicBezTo>
                  <a:cubicBezTo>
                    <a:pt x="420986" y="633744"/>
                    <a:pt x="441356" y="703908"/>
                    <a:pt x="461726" y="774072"/>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5" name="Freeform 44"/>
            <p:cNvSpPr/>
            <p:nvPr/>
          </p:nvSpPr>
          <p:spPr>
            <a:xfrm>
              <a:off x="4363770" y="2281473"/>
              <a:ext cx="1394234" cy="835937"/>
            </a:xfrm>
            <a:custGeom>
              <a:avLst/>
              <a:gdLst>
                <a:gd name="connsiteX0" fmla="*/ 0 w 1394234"/>
                <a:gd name="connsiteY0" fmla="*/ 0 h 835937"/>
                <a:gd name="connsiteX1" fmla="*/ 162963 w 1394234"/>
                <a:gd name="connsiteY1" fmla="*/ 90535 h 835937"/>
                <a:gd name="connsiteX2" fmla="*/ 597529 w 1394234"/>
                <a:gd name="connsiteY2" fmla="*/ 36214 h 835937"/>
                <a:gd name="connsiteX3" fmla="*/ 1086416 w 1394234"/>
                <a:gd name="connsiteY3" fmla="*/ 298765 h 835937"/>
                <a:gd name="connsiteX4" fmla="*/ 1321806 w 1394234"/>
                <a:gd name="connsiteY4" fmla="*/ 751438 h 835937"/>
                <a:gd name="connsiteX5" fmla="*/ 1394234 w 1394234"/>
                <a:gd name="connsiteY5" fmla="*/ 805759 h 83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4234" h="835937">
                  <a:moveTo>
                    <a:pt x="0" y="0"/>
                  </a:moveTo>
                  <a:cubicBezTo>
                    <a:pt x="31687" y="42249"/>
                    <a:pt x="63375" y="84499"/>
                    <a:pt x="162963" y="90535"/>
                  </a:cubicBezTo>
                  <a:cubicBezTo>
                    <a:pt x="262551" y="96571"/>
                    <a:pt x="443620" y="1509"/>
                    <a:pt x="597529" y="36214"/>
                  </a:cubicBezTo>
                  <a:cubicBezTo>
                    <a:pt x="751438" y="70919"/>
                    <a:pt x="965703" y="179561"/>
                    <a:pt x="1086416" y="298765"/>
                  </a:cubicBezTo>
                  <a:cubicBezTo>
                    <a:pt x="1207129" y="417969"/>
                    <a:pt x="1270503" y="666939"/>
                    <a:pt x="1321806" y="751438"/>
                  </a:cubicBezTo>
                  <a:cubicBezTo>
                    <a:pt x="1373109" y="835937"/>
                    <a:pt x="1383671" y="820848"/>
                    <a:pt x="1394234" y="80575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6" name="Freeform 45"/>
            <p:cNvSpPr/>
            <p:nvPr/>
          </p:nvSpPr>
          <p:spPr>
            <a:xfrm>
              <a:off x="4291343" y="1358020"/>
              <a:ext cx="1484768" cy="2444436"/>
            </a:xfrm>
            <a:custGeom>
              <a:avLst/>
              <a:gdLst>
                <a:gd name="connsiteX0" fmla="*/ 0 w 1484768"/>
                <a:gd name="connsiteY0" fmla="*/ 0 h 2444436"/>
                <a:gd name="connsiteX1" fmla="*/ 108641 w 1484768"/>
                <a:gd name="connsiteY1" fmla="*/ 316872 h 2444436"/>
                <a:gd name="connsiteX2" fmla="*/ 316871 w 1484768"/>
                <a:gd name="connsiteY2" fmla="*/ 769545 h 2444436"/>
                <a:gd name="connsiteX3" fmla="*/ 253497 w 1484768"/>
                <a:gd name="connsiteY3" fmla="*/ 1330860 h 2444436"/>
                <a:gd name="connsiteX4" fmla="*/ 90534 w 1484768"/>
                <a:gd name="connsiteY4" fmla="*/ 1855961 h 2444436"/>
                <a:gd name="connsiteX5" fmla="*/ 561314 w 1484768"/>
                <a:gd name="connsiteY5" fmla="*/ 2362955 h 2444436"/>
                <a:gd name="connsiteX6" fmla="*/ 1484768 w 1484768"/>
                <a:gd name="connsiteY6" fmla="*/ 2344848 h 244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768" h="2444436">
                  <a:moveTo>
                    <a:pt x="0" y="0"/>
                  </a:moveTo>
                  <a:cubicBezTo>
                    <a:pt x="27914" y="94307"/>
                    <a:pt x="55829" y="188614"/>
                    <a:pt x="108641" y="316872"/>
                  </a:cubicBezTo>
                  <a:cubicBezTo>
                    <a:pt x="161453" y="445130"/>
                    <a:pt x="292728" y="600547"/>
                    <a:pt x="316871" y="769545"/>
                  </a:cubicBezTo>
                  <a:cubicBezTo>
                    <a:pt x="341014" y="938543"/>
                    <a:pt x="291220" y="1149791"/>
                    <a:pt x="253497" y="1330860"/>
                  </a:cubicBezTo>
                  <a:cubicBezTo>
                    <a:pt x="215774" y="1511929"/>
                    <a:pt x="39231" y="1683945"/>
                    <a:pt x="90534" y="1855961"/>
                  </a:cubicBezTo>
                  <a:cubicBezTo>
                    <a:pt x="141837" y="2027977"/>
                    <a:pt x="328942" y="2281474"/>
                    <a:pt x="561314" y="2362955"/>
                  </a:cubicBezTo>
                  <a:cubicBezTo>
                    <a:pt x="793686" y="2444436"/>
                    <a:pt x="1139227" y="2394642"/>
                    <a:pt x="1484768" y="234484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7" name="Freeform 46"/>
            <p:cNvSpPr/>
            <p:nvPr/>
          </p:nvSpPr>
          <p:spPr>
            <a:xfrm>
              <a:off x="3309042" y="1720158"/>
              <a:ext cx="2014396" cy="1584357"/>
            </a:xfrm>
            <a:custGeom>
              <a:avLst/>
              <a:gdLst>
                <a:gd name="connsiteX0" fmla="*/ 76954 w 2014396"/>
                <a:gd name="connsiteY0" fmla="*/ 0 h 1584357"/>
                <a:gd name="connsiteX1" fmla="*/ 13580 w 2014396"/>
                <a:gd name="connsiteY1" fmla="*/ 199177 h 1584357"/>
                <a:gd name="connsiteX2" fmla="*/ 158435 w 2014396"/>
                <a:gd name="connsiteY2" fmla="*/ 362139 h 1584357"/>
                <a:gd name="connsiteX3" fmla="*/ 511520 w 2014396"/>
                <a:gd name="connsiteY3" fmla="*/ 470781 h 1584357"/>
                <a:gd name="connsiteX4" fmla="*/ 611108 w 2014396"/>
                <a:gd name="connsiteY4" fmla="*/ 896293 h 1584357"/>
                <a:gd name="connsiteX5" fmla="*/ 692590 w 2014396"/>
                <a:gd name="connsiteY5" fmla="*/ 995882 h 1584357"/>
                <a:gd name="connsiteX6" fmla="*/ 873659 w 2014396"/>
                <a:gd name="connsiteY6" fmla="*/ 923454 h 1584357"/>
                <a:gd name="connsiteX7" fmla="*/ 1099996 w 2014396"/>
                <a:gd name="connsiteY7" fmla="*/ 1195058 h 1584357"/>
                <a:gd name="connsiteX8" fmla="*/ 1652257 w 2014396"/>
                <a:gd name="connsiteY8" fmla="*/ 1285592 h 1584357"/>
                <a:gd name="connsiteX9" fmla="*/ 2014396 w 2014396"/>
                <a:gd name="connsiteY9" fmla="*/ 1584357 h 158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4396" h="1584357">
                  <a:moveTo>
                    <a:pt x="76954" y="0"/>
                  </a:moveTo>
                  <a:cubicBezTo>
                    <a:pt x="38477" y="69410"/>
                    <a:pt x="0" y="138821"/>
                    <a:pt x="13580" y="199177"/>
                  </a:cubicBezTo>
                  <a:cubicBezTo>
                    <a:pt x="27160" y="259534"/>
                    <a:pt x="75445" y="316872"/>
                    <a:pt x="158435" y="362139"/>
                  </a:cubicBezTo>
                  <a:cubicBezTo>
                    <a:pt x="241425" y="407406"/>
                    <a:pt x="436075" y="381755"/>
                    <a:pt x="511520" y="470781"/>
                  </a:cubicBezTo>
                  <a:cubicBezTo>
                    <a:pt x="586965" y="559807"/>
                    <a:pt x="580930" y="808776"/>
                    <a:pt x="611108" y="896293"/>
                  </a:cubicBezTo>
                  <a:cubicBezTo>
                    <a:pt x="641286" y="983810"/>
                    <a:pt x="648832" y="991355"/>
                    <a:pt x="692590" y="995882"/>
                  </a:cubicBezTo>
                  <a:cubicBezTo>
                    <a:pt x="736348" y="1000409"/>
                    <a:pt x="805758" y="890258"/>
                    <a:pt x="873659" y="923454"/>
                  </a:cubicBezTo>
                  <a:cubicBezTo>
                    <a:pt x="941560" y="956650"/>
                    <a:pt x="970230" y="1134702"/>
                    <a:pt x="1099996" y="1195058"/>
                  </a:cubicBezTo>
                  <a:cubicBezTo>
                    <a:pt x="1229762" y="1255414"/>
                    <a:pt x="1499857" y="1220709"/>
                    <a:pt x="1652257" y="1285592"/>
                  </a:cubicBezTo>
                  <a:cubicBezTo>
                    <a:pt x="1804657" y="1350475"/>
                    <a:pt x="1909526" y="1467416"/>
                    <a:pt x="2014396" y="158435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8" name="Freeform 47"/>
            <p:cNvSpPr/>
            <p:nvPr/>
          </p:nvSpPr>
          <p:spPr>
            <a:xfrm>
              <a:off x="2483667" y="2227152"/>
              <a:ext cx="3817545" cy="1783533"/>
            </a:xfrm>
            <a:custGeom>
              <a:avLst/>
              <a:gdLst>
                <a:gd name="connsiteX0" fmla="*/ 187105 w 3817545"/>
                <a:gd name="connsiteY0" fmla="*/ 0 h 1783533"/>
                <a:gd name="connsiteX1" fmla="*/ 51303 w 3817545"/>
                <a:gd name="connsiteY1" fmla="*/ 316872 h 1783533"/>
                <a:gd name="connsiteX2" fmla="*/ 494923 w 3817545"/>
                <a:gd name="connsiteY2" fmla="*/ 506995 h 1783533"/>
                <a:gd name="connsiteX3" fmla="*/ 1345949 w 3817545"/>
                <a:gd name="connsiteY3" fmla="*/ 706171 h 1783533"/>
                <a:gd name="connsiteX4" fmla="*/ 1843889 w 3817545"/>
                <a:gd name="connsiteY4" fmla="*/ 1312753 h 1783533"/>
                <a:gd name="connsiteX5" fmla="*/ 2387097 w 3817545"/>
                <a:gd name="connsiteY5" fmla="*/ 1629624 h 1783533"/>
                <a:gd name="connsiteX6" fmla="*/ 3401085 w 3817545"/>
                <a:gd name="connsiteY6" fmla="*/ 1774480 h 1783533"/>
                <a:gd name="connsiteX7" fmla="*/ 3817545 w 3817545"/>
                <a:gd name="connsiteY7" fmla="*/ 1575303 h 17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7545" h="1783533">
                  <a:moveTo>
                    <a:pt x="187105" y="0"/>
                  </a:moveTo>
                  <a:cubicBezTo>
                    <a:pt x="93552" y="116186"/>
                    <a:pt x="0" y="232373"/>
                    <a:pt x="51303" y="316872"/>
                  </a:cubicBezTo>
                  <a:cubicBezTo>
                    <a:pt x="102606" y="401371"/>
                    <a:pt x="279149" y="442112"/>
                    <a:pt x="494923" y="506995"/>
                  </a:cubicBezTo>
                  <a:cubicBezTo>
                    <a:pt x="710697" y="571878"/>
                    <a:pt x="1121121" y="571878"/>
                    <a:pt x="1345949" y="706171"/>
                  </a:cubicBezTo>
                  <a:cubicBezTo>
                    <a:pt x="1570777" y="840464"/>
                    <a:pt x="1670365" y="1158844"/>
                    <a:pt x="1843889" y="1312753"/>
                  </a:cubicBezTo>
                  <a:cubicBezTo>
                    <a:pt x="2017413" y="1466662"/>
                    <a:pt x="2127564" y="1552670"/>
                    <a:pt x="2387097" y="1629624"/>
                  </a:cubicBezTo>
                  <a:cubicBezTo>
                    <a:pt x="2646630" y="1706579"/>
                    <a:pt x="3162677" y="1783533"/>
                    <a:pt x="3401085" y="1774480"/>
                  </a:cubicBezTo>
                  <a:cubicBezTo>
                    <a:pt x="3639493" y="1765427"/>
                    <a:pt x="3728519" y="1670365"/>
                    <a:pt x="3817545" y="157530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9" name="Freeform 48"/>
            <p:cNvSpPr/>
            <p:nvPr/>
          </p:nvSpPr>
          <p:spPr>
            <a:xfrm>
              <a:off x="2317688" y="3331675"/>
              <a:ext cx="262550" cy="878186"/>
            </a:xfrm>
            <a:custGeom>
              <a:avLst/>
              <a:gdLst>
                <a:gd name="connsiteX0" fmla="*/ 262550 w 262550"/>
                <a:gd name="connsiteY0" fmla="*/ 0 h 878186"/>
                <a:gd name="connsiteX1" fmla="*/ 90534 w 262550"/>
                <a:gd name="connsiteY1" fmla="*/ 190123 h 878186"/>
                <a:gd name="connsiteX2" fmla="*/ 9053 w 262550"/>
                <a:gd name="connsiteY2" fmla="*/ 552262 h 878186"/>
                <a:gd name="connsiteX3" fmla="*/ 36213 w 262550"/>
                <a:gd name="connsiteY3" fmla="*/ 878186 h 878186"/>
              </a:gdLst>
              <a:ahLst/>
              <a:cxnLst>
                <a:cxn ang="0">
                  <a:pos x="connsiteX0" y="connsiteY0"/>
                </a:cxn>
                <a:cxn ang="0">
                  <a:pos x="connsiteX1" y="connsiteY1"/>
                </a:cxn>
                <a:cxn ang="0">
                  <a:pos x="connsiteX2" y="connsiteY2"/>
                </a:cxn>
                <a:cxn ang="0">
                  <a:pos x="connsiteX3" y="connsiteY3"/>
                </a:cxn>
              </a:cxnLst>
              <a:rect l="l" t="t" r="r" b="b"/>
              <a:pathLst>
                <a:path w="262550" h="878186">
                  <a:moveTo>
                    <a:pt x="262550" y="0"/>
                  </a:moveTo>
                  <a:cubicBezTo>
                    <a:pt x="197666" y="49039"/>
                    <a:pt x="132783" y="98079"/>
                    <a:pt x="90534" y="190123"/>
                  </a:cubicBezTo>
                  <a:cubicBezTo>
                    <a:pt x="48285" y="282167"/>
                    <a:pt x="18106" y="437585"/>
                    <a:pt x="9053" y="552262"/>
                  </a:cubicBezTo>
                  <a:cubicBezTo>
                    <a:pt x="0" y="666939"/>
                    <a:pt x="18106" y="772562"/>
                    <a:pt x="36213" y="87818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Freeform 49"/>
            <p:cNvSpPr/>
            <p:nvPr/>
          </p:nvSpPr>
          <p:spPr>
            <a:xfrm>
              <a:off x="3684760" y="3467477"/>
              <a:ext cx="253497" cy="823866"/>
            </a:xfrm>
            <a:custGeom>
              <a:avLst/>
              <a:gdLst>
                <a:gd name="connsiteX0" fmla="*/ 0 w 253497"/>
                <a:gd name="connsiteY0" fmla="*/ 0 h 823866"/>
                <a:gd name="connsiteX1" fmla="*/ 172016 w 253497"/>
                <a:gd name="connsiteY1" fmla="*/ 226337 h 823866"/>
                <a:gd name="connsiteX2" fmla="*/ 253497 w 253497"/>
                <a:gd name="connsiteY2" fmla="*/ 823866 h 823866"/>
              </a:gdLst>
              <a:ahLst/>
              <a:cxnLst>
                <a:cxn ang="0">
                  <a:pos x="connsiteX0" y="connsiteY0"/>
                </a:cxn>
                <a:cxn ang="0">
                  <a:pos x="connsiteX1" y="connsiteY1"/>
                </a:cxn>
                <a:cxn ang="0">
                  <a:pos x="connsiteX2" y="connsiteY2"/>
                </a:cxn>
              </a:cxnLst>
              <a:rect l="l" t="t" r="r" b="b"/>
              <a:pathLst>
                <a:path w="253497" h="823866">
                  <a:moveTo>
                    <a:pt x="0" y="0"/>
                  </a:moveTo>
                  <a:cubicBezTo>
                    <a:pt x="64883" y="44513"/>
                    <a:pt x="129766" y="89026"/>
                    <a:pt x="172016" y="226337"/>
                  </a:cubicBezTo>
                  <a:cubicBezTo>
                    <a:pt x="214266" y="363648"/>
                    <a:pt x="233881" y="593757"/>
                    <a:pt x="253497" y="82386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1" name="Freeform 50"/>
            <p:cNvSpPr/>
            <p:nvPr/>
          </p:nvSpPr>
          <p:spPr>
            <a:xfrm>
              <a:off x="2679826" y="3784349"/>
              <a:ext cx="72427" cy="706170"/>
            </a:xfrm>
            <a:custGeom>
              <a:avLst/>
              <a:gdLst>
                <a:gd name="connsiteX0" fmla="*/ 72427 w 72427"/>
                <a:gd name="connsiteY0" fmla="*/ 0 h 706170"/>
                <a:gd name="connsiteX1" fmla="*/ 0 w 72427"/>
                <a:gd name="connsiteY1" fmla="*/ 208229 h 706170"/>
                <a:gd name="connsiteX2" fmla="*/ 72427 w 72427"/>
                <a:gd name="connsiteY2" fmla="*/ 706170 h 706170"/>
              </a:gdLst>
              <a:ahLst/>
              <a:cxnLst>
                <a:cxn ang="0">
                  <a:pos x="connsiteX0" y="connsiteY0"/>
                </a:cxn>
                <a:cxn ang="0">
                  <a:pos x="connsiteX1" y="connsiteY1"/>
                </a:cxn>
                <a:cxn ang="0">
                  <a:pos x="connsiteX2" y="connsiteY2"/>
                </a:cxn>
              </a:cxnLst>
              <a:rect l="l" t="t" r="r" b="b"/>
              <a:pathLst>
                <a:path w="72427" h="706170">
                  <a:moveTo>
                    <a:pt x="72427" y="0"/>
                  </a:moveTo>
                  <a:cubicBezTo>
                    <a:pt x="36213" y="45267"/>
                    <a:pt x="0" y="90534"/>
                    <a:pt x="0" y="208229"/>
                  </a:cubicBezTo>
                  <a:cubicBezTo>
                    <a:pt x="0" y="325924"/>
                    <a:pt x="36213" y="516047"/>
                    <a:pt x="72427" y="70617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2" name="Freeform 51"/>
            <p:cNvSpPr/>
            <p:nvPr/>
          </p:nvSpPr>
          <p:spPr>
            <a:xfrm>
              <a:off x="2966519" y="3277354"/>
              <a:ext cx="120713" cy="860080"/>
            </a:xfrm>
            <a:custGeom>
              <a:avLst/>
              <a:gdLst>
                <a:gd name="connsiteX0" fmla="*/ 120713 w 120713"/>
                <a:gd name="connsiteY0" fmla="*/ 0 h 860080"/>
                <a:gd name="connsiteX1" fmla="*/ 39231 w 120713"/>
                <a:gd name="connsiteY1" fmla="*/ 235391 h 860080"/>
                <a:gd name="connsiteX2" fmla="*/ 12071 w 120713"/>
                <a:gd name="connsiteY2" fmla="*/ 534155 h 860080"/>
                <a:gd name="connsiteX3" fmla="*/ 111659 w 120713"/>
                <a:gd name="connsiteY3" fmla="*/ 860080 h 860080"/>
              </a:gdLst>
              <a:ahLst/>
              <a:cxnLst>
                <a:cxn ang="0">
                  <a:pos x="connsiteX0" y="connsiteY0"/>
                </a:cxn>
                <a:cxn ang="0">
                  <a:pos x="connsiteX1" y="connsiteY1"/>
                </a:cxn>
                <a:cxn ang="0">
                  <a:pos x="connsiteX2" y="connsiteY2"/>
                </a:cxn>
                <a:cxn ang="0">
                  <a:pos x="connsiteX3" y="connsiteY3"/>
                </a:cxn>
              </a:cxnLst>
              <a:rect l="l" t="t" r="r" b="b"/>
              <a:pathLst>
                <a:path w="120713" h="860080">
                  <a:moveTo>
                    <a:pt x="120713" y="0"/>
                  </a:moveTo>
                  <a:cubicBezTo>
                    <a:pt x="89025" y="73182"/>
                    <a:pt x="57338" y="146365"/>
                    <a:pt x="39231" y="235391"/>
                  </a:cubicBezTo>
                  <a:cubicBezTo>
                    <a:pt x="21124" y="324417"/>
                    <a:pt x="0" y="430040"/>
                    <a:pt x="12071" y="534155"/>
                  </a:cubicBezTo>
                  <a:cubicBezTo>
                    <a:pt x="24142" y="638270"/>
                    <a:pt x="67900" y="749175"/>
                    <a:pt x="111659" y="86008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3" name="Freeform 52"/>
            <p:cNvSpPr/>
            <p:nvPr/>
          </p:nvSpPr>
          <p:spPr>
            <a:xfrm>
              <a:off x="3295461" y="3829616"/>
              <a:ext cx="144856" cy="679010"/>
            </a:xfrm>
            <a:custGeom>
              <a:avLst/>
              <a:gdLst>
                <a:gd name="connsiteX0" fmla="*/ 0 w 144856"/>
                <a:gd name="connsiteY0" fmla="*/ 0 h 679010"/>
                <a:gd name="connsiteX1" fmla="*/ 99589 w 144856"/>
                <a:gd name="connsiteY1" fmla="*/ 172016 h 679010"/>
                <a:gd name="connsiteX2" fmla="*/ 144856 w 144856"/>
                <a:gd name="connsiteY2" fmla="*/ 679010 h 679010"/>
              </a:gdLst>
              <a:ahLst/>
              <a:cxnLst>
                <a:cxn ang="0">
                  <a:pos x="connsiteX0" y="connsiteY0"/>
                </a:cxn>
                <a:cxn ang="0">
                  <a:pos x="connsiteX1" y="connsiteY1"/>
                </a:cxn>
                <a:cxn ang="0">
                  <a:pos x="connsiteX2" y="connsiteY2"/>
                </a:cxn>
              </a:cxnLst>
              <a:rect l="l" t="t" r="r" b="b"/>
              <a:pathLst>
                <a:path w="144856" h="679010">
                  <a:moveTo>
                    <a:pt x="0" y="0"/>
                  </a:moveTo>
                  <a:cubicBezTo>
                    <a:pt x="37723" y="29424"/>
                    <a:pt x="75446" y="58848"/>
                    <a:pt x="99589" y="172016"/>
                  </a:cubicBezTo>
                  <a:cubicBezTo>
                    <a:pt x="123732" y="285184"/>
                    <a:pt x="134294" y="482097"/>
                    <a:pt x="144856" y="6790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4" name="Freeform 53"/>
            <p:cNvSpPr/>
            <p:nvPr/>
          </p:nvSpPr>
          <p:spPr>
            <a:xfrm>
              <a:off x="5195180" y="3521798"/>
              <a:ext cx="146365" cy="543208"/>
            </a:xfrm>
            <a:custGeom>
              <a:avLst/>
              <a:gdLst>
                <a:gd name="connsiteX0" fmla="*/ 146365 w 146365"/>
                <a:gd name="connsiteY0" fmla="*/ 0 h 543208"/>
                <a:gd name="connsiteX1" fmla="*/ 19616 w 146365"/>
                <a:gd name="connsiteY1" fmla="*/ 199176 h 543208"/>
                <a:gd name="connsiteX2" fmla="*/ 28670 w 146365"/>
                <a:gd name="connsiteY2" fmla="*/ 543208 h 543208"/>
              </a:gdLst>
              <a:ahLst/>
              <a:cxnLst>
                <a:cxn ang="0">
                  <a:pos x="connsiteX0" y="connsiteY0"/>
                </a:cxn>
                <a:cxn ang="0">
                  <a:pos x="connsiteX1" y="connsiteY1"/>
                </a:cxn>
                <a:cxn ang="0">
                  <a:pos x="connsiteX2" y="connsiteY2"/>
                </a:cxn>
              </a:cxnLst>
              <a:rect l="l" t="t" r="r" b="b"/>
              <a:pathLst>
                <a:path w="146365" h="543208">
                  <a:moveTo>
                    <a:pt x="146365" y="0"/>
                  </a:moveTo>
                  <a:cubicBezTo>
                    <a:pt x="92798" y="54320"/>
                    <a:pt x="39232" y="108641"/>
                    <a:pt x="19616" y="199176"/>
                  </a:cubicBezTo>
                  <a:cubicBezTo>
                    <a:pt x="0" y="289711"/>
                    <a:pt x="14335" y="416459"/>
                    <a:pt x="28670" y="54320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5" name="Freeform 54"/>
            <p:cNvSpPr/>
            <p:nvPr/>
          </p:nvSpPr>
          <p:spPr>
            <a:xfrm>
              <a:off x="5522614" y="3277354"/>
              <a:ext cx="271604" cy="1122630"/>
            </a:xfrm>
            <a:custGeom>
              <a:avLst/>
              <a:gdLst>
                <a:gd name="connsiteX0" fmla="*/ 271604 w 271604"/>
                <a:gd name="connsiteY0" fmla="*/ 0 h 1122630"/>
                <a:gd name="connsiteX1" fmla="*/ 181069 w 271604"/>
                <a:gd name="connsiteY1" fmla="*/ 153909 h 1122630"/>
                <a:gd name="connsiteX2" fmla="*/ 90535 w 271604"/>
                <a:gd name="connsiteY2" fmla="*/ 416460 h 1122630"/>
                <a:gd name="connsiteX3" fmla="*/ 0 w 271604"/>
                <a:gd name="connsiteY3" fmla="*/ 1122630 h 1122630"/>
              </a:gdLst>
              <a:ahLst/>
              <a:cxnLst>
                <a:cxn ang="0">
                  <a:pos x="connsiteX0" y="connsiteY0"/>
                </a:cxn>
                <a:cxn ang="0">
                  <a:pos x="connsiteX1" y="connsiteY1"/>
                </a:cxn>
                <a:cxn ang="0">
                  <a:pos x="connsiteX2" y="connsiteY2"/>
                </a:cxn>
                <a:cxn ang="0">
                  <a:pos x="connsiteX3" y="connsiteY3"/>
                </a:cxn>
              </a:cxnLst>
              <a:rect l="l" t="t" r="r" b="b"/>
              <a:pathLst>
                <a:path w="271604" h="1122630">
                  <a:moveTo>
                    <a:pt x="271604" y="0"/>
                  </a:moveTo>
                  <a:cubicBezTo>
                    <a:pt x="241425" y="42249"/>
                    <a:pt x="211247" y="84499"/>
                    <a:pt x="181069" y="153909"/>
                  </a:cubicBezTo>
                  <a:cubicBezTo>
                    <a:pt x="150891" y="223319"/>
                    <a:pt x="120713" y="255006"/>
                    <a:pt x="90535" y="416460"/>
                  </a:cubicBezTo>
                  <a:cubicBezTo>
                    <a:pt x="60357" y="577914"/>
                    <a:pt x="30178" y="850272"/>
                    <a:pt x="0" y="112263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6" name="Freeform 55"/>
            <p:cNvSpPr/>
            <p:nvPr/>
          </p:nvSpPr>
          <p:spPr>
            <a:xfrm>
              <a:off x="5819869" y="3811509"/>
              <a:ext cx="46777" cy="253497"/>
            </a:xfrm>
            <a:custGeom>
              <a:avLst/>
              <a:gdLst>
                <a:gd name="connsiteX0" fmla="*/ 46777 w 46777"/>
                <a:gd name="connsiteY0" fmla="*/ 0 h 253497"/>
                <a:gd name="connsiteX1" fmla="*/ 1509 w 46777"/>
                <a:gd name="connsiteY1" fmla="*/ 63374 h 253497"/>
                <a:gd name="connsiteX2" fmla="*/ 37723 w 46777"/>
                <a:gd name="connsiteY2" fmla="*/ 253497 h 253497"/>
              </a:gdLst>
              <a:ahLst/>
              <a:cxnLst>
                <a:cxn ang="0">
                  <a:pos x="connsiteX0" y="connsiteY0"/>
                </a:cxn>
                <a:cxn ang="0">
                  <a:pos x="connsiteX1" y="connsiteY1"/>
                </a:cxn>
                <a:cxn ang="0">
                  <a:pos x="connsiteX2" y="connsiteY2"/>
                </a:cxn>
              </a:cxnLst>
              <a:rect l="l" t="t" r="r" b="b"/>
              <a:pathLst>
                <a:path w="46777" h="253497">
                  <a:moveTo>
                    <a:pt x="46777" y="0"/>
                  </a:moveTo>
                  <a:cubicBezTo>
                    <a:pt x="24897" y="10562"/>
                    <a:pt x="3018" y="21125"/>
                    <a:pt x="1509" y="63374"/>
                  </a:cubicBezTo>
                  <a:cubicBezTo>
                    <a:pt x="0" y="105623"/>
                    <a:pt x="18861" y="179560"/>
                    <a:pt x="37723" y="25349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7" name="Freeform 56"/>
            <p:cNvSpPr/>
            <p:nvPr/>
          </p:nvSpPr>
          <p:spPr>
            <a:xfrm>
              <a:off x="6102036" y="3838669"/>
              <a:ext cx="262550" cy="633743"/>
            </a:xfrm>
            <a:custGeom>
              <a:avLst/>
              <a:gdLst>
                <a:gd name="connsiteX0" fmla="*/ 262550 w 262550"/>
                <a:gd name="connsiteY0" fmla="*/ 0 h 633743"/>
                <a:gd name="connsiteX1" fmla="*/ 181069 w 262550"/>
                <a:gd name="connsiteY1" fmla="*/ 208230 h 633743"/>
                <a:gd name="connsiteX2" fmla="*/ 45267 w 262550"/>
                <a:gd name="connsiteY2" fmla="*/ 316872 h 633743"/>
                <a:gd name="connsiteX3" fmla="*/ 0 w 262550"/>
                <a:gd name="connsiteY3" fmla="*/ 633743 h 633743"/>
              </a:gdLst>
              <a:ahLst/>
              <a:cxnLst>
                <a:cxn ang="0">
                  <a:pos x="connsiteX0" y="connsiteY0"/>
                </a:cxn>
                <a:cxn ang="0">
                  <a:pos x="connsiteX1" y="connsiteY1"/>
                </a:cxn>
                <a:cxn ang="0">
                  <a:pos x="connsiteX2" y="connsiteY2"/>
                </a:cxn>
                <a:cxn ang="0">
                  <a:pos x="connsiteX3" y="connsiteY3"/>
                </a:cxn>
              </a:cxnLst>
              <a:rect l="l" t="t" r="r" b="b"/>
              <a:pathLst>
                <a:path w="262550" h="633743">
                  <a:moveTo>
                    <a:pt x="262550" y="0"/>
                  </a:moveTo>
                  <a:cubicBezTo>
                    <a:pt x="239916" y="77709"/>
                    <a:pt x="217283" y="155418"/>
                    <a:pt x="181069" y="208230"/>
                  </a:cubicBezTo>
                  <a:cubicBezTo>
                    <a:pt x="144855" y="261042"/>
                    <a:pt x="75445" y="245953"/>
                    <a:pt x="45267" y="316872"/>
                  </a:cubicBezTo>
                  <a:cubicBezTo>
                    <a:pt x="15089" y="387791"/>
                    <a:pt x="7544" y="510767"/>
                    <a:pt x="0" y="63374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8" name="Freeform 57"/>
            <p:cNvSpPr/>
            <p:nvPr/>
          </p:nvSpPr>
          <p:spPr>
            <a:xfrm>
              <a:off x="6509442" y="3340729"/>
              <a:ext cx="168998" cy="778598"/>
            </a:xfrm>
            <a:custGeom>
              <a:avLst/>
              <a:gdLst>
                <a:gd name="connsiteX0" fmla="*/ 0 w 168998"/>
                <a:gd name="connsiteY0" fmla="*/ 0 h 778598"/>
                <a:gd name="connsiteX1" fmla="*/ 72427 w 168998"/>
                <a:gd name="connsiteY1" fmla="*/ 72427 h 778598"/>
                <a:gd name="connsiteX2" fmla="*/ 162962 w 168998"/>
                <a:gd name="connsiteY2" fmla="*/ 280657 h 778598"/>
                <a:gd name="connsiteX3" fmla="*/ 108641 w 168998"/>
                <a:gd name="connsiteY3" fmla="*/ 597528 h 778598"/>
                <a:gd name="connsiteX4" fmla="*/ 9053 w 168998"/>
                <a:gd name="connsiteY4" fmla="*/ 778598 h 77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98" h="778598">
                  <a:moveTo>
                    <a:pt x="0" y="0"/>
                  </a:moveTo>
                  <a:cubicBezTo>
                    <a:pt x="22633" y="12825"/>
                    <a:pt x="45267" y="25651"/>
                    <a:pt x="72427" y="72427"/>
                  </a:cubicBezTo>
                  <a:cubicBezTo>
                    <a:pt x="99587" y="119203"/>
                    <a:pt x="156926" y="193140"/>
                    <a:pt x="162962" y="280657"/>
                  </a:cubicBezTo>
                  <a:cubicBezTo>
                    <a:pt x="168998" y="368174"/>
                    <a:pt x="134292" y="514538"/>
                    <a:pt x="108641" y="597528"/>
                  </a:cubicBezTo>
                  <a:cubicBezTo>
                    <a:pt x="82990" y="680518"/>
                    <a:pt x="46021" y="729558"/>
                    <a:pt x="9053" y="77859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Freeform 58"/>
            <p:cNvSpPr/>
            <p:nvPr/>
          </p:nvSpPr>
          <p:spPr>
            <a:xfrm>
              <a:off x="6654297" y="3322622"/>
              <a:ext cx="99588" cy="1140736"/>
            </a:xfrm>
            <a:custGeom>
              <a:avLst/>
              <a:gdLst>
                <a:gd name="connsiteX0" fmla="*/ 99588 w 99588"/>
                <a:gd name="connsiteY0" fmla="*/ 0 h 1140736"/>
                <a:gd name="connsiteX1" fmla="*/ 45267 w 99588"/>
                <a:gd name="connsiteY1" fmla="*/ 208229 h 1140736"/>
                <a:gd name="connsiteX2" fmla="*/ 81481 w 99588"/>
                <a:gd name="connsiteY2" fmla="*/ 398352 h 1140736"/>
                <a:gd name="connsiteX3" fmla="*/ 0 w 99588"/>
                <a:gd name="connsiteY3" fmla="*/ 1140736 h 1140736"/>
              </a:gdLst>
              <a:ahLst/>
              <a:cxnLst>
                <a:cxn ang="0">
                  <a:pos x="connsiteX0" y="connsiteY0"/>
                </a:cxn>
                <a:cxn ang="0">
                  <a:pos x="connsiteX1" y="connsiteY1"/>
                </a:cxn>
                <a:cxn ang="0">
                  <a:pos x="connsiteX2" y="connsiteY2"/>
                </a:cxn>
                <a:cxn ang="0">
                  <a:pos x="connsiteX3" y="connsiteY3"/>
                </a:cxn>
              </a:cxnLst>
              <a:rect l="l" t="t" r="r" b="b"/>
              <a:pathLst>
                <a:path w="99588" h="1140736">
                  <a:moveTo>
                    <a:pt x="99588" y="0"/>
                  </a:moveTo>
                  <a:cubicBezTo>
                    <a:pt x="73936" y="70918"/>
                    <a:pt x="48285" y="141837"/>
                    <a:pt x="45267" y="208229"/>
                  </a:cubicBezTo>
                  <a:cubicBezTo>
                    <a:pt x="42249" y="274621"/>
                    <a:pt x="89025" y="242934"/>
                    <a:pt x="81481" y="398352"/>
                  </a:cubicBezTo>
                  <a:cubicBezTo>
                    <a:pt x="73937" y="553770"/>
                    <a:pt x="36968" y="847253"/>
                    <a:pt x="0" y="114073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0" name="Freeform 59"/>
            <p:cNvSpPr/>
            <p:nvPr/>
          </p:nvSpPr>
          <p:spPr>
            <a:xfrm>
              <a:off x="7070756" y="3630440"/>
              <a:ext cx="105625" cy="506994"/>
            </a:xfrm>
            <a:custGeom>
              <a:avLst/>
              <a:gdLst>
                <a:gd name="connsiteX0" fmla="*/ 36214 w 105625"/>
                <a:gd name="connsiteY0" fmla="*/ 0 h 506994"/>
                <a:gd name="connsiteX1" fmla="*/ 99589 w 105625"/>
                <a:gd name="connsiteY1" fmla="*/ 190122 h 506994"/>
                <a:gd name="connsiteX2" fmla="*/ 0 w 105625"/>
                <a:gd name="connsiteY2" fmla="*/ 506994 h 506994"/>
              </a:gdLst>
              <a:ahLst/>
              <a:cxnLst>
                <a:cxn ang="0">
                  <a:pos x="connsiteX0" y="connsiteY0"/>
                </a:cxn>
                <a:cxn ang="0">
                  <a:pos x="connsiteX1" y="connsiteY1"/>
                </a:cxn>
                <a:cxn ang="0">
                  <a:pos x="connsiteX2" y="connsiteY2"/>
                </a:cxn>
              </a:cxnLst>
              <a:rect l="l" t="t" r="r" b="b"/>
              <a:pathLst>
                <a:path w="105625" h="506994">
                  <a:moveTo>
                    <a:pt x="36214" y="0"/>
                  </a:moveTo>
                  <a:cubicBezTo>
                    <a:pt x="70919" y="52811"/>
                    <a:pt x="105625" y="105623"/>
                    <a:pt x="99589" y="190122"/>
                  </a:cubicBezTo>
                  <a:cubicBezTo>
                    <a:pt x="93553" y="274621"/>
                    <a:pt x="46776" y="390807"/>
                    <a:pt x="0" y="50699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Rectangle 4"/>
            <p:cNvSpPr/>
            <p:nvPr/>
          </p:nvSpPr>
          <p:spPr>
            <a:xfrm>
              <a:off x="3337373" y="629091"/>
              <a:ext cx="1626464" cy="286097"/>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MPI_COMM_WORLD</a:t>
              </a:r>
            </a:p>
          </p:txBody>
        </p:sp>
        <p:sp>
          <p:nvSpPr>
            <p:cNvPr id="62" name="Rectangle 4"/>
            <p:cNvSpPr/>
            <p:nvPr/>
          </p:nvSpPr>
          <p:spPr>
            <a:xfrm>
              <a:off x="1339913" y="3298683"/>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A</a:t>
              </a:r>
            </a:p>
          </p:txBody>
        </p:sp>
        <p:sp>
          <p:nvSpPr>
            <p:cNvPr id="63" name="Rectangle 4"/>
            <p:cNvSpPr/>
            <p:nvPr/>
          </p:nvSpPr>
          <p:spPr>
            <a:xfrm>
              <a:off x="7413279" y="3378655"/>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B</a:t>
              </a:r>
            </a:p>
          </p:txBody>
        </p:sp>
        <p:sp>
          <p:nvSpPr>
            <p:cNvPr id="64" name="Rectangle 4"/>
            <p:cNvSpPr/>
            <p:nvPr/>
          </p:nvSpPr>
          <p:spPr>
            <a:xfrm>
              <a:off x="2516858" y="486342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A</a:t>
              </a:r>
            </a:p>
          </p:txBody>
        </p:sp>
        <p:sp>
          <p:nvSpPr>
            <p:cNvPr id="65" name="Rectangle 4"/>
            <p:cNvSpPr/>
            <p:nvPr/>
          </p:nvSpPr>
          <p:spPr>
            <a:xfrm>
              <a:off x="5349084" y="483475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B</a:t>
              </a:r>
            </a:p>
          </p:txBody>
        </p:sp>
        <p:sp>
          <p:nvSpPr>
            <p:cNvPr id="66" name="Freeform 65"/>
            <p:cNvSpPr/>
            <p:nvPr/>
          </p:nvSpPr>
          <p:spPr>
            <a:xfrm>
              <a:off x="3322622" y="4309449"/>
              <a:ext cx="479834" cy="152400"/>
            </a:xfrm>
            <a:custGeom>
              <a:avLst/>
              <a:gdLst>
                <a:gd name="connsiteX0" fmla="*/ 0 w 479834"/>
                <a:gd name="connsiteY0" fmla="*/ 0 h 152400"/>
                <a:gd name="connsiteX1" fmla="*/ 90535 w 479834"/>
                <a:gd name="connsiteY1" fmla="*/ 45267 h 152400"/>
                <a:gd name="connsiteX2" fmla="*/ 280657 w 479834"/>
                <a:gd name="connsiteY2" fmla="*/ 135802 h 152400"/>
                <a:gd name="connsiteX3" fmla="*/ 479834 w 479834"/>
                <a:gd name="connsiteY3" fmla="*/ 144856 h 152400"/>
              </a:gdLst>
              <a:ahLst/>
              <a:cxnLst>
                <a:cxn ang="0">
                  <a:pos x="connsiteX0" y="connsiteY0"/>
                </a:cxn>
                <a:cxn ang="0">
                  <a:pos x="connsiteX1" y="connsiteY1"/>
                </a:cxn>
                <a:cxn ang="0">
                  <a:pos x="connsiteX2" y="connsiteY2"/>
                </a:cxn>
                <a:cxn ang="0">
                  <a:pos x="connsiteX3" y="connsiteY3"/>
                </a:cxn>
              </a:cxnLst>
              <a:rect l="l" t="t" r="r" b="b"/>
              <a:pathLst>
                <a:path w="479834" h="152400">
                  <a:moveTo>
                    <a:pt x="0" y="0"/>
                  </a:moveTo>
                  <a:cubicBezTo>
                    <a:pt x="21879" y="11316"/>
                    <a:pt x="90535" y="45267"/>
                    <a:pt x="90535" y="45267"/>
                  </a:cubicBezTo>
                  <a:cubicBezTo>
                    <a:pt x="137311" y="67901"/>
                    <a:pt x="215774" y="119204"/>
                    <a:pt x="280657" y="135802"/>
                  </a:cubicBezTo>
                  <a:cubicBezTo>
                    <a:pt x="345540" y="152400"/>
                    <a:pt x="412687" y="148628"/>
                    <a:pt x="479834" y="14485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7" name="Freeform 66"/>
            <p:cNvSpPr/>
            <p:nvPr/>
          </p:nvSpPr>
          <p:spPr>
            <a:xfrm>
              <a:off x="2975572" y="4399985"/>
              <a:ext cx="328943" cy="242935"/>
            </a:xfrm>
            <a:custGeom>
              <a:avLst/>
              <a:gdLst>
                <a:gd name="connsiteX0" fmla="*/ 84499 w 328943"/>
                <a:gd name="connsiteY0" fmla="*/ 0 h 242935"/>
                <a:gd name="connsiteX1" fmla="*/ 12071 w 328943"/>
                <a:gd name="connsiteY1" fmla="*/ 81481 h 242935"/>
                <a:gd name="connsiteX2" fmla="*/ 156927 w 328943"/>
                <a:gd name="connsiteY2" fmla="*/ 217283 h 242935"/>
                <a:gd name="connsiteX3" fmla="*/ 328943 w 328943"/>
                <a:gd name="connsiteY3" fmla="*/ 235390 h 242935"/>
              </a:gdLst>
              <a:ahLst/>
              <a:cxnLst>
                <a:cxn ang="0">
                  <a:pos x="connsiteX0" y="connsiteY0"/>
                </a:cxn>
                <a:cxn ang="0">
                  <a:pos x="connsiteX1" y="connsiteY1"/>
                </a:cxn>
                <a:cxn ang="0">
                  <a:pos x="connsiteX2" y="connsiteY2"/>
                </a:cxn>
                <a:cxn ang="0">
                  <a:pos x="connsiteX3" y="connsiteY3"/>
                </a:cxn>
              </a:cxnLst>
              <a:rect l="l" t="t" r="r" b="b"/>
              <a:pathLst>
                <a:path w="328943" h="242935">
                  <a:moveTo>
                    <a:pt x="84499" y="0"/>
                  </a:moveTo>
                  <a:cubicBezTo>
                    <a:pt x="42249" y="22633"/>
                    <a:pt x="0" y="45267"/>
                    <a:pt x="12071" y="81481"/>
                  </a:cubicBezTo>
                  <a:cubicBezTo>
                    <a:pt x="24142" y="117695"/>
                    <a:pt x="104115" y="191631"/>
                    <a:pt x="156927" y="217283"/>
                  </a:cubicBezTo>
                  <a:cubicBezTo>
                    <a:pt x="209739" y="242935"/>
                    <a:pt x="269341" y="239162"/>
                    <a:pt x="32894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Freeform 67"/>
            <p:cNvSpPr/>
            <p:nvPr/>
          </p:nvSpPr>
          <p:spPr>
            <a:xfrm>
              <a:off x="2199991" y="4454305"/>
              <a:ext cx="452673" cy="303291"/>
            </a:xfrm>
            <a:custGeom>
              <a:avLst/>
              <a:gdLst>
                <a:gd name="connsiteX0" fmla="*/ 63374 w 452673"/>
                <a:gd name="connsiteY0" fmla="*/ 0 h 303291"/>
                <a:gd name="connsiteX1" fmla="*/ 0 w 452673"/>
                <a:gd name="connsiteY1" fmla="*/ 90535 h 303291"/>
                <a:gd name="connsiteX2" fmla="*/ 63374 w 452673"/>
                <a:gd name="connsiteY2" fmla="*/ 271604 h 303291"/>
                <a:gd name="connsiteX3" fmla="*/ 353085 w 452673"/>
                <a:gd name="connsiteY3" fmla="*/ 280658 h 303291"/>
                <a:gd name="connsiteX4" fmla="*/ 452673 w 452673"/>
                <a:gd name="connsiteY4" fmla="*/ 235390 h 303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673" h="303291">
                  <a:moveTo>
                    <a:pt x="63374" y="0"/>
                  </a:moveTo>
                  <a:cubicBezTo>
                    <a:pt x="31687" y="22634"/>
                    <a:pt x="0" y="45268"/>
                    <a:pt x="0" y="90535"/>
                  </a:cubicBezTo>
                  <a:cubicBezTo>
                    <a:pt x="0" y="135802"/>
                    <a:pt x="4527" y="239917"/>
                    <a:pt x="63374" y="271604"/>
                  </a:cubicBezTo>
                  <a:cubicBezTo>
                    <a:pt x="122221" y="303291"/>
                    <a:pt x="288202" y="286694"/>
                    <a:pt x="353085" y="280658"/>
                  </a:cubicBezTo>
                  <a:cubicBezTo>
                    <a:pt x="417968" y="274622"/>
                    <a:pt x="435320" y="255006"/>
                    <a:pt x="45267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9" name="Freeform 68"/>
            <p:cNvSpPr/>
            <p:nvPr/>
          </p:nvSpPr>
          <p:spPr>
            <a:xfrm>
              <a:off x="2915215" y="4716855"/>
              <a:ext cx="398353" cy="58848"/>
            </a:xfrm>
            <a:custGeom>
              <a:avLst/>
              <a:gdLst>
                <a:gd name="connsiteX0" fmla="*/ 0 w 398353"/>
                <a:gd name="connsiteY0" fmla="*/ 0 h 58848"/>
                <a:gd name="connsiteX1" fmla="*/ 126749 w 398353"/>
                <a:gd name="connsiteY1" fmla="*/ 54321 h 58848"/>
                <a:gd name="connsiteX2" fmla="*/ 398353 w 398353"/>
                <a:gd name="connsiteY2" fmla="*/ 27160 h 58848"/>
              </a:gdLst>
              <a:ahLst/>
              <a:cxnLst>
                <a:cxn ang="0">
                  <a:pos x="connsiteX0" y="connsiteY0"/>
                </a:cxn>
                <a:cxn ang="0">
                  <a:pos x="connsiteX1" y="connsiteY1"/>
                </a:cxn>
                <a:cxn ang="0">
                  <a:pos x="connsiteX2" y="connsiteY2"/>
                </a:cxn>
              </a:cxnLst>
              <a:rect l="l" t="t" r="r" b="b"/>
              <a:pathLst>
                <a:path w="398353" h="58848">
                  <a:moveTo>
                    <a:pt x="0" y="0"/>
                  </a:moveTo>
                  <a:cubicBezTo>
                    <a:pt x="30178" y="24897"/>
                    <a:pt x="60357" y="49794"/>
                    <a:pt x="126749" y="54321"/>
                  </a:cubicBezTo>
                  <a:cubicBezTo>
                    <a:pt x="193141" y="58848"/>
                    <a:pt x="295747" y="43004"/>
                    <a:pt x="398353" y="2716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0" name="Freeform 69"/>
            <p:cNvSpPr/>
            <p:nvPr/>
          </p:nvSpPr>
          <p:spPr>
            <a:xfrm>
              <a:off x="4816444" y="4249093"/>
              <a:ext cx="543207" cy="362139"/>
            </a:xfrm>
            <a:custGeom>
              <a:avLst/>
              <a:gdLst>
                <a:gd name="connsiteX0" fmla="*/ 271604 w 543207"/>
                <a:gd name="connsiteY0" fmla="*/ 6036 h 362139"/>
                <a:gd name="connsiteX1" fmla="*/ 81481 w 543207"/>
                <a:gd name="connsiteY1" fmla="*/ 33196 h 362139"/>
                <a:gd name="connsiteX2" fmla="*/ 27160 w 543207"/>
                <a:gd name="connsiteY2" fmla="*/ 205212 h 362139"/>
                <a:gd name="connsiteX3" fmla="*/ 244443 w 543207"/>
                <a:gd name="connsiteY3" fmla="*/ 232372 h 362139"/>
                <a:gd name="connsiteX4" fmla="*/ 371192 w 543207"/>
                <a:gd name="connsiteY4" fmla="*/ 341014 h 362139"/>
                <a:gd name="connsiteX5" fmla="*/ 543207 w 543207"/>
                <a:gd name="connsiteY5" fmla="*/ 359121 h 3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207" h="362139">
                  <a:moveTo>
                    <a:pt x="271604" y="6036"/>
                  </a:moveTo>
                  <a:cubicBezTo>
                    <a:pt x="196913" y="3018"/>
                    <a:pt x="122222" y="0"/>
                    <a:pt x="81481" y="33196"/>
                  </a:cubicBezTo>
                  <a:cubicBezTo>
                    <a:pt x="40740" y="66392"/>
                    <a:pt x="0" y="172016"/>
                    <a:pt x="27160" y="205212"/>
                  </a:cubicBezTo>
                  <a:cubicBezTo>
                    <a:pt x="54320" y="238408"/>
                    <a:pt x="187104" y="209738"/>
                    <a:pt x="244443" y="232372"/>
                  </a:cubicBezTo>
                  <a:cubicBezTo>
                    <a:pt x="301782" y="255006"/>
                    <a:pt x="321398" y="319889"/>
                    <a:pt x="371192" y="341014"/>
                  </a:cubicBezTo>
                  <a:cubicBezTo>
                    <a:pt x="420986" y="362139"/>
                    <a:pt x="482096" y="360630"/>
                    <a:pt x="543207" y="359121"/>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1" name="Freeform 70"/>
            <p:cNvSpPr/>
            <p:nvPr/>
          </p:nvSpPr>
          <p:spPr>
            <a:xfrm>
              <a:off x="5676523" y="4246076"/>
              <a:ext cx="570368" cy="244443"/>
            </a:xfrm>
            <a:custGeom>
              <a:avLst/>
              <a:gdLst>
                <a:gd name="connsiteX0" fmla="*/ 0 w 570368"/>
                <a:gd name="connsiteY0" fmla="*/ 244443 h 244443"/>
                <a:gd name="connsiteX1" fmla="*/ 144855 w 570368"/>
                <a:gd name="connsiteY1" fmla="*/ 181069 h 244443"/>
                <a:gd name="connsiteX2" fmla="*/ 280657 w 570368"/>
                <a:gd name="connsiteY2" fmla="*/ 181069 h 244443"/>
                <a:gd name="connsiteX3" fmla="*/ 497940 w 570368"/>
                <a:gd name="connsiteY3" fmla="*/ 27160 h 244443"/>
                <a:gd name="connsiteX4" fmla="*/ 570368 w 570368"/>
                <a:gd name="connsiteY4" fmla="*/ 18106 h 24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 h="244443">
                  <a:moveTo>
                    <a:pt x="0" y="244443"/>
                  </a:moveTo>
                  <a:cubicBezTo>
                    <a:pt x="49039" y="218037"/>
                    <a:pt x="98079" y="191631"/>
                    <a:pt x="144855" y="181069"/>
                  </a:cubicBezTo>
                  <a:cubicBezTo>
                    <a:pt x="191631" y="170507"/>
                    <a:pt x="221810" y="206721"/>
                    <a:pt x="280657" y="181069"/>
                  </a:cubicBezTo>
                  <a:cubicBezTo>
                    <a:pt x="339505" y="155418"/>
                    <a:pt x="449655" y="54320"/>
                    <a:pt x="497940" y="27160"/>
                  </a:cubicBezTo>
                  <a:cubicBezTo>
                    <a:pt x="546225" y="0"/>
                    <a:pt x="558296" y="9053"/>
                    <a:pt x="570368" y="1810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2" name="Freeform 71"/>
            <p:cNvSpPr/>
            <p:nvPr/>
          </p:nvSpPr>
          <p:spPr>
            <a:xfrm>
              <a:off x="6808206" y="4144978"/>
              <a:ext cx="760491" cy="445129"/>
            </a:xfrm>
            <a:custGeom>
              <a:avLst/>
              <a:gdLst>
                <a:gd name="connsiteX0" fmla="*/ 362139 w 760491"/>
                <a:gd name="connsiteY0" fmla="*/ 55830 h 445129"/>
                <a:gd name="connsiteX1" fmla="*/ 488887 w 760491"/>
                <a:gd name="connsiteY1" fmla="*/ 1509 h 445129"/>
                <a:gd name="connsiteX2" fmla="*/ 724277 w 760491"/>
                <a:gd name="connsiteY2" fmla="*/ 64883 h 445129"/>
                <a:gd name="connsiteX3" fmla="*/ 706170 w 760491"/>
                <a:gd name="connsiteY3" fmla="*/ 236899 h 445129"/>
                <a:gd name="connsiteX4" fmla="*/ 425513 w 760491"/>
                <a:gd name="connsiteY4" fmla="*/ 408915 h 445129"/>
                <a:gd name="connsiteX5" fmla="*/ 72428 w 760491"/>
                <a:gd name="connsiteY5" fmla="*/ 408915 h 445129"/>
                <a:gd name="connsiteX6" fmla="*/ 0 w 760491"/>
                <a:gd name="connsiteY6" fmla="*/ 445129 h 44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491" h="445129">
                  <a:moveTo>
                    <a:pt x="362139" y="55830"/>
                  </a:moveTo>
                  <a:cubicBezTo>
                    <a:pt x="395335" y="27915"/>
                    <a:pt x="428531" y="0"/>
                    <a:pt x="488887" y="1509"/>
                  </a:cubicBezTo>
                  <a:cubicBezTo>
                    <a:pt x="549243" y="3018"/>
                    <a:pt x="688063" y="25651"/>
                    <a:pt x="724277" y="64883"/>
                  </a:cubicBezTo>
                  <a:cubicBezTo>
                    <a:pt x="760491" y="104115"/>
                    <a:pt x="755964" y="179560"/>
                    <a:pt x="706170" y="236899"/>
                  </a:cubicBezTo>
                  <a:cubicBezTo>
                    <a:pt x="656376" y="294238"/>
                    <a:pt x="531137" y="380246"/>
                    <a:pt x="425513" y="408915"/>
                  </a:cubicBezTo>
                  <a:cubicBezTo>
                    <a:pt x="319889" y="437584"/>
                    <a:pt x="143347" y="402879"/>
                    <a:pt x="72428" y="408915"/>
                  </a:cubicBezTo>
                  <a:cubicBezTo>
                    <a:pt x="1509" y="414951"/>
                    <a:pt x="754" y="430040"/>
                    <a:pt x="0" y="445129"/>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3" name="Freeform 72"/>
            <p:cNvSpPr/>
            <p:nvPr/>
          </p:nvSpPr>
          <p:spPr>
            <a:xfrm>
              <a:off x="6341951" y="4372824"/>
              <a:ext cx="167489" cy="268586"/>
            </a:xfrm>
            <a:custGeom>
              <a:avLst/>
              <a:gdLst>
                <a:gd name="connsiteX0" fmla="*/ 167489 w 167489"/>
                <a:gd name="connsiteY0" fmla="*/ 253497 h 268586"/>
                <a:gd name="connsiteX1" fmla="*/ 49794 w 167489"/>
                <a:gd name="connsiteY1" fmla="*/ 244443 h 268586"/>
                <a:gd name="connsiteX2" fmla="*/ 4527 w 167489"/>
                <a:gd name="connsiteY2" fmla="*/ 108641 h 268586"/>
                <a:gd name="connsiteX3" fmla="*/ 22634 w 167489"/>
                <a:gd name="connsiteY3" fmla="*/ 0 h 268586"/>
              </a:gdLst>
              <a:ahLst/>
              <a:cxnLst>
                <a:cxn ang="0">
                  <a:pos x="connsiteX0" y="connsiteY0"/>
                </a:cxn>
                <a:cxn ang="0">
                  <a:pos x="connsiteX1" y="connsiteY1"/>
                </a:cxn>
                <a:cxn ang="0">
                  <a:pos x="connsiteX2" y="connsiteY2"/>
                </a:cxn>
                <a:cxn ang="0">
                  <a:pos x="connsiteX3" y="connsiteY3"/>
                </a:cxn>
              </a:cxnLst>
              <a:rect l="l" t="t" r="r" b="b"/>
              <a:pathLst>
                <a:path w="167489" h="268586">
                  <a:moveTo>
                    <a:pt x="167489" y="253497"/>
                  </a:moveTo>
                  <a:cubicBezTo>
                    <a:pt x="122221" y="261041"/>
                    <a:pt x="76954" y="268586"/>
                    <a:pt x="49794" y="244443"/>
                  </a:cubicBezTo>
                  <a:cubicBezTo>
                    <a:pt x="22634" y="220300"/>
                    <a:pt x="9054" y="149381"/>
                    <a:pt x="4527" y="108641"/>
                  </a:cubicBezTo>
                  <a:cubicBezTo>
                    <a:pt x="0" y="67901"/>
                    <a:pt x="11317" y="33950"/>
                    <a:pt x="22634" y="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806334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MPI Applications</a:t>
            </a:r>
            <a:endParaRPr lang="en-US" dirty="0"/>
          </a:p>
        </p:txBody>
      </p:sp>
      <p:sp>
        <p:nvSpPr>
          <p:cNvPr id="6" name="Content Placeholder 5"/>
          <p:cNvSpPr>
            <a:spLocks noGrp="1"/>
          </p:cNvSpPr>
          <p:nvPr>
            <p:ph idx="1"/>
          </p:nvPr>
        </p:nvSpPr>
        <p:spPr/>
        <p:txBody>
          <a:bodyPr/>
          <a:lstStyle/>
          <a:p>
            <a:pPr algn="just"/>
            <a:r>
              <a:rPr lang="en-US" sz="2400" dirty="0" smtClean="0"/>
              <a:t>MPI applications that share the same MPI runtime are by default part of a global group called </a:t>
            </a:r>
            <a:r>
              <a:rPr lang="en-US" sz="2400" i="1" dirty="0" smtClean="0"/>
              <a:t>MPI_COMM_WORLD</a:t>
            </a:r>
            <a:r>
              <a:rPr lang="en-US" sz="2400" dirty="0" smtClean="0"/>
              <a:t>. </a:t>
            </a:r>
          </a:p>
          <a:p>
            <a:pPr algn="just"/>
            <a:r>
              <a:rPr lang="en-US" sz="2400" dirty="0" smtClean="0"/>
              <a:t>Within this group all the distributed processes have a unique identifier that allows the MPI runtime to localize and address them. </a:t>
            </a:r>
          </a:p>
          <a:p>
            <a:pPr algn="just"/>
            <a:r>
              <a:rPr lang="en-US" sz="2400" dirty="0" smtClean="0"/>
              <a:t>It is possible to create specific groups as subsets of this global group for example for isolating all the MPI processes that belong to the same application. </a:t>
            </a:r>
          </a:p>
          <a:p>
            <a:pPr algn="just"/>
            <a:r>
              <a:rPr lang="en-US" sz="2400" dirty="0" smtClean="0"/>
              <a:t>Each MPI process is assigned a rank within the group he belongs to. </a:t>
            </a:r>
          </a:p>
          <a:p>
            <a:pPr algn="just"/>
            <a:r>
              <a:rPr lang="en-US" sz="2400" dirty="0" smtClean="0"/>
              <a:t>The rank is a unique identifier that allows processes to communicate with each other within a group. Communication is made possible by means of a communicator component that can be defined for each group.</a:t>
            </a:r>
          </a:p>
          <a:p>
            <a:pPr algn="just"/>
            <a:endParaRPr lang="en-US" sz="24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43</a:t>
            </a:fld>
            <a:endParaRPr lang="en-US"/>
          </a:p>
        </p:txBody>
      </p:sp>
    </p:spTree>
    <p:extLst>
      <p:ext uri="{BB962C8B-B14F-4D97-AF65-F5344CB8AC3E}">
        <p14:creationId xmlns:p14="http://schemas.microsoft.com/office/powerpoint/2010/main" val="3209669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Program 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grpSp>
        <p:nvGrpSpPr>
          <p:cNvPr id="6" name="Group 5"/>
          <p:cNvGrpSpPr/>
          <p:nvPr/>
        </p:nvGrpSpPr>
        <p:grpSpPr>
          <a:xfrm>
            <a:off x="1914807" y="1456853"/>
            <a:ext cx="5781393" cy="4562947"/>
            <a:chOff x="280657" y="923453"/>
            <a:chExt cx="4943193" cy="4562947"/>
          </a:xfrm>
        </p:grpSpPr>
        <p:sp>
          <p:nvSpPr>
            <p:cNvPr id="7" name="Rectangle 6"/>
            <p:cNvSpPr/>
            <p:nvPr/>
          </p:nvSpPr>
          <p:spPr>
            <a:xfrm>
              <a:off x="280657" y="923453"/>
              <a:ext cx="4943193" cy="456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668379" y="1155032"/>
              <a:ext cx="2134075" cy="368968"/>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Include File</a:t>
              </a:r>
            </a:p>
          </p:txBody>
        </p:sp>
        <p:sp>
          <p:nvSpPr>
            <p:cNvPr id="9" name="Rounded Rectangle 8"/>
            <p:cNvSpPr/>
            <p:nvPr/>
          </p:nvSpPr>
          <p:spPr>
            <a:xfrm>
              <a:off x="1692442" y="2574755"/>
              <a:ext cx="210096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Initialization</a:t>
              </a:r>
            </a:p>
          </p:txBody>
        </p:sp>
        <p:sp>
          <p:nvSpPr>
            <p:cNvPr id="10" name="Rounded Rectangle 9"/>
            <p:cNvSpPr/>
            <p:nvPr/>
          </p:nvSpPr>
          <p:spPr>
            <a:xfrm>
              <a:off x="1700463" y="4235113"/>
              <a:ext cx="2074832" cy="364047"/>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Shutdown</a:t>
              </a:r>
            </a:p>
          </p:txBody>
        </p:sp>
        <p:sp>
          <p:nvSpPr>
            <p:cNvPr id="11" name="Left Bracket 10"/>
            <p:cNvSpPr/>
            <p:nvPr/>
          </p:nvSpPr>
          <p:spPr>
            <a:xfrm>
              <a:off x="1494792" y="1058780"/>
              <a:ext cx="109888" cy="962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2" name="Rounded Rectangle 11"/>
            <p:cNvSpPr/>
            <p:nvPr/>
          </p:nvSpPr>
          <p:spPr>
            <a:xfrm>
              <a:off x="1660357" y="1596189"/>
              <a:ext cx="2151151" cy="360947"/>
            </a:xfrm>
            <a:prstGeom prst="roundRect">
              <a:avLst/>
            </a:prstGeom>
            <a:gradFill>
              <a:gsLst>
                <a:gs pos="0">
                  <a:schemeClr val="bg1"/>
                </a:gs>
                <a:gs pos="100000">
                  <a:schemeClr val="bg1">
                    <a:lumMod val="7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Prototypes declaration</a:t>
              </a:r>
            </a:p>
          </p:txBody>
        </p:sp>
        <p:sp>
          <p:nvSpPr>
            <p:cNvPr id="13" name="Left Bracket 12"/>
            <p:cNvSpPr/>
            <p:nvPr/>
          </p:nvSpPr>
          <p:spPr>
            <a:xfrm>
              <a:off x="1493760" y="2093496"/>
              <a:ext cx="101866" cy="3248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4" name="Left Bracket 13"/>
            <p:cNvSpPr/>
            <p:nvPr/>
          </p:nvSpPr>
          <p:spPr>
            <a:xfrm flipH="1">
              <a:off x="3938256" y="2578252"/>
              <a:ext cx="63375" cy="2048068"/>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5" name="Rounded Rectangle 14"/>
            <p:cNvSpPr/>
            <p:nvPr/>
          </p:nvSpPr>
          <p:spPr>
            <a:xfrm>
              <a:off x="1699987" y="3014804"/>
              <a:ext cx="2075308" cy="1167897"/>
            </a:xfrm>
            <a:prstGeom prst="roundRect">
              <a:avLst>
                <a:gd name="adj" fmla="val 11241"/>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 and Message Passing</a:t>
              </a:r>
            </a:p>
          </p:txBody>
        </p:sp>
        <p:sp>
          <p:nvSpPr>
            <p:cNvPr id="16" name="Rounded Rectangle 15"/>
            <p:cNvSpPr/>
            <p:nvPr/>
          </p:nvSpPr>
          <p:spPr>
            <a:xfrm>
              <a:off x="1695063" y="2146942"/>
              <a:ext cx="2098339" cy="360947"/>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7" name="Rounded Rectangle 16"/>
            <p:cNvSpPr/>
            <p:nvPr/>
          </p:nvSpPr>
          <p:spPr>
            <a:xfrm>
              <a:off x="1684501" y="4662296"/>
              <a:ext cx="2098339" cy="624928"/>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8" name="Left Bracket 17"/>
            <p:cNvSpPr/>
            <p:nvPr/>
          </p:nvSpPr>
          <p:spPr>
            <a:xfrm flipH="1">
              <a:off x="3936747" y="4677147"/>
              <a:ext cx="64884" cy="61007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9" name="Left Bracket 18"/>
            <p:cNvSpPr/>
            <p:nvPr/>
          </p:nvSpPr>
          <p:spPr>
            <a:xfrm flipH="1">
              <a:off x="3935238" y="2136617"/>
              <a:ext cx="66394" cy="37873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0" name="Rounded Rectangle 19"/>
            <p:cNvSpPr/>
            <p:nvPr/>
          </p:nvSpPr>
          <p:spPr>
            <a:xfrm>
              <a:off x="4078158" y="2195105"/>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1" name="Rounded Rectangle 20"/>
            <p:cNvSpPr/>
            <p:nvPr/>
          </p:nvSpPr>
          <p:spPr>
            <a:xfrm>
              <a:off x="4085703" y="4873422"/>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2" name="Rounded Rectangle 21"/>
            <p:cNvSpPr/>
            <p:nvPr/>
          </p:nvSpPr>
          <p:spPr>
            <a:xfrm>
              <a:off x="4084193" y="3305672"/>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Parallel Code</a:t>
              </a:r>
              <a:endParaRPr lang="en-US" sz="1200" dirty="0">
                <a:solidFill>
                  <a:srgbClr val="000000"/>
                </a:solidFill>
              </a:endParaRPr>
            </a:p>
          </p:txBody>
        </p:sp>
        <p:sp>
          <p:nvSpPr>
            <p:cNvPr id="23" name="Rounded Rectangle 22"/>
            <p:cNvSpPr/>
            <p:nvPr/>
          </p:nvSpPr>
          <p:spPr>
            <a:xfrm>
              <a:off x="416031" y="3304163"/>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Code Section</a:t>
              </a:r>
              <a:endParaRPr lang="en-US" sz="1200" dirty="0">
                <a:solidFill>
                  <a:srgbClr val="000000"/>
                </a:solidFill>
              </a:endParaRPr>
            </a:p>
          </p:txBody>
        </p:sp>
        <p:sp>
          <p:nvSpPr>
            <p:cNvPr id="24" name="Rounded Rectangle 23"/>
            <p:cNvSpPr/>
            <p:nvPr/>
          </p:nvSpPr>
          <p:spPr>
            <a:xfrm>
              <a:off x="414705" y="1316836"/>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Header</a:t>
              </a:r>
            </a:p>
            <a:p>
              <a:pPr algn="ctr"/>
              <a:r>
                <a:rPr lang="en-US" sz="1200" dirty="0" smtClean="0">
                  <a:solidFill>
                    <a:srgbClr val="000000"/>
                  </a:solidFill>
                </a:rPr>
                <a:t>Section</a:t>
              </a:r>
              <a:endParaRPr lang="en-US" sz="1200" dirty="0">
                <a:solidFill>
                  <a:srgbClr val="000000"/>
                </a:solidFill>
              </a:endParaRPr>
            </a:p>
          </p:txBody>
        </p:sp>
      </p:grpSp>
    </p:spTree>
    <p:extLst>
      <p:ext uri="{BB962C8B-B14F-4D97-AF65-F5344CB8AC3E}">
        <p14:creationId xmlns:p14="http://schemas.microsoft.com/office/powerpoint/2010/main" val="382221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sz="2000" dirty="0" smtClean="0"/>
              <a:t>In order to create an MPI application it is necessary to define the code for the MPI process that will be executed in parallel.</a:t>
            </a:r>
          </a:p>
          <a:p>
            <a:pPr algn="just"/>
            <a:r>
              <a:rPr lang="en-US" sz="2000" dirty="0" smtClean="0"/>
              <a:t>. The section of code that is executed in parallel is clearly identified by two operations that setup the MPI environment and shut it down respectively. In the code section defined within these two operations it is possible to use all the MPI functions to send or receive messages in either asynchronous or synchronous mode. </a:t>
            </a:r>
          </a:p>
          <a:p>
            <a:pPr algn="just"/>
            <a:r>
              <a:rPr lang="en-US" sz="2000" dirty="0" smtClean="0"/>
              <a:t>The diagram might suggest the MPI might allow the definition of completely symmetrical applications since the portion of code executed in each node is the same. </a:t>
            </a:r>
          </a:p>
          <a:p>
            <a:pPr algn="just"/>
            <a:r>
              <a:rPr lang="en-US" sz="2000" dirty="0" smtClean="0"/>
              <a:t>In reality, it is possible to implement distributed applications based on complex communication patterns by differentiating the operations performed by each node according to the rank of the program, which is known at runtime. </a:t>
            </a:r>
          </a:p>
          <a:p>
            <a:pPr algn="just"/>
            <a:r>
              <a:rPr lang="en-US" sz="2000" dirty="0" smtClean="0"/>
              <a:t>A common model used in MPI is the master-worker model, where one MPI process (usually the one with rank 0) coordinates the execution of others that perform the same task.</a:t>
            </a:r>
          </a:p>
          <a:p>
            <a:pPr algn="just"/>
            <a:endParaRPr lang="en-US" sz="2000" dirty="0" smtClean="0"/>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45</a:t>
            </a:fld>
            <a:endParaRPr lang="en-US"/>
          </a:p>
        </p:txBody>
      </p:sp>
    </p:spTree>
    <p:extLst>
      <p:ext uri="{BB962C8B-B14F-4D97-AF65-F5344CB8AC3E}">
        <p14:creationId xmlns:p14="http://schemas.microsoft.com/office/powerpoint/2010/main" val="4034575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2800" dirty="0" smtClean="0"/>
              <a:t>Once the program has been defined in one of the available MPI implementation, it is compiled with a modified version of the compiler for the language. </a:t>
            </a:r>
          </a:p>
          <a:p>
            <a:pPr algn="just"/>
            <a:r>
              <a:rPr lang="en-US" sz="2800" dirty="0" smtClean="0"/>
              <a:t>This compiler introduces additional code in order to properly and to manage the MPI runtime. </a:t>
            </a:r>
          </a:p>
          <a:p>
            <a:pPr algn="just"/>
            <a:r>
              <a:rPr lang="en-US" sz="2800" dirty="0" smtClean="0"/>
              <a:t>The output of the compilation process can be run as a distributed application by using a specific tool provided with the MPI implementation. </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2565570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1800" dirty="0" smtClean="0"/>
              <a:t>A general installation supporting the execution of the MPI application is composed by a cluster. </a:t>
            </a:r>
          </a:p>
          <a:p>
            <a:pPr algn="just"/>
            <a:r>
              <a:rPr lang="en-US" sz="1800" dirty="0" smtClean="0"/>
              <a:t>In this scenario MPI is normally installed in the shared file system and an MPI daemon is started on each node of the cluster in order to coordinate the parallel execution of MPI applications. </a:t>
            </a:r>
          </a:p>
          <a:p>
            <a:pPr algn="just"/>
            <a:r>
              <a:rPr lang="en-US" sz="1800" dirty="0" smtClean="0"/>
              <a:t>Once the environment is set up, it is possible to run parallel applications by using the tools provided with the MPI implementation and specify several options such as the number of nodes to use to run the application.</a:t>
            </a:r>
          </a:p>
          <a:p>
            <a:pPr algn="just"/>
            <a:r>
              <a:rPr lang="en-US" sz="1800" dirty="0" smtClean="0"/>
              <a:t>At present there are several MPI implementations that can be leveraged to develop distributed applications, and the MPI specifications have currently reached version 2. </a:t>
            </a:r>
          </a:p>
          <a:p>
            <a:pPr algn="just"/>
            <a:r>
              <a:rPr lang="en-US" sz="1800" dirty="0" smtClean="0"/>
              <a:t>One of the most popular MPI software environments (http://www.mcs.anl.gov/mpi/) is developed by the Argonne National Laboratory, USA. </a:t>
            </a:r>
          </a:p>
          <a:p>
            <a:pPr algn="just"/>
            <a:r>
              <a:rPr lang="en-US" sz="1800" dirty="0" smtClean="0"/>
              <a:t>MPI has gained a lot of success as a parallel and distributed programming model for CPU intensive mathematical computations such as linear systems solvers, matrix computations, finite element computations, linear algebra, and numerical simulations.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2106034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Applications with Task Dependencies</a:t>
            </a:r>
            <a:endParaRPr lang="en-US" dirty="0"/>
          </a:p>
        </p:txBody>
      </p:sp>
      <p:sp>
        <p:nvSpPr>
          <p:cNvPr id="3" name="Content Placeholder 2"/>
          <p:cNvSpPr>
            <a:spLocks noGrp="1"/>
          </p:cNvSpPr>
          <p:nvPr>
            <p:ph idx="1"/>
          </p:nvPr>
        </p:nvSpPr>
        <p:spPr/>
        <p:txBody>
          <a:bodyPr/>
          <a:lstStyle/>
          <a:p>
            <a:pPr algn="just"/>
            <a:r>
              <a:rPr lang="en-US" sz="2800" dirty="0" smtClean="0"/>
              <a:t>Workflow applications are characterized by a collection of tasks that do exhibit dependencies among them.</a:t>
            </a:r>
          </a:p>
          <a:p>
            <a:pPr algn="just"/>
            <a:r>
              <a:rPr lang="en-US" sz="2800" dirty="0" smtClean="0"/>
              <a:t>Such dependencies, which are mostly data dependencies (i.e. the output of one task is a prerequisite of another task), determine the way in which the applications are scheduled and also where they are scheduled. </a:t>
            </a:r>
          </a:p>
          <a:p>
            <a:pPr algn="just"/>
            <a:r>
              <a:rPr lang="en-US" sz="2800" dirty="0" smtClean="0"/>
              <a:t>Concerns in this case are related to provide a feasible sequencing of tasks and how to optimize the placement of tasks so that the movement of data is minimized.</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dirty="0"/>
          </a:p>
        </p:txBody>
      </p:sp>
    </p:spTree>
    <p:extLst>
      <p:ext uri="{BB962C8B-B14F-4D97-AF65-F5344CB8AC3E}">
        <p14:creationId xmlns:p14="http://schemas.microsoft.com/office/powerpoint/2010/main" val="1437550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a:t>
            </a:r>
            <a:endParaRPr lang="en-US" dirty="0"/>
          </a:p>
        </p:txBody>
      </p:sp>
      <p:sp>
        <p:nvSpPr>
          <p:cNvPr id="3" name="Content Placeholder 2"/>
          <p:cNvSpPr>
            <a:spLocks noGrp="1"/>
          </p:cNvSpPr>
          <p:nvPr>
            <p:ph idx="1"/>
          </p:nvPr>
        </p:nvSpPr>
        <p:spPr/>
        <p:txBody>
          <a:bodyPr/>
          <a:lstStyle/>
          <a:p>
            <a:pPr algn="just"/>
            <a:r>
              <a:rPr lang="en-US" dirty="0" smtClean="0"/>
              <a:t>The term workflow has a long tradition among the business community, where the term is used to describe a composition of services that all together accomplish a business process. </a:t>
            </a:r>
          </a:p>
          <a:p>
            <a:pPr algn="just"/>
            <a:r>
              <a:rPr lang="en-US" dirty="0" smtClean="0"/>
              <a:t>As defined by the Workflow Management Coalition a </a:t>
            </a:r>
            <a:r>
              <a:rPr lang="en-US" i="1" dirty="0" smtClean="0"/>
              <a:t>workflow</a:t>
            </a:r>
            <a:r>
              <a:rPr lang="en-US" dirty="0" smtClean="0"/>
              <a:t> is </a:t>
            </a:r>
            <a:r>
              <a:rPr lang="en-US" i="1" dirty="0" smtClean="0"/>
              <a:t>the automation of a business process, in whole or part, during which documents, information, or tasks are passed from one participant (a resources; human or machine) to another for action, according to a set of procedural rules.</a:t>
            </a:r>
          </a:p>
          <a:p>
            <a:pPr algn="just"/>
            <a:r>
              <a:rPr lang="en-US" dirty="0" smtClean="0"/>
              <a:t>The concept of workflow as a structured execution of tasks, which have dependencies on each other, has demonstrated to be useful to express many scientific experiments, and gave birth to the idea of </a:t>
            </a:r>
            <a:r>
              <a:rPr lang="en-US" i="1" dirty="0" smtClean="0"/>
              <a:t>scientific workflow</a:t>
            </a:r>
            <a:r>
              <a:rPr lang="en-US" dirty="0" smtClean="0"/>
              <a: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Tree>
    <p:extLst>
      <p:ext uri="{BB962C8B-B14F-4D97-AF65-F5344CB8AC3E}">
        <p14:creationId xmlns:p14="http://schemas.microsoft.com/office/powerpoint/2010/main" val="238726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High-Throughput Computing : Task Programming</a:t>
            </a:r>
            <a:endParaRPr lang="en-US" dirty="0"/>
          </a:p>
        </p:txBody>
      </p:sp>
      <p:sp>
        <p:nvSpPr>
          <p:cNvPr id="3" name="Content Placeholder 2"/>
          <p:cNvSpPr>
            <a:spLocks noGrp="1"/>
          </p:cNvSpPr>
          <p:nvPr>
            <p:ph idx="1"/>
          </p:nvPr>
        </p:nvSpPr>
        <p:spPr/>
        <p:txBody>
          <a:bodyPr/>
          <a:lstStyle/>
          <a:p>
            <a:pPr algn="just"/>
            <a:r>
              <a:rPr lang="en-US" sz="2400" dirty="0" smtClean="0"/>
              <a:t>Task computing is a wide area of distributed system programming encompassing several different models of architecting distributed applications, which, eventually, are based on the same fundamental abstraction: the </a:t>
            </a:r>
            <a:r>
              <a:rPr lang="en-US" sz="2400" i="1" dirty="0" smtClean="0"/>
              <a:t>task</a:t>
            </a:r>
            <a:r>
              <a:rPr lang="en-US" sz="2400" dirty="0" smtClean="0"/>
              <a:t>. </a:t>
            </a:r>
          </a:p>
          <a:p>
            <a:pPr algn="just"/>
            <a:r>
              <a:rPr lang="en-US" sz="2400" dirty="0" smtClean="0"/>
              <a:t>A task generally represents a program, which might require input files and produce output files as a result of its execution. </a:t>
            </a:r>
          </a:p>
          <a:p>
            <a:pPr algn="just"/>
            <a:r>
              <a:rPr lang="en-US" sz="2400" dirty="0" smtClean="0"/>
              <a:t>Applications are then constituted by a collection of tasks. </a:t>
            </a:r>
          </a:p>
          <a:p>
            <a:pPr algn="just"/>
            <a:r>
              <a:rPr lang="en-US" sz="2400" dirty="0" smtClean="0"/>
              <a:t>These are submitted for execution and their output data is collected at the end of their execution. </a:t>
            </a:r>
          </a:p>
          <a:p>
            <a:pPr algn="just"/>
            <a:r>
              <a:rPr lang="en-US" sz="2400" dirty="0" smtClean="0"/>
              <a:t>The way in which tasks are generated, the order in which they are executed, or whether they need to exchange data, differentiate the application models falling under the umbrella of task programming.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3624828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Many scientific experiments are composed as a combination of problem solving components, which, connected in a particular order, define the specific nature of the experiment. </a:t>
            </a:r>
          </a:p>
          <a:p>
            <a:pPr algn="just"/>
            <a:r>
              <a:rPr lang="en-US" sz="2200" dirty="0" smtClean="0"/>
              <a:t>When such experiments exhibit a natural parallelism and need to execute a large amount of operations, or deal with huge quantities of data, it makes sense to execute them on a distributed infrastructure. </a:t>
            </a:r>
          </a:p>
          <a:p>
            <a:pPr algn="just"/>
            <a:r>
              <a:rPr lang="en-US" sz="2200" dirty="0" smtClean="0"/>
              <a:t>In the case of scientific workflows, the process is identified by an application to run, the elements that are passed among participants are mostly tasks and data, and the participants are mostly computing or storage nodes. </a:t>
            </a:r>
          </a:p>
          <a:p>
            <a:pPr algn="just"/>
            <a:r>
              <a:rPr lang="en-US" sz="2200" dirty="0" smtClean="0"/>
              <a:t>The set of procedural rules are defined by a workflow definition scheme which guides the scheduling of the application.</a:t>
            </a:r>
          </a:p>
          <a:p>
            <a:pPr algn="just"/>
            <a:r>
              <a:rPr lang="en-US" sz="2200" dirty="0" smtClean="0"/>
              <a:t> A scientific workflow generally involves data management, analysis, simulation and middleware supporting the execution of workflow.</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extLst>
      <p:ext uri="{BB962C8B-B14F-4D97-AF65-F5344CB8AC3E}">
        <p14:creationId xmlns:p14="http://schemas.microsoft.com/office/powerpoint/2010/main" val="2236558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A scientific workflow is generally expressed by a directed acyclic graph (DAG) defining the dependencies among tasks or operations. </a:t>
            </a:r>
          </a:p>
          <a:p>
            <a:pPr algn="just"/>
            <a:r>
              <a:rPr lang="en-US" sz="2400" dirty="0" smtClean="0"/>
              <a:t>The nodes on the DAG represent the tasks to be executed in a workflow application, while the arcs connecting the nodes identify the dependencies among tasks and the data paths that connect the tasks. </a:t>
            </a:r>
          </a:p>
          <a:p>
            <a:pPr algn="just"/>
            <a:r>
              <a:rPr lang="en-US" sz="2400" dirty="0" smtClean="0"/>
              <a:t>The most common dependency that is realized through a DAG is data dependency, which means that the output files of a task (or some of them) constitute the input files of another task. </a:t>
            </a:r>
          </a:p>
          <a:p>
            <a:pPr algn="just"/>
            <a:r>
              <a:rPr lang="en-US" sz="2400" dirty="0" smtClean="0"/>
              <a:t>This dependency is represented as an arc originating from the node identifying the first task and terminating in the node identifying the second task.</a:t>
            </a:r>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Tree>
    <p:extLst>
      <p:ext uri="{BB962C8B-B14F-4D97-AF65-F5344CB8AC3E}">
        <p14:creationId xmlns:p14="http://schemas.microsoft.com/office/powerpoint/2010/main" val="4172224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2" name="Title 1"/>
          <p:cNvSpPr>
            <a:spLocks noGrp="1"/>
          </p:cNvSpPr>
          <p:nvPr>
            <p:ph type="title" idx="4294967295"/>
          </p:nvPr>
        </p:nvSpPr>
        <p:spPr>
          <a:xfrm>
            <a:off x="298450" y="0"/>
            <a:ext cx="8845550" cy="876300"/>
          </a:xfrm>
        </p:spPr>
        <p:txBody>
          <a:bodyPr/>
          <a:lstStyle/>
          <a:p>
            <a:r>
              <a:rPr lang="en-US" dirty="0" smtClean="0"/>
              <a:t>Sample Montage Workflow</a:t>
            </a:r>
            <a:endParaRPr lang="en-US" dirty="0"/>
          </a:p>
        </p:txBody>
      </p:sp>
      <p:pic>
        <p:nvPicPr>
          <p:cNvPr id="6" name="Picture 5" descr="Figure 7.6 - Sample Montage Workflow.emf"/>
          <p:cNvPicPr/>
          <p:nvPr/>
        </p:nvPicPr>
        <p:blipFill>
          <a:blip r:embed="rId2" cstate="print"/>
          <a:stretch>
            <a:fillRect/>
          </a:stretch>
        </p:blipFill>
        <p:spPr>
          <a:xfrm>
            <a:off x="1143000" y="1371600"/>
            <a:ext cx="6934199" cy="4952999"/>
          </a:xfrm>
          <a:prstGeom prst="rect">
            <a:avLst/>
          </a:prstGeom>
        </p:spPr>
      </p:pic>
    </p:spTree>
    <p:extLst>
      <p:ext uri="{BB962C8B-B14F-4D97-AF65-F5344CB8AC3E}">
        <p14:creationId xmlns:p14="http://schemas.microsoft.com/office/powerpoint/2010/main" val="2295072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Workflow Technologies</a:t>
            </a:r>
            <a:endParaRPr lang="en-US" dirty="0"/>
          </a:p>
        </p:txBody>
      </p:sp>
      <p:sp>
        <p:nvSpPr>
          <p:cNvPr id="5" name="Content Placeholder 4"/>
          <p:cNvSpPr>
            <a:spLocks noGrp="1"/>
          </p:cNvSpPr>
          <p:nvPr>
            <p:ph idx="1"/>
          </p:nvPr>
        </p:nvSpPr>
        <p:spPr/>
        <p:txBody>
          <a:bodyPr/>
          <a:lstStyle/>
          <a:p>
            <a:pPr algn="just"/>
            <a:r>
              <a:rPr lang="en-US" sz="2400" dirty="0" smtClean="0"/>
              <a:t>Business oriented computing workflows are defined as an composition of services and there exist specific languages and standards for the definition of workflows, such as </a:t>
            </a:r>
            <a:r>
              <a:rPr lang="en-US" sz="2400" i="1" dirty="0" smtClean="0"/>
              <a:t>BPEL (Business Process Execution Language).</a:t>
            </a:r>
          </a:p>
          <a:p>
            <a:pPr algn="just"/>
            <a:r>
              <a:rPr lang="en-US" sz="2400" dirty="0" smtClean="0"/>
              <a:t>in the case of scientific computing there is no common ground for defining workflows but several solutions and workflow languages coexist.</a:t>
            </a:r>
          </a:p>
          <a:p>
            <a:pPr algn="just"/>
            <a:r>
              <a:rPr lang="en-US" sz="2400" dirty="0" smtClean="0"/>
              <a:t>Despite such differences it is possible to identify an abstract reference model for a Workflow Management System.</a:t>
            </a:r>
          </a:p>
          <a:p>
            <a:pPr algn="just"/>
            <a:r>
              <a:rPr lang="en-US" sz="2400" dirty="0" smtClean="0"/>
              <a:t>Design tools allow users to visually compose a workflow application. This specification is normally stored in the form of an XML document, based on a specific workflow language, and constitutes the input of the workflow engine, which controls the execution of the workflow by leveraging a distributed infrastructure. </a:t>
            </a:r>
            <a:endParaRPr lang="en-US" sz="2400"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53</a:t>
            </a:fld>
            <a:endParaRPr lang="en-US"/>
          </a:p>
        </p:txBody>
      </p:sp>
    </p:spTree>
    <p:extLst>
      <p:ext uri="{BB962C8B-B14F-4D97-AF65-F5344CB8AC3E}">
        <p14:creationId xmlns:p14="http://schemas.microsoft.com/office/powerpoint/2010/main" val="30518666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Technologies</a:t>
            </a:r>
            <a:endParaRPr lang="en-US" dirty="0"/>
          </a:p>
        </p:txBody>
      </p:sp>
      <p:sp>
        <p:nvSpPr>
          <p:cNvPr id="3" name="Content Placeholder 2"/>
          <p:cNvSpPr>
            <a:spLocks noGrp="1"/>
          </p:cNvSpPr>
          <p:nvPr>
            <p:ph idx="1"/>
          </p:nvPr>
        </p:nvSpPr>
        <p:spPr/>
        <p:txBody>
          <a:bodyPr/>
          <a:lstStyle/>
          <a:p>
            <a:pPr algn="just"/>
            <a:r>
              <a:rPr lang="en-US" dirty="0" smtClean="0"/>
              <a:t>In most of the cases, workflow engine is a client side component that might interact directly with resources or with one or several middleware for executing the workflow. </a:t>
            </a:r>
          </a:p>
          <a:p>
            <a:pPr algn="just"/>
            <a:r>
              <a:rPr lang="en-US" dirty="0" smtClean="0"/>
              <a:t>Some frameworks can natively support the execution of workflow applications by providing a scheduler capable of directly processing the workflow specification.</a:t>
            </a:r>
          </a:p>
          <a:p>
            <a:pPr algn="just"/>
            <a:r>
              <a:rPr lang="en-US" dirty="0" smtClean="0"/>
              <a:t>Some of the most relevant technologies for designing and executing workflow-based applications are: </a:t>
            </a:r>
          </a:p>
          <a:p>
            <a:pPr lvl="1" algn="just"/>
            <a:r>
              <a:rPr lang="en-US" i="1" dirty="0" err="1" smtClean="0"/>
              <a:t>Kepler</a:t>
            </a:r>
            <a:endParaRPr lang="en-US" i="1" dirty="0" smtClean="0"/>
          </a:p>
          <a:p>
            <a:pPr lvl="1" algn="just"/>
            <a:r>
              <a:rPr lang="en-US" i="1" dirty="0" err="1" smtClean="0"/>
              <a:t>DAGMan</a:t>
            </a:r>
            <a:endParaRPr lang="en-US" i="1" dirty="0" smtClean="0"/>
          </a:p>
          <a:p>
            <a:pPr lvl="1" algn="just"/>
            <a:r>
              <a:rPr lang="en-US" i="1" dirty="0" err="1" smtClean="0"/>
              <a:t>Cloudbus</a:t>
            </a:r>
            <a:r>
              <a:rPr lang="en-US" i="1" dirty="0" smtClean="0"/>
              <a:t> Workflow Management System</a:t>
            </a:r>
          </a:p>
          <a:p>
            <a:pPr lvl="1" algn="just"/>
            <a:r>
              <a:rPr lang="en-US" i="1" dirty="0" smtClean="0"/>
              <a:t>Offspring</a:t>
            </a:r>
            <a:r>
              <a:rPr lang="en-US" dirty="0" smtClean="0"/>
              <a: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2406789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Model of Workflow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grpSp>
        <p:nvGrpSpPr>
          <p:cNvPr id="7" name="Group 6"/>
          <p:cNvGrpSpPr/>
          <p:nvPr/>
        </p:nvGrpSpPr>
        <p:grpSpPr>
          <a:xfrm>
            <a:off x="0" y="1293625"/>
            <a:ext cx="9144000" cy="5411975"/>
            <a:chOff x="106325" y="308347"/>
            <a:chExt cx="8654902" cy="6475228"/>
          </a:xfrm>
        </p:grpSpPr>
        <p:sp>
          <p:nvSpPr>
            <p:cNvPr id="8" name="Rectangle 7"/>
            <p:cNvSpPr/>
            <p:nvPr/>
          </p:nvSpPr>
          <p:spPr>
            <a:xfrm>
              <a:off x="106325" y="308347"/>
              <a:ext cx="8654902" cy="6475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44573" y="5215080"/>
              <a:ext cx="5045969" cy="1440021"/>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ounded Rectangle 9"/>
            <p:cNvSpPr/>
            <p:nvPr/>
          </p:nvSpPr>
          <p:spPr>
            <a:xfrm>
              <a:off x="1142605" y="446566"/>
              <a:ext cx="5045969" cy="199131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ounded Rectangle 10"/>
            <p:cNvSpPr/>
            <p:nvPr/>
          </p:nvSpPr>
          <p:spPr>
            <a:xfrm>
              <a:off x="1139479" y="2516966"/>
              <a:ext cx="5045969" cy="2601798"/>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11"/>
            <p:cNvSpPr/>
            <p:nvPr/>
          </p:nvSpPr>
          <p:spPr>
            <a:xfrm>
              <a:off x="2397453" y="1395181"/>
              <a:ext cx="3450377" cy="3863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Application Modeling  &amp; Definition Tools</a:t>
              </a:r>
            </a:p>
          </p:txBody>
        </p:sp>
        <p:sp>
          <p:nvSpPr>
            <p:cNvPr id="13" name="Rounded Rectangle 12"/>
            <p:cNvSpPr/>
            <p:nvPr/>
          </p:nvSpPr>
          <p:spPr>
            <a:xfrm>
              <a:off x="2444588" y="2238259"/>
              <a:ext cx="1887621" cy="44839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sz="1200" dirty="0" smtClean="0">
                  <a:solidFill>
                    <a:srgbClr val="000000"/>
                  </a:solidFill>
                </a:rPr>
                <a:t>Workflow </a:t>
              </a:r>
            </a:p>
            <a:p>
              <a:r>
                <a:rPr lang="en-US" sz="1200" dirty="0" smtClean="0">
                  <a:solidFill>
                    <a:srgbClr val="000000"/>
                  </a:solidFill>
                </a:rPr>
                <a:t>Specification</a:t>
              </a:r>
            </a:p>
          </p:txBody>
        </p:sp>
        <p:pic>
          <p:nvPicPr>
            <p:cNvPr id="14" name="Picture 13" descr="text_x_log.png"/>
            <p:cNvPicPr>
              <a:picLocks noChangeAspect="1"/>
            </p:cNvPicPr>
            <p:nvPr/>
          </p:nvPicPr>
          <p:blipFill>
            <a:blip r:embed="rId2" cstate="print"/>
            <a:stretch>
              <a:fillRect/>
            </a:stretch>
          </p:blipFill>
          <p:spPr>
            <a:xfrm>
              <a:off x="3626944" y="2040145"/>
              <a:ext cx="509121" cy="509121"/>
            </a:xfrm>
            <a:prstGeom prst="rect">
              <a:avLst/>
            </a:prstGeom>
          </p:spPr>
        </p:pic>
        <p:pic>
          <p:nvPicPr>
            <p:cNvPr id="15" name="Picture 14" descr="text_x_log.png"/>
            <p:cNvPicPr>
              <a:picLocks noChangeAspect="1"/>
            </p:cNvPicPr>
            <p:nvPr/>
          </p:nvPicPr>
          <p:blipFill>
            <a:blip r:embed="rId2" cstate="print"/>
            <a:stretch>
              <a:fillRect/>
            </a:stretch>
          </p:blipFill>
          <p:spPr>
            <a:xfrm>
              <a:off x="3741462" y="2120971"/>
              <a:ext cx="509121" cy="509121"/>
            </a:xfrm>
            <a:prstGeom prst="rect">
              <a:avLst/>
            </a:prstGeom>
          </p:spPr>
        </p:pic>
        <p:grpSp>
          <p:nvGrpSpPr>
            <p:cNvPr id="16" name="Group 16"/>
            <p:cNvGrpSpPr/>
            <p:nvPr/>
          </p:nvGrpSpPr>
          <p:grpSpPr>
            <a:xfrm>
              <a:off x="2425921" y="3136756"/>
              <a:ext cx="3403077" cy="1859459"/>
              <a:chOff x="829557" y="3410108"/>
              <a:chExt cx="3403077" cy="1859459"/>
            </a:xfrm>
          </p:grpSpPr>
          <p:sp>
            <p:nvSpPr>
              <p:cNvPr id="52" name="Rounded Rectangle 51"/>
              <p:cNvSpPr/>
              <p:nvPr/>
            </p:nvSpPr>
            <p:spPr>
              <a:xfrm>
                <a:off x="829557" y="3563315"/>
                <a:ext cx="3403077" cy="1706252"/>
              </a:xfrm>
              <a:prstGeom prst="roundRect">
                <a:avLst>
                  <a:gd name="adj" fmla="val 398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Rounded Rectangle 52"/>
              <p:cNvSpPr/>
              <p:nvPr/>
            </p:nvSpPr>
            <p:spPr>
              <a:xfrm>
                <a:off x="940244" y="3881312"/>
                <a:ext cx="3141562" cy="33245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Task + Data Scheduler</a:t>
                </a:r>
              </a:p>
            </p:txBody>
          </p:sp>
          <p:sp>
            <p:nvSpPr>
              <p:cNvPr id="54" name="Rounded Rectangle 53"/>
              <p:cNvSpPr/>
              <p:nvPr/>
            </p:nvSpPr>
            <p:spPr>
              <a:xfrm>
                <a:off x="940246" y="4257161"/>
                <a:ext cx="954542" cy="41851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Data Movement</a:t>
                </a:r>
              </a:p>
            </p:txBody>
          </p:sp>
          <p:sp>
            <p:nvSpPr>
              <p:cNvPr id="55" name="Rounded Rectangle 10"/>
              <p:cNvSpPr/>
              <p:nvPr/>
            </p:nvSpPr>
            <p:spPr>
              <a:xfrm>
                <a:off x="940247" y="4714011"/>
                <a:ext cx="963967" cy="41415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Data Provenance</a:t>
                </a:r>
              </a:p>
            </p:txBody>
          </p:sp>
          <p:sp>
            <p:nvSpPr>
              <p:cNvPr id="56" name="Rounded Rectangle 55"/>
              <p:cNvSpPr/>
              <p:nvPr/>
            </p:nvSpPr>
            <p:spPr>
              <a:xfrm>
                <a:off x="1940721" y="4259079"/>
                <a:ext cx="1009874" cy="41659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Dependency Manager</a:t>
                </a:r>
              </a:p>
            </p:txBody>
          </p:sp>
          <p:sp>
            <p:nvSpPr>
              <p:cNvPr id="57" name="Rounded Rectangle 56"/>
              <p:cNvSpPr/>
              <p:nvPr/>
            </p:nvSpPr>
            <p:spPr>
              <a:xfrm>
                <a:off x="1940714" y="4714010"/>
                <a:ext cx="1000448" cy="41415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Runtime</a:t>
                </a:r>
              </a:p>
              <a:p>
                <a:pPr algn="ctr"/>
                <a:r>
                  <a:rPr lang="en-US" sz="1100" dirty="0" smtClean="0">
                    <a:solidFill>
                      <a:srgbClr val="000000"/>
                    </a:solidFill>
                  </a:rPr>
                  <a:t>Manager</a:t>
                </a:r>
              </a:p>
            </p:txBody>
          </p:sp>
          <p:sp>
            <p:nvSpPr>
              <p:cNvPr id="58" name="Rounded Rectangle 57"/>
              <p:cNvSpPr/>
              <p:nvPr/>
            </p:nvSpPr>
            <p:spPr>
              <a:xfrm>
                <a:off x="2985863" y="4270325"/>
                <a:ext cx="1095943" cy="40535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Language Interpreter</a:t>
                </a:r>
              </a:p>
            </p:txBody>
          </p:sp>
          <p:sp>
            <p:nvSpPr>
              <p:cNvPr id="59" name="Rounded Rectangle 58"/>
              <p:cNvSpPr/>
              <p:nvPr/>
            </p:nvSpPr>
            <p:spPr>
              <a:xfrm>
                <a:off x="2976437" y="4715932"/>
                <a:ext cx="1114795" cy="41223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Fault Management</a:t>
                </a:r>
              </a:p>
            </p:txBody>
          </p:sp>
          <p:sp>
            <p:nvSpPr>
              <p:cNvPr id="60" name="Rectangle 4"/>
              <p:cNvSpPr/>
              <p:nvPr/>
            </p:nvSpPr>
            <p:spPr>
              <a:xfrm>
                <a:off x="972843" y="3410108"/>
                <a:ext cx="1936693" cy="36468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Enactment Engine</a:t>
                </a:r>
              </a:p>
            </p:txBody>
          </p:sp>
        </p:grpSp>
        <p:sp>
          <p:nvSpPr>
            <p:cNvPr id="17" name="Rounded Rectangle 16"/>
            <p:cNvSpPr/>
            <p:nvPr/>
          </p:nvSpPr>
          <p:spPr>
            <a:xfrm>
              <a:off x="2588720" y="5233678"/>
              <a:ext cx="3461238" cy="50790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Middleware Supporting Clusters, Grids, and Clouds</a:t>
              </a:r>
            </a:p>
          </p:txBody>
        </p:sp>
        <p:sp>
          <p:nvSpPr>
            <p:cNvPr id="18" name="Rounded Rectangle 17"/>
            <p:cNvSpPr/>
            <p:nvPr/>
          </p:nvSpPr>
          <p:spPr>
            <a:xfrm>
              <a:off x="2563121" y="6198778"/>
              <a:ext cx="3465572" cy="33710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Distributed Computing Resources</a:t>
              </a:r>
            </a:p>
          </p:txBody>
        </p:sp>
        <p:sp>
          <p:nvSpPr>
            <p:cNvPr id="19" name="Left-Right Arrow 18"/>
            <p:cNvSpPr/>
            <p:nvPr/>
          </p:nvSpPr>
          <p:spPr>
            <a:xfrm rot="5400000">
              <a:off x="3340298" y="2875189"/>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239297" y="5349426"/>
              <a:ext cx="1270019" cy="6260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Interaction with Distributed Resources</a:t>
              </a:r>
              <a:endParaRPr lang="en-US" sz="1200" dirty="0">
                <a:solidFill>
                  <a:srgbClr val="000000"/>
                </a:solidFill>
              </a:endParaRPr>
            </a:p>
          </p:txBody>
        </p:sp>
        <p:sp>
          <p:nvSpPr>
            <p:cNvPr id="21" name="Rounded Rectangle 20"/>
            <p:cNvSpPr/>
            <p:nvPr/>
          </p:nvSpPr>
          <p:spPr>
            <a:xfrm>
              <a:off x="6566988" y="3317825"/>
              <a:ext cx="1763842" cy="42956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Interaction with Information Services</a:t>
              </a:r>
              <a:endParaRPr lang="en-US" sz="1200" dirty="0">
                <a:solidFill>
                  <a:srgbClr val="000000"/>
                </a:solidFill>
              </a:endParaRPr>
            </a:p>
          </p:txBody>
        </p:sp>
        <p:sp>
          <p:nvSpPr>
            <p:cNvPr id="22" name="Rounded Rectangle 21"/>
            <p:cNvSpPr/>
            <p:nvPr/>
          </p:nvSpPr>
          <p:spPr>
            <a:xfrm>
              <a:off x="1375006" y="714812"/>
              <a:ext cx="781709" cy="26022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Users</a:t>
              </a:r>
              <a:endParaRPr lang="en-US" sz="1200" dirty="0">
                <a:solidFill>
                  <a:srgbClr val="000000"/>
                </a:solidFill>
              </a:endParaRPr>
            </a:p>
          </p:txBody>
        </p:sp>
        <p:sp>
          <p:nvSpPr>
            <p:cNvPr id="23" name="Rounded Rectangle 22"/>
            <p:cNvSpPr/>
            <p:nvPr/>
          </p:nvSpPr>
          <p:spPr>
            <a:xfrm>
              <a:off x="1274976" y="1269180"/>
              <a:ext cx="1009523" cy="63503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Design &amp; Definition</a:t>
              </a:r>
              <a:endParaRPr lang="en-US" sz="1200" dirty="0">
                <a:solidFill>
                  <a:srgbClr val="000000"/>
                </a:solidFill>
              </a:endParaRPr>
            </a:p>
          </p:txBody>
        </p:sp>
        <p:sp>
          <p:nvSpPr>
            <p:cNvPr id="24" name="Rounded Rectangle 23"/>
            <p:cNvSpPr/>
            <p:nvPr/>
          </p:nvSpPr>
          <p:spPr>
            <a:xfrm>
              <a:off x="1255947" y="3657316"/>
              <a:ext cx="1066258" cy="62246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Execution &amp; Control</a:t>
              </a:r>
              <a:endParaRPr lang="en-US" sz="1200" dirty="0">
                <a:solidFill>
                  <a:srgbClr val="000000"/>
                </a:solidFill>
              </a:endParaRPr>
            </a:p>
          </p:txBody>
        </p:sp>
        <p:grpSp>
          <p:nvGrpSpPr>
            <p:cNvPr id="25" name="Group 44"/>
            <p:cNvGrpSpPr/>
            <p:nvPr/>
          </p:nvGrpSpPr>
          <p:grpSpPr>
            <a:xfrm>
              <a:off x="6277474" y="1678027"/>
              <a:ext cx="2370668" cy="1510547"/>
              <a:chOff x="5791200" y="1128958"/>
              <a:chExt cx="2370668" cy="1510547"/>
            </a:xfrm>
          </p:grpSpPr>
          <p:grpSp>
            <p:nvGrpSpPr>
              <p:cNvPr id="46" name="Group 19"/>
              <p:cNvGrpSpPr/>
              <p:nvPr/>
            </p:nvGrpSpPr>
            <p:grpSpPr>
              <a:xfrm>
                <a:off x="5876032" y="1128958"/>
                <a:ext cx="2285836" cy="1510547"/>
                <a:chOff x="643632" y="3262540"/>
                <a:chExt cx="2285836" cy="1510547"/>
              </a:xfrm>
            </p:grpSpPr>
            <p:sp>
              <p:nvSpPr>
                <p:cNvPr id="48" name="Rounded Rectangle 47"/>
                <p:cNvSpPr/>
                <p:nvPr/>
              </p:nvSpPr>
              <p:spPr>
                <a:xfrm>
                  <a:off x="643632" y="3522134"/>
                  <a:ext cx="2285836" cy="125095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9" name="Rounded Rectangle 48"/>
                <p:cNvSpPr/>
                <p:nvPr/>
              </p:nvSpPr>
              <p:spPr>
                <a:xfrm>
                  <a:off x="825585" y="4008746"/>
                  <a:ext cx="1938389" cy="26471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Resource Info Service</a:t>
                  </a:r>
                </a:p>
              </p:txBody>
            </p:sp>
            <p:sp>
              <p:nvSpPr>
                <p:cNvPr id="50" name="Rounded Rectangle 49"/>
                <p:cNvSpPr/>
                <p:nvPr/>
              </p:nvSpPr>
              <p:spPr>
                <a:xfrm>
                  <a:off x="825585" y="4322274"/>
                  <a:ext cx="1938389" cy="26227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Application Info Service</a:t>
                  </a:r>
                </a:p>
              </p:txBody>
            </p:sp>
            <p:sp>
              <p:nvSpPr>
                <p:cNvPr id="51" name="Rectangle 4"/>
                <p:cNvSpPr/>
                <p:nvPr/>
              </p:nvSpPr>
              <p:spPr>
                <a:xfrm>
                  <a:off x="1297883" y="3262540"/>
                  <a:ext cx="1462240" cy="411975"/>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Information Services</a:t>
                  </a:r>
                </a:p>
              </p:txBody>
            </p:sp>
          </p:grpSp>
          <p:pic>
            <p:nvPicPr>
              <p:cNvPr id="47" name="Picture 43" descr="info.png"/>
              <p:cNvPicPr>
                <a:picLocks noChangeAspect="1"/>
              </p:cNvPicPr>
              <p:nvPr/>
            </p:nvPicPr>
            <p:blipFill>
              <a:blip r:embed="rId3" cstate="print"/>
              <a:stretch>
                <a:fillRect/>
              </a:stretch>
            </p:blipFill>
            <p:spPr>
              <a:xfrm>
                <a:off x="5791200" y="1160282"/>
                <a:ext cx="685014" cy="685014"/>
              </a:xfrm>
              <a:prstGeom prst="rect">
                <a:avLst/>
              </a:prstGeom>
            </p:spPr>
          </p:pic>
        </p:grpSp>
        <p:pic>
          <p:nvPicPr>
            <p:cNvPr id="26" name="Picture 25" descr="gnome_settings_default_applications.png"/>
            <p:cNvPicPr>
              <a:picLocks noChangeAspect="1"/>
            </p:cNvPicPr>
            <p:nvPr/>
          </p:nvPicPr>
          <p:blipFill>
            <a:blip r:embed="rId4" cstate="print"/>
            <a:stretch>
              <a:fillRect/>
            </a:stretch>
          </p:blipFill>
          <p:spPr>
            <a:xfrm rot="20650301">
              <a:off x="4705402" y="2952375"/>
              <a:ext cx="714012" cy="714012"/>
            </a:xfrm>
            <a:prstGeom prst="rect">
              <a:avLst/>
            </a:prstGeom>
          </p:spPr>
        </p:pic>
        <p:sp>
          <p:nvSpPr>
            <p:cNvPr id="27" name="Left Arrow 26"/>
            <p:cNvSpPr/>
            <p:nvPr/>
          </p:nvSpPr>
          <p:spPr>
            <a:xfrm rot="16200000" flipV="1">
              <a:off x="3330871" y="1934078"/>
              <a:ext cx="359791" cy="16811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C:\Documents and Settings\csve\Local Settings\Temporary Internet Files\Content.IE5\8DARKL23\MC900432622[1].png"/>
            <p:cNvPicPr>
              <a:picLocks noChangeAspect="1" noChangeArrowheads="1"/>
            </p:cNvPicPr>
            <p:nvPr/>
          </p:nvPicPr>
          <p:blipFill>
            <a:blip r:embed="rId5" cstate="print"/>
            <a:srcRect/>
            <a:stretch>
              <a:fillRect/>
            </a:stretch>
          </p:blipFill>
          <p:spPr bwMode="auto">
            <a:xfrm flipH="1">
              <a:off x="2413621" y="577601"/>
              <a:ext cx="538695" cy="581357"/>
            </a:xfrm>
            <a:prstGeom prst="rect">
              <a:avLst/>
            </a:prstGeom>
            <a:noFill/>
          </p:spPr>
        </p:pic>
        <p:pic>
          <p:nvPicPr>
            <p:cNvPr id="29" name="Picture 3" descr="C:\Documents and Settings\csve\Local Settings\Temporary Internet Files\Content.IE5\4PQ7052J\MC900432621[1].png"/>
            <p:cNvPicPr>
              <a:picLocks noChangeAspect="1" noChangeArrowheads="1"/>
            </p:cNvPicPr>
            <p:nvPr/>
          </p:nvPicPr>
          <p:blipFill>
            <a:blip r:embed="rId6" cstate="print"/>
            <a:srcRect/>
            <a:stretch>
              <a:fillRect/>
            </a:stretch>
          </p:blipFill>
          <p:spPr bwMode="auto">
            <a:xfrm>
              <a:off x="3799843" y="594102"/>
              <a:ext cx="554223" cy="554223"/>
            </a:xfrm>
            <a:prstGeom prst="rect">
              <a:avLst/>
            </a:prstGeom>
            <a:noFill/>
          </p:spPr>
        </p:pic>
        <p:pic>
          <p:nvPicPr>
            <p:cNvPr id="30" name="Picture 4" descr="C:\Documents and Settings\csve\Local Settings\Temporary Internet Files\Content.IE5\KPABW9QF\MC900433959[1].png"/>
            <p:cNvPicPr>
              <a:picLocks noChangeAspect="1" noChangeArrowheads="1"/>
            </p:cNvPicPr>
            <p:nvPr/>
          </p:nvPicPr>
          <p:blipFill>
            <a:blip r:embed="rId7" cstate="print"/>
            <a:srcRect/>
            <a:stretch>
              <a:fillRect/>
            </a:stretch>
          </p:blipFill>
          <p:spPr bwMode="auto">
            <a:xfrm>
              <a:off x="4512224" y="519675"/>
              <a:ext cx="703078" cy="703078"/>
            </a:xfrm>
            <a:prstGeom prst="rect">
              <a:avLst/>
            </a:prstGeom>
            <a:noFill/>
          </p:spPr>
        </p:pic>
        <p:pic>
          <p:nvPicPr>
            <p:cNvPr id="31" name="Picture 5" descr="C:\Documents and Settings\csve\Local Settings\Temporary Internet Files\Content.IE5\C9M7KX6B\MC900433936[1].png"/>
            <p:cNvPicPr>
              <a:picLocks noChangeAspect="1" noChangeArrowheads="1"/>
            </p:cNvPicPr>
            <p:nvPr/>
          </p:nvPicPr>
          <p:blipFill>
            <a:blip r:embed="rId8" cstate="print"/>
            <a:srcRect/>
            <a:stretch>
              <a:fillRect/>
            </a:stretch>
          </p:blipFill>
          <p:spPr bwMode="auto">
            <a:xfrm>
              <a:off x="5245871" y="562206"/>
              <a:ext cx="644599" cy="644599"/>
            </a:xfrm>
            <a:prstGeom prst="rect">
              <a:avLst/>
            </a:prstGeom>
            <a:noFill/>
          </p:spPr>
        </p:pic>
        <p:cxnSp>
          <p:nvCxnSpPr>
            <p:cNvPr id="32" name="Straight Connector 31"/>
            <p:cNvCxnSpPr>
              <a:stCxn id="28" idx="1"/>
              <a:endCxn id="29" idx="1"/>
            </p:cNvCxnSpPr>
            <p:nvPr/>
          </p:nvCxnSpPr>
          <p:spPr>
            <a:xfrm>
              <a:off x="2952316" y="868280"/>
              <a:ext cx="847527" cy="293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rot="5400000">
              <a:off x="3832942" y="5015874"/>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loud"/>
            <p:cNvSpPr>
              <a:spLocks noChangeAspect="1" noEditPoints="1" noChangeArrowheads="1"/>
            </p:cNvSpPr>
            <p:nvPr/>
          </p:nvSpPr>
          <p:spPr bwMode="auto">
            <a:xfrm>
              <a:off x="4742152" y="6209408"/>
              <a:ext cx="1286539" cy="3721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5">
                    <a:lumMod val="20000"/>
                    <a:lumOff val="80000"/>
                  </a:schemeClr>
                </a:gs>
                <a:gs pos="100000">
                  <a:schemeClr val="accent1">
                    <a:lumMod val="40000"/>
                    <a:lumOff val="60000"/>
                  </a:schemeClr>
                </a:gs>
              </a:gsLst>
              <a:lin ang="2700000" scaled="0"/>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35"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4756596" y="6036656"/>
              <a:ext cx="417304" cy="417304"/>
            </a:xfrm>
            <a:prstGeom prst="rect">
              <a:avLst/>
            </a:prstGeom>
            <a:noFill/>
          </p:spPr>
        </p:pic>
        <p:pic>
          <p:nvPicPr>
            <p:cNvPr id="36" name="Picture 697" descr="MCj04352420000[1]"/>
            <p:cNvPicPr>
              <a:picLocks noChangeAspect="1" noChangeArrowheads="1"/>
            </p:cNvPicPr>
            <p:nvPr/>
          </p:nvPicPr>
          <p:blipFill>
            <a:blip r:embed="rId10" cstate="print"/>
            <a:srcRect/>
            <a:stretch>
              <a:fillRect/>
            </a:stretch>
          </p:blipFill>
          <p:spPr bwMode="auto">
            <a:xfrm>
              <a:off x="5619750" y="5785165"/>
              <a:ext cx="395019" cy="837551"/>
            </a:xfrm>
            <a:prstGeom prst="rect">
              <a:avLst/>
            </a:prstGeom>
            <a:noFill/>
            <a:ln w="9525">
              <a:noFill/>
              <a:miter lim="800000"/>
              <a:headEnd/>
              <a:tailEnd/>
            </a:ln>
          </p:spPr>
        </p:pic>
        <p:pic>
          <p:nvPicPr>
            <p:cNvPr id="37"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5103592" y="5877780"/>
              <a:ext cx="646298" cy="650607"/>
            </a:xfrm>
            <a:prstGeom prst="rect">
              <a:avLst/>
            </a:prstGeom>
            <a:noFill/>
          </p:spPr>
        </p:pic>
        <p:pic>
          <p:nvPicPr>
            <p:cNvPr id="38" name="Picture 96" descr="MCj04421540000[1]"/>
            <p:cNvPicPr>
              <a:picLocks noChangeAspect="1" noChangeArrowheads="1"/>
            </p:cNvPicPr>
            <p:nvPr/>
          </p:nvPicPr>
          <p:blipFill>
            <a:blip r:embed="rId12" cstate="print"/>
            <a:srcRect/>
            <a:stretch>
              <a:fillRect/>
            </a:stretch>
          </p:blipFill>
          <p:spPr bwMode="auto">
            <a:xfrm>
              <a:off x="5569098" y="6175944"/>
              <a:ext cx="310739" cy="331178"/>
            </a:xfrm>
            <a:prstGeom prst="rect">
              <a:avLst/>
            </a:prstGeom>
            <a:noFill/>
            <a:ln w="9525">
              <a:noFill/>
              <a:miter lim="800000"/>
              <a:headEnd/>
              <a:tailEnd/>
            </a:ln>
          </p:spPr>
        </p:pic>
        <p:pic>
          <p:nvPicPr>
            <p:cNvPr id="39" name="Picture 96" descr="MCj04421540000[1]"/>
            <p:cNvPicPr>
              <a:picLocks noChangeAspect="1" noChangeArrowheads="1"/>
            </p:cNvPicPr>
            <p:nvPr/>
          </p:nvPicPr>
          <p:blipFill>
            <a:blip r:embed="rId13" cstate="print"/>
            <a:srcRect/>
            <a:stretch>
              <a:fillRect/>
            </a:stretch>
          </p:blipFill>
          <p:spPr bwMode="auto">
            <a:xfrm>
              <a:off x="5381257" y="6243284"/>
              <a:ext cx="247556" cy="263839"/>
            </a:xfrm>
            <a:prstGeom prst="rect">
              <a:avLst/>
            </a:prstGeom>
            <a:noFill/>
            <a:ln w="9525">
              <a:noFill/>
              <a:miter lim="800000"/>
              <a:headEnd/>
              <a:tailEnd/>
            </a:ln>
          </p:spPr>
        </p:pic>
        <p:sp>
          <p:nvSpPr>
            <p:cNvPr id="40" name="Left-Right Arrow 39"/>
            <p:cNvSpPr/>
            <p:nvPr/>
          </p:nvSpPr>
          <p:spPr>
            <a:xfrm rot="5400000">
              <a:off x="3485609" y="5891290"/>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p:cNvSpPr/>
            <p:nvPr/>
          </p:nvSpPr>
          <p:spPr>
            <a:xfrm rot="5400000">
              <a:off x="4073943" y="5894836"/>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Right Arrow 41"/>
            <p:cNvSpPr/>
            <p:nvPr/>
          </p:nvSpPr>
          <p:spPr>
            <a:xfrm rot="8247565">
              <a:off x="5695479" y="3087962"/>
              <a:ext cx="860730" cy="1584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Right Arrow 42"/>
            <p:cNvSpPr/>
            <p:nvPr/>
          </p:nvSpPr>
          <p:spPr>
            <a:xfrm rot="13384263">
              <a:off x="5613466" y="2109490"/>
              <a:ext cx="1001900" cy="144704"/>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91395" y="2530547"/>
              <a:ext cx="893134" cy="4125434"/>
            </a:xfrm>
            <a:prstGeom prst="rect">
              <a:avLst/>
            </a:prstGeom>
            <a:gradFill>
              <a:gsLst>
                <a:gs pos="69000">
                  <a:schemeClr val="bg1"/>
                </a:gs>
                <a:gs pos="100000">
                  <a:schemeClr val="bg1">
                    <a:lumMod val="95000"/>
                  </a:schemeClr>
                </a:gs>
              </a:gsLst>
              <a:lin ang="16200000" scaled="0"/>
            </a:gradFill>
            <a:ln>
              <a:gradFill flip="none" rotWithShape="1">
                <a:gsLst>
                  <a:gs pos="0">
                    <a:schemeClr val="tx1">
                      <a:lumMod val="50000"/>
                      <a:lumOff val="50000"/>
                    </a:schemeClr>
                  </a:gs>
                  <a:gs pos="100000">
                    <a:srgbClr val="FFFFFF"/>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rgbClr val="000000"/>
                  </a:solidFill>
                </a:rPr>
                <a:t>Run Time</a:t>
              </a:r>
              <a:endParaRPr lang="en-US" sz="1100" b="1" dirty="0">
                <a:solidFill>
                  <a:srgbClr val="000000"/>
                </a:solidFill>
              </a:endParaRPr>
            </a:p>
          </p:txBody>
        </p:sp>
        <p:sp>
          <p:nvSpPr>
            <p:cNvPr id="45" name="Rectangle 44"/>
            <p:cNvSpPr/>
            <p:nvPr/>
          </p:nvSpPr>
          <p:spPr>
            <a:xfrm>
              <a:off x="191394" y="435935"/>
              <a:ext cx="896679" cy="2002463"/>
            </a:xfrm>
            <a:prstGeom prst="rect">
              <a:avLst/>
            </a:prstGeom>
            <a:gradFill>
              <a:gsLst>
                <a:gs pos="69000">
                  <a:schemeClr val="bg1"/>
                </a:gs>
                <a:gs pos="100000">
                  <a:schemeClr val="bg1">
                    <a:lumMod val="95000"/>
                  </a:schemeClr>
                </a:gs>
              </a:gsLst>
              <a:lin ang="5400000" scaled="0"/>
            </a:gradFill>
            <a:ln>
              <a:gradFill flip="none" rotWithShape="1">
                <a:gsLst>
                  <a:gs pos="0">
                    <a:schemeClr val="tx1">
                      <a:lumMod val="50000"/>
                      <a:lumOff val="50000"/>
                    </a:schemeClr>
                  </a:gs>
                  <a:gs pos="100000">
                    <a:srgbClr val="FFFFFF"/>
                  </a:gs>
                </a:gsLst>
                <a:lin ang="162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b="1" dirty="0" smtClean="0">
                  <a:solidFill>
                    <a:srgbClr val="000000"/>
                  </a:solidFill>
                </a:rPr>
                <a:t>Build Time</a:t>
              </a:r>
            </a:p>
          </p:txBody>
        </p:sp>
      </p:grpSp>
    </p:spTree>
    <p:extLst>
      <p:ext uri="{BB962C8B-B14F-4D97-AF65-F5344CB8AC3E}">
        <p14:creationId xmlns:p14="http://schemas.microsoft.com/office/powerpoint/2010/main" val="41721416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a:t>
            </a:r>
            <a:endParaRPr lang="en-US" dirty="0"/>
          </a:p>
        </p:txBody>
      </p:sp>
      <p:sp>
        <p:nvSpPr>
          <p:cNvPr id="5" name="Content Placeholder 4"/>
          <p:cNvSpPr>
            <a:spLocks noGrp="1"/>
          </p:cNvSpPr>
          <p:nvPr>
            <p:ph idx="1"/>
          </p:nvPr>
        </p:nvSpPr>
        <p:spPr/>
        <p:txBody>
          <a:bodyPr/>
          <a:lstStyle/>
          <a:p>
            <a:pPr algn="just"/>
            <a:r>
              <a:rPr lang="en-US" sz="2000" i="1" dirty="0" err="1" smtClean="0"/>
              <a:t>Kepler</a:t>
            </a:r>
            <a:r>
              <a:rPr lang="en-US" sz="2000" i="1" dirty="0" smtClean="0"/>
              <a:t> </a:t>
            </a:r>
            <a:r>
              <a:rPr lang="en-US" sz="2000" dirty="0" smtClean="0"/>
              <a:t>is an open source scientific workflow engine built from the collaboration of several research projects. </a:t>
            </a:r>
          </a:p>
          <a:p>
            <a:pPr algn="just"/>
            <a:r>
              <a:rPr lang="en-US" sz="2000" dirty="0" smtClean="0"/>
              <a:t>The system is based on the </a:t>
            </a:r>
            <a:r>
              <a:rPr lang="en-US" sz="2000" i="1" dirty="0" smtClean="0"/>
              <a:t>Ptolemy II </a:t>
            </a:r>
            <a:r>
              <a:rPr lang="en-US" sz="2000" dirty="0" smtClean="0"/>
              <a:t>system which provides a solid platform for developing dataflow-oriented workflows. </a:t>
            </a:r>
          </a:p>
          <a:p>
            <a:pPr algn="just"/>
            <a:r>
              <a:rPr lang="en-US" sz="2000" i="1" dirty="0" err="1" smtClean="0"/>
              <a:t>Kepler</a:t>
            </a:r>
            <a:r>
              <a:rPr lang="en-US" sz="2000" dirty="0" smtClean="0"/>
              <a:t> provides a design environment based on the concept of actors, which are reusable and independent blocks of computation such as Web Services, database calls, etc. </a:t>
            </a:r>
          </a:p>
          <a:p>
            <a:pPr algn="just"/>
            <a:r>
              <a:rPr lang="en-US" sz="2000" dirty="0" smtClean="0"/>
              <a:t>The connection between actors is made with ports. </a:t>
            </a:r>
          </a:p>
          <a:p>
            <a:pPr algn="just"/>
            <a:r>
              <a:rPr lang="en-US" sz="2000" dirty="0" smtClean="0"/>
              <a:t>An actor consumes data from the input ports and writes data/results to the output ports. </a:t>
            </a:r>
          </a:p>
          <a:p>
            <a:pPr algn="just"/>
            <a:r>
              <a:rPr lang="en-US" sz="2000" dirty="0" smtClean="0"/>
              <a:t>Novelty of </a:t>
            </a:r>
            <a:r>
              <a:rPr lang="en-US" sz="2000" i="1" dirty="0" err="1" smtClean="0"/>
              <a:t>Kepler</a:t>
            </a:r>
            <a:r>
              <a:rPr lang="en-US" sz="2000" dirty="0" smtClean="0"/>
              <a:t> is in its ability of separating the flow of data among components from the coordination logic that is used to execute workflow. </a:t>
            </a:r>
          </a:p>
          <a:p>
            <a:pPr algn="just"/>
            <a:r>
              <a:rPr lang="en-US" sz="2000" dirty="0" smtClean="0"/>
              <a:t>Thus for the same workflow, it supports different models such as synchronous and asynchronous models. The workflow specification is expressed using a proprietary XML language.</a:t>
            </a:r>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56</a:t>
            </a:fld>
            <a:endParaRPr lang="en-US"/>
          </a:p>
        </p:txBody>
      </p:sp>
    </p:spTree>
    <p:extLst>
      <p:ext uri="{BB962C8B-B14F-4D97-AF65-F5344CB8AC3E}">
        <p14:creationId xmlns:p14="http://schemas.microsoft.com/office/powerpoint/2010/main" val="2640817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DAGMan</a:t>
            </a:r>
            <a:r>
              <a:rPr lang="en-US" dirty="0" smtClean="0"/>
              <a:t> (Directed Acyclic Graph Manager)</a:t>
            </a:r>
            <a:endParaRPr lang="en-US" dirty="0"/>
          </a:p>
        </p:txBody>
      </p:sp>
      <p:sp>
        <p:nvSpPr>
          <p:cNvPr id="3" name="Content Placeholder 2"/>
          <p:cNvSpPr>
            <a:spLocks noGrp="1"/>
          </p:cNvSpPr>
          <p:nvPr>
            <p:ph idx="1"/>
          </p:nvPr>
        </p:nvSpPr>
        <p:spPr/>
        <p:txBody>
          <a:bodyPr/>
          <a:lstStyle/>
          <a:p>
            <a:pPr algn="just"/>
            <a:r>
              <a:rPr lang="en-US" i="1" dirty="0" err="1" smtClean="0"/>
              <a:t>DAGMan</a:t>
            </a:r>
            <a:r>
              <a:rPr lang="en-US" i="1" dirty="0" smtClean="0"/>
              <a:t> is part of the Condor project </a:t>
            </a:r>
            <a:r>
              <a:rPr lang="en-US" dirty="0" smtClean="0"/>
              <a:t>and constitutes an extension to the </a:t>
            </a:r>
            <a:r>
              <a:rPr lang="en-US" i="1" dirty="0" smtClean="0"/>
              <a:t>Condor</a:t>
            </a:r>
            <a:r>
              <a:rPr lang="en-US" dirty="0" smtClean="0"/>
              <a:t> scheduler to handle job inter-dependencies. </a:t>
            </a:r>
          </a:p>
          <a:p>
            <a:pPr algn="just"/>
            <a:r>
              <a:rPr lang="en-US" i="1" dirty="0" smtClean="0"/>
              <a:t>Condor</a:t>
            </a:r>
            <a:r>
              <a:rPr lang="en-US" dirty="0" smtClean="0"/>
              <a:t> finds machines for the execution of programs, but does not support the scheduling of jobs in a specific sequence. </a:t>
            </a:r>
          </a:p>
          <a:p>
            <a:pPr algn="just"/>
            <a:r>
              <a:rPr lang="en-US" dirty="0" smtClean="0"/>
              <a:t>Therefore, </a:t>
            </a:r>
            <a:r>
              <a:rPr lang="en-US" i="1" dirty="0" err="1" smtClean="0"/>
              <a:t>DAGMan</a:t>
            </a:r>
            <a:r>
              <a:rPr lang="en-US" dirty="0" smtClean="0"/>
              <a:t> acts as a meta-scheduler for </a:t>
            </a:r>
            <a:r>
              <a:rPr lang="en-US" i="1" dirty="0" smtClean="0"/>
              <a:t>Condor</a:t>
            </a:r>
            <a:r>
              <a:rPr lang="en-US" dirty="0" smtClean="0"/>
              <a:t> by submitting the jobs to the scheduler in the appropriate order. </a:t>
            </a:r>
          </a:p>
          <a:p>
            <a:pPr algn="just"/>
            <a:r>
              <a:rPr lang="en-US" dirty="0" smtClean="0"/>
              <a:t>The input of </a:t>
            </a:r>
            <a:r>
              <a:rPr lang="en-US" i="1" dirty="0" err="1" smtClean="0"/>
              <a:t>DAGMan</a:t>
            </a:r>
            <a:r>
              <a:rPr lang="en-US" dirty="0" smtClean="0"/>
              <a:t> is a simple text file that contains the information about the jobs, pointers to their job submission files, and the dependencies among jobs.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2070542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Cloudbus</a:t>
            </a:r>
            <a:r>
              <a:rPr lang="en-US" dirty="0" smtClean="0"/>
              <a:t> Workflow Management System(</a:t>
            </a:r>
            <a:r>
              <a:rPr lang="en-US" dirty="0" err="1" smtClean="0"/>
              <a:t>WfMS</a:t>
            </a:r>
            <a:r>
              <a:rPr lang="en-US" dirty="0" smtClean="0"/>
              <a:t>)</a:t>
            </a:r>
            <a:endParaRPr lang="en-US" dirty="0"/>
          </a:p>
        </p:txBody>
      </p:sp>
      <p:sp>
        <p:nvSpPr>
          <p:cNvPr id="3" name="Content Placeholder 2"/>
          <p:cNvSpPr>
            <a:spLocks noGrp="1"/>
          </p:cNvSpPr>
          <p:nvPr>
            <p:ph idx="1"/>
          </p:nvPr>
        </p:nvSpPr>
        <p:spPr/>
        <p:txBody>
          <a:bodyPr/>
          <a:lstStyle/>
          <a:p>
            <a:pPr algn="just"/>
            <a:r>
              <a:rPr lang="en-US" sz="1800" i="1" dirty="0" err="1" smtClean="0"/>
              <a:t>Cloudbus</a:t>
            </a:r>
            <a:r>
              <a:rPr lang="en-US" sz="1800" i="1" dirty="0" smtClean="0"/>
              <a:t> Workflow Management System (</a:t>
            </a:r>
            <a:r>
              <a:rPr lang="en-US" sz="1800" i="1" dirty="0" err="1" smtClean="0"/>
              <a:t>WfMS</a:t>
            </a:r>
            <a:r>
              <a:rPr lang="en-US" sz="1800" i="1" dirty="0" smtClean="0"/>
              <a:t>) </a:t>
            </a:r>
            <a:r>
              <a:rPr lang="en-US" sz="1800" dirty="0" smtClean="0"/>
              <a:t>is a middleware platform built for managing large application workflows on distributed computing platforms such as Grids and Clouds. </a:t>
            </a:r>
          </a:p>
          <a:p>
            <a:pPr algn="just"/>
            <a:r>
              <a:rPr lang="en-US" sz="1800" dirty="0" smtClean="0"/>
              <a:t>It comprises of software tools that help end-users to compose, schedule, execute, and monitor workflow applications through a web-based portal.</a:t>
            </a:r>
          </a:p>
          <a:p>
            <a:pPr algn="just"/>
            <a:r>
              <a:rPr lang="en-US" sz="1800" dirty="0" smtClean="0"/>
              <a:t> The portal provides the capability of uploading workflows or defining new ones with a graphical editor. In order to execute workflows </a:t>
            </a:r>
            <a:r>
              <a:rPr lang="en-US" sz="1800" i="1" dirty="0" err="1" smtClean="0"/>
              <a:t>WfMS</a:t>
            </a:r>
            <a:r>
              <a:rPr lang="en-US" sz="1800" dirty="0" smtClean="0"/>
              <a:t> relies on the </a:t>
            </a:r>
            <a:r>
              <a:rPr lang="en-US" sz="1800" i="1" dirty="0" err="1" smtClean="0"/>
              <a:t>Gridbus</a:t>
            </a:r>
            <a:r>
              <a:rPr lang="en-US" sz="1800" i="1" dirty="0" smtClean="0"/>
              <a:t> Broker</a:t>
            </a:r>
            <a:r>
              <a:rPr lang="en-US" sz="1800" dirty="0" smtClean="0"/>
              <a:t> that is Grid/Cloud resource broker supporting the execution of applications with Quality of Service attributes over a heterogeneous distributed computing infrastructure including Linux based clusters, </a:t>
            </a:r>
            <a:r>
              <a:rPr lang="en-US" sz="1800" i="1" dirty="0" err="1" smtClean="0"/>
              <a:t>Globus</a:t>
            </a:r>
            <a:r>
              <a:rPr lang="en-US" sz="1800" dirty="0" smtClean="0"/>
              <a:t>, and </a:t>
            </a:r>
            <a:r>
              <a:rPr lang="en-US" sz="1800" i="1" dirty="0" smtClean="0"/>
              <a:t>Amazon EC2</a:t>
            </a:r>
            <a:r>
              <a:rPr lang="en-US" sz="1800" dirty="0" smtClean="0"/>
              <a:t>. </a:t>
            </a:r>
          </a:p>
          <a:p>
            <a:pPr algn="just"/>
            <a:r>
              <a:rPr lang="en-US" sz="1800" i="1" dirty="0" err="1" smtClean="0"/>
              <a:t>WfMS</a:t>
            </a:r>
            <a:r>
              <a:rPr lang="en-US" sz="1800" dirty="0" smtClean="0"/>
              <a:t> uses a proprietary XML language for the specification of workflows.</a:t>
            </a:r>
          </a:p>
          <a:p>
            <a:pPr algn="just"/>
            <a:r>
              <a:rPr lang="en-US" sz="1800" i="1" dirty="0" smtClean="0"/>
              <a:t>Offspring</a:t>
            </a:r>
            <a:r>
              <a:rPr lang="en-US" sz="1800" dirty="0" smtClean="0"/>
              <a:t> supports the integration with any distributed computing middleware that can manage simple bag of tasks application. It provides a native integration with </a:t>
            </a:r>
            <a:r>
              <a:rPr lang="en-US" sz="1800" i="1" dirty="0" smtClean="0"/>
              <a:t>Aneka</a:t>
            </a:r>
            <a:r>
              <a:rPr lang="en-US" sz="1800" dirty="0" smtClean="0"/>
              <a:t> and also supports a simulated distribution engine for testing strategies during the development. As it allows the definition of workflows in the form of plug-ins, it does not use any XML specification.</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25556764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
        <p:nvSpPr>
          <p:cNvPr id="8" name="Rounded Rectangle 7"/>
          <p:cNvSpPr/>
          <p:nvPr/>
        </p:nvSpPr>
        <p:spPr bwMode="auto">
          <a:xfrm>
            <a:off x="0" y="3581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27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a:t>
            </a:r>
            <a:endParaRPr lang="en-US" dirty="0"/>
          </a:p>
        </p:txBody>
      </p:sp>
      <p:sp>
        <p:nvSpPr>
          <p:cNvPr id="3" name="Content Placeholder 2"/>
          <p:cNvSpPr>
            <a:spLocks noGrp="1"/>
          </p:cNvSpPr>
          <p:nvPr>
            <p:ph idx="1"/>
          </p:nvPr>
        </p:nvSpPr>
        <p:spPr/>
        <p:txBody>
          <a:bodyPr/>
          <a:lstStyle/>
          <a:p>
            <a:pPr algn="just"/>
            <a:r>
              <a:rPr lang="en-US" sz="2600" dirty="0" smtClean="0"/>
              <a:t>Organizing an application in terms of tasks is the most intuitive and common practice for developing parallel and distributed computing applications. </a:t>
            </a:r>
          </a:p>
          <a:p>
            <a:pPr algn="just"/>
            <a:r>
              <a:rPr lang="en-US" sz="2600" dirty="0" smtClean="0"/>
              <a:t>A task identifies one or more operations that produce a distinct output and that can be isolated as a single logical unit. </a:t>
            </a:r>
          </a:p>
          <a:p>
            <a:pPr algn="just"/>
            <a:r>
              <a:rPr lang="en-US" sz="2600" dirty="0" smtClean="0"/>
              <a:t>In practice, a task is represented as a distinct unit of code, or a program, that can be separated and executed in a remote runtime environment.  </a:t>
            </a:r>
          </a:p>
          <a:p>
            <a:pPr algn="just"/>
            <a:r>
              <a:rPr lang="en-US" sz="2600" dirty="0" smtClean="0"/>
              <a:t>Programs are the most common option for representing tasks, especially in the field of scientific computing, which has leveraged distributed computing for its computational needs.</a:t>
            </a:r>
          </a:p>
          <a:p>
            <a:pPr algn="just"/>
            <a:endParaRPr lang="en-US" sz="2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19611764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Task-Based Programming</a:t>
            </a:r>
            <a:endParaRPr lang="en-US" dirty="0"/>
          </a:p>
        </p:txBody>
      </p:sp>
      <p:sp>
        <p:nvSpPr>
          <p:cNvPr id="3" name="Content Placeholder 2"/>
          <p:cNvSpPr>
            <a:spLocks noGrp="1"/>
          </p:cNvSpPr>
          <p:nvPr>
            <p:ph idx="1"/>
          </p:nvPr>
        </p:nvSpPr>
        <p:spPr/>
        <p:txBody>
          <a:bodyPr/>
          <a:lstStyle/>
          <a:p>
            <a:pPr algn="just"/>
            <a:r>
              <a:rPr lang="en-US" dirty="0" smtClean="0"/>
              <a:t>Aneka provides support for all the flavors of Task-based programming by means of the </a:t>
            </a:r>
            <a:r>
              <a:rPr lang="en-US" i="1" dirty="0" smtClean="0"/>
              <a:t>Task Programming Model</a:t>
            </a:r>
            <a:r>
              <a:rPr lang="en-US" dirty="0" smtClean="0"/>
              <a:t>, which constitutes the basic support given by the framework for supporting the execution of bag of tasks applications. </a:t>
            </a:r>
          </a:p>
          <a:p>
            <a:pPr algn="just"/>
            <a:r>
              <a:rPr lang="en-US" dirty="0" smtClean="0"/>
              <a:t>Task programming is realized through the abstraction of the </a:t>
            </a:r>
            <a:r>
              <a:rPr lang="en-US" i="1" dirty="0" err="1" smtClean="0"/>
              <a:t>Aneka.Tasks.ITask</a:t>
            </a:r>
            <a:r>
              <a:rPr lang="en-US" dirty="0" smtClean="0"/>
              <a:t>. </a:t>
            </a:r>
          </a:p>
          <a:p>
            <a:pPr algn="just"/>
            <a:r>
              <a:rPr lang="en-US" dirty="0" smtClean="0"/>
              <a:t>By using this abstraction as a basis support for execution of legacy applications, parameter sweep applications, and workflows have been integrated into the framework. </a:t>
            </a:r>
          </a:p>
          <a:p>
            <a:pPr algn="just"/>
            <a:r>
              <a:rPr lang="en-US" dirty="0" smtClean="0"/>
              <a:t>In this section, we introduce the fundamental concepts of the model and provide examples on how to develop applications for all the previously discussed application models.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4146975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a:t>
            </a:r>
            <a:endParaRPr lang="en-US" dirty="0"/>
          </a:p>
        </p:txBody>
      </p:sp>
      <p:sp>
        <p:nvSpPr>
          <p:cNvPr id="3" name="Content Placeholder 2"/>
          <p:cNvSpPr>
            <a:spLocks noGrp="1"/>
          </p:cNvSpPr>
          <p:nvPr>
            <p:ph idx="1"/>
          </p:nvPr>
        </p:nvSpPr>
        <p:spPr/>
        <p:txBody>
          <a:bodyPr/>
          <a:lstStyle/>
          <a:p>
            <a:pPr algn="just"/>
            <a:r>
              <a:rPr lang="en-US" dirty="0" smtClean="0"/>
              <a:t>The task programming model provides a very intuitive abstraction for quickly developing distributed applications on top of Aneka. It provides a minimum set of APIs that are mostly centered on the </a:t>
            </a:r>
            <a:r>
              <a:rPr lang="en-US" i="1" dirty="0" err="1" smtClean="0"/>
              <a:t>Aneka.Tasks.ITask</a:t>
            </a:r>
            <a:r>
              <a:rPr lang="en-US" dirty="0" smtClean="0"/>
              <a:t> interface. </a:t>
            </a:r>
          </a:p>
          <a:p>
            <a:pPr algn="just"/>
            <a:r>
              <a:rPr lang="en-US" dirty="0" smtClean="0"/>
              <a:t>This interface together with the services supporting the execution of tasks in the middleware constitutes the core feature of the model.</a:t>
            </a:r>
          </a:p>
          <a:p>
            <a:pPr algn="just"/>
            <a:r>
              <a:rPr lang="en-US" dirty="0" smtClean="0"/>
              <a:t>Developers create distributed applications in terms of </a:t>
            </a:r>
            <a:r>
              <a:rPr lang="en-US" i="1" dirty="0" err="1" smtClean="0"/>
              <a:t>ITask</a:t>
            </a:r>
            <a:r>
              <a:rPr lang="en-US" dirty="0" smtClean="0"/>
              <a:t> instances whose collective execution describe a running application. </a:t>
            </a:r>
          </a:p>
          <a:p>
            <a:pPr algn="just"/>
            <a:r>
              <a:rPr lang="en-US" dirty="0" smtClean="0"/>
              <a:t>These tasks, together with all the required dependencies (data files and libraries) are grouped together and managed through the </a:t>
            </a:r>
            <a:r>
              <a:rPr lang="en-US" i="1" dirty="0" err="1" smtClean="0"/>
              <a:t>AnekaApplication</a:t>
            </a:r>
            <a:r>
              <a:rPr lang="en-US" dirty="0" smtClean="0"/>
              <a:t> class, which is specialized to support the execution of tasks.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5446044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dirty="0" smtClean="0"/>
              <a:t>Two other components constitute the client side view of a task based application: </a:t>
            </a:r>
            <a:r>
              <a:rPr lang="en-US" i="1" dirty="0" err="1" smtClean="0"/>
              <a:t>AnekaTask</a:t>
            </a:r>
            <a:r>
              <a:rPr lang="en-US" dirty="0" smtClean="0"/>
              <a:t> and </a:t>
            </a:r>
            <a:r>
              <a:rPr lang="en-US" i="1" dirty="0" err="1" smtClean="0"/>
              <a:t>TaskManager</a:t>
            </a:r>
            <a:r>
              <a:rPr lang="en-US" dirty="0" smtClean="0"/>
              <a:t>. </a:t>
            </a:r>
          </a:p>
          <a:p>
            <a:pPr algn="just"/>
            <a:r>
              <a:rPr lang="en-US" dirty="0" smtClean="0"/>
              <a:t>The former constitute the runtime wrapper used by Aneka to represent a task within the middleware, while the latter is the underlying component that interacts with Aneka, submits the tasks, monitor their execution, and collect the results. </a:t>
            </a:r>
          </a:p>
          <a:p>
            <a:pPr algn="just"/>
            <a:r>
              <a:rPr lang="en-US" dirty="0" smtClean="0"/>
              <a:t>In the middleware, four services coordinate their activities in order to execute task based applications. These are: </a:t>
            </a:r>
            <a:r>
              <a:rPr lang="en-US" i="1" dirty="0" err="1" smtClean="0"/>
              <a:t>MembershipCatalogue</a:t>
            </a:r>
            <a:r>
              <a:rPr lang="en-US" dirty="0" smtClean="0"/>
              <a:t>, </a:t>
            </a:r>
            <a:r>
              <a:rPr lang="en-US" i="1" dirty="0" err="1" smtClean="0"/>
              <a:t>TaskScheduler</a:t>
            </a:r>
            <a:r>
              <a:rPr lang="en-US" dirty="0" smtClean="0"/>
              <a:t>, </a:t>
            </a:r>
            <a:r>
              <a:rPr lang="en-US" i="1" dirty="0" err="1" smtClean="0"/>
              <a:t>ExecutionService</a:t>
            </a:r>
            <a:r>
              <a:rPr lang="en-US" dirty="0" smtClean="0"/>
              <a:t>, and </a:t>
            </a:r>
            <a:r>
              <a:rPr lang="en-US" i="1" dirty="0" err="1" smtClean="0"/>
              <a:t>StorageService</a:t>
            </a:r>
            <a:r>
              <a:rPr lang="en-US" dirty="0" smtClean="0"/>
              <a:t>. </a:t>
            </a:r>
            <a:r>
              <a:rPr lang="en-US" i="1" dirty="0" err="1" smtClean="0"/>
              <a:t>MembershipCatalogue</a:t>
            </a:r>
            <a:r>
              <a:rPr lang="en-US" dirty="0" smtClean="0"/>
              <a:t> constitutes the main access point of the Cloud and acts as service directory used to locate the </a:t>
            </a:r>
            <a:r>
              <a:rPr lang="en-US" i="1" dirty="0" err="1" smtClean="0"/>
              <a:t>TaskScheduler</a:t>
            </a:r>
            <a:r>
              <a:rPr lang="en-US" dirty="0" smtClean="0"/>
              <a:t> service that is in charge of managing the execution of task based applications.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extLst>
      <p:ext uri="{BB962C8B-B14F-4D97-AF65-F5344CB8AC3E}">
        <p14:creationId xmlns:p14="http://schemas.microsoft.com/office/powerpoint/2010/main" val="3335835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grpSp>
        <p:nvGrpSpPr>
          <p:cNvPr id="6" name="Group 5"/>
          <p:cNvGrpSpPr/>
          <p:nvPr/>
        </p:nvGrpSpPr>
        <p:grpSpPr>
          <a:xfrm>
            <a:off x="159489" y="1244009"/>
            <a:ext cx="8825024" cy="4720856"/>
            <a:chOff x="159489" y="1244009"/>
            <a:chExt cx="8825024" cy="4720856"/>
          </a:xfrm>
        </p:grpSpPr>
        <p:sp>
          <p:nvSpPr>
            <p:cNvPr id="7" name="Rectangle 6"/>
            <p:cNvSpPr/>
            <p:nvPr/>
          </p:nvSpPr>
          <p:spPr>
            <a:xfrm>
              <a:off x="159489" y="1244009"/>
              <a:ext cx="8825024" cy="4720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69"/>
            <p:cNvGrpSpPr/>
            <p:nvPr/>
          </p:nvGrpSpPr>
          <p:grpSpPr>
            <a:xfrm>
              <a:off x="1051926" y="4459977"/>
              <a:ext cx="1708956" cy="1314936"/>
              <a:chOff x="222586" y="4130368"/>
              <a:chExt cx="1708956" cy="1314936"/>
            </a:xfrm>
          </p:grpSpPr>
          <p:sp>
            <p:nvSpPr>
              <p:cNvPr id="58" name="Oval 3"/>
              <p:cNvSpPr/>
              <p:nvPr/>
            </p:nvSpPr>
            <p:spPr>
              <a:xfrm>
                <a:off x="285964" y="4618050"/>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9" name="Picture 8" descr="C:\Documents and Settings\Administrator\Local Settings\Temporary Internet Files\Content.IE5\YP27MHEV\MCj04315760000[1].png"/>
              <p:cNvPicPr>
                <a:picLocks noChangeAspect="1" noChangeArrowheads="1"/>
              </p:cNvPicPr>
              <p:nvPr/>
            </p:nvPicPr>
            <p:blipFill>
              <a:blip r:embed="rId2" cstate="print"/>
              <a:srcRect/>
              <a:stretch>
                <a:fillRect/>
              </a:stretch>
            </p:blipFill>
            <p:spPr bwMode="auto">
              <a:xfrm>
                <a:off x="720961" y="4130368"/>
                <a:ext cx="1102706" cy="1110057"/>
              </a:xfrm>
              <a:prstGeom prst="rect">
                <a:avLst/>
              </a:prstGeom>
              <a:noFill/>
              <a:ln>
                <a:noFill/>
              </a:ln>
            </p:spPr>
          </p:pic>
          <p:pic>
            <p:nvPicPr>
              <p:cNvPr id="60" name="Picture 2" descr="C:\Documents and Settings\csve\Local Settings\Temporary Internet Files\Content.IE5\4PQ7052J\MC900432623[1].png"/>
              <p:cNvPicPr>
                <a:picLocks noChangeAspect="1" noChangeArrowheads="1"/>
              </p:cNvPicPr>
              <p:nvPr/>
            </p:nvPicPr>
            <p:blipFill>
              <a:blip r:embed="rId3" cstate="print"/>
              <a:srcRect/>
              <a:stretch>
                <a:fillRect/>
              </a:stretch>
            </p:blipFill>
            <p:spPr bwMode="auto">
              <a:xfrm flipH="1">
                <a:off x="222586" y="4433441"/>
                <a:ext cx="825378" cy="775556"/>
              </a:xfrm>
              <a:prstGeom prst="rect">
                <a:avLst/>
              </a:prstGeom>
              <a:noFill/>
            </p:spPr>
          </p:pic>
          <p:sp>
            <p:nvSpPr>
              <p:cNvPr id="61" name="Rectangle 4"/>
              <p:cNvSpPr/>
              <p:nvPr/>
            </p:nvSpPr>
            <p:spPr>
              <a:xfrm>
                <a:off x="657548" y="5183313"/>
                <a:ext cx="955496"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grpSp>
        <p:sp>
          <p:nvSpPr>
            <p:cNvPr id="9" name="Rounded Rectangle 8"/>
            <p:cNvSpPr/>
            <p:nvPr/>
          </p:nvSpPr>
          <p:spPr>
            <a:xfrm>
              <a:off x="310135" y="2974147"/>
              <a:ext cx="1741944" cy="1268243"/>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r>
                <a:rPr lang="en-US" sz="1200" dirty="0" smtClean="0">
                  <a:solidFill>
                    <a:srgbClr val="000000"/>
                  </a:solidFill>
                </a:rPr>
                <a:t>(… more tasks)</a:t>
              </a:r>
              <a:endParaRPr lang="en-US" dirty="0">
                <a:solidFill>
                  <a:srgbClr val="000000"/>
                </a:solidFill>
              </a:endParaRPr>
            </a:p>
          </p:txBody>
        </p:sp>
        <p:sp>
          <p:nvSpPr>
            <p:cNvPr id="10" name="Rectangle 4"/>
            <p:cNvSpPr/>
            <p:nvPr/>
          </p:nvSpPr>
          <p:spPr>
            <a:xfrm>
              <a:off x="389526" y="2814097"/>
              <a:ext cx="1439273" cy="23390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AnekaApplication</a:t>
              </a:r>
              <a:endParaRPr lang="en-US" sz="1200" dirty="0" smtClean="0">
                <a:solidFill>
                  <a:srgbClr val="000000"/>
                </a:solidFill>
              </a:endParaRPr>
            </a:p>
          </p:txBody>
        </p:sp>
        <p:sp>
          <p:nvSpPr>
            <p:cNvPr id="11" name="Rounded Rectangle 10"/>
            <p:cNvSpPr/>
            <p:nvPr/>
          </p:nvSpPr>
          <p:spPr>
            <a:xfrm>
              <a:off x="488226" y="316345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2" name="Rounded Rectangle 11"/>
            <p:cNvSpPr/>
            <p:nvPr/>
          </p:nvSpPr>
          <p:spPr>
            <a:xfrm>
              <a:off x="491770" y="3571033"/>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3" name="Rounded Rectangle 12"/>
            <p:cNvSpPr/>
            <p:nvPr/>
          </p:nvSpPr>
          <p:spPr>
            <a:xfrm>
              <a:off x="824592" y="3215823"/>
              <a:ext cx="1156608" cy="21317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Task1 : </a:t>
              </a:r>
              <a:r>
                <a:rPr lang="en-US" sz="1200" dirty="0" err="1" smtClean="0">
                  <a:solidFill>
                    <a:srgbClr val="000000"/>
                  </a:solidFill>
                </a:rPr>
                <a:t>ITask</a:t>
              </a:r>
              <a:endParaRPr lang="en-US" sz="1200" dirty="0">
                <a:solidFill>
                  <a:srgbClr val="000000"/>
                </a:solidFill>
              </a:endParaRPr>
            </a:p>
          </p:txBody>
        </p:sp>
        <p:sp>
          <p:nvSpPr>
            <p:cNvPr id="14" name="Rounded Rectangle 13"/>
            <p:cNvSpPr/>
            <p:nvPr/>
          </p:nvSpPr>
          <p:spPr>
            <a:xfrm>
              <a:off x="828136" y="3602141"/>
              <a:ext cx="1153064" cy="20786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Task2 : </a:t>
              </a:r>
              <a:r>
                <a:rPr lang="en-US" sz="1200" dirty="0" err="1" smtClean="0">
                  <a:solidFill>
                    <a:srgbClr val="000000"/>
                  </a:solidFill>
                </a:rPr>
                <a:t>ITask</a:t>
              </a:r>
              <a:endParaRPr lang="en-US" sz="1200" dirty="0">
                <a:solidFill>
                  <a:srgbClr val="000000"/>
                </a:solidFill>
              </a:endParaRPr>
            </a:p>
          </p:txBody>
        </p:sp>
        <p:cxnSp>
          <p:nvCxnSpPr>
            <p:cNvPr id="15" name="Straight Arrow Connector 14"/>
            <p:cNvCxnSpPr/>
            <p:nvPr/>
          </p:nvCxnSpPr>
          <p:spPr>
            <a:xfrm>
              <a:off x="2052084" y="3593806"/>
              <a:ext cx="287079"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33865" y="2967058"/>
              <a:ext cx="1419427" cy="1541147"/>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endParaRPr lang="en-US" dirty="0">
                <a:solidFill>
                  <a:srgbClr val="000000"/>
                </a:solidFill>
              </a:endParaRPr>
            </a:p>
          </p:txBody>
        </p:sp>
        <p:sp>
          <p:nvSpPr>
            <p:cNvPr id="17" name="Rounded Rectangle 16"/>
            <p:cNvSpPr/>
            <p:nvPr/>
          </p:nvSpPr>
          <p:spPr>
            <a:xfrm>
              <a:off x="2451550" y="3175734"/>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18" name="Rounded Rectangle 17"/>
            <p:cNvSpPr/>
            <p:nvPr/>
          </p:nvSpPr>
          <p:spPr>
            <a:xfrm>
              <a:off x="3277500" y="326269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9" name="Rounded Rectangle 18"/>
            <p:cNvSpPr/>
            <p:nvPr/>
          </p:nvSpPr>
          <p:spPr>
            <a:xfrm>
              <a:off x="2465727" y="3721539"/>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20" name="Rounded Rectangle 19"/>
            <p:cNvSpPr/>
            <p:nvPr/>
          </p:nvSpPr>
          <p:spPr>
            <a:xfrm>
              <a:off x="3291677" y="3808496"/>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21" name="Left Arrow 20"/>
            <p:cNvSpPr/>
            <p:nvPr/>
          </p:nvSpPr>
          <p:spPr>
            <a:xfrm rot="10800000" flipV="1">
              <a:off x="3806457" y="3486431"/>
              <a:ext cx="967561"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1"/>
            <p:cNvSpPr/>
            <p:nvPr/>
          </p:nvSpPr>
          <p:spPr>
            <a:xfrm>
              <a:off x="3890491" y="3019790"/>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3" name="Rounded Rectangle 22"/>
            <p:cNvSpPr/>
            <p:nvPr/>
          </p:nvSpPr>
          <p:spPr>
            <a:xfrm>
              <a:off x="4255542" y="3023335"/>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4" name="Oval 23"/>
            <p:cNvSpPr/>
            <p:nvPr/>
          </p:nvSpPr>
          <p:spPr>
            <a:xfrm>
              <a:off x="4671517" y="2211572"/>
              <a:ext cx="3760101" cy="1541723"/>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Cloud"/>
            <p:cNvSpPr>
              <a:spLocks noChangeAspect="1" noEditPoints="1" noChangeArrowheads="1"/>
            </p:cNvSpPr>
            <p:nvPr/>
          </p:nvSpPr>
          <p:spPr bwMode="auto">
            <a:xfrm>
              <a:off x="4768861" y="2963461"/>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4"/>
            <p:cNvSpPr/>
            <p:nvPr/>
          </p:nvSpPr>
          <p:spPr>
            <a:xfrm>
              <a:off x="4933507" y="3059988"/>
              <a:ext cx="645243" cy="422954"/>
            </a:xfrm>
            <a:prstGeom prst="roundRect">
              <a:avLst/>
            </a:prstGeom>
            <a:gradFill>
              <a:gsLst>
                <a:gs pos="0">
                  <a:schemeClr val="bg1"/>
                </a:gs>
                <a:gs pos="100000">
                  <a:schemeClr val="accent1">
                    <a:lumMod val="20000"/>
                    <a:lumOff val="80000"/>
                  </a:schemeClr>
                </a:gs>
              </a:gsLst>
              <a:lin ang="5400000" scaled="0"/>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Index </a:t>
              </a:r>
            </a:p>
            <a:p>
              <a:pPr algn="ctr"/>
              <a:r>
                <a:rPr lang="en-US" sz="1200" dirty="0" smtClean="0">
                  <a:solidFill>
                    <a:srgbClr val="000000"/>
                  </a:solidFill>
                </a:rPr>
                <a:t>Node</a:t>
              </a:r>
            </a:p>
          </p:txBody>
        </p:sp>
        <p:pic>
          <p:nvPicPr>
            <p:cNvPr id="27" name="Picture 697" descr="MCj04352420000[1]"/>
            <p:cNvPicPr>
              <a:picLocks noChangeAspect="1" noChangeArrowheads="1"/>
            </p:cNvPicPr>
            <p:nvPr/>
          </p:nvPicPr>
          <p:blipFill>
            <a:blip r:embed="rId4" cstate="print"/>
            <a:srcRect/>
            <a:stretch>
              <a:fillRect/>
            </a:stretch>
          </p:blipFill>
          <p:spPr bwMode="auto">
            <a:xfrm flipH="1">
              <a:off x="5476008" y="2763383"/>
              <a:ext cx="664588" cy="1451382"/>
            </a:xfrm>
            <a:prstGeom prst="rect">
              <a:avLst/>
            </a:prstGeom>
            <a:noFill/>
            <a:ln w="9525">
              <a:noFill/>
              <a:miter lim="800000"/>
              <a:headEnd/>
              <a:tailEnd/>
            </a:ln>
          </p:spPr>
        </p:pic>
        <p:sp>
          <p:nvSpPr>
            <p:cNvPr id="28" name="Rounded Rectangle 27"/>
            <p:cNvSpPr/>
            <p:nvPr/>
          </p:nvSpPr>
          <p:spPr>
            <a:xfrm>
              <a:off x="5095335" y="3818334"/>
              <a:ext cx="1103445" cy="4027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Membership</a:t>
              </a:r>
            </a:p>
            <a:p>
              <a:pPr algn="ctr"/>
              <a:r>
                <a:rPr lang="en-US" sz="1200" dirty="0" smtClean="0">
                  <a:solidFill>
                    <a:srgbClr val="000000"/>
                  </a:solidFill>
                </a:rPr>
                <a:t>Catalogue</a:t>
              </a:r>
              <a:endParaRPr lang="en-US" sz="1200" dirty="0">
                <a:solidFill>
                  <a:srgbClr val="000000"/>
                </a:solidFill>
              </a:endParaRPr>
            </a:p>
          </p:txBody>
        </p:sp>
        <p:grpSp>
          <p:nvGrpSpPr>
            <p:cNvPr id="29" name="Group 47"/>
            <p:cNvGrpSpPr/>
            <p:nvPr/>
          </p:nvGrpSpPr>
          <p:grpSpPr>
            <a:xfrm>
              <a:off x="6016414" y="1586713"/>
              <a:ext cx="1222586" cy="927887"/>
              <a:chOff x="6633104" y="1512286"/>
              <a:chExt cx="1222586" cy="927887"/>
            </a:xfrm>
          </p:grpSpPr>
          <p:sp>
            <p:nvSpPr>
              <p:cNvPr id="54" name="Cloud"/>
              <p:cNvSpPr>
                <a:spLocks noChangeAspect="1" noEditPoints="1" noChangeArrowheads="1"/>
              </p:cNvSpPr>
              <p:nvPr/>
            </p:nvSpPr>
            <p:spPr bwMode="auto">
              <a:xfrm>
                <a:off x="6633104" y="1797424"/>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5" name="Picture 697" descr="MCj04352420000[1]"/>
              <p:cNvPicPr>
                <a:picLocks noChangeAspect="1" noChangeArrowheads="1"/>
              </p:cNvPicPr>
              <p:nvPr/>
            </p:nvPicPr>
            <p:blipFill>
              <a:blip r:embed="rId4" cstate="print"/>
              <a:srcRect/>
              <a:stretch>
                <a:fillRect/>
              </a:stretch>
            </p:blipFill>
            <p:spPr bwMode="auto">
              <a:xfrm flipH="1">
                <a:off x="7095701" y="1512286"/>
                <a:ext cx="389620" cy="850884"/>
              </a:xfrm>
              <a:prstGeom prst="rect">
                <a:avLst/>
              </a:prstGeom>
              <a:noFill/>
              <a:ln w="9525">
                <a:noFill/>
                <a:miter lim="800000"/>
                <a:headEnd/>
                <a:tailEnd/>
              </a:ln>
            </p:spPr>
          </p:pic>
          <p:pic>
            <p:nvPicPr>
              <p:cNvPr id="56" name="Picture 36" descr="database.png"/>
              <p:cNvPicPr>
                <a:picLocks noChangeAspect="1"/>
              </p:cNvPicPr>
              <p:nvPr/>
            </p:nvPicPr>
            <p:blipFill>
              <a:blip r:embed="rId5" cstate="print"/>
              <a:stretch>
                <a:fillRect/>
              </a:stretch>
            </p:blipFill>
            <p:spPr>
              <a:xfrm>
                <a:off x="7297517" y="1816435"/>
                <a:ext cx="368558" cy="368558"/>
              </a:xfrm>
              <a:prstGeom prst="rect">
                <a:avLst/>
              </a:prstGeom>
            </p:spPr>
          </p:pic>
          <p:sp>
            <p:nvSpPr>
              <p:cNvPr id="57" name="Rounded Rectangle 37"/>
              <p:cNvSpPr/>
              <p:nvPr/>
            </p:nvSpPr>
            <p:spPr>
              <a:xfrm>
                <a:off x="6640601" y="2200941"/>
                <a:ext cx="1215089" cy="23923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StorageService</a:t>
                </a:r>
                <a:endParaRPr lang="en-US" sz="1200" dirty="0">
                  <a:solidFill>
                    <a:srgbClr val="000000"/>
                  </a:solidFill>
                </a:endParaRPr>
              </a:p>
            </p:txBody>
          </p:sp>
        </p:grpSp>
        <p:grpSp>
          <p:nvGrpSpPr>
            <p:cNvPr id="30" name="Group 48"/>
            <p:cNvGrpSpPr/>
            <p:nvPr/>
          </p:nvGrpSpPr>
          <p:grpSpPr>
            <a:xfrm>
              <a:off x="4690891" y="1898603"/>
              <a:ext cx="1176509" cy="920796"/>
              <a:chOff x="5041765" y="1728482"/>
              <a:chExt cx="1176509" cy="920796"/>
            </a:xfrm>
          </p:grpSpPr>
          <p:sp>
            <p:nvSpPr>
              <p:cNvPr id="50" name="Cloud"/>
              <p:cNvSpPr>
                <a:spLocks noChangeAspect="1" noEditPoints="1" noChangeArrowheads="1"/>
              </p:cNvSpPr>
              <p:nvPr/>
            </p:nvSpPr>
            <p:spPr bwMode="auto">
              <a:xfrm>
                <a:off x="5041765" y="200298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1" name="Picture 697" descr="MCj04352420000[1]"/>
              <p:cNvPicPr>
                <a:picLocks noChangeAspect="1" noChangeArrowheads="1"/>
              </p:cNvPicPr>
              <p:nvPr/>
            </p:nvPicPr>
            <p:blipFill>
              <a:blip r:embed="rId4" cstate="print"/>
              <a:srcRect/>
              <a:stretch>
                <a:fillRect/>
              </a:stretch>
            </p:blipFill>
            <p:spPr bwMode="auto">
              <a:xfrm flipH="1">
                <a:off x="5196018" y="1728482"/>
                <a:ext cx="389620" cy="850884"/>
              </a:xfrm>
              <a:prstGeom prst="rect">
                <a:avLst/>
              </a:prstGeom>
              <a:noFill/>
              <a:ln w="9525">
                <a:noFill/>
                <a:miter lim="800000"/>
                <a:headEnd/>
                <a:tailEnd/>
              </a:ln>
            </p:spPr>
          </p:pic>
          <p:sp>
            <p:nvSpPr>
              <p:cNvPr id="52" name="Rounded Rectangle 51"/>
              <p:cNvSpPr/>
              <p:nvPr/>
            </p:nvSpPr>
            <p:spPr>
              <a:xfrm>
                <a:off x="5049262" y="2406503"/>
                <a:ext cx="1169012" cy="2427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TaskScheduler</a:t>
                </a:r>
                <a:endParaRPr lang="en-US" sz="1200" dirty="0">
                  <a:solidFill>
                    <a:srgbClr val="000000"/>
                  </a:solidFill>
                </a:endParaRPr>
              </a:p>
            </p:txBody>
          </p:sp>
          <p:pic>
            <p:nvPicPr>
              <p:cNvPr id="53" name="Picture 2" descr="C:\Documents and Settings\csve\Local Settings\Temporary Internet Files\Content.IE5\8DARKL23\MC900432664[1].png"/>
              <p:cNvPicPr>
                <a:picLocks noChangeAspect="1" noChangeArrowheads="1"/>
              </p:cNvPicPr>
              <p:nvPr/>
            </p:nvPicPr>
            <p:blipFill>
              <a:blip r:embed="rId6" cstate="print"/>
              <a:srcRect/>
              <a:stretch>
                <a:fillRect/>
              </a:stretch>
            </p:blipFill>
            <p:spPr bwMode="auto">
              <a:xfrm>
                <a:off x="5437224" y="1880633"/>
                <a:ext cx="570171" cy="570171"/>
              </a:xfrm>
              <a:prstGeom prst="rect">
                <a:avLst/>
              </a:prstGeom>
              <a:noFill/>
            </p:spPr>
          </p:pic>
        </p:grpSp>
        <p:sp>
          <p:nvSpPr>
            <p:cNvPr id="31" name="Rounded Rectangle 30"/>
            <p:cNvSpPr/>
            <p:nvPr/>
          </p:nvSpPr>
          <p:spPr>
            <a:xfrm>
              <a:off x="7466397" y="4121889"/>
              <a:ext cx="1220403" cy="373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TaskExecution</a:t>
              </a:r>
              <a:endParaRPr lang="en-US" sz="1200" dirty="0" smtClean="0">
                <a:solidFill>
                  <a:srgbClr val="000000"/>
                </a:solidFill>
              </a:endParaRPr>
            </a:p>
            <a:p>
              <a:pPr algn="ctr"/>
              <a:r>
                <a:rPr lang="en-US" sz="1200" dirty="0" smtClean="0">
                  <a:solidFill>
                    <a:srgbClr val="000000"/>
                  </a:solidFill>
                </a:rPr>
                <a:t>Service</a:t>
              </a:r>
              <a:endParaRPr lang="en-US" sz="1200" dirty="0">
                <a:solidFill>
                  <a:srgbClr val="000000"/>
                </a:solidFill>
              </a:endParaRPr>
            </a:p>
          </p:txBody>
        </p:sp>
        <p:grpSp>
          <p:nvGrpSpPr>
            <p:cNvPr id="32" name="Group 50"/>
            <p:cNvGrpSpPr/>
            <p:nvPr/>
          </p:nvGrpSpPr>
          <p:grpSpPr>
            <a:xfrm>
              <a:off x="6672090" y="3156789"/>
              <a:ext cx="843550" cy="850884"/>
              <a:chOff x="6810314" y="3039831"/>
              <a:chExt cx="843550" cy="850884"/>
            </a:xfrm>
          </p:grpSpPr>
          <p:sp>
            <p:nvSpPr>
              <p:cNvPr id="47"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8"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9"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3" name="Group 51"/>
            <p:cNvGrpSpPr/>
            <p:nvPr/>
          </p:nvGrpSpPr>
          <p:grpSpPr>
            <a:xfrm>
              <a:off x="7568771" y="2820092"/>
              <a:ext cx="843550" cy="850884"/>
              <a:chOff x="6810314" y="3039831"/>
              <a:chExt cx="843550" cy="850884"/>
            </a:xfrm>
          </p:grpSpPr>
          <p:sp>
            <p:nvSpPr>
              <p:cNvPr id="44"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5"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6"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4" name="Group 60"/>
            <p:cNvGrpSpPr/>
            <p:nvPr/>
          </p:nvGrpSpPr>
          <p:grpSpPr>
            <a:xfrm>
              <a:off x="7444725" y="1802911"/>
              <a:ext cx="843550" cy="850884"/>
              <a:chOff x="6810314" y="3039831"/>
              <a:chExt cx="843550" cy="850884"/>
            </a:xfrm>
          </p:grpSpPr>
          <p:sp>
            <p:nvSpPr>
              <p:cNvPr id="41"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2"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3"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sp>
          <p:nvSpPr>
            <p:cNvPr id="35" name="Freeform 34"/>
            <p:cNvSpPr/>
            <p:nvPr/>
          </p:nvSpPr>
          <p:spPr>
            <a:xfrm>
              <a:off x="7123814" y="3848986"/>
              <a:ext cx="340242" cy="538716"/>
            </a:xfrm>
            <a:custGeom>
              <a:avLst/>
              <a:gdLst>
                <a:gd name="connsiteX0" fmla="*/ 340242 w 340242"/>
                <a:gd name="connsiteY0" fmla="*/ 489098 h 538716"/>
                <a:gd name="connsiteX1" fmla="*/ 116958 w 340242"/>
                <a:gd name="connsiteY1" fmla="*/ 457200 h 538716"/>
                <a:gd name="connsiteX2" fmla="*/ 0 w 340242"/>
                <a:gd name="connsiteY2" fmla="*/ 0 h 538716"/>
              </a:gdLst>
              <a:ahLst/>
              <a:cxnLst>
                <a:cxn ang="0">
                  <a:pos x="connsiteX0" y="connsiteY0"/>
                </a:cxn>
                <a:cxn ang="0">
                  <a:pos x="connsiteX1" y="connsiteY1"/>
                </a:cxn>
                <a:cxn ang="0">
                  <a:pos x="connsiteX2" y="connsiteY2"/>
                </a:cxn>
              </a:cxnLst>
              <a:rect l="l" t="t" r="r" b="b"/>
              <a:pathLst>
                <a:path w="340242" h="538716">
                  <a:moveTo>
                    <a:pt x="340242" y="489098"/>
                  </a:moveTo>
                  <a:cubicBezTo>
                    <a:pt x="256953" y="513907"/>
                    <a:pt x="173665" y="538716"/>
                    <a:pt x="116958" y="457200"/>
                  </a:cubicBezTo>
                  <a:cubicBezTo>
                    <a:pt x="60251" y="375684"/>
                    <a:pt x="30125" y="187842"/>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6" name="Freeform 35"/>
            <p:cNvSpPr/>
            <p:nvPr/>
          </p:nvSpPr>
          <p:spPr>
            <a:xfrm>
              <a:off x="8240233" y="2488019"/>
              <a:ext cx="646813" cy="1883734"/>
            </a:xfrm>
            <a:custGeom>
              <a:avLst/>
              <a:gdLst>
                <a:gd name="connsiteX0" fmla="*/ 276446 w 646813"/>
                <a:gd name="connsiteY0" fmla="*/ 1828800 h 1883734"/>
                <a:gd name="connsiteX1" fmla="*/ 499730 w 646813"/>
                <a:gd name="connsiteY1" fmla="*/ 1786269 h 1883734"/>
                <a:gd name="connsiteX2" fmla="*/ 637953 w 646813"/>
                <a:gd name="connsiteY2" fmla="*/ 1244009 h 1883734"/>
                <a:gd name="connsiteX3" fmla="*/ 446567 w 646813"/>
                <a:gd name="connsiteY3" fmla="*/ 425302 h 1883734"/>
                <a:gd name="connsiteX4" fmla="*/ 0 w 646813"/>
                <a:gd name="connsiteY4" fmla="*/ 0 h 18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813" h="1883734">
                  <a:moveTo>
                    <a:pt x="276446" y="1828800"/>
                  </a:moveTo>
                  <a:cubicBezTo>
                    <a:pt x="357962" y="1856267"/>
                    <a:pt x="439479" y="1883734"/>
                    <a:pt x="499730" y="1786269"/>
                  </a:cubicBezTo>
                  <a:cubicBezTo>
                    <a:pt x="559981" y="1688804"/>
                    <a:pt x="646813" y="1470837"/>
                    <a:pt x="637953" y="1244009"/>
                  </a:cubicBezTo>
                  <a:cubicBezTo>
                    <a:pt x="629093" y="1017181"/>
                    <a:pt x="552892" y="632637"/>
                    <a:pt x="446567" y="425302"/>
                  </a:cubicBezTo>
                  <a:cubicBezTo>
                    <a:pt x="340242" y="217967"/>
                    <a:pt x="170121" y="108983"/>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7" name="Freeform 36"/>
            <p:cNvSpPr/>
            <p:nvPr/>
          </p:nvSpPr>
          <p:spPr>
            <a:xfrm>
              <a:off x="8038214" y="3551274"/>
              <a:ext cx="148856" cy="563526"/>
            </a:xfrm>
            <a:custGeom>
              <a:avLst/>
              <a:gdLst>
                <a:gd name="connsiteX0" fmla="*/ 0 w 148856"/>
                <a:gd name="connsiteY0" fmla="*/ 563526 h 563526"/>
                <a:gd name="connsiteX1" fmla="*/ 31898 w 148856"/>
                <a:gd name="connsiteY1" fmla="*/ 393405 h 563526"/>
                <a:gd name="connsiteX2" fmla="*/ 148856 w 148856"/>
                <a:gd name="connsiteY2" fmla="*/ 0 h 563526"/>
              </a:gdLst>
              <a:ahLst/>
              <a:cxnLst>
                <a:cxn ang="0">
                  <a:pos x="connsiteX0" y="connsiteY0"/>
                </a:cxn>
                <a:cxn ang="0">
                  <a:pos x="connsiteX1" y="connsiteY1"/>
                </a:cxn>
                <a:cxn ang="0">
                  <a:pos x="connsiteX2" y="connsiteY2"/>
                </a:cxn>
              </a:cxnLst>
              <a:rect l="l" t="t" r="r" b="b"/>
              <a:pathLst>
                <a:path w="148856" h="563526">
                  <a:moveTo>
                    <a:pt x="0" y="563526"/>
                  </a:moveTo>
                  <a:cubicBezTo>
                    <a:pt x="3544" y="525426"/>
                    <a:pt x="7089" y="487326"/>
                    <a:pt x="31898" y="393405"/>
                  </a:cubicBezTo>
                  <a:cubicBezTo>
                    <a:pt x="56707" y="299484"/>
                    <a:pt x="102781" y="149742"/>
                    <a:pt x="148856"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Rectangle 4"/>
            <p:cNvSpPr/>
            <p:nvPr/>
          </p:nvSpPr>
          <p:spPr>
            <a:xfrm>
              <a:off x="5847907" y="4357518"/>
              <a:ext cx="1403937" cy="46966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Aneka Cloud</a:t>
              </a:r>
            </a:p>
          </p:txBody>
        </p:sp>
        <p:sp>
          <p:nvSpPr>
            <p:cNvPr id="39" name="Rectangle 4"/>
            <p:cNvSpPr/>
            <p:nvPr/>
          </p:nvSpPr>
          <p:spPr>
            <a:xfrm>
              <a:off x="2434524" y="2796332"/>
              <a:ext cx="1146876" cy="32786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40" name="Picture 39" descr="gnome_settings_default_applications.png"/>
            <p:cNvPicPr>
              <a:picLocks noChangeAspect="1"/>
            </p:cNvPicPr>
            <p:nvPr/>
          </p:nvPicPr>
          <p:blipFill>
            <a:blip r:embed="rId8" cstate="print"/>
            <a:stretch>
              <a:fillRect/>
            </a:stretch>
          </p:blipFill>
          <p:spPr>
            <a:xfrm rot="20195923">
              <a:off x="2931044" y="2436584"/>
              <a:ext cx="524540" cy="524540"/>
            </a:xfrm>
            <a:prstGeom prst="rect">
              <a:avLst/>
            </a:prstGeom>
          </p:spPr>
        </p:pic>
      </p:grpSp>
    </p:spTree>
    <p:extLst>
      <p:ext uri="{BB962C8B-B14F-4D97-AF65-F5344CB8AC3E}">
        <p14:creationId xmlns:p14="http://schemas.microsoft.com/office/powerpoint/2010/main" val="3277453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sz="2000" dirty="0" smtClean="0"/>
              <a:t>Its main responsibility is to allocate task instances to resources featuring the </a:t>
            </a:r>
            <a:r>
              <a:rPr lang="en-US" sz="2000" i="1" dirty="0" err="1" smtClean="0"/>
              <a:t>ExecutionService</a:t>
            </a:r>
            <a:r>
              <a:rPr lang="en-US" sz="2000" i="1" dirty="0" smtClean="0"/>
              <a:t> </a:t>
            </a:r>
            <a:r>
              <a:rPr lang="en-US" sz="2000" dirty="0" smtClean="0"/>
              <a:t>for task execution and monitoring task state. If the application requires the data transfer support in the form of data files, input or output files, an available </a:t>
            </a:r>
            <a:r>
              <a:rPr lang="en-US" sz="2000" i="1" dirty="0" err="1" smtClean="0"/>
              <a:t>StorageService</a:t>
            </a:r>
            <a:r>
              <a:rPr lang="en-US" sz="2000" dirty="0" smtClean="0"/>
              <a:t> will be used as a staging facility for the application.</a:t>
            </a:r>
          </a:p>
          <a:p>
            <a:pPr algn="just"/>
            <a:r>
              <a:rPr lang="en-US" sz="2000" dirty="0" smtClean="0"/>
              <a:t>The features provided by the task model are completed by a Web Service that allows any client to submit the execution of tasks to Aneka. The procedure for submitting tasks through the web services is the same as the one done by using the framework APIs. </a:t>
            </a:r>
          </a:p>
          <a:p>
            <a:pPr algn="just"/>
            <a:r>
              <a:rPr lang="en-US" sz="2000" dirty="0" smtClean="0"/>
              <a:t>The user creates an application on Aneka and submits tasks within the context of this application. </a:t>
            </a:r>
          </a:p>
          <a:p>
            <a:pPr algn="just"/>
            <a:r>
              <a:rPr lang="en-US" sz="2000" dirty="0" smtClean="0"/>
              <a:t>The web service limits the type of tasks that can be submitted. Only a limited collection of tasks is available for submission; despite that, these tasks cover the functionality commonly found in other distributed computing systems. </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26407300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8" name="Rounded Rectangle 7"/>
          <p:cNvSpPr/>
          <p:nvPr/>
        </p:nvSpPr>
        <p:spPr bwMode="auto">
          <a:xfrm>
            <a:off x="0" y="398145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23888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Applications with the Task Model</a:t>
            </a:r>
            <a:endParaRPr lang="en-US" dirty="0"/>
          </a:p>
        </p:txBody>
      </p:sp>
      <p:sp>
        <p:nvSpPr>
          <p:cNvPr id="3" name="Content Placeholder 2"/>
          <p:cNvSpPr>
            <a:spLocks noGrp="1"/>
          </p:cNvSpPr>
          <p:nvPr>
            <p:ph idx="1"/>
          </p:nvPr>
        </p:nvSpPr>
        <p:spPr/>
        <p:txBody>
          <a:bodyPr/>
          <a:lstStyle/>
          <a:p>
            <a:pPr algn="just"/>
            <a:r>
              <a:rPr lang="en-US" dirty="0" smtClean="0"/>
              <a:t>Execution of task-based applications involves several components. The development of such application is limited to the following operations:</a:t>
            </a:r>
          </a:p>
          <a:p>
            <a:pPr lvl="1" algn="just"/>
            <a:r>
              <a:rPr lang="en-US" dirty="0" smtClean="0"/>
              <a:t>Defining classes implementing the </a:t>
            </a:r>
            <a:r>
              <a:rPr lang="en-US" i="1" dirty="0" err="1" smtClean="0"/>
              <a:t>ITask</a:t>
            </a:r>
            <a:r>
              <a:rPr lang="en-US" dirty="0" smtClean="0"/>
              <a:t> interface.</a:t>
            </a:r>
          </a:p>
          <a:p>
            <a:pPr lvl="1" algn="just"/>
            <a:r>
              <a:rPr lang="en-US" dirty="0" smtClean="0"/>
              <a:t>Creating a properly configured </a:t>
            </a:r>
            <a:r>
              <a:rPr lang="en-US" i="1" dirty="0" err="1" smtClean="0"/>
              <a:t>AnekaApplication</a:t>
            </a:r>
            <a:r>
              <a:rPr lang="en-US" dirty="0" smtClean="0"/>
              <a:t> instance.</a:t>
            </a:r>
          </a:p>
          <a:p>
            <a:pPr lvl="1" algn="just"/>
            <a:r>
              <a:rPr lang="en-US" dirty="0" smtClean="0"/>
              <a:t>Creating </a:t>
            </a:r>
            <a:r>
              <a:rPr lang="en-US" i="1" dirty="0" err="1" smtClean="0"/>
              <a:t>ITask</a:t>
            </a:r>
            <a:r>
              <a:rPr lang="en-US" dirty="0" smtClean="0"/>
              <a:t> instances and wrapping them into </a:t>
            </a:r>
            <a:r>
              <a:rPr lang="en-US" i="1" dirty="0" err="1" smtClean="0"/>
              <a:t>AnekaTask</a:t>
            </a:r>
            <a:r>
              <a:rPr lang="en-US" dirty="0" smtClean="0"/>
              <a:t> instances.</a:t>
            </a:r>
          </a:p>
          <a:p>
            <a:pPr lvl="1" algn="just"/>
            <a:r>
              <a:rPr lang="en-US" dirty="0" smtClean="0"/>
              <a:t>Execute the application and wait for its completion.</a:t>
            </a:r>
          </a:p>
          <a:p>
            <a:pPr algn="just"/>
            <a:r>
              <a:rPr lang="en-US" dirty="0" smtClean="0"/>
              <a:t>Moreover, from a design point of view, the process of defining a task application ultimately reduces to the definition of the classes that implement </a:t>
            </a:r>
            <a:r>
              <a:rPr lang="en-US" i="1" dirty="0" err="1" smtClean="0"/>
              <a:t>ITask</a:t>
            </a:r>
            <a:r>
              <a:rPr lang="en-US" i="1" dirty="0" smtClean="0"/>
              <a:t>,</a:t>
            </a:r>
            <a:r>
              <a:rPr lang="en-US" dirty="0" smtClean="0"/>
              <a:t> which will be those that contribute to form the workload generated by the application.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Tree>
    <p:extLst>
      <p:ext uri="{BB962C8B-B14F-4D97-AF65-F5344CB8AC3E}">
        <p14:creationId xmlns:p14="http://schemas.microsoft.com/office/powerpoint/2010/main" val="716747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ITask</a:t>
            </a:r>
            <a:r>
              <a:rPr lang="en-US" dirty="0" smtClean="0"/>
              <a:t> and Aneka Task</a:t>
            </a:r>
            <a:endParaRPr lang="en-US" dirty="0"/>
          </a:p>
        </p:txBody>
      </p:sp>
      <p:sp>
        <p:nvSpPr>
          <p:cNvPr id="3" name="Content Placeholder 2"/>
          <p:cNvSpPr>
            <a:spLocks noGrp="1"/>
          </p:cNvSpPr>
          <p:nvPr>
            <p:ph sz="half" idx="1"/>
          </p:nvPr>
        </p:nvSpPr>
        <p:spPr>
          <a:xfrm>
            <a:off x="124980" y="1018615"/>
            <a:ext cx="4354079" cy="5577728"/>
          </a:xfrm>
        </p:spPr>
        <p:txBody>
          <a:bodyPr/>
          <a:lstStyle/>
          <a:p>
            <a:pPr algn="just"/>
            <a:r>
              <a:rPr lang="en-US" sz="2400" dirty="0" smtClean="0"/>
              <a:t>Almost all the client side features for developing task based application with Aneka are contained in the </a:t>
            </a:r>
            <a:r>
              <a:rPr lang="en-US" sz="2400" i="1" dirty="0" err="1" smtClean="0"/>
              <a:t>Aneka.Tasks</a:t>
            </a:r>
            <a:r>
              <a:rPr lang="en-US" sz="2400" dirty="0" smtClean="0"/>
              <a:t> namespace (</a:t>
            </a:r>
            <a:r>
              <a:rPr lang="en-US" sz="2400" i="1" dirty="0" err="1" smtClean="0"/>
              <a:t>Aneka.Tasks.dll</a:t>
            </a:r>
            <a:r>
              <a:rPr lang="en-US" sz="2400" dirty="0" smtClean="0"/>
              <a:t>). </a:t>
            </a:r>
          </a:p>
          <a:p>
            <a:pPr algn="just"/>
            <a:r>
              <a:rPr lang="en-US" sz="2400" dirty="0" smtClean="0"/>
              <a:t>The most important component for designing tasks is the </a:t>
            </a:r>
            <a:r>
              <a:rPr lang="en-US" sz="2400" i="1" dirty="0" err="1" smtClean="0"/>
              <a:t>ITask</a:t>
            </a:r>
            <a:r>
              <a:rPr lang="en-US" sz="2400" dirty="0" smtClean="0"/>
              <a:t> interface, which is defined below.</a:t>
            </a:r>
          </a:p>
          <a:p>
            <a:pPr algn="just"/>
            <a:r>
              <a:rPr lang="en-US" sz="2400" dirty="0" smtClean="0"/>
              <a:t>This interface exposes only one method: </a:t>
            </a:r>
            <a:r>
              <a:rPr lang="en-US" sz="2400" i="1" dirty="0" smtClean="0"/>
              <a:t>Execute</a:t>
            </a:r>
            <a:r>
              <a:rPr lang="en-US" sz="2400" dirty="0" smtClean="0"/>
              <a:t>. The method is invoked in order to execute the task on the remote node. </a:t>
            </a:r>
          </a:p>
          <a:p>
            <a:pPr algn="just"/>
            <a:endParaRPr lang="en-US" sz="2400" dirty="0"/>
          </a:p>
        </p:txBody>
      </p:sp>
      <p:sp>
        <p:nvSpPr>
          <p:cNvPr id="6" name="Content Placeholder 5"/>
          <p:cNvSpPr>
            <a:spLocks noGrp="1"/>
          </p:cNvSpPr>
          <p:nvPr>
            <p:ph sz="half" idx="2"/>
          </p:nvPr>
        </p:nvSpPr>
        <p:spPr>
          <a:ln>
            <a:solidFill>
              <a:schemeClr val="tx1"/>
            </a:solidFill>
          </a:ln>
        </p:spPr>
        <p:txBody>
          <a:bodyPr/>
          <a:lstStyle/>
          <a:p>
            <a:pPr>
              <a:buNone/>
            </a:pPr>
            <a:r>
              <a:rPr lang="en-AU" sz="2000" dirty="0" smtClean="0"/>
              <a:t>namespace </a:t>
            </a:r>
            <a:r>
              <a:rPr lang="en-AU" sz="2000" dirty="0" err="1" smtClean="0"/>
              <a:t>Aneka.Tasks</a:t>
            </a:r>
            <a:endParaRPr lang="en-US" sz="2000" dirty="0" smtClean="0"/>
          </a:p>
          <a:p>
            <a:pPr>
              <a:buNone/>
            </a:pPr>
            <a:r>
              <a:rPr lang="en-AU" sz="2000" dirty="0" smtClean="0"/>
              <a:t>{</a:t>
            </a:r>
            <a:endParaRPr lang="en-US" sz="2000" dirty="0" smtClean="0"/>
          </a:p>
          <a:p>
            <a:pPr>
              <a:buNone/>
            </a:pPr>
            <a:r>
              <a:rPr lang="en-AU" sz="2000" dirty="0" smtClean="0"/>
              <a:t>    ///&lt;summary&gt;</a:t>
            </a:r>
            <a:endParaRPr lang="en-US" sz="2000" dirty="0" smtClean="0"/>
          </a:p>
          <a:p>
            <a:pPr>
              <a:buNone/>
            </a:pPr>
            <a:r>
              <a:rPr lang="en-AU" sz="2000" dirty="0" smtClean="0"/>
              <a:t>    ///Interface </a:t>
            </a:r>
            <a:r>
              <a:rPr lang="en-AU" sz="2000" dirty="0" err="1" smtClean="0"/>
              <a:t>ITask</a:t>
            </a:r>
            <a:r>
              <a:rPr lang="en-AU" sz="2000" dirty="0" smtClean="0"/>
              <a:t>. Defines the interface for implementing a task.</a:t>
            </a:r>
            <a:endParaRPr lang="en-US" sz="2000" dirty="0" smtClean="0"/>
          </a:p>
          <a:p>
            <a:pPr>
              <a:buNone/>
            </a:pPr>
            <a:r>
              <a:rPr lang="en-AU" sz="2000" dirty="0" smtClean="0"/>
              <a:t>    ///&lt;/summary&gt;</a:t>
            </a:r>
            <a:endParaRPr lang="en-US" sz="2000" dirty="0" smtClean="0"/>
          </a:p>
          <a:p>
            <a:pPr>
              <a:buNone/>
            </a:pPr>
            <a:r>
              <a:rPr lang="en-AU" sz="2000" dirty="0" smtClean="0"/>
              <a:t>    public interface </a:t>
            </a:r>
            <a:r>
              <a:rPr lang="en-AU" sz="2000" dirty="0" err="1" smtClean="0"/>
              <a:t>ITask</a:t>
            </a:r>
            <a:endParaRPr lang="en-US" sz="2000" dirty="0" smtClean="0"/>
          </a:p>
          <a:p>
            <a:pPr>
              <a:buNone/>
            </a:pPr>
            <a:r>
              <a:rPr lang="en-AU" sz="2000" dirty="0" smtClean="0"/>
              <a:t>    { </a:t>
            </a:r>
            <a:endParaRPr lang="en-US" sz="2000" dirty="0" smtClean="0"/>
          </a:p>
          <a:p>
            <a:pPr>
              <a:buNone/>
            </a:pPr>
            <a:r>
              <a:rPr lang="en-AU" sz="2000" dirty="0" smtClean="0"/>
              <a:t>        ///&lt;summary&gt;</a:t>
            </a:r>
            <a:endParaRPr lang="en-US" sz="2000" dirty="0" smtClean="0"/>
          </a:p>
          <a:p>
            <a:pPr>
              <a:buNone/>
            </a:pPr>
            <a:r>
              <a:rPr lang="en-AU" sz="2000" dirty="0" smtClean="0"/>
              <a:t>        ///Executes the sine function.</a:t>
            </a:r>
            <a:endParaRPr lang="en-US" sz="2000" dirty="0" smtClean="0"/>
          </a:p>
          <a:p>
            <a:pPr>
              <a:buNone/>
            </a:pPr>
            <a:r>
              <a:rPr lang="en-AU" sz="2000" dirty="0" smtClean="0"/>
              <a:t>        ///&lt;/summary&gt;</a:t>
            </a:r>
            <a:endParaRPr lang="en-US" sz="2000" dirty="0" smtClean="0"/>
          </a:p>
          <a:p>
            <a:pPr>
              <a:buNone/>
            </a:pPr>
            <a:r>
              <a:rPr lang="en-AU" sz="2000" dirty="0" smtClean="0"/>
              <a:t> 	    public void Execute();</a:t>
            </a:r>
            <a:endParaRPr lang="en-US" sz="2000" dirty="0" smtClean="0"/>
          </a:p>
          <a:p>
            <a:pPr>
              <a:buNone/>
            </a:pPr>
            <a:r>
              <a:rPr lang="en-AU" sz="2000" dirty="0" smtClean="0"/>
              <a:t>    }</a:t>
            </a:r>
            <a:endParaRPr lang="en-US" sz="2000" dirty="0" smtClean="0"/>
          </a:p>
          <a:p>
            <a:pPr>
              <a:buNone/>
            </a:pPr>
            <a:r>
              <a:rPr lang="en-AU" sz="2000" dirty="0" smtClean="0"/>
              <a:t>}</a:t>
            </a:r>
            <a:endParaRPr lang="en-US" sz="2000" dirty="0" smtClean="0"/>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14937262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ITask</a:t>
            </a:r>
            <a:r>
              <a:rPr lang="en-US" dirty="0" smtClean="0"/>
              <a:t> Interface</a:t>
            </a:r>
            <a:endParaRPr lang="en-US" dirty="0"/>
          </a:p>
        </p:txBody>
      </p:sp>
      <p:sp>
        <p:nvSpPr>
          <p:cNvPr id="3" name="Content Placeholder 2"/>
          <p:cNvSpPr>
            <a:spLocks noGrp="1"/>
          </p:cNvSpPr>
          <p:nvPr>
            <p:ph sz="half" idx="1"/>
          </p:nvPr>
        </p:nvSpPr>
        <p:spPr/>
        <p:txBody>
          <a:bodyPr/>
          <a:lstStyle/>
          <a:p>
            <a:pPr algn="just"/>
            <a:r>
              <a:rPr lang="en-US" sz="2000" dirty="0" smtClean="0"/>
              <a:t>The </a:t>
            </a:r>
            <a:r>
              <a:rPr lang="en-US" sz="2000" i="1" dirty="0" err="1" smtClean="0"/>
              <a:t>ITask</a:t>
            </a:r>
            <a:r>
              <a:rPr lang="en-US" sz="2000" dirty="0" smtClean="0"/>
              <a:t> interface provides a programming approach for developing native tasks, which means tasks implemented in any of the supported programming languages of .NET framework. </a:t>
            </a:r>
          </a:p>
          <a:p>
            <a:pPr algn="just"/>
            <a:r>
              <a:rPr lang="en-US" sz="2000" dirty="0" smtClean="0"/>
              <a:t>The restrictions on implementing task classes are minimal, other than implementing the </a:t>
            </a:r>
            <a:r>
              <a:rPr lang="en-US" sz="2000" i="1" dirty="0" err="1" smtClean="0"/>
              <a:t>ITask</a:t>
            </a:r>
            <a:r>
              <a:rPr lang="en-US" sz="2000" dirty="0" smtClean="0"/>
              <a:t> interface, they need to be </a:t>
            </a:r>
            <a:r>
              <a:rPr lang="en-US" sz="2000" dirty="0" err="1" smtClean="0"/>
              <a:t>serializable</a:t>
            </a:r>
            <a:r>
              <a:rPr lang="en-US" sz="2000" dirty="0" smtClean="0"/>
              <a:t> since task instances are created and moved over the network. </a:t>
            </a:r>
          </a:p>
          <a:p>
            <a:pPr algn="just"/>
            <a:r>
              <a:rPr lang="en-US" sz="2000" dirty="0" smtClean="0"/>
              <a:t>a simple implementation of a task class that computes the Gaussian distribution for a given point x is given aside</a:t>
            </a:r>
            <a:endParaRPr lang="en-US" sz="2000" dirty="0"/>
          </a:p>
        </p:txBody>
      </p:sp>
      <p:sp>
        <p:nvSpPr>
          <p:cNvPr id="4" name="Content Placeholder 3"/>
          <p:cNvSpPr>
            <a:spLocks noGrp="1"/>
          </p:cNvSpPr>
          <p:nvPr>
            <p:ph sz="half" idx="2"/>
          </p:nvPr>
        </p:nvSpPr>
        <p:spPr>
          <a:xfrm>
            <a:off x="4655706" y="1021172"/>
            <a:ext cx="4355523" cy="5684427"/>
          </a:xfrm>
          <a:ln w="19050">
            <a:solidFill>
              <a:schemeClr val="tx1"/>
            </a:solidFill>
          </a:ln>
        </p:spPr>
        <p:txBody>
          <a:bodyPr/>
          <a:lstStyle/>
          <a:p>
            <a:pPr>
              <a:buNone/>
            </a:pPr>
            <a:r>
              <a:rPr lang="en-AU" sz="1100" b="1" dirty="0" smtClean="0"/>
              <a:t>// File: </a:t>
            </a:r>
            <a:r>
              <a:rPr lang="en-AU" sz="1100" b="1" dirty="0" err="1" smtClean="0"/>
              <a:t>GaussTask.cs</a:t>
            </a:r>
            <a:endParaRPr lang="en-US" sz="1100" b="1" dirty="0" smtClean="0"/>
          </a:p>
          <a:p>
            <a:pPr>
              <a:buNone/>
            </a:pPr>
            <a:r>
              <a:rPr lang="en-AU" sz="1100" b="1" dirty="0" smtClean="0"/>
              <a:t>using System;</a:t>
            </a:r>
            <a:endParaRPr lang="en-US" sz="1100" b="1" dirty="0" smtClean="0"/>
          </a:p>
          <a:p>
            <a:pPr>
              <a:buNone/>
            </a:pPr>
            <a:r>
              <a:rPr lang="en-AU" sz="1100" b="1" dirty="0" smtClean="0"/>
              <a:t>using </a:t>
            </a:r>
            <a:r>
              <a:rPr lang="en-AU" sz="1100" b="1" dirty="0" err="1" smtClean="0"/>
              <a:t>Aneka.Tasks</a:t>
            </a:r>
            <a:r>
              <a:rPr lang="en-AU" sz="1100" b="1" dirty="0" smtClean="0"/>
              <a:t>;</a:t>
            </a:r>
            <a:endParaRPr lang="en-US" sz="1100" b="1" dirty="0" smtClean="0"/>
          </a:p>
          <a:p>
            <a:pPr>
              <a:buNone/>
            </a:pPr>
            <a:r>
              <a:rPr lang="en-AU" sz="1100" b="1" dirty="0" smtClean="0"/>
              <a:t> namespace </a:t>
            </a:r>
            <a:r>
              <a:rPr lang="en-AU" sz="1100" b="1" dirty="0" err="1" smtClean="0"/>
              <a:t>GaussSample</a:t>
            </a:r>
            <a:endParaRPr lang="en-US" sz="1100" b="1" dirty="0" smtClean="0"/>
          </a:p>
          <a:p>
            <a:pPr>
              <a:buNone/>
            </a:pPr>
            <a:r>
              <a:rPr lang="en-AU" sz="1100" b="1" dirty="0" smtClean="0"/>
              <a:t>{</a:t>
            </a:r>
            <a:endParaRPr lang="en-US" sz="1100" b="1" dirty="0" smtClean="0"/>
          </a:p>
          <a:p>
            <a:pPr>
              <a:buNone/>
            </a:pPr>
            <a:r>
              <a:rPr lang="en-AU" sz="1100" b="1" dirty="0" smtClean="0"/>
              <a:t>   /// &lt;summary&gt;    /// Class </a:t>
            </a:r>
            <a:r>
              <a:rPr lang="en-AU" sz="1100" b="1" dirty="0" err="1" smtClean="0"/>
              <a:t>GaussTask</a:t>
            </a:r>
            <a:r>
              <a:rPr lang="en-AU" sz="1100" b="1" dirty="0" smtClean="0"/>
              <a:t>. Implements the </a:t>
            </a:r>
            <a:r>
              <a:rPr lang="en-AU" sz="1100" b="1" dirty="0" err="1" smtClean="0"/>
              <a:t>ITask</a:t>
            </a:r>
            <a:r>
              <a:rPr lang="en-AU" sz="1100" b="1" dirty="0" smtClean="0"/>
              <a:t> interface for computing the Gauss function.  /// &lt;/summary&gt;</a:t>
            </a:r>
            <a:endParaRPr lang="en-US" sz="1100" b="1" dirty="0" smtClean="0"/>
          </a:p>
          <a:p>
            <a:pPr>
              <a:buNone/>
            </a:pPr>
            <a:r>
              <a:rPr lang="en-AU" sz="1100" b="1" dirty="0" smtClean="0"/>
              <a:t>   [Serializable]</a:t>
            </a:r>
            <a:endParaRPr lang="en-US" sz="1100" b="1" dirty="0" smtClean="0"/>
          </a:p>
          <a:p>
            <a:pPr>
              <a:buNone/>
            </a:pPr>
            <a:r>
              <a:rPr lang="en-AU" sz="1100" b="1" dirty="0" smtClean="0"/>
              <a:t>   public class </a:t>
            </a:r>
            <a:r>
              <a:rPr lang="en-AU" sz="1100" b="1" dirty="0" err="1" smtClean="0"/>
              <a:t>GaussTask</a:t>
            </a:r>
            <a:r>
              <a:rPr lang="en-AU" sz="1100" b="1" dirty="0" smtClean="0"/>
              <a:t> : </a:t>
            </a:r>
            <a:r>
              <a:rPr lang="en-AU" sz="1100" b="1" dirty="0" err="1" smtClean="0"/>
              <a:t>ITask</a:t>
            </a:r>
            <a:endParaRPr lang="en-US" sz="1100" b="1" dirty="0" smtClean="0"/>
          </a:p>
          <a:p>
            <a:pPr>
              <a:buNone/>
            </a:pPr>
            <a:r>
              <a:rPr lang="en-AU" sz="1100" b="1" dirty="0" smtClean="0"/>
              <a:t>   { </a:t>
            </a:r>
            <a:endParaRPr lang="en-US" sz="1100" b="1" dirty="0" smtClean="0"/>
          </a:p>
          <a:p>
            <a:pPr>
              <a:buNone/>
            </a:pPr>
            <a:r>
              <a:rPr lang="en-AU" sz="1100" b="1" dirty="0" smtClean="0"/>
              <a:t>      /// &lt;summary&gt;  /// Input value. /// &lt;/summary&gt;</a:t>
            </a:r>
            <a:endParaRPr lang="en-US" sz="1100" b="1" dirty="0" smtClean="0"/>
          </a:p>
          <a:p>
            <a:pPr>
              <a:buNone/>
            </a:pPr>
            <a:r>
              <a:rPr lang="en-AU" sz="1100" b="1" dirty="0" smtClean="0"/>
              <a:t>      private double x;</a:t>
            </a:r>
            <a:endParaRPr lang="en-US" sz="1100" b="1" dirty="0" smtClean="0"/>
          </a:p>
          <a:p>
            <a:pPr>
              <a:buNone/>
            </a:pPr>
            <a:r>
              <a:rPr lang="en-AU" sz="1100" b="1" dirty="0" smtClean="0"/>
              <a:t>      /// &lt;summary&gt;  /// Gets the input value of the Gauss function   /// &lt;/summary&gt;</a:t>
            </a:r>
            <a:endParaRPr lang="en-US" sz="1100" b="1" dirty="0" smtClean="0"/>
          </a:p>
          <a:p>
            <a:pPr>
              <a:buNone/>
            </a:pPr>
            <a:r>
              <a:rPr lang="en-AU" sz="1100" b="1" dirty="0" smtClean="0"/>
              <a:t>      public double X { get { return </a:t>
            </a:r>
            <a:r>
              <a:rPr lang="en-AU" sz="1100" b="1" dirty="0" err="1" smtClean="0"/>
              <a:t>this.x</a:t>
            </a:r>
            <a:r>
              <a:rPr lang="en-AU" sz="1100" b="1" dirty="0" smtClean="0"/>
              <a:t>; } set { </a:t>
            </a:r>
            <a:r>
              <a:rPr lang="en-AU" sz="1100" b="1" dirty="0" err="1" smtClean="0"/>
              <a:t>this.x</a:t>
            </a:r>
            <a:r>
              <a:rPr lang="en-AU" sz="1100" b="1" dirty="0" smtClean="0"/>
              <a:t> = value; } }</a:t>
            </a:r>
            <a:endParaRPr lang="en-US" sz="1100" b="1" dirty="0" smtClean="0"/>
          </a:p>
          <a:p>
            <a:pPr>
              <a:buNone/>
            </a:pPr>
            <a:r>
              <a:rPr lang="en-AU" sz="1100" b="1" dirty="0" smtClean="0"/>
              <a:t>      /// &lt;summary&gt;   /// Result value  /// &lt;/summary&gt;</a:t>
            </a:r>
            <a:endParaRPr lang="en-US" sz="1100" b="1" dirty="0" smtClean="0"/>
          </a:p>
          <a:p>
            <a:pPr>
              <a:buNone/>
            </a:pPr>
            <a:r>
              <a:rPr lang="en-AU" sz="1100" b="1" dirty="0" smtClean="0"/>
              <a:t>      private double y;</a:t>
            </a:r>
            <a:endParaRPr lang="en-US" sz="1100" b="1" dirty="0" smtClean="0"/>
          </a:p>
          <a:p>
            <a:pPr>
              <a:buNone/>
            </a:pPr>
            <a:r>
              <a:rPr lang="en-AU" sz="1100" b="1" dirty="0" smtClean="0"/>
              <a:t>      /// &lt;summary&gt;  /// Gets the result value of the Gauss function.  /// &lt;/summary&gt;</a:t>
            </a:r>
            <a:endParaRPr lang="en-US" sz="1100" b="1" dirty="0" smtClean="0"/>
          </a:p>
          <a:p>
            <a:pPr>
              <a:buNone/>
            </a:pPr>
            <a:r>
              <a:rPr lang="en-AU" sz="1100" b="1" dirty="0" smtClean="0"/>
              <a:t>      public double Y { get { return </a:t>
            </a:r>
            <a:r>
              <a:rPr lang="en-AU" sz="1100" b="1" dirty="0" err="1" smtClean="0"/>
              <a:t>this.y</a:t>
            </a:r>
            <a:r>
              <a:rPr lang="en-AU" sz="1100" b="1" dirty="0" smtClean="0"/>
              <a:t>; } set { </a:t>
            </a:r>
            <a:r>
              <a:rPr lang="en-AU" sz="1100" b="1" dirty="0" err="1" smtClean="0"/>
              <a:t>this.y</a:t>
            </a:r>
            <a:r>
              <a:rPr lang="en-AU" sz="1100" b="1" dirty="0" smtClean="0"/>
              <a:t> = value; } }</a:t>
            </a:r>
            <a:endParaRPr lang="en-US" sz="1100" b="1" dirty="0" smtClean="0"/>
          </a:p>
          <a:p>
            <a:pPr>
              <a:buNone/>
            </a:pPr>
            <a:r>
              <a:rPr lang="en-AU" sz="1100" b="1" dirty="0" smtClean="0"/>
              <a:t>       /// &lt;summary&gt; /// Executes the Gauss function  /// &lt;/summary&gt;</a:t>
            </a:r>
            <a:endParaRPr lang="en-US" sz="1100" b="1" dirty="0" smtClean="0"/>
          </a:p>
          <a:p>
            <a:pPr>
              <a:buNone/>
            </a:pPr>
            <a:r>
              <a:rPr lang="en-AU" sz="1100" b="1" dirty="0" smtClean="0"/>
              <a:t>      public void Execute() </a:t>
            </a:r>
            <a:endParaRPr lang="en-US" sz="1100" b="1" dirty="0" smtClean="0"/>
          </a:p>
          <a:p>
            <a:pPr>
              <a:buNone/>
            </a:pPr>
            <a:r>
              <a:rPr lang="en-AU" sz="1100" b="1" dirty="0" smtClean="0"/>
              <a:t>      {</a:t>
            </a:r>
            <a:endParaRPr lang="en-US" sz="1100" b="1" dirty="0" smtClean="0"/>
          </a:p>
          <a:p>
            <a:pPr>
              <a:buNone/>
            </a:pPr>
            <a:r>
              <a:rPr lang="en-AU" sz="1100" b="1" dirty="0" smtClean="0"/>
              <a:t>         </a:t>
            </a:r>
            <a:r>
              <a:rPr lang="en-AU" sz="1100" b="1" dirty="0" err="1" smtClean="0"/>
              <a:t>this.y</a:t>
            </a:r>
            <a:r>
              <a:rPr lang="en-AU" sz="1100" b="1" dirty="0" smtClean="0"/>
              <a:t> = </a:t>
            </a:r>
            <a:r>
              <a:rPr lang="en-AU" sz="1100" b="1" dirty="0" err="1" smtClean="0"/>
              <a:t>Math.Exp</a:t>
            </a:r>
            <a:r>
              <a:rPr lang="en-AU" sz="1100" b="1" dirty="0" smtClean="0"/>
              <a:t>(-</a:t>
            </a:r>
            <a:r>
              <a:rPr lang="en-AU" sz="1100" b="1" dirty="0" err="1" smtClean="0"/>
              <a:t>this.x</a:t>
            </a:r>
            <a:r>
              <a:rPr lang="en-AU" sz="1100" b="1" dirty="0" smtClean="0"/>
              <a:t>*</a:t>
            </a:r>
            <a:r>
              <a:rPr lang="en-AU" sz="1100" b="1" dirty="0" err="1" smtClean="0"/>
              <a:t>this.x</a:t>
            </a:r>
            <a:r>
              <a:rPr lang="en-AU" sz="1100" b="1" dirty="0" smtClean="0"/>
              <a:t>);</a:t>
            </a:r>
            <a:endParaRPr lang="en-US" sz="1100" b="1" dirty="0" smtClean="0"/>
          </a:p>
          <a:p>
            <a:pPr>
              <a:buNone/>
            </a:pPr>
            <a:r>
              <a:rPr lang="en-AU" sz="1100" b="1" dirty="0" smtClean="0"/>
              <a:t>      }</a:t>
            </a:r>
            <a:endParaRPr lang="en-US" sz="1100" b="1" dirty="0" smtClean="0"/>
          </a:p>
          <a:p>
            <a:pPr>
              <a:buNone/>
            </a:pPr>
            <a:r>
              <a:rPr lang="en-AU" sz="1100" b="1" dirty="0" smtClean="0"/>
              <a:t>   }</a:t>
            </a:r>
            <a:endParaRPr lang="en-US" sz="1100" b="1" dirty="0" smtClean="0"/>
          </a:p>
          <a:p>
            <a:pPr>
              <a:buNone/>
            </a:pPr>
            <a:r>
              <a:rPr lang="en-AU" sz="1100" b="1" dirty="0" smtClean="0"/>
              <a:t>}</a:t>
            </a:r>
            <a:endParaRPr lang="en-US" sz="1100" b="1" dirty="0" smtClean="0"/>
          </a:p>
          <a:p>
            <a:pPr>
              <a:buNone/>
            </a:pPr>
            <a:endParaRPr lang="en-US" sz="11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68</a:t>
            </a:fld>
            <a:endParaRPr lang="en-US"/>
          </a:p>
        </p:txBody>
      </p:sp>
    </p:spTree>
    <p:extLst>
      <p:ext uri="{BB962C8B-B14F-4D97-AF65-F5344CB8AC3E}">
        <p14:creationId xmlns:p14="http://schemas.microsoft.com/office/powerpoint/2010/main" val="9465951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an </a:t>
            </a:r>
            <a:r>
              <a:rPr lang="en-US" dirty="0" err="1" smtClean="0"/>
              <a:t>ITask</a:t>
            </a:r>
            <a:r>
              <a:rPr lang="en-US" dirty="0" smtClean="0"/>
              <a:t> into an Aneka instance</a:t>
            </a:r>
            <a:endParaRPr lang="en-US" dirty="0"/>
          </a:p>
        </p:txBody>
      </p:sp>
      <p:sp>
        <p:nvSpPr>
          <p:cNvPr id="3" name="Content Placeholder 2"/>
          <p:cNvSpPr>
            <a:spLocks noGrp="1"/>
          </p:cNvSpPr>
          <p:nvPr>
            <p:ph sz="half" idx="1"/>
          </p:nvPr>
        </p:nvSpPr>
        <p:spPr/>
        <p:txBody>
          <a:bodyPr/>
          <a:lstStyle/>
          <a:p>
            <a:pPr algn="just"/>
            <a:r>
              <a:rPr lang="en-US" sz="2000" i="1" dirty="0" err="1" smtClean="0"/>
              <a:t>ITask</a:t>
            </a:r>
            <a:r>
              <a:rPr lang="en-US" sz="2000" dirty="0" smtClean="0"/>
              <a:t> provides minimum restrictions on how to implement a task class and decouples the specific operation of the task from the runtime wrapper classes.  It is required for managing tasks within Aneka. This role is performed by the </a:t>
            </a:r>
            <a:r>
              <a:rPr lang="en-US" sz="2000" i="1" dirty="0" err="1" smtClean="0"/>
              <a:t>AnekaTask</a:t>
            </a:r>
            <a:r>
              <a:rPr lang="en-US" sz="2000" dirty="0" smtClean="0"/>
              <a:t> class that represents the task instance in accordance with the Aneka application model APIs. This class extends the </a:t>
            </a:r>
            <a:r>
              <a:rPr lang="en-US" sz="2000" i="1" dirty="0" err="1" smtClean="0"/>
              <a:t>Aneka.Entity.WorkUnit</a:t>
            </a:r>
            <a:r>
              <a:rPr lang="en-US" sz="2000" dirty="0" smtClean="0"/>
              <a:t> class and provides the feature for embedding </a:t>
            </a:r>
            <a:r>
              <a:rPr lang="en-US" sz="2000" i="1" dirty="0" err="1" smtClean="0"/>
              <a:t>ITask</a:t>
            </a:r>
            <a:r>
              <a:rPr lang="en-US" sz="2000" dirty="0" smtClean="0"/>
              <a:t> </a:t>
            </a:r>
            <a:r>
              <a:rPr lang="en-US" sz="2000" dirty="0" err="1" smtClean="0"/>
              <a:t>instances.</a:t>
            </a:r>
            <a:r>
              <a:rPr lang="en-US" sz="2000" i="1" dirty="0" err="1" smtClean="0"/>
              <a:t>AnekaTask</a:t>
            </a:r>
            <a:r>
              <a:rPr lang="en-US" sz="2000" dirty="0" smtClean="0"/>
              <a:t> is mostly used internally and for end users it provides facilities for specifying input and output files for the task.</a:t>
            </a:r>
          </a:p>
          <a:p>
            <a:pPr algn="just"/>
            <a:endParaRPr lang="en-US" sz="2000" dirty="0"/>
          </a:p>
        </p:txBody>
      </p:sp>
      <p:sp>
        <p:nvSpPr>
          <p:cNvPr id="4" name="Content Placeholder 3"/>
          <p:cNvSpPr>
            <a:spLocks noGrp="1"/>
          </p:cNvSpPr>
          <p:nvPr>
            <p:ph sz="half" idx="2"/>
          </p:nvPr>
        </p:nvSpPr>
        <p:spPr>
          <a:ln w="19050">
            <a:solidFill>
              <a:schemeClr val="tx1"/>
            </a:solidFill>
          </a:ln>
        </p:spPr>
        <p:txBody>
          <a:bodyPr/>
          <a:lstStyle/>
          <a:p>
            <a:pPr>
              <a:buNone/>
            </a:pPr>
            <a:r>
              <a:rPr lang="en-AU" sz="2000" b="1" dirty="0" smtClean="0"/>
              <a:t>// create a Gauss task and wraps it into an </a:t>
            </a:r>
            <a:r>
              <a:rPr lang="en-AU" sz="2000" b="1" dirty="0" err="1" smtClean="0"/>
              <a:t>AnekaTaskinstance</a:t>
            </a:r>
            <a:endParaRPr lang="en-US" sz="2000" b="1" dirty="0" smtClean="0"/>
          </a:p>
          <a:p>
            <a:pPr>
              <a:buNone/>
            </a:pPr>
            <a:r>
              <a:rPr lang="en-AU" sz="2000" b="1" dirty="0" err="1" smtClean="0"/>
              <a:t>GaussTaskgauss</a:t>
            </a:r>
            <a:r>
              <a:rPr lang="en-AU" sz="2000" b="1" dirty="0" smtClean="0"/>
              <a:t> = new </a:t>
            </a:r>
            <a:r>
              <a:rPr lang="en-AU" sz="2000" b="1" dirty="0" err="1" smtClean="0"/>
              <a:t>GaussTask</a:t>
            </a:r>
            <a:r>
              <a:rPr lang="en-AU" sz="2000" b="1" dirty="0" smtClean="0"/>
              <a:t>();</a:t>
            </a:r>
            <a:endParaRPr lang="en-US" sz="2000" b="1" dirty="0" smtClean="0"/>
          </a:p>
          <a:p>
            <a:pPr>
              <a:buNone/>
            </a:pPr>
            <a:r>
              <a:rPr lang="en-AU" sz="2000" b="1" dirty="0" err="1" smtClean="0"/>
              <a:t>AnekaTask</a:t>
            </a:r>
            <a:r>
              <a:rPr lang="en-AU" sz="2000" b="1" dirty="0" smtClean="0"/>
              <a:t> task = </a:t>
            </a:r>
            <a:r>
              <a:rPr lang="en-AU" sz="2000" b="1" dirty="0" err="1" smtClean="0"/>
              <a:t>newAnekaTask</a:t>
            </a:r>
            <a:r>
              <a:rPr lang="en-AU" sz="2000" b="1" dirty="0" smtClean="0"/>
              <a:t>(gauss);</a:t>
            </a:r>
            <a:endParaRPr lang="en-US" sz="2000" b="1" dirty="0" smtClean="0"/>
          </a:p>
          <a:p>
            <a:pPr>
              <a:buNone/>
            </a:pPr>
            <a:r>
              <a:rPr lang="en-AU" sz="2000" b="1" dirty="0" smtClean="0"/>
              <a:t>// add one input and one output files</a:t>
            </a:r>
            <a:endParaRPr lang="en-US" sz="2000" b="1" dirty="0" smtClean="0"/>
          </a:p>
          <a:p>
            <a:pPr>
              <a:buNone/>
            </a:pPr>
            <a:r>
              <a:rPr lang="en-AU" sz="2000" b="1" dirty="0" err="1" smtClean="0"/>
              <a:t>task.AddFile</a:t>
            </a:r>
            <a:r>
              <a:rPr lang="en-AU" sz="2000" b="1" dirty="0" smtClean="0"/>
              <a:t>("input.txt", </a:t>
            </a:r>
            <a:r>
              <a:rPr lang="en-AU" sz="2000" b="1" dirty="0" err="1" smtClean="0"/>
              <a:t>FileDataType.Input</a:t>
            </a:r>
            <a:r>
              <a:rPr lang="en-AU" sz="2000" b="1" dirty="0" smtClean="0"/>
              <a:t>, </a:t>
            </a:r>
            <a:r>
              <a:rPr lang="en-AU" sz="2000" b="1" dirty="0" err="1" smtClean="0"/>
              <a:t>FileAttributes.Local</a:t>
            </a:r>
            <a:r>
              <a:rPr lang="en-AU" sz="2000" b="1" dirty="0" smtClean="0"/>
              <a:t>);</a:t>
            </a:r>
            <a:endParaRPr lang="en-US" sz="2000" b="1" dirty="0" smtClean="0"/>
          </a:p>
          <a:p>
            <a:pPr>
              <a:buNone/>
            </a:pPr>
            <a:r>
              <a:rPr lang="en-AU" sz="2000" b="1" dirty="0" err="1" smtClean="0"/>
              <a:t>task.AddFile</a:t>
            </a:r>
            <a:r>
              <a:rPr lang="en-AU" sz="2000" b="1" dirty="0" smtClean="0"/>
              <a:t>("result.txt", </a:t>
            </a:r>
            <a:r>
              <a:rPr lang="en-AU" sz="2000" b="1" dirty="0" err="1" smtClean="0"/>
              <a:t>FileDataType.Output</a:t>
            </a:r>
            <a:r>
              <a:rPr lang="en-AU" sz="2000" b="1" dirty="0" smtClean="0"/>
              <a:t>, </a:t>
            </a:r>
            <a:r>
              <a:rPr lang="en-AU" sz="2000" b="1" dirty="0" err="1" smtClean="0"/>
              <a:t>FileAttributes.Local</a:t>
            </a:r>
            <a:r>
              <a:rPr lang="en-AU" sz="2000" b="1" dirty="0" smtClean="0"/>
              <a:t>);</a:t>
            </a:r>
            <a:endParaRPr lang="en-US" sz="2000" b="1" dirty="0" smtClean="0"/>
          </a:p>
          <a:p>
            <a:pPr>
              <a:buNone/>
            </a:pPr>
            <a:r>
              <a:rPr lang="en-AU" sz="2000" b="1" dirty="0" smtClean="0"/>
              <a:t> </a:t>
            </a:r>
            <a:endParaRPr lang="en-US" sz="20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69</a:t>
            </a:fld>
            <a:endParaRPr lang="en-US"/>
          </a:p>
        </p:txBody>
      </p:sp>
    </p:spTree>
    <p:extLst>
      <p:ext uri="{BB962C8B-B14F-4D97-AF65-F5344CB8AC3E}">
        <p14:creationId xmlns:p14="http://schemas.microsoft.com/office/powerpoint/2010/main" val="189923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 Scenario</a:t>
            </a:r>
            <a:endParaRPr lang="en-US" dirty="0"/>
          </a:p>
        </p:txBody>
      </p:sp>
      <p:sp>
        <p:nvSpPr>
          <p:cNvPr id="3" name="Content Placeholder 2"/>
          <p:cNvSpPr>
            <a:spLocks noGrp="1"/>
          </p:cNvSpPr>
          <p:nvPr>
            <p:ph idx="1"/>
          </p:nvPr>
        </p:nvSpPr>
        <p:spPr/>
        <p:txBody>
          <a:bodyPr/>
          <a:lstStyle/>
          <a:p>
            <a:pPr algn="just"/>
            <a:r>
              <a:rPr lang="en-US" dirty="0" smtClean="0"/>
              <a:t>Multi-threaded programming is mainly concerned with providing a support for parallelism within a single machine. </a:t>
            </a:r>
          </a:p>
          <a:p>
            <a:pPr algn="just"/>
            <a:r>
              <a:rPr lang="en-US" dirty="0" smtClean="0"/>
              <a:t>Task computing provides distribution by harnessing the compute power of several computing nodes. </a:t>
            </a:r>
          </a:p>
          <a:p>
            <a:pPr algn="just"/>
            <a:r>
              <a:rPr lang="en-US" dirty="0" smtClean="0"/>
              <a:t>Hence, the presence of a distributed infrastructure is explicit in this model. Historically, the infrastructures that have been leveraged to execute tasks are clusters, supercomputers, and computing Grids. </a:t>
            </a:r>
          </a:p>
          <a:p>
            <a:pPr algn="just"/>
            <a:r>
              <a:rPr lang="en-US" dirty="0" smtClean="0"/>
              <a:t>Now Clouds have emerged as an attractive solution to obtain a huge computing power on-demand for the execution of distributed applications. In order to achieve it, a suitable middleware is needed.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38369930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Controlling Task Execution</a:t>
            </a:r>
            <a:endParaRPr lang="en-US" dirty="0"/>
          </a:p>
        </p:txBody>
      </p:sp>
      <p:sp>
        <p:nvSpPr>
          <p:cNvPr id="8" name="Content Placeholder 7"/>
          <p:cNvSpPr>
            <a:spLocks noGrp="1"/>
          </p:cNvSpPr>
          <p:nvPr>
            <p:ph idx="1"/>
          </p:nvPr>
        </p:nvSpPr>
        <p:spPr/>
        <p:txBody>
          <a:bodyPr/>
          <a:lstStyle/>
          <a:p>
            <a:pPr algn="just"/>
            <a:r>
              <a:rPr lang="en-US" dirty="0" smtClean="0"/>
              <a:t>Task classes and </a:t>
            </a:r>
            <a:r>
              <a:rPr lang="en-US" i="1" dirty="0" err="1" smtClean="0"/>
              <a:t>AnekaTask</a:t>
            </a:r>
            <a:r>
              <a:rPr lang="en-US" dirty="0" smtClean="0"/>
              <a:t> define the computation logic of a task based application, while the </a:t>
            </a:r>
            <a:r>
              <a:rPr lang="en-US" i="1" dirty="0" err="1" smtClean="0"/>
              <a:t>AnekaApplication</a:t>
            </a:r>
            <a:r>
              <a:rPr lang="en-US" dirty="0" smtClean="0"/>
              <a:t> class provides the basic feature for implementing the coordination logic of the application. </a:t>
            </a:r>
          </a:p>
          <a:p>
            <a:pPr algn="just"/>
            <a:r>
              <a:rPr lang="en-US" i="1" dirty="0" err="1" smtClean="0"/>
              <a:t>AnekaApplication</a:t>
            </a:r>
            <a:r>
              <a:rPr lang="en-US" dirty="0" smtClean="0"/>
              <a:t> is a generic class that can be specialized for supporting different programming models, in the case of the </a:t>
            </a:r>
            <a:r>
              <a:rPr lang="en-US" i="1" dirty="0" smtClean="0"/>
              <a:t>Task Programming </a:t>
            </a:r>
            <a:r>
              <a:rPr lang="en-US" dirty="0" smtClean="0"/>
              <a:t>it assumes the form of </a:t>
            </a:r>
            <a:r>
              <a:rPr lang="en-US" i="1" dirty="0" err="1" smtClean="0"/>
              <a:t>AnekaApplication</a:t>
            </a:r>
            <a:r>
              <a:rPr lang="en-US" i="1" dirty="0" smtClean="0"/>
              <a:t>&lt;</a:t>
            </a:r>
            <a:r>
              <a:rPr lang="en-US" i="1" dirty="0" err="1" smtClean="0"/>
              <a:t>AnekaTask</a:t>
            </a:r>
            <a:r>
              <a:rPr lang="en-US" i="1" dirty="0" smtClean="0"/>
              <a:t>, </a:t>
            </a:r>
            <a:r>
              <a:rPr lang="en-US" i="1" dirty="0" err="1" smtClean="0"/>
              <a:t>TaskManager</a:t>
            </a:r>
            <a:r>
              <a:rPr lang="en-US" i="1" dirty="0" smtClean="0"/>
              <a:t>&gt;</a:t>
            </a:r>
            <a:r>
              <a:rPr lang="en-US" dirty="0" smtClean="0"/>
              <a:t>. For other programming models the class provides the following operations: </a:t>
            </a:r>
          </a:p>
          <a:p>
            <a:pPr lvl="1" algn="just"/>
            <a:r>
              <a:rPr lang="en-US" dirty="0" smtClean="0"/>
              <a:t>Static and dynamic task submission.</a:t>
            </a:r>
          </a:p>
          <a:p>
            <a:pPr lvl="1" algn="just"/>
            <a:r>
              <a:rPr lang="en-US" dirty="0" smtClean="0"/>
              <a:t>Application state and task state monitoring.</a:t>
            </a:r>
          </a:p>
          <a:p>
            <a:pPr lvl="1" algn="just"/>
            <a:r>
              <a:rPr lang="en-US" dirty="0" smtClean="0"/>
              <a:t>Event-based notification of tasks completion or failure.</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70</a:t>
            </a:fld>
            <a:endParaRPr lang="en-US"/>
          </a:p>
        </p:txBody>
      </p:sp>
    </p:spTree>
    <p:extLst>
      <p:ext uri="{BB962C8B-B14F-4D97-AF65-F5344CB8AC3E}">
        <p14:creationId xmlns:p14="http://schemas.microsoft.com/office/powerpoint/2010/main" val="12536757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Task Execution</a:t>
            </a:r>
            <a:endParaRPr lang="en-US" dirty="0"/>
          </a:p>
        </p:txBody>
      </p:sp>
      <p:sp>
        <p:nvSpPr>
          <p:cNvPr id="3" name="Content Placeholder 2"/>
          <p:cNvSpPr>
            <a:spLocks noGrp="1"/>
          </p:cNvSpPr>
          <p:nvPr>
            <p:ph sz="half" idx="1"/>
          </p:nvPr>
        </p:nvSpPr>
        <p:spPr/>
        <p:txBody>
          <a:bodyPr/>
          <a:lstStyle/>
          <a:p>
            <a:pPr algn="just"/>
            <a:r>
              <a:rPr lang="en-US" sz="1700" dirty="0" smtClean="0"/>
              <a:t>By composing these features all together it is possible to define the logic that is required to implement a specific task application. Static submission is a very common pattern in the case of task-based applications and it involves the creation of all the tasks that need to be executed in one loop and their submission as a single bag. </a:t>
            </a:r>
          </a:p>
          <a:p>
            <a:pPr algn="just"/>
            <a:r>
              <a:rPr lang="en-US" sz="1700" dirty="0" smtClean="0"/>
              <a:t>More complex task submission strategies are then required for implementing workflow based applications, where the execution of tasks is determined by dependencies among them. </a:t>
            </a:r>
          </a:p>
          <a:p>
            <a:pPr algn="just"/>
            <a:r>
              <a:rPr lang="en-US" sz="1700" dirty="0" smtClean="0"/>
              <a:t>In this case a dynamic submission of tasks is a more efficient technique and involves the submission of tasks as a result of the event-based notification mechanism implemented in the </a:t>
            </a:r>
            <a:r>
              <a:rPr lang="en-US" sz="1700" i="1" dirty="0" err="1" smtClean="0"/>
              <a:t>AnekaApplication</a:t>
            </a:r>
            <a:r>
              <a:rPr lang="en-US" sz="1700" dirty="0" smtClean="0"/>
              <a:t> class.</a:t>
            </a:r>
          </a:p>
          <a:p>
            <a:pPr algn="just"/>
            <a:endParaRPr lang="en-US" sz="1700" dirty="0"/>
          </a:p>
        </p:txBody>
      </p:sp>
      <p:sp>
        <p:nvSpPr>
          <p:cNvPr id="6" name="Content Placeholder 5"/>
          <p:cNvSpPr>
            <a:spLocks noGrp="1"/>
          </p:cNvSpPr>
          <p:nvPr>
            <p:ph sz="half" idx="2"/>
          </p:nvPr>
        </p:nvSpPr>
        <p:spPr>
          <a:ln w="19050">
            <a:solidFill>
              <a:schemeClr val="tx1"/>
            </a:solidFill>
          </a:ln>
        </p:spPr>
        <p:txBody>
          <a:bodyPr/>
          <a:lstStyle/>
          <a:p>
            <a:pPr>
              <a:buNone/>
            </a:pPr>
            <a:r>
              <a:rPr lang="en-AU" sz="1400" b="1" dirty="0" smtClean="0"/>
              <a:t>// get an instance of the Configuration class from file</a:t>
            </a:r>
            <a:endParaRPr lang="en-US" sz="1400" b="1" dirty="0" smtClean="0"/>
          </a:p>
          <a:p>
            <a:pPr>
              <a:buNone/>
            </a:pPr>
            <a:r>
              <a:rPr lang="en-AU" sz="1400" b="1" dirty="0" smtClean="0"/>
              <a:t>Configuration conf = </a:t>
            </a:r>
            <a:r>
              <a:rPr lang="en-AU" sz="1400" b="1" dirty="0" err="1" smtClean="0"/>
              <a:t>Configuration.GetConfiguration</a:t>
            </a:r>
            <a:r>
              <a:rPr lang="en-AU" sz="1400" b="1" dirty="0" smtClean="0"/>
              <a:t>("conf.xml");</a:t>
            </a:r>
            <a:endParaRPr lang="en-US" sz="1400" b="1" dirty="0" smtClean="0"/>
          </a:p>
          <a:p>
            <a:pPr>
              <a:buNone/>
            </a:pPr>
            <a:r>
              <a:rPr lang="en-AU" sz="1400" b="1" dirty="0" smtClean="0"/>
              <a:t>// specify that the submission of task is static (all at once)</a:t>
            </a:r>
            <a:endParaRPr lang="en-US" sz="1400" b="1" dirty="0" smtClean="0"/>
          </a:p>
          <a:p>
            <a:pPr>
              <a:buNone/>
            </a:pPr>
            <a:r>
              <a:rPr lang="en-AU" sz="1400" b="1" dirty="0" err="1" smtClean="0"/>
              <a:t>conf.SingleSubmission</a:t>
            </a:r>
            <a:r>
              <a:rPr lang="en-AU" sz="1400" b="1" dirty="0" smtClean="0"/>
              <a:t> = true;</a:t>
            </a:r>
            <a:endParaRPr lang="en-US" sz="1400" b="1" dirty="0" smtClean="0"/>
          </a:p>
          <a:p>
            <a:pPr>
              <a:buNone/>
            </a:pPr>
            <a:r>
              <a:rPr lang="en-AU" sz="1400" b="1" dirty="0" err="1" smtClean="0"/>
              <a:t>AnekaApplication</a:t>
            </a:r>
            <a:r>
              <a:rPr lang="en-AU" sz="1400" b="1" dirty="0" smtClean="0"/>
              <a:t>&lt;</a:t>
            </a:r>
            <a:r>
              <a:rPr lang="en-AU" sz="1400" b="1" dirty="0" err="1" smtClean="0"/>
              <a:t>AnekaTask</a:t>
            </a:r>
            <a:r>
              <a:rPr lang="en-AU" sz="1400" b="1" dirty="0" smtClean="0"/>
              <a:t>, </a:t>
            </a:r>
            <a:r>
              <a:rPr lang="en-AU" sz="1400" b="1" dirty="0" err="1" smtClean="0"/>
              <a:t>TaskManager</a:t>
            </a:r>
            <a:r>
              <a:rPr lang="en-AU" sz="1400" b="1" dirty="0" smtClean="0"/>
              <a:t>&gt; app =</a:t>
            </a:r>
            <a:endParaRPr lang="en-US" sz="1400" b="1" dirty="0" smtClean="0"/>
          </a:p>
          <a:p>
            <a:pPr>
              <a:buNone/>
            </a:pPr>
            <a:r>
              <a:rPr lang="en-AU" sz="1400" b="1" dirty="0" smtClean="0"/>
              <a:t>new </a:t>
            </a:r>
            <a:r>
              <a:rPr lang="en-AU" sz="1400" b="1" dirty="0" err="1" smtClean="0"/>
              <a:t>AnekaApplication</a:t>
            </a:r>
            <a:r>
              <a:rPr lang="en-AU" sz="1400" b="1" dirty="0" smtClean="0"/>
              <a:t>&lt;</a:t>
            </a:r>
            <a:r>
              <a:rPr lang="en-AU" sz="1400" b="1" dirty="0" err="1" smtClean="0"/>
              <a:t>Task,TaskManager</a:t>
            </a:r>
            <a:r>
              <a:rPr lang="en-AU" sz="1400" b="1" dirty="0" smtClean="0"/>
              <a:t>&gt;(conf);</a:t>
            </a:r>
            <a:endParaRPr lang="en-US" sz="1400" b="1" dirty="0" smtClean="0"/>
          </a:p>
          <a:p>
            <a:pPr>
              <a:buNone/>
            </a:pPr>
            <a:r>
              <a:rPr lang="en-AU" sz="1400" b="1" dirty="0" smtClean="0"/>
              <a:t>for(int </a:t>
            </a:r>
            <a:r>
              <a:rPr lang="en-AU" sz="1400" b="1" dirty="0" err="1" smtClean="0"/>
              <a:t>i</a:t>
            </a:r>
            <a:r>
              <a:rPr lang="en-AU" sz="1400" b="1" dirty="0" smtClean="0"/>
              <a:t>=0; </a:t>
            </a:r>
            <a:r>
              <a:rPr lang="en-AU" sz="1400" b="1" dirty="0" err="1" smtClean="0"/>
              <a:t>i</a:t>
            </a:r>
            <a:r>
              <a:rPr lang="en-AU" sz="1400" b="1" dirty="0" smtClean="0"/>
              <a:t>&lt;400; </a:t>
            </a:r>
            <a:r>
              <a:rPr lang="en-AU" sz="1400" b="1" dirty="0" err="1" smtClean="0"/>
              <a:t>i</a:t>
            </a:r>
            <a:r>
              <a:rPr lang="en-AU" sz="1400" b="1" dirty="0" smtClean="0"/>
              <a:t>++) </a:t>
            </a:r>
            <a:endParaRPr lang="en-US" sz="1400" b="1" dirty="0" smtClean="0"/>
          </a:p>
          <a:p>
            <a:pPr>
              <a:buNone/>
            </a:pPr>
            <a:r>
              <a:rPr lang="en-AU" sz="1400" b="1" dirty="0" smtClean="0"/>
              <a:t>{</a:t>
            </a:r>
            <a:endParaRPr lang="en-US" sz="1400" b="1" dirty="0" smtClean="0"/>
          </a:p>
          <a:p>
            <a:pPr>
              <a:buNone/>
            </a:pPr>
            <a:r>
              <a:rPr lang="en-AU" sz="1400" b="1" dirty="0" smtClean="0"/>
              <a:t>   </a:t>
            </a:r>
            <a:r>
              <a:rPr lang="en-AU" sz="1400" b="1" dirty="0" err="1" smtClean="0"/>
              <a:t>GaussTaskgauss</a:t>
            </a:r>
            <a:r>
              <a:rPr lang="en-AU" sz="1400" b="1" dirty="0" smtClean="0"/>
              <a:t> = new </a:t>
            </a:r>
            <a:r>
              <a:rPr lang="en-AU" sz="1400" b="1" dirty="0" err="1" smtClean="0"/>
              <a:t>GaussTask</a:t>
            </a:r>
            <a:r>
              <a:rPr lang="en-AU" sz="1400" b="1" dirty="0" smtClean="0"/>
              <a:t>();</a:t>
            </a:r>
            <a:endParaRPr lang="en-US" sz="1400" b="1" dirty="0" smtClean="0"/>
          </a:p>
          <a:p>
            <a:pPr>
              <a:buNone/>
            </a:pPr>
            <a:r>
              <a:rPr lang="en-AU" sz="1400" b="1" dirty="0" smtClean="0"/>
              <a:t>   </a:t>
            </a:r>
            <a:r>
              <a:rPr lang="en-AU" sz="1400" b="1" dirty="0" err="1" smtClean="0"/>
              <a:t>gauss.X</a:t>
            </a:r>
            <a:r>
              <a:rPr lang="en-AU" sz="1400" b="1" dirty="0" smtClean="0"/>
              <a:t> = </a:t>
            </a:r>
            <a:r>
              <a:rPr lang="en-AU" sz="1400" b="1" dirty="0" err="1" smtClean="0"/>
              <a:t>i</a:t>
            </a:r>
            <a:r>
              <a:rPr lang="en-AU" sz="1400" b="1" dirty="0" smtClean="0"/>
              <a:t>;</a:t>
            </a:r>
            <a:endParaRPr lang="en-US" sz="1400" b="1" dirty="0" smtClean="0"/>
          </a:p>
          <a:p>
            <a:pPr>
              <a:buNone/>
            </a:pPr>
            <a:r>
              <a:rPr lang="en-AU" sz="1400" b="1" dirty="0" smtClean="0"/>
              <a:t>   </a:t>
            </a:r>
            <a:r>
              <a:rPr lang="en-AU" sz="1400" b="1" dirty="0" err="1" smtClean="0"/>
              <a:t>AnekaTask</a:t>
            </a:r>
            <a:r>
              <a:rPr lang="en-AU" sz="1400" b="1" dirty="0" smtClean="0"/>
              <a:t> task = new </a:t>
            </a:r>
            <a:r>
              <a:rPr lang="en-AU" sz="1400" b="1" dirty="0" err="1" smtClean="0"/>
              <a:t>AnekaTask</a:t>
            </a:r>
            <a:r>
              <a:rPr lang="en-AU" sz="1400" b="1" dirty="0" smtClean="0"/>
              <a:t>(gauss);</a:t>
            </a:r>
            <a:endParaRPr lang="en-US" sz="1400" b="1" dirty="0" smtClean="0"/>
          </a:p>
          <a:p>
            <a:pPr>
              <a:buNone/>
            </a:pPr>
            <a:r>
              <a:rPr lang="en-AU" sz="1400" b="1" dirty="0" smtClean="0"/>
              <a:t>   // add the task to the bag of work units to submit</a:t>
            </a:r>
            <a:endParaRPr lang="en-US" sz="1400" b="1" dirty="0" smtClean="0"/>
          </a:p>
          <a:p>
            <a:pPr>
              <a:buNone/>
            </a:pPr>
            <a:r>
              <a:rPr lang="en-AU" sz="1400" b="1" dirty="0" smtClean="0"/>
              <a:t>   </a:t>
            </a:r>
            <a:r>
              <a:rPr lang="en-AU" sz="1400" b="1" dirty="0" err="1" smtClean="0"/>
              <a:t>app.AddWorkunit</a:t>
            </a:r>
            <a:r>
              <a:rPr lang="en-AU" sz="1400" b="1" dirty="0" smtClean="0"/>
              <a:t>(task);</a:t>
            </a:r>
            <a:endParaRPr lang="en-US" sz="1400" b="1" dirty="0" smtClean="0"/>
          </a:p>
          <a:p>
            <a:pPr>
              <a:buNone/>
            </a:pPr>
            <a:r>
              <a:rPr lang="en-AU" sz="1400" b="1" dirty="0" smtClean="0"/>
              <a:t>}</a:t>
            </a:r>
            <a:endParaRPr lang="en-US" sz="1400" b="1" dirty="0" smtClean="0"/>
          </a:p>
          <a:p>
            <a:pPr>
              <a:buNone/>
            </a:pPr>
            <a:r>
              <a:rPr lang="en-AU" sz="1400" b="1" dirty="0" smtClean="0"/>
              <a:t>// submit the entire bag</a:t>
            </a:r>
            <a:endParaRPr lang="en-US" sz="1400" b="1" dirty="0" smtClean="0"/>
          </a:p>
          <a:p>
            <a:pPr>
              <a:buNone/>
            </a:pPr>
            <a:r>
              <a:rPr lang="en-AU" sz="1400" b="1" dirty="0" err="1" smtClean="0"/>
              <a:t>app.SubmitExecution</a:t>
            </a:r>
            <a:r>
              <a:rPr lang="en-AU" sz="1400" b="1" dirty="0" smtClean="0"/>
              <a:t>();</a:t>
            </a:r>
            <a:endParaRPr lang="en-US" sz="1400" b="1" dirty="0" smtClean="0"/>
          </a:p>
          <a:p>
            <a:pPr>
              <a:buNone/>
            </a:pP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extLst>
      <p:ext uri="{BB962C8B-B14F-4D97-AF65-F5344CB8AC3E}">
        <p14:creationId xmlns:p14="http://schemas.microsoft.com/office/powerpoint/2010/main" val="36264706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Task Submission</a:t>
            </a:r>
            <a:endParaRPr lang="en-US" dirty="0"/>
          </a:p>
        </p:txBody>
      </p:sp>
      <p:sp>
        <p:nvSpPr>
          <p:cNvPr id="3" name="Content Placeholder 2"/>
          <p:cNvSpPr>
            <a:spLocks noGrp="1"/>
          </p:cNvSpPr>
          <p:nvPr>
            <p:ph sz="half" idx="1"/>
          </p:nvPr>
        </p:nvSpPr>
        <p:spPr/>
        <p:txBody>
          <a:bodyPr/>
          <a:lstStyle/>
          <a:p>
            <a:pPr>
              <a:buNone/>
            </a:pPr>
            <a:r>
              <a:rPr lang="en-AU" sz="800" b="1" dirty="0" smtClean="0"/>
              <a:t>///&lt;summary&gt;</a:t>
            </a:r>
            <a:endParaRPr lang="en-US" sz="800" b="1" dirty="0" smtClean="0"/>
          </a:p>
          <a:p>
            <a:pPr>
              <a:buNone/>
            </a:pPr>
            <a:r>
              <a:rPr lang="en-AU" sz="800" b="1" dirty="0" smtClean="0"/>
              <a:t>///Main method for submitting tasks.</a:t>
            </a:r>
            <a:endParaRPr lang="en-US" sz="800" b="1" dirty="0" smtClean="0"/>
          </a:p>
          <a:p>
            <a:pPr>
              <a:buNone/>
            </a:pPr>
            <a:r>
              <a:rPr lang="en-AU" sz="800" b="1" dirty="0" smtClean="0"/>
              <a:t>///&lt;/summary&gt;</a:t>
            </a:r>
            <a:endParaRPr lang="en-US" sz="800" b="1" dirty="0" smtClean="0"/>
          </a:p>
          <a:p>
            <a:pPr>
              <a:buNone/>
            </a:pPr>
            <a:r>
              <a:rPr lang="en-AU" sz="800" b="1" dirty="0" smtClean="0"/>
              <a:t>public void </a:t>
            </a:r>
            <a:r>
              <a:rPr lang="en-AU" sz="800" b="1" dirty="0" err="1" smtClean="0"/>
              <a:t>SubmitApplication</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get an instance of the Configuration class from file</a:t>
            </a:r>
            <a:endParaRPr lang="en-US" sz="800" b="1" dirty="0" smtClean="0"/>
          </a:p>
          <a:p>
            <a:pPr>
              <a:buNone/>
            </a:pPr>
            <a:r>
              <a:rPr lang="en-AU" sz="800" b="1" dirty="0" smtClean="0"/>
              <a:t>   Configuration conf = </a:t>
            </a:r>
            <a:r>
              <a:rPr lang="en-AU" sz="800" b="1" dirty="0" err="1" smtClean="0"/>
              <a:t>Configuration.GetConfiguration</a:t>
            </a:r>
            <a:r>
              <a:rPr lang="en-AU" sz="800" b="1" dirty="0" smtClean="0"/>
              <a:t>("conf.xml");</a:t>
            </a:r>
            <a:endParaRPr lang="en-US" sz="800" b="1" dirty="0" smtClean="0"/>
          </a:p>
          <a:p>
            <a:pPr>
              <a:buNone/>
            </a:pPr>
            <a:r>
              <a:rPr lang="en-AU" sz="800" b="1" dirty="0" smtClean="0"/>
              <a:t>   // specify that the submission of task is dynamic</a:t>
            </a:r>
            <a:endParaRPr lang="en-US" sz="800" b="1" dirty="0" smtClean="0"/>
          </a:p>
          <a:p>
            <a:pPr>
              <a:buNone/>
            </a:pPr>
            <a:r>
              <a:rPr lang="en-AU" sz="800" b="1" dirty="0" smtClean="0"/>
              <a:t>   </a:t>
            </a:r>
            <a:r>
              <a:rPr lang="en-AU" sz="800" b="1" dirty="0" err="1" smtClean="0"/>
              <a:t>conf.SingleSubmission</a:t>
            </a:r>
            <a:r>
              <a:rPr lang="en-AU" sz="800" b="1" dirty="0" smtClean="0"/>
              <a:t> = false;</a:t>
            </a:r>
            <a:endParaRPr lang="en-US" sz="800" b="1" dirty="0" smtClean="0"/>
          </a:p>
          <a:p>
            <a:pPr>
              <a:buNone/>
            </a:pPr>
            <a:r>
              <a:rPr lang="en-AU" sz="800" b="1" dirty="0" smtClean="0"/>
              <a:t>   </a:t>
            </a:r>
            <a:r>
              <a:rPr lang="en-AU" sz="800" b="1" dirty="0" err="1" smtClean="0"/>
              <a:t>AnekaApplication</a:t>
            </a:r>
            <a:r>
              <a:rPr lang="en-AU" sz="800" b="1" dirty="0" smtClean="0"/>
              <a:t>&lt;</a:t>
            </a:r>
            <a:r>
              <a:rPr lang="en-AU" sz="800" b="1" dirty="0" err="1" smtClean="0"/>
              <a:t>AnekaTask</a:t>
            </a:r>
            <a:r>
              <a:rPr lang="en-AU" sz="800" b="1" dirty="0" smtClean="0"/>
              <a:t>, </a:t>
            </a:r>
            <a:r>
              <a:rPr lang="en-AU" sz="800" b="1" dirty="0" err="1" smtClean="0"/>
              <a:t>TaskManager</a:t>
            </a:r>
            <a:r>
              <a:rPr lang="en-AU" sz="800" b="1" dirty="0" smtClean="0"/>
              <a:t>&gt; app =</a:t>
            </a:r>
            <a:endParaRPr lang="en-US" sz="800" b="1" dirty="0" smtClean="0"/>
          </a:p>
          <a:p>
            <a:pPr>
              <a:buNone/>
            </a:pPr>
            <a:r>
              <a:rPr lang="en-AU" sz="800" b="1" dirty="0" smtClean="0"/>
              <a:t>                   new </a:t>
            </a:r>
            <a:r>
              <a:rPr lang="en-AU" sz="800" b="1" dirty="0" err="1" smtClean="0"/>
              <a:t>AnekaApplication</a:t>
            </a:r>
            <a:r>
              <a:rPr lang="en-AU" sz="800" b="1" dirty="0" smtClean="0"/>
              <a:t>&lt;</a:t>
            </a:r>
            <a:r>
              <a:rPr lang="en-AU" sz="800" b="1" dirty="0" err="1" smtClean="0"/>
              <a:t>Task,TaskManager</a:t>
            </a:r>
            <a:r>
              <a:rPr lang="en-AU" sz="800" b="1" dirty="0" smtClean="0"/>
              <a:t>&gt;(conf);</a:t>
            </a:r>
            <a:endParaRPr lang="en-US" sz="800" b="1" dirty="0" smtClean="0"/>
          </a:p>
          <a:p>
            <a:pPr>
              <a:buNone/>
            </a:pPr>
            <a:r>
              <a:rPr lang="en-AU" sz="800" b="1" dirty="0" smtClean="0"/>
              <a:t>   // attach methods to the event handler that notify the client code</a:t>
            </a:r>
            <a:endParaRPr lang="en-US" sz="800" b="1" dirty="0" smtClean="0"/>
          </a:p>
          <a:p>
            <a:pPr>
              <a:buNone/>
            </a:pPr>
            <a:r>
              <a:rPr lang="en-AU" sz="800" b="1" dirty="0" smtClean="0"/>
              <a:t>   // when tasks are completed or failed </a:t>
            </a:r>
            <a:endParaRPr lang="en-US" sz="800" b="1" dirty="0" smtClean="0"/>
          </a:p>
          <a:p>
            <a:pPr>
              <a:buNone/>
            </a:pPr>
            <a:r>
              <a:rPr lang="en-AU" sz="800" b="1" dirty="0" smtClean="0"/>
              <a:t>   </a:t>
            </a:r>
            <a:r>
              <a:rPr lang="en-AU" sz="800" b="1" dirty="0" err="1" smtClean="0"/>
              <a:t>app.WorkUnitFailed</a:t>
            </a:r>
            <a:r>
              <a:rPr lang="en-AU" sz="800" b="1" dirty="0" smtClean="0"/>
              <a:t> += </a:t>
            </a:r>
            <a:endParaRPr lang="en-US" sz="800" b="1" dirty="0" smtClean="0"/>
          </a:p>
          <a:p>
            <a:pPr>
              <a:buNone/>
            </a:pPr>
            <a:r>
              <a:rPr lang="en-AU" sz="800" b="1" dirty="0" smtClean="0"/>
              <a:t>                   new </a:t>
            </a:r>
            <a:r>
              <a:rPr lang="en-AU" sz="800" b="1" dirty="0" err="1" smtClean="0"/>
              <a:t>EventHandler</a:t>
            </a:r>
            <a:r>
              <a:rPr lang="en-AU" sz="800" b="1" dirty="0" smtClean="0"/>
              <a:t>&lt;</a:t>
            </a:r>
            <a:r>
              <a:rPr lang="en-AU" sz="800" b="1" dirty="0" err="1" smtClean="0"/>
              <a:t>WorkUnitEventArgs</a:t>
            </a:r>
            <a:r>
              <a:rPr lang="en-AU" sz="800" b="1" dirty="0" smtClean="0"/>
              <a:t>&lt;</a:t>
            </a:r>
            <a:r>
              <a:rPr lang="en-AU" sz="800" b="1" dirty="0" err="1" smtClean="0"/>
              <a:t>AnekaTask</a:t>
            </a:r>
            <a:r>
              <a:rPr lang="en-AU" sz="800" b="1" dirty="0" smtClean="0"/>
              <a:t>&gt;&gt;(</a:t>
            </a:r>
            <a:r>
              <a:rPr lang="en-AU" sz="800" b="1" dirty="0" err="1" smtClean="0"/>
              <a:t>this.OnWorkUnitFailed</a:t>
            </a:r>
            <a:r>
              <a:rPr lang="en-AU" sz="800" b="1" dirty="0" smtClean="0"/>
              <a:t>);</a:t>
            </a:r>
            <a:endParaRPr lang="en-US" sz="800" b="1" dirty="0" smtClean="0"/>
          </a:p>
          <a:p>
            <a:pPr>
              <a:buNone/>
            </a:pPr>
            <a:r>
              <a:rPr lang="en-AU" sz="800" b="1" dirty="0" smtClean="0"/>
              <a:t>   </a:t>
            </a:r>
            <a:r>
              <a:rPr lang="en-AU" sz="800" b="1" dirty="0" err="1" smtClean="0"/>
              <a:t>app.WorkUnitFinished</a:t>
            </a:r>
            <a:r>
              <a:rPr lang="en-AU" sz="800" b="1" dirty="0" smtClean="0"/>
              <a:t> += </a:t>
            </a:r>
            <a:endParaRPr lang="en-US" sz="800" b="1" dirty="0" smtClean="0"/>
          </a:p>
          <a:p>
            <a:pPr>
              <a:buNone/>
            </a:pPr>
            <a:r>
              <a:rPr lang="en-AU" sz="800" b="1" dirty="0" smtClean="0"/>
              <a:t>                   new </a:t>
            </a:r>
            <a:r>
              <a:rPr lang="en-AU" sz="800" b="1" dirty="0" err="1" smtClean="0"/>
              <a:t>EventHandler</a:t>
            </a:r>
            <a:r>
              <a:rPr lang="en-AU" sz="800" b="1" dirty="0" smtClean="0"/>
              <a:t>&lt;</a:t>
            </a:r>
            <a:r>
              <a:rPr lang="en-AU" sz="800" b="1" dirty="0" err="1" smtClean="0"/>
              <a:t>WorkUnitEventArgs</a:t>
            </a:r>
            <a:r>
              <a:rPr lang="en-AU" sz="800" b="1" dirty="0" smtClean="0"/>
              <a:t>&lt;</a:t>
            </a:r>
            <a:r>
              <a:rPr lang="en-AU" sz="800" b="1" dirty="0" err="1" smtClean="0"/>
              <a:t>AnekaTask</a:t>
            </a:r>
            <a:r>
              <a:rPr lang="en-AU" sz="800" b="1" dirty="0" smtClean="0"/>
              <a:t>&gt;&gt;(</a:t>
            </a:r>
            <a:r>
              <a:rPr lang="en-AU" sz="800" b="1" dirty="0" err="1" smtClean="0"/>
              <a:t>this.OnWorkUnitFinished</a:t>
            </a:r>
            <a:r>
              <a:rPr lang="en-AU" sz="800" b="1" dirty="0" smtClean="0"/>
              <a:t>);</a:t>
            </a:r>
            <a:endParaRPr lang="en-US" sz="800" b="1" dirty="0" smtClean="0"/>
          </a:p>
          <a:p>
            <a:pPr>
              <a:buNone/>
            </a:pPr>
            <a:r>
              <a:rPr lang="en-AU" sz="800" b="1" dirty="0" smtClean="0"/>
              <a:t>   for(int </a:t>
            </a:r>
            <a:r>
              <a:rPr lang="en-AU" sz="800" b="1" dirty="0" err="1" smtClean="0"/>
              <a:t>i</a:t>
            </a:r>
            <a:r>
              <a:rPr lang="en-AU" sz="800" b="1" dirty="0" smtClean="0"/>
              <a:t>=0; </a:t>
            </a:r>
            <a:r>
              <a:rPr lang="en-AU" sz="800" b="1" dirty="0" err="1" smtClean="0"/>
              <a:t>i</a:t>
            </a:r>
            <a:r>
              <a:rPr lang="en-AU" sz="800" b="1" dirty="0" smtClean="0"/>
              <a:t>&lt;400; </a:t>
            </a:r>
            <a:r>
              <a:rPr lang="en-AU" sz="800" b="1" dirty="0" err="1" smtClean="0"/>
              <a:t>i</a:t>
            </a:r>
            <a:r>
              <a:rPr lang="en-AU" sz="800" b="1" dirty="0" smtClean="0"/>
              <a:t>++) </a:t>
            </a:r>
            <a:endParaRPr lang="en-US" sz="800" b="1" dirty="0" smtClean="0"/>
          </a:p>
          <a:p>
            <a:pPr>
              <a:buNone/>
            </a:pPr>
            <a:r>
              <a:rPr lang="en-AU" sz="800" b="1" dirty="0" smtClean="0"/>
              <a:t>   {</a:t>
            </a:r>
            <a:endParaRPr lang="en-US" sz="800" b="1" dirty="0" smtClean="0"/>
          </a:p>
          <a:p>
            <a:pPr>
              <a:buNone/>
            </a:pPr>
            <a:r>
              <a:rPr lang="en-AU" sz="800" b="1" dirty="0" smtClean="0"/>
              <a:t>      </a:t>
            </a:r>
            <a:r>
              <a:rPr lang="en-AU" sz="800" b="1" dirty="0" err="1" smtClean="0"/>
              <a:t>GaussTask</a:t>
            </a:r>
            <a:r>
              <a:rPr lang="en-AU" sz="800" b="1" dirty="0" smtClean="0"/>
              <a:t> gauss = new </a:t>
            </a:r>
            <a:r>
              <a:rPr lang="en-AU" sz="800" b="1" dirty="0" err="1" smtClean="0"/>
              <a:t>GaussTask</a:t>
            </a:r>
            <a:r>
              <a:rPr lang="en-AU" sz="800" b="1" dirty="0" smtClean="0"/>
              <a:t>();</a:t>
            </a:r>
            <a:endParaRPr lang="en-US" sz="800" b="1" dirty="0" smtClean="0"/>
          </a:p>
          <a:p>
            <a:pPr>
              <a:buNone/>
            </a:pPr>
            <a:r>
              <a:rPr lang="en-AU" sz="800" b="1" dirty="0" smtClean="0"/>
              <a:t>      </a:t>
            </a:r>
            <a:r>
              <a:rPr lang="en-AU" sz="800" b="1" dirty="0" err="1" smtClean="0"/>
              <a:t>gauss.X</a:t>
            </a:r>
            <a:r>
              <a:rPr lang="en-AU" sz="800" b="1" dirty="0" smtClean="0"/>
              <a:t> = </a:t>
            </a:r>
            <a:r>
              <a:rPr lang="en-AU" sz="800" b="1" dirty="0" err="1" smtClean="0"/>
              <a:t>i</a:t>
            </a:r>
            <a:r>
              <a:rPr lang="en-AU" sz="800" b="1" dirty="0" smtClean="0"/>
              <a:t>;</a:t>
            </a:r>
            <a:endParaRPr lang="en-US" sz="800" b="1" dirty="0" smtClean="0"/>
          </a:p>
          <a:p>
            <a:pPr>
              <a:buNone/>
            </a:pPr>
            <a:r>
              <a:rPr lang="en-AU" sz="800" b="1" dirty="0" smtClean="0"/>
              <a:t>      </a:t>
            </a:r>
            <a:r>
              <a:rPr lang="en-AU" sz="800" b="1" dirty="0" err="1" smtClean="0"/>
              <a:t>AnekaTask</a:t>
            </a:r>
            <a:r>
              <a:rPr lang="en-AU" sz="800" b="1" dirty="0" smtClean="0"/>
              <a:t> task = </a:t>
            </a:r>
            <a:r>
              <a:rPr lang="en-AU" sz="800" b="1" dirty="0" err="1" smtClean="0"/>
              <a:t>newAnekaTask</a:t>
            </a:r>
            <a:r>
              <a:rPr lang="en-AU" sz="800" b="1" dirty="0" smtClean="0"/>
              <a:t>(gauss);</a:t>
            </a:r>
            <a:endParaRPr lang="en-US" sz="800" b="1" dirty="0" smtClean="0"/>
          </a:p>
          <a:p>
            <a:pPr>
              <a:buNone/>
            </a:pPr>
            <a:r>
              <a:rPr lang="en-AU" sz="800" b="1" dirty="0" smtClean="0"/>
              <a:t>      // add the task to the bag of work units to submit</a:t>
            </a:r>
            <a:endParaRPr lang="en-US" sz="800" b="1" dirty="0" smtClean="0"/>
          </a:p>
          <a:p>
            <a:pPr>
              <a:buNone/>
            </a:pPr>
            <a:r>
              <a:rPr lang="en-AU" sz="800" b="1" dirty="0" smtClean="0"/>
              <a:t>      </a:t>
            </a:r>
            <a:r>
              <a:rPr lang="en-AU" sz="800" b="1" dirty="0" err="1" smtClean="0"/>
              <a:t>app.AddWorkunit</a:t>
            </a:r>
            <a:r>
              <a:rPr lang="en-AU" sz="800" b="1" dirty="0" smtClean="0"/>
              <a:t>(task);</a:t>
            </a:r>
            <a:endParaRPr lang="en-US" sz="800" b="1" dirty="0" smtClean="0"/>
          </a:p>
          <a:p>
            <a:pPr>
              <a:buNone/>
            </a:pPr>
            <a:r>
              <a:rPr lang="en-AU" sz="800" b="1" dirty="0" smtClean="0"/>
              <a:t>   }</a:t>
            </a:r>
            <a:endParaRPr lang="en-US" sz="800" b="1" dirty="0" smtClean="0"/>
          </a:p>
          <a:p>
            <a:pPr>
              <a:buNone/>
            </a:pPr>
            <a:r>
              <a:rPr lang="en-AU" sz="800" b="1" dirty="0" smtClean="0"/>
              <a:t>   // submit the entire bag</a:t>
            </a:r>
            <a:endParaRPr lang="en-US" sz="800" b="1" dirty="0" smtClean="0"/>
          </a:p>
          <a:p>
            <a:pPr>
              <a:buNone/>
            </a:pPr>
            <a:r>
              <a:rPr lang="en-AU" sz="800" b="1" dirty="0" smtClean="0"/>
              <a:t>   </a:t>
            </a:r>
            <a:r>
              <a:rPr lang="en-AU" sz="800" b="1" dirty="0" err="1" smtClean="0"/>
              <a:t>app.SubmitExecution</a:t>
            </a:r>
            <a:r>
              <a:rPr lang="en-AU" sz="800" b="1" dirty="0" smtClean="0"/>
              <a:t>();</a:t>
            </a:r>
            <a:endParaRPr lang="en-US" sz="800" b="1" dirty="0" smtClean="0"/>
          </a:p>
          <a:p>
            <a:pPr>
              <a:buNone/>
            </a:pPr>
            <a:r>
              <a:rPr lang="en-AU" sz="800" b="1" dirty="0" smtClean="0"/>
              <a:t>}</a:t>
            </a:r>
            <a:endParaRPr lang="en-US" sz="800" b="1" dirty="0" smtClean="0"/>
          </a:p>
          <a:p>
            <a:pPr>
              <a:buNone/>
            </a:pPr>
            <a:r>
              <a:rPr lang="en-AU" sz="800" b="1" dirty="0" smtClean="0"/>
              <a:t>/// &lt;summary&gt;</a:t>
            </a:r>
            <a:endParaRPr lang="en-US" sz="800" b="1" dirty="0" smtClean="0"/>
          </a:p>
          <a:p>
            <a:pPr>
              <a:buNone/>
            </a:pPr>
            <a:r>
              <a:rPr lang="en-AU" sz="800" b="1" dirty="0" smtClean="0"/>
              <a:t>/// Event handler for task failure.</a:t>
            </a:r>
            <a:endParaRPr lang="en-US" sz="800" b="1" dirty="0" smtClean="0"/>
          </a:p>
          <a:p>
            <a:pPr>
              <a:buNone/>
            </a:pPr>
            <a:r>
              <a:rPr lang="en-AU" sz="800" b="1" dirty="0" smtClean="0"/>
              <a:t>/// &lt;/summary&gt;</a:t>
            </a:r>
            <a:endParaRPr lang="en-US" sz="800" b="1" dirty="0" smtClean="0"/>
          </a:p>
          <a:p>
            <a:pPr>
              <a:buNone/>
            </a:pPr>
            <a:r>
              <a:rPr lang="en-AU" sz="800" b="1" dirty="0" smtClean="0"/>
              <a:t>/// &lt;</a:t>
            </a:r>
            <a:r>
              <a:rPr lang="en-AU" sz="800" b="1" dirty="0" err="1" smtClean="0"/>
              <a:t>param</a:t>
            </a:r>
            <a:r>
              <a:rPr lang="en-AU" sz="800" b="1" dirty="0" smtClean="0"/>
              <a:t> name="sender"&gt;Event source: the application instance.&lt;/</a:t>
            </a:r>
            <a:r>
              <a:rPr lang="en-AU" sz="800" b="1" dirty="0" err="1" smtClean="0"/>
              <a:t>param</a:t>
            </a:r>
            <a:r>
              <a:rPr lang="en-AU" sz="800" b="1" dirty="0" smtClean="0"/>
              <a:t>&gt;</a:t>
            </a:r>
            <a:endParaRPr lang="en-US" sz="800" b="1" dirty="0" smtClean="0"/>
          </a:p>
          <a:p>
            <a:pPr>
              <a:buNone/>
            </a:pPr>
            <a:r>
              <a:rPr lang="en-AU" sz="800" b="1" dirty="0" smtClean="0"/>
              <a:t>/// &lt;</a:t>
            </a:r>
            <a:r>
              <a:rPr lang="en-AU" sz="800" b="1" dirty="0" err="1" smtClean="0"/>
              <a:t>param</a:t>
            </a:r>
            <a:r>
              <a:rPr lang="en-AU" sz="800" b="1" dirty="0" smtClean="0"/>
              <a:t> name="</a:t>
            </a:r>
            <a:r>
              <a:rPr lang="en-AU" sz="800" b="1" dirty="0" err="1" smtClean="0"/>
              <a:t>args</a:t>
            </a:r>
            <a:r>
              <a:rPr lang="en-AU" sz="800" b="1" dirty="0" smtClean="0"/>
              <a:t>"&gt;Event arguments.&lt;/</a:t>
            </a:r>
            <a:r>
              <a:rPr lang="en-AU" sz="800" b="1" dirty="0" err="1" smtClean="0"/>
              <a:t>param</a:t>
            </a:r>
            <a:r>
              <a:rPr lang="en-AU" sz="800" b="1" dirty="0" smtClean="0"/>
              <a:t>&gt;</a:t>
            </a:r>
            <a:endParaRPr lang="en-US" sz="800" b="1" dirty="0" smtClean="0"/>
          </a:p>
          <a:p>
            <a:pPr>
              <a:buNone/>
            </a:pPr>
            <a:endParaRPr lang="en-US" sz="800" b="1" dirty="0"/>
          </a:p>
        </p:txBody>
      </p:sp>
      <p:sp>
        <p:nvSpPr>
          <p:cNvPr id="4" name="Content Placeholder 3"/>
          <p:cNvSpPr>
            <a:spLocks noGrp="1"/>
          </p:cNvSpPr>
          <p:nvPr>
            <p:ph sz="half" idx="2"/>
          </p:nvPr>
        </p:nvSpPr>
        <p:spPr/>
        <p:txBody>
          <a:bodyPr/>
          <a:lstStyle/>
          <a:p>
            <a:pPr>
              <a:buNone/>
            </a:pPr>
            <a:r>
              <a:rPr lang="en-AU" sz="800" b="1" dirty="0" smtClean="0"/>
              <a:t>private void </a:t>
            </a:r>
            <a:r>
              <a:rPr lang="en-AU" sz="800" b="1" dirty="0" err="1" smtClean="0"/>
              <a:t>OnWorkUnitFailed</a:t>
            </a:r>
            <a:r>
              <a:rPr lang="en-AU" sz="800" b="1" dirty="0" smtClean="0"/>
              <a:t>(object sender, </a:t>
            </a:r>
            <a:r>
              <a:rPr lang="en-AU" sz="800" b="1" dirty="0" err="1" smtClean="0"/>
              <a:t>WorkUnitEventArgs</a:t>
            </a:r>
            <a:r>
              <a:rPr lang="en-AU" sz="800" b="1" dirty="0" smtClean="0"/>
              <a:t>&lt;</a:t>
            </a:r>
            <a:r>
              <a:rPr lang="en-AU" sz="800" b="1" dirty="0" err="1" smtClean="0"/>
              <a:t>AnekaTask</a:t>
            </a:r>
            <a:r>
              <a:rPr lang="en-AU" sz="800" b="1" dirty="0" smtClean="0"/>
              <a:t>&gt;</a:t>
            </a:r>
            <a:r>
              <a:rPr lang="en-AU" sz="800" b="1" dirty="0" err="1" smtClean="0"/>
              <a:t>args</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do nothing, we are not interested in task failure at the moment</a:t>
            </a:r>
            <a:endParaRPr lang="en-US" sz="800" b="1" dirty="0" smtClean="0"/>
          </a:p>
          <a:p>
            <a:pPr>
              <a:buNone/>
            </a:pPr>
            <a:r>
              <a:rPr lang="en-AU" sz="800" b="1" dirty="0" smtClean="0"/>
              <a:t>   // just dump to console the failure.</a:t>
            </a:r>
            <a:endParaRPr lang="en-US" sz="800" b="1" dirty="0" smtClean="0"/>
          </a:p>
          <a:p>
            <a:pPr>
              <a:buNone/>
            </a:pPr>
            <a:r>
              <a:rPr lang="en-AU" sz="800" b="1" dirty="0" smtClean="0"/>
              <a:t>   if (</a:t>
            </a:r>
            <a:r>
              <a:rPr lang="en-AU" sz="800" b="1" dirty="0" err="1" smtClean="0"/>
              <a:t>args.WorkUnit</a:t>
            </a:r>
            <a:r>
              <a:rPr lang="en-AU" sz="800" b="1" dirty="0" smtClean="0"/>
              <a:t> != null) </a:t>
            </a:r>
            <a:endParaRPr lang="en-US" sz="800" b="1" dirty="0" smtClean="0"/>
          </a:p>
          <a:p>
            <a:pPr>
              <a:buNone/>
            </a:pPr>
            <a:r>
              <a:rPr lang="en-AU" sz="800" b="1" dirty="0" smtClean="0"/>
              <a:t>   {</a:t>
            </a:r>
            <a:endParaRPr lang="en-US" sz="800" b="1" dirty="0" smtClean="0"/>
          </a:p>
          <a:p>
            <a:pPr>
              <a:buNone/>
            </a:pPr>
            <a:r>
              <a:rPr lang="en-AU" sz="800" b="1" dirty="0" smtClean="0"/>
              <a:t>      Exception error = </a:t>
            </a:r>
            <a:r>
              <a:rPr lang="en-AU" sz="800" b="1" dirty="0" err="1" smtClean="0"/>
              <a:t>args.WorkUnit.Exception</a:t>
            </a:r>
            <a:r>
              <a:rPr lang="en-AU" sz="800" b="1" dirty="0" smtClean="0"/>
              <a:t>;</a:t>
            </a:r>
            <a:endParaRPr lang="en-US" sz="800" b="1" dirty="0" smtClean="0"/>
          </a:p>
          <a:p>
            <a:pPr>
              <a:buNone/>
            </a:pPr>
            <a:r>
              <a:rPr lang="en-AU" sz="800" b="1" dirty="0" smtClean="0"/>
              <a:t>      </a:t>
            </a:r>
            <a:r>
              <a:rPr lang="en-AU" sz="800" b="1" dirty="0" err="1" smtClean="0"/>
              <a:t>Console.WriteLine</a:t>
            </a:r>
            <a:r>
              <a:rPr lang="en-AU" sz="800" b="1" dirty="0" smtClean="0"/>
              <a:t>("Task {0} failed – Exception: {1}", </a:t>
            </a:r>
            <a:endParaRPr lang="en-US" sz="800" b="1" dirty="0" smtClean="0"/>
          </a:p>
          <a:p>
            <a:pPr>
              <a:buNone/>
            </a:pPr>
            <a:r>
              <a:rPr lang="en-AU" sz="800" b="1" dirty="0" smtClean="0"/>
              <a:t>      </a:t>
            </a:r>
            <a:r>
              <a:rPr lang="en-AU" sz="800" b="1" dirty="0" err="1" smtClean="0"/>
              <a:t>args.WorkUnit.Name</a:t>
            </a:r>
            <a:r>
              <a:rPr lang="en-AU" sz="800" b="1" dirty="0" smtClean="0"/>
              <a:t>, (error == null ? "[Not given]" : </a:t>
            </a:r>
            <a:r>
              <a:rPr lang="en-AU" sz="800" b="1" dirty="0" err="1" smtClean="0"/>
              <a:t>error.Message</a:t>
            </a:r>
            <a:r>
              <a:rPr lang="en-AU" sz="800" b="1" dirty="0" smtClean="0"/>
              <a:t>);</a:t>
            </a:r>
            <a:endParaRPr lang="en-US" sz="800" b="1" dirty="0" smtClean="0"/>
          </a:p>
          <a:p>
            <a:pPr>
              <a:buNone/>
            </a:pP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&lt;summary&gt; /// Event handler for task completion.</a:t>
            </a:r>
            <a:endParaRPr lang="en-US" sz="800" b="1" dirty="0" smtClean="0"/>
          </a:p>
          <a:p>
            <a:pPr>
              <a:buNone/>
            </a:pPr>
            <a:r>
              <a:rPr lang="en-AU" sz="800" b="1" dirty="0" smtClean="0"/>
              <a:t>/// &lt;/summary&gt;</a:t>
            </a:r>
            <a:endParaRPr lang="en-US" sz="800" b="1" dirty="0" smtClean="0"/>
          </a:p>
          <a:p>
            <a:pPr>
              <a:buNone/>
            </a:pPr>
            <a:r>
              <a:rPr lang="en-AU" sz="800" b="1" dirty="0" smtClean="0"/>
              <a:t>/// &lt;</a:t>
            </a:r>
            <a:r>
              <a:rPr lang="en-AU" sz="800" b="1" dirty="0" err="1" smtClean="0"/>
              <a:t>param</a:t>
            </a:r>
            <a:r>
              <a:rPr lang="en-AU" sz="800" b="1" dirty="0" smtClean="0"/>
              <a:t> name="sender"&gt;Event source: the application instance.&lt;/</a:t>
            </a:r>
            <a:r>
              <a:rPr lang="en-AU" sz="800" b="1" dirty="0" err="1" smtClean="0"/>
              <a:t>param</a:t>
            </a:r>
            <a:r>
              <a:rPr lang="en-AU" sz="800" b="1" dirty="0" smtClean="0"/>
              <a:t>&gt;</a:t>
            </a:r>
            <a:endParaRPr lang="en-US" sz="800" b="1" dirty="0" smtClean="0"/>
          </a:p>
          <a:p>
            <a:pPr>
              <a:buNone/>
            </a:pPr>
            <a:r>
              <a:rPr lang="en-AU" sz="800" b="1" dirty="0" smtClean="0"/>
              <a:t>/// &lt;</a:t>
            </a:r>
            <a:r>
              <a:rPr lang="en-AU" sz="800" b="1" dirty="0" err="1" smtClean="0"/>
              <a:t>param</a:t>
            </a:r>
            <a:r>
              <a:rPr lang="en-AU" sz="800" b="1" dirty="0" smtClean="0"/>
              <a:t> name="</a:t>
            </a:r>
            <a:r>
              <a:rPr lang="en-AU" sz="800" b="1" dirty="0" err="1" smtClean="0"/>
              <a:t>args</a:t>
            </a:r>
            <a:r>
              <a:rPr lang="en-AU" sz="800" b="1" dirty="0" smtClean="0"/>
              <a:t>"&gt;Event arguments.&lt;/</a:t>
            </a:r>
            <a:r>
              <a:rPr lang="en-AU" sz="800" b="1" dirty="0" err="1" smtClean="0"/>
              <a:t>param</a:t>
            </a:r>
            <a:r>
              <a:rPr lang="en-AU" sz="800" b="1" dirty="0" smtClean="0"/>
              <a:t>&gt;</a:t>
            </a:r>
            <a:endParaRPr lang="en-US" sz="800" b="1" dirty="0" smtClean="0"/>
          </a:p>
          <a:p>
            <a:pPr>
              <a:buNone/>
            </a:pPr>
            <a:r>
              <a:rPr lang="en-AU" sz="800" b="1" dirty="0" smtClean="0"/>
              <a:t>private void </a:t>
            </a:r>
            <a:r>
              <a:rPr lang="en-AU" sz="800" b="1" dirty="0" err="1" smtClean="0"/>
              <a:t>OnWorkUnitFinished</a:t>
            </a:r>
            <a:r>
              <a:rPr lang="en-AU" sz="800" b="1" dirty="0" smtClean="0"/>
              <a:t>(object sender, </a:t>
            </a:r>
            <a:r>
              <a:rPr lang="en-AU" sz="800" b="1" dirty="0" err="1" smtClean="0"/>
              <a:t>WorkUnitEventArgs</a:t>
            </a:r>
            <a:r>
              <a:rPr lang="en-AU" sz="800" b="1" dirty="0" smtClean="0"/>
              <a:t>&lt;</a:t>
            </a:r>
            <a:r>
              <a:rPr lang="en-AU" sz="800" b="1" dirty="0" err="1" smtClean="0"/>
              <a:t>AnekaTask</a:t>
            </a:r>
            <a:r>
              <a:rPr lang="en-AU" sz="800" b="1" dirty="0" smtClean="0"/>
              <a:t>&gt; </a:t>
            </a:r>
            <a:r>
              <a:rPr lang="en-AU" sz="800" b="1" dirty="0" err="1" smtClean="0"/>
              <a:t>args</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if the task is completed for sure we have a </a:t>
            </a:r>
            <a:r>
              <a:rPr lang="en-AU" sz="800" b="1" dirty="0" err="1" smtClean="0"/>
              <a:t>WorkUnit</a:t>
            </a:r>
            <a:r>
              <a:rPr lang="en-AU" sz="800" b="1" dirty="0" smtClean="0"/>
              <a:t> instance</a:t>
            </a:r>
            <a:endParaRPr lang="en-US" sz="800" b="1" dirty="0" smtClean="0"/>
          </a:p>
          <a:p>
            <a:pPr>
              <a:buNone/>
            </a:pPr>
            <a:r>
              <a:rPr lang="en-AU" sz="800" b="1" dirty="0" smtClean="0"/>
              <a:t>   // and we do not need to check as we did before. </a:t>
            </a:r>
            <a:endParaRPr lang="en-US" sz="800" b="1" dirty="0" smtClean="0"/>
          </a:p>
          <a:p>
            <a:pPr>
              <a:buNone/>
            </a:pPr>
            <a:r>
              <a:rPr lang="en-AU" sz="800" b="1" dirty="0" smtClean="0"/>
              <a:t>   </a:t>
            </a:r>
            <a:r>
              <a:rPr lang="en-AU" sz="800" b="1" dirty="0" err="1" smtClean="0"/>
              <a:t>GaussTask</a:t>
            </a:r>
            <a:r>
              <a:rPr lang="en-AU" sz="800" b="1" dirty="0" smtClean="0"/>
              <a:t> gauss = (</a:t>
            </a:r>
            <a:r>
              <a:rPr lang="en-AU" sz="800" b="1" dirty="0" err="1" smtClean="0"/>
              <a:t>GaussTask</a:t>
            </a:r>
            <a:r>
              <a:rPr lang="en-AU" sz="800" b="1" dirty="0" smtClean="0"/>
              <a:t>) </a:t>
            </a:r>
            <a:r>
              <a:rPr lang="en-AU" sz="800" b="1" dirty="0" err="1" smtClean="0"/>
              <a:t>args.WorkUnit.Task</a:t>
            </a:r>
            <a:r>
              <a:rPr lang="en-AU" sz="800" b="1" dirty="0" smtClean="0"/>
              <a:t>;</a:t>
            </a:r>
            <a:endParaRPr lang="en-US" sz="800" b="1" dirty="0" smtClean="0"/>
          </a:p>
          <a:p>
            <a:pPr>
              <a:buNone/>
            </a:pPr>
            <a:r>
              <a:rPr lang="en-AU" sz="800" b="1" dirty="0" smtClean="0"/>
              <a:t>   // we check whether it is an initially submitted task or a task</a:t>
            </a:r>
            <a:endParaRPr lang="en-US" sz="800" b="1" dirty="0" smtClean="0"/>
          </a:p>
          <a:p>
            <a:pPr>
              <a:buNone/>
            </a:pPr>
            <a:r>
              <a:rPr lang="en-AU" sz="800" b="1" dirty="0" smtClean="0"/>
              <a:t>   // that we submitted as a reaction to the completion of another task</a:t>
            </a:r>
            <a:endParaRPr lang="en-US" sz="800" b="1" dirty="0" smtClean="0"/>
          </a:p>
          <a:p>
            <a:pPr>
              <a:buNone/>
            </a:pPr>
            <a:r>
              <a:rPr lang="en-AU" sz="800" b="1" dirty="0" smtClean="0"/>
              <a:t>   if (</a:t>
            </a:r>
            <a:r>
              <a:rPr lang="en-AU" sz="800" b="1" dirty="0" err="1" smtClean="0"/>
              <a:t>task.X</a:t>
            </a:r>
            <a:r>
              <a:rPr lang="en-AU" sz="800" b="1" dirty="0" smtClean="0"/>
              <a:t> – </a:t>
            </a:r>
            <a:r>
              <a:rPr lang="en-AU" sz="800" b="1" dirty="0" err="1" smtClean="0"/>
              <a:t>Math.Abs</a:t>
            </a:r>
            <a:r>
              <a:rPr lang="en-AU" sz="800" b="1" dirty="0" smtClean="0"/>
              <a:t>(</a:t>
            </a:r>
            <a:r>
              <a:rPr lang="en-AU" sz="800" b="1" dirty="0" err="1" smtClean="0"/>
              <a:t>task.X</a:t>
            </a:r>
            <a:r>
              <a:rPr lang="en-AU" sz="800" b="1" dirty="0" smtClean="0"/>
              <a:t>) == 0) </a:t>
            </a:r>
            <a:endParaRPr lang="en-US" sz="800" b="1" dirty="0" smtClean="0"/>
          </a:p>
          <a:p>
            <a:pPr>
              <a:buNone/>
            </a:pPr>
            <a:r>
              <a:rPr lang="en-AU" sz="800" b="1" dirty="0" smtClean="0"/>
              <a:t>   {</a:t>
            </a:r>
            <a:endParaRPr lang="en-US" sz="800" b="1" dirty="0" smtClean="0"/>
          </a:p>
          <a:p>
            <a:pPr>
              <a:buNone/>
            </a:pPr>
            <a:r>
              <a:rPr lang="en-AU" sz="800" b="1" dirty="0" smtClean="0"/>
              <a:t>      // ok it was an original task, then we increment of 0.5 the</a:t>
            </a:r>
            <a:endParaRPr lang="en-US" sz="800" b="1" dirty="0" smtClean="0"/>
          </a:p>
          <a:p>
            <a:pPr>
              <a:buNone/>
            </a:pPr>
            <a:r>
              <a:rPr lang="en-AU" sz="800" b="1" dirty="0" smtClean="0"/>
              <a:t>      // value of X and submit another task</a:t>
            </a:r>
            <a:endParaRPr lang="en-US" sz="800" b="1" dirty="0" smtClean="0"/>
          </a:p>
          <a:p>
            <a:pPr>
              <a:buNone/>
            </a:pPr>
            <a:r>
              <a:rPr lang="en-AU" sz="800" b="1" dirty="0" smtClean="0"/>
              <a:t>      </a:t>
            </a:r>
            <a:r>
              <a:rPr lang="en-AU" sz="800" b="1" dirty="0" err="1" smtClean="0"/>
              <a:t>GaussTask</a:t>
            </a:r>
            <a:r>
              <a:rPr lang="en-AU" sz="800" b="1" dirty="0" smtClean="0"/>
              <a:t> </a:t>
            </a:r>
            <a:r>
              <a:rPr lang="en-AU" sz="800" b="1" dirty="0" err="1" smtClean="0"/>
              <a:t>fraq</a:t>
            </a:r>
            <a:r>
              <a:rPr lang="en-AU" sz="800" b="1" dirty="0" smtClean="0"/>
              <a:t> = </a:t>
            </a:r>
            <a:r>
              <a:rPr lang="en-AU" sz="800" b="1" dirty="0" err="1" smtClean="0"/>
              <a:t>GaussTask</a:t>
            </a:r>
            <a:r>
              <a:rPr lang="en-AU" sz="800" b="1" dirty="0" smtClean="0"/>
              <a:t>();</a:t>
            </a:r>
            <a:endParaRPr lang="en-US" sz="800" b="1" dirty="0" smtClean="0"/>
          </a:p>
          <a:p>
            <a:pPr>
              <a:buNone/>
            </a:pPr>
            <a:r>
              <a:rPr lang="en-AU" sz="800" b="1" dirty="0" smtClean="0"/>
              <a:t>      </a:t>
            </a:r>
            <a:r>
              <a:rPr lang="en-AU" sz="800" b="1" dirty="0" err="1" smtClean="0"/>
              <a:t>fraq.X</a:t>
            </a:r>
            <a:r>
              <a:rPr lang="en-AU" sz="800" b="1" dirty="0" smtClean="0"/>
              <a:t> = </a:t>
            </a:r>
            <a:r>
              <a:rPr lang="en-AU" sz="800" b="1" dirty="0" err="1" smtClean="0"/>
              <a:t>gauss.X</a:t>
            </a:r>
            <a:r>
              <a:rPr lang="en-AU" sz="800" b="1" dirty="0" smtClean="0"/>
              <a:t> + 0.5;</a:t>
            </a:r>
            <a:endParaRPr lang="en-US" sz="800" b="1" dirty="0" smtClean="0"/>
          </a:p>
          <a:p>
            <a:pPr>
              <a:buNone/>
            </a:pPr>
            <a:r>
              <a:rPr lang="en-AU" sz="800" b="1" dirty="0" smtClean="0"/>
              <a:t>      </a:t>
            </a:r>
            <a:r>
              <a:rPr lang="en-AU" sz="800" b="1" dirty="0" err="1" smtClean="0"/>
              <a:t>AnekaTask</a:t>
            </a:r>
            <a:r>
              <a:rPr lang="en-AU" sz="800" b="1" dirty="0" smtClean="0"/>
              <a:t> task =new </a:t>
            </a:r>
            <a:r>
              <a:rPr lang="en-AU" sz="800" b="1" dirty="0" err="1" smtClean="0"/>
              <a:t>AnekaTask</a:t>
            </a:r>
            <a:r>
              <a:rPr lang="en-AU" sz="800" b="1" dirty="0" smtClean="0"/>
              <a:t>(</a:t>
            </a:r>
            <a:r>
              <a:rPr lang="en-AU" sz="800" b="1" dirty="0" err="1" smtClean="0"/>
              <a:t>fraq</a:t>
            </a:r>
            <a:r>
              <a:rPr lang="en-AU" sz="800" b="1" dirty="0" smtClean="0"/>
              <a:t>);</a:t>
            </a:r>
            <a:endParaRPr lang="en-US" sz="800" b="1" dirty="0" smtClean="0"/>
          </a:p>
          <a:p>
            <a:pPr>
              <a:buNone/>
            </a:pPr>
            <a:r>
              <a:rPr lang="en-AU" sz="800" b="1" dirty="0" smtClean="0"/>
              <a:t> </a:t>
            </a:r>
            <a:endParaRPr lang="en-US" sz="800" b="1" dirty="0" smtClean="0"/>
          </a:p>
          <a:p>
            <a:pPr>
              <a:buNone/>
            </a:pPr>
            <a:r>
              <a:rPr lang="en-AU" sz="800" b="1" dirty="0" smtClean="0"/>
              <a:t>      // we call the </a:t>
            </a:r>
            <a:r>
              <a:rPr lang="en-AU" sz="800" b="1" dirty="0" err="1" smtClean="0"/>
              <a:t>ExecuteWorkUnit</a:t>
            </a:r>
            <a:r>
              <a:rPr lang="en-AU" sz="800" b="1" dirty="0" smtClean="0"/>
              <a:t> method that is used</a:t>
            </a:r>
            <a:endParaRPr lang="en-US" sz="800" b="1" dirty="0" smtClean="0"/>
          </a:p>
          <a:p>
            <a:pPr>
              <a:buNone/>
            </a:pPr>
            <a:r>
              <a:rPr lang="en-AU" sz="800" b="1" dirty="0" smtClean="0"/>
              <a:t>      // for dynamic submission</a:t>
            </a:r>
            <a:endParaRPr lang="en-US" sz="800" b="1" dirty="0" smtClean="0"/>
          </a:p>
          <a:p>
            <a:pPr>
              <a:buNone/>
            </a:pPr>
            <a:r>
              <a:rPr lang="en-AU" sz="800" b="1" dirty="0" smtClean="0"/>
              <a:t>      </a:t>
            </a:r>
            <a:r>
              <a:rPr lang="en-AU" sz="800" b="1" dirty="0" err="1" smtClean="0"/>
              <a:t>app.ExecuteWorkUnit</a:t>
            </a:r>
            <a:r>
              <a:rPr lang="en-AU" sz="800" b="1" dirty="0" smtClean="0"/>
              <a:t>(task);</a:t>
            </a:r>
            <a:endParaRPr lang="en-US" sz="800" b="1" dirty="0" smtClean="0"/>
          </a:p>
          <a:p>
            <a:pPr>
              <a:buNone/>
            </a:pPr>
            <a:r>
              <a:rPr lang="en-AU" sz="800" b="1" dirty="0" smtClean="0"/>
              <a:t>   }</a:t>
            </a:r>
            <a:endParaRPr lang="en-US" sz="800" b="1" dirty="0" smtClean="0"/>
          </a:p>
          <a:p>
            <a:pPr>
              <a:buNone/>
            </a:pPr>
            <a:r>
              <a:rPr lang="en-AU" sz="800" b="1" dirty="0" smtClean="0"/>
              <a:t>   </a:t>
            </a:r>
            <a:r>
              <a:rPr lang="en-AU" sz="800" b="1" dirty="0" err="1" smtClean="0"/>
              <a:t>Console.WriteLine</a:t>
            </a:r>
            <a:r>
              <a:rPr lang="en-AU" sz="800" b="1" dirty="0" smtClean="0"/>
              <a:t>("Task {0} completed – [X:{1},Y:{2}]", </a:t>
            </a:r>
            <a:endParaRPr lang="en-US" sz="800" b="1" dirty="0" smtClean="0"/>
          </a:p>
          <a:p>
            <a:pPr>
              <a:buNone/>
            </a:pPr>
            <a:r>
              <a:rPr lang="en-AU" sz="800" b="1" dirty="0" smtClean="0"/>
              <a:t>   </a:t>
            </a:r>
            <a:r>
              <a:rPr lang="en-AU" sz="800" b="1" dirty="0" err="1" smtClean="0"/>
              <a:t>args.WorkUnit.Name</a:t>
            </a:r>
            <a:r>
              <a:rPr lang="en-AU" sz="800" b="1" dirty="0" smtClean="0"/>
              <a:t>, </a:t>
            </a:r>
            <a:r>
              <a:rPr lang="en-AU" sz="800" b="1" dirty="0" err="1" smtClean="0"/>
              <a:t>gauss.X</a:t>
            </a:r>
            <a:r>
              <a:rPr lang="en-AU" sz="800" b="1" dirty="0" smtClean="0"/>
              <a:t>, </a:t>
            </a:r>
            <a:r>
              <a:rPr lang="en-AU" sz="800" b="1" dirty="0" err="1" smtClean="0"/>
              <a:t>gauss.Y</a:t>
            </a:r>
            <a:r>
              <a:rPr lang="en-AU" sz="800" b="1" dirty="0" smtClean="0"/>
              <a:t>);</a:t>
            </a:r>
            <a:endParaRPr lang="en-US" sz="800" b="1" dirty="0" smtClean="0"/>
          </a:p>
          <a:p>
            <a:pPr>
              <a:buNone/>
            </a:pPr>
            <a:r>
              <a:rPr lang="en-AU" sz="800" b="1" dirty="0" smtClean="0"/>
              <a:t>}</a:t>
            </a:r>
            <a:endParaRPr lang="en-US" sz="800" b="1" dirty="0" smtClean="0"/>
          </a:p>
          <a:p>
            <a:pPr>
              <a:buNone/>
            </a:pPr>
            <a:endParaRPr lang="en-US" sz="8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72</a:t>
            </a:fld>
            <a:endParaRPr lang="en-US"/>
          </a:p>
        </p:txBody>
      </p:sp>
    </p:spTree>
    <p:extLst>
      <p:ext uri="{BB962C8B-B14F-4D97-AF65-F5344CB8AC3E}">
        <p14:creationId xmlns:p14="http://schemas.microsoft.com/office/powerpoint/2010/main" val="1446021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Gaussian Application Demonstration</a:t>
            </a:r>
            <a:endParaRPr lang="en-US" dirty="0"/>
          </a:p>
        </p:txBody>
      </p:sp>
      <p:sp>
        <p:nvSpPr>
          <p:cNvPr id="8" name="Content Placeholder 7"/>
          <p:cNvSpPr>
            <a:spLocks noGrp="1"/>
          </p:cNvSpPr>
          <p:nvPr>
            <p:ph idx="1"/>
          </p:nvPr>
        </p:nvSpPr>
        <p:spPr/>
        <p:txBody>
          <a:bodyPr/>
          <a:lstStyle/>
          <a:p>
            <a:r>
              <a:rPr lang="en-US" dirty="0" smtClean="0"/>
              <a:t>From Mastering in Cloud computing Text book.</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73</a:t>
            </a:fld>
            <a:endParaRPr lang="en-US"/>
          </a:p>
        </p:txBody>
      </p:sp>
    </p:spTree>
    <p:extLst>
      <p:ext uri="{BB962C8B-B14F-4D97-AF65-F5344CB8AC3E}">
        <p14:creationId xmlns:p14="http://schemas.microsoft.com/office/powerpoint/2010/main" val="1719084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sz="2000" dirty="0" smtClean="0"/>
              <a:t>Task based application normally deal with files in order to perform their operations. </a:t>
            </a:r>
          </a:p>
          <a:p>
            <a:pPr algn="just"/>
            <a:r>
              <a:rPr lang="en-AU" sz="2000" dirty="0" smtClean="0"/>
              <a:t>As already discusses files may constitute input data for tasks, may contain the result of a computation, or may represent executable code or library dependencies. </a:t>
            </a:r>
          </a:p>
          <a:p>
            <a:pPr algn="just"/>
            <a:r>
              <a:rPr lang="en-AU" sz="2000" dirty="0" smtClean="0"/>
              <a:t>Therefore, providing support for file transfer for task based application is essential. </a:t>
            </a:r>
          </a:p>
          <a:p>
            <a:pPr algn="just"/>
            <a:r>
              <a:rPr lang="en-AU" sz="2000" dirty="0" smtClean="0"/>
              <a:t>Aneka provides built-in capabilities for file management in a distributed infrastructure and the </a:t>
            </a:r>
            <a:r>
              <a:rPr lang="en-AU" sz="2000" i="1" dirty="0" smtClean="0"/>
              <a:t>Task Programming Model</a:t>
            </a:r>
            <a:r>
              <a:rPr lang="en-AU" sz="2000" dirty="0" smtClean="0"/>
              <a:t> transparently leverages these capabilities. </a:t>
            </a:r>
          </a:p>
          <a:p>
            <a:pPr algn="just"/>
            <a:r>
              <a:rPr lang="en-AU" sz="2000" dirty="0" smtClean="0"/>
              <a:t>Any model based on the </a:t>
            </a:r>
            <a:r>
              <a:rPr lang="en-AU" sz="2000" i="1" dirty="0" err="1" smtClean="0"/>
              <a:t>WorkUnit</a:t>
            </a:r>
            <a:r>
              <a:rPr lang="en-AU" sz="2000" dirty="0" smtClean="0"/>
              <a:t> and the </a:t>
            </a:r>
            <a:r>
              <a:rPr lang="en-AU" sz="2000" i="1" dirty="0" err="1" smtClean="0"/>
              <a:t>ApplicationBase</a:t>
            </a:r>
            <a:r>
              <a:rPr lang="en-AU" sz="2000" dirty="0" smtClean="0"/>
              <a:t> classes has built-in support for file management. </a:t>
            </a:r>
          </a:p>
          <a:p>
            <a:pPr algn="just"/>
            <a:r>
              <a:rPr lang="en-AU" sz="2000" dirty="0" smtClean="0"/>
              <a:t>It is possible to provide input files that are common to all the </a:t>
            </a:r>
            <a:r>
              <a:rPr lang="en-AU" sz="2000" i="1" dirty="0" err="1" smtClean="0"/>
              <a:t>WorkUnit</a:t>
            </a:r>
            <a:r>
              <a:rPr lang="en-AU" sz="2000" dirty="0" smtClean="0"/>
              <a:t> instances, through the </a:t>
            </a:r>
            <a:r>
              <a:rPr lang="en-AU" sz="2000" i="1" dirty="0" err="1" smtClean="0"/>
              <a:t>ApplicationBase.SharedFiles</a:t>
            </a:r>
            <a:r>
              <a:rPr lang="en-AU" sz="2000" dirty="0" smtClean="0"/>
              <a:t> collection, and instance specific input and output files by leveraging the </a:t>
            </a:r>
            <a:r>
              <a:rPr lang="en-AU" sz="2000" i="1" dirty="0" err="1" smtClean="0"/>
              <a:t>WorkUnit.InputFiles</a:t>
            </a:r>
            <a:r>
              <a:rPr lang="en-AU" sz="2000" dirty="0" smtClean="0"/>
              <a:t> and </a:t>
            </a:r>
            <a:r>
              <a:rPr lang="en-AU" sz="2000" i="1" dirty="0" err="1" smtClean="0"/>
              <a:t>WorkUnit.OutputFiles</a:t>
            </a:r>
            <a:r>
              <a:rPr lang="en-AU" sz="2000" dirty="0" smtClean="0"/>
              <a:t> collections.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27547998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sz="2800" dirty="0" smtClean="0"/>
              <a:t>A fundamental component for the management of files is the </a:t>
            </a:r>
            <a:r>
              <a:rPr lang="en-AU" sz="2800" i="1" dirty="0" err="1" smtClean="0"/>
              <a:t>FileData</a:t>
            </a:r>
            <a:r>
              <a:rPr lang="en-AU" sz="2800" dirty="0" smtClean="0"/>
              <a:t> class, which constitutes the logic representation of physical file, defined in the </a:t>
            </a:r>
            <a:r>
              <a:rPr lang="en-AU" sz="2800" i="1" dirty="0" err="1" smtClean="0"/>
              <a:t>Aneka.Data.Entity</a:t>
            </a:r>
            <a:r>
              <a:rPr lang="en-AU" sz="2800" dirty="0" smtClean="0"/>
              <a:t> namespace (</a:t>
            </a:r>
            <a:r>
              <a:rPr lang="en-AU" sz="2800" i="1" dirty="0" err="1" smtClean="0"/>
              <a:t>Aneka.Data.dll</a:t>
            </a:r>
            <a:r>
              <a:rPr lang="en-AU" sz="2800" dirty="0" smtClean="0"/>
              <a:t>). A </a:t>
            </a:r>
            <a:r>
              <a:rPr lang="en-AU" sz="2800" i="1" dirty="0" err="1" smtClean="0"/>
              <a:t>FileData</a:t>
            </a:r>
            <a:r>
              <a:rPr lang="en-AU" sz="2800" dirty="0" smtClean="0"/>
              <a:t> instance provides information about a file:</a:t>
            </a:r>
            <a:endParaRPr lang="en-US" sz="2800" dirty="0" smtClean="0"/>
          </a:p>
          <a:p>
            <a:pPr lvl="1" algn="just"/>
            <a:r>
              <a:rPr lang="en-AU" sz="2400" dirty="0" smtClean="0"/>
              <a:t>Its nature: whether it is a shared file, an input file, or an output file.</a:t>
            </a:r>
            <a:endParaRPr lang="en-US" sz="2400" dirty="0" smtClean="0"/>
          </a:p>
          <a:p>
            <a:pPr lvl="1" algn="just"/>
            <a:r>
              <a:rPr lang="en-AU" sz="2400" dirty="0" smtClean="0"/>
              <a:t>Its path both in the local and in the remote file system including a different name.</a:t>
            </a:r>
            <a:endParaRPr lang="en-US" sz="2400" dirty="0" smtClean="0"/>
          </a:p>
          <a:p>
            <a:pPr lvl="1" algn="just"/>
            <a:r>
              <a:rPr lang="en-AU" sz="2400" dirty="0" smtClean="0"/>
              <a:t>A collection of attributes that provides other information (such as the final destination of the file or whether the file is transient or not, etc.).</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Tree>
    <p:extLst>
      <p:ext uri="{BB962C8B-B14F-4D97-AF65-F5344CB8AC3E}">
        <p14:creationId xmlns:p14="http://schemas.microsoft.com/office/powerpoint/2010/main" val="26848068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dirty="0" smtClean="0"/>
              <a:t>By using the </a:t>
            </a:r>
            <a:r>
              <a:rPr lang="en-AU" i="1" dirty="0" err="1" smtClean="0"/>
              <a:t>FileData</a:t>
            </a:r>
            <a:r>
              <a:rPr lang="en-AU" dirty="0" smtClean="0"/>
              <a:t> class the user specifies the file dependencies of tasks and the application and the Aneka APIs will automatically transfer them to and from the Cloud when needed. Aneka allows specifying both local and remote files stored on FTP servers or Amazon S3. </a:t>
            </a:r>
          </a:p>
          <a:p>
            <a:pPr algn="just"/>
            <a:r>
              <a:rPr lang="en-AU" dirty="0" smtClean="0"/>
              <a:t>A </a:t>
            </a:r>
            <a:r>
              <a:rPr lang="en-AU" i="1" dirty="0" err="1" smtClean="0"/>
              <a:t>FileData</a:t>
            </a:r>
            <a:r>
              <a:rPr lang="en-AU" dirty="0" smtClean="0"/>
              <a:t> instance is identified by three elements: an owner, a name, and a type. </a:t>
            </a:r>
          </a:p>
          <a:p>
            <a:pPr algn="just"/>
            <a:r>
              <a:rPr lang="en-AU" dirty="0" smtClean="0"/>
              <a:t>The owner identifies, by means of the corresponding id, which is the computing element that needs the file: application instance or work unit. </a:t>
            </a:r>
          </a:p>
          <a:p>
            <a:pPr algn="just"/>
            <a:r>
              <a:rPr lang="en-AU" dirty="0" smtClean="0"/>
              <a:t>The type specifies whether file is shared, input or output file. The name represents the name of the corresponding physical file.</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76</a:t>
            </a:fld>
            <a:endParaRPr lang="en-US"/>
          </a:p>
        </p:txBody>
      </p:sp>
    </p:spTree>
    <p:extLst>
      <p:ext uri="{BB962C8B-B14F-4D97-AF65-F5344CB8AC3E}">
        <p14:creationId xmlns:p14="http://schemas.microsoft.com/office/powerpoint/2010/main" val="29191151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Dependencies Management</a:t>
            </a:r>
            <a:endParaRPr lang="en-US" dirty="0"/>
          </a:p>
        </p:txBody>
      </p:sp>
      <p:sp>
        <p:nvSpPr>
          <p:cNvPr id="3" name="Content Placeholder 2"/>
          <p:cNvSpPr>
            <a:spLocks noGrp="1"/>
          </p:cNvSpPr>
          <p:nvPr>
            <p:ph idx="1"/>
          </p:nvPr>
        </p:nvSpPr>
        <p:spPr/>
        <p:txBody>
          <a:bodyPr/>
          <a:lstStyle/>
          <a:p>
            <a:r>
              <a:rPr lang="en-US" dirty="0" smtClean="0"/>
              <a:t>Demonstration from Mastering in Cloud computing Text book</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Tree>
    <p:extLst>
      <p:ext uri="{BB962C8B-B14F-4D97-AF65-F5344CB8AC3E}">
        <p14:creationId xmlns:p14="http://schemas.microsoft.com/office/powerpoint/2010/main" val="36977198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Interaction flow for file Management</a:t>
            </a:r>
            <a:endParaRPr lang="en-US" dirty="0"/>
          </a:p>
        </p:txBody>
      </p:sp>
      <p:sp>
        <p:nvSpPr>
          <p:cNvPr id="3" name="Content Placeholder 2"/>
          <p:cNvSpPr>
            <a:spLocks noGrp="1"/>
          </p:cNvSpPr>
          <p:nvPr>
            <p:ph idx="1"/>
          </p:nvPr>
        </p:nvSpPr>
        <p:spPr/>
        <p:txBody>
          <a:bodyPr/>
          <a:lstStyle/>
          <a:p>
            <a:pPr lvl="0" algn="just"/>
            <a:r>
              <a:rPr lang="en-AU" sz="1600" dirty="0" smtClean="0"/>
              <a:t>Once the application is submitted the shared files are staged into the Aneka Cloud.</a:t>
            </a:r>
            <a:endParaRPr lang="en-US" sz="1600" dirty="0" smtClean="0"/>
          </a:p>
          <a:p>
            <a:pPr lvl="0" algn="just"/>
            <a:r>
              <a:rPr lang="en-AU" sz="1600" dirty="0" smtClean="0"/>
              <a:t>If the file is local it will be searched into the directory pointed by </a:t>
            </a:r>
            <a:r>
              <a:rPr lang="en-AU" sz="1600" i="1" dirty="0" err="1" smtClean="0"/>
              <a:t>Configuration.Workspace</a:t>
            </a:r>
            <a:r>
              <a:rPr lang="en-AU" sz="1600" dirty="0" smtClean="0"/>
              <a:t>, if the file is remote the specific configuration settings mapped by the </a:t>
            </a:r>
            <a:r>
              <a:rPr lang="en-AU" sz="1600" i="1" dirty="0" err="1" smtClean="0"/>
              <a:t>FileData.StorageBucketId</a:t>
            </a:r>
            <a:r>
              <a:rPr lang="en-AU" sz="1600" dirty="0" smtClean="0"/>
              <a:t> property will be used to access the remote server and stage in the file.</a:t>
            </a:r>
            <a:endParaRPr lang="en-US" sz="1600" dirty="0" smtClean="0"/>
          </a:p>
          <a:p>
            <a:pPr lvl="0" algn="just"/>
            <a:r>
              <a:rPr lang="en-AU" sz="1600" dirty="0" smtClean="0"/>
              <a:t>If there is any failure in staging input files, the application is terminated with an error.</a:t>
            </a:r>
            <a:endParaRPr lang="en-US" sz="1600" dirty="0" smtClean="0"/>
          </a:p>
          <a:p>
            <a:pPr lvl="0" algn="just"/>
            <a:r>
              <a:rPr lang="en-AU" sz="1600" dirty="0" smtClean="0"/>
              <a:t>For each of the tasks belonging to the application the corresponding input files are staged into the Aneka Cloud as done for shared files.</a:t>
            </a:r>
            <a:endParaRPr lang="en-US" sz="1600" dirty="0" smtClean="0"/>
          </a:p>
          <a:p>
            <a:pPr lvl="0" algn="just"/>
            <a:r>
              <a:rPr lang="en-AU" sz="1600" dirty="0" smtClean="0"/>
              <a:t>Once the task is dispatched for execution to a remote node, the runtime will transfer all the shared files of the application and the input files of the task into the working directory of the task and eventually get renamed if the </a:t>
            </a:r>
            <a:r>
              <a:rPr lang="en-AU" sz="1600" i="1" dirty="0" err="1" smtClean="0"/>
              <a:t>FileData.VirtualPath</a:t>
            </a:r>
            <a:r>
              <a:rPr lang="en-AU" sz="1600" dirty="0" smtClean="0"/>
              <a:t> property is not null.</a:t>
            </a:r>
            <a:endParaRPr lang="en-US" sz="1600" dirty="0" smtClean="0"/>
          </a:p>
          <a:p>
            <a:pPr lvl="0" algn="just"/>
            <a:r>
              <a:rPr lang="en-AU" sz="1600" dirty="0" smtClean="0"/>
              <a:t>After the execution of the task the runtime will look for all the files that have been added into the </a:t>
            </a:r>
            <a:r>
              <a:rPr lang="en-AU" sz="1600" i="1" dirty="0" err="1" smtClean="0"/>
              <a:t>WorkUnit.OutputFiles</a:t>
            </a:r>
            <a:r>
              <a:rPr lang="en-AU" sz="1600" dirty="0" smtClean="0"/>
              <a:t> collection. If not null, the value of the </a:t>
            </a:r>
            <a:r>
              <a:rPr lang="en-AU" sz="1600" i="1" dirty="0" err="1" smtClean="0"/>
              <a:t>FileData.VirtualPath</a:t>
            </a:r>
            <a:r>
              <a:rPr lang="en-AU" sz="1600" dirty="0" smtClean="0"/>
              <a:t> property will be used to locate the files, otherwise the </a:t>
            </a:r>
            <a:r>
              <a:rPr lang="en-AU" sz="1600" i="1" dirty="0" err="1" smtClean="0"/>
              <a:t>FileData.FileName</a:t>
            </a:r>
            <a:r>
              <a:rPr lang="en-AU" sz="1600" dirty="0" smtClean="0"/>
              <a:t> property will be the reference. All the files that do not contain the </a:t>
            </a:r>
            <a:r>
              <a:rPr lang="en-AU" sz="1600" i="1" dirty="0" err="1" smtClean="0"/>
              <a:t>FileAttributes.Optional</a:t>
            </a:r>
            <a:r>
              <a:rPr lang="en-AU" sz="1600" dirty="0" smtClean="0"/>
              <a:t> attribute need to be present; otherwise the execution of the task is classified as a failure.</a:t>
            </a:r>
            <a:endParaRPr lang="en-US" sz="1600" dirty="0" smtClean="0"/>
          </a:p>
          <a:p>
            <a:pPr lvl="0" algn="just"/>
            <a:r>
              <a:rPr lang="en-AU" sz="1600" dirty="0" smtClean="0"/>
              <a:t>Despite the successful execution or the failure of a task, the runtime tries to collect and move to their respective destinations all the files that are found. Files that contain the </a:t>
            </a:r>
            <a:r>
              <a:rPr lang="en-AU" sz="1600" i="1" dirty="0" err="1" smtClean="0"/>
              <a:t>FileAttributes.Local</a:t>
            </a:r>
            <a:r>
              <a:rPr lang="en-AU" sz="1600" dirty="0" smtClean="0"/>
              <a:t> attributed are moved to the local machine from where the application is saved and stored in the directory pointed by </a:t>
            </a:r>
            <a:r>
              <a:rPr lang="en-AU" sz="1600" i="1" dirty="0" err="1" smtClean="0"/>
              <a:t>Configuration.Workspace</a:t>
            </a:r>
            <a:r>
              <a:rPr lang="en-AU" sz="1600" dirty="0" smtClean="0"/>
              <a:t>. Files that have a </a:t>
            </a:r>
            <a:r>
              <a:rPr lang="en-AU" sz="1600" i="1" dirty="0" err="1" smtClean="0"/>
              <a:t>StorageBucketId</a:t>
            </a:r>
            <a:r>
              <a:rPr lang="en-AU" sz="1600" dirty="0" smtClean="0"/>
              <a:t> property set will be staged out to the corresponding remote server.</a:t>
            </a:r>
            <a:endParaRPr lang="en-US" sz="1600" dirty="0" smtClean="0"/>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29794103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Application Configuration File</a:t>
            </a:r>
            <a:endParaRPr lang="en-US" dirty="0"/>
          </a:p>
        </p:txBody>
      </p:sp>
      <p:sp>
        <p:nvSpPr>
          <p:cNvPr id="3" name="Content Placeholder 2"/>
          <p:cNvSpPr>
            <a:spLocks noGrp="1"/>
          </p:cNvSpPr>
          <p:nvPr>
            <p:ph idx="1"/>
          </p:nvPr>
        </p:nvSpPr>
        <p:spPr/>
        <p:txBody>
          <a:bodyPr/>
          <a:lstStyle/>
          <a:p>
            <a:pPr>
              <a:buNone/>
            </a:pPr>
            <a:r>
              <a:rPr lang="en-AU" sz="900" dirty="0" smtClean="0"/>
              <a:t>&lt;?</a:t>
            </a:r>
            <a:r>
              <a:rPr lang="en-AU" sz="900" dirty="0" err="1" smtClean="0"/>
              <a:t>xmlversion</a:t>
            </a:r>
            <a:r>
              <a:rPr lang="en-AU" sz="900" dirty="0" smtClean="0"/>
              <a:t>="1.0"encoding="utf-8"?&gt;</a:t>
            </a:r>
            <a:endParaRPr lang="en-US" sz="900" dirty="0" smtClean="0"/>
          </a:p>
          <a:p>
            <a:pPr>
              <a:buNone/>
            </a:pPr>
            <a:r>
              <a:rPr lang="en-AU" sz="900" dirty="0" smtClean="0"/>
              <a:t>&lt;Aneka&gt;</a:t>
            </a:r>
            <a:endParaRPr lang="en-US" sz="900" dirty="0" smtClean="0"/>
          </a:p>
          <a:p>
            <a:pPr>
              <a:buNone/>
            </a:pPr>
            <a:r>
              <a:rPr lang="en-AU" sz="900" dirty="0" smtClean="0"/>
              <a:t>  &lt;</a:t>
            </a:r>
            <a:r>
              <a:rPr lang="en-AU" sz="900" dirty="0" err="1" smtClean="0"/>
              <a:t>UseFileTransfer</a:t>
            </a:r>
            <a:r>
              <a:rPr lang="en-AU" sz="900" dirty="0" smtClean="0"/>
              <a:t> value="true" /&gt;</a:t>
            </a:r>
            <a:endParaRPr lang="en-US" sz="900" dirty="0" smtClean="0"/>
          </a:p>
          <a:p>
            <a:pPr>
              <a:buNone/>
            </a:pPr>
            <a:r>
              <a:rPr lang="en-AU" sz="900" dirty="0" smtClean="0"/>
              <a:t>  &lt;Workspace value="." /&gt;</a:t>
            </a:r>
            <a:endParaRPr lang="en-US" sz="900" dirty="0" smtClean="0"/>
          </a:p>
          <a:p>
            <a:pPr>
              <a:buNone/>
            </a:pPr>
            <a:r>
              <a:rPr lang="en-AU" sz="900" dirty="0" smtClean="0"/>
              <a:t>  &lt;</a:t>
            </a:r>
            <a:r>
              <a:rPr lang="en-AU" sz="900" dirty="0" err="1" smtClean="0"/>
              <a:t>SingleSubmission</a:t>
            </a:r>
            <a:r>
              <a:rPr lang="en-AU" sz="900" dirty="0" smtClean="0"/>
              <a:t> value="false" /&gt;</a:t>
            </a:r>
            <a:endParaRPr lang="en-US" sz="900" dirty="0" smtClean="0"/>
          </a:p>
          <a:p>
            <a:pPr>
              <a:buNone/>
            </a:pPr>
            <a:r>
              <a:rPr lang="en-AU" sz="900" dirty="0" smtClean="0"/>
              <a:t>  &lt;</a:t>
            </a:r>
            <a:r>
              <a:rPr lang="en-AU" sz="900" dirty="0" err="1" smtClean="0"/>
              <a:t>ResubmitMode</a:t>
            </a:r>
            <a:r>
              <a:rPr lang="en-AU" sz="900" dirty="0" smtClean="0"/>
              <a:t> value="Manual" /&gt;</a:t>
            </a:r>
            <a:endParaRPr lang="en-US" sz="900" dirty="0" smtClean="0"/>
          </a:p>
          <a:p>
            <a:pPr>
              <a:buNone/>
            </a:pPr>
            <a:r>
              <a:rPr lang="en-AU" sz="900" dirty="0" smtClean="0"/>
              <a:t>  &lt;</a:t>
            </a:r>
            <a:r>
              <a:rPr lang="en-AU" sz="900" dirty="0" err="1" smtClean="0"/>
              <a:t>PollingTime</a:t>
            </a:r>
            <a:r>
              <a:rPr lang="en-AU" sz="900" dirty="0" smtClean="0"/>
              <a:t> value="1000" /&gt;</a:t>
            </a:r>
            <a:endParaRPr lang="en-US" sz="900" dirty="0" smtClean="0"/>
          </a:p>
          <a:p>
            <a:pPr>
              <a:buNone/>
            </a:pPr>
            <a:r>
              <a:rPr lang="en-AU" sz="900" dirty="0" smtClean="0"/>
              <a:t>  &lt;</a:t>
            </a:r>
            <a:r>
              <a:rPr lang="en-AU" sz="900" dirty="0" err="1" smtClean="0"/>
              <a:t>LogMessages</a:t>
            </a:r>
            <a:r>
              <a:rPr lang="en-AU" sz="900" dirty="0" smtClean="0"/>
              <a:t> value="true" /&gt;</a:t>
            </a:r>
            <a:endParaRPr lang="en-US" sz="900" dirty="0" smtClean="0"/>
          </a:p>
          <a:p>
            <a:pPr>
              <a:buNone/>
            </a:pPr>
            <a:r>
              <a:rPr lang="en-AU" sz="900" dirty="0" smtClean="0"/>
              <a:t>  &lt;</a:t>
            </a:r>
            <a:r>
              <a:rPr lang="en-AU" sz="900" dirty="0" err="1" smtClean="0"/>
              <a:t>SchedulerUri</a:t>
            </a:r>
            <a:r>
              <a:rPr lang="en-AU" sz="900" dirty="0" smtClean="0"/>
              <a:t> value="tcp://localhost:9090/Aneka"/&gt;</a:t>
            </a:r>
            <a:endParaRPr lang="en-US" sz="900" dirty="0" smtClean="0"/>
          </a:p>
          <a:p>
            <a:pPr>
              <a:buNone/>
            </a:pPr>
            <a:r>
              <a:rPr lang="en-AU" sz="900" dirty="0" smtClean="0"/>
              <a:t>  &lt;</a:t>
            </a:r>
            <a:r>
              <a:rPr lang="en-AU" sz="900" dirty="0" err="1" smtClean="0"/>
              <a:t>UserCredential</a:t>
            </a:r>
            <a:r>
              <a:rPr lang="en-AU" sz="900" dirty="0" smtClean="0"/>
              <a:t> type="</a:t>
            </a:r>
            <a:r>
              <a:rPr lang="en-AU" sz="900" dirty="0" err="1" smtClean="0"/>
              <a:t>Aneka.Security.UserCredentials</a:t>
            </a:r>
            <a:r>
              <a:rPr lang="en-AU" sz="900" dirty="0" smtClean="0"/>
              <a:t>" assembly="Aneka.dll"&gt;</a:t>
            </a:r>
            <a:endParaRPr lang="en-US" sz="900" dirty="0" smtClean="0"/>
          </a:p>
          <a:p>
            <a:pPr>
              <a:buNone/>
            </a:pPr>
            <a:r>
              <a:rPr lang="en-AU" sz="900" dirty="0" smtClean="0"/>
              <a:t>    &lt;</a:t>
            </a:r>
            <a:r>
              <a:rPr lang="en-AU" sz="900" dirty="0" err="1" smtClean="0"/>
              <a:t>UserCredentials</a:t>
            </a:r>
            <a:r>
              <a:rPr lang="en-AU" sz="900" dirty="0" smtClean="0"/>
              <a:t> username="Administrator" password=""/&gt;</a:t>
            </a:r>
            <a:endParaRPr lang="en-US" sz="900" dirty="0" smtClean="0"/>
          </a:p>
          <a:p>
            <a:pPr>
              <a:buNone/>
            </a:pPr>
            <a:r>
              <a:rPr lang="en-AU" sz="900" dirty="0" smtClean="0"/>
              <a:t>  &lt;/</a:t>
            </a:r>
            <a:r>
              <a:rPr lang="en-AU" sz="900" dirty="0" err="1" smtClean="0"/>
              <a:t>UserCredential</a:t>
            </a:r>
            <a:r>
              <a:rPr lang="en-AU" sz="900" dirty="0" smtClean="0"/>
              <a:t>&gt;</a:t>
            </a:r>
            <a:endParaRPr lang="en-US" sz="900" dirty="0" smtClean="0"/>
          </a:p>
          <a:p>
            <a:pPr>
              <a:buNone/>
            </a:pPr>
            <a:r>
              <a:rPr lang="en-AU" sz="900" dirty="0" smtClean="0"/>
              <a:t>  &lt;Groups&gt;</a:t>
            </a:r>
            <a:endParaRPr lang="en-US" sz="900" dirty="0" smtClean="0"/>
          </a:p>
          <a:p>
            <a:pPr>
              <a:buNone/>
            </a:pPr>
            <a:r>
              <a:rPr lang="en-AU" sz="900" dirty="0" smtClean="0"/>
              <a:t>    &lt;Group name="</a:t>
            </a:r>
            <a:r>
              <a:rPr lang="en-AU" sz="900" dirty="0" err="1" smtClean="0"/>
              <a:t>StorageBuckets</a:t>
            </a:r>
            <a:r>
              <a:rPr lang="en-AU" sz="900" dirty="0" smtClean="0"/>
              <a:t>"&gt;</a:t>
            </a:r>
            <a:endParaRPr lang="en-US" sz="900" dirty="0" smtClean="0"/>
          </a:p>
          <a:p>
            <a:pPr>
              <a:buNone/>
            </a:pPr>
            <a:r>
              <a:rPr lang="en-AU" sz="900" dirty="0" smtClean="0"/>
              <a:t>      &lt;Groups&gt;</a:t>
            </a:r>
            <a:endParaRPr lang="en-US" sz="900" dirty="0" smtClean="0"/>
          </a:p>
          <a:p>
            <a:pPr>
              <a:buNone/>
            </a:pPr>
            <a:r>
              <a:rPr lang="en-AU" sz="900" dirty="0" smtClean="0"/>
              <a:t>        &lt;Group name="</a:t>
            </a:r>
            <a:r>
              <a:rPr lang="en-AU" sz="900" dirty="0" err="1" smtClean="0"/>
              <a:t>FTPStore</a:t>
            </a:r>
            <a:r>
              <a:rPr lang="en-AU" sz="900" dirty="0" smtClean="0"/>
              <a:t>"&gt;</a:t>
            </a:r>
            <a:endParaRPr lang="en-US" sz="900" dirty="0" smtClean="0"/>
          </a:p>
          <a:p>
            <a:pPr>
              <a:buNone/>
            </a:pPr>
            <a:r>
              <a:rPr lang="en-AU" sz="900" dirty="0" smtClean="0"/>
              <a:t>          &lt;Property name="Scheme" value="ftp"/&gt;</a:t>
            </a:r>
            <a:endParaRPr lang="en-US" sz="900" dirty="0" smtClean="0"/>
          </a:p>
          <a:p>
            <a:pPr>
              <a:buNone/>
            </a:pPr>
            <a:r>
              <a:rPr lang="en-AU" sz="900" dirty="0" smtClean="0"/>
              <a:t>          &lt;Property name="Host" value="www.remoteftp.org"/&gt;</a:t>
            </a:r>
            <a:endParaRPr lang="en-US" sz="900" dirty="0" smtClean="0"/>
          </a:p>
          <a:p>
            <a:pPr>
              <a:buNone/>
            </a:pPr>
            <a:r>
              <a:rPr lang="en-AU" sz="900" dirty="0" smtClean="0"/>
              <a:t>          &lt;Property name="Port" value="21"/&gt;</a:t>
            </a:r>
            <a:endParaRPr lang="en-US" sz="900" dirty="0" smtClean="0"/>
          </a:p>
          <a:p>
            <a:pPr>
              <a:buNone/>
            </a:pPr>
            <a:r>
              <a:rPr lang="en-AU" sz="900" dirty="0" smtClean="0"/>
              <a:t>          &lt;Property name="Username" value="anonymous"/&gt;</a:t>
            </a:r>
            <a:endParaRPr lang="en-US" sz="900" dirty="0" smtClean="0"/>
          </a:p>
          <a:p>
            <a:pPr>
              <a:buNone/>
            </a:pPr>
            <a:r>
              <a:rPr lang="en-AU" sz="900" dirty="0" smtClean="0"/>
              <a:t>          &lt;Property name="Password" value="nil"/&gt;</a:t>
            </a:r>
            <a:endParaRPr lang="en-US" sz="900" dirty="0" smtClean="0"/>
          </a:p>
          <a:p>
            <a:pPr>
              <a:buNone/>
            </a:pPr>
            <a:r>
              <a:rPr lang="en-AU" sz="900" dirty="0" smtClean="0"/>
              <a:t>        &lt;/Group&gt;</a:t>
            </a:r>
            <a:endParaRPr lang="en-US" sz="900" dirty="0" smtClean="0"/>
          </a:p>
          <a:p>
            <a:pPr>
              <a:buNone/>
            </a:pPr>
            <a:r>
              <a:rPr lang="en-AU" sz="900" dirty="0" smtClean="0"/>
              <a:t>        &lt;Group name="S3Store"&gt;</a:t>
            </a:r>
            <a:endParaRPr lang="en-US" sz="900" dirty="0" smtClean="0"/>
          </a:p>
          <a:p>
            <a:pPr>
              <a:buNone/>
            </a:pPr>
            <a:r>
              <a:rPr lang="en-AU" sz="900" dirty="0" smtClean="0"/>
              <a:t>          &lt;</a:t>
            </a:r>
            <a:r>
              <a:rPr lang="en-AU" sz="900" dirty="0" err="1" smtClean="0"/>
              <a:t>Propertyname</a:t>
            </a:r>
            <a:r>
              <a:rPr lang="en-AU" sz="900" dirty="0" smtClean="0"/>
              <a:t>="Scheme" value="S3"/&gt;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Host"value</a:t>
            </a:r>
            <a:r>
              <a:rPr lang="en-AU" sz="900" dirty="0" smtClean="0"/>
              <a:t>="www.remoteftp.org"/&gt;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Port"value</a:t>
            </a:r>
            <a:r>
              <a:rPr lang="en-AU" sz="900" dirty="0" smtClean="0"/>
              <a:t>="21"/&gt;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Username"value</a:t>
            </a:r>
            <a:r>
              <a:rPr lang="en-AU" sz="900" dirty="0" smtClean="0"/>
              <a:t>="anonymous"/&gt;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Password"value</a:t>
            </a:r>
            <a:r>
              <a:rPr lang="en-AU" sz="900" dirty="0" smtClean="0"/>
              <a:t>="nil"/&gt;</a:t>
            </a:r>
            <a:endParaRPr lang="en-US" sz="900" dirty="0" smtClean="0"/>
          </a:p>
          <a:p>
            <a:pPr>
              <a:buNone/>
            </a:pPr>
            <a:r>
              <a:rPr lang="en-AU" sz="900" dirty="0" smtClean="0"/>
              <a:t>        &lt;/Group&gt;</a:t>
            </a:r>
            <a:endParaRPr lang="en-US" sz="900" dirty="0" smtClean="0"/>
          </a:p>
          <a:p>
            <a:pPr>
              <a:buNone/>
            </a:pPr>
            <a:r>
              <a:rPr lang="en-AU" sz="900" dirty="0" smtClean="0"/>
              <a:t>      &lt;/Groups&gt;</a:t>
            </a:r>
            <a:endParaRPr lang="en-US" sz="900" dirty="0" smtClean="0"/>
          </a:p>
          <a:p>
            <a:pPr>
              <a:buNone/>
            </a:pPr>
            <a:r>
              <a:rPr lang="en-AU" sz="900" dirty="0" smtClean="0"/>
              <a:t>    &lt;/Group&gt;</a:t>
            </a:r>
            <a:endParaRPr lang="en-US" sz="900" dirty="0" smtClean="0"/>
          </a:p>
          <a:p>
            <a:pPr>
              <a:buNone/>
            </a:pPr>
            <a:r>
              <a:rPr lang="en-AU" sz="900" dirty="0" smtClean="0"/>
              <a:t>  &lt;/Groups&gt;</a:t>
            </a:r>
            <a:endParaRPr lang="en-US" sz="900" dirty="0" smtClean="0"/>
          </a:p>
          <a:p>
            <a:pPr>
              <a:buNone/>
            </a:pPr>
            <a:r>
              <a:rPr lang="en-AU" sz="900" dirty="0" smtClean="0"/>
              <a:t>&lt;/Aneka&gt;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114000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Task Computing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8" name="Rectangle 7"/>
          <p:cNvSpPr/>
          <p:nvPr/>
        </p:nvSpPr>
        <p:spPr>
          <a:xfrm>
            <a:off x="82192" y="1448656"/>
            <a:ext cx="9000163" cy="447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66"/>
          <p:cNvGrpSpPr/>
          <p:nvPr/>
        </p:nvGrpSpPr>
        <p:grpSpPr>
          <a:xfrm>
            <a:off x="222586" y="1588886"/>
            <a:ext cx="8705656" cy="4193754"/>
            <a:chOff x="273956" y="1629982"/>
            <a:chExt cx="8705656" cy="4193754"/>
          </a:xfrm>
        </p:grpSpPr>
        <p:sp>
          <p:nvSpPr>
            <p:cNvPr id="10" name="Oval 9"/>
            <p:cNvSpPr/>
            <p:nvPr/>
          </p:nvSpPr>
          <p:spPr>
            <a:xfrm>
              <a:off x="7654247" y="4123177"/>
              <a:ext cx="1325365" cy="808419"/>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89780" y="1629982"/>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7334" y="4659146"/>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3" name="Picture 697" descr="MCj04352420000[1]"/>
            <p:cNvPicPr>
              <a:picLocks noChangeAspect="1" noChangeArrowheads="1"/>
            </p:cNvPicPr>
            <p:nvPr/>
          </p:nvPicPr>
          <p:blipFill>
            <a:blip r:embed="rId2" cstate="print"/>
            <a:srcRect/>
            <a:stretch>
              <a:fillRect/>
            </a:stretch>
          </p:blipFill>
          <p:spPr bwMode="auto">
            <a:xfrm flipH="1">
              <a:off x="7715892" y="2446920"/>
              <a:ext cx="452062" cy="954477"/>
            </a:xfrm>
            <a:prstGeom prst="rect">
              <a:avLst/>
            </a:prstGeom>
            <a:noFill/>
            <a:ln w="9525">
              <a:noFill/>
              <a:miter lim="800000"/>
              <a:headEnd/>
              <a:tailEnd/>
            </a:ln>
          </p:spPr>
        </p:pic>
        <p:pic>
          <p:nvPicPr>
            <p:cNvPr id="14" name="Picture 697" descr="MCj04352420000[1]"/>
            <p:cNvPicPr>
              <a:picLocks noChangeAspect="1" noChangeArrowheads="1"/>
            </p:cNvPicPr>
            <p:nvPr/>
          </p:nvPicPr>
          <p:blipFill>
            <a:blip r:embed="rId2" cstate="print"/>
            <a:srcRect/>
            <a:stretch>
              <a:fillRect/>
            </a:stretch>
          </p:blipFill>
          <p:spPr bwMode="auto">
            <a:xfrm flipH="1">
              <a:off x="7880278" y="3605937"/>
              <a:ext cx="519997" cy="1051242"/>
            </a:xfrm>
            <a:prstGeom prst="rect">
              <a:avLst/>
            </a:prstGeom>
            <a:noFill/>
            <a:ln w="9525">
              <a:noFill/>
              <a:miter lim="800000"/>
              <a:headEnd/>
              <a:tailEnd/>
            </a:ln>
          </p:spPr>
        </p:pic>
        <p:pic>
          <p:nvPicPr>
            <p:cNvPr id="15"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6304156" y="2065651"/>
              <a:ext cx="869795" cy="875594"/>
            </a:xfrm>
            <a:prstGeom prst="rect">
              <a:avLst/>
            </a:prstGeom>
            <a:noFill/>
          </p:spPr>
        </p:pic>
        <p:grpSp>
          <p:nvGrpSpPr>
            <p:cNvPr id="16" name="Group 13"/>
            <p:cNvGrpSpPr/>
            <p:nvPr/>
          </p:nvGrpSpPr>
          <p:grpSpPr>
            <a:xfrm>
              <a:off x="3811714" y="3946068"/>
              <a:ext cx="1294542" cy="1214116"/>
              <a:chOff x="4232953" y="2004255"/>
              <a:chExt cx="1294542" cy="1214116"/>
            </a:xfrm>
          </p:grpSpPr>
          <p:pic>
            <p:nvPicPr>
              <p:cNvPr id="60" name="Picture 697" descr="MCj04352420000[1]"/>
              <p:cNvPicPr>
                <a:picLocks noChangeAspect="1" noChangeArrowheads="1"/>
              </p:cNvPicPr>
              <p:nvPr/>
            </p:nvPicPr>
            <p:blipFill>
              <a:blip r:embed="rId2" cstate="print"/>
              <a:srcRect/>
              <a:stretch>
                <a:fillRect/>
              </a:stretch>
            </p:blipFill>
            <p:spPr bwMode="auto">
              <a:xfrm flipH="1">
                <a:off x="4232953" y="2004255"/>
                <a:ext cx="481364" cy="1051242"/>
              </a:xfrm>
              <a:prstGeom prst="rect">
                <a:avLst/>
              </a:prstGeom>
              <a:noFill/>
              <a:ln w="9525">
                <a:noFill/>
                <a:miter lim="800000"/>
                <a:headEnd/>
                <a:tailEnd/>
              </a:ln>
            </p:spPr>
          </p:pic>
          <p:pic>
            <p:nvPicPr>
              <p:cNvPr id="61" name="Picture 697" descr="MCj04352420000[1]"/>
              <p:cNvPicPr>
                <a:picLocks noChangeAspect="1" noChangeArrowheads="1"/>
              </p:cNvPicPr>
              <p:nvPr/>
            </p:nvPicPr>
            <p:blipFill>
              <a:blip r:embed="rId2" cstate="print"/>
              <a:srcRect/>
              <a:stretch>
                <a:fillRect/>
              </a:stretch>
            </p:blipFill>
            <p:spPr bwMode="auto">
              <a:xfrm flipH="1">
                <a:off x="4489807" y="2050823"/>
                <a:ext cx="512270" cy="1051242"/>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2" cstate="print"/>
              <a:srcRect/>
              <a:stretch>
                <a:fillRect/>
              </a:stretch>
            </p:blipFill>
            <p:spPr bwMode="auto">
              <a:xfrm flipH="1">
                <a:off x="4767209" y="2123470"/>
                <a:ext cx="497251" cy="1020422"/>
              </a:xfrm>
              <a:prstGeom prst="rect">
                <a:avLst/>
              </a:prstGeom>
              <a:noFill/>
              <a:ln w="9525">
                <a:noFill/>
                <a:miter lim="800000"/>
                <a:headEnd/>
                <a:tailEnd/>
              </a:ln>
            </p:spPr>
          </p:pic>
          <p:pic>
            <p:nvPicPr>
              <p:cNvPr id="63" name="Picture 697" descr="MCj04352420000[1]"/>
              <p:cNvPicPr>
                <a:picLocks noChangeAspect="1" noChangeArrowheads="1"/>
              </p:cNvPicPr>
              <p:nvPr/>
            </p:nvPicPr>
            <p:blipFill>
              <a:blip r:embed="rId2" cstate="print"/>
              <a:srcRect/>
              <a:stretch>
                <a:fillRect/>
              </a:stretch>
            </p:blipFill>
            <p:spPr bwMode="auto">
              <a:xfrm flipH="1">
                <a:off x="5054882" y="2192029"/>
                <a:ext cx="472613" cy="1026342"/>
              </a:xfrm>
              <a:prstGeom prst="rect">
                <a:avLst/>
              </a:prstGeom>
              <a:noFill/>
              <a:ln w="9525">
                <a:noFill/>
                <a:miter lim="800000"/>
                <a:headEnd/>
                <a:tailEnd/>
              </a:ln>
            </p:spPr>
          </p:pic>
        </p:grpSp>
        <p:pic>
          <p:nvPicPr>
            <p:cNvPr id="17"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5213382" y="1909827"/>
              <a:ext cx="869795" cy="875594"/>
            </a:xfrm>
            <a:prstGeom prst="rect">
              <a:avLst/>
            </a:prstGeom>
            <a:noFill/>
          </p:spPr>
        </p:pic>
        <p:pic>
          <p:nvPicPr>
            <p:cNvPr id="18"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5713745" y="4082973"/>
              <a:ext cx="638077" cy="638077"/>
            </a:xfrm>
            <a:prstGeom prst="rect">
              <a:avLst/>
            </a:prstGeom>
            <a:noFill/>
          </p:spPr>
        </p:pic>
        <p:pic>
          <p:nvPicPr>
            <p:cNvPr id="19"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6708626" y="3968245"/>
              <a:ext cx="638077" cy="638077"/>
            </a:xfrm>
            <a:prstGeom prst="rect">
              <a:avLst/>
            </a:prstGeom>
            <a:noFill/>
          </p:spPr>
        </p:pic>
        <p:pic>
          <p:nvPicPr>
            <p:cNvPr id="20"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4102060" y="2041679"/>
              <a:ext cx="869795" cy="875594"/>
            </a:xfrm>
            <a:prstGeom prst="rect">
              <a:avLst/>
            </a:prstGeom>
            <a:noFill/>
          </p:spPr>
        </p:pic>
        <p:cxnSp>
          <p:nvCxnSpPr>
            <p:cNvPr id="21" name="Straight Arrow Connector 20"/>
            <p:cNvCxnSpPr/>
            <p:nvPr/>
          </p:nvCxnSpPr>
          <p:spPr>
            <a:xfrm rot="5400000">
              <a:off x="6842589" y="373979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323708" y="3727806"/>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8001857" y="333738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947025" y="3851097"/>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390508" y="179455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584023" y="1857910"/>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332270" y="1917842"/>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784381" y="218496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628525" y="4001600"/>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602858" y="3876597"/>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808360" y="3494740"/>
              <a:ext cx="678094" cy="1159453"/>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643973" y="2332049"/>
              <a:ext cx="606175" cy="965956"/>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298058" y="2015262"/>
              <a:ext cx="904125" cy="88204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186737" y="1941631"/>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065142" y="2073483"/>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
            <p:cNvSpPr/>
            <p:nvPr/>
          </p:nvSpPr>
          <p:spPr>
            <a:xfrm>
              <a:off x="4694780" y="3482939"/>
              <a:ext cx="1278342" cy="31239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Middleware</a:t>
              </a:r>
            </a:p>
          </p:txBody>
        </p:sp>
        <p:sp>
          <p:nvSpPr>
            <p:cNvPr id="37" name="Rounded Rectangle 36"/>
            <p:cNvSpPr/>
            <p:nvPr/>
          </p:nvSpPr>
          <p:spPr>
            <a:xfrm>
              <a:off x="3705546" y="3873356"/>
              <a:ext cx="1534275" cy="110960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
            <p:cNvSpPr/>
            <p:nvPr/>
          </p:nvSpPr>
          <p:spPr>
            <a:xfrm>
              <a:off x="2261171" y="2098496"/>
              <a:ext cx="934094" cy="51114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Access </a:t>
              </a:r>
            </a:p>
            <a:p>
              <a:pPr algn="ctr"/>
              <a:r>
                <a:rPr lang="en-US" sz="1200" dirty="0" smtClean="0">
                  <a:solidFill>
                    <a:srgbClr val="000000"/>
                  </a:solidFill>
                </a:rPr>
                <a:t>Node(s)</a:t>
              </a:r>
            </a:p>
          </p:txBody>
        </p:sp>
        <p:pic>
          <p:nvPicPr>
            <p:cNvPr id="39" name="Picture 697" descr="MCj04352420000[1]"/>
            <p:cNvPicPr>
              <a:picLocks noChangeAspect="1" noChangeArrowheads="1"/>
            </p:cNvPicPr>
            <p:nvPr/>
          </p:nvPicPr>
          <p:blipFill>
            <a:blip r:embed="rId2" cstate="print"/>
            <a:srcRect/>
            <a:stretch>
              <a:fillRect/>
            </a:stretch>
          </p:blipFill>
          <p:spPr bwMode="auto">
            <a:xfrm flipH="1">
              <a:off x="3092522" y="1890078"/>
              <a:ext cx="664588" cy="1451382"/>
            </a:xfrm>
            <a:prstGeom prst="rect">
              <a:avLst/>
            </a:prstGeom>
            <a:noFill/>
            <a:ln w="9525">
              <a:noFill/>
              <a:miter lim="800000"/>
              <a:headEnd/>
              <a:tailEnd/>
            </a:ln>
          </p:spPr>
        </p:pic>
        <p:sp>
          <p:nvSpPr>
            <p:cNvPr id="40" name="Rectangle 4"/>
            <p:cNvSpPr/>
            <p:nvPr/>
          </p:nvSpPr>
          <p:spPr>
            <a:xfrm>
              <a:off x="5650787" y="5400782"/>
              <a:ext cx="1029983" cy="42295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Computing Nodes</a:t>
              </a:r>
            </a:p>
          </p:txBody>
        </p:sp>
        <p:sp>
          <p:nvSpPr>
            <p:cNvPr id="41" name="Freeform 40"/>
            <p:cNvSpPr/>
            <p:nvPr/>
          </p:nvSpPr>
          <p:spPr>
            <a:xfrm>
              <a:off x="4592548" y="4982966"/>
              <a:ext cx="1058239" cy="815084"/>
            </a:xfrm>
            <a:custGeom>
              <a:avLst/>
              <a:gdLst>
                <a:gd name="connsiteX0" fmla="*/ 1058239 w 1058239"/>
                <a:gd name="connsiteY0" fmla="*/ 636998 h 815084"/>
                <a:gd name="connsiteX1" fmla="*/ 852755 w 1058239"/>
                <a:gd name="connsiteY1" fmla="*/ 678095 h 815084"/>
                <a:gd name="connsiteX2" fmla="*/ 513708 w 1058239"/>
                <a:gd name="connsiteY2" fmla="*/ 811659 h 815084"/>
                <a:gd name="connsiteX3" fmla="*/ 154113 w 1058239"/>
                <a:gd name="connsiteY3" fmla="*/ 657546 h 815084"/>
                <a:gd name="connsiteX4" fmla="*/ 0 w 1058239"/>
                <a:gd name="connsiteY4" fmla="*/ 0 h 815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239" h="815084">
                  <a:moveTo>
                    <a:pt x="1058239" y="636998"/>
                  </a:moveTo>
                  <a:cubicBezTo>
                    <a:pt x="1000874" y="642991"/>
                    <a:pt x="943510" y="648985"/>
                    <a:pt x="852755" y="678095"/>
                  </a:cubicBezTo>
                  <a:cubicBezTo>
                    <a:pt x="762000" y="707205"/>
                    <a:pt x="630148" y="815084"/>
                    <a:pt x="513708" y="811659"/>
                  </a:cubicBezTo>
                  <a:cubicBezTo>
                    <a:pt x="397268" y="808234"/>
                    <a:pt x="239731" y="792823"/>
                    <a:pt x="154113" y="657546"/>
                  </a:cubicBezTo>
                  <a:cubicBezTo>
                    <a:pt x="68495" y="522270"/>
                    <a:pt x="34247" y="261135"/>
                    <a:pt x="0" y="0"/>
                  </a:cubicBezTo>
                </a:path>
              </a:pathLst>
            </a:custGeom>
            <a:ln>
              <a:solidFill>
                <a:srgbClr val="000000"/>
              </a:solidFill>
              <a:prstDash val="dash"/>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864832" y="4818580"/>
              <a:ext cx="123289" cy="585627"/>
            </a:xfrm>
            <a:custGeom>
              <a:avLst/>
              <a:gdLst>
                <a:gd name="connsiteX0" fmla="*/ 94179 w 123289"/>
                <a:gd name="connsiteY0" fmla="*/ 585627 h 585627"/>
                <a:gd name="connsiteX1" fmla="*/ 1712 w 123289"/>
                <a:gd name="connsiteY1" fmla="*/ 287676 h 585627"/>
                <a:gd name="connsiteX2" fmla="*/ 104453 w 123289"/>
                <a:gd name="connsiteY2" fmla="*/ 143838 h 585627"/>
                <a:gd name="connsiteX3" fmla="*/ 114728 w 123289"/>
                <a:gd name="connsiteY3" fmla="*/ 0 h 585627"/>
              </a:gdLst>
              <a:ahLst/>
              <a:cxnLst>
                <a:cxn ang="0">
                  <a:pos x="connsiteX0" y="connsiteY0"/>
                </a:cxn>
                <a:cxn ang="0">
                  <a:pos x="connsiteX1" y="connsiteY1"/>
                </a:cxn>
                <a:cxn ang="0">
                  <a:pos x="connsiteX2" y="connsiteY2"/>
                </a:cxn>
                <a:cxn ang="0">
                  <a:pos x="connsiteX3" y="connsiteY3"/>
                </a:cxn>
              </a:cxnLst>
              <a:rect l="l" t="t" r="r" b="b"/>
              <a:pathLst>
                <a:path w="123289" h="585627">
                  <a:moveTo>
                    <a:pt x="94179" y="585627"/>
                  </a:moveTo>
                  <a:cubicBezTo>
                    <a:pt x="47089" y="473467"/>
                    <a:pt x="0" y="361307"/>
                    <a:pt x="1712" y="287676"/>
                  </a:cubicBezTo>
                  <a:cubicBezTo>
                    <a:pt x="3424" y="214045"/>
                    <a:pt x="85617" y="191784"/>
                    <a:pt x="104453" y="143838"/>
                  </a:cubicBezTo>
                  <a:cubicBezTo>
                    <a:pt x="123289" y="95892"/>
                    <a:pt x="119008" y="47946"/>
                    <a:pt x="114728"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6205591" y="4695290"/>
              <a:ext cx="835631" cy="698643"/>
            </a:xfrm>
            <a:custGeom>
              <a:avLst/>
              <a:gdLst>
                <a:gd name="connsiteX0" fmla="*/ 82193 w 835631"/>
                <a:gd name="connsiteY0" fmla="*/ 698643 h 698643"/>
                <a:gd name="connsiteX1" fmla="*/ 20548 w 835631"/>
                <a:gd name="connsiteY1" fmla="*/ 503434 h 698643"/>
                <a:gd name="connsiteX2" fmla="*/ 205483 w 835631"/>
                <a:gd name="connsiteY2" fmla="*/ 318499 h 698643"/>
                <a:gd name="connsiteX3" fmla="*/ 616449 w 835631"/>
                <a:gd name="connsiteY3" fmla="*/ 359595 h 698643"/>
                <a:gd name="connsiteX4" fmla="*/ 801384 w 835631"/>
                <a:gd name="connsiteY4" fmla="*/ 226031 h 698643"/>
                <a:gd name="connsiteX5" fmla="*/ 821933 w 835631"/>
                <a:gd name="connsiteY5" fmla="*/ 0 h 69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631" h="698643">
                  <a:moveTo>
                    <a:pt x="82193" y="698643"/>
                  </a:moveTo>
                  <a:cubicBezTo>
                    <a:pt x="41096" y="632717"/>
                    <a:pt x="0" y="566791"/>
                    <a:pt x="20548" y="503434"/>
                  </a:cubicBezTo>
                  <a:cubicBezTo>
                    <a:pt x="41096" y="440077"/>
                    <a:pt x="106166" y="342472"/>
                    <a:pt x="205483" y="318499"/>
                  </a:cubicBezTo>
                  <a:cubicBezTo>
                    <a:pt x="304800" y="294526"/>
                    <a:pt x="517132" y="375006"/>
                    <a:pt x="616449" y="359595"/>
                  </a:cubicBezTo>
                  <a:cubicBezTo>
                    <a:pt x="715766" y="344184"/>
                    <a:pt x="767137" y="285964"/>
                    <a:pt x="801384" y="226031"/>
                  </a:cubicBezTo>
                  <a:cubicBezTo>
                    <a:pt x="835631" y="166099"/>
                    <a:pt x="828782" y="83049"/>
                    <a:pt x="821933"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4" name="Picture 8" descr="C:\Documents and Settings\Administrator\Local Settings\Temporary Internet Files\Content.IE5\YP27MHEV\MCj04315760000[1].png"/>
            <p:cNvPicPr>
              <a:picLocks noChangeAspect="1" noChangeArrowheads="1"/>
            </p:cNvPicPr>
            <p:nvPr/>
          </p:nvPicPr>
          <p:blipFill>
            <a:blip r:embed="rId3" cstate="print"/>
            <a:srcRect/>
            <a:stretch>
              <a:fillRect/>
            </a:stretch>
          </p:blipFill>
          <p:spPr bwMode="auto">
            <a:xfrm>
              <a:off x="772331" y="4171464"/>
              <a:ext cx="1102706" cy="1110057"/>
            </a:xfrm>
            <a:prstGeom prst="rect">
              <a:avLst/>
            </a:prstGeom>
            <a:noFill/>
          </p:spPr>
        </p:pic>
        <p:pic>
          <p:nvPicPr>
            <p:cNvPr id="45" name="Picture 2" descr="C:\Documents and Settings\csve\Local Settings\Temporary Internet Files\Content.IE5\4PQ7052J\MC900432623[1].png"/>
            <p:cNvPicPr>
              <a:picLocks noChangeAspect="1" noChangeArrowheads="1"/>
            </p:cNvPicPr>
            <p:nvPr/>
          </p:nvPicPr>
          <p:blipFill>
            <a:blip r:embed="rId5" cstate="print"/>
            <a:srcRect/>
            <a:stretch>
              <a:fillRect/>
            </a:stretch>
          </p:blipFill>
          <p:spPr bwMode="auto">
            <a:xfrm flipH="1">
              <a:off x="273956" y="4474537"/>
              <a:ext cx="825378" cy="775556"/>
            </a:xfrm>
            <a:prstGeom prst="rect">
              <a:avLst/>
            </a:prstGeom>
            <a:noFill/>
          </p:spPr>
        </p:pic>
        <p:sp>
          <p:nvSpPr>
            <p:cNvPr id="46" name="Left Arrow 45"/>
            <p:cNvSpPr/>
            <p:nvPr/>
          </p:nvSpPr>
          <p:spPr>
            <a:xfrm rot="8234820">
              <a:off x="1690714" y="3540234"/>
              <a:ext cx="1593519" cy="384886"/>
            </a:xfrm>
            <a:prstGeom prst="leftArrow">
              <a:avLst>
                <a:gd name="adj1" fmla="val 37438"/>
                <a:gd name="adj2" fmla="val 454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
            <p:cNvSpPr/>
            <p:nvPr/>
          </p:nvSpPr>
          <p:spPr>
            <a:xfrm>
              <a:off x="708918" y="5070297"/>
              <a:ext cx="955496" cy="41610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sp>
          <p:nvSpPr>
            <p:cNvPr id="48" name="Rounded Rectangle 47"/>
            <p:cNvSpPr/>
            <p:nvPr/>
          </p:nvSpPr>
          <p:spPr>
            <a:xfrm rot="19090798">
              <a:off x="1770842" y="366523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49" name="Rounded Rectangle 48"/>
            <p:cNvSpPr/>
            <p:nvPr/>
          </p:nvSpPr>
          <p:spPr>
            <a:xfrm rot="19090798">
              <a:off x="1995161" y="3468316"/>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0" name="Rounded Rectangle 49"/>
            <p:cNvSpPr/>
            <p:nvPr/>
          </p:nvSpPr>
          <p:spPr>
            <a:xfrm rot="19090798">
              <a:off x="2229755" y="3261121"/>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1" name="Rounded Rectangle 50"/>
            <p:cNvSpPr/>
            <p:nvPr/>
          </p:nvSpPr>
          <p:spPr>
            <a:xfrm rot="19090798">
              <a:off x="2454073" y="306419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2" name="Rectangle 4"/>
            <p:cNvSpPr/>
            <p:nvPr/>
          </p:nvSpPr>
          <p:spPr>
            <a:xfrm>
              <a:off x="1407560" y="2542855"/>
              <a:ext cx="614736" cy="241443"/>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Tasks</a:t>
              </a:r>
            </a:p>
          </p:txBody>
        </p:sp>
        <p:cxnSp>
          <p:nvCxnSpPr>
            <p:cNvPr id="53" name="Straight Arrow Connector 52"/>
            <p:cNvCxnSpPr>
              <a:stCxn id="52" idx="2"/>
              <a:endCxn id="48" idx="0"/>
            </p:cNvCxnSpPr>
            <p:nvPr/>
          </p:nvCxnSpPr>
          <p:spPr>
            <a:xfrm rot="16200000" flipH="1">
              <a:off x="1284620" y="3214605"/>
              <a:ext cx="925772" cy="65157"/>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2"/>
              <a:endCxn id="49" idx="0"/>
            </p:cNvCxnSpPr>
            <p:nvPr/>
          </p:nvCxnSpPr>
          <p:spPr>
            <a:xfrm rot="16200000" flipH="1">
              <a:off x="1495242" y="3003984"/>
              <a:ext cx="728849" cy="289476"/>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2"/>
              <a:endCxn id="50" idx="0"/>
            </p:cNvCxnSpPr>
            <p:nvPr/>
          </p:nvCxnSpPr>
          <p:spPr>
            <a:xfrm rot="16200000" flipH="1">
              <a:off x="1716136" y="2783090"/>
              <a:ext cx="521654" cy="524070"/>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2"/>
              <a:endCxn id="51" idx="0"/>
            </p:cNvCxnSpPr>
            <p:nvPr/>
          </p:nvCxnSpPr>
          <p:spPr>
            <a:xfrm rot="16200000" flipH="1">
              <a:off x="1926756" y="2572470"/>
              <a:ext cx="324732" cy="748388"/>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7" name="Rectangle 4"/>
            <p:cNvSpPr/>
            <p:nvPr/>
          </p:nvSpPr>
          <p:spPr>
            <a:xfrm>
              <a:off x="7654247" y="4698715"/>
              <a:ext cx="1140432" cy="46918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Remote Environment</a:t>
              </a:r>
            </a:p>
          </p:txBody>
        </p:sp>
        <p:pic>
          <p:nvPicPr>
            <p:cNvPr id="58" name="Picture 3" descr="C:\Documents and Settings\csve\Local Settings\Temporary Internet Files\Content.IE5\8DARKL23\MC900431526[1].png"/>
            <p:cNvPicPr>
              <a:picLocks noChangeAspect="1" noChangeArrowheads="1"/>
            </p:cNvPicPr>
            <p:nvPr/>
          </p:nvPicPr>
          <p:blipFill>
            <a:blip r:embed="rId6" cstate="print"/>
            <a:srcRect/>
            <a:stretch>
              <a:fillRect/>
            </a:stretch>
          </p:blipFill>
          <p:spPr bwMode="auto">
            <a:xfrm>
              <a:off x="8488288" y="4517515"/>
              <a:ext cx="460502" cy="460502"/>
            </a:xfrm>
            <a:prstGeom prst="rect">
              <a:avLst/>
            </a:prstGeom>
            <a:noFill/>
          </p:spPr>
        </p:pic>
        <p:sp>
          <p:nvSpPr>
            <p:cNvPr id="59" name="Rounded Rectangle 58"/>
            <p:cNvSpPr/>
            <p:nvPr/>
          </p:nvSpPr>
          <p:spPr>
            <a:xfrm>
              <a:off x="8534662" y="4151545"/>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spTree>
    <p:extLst>
      <p:ext uri="{BB962C8B-B14F-4D97-AF65-F5344CB8AC3E}">
        <p14:creationId xmlns:p14="http://schemas.microsoft.com/office/powerpoint/2010/main" val="31953558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
        <p:nvSpPr>
          <p:cNvPr id="8" name="Rounded Rectangle 7"/>
          <p:cNvSpPr/>
          <p:nvPr/>
        </p:nvSpPr>
        <p:spPr bwMode="auto">
          <a:xfrm>
            <a:off x="0" y="43815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93680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Libraries</a:t>
            </a:r>
            <a:endParaRPr lang="en-US" dirty="0"/>
          </a:p>
        </p:txBody>
      </p:sp>
      <p:sp>
        <p:nvSpPr>
          <p:cNvPr id="3" name="Content Placeholder 2"/>
          <p:cNvSpPr>
            <a:spLocks noGrp="1"/>
          </p:cNvSpPr>
          <p:nvPr>
            <p:ph idx="1"/>
          </p:nvPr>
        </p:nvSpPr>
        <p:spPr/>
        <p:txBody>
          <a:bodyPr/>
          <a:lstStyle/>
          <a:p>
            <a:pPr algn="just"/>
            <a:r>
              <a:rPr lang="en-AU" sz="2000" dirty="0" smtClean="0"/>
              <a:t>Aneka provides a set of ready to use tasks for performing the most basic operations for remote file management. These tasks are part of the </a:t>
            </a:r>
            <a:r>
              <a:rPr lang="en-AU" sz="2000" i="1" dirty="0" err="1" smtClean="0"/>
              <a:t>Aneka.Tasks.BaseTasks</a:t>
            </a:r>
            <a:r>
              <a:rPr lang="en-AU" sz="2000" i="1" dirty="0" smtClean="0"/>
              <a:t> </a:t>
            </a:r>
            <a:r>
              <a:rPr lang="en-AU" sz="2000" dirty="0" smtClean="0"/>
              <a:t>namespace, which is part of the </a:t>
            </a:r>
            <a:r>
              <a:rPr lang="en-AU" sz="2000" i="1" dirty="0" err="1" smtClean="0"/>
              <a:t>Aneka.Tasks.dll</a:t>
            </a:r>
            <a:r>
              <a:rPr lang="en-AU" sz="2000" dirty="0" smtClean="0"/>
              <a:t> library. The following operations are implemented:</a:t>
            </a:r>
            <a:endParaRPr lang="en-US" sz="2000" dirty="0" smtClean="0"/>
          </a:p>
          <a:p>
            <a:pPr lvl="1"/>
            <a:r>
              <a:rPr lang="en-AU" sz="1200" b="1" dirty="0" smtClean="0"/>
              <a:t>File copy.</a:t>
            </a:r>
            <a:r>
              <a:rPr lang="en-AU" sz="1200" dirty="0" smtClean="0"/>
              <a:t> The </a:t>
            </a:r>
            <a:r>
              <a:rPr lang="en-AU" sz="1200" i="1" dirty="0" err="1" smtClean="0"/>
              <a:t>LocalCopyTask</a:t>
            </a:r>
            <a:r>
              <a:rPr lang="en-AU" sz="1200" i="1" dirty="0" smtClean="0"/>
              <a:t> </a:t>
            </a:r>
            <a:r>
              <a:rPr lang="en-AU" sz="1200" dirty="0" smtClean="0"/>
              <a:t>performs the copy of a file on the remote node; it takes as input a file and produces a copy of it under a different name or path.</a:t>
            </a:r>
            <a:endParaRPr lang="en-US" sz="1200" dirty="0" smtClean="0"/>
          </a:p>
          <a:p>
            <a:pPr lvl="1"/>
            <a:r>
              <a:rPr lang="en-AU" sz="1200" b="1" dirty="0" smtClean="0"/>
              <a:t>Legacy application execution.</a:t>
            </a:r>
            <a:r>
              <a:rPr lang="en-AU" sz="1200" dirty="0" smtClean="0"/>
              <a:t> The </a:t>
            </a:r>
            <a:r>
              <a:rPr lang="en-AU" sz="1200" i="1" dirty="0" err="1" smtClean="0"/>
              <a:t>ExecuteTask</a:t>
            </a:r>
            <a:r>
              <a:rPr lang="en-AU" sz="1200" dirty="0" smtClean="0"/>
              <a:t> allows executing external and legacy applications by using the </a:t>
            </a:r>
            <a:r>
              <a:rPr lang="en-AU" sz="1200" i="1" dirty="0" err="1" smtClean="0"/>
              <a:t>System.Diagnostics.Process</a:t>
            </a:r>
            <a:r>
              <a:rPr lang="en-AU" sz="1200" dirty="0" smtClean="0"/>
              <a:t> class. It requires the location of the executable file to run and it is also possible to specify command line parameters.</a:t>
            </a:r>
            <a:r>
              <a:rPr lang="en-AU" sz="1200" i="1" dirty="0" smtClean="0"/>
              <a:t> </a:t>
            </a:r>
            <a:r>
              <a:rPr lang="en-AU" sz="1200" i="1" dirty="0" err="1" smtClean="0"/>
              <a:t>ExecuteTask</a:t>
            </a:r>
            <a:r>
              <a:rPr lang="en-AU" sz="1200" dirty="0" smtClean="0"/>
              <a:t> also collect the standard error and standard output produced by the execution of the application.</a:t>
            </a:r>
            <a:endParaRPr lang="en-US" sz="1200" dirty="0" smtClean="0"/>
          </a:p>
          <a:p>
            <a:pPr lvl="1"/>
            <a:r>
              <a:rPr lang="en-AU" sz="1200" b="1" dirty="0" smtClean="0"/>
              <a:t>Substitute operation.</a:t>
            </a:r>
            <a:r>
              <a:rPr lang="en-AU" sz="1200" dirty="0" smtClean="0"/>
              <a:t> The </a:t>
            </a:r>
            <a:r>
              <a:rPr lang="en-AU" sz="1200" i="1" dirty="0" err="1" smtClean="0"/>
              <a:t>SubstituteTask</a:t>
            </a:r>
            <a:r>
              <a:rPr lang="en-AU" sz="1200" dirty="0" smtClean="0"/>
              <a:t> performs a search and replace operation within a given file by saving the resulting file under a different name. It is possible to specify a collection of string-based name-value pairs representing the strings to search together with their corresponding replacements.</a:t>
            </a:r>
            <a:endParaRPr lang="en-US" sz="1200" dirty="0" smtClean="0"/>
          </a:p>
          <a:p>
            <a:pPr lvl="1"/>
            <a:r>
              <a:rPr lang="en-AU" sz="1200" b="1" dirty="0" smtClean="0"/>
              <a:t>File deletion.</a:t>
            </a:r>
            <a:r>
              <a:rPr lang="en-AU" sz="1200" dirty="0" smtClean="0"/>
              <a:t> The </a:t>
            </a:r>
            <a:r>
              <a:rPr lang="en-AU" sz="1200" i="1" dirty="0" err="1" smtClean="0"/>
              <a:t>DeleteTask</a:t>
            </a:r>
            <a:r>
              <a:rPr lang="en-AU" sz="1200" dirty="0" smtClean="0"/>
              <a:t> deletes a file that is accessible through the file system on the remote node.</a:t>
            </a:r>
            <a:endParaRPr lang="en-US" sz="1200" dirty="0" smtClean="0"/>
          </a:p>
          <a:p>
            <a:pPr lvl="1"/>
            <a:r>
              <a:rPr lang="en-AU" sz="1200" b="1" dirty="0" smtClean="0"/>
              <a:t>Timed delay.</a:t>
            </a:r>
            <a:r>
              <a:rPr lang="en-AU" sz="1200" dirty="0" smtClean="0"/>
              <a:t> The </a:t>
            </a:r>
            <a:r>
              <a:rPr lang="en-AU" sz="1200" i="1" dirty="0" err="1" smtClean="0"/>
              <a:t>WaitTask</a:t>
            </a:r>
            <a:r>
              <a:rPr lang="en-AU" sz="1200" dirty="0" smtClean="0"/>
              <a:t> introduces a timed delay. This task can be used in several scenarios, for example it can be used for profiling or simply simulation of the execution. Also, it can also be used to introduce a pause between the executions of two applications if needed.</a:t>
            </a:r>
            <a:endParaRPr lang="en-US" sz="1200" dirty="0" smtClean="0"/>
          </a:p>
          <a:p>
            <a:pPr lvl="1"/>
            <a:r>
              <a:rPr lang="en-AU" sz="1200" b="1" dirty="0" smtClean="0"/>
              <a:t>Task composition.</a:t>
            </a:r>
            <a:r>
              <a:rPr lang="en-AU" sz="1200" dirty="0" smtClean="0"/>
              <a:t> The </a:t>
            </a:r>
            <a:r>
              <a:rPr lang="en-AU" sz="1200" i="1" dirty="0" err="1" smtClean="0"/>
              <a:t>CompositeTask</a:t>
            </a:r>
            <a:r>
              <a:rPr lang="en-AU" sz="1200" dirty="0" smtClean="0"/>
              <a:t> implements the composite pattern and allows expressing a task as a composition of multiple tasks that are executed in sequence. This task is very useful to perform complex tasks involving the combination of operations implemented in other tasks. </a:t>
            </a:r>
            <a:endParaRPr lang="en-US" sz="1200" dirty="0" smtClean="0"/>
          </a:p>
          <a:p>
            <a:pPr lvl="1"/>
            <a:r>
              <a:rPr lang="en-US" sz="1200" dirty="0" smtClean="0"/>
              <a:t>In software engineering, the composite pattern is a software design pattern, which allows expressing a combination of components as a single component. The advantage of using such pattern resides in creating a software infrastructure that allows forwarding the execution of an operation to a group of objects by treating it as single unit and in completely transparent manner.</a:t>
            </a:r>
            <a:endParaRPr lang="en-US" sz="2400"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Tree>
    <p:extLst>
      <p:ext uri="{BB962C8B-B14F-4D97-AF65-F5344CB8AC3E}">
        <p14:creationId xmlns:p14="http://schemas.microsoft.com/office/powerpoint/2010/main" val="14934661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
        <p:nvSpPr>
          <p:cNvPr id="8" name="Rounded Rectangle 7"/>
          <p:cNvSpPr/>
          <p:nvPr/>
        </p:nvSpPr>
        <p:spPr bwMode="auto">
          <a:xfrm>
            <a:off x="0" y="4800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7039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Integration</a:t>
            </a:r>
            <a:endParaRPr lang="en-US" dirty="0"/>
          </a:p>
        </p:txBody>
      </p:sp>
      <p:sp>
        <p:nvSpPr>
          <p:cNvPr id="6" name="Content Placeholder 5"/>
          <p:cNvSpPr>
            <a:spLocks noGrp="1"/>
          </p:cNvSpPr>
          <p:nvPr>
            <p:ph idx="1"/>
          </p:nvPr>
        </p:nvSpPr>
        <p:spPr>
          <a:xfrm>
            <a:off x="163080" y="999565"/>
            <a:ext cx="8848147" cy="5577728"/>
          </a:xfrm>
        </p:spPr>
        <p:txBody>
          <a:bodyPr/>
          <a:lstStyle/>
          <a:p>
            <a:pPr algn="just"/>
            <a:r>
              <a:rPr lang="en-AU" sz="2400" dirty="0" smtClean="0"/>
              <a:t>Aneka provides integration with other technologies and applications by means of Web Services, which allow some of the services hosted in the Cloud to be accessible in platform independent fashion. </a:t>
            </a:r>
          </a:p>
          <a:p>
            <a:pPr algn="just"/>
            <a:r>
              <a:rPr lang="en-AU" sz="2400" dirty="0" smtClean="0"/>
              <a:t>Among these, the task submission web service allows third party applications to submit tasks as it happens in traditional Computing Grids.</a:t>
            </a:r>
          </a:p>
          <a:p>
            <a:pPr algn="just"/>
            <a:r>
              <a:rPr lang="en-AU" sz="2400" dirty="0" smtClean="0"/>
              <a:t>The task submission web service is an additional component that can be deployed in any ASP.NET web server and that exposes a simple interface for job submission, which is compliant with the Aneka application model. </a:t>
            </a:r>
          </a:p>
          <a:p>
            <a:pPr algn="just"/>
            <a:r>
              <a:rPr lang="en-AU" sz="2400" dirty="0" smtClean="0"/>
              <a:t>The task web service provides an interface that is more compliant with the traditional way fostered by Grid Computing. Therefore, the new concept of </a:t>
            </a:r>
            <a:r>
              <a:rPr lang="en-AU" sz="2400" i="1" dirty="0" smtClean="0"/>
              <a:t>job</a:t>
            </a:r>
            <a:r>
              <a:rPr lang="en-AU" sz="2400" dirty="0" smtClean="0"/>
              <a:t>, which is a collection of predefined tasks, is introduced.. </a:t>
            </a:r>
            <a:endParaRPr lang="en-US" sz="24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83</a:t>
            </a:fld>
            <a:endParaRPr lang="en-US"/>
          </a:p>
        </p:txBody>
      </p:sp>
    </p:spTree>
    <p:extLst>
      <p:ext uri="{BB962C8B-B14F-4D97-AF65-F5344CB8AC3E}">
        <p14:creationId xmlns:p14="http://schemas.microsoft.com/office/powerpoint/2010/main" val="9194340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Web Services Integration</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84</a:t>
            </a:fld>
            <a:endParaRPr lang="en-US"/>
          </a:p>
        </p:txBody>
      </p:sp>
      <p:grpSp>
        <p:nvGrpSpPr>
          <p:cNvPr id="8" name="Group 7"/>
          <p:cNvGrpSpPr/>
          <p:nvPr/>
        </p:nvGrpSpPr>
        <p:grpSpPr>
          <a:xfrm>
            <a:off x="-76200" y="1244009"/>
            <a:ext cx="9213111" cy="5275324"/>
            <a:chOff x="159489" y="1244009"/>
            <a:chExt cx="8825024" cy="5275324"/>
          </a:xfrm>
        </p:grpSpPr>
        <p:sp>
          <p:nvSpPr>
            <p:cNvPr id="9" name="Rectangle 8"/>
            <p:cNvSpPr/>
            <p:nvPr/>
          </p:nvSpPr>
          <p:spPr>
            <a:xfrm>
              <a:off x="159489" y="1244009"/>
              <a:ext cx="8825024" cy="5275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p:cNvSpPr/>
            <p:nvPr/>
          </p:nvSpPr>
          <p:spPr>
            <a:xfrm>
              <a:off x="2432116" y="4317476"/>
              <a:ext cx="1272618" cy="678730"/>
            </a:xfrm>
            <a:prstGeom prst="trapezoid">
              <a:avLst>
                <a:gd name="adj" fmla="val 208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9"/>
            <p:cNvGrpSpPr/>
            <p:nvPr/>
          </p:nvGrpSpPr>
          <p:grpSpPr>
            <a:xfrm>
              <a:off x="235285" y="1719395"/>
              <a:ext cx="1708956" cy="1314936"/>
              <a:chOff x="222586" y="4130368"/>
              <a:chExt cx="1708956" cy="1314936"/>
            </a:xfrm>
          </p:grpSpPr>
          <p:sp>
            <p:nvSpPr>
              <p:cNvPr id="80" name="Oval 3"/>
              <p:cNvSpPr/>
              <p:nvPr/>
            </p:nvSpPr>
            <p:spPr>
              <a:xfrm>
                <a:off x="285964" y="4618050"/>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 descr="C:\Documents and Settings\Administrator\Local Settings\Temporary Internet Files\Content.IE5\YP27MHEV\MCj04315760000[1].png"/>
              <p:cNvPicPr>
                <a:picLocks noChangeAspect="1" noChangeArrowheads="1"/>
              </p:cNvPicPr>
              <p:nvPr/>
            </p:nvPicPr>
            <p:blipFill>
              <a:blip r:embed="rId2" cstate="print"/>
              <a:srcRect/>
              <a:stretch>
                <a:fillRect/>
              </a:stretch>
            </p:blipFill>
            <p:spPr bwMode="auto">
              <a:xfrm>
                <a:off x="720961" y="4130368"/>
                <a:ext cx="1102706" cy="1110057"/>
              </a:xfrm>
              <a:prstGeom prst="rect">
                <a:avLst/>
              </a:prstGeom>
              <a:noFill/>
            </p:spPr>
          </p:pic>
          <p:pic>
            <p:nvPicPr>
              <p:cNvPr id="82" name="Picture 2" descr="C:\Documents and Settings\csve\Local Settings\Temporary Internet Files\Content.IE5\4PQ7052J\MC900432623[1].png"/>
              <p:cNvPicPr>
                <a:picLocks noChangeAspect="1" noChangeArrowheads="1"/>
              </p:cNvPicPr>
              <p:nvPr/>
            </p:nvPicPr>
            <p:blipFill>
              <a:blip r:embed="rId3" cstate="print"/>
              <a:srcRect/>
              <a:stretch>
                <a:fillRect/>
              </a:stretch>
            </p:blipFill>
            <p:spPr bwMode="auto">
              <a:xfrm flipH="1">
                <a:off x="222586" y="4433441"/>
                <a:ext cx="825378" cy="775556"/>
              </a:xfrm>
              <a:prstGeom prst="rect">
                <a:avLst/>
              </a:prstGeom>
              <a:noFill/>
            </p:spPr>
          </p:pic>
          <p:sp>
            <p:nvSpPr>
              <p:cNvPr id="83" name="Rectangle 4"/>
              <p:cNvSpPr/>
              <p:nvPr/>
            </p:nvSpPr>
            <p:spPr>
              <a:xfrm>
                <a:off x="534055" y="5183313"/>
                <a:ext cx="1253765"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Client Machine</a:t>
                </a:r>
              </a:p>
            </p:txBody>
          </p:sp>
        </p:grpSp>
        <p:sp>
          <p:nvSpPr>
            <p:cNvPr id="12" name="Rounded Rectangle 11"/>
            <p:cNvSpPr/>
            <p:nvPr/>
          </p:nvSpPr>
          <p:spPr>
            <a:xfrm>
              <a:off x="2215299" y="1437824"/>
              <a:ext cx="1414020" cy="2118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File dependencies</a:t>
              </a:r>
              <a:endParaRPr lang="en-US" sz="1200" dirty="0">
                <a:solidFill>
                  <a:srgbClr val="000000"/>
                </a:solidFill>
              </a:endParaRPr>
            </a:p>
          </p:txBody>
        </p:sp>
        <p:grpSp>
          <p:nvGrpSpPr>
            <p:cNvPr id="13" name="Group 73"/>
            <p:cNvGrpSpPr/>
            <p:nvPr/>
          </p:nvGrpSpPr>
          <p:grpSpPr>
            <a:xfrm>
              <a:off x="4718651" y="2765064"/>
              <a:ext cx="4215529" cy="3240469"/>
              <a:chOff x="4671517" y="1586713"/>
              <a:chExt cx="4215529" cy="3240469"/>
            </a:xfrm>
          </p:grpSpPr>
          <p:sp>
            <p:nvSpPr>
              <p:cNvPr id="48" name="Oval 30"/>
              <p:cNvSpPr/>
              <p:nvPr/>
            </p:nvSpPr>
            <p:spPr>
              <a:xfrm>
                <a:off x="4671517" y="2211572"/>
                <a:ext cx="3760101" cy="1541723"/>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p:cNvSpPr>
                <a:spLocks noChangeAspect="1" noEditPoints="1" noChangeArrowheads="1"/>
              </p:cNvSpPr>
              <p:nvPr/>
            </p:nvSpPr>
            <p:spPr bwMode="auto">
              <a:xfrm>
                <a:off x="4768861" y="2963461"/>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0" name="Rectangle 4"/>
              <p:cNvSpPr/>
              <p:nvPr/>
            </p:nvSpPr>
            <p:spPr>
              <a:xfrm>
                <a:off x="4933507" y="3059988"/>
                <a:ext cx="645243" cy="422954"/>
              </a:xfrm>
              <a:prstGeom prst="round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Index </a:t>
                </a:r>
              </a:p>
              <a:p>
                <a:pPr algn="ctr"/>
                <a:r>
                  <a:rPr lang="en-US" sz="1200" dirty="0" smtClean="0">
                    <a:solidFill>
                      <a:srgbClr val="000000"/>
                    </a:solidFill>
                  </a:rPr>
                  <a:t>Node</a:t>
                </a:r>
              </a:p>
            </p:txBody>
          </p:sp>
          <p:pic>
            <p:nvPicPr>
              <p:cNvPr id="51" name="Picture 697" descr="MCj04352420000[1]"/>
              <p:cNvPicPr>
                <a:picLocks noChangeAspect="1" noChangeArrowheads="1"/>
              </p:cNvPicPr>
              <p:nvPr/>
            </p:nvPicPr>
            <p:blipFill>
              <a:blip r:embed="rId4" cstate="print"/>
              <a:srcRect/>
              <a:stretch>
                <a:fillRect/>
              </a:stretch>
            </p:blipFill>
            <p:spPr bwMode="auto">
              <a:xfrm flipH="1">
                <a:off x="5476008" y="2763383"/>
                <a:ext cx="664588" cy="1451382"/>
              </a:xfrm>
              <a:prstGeom prst="rect">
                <a:avLst/>
              </a:prstGeom>
              <a:noFill/>
              <a:ln w="9525">
                <a:noFill/>
                <a:miter lim="800000"/>
                <a:headEnd/>
                <a:tailEnd/>
              </a:ln>
            </p:spPr>
          </p:pic>
          <p:sp>
            <p:nvSpPr>
              <p:cNvPr id="52" name="Rounded Rectangle 51"/>
              <p:cNvSpPr/>
              <p:nvPr/>
            </p:nvSpPr>
            <p:spPr>
              <a:xfrm>
                <a:off x="5095335" y="3818334"/>
                <a:ext cx="1103445" cy="4027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Membership</a:t>
                </a:r>
              </a:p>
              <a:p>
                <a:pPr algn="ctr"/>
                <a:r>
                  <a:rPr lang="en-US" sz="1200" dirty="0" smtClean="0">
                    <a:solidFill>
                      <a:srgbClr val="000000"/>
                    </a:solidFill>
                  </a:rPr>
                  <a:t>Catalogue</a:t>
                </a:r>
                <a:endParaRPr lang="en-US" sz="1200" dirty="0">
                  <a:solidFill>
                    <a:srgbClr val="000000"/>
                  </a:solidFill>
                </a:endParaRPr>
              </a:p>
            </p:txBody>
          </p:sp>
          <p:grpSp>
            <p:nvGrpSpPr>
              <p:cNvPr id="53" name="Group 47"/>
              <p:cNvGrpSpPr/>
              <p:nvPr/>
            </p:nvGrpSpPr>
            <p:grpSpPr>
              <a:xfrm>
                <a:off x="6016414" y="1586713"/>
                <a:ext cx="1175990" cy="919795"/>
                <a:chOff x="6633104" y="1512286"/>
                <a:chExt cx="1175990" cy="919795"/>
              </a:xfrm>
            </p:grpSpPr>
            <p:sp>
              <p:nvSpPr>
                <p:cNvPr id="76" name="Cloud"/>
                <p:cNvSpPr>
                  <a:spLocks noChangeAspect="1" noEditPoints="1" noChangeArrowheads="1"/>
                </p:cNvSpPr>
                <p:nvPr/>
              </p:nvSpPr>
              <p:spPr bwMode="auto">
                <a:xfrm>
                  <a:off x="6633104" y="1797424"/>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7" name="Picture 697" descr="MCj04352420000[1]"/>
                <p:cNvPicPr>
                  <a:picLocks noChangeAspect="1" noChangeArrowheads="1"/>
                </p:cNvPicPr>
                <p:nvPr/>
              </p:nvPicPr>
              <p:blipFill>
                <a:blip r:embed="rId4" cstate="print"/>
                <a:srcRect/>
                <a:stretch>
                  <a:fillRect/>
                </a:stretch>
              </p:blipFill>
              <p:spPr bwMode="auto">
                <a:xfrm flipH="1">
                  <a:off x="7095701" y="1512286"/>
                  <a:ext cx="389620" cy="850884"/>
                </a:xfrm>
                <a:prstGeom prst="rect">
                  <a:avLst/>
                </a:prstGeom>
                <a:noFill/>
                <a:ln w="9525">
                  <a:noFill/>
                  <a:miter lim="800000"/>
                  <a:headEnd/>
                  <a:tailEnd/>
                </a:ln>
              </p:spPr>
            </p:pic>
            <p:pic>
              <p:nvPicPr>
                <p:cNvPr id="78" name="Picture 77" descr="database.png"/>
                <p:cNvPicPr>
                  <a:picLocks noChangeAspect="1"/>
                </p:cNvPicPr>
                <p:nvPr/>
              </p:nvPicPr>
              <p:blipFill>
                <a:blip r:embed="rId5" cstate="print"/>
                <a:stretch>
                  <a:fillRect/>
                </a:stretch>
              </p:blipFill>
              <p:spPr>
                <a:xfrm>
                  <a:off x="7297517" y="1816435"/>
                  <a:ext cx="368558" cy="368558"/>
                </a:xfrm>
                <a:prstGeom prst="rect">
                  <a:avLst/>
                </a:prstGeom>
              </p:spPr>
            </p:pic>
            <p:sp>
              <p:nvSpPr>
                <p:cNvPr id="79" name="Rounded Rectangle 78"/>
                <p:cNvSpPr/>
                <p:nvPr/>
              </p:nvSpPr>
              <p:spPr>
                <a:xfrm>
                  <a:off x="6640601" y="2200941"/>
                  <a:ext cx="1168493" cy="2038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StorageService</a:t>
                  </a:r>
                  <a:endParaRPr lang="en-US" sz="1200" dirty="0">
                    <a:solidFill>
                      <a:srgbClr val="000000"/>
                    </a:solidFill>
                  </a:endParaRPr>
                </a:p>
              </p:txBody>
            </p:sp>
          </p:grpSp>
          <p:grpSp>
            <p:nvGrpSpPr>
              <p:cNvPr id="54" name="Group 48"/>
              <p:cNvGrpSpPr/>
              <p:nvPr/>
            </p:nvGrpSpPr>
            <p:grpSpPr>
              <a:xfrm>
                <a:off x="4690891" y="1898603"/>
                <a:ext cx="1064869" cy="909162"/>
                <a:chOff x="5041765" y="1728482"/>
                <a:chExt cx="1064869" cy="909162"/>
              </a:xfrm>
            </p:grpSpPr>
            <p:sp>
              <p:nvSpPr>
                <p:cNvPr id="72" name="Cloud"/>
                <p:cNvSpPr>
                  <a:spLocks noChangeAspect="1" noEditPoints="1" noChangeArrowheads="1"/>
                </p:cNvSpPr>
                <p:nvPr/>
              </p:nvSpPr>
              <p:spPr bwMode="auto">
                <a:xfrm>
                  <a:off x="5041765" y="200298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3" name="Picture 697" descr="MCj04352420000[1]"/>
                <p:cNvPicPr>
                  <a:picLocks noChangeAspect="1" noChangeArrowheads="1"/>
                </p:cNvPicPr>
                <p:nvPr/>
              </p:nvPicPr>
              <p:blipFill>
                <a:blip r:embed="rId4" cstate="print"/>
                <a:srcRect/>
                <a:stretch>
                  <a:fillRect/>
                </a:stretch>
              </p:blipFill>
              <p:spPr bwMode="auto">
                <a:xfrm flipH="1">
                  <a:off x="5196018" y="1728482"/>
                  <a:ext cx="389620" cy="850884"/>
                </a:xfrm>
                <a:prstGeom prst="rect">
                  <a:avLst/>
                </a:prstGeom>
                <a:noFill/>
                <a:ln w="9525">
                  <a:noFill/>
                  <a:miter lim="800000"/>
                  <a:headEnd/>
                  <a:tailEnd/>
                </a:ln>
              </p:spPr>
            </p:pic>
            <p:sp>
              <p:nvSpPr>
                <p:cNvPr id="74" name="Rounded Rectangle 73"/>
                <p:cNvSpPr/>
                <p:nvPr/>
              </p:nvSpPr>
              <p:spPr>
                <a:xfrm>
                  <a:off x="5049262" y="2406504"/>
                  <a:ext cx="1046739" cy="22328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TaskScheduler</a:t>
                  </a:r>
                  <a:endParaRPr lang="en-US" sz="1200" dirty="0">
                    <a:solidFill>
                      <a:srgbClr val="000000"/>
                    </a:solidFill>
                  </a:endParaRPr>
                </a:p>
              </p:txBody>
            </p:sp>
            <p:pic>
              <p:nvPicPr>
                <p:cNvPr id="75" name="Picture 2" descr="C:\Documents and Settings\csve\Local Settings\Temporary Internet Files\Content.IE5\8DARKL23\MC900432664[1].png"/>
                <p:cNvPicPr>
                  <a:picLocks noChangeAspect="1" noChangeArrowheads="1"/>
                </p:cNvPicPr>
                <p:nvPr/>
              </p:nvPicPr>
              <p:blipFill>
                <a:blip r:embed="rId6" cstate="print"/>
                <a:srcRect/>
                <a:stretch>
                  <a:fillRect/>
                </a:stretch>
              </p:blipFill>
              <p:spPr bwMode="auto">
                <a:xfrm>
                  <a:off x="5437224" y="1880633"/>
                  <a:ext cx="570171" cy="570171"/>
                </a:xfrm>
                <a:prstGeom prst="rect">
                  <a:avLst/>
                </a:prstGeom>
                <a:noFill/>
              </p:spPr>
            </p:pic>
          </p:grpSp>
          <p:sp>
            <p:nvSpPr>
              <p:cNvPr id="55" name="Rounded Rectangle 54"/>
              <p:cNvSpPr/>
              <p:nvPr/>
            </p:nvSpPr>
            <p:spPr>
              <a:xfrm>
                <a:off x="7466397" y="4121889"/>
                <a:ext cx="1046739" cy="365049"/>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TaskExecution</a:t>
                </a:r>
                <a:endParaRPr lang="en-US" sz="1200" dirty="0" smtClean="0">
                  <a:solidFill>
                    <a:srgbClr val="000000"/>
                  </a:solidFill>
                </a:endParaRPr>
              </a:p>
              <a:p>
                <a:pPr algn="ctr"/>
                <a:r>
                  <a:rPr lang="en-US" sz="1200" dirty="0" smtClean="0">
                    <a:solidFill>
                      <a:srgbClr val="000000"/>
                    </a:solidFill>
                  </a:rPr>
                  <a:t>Service</a:t>
                </a:r>
                <a:endParaRPr lang="en-US" sz="1200" dirty="0">
                  <a:solidFill>
                    <a:srgbClr val="000000"/>
                  </a:solidFill>
                </a:endParaRPr>
              </a:p>
            </p:txBody>
          </p:sp>
          <p:grpSp>
            <p:nvGrpSpPr>
              <p:cNvPr id="56" name="Group 50"/>
              <p:cNvGrpSpPr/>
              <p:nvPr/>
            </p:nvGrpSpPr>
            <p:grpSpPr>
              <a:xfrm>
                <a:off x="6672090" y="3156789"/>
                <a:ext cx="843550" cy="850884"/>
                <a:chOff x="6810314" y="3039831"/>
                <a:chExt cx="843550" cy="850884"/>
              </a:xfrm>
            </p:grpSpPr>
            <p:sp>
              <p:nvSpPr>
                <p:cNvPr id="69"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0"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71"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57" name="Group 51"/>
              <p:cNvGrpSpPr/>
              <p:nvPr/>
            </p:nvGrpSpPr>
            <p:grpSpPr>
              <a:xfrm>
                <a:off x="7568771" y="2820092"/>
                <a:ext cx="843550" cy="850884"/>
                <a:chOff x="6810314" y="3039831"/>
                <a:chExt cx="843550" cy="850884"/>
              </a:xfrm>
            </p:grpSpPr>
            <p:sp>
              <p:nvSpPr>
                <p:cNvPr id="66"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67"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68"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58" name="Group 60"/>
              <p:cNvGrpSpPr/>
              <p:nvPr/>
            </p:nvGrpSpPr>
            <p:grpSpPr>
              <a:xfrm>
                <a:off x="7444725" y="1802911"/>
                <a:ext cx="843550" cy="850884"/>
                <a:chOff x="6810314" y="3039831"/>
                <a:chExt cx="843550" cy="850884"/>
              </a:xfrm>
            </p:grpSpPr>
            <p:sp>
              <p:nvSpPr>
                <p:cNvPr id="63"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64"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65"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sp>
            <p:nvSpPr>
              <p:cNvPr id="59" name="Freeform 58"/>
              <p:cNvSpPr/>
              <p:nvPr/>
            </p:nvSpPr>
            <p:spPr>
              <a:xfrm>
                <a:off x="7123814" y="3848986"/>
                <a:ext cx="340242" cy="538716"/>
              </a:xfrm>
              <a:custGeom>
                <a:avLst/>
                <a:gdLst>
                  <a:gd name="connsiteX0" fmla="*/ 340242 w 340242"/>
                  <a:gd name="connsiteY0" fmla="*/ 489098 h 538716"/>
                  <a:gd name="connsiteX1" fmla="*/ 116958 w 340242"/>
                  <a:gd name="connsiteY1" fmla="*/ 457200 h 538716"/>
                  <a:gd name="connsiteX2" fmla="*/ 0 w 340242"/>
                  <a:gd name="connsiteY2" fmla="*/ 0 h 538716"/>
                </a:gdLst>
                <a:ahLst/>
                <a:cxnLst>
                  <a:cxn ang="0">
                    <a:pos x="connsiteX0" y="connsiteY0"/>
                  </a:cxn>
                  <a:cxn ang="0">
                    <a:pos x="connsiteX1" y="connsiteY1"/>
                  </a:cxn>
                  <a:cxn ang="0">
                    <a:pos x="connsiteX2" y="connsiteY2"/>
                  </a:cxn>
                </a:cxnLst>
                <a:rect l="l" t="t" r="r" b="b"/>
                <a:pathLst>
                  <a:path w="340242" h="538716">
                    <a:moveTo>
                      <a:pt x="340242" y="489098"/>
                    </a:moveTo>
                    <a:cubicBezTo>
                      <a:pt x="256953" y="513907"/>
                      <a:pt x="173665" y="538716"/>
                      <a:pt x="116958" y="457200"/>
                    </a:cubicBezTo>
                    <a:cubicBezTo>
                      <a:pt x="60251" y="375684"/>
                      <a:pt x="30125" y="187842"/>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8240233" y="2488019"/>
                <a:ext cx="646813" cy="1883734"/>
              </a:xfrm>
              <a:custGeom>
                <a:avLst/>
                <a:gdLst>
                  <a:gd name="connsiteX0" fmla="*/ 276446 w 646813"/>
                  <a:gd name="connsiteY0" fmla="*/ 1828800 h 1883734"/>
                  <a:gd name="connsiteX1" fmla="*/ 499730 w 646813"/>
                  <a:gd name="connsiteY1" fmla="*/ 1786269 h 1883734"/>
                  <a:gd name="connsiteX2" fmla="*/ 637953 w 646813"/>
                  <a:gd name="connsiteY2" fmla="*/ 1244009 h 1883734"/>
                  <a:gd name="connsiteX3" fmla="*/ 446567 w 646813"/>
                  <a:gd name="connsiteY3" fmla="*/ 425302 h 1883734"/>
                  <a:gd name="connsiteX4" fmla="*/ 0 w 646813"/>
                  <a:gd name="connsiteY4" fmla="*/ 0 h 18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813" h="1883734">
                    <a:moveTo>
                      <a:pt x="276446" y="1828800"/>
                    </a:moveTo>
                    <a:cubicBezTo>
                      <a:pt x="357962" y="1856267"/>
                      <a:pt x="439479" y="1883734"/>
                      <a:pt x="499730" y="1786269"/>
                    </a:cubicBezTo>
                    <a:cubicBezTo>
                      <a:pt x="559981" y="1688804"/>
                      <a:pt x="646813" y="1470837"/>
                      <a:pt x="637953" y="1244009"/>
                    </a:cubicBezTo>
                    <a:cubicBezTo>
                      <a:pt x="629093" y="1017181"/>
                      <a:pt x="552892" y="632637"/>
                      <a:pt x="446567" y="425302"/>
                    </a:cubicBezTo>
                    <a:cubicBezTo>
                      <a:pt x="340242" y="217967"/>
                      <a:pt x="170121" y="108983"/>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8038214" y="3551274"/>
                <a:ext cx="148856" cy="563526"/>
              </a:xfrm>
              <a:custGeom>
                <a:avLst/>
                <a:gdLst>
                  <a:gd name="connsiteX0" fmla="*/ 0 w 148856"/>
                  <a:gd name="connsiteY0" fmla="*/ 563526 h 563526"/>
                  <a:gd name="connsiteX1" fmla="*/ 31898 w 148856"/>
                  <a:gd name="connsiteY1" fmla="*/ 393405 h 563526"/>
                  <a:gd name="connsiteX2" fmla="*/ 148856 w 148856"/>
                  <a:gd name="connsiteY2" fmla="*/ 0 h 563526"/>
                </a:gdLst>
                <a:ahLst/>
                <a:cxnLst>
                  <a:cxn ang="0">
                    <a:pos x="connsiteX0" y="connsiteY0"/>
                  </a:cxn>
                  <a:cxn ang="0">
                    <a:pos x="connsiteX1" y="connsiteY1"/>
                  </a:cxn>
                  <a:cxn ang="0">
                    <a:pos x="connsiteX2" y="connsiteY2"/>
                  </a:cxn>
                </a:cxnLst>
                <a:rect l="l" t="t" r="r" b="b"/>
                <a:pathLst>
                  <a:path w="148856" h="563526">
                    <a:moveTo>
                      <a:pt x="0" y="563526"/>
                    </a:moveTo>
                    <a:cubicBezTo>
                      <a:pt x="3544" y="525426"/>
                      <a:pt x="7089" y="487326"/>
                      <a:pt x="31898" y="393405"/>
                    </a:cubicBezTo>
                    <a:cubicBezTo>
                      <a:pt x="56707" y="299484"/>
                      <a:pt x="102781" y="149742"/>
                      <a:pt x="148856"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4"/>
              <p:cNvSpPr/>
              <p:nvPr/>
            </p:nvSpPr>
            <p:spPr>
              <a:xfrm>
                <a:off x="5847907" y="4357518"/>
                <a:ext cx="1403937" cy="46966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Aneka Cloud</a:t>
                </a:r>
              </a:p>
            </p:txBody>
          </p:sp>
        </p:grpSp>
        <p:grpSp>
          <p:nvGrpSpPr>
            <p:cNvPr id="14" name="Group 69"/>
            <p:cNvGrpSpPr/>
            <p:nvPr/>
          </p:nvGrpSpPr>
          <p:grpSpPr>
            <a:xfrm>
              <a:off x="2007909" y="2931738"/>
              <a:ext cx="2177593" cy="1574275"/>
              <a:chOff x="2290713" y="3101421"/>
              <a:chExt cx="2177593" cy="1574275"/>
            </a:xfrm>
          </p:grpSpPr>
          <p:sp>
            <p:nvSpPr>
              <p:cNvPr id="42" name="Cloud"/>
              <p:cNvSpPr>
                <a:spLocks noChangeAspect="1" noEditPoints="1" noChangeArrowheads="1"/>
              </p:cNvSpPr>
              <p:nvPr/>
            </p:nvSpPr>
            <p:spPr bwMode="auto">
              <a:xfrm>
                <a:off x="3160022" y="3614731"/>
                <a:ext cx="1308284" cy="7797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3" name="Picture 42" descr="earth.PNG"/>
              <p:cNvPicPr>
                <a:picLocks noChangeAspect="1"/>
              </p:cNvPicPr>
              <p:nvPr/>
            </p:nvPicPr>
            <p:blipFill>
              <a:blip r:embed="rId8" cstate="print"/>
              <a:stretch>
                <a:fillRect/>
              </a:stretch>
            </p:blipFill>
            <p:spPr>
              <a:xfrm>
                <a:off x="2639506" y="3101421"/>
                <a:ext cx="1574275" cy="1574275"/>
              </a:xfrm>
              <a:prstGeom prst="rect">
                <a:avLst/>
              </a:prstGeom>
            </p:spPr>
          </p:pic>
          <p:sp>
            <p:nvSpPr>
              <p:cNvPr id="44" name="Cloud"/>
              <p:cNvSpPr>
                <a:spLocks noChangeAspect="1" noEditPoints="1" noChangeArrowheads="1"/>
              </p:cNvSpPr>
              <p:nvPr/>
            </p:nvSpPr>
            <p:spPr bwMode="auto">
              <a:xfrm>
                <a:off x="2290713" y="3639184"/>
                <a:ext cx="1508289" cy="89893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5" name="Picture 697" descr="MCj04352420000[1]"/>
              <p:cNvPicPr>
                <a:picLocks noChangeAspect="1" noChangeArrowheads="1"/>
              </p:cNvPicPr>
              <p:nvPr/>
            </p:nvPicPr>
            <p:blipFill>
              <a:blip r:embed="rId4" cstate="print"/>
              <a:srcRect/>
              <a:stretch>
                <a:fillRect/>
              </a:stretch>
            </p:blipFill>
            <p:spPr bwMode="auto">
              <a:xfrm flipH="1">
                <a:off x="2488676" y="3459395"/>
                <a:ext cx="456946" cy="997916"/>
              </a:xfrm>
              <a:prstGeom prst="rect">
                <a:avLst/>
              </a:prstGeom>
              <a:noFill/>
              <a:ln w="9525">
                <a:noFill/>
                <a:miter lim="800000"/>
                <a:headEnd/>
                <a:tailEnd/>
              </a:ln>
            </p:spPr>
          </p:pic>
          <p:pic>
            <p:nvPicPr>
              <p:cNvPr id="46" name="Picture 45" descr="gnome_settings_default_applications.png"/>
              <p:cNvPicPr>
                <a:picLocks noChangeAspect="1"/>
              </p:cNvPicPr>
              <p:nvPr/>
            </p:nvPicPr>
            <p:blipFill>
              <a:blip r:embed="rId9" cstate="print"/>
              <a:stretch>
                <a:fillRect/>
              </a:stretch>
            </p:blipFill>
            <p:spPr>
              <a:xfrm rot="242214">
                <a:off x="2722746" y="3412383"/>
                <a:ext cx="686252" cy="686252"/>
              </a:xfrm>
              <a:prstGeom prst="rect">
                <a:avLst/>
              </a:prstGeom>
            </p:spPr>
          </p:pic>
          <p:sp>
            <p:nvSpPr>
              <p:cNvPr id="47" name="Rectangle 4"/>
              <p:cNvSpPr/>
              <p:nvPr/>
            </p:nvSpPr>
            <p:spPr>
              <a:xfrm>
                <a:off x="2839982" y="4253920"/>
                <a:ext cx="1034433"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Web Service</a:t>
                </a:r>
              </a:p>
            </p:txBody>
          </p:sp>
        </p:grpSp>
        <p:grpSp>
          <p:nvGrpSpPr>
            <p:cNvPr id="15" name="Group 82"/>
            <p:cNvGrpSpPr/>
            <p:nvPr/>
          </p:nvGrpSpPr>
          <p:grpSpPr>
            <a:xfrm>
              <a:off x="2422680" y="4523575"/>
              <a:ext cx="1300899" cy="1820664"/>
              <a:chOff x="1338606" y="2289423"/>
              <a:chExt cx="1300899" cy="1820664"/>
            </a:xfrm>
          </p:grpSpPr>
          <p:grpSp>
            <p:nvGrpSpPr>
              <p:cNvPr id="34" name="Group 75"/>
              <p:cNvGrpSpPr/>
              <p:nvPr/>
            </p:nvGrpSpPr>
            <p:grpSpPr>
              <a:xfrm>
                <a:off x="1338606" y="2289423"/>
                <a:ext cx="1300899" cy="1820664"/>
                <a:chOff x="2422689" y="-189827"/>
                <a:chExt cx="1300899" cy="1820664"/>
              </a:xfrm>
            </p:grpSpPr>
            <p:sp>
              <p:nvSpPr>
                <p:cNvPr id="39" name="Rounded Rectangle 38"/>
                <p:cNvSpPr/>
                <p:nvPr/>
              </p:nvSpPr>
              <p:spPr>
                <a:xfrm>
                  <a:off x="2422689" y="273376"/>
                  <a:ext cx="1300899" cy="1357461"/>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4"/>
                <p:cNvSpPr/>
                <p:nvPr/>
              </p:nvSpPr>
              <p:spPr>
                <a:xfrm>
                  <a:off x="2568174" y="151067"/>
                  <a:ext cx="1094853" cy="164731"/>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41" name="Picture 20" descr="gnome_settings_default_applications.png"/>
                <p:cNvPicPr>
                  <a:picLocks noChangeAspect="1"/>
                </p:cNvPicPr>
                <p:nvPr/>
              </p:nvPicPr>
              <p:blipFill>
                <a:blip r:embed="rId9" cstate="print"/>
                <a:stretch>
                  <a:fillRect/>
                </a:stretch>
              </p:blipFill>
              <p:spPr>
                <a:xfrm rot="20195923">
                  <a:off x="2964910" y="-189827"/>
                  <a:ext cx="524540" cy="524540"/>
                </a:xfrm>
                <a:prstGeom prst="rect">
                  <a:avLst/>
                </a:prstGeom>
              </p:spPr>
            </p:pic>
          </p:grpSp>
          <p:sp>
            <p:nvSpPr>
              <p:cNvPr id="35" name="Rounded Rectangle 34"/>
              <p:cNvSpPr/>
              <p:nvPr/>
            </p:nvSpPr>
            <p:spPr>
              <a:xfrm>
                <a:off x="1401334" y="3000291"/>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36" name="Rounded Rectangle 24"/>
              <p:cNvSpPr/>
              <p:nvPr/>
            </p:nvSpPr>
            <p:spPr>
              <a:xfrm>
                <a:off x="2227284" y="3087248"/>
                <a:ext cx="234786" cy="324012"/>
              </a:xfrm>
              <a:prstGeom prst="roundRect">
                <a:avLst/>
              </a:prstGeom>
              <a:solidFill>
                <a:schemeClr val="bg1">
                  <a:lumMod val="7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37" name="Rounded Rectangle 36"/>
              <p:cNvSpPr/>
              <p:nvPr/>
            </p:nvSpPr>
            <p:spPr>
              <a:xfrm>
                <a:off x="1406084" y="3546096"/>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38" name="Rounded Rectangle 37"/>
              <p:cNvSpPr/>
              <p:nvPr/>
            </p:nvSpPr>
            <p:spPr>
              <a:xfrm>
                <a:off x="2232034" y="3633053"/>
                <a:ext cx="234786" cy="324012"/>
              </a:xfrm>
              <a:prstGeom prst="roundRect">
                <a:avLst/>
              </a:prstGeom>
              <a:solidFill>
                <a:schemeClr val="tx1">
                  <a:lumMod val="65000"/>
                  <a:lumOff val="3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grpSp>
          <p:nvGrpSpPr>
            <p:cNvPr id="16" name="Group 80"/>
            <p:cNvGrpSpPr/>
            <p:nvPr/>
          </p:nvGrpSpPr>
          <p:grpSpPr>
            <a:xfrm rot="3795241">
              <a:off x="1871697" y="2546519"/>
              <a:ext cx="893507" cy="557090"/>
              <a:chOff x="1720868" y="4808952"/>
              <a:chExt cx="893507" cy="557090"/>
            </a:xfrm>
          </p:grpSpPr>
          <p:sp>
            <p:nvSpPr>
              <p:cNvPr id="30" name="Left Arrow 29"/>
              <p:cNvSpPr/>
              <p:nvPr/>
            </p:nvSpPr>
            <p:spPr>
              <a:xfrm rot="9001761" flipV="1">
                <a:off x="1814473" y="5067283"/>
                <a:ext cx="799902"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79"/>
              <p:cNvGrpSpPr/>
              <p:nvPr/>
            </p:nvGrpSpPr>
            <p:grpSpPr>
              <a:xfrm rot="19852441">
                <a:off x="1720868" y="4808952"/>
                <a:ext cx="511708" cy="326241"/>
                <a:chOff x="1136405" y="4403599"/>
                <a:chExt cx="511708" cy="326241"/>
              </a:xfrm>
            </p:grpSpPr>
            <p:sp>
              <p:nvSpPr>
                <p:cNvPr id="32" name="Rounded Rectangle 31"/>
                <p:cNvSpPr/>
                <p:nvPr/>
              </p:nvSpPr>
              <p:spPr>
                <a:xfrm>
                  <a:off x="1136405" y="4403599"/>
                  <a:ext cx="234786" cy="324012"/>
                </a:xfrm>
                <a:prstGeom prst="roundRect">
                  <a:avLst/>
                </a:prstGeom>
                <a:solidFill>
                  <a:schemeClr val="bg1">
                    <a:lumMod val="7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33" name="Rounded Rectangle 32"/>
                <p:cNvSpPr/>
                <p:nvPr/>
              </p:nvSpPr>
              <p:spPr>
                <a:xfrm>
                  <a:off x="1413327" y="4405828"/>
                  <a:ext cx="234786" cy="324012"/>
                </a:xfrm>
                <a:prstGeom prst="roundRect">
                  <a:avLst/>
                </a:prstGeom>
                <a:solidFill>
                  <a:schemeClr val="tx1">
                    <a:lumMod val="65000"/>
                    <a:lumOff val="3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grpSp>
        <p:grpSp>
          <p:nvGrpSpPr>
            <p:cNvPr id="17" name="Group 81"/>
            <p:cNvGrpSpPr/>
            <p:nvPr/>
          </p:nvGrpSpPr>
          <p:grpSpPr>
            <a:xfrm rot="1677325">
              <a:off x="3799214" y="3042310"/>
              <a:ext cx="1092594" cy="692610"/>
              <a:chOff x="3827494" y="3881295"/>
              <a:chExt cx="1092594" cy="692610"/>
            </a:xfrm>
          </p:grpSpPr>
          <p:sp>
            <p:nvSpPr>
              <p:cNvPr id="26" name="Left Arrow 25"/>
              <p:cNvSpPr/>
              <p:nvPr/>
            </p:nvSpPr>
            <p:spPr>
              <a:xfrm rot="9060787" flipV="1">
                <a:off x="3867215" y="4275146"/>
                <a:ext cx="1052873"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4"/>
              <p:cNvGrpSpPr/>
              <p:nvPr/>
            </p:nvGrpSpPr>
            <p:grpSpPr>
              <a:xfrm rot="19905522">
                <a:off x="3827494" y="3881295"/>
                <a:ext cx="680815" cy="485411"/>
                <a:chOff x="3959470" y="2872627"/>
                <a:chExt cx="680815" cy="485411"/>
              </a:xfrm>
            </p:grpSpPr>
            <p:sp>
              <p:nvSpPr>
                <p:cNvPr id="28" name="Rounded Rectangle 27"/>
                <p:cNvSpPr/>
                <p:nvPr/>
              </p:nvSpPr>
              <p:spPr>
                <a:xfrm>
                  <a:off x="4320282" y="2872627"/>
                  <a:ext cx="320003" cy="481866"/>
                </a:xfrm>
                <a:prstGeom prst="roundRect">
                  <a:avLst/>
                </a:prstGeom>
                <a:gradFill>
                  <a:gsLst>
                    <a:gs pos="0">
                      <a:schemeClr val="bg1"/>
                    </a:gs>
                    <a:gs pos="100000">
                      <a:schemeClr val="accent1">
                        <a:lumMod val="20000"/>
                        <a:lumOff val="80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70C0"/>
                    </a:solidFill>
                  </a:endParaRPr>
                </a:p>
              </p:txBody>
            </p:sp>
            <p:sp>
              <p:nvSpPr>
                <p:cNvPr id="29" name="Rounded Rectangle 28"/>
                <p:cNvSpPr/>
                <p:nvPr/>
              </p:nvSpPr>
              <p:spPr>
                <a:xfrm>
                  <a:off x="3959470" y="2876172"/>
                  <a:ext cx="320003" cy="481866"/>
                </a:xfrm>
                <a:prstGeom prst="roundRect">
                  <a:avLst/>
                </a:prstGeom>
                <a:gradFill>
                  <a:gsLst>
                    <a:gs pos="0">
                      <a:schemeClr val="bg1"/>
                    </a:gs>
                    <a:gs pos="100000">
                      <a:schemeClr val="accent1">
                        <a:lumMod val="20000"/>
                        <a:lumOff val="80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70C0"/>
                    </a:solidFill>
                  </a:endParaRPr>
                </a:p>
              </p:txBody>
            </p:sp>
          </p:grpSp>
        </p:grpSp>
        <p:sp>
          <p:nvSpPr>
            <p:cNvPr id="18" name="Cloud"/>
            <p:cNvSpPr>
              <a:spLocks noChangeAspect="1" noEditPoints="1" noChangeArrowheads="1"/>
            </p:cNvSpPr>
            <p:nvPr/>
          </p:nvSpPr>
          <p:spPr bwMode="auto">
            <a:xfrm>
              <a:off x="4079720" y="174104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9" name="Picture 697" descr="MCj04352420000[1]"/>
            <p:cNvPicPr>
              <a:picLocks noChangeAspect="1" noChangeArrowheads="1"/>
            </p:cNvPicPr>
            <p:nvPr/>
          </p:nvPicPr>
          <p:blipFill>
            <a:blip r:embed="rId4" cstate="print"/>
            <a:srcRect/>
            <a:stretch>
              <a:fillRect/>
            </a:stretch>
          </p:blipFill>
          <p:spPr bwMode="auto">
            <a:xfrm flipH="1">
              <a:off x="4299961" y="1494821"/>
              <a:ext cx="389620" cy="850884"/>
            </a:xfrm>
            <a:prstGeom prst="rect">
              <a:avLst/>
            </a:prstGeom>
            <a:noFill/>
            <a:ln w="9525">
              <a:noFill/>
              <a:miter lim="800000"/>
              <a:headEnd/>
              <a:tailEnd/>
            </a:ln>
          </p:spPr>
        </p:pic>
        <p:pic>
          <p:nvPicPr>
            <p:cNvPr id="20" name="Picture 697" descr="MCj04352420000[1]"/>
            <p:cNvPicPr>
              <a:picLocks noChangeAspect="1" noChangeArrowheads="1"/>
            </p:cNvPicPr>
            <p:nvPr/>
          </p:nvPicPr>
          <p:blipFill>
            <a:blip r:embed="rId4" cstate="print"/>
            <a:srcRect/>
            <a:stretch>
              <a:fillRect/>
            </a:stretch>
          </p:blipFill>
          <p:spPr bwMode="auto">
            <a:xfrm flipH="1">
              <a:off x="4535631" y="1523102"/>
              <a:ext cx="389620" cy="850884"/>
            </a:xfrm>
            <a:prstGeom prst="rect">
              <a:avLst/>
            </a:prstGeom>
            <a:noFill/>
            <a:ln w="9525">
              <a:noFill/>
              <a:miter lim="800000"/>
              <a:headEnd/>
              <a:tailEnd/>
            </a:ln>
          </p:spPr>
        </p:pic>
        <p:sp>
          <p:nvSpPr>
            <p:cNvPr id="21" name="Rectangle 4"/>
            <p:cNvSpPr/>
            <p:nvPr/>
          </p:nvSpPr>
          <p:spPr>
            <a:xfrm>
              <a:off x="4104745" y="2219301"/>
              <a:ext cx="1034433"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Remote FTP</a:t>
              </a:r>
            </a:p>
          </p:txBody>
        </p:sp>
        <p:sp>
          <p:nvSpPr>
            <p:cNvPr id="22" name="Left-Right Arrow 21"/>
            <p:cNvSpPr/>
            <p:nvPr/>
          </p:nvSpPr>
          <p:spPr>
            <a:xfrm rot="12683429" flipV="1">
              <a:off x="5083974" y="2383136"/>
              <a:ext cx="1495624"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0800000" flipV="1">
              <a:off x="1918137" y="1979353"/>
              <a:ext cx="2107107"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16870" y="1684492"/>
              <a:ext cx="1414020" cy="2118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Result Files</a:t>
              </a:r>
              <a:endParaRPr lang="en-US" sz="1200" dirty="0">
                <a:solidFill>
                  <a:srgbClr val="000000"/>
                </a:solidFill>
              </a:endParaRPr>
            </a:p>
          </p:txBody>
        </p:sp>
        <p:sp>
          <p:nvSpPr>
            <p:cNvPr id="25" name="Rounded Rectangle 24"/>
            <p:cNvSpPr/>
            <p:nvPr/>
          </p:nvSpPr>
          <p:spPr>
            <a:xfrm>
              <a:off x="5770776" y="1986148"/>
              <a:ext cx="1101364" cy="379979"/>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Input/Output</a:t>
              </a:r>
              <a:r>
                <a:rPr lang="en-US" sz="1200" dirty="0" smtClean="0">
                  <a:solidFill>
                    <a:srgbClr val="000000"/>
                  </a:solidFill>
                </a:rPr>
                <a:t> </a:t>
              </a:r>
            </a:p>
            <a:p>
              <a:pPr algn="ctr"/>
              <a:r>
                <a:rPr lang="en-US" sz="1200" dirty="0" smtClean="0">
                  <a:solidFill>
                    <a:srgbClr val="000000"/>
                  </a:solidFill>
                </a:rPr>
                <a:t>Files</a:t>
              </a:r>
              <a:endParaRPr lang="en-US" sz="1200" dirty="0">
                <a:solidFill>
                  <a:srgbClr val="000000"/>
                </a:solidFill>
              </a:endParaRPr>
            </a:p>
          </p:txBody>
        </p:sp>
      </p:grpSp>
    </p:spTree>
    <p:extLst>
      <p:ext uri="{BB962C8B-B14F-4D97-AF65-F5344CB8AC3E}">
        <p14:creationId xmlns:p14="http://schemas.microsoft.com/office/powerpoint/2010/main" val="2252209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Integration</a:t>
            </a:r>
            <a:endParaRPr lang="en-US" dirty="0"/>
          </a:p>
        </p:txBody>
      </p:sp>
      <p:sp>
        <p:nvSpPr>
          <p:cNvPr id="5" name="Content Placeholder 4"/>
          <p:cNvSpPr>
            <a:spLocks noGrp="1"/>
          </p:cNvSpPr>
          <p:nvPr>
            <p:ph idx="1"/>
          </p:nvPr>
        </p:nvSpPr>
        <p:spPr/>
        <p:txBody>
          <a:bodyPr/>
          <a:lstStyle/>
          <a:p>
            <a:r>
              <a:rPr lang="en-AU" sz="2000" dirty="0" smtClean="0"/>
              <a:t>Jobs can be composed by putting together the tasks defined in the basic task library. Operations supported through the web service interface are the following:</a:t>
            </a:r>
            <a:endParaRPr lang="en-US" sz="2000" dirty="0" smtClean="0"/>
          </a:p>
          <a:p>
            <a:pPr lvl="1"/>
            <a:r>
              <a:rPr lang="en-AU" sz="1800" dirty="0" smtClean="0"/>
              <a:t>Local file copy on the remote node.</a:t>
            </a:r>
            <a:endParaRPr lang="en-US" sz="1800" dirty="0" smtClean="0"/>
          </a:p>
          <a:p>
            <a:pPr lvl="1"/>
            <a:r>
              <a:rPr lang="en-AU" sz="1800" dirty="0" smtClean="0"/>
              <a:t>File deletion.</a:t>
            </a:r>
            <a:endParaRPr lang="en-US" sz="1800" dirty="0" smtClean="0"/>
          </a:p>
          <a:p>
            <a:pPr lvl="1"/>
            <a:r>
              <a:rPr lang="en-AU" sz="1800" dirty="0" smtClean="0"/>
              <a:t>Legacy application execution through the common shell services.</a:t>
            </a:r>
            <a:endParaRPr lang="en-US" sz="1800" dirty="0" smtClean="0"/>
          </a:p>
          <a:p>
            <a:pPr lvl="1"/>
            <a:r>
              <a:rPr lang="en-AU" sz="1800" dirty="0" smtClean="0"/>
              <a:t>Parameter substitution.</a:t>
            </a:r>
            <a:endParaRPr lang="en-US" sz="1800" dirty="0" smtClean="0"/>
          </a:p>
          <a:p>
            <a:r>
              <a:rPr lang="en-AU" sz="2000" dirty="0" smtClean="0"/>
              <a:t>It is also possible specify input and output files for each job. The only restriction in this case is that both input and output files need to reside in remote FTP servers. </a:t>
            </a:r>
          </a:p>
          <a:p>
            <a:r>
              <a:rPr lang="en-AU" sz="2000" dirty="0" smtClean="0"/>
              <a:t>This enables Aneka to automatically stage the files from these servers without the user intervention.</a:t>
            </a:r>
          </a:p>
          <a:p>
            <a:r>
              <a:rPr lang="en-AU" sz="2000" dirty="0" smtClean="0"/>
              <a:t>Traditional grid technologies such as the </a:t>
            </a:r>
            <a:r>
              <a:rPr lang="en-AU" sz="2000" dirty="0" err="1" smtClean="0"/>
              <a:t>Gridbus</a:t>
            </a:r>
            <a:r>
              <a:rPr lang="en-AU" sz="2000" dirty="0" smtClean="0"/>
              <a:t> Broker and the Workflow Engine can make use of task web service to submit their tasks for execution on Cloud nodes managed by Aneka.</a:t>
            </a:r>
            <a:endParaRPr lang="en-US" sz="2000" dirty="0" smtClean="0"/>
          </a:p>
          <a:p>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85</a:t>
            </a:fld>
            <a:endParaRPr lang="en-US"/>
          </a:p>
        </p:txBody>
      </p:sp>
    </p:spTree>
    <p:extLst>
      <p:ext uri="{BB962C8B-B14F-4D97-AF65-F5344CB8AC3E}">
        <p14:creationId xmlns:p14="http://schemas.microsoft.com/office/powerpoint/2010/main" val="3928800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86</a:t>
            </a:fld>
            <a:endParaRPr lang="en-US"/>
          </a:p>
        </p:txBody>
      </p:sp>
      <p:sp>
        <p:nvSpPr>
          <p:cNvPr id="8" name="Rounded Rectangle 7"/>
          <p:cNvSpPr/>
          <p:nvPr/>
        </p:nvSpPr>
        <p:spPr bwMode="auto">
          <a:xfrm>
            <a:off x="0" y="527685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35358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Parameter Sweep Application</a:t>
            </a:r>
            <a:endParaRPr lang="en-US" dirty="0"/>
          </a:p>
        </p:txBody>
      </p:sp>
      <p:sp>
        <p:nvSpPr>
          <p:cNvPr id="3" name="Content Placeholder 2"/>
          <p:cNvSpPr>
            <a:spLocks noGrp="1"/>
          </p:cNvSpPr>
          <p:nvPr>
            <p:ph idx="1"/>
          </p:nvPr>
        </p:nvSpPr>
        <p:spPr/>
        <p:txBody>
          <a:bodyPr/>
          <a:lstStyle/>
          <a:p>
            <a:pPr algn="just"/>
            <a:r>
              <a:rPr lang="en-AU" dirty="0" smtClean="0"/>
              <a:t>Aneka integrates support for parameter sweeping applications on top of the </a:t>
            </a:r>
            <a:r>
              <a:rPr lang="en-AU" i="1" dirty="0" smtClean="0"/>
              <a:t>Task Model</a:t>
            </a:r>
            <a:r>
              <a:rPr lang="en-AU" dirty="0" smtClean="0"/>
              <a:t> by means of a collection of client components allowing developers to quickly prototype applications either through programming APIs or graphical user interfaces. </a:t>
            </a:r>
          </a:p>
          <a:p>
            <a:pPr algn="just"/>
            <a:r>
              <a:rPr lang="en-AU" dirty="0" smtClean="0"/>
              <a:t>The set of abstractions and tools supporting the development of parameter sweep applications constitutes the </a:t>
            </a:r>
            <a:r>
              <a:rPr lang="en-AU" i="1" dirty="0" smtClean="0"/>
              <a:t>Parameter Sweep Model (PSM)</a:t>
            </a:r>
            <a:r>
              <a:rPr lang="en-AU" dirty="0" smtClean="0"/>
              <a:t>.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87</a:t>
            </a:fld>
            <a:endParaRPr lang="en-US"/>
          </a:p>
        </p:txBody>
      </p:sp>
    </p:spTree>
    <p:extLst>
      <p:ext uri="{BB962C8B-B14F-4D97-AF65-F5344CB8AC3E}">
        <p14:creationId xmlns:p14="http://schemas.microsoft.com/office/powerpoint/2010/main" val="17892687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Object Model</a:t>
            </a:r>
            <a:endParaRPr lang="en-US" dirty="0"/>
          </a:p>
        </p:txBody>
      </p:sp>
      <p:sp>
        <p:nvSpPr>
          <p:cNvPr id="5" name="Content Placeholder 4"/>
          <p:cNvSpPr>
            <a:spLocks noGrp="1"/>
          </p:cNvSpPr>
          <p:nvPr>
            <p:ph idx="1"/>
          </p:nvPr>
        </p:nvSpPr>
        <p:spPr>
          <a:xfrm>
            <a:off x="144030" y="1018615"/>
            <a:ext cx="8848147" cy="5577728"/>
          </a:xfrm>
        </p:spPr>
        <p:txBody>
          <a:bodyPr/>
          <a:lstStyle/>
          <a:p>
            <a:pPr algn="just"/>
            <a:r>
              <a:rPr lang="en-AU" dirty="0" smtClean="0"/>
              <a:t>The model is organized into several namespaces under the common root </a:t>
            </a:r>
            <a:r>
              <a:rPr lang="en-AU" i="1" dirty="0" smtClean="0"/>
              <a:t>Aneka.PSM</a:t>
            </a:r>
            <a:r>
              <a:rPr lang="en-AU" dirty="0" smtClean="0"/>
              <a:t>. More precisely:</a:t>
            </a:r>
            <a:endParaRPr lang="en-US" dirty="0" smtClean="0"/>
          </a:p>
          <a:p>
            <a:pPr lvl="1" algn="just"/>
            <a:r>
              <a:rPr lang="en-AU" i="1" dirty="0" err="1" smtClean="0"/>
              <a:t>Aneka.PSM.Core</a:t>
            </a:r>
            <a:r>
              <a:rPr lang="en-AU" i="1" dirty="0" smtClean="0"/>
              <a:t> (</a:t>
            </a:r>
            <a:r>
              <a:rPr lang="en-AU" i="1" dirty="0" err="1" smtClean="0"/>
              <a:t>Aneka.PSM.Core.dll</a:t>
            </a:r>
            <a:r>
              <a:rPr lang="en-AU" i="1" dirty="0" smtClean="0"/>
              <a:t>)</a:t>
            </a:r>
            <a:r>
              <a:rPr lang="en-AU" dirty="0" smtClean="0"/>
              <a:t> contains the base classes for defining a template task and the client components managing the generation of tasks given the set of parameters.</a:t>
            </a:r>
            <a:endParaRPr lang="en-US" dirty="0" smtClean="0"/>
          </a:p>
          <a:p>
            <a:pPr lvl="1" algn="just"/>
            <a:r>
              <a:rPr lang="en-AU" i="1" dirty="0" err="1" smtClean="0"/>
              <a:t>Aneka.PSM.Workench</a:t>
            </a:r>
            <a:r>
              <a:rPr lang="en-AU" i="1" dirty="0" smtClean="0"/>
              <a:t> (</a:t>
            </a:r>
            <a:r>
              <a:rPr lang="en-AU" i="1" dirty="0" err="1" smtClean="0"/>
              <a:t>Aneka.PSM.Workbench.exe</a:t>
            </a:r>
            <a:r>
              <a:rPr lang="en-AU" i="1" dirty="0" smtClean="0"/>
              <a:t>)</a:t>
            </a:r>
            <a:r>
              <a:rPr lang="en-AU" dirty="0" smtClean="0"/>
              <a:t> and </a:t>
            </a:r>
            <a:r>
              <a:rPr lang="en-AU" i="1" dirty="0" err="1" smtClean="0"/>
              <a:t>Aneka.PSM.Wizard</a:t>
            </a:r>
            <a:r>
              <a:rPr lang="en-AU" i="1" dirty="0" smtClean="0"/>
              <a:t> (</a:t>
            </a:r>
            <a:r>
              <a:rPr lang="en-AU" i="1" dirty="0" err="1" smtClean="0"/>
              <a:t>Aneka.PSM.Wizard.dll</a:t>
            </a:r>
            <a:r>
              <a:rPr lang="en-AU" i="1" dirty="0" smtClean="0"/>
              <a:t>)</a:t>
            </a:r>
            <a:r>
              <a:rPr lang="en-AU" dirty="0" smtClean="0"/>
              <a:t> contain the user interface support for designing and monitoring parameter sweep applications. Mostly they contain the classes and components required by the </a:t>
            </a:r>
            <a:r>
              <a:rPr lang="en-AU" i="1" dirty="0" smtClean="0"/>
              <a:t>Design Explorer</a:t>
            </a:r>
            <a:r>
              <a:rPr lang="en-AU" dirty="0" smtClean="0"/>
              <a:t>, which is the main GUI for developing parameter sweep applications.</a:t>
            </a:r>
            <a:endParaRPr lang="en-US" dirty="0" smtClean="0"/>
          </a:p>
          <a:p>
            <a:pPr lvl="1" algn="just"/>
            <a:r>
              <a:rPr lang="en-US" i="1" dirty="0" err="1" smtClean="0"/>
              <a:t>Aneka.PSM.Console</a:t>
            </a:r>
            <a:r>
              <a:rPr lang="en-US" i="1" dirty="0" smtClean="0"/>
              <a:t> (</a:t>
            </a:r>
            <a:r>
              <a:rPr lang="en-US" i="1" dirty="0" err="1" smtClean="0"/>
              <a:t>Aneka.PSM.Console.exe</a:t>
            </a:r>
            <a:r>
              <a:rPr lang="en-US" i="1" dirty="0" smtClean="0"/>
              <a:t>)</a:t>
            </a:r>
            <a:r>
              <a:rPr lang="en-US" dirty="0" smtClean="0"/>
              <a:t> contains the components and classes supporting the execution of parameter sweep applications in console mode.</a:t>
            </a:r>
          </a:p>
          <a:p>
            <a:pPr algn="just"/>
            <a:r>
              <a:rPr lang="en-US" dirty="0" smtClean="0"/>
              <a:t>These namespace define the support for developing and controlling parameter sweep application on top of Aneka.</a:t>
            </a:r>
          </a:p>
          <a:p>
            <a:pPr algn="just"/>
            <a:endParaRPr lang="en-US" dirty="0" smtClean="0"/>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88</a:t>
            </a:fld>
            <a:endParaRPr lang="en-US"/>
          </a:p>
        </p:txBody>
      </p:sp>
    </p:spTree>
    <p:extLst>
      <p:ext uri="{BB962C8B-B14F-4D97-AF65-F5344CB8AC3E}">
        <p14:creationId xmlns:p14="http://schemas.microsoft.com/office/powerpoint/2010/main" val="33652998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pPr algn="just"/>
            <a:r>
              <a:rPr lang="en-US" dirty="0" smtClean="0"/>
              <a:t>The fundamental elements of the </a:t>
            </a:r>
            <a:r>
              <a:rPr lang="en-US" i="1" dirty="0" smtClean="0"/>
              <a:t>Parameter Sweep Model</a:t>
            </a:r>
            <a:r>
              <a:rPr lang="en-US" dirty="0" smtClean="0"/>
              <a:t> are defined in the </a:t>
            </a:r>
            <a:r>
              <a:rPr lang="en-US" i="1" dirty="0" err="1" smtClean="0"/>
              <a:t>Aneka.PSM.Core</a:t>
            </a:r>
            <a:r>
              <a:rPr lang="en-US" dirty="0" smtClean="0"/>
              <a:t> namespace. This model introduces the concept of </a:t>
            </a:r>
            <a:r>
              <a:rPr lang="en-US" i="1" dirty="0" smtClean="0"/>
              <a:t>job (</a:t>
            </a:r>
            <a:r>
              <a:rPr lang="en-US" i="1" dirty="0" err="1" smtClean="0"/>
              <a:t>Aneka.PSM.Core.PSMJobInfo</a:t>
            </a:r>
            <a:r>
              <a:rPr lang="en-US" i="1" dirty="0" smtClean="0"/>
              <a:t>)</a:t>
            </a:r>
            <a:r>
              <a:rPr lang="en-US" dirty="0" smtClean="0"/>
              <a:t>, which identifies a parameter sweep application. </a:t>
            </a:r>
          </a:p>
          <a:p>
            <a:pPr algn="just"/>
            <a:r>
              <a:rPr lang="en-US" dirty="0" smtClean="0"/>
              <a:t>A job comprises file dependencies, parameter definitions together with their admissible domain, and the definition of the template task. </a:t>
            </a:r>
          </a:p>
          <a:p>
            <a:pPr algn="just"/>
            <a:r>
              <a:rPr lang="en-US" dirty="0" smtClean="0"/>
              <a:t>PSM object Model is shown in the next slide…</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778800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Task Computing Scenario</a:t>
            </a:r>
            <a:endParaRPr lang="en-US" dirty="0"/>
          </a:p>
        </p:txBody>
      </p:sp>
      <p:sp>
        <p:nvSpPr>
          <p:cNvPr id="6" name="Content Placeholder 5"/>
          <p:cNvSpPr>
            <a:spLocks noGrp="1"/>
          </p:cNvSpPr>
          <p:nvPr>
            <p:ph idx="1"/>
          </p:nvPr>
        </p:nvSpPr>
        <p:spPr/>
        <p:txBody>
          <a:bodyPr/>
          <a:lstStyle/>
          <a:p>
            <a:pPr algn="just"/>
            <a:r>
              <a:rPr lang="en-US" sz="2200" dirty="0" smtClean="0"/>
              <a:t>The middleware is a software layer that enables the coordinated use of multiple resources, which are drawn from a Data Center or geographically distributed networked computers. </a:t>
            </a:r>
          </a:p>
          <a:p>
            <a:pPr algn="just"/>
            <a:r>
              <a:rPr lang="en-US" sz="2200" dirty="0" smtClean="0"/>
              <a:t>A user submits the collection of tasks to the access point(s) of the middleware, which will take care of scheduling and monitoring the execution of tasks. </a:t>
            </a:r>
          </a:p>
          <a:p>
            <a:pPr algn="just"/>
            <a:r>
              <a:rPr lang="en-US" sz="2200" dirty="0" smtClean="0"/>
              <a:t>Each computing resource provides an appropriate runtime environment, which may vary from implementation to implementation (a simple shell, a sandboxed environment, or a virtual machine). </a:t>
            </a:r>
          </a:p>
          <a:p>
            <a:pPr algn="just"/>
            <a:r>
              <a:rPr lang="en-US" sz="2200" dirty="0" smtClean="0"/>
              <a:t>Task submission is normally done by using the APIs provided by the middleware, whether they are a web or a programming language interface. </a:t>
            </a:r>
          </a:p>
          <a:p>
            <a:pPr algn="just"/>
            <a:r>
              <a:rPr lang="en-US" sz="2200" dirty="0" smtClean="0"/>
              <a:t>Appropriate APIs are also provided to monitor task status and collect their results upon the completion.</a:t>
            </a:r>
          </a:p>
          <a:p>
            <a:pPr algn="just"/>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a:t>
            </a:fld>
            <a:endParaRPr lang="en-US"/>
          </a:p>
        </p:txBody>
      </p:sp>
    </p:spTree>
    <p:extLst>
      <p:ext uri="{BB962C8B-B14F-4D97-AF65-F5344CB8AC3E}">
        <p14:creationId xmlns:p14="http://schemas.microsoft.com/office/powerpoint/2010/main" val="33893733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Object Model</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pic>
        <p:nvPicPr>
          <p:cNvPr id="6" name="Picture 5" descr="Figure 7.10 - Job Object Model.png"/>
          <p:cNvPicPr/>
          <p:nvPr/>
        </p:nvPicPr>
        <p:blipFill>
          <a:blip r:embed="rId2" cstate="print"/>
          <a:stretch>
            <a:fillRect/>
          </a:stretch>
        </p:blipFill>
        <p:spPr>
          <a:xfrm>
            <a:off x="762000" y="1295400"/>
            <a:ext cx="7772400" cy="4953000"/>
          </a:xfrm>
          <a:prstGeom prst="rect">
            <a:avLst/>
          </a:prstGeom>
        </p:spPr>
      </p:pic>
    </p:spTree>
    <p:extLst>
      <p:ext uri="{BB962C8B-B14F-4D97-AF65-F5344CB8AC3E}">
        <p14:creationId xmlns:p14="http://schemas.microsoft.com/office/powerpoint/2010/main" val="10876963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5" name="Content Placeholder 4"/>
          <p:cNvSpPr>
            <a:spLocks noGrp="1"/>
          </p:cNvSpPr>
          <p:nvPr>
            <p:ph idx="1"/>
          </p:nvPr>
        </p:nvSpPr>
        <p:spPr/>
        <p:txBody>
          <a:bodyPr/>
          <a:lstStyle/>
          <a:p>
            <a:pPr algn="just"/>
            <a:r>
              <a:rPr lang="en-US" sz="1600" dirty="0" smtClean="0"/>
              <a:t>The root component for application design is the </a:t>
            </a:r>
            <a:r>
              <a:rPr lang="en-US" sz="1600" i="1" dirty="0" err="1" smtClean="0"/>
              <a:t>PSMJobInfo</a:t>
            </a:r>
            <a:r>
              <a:rPr lang="en-US" sz="1600" dirty="0" smtClean="0"/>
              <a:t> class, which contains information about shared files, input and output files (</a:t>
            </a:r>
            <a:r>
              <a:rPr lang="en-US" sz="1600" i="1" dirty="0" err="1" smtClean="0"/>
              <a:t>PSMFileInfo</a:t>
            </a:r>
            <a:r>
              <a:rPr lang="en-US" sz="1600" dirty="0" smtClean="0"/>
              <a:t>). In accordance with the Aneka application model, shared files are common to all the instances of the template task, while input and output files are specific to a given task instance. Therefore, these ones can be expressed as a function of the parameters.  Currently, it is possible to specify five different types of parameters:</a:t>
            </a:r>
          </a:p>
          <a:p>
            <a:pPr lvl="1" algn="just"/>
            <a:r>
              <a:rPr lang="en-US" sz="1600" b="1" dirty="0" smtClean="0"/>
              <a:t>Constant parameter</a:t>
            </a:r>
            <a:r>
              <a:rPr lang="en-US" sz="1600" dirty="0" smtClean="0"/>
              <a:t> (</a:t>
            </a:r>
            <a:r>
              <a:rPr lang="en-US" sz="1600" i="1" dirty="0" err="1" smtClean="0"/>
              <a:t>PSMSingleParameterInfo</a:t>
            </a:r>
            <a:r>
              <a:rPr lang="en-US" sz="1600" dirty="0" smtClean="0"/>
              <a:t>): this parameter identifies a specific value that is set at design time and will not change during the execution of the application.</a:t>
            </a:r>
          </a:p>
          <a:p>
            <a:pPr lvl="1" algn="just"/>
            <a:r>
              <a:rPr lang="en-US" sz="1600" b="1" dirty="0" smtClean="0"/>
              <a:t>Range parameter</a:t>
            </a:r>
            <a:r>
              <a:rPr lang="en-US" sz="1600" dirty="0" smtClean="0"/>
              <a:t> (</a:t>
            </a:r>
            <a:r>
              <a:rPr lang="en-US" sz="1600" i="1" dirty="0" err="1" smtClean="0"/>
              <a:t>PSMRangeParameterInfo</a:t>
            </a:r>
            <a:r>
              <a:rPr lang="en-US" sz="1600" dirty="0" smtClean="0"/>
              <a:t>): this parameter allows defining a range of allowed values, which might be integer or real. The parameter identifies a domain composed by discrete values and requires the specification of a lower bound, an upper bound, and a step for the generation of all the admissible values.</a:t>
            </a:r>
          </a:p>
          <a:p>
            <a:pPr lvl="1" algn="just"/>
            <a:r>
              <a:rPr lang="en-US" sz="1600" b="1" dirty="0" smtClean="0"/>
              <a:t>Random parameter</a:t>
            </a:r>
            <a:r>
              <a:rPr lang="en-US" sz="1600" dirty="0" smtClean="0"/>
              <a:t> (</a:t>
            </a:r>
            <a:r>
              <a:rPr lang="en-US" sz="1600" i="1" dirty="0" err="1" smtClean="0"/>
              <a:t>PSMRandomParameterInfo</a:t>
            </a:r>
            <a:r>
              <a:rPr lang="en-US" sz="1600" dirty="0" smtClean="0"/>
              <a:t>): this parameter allows the generation of a random value in between a given range defined by a lower and an upper bound. The value generated is real.</a:t>
            </a:r>
          </a:p>
          <a:p>
            <a:pPr lvl="1" algn="just"/>
            <a:r>
              <a:rPr lang="en-US" sz="1600" b="1" dirty="0" smtClean="0"/>
              <a:t>Enumeration parameter </a:t>
            </a:r>
            <a:r>
              <a:rPr lang="en-US" sz="1600" dirty="0" smtClean="0"/>
              <a:t>(</a:t>
            </a:r>
            <a:r>
              <a:rPr lang="en-US" sz="1600" i="1" dirty="0" err="1" smtClean="0"/>
              <a:t>PSMEnumParameterInfo</a:t>
            </a:r>
            <a:r>
              <a:rPr lang="en-US" sz="1600" dirty="0" smtClean="0"/>
              <a:t>): this parameter allows specifying a discrete set of values of any type. It is useful to specify discrete sets that are not based on numeric values.</a:t>
            </a:r>
          </a:p>
          <a:p>
            <a:pPr lvl="1" algn="just"/>
            <a:r>
              <a:rPr lang="en-US" sz="1600" b="1" dirty="0" smtClean="0"/>
              <a:t>System parameter</a:t>
            </a:r>
            <a:r>
              <a:rPr lang="en-US" sz="1600" dirty="0" smtClean="0"/>
              <a:t> (</a:t>
            </a:r>
            <a:r>
              <a:rPr lang="en-US" sz="1600" i="1" dirty="0" err="1" smtClean="0"/>
              <a:t>PSMSystemParameterInfo</a:t>
            </a:r>
            <a:r>
              <a:rPr lang="en-US" sz="1600" dirty="0" smtClean="0"/>
              <a:t>): this parameter allows mapping a specific value that will be substituted at runtime while the task instance is executed on the remote node.</a:t>
            </a:r>
          </a:p>
          <a:p>
            <a:pPr algn="just"/>
            <a:endParaRPr lang="en-US" sz="16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91</a:t>
            </a:fld>
            <a:endParaRPr lang="en-US"/>
          </a:p>
        </p:txBody>
      </p:sp>
    </p:spTree>
    <p:extLst>
      <p:ext uri="{BB962C8B-B14F-4D97-AF65-F5344CB8AC3E}">
        <p14:creationId xmlns:p14="http://schemas.microsoft.com/office/powerpoint/2010/main" val="41378933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pPr algn="just"/>
            <a:r>
              <a:rPr lang="en-US" sz="2000" dirty="0" smtClean="0"/>
              <a:t>Other than these parameters, the object model reserves special parameters that are used to identify specific values of the PSM object model, such as the task identifier and other data.</a:t>
            </a:r>
          </a:p>
          <a:p>
            <a:pPr algn="just"/>
            <a:r>
              <a:rPr lang="en-US" sz="2000" dirty="0" smtClean="0"/>
              <a:t> Parameters have access to the execution environment by means of an execution context (</a:t>
            </a:r>
            <a:r>
              <a:rPr lang="en-US" sz="2000" i="1" dirty="0" err="1" smtClean="0"/>
              <a:t>PSMContext</a:t>
            </a:r>
            <a:r>
              <a:rPr lang="en-US" sz="2000" dirty="0" smtClean="0"/>
              <a:t>) that is responsible for providing default and runtime values. The task template is defined as a collection of commands (</a:t>
            </a:r>
            <a:r>
              <a:rPr lang="en-US" sz="2000" i="1" dirty="0" err="1" smtClean="0"/>
              <a:t>PSMCommandInfo</a:t>
            </a:r>
            <a:r>
              <a:rPr lang="en-US" sz="2000" dirty="0" smtClean="0"/>
              <a:t>), which replicate and extend the features available in the base task library. The available commands for composing the task template perform the following operations:</a:t>
            </a:r>
          </a:p>
          <a:p>
            <a:pPr lvl="1" algn="just"/>
            <a:r>
              <a:rPr lang="en-US" sz="2000" dirty="0" smtClean="0"/>
              <a:t>Local file copy on the remote node (</a:t>
            </a:r>
            <a:r>
              <a:rPr lang="en-US" sz="2000" i="1" dirty="0" err="1" smtClean="0"/>
              <a:t>PSMCopyCommandInfo</a:t>
            </a:r>
            <a:r>
              <a:rPr lang="en-US" sz="2000" dirty="0" smtClean="0"/>
              <a:t>).</a:t>
            </a:r>
          </a:p>
          <a:p>
            <a:pPr lvl="1" algn="just"/>
            <a:r>
              <a:rPr lang="en-US" sz="2000" dirty="0" smtClean="0"/>
              <a:t>Remote file deletion (</a:t>
            </a:r>
            <a:r>
              <a:rPr lang="en-US" sz="2000" i="1" dirty="0" err="1" smtClean="0"/>
              <a:t>PSMDeleteCommandInfo</a:t>
            </a:r>
            <a:r>
              <a:rPr lang="en-US" sz="2000" dirty="0" smtClean="0"/>
              <a:t>).</a:t>
            </a:r>
          </a:p>
          <a:p>
            <a:pPr lvl="1" algn="just"/>
            <a:r>
              <a:rPr lang="en-US" sz="2000" dirty="0" smtClean="0"/>
              <a:t>Execution of programs through the shell (</a:t>
            </a:r>
            <a:r>
              <a:rPr lang="en-US" sz="2000" i="1" dirty="0" err="1" smtClean="0"/>
              <a:t>PSMExecuteCommandInfo</a:t>
            </a:r>
            <a:r>
              <a:rPr lang="en-US" sz="2000" dirty="0" smtClean="0"/>
              <a:t>).</a:t>
            </a:r>
          </a:p>
          <a:p>
            <a:pPr lvl="1" algn="just"/>
            <a:r>
              <a:rPr lang="en-US" sz="2000" dirty="0" smtClean="0"/>
              <a:t>Environment variable setting on the remote node (</a:t>
            </a:r>
            <a:r>
              <a:rPr lang="en-US" sz="2000" i="1" dirty="0" err="1" smtClean="0"/>
              <a:t>PSMEnvironmentCommandInfo</a:t>
            </a:r>
            <a:r>
              <a:rPr lang="en-US" sz="2000" dirty="0" smtClean="0"/>
              <a:t>).</a:t>
            </a:r>
          </a:p>
          <a:p>
            <a:pPr lvl="1" algn="just"/>
            <a:r>
              <a:rPr lang="en-US" sz="2000" dirty="0" smtClean="0"/>
              <a:t>String pattern replacement within files (</a:t>
            </a:r>
            <a:r>
              <a:rPr lang="en-US" sz="2000" i="1" dirty="0" err="1" smtClean="0"/>
              <a:t>PSMSubstituteCommandInfo</a:t>
            </a:r>
            <a:r>
              <a:rPr lang="en-US" sz="2000" dirty="0" smtClean="0"/>
              <a:t>).</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13116338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Model APIs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grpSp>
        <p:nvGrpSpPr>
          <p:cNvPr id="6" name="Group 5"/>
          <p:cNvGrpSpPr/>
          <p:nvPr/>
        </p:nvGrpSpPr>
        <p:grpSpPr>
          <a:xfrm>
            <a:off x="914400" y="1371600"/>
            <a:ext cx="7162799" cy="5109328"/>
            <a:chOff x="280657" y="273377"/>
            <a:chExt cx="4583443" cy="5109328"/>
          </a:xfrm>
        </p:grpSpPr>
        <p:sp>
          <p:nvSpPr>
            <p:cNvPr id="7" name="Rectangle 6"/>
            <p:cNvSpPr/>
            <p:nvPr/>
          </p:nvSpPr>
          <p:spPr>
            <a:xfrm>
              <a:off x="280657" y="273377"/>
              <a:ext cx="4583443" cy="5109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677806" y="1588674"/>
              <a:ext cx="3054532" cy="368968"/>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IJobManager</a:t>
              </a:r>
              <a:endParaRPr lang="en-US" sz="1200" dirty="0" smtClean="0">
                <a:solidFill>
                  <a:srgbClr val="000000"/>
                </a:solidFill>
              </a:endParaRPr>
            </a:p>
          </p:txBody>
        </p:sp>
        <p:sp>
          <p:nvSpPr>
            <p:cNvPr id="9" name="Rounded Rectangle 8"/>
            <p:cNvSpPr/>
            <p:nvPr/>
          </p:nvSpPr>
          <p:spPr>
            <a:xfrm>
              <a:off x="1673588" y="3451466"/>
              <a:ext cx="1446684" cy="37667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sp>
          <p:nvSpPr>
            <p:cNvPr id="10" name="Rounded Rectangle 9"/>
            <p:cNvSpPr/>
            <p:nvPr/>
          </p:nvSpPr>
          <p:spPr>
            <a:xfrm>
              <a:off x="1681609" y="4470802"/>
              <a:ext cx="3050647" cy="66682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AnekaApplication</a:t>
              </a:r>
              <a:r>
                <a:rPr lang="en-US" sz="1200" dirty="0" smtClean="0">
                  <a:solidFill>
                    <a:srgbClr val="000000"/>
                  </a:solidFill>
                </a:rPr>
                <a:t>&lt;</a:t>
              </a:r>
              <a:r>
                <a:rPr lang="en-US" sz="1200" dirty="0" err="1" smtClean="0">
                  <a:solidFill>
                    <a:srgbClr val="000000"/>
                  </a:solidFill>
                </a:rPr>
                <a:t>AnekaTask</a:t>
              </a:r>
              <a:r>
                <a:rPr lang="en-US" sz="1200" dirty="0" smtClean="0">
                  <a:solidFill>
                    <a:srgbClr val="000000"/>
                  </a:solidFill>
                </a:rPr>
                <a:t>, </a:t>
              </a:r>
              <a:r>
                <a:rPr lang="en-US" sz="1200" dirty="0" err="1" smtClean="0">
                  <a:solidFill>
                    <a:srgbClr val="000000"/>
                  </a:solidFill>
                </a:rPr>
                <a:t>TaskManager</a:t>
              </a:r>
              <a:r>
                <a:rPr lang="en-US" sz="1200" dirty="0" smtClean="0">
                  <a:solidFill>
                    <a:srgbClr val="000000"/>
                  </a:solidFill>
                </a:rPr>
                <a:t>&gt;</a:t>
              </a:r>
            </a:p>
          </p:txBody>
        </p:sp>
        <p:sp>
          <p:nvSpPr>
            <p:cNvPr id="11" name="Left Bracket 10"/>
            <p:cNvSpPr/>
            <p:nvPr/>
          </p:nvSpPr>
          <p:spPr>
            <a:xfrm>
              <a:off x="1498862" y="395927"/>
              <a:ext cx="105818" cy="163480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2" name="Left Bracket 11"/>
            <p:cNvSpPr/>
            <p:nvPr/>
          </p:nvSpPr>
          <p:spPr>
            <a:xfrm>
              <a:off x="1498862" y="2583701"/>
              <a:ext cx="96764" cy="1328433"/>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3" name="Rounded Rectangle 12"/>
            <p:cNvSpPr/>
            <p:nvPr/>
          </p:nvSpPr>
          <p:spPr>
            <a:xfrm>
              <a:off x="339365" y="968037"/>
              <a:ext cx="1076551"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PSM Model</a:t>
              </a:r>
              <a:endParaRPr lang="en-US" sz="1400" dirty="0">
                <a:solidFill>
                  <a:srgbClr val="000000"/>
                </a:solidFill>
              </a:endParaRPr>
            </a:p>
          </p:txBody>
        </p:sp>
        <p:sp>
          <p:nvSpPr>
            <p:cNvPr id="14" name="Rounded Rectangle 13"/>
            <p:cNvSpPr/>
            <p:nvPr/>
          </p:nvSpPr>
          <p:spPr>
            <a:xfrm>
              <a:off x="340936" y="2638163"/>
              <a:ext cx="1076551"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PSM Model</a:t>
              </a:r>
              <a:endParaRPr lang="en-US" sz="1400" dirty="0">
                <a:solidFill>
                  <a:srgbClr val="000000"/>
                </a:solidFill>
              </a:endParaRPr>
            </a:p>
          </p:txBody>
        </p:sp>
        <p:sp>
          <p:nvSpPr>
            <p:cNvPr id="15" name="Rounded Rectangle 14"/>
            <p:cNvSpPr/>
            <p:nvPr/>
          </p:nvSpPr>
          <p:spPr>
            <a:xfrm>
              <a:off x="1679376" y="443060"/>
              <a:ext cx="3052961" cy="1054240"/>
            </a:xfrm>
            <a:prstGeom prst="roundRect">
              <a:avLst>
                <a:gd name="adj" fmla="val 998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err="1" smtClean="0">
                  <a:solidFill>
                    <a:srgbClr val="000000"/>
                  </a:solidFill>
                </a:rPr>
                <a:t>PSMJobInfo</a:t>
              </a:r>
              <a:endParaRPr lang="en-US" sz="1200" dirty="0" smtClean="0">
                <a:solidFill>
                  <a:srgbClr val="000000"/>
                </a:solidFill>
              </a:endParaRPr>
            </a:p>
          </p:txBody>
        </p:sp>
        <p:sp>
          <p:nvSpPr>
            <p:cNvPr id="16" name="Rounded Rectangle 15"/>
            <p:cNvSpPr/>
            <p:nvPr/>
          </p:nvSpPr>
          <p:spPr>
            <a:xfrm>
              <a:off x="1838039" y="875892"/>
              <a:ext cx="1385930"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PSMCommandInfo</a:t>
              </a:r>
              <a:endParaRPr lang="en-US" sz="1200" dirty="0" smtClean="0">
                <a:solidFill>
                  <a:srgbClr val="000000"/>
                </a:solidFill>
              </a:endParaRPr>
            </a:p>
          </p:txBody>
        </p:sp>
        <p:sp>
          <p:nvSpPr>
            <p:cNvPr id="17" name="Rounded Rectangle 16"/>
            <p:cNvSpPr/>
            <p:nvPr/>
          </p:nvSpPr>
          <p:spPr>
            <a:xfrm>
              <a:off x="1839611" y="604086"/>
              <a:ext cx="1385930"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PSMParameterInfo</a:t>
              </a:r>
              <a:endParaRPr lang="en-US" sz="1200" dirty="0" smtClean="0">
                <a:solidFill>
                  <a:srgbClr val="000000"/>
                </a:solidFill>
              </a:endParaRPr>
            </a:p>
          </p:txBody>
        </p:sp>
        <p:sp>
          <p:nvSpPr>
            <p:cNvPr id="18" name="Rounded Rectangle 17"/>
            <p:cNvSpPr/>
            <p:nvPr/>
          </p:nvSpPr>
          <p:spPr>
            <a:xfrm>
              <a:off x="3263057" y="877463"/>
              <a:ext cx="1299516"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PSMFileInfo</a:t>
              </a:r>
              <a:endParaRPr lang="en-US" sz="1200" dirty="0" smtClean="0">
                <a:solidFill>
                  <a:srgbClr val="000000"/>
                </a:solidFill>
              </a:endParaRPr>
            </a:p>
          </p:txBody>
        </p:sp>
        <p:sp>
          <p:nvSpPr>
            <p:cNvPr id="19" name="Rounded Rectangle 18"/>
            <p:cNvSpPr/>
            <p:nvPr/>
          </p:nvSpPr>
          <p:spPr>
            <a:xfrm>
              <a:off x="3264626" y="596230"/>
              <a:ext cx="1307374"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PSMContext</a:t>
              </a:r>
              <a:endParaRPr lang="en-US" sz="1200" dirty="0" smtClean="0">
                <a:solidFill>
                  <a:srgbClr val="000000"/>
                </a:solidFill>
              </a:endParaRPr>
            </a:p>
          </p:txBody>
        </p:sp>
        <p:sp>
          <p:nvSpPr>
            <p:cNvPr id="20" name="Rounded Rectangle 19"/>
            <p:cNvSpPr/>
            <p:nvPr/>
          </p:nvSpPr>
          <p:spPr>
            <a:xfrm>
              <a:off x="1680949" y="2601809"/>
              <a:ext cx="1439324" cy="763570"/>
            </a:xfrm>
            <a:prstGeom prst="roundRect">
              <a:avLst>
                <a:gd name="adj" fmla="val 998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err="1" smtClean="0">
                  <a:solidFill>
                    <a:srgbClr val="000000"/>
                  </a:solidFill>
                </a:rPr>
                <a:t>AnekaTask</a:t>
              </a:r>
              <a:endParaRPr lang="en-US" sz="1200" dirty="0" smtClean="0">
                <a:solidFill>
                  <a:srgbClr val="000000"/>
                </a:solidFill>
              </a:endParaRPr>
            </a:p>
          </p:txBody>
        </p:sp>
        <p:sp>
          <p:nvSpPr>
            <p:cNvPr id="21" name="Rounded Rectangle 20"/>
            <p:cNvSpPr/>
            <p:nvPr/>
          </p:nvSpPr>
          <p:spPr>
            <a:xfrm>
              <a:off x="1847655" y="2743978"/>
              <a:ext cx="1112362"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ITask</a:t>
              </a:r>
              <a:endParaRPr lang="en-US" sz="1200" dirty="0" smtClean="0">
                <a:solidFill>
                  <a:srgbClr val="000000"/>
                </a:solidFill>
              </a:endParaRPr>
            </a:p>
          </p:txBody>
        </p:sp>
        <p:sp>
          <p:nvSpPr>
            <p:cNvPr id="22" name="Left Bracket 21"/>
            <p:cNvSpPr/>
            <p:nvPr/>
          </p:nvSpPr>
          <p:spPr>
            <a:xfrm>
              <a:off x="1508289" y="4414081"/>
              <a:ext cx="88908" cy="855522"/>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3" name="Rounded Rectangle 22"/>
            <p:cNvSpPr/>
            <p:nvPr/>
          </p:nvSpPr>
          <p:spPr>
            <a:xfrm>
              <a:off x="342507" y="4402550"/>
              <a:ext cx="1076551" cy="819913"/>
            </a:xfrm>
            <a:prstGeom prst="roundRect">
              <a:avLst>
                <a:gd name="adj" fmla="val 13218"/>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Aneka</a:t>
              </a:r>
            </a:p>
            <a:p>
              <a:pPr algn="ctr"/>
              <a:r>
                <a:rPr lang="en-US" sz="1400" dirty="0" smtClean="0">
                  <a:solidFill>
                    <a:srgbClr val="000000"/>
                  </a:solidFill>
                </a:rPr>
                <a:t>Application Model</a:t>
              </a:r>
              <a:endParaRPr lang="en-US" sz="1400" dirty="0">
                <a:solidFill>
                  <a:srgbClr val="000000"/>
                </a:solidFill>
              </a:endParaRPr>
            </a:p>
          </p:txBody>
        </p:sp>
        <p:sp>
          <p:nvSpPr>
            <p:cNvPr id="24" name="Left-Right Arrow 23"/>
            <p:cNvSpPr/>
            <p:nvPr/>
          </p:nvSpPr>
          <p:spPr>
            <a:xfrm rot="16200000" flipV="1">
              <a:off x="2131724" y="2152268"/>
              <a:ext cx="53929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Left-Right Arrow 24"/>
            <p:cNvSpPr/>
            <p:nvPr/>
          </p:nvSpPr>
          <p:spPr>
            <a:xfrm rot="16200000" flipV="1">
              <a:off x="2133295" y="4029773"/>
              <a:ext cx="53929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Left-Right Arrow 25"/>
            <p:cNvSpPr/>
            <p:nvPr/>
          </p:nvSpPr>
          <p:spPr>
            <a:xfrm rot="16200000" flipV="1">
              <a:off x="2652556" y="3095733"/>
              <a:ext cx="238537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3859707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Model</a:t>
            </a:r>
            <a:endParaRPr lang="en-US" dirty="0"/>
          </a:p>
        </p:txBody>
      </p:sp>
      <p:sp>
        <p:nvSpPr>
          <p:cNvPr id="5" name="Content Placeholder 4"/>
          <p:cNvSpPr>
            <a:spLocks noGrp="1"/>
          </p:cNvSpPr>
          <p:nvPr>
            <p:ph idx="1"/>
          </p:nvPr>
        </p:nvSpPr>
        <p:spPr/>
        <p:txBody>
          <a:bodyPr/>
          <a:lstStyle/>
          <a:p>
            <a:pPr algn="just"/>
            <a:r>
              <a:rPr lang="en-US" sz="2400" dirty="0" smtClean="0"/>
              <a:t>A parameter sweep application is executed by means of a job manager (</a:t>
            </a:r>
            <a:r>
              <a:rPr lang="en-US" sz="2400" i="1" dirty="0" err="1" smtClean="0"/>
              <a:t>IJobManager</a:t>
            </a:r>
            <a:r>
              <a:rPr lang="en-US" sz="2400" dirty="0" smtClean="0"/>
              <a:t>), which interfaces the developer with the underlying APIs of the </a:t>
            </a:r>
            <a:r>
              <a:rPr lang="en-US" sz="2400" i="1" dirty="0" smtClean="0"/>
              <a:t>Task Model</a:t>
            </a:r>
            <a:r>
              <a:rPr lang="en-US" sz="2400" dirty="0" smtClean="0"/>
              <a:t>. Figure 7.12 shows the relation between the </a:t>
            </a:r>
            <a:r>
              <a:rPr lang="en-US" sz="2400" i="1" dirty="0" smtClean="0"/>
              <a:t>PSM</a:t>
            </a:r>
            <a:r>
              <a:rPr lang="en-US" sz="2400" dirty="0" smtClean="0"/>
              <a:t> APIs, with a specific reference to the job manager, and the </a:t>
            </a:r>
            <a:r>
              <a:rPr lang="en-US" sz="2400" i="1" dirty="0" smtClean="0"/>
              <a:t>Task Model</a:t>
            </a:r>
            <a:r>
              <a:rPr lang="en-US" sz="2400" dirty="0" smtClean="0"/>
              <a:t> APIs.</a:t>
            </a:r>
          </a:p>
          <a:p>
            <a:pPr algn="just"/>
            <a:r>
              <a:rPr lang="en-US" sz="2400" dirty="0" smtClean="0"/>
              <a:t>Through the </a:t>
            </a:r>
            <a:r>
              <a:rPr lang="en-US" sz="2400" i="1" dirty="0" err="1" smtClean="0"/>
              <a:t>IJobManager</a:t>
            </a:r>
            <a:r>
              <a:rPr lang="en-US" sz="2400" dirty="0" smtClean="0"/>
              <a:t> interface it is possible to specify user credentials and configuration for interacting with the Aneka middleware. The implementation of </a:t>
            </a:r>
            <a:r>
              <a:rPr lang="en-US" sz="2400" i="1" dirty="0" err="1" smtClean="0"/>
              <a:t>IJobManager</a:t>
            </a:r>
            <a:r>
              <a:rPr lang="en-US" sz="2400" i="1" dirty="0" smtClean="0"/>
              <a:t> </a:t>
            </a:r>
            <a:r>
              <a:rPr lang="en-US" sz="2400" dirty="0" smtClean="0"/>
              <a:t>will then create a corresponding Aneka application instance and leverage the Task Model API to submit all the task instances generated from the template task. </a:t>
            </a:r>
          </a:p>
          <a:p>
            <a:pPr algn="just"/>
            <a:r>
              <a:rPr lang="en-US" sz="2400" dirty="0" smtClean="0"/>
              <a:t>The interface also exposes facilities for controlling and monitoring the execution of the parameter sweep application, as well as support for registering the statistics about the application.</a:t>
            </a:r>
          </a:p>
          <a:p>
            <a:pPr algn="just"/>
            <a:endParaRPr lang="en-US" sz="24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94</a:t>
            </a:fld>
            <a:endParaRPr lang="en-US"/>
          </a:p>
        </p:txBody>
      </p:sp>
    </p:spTree>
    <p:extLst>
      <p:ext uri="{BB962C8B-B14F-4D97-AF65-F5344CB8AC3E}">
        <p14:creationId xmlns:p14="http://schemas.microsoft.com/office/powerpoint/2010/main" val="36030891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Monitoring Tools</a:t>
            </a:r>
            <a:endParaRPr lang="en-US" dirty="0"/>
          </a:p>
        </p:txBody>
      </p:sp>
      <p:sp>
        <p:nvSpPr>
          <p:cNvPr id="3" name="Content Placeholder 2"/>
          <p:cNvSpPr>
            <a:spLocks noGrp="1"/>
          </p:cNvSpPr>
          <p:nvPr>
            <p:ph idx="1"/>
          </p:nvPr>
        </p:nvSpPr>
        <p:spPr/>
        <p:txBody>
          <a:bodyPr/>
          <a:lstStyle/>
          <a:p>
            <a:pPr algn="just"/>
            <a:r>
              <a:rPr lang="en-US" sz="1800" dirty="0" smtClean="0"/>
              <a:t>The core libraries allow developer to directly program parameter sweep applications and embed them into other applications. Additional tools simplify design and development of parameter sweep applications by providing support for visual design of the applications and interactive and non-interactive application execution. These tools are the </a:t>
            </a:r>
            <a:r>
              <a:rPr lang="en-US" sz="1800" i="1" dirty="0" smtClean="0"/>
              <a:t>Aneka Design Explorer</a:t>
            </a:r>
            <a:r>
              <a:rPr lang="en-US" sz="1800" dirty="0" smtClean="0"/>
              <a:t> and the </a:t>
            </a:r>
            <a:r>
              <a:rPr lang="en-US" sz="1800" i="1" dirty="0" smtClean="0"/>
              <a:t>Aneka PSM Console</a:t>
            </a:r>
            <a:r>
              <a:rPr lang="en-US" sz="1800" dirty="0" smtClean="0"/>
              <a:t>.</a:t>
            </a:r>
          </a:p>
          <a:p>
            <a:pPr algn="just"/>
            <a:r>
              <a:rPr lang="en-US" sz="1800" dirty="0" smtClean="0"/>
              <a:t>The </a:t>
            </a:r>
            <a:r>
              <a:rPr lang="en-US" sz="1800" i="1" dirty="0" smtClean="0"/>
              <a:t>Aneka Design Explorer</a:t>
            </a:r>
            <a:r>
              <a:rPr lang="en-US" sz="1800" dirty="0" smtClean="0"/>
              <a:t> is an integrated visual environment for quickly prototyping parameter sweep applications, executing them, and monitoring their status. It provides a simple wizard helping user to visually define any aspect of parameter sweep applications such as file dependencies and result files, parameters, and template tasks. The environment also provides a collection of components that help users to monitor application execution, aggregate statistics about application execution, detailed task transition monitoring, and extensive access to application logs.</a:t>
            </a:r>
          </a:p>
          <a:p>
            <a:pPr algn="just"/>
            <a:r>
              <a:rPr lang="en-US" sz="1800" dirty="0" smtClean="0"/>
              <a:t>The </a:t>
            </a:r>
            <a:r>
              <a:rPr lang="en-US" sz="1800" i="1" dirty="0" smtClean="0"/>
              <a:t>Aneka PSM Console</a:t>
            </a:r>
            <a:r>
              <a:rPr lang="en-US" sz="1800" dirty="0" smtClean="0"/>
              <a:t> is a command line utility designed to run parameter sweep applications in non-interactive mode. The console offers a simplified interface for running applications with the essential features for monitoring their execution. With respect to the </a:t>
            </a:r>
            <a:r>
              <a:rPr lang="en-US" sz="1800" i="1" dirty="0" smtClean="0"/>
              <a:t>Design Explorer</a:t>
            </a:r>
            <a:r>
              <a:rPr lang="en-US" sz="1800" dirty="0" smtClean="0"/>
              <a:t>, the console offers less support for keeping and visualizing aggregate statistics, but exposes the same data in a more simplified textual form.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17669383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96</a:t>
            </a:fld>
            <a:endParaRPr lang="en-US"/>
          </a:p>
        </p:txBody>
      </p:sp>
      <p:sp>
        <p:nvSpPr>
          <p:cNvPr id="8" name="Rounded Rectangle 7"/>
          <p:cNvSpPr/>
          <p:nvPr/>
        </p:nvSpPr>
        <p:spPr bwMode="auto">
          <a:xfrm>
            <a:off x="0" y="5638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63868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Workflows</a:t>
            </a:r>
            <a:endParaRPr lang="en-US" dirty="0"/>
          </a:p>
        </p:txBody>
      </p:sp>
      <p:sp>
        <p:nvSpPr>
          <p:cNvPr id="3" name="Content Placeholder 2"/>
          <p:cNvSpPr>
            <a:spLocks noGrp="1"/>
          </p:cNvSpPr>
          <p:nvPr>
            <p:ph idx="1"/>
          </p:nvPr>
        </p:nvSpPr>
        <p:spPr/>
        <p:txBody>
          <a:bodyPr/>
          <a:lstStyle/>
          <a:p>
            <a:pPr algn="just"/>
            <a:r>
              <a:rPr lang="en-AU" sz="2200" dirty="0" smtClean="0"/>
              <a:t>Support for workflow in Aneka is not native, but obtained with plug-ins that allows client-based workflow managers to submit tasks to Aneka. </a:t>
            </a:r>
          </a:p>
          <a:p>
            <a:pPr algn="just"/>
            <a:r>
              <a:rPr lang="en-AU" sz="2200" dirty="0" smtClean="0"/>
              <a:t>Currently, two different workflow managers can leverage Aneka for task execution: the </a:t>
            </a:r>
            <a:r>
              <a:rPr lang="en-AU" sz="2200" i="1" dirty="0" smtClean="0"/>
              <a:t>Workflow Engine </a:t>
            </a:r>
            <a:r>
              <a:rPr lang="en-AU" sz="2200" dirty="0" smtClean="0"/>
              <a:t>and </a:t>
            </a:r>
            <a:r>
              <a:rPr lang="en-AU" sz="2200" i="1" dirty="0" smtClean="0"/>
              <a:t>Offspring.</a:t>
            </a:r>
          </a:p>
          <a:p>
            <a:pPr algn="just"/>
            <a:r>
              <a:rPr lang="en-AU" sz="2200" dirty="0" smtClean="0"/>
              <a:t> The former leverages the task submission web service exposed by Aneka while the latter directly interacts with the Aneka programming APIs. </a:t>
            </a:r>
          </a:p>
          <a:p>
            <a:pPr algn="just"/>
            <a:r>
              <a:rPr lang="en-AU" sz="2200" dirty="0" smtClean="0"/>
              <a:t>The </a:t>
            </a:r>
            <a:r>
              <a:rPr lang="en-AU" sz="2200" i="1" dirty="0" smtClean="0"/>
              <a:t>Workflow Engine</a:t>
            </a:r>
            <a:r>
              <a:rPr lang="en-AU" sz="2200" dirty="0" smtClean="0"/>
              <a:t> plug-in for Aneka constitutes an example of the integration capabilities offered by the framework, which allows client applications developed with any technology and language to leverage Aneka for task execution. </a:t>
            </a:r>
          </a:p>
          <a:p>
            <a:pPr algn="just"/>
            <a:r>
              <a:rPr lang="en-AU" sz="2200" dirty="0" smtClean="0"/>
              <a:t>The integration developed for </a:t>
            </a:r>
            <a:r>
              <a:rPr lang="en-AU" sz="2200" i="1" dirty="0" smtClean="0"/>
              <a:t>Offspring</a:t>
            </a:r>
            <a:r>
              <a:rPr lang="en-AU" sz="2200" dirty="0" smtClean="0"/>
              <a:t> constitutes another example on how it is possible to construct another programming model on top of the existing APIs available in the framework.</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97</a:t>
            </a:fld>
            <a:endParaRPr lang="en-US"/>
          </a:p>
        </p:txBody>
      </p:sp>
    </p:spTree>
    <p:extLst>
      <p:ext uri="{BB962C8B-B14F-4D97-AF65-F5344CB8AC3E}">
        <p14:creationId xmlns:p14="http://schemas.microsoft.com/office/powerpoint/2010/main" val="1022909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98</a:t>
            </a:fld>
            <a:endParaRPr lang="en-US"/>
          </a:p>
        </p:txBody>
      </p:sp>
      <p:grpSp>
        <p:nvGrpSpPr>
          <p:cNvPr id="6" name="Group 5"/>
          <p:cNvGrpSpPr/>
          <p:nvPr/>
        </p:nvGrpSpPr>
        <p:grpSpPr>
          <a:xfrm>
            <a:off x="152400" y="1219201"/>
            <a:ext cx="8991600" cy="4952999"/>
            <a:chOff x="0" y="-24189"/>
            <a:chExt cx="9021452" cy="6038489"/>
          </a:xfrm>
        </p:grpSpPr>
        <p:sp>
          <p:nvSpPr>
            <p:cNvPr id="7" name="Rectangle 6"/>
            <p:cNvSpPr/>
            <p:nvPr/>
          </p:nvSpPr>
          <p:spPr>
            <a:xfrm>
              <a:off x="0" y="75415"/>
              <a:ext cx="9021452" cy="5938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49648" y="301648"/>
              <a:ext cx="6392538" cy="5024496"/>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16185" y="-24189"/>
              <a:ext cx="1644574" cy="46917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Offspring Environment</a:t>
              </a:r>
            </a:p>
          </p:txBody>
        </p:sp>
        <p:sp>
          <p:nvSpPr>
            <p:cNvPr id="10" name="Rounded Rectangle 9"/>
            <p:cNvSpPr/>
            <p:nvPr/>
          </p:nvSpPr>
          <p:spPr>
            <a:xfrm>
              <a:off x="4388480" y="2612453"/>
              <a:ext cx="1574852" cy="33615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IDistributionEngine</a:t>
              </a:r>
              <a:endParaRPr lang="en-US" sz="1200" dirty="0" smtClean="0">
                <a:solidFill>
                  <a:srgbClr val="000000"/>
                </a:solidFill>
              </a:endParaRPr>
            </a:p>
          </p:txBody>
        </p:sp>
        <p:sp>
          <p:nvSpPr>
            <p:cNvPr id="11" name="Rounded Rectangle 10"/>
            <p:cNvSpPr/>
            <p:nvPr/>
          </p:nvSpPr>
          <p:spPr>
            <a:xfrm>
              <a:off x="3214515" y="2310317"/>
              <a:ext cx="1112362" cy="2458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AppInstance</a:t>
              </a:r>
              <a:endParaRPr lang="en-US" sz="1200" dirty="0" smtClean="0">
                <a:solidFill>
                  <a:srgbClr val="000000"/>
                </a:solidFill>
              </a:endParaRPr>
            </a:p>
          </p:txBody>
        </p:sp>
        <p:sp>
          <p:nvSpPr>
            <p:cNvPr id="12" name="Rounded Rectangle 11"/>
            <p:cNvSpPr/>
            <p:nvPr/>
          </p:nvSpPr>
          <p:spPr>
            <a:xfrm>
              <a:off x="666475" y="587262"/>
              <a:ext cx="145454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IOffspringPlugin</a:t>
              </a:r>
              <a:endParaRPr lang="en-US" sz="1200" dirty="0" smtClean="0">
                <a:solidFill>
                  <a:srgbClr val="000000"/>
                </a:solidFill>
              </a:endParaRPr>
            </a:p>
          </p:txBody>
        </p:sp>
        <p:sp>
          <p:nvSpPr>
            <p:cNvPr id="13" name="Rounded Rectangle 12"/>
            <p:cNvSpPr/>
            <p:nvPr/>
          </p:nvSpPr>
          <p:spPr>
            <a:xfrm>
              <a:off x="668046" y="1333554"/>
              <a:ext cx="145454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DefaultPlugin</a:t>
              </a:r>
              <a:endParaRPr lang="en-US" sz="1200" dirty="0" smtClean="0">
                <a:solidFill>
                  <a:srgbClr val="000000"/>
                </a:solidFill>
              </a:endParaRPr>
            </a:p>
          </p:txBody>
        </p:sp>
        <p:cxnSp>
          <p:nvCxnSpPr>
            <p:cNvPr id="14" name="Straight Connector 13"/>
            <p:cNvCxnSpPr>
              <a:stCxn id="13" idx="2"/>
            </p:cNvCxnSpPr>
            <p:nvPr/>
          </p:nvCxnSpPr>
          <p:spPr>
            <a:xfrm rot="5400000">
              <a:off x="1227552" y="1877829"/>
              <a:ext cx="335365" cy="16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7250" y="2045594"/>
              <a:ext cx="155542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27033" y="219524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58531" y="2335468"/>
              <a:ext cx="1017765"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LogPlugin</a:t>
              </a:r>
              <a:endParaRPr lang="en-US" sz="1200" dirty="0" smtClean="0">
                <a:solidFill>
                  <a:srgbClr val="000000"/>
                </a:solidFill>
              </a:endParaRPr>
            </a:p>
          </p:txBody>
        </p:sp>
        <p:cxnSp>
          <p:nvCxnSpPr>
            <p:cNvPr id="18" name="Straight Connector 17"/>
            <p:cNvCxnSpPr/>
            <p:nvPr/>
          </p:nvCxnSpPr>
          <p:spPr>
            <a:xfrm rot="5400000">
              <a:off x="2284027" y="219524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762795" y="2335468"/>
              <a:ext cx="1319754" cy="1925430"/>
            </a:xfrm>
            <a:prstGeom prst="roundRect">
              <a:avLst>
                <a:gd name="adj" fmla="val 783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err="1" smtClean="0">
                  <a:solidFill>
                    <a:srgbClr val="000000"/>
                  </a:solidFill>
                </a:rPr>
                <a:t>AutoPlugin</a:t>
              </a:r>
              <a:endParaRPr lang="en-US" sz="1200" dirty="0" smtClean="0">
                <a:solidFill>
                  <a:srgbClr val="000000"/>
                </a:solidFill>
              </a:endParaRPr>
            </a:p>
          </p:txBody>
        </p:sp>
        <p:sp>
          <p:nvSpPr>
            <p:cNvPr id="20" name="Rounded Rectangle 19"/>
            <p:cNvSpPr/>
            <p:nvPr/>
          </p:nvSpPr>
          <p:spPr>
            <a:xfrm>
              <a:off x="1913623" y="2660684"/>
              <a:ext cx="1027522" cy="450138"/>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Strategy</a:t>
              </a:r>
            </a:p>
            <a:p>
              <a:pPr algn="ctr"/>
              <a:r>
                <a:rPr lang="en-US" sz="1200" dirty="0" smtClean="0">
                  <a:solidFill>
                    <a:srgbClr val="000000"/>
                  </a:solidFill>
                </a:rPr>
                <a:t>Controller</a:t>
              </a:r>
            </a:p>
          </p:txBody>
        </p:sp>
        <p:sp>
          <p:nvSpPr>
            <p:cNvPr id="21" name="Left-Right Arrow 20"/>
            <p:cNvSpPr/>
            <p:nvPr/>
          </p:nvSpPr>
          <p:spPr>
            <a:xfrm rot="10800000" flipV="1">
              <a:off x="3148526" y="2689568"/>
              <a:ext cx="1181583"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1"/>
            <p:cNvSpPr/>
            <p:nvPr/>
          </p:nvSpPr>
          <p:spPr>
            <a:xfrm>
              <a:off x="1809407" y="3708637"/>
              <a:ext cx="1210485" cy="447666"/>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ITaskStrategy</a:t>
              </a:r>
              <a:endParaRPr lang="en-US" sz="1200" dirty="0" smtClean="0">
                <a:solidFill>
                  <a:srgbClr val="000000"/>
                </a:solidFill>
              </a:endParaRPr>
            </a:p>
          </p:txBody>
        </p:sp>
        <p:sp>
          <p:nvSpPr>
            <p:cNvPr id="23" name="Left-Right Arrow 22"/>
            <p:cNvSpPr/>
            <p:nvPr/>
          </p:nvSpPr>
          <p:spPr>
            <a:xfrm rot="16200000" flipV="1">
              <a:off x="2180239" y="3265075"/>
              <a:ext cx="500649"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23"/>
            <p:cNvSpPr/>
            <p:nvPr/>
          </p:nvSpPr>
          <p:spPr>
            <a:xfrm rot="21582847">
              <a:off x="2560880" y="3273871"/>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5" name="Rounded Rectangle 24"/>
            <p:cNvSpPr/>
            <p:nvPr/>
          </p:nvSpPr>
          <p:spPr>
            <a:xfrm rot="21582847">
              <a:off x="2732135" y="3275442"/>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6" name="Rounded Rectangle 25"/>
            <p:cNvSpPr/>
            <p:nvPr/>
          </p:nvSpPr>
          <p:spPr>
            <a:xfrm rot="21582847">
              <a:off x="3344876" y="2014435"/>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7" name="Rounded Rectangle 26"/>
            <p:cNvSpPr/>
            <p:nvPr/>
          </p:nvSpPr>
          <p:spPr>
            <a:xfrm rot="21582847">
              <a:off x="3516131" y="2016006"/>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8" name="Rounded Rectangle 27"/>
            <p:cNvSpPr/>
            <p:nvPr/>
          </p:nvSpPr>
          <p:spPr>
            <a:xfrm rot="21582847">
              <a:off x="3883775" y="2014436"/>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9" name="Rounded Rectangle 28"/>
            <p:cNvSpPr/>
            <p:nvPr/>
          </p:nvSpPr>
          <p:spPr>
            <a:xfrm rot="21582847">
              <a:off x="4055030" y="2016007"/>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30" name="Straight Connector 29"/>
            <p:cNvCxnSpPr>
              <a:stCxn id="27" idx="3"/>
              <a:endCxn id="28" idx="1"/>
            </p:cNvCxnSpPr>
            <p:nvPr/>
          </p:nvCxnSpPr>
          <p:spPr>
            <a:xfrm flipV="1">
              <a:off x="3641976" y="2136245"/>
              <a:ext cx="241800" cy="942"/>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296196" y="4992263"/>
              <a:ext cx="237246" cy="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70096" y="5120314"/>
              <a:ext cx="155542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529879" y="526996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086873" y="526996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234894" y="5410188"/>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Logic 1</a:t>
              </a:r>
            </a:p>
          </p:txBody>
        </p:sp>
        <p:sp>
          <p:nvSpPr>
            <p:cNvPr id="36" name="Rounded Rectangle 35"/>
            <p:cNvSpPr/>
            <p:nvPr/>
          </p:nvSpPr>
          <p:spPr>
            <a:xfrm>
              <a:off x="2791888" y="5411759"/>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Logic N</a:t>
              </a:r>
            </a:p>
          </p:txBody>
        </p:sp>
        <p:cxnSp>
          <p:nvCxnSpPr>
            <p:cNvPr id="37" name="Straight Connector 36"/>
            <p:cNvCxnSpPr>
              <a:stCxn id="35" idx="3"/>
              <a:endCxn id="36" idx="1"/>
            </p:cNvCxnSpPr>
            <p:nvPr/>
          </p:nvCxnSpPr>
          <p:spPr>
            <a:xfrm>
              <a:off x="2102160" y="5646251"/>
              <a:ext cx="689728" cy="1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2"/>
              <a:endCxn id="13" idx="0"/>
            </p:cNvCxnSpPr>
            <p:nvPr/>
          </p:nvCxnSpPr>
          <p:spPr>
            <a:xfrm rot="16200000" flipH="1">
              <a:off x="1209722" y="1147959"/>
              <a:ext cx="369617" cy="1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605513" y="4467499"/>
              <a:ext cx="1514742" cy="33910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TaskStrategyBase</a:t>
              </a:r>
              <a:endParaRPr lang="en-US" sz="1200" dirty="0" smtClean="0">
                <a:solidFill>
                  <a:srgbClr val="000000"/>
                </a:solidFill>
              </a:endParaRPr>
            </a:p>
          </p:txBody>
        </p:sp>
        <p:cxnSp>
          <p:nvCxnSpPr>
            <p:cNvPr id="40" name="Straight Connector 39"/>
            <p:cNvCxnSpPr>
              <a:endCxn id="39" idx="0"/>
            </p:cNvCxnSpPr>
            <p:nvPr/>
          </p:nvCxnSpPr>
          <p:spPr>
            <a:xfrm rot="5400000">
              <a:off x="2248444" y="4294488"/>
              <a:ext cx="287452" cy="58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5012688" y="3815482"/>
              <a:ext cx="237246" cy="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70722" y="3943533"/>
              <a:ext cx="171567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633616" y="4093183"/>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350878" y="409318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338631" y="4233407"/>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a:t>
              </a:r>
            </a:p>
            <a:p>
              <a:pPr algn="ctr"/>
              <a:r>
                <a:rPr lang="en-US" sz="1200" dirty="0" smtClean="0">
                  <a:solidFill>
                    <a:srgbClr val="000000"/>
                  </a:solidFill>
                </a:rPr>
                <a:t>Engine</a:t>
              </a:r>
            </a:p>
          </p:txBody>
        </p:sp>
        <p:sp>
          <p:nvSpPr>
            <p:cNvPr id="46" name="Rounded Rectangle 45"/>
            <p:cNvSpPr/>
            <p:nvPr/>
          </p:nvSpPr>
          <p:spPr>
            <a:xfrm>
              <a:off x="4732256" y="4234977"/>
              <a:ext cx="1643390" cy="949765"/>
            </a:xfrm>
            <a:prstGeom prst="roundRect">
              <a:avLst>
                <a:gd name="adj" fmla="val 8915"/>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err="1" smtClean="0">
                  <a:solidFill>
                    <a:srgbClr val="000000"/>
                  </a:solidFill>
                </a:rPr>
                <a:t>AnekaEngine</a:t>
              </a:r>
              <a:endParaRPr lang="en-US" sz="1200" dirty="0" smtClean="0">
                <a:solidFill>
                  <a:srgbClr val="000000"/>
                </a:solidFill>
              </a:endParaRPr>
            </a:p>
          </p:txBody>
        </p:sp>
        <p:cxnSp>
          <p:nvCxnSpPr>
            <p:cNvPr id="47" name="Straight Connector 46"/>
            <p:cNvCxnSpPr>
              <a:stCxn id="45" idx="3"/>
            </p:cNvCxnSpPr>
            <p:nvPr/>
          </p:nvCxnSpPr>
          <p:spPr>
            <a:xfrm flipV="1">
              <a:off x="4205897" y="4458878"/>
              <a:ext cx="526359" cy="10592"/>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32620" y="3134406"/>
              <a:ext cx="1883619" cy="464498"/>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DistributionEngineBase</a:t>
              </a:r>
              <a:endParaRPr lang="en-US" sz="1200" dirty="0" smtClean="0">
                <a:solidFill>
                  <a:srgbClr val="000000"/>
                </a:solidFill>
              </a:endParaRPr>
            </a:p>
          </p:txBody>
        </p:sp>
        <p:cxnSp>
          <p:nvCxnSpPr>
            <p:cNvPr id="49" name="Straight Connector 48"/>
            <p:cNvCxnSpPr>
              <a:stCxn id="10" idx="2"/>
              <a:endCxn id="48" idx="0"/>
            </p:cNvCxnSpPr>
            <p:nvPr/>
          </p:nvCxnSpPr>
          <p:spPr>
            <a:xfrm rot="5400000">
              <a:off x="5082269" y="3040768"/>
              <a:ext cx="185800" cy="1478"/>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50" name="Cloud"/>
            <p:cNvSpPr>
              <a:spLocks noChangeAspect="1" noEditPoints="1" noChangeArrowheads="1"/>
            </p:cNvSpPr>
            <p:nvPr/>
          </p:nvSpPr>
          <p:spPr bwMode="auto">
            <a:xfrm>
              <a:off x="7125562" y="4188950"/>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Left-Right Arrow 50"/>
            <p:cNvSpPr/>
            <p:nvPr/>
          </p:nvSpPr>
          <p:spPr>
            <a:xfrm rot="10800000" flipV="1">
              <a:off x="6411771" y="4655423"/>
              <a:ext cx="70546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2" name="Rectangle 4"/>
            <p:cNvSpPr/>
            <p:nvPr/>
          </p:nvSpPr>
          <p:spPr>
            <a:xfrm>
              <a:off x="5122350" y="4713702"/>
              <a:ext cx="1118511" cy="37159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53" name="Picture 52" descr="gnome_settings_default_applications.png"/>
            <p:cNvPicPr>
              <a:picLocks noChangeAspect="1"/>
            </p:cNvPicPr>
            <p:nvPr/>
          </p:nvPicPr>
          <p:blipFill>
            <a:blip r:embed="rId2" cstate="print"/>
            <a:stretch>
              <a:fillRect/>
            </a:stretch>
          </p:blipFill>
          <p:spPr>
            <a:xfrm rot="20195923">
              <a:off x="5623259" y="4467017"/>
              <a:ext cx="524540" cy="524540"/>
            </a:xfrm>
            <a:prstGeom prst="rect">
              <a:avLst/>
            </a:prstGeom>
            <a:effectLst>
              <a:outerShdw blurRad="50800" dist="38100" dir="2700000" algn="tl" rotWithShape="0">
                <a:prstClr val="black">
                  <a:alpha val="40000"/>
                </a:prstClr>
              </a:outerShdw>
            </a:effectLst>
          </p:spPr>
        </p:pic>
        <p:pic>
          <p:nvPicPr>
            <p:cNvPr id="54" name="Picture 53" descr="earth.PNG"/>
            <p:cNvPicPr>
              <a:picLocks noChangeAspect="1"/>
            </p:cNvPicPr>
            <p:nvPr/>
          </p:nvPicPr>
          <p:blipFill>
            <a:blip r:embed="rId3" cstate="print"/>
            <a:stretch>
              <a:fillRect/>
            </a:stretch>
          </p:blipFill>
          <p:spPr>
            <a:xfrm>
              <a:off x="7371763" y="4157223"/>
              <a:ext cx="820130" cy="820130"/>
            </a:xfrm>
            <a:prstGeom prst="rect">
              <a:avLst/>
            </a:prstGeom>
          </p:spPr>
        </p:pic>
        <p:pic>
          <p:nvPicPr>
            <p:cNvPr id="55" name="Picture 697" descr="MCj04352420000[1]"/>
            <p:cNvPicPr>
              <a:picLocks noChangeAspect="1" noChangeArrowheads="1"/>
            </p:cNvPicPr>
            <p:nvPr/>
          </p:nvPicPr>
          <p:blipFill>
            <a:blip r:embed="rId4" cstate="print"/>
            <a:srcRect/>
            <a:stretch>
              <a:fillRect/>
            </a:stretch>
          </p:blipFill>
          <p:spPr bwMode="auto">
            <a:xfrm flipH="1">
              <a:off x="7832709" y="3988872"/>
              <a:ext cx="664588" cy="1451382"/>
            </a:xfrm>
            <a:prstGeom prst="rect">
              <a:avLst/>
            </a:prstGeom>
            <a:noFill/>
            <a:ln w="9525">
              <a:noFill/>
              <a:miter lim="800000"/>
              <a:headEnd/>
              <a:tailEnd/>
            </a:ln>
          </p:spPr>
        </p:pic>
        <p:sp>
          <p:nvSpPr>
            <p:cNvPr id="56" name="Rectangle 4"/>
            <p:cNvSpPr/>
            <p:nvPr/>
          </p:nvSpPr>
          <p:spPr>
            <a:xfrm>
              <a:off x="7384477" y="5073956"/>
              <a:ext cx="1269330" cy="33703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Aneka Cloud</a:t>
              </a:r>
            </a:p>
          </p:txBody>
        </p:sp>
      </p:grpSp>
    </p:spTree>
    <p:extLst>
      <p:ext uri="{BB962C8B-B14F-4D97-AF65-F5344CB8AC3E}">
        <p14:creationId xmlns:p14="http://schemas.microsoft.com/office/powerpoint/2010/main" val="28040582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a:t>
            </a:r>
            <a:endParaRPr lang="en-US" dirty="0"/>
          </a:p>
        </p:txBody>
      </p:sp>
      <p:sp>
        <p:nvSpPr>
          <p:cNvPr id="5" name="Content Placeholder 4"/>
          <p:cNvSpPr>
            <a:spLocks noGrp="1"/>
          </p:cNvSpPr>
          <p:nvPr>
            <p:ph idx="1"/>
          </p:nvPr>
        </p:nvSpPr>
        <p:spPr/>
        <p:txBody>
          <a:bodyPr/>
          <a:lstStyle/>
          <a:p>
            <a:pPr algn="just"/>
            <a:r>
              <a:rPr lang="en-AU" sz="2000" dirty="0" smtClean="0"/>
              <a:t>The system is composed by two types of components: plug-in and distribution engine. </a:t>
            </a:r>
          </a:p>
          <a:p>
            <a:pPr algn="just"/>
            <a:r>
              <a:rPr lang="en-AU" sz="2000" dirty="0" smtClean="0"/>
              <a:t>The former is used to enrich the environment of features while the latter represent the access to the distributed computing infrastructure leveraged for task execution. </a:t>
            </a:r>
          </a:p>
          <a:p>
            <a:pPr algn="just"/>
            <a:r>
              <a:rPr lang="en-AU" sz="2000" dirty="0" smtClean="0"/>
              <a:t>Among the available plug-ins, the </a:t>
            </a:r>
            <a:r>
              <a:rPr lang="en-AU" sz="2000" i="1" dirty="0" err="1" smtClean="0"/>
              <a:t>AutoPlugin</a:t>
            </a:r>
            <a:r>
              <a:rPr lang="en-AU" sz="2000" dirty="0" smtClean="0"/>
              <a:t> provides facilities for the definition of workflows in terms of </a:t>
            </a:r>
            <a:r>
              <a:rPr lang="en-AU" sz="2000" i="1" dirty="0" smtClean="0"/>
              <a:t>strategies</a:t>
            </a:r>
            <a:r>
              <a:rPr lang="en-AU" sz="2000" dirty="0" smtClean="0"/>
              <a:t>. </a:t>
            </a:r>
          </a:p>
          <a:p>
            <a:pPr algn="just"/>
            <a:r>
              <a:rPr lang="en-AU" sz="2000" dirty="0" smtClean="0"/>
              <a:t>A strategy generates the tasks that are submitted for execution and also defines the logic, in terms of sequencing, coordination, and dependencies, used to submit the task through the engine. </a:t>
            </a:r>
          </a:p>
          <a:p>
            <a:pPr algn="just"/>
            <a:r>
              <a:rPr lang="en-AU" sz="2000" dirty="0" smtClean="0"/>
              <a:t>A specific component, the </a:t>
            </a:r>
            <a:r>
              <a:rPr lang="en-AU" sz="2000" i="1" dirty="0" err="1" smtClean="0"/>
              <a:t>StrategyController</a:t>
            </a:r>
            <a:r>
              <a:rPr lang="en-AU" sz="2000" dirty="0" smtClean="0"/>
              <a:t>, decouples the strategies from the distribution engine; therefore, strategies can be defined independently from the specific middleware used. </a:t>
            </a:r>
          </a:p>
          <a:p>
            <a:pPr algn="just"/>
            <a:r>
              <a:rPr lang="en-AU" sz="2000" dirty="0" smtClean="0"/>
              <a:t>The connection with Aneka is realized through the </a:t>
            </a:r>
            <a:r>
              <a:rPr lang="en-AU" sz="2000" i="1" dirty="0" err="1" smtClean="0"/>
              <a:t>AnekaEngine</a:t>
            </a:r>
            <a:r>
              <a:rPr lang="en-AU" sz="2000" dirty="0" smtClean="0"/>
              <a:t>, which implements the operations of </a:t>
            </a:r>
            <a:r>
              <a:rPr lang="en-AU" sz="2000" i="1" dirty="0" err="1" smtClean="0"/>
              <a:t>IDistributionEngine</a:t>
            </a:r>
            <a:r>
              <a:rPr lang="en-AU" sz="2000" dirty="0" smtClean="0"/>
              <a:t> for the Aneka middleware and relies on the services exposed by the </a:t>
            </a:r>
            <a:r>
              <a:rPr lang="en-AU" sz="2000" i="1" dirty="0" smtClean="0"/>
              <a:t>Task Model</a:t>
            </a:r>
            <a:r>
              <a:rPr lang="en-AU" sz="2000" dirty="0" smtClean="0"/>
              <a:t> programming APIs.</a:t>
            </a:r>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99</a:t>
            </a:fld>
            <a:endParaRPr lang="en-US"/>
          </a:p>
        </p:txBody>
      </p:sp>
    </p:spTree>
    <p:extLst>
      <p:ext uri="{BB962C8B-B14F-4D97-AF65-F5344CB8AC3E}">
        <p14:creationId xmlns:p14="http://schemas.microsoft.com/office/powerpoint/2010/main" val="4130919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2549</TotalTime>
  <Words>12254</Words>
  <Application>Microsoft Office PowerPoint</Application>
  <PresentationFormat>On-screen Show (4:3)</PresentationFormat>
  <Paragraphs>1112</Paragraphs>
  <Slides>105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SimSun</vt:lpstr>
      <vt:lpstr>Arial</vt:lpstr>
      <vt:lpstr>Calibri</vt:lpstr>
      <vt:lpstr>Tahoma</vt:lpstr>
      <vt:lpstr>Verdana</vt:lpstr>
      <vt:lpstr>Unit 1 - CPU, Systems and Directory services overview</vt:lpstr>
      <vt:lpstr>Cloud Application Development</vt:lpstr>
      <vt:lpstr>Unit 3 : Introduction to Task Programming</vt:lpstr>
      <vt:lpstr>Unit  3 - Objectives</vt:lpstr>
      <vt:lpstr>Unit  3 - Objectives</vt:lpstr>
      <vt:lpstr>High-Throughput Computing : Task Programming</vt:lpstr>
      <vt:lpstr>Task Computing</vt:lpstr>
      <vt:lpstr>Task Computing Scenario</vt:lpstr>
      <vt:lpstr>Task Computing Scenario</vt:lpstr>
      <vt:lpstr>Task Computing Scenario</vt:lpstr>
      <vt:lpstr>Task Based Computing Scenario</vt:lpstr>
      <vt:lpstr>Unit  3 - Objectives</vt:lpstr>
      <vt:lpstr>Characterizing a Task</vt:lpstr>
      <vt:lpstr>Characterizing a Task (Contd…)</vt:lpstr>
      <vt:lpstr>Unit  3 - Objectives</vt:lpstr>
      <vt:lpstr>Computing Categories</vt:lpstr>
      <vt:lpstr>High Performance Computing (HPC)</vt:lpstr>
      <vt:lpstr>Unit  3 - Objectives</vt:lpstr>
      <vt:lpstr>High Throughput Computing (HTC)</vt:lpstr>
      <vt:lpstr>Many Tasks Computing (MTC)</vt:lpstr>
      <vt:lpstr>Many Tasks Computing (MTC)</vt:lpstr>
      <vt:lpstr>Frameworks for Task Computing</vt:lpstr>
      <vt:lpstr>Frameworks for Task Computing</vt:lpstr>
      <vt:lpstr>Frameworks for Task Computing</vt:lpstr>
      <vt:lpstr>Frameworks for Task Computing</vt:lpstr>
      <vt:lpstr>Frameworks for Task Computing</vt:lpstr>
      <vt:lpstr>Frameworks for Task Computing</vt:lpstr>
      <vt:lpstr>Frameworks for Task Computing</vt:lpstr>
      <vt:lpstr>Unit  3 - Objectives</vt:lpstr>
      <vt:lpstr>Task-based Application Models</vt:lpstr>
      <vt:lpstr>Embarrassingly Parallel Applications</vt:lpstr>
      <vt:lpstr>Embarrassingly Parallel Applications</vt:lpstr>
      <vt:lpstr>Parameter Sweep Applications</vt:lpstr>
      <vt:lpstr>Parameter Sweep Applications</vt:lpstr>
      <vt:lpstr>Parameter Sweep Applications</vt:lpstr>
      <vt:lpstr>Parameter Sweep Applications</vt:lpstr>
      <vt:lpstr>Parameter Sweep Applications</vt:lpstr>
      <vt:lpstr>Parameter Sweep Applications</vt:lpstr>
      <vt:lpstr>Parameter Sweep Applications</vt:lpstr>
      <vt:lpstr>Aneka Parameter Sweep File</vt:lpstr>
      <vt:lpstr>MPI Applications</vt:lpstr>
      <vt:lpstr>MPI Applications</vt:lpstr>
      <vt:lpstr>MPI reference Scenario</vt:lpstr>
      <vt:lpstr>MPI Applications</vt:lpstr>
      <vt:lpstr>MPI Program Structure</vt:lpstr>
      <vt:lpstr>MPI Applications</vt:lpstr>
      <vt:lpstr>MPI Applications</vt:lpstr>
      <vt:lpstr>MPI Applications</vt:lpstr>
      <vt:lpstr>Workflow Applications with Task Dependencies</vt:lpstr>
      <vt:lpstr>What is a Workflow?</vt:lpstr>
      <vt:lpstr>What is a Workflow? Contd…</vt:lpstr>
      <vt:lpstr>What is a Workflow?  (Contd…)</vt:lpstr>
      <vt:lpstr>Sample Montage Workflow</vt:lpstr>
      <vt:lpstr>Workflow Technologies</vt:lpstr>
      <vt:lpstr>Workflow Technologies</vt:lpstr>
      <vt:lpstr>Abstract Model of Workflow System</vt:lpstr>
      <vt:lpstr>Kepler</vt:lpstr>
      <vt:lpstr>DAGMan (Directed Acyclic Graph Manager)</vt:lpstr>
      <vt:lpstr>Cloudbus Workflow Management System(WfMS)</vt:lpstr>
      <vt:lpstr>Unit  3 - Objectives</vt:lpstr>
      <vt:lpstr>Aneka Task-Based Programming</vt:lpstr>
      <vt:lpstr>Task Programming Model</vt:lpstr>
      <vt:lpstr>Task Based Programming Model</vt:lpstr>
      <vt:lpstr>Task Programming Model Scenario</vt:lpstr>
      <vt:lpstr>Task Based Programming Model</vt:lpstr>
      <vt:lpstr>Unit  3 - Objectives</vt:lpstr>
      <vt:lpstr>Developing Applications with the Task Model</vt:lpstr>
      <vt:lpstr>ITask and Aneka Task</vt:lpstr>
      <vt:lpstr>ITask Interface</vt:lpstr>
      <vt:lpstr>Wrapping an ITask into an Aneka instance</vt:lpstr>
      <vt:lpstr>Controlling Task Execution</vt:lpstr>
      <vt:lpstr>Controlling Task Execution</vt:lpstr>
      <vt:lpstr>Dynamic Task Submission</vt:lpstr>
      <vt:lpstr>Gaussian Application Demonstration</vt:lpstr>
      <vt:lpstr>File Management</vt:lpstr>
      <vt:lpstr>File Management</vt:lpstr>
      <vt:lpstr>File Management</vt:lpstr>
      <vt:lpstr>File Dependencies Management</vt:lpstr>
      <vt:lpstr>General Interaction flow for file Management</vt:lpstr>
      <vt:lpstr>Aneka Application Configuration File</vt:lpstr>
      <vt:lpstr>Unit  3 - Objectives</vt:lpstr>
      <vt:lpstr>Task Libraries</vt:lpstr>
      <vt:lpstr>Unit  3 - Objectives</vt:lpstr>
      <vt:lpstr>Web Services Integration</vt:lpstr>
      <vt:lpstr>Web Services Integration</vt:lpstr>
      <vt:lpstr>Web Services Integration</vt:lpstr>
      <vt:lpstr>Unit  3 - Objectives</vt:lpstr>
      <vt:lpstr>Developing Parameter Sweep Application</vt:lpstr>
      <vt:lpstr>Job Object Model</vt:lpstr>
      <vt:lpstr>Object Model</vt:lpstr>
      <vt:lpstr>Job Object Model</vt:lpstr>
      <vt:lpstr>Object Model</vt:lpstr>
      <vt:lpstr>Object Model</vt:lpstr>
      <vt:lpstr>Parameter Sweep Model APIs</vt:lpstr>
      <vt:lpstr>Parameter Sweep Model</vt:lpstr>
      <vt:lpstr>Development and Monitoring Tools</vt:lpstr>
      <vt:lpstr>Unit  3 - Objectives</vt:lpstr>
      <vt:lpstr>Managing Workflows</vt:lpstr>
      <vt:lpstr>Offspring Architecture</vt:lpstr>
      <vt:lpstr>Offspring Architecture</vt:lpstr>
      <vt:lpstr>Offspring Architecture contd…</vt:lpstr>
      <vt:lpstr>Workflow coordination</vt:lpstr>
      <vt:lpstr>Workflow Coordination</vt:lpstr>
      <vt:lpstr>Summary</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Rajkumar Buyya</cp:lastModifiedBy>
  <cp:revision>161</cp:revision>
  <dcterms:created xsi:type="dcterms:W3CDTF">2016-02-14T03:57:00Z</dcterms:created>
  <dcterms:modified xsi:type="dcterms:W3CDTF">2017-12-07T08:32:38Z</dcterms:modified>
</cp:coreProperties>
</file>