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3" r:id="rId1"/>
  </p:sldMasterIdLst>
  <p:notesMasterIdLst>
    <p:notesMasterId r:id="rId9"/>
  </p:notesMasterIdLst>
  <p:handoutMasterIdLst>
    <p:handoutMasterId r:id="rId10"/>
  </p:handoutMasterIdLst>
  <p:sldIdLst>
    <p:sldId id="276" r:id="rId2"/>
    <p:sldId id="281" r:id="rId3"/>
    <p:sldId id="272" r:id="rId4"/>
    <p:sldId id="280" r:id="rId5"/>
    <p:sldId id="277" r:id="rId6"/>
    <p:sldId id="278" r:id="rId7"/>
    <p:sldId id="26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691" autoAdjust="0"/>
    <p:restoredTop sz="90929"/>
  </p:normalViewPr>
  <p:slideViewPr>
    <p:cSldViewPr>
      <p:cViewPr varScale="1">
        <p:scale>
          <a:sx n="62" d="100"/>
          <a:sy n="62" d="100"/>
        </p:scale>
        <p:origin x="-117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496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4D605500-4737-46AB-A855-70A6184AC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626FD55-12CD-4166-8CFB-33C399F2A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BB47F-F328-4ABF-A408-FAB97730D4A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906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6D129-5B79-4220-807D-3B5454DC456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209BE-7A33-411F-A018-AD6F998BC11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D94CD-965A-4676-921D-AAEC3D238B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Formal Languages and Automata Theory</a:t>
            </a:r>
            <a:endParaRPr lang="en-US" altLang="en-US" smtClean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 smtClean="0"/>
              <a:t>Dept. of CSE, VFSTR University</a:t>
            </a:r>
            <a:endParaRPr lang="en-US" altLang="en-US" smtClean="0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97116-C43F-4C1C-954A-ECCD8D6513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910A-9E39-4E40-9DAC-8C9F6E33E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87543-07A2-4713-AE7E-B0312D50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4438-261F-4C4A-8FC2-2A5B042E1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15BE6-9929-4217-BC86-F083B54F1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ACCAF-091C-46DA-A0AC-D46DB5948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1186-10CA-4391-8DF5-86C01C334D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FFB8-709C-429C-9D47-E7D12CA38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5781-65C6-4DC8-BA59-E805749A4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8251-B008-4282-9CBB-BE51EA1ED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BDA1B-3D44-4260-B6AB-19C932E8A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B0799-FE9A-4072-B374-7B228AFED4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569FC94-4501-4A04-A141-4E2F4804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8763000" cy="426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Subject Name</a:t>
            </a:r>
            <a:r>
              <a:rPr lang="en-US" sz="3000" dirty="0" smtClean="0"/>
              <a:t>: COMPILER DESIGN</a:t>
            </a:r>
            <a:br>
              <a:rPr lang="en-US" sz="30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Subject Code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rgbClr val="0070C0"/>
                </a:solidFill>
              </a:rPr>
              <a:t>CS317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Year &amp; Branch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rgbClr val="7030A0"/>
                </a:solidFill>
              </a:rPr>
              <a:t>III </a:t>
            </a:r>
            <a:r>
              <a:rPr lang="en-US" sz="3000" b="1" dirty="0" err="1" smtClean="0">
                <a:solidFill>
                  <a:srgbClr val="7030A0"/>
                </a:solidFill>
              </a:rPr>
              <a:t>B.Tech</a:t>
            </a:r>
            <a:r>
              <a:rPr lang="en-US" sz="3000" b="1" dirty="0" smtClean="0">
                <a:solidFill>
                  <a:srgbClr val="7030A0"/>
                </a:solidFill>
              </a:rPr>
              <a:t> &amp; CSE </a:t>
            </a:r>
            <a:br>
              <a:rPr lang="en-US" sz="3000" b="1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Academic year &amp;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Sem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2800" b="1" smtClean="0">
                <a:solidFill>
                  <a:schemeClr val="accent6">
                    <a:lumMod val="50000"/>
                  </a:schemeClr>
                </a:solidFill>
              </a:rPr>
              <a:t>2017-18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&amp; I</a:t>
            </a:r>
            <a:b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>
                <a:solidFill>
                  <a:srgbClr val="00B050"/>
                </a:solidFill>
              </a:rPr>
              <a:t/>
            </a:r>
            <a:br>
              <a:rPr lang="en-US" sz="3000" b="1" dirty="0" smtClean="0">
                <a:solidFill>
                  <a:srgbClr val="00B050"/>
                </a:solidFill>
              </a:rPr>
            </a:br>
            <a:endParaRPr lang="en-US" sz="3000" b="1" dirty="0" smtClean="0">
              <a:solidFill>
                <a:srgbClr val="00B050"/>
              </a:solidFill>
            </a:endParaRP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D8AE60-9023-445C-907D-37E8FA50024B}" type="slidenum">
              <a:rPr lang="en-US" altLang="en-US" b="1">
                <a:solidFill>
                  <a:srgbClr val="002060"/>
                </a:solidFill>
              </a:rPr>
              <a:pPr/>
              <a:t>1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pic>
        <p:nvPicPr>
          <p:cNvPr id="2052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57200"/>
            <a:ext cx="43434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Preliminaries Required</a:t>
            </a:r>
            <a:endParaRPr lang="en-US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/>
          </a:p>
          <a:p>
            <a:r>
              <a:rPr lang="en-US" altLang="en-US" sz="2800" dirty="0">
                <a:solidFill>
                  <a:srgbClr val="0070C0"/>
                </a:solidFill>
              </a:rPr>
              <a:t>Basic knowledge of programming languages.</a:t>
            </a:r>
          </a:p>
          <a:p>
            <a:r>
              <a:rPr lang="en-US" altLang="en-US" sz="2800" dirty="0">
                <a:solidFill>
                  <a:srgbClr val="00B050"/>
                </a:solidFill>
              </a:rPr>
              <a:t>Basic knowledge of FSA and CFG.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DD0862-836C-4EC9-87EB-F2CF26662038}" type="slidenum">
              <a:rPr lang="en-US" altLang="en-US" b="1">
                <a:solidFill>
                  <a:srgbClr val="002060"/>
                </a:solidFill>
              </a:rPr>
              <a:pPr/>
              <a:t>2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097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497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/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solidFill>
                  <a:srgbClr val="3333FF"/>
                </a:solidFill>
              </a:rPr>
              <a:t>To enable the student  to acquire the knowledge of  various phases of compiler such as lexical analyser, parser and code optimization.</a:t>
            </a:r>
            <a:r>
              <a:rPr lang="en-IN" sz="2800" i="1" dirty="0" smtClean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DD0862-836C-4EC9-87EB-F2CF26662038}" type="slidenum">
              <a:rPr lang="en-US" altLang="en-US" b="1">
                <a:solidFill>
                  <a:srgbClr val="002060"/>
                </a:solidFill>
              </a:rPr>
              <a:pPr/>
              <a:t>3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097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Learning Outcomes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3333FF"/>
                </a:solidFill>
              </a:rPr>
              <a:t>understand scanner and parser using LEX and YACC tools.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generate abstract syntax tree.</a:t>
            </a:r>
          </a:p>
          <a:p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derive the three address code from the parse tree.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understand the code optimization techniques to improve the performance of the compiler.</a:t>
            </a:r>
            <a:endParaRPr lang="en-US" alt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0F7989-2866-4953-A1E8-029D0B6E4E25}" type="slidenum">
              <a:rPr lang="en-US" altLang="en-US" b="1">
                <a:solidFill>
                  <a:srgbClr val="002060"/>
                </a:solidFill>
              </a:rPr>
              <a:pPr/>
              <a:t>4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097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731837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Syllabus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5250"/>
            <a:ext cx="8229600" cy="4806950"/>
          </a:xfrm>
        </p:spPr>
        <p:txBody>
          <a:bodyPr/>
          <a:lstStyle/>
          <a:p>
            <a:pPr algn="just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UNIT I - Introduction to Compiling</a:t>
            </a:r>
            <a:endParaRPr lang="en-IN" sz="20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2000" dirty="0" smtClean="0"/>
              <a:t>	Compilers – Analysis of the source program – Phases of a compiler – Cousins of the Compiler – Grouping of Phases – Compiler construction tools – Lexical Analysis – Role of Lexical Analyzer – Input Buffering – Specification of Tokens, data structures in compilation – LEX lexical analyzer generator.</a:t>
            </a:r>
          </a:p>
          <a:p>
            <a:pPr algn="just">
              <a:buNone/>
            </a:pPr>
            <a:endParaRPr lang="en-IN" sz="2000" b="1" dirty="0" smtClean="0"/>
          </a:p>
          <a:p>
            <a:pPr algn="just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UNIT II - Syntax Analysis</a:t>
            </a:r>
            <a:endParaRPr lang="en-IN" sz="20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2000" dirty="0" smtClean="0"/>
              <a:t>	Role of the parser –Writing Grammars –Context-Free Grammars – Top Down parsing –Recursive Descent Parsing – Predictive Parsing – Bottom-up parsing – Shift Reduce Parsing – Operator Precedent Parsing – LR Parsers – SLR Parser – Canonical LR Parser – LALR </a:t>
            </a:r>
            <a:r>
              <a:rPr lang="en-IN" sz="2000" smtClean="0"/>
              <a:t>Parser, YACC </a:t>
            </a:r>
            <a:r>
              <a:rPr lang="en-IN" sz="2000" dirty="0" smtClean="0"/>
              <a:t>– automatic parser generator.</a:t>
            </a:r>
          </a:p>
          <a:p>
            <a:pPr algn="just">
              <a:buNone/>
            </a:pPr>
            <a:r>
              <a:rPr lang="en-IN" sz="2000" dirty="0" smtClean="0"/>
              <a:t>	</a:t>
            </a:r>
            <a:endParaRPr lang="en-IN" sz="200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FB3EA9-29E0-4C46-9BD0-E00E178F47F0}" type="slidenum">
              <a:rPr lang="en-US" altLang="en-US" b="1">
                <a:solidFill>
                  <a:srgbClr val="002060"/>
                </a:solidFill>
              </a:rPr>
              <a:pPr/>
              <a:t>5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097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algn="just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UNIT III – Intermediate Forms</a:t>
            </a:r>
            <a:endParaRPr lang="en-IN" sz="19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1900" dirty="0" smtClean="0"/>
              <a:t>	Intermediate forms of source Programs – abstract syntax tree, polish notation and three address codes. Attributed grammars, Syntax directed translation, Conversion of popular Programming languages language Constructs into Intermediate code forms, Declarations – Assignment Statements –Boolean Expressions.</a:t>
            </a:r>
          </a:p>
          <a:p>
            <a:pPr algn="just">
              <a:buNone/>
            </a:pPr>
            <a:endParaRPr lang="en-IN" sz="1900" b="1" dirty="0" smtClean="0"/>
          </a:p>
          <a:p>
            <a:pPr algn="just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UNIT IV - Code optimization and Run Time Environments</a:t>
            </a:r>
            <a:endParaRPr lang="en-IN" sz="19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1900" dirty="0" smtClean="0"/>
              <a:t>	Introduction– Principal Sources of Optimization –Optimization of basic Blocks– Introduction to Global Data Flow Analysis - Basic blocks, Flow graphs, data flow equation, global optimization, data flow analysis for structured Programs.</a:t>
            </a:r>
          </a:p>
          <a:p>
            <a:pPr algn="just"/>
            <a:endParaRPr lang="en-IN" sz="1900" dirty="0" smtClean="0"/>
          </a:p>
          <a:p>
            <a:pPr algn="just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UNIT V - Code Generation</a:t>
            </a:r>
            <a:endParaRPr lang="en-IN" sz="19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1900" dirty="0" smtClean="0"/>
              <a:t>	Issues in the design of code generator – The target machine –   Next-use Information – A simple Code generator – DAG representation of Basic Blocks - Peephole Optimization.</a:t>
            </a:r>
            <a:endParaRPr lang="en-IN" sz="1900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1AFDD7-DD28-40EC-AB41-C34690FE7135}" type="slidenum">
              <a:rPr lang="en-US" altLang="en-US" b="1">
                <a:solidFill>
                  <a:srgbClr val="002060"/>
                </a:solidFill>
              </a:rPr>
              <a:pPr/>
              <a:t>6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097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Textbooks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990600"/>
            <a:ext cx="8572560" cy="5181600"/>
          </a:xfrm>
        </p:spPr>
        <p:txBody>
          <a:bodyPr/>
          <a:lstStyle/>
          <a:p>
            <a:pPr algn="just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TEXT BOOK :</a:t>
            </a:r>
            <a:endParaRPr lang="en-IN" sz="19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2200" dirty="0" smtClean="0"/>
              <a:t>1.   Alfred </a:t>
            </a:r>
            <a:r>
              <a:rPr lang="en-IN" sz="2200" dirty="0" err="1" smtClean="0"/>
              <a:t>Aho</a:t>
            </a:r>
            <a:r>
              <a:rPr lang="en-IN" sz="2200" dirty="0" smtClean="0"/>
              <a:t>, Ravi </a:t>
            </a:r>
            <a:r>
              <a:rPr lang="en-IN" sz="2200" dirty="0" err="1" smtClean="0"/>
              <a:t>Sethi</a:t>
            </a:r>
            <a:r>
              <a:rPr lang="en-IN" sz="2200" dirty="0" smtClean="0"/>
              <a:t> , Jeffrey D </a:t>
            </a:r>
            <a:r>
              <a:rPr lang="en-IN" sz="2200" dirty="0" err="1" smtClean="0"/>
              <a:t>Ullman</a:t>
            </a:r>
            <a:r>
              <a:rPr lang="en-IN" sz="2200" dirty="0" smtClean="0"/>
              <a:t>, “Compilers Principles, Techniques and Tools</a:t>
            </a:r>
            <a:r>
              <a:rPr lang="en-IN" sz="2200" smtClean="0"/>
              <a:t>”, 1</a:t>
            </a:r>
            <a:r>
              <a:rPr lang="en-IN" sz="2200" baseline="30000" smtClean="0"/>
              <a:t>st</a:t>
            </a:r>
            <a:r>
              <a:rPr lang="en-IN" sz="2200" smtClean="0"/>
              <a:t>  </a:t>
            </a:r>
            <a:r>
              <a:rPr lang="en-IN" sz="2200" dirty="0" smtClean="0"/>
              <a:t>ed., Pearson Education Asia, 2003.</a:t>
            </a:r>
          </a:p>
          <a:p>
            <a:pPr algn="just">
              <a:buNone/>
            </a:pPr>
            <a:r>
              <a:rPr lang="en-IN" sz="1900" dirty="0" smtClean="0"/>
              <a:t> </a:t>
            </a:r>
          </a:p>
          <a:p>
            <a:pPr algn="just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REFERENCE BOOKS :</a:t>
            </a:r>
            <a:endParaRPr lang="en-IN" sz="19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1900" dirty="0" smtClean="0"/>
              <a:t>1.   Allen I. </a:t>
            </a:r>
            <a:r>
              <a:rPr lang="en-IN" sz="1900" dirty="0" err="1" smtClean="0"/>
              <a:t>Holub</a:t>
            </a:r>
            <a:r>
              <a:rPr lang="en-IN" sz="1900" dirty="0" smtClean="0"/>
              <a:t> “Compiler Design in C”, 1</a:t>
            </a:r>
            <a:r>
              <a:rPr lang="en-IN" sz="1900" baseline="30000" dirty="0" smtClean="0"/>
              <a:t>st</a:t>
            </a:r>
            <a:r>
              <a:rPr lang="en-IN" sz="1900" dirty="0" smtClean="0"/>
              <a:t>  ed., Prentice Hall of India, 2003.</a:t>
            </a:r>
          </a:p>
          <a:p>
            <a:pPr algn="just">
              <a:buNone/>
            </a:pPr>
            <a:r>
              <a:rPr lang="en-IN" sz="1900" dirty="0" smtClean="0"/>
              <a:t>2.   C. N. Fischer and R. J. LeBlanc, “Crafting a compiler with C”, 1</a:t>
            </a:r>
            <a:r>
              <a:rPr lang="en-IN" sz="1900" baseline="30000" dirty="0" smtClean="0"/>
              <a:t>st</a:t>
            </a:r>
            <a:r>
              <a:rPr lang="en-IN" sz="1900" dirty="0" smtClean="0"/>
              <a:t>  ed., Benjamin Cummings, 2003.</a:t>
            </a:r>
          </a:p>
          <a:p>
            <a:pPr algn="just">
              <a:buNone/>
            </a:pPr>
            <a:r>
              <a:rPr lang="en-IN" sz="1900" dirty="0" smtClean="0"/>
              <a:t>3.   J.P. </a:t>
            </a:r>
            <a:r>
              <a:rPr lang="en-IN" sz="1900" dirty="0" err="1" smtClean="0"/>
              <a:t>Bennet</a:t>
            </a:r>
            <a:r>
              <a:rPr lang="en-IN" sz="1900" dirty="0" smtClean="0"/>
              <a:t>, “Introduction to Compiler Techniques”, 2</a:t>
            </a:r>
            <a:r>
              <a:rPr lang="en-IN" sz="1900" baseline="30000" dirty="0" smtClean="0"/>
              <a:t>nd</a:t>
            </a:r>
            <a:r>
              <a:rPr lang="en-IN" sz="1900" dirty="0" smtClean="0"/>
              <a:t>  ed., Tata McGraw- Hill, 2003.</a:t>
            </a:r>
          </a:p>
          <a:p>
            <a:pPr algn="just">
              <a:buNone/>
            </a:pPr>
            <a:r>
              <a:rPr lang="en-IN" sz="1900" dirty="0" smtClean="0"/>
              <a:t>4.   </a:t>
            </a:r>
            <a:r>
              <a:rPr lang="en-IN" sz="1900" dirty="0" err="1" smtClean="0"/>
              <a:t>Henk</a:t>
            </a:r>
            <a:r>
              <a:rPr lang="en-IN" sz="1900" dirty="0" smtClean="0"/>
              <a:t> </a:t>
            </a:r>
            <a:r>
              <a:rPr lang="en-IN" sz="1900" dirty="0" err="1" smtClean="0"/>
              <a:t>Alblas</a:t>
            </a:r>
            <a:r>
              <a:rPr lang="en-IN" sz="1900" dirty="0" smtClean="0"/>
              <a:t> and Albert </a:t>
            </a:r>
            <a:r>
              <a:rPr lang="en-IN" sz="1900" dirty="0" err="1" smtClean="0"/>
              <a:t>Nymeyer</a:t>
            </a:r>
            <a:r>
              <a:rPr lang="en-IN" sz="1900" dirty="0" smtClean="0"/>
              <a:t>, “Practice and Principles of Compiler Building  with C”, 3rd ed., PHI, 2001.</a:t>
            </a:r>
          </a:p>
          <a:p>
            <a:pPr algn="just">
              <a:buNone/>
            </a:pPr>
            <a:r>
              <a:rPr lang="en-IN" sz="1900" dirty="0" smtClean="0"/>
              <a:t>5.   Kenneth C. </a:t>
            </a:r>
            <a:r>
              <a:rPr lang="en-IN" sz="1900" dirty="0" err="1" smtClean="0"/>
              <a:t>Louden</a:t>
            </a:r>
            <a:r>
              <a:rPr lang="en-IN" sz="1900" dirty="0" smtClean="0"/>
              <a:t>, “Compiler Construction: Principles and Practice”, 	1</a:t>
            </a:r>
            <a:r>
              <a:rPr lang="en-IN" sz="1900" baseline="30000" dirty="0" smtClean="0"/>
              <a:t>st</a:t>
            </a:r>
            <a:r>
              <a:rPr lang="en-IN" sz="1900" dirty="0" smtClean="0"/>
              <a:t> ed., Thompson Learning, 2003.</a:t>
            </a:r>
            <a:endParaRPr lang="en-IN" sz="19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E2DD8B-F379-4AD0-BE98-CDE42BDC6DED}" type="slidenum">
              <a:rPr lang="en-US" altLang="en-US" b="1">
                <a:solidFill>
                  <a:srgbClr val="002060"/>
                </a:solidFill>
              </a:rPr>
              <a:pPr/>
              <a:t>7</a:t>
            </a:fld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</a:rPr>
              <a:t>Dept. of CSE, VFSTR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Compiler Design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vignan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097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291</Words>
  <Application>Microsoft Office PowerPoint</Application>
  <PresentationFormat>On-screen Show (4:3)</PresentationFormat>
  <Paragraphs>81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Subject Name: COMPILER DESIGN Subject Code: CS317 Year &amp; Branch: III B.Tech &amp; CSE  Academic year &amp; Sem: 2017-18 &amp; I   </vt:lpstr>
      <vt:lpstr>Preliminaries Required</vt:lpstr>
      <vt:lpstr>Objective</vt:lpstr>
      <vt:lpstr>Learning Outcomes</vt:lpstr>
      <vt:lpstr>Syllabus</vt:lpstr>
      <vt:lpstr>Syllabus</vt:lpstr>
      <vt:lpstr>Textbooks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Dell</cp:lastModifiedBy>
  <cp:revision>198</cp:revision>
  <cp:lastPrinted>2007-08-15T03:01:31Z</cp:lastPrinted>
  <dcterms:created xsi:type="dcterms:W3CDTF">2007-08-14T22:08:29Z</dcterms:created>
  <dcterms:modified xsi:type="dcterms:W3CDTF">2018-06-21T05:24:42Z</dcterms:modified>
</cp:coreProperties>
</file>