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3"/>
  </p:notesMasterIdLst>
  <p:sldIdLst>
    <p:sldId id="256" r:id="rId2"/>
    <p:sldId id="258" r:id="rId3"/>
    <p:sldId id="259" r:id="rId4"/>
    <p:sldId id="260" r:id="rId5"/>
    <p:sldId id="261" r:id="rId6"/>
    <p:sldId id="262" r:id="rId7"/>
    <p:sldId id="263" r:id="rId8"/>
    <p:sldId id="264" r:id="rId9"/>
    <p:sldId id="295" r:id="rId10"/>
    <p:sldId id="296" r:id="rId11"/>
    <p:sldId id="265" r:id="rId12"/>
    <p:sldId id="266" r:id="rId13"/>
    <p:sldId id="268" r:id="rId14"/>
    <p:sldId id="269" r:id="rId15"/>
    <p:sldId id="267" r:id="rId16"/>
    <p:sldId id="270" r:id="rId17"/>
    <p:sldId id="271" r:id="rId18"/>
    <p:sldId id="272" r:id="rId19"/>
    <p:sldId id="273" r:id="rId20"/>
    <p:sldId id="297" r:id="rId21"/>
    <p:sldId id="274" r:id="rId22"/>
    <p:sldId id="279" r:id="rId23"/>
    <p:sldId id="275" r:id="rId24"/>
    <p:sldId id="276" r:id="rId25"/>
    <p:sldId id="278" r:id="rId26"/>
    <p:sldId id="280" r:id="rId27"/>
    <p:sldId id="282" r:id="rId28"/>
    <p:sldId id="277" r:id="rId29"/>
    <p:sldId id="283" r:id="rId30"/>
    <p:sldId id="284" r:id="rId31"/>
    <p:sldId id="281" r:id="rId32"/>
    <p:sldId id="285" r:id="rId33"/>
    <p:sldId id="286" r:id="rId34"/>
    <p:sldId id="287" r:id="rId35"/>
    <p:sldId id="288" r:id="rId36"/>
    <p:sldId id="289" r:id="rId37"/>
    <p:sldId id="290" r:id="rId38"/>
    <p:sldId id="292" r:id="rId39"/>
    <p:sldId id="293" r:id="rId40"/>
    <p:sldId id="294" r:id="rId41"/>
    <p:sldId id="291"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1" d="100"/>
          <a:sy n="71" d="100"/>
        </p:scale>
        <p:origin x="-1356" y="-3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12453B-DF97-4FA6-B42A-938557DE5761}" type="datetimeFigureOut">
              <a:rPr lang="en-US" smtClean="0"/>
              <a:pPr/>
              <a:t>4/19/2019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39C6F8-8DEA-4FE8-B162-D127244EAE1A}"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B039C6F8-8DEA-4FE8-B162-D127244EAE1A}" type="slidenum">
              <a:rPr lang="en-IN" smtClean="0"/>
              <a:pPr/>
              <a:t>23</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47924B4-B7A0-4803-84D4-3CB0CD9E4F77}" type="datetimeFigureOut">
              <a:rPr lang="en-US" smtClean="0"/>
              <a:pPr/>
              <a:t>4/19/2019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F9A4A5E-5271-498B-BD61-575EFF30AA49}" type="slidenum">
              <a:rPr lang="en-IN" smtClean="0"/>
              <a:pPr/>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47924B4-B7A0-4803-84D4-3CB0CD9E4F77}" type="datetimeFigureOut">
              <a:rPr lang="en-US" smtClean="0"/>
              <a:pPr/>
              <a:t>4/19/2019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F9A4A5E-5271-498B-BD61-575EFF30AA49}"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47924B4-B7A0-4803-84D4-3CB0CD9E4F77}" type="datetimeFigureOut">
              <a:rPr lang="en-US" smtClean="0"/>
              <a:pPr/>
              <a:t>4/19/2019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F9A4A5E-5271-498B-BD61-575EFF30AA49}"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47924B4-B7A0-4803-84D4-3CB0CD9E4F77}" type="datetimeFigureOut">
              <a:rPr lang="en-US" smtClean="0"/>
              <a:pPr/>
              <a:t>4/19/2019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F9A4A5E-5271-498B-BD61-575EFF30AA49}" type="slidenum">
              <a:rPr lang="en-IN" smtClean="0"/>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7924B4-B7A0-4803-84D4-3CB0CD9E4F77}" type="datetimeFigureOut">
              <a:rPr lang="en-US" smtClean="0"/>
              <a:pPr/>
              <a:t>4/19/2019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F9A4A5E-5271-498B-BD61-575EFF30AA49}" type="slidenum">
              <a:rPr lang="en-IN" smtClean="0"/>
              <a:pPr/>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47924B4-B7A0-4803-84D4-3CB0CD9E4F77}" type="datetimeFigureOut">
              <a:rPr lang="en-US" smtClean="0"/>
              <a:pPr/>
              <a:t>4/19/2019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F9A4A5E-5271-498B-BD61-575EFF30AA49}" type="slidenum">
              <a:rPr lang="en-IN" smtClean="0"/>
              <a:pPr/>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47924B4-B7A0-4803-84D4-3CB0CD9E4F77}" type="datetimeFigureOut">
              <a:rPr lang="en-US" smtClean="0"/>
              <a:pPr/>
              <a:t>4/19/2019</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AF9A4A5E-5271-498B-BD61-575EFF30AA49}" type="slidenum">
              <a:rPr lang="en-IN" smtClean="0"/>
              <a:pPr/>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47924B4-B7A0-4803-84D4-3CB0CD9E4F77}" type="datetimeFigureOut">
              <a:rPr lang="en-US" smtClean="0"/>
              <a:pPr/>
              <a:t>4/19/2019</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AF9A4A5E-5271-498B-BD61-575EFF30AA49}"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7924B4-B7A0-4803-84D4-3CB0CD9E4F77}" type="datetimeFigureOut">
              <a:rPr lang="en-US" smtClean="0"/>
              <a:pPr/>
              <a:t>4/19/2019</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AF9A4A5E-5271-498B-BD61-575EFF30AA49}"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7924B4-B7A0-4803-84D4-3CB0CD9E4F77}" type="datetimeFigureOut">
              <a:rPr lang="en-US" smtClean="0"/>
              <a:pPr/>
              <a:t>4/19/2019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F9A4A5E-5271-498B-BD61-575EFF30AA49}" type="slidenum">
              <a:rPr lang="en-IN" smtClean="0"/>
              <a:pPr/>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7924B4-B7A0-4803-84D4-3CB0CD9E4F77}" type="datetimeFigureOut">
              <a:rPr lang="en-US" smtClean="0"/>
              <a:pPr/>
              <a:t>4/19/2019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F9A4A5E-5271-498B-BD61-575EFF30AA49}" type="slidenum">
              <a:rPr lang="en-IN" smtClean="0"/>
              <a:pPr/>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7924B4-B7A0-4803-84D4-3CB0CD9E4F77}" type="datetimeFigureOut">
              <a:rPr lang="en-US" smtClean="0"/>
              <a:pPr/>
              <a:t>4/19/2019</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9A4A5E-5271-498B-BD61-575EFF30AA49}" type="slidenum">
              <a:rPr lang="en-IN" smtClean="0"/>
              <a:pPr/>
              <a:t>‹#›</a:t>
            </a:fld>
            <a:endParaRPr lang="en-IN"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71613"/>
            <a:ext cx="7772400" cy="2028838"/>
          </a:xfrm>
        </p:spPr>
        <p:txBody>
          <a:bodyPr>
            <a:normAutofit/>
          </a:bodyPr>
          <a:lstStyle/>
          <a:p>
            <a:r>
              <a:rPr lang="en-IN" sz="4800" dirty="0" smtClean="0">
                <a:latin typeface="Algerian" pitchFamily="82" charset="0"/>
              </a:rPr>
              <a:t>Content Delivery</a:t>
            </a:r>
            <a:endParaRPr lang="en-IN" sz="4800" dirty="0">
              <a:latin typeface="Algerian" pitchFamily="82" charset="0"/>
            </a:endParaRPr>
          </a:p>
        </p:txBody>
      </p:sp>
      <p:sp>
        <p:nvSpPr>
          <p:cNvPr id="3" name="Subtitle 2"/>
          <p:cNvSpPr>
            <a:spLocks noGrp="1"/>
          </p:cNvSpPr>
          <p:nvPr>
            <p:ph type="subTitle" idx="1"/>
          </p:nvPr>
        </p:nvSpPr>
        <p:spPr>
          <a:xfrm>
            <a:off x="1371600" y="3886200"/>
            <a:ext cx="7486680" cy="2471758"/>
          </a:xfrm>
        </p:spPr>
        <p:txBody>
          <a:bodyPr>
            <a:normAutofit/>
          </a:bodyPr>
          <a:lstStyle/>
          <a:p>
            <a:endParaRPr lang="en-IN" sz="2400" dirty="0" smtClean="0">
              <a:solidFill>
                <a:schemeClr val="tx1"/>
              </a:solidFill>
              <a:latin typeface="Times New Roman" pitchFamily="18" charset="0"/>
              <a:cs typeface="Times New Roman" pitchFamily="18" charset="0"/>
            </a:endParaRPr>
          </a:p>
          <a:p>
            <a:endParaRPr lang="en-IN" sz="2400" dirty="0">
              <a:solidFill>
                <a:schemeClr val="tx1"/>
              </a:solidFill>
              <a:latin typeface="Times New Roman" pitchFamily="18" charset="0"/>
              <a:cs typeface="Times New Roman" pitchFamily="18" charset="0"/>
            </a:endParaRPr>
          </a:p>
          <a:p>
            <a:r>
              <a:rPr lang="en-IN" sz="2400" dirty="0" smtClean="0">
                <a:solidFill>
                  <a:schemeClr val="tx1"/>
                </a:solidFill>
                <a:latin typeface="Times New Roman" pitchFamily="18" charset="0"/>
                <a:cs typeface="Times New Roman" pitchFamily="18" charset="0"/>
              </a:rPr>
              <a:t>	Presented by—</a:t>
            </a:r>
          </a:p>
          <a:p>
            <a:r>
              <a:rPr lang="en-IN" sz="2400" dirty="0" smtClean="0">
                <a:solidFill>
                  <a:schemeClr val="tx1"/>
                </a:solidFill>
                <a:latin typeface="Times New Roman" pitchFamily="18" charset="0"/>
                <a:cs typeface="Times New Roman" pitchFamily="18" charset="0"/>
              </a:rPr>
              <a:t>				  </a:t>
            </a:r>
            <a:r>
              <a:rPr lang="en-IN" sz="2200" dirty="0" smtClean="0">
                <a:solidFill>
                  <a:schemeClr val="tx1"/>
                </a:solidFill>
                <a:latin typeface="Times New Roman" pitchFamily="18" charset="0"/>
                <a:cs typeface="Times New Roman" pitchFamily="18" charset="0"/>
              </a:rPr>
              <a:t>G. Nandini (161FA04289)</a:t>
            </a:r>
          </a:p>
          <a:p>
            <a:r>
              <a:rPr lang="en-IN" sz="2200" dirty="0" smtClean="0">
                <a:solidFill>
                  <a:schemeClr val="tx1"/>
                </a:solidFill>
                <a:latin typeface="Times New Roman" pitchFamily="18" charset="0"/>
                <a:cs typeface="Times New Roman" pitchFamily="18" charset="0"/>
              </a:rPr>
              <a:t>				   M. Sukanya (161FA04312)</a:t>
            </a:r>
            <a:endParaRPr lang="en-IN" sz="2200" dirty="0">
              <a:solidFill>
                <a:schemeClr val="tx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normAutofit/>
          </a:bodyPr>
          <a:lstStyle/>
          <a:p>
            <a:pPr algn="l"/>
            <a:r>
              <a:rPr lang="en-IN" sz="3200" b="1" dirty="0" err="1" smtClean="0">
                <a:latin typeface="Times New Roman" pitchFamily="18" charset="0"/>
                <a:cs typeface="Times New Roman" pitchFamily="18" charset="0"/>
              </a:rPr>
              <a:t>Contd</a:t>
            </a:r>
            <a:r>
              <a:rPr lang="en-IN" sz="3200" b="1" dirty="0" smtClean="0">
                <a:latin typeface="Times New Roman" pitchFamily="18" charset="0"/>
                <a:cs typeface="Times New Roman" pitchFamily="18" charset="0"/>
              </a:rPr>
              <a:t>…</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42984"/>
            <a:ext cx="8229600" cy="5429288"/>
          </a:xfrm>
        </p:spPr>
        <p:txBody>
          <a:bodyPr>
            <a:noAutofit/>
          </a:bodyPr>
          <a:lstStyle/>
          <a:p>
            <a:r>
              <a:rPr lang="en-IN" sz="2200" dirty="0" smtClean="0">
                <a:latin typeface="Times New Roman" pitchFamily="18" charset="0"/>
                <a:cs typeface="Times New Roman" pitchFamily="18" charset="0"/>
              </a:rPr>
              <a:t>This happens even when the client contacts the server farm using a single destination IP address. The front end is usually a link-layer switch or an IP router, that is, a device that handles frames or packets.</a:t>
            </a:r>
          </a:p>
          <a:p>
            <a:r>
              <a:rPr lang="en-IN" sz="2200" dirty="0" smtClean="0">
                <a:latin typeface="Times New Roman" pitchFamily="18" charset="0"/>
                <a:cs typeface="Times New Roman" pitchFamily="18" charset="0"/>
              </a:rPr>
              <a:t>A Web request and response are carried as a TCP connection. To work correctly, the front end must distribute all of the packets for a request to the same server.</a:t>
            </a:r>
          </a:p>
          <a:p>
            <a:r>
              <a:rPr lang="en-IN" sz="2200" dirty="0" smtClean="0">
                <a:latin typeface="Times New Roman" pitchFamily="18" charset="0"/>
                <a:cs typeface="Times New Roman" pitchFamily="18" charset="0"/>
              </a:rPr>
              <a:t>A simple design is for the front end to broadcast all of the incoming requests to all of the servers. Each server answers only a fraction of the requests by prior agreement.</a:t>
            </a:r>
          </a:p>
          <a:p>
            <a:r>
              <a:rPr lang="en-IN" sz="2200" dirty="0" smtClean="0">
                <a:latin typeface="Times New Roman" pitchFamily="18" charset="0"/>
                <a:cs typeface="Times New Roman" pitchFamily="18" charset="0"/>
              </a:rPr>
              <a:t> For example, 16 servers might look at the source IP address and reply to the request only if the last 4 bits of the source IP address match their configured selectors.</a:t>
            </a:r>
          </a:p>
          <a:p>
            <a:r>
              <a:rPr lang="en-IN" sz="2200" dirty="0" smtClean="0">
                <a:latin typeface="Times New Roman" pitchFamily="18" charset="0"/>
                <a:cs typeface="Times New Roman" pitchFamily="18" charset="0"/>
              </a:rPr>
              <a:t> Other packets are discarded. While this is wasteful of incoming bandwidth, often the responses are much longer than the request.</a:t>
            </a:r>
            <a:endParaRPr lang="en-IN" sz="22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200" b="1" dirty="0" smtClean="0">
                <a:latin typeface="Times New Roman" pitchFamily="18" charset="0"/>
                <a:cs typeface="Times New Roman" pitchFamily="18" charset="0"/>
              </a:rPr>
              <a:t>Contd…</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329642" cy="4525963"/>
          </a:xfrm>
        </p:spPr>
        <p:txBody>
          <a:bodyPr>
            <a:normAutofit/>
          </a:bodyPr>
          <a:lstStyle/>
          <a:p>
            <a:r>
              <a:rPr lang="en-IN" sz="2200" dirty="0" smtClean="0">
                <a:latin typeface="Times New Roman" pitchFamily="18" charset="0"/>
                <a:cs typeface="Times New Roman" pitchFamily="18" charset="0"/>
              </a:rPr>
              <a:t>In a more general design, the front end may inspect the IP, TCP, and HTTP headers of packets and arbitrarily map them to a server.</a:t>
            </a:r>
          </a:p>
          <a:p>
            <a:r>
              <a:rPr lang="en-IN" sz="2200" dirty="0" smtClean="0">
                <a:latin typeface="Times New Roman" pitchFamily="18" charset="0"/>
                <a:cs typeface="Times New Roman" pitchFamily="18" charset="0"/>
              </a:rPr>
              <a:t> The mapping is called a load balancing policy as the goal is to balance the workload across the servers.</a:t>
            </a:r>
          </a:p>
          <a:p>
            <a:r>
              <a:rPr lang="en-IN" sz="2200" dirty="0" smtClean="0">
                <a:latin typeface="Times New Roman" pitchFamily="18" charset="0"/>
                <a:cs typeface="Times New Roman" pitchFamily="18" charset="0"/>
              </a:rPr>
              <a:t>A simple policy might be to use the servers one after the other in turn, or round-robin. </a:t>
            </a:r>
          </a:p>
          <a:p>
            <a:r>
              <a:rPr lang="en-IN" sz="2200" dirty="0" smtClean="0">
                <a:latin typeface="Times New Roman" pitchFamily="18" charset="0"/>
                <a:cs typeface="Times New Roman" pitchFamily="18" charset="0"/>
              </a:rPr>
              <a:t>With this approach, the front end must remember the mapping for each request so that subsequent packets that are part of the same request will be sent to the same server.</a:t>
            </a:r>
          </a:p>
          <a:p>
            <a:r>
              <a:rPr lang="en-IN" sz="2200" dirty="0" smtClean="0">
                <a:latin typeface="Times New Roman" pitchFamily="18" charset="0"/>
                <a:cs typeface="Times New Roman" pitchFamily="18" charset="0"/>
              </a:rPr>
              <a:t>Also the front end should notice when servers have failed and stop sending them requests.</a:t>
            </a:r>
            <a:endParaRPr lang="en-IN" sz="22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200" b="1" dirty="0" smtClean="0">
                <a:latin typeface="Times New Roman" pitchFamily="18" charset="0"/>
                <a:cs typeface="Times New Roman" pitchFamily="18" charset="0"/>
              </a:rPr>
              <a:t>Contd…</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IN" sz="2200" dirty="0" smtClean="0">
                <a:latin typeface="Times New Roman" pitchFamily="18" charset="0"/>
                <a:cs typeface="Times New Roman" pitchFamily="18" charset="0"/>
              </a:rPr>
              <a:t>The reason for looking at the HTTP headers is somewhat different. Many Web interactions access and update databases, such as when a customer looks up her most recent purchase.</a:t>
            </a:r>
          </a:p>
          <a:p>
            <a:r>
              <a:rPr lang="en-IN" sz="2200" dirty="0" smtClean="0">
                <a:latin typeface="Times New Roman" pitchFamily="18" charset="0"/>
                <a:cs typeface="Times New Roman" pitchFamily="18" charset="0"/>
              </a:rPr>
              <a:t> The server that fields this request will have to query the back-end database. It is useful to direct subsequent requests from the same user to the same server, because that server has already cached information about  the user.</a:t>
            </a:r>
            <a:endParaRPr lang="en-IN" sz="22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800" b="1" dirty="0" smtClean="0">
                <a:latin typeface="Times New Roman" pitchFamily="18" charset="0"/>
                <a:cs typeface="Times New Roman" pitchFamily="18" charset="0"/>
              </a:rPr>
              <a:t>Web Proxies :</a:t>
            </a:r>
            <a:endParaRPr lang="en-IN"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85860"/>
            <a:ext cx="8229600" cy="4840303"/>
          </a:xfrm>
        </p:spPr>
        <p:txBody>
          <a:bodyPr>
            <a:normAutofit/>
          </a:bodyPr>
          <a:lstStyle/>
          <a:p>
            <a:r>
              <a:rPr lang="en-IN" sz="2200" dirty="0" smtClean="0">
                <a:latin typeface="Times New Roman" pitchFamily="18" charset="0"/>
                <a:cs typeface="Times New Roman" pitchFamily="18" charset="0"/>
              </a:rPr>
              <a:t>Web requests and responses are sent using HTTP.  we described how browsers can cache responses and reuse them to answer future requests .</a:t>
            </a:r>
          </a:p>
          <a:p>
            <a:r>
              <a:rPr lang="en-IN" sz="2200" dirty="0" smtClean="0">
                <a:latin typeface="Times New Roman" pitchFamily="18" charset="0"/>
                <a:cs typeface="Times New Roman" pitchFamily="18" charset="0"/>
              </a:rPr>
              <a:t>Various header fields and rules are used by the browser to determine if a cached copy of a Web page is still fresh.</a:t>
            </a:r>
          </a:p>
          <a:p>
            <a:r>
              <a:rPr lang="en-IN" sz="2200" dirty="0" smtClean="0">
                <a:latin typeface="Times New Roman" pitchFamily="18" charset="0"/>
                <a:cs typeface="Times New Roman" pitchFamily="18" charset="0"/>
              </a:rPr>
              <a:t>Caching improves performance by shortening the response time and reducing the network load.</a:t>
            </a:r>
          </a:p>
          <a:p>
            <a:r>
              <a:rPr lang="en-IN" sz="2200" dirty="0" smtClean="0">
                <a:latin typeface="Times New Roman" pitchFamily="18" charset="0"/>
                <a:cs typeface="Times New Roman" pitchFamily="18" charset="0"/>
              </a:rPr>
              <a:t> If the browser can determine that a cached page is fresh by itself , the page can be fetched from the cache immediately, with no network traffic at all.</a:t>
            </a:r>
          </a:p>
          <a:p>
            <a:r>
              <a:rPr lang="en-IN" sz="2200" dirty="0" smtClean="0">
                <a:latin typeface="Times New Roman" pitchFamily="18" charset="0"/>
                <a:cs typeface="Times New Roman" pitchFamily="18" charset="0"/>
              </a:rPr>
              <a:t>However, even if the browser must ask the server for confirmation that the page is still fresh.</a:t>
            </a:r>
            <a:endParaRPr lang="en-IN" sz="22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200" b="1" dirty="0" smtClean="0">
                <a:latin typeface="Times New Roman" pitchFamily="18" charset="0"/>
                <a:cs typeface="Times New Roman" pitchFamily="18" charset="0"/>
              </a:rPr>
              <a:t>Contd… </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571612"/>
            <a:ext cx="8229600" cy="4757758"/>
          </a:xfrm>
        </p:spPr>
        <p:txBody>
          <a:bodyPr>
            <a:noAutofit/>
          </a:bodyPr>
          <a:lstStyle/>
          <a:p>
            <a:r>
              <a:rPr lang="en-IN" sz="2200" dirty="0" smtClean="0">
                <a:latin typeface="Times New Roman" pitchFamily="18" charset="0"/>
                <a:cs typeface="Times New Roman" pitchFamily="18" charset="0"/>
              </a:rPr>
              <a:t>One strategy to make caches more effective is to share the cache among multiple users. That way, a page already fetched for one user can be returned to another user when that user makes the same request.</a:t>
            </a:r>
          </a:p>
          <a:p>
            <a:r>
              <a:rPr lang="en-IN" sz="2200" dirty="0" smtClean="0">
                <a:latin typeface="Times New Roman" pitchFamily="18" charset="0"/>
                <a:cs typeface="Times New Roman" pitchFamily="18" charset="0"/>
              </a:rPr>
              <a:t>A </a:t>
            </a:r>
            <a:r>
              <a:rPr lang="en-IN" sz="2200" b="1" dirty="0" smtClean="0">
                <a:latin typeface="Times New Roman" pitchFamily="18" charset="0"/>
                <a:cs typeface="Times New Roman" pitchFamily="18" charset="0"/>
              </a:rPr>
              <a:t>Web proxy </a:t>
            </a:r>
            <a:r>
              <a:rPr lang="en-IN" sz="2200" dirty="0" smtClean="0">
                <a:latin typeface="Times New Roman" pitchFamily="18" charset="0"/>
                <a:cs typeface="Times New Roman" pitchFamily="18" charset="0"/>
              </a:rPr>
              <a:t>is used to share a cache among users. A proxy is an agent that acts on behalf of someone else, such as the user. There are many kinds of proxies.</a:t>
            </a:r>
          </a:p>
          <a:p>
            <a:r>
              <a:rPr lang="en-IN" sz="2200" dirty="0" smtClean="0">
                <a:latin typeface="Times New Roman" pitchFamily="18" charset="0"/>
                <a:cs typeface="Times New Roman" pitchFamily="18" charset="0"/>
              </a:rPr>
              <a:t>A Web proxy fetches Web requests on behalf of its users. It normally provides caching of the Web responses, and since it is shared across users it has a substantially larger cache than a browser.</a:t>
            </a:r>
          </a:p>
          <a:p>
            <a:r>
              <a:rPr lang="en-IN" sz="2200" dirty="0" smtClean="0">
                <a:latin typeface="Times New Roman" pitchFamily="18" charset="0"/>
                <a:cs typeface="Times New Roman" pitchFamily="18" charset="0"/>
              </a:rPr>
              <a:t>When a proxy is used, the typical setup is for an organization to operate one Web proxy for all of its users</a:t>
            </a:r>
            <a:r>
              <a:rPr lang="en-IN" sz="2400" dirty="0" smtClean="0"/>
              <a:t>.</a:t>
            </a:r>
            <a:endParaRPr lang="en-IN" sz="22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200" b="1" dirty="0" smtClean="0">
                <a:latin typeface="Times New Roman" pitchFamily="18" charset="0"/>
                <a:cs typeface="Times New Roman" pitchFamily="18" charset="0"/>
              </a:rPr>
              <a:t>Contd…</a:t>
            </a:r>
            <a:endParaRPr lang="en-IN" sz="3200" b="1" dirty="0">
              <a:latin typeface="Times New Roman" pitchFamily="18" charset="0"/>
              <a:cs typeface="Times New Roman" pitchFamily="18" charset="0"/>
            </a:endParaRPr>
          </a:p>
        </p:txBody>
      </p:sp>
      <p:pic>
        <p:nvPicPr>
          <p:cNvPr id="4" name="Content Placeholder 3" descr="Screenshot (224).png"/>
          <p:cNvPicPr>
            <a:picLocks noGrp="1" noChangeAspect="1"/>
          </p:cNvPicPr>
          <p:nvPr>
            <p:ph idx="1"/>
          </p:nvPr>
        </p:nvPicPr>
        <p:blipFill>
          <a:blip r:embed="rId2"/>
          <a:stretch>
            <a:fillRect/>
          </a:stretch>
        </p:blipFill>
        <p:spPr>
          <a:xfrm>
            <a:off x="1214414" y="1928802"/>
            <a:ext cx="6572296" cy="4071966"/>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200" b="1" dirty="0" smtClean="0">
                <a:latin typeface="Times New Roman" pitchFamily="18" charset="0"/>
                <a:cs typeface="Times New Roman" pitchFamily="18" charset="0"/>
              </a:rPr>
              <a:t>Contd… </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757758"/>
          </a:xfrm>
        </p:spPr>
        <p:txBody>
          <a:bodyPr>
            <a:noAutofit/>
          </a:bodyPr>
          <a:lstStyle/>
          <a:p>
            <a:r>
              <a:rPr lang="en-IN" sz="2200" dirty="0" smtClean="0">
                <a:latin typeface="Times New Roman" pitchFamily="18" charset="0"/>
                <a:cs typeface="Times New Roman" pitchFamily="18" charset="0"/>
              </a:rPr>
              <a:t>The proxy is only consulted  after the browser has tried to satisfy the request from its own cache. That is, the proxy provides a second level of caching.</a:t>
            </a:r>
          </a:p>
          <a:p>
            <a:r>
              <a:rPr lang="en-IN" sz="2200" dirty="0" smtClean="0">
                <a:latin typeface="Times New Roman" pitchFamily="18" charset="0"/>
                <a:cs typeface="Times New Roman" pitchFamily="18" charset="0"/>
              </a:rPr>
              <a:t>Further proxies may be added to provide additional levels of caching. Each proxy (or browser) makes requests via its upstream proxy. Each upstream proxy caches for the downstream proxies (or browsers).</a:t>
            </a:r>
          </a:p>
          <a:p>
            <a:r>
              <a:rPr lang="en-IN" sz="2200" dirty="0" smtClean="0">
                <a:latin typeface="Times New Roman" pitchFamily="18" charset="0"/>
                <a:cs typeface="Times New Roman" pitchFamily="18" charset="0"/>
              </a:rPr>
              <a:t>Web proxies provide additional benefits :</a:t>
            </a:r>
          </a:p>
          <a:p>
            <a:pPr>
              <a:buNone/>
            </a:pPr>
            <a:r>
              <a:rPr lang="en-IN" sz="2200" dirty="0" smtClean="0">
                <a:latin typeface="Times New Roman" pitchFamily="18" charset="0"/>
                <a:cs typeface="Times New Roman" pitchFamily="18" charset="0"/>
              </a:rPr>
              <a:t>     One benefit is to filter content. </a:t>
            </a:r>
          </a:p>
          <a:p>
            <a:pPr>
              <a:buNone/>
            </a:pPr>
            <a:r>
              <a:rPr lang="en-IN" sz="2200" dirty="0" smtClean="0">
                <a:latin typeface="Times New Roman" pitchFamily="18" charset="0"/>
                <a:cs typeface="Times New Roman" pitchFamily="18" charset="0"/>
              </a:rPr>
              <a:t>     Another benefit of having proxies is privacy or anonymity, when the proxy shields the identity of the user from the server.</a:t>
            </a:r>
            <a:endParaRPr lang="en-IN" sz="2200"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200" b="1" dirty="0" smtClean="0">
                <a:latin typeface="Times New Roman" pitchFamily="18" charset="0"/>
                <a:cs typeface="Times New Roman" pitchFamily="18" charset="0"/>
              </a:rPr>
              <a:t>Content Delivery Networks :</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IN" sz="2200" dirty="0" smtClean="0">
                <a:latin typeface="Times New Roman" pitchFamily="18" charset="0"/>
                <a:cs typeface="Times New Roman" pitchFamily="18" charset="0"/>
              </a:rPr>
              <a:t>CDNs (Content Delivery Networks) turn the idea of traditional Web caching on its head. </a:t>
            </a:r>
          </a:p>
          <a:p>
            <a:r>
              <a:rPr lang="en-IN" sz="2200" dirty="0" smtClean="0">
                <a:latin typeface="Times New Roman" pitchFamily="18" charset="0"/>
                <a:cs typeface="Times New Roman" pitchFamily="18" charset="0"/>
              </a:rPr>
              <a:t>Instead, of having clients look for a copy of the requested page in a nearby cache, it is the provider who places a copy of the page in a set of nodes at different locations and directs the client to use a nearby node as the server.</a:t>
            </a:r>
            <a:endParaRPr lang="en-IN" sz="2200"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200" b="1" dirty="0" smtClean="0">
                <a:latin typeface="Times New Roman" pitchFamily="18" charset="0"/>
                <a:cs typeface="Times New Roman" pitchFamily="18" charset="0"/>
              </a:rPr>
              <a:t>Contd.. </a:t>
            </a:r>
            <a:endParaRPr lang="en-IN" sz="3200" b="1" dirty="0">
              <a:latin typeface="Times New Roman" pitchFamily="18" charset="0"/>
              <a:cs typeface="Times New Roman" pitchFamily="18" charset="0"/>
            </a:endParaRPr>
          </a:p>
        </p:txBody>
      </p:sp>
      <p:pic>
        <p:nvPicPr>
          <p:cNvPr id="4" name="Content Placeholder 3" descr="Screenshot (226).png"/>
          <p:cNvPicPr>
            <a:picLocks noGrp="1" noChangeAspect="1"/>
          </p:cNvPicPr>
          <p:nvPr>
            <p:ph idx="1"/>
          </p:nvPr>
        </p:nvPicPr>
        <p:blipFill>
          <a:blip r:embed="rId2"/>
          <a:stretch>
            <a:fillRect/>
          </a:stretch>
        </p:blipFill>
        <p:spPr>
          <a:xfrm>
            <a:off x="1000100" y="1571612"/>
            <a:ext cx="7572428" cy="4357718"/>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200" b="1" dirty="0" smtClean="0">
                <a:latin typeface="Times New Roman" pitchFamily="18" charset="0"/>
                <a:cs typeface="Times New Roman" pitchFamily="18" charset="0"/>
              </a:rPr>
              <a:t>Contd…</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IN" sz="2200" dirty="0" smtClean="0">
                <a:latin typeface="Times New Roman" pitchFamily="18" charset="0"/>
                <a:cs typeface="Times New Roman" pitchFamily="18" charset="0"/>
              </a:rPr>
              <a:t>Using a tree structure has three virtues.</a:t>
            </a:r>
          </a:p>
          <a:p>
            <a:r>
              <a:rPr lang="en-IN" sz="2200" dirty="0" smtClean="0">
                <a:latin typeface="Times New Roman" pitchFamily="18" charset="0"/>
                <a:cs typeface="Times New Roman" pitchFamily="18" charset="0"/>
              </a:rPr>
              <a:t> First, the content distribution can be scaled up to as many clients as needed by using more nodes in the CDN, and more levels in the tree.</a:t>
            </a:r>
          </a:p>
          <a:p>
            <a:r>
              <a:rPr lang="en-IN" sz="2200" dirty="0" smtClean="0">
                <a:latin typeface="Times New Roman" pitchFamily="18" charset="0"/>
                <a:cs typeface="Times New Roman" pitchFamily="18" charset="0"/>
              </a:rPr>
              <a:t>Second, each client gets good performance by fetching pages from a nearby server instead of a distant server.</a:t>
            </a:r>
          </a:p>
          <a:p>
            <a:r>
              <a:rPr lang="en-IN" sz="2200" dirty="0" smtClean="0">
                <a:latin typeface="Times New Roman" pitchFamily="18" charset="0"/>
                <a:cs typeface="Times New Roman" pitchFamily="18" charset="0"/>
              </a:rPr>
              <a:t> Finally, the total load that is placed on the network is also kept at a minimum. If the CDN nodes are well placed, the traffic for a given page should pass over each part of the network only once.</a:t>
            </a:r>
            <a:endParaRPr lang="en-IN" sz="22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200" b="1" dirty="0" smtClean="0">
                <a:latin typeface="Times New Roman" pitchFamily="18" charset="0"/>
                <a:cs typeface="Times New Roman" pitchFamily="18" charset="0"/>
              </a:rPr>
              <a:t>Topics covered:</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IN" sz="2200" dirty="0" smtClean="0">
                <a:latin typeface="Times New Roman" pitchFamily="18" charset="0"/>
                <a:cs typeface="Times New Roman" pitchFamily="18" charset="0"/>
              </a:rPr>
              <a:t>Introduction</a:t>
            </a:r>
          </a:p>
          <a:p>
            <a:r>
              <a:rPr lang="en-IN" sz="2200" dirty="0" smtClean="0">
                <a:latin typeface="Times New Roman" pitchFamily="18" charset="0"/>
                <a:cs typeface="Times New Roman" pitchFamily="18" charset="0"/>
              </a:rPr>
              <a:t>Content &amp; Internet Traffic</a:t>
            </a:r>
          </a:p>
          <a:p>
            <a:r>
              <a:rPr lang="en-IN" sz="2200" dirty="0" smtClean="0">
                <a:latin typeface="Times New Roman" pitchFamily="18" charset="0"/>
                <a:cs typeface="Times New Roman" pitchFamily="18" charset="0"/>
              </a:rPr>
              <a:t>Server Farms &amp; Web Proxies</a:t>
            </a:r>
          </a:p>
          <a:p>
            <a:r>
              <a:rPr lang="en-IN" sz="2200" dirty="0" smtClean="0">
                <a:latin typeface="Times New Roman" pitchFamily="18" charset="0"/>
                <a:cs typeface="Times New Roman" pitchFamily="18" charset="0"/>
              </a:rPr>
              <a:t>Content Delivery Networks</a:t>
            </a:r>
          </a:p>
          <a:p>
            <a:r>
              <a:rPr lang="en-IN" sz="2200" dirty="0" smtClean="0">
                <a:latin typeface="Times New Roman" pitchFamily="18" charset="0"/>
                <a:cs typeface="Times New Roman" pitchFamily="18" charset="0"/>
              </a:rPr>
              <a:t>Peer–to–Peer Networks</a:t>
            </a:r>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normAutofit/>
          </a:bodyPr>
          <a:lstStyle/>
          <a:p>
            <a:pPr algn="l"/>
            <a:r>
              <a:rPr lang="en-IN" sz="3200" b="1" dirty="0" err="1" smtClean="0">
                <a:latin typeface="Times New Roman" pitchFamily="18" charset="0"/>
                <a:cs typeface="Times New Roman" pitchFamily="18" charset="0"/>
              </a:rPr>
              <a:t>Contd</a:t>
            </a:r>
            <a:r>
              <a:rPr lang="en-IN" sz="3200" b="1" dirty="0" smtClean="0">
                <a:latin typeface="Times New Roman" pitchFamily="18" charset="0"/>
                <a:cs typeface="Times New Roman" pitchFamily="18" charset="0"/>
              </a:rPr>
              <a:t>…</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85860"/>
            <a:ext cx="8229600" cy="4840303"/>
          </a:xfrm>
        </p:spPr>
        <p:txBody>
          <a:bodyPr>
            <a:noAutofit/>
          </a:bodyPr>
          <a:lstStyle/>
          <a:p>
            <a:r>
              <a:rPr lang="en-IN" sz="2200" dirty="0" smtClean="0">
                <a:latin typeface="Times New Roman" pitchFamily="18" charset="0"/>
                <a:cs typeface="Times New Roman" pitchFamily="18" charset="0"/>
              </a:rPr>
              <a:t>Another simple way to support a distribution tree with one level is to use </a:t>
            </a:r>
            <a:r>
              <a:rPr lang="en-IN" sz="2200" b="1" dirty="0" smtClean="0">
                <a:latin typeface="Times New Roman" pitchFamily="18" charset="0"/>
                <a:cs typeface="Times New Roman" pitchFamily="18" charset="0"/>
              </a:rPr>
              <a:t>mirroring.</a:t>
            </a:r>
          </a:p>
          <a:p>
            <a:r>
              <a:rPr lang="en-IN" sz="2200" dirty="0" smtClean="0">
                <a:latin typeface="Times New Roman" pitchFamily="18" charset="0"/>
                <a:cs typeface="Times New Roman" pitchFamily="18" charset="0"/>
              </a:rPr>
              <a:t>In this approach, the origin server replicates content over the CDN nodes as before. The CDN nodes in different network regions are called </a:t>
            </a:r>
            <a:r>
              <a:rPr lang="en-IN" sz="2200" b="1" dirty="0" smtClean="0">
                <a:latin typeface="Times New Roman" pitchFamily="18" charset="0"/>
                <a:cs typeface="Times New Roman" pitchFamily="18" charset="0"/>
              </a:rPr>
              <a:t>mirrors. </a:t>
            </a:r>
          </a:p>
          <a:p>
            <a:r>
              <a:rPr lang="en-IN" sz="2200" b="1" dirty="0" smtClean="0">
                <a:latin typeface="Times New Roman" pitchFamily="18" charset="0"/>
                <a:cs typeface="Times New Roman" pitchFamily="18" charset="0"/>
              </a:rPr>
              <a:t>The </a:t>
            </a:r>
            <a:r>
              <a:rPr lang="en-IN" sz="2200" dirty="0" smtClean="0">
                <a:latin typeface="Times New Roman" pitchFamily="18" charset="0"/>
                <a:cs typeface="Times New Roman" pitchFamily="18" charset="0"/>
              </a:rPr>
              <a:t>Web pages on the origin server contain explicit links to the different mirrors, usually telling the user their location.</a:t>
            </a:r>
          </a:p>
          <a:p>
            <a:r>
              <a:rPr lang="en-IN" sz="2200" dirty="0" smtClean="0">
                <a:latin typeface="Times New Roman" pitchFamily="18" charset="0"/>
                <a:cs typeface="Times New Roman" pitchFamily="18" charset="0"/>
              </a:rPr>
              <a:t> This design lets the user manually select a nearby mirror to use for downloading content.</a:t>
            </a:r>
          </a:p>
          <a:p>
            <a:r>
              <a:rPr lang="en-IN" sz="2200" dirty="0" smtClean="0">
                <a:latin typeface="Times New Roman" pitchFamily="18" charset="0"/>
                <a:cs typeface="Times New Roman" pitchFamily="18" charset="0"/>
              </a:rPr>
              <a:t> A typical use of mirroring is to place a large software package on mirrors located in, for example, the East and West coasts of the U.S., Asia, and Europe. </a:t>
            </a:r>
          </a:p>
          <a:p>
            <a:r>
              <a:rPr lang="en-IN" sz="2200" dirty="0" smtClean="0">
                <a:latin typeface="Times New Roman" pitchFamily="18" charset="0"/>
                <a:cs typeface="Times New Roman" pitchFamily="18" charset="0"/>
              </a:rPr>
              <a:t>Mirrored sites are generally completely static, and the choice of sites remains stable for months or years.</a:t>
            </a:r>
            <a:endParaRPr lang="en-IN" sz="2200"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200" b="1" dirty="0" smtClean="0">
                <a:latin typeface="Times New Roman" pitchFamily="18" charset="0"/>
                <a:cs typeface="Times New Roman" pitchFamily="18" charset="0"/>
              </a:rPr>
              <a:t>Contd…</a:t>
            </a:r>
            <a:endParaRPr lang="en-IN" sz="3200" b="1" dirty="0">
              <a:latin typeface="Times New Roman" pitchFamily="18" charset="0"/>
              <a:cs typeface="Times New Roman" pitchFamily="18" charset="0"/>
            </a:endParaRPr>
          </a:p>
        </p:txBody>
      </p:sp>
      <p:pic>
        <p:nvPicPr>
          <p:cNvPr id="4" name="Content Placeholder 3" descr="Screenshot (227).png"/>
          <p:cNvPicPr>
            <a:picLocks noGrp="1" noChangeAspect="1"/>
          </p:cNvPicPr>
          <p:nvPr>
            <p:ph idx="1"/>
          </p:nvPr>
        </p:nvPicPr>
        <p:blipFill>
          <a:blip r:embed="rId2"/>
          <a:stretch>
            <a:fillRect/>
          </a:stretch>
        </p:blipFill>
        <p:spPr>
          <a:xfrm>
            <a:off x="1285852" y="1428736"/>
            <a:ext cx="6786609" cy="4214841"/>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200" b="1" dirty="0" smtClean="0">
                <a:latin typeface="Times New Roman" pitchFamily="18" charset="0"/>
                <a:cs typeface="Times New Roman" pitchFamily="18" charset="0"/>
              </a:rPr>
              <a:t>Contd…</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IN" sz="2200" dirty="0" smtClean="0">
                <a:latin typeface="Times New Roman" pitchFamily="18" charset="0"/>
                <a:cs typeface="Times New Roman" pitchFamily="18" charset="0"/>
              </a:rPr>
              <a:t>To define nearest, it is not really geography that matters. There are at least two factors to consider in mapping a client to a CDN node.</a:t>
            </a:r>
          </a:p>
          <a:p>
            <a:r>
              <a:rPr lang="en-IN" sz="2200" dirty="0" smtClean="0">
                <a:latin typeface="Times New Roman" pitchFamily="18" charset="0"/>
                <a:cs typeface="Times New Roman" pitchFamily="18" charset="0"/>
              </a:rPr>
              <a:t> One factor is the network distance. The client should have a short and high-capacity network path to the CDN node.</a:t>
            </a:r>
          </a:p>
          <a:p>
            <a:r>
              <a:rPr lang="en-IN" sz="2200" dirty="0" smtClean="0">
                <a:latin typeface="Times New Roman" pitchFamily="18" charset="0"/>
                <a:cs typeface="Times New Roman" pitchFamily="18" charset="0"/>
              </a:rPr>
              <a:t> The second factor is the load that is already being carried by the CDN node. If the CDN nodes are overloaded, they will deliver slow responses.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200" b="1" dirty="0" smtClean="0">
                <a:latin typeface="Times New Roman" pitchFamily="18" charset="0"/>
                <a:cs typeface="Times New Roman" pitchFamily="18" charset="0"/>
              </a:rPr>
              <a:t>Contd…</a:t>
            </a:r>
            <a:endParaRPr lang="en-IN" sz="3200" b="1" dirty="0">
              <a:latin typeface="Times New Roman" pitchFamily="18" charset="0"/>
              <a:cs typeface="Times New Roman" pitchFamily="18" charset="0"/>
            </a:endParaRPr>
          </a:p>
        </p:txBody>
      </p:sp>
      <p:pic>
        <p:nvPicPr>
          <p:cNvPr id="4" name="Content Placeholder 3" descr="Screenshot (229).png"/>
          <p:cNvPicPr>
            <a:picLocks noGrp="1" noChangeAspect="1"/>
          </p:cNvPicPr>
          <p:nvPr>
            <p:ph idx="1"/>
          </p:nvPr>
        </p:nvPicPr>
        <p:blipFill>
          <a:blip r:embed="rId3"/>
          <a:stretch>
            <a:fillRect/>
          </a:stretch>
        </p:blipFill>
        <p:spPr>
          <a:xfrm>
            <a:off x="571472" y="1214422"/>
            <a:ext cx="8072493" cy="5072098"/>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200" b="1" dirty="0" smtClean="0">
                <a:latin typeface="Times New Roman" pitchFamily="18" charset="0"/>
                <a:cs typeface="Times New Roman" pitchFamily="18" charset="0"/>
              </a:rPr>
              <a:t>Peer-to-peer Networks :</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IN" sz="2200" dirty="0" smtClean="0">
                <a:latin typeface="Times New Roman" pitchFamily="18" charset="0"/>
                <a:cs typeface="Times New Roman" pitchFamily="18" charset="0"/>
              </a:rPr>
              <a:t>The basic idea of a P2P (Peer-to-Peer) file-sharing network is that many computers come together and pool their resources to form a content distribution system. The computers are often simply home computers. </a:t>
            </a:r>
          </a:p>
          <a:p>
            <a:r>
              <a:rPr lang="en-IN" sz="2200" dirty="0" smtClean="0">
                <a:latin typeface="Times New Roman" pitchFamily="18" charset="0"/>
                <a:cs typeface="Times New Roman" pitchFamily="18" charset="0"/>
              </a:rPr>
              <a:t>The computers are called peers because each one can alternately act as a client to another peer, fetching its content, and as a server, providing content to other peers. </a:t>
            </a:r>
          </a:p>
          <a:p>
            <a:r>
              <a:rPr lang="en-IN" sz="2200" dirty="0" smtClean="0">
                <a:latin typeface="Times New Roman" pitchFamily="18" charset="0"/>
                <a:cs typeface="Times New Roman" pitchFamily="18" charset="0"/>
              </a:rPr>
              <a:t>The thing makes peer-to-peer systems interesting is that there is no dedicated infrastructure, </a:t>
            </a:r>
            <a:r>
              <a:rPr lang="en-IN" sz="2200" dirty="0" smtClean="0">
                <a:latin typeface="Times New Roman" pitchFamily="18" charset="0"/>
                <a:cs typeface="Times New Roman" pitchFamily="18" charset="0"/>
              </a:rPr>
              <a:t>like </a:t>
            </a:r>
            <a:r>
              <a:rPr lang="en-IN" sz="2200" dirty="0" smtClean="0">
                <a:latin typeface="Times New Roman" pitchFamily="18" charset="0"/>
                <a:cs typeface="Times New Roman" pitchFamily="18" charset="0"/>
              </a:rPr>
              <a:t>in a CDN. Everyone participates in the task of distributing content, and there is often no central point of control.</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200" b="1" dirty="0" smtClean="0">
                <a:latin typeface="Times New Roman" pitchFamily="18" charset="0"/>
                <a:cs typeface="Times New Roman" pitchFamily="18" charset="0"/>
              </a:rPr>
              <a:t>Contd…</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401080" cy="4525963"/>
          </a:xfrm>
        </p:spPr>
        <p:txBody>
          <a:bodyPr>
            <a:normAutofit/>
          </a:bodyPr>
          <a:lstStyle/>
          <a:p>
            <a:r>
              <a:rPr lang="en-IN" sz="2200" dirty="0" smtClean="0">
                <a:latin typeface="Times New Roman" pitchFamily="18" charset="0"/>
                <a:cs typeface="Times New Roman" pitchFamily="18" charset="0"/>
              </a:rPr>
              <a:t>P2P technology has followed two related paths as it has been developed. On the more practical side, there are the systems that are used every day. </a:t>
            </a:r>
          </a:p>
          <a:p>
            <a:r>
              <a:rPr lang="en-IN" sz="2200" dirty="0" smtClean="0">
                <a:latin typeface="Times New Roman" pitchFamily="18" charset="0"/>
                <a:cs typeface="Times New Roman" pitchFamily="18" charset="0"/>
              </a:rPr>
              <a:t>The most well known of these systems are based on the Bit Torrent protocol. </a:t>
            </a:r>
          </a:p>
          <a:p>
            <a:r>
              <a:rPr lang="en-IN" sz="2200" dirty="0" smtClean="0">
                <a:latin typeface="Times New Roman" pitchFamily="18" charset="0"/>
                <a:cs typeface="Times New Roman" pitchFamily="18" charset="0"/>
              </a:rPr>
              <a:t>On the more academic side, there has been intense interest in DHT (Distributed Hash Table) algorithms that let P2P systems perform well as a whole, yet rely on no centralized components at all.</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200" b="1" dirty="0" smtClean="0">
                <a:latin typeface="Times New Roman" pitchFamily="18" charset="0"/>
                <a:cs typeface="Times New Roman" pitchFamily="18" charset="0"/>
              </a:rPr>
              <a:t>Bit torrent :</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85860"/>
            <a:ext cx="8401080" cy="5286412"/>
          </a:xfrm>
        </p:spPr>
        <p:txBody>
          <a:bodyPr>
            <a:normAutofit fontScale="92500"/>
          </a:bodyPr>
          <a:lstStyle/>
          <a:p>
            <a:r>
              <a:rPr lang="en-IN" sz="2400" dirty="0" smtClean="0">
                <a:latin typeface="Times New Roman" pitchFamily="18" charset="0"/>
                <a:cs typeface="Times New Roman" pitchFamily="18" charset="0"/>
              </a:rPr>
              <a:t>In a typical peer-to-peer system, like that formed with Bit Torrent, the users each have some information that may be of interest to other users. </a:t>
            </a:r>
          </a:p>
          <a:p>
            <a:r>
              <a:rPr lang="en-IN" sz="2400" dirty="0" smtClean="0">
                <a:latin typeface="Times New Roman" pitchFamily="18" charset="0"/>
                <a:cs typeface="Times New Roman" pitchFamily="18" charset="0"/>
              </a:rPr>
              <a:t>There are three problems that need to be solved to share content :</a:t>
            </a:r>
          </a:p>
          <a:p>
            <a:pPr>
              <a:buNone/>
            </a:pPr>
            <a:r>
              <a:rPr lang="en-IN" sz="2400" dirty="0" smtClean="0">
                <a:latin typeface="Times New Roman" pitchFamily="18" charset="0"/>
                <a:cs typeface="Times New Roman" pitchFamily="18" charset="0"/>
              </a:rPr>
              <a:t>1. How does a peer find other peers that have the content it wants to download?</a:t>
            </a:r>
          </a:p>
          <a:p>
            <a:pPr>
              <a:buNone/>
            </a:pPr>
            <a:r>
              <a:rPr lang="en-IN" sz="2400" dirty="0" smtClean="0">
                <a:latin typeface="Times New Roman" pitchFamily="18" charset="0"/>
                <a:cs typeface="Times New Roman" pitchFamily="18" charset="0"/>
              </a:rPr>
              <a:t>2. How is content replicated by peers to provide high-speed downloads for everyone?</a:t>
            </a:r>
          </a:p>
          <a:p>
            <a:pPr>
              <a:buNone/>
            </a:pPr>
            <a:r>
              <a:rPr lang="en-IN" sz="2400" dirty="0" smtClean="0">
                <a:latin typeface="Times New Roman" pitchFamily="18" charset="0"/>
                <a:cs typeface="Times New Roman" pitchFamily="18" charset="0"/>
              </a:rPr>
              <a:t>3. How do peers encourage each other to upload content to others as well as download content for themselves?</a:t>
            </a:r>
          </a:p>
          <a:p>
            <a:r>
              <a:rPr lang="en-IN" sz="2400" dirty="0" smtClean="0">
                <a:latin typeface="Times New Roman" pitchFamily="18" charset="0"/>
                <a:cs typeface="Times New Roman" pitchFamily="18" charset="0"/>
              </a:rPr>
              <a:t>The first problem exists because not all peers will have all of the content, at least initially. The approach taken in Bit Torrent is for every content provider to create a content description called a </a:t>
            </a:r>
            <a:r>
              <a:rPr lang="en-IN" sz="2400" b="1" dirty="0" smtClean="0">
                <a:latin typeface="Times New Roman" pitchFamily="18" charset="0"/>
                <a:cs typeface="Times New Roman" pitchFamily="18" charset="0"/>
              </a:rPr>
              <a:t>torrent. </a:t>
            </a:r>
            <a:endParaRPr lang="en-IN" sz="2200" dirty="0" smtClean="0">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32"/>
          </a:xfrm>
        </p:spPr>
        <p:txBody>
          <a:bodyPr>
            <a:normAutofit/>
          </a:bodyPr>
          <a:lstStyle/>
          <a:p>
            <a:pPr algn="l"/>
            <a:r>
              <a:rPr lang="en-IN" sz="3200" b="1" dirty="0" smtClean="0">
                <a:latin typeface="Times New Roman" pitchFamily="18" charset="0"/>
                <a:cs typeface="Times New Roman" pitchFamily="18" charset="0"/>
              </a:rPr>
              <a:t>Bit torrent :</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0" y="714356"/>
            <a:ext cx="9144000" cy="6143644"/>
          </a:xfrm>
        </p:spPr>
        <p:txBody>
          <a:bodyPr>
            <a:noAutofit/>
          </a:bodyPr>
          <a:lstStyle/>
          <a:p>
            <a:r>
              <a:rPr lang="en-IN" sz="2200" dirty="0" smtClean="0">
                <a:latin typeface="Times New Roman" pitchFamily="18" charset="0"/>
                <a:cs typeface="Times New Roman" pitchFamily="18" charset="0"/>
              </a:rPr>
              <a:t>The torrent is much smaller than the content, and is used by a peer to verify the integrity of the data that it downloads from other peers. Other users who want to download the content must first obtain the torrent, say, by finding it on a Web page advertising the content.</a:t>
            </a:r>
          </a:p>
          <a:p>
            <a:r>
              <a:rPr lang="en-IN" sz="2200" dirty="0" smtClean="0">
                <a:latin typeface="Times New Roman" pitchFamily="18" charset="0"/>
                <a:cs typeface="Times New Roman" pitchFamily="18" charset="0"/>
              </a:rPr>
              <a:t>The torrent contains two key kinds of information. One kind is the name of a tracker, which is a server that leads peers to the content of the torrent. The other kind of information is a list of equal-sized pieces, or chunks, that make up the content.</a:t>
            </a:r>
          </a:p>
          <a:p>
            <a:r>
              <a:rPr lang="en-IN" sz="2200" dirty="0" smtClean="0">
                <a:latin typeface="Times New Roman" pitchFamily="18" charset="0"/>
                <a:cs typeface="Times New Roman" pitchFamily="18" charset="0"/>
              </a:rPr>
              <a:t> To download the content described in a torrent, a peer first contacts the tracker for the torrent. The tracker is a server that maintains a list of all the other peers that are actively downloading and uploading the content. This set of peers is called a swarm.</a:t>
            </a:r>
          </a:p>
          <a:p>
            <a:r>
              <a:rPr lang="en-IN" sz="2200" dirty="0" smtClean="0">
                <a:latin typeface="Times New Roman" pitchFamily="18" charset="0"/>
                <a:cs typeface="Times New Roman" pitchFamily="18" charset="0"/>
              </a:rPr>
              <a:t> The members of the swarm contact the tracker regularly to report that they are still active, as well as when they leave the swarm. When a new peer contacts the tracker to join the swarm, the tracker tells it about other peers in the swarm.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74638"/>
            <a:ext cx="8715436" cy="1439850"/>
          </a:xfrm>
        </p:spPr>
        <p:txBody>
          <a:bodyPr>
            <a:normAutofit fontScale="90000"/>
          </a:bodyPr>
          <a:lstStyle/>
          <a:p>
            <a:pPr algn="l"/>
            <a:r>
              <a:rPr lang="en-IN" sz="3600" b="1" dirty="0" smtClean="0">
                <a:latin typeface="Times New Roman" pitchFamily="18" charset="0"/>
                <a:cs typeface="Times New Roman" pitchFamily="18" charset="0"/>
              </a:rPr>
              <a:t>Contd…</a:t>
            </a:r>
            <a:r>
              <a:rPr lang="en-IN" sz="3200" b="1" dirty="0" smtClean="0">
                <a:latin typeface="Times New Roman" pitchFamily="18" charset="0"/>
                <a:cs typeface="Times New Roman" pitchFamily="18" charset="0"/>
              </a:rPr>
              <a:t/>
            </a:r>
            <a:br>
              <a:rPr lang="en-IN" sz="3200" b="1" dirty="0" smtClean="0">
                <a:latin typeface="Times New Roman" pitchFamily="18" charset="0"/>
                <a:cs typeface="Times New Roman" pitchFamily="18" charset="0"/>
              </a:rPr>
            </a:br>
            <a:r>
              <a:rPr lang="en-IN" sz="3200"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Getting the torrent and contacting the tracker are the first two steps for downloading content.</a:t>
            </a:r>
            <a:endParaRPr lang="en-IN" sz="2400" b="1" dirty="0">
              <a:latin typeface="Times New Roman" pitchFamily="18" charset="0"/>
              <a:cs typeface="Times New Roman" pitchFamily="18" charset="0"/>
            </a:endParaRPr>
          </a:p>
        </p:txBody>
      </p:sp>
      <p:pic>
        <p:nvPicPr>
          <p:cNvPr id="4" name="Content Placeholder 3" descr="Screenshot (228).png"/>
          <p:cNvPicPr>
            <a:picLocks noGrp="1" noChangeAspect="1"/>
          </p:cNvPicPr>
          <p:nvPr>
            <p:ph idx="1"/>
          </p:nvPr>
        </p:nvPicPr>
        <p:blipFill>
          <a:blip r:embed="rId2"/>
          <a:stretch>
            <a:fillRect/>
          </a:stretch>
        </p:blipFill>
        <p:spPr>
          <a:xfrm>
            <a:off x="857224" y="1857364"/>
            <a:ext cx="7715304" cy="4500594"/>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32"/>
          </a:xfrm>
        </p:spPr>
        <p:txBody>
          <a:bodyPr>
            <a:normAutofit/>
          </a:bodyPr>
          <a:lstStyle/>
          <a:p>
            <a:pPr algn="l"/>
            <a:r>
              <a:rPr lang="en-IN" sz="3200" b="1" dirty="0" smtClean="0">
                <a:latin typeface="Times New Roman" pitchFamily="18" charset="0"/>
                <a:cs typeface="Times New Roman" pitchFamily="18" charset="0"/>
              </a:rPr>
              <a:t>Contd.. </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0" y="714356"/>
            <a:ext cx="9144000" cy="6143644"/>
          </a:xfrm>
        </p:spPr>
        <p:txBody>
          <a:bodyPr>
            <a:noAutofit/>
          </a:bodyPr>
          <a:lstStyle/>
          <a:p>
            <a:r>
              <a:rPr lang="en-IN" sz="2200" dirty="0" smtClean="0">
                <a:latin typeface="Times New Roman" pitchFamily="18" charset="0"/>
                <a:cs typeface="Times New Roman" pitchFamily="18" charset="0"/>
              </a:rPr>
              <a:t>When a swarm is first formed, some peers must have all of the chunks that make up the content. These peers are called </a:t>
            </a:r>
            <a:r>
              <a:rPr lang="en-IN" sz="2200" b="1" dirty="0" smtClean="0">
                <a:latin typeface="Times New Roman" pitchFamily="18" charset="0"/>
                <a:cs typeface="Times New Roman" pitchFamily="18" charset="0"/>
              </a:rPr>
              <a:t>seeders.</a:t>
            </a:r>
            <a:r>
              <a:rPr lang="en-IN" sz="2200" dirty="0" smtClean="0">
                <a:latin typeface="Times New Roman" pitchFamily="18" charset="0"/>
                <a:cs typeface="Times New Roman" pitchFamily="18" charset="0"/>
              </a:rPr>
              <a:t> Other peers that join the swarm will have no chunks; they are the peers that are downloading the content.</a:t>
            </a:r>
          </a:p>
          <a:p>
            <a:r>
              <a:rPr lang="en-IN" sz="2200" dirty="0" smtClean="0">
                <a:latin typeface="Times New Roman" pitchFamily="18" charset="0"/>
                <a:cs typeface="Times New Roman" pitchFamily="18" charset="0"/>
              </a:rPr>
              <a:t>While a peer participates in a swarm, it simultaneously downloads chunks that it is missing from other peers, and uploads chunks that it has to other peers who need them. </a:t>
            </a:r>
          </a:p>
          <a:p>
            <a:r>
              <a:rPr lang="en-IN" sz="2200" dirty="0" smtClean="0">
                <a:latin typeface="Times New Roman" pitchFamily="18" charset="0"/>
                <a:cs typeface="Times New Roman" pitchFamily="18" charset="0"/>
              </a:rPr>
              <a:t>The peer can leave the swarm (and return) at any time. Normally a peer will stay for a short period after finishes its own download. With peers coming and going, the rate of churn in a swarm can be quite high.</a:t>
            </a:r>
          </a:p>
          <a:p>
            <a:r>
              <a:rPr lang="en-IN" sz="2200" dirty="0" smtClean="0">
                <a:latin typeface="Times New Roman" pitchFamily="18" charset="0"/>
                <a:cs typeface="Times New Roman" pitchFamily="18" charset="0"/>
              </a:rPr>
              <a:t>peers exchange lists of the chunks they have with each other.</a:t>
            </a:r>
          </a:p>
          <a:p>
            <a:r>
              <a:rPr lang="en-IN" sz="2200" dirty="0" smtClean="0">
                <a:latin typeface="Times New Roman" pitchFamily="18" charset="0"/>
                <a:cs typeface="Times New Roman" pitchFamily="18" charset="0"/>
              </a:rPr>
              <a:t>Then they select rare chunks that are hard to find to download. The idea is that downloading a rare chunk will make a copy of it, which will make the chunk easier for other peers to find and download. If all peers do this, after a short while all chunks will be widely available.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200" b="1" dirty="0" smtClean="0">
                <a:latin typeface="Times New Roman" pitchFamily="18" charset="0"/>
                <a:cs typeface="Times New Roman" pitchFamily="18" charset="0"/>
              </a:rPr>
              <a:t>Introduction:</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IN" sz="2200" dirty="0">
                <a:latin typeface="Times New Roman" pitchFamily="18" charset="0"/>
                <a:cs typeface="Times New Roman" pitchFamily="18" charset="0"/>
              </a:rPr>
              <a:t>The Internet used to be all about </a:t>
            </a:r>
            <a:r>
              <a:rPr lang="en-IN" sz="2200" dirty="0" smtClean="0">
                <a:latin typeface="Times New Roman" pitchFamily="18" charset="0"/>
                <a:cs typeface="Times New Roman" pitchFamily="18" charset="0"/>
              </a:rPr>
              <a:t>communication</a:t>
            </a:r>
            <a:r>
              <a:rPr lang="en-IN" sz="2200" dirty="0">
                <a:latin typeface="Times New Roman" pitchFamily="18" charset="0"/>
                <a:cs typeface="Times New Roman" pitchFamily="18" charset="0"/>
              </a:rPr>
              <a:t>.</a:t>
            </a:r>
            <a:endParaRPr lang="en-IN" sz="2200" dirty="0" smtClean="0">
              <a:latin typeface="Times New Roman" pitchFamily="18" charset="0"/>
              <a:cs typeface="Times New Roman" pitchFamily="18" charset="0"/>
            </a:endParaRPr>
          </a:p>
          <a:p>
            <a:r>
              <a:rPr lang="en-IN" sz="2200" dirty="0" smtClean="0">
                <a:latin typeface="Times New Roman" pitchFamily="18" charset="0"/>
                <a:cs typeface="Times New Roman" pitchFamily="18" charset="0"/>
              </a:rPr>
              <a:t> </a:t>
            </a:r>
            <a:r>
              <a:rPr lang="en-IN" sz="2200" dirty="0">
                <a:latin typeface="Times New Roman" pitchFamily="18" charset="0"/>
                <a:cs typeface="Times New Roman" pitchFamily="18" charset="0"/>
              </a:rPr>
              <a:t>Since </a:t>
            </a:r>
            <a:r>
              <a:rPr lang="en-IN" sz="2200" dirty="0" smtClean="0">
                <a:latin typeface="Times New Roman" pitchFamily="18" charset="0"/>
                <a:cs typeface="Times New Roman" pitchFamily="18" charset="0"/>
              </a:rPr>
              <a:t>the Web </a:t>
            </a:r>
            <a:r>
              <a:rPr lang="en-IN" sz="2200" dirty="0">
                <a:latin typeface="Times New Roman" pitchFamily="18" charset="0"/>
                <a:cs typeface="Times New Roman" pitchFamily="18" charset="0"/>
              </a:rPr>
              <a:t>grew up, </a:t>
            </a:r>
            <a:r>
              <a:rPr lang="en-IN" sz="2200" dirty="0" smtClean="0">
                <a:latin typeface="Times New Roman" pitchFamily="18" charset="0"/>
                <a:cs typeface="Times New Roman" pitchFamily="18" charset="0"/>
              </a:rPr>
              <a:t>However</a:t>
            </a:r>
            <a:r>
              <a:rPr lang="en-IN" sz="2200" dirty="0">
                <a:latin typeface="Times New Roman" pitchFamily="18" charset="0"/>
                <a:cs typeface="Times New Roman" pitchFamily="18" charset="0"/>
              </a:rPr>
              <a:t>, the Internet has become more about content than communication.</a:t>
            </a:r>
          </a:p>
          <a:p>
            <a:r>
              <a:rPr lang="en-IN" sz="2200" dirty="0">
                <a:latin typeface="Times New Roman" pitchFamily="18" charset="0"/>
                <a:cs typeface="Times New Roman" pitchFamily="18" charset="0"/>
              </a:rPr>
              <a:t>Many people use the Web to find information, and there is a </a:t>
            </a:r>
            <a:r>
              <a:rPr lang="en-IN" sz="2200" dirty="0" smtClean="0">
                <a:latin typeface="Times New Roman" pitchFamily="18" charset="0"/>
                <a:cs typeface="Times New Roman" pitchFamily="18" charset="0"/>
              </a:rPr>
              <a:t>tremendous amount </a:t>
            </a:r>
            <a:r>
              <a:rPr lang="en-IN" sz="2200" dirty="0">
                <a:latin typeface="Times New Roman" pitchFamily="18" charset="0"/>
                <a:cs typeface="Times New Roman" pitchFamily="18" charset="0"/>
              </a:rPr>
              <a:t>of peer-to-peer file sharing that is driven by access to movies, music, </a:t>
            </a:r>
            <a:r>
              <a:rPr lang="en-IN" sz="2200" dirty="0" smtClean="0">
                <a:latin typeface="Times New Roman" pitchFamily="18" charset="0"/>
                <a:cs typeface="Times New Roman" pitchFamily="18" charset="0"/>
              </a:rPr>
              <a:t>and programs.</a:t>
            </a:r>
          </a:p>
          <a:p>
            <a:r>
              <a:rPr lang="en-IN" sz="2200" dirty="0">
                <a:latin typeface="Times New Roman" pitchFamily="18" charset="0"/>
                <a:cs typeface="Times New Roman" pitchFamily="18" charset="0"/>
              </a:rPr>
              <a:t>The other difference is that some Web sites that provide content have </a:t>
            </a:r>
            <a:r>
              <a:rPr lang="en-IN" sz="2200" dirty="0" smtClean="0">
                <a:latin typeface="Times New Roman" pitchFamily="18" charset="0"/>
                <a:cs typeface="Times New Roman" pitchFamily="18" charset="0"/>
              </a:rPr>
              <a:t>become tremendously </a:t>
            </a:r>
            <a:r>
              <a:rPr lang="en-IN" sz="2200" dirty="0">
                <a:latin typeface="Times New Roman" pitchFamily="18" charset="0"/>
                <a:cs typeface="Times New Roman" pitchFamily="18" charset="0"/>
              </a:rPr>
              <a:t>popular. </a:t>
            </a:r>
            <a:endParaRPr lang="en-IN" sz="2200" dirty="0" smtClean="0">
              <a:latin typeface="Times New Roman" pitchFamily="18" charset="0"/>
              <a:cs typeface="Times New Roman" pitchFamily="18" charset="0"/>
            </a:endParaRPr>
          </a:p>
          <a:p>
            <a:endParaRPr lang="en-IN" sz="2200" dirty="0">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32"/>
          </a:xfrm>
        </p:spPr>
        <p:txBody>
          <a:bodyPr>
            <a:normAutofit/>
          </a:bodyPr>
          <a:lstStyle/>
          <a:p>
            <a:pPr algn="l"/>
            <a:r>
              <a:rPr lang="en-IN" sz="3200" b="1" dirty="0" smtClean="0">
                <a:latin typeface="Times New Roman" pitchFamily="18" charset="0"/>
                <a:cs typeface="Times New Roman" pitchFamily="18" charset="0"/>
              </a:rPr>
              <a:t>Contd..</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214282" y="1000108"/>
            <a:ext cx="8715436" cy="5857892"/>
          </a:xfrm>
        </p:spPr>
        <p:txBody>
          <a:bodyPr>
            <a:noAutofit/>
          </a:bodyPr>
          <a:lstStyle/>
          <a:p>
            <a:r>
              <a:rPr lang="en-IN" sz="2200" dirty="0" smtClean="0">
                <a:latin typeface="Times New Roman" pitchFamily="18" charset="0"/>
                <a:cs typeface="Times New Roman" pitchFamily="18" charset="0"/>
              </a:rPr>
              <a:t>P2P nodes are users’ computers, and the users may be more interested in getting a movie than helping other users with their downloads. </a:t>
            </a:r>
          </a:p>
          <a:p>
            <a:r>
              <a:rPr lang="en-IN" sz="2200" dirty="0" smtClean="0">
                <a:latin typeface="Times New Roman" pitchFamily="18" charset="0"/>
                <a:cs typeface="Times New Roman" pitchFamily="18" charset="0"/>
              </a:rPr>
              <a:t>Nodes that take resources from a system without contributing in kind are called </a:t>
            </a:r>
            <a:r>
              <a:rPr lang="en-IN" sz="2200" b="1" dirty="0" smtClean="0">
                <a:latin typeface="Times New Roman" pitchFamily="18" charset="0"/>
                <a:cs typeface="Times New Roman" pitchFamily="18" charset="0"/>
              </a:rPr>
              <a:t>free-riders or lechers. </a:t>
            </a:r>
          </a:p>
          <a:p>
            <a:r>
              <a:rPr lang="en-IN" sz="2200" dirty="0" smtClean="0">
                <a:latin typeface="Times New Roman" pitchFamily="18" charset="0"/>
                <a:cs typeface="Times New Roman" pitchFamily="18" charset="0"/>
              </a:rPr>
              <a:t>The approach taken in Bit Torrent clients is to reward peers who show good upload behaviour. </a:t>
            </a:r>
          </a:p>
          <a:p>
            <a:r>
              <a:rPr lang="en-IN" sz="2200" dirty="0" smtClean="0">
                <a:latin typeface="Times New Roman" pitchFamily="18" charset="0"/>
                <a:cs typeface="Times New Roman" pitchFamily="18" charset="0"/>
              </a:rPr>
              <a:t> The peer continues to trade chunks with only a small number of peers that provide the highest download performance, while also randomly trying other peers to find good partners. </a:t>
            </a:r>
          </a:p>
          <a:p>
            <a:r>
              <a:rPr lang="en-IN" sz="2200" dirty="0" smtClean="0">
                <a:latin typeface="Times New Roman" pitchFamily="18" charset="0"/>
                <a:cs typeface="Times New Roman" pitchFamily="18" charset="0"/>
              </a:rPr>
              <a:t>The peers with which a node is currently exchanging chunks are said to be </a:t>
            </a:r>
            <a:r>
              <a:rPr lang="en-IN" sz="2200" b="1" dirty="0" smtClean="0">
                <a:latin typeface="Times New Roman" pitchFamily="18" charset="0"/>
                <a:cs typeface="Times New Roman" pitchFamily="18" charset="0"/>
              </a:rPr>
              <a:t>unchoked.</a:t>
            </a:r>
          </a:p>
          <a:p>
            <a:r>
              <a:rPr lang="en-IN" sz="2200" dirty="0" smtClean="0">
                <a:latin typeface="Times New Roman" pitchFamily="18" charset="0"/>
                <a:cs typeface="Times New Roman" pitchFamily="18" charset="0"/>
              </a:rPr>
              <a:t>The more a peer is contributing to the other peers, the more it can expect in return.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200" b="1" dirty="0" smtClean="0">
                <a:latin typeface="Times New Roman" pitchFamily="18" charset="0"/>
                <a:cs typeface="Times New Roman" pitchFamily="18" charset="0"/>
              </a:rPr>
              <a:t>Distributed Hash tables:</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85860"/>
            <a:ext cx="8229600" cy="4840303"/>
          </a:xfrm>
        </p:spPr>
        <p:txBody>
          <a:bodyPr>
            <a:noAutofit/>
          </a:bodyPr>
          <a:lstStyle/>
          <a:p>
            <a:r>
              <a:rPr lang="en-IN" sz="2200" dirty="0" smtClean="0">
                <a:latin typeface="Times New Roman" pitchFamily="18" charset="0"/>
                <a:cs typeface="Times New Roman" pitchFamily="18" charset="0"/>
              </a:rPr>
              <a:t>The traditional form of Bit Torrent  uses peer-to-peer transfers and a centralized tracker for each swarm. It is the tracker that turns out to be the hard part to decentralize in a peer-to-peer system. The key problem is how to find out which peers have specific content that is being sought.</a:t>
            </a:r>
          </a:p>
          <a:p>
            <a:r>
              <a:rPr lang="en-IN" sz="2200" dirty="0" smtClean="0">
                <a:latin typeface="Times New Roman" pitchFamily="18" charset="0"/>
                <a:cs typeface="Times New Roman" pitchFamily="18" charset="0"/>
              </a:rPr>
              <a:t>Having every peer keep its own index does not help. But keeping the indexes distributed helps all peers. However, it requires so much work to keep the indexes of all peers up to date (as content is moved about the system) that it is not worth the effort.</a:t>
            </a:r>
          </a:p>
          <a:p>
            <a:endParaRPr lang="en-IN" sz="1600" dirty="0" smtClean="0">
              <a:latin typeface="Times New Roman" pitchFamily="18" charset="0"/>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200" b="1" dirty="0" smtClean="0">
                <a:latin typeface="Times New Roman" pitchFamily="18" charset="0"/>
                <a:cs typeface="Times New Roman" pitchFamily="18" charset="0"/>
              </a:rPr>
              <a:t>Contd…</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85860"/>
            <a:ext cx="8229600" cy="4840303"/>
          </a:xfrm>
        </p:spPr>
        <p:txBody>
          <a:bodyPr>
            <a:noAutofit/>
          </a:bodyPr>
          <a:lstStyle/>
          <a:p>
            <a:r>
              <a:rPr lang="en-IN" sz="2200" dirty="0" smtClean="0">
                <a:latin typeface="Times New Roman" pitchFamily="18" charset="0"/>
                <a:cs typeface="Times New Roman" pitchFamily="18" charset="0"/>
              </a:rPr>
              <a:t>To have better performance of keeping indexes of all peers, we mean three things. </a:t>
            </a:r>
          </a:p>
          <a:p>
            <a:r>
              <a:rPr lang="en-IN" sz="2200" dirty="0" smtClean="0">
                <a:latin typeface="Times New Roman" pitchFamily="18" charset="0"/>
                <a:cs typeface="Times New Roman" pitchFamily="18" charset="0"/>
              </a:rPr>
              <a:t>First, each node keeps only a small amount of information about other nodes. This property means that it will not be expensive to keep the index up to date. </a:t>
            </a:r>
          </a:p>
          <a:p>
            <a:r>
              <a:rPr lang="en-IN" sz="2200" dirty="0" smtClean="0">
                <a:latin typeface="Times New Roman" pitchFamily="18" charset="0"/>
                <a:cs typeface="Times New Roman" pitchFamily="18" charset="0"/>
              </a:rPr>
              <a:t>Second, each node can look up entries in the index quickly. Otherwise, it is not a very useful index. </a:t>
            </a:r>
          </a:p>
          <a:p>
            <a:r>
              <a:rPr lang="en-IN" sz="2200" dirty="0" smtClean="0">
                <a:latin typeface="Times New Roman" pitchFamily="18" charset="0"/>
                <a:cs typeface="Times New Roman" pitchFamily="18" charset="0"/>
              </a:rPr>
              <a:t>Third, each node can use the index at the same time, even as other nodes come and go. This property means the performance of the index grows with the number of nodes.</a:t>
            </a:r>
          </a:p>
          <a:p>
            <a:r>
              <a:rPr lang="en-IN" sz="2200" dirty="0" smtClean="0">
                <a:latin typeface="Times New Roman" pitchFamily="18" charset="0"/>
                <a:cs typeface="Times New Roman" pitchFamily="18" charset="0"/>
              </a:rPr>
              <a:t>This is known as </a:t>
            </a:r>
            <a:r>
              <a:rPr lang="en-IN" sz="2200" b="1" dirty="0" smtClean="0">
                <a:latin typeface="Times New Roman" pitchFamily="18" charset="0"/>
                <a:cs typeface="Times New Roman" pitchFamily="18" charset="0"/>
              </a:rPr>
              <a:t>DHTs </a:t>
            </a:r>
            <a:r>
              <a:rPr lang="en-IN" sz="2200" dirty="0" smtClean="0">
                <a:latin typeface="Times New Roman" pitchFamily="18" charset="0"/>
                <a:cs typeface="Times New Roman" pitchFamily="18" charset="0"/>
              </a:rPr>
              <a:t>(</a:t>
            </a:r>
            <a:r>
              <a:rPr lang="en-IN" sz="2200" b="1" dirty="0" smtClean="0">
                <a:latin typeface="Times New Roman" pitchFamily="18" charset="0"/>
                <a:cs typeface="Times New Roman" pitchFamily="18" charset="0"/>
              </a:rPr>
              <a:t>Distributed Hash Tables</a:t>
            </a:r>
            <a:r>
              <a:rPr lang="en-IN" sz="2200" dirty="0" smtClean="0">
                <a:latin typeface="Times New Roman" pitchFamily="18" charset="0"/>
                <a:cs typeface="Times New Roman" pitchFamily="18" charset="0"/>
              </a:rPr>
              <a:t>) because the basic functionality of an index is to map</a:t>
            </a:r>
            <a:r>
              <a:rPr lang="en-IN" sz="2200" b="1" dirty="0" smtClean="0">
                <a:latin typeface="Times New Roman" pitchFamily="18" charset="0"/>
                <a:cs typeface="Times New Roman" pitchFamily="18" charset="0"/>
              </a:rPr>
              <a:t> </a:t>
            </a:r>
            <a:r>
              <a:rPr lang="en-IN" sz="2200" dirty="0" smtClean="0">
                <a:latin typeface="Times New Roman" pitchFamily="18" charset="0"/>
                <a:cs typeface="Times New Roman" pitchFamily="18" charset="0"/>
              </a:rPr>
              <a:t>a key to a value. This is like a hash table, and the solutions are distributed.</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200" b="1" dirty="0" smtClean="0">
                <a:latin typeface="Times New Roman" pitchFamily="18" charset="0"/>
                <a:cs typeface="Times New Roman" pitchFamily="18" charset="0"/>
              </a:rPr>
              <a:t>Contd…</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85860"/>
            <a:ext cx="8229600" cy="4840303"/>
          </a:xfrm>
        </p:spPr>
        <p:txBody>
          <a:bodyPr>
            <a:noAutofit/>
          </a:bodyPr>
          <a:lstStyle/>
          <a:p>
            <a:r>
              <a:rPr lang="en-IN" sz="2200" dirty="0" smtClean="0">
                <a:latin typeface="Times New Roman" pitchFamily="18" charset="0"/>
                <a:cs typeface="Times New Roman" pitchFamily="18" charset="0"/>
              </a:rPr>
              <a:t>DHTs do their work by imposing a regular structure on the communication between the nodes. So, DHTs are called structured P2P networks. Traditional P2P protocols build unstructured P2P networks.</a:t>
            </a:r>
          </a:p>
          <a:p>
            <a:r>
              <a:rPr lang="en-IN" sz="2200" dirty="0" smtClean="0">
                <a:latin typeface="Times New Roman" pitchFamily="18" charset="0"/>
                <a:cs typeface="Times New Roman" pitchFamily="18" charset="0"/>
              </a:rPr>
              <a:t>A Chord DHT consists of n participating nodes. Each node has an IP address by which it may be contacted.</a:t>
            </a:r>
          </a:p>
          <a:p>
            <a:r>
              <a:rPr lang="en-IN" sz="2200" dirty="0" smtClean="0">
                <a:latin typeface="Times New Roman" pitchFamily="18" charset="0"/>
                <a:cs typeface="Times New Roman" pitchFamily="18" charset="0"/>
              </a:rPr>
              <a:t>The key part of Chord is that it navigates the index using identifiers in a virtual space, not the IP addresses of nodes or the names of content like movies. </a:t>
            </a:r>
          </a:p>
          <a:p>
            <a:r>
              <a:rPr lang="en-IN" sz="2200" dirty="0" smtClean="0">
                <a:latin typeface="Times New Roman" pitchFamily="18" charset="0"/>
                <a:cs typeface="Times New Roman" pitchFamily="18" charset="0"/>
              </a:rPr>
              <a:t>Conceptually, the identifiers are simply m-bit numbers that can be arranged in ascending order into a ring.</a:t>
            </a:r>
          </a:p>
          <a:p>
            <a:endParaRPr lang="en-IN" sz="2200" dirty="0" smtClean="0">
              <a:latin typeface="Times New Roman" pitchFamily="18" charset="0"/>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200" b="1" dirty="0" smtClean="0">
                <a:latin typeface="Times New Roman" pitchFamily="18" charset="0"/>
                <a:cs typeface="Times New Roman" pitchFamily="18" charset="0"/>
              </a:rPr>
              <a:t>Contd…</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85860"/>
            <a:ext cx="8229600" cy="4840303"/>
          </a:xfrm>
        </p:spPr>
        <p:txBody>
          <a:bodyPr>
            <a:noAutofit/>
          </a:bodyPr>
          <a:lstStyle/>
          <a:p>
            <a:r>
              <a:rPr lang="en-IN" sz="2200" dirty="0" smtClean="0">
                <a:latin typeface="Times New Roman" pitchFamily="18" charset="0"/>
                <a:cs typeface="Times New Roman" pitchFamily="18" charset="0"/>
              </a:rPr>
              <a:t>To turn a node address into an identifier, it is mapped to an m-bit number using a hash function, hash. Chord uses SHA-1 for hash, it is just a function that takes a variable-length byte string as an argument and produces a highly random 160-bit number. Thus, we can use it to convert any IP address to a 160-bit number called the </a:t>
            </a:r>
            <a:r>
              <a:rPr lang="en-IN" sz="2200" b="1" dirty="0" smtClean="0">
                <a:latin typeface="Times New Roman" pitchFamily="18" charset="0"/>
                <a:cs typeface="Times New Roman" pitchFamily="18" charset="0"/>
              </a:rPr>
              <a:t>node identifier.</a:t>
            </a:r>
          </a:p>
          <a:p>
            <a:r>
              <a:rPr lang="en-IN" sz="2200" dirty="0" smtClean="0">
                <a:latin typeface="Times New Roman" pitchFamily="18" charset="0"/>
                <a:cs typeface="Times New Roman" pitchFamily="18" charset="0"/>
              </a:rPr>
              <a:t>In this example, the nodes with identifiers 1, 4, 7, 12, 15, 20, and 27 correspond to actual nodes.</a:t>
            </a:r>
          </a:p>
          <a:p>
            <a:r>
              <a:rPr lang="en-IN" sz="2200" dirty="0" smtClean="0">
                <a:latin typeface="Times New Roman" pitchFamily="18" charset="0"/>
                <a:cs typeface="Times New Roman" pitchFamily="18" charset="0"/>
              </a:rPr>
              <a:t>Let us now define the function successor(k) as the node identifier of the first actual node following k around the circle, clockwise. For example, successor (6) = 7, successor (8) = 12, and successor (22) = 27.</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200" b="1" dirty="0" smtClean="0">
                <a:latin typeface="Times New Roman" pitchFamily="18" charset="0"/>
                <a:cs typeface="Times New Roman" pitchFamily="18" charset="0"/>
              </a:rPr>
              <a:t>Contd…</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85860"/>
            <a:ext cx="8229600" cy="4840303"/>
          </a:xfrm>
        </p:spPr>
        <p:txBody>
          <a:bodyPr>
            <a:noAutofit/>
          </a:bodyPr>
          <a:lstStyle/>
          <a:p>
            <a:r>
              <a:rPr lang="en-IN" sz="2200" dirty="0" smtClean="0">
                <a:latin typeface="Times New Roman" pitchFamily="18" charset="0"/>
                <a:cs typeface="Times New Roman" pitchFamily="18" charset="0"/>
              </a:rPr>
              <a:t>To start a new a swarm, a node needs to insert a new key-value pair consisting of (torrent, my-IP-address) into the index. </a:t>
            </a:r>
          </a:p>
          <a:p>
            <a:r>
              <a:rPr lang="en-IN" sz="2200" dirty="0" smtClean="0">
                <a:latin typeface="Times New Roman" pitchFamily="18" charset="0"/>
                <a:cs typeface="Times New Roman" pitchFamily="18" charset="0"/>
              </a:rPr>
              <a:t>To accomplish this, the node asks successor(hash(torrent )) to store my-IP-address. In this way, the index is distributed over the nodes at random. For fault tolerance, p different hash functions could be used to store the data at p nodes.</a:t>
            </a:r>
          </a:p>
          <a:p>
            <a:r>
              <a:rPr lang="en-IN" sz="2200" dirty="0" smtClean="0">
                <a:latin typeface="Times New Roman" pitchFamily="18" charset="0"/>
                <a:cs typeface="Times New Roman" pitchFamily="18" charset="0"/>
              </a:rPr>
              <a:t>Some time after the DHT is constructed, another node wants to find a torrent so that it can join the swarm and download content. </a:t>
            </a:r>
          </a:p>
          <a:p>
            <a:r>
              <a:rPr lang="en-IN" sz="2200" dirty="0" smtClean="0">
                <a:latin typeface="Times New Roman" pitchFamily="18" charset="0"/>
                <a:cs typeface="Times New Roman" pitchFamily="18" charset="0"/>
              </a:rPr>
              <a:t>A node looks up torrent by first hashing it to get key, and second using successor (key) to find the IP address of the node storing the corresponding value. The value is the list of peers in the swarm; the node can add its IP address to the list and contact the other peers to download content with the Bit Torrent protocol.</a:t>
            </a:r>
          </a:p>
          <a:p>
            <a:endParaRPr lang="en-IN" sz="2200" dirty="0" smtClean="0">
              <a:latin typeface="Times New Roman" pitchFamily="18" charset="0"/>
              <a:cs typeface="Times New Roman"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200" b="1" dirty="0" smtClean="0">
                <a:latin typeface="Times New Roman" pitchFamily="18" charset="0"/>
                <a:cs typeface="Times New Roman" pitchFamily="18" charset="0"/>
              </a:rPr>
              <a:t>Contd…</a:t>
            </a:r>
            <a:endParaRPr lang="en-IN" sz="3200" b="1" dirty="0">
              <a:latin typeface="Times New Roman" pitchFamily="18" charset="0"/>
              <a:cs typeface="Times New Roman" pitchFamily="18" charset="0"/>
            </a:endParaRPr>
          </a:p>
        </p:txBody>
      </p:sp>
      <p:pic>
        <p:nvPicPr>
          <p:cNvPr id="4" name="Content Placeholder 3" descr="Screenshot (236).png"/>
          <p:cNvPicPr>
            <a:picLocks noGrp="1" noChangeAspect="1"/>
          </p:cNvPicPr>
          <p:nvPr>
            <p:ph idx="1"/>
          </p:nvPr>
        </p:nvPicPr>
        <p:blipFill>
          <a:blip r:embed="rId2"/>
          <a:stretch>
            <a:fillRect/>
          </a:stretch>
        </p:blipFill>
        <p:spPr>
          <a:xfrm>
            <a:off x="1071538" y="1285874"/>
            <a:ext cx="7786742" cy="5357835"/>
          </a:xfr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200" b="1" dirty="0" smtClean="0">
                <a:latin typeface="Times New Roman" pitchFamily="18" charset="0"/>
                <a:cs typeface="Times New Roman" pitchFamily="18" charset="0"/>
              </a:rPr>
              <a:t>Contd…</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85860"/>
            <a:ext cx="8401080" cy="4840303"/>
          </a:xfrm>
        </p:spPr>
        <p:txBody>
          <a:bodyPr>
            <a:noAutofit/>
          </a:bodyPr>
          <a:lstStyle/>
          <a:p>
            <a:r>
              <a:rPr lang="en-IN" sz="2200" dirty="0" smtClean="0">
                <a:latin typeface="Times New Roman" pitchFamily="18" charset="0"/>
                <a:cs typeface="Times New Roman" pitchFamily="18" charset="0"/>
              </a:rPr>
              <a:t>To  find the IP address of the node corresponding to a certain key, each node is required to maintain certain administrative data structures. </a:t>
            </a:r>
          </a:p>
          <a:p>
            <a:r>
              <a:rPr lang="en-IN" sz="2200" dirty="0" smtClean="0">
                <a:latin typeface="Times New Roman" pitchFamily="18" charset="0"/>
                <a:cs typeface="Times New Roman" pitchFamily="18" charset="0"/>
              </a:rPr>
              <a:t>One of these is the IP address of its successor node along the node identifier circle. </a:t>
            </a:r>
          </a:p>
          <a:p>
            <a:r>
              <a:rPr lang="en-IN" sz="2200" dirty="0" smtClean="0">
                <a:latin typeface="Times New Roman" pitchFamily="18" charset="0"/>
                <a:cs typeface="Times New Roman" pitchFamily="18" charset="0"/>
              </a:rPr>
              <a:t>Lookup can now proceed as follows. </a:t>
            </a:r>
          </a:p>
          <a:p>
            <a:r>
              <a:rPr lang="en-IN" sz="2200" dirty="0" smtClean="0">
                <a:latin typeface="Times New Roman" pitchFamily="18" charset="0"/>
                <a:cs typeface="Times New Roman" pitchFamily="18" charset="0"/>
              </a:rPr>
              <a:t>The requesting node sends a packet to its successor containing its IP address and the key it is looking for. </a:t>
            </a:r>
          </a:p>
          <a:p>
            <a:r>
              <a:rPr lang="en-IN" sz="2200" dirty="0" smtClean="0">
                <a:latin typeface="Times New Roman" pitchFamily="18" charset="0"/>
                <a:cs typeface="Times New Roman" pitchFamily="18" charset="0"/>
              </a:rPr>
              <a:t>The packet is propagated around the ring until it locates the successor to the node identifier being sought. </a:t>
            </a:r>
          </a:p>
          <a:p>
            <a:r>
              <a:rPr lang="en-IN" sz="2200" dirty="0" smtClean="0">
                <a:latin typeface="Times New Roman" pitchFamily="18" charset="0"/>
                <a:cs typeface="Times New Roman" pitchFamily="18" charset="0"/>
              </a:rPr>
              <a:t>That node checks to see if it has any information matching the key, and if so, returns it directly to the requesting node, whose IP address it has.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200" b="1" dirty="0" smtClean="0">
                <a:latin typeface="Times New Roman" pitchFamily="18" charset="0"/>
                <a:cs typeface="Times New Roman" pitchFamily="18" charset="0"/>
              </a:rPr>
              <a:t>Contd…</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85860"/>
            <a:ext cx="8401080" cy="4840303"/>
          </a:xfrm>
        </p:spPr>
        <p:txBody>
          <a:bodyPr>
            <a:noAutofit/>
          </a:bodyPr>
          <a:lstStyle/>
          <a:p>
            <a:r>
              <a:rPr lang="en-IN" sz="2200" dirty="0" smtClean="0">
                <a:latin typeface="Times New Roman" pitchFamily="18" charset="0"/>
                <a:cs typeface="Times New Roman" pitchFamily="18" charset="0"/>
              </a:rPr>
              <a:t>linearly searching all the nodes is very inefficient in a large peer to- peer system since the mean number of nodes required per search is n/2. </a:t>
            </a:r>
          </a:p>
          <a:p>
            <a:r>
              <a:rPr lang="en-IN" sz="2200" dirty="0" smtClean="0">
                <a:latin typeface="Times New Roman" pitchFamily="18" charset="0"/>
                <a:cs typeface="Times New Roman" pitchFamily="18" charset="0"/>
              </a:rPr>
              <a:t>To greatly speed up the search, each node also maintains what Chord calls a </a:t>
            </a:r>
            <a:r>
              <a:rPr lang="en-IN" sz="2200" b="1" dirty="0" smtClean="0">
                <a:latin typeface="Times New Roman" pitchFamily="18" charset="0"/>
                <a:cs typeface="Times New Roman" pitchFamily="18" charset="0"/>
              </a:rPr>
              <a:t>finger table. </a:t>
            </a:r>
          </a:p>
          <a:p>
            <a:r>
              <a:rPr lang="en-IN" sz="2200" dirty="0" smtClean="0">
                <a:latin typeface="Times New Roman" pitchFamily="18" charset="0"/>
                <a:cs typeface="Times New Roman" pitchFamily="18" charset="0"/>
              </a:rPr>
              <a:t>The finger table has m entries, indexed by 0 through m − 1, each one pointing to a different actual node. Each of the entries has two fields: start and the IP address of successor, as shown above</a:t>
            </a:r>
          </a:p>
          <a:p>
            <a:r>
              <a:rPr lang="en-IN" sz="2200" dirty="0" smtClean="0">
                <a:latin typeface="Times New Roman" pitchFamily="18" charset="0"/>
                <a:cs typeface="Times New Roman" pitchFamily="18" charset="0"/>
              </a:rPr>
              <a:t>The values of the fields for entry </a:t>
            </a:r>
            <a:r>
              <a:rPr lang="en-IN" sz="2200" dirty="0" err="1" smtClean="0">
                <a:latin typeface="Times New Roman" pitchFamily="18" charset="0"/>
                <a:cs typeface="Times New Roman" pitchFamily="18" charset="0"/>
              </a:rPr>
              <a:t>i</a:t>
            </a:r>
            <a:r>
              <a:rPr lang="en-IN" sz="2200" dirty="0" smtClean="0">
                <a:latin typeface="Times New Roman" pitchFamily="18" charset="0"/>
                <a:cs typeface="Times New Roman" pitchFamily="18" charset="0"/>
              </a:rPr>
              <a:t> at a node with identifier k are:</a:t>
            </a:r>
          </a:p>
          <a:p>
            <a:r>
              <a:rPr lang="nn-NO" sz="2200" dirty="0" smtClean="0">
                <a:latin typeface="Times New Roman" pitchFamily="18" charset="0"/>
                <a:cs typeface="Times New Roman" pitchFamily="18" charset="0"/>
              </a:rPr>
              <a:t>start = k + 2i (modulo 2m)</a:t>
            </a:r>
          </a:p>
          <a:p>
            <a:r>
              <a:rPr lang="en-IN" sz="2200" dirty="0" smtClean="0">
                <a:latin typeface="Times New Roman" pitchFamily="18" charset="0"/>
                <a:cs typeface="Times New Roman" pitchFamily="18" charset="0"/>
              </a:rPr>
              <a:t>IP address of successor(start [</a:t>
            </a:r>
            <a:r>
              <a:rPr lang="en-IN" sz="2200" dirty="0" err="1" smtClean="0">
                <a:latin typeface="Times New Roman" pitchFamily="18" charset="0"/>
                <a:cs typeface="Times New Roman" pitchFamily="18" charset="0"/>
              </a:rPr>
              <a:t>i</a:t>
            </a:r>
            <a:r>
              <a:rPr lang="en-IN" sz="2200" dirty="0" smtClean="0">
                <a:latin typeface="Times New Roman" pitchFamily="18" charset="0"/>
                <a:cs typeface="Times New Roman" pitchFamily="18" charset="0"/>
              </a:rPr>
              <a:t>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normAutofit/>
          </a:bodyPr>
          <a:lstStyle/>
          <a:p>
            <a:pPr algn="l"/>
            <a:r>
              <a:rPr lang="en-IN" sz="3200" b="1" dirty="0" smtClean="0">
                <a:latin typeface="Times New Roman" pitchFamily="18" charset="0"/>
                <a:cs typeface="Times New Roman" pitchFamily="18" charset="0"/>
              </a:rPr>
              <a:t>Contd…</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71546"/>
            <a:ext cx="8401080" cy="5054617"/>
          </a:xfrm>
        </p:spPr>
        <p:txBody>
          <a:bodyPr>
            <a:noAutofit/>
          </a:bodyPr>
          <a:lstStyle/>
          <a:p>
            <a:r>
              <a:rPr lang="en-IN" sz="2200" dirty="0" smtClean="0">
                <a:latin typeface="Times New Roman" pitchFamily="18" charset="0"/>
                <a:cs typeface="Times New Roman" pitchFamily="18" charset="0"/>
              </a:rPr>
              <a:t>Using the finger table, the lookup of key at node k proceeds as follows. </a:t>
            </a:r>
          </a:p>
          <a:p>
            <a:r>
              <a:rPr lang="en-IN" sz="2200" dirty="0" smtClean="0">
                <a:latin typeface="Times New Roman" pitchFamily="18" charset="0"/>
                <a:cs typeface="Times New Roman" pitchFamily="18" charset="0"/>
              </a:rPr>
              <a:t>If key falls between k and successor (k), the node holding information about key is successor (k) and the search terminates. </a:t>
            </a:r>
          </a:p>
          <a:p>
            <a:r>
              <a:rPr lang="en-IN" sz="2200" dirty="0" smtClean="0">
                <a:latin typeface="Times New Roman" pitchFamily="18" charset="0"/>
                <a:cs typeface="Times New Roman" pitchFamily="18" charset="0"/>
              </a:rPr>
              <a:t>Otherwise, the finger table is searched to find the entry whose start field is the closest predecessor of key. A request is then sent directly to the IP address in that finger table entry to ask it to continue the search. </a:t>
            </a:r>
          </a:p>
          <a:p>
            <a:r>
              <a:rPr lang="en-IN" sz="2200" dirty="0" smtClean="0">
                <a:latin typeface="Times New Roman" pitchFamily="18" charset="0"/>
                <a:cs typeface="Times New Roman" pitchFamily="18" charset="0"/>
              </a:rPr>
              <a:t>Since it is closer to key but still below it, chances are good that it will be able to return the answer with only a small number of additional queries. In fact, since every lookup halves the remaining distance to the target, it can be shown that the average number of lookups is log2n.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200" b="1" dirty="0" err="1" smtClean="0">
                <a:latin typeface="Times New Roman" pitchFamily="18" charset="0"/>
                <a:cs typeface="Times New Roman" pitchFamily="18" charset="0"/>
              </a:rPr>
              <a:t>contd</a:t>
            </a:r>
            <a:r>
              <a:rPr lang="en-IN" sz="3200" b="1" dirty="0" smtClean="0">
                <a:latin typeface="Times New Roman" pitchFamily="18" charset="0"/>
                <a:cs typeface="Times New Roman" pitchFamily="18" charset="0"/>
              </a:rPr>
              <a:t>…</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r>
              <a:rPr lang="en-IN" sz="2200" dirty="0" smtClean="0">
                <a:latin typeface="Times New Roman" pitchFamily="18" charset="0"/>
                <a:cs typeface="Times New Roman" pitchFamily="18" charset="0"/>
              </a:rPr>
              <a:t>Two Architectures have been developed to use bandwidth for </a:t>
            </a:r>
          </a:p>
          <a:p>
            <a:pPr>
              <a:buNone/>
            </a:pPr>
            <a:r>
              <a:rPr lang="en-IN" sz="2200" dirty="0" smtClean="0">
                <a:latin typeface="Times New Roman" pitchFamily="18" charset="0"/>
                <a:cs typeface="Times New Roman" pitchFamily="18" charset="0"/>
              </a:rPr>
              <a:t>distributing content :</a:t>
            </a:r>
            <a:endParaRPr lang="en-IN" sz="2200" b="1" dirty="0" smtClean="0">
              <a:latin typeface="Times New Roman" pitchFamily="18" charset="0"/>
              <a:cs typeface="Times New Roman" pitchFamily="18" charset="0"/>
            </a:endParaRPr>
          </a:p>
          <a:p>
            <a:r>
              <a:rPr lang="en-IN" sz="2200" b="1" dirty="0" smtClean="0">
                <a:latin typeface="Times New Roman" pitchFamily="18" charset="0"/>
                <a:cs typeface="Times New Roman" pitchFamily="18" charset="0"/>
              </a:rPr>
              <a:t>Content Distribution Network:</a:t>
            </a:r>
          </a:p>
          <a:p>
            <a:pPr>
              <a:buNone/>
            </a:pPr>
            <a:r>
              <a:rPr lang="en-IN" sz="2200" dirty="0" smtClean="0">
                <a:latin typeface="Times New Roman" pitchFamily="18" charset="0"/>
                <a:cs typeface="Times New Roman" pitchFamily="18" charset="0"/>
              </a:rPr>
              <a:t>     In </a:t>
            </a:r>
            <a:r>
              <a:rPr lang="en-IN" sz="2200" dirty="0">
                <a:latin typeface="Times New Roman" pitchFamily="18" charset="0"/>
                <a:cs typeface="Times New Roman" pitchFamily="18" charset="0"/>
              </a:rPr>
              <a:t>it, a </a:t>
            </a:r>
            <a:r>
              <a:rPr lang="en-IN" sz="2200" dirty="0" smtClean="0">
                <a:latin typeface="Times New Roman" pitchFamily="18" charset="0"/>
                <a:cs typeface="Times New Roman" pitchFamily="18" charset="0"/>
              </a:rPr>
              <a:t>provider sets </a:t>
            </a:r>
            <a:r>
              <a:rPr lang="en-IN" sz="2200" dirty="0">
                <a:latin typeface="Times New Roman" pitchFamily="18" charset="0"/>
                <a:cs typeface="Times New Roman" pitchFamily="18" charset="0"/>
              </a:rPr>
              <a:t>up a distributed collection of machines at locations inside the </a:t>
            </a:r>
            <a:r>
              <a:rPr lang="en-IN" sz="2200" dirty="0" smtClean="0">
                <a:latin typeface="Times New Roman" pitchFamily="18" charset="0"/>
                <a:cs typeface="Times New Roman" pitchFamily="18" charset="0"/>
              </a:rPr>
              <a:t>Internet and </a:t>
            </a:r>
            <a:r>
              <a:rPr lang="en-IN" sz="2200" dirty="0">
                <a:latin typeface="Times New Roman" pitchFamily="18" charset="0"/>
                <a:cs typeface="Times New Roman" pitchFamily="18" charset="0"/>
              </a:rPr>
              <a:t>uses them to serve content to clients. </a:t>
            </a:r>
            <a:endParaRPr lang="en-IN" sz="2200" dirty="0" smtClean="0">
              <a:latin typeface="Times New Roman" pitchFamily="18" charset="0"/>
              <a:cs typeface="Times New Roman" pitchFamily="18" charset="0"/>
            </a:endParaRPr>
          </a:p>
          <a:p>
            <a:r>
              <a:rPr lang="en-IN" sz="2200" b="1" dirty="0" smtClean="0">
                <a:latin typeface="Times New Roman" pitchFamily="18" charset="0"/>
                <a:cs typeface="Times New Roman" pitchFamily="18" charset="0"/>
              </a:rPr>
              <a:t>Peer-to-Peer Network:</a:t>
            </a:r>
          </a:p>
          <a:p>
            <a:pPr>
              <a:buNone/>
            </a:pPr>
            <a:r>
              <a:rPr lang="en-IN" sz="2200" b="1" dirty="0" smtClean="0">
                <a:latin typeface="Times New Roman" pitchFamily="18" charset="0"/>
                <a:cs typeface="Times New Roman" pitchFamily="18" charset="0"/>
              </a:rPr>
              <a:t>     </a:t>
            </a:r>
            <a:r>
              <a:rPr lang="en-IN" sz="2200" dirty="0" smtClean="0">
                <a:latin typeface="Times New Roman" pitchFamily="18" charset="0"/>
                <a:cs typeface="Times New Roman" pitchFamily="18" charset="0"/>
              </a:rPr>
              <a:t>In </a:t>
            </a:r>
            <a:r>
              <a:rPr lang="en-IN" sz="2200" dirty="0">
                <a:latin typeface="Times New Roman" pitchFamily="18" charset="0"/>
                <a:cs typeface="Times New Roman" pitchFamily="18" charset="0"/>
              </a:rPr>
              <a:t>it, a collection </a:t>
            </a:r>
            <a:r>
              <a:rPr lang="en-IN" sz="2200" dirty="0" smtClean="0">
                <a:latin typeface="Times New Roman" pitchFamily="18" charset="0"/>
                <a:cs typeface="Times New Roman" pitchFamily="18" charset="0"/>
              </a:rPr>
              <a:t>of computers </a:t>
            </a:r>
            <a:r>
              <a:rPr lang="en-IN" sz="2200" dirty="0">
                <a:latin typeface="Times New Roman" pitchFamily="18" charset="0"/>
                <a:cs typeface="Times New Roman" pitchFamily="18" charset="0"/>
              </a:rPr>
              <a:t>pool their resources to serve content to each other, without </a:t>
            </a:r>
            <a:r>
              <a:rPr lang="en-IN" sz="2200" dirty="0" smtClean="0">
                <a:latin typeface="Times New Roman" pitchFamily="18" charset="0"/>
                <a:cs typeface="Times New Roman" pitchFamily="18" charset="0"/>
              </a:rPr>
              <a:t>separately provisioned </a:t>
            </a:r>
            <a:r>
              <a:rPr lang="en-IN" sz="2200" dirty="0">
                <a:latin typeface="Times New Roman" pitchFamily="18" charset="0"/>
                <a:cs typeface="Times New Roman" pitchFamily="18" charset="0"/>
              </a:rPr>
              <a:t>servers or any central point of control.</a:t>
            </a:r>
            <a:endParaRPr lang="en-IN" sz="2200" b="1" dirty="0">
              <a:latin typeface="Times New Roman" pitchFamily="18" charset="0"/>
              <a:cs typeface="Times New Roman"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200" b="1" dirty="0" smtClean="0">
                <a:latin typeface="Times New Roman" pitchFamily="18" charset="0"/>
                <a:cs typeface="Times New Roman" pitchFamily="18" charset="0"/>
              </a:rPr>
              <a:t>Contd…</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85860"/>
            <a:ext cx="8401080" cy="4840303"/>
          </a:xfrm>
        </p:spPr>
        <p:txBody>
          <a:bodyPr>
            <a:noAutofit/>
          </a:bodyPr>
          <a:lstStyle/>
          <a:p>
            <a:r>
              <a:rPr lang="en-IN" sz="2200" dirty="0" smtClean="0">
                <a:latin typeface="Times New Roman" pitchFamily="18" charset="0"/>
                <a:cs typeface="Times New Roman" pitchFamily="18" charset="0"/>
              </a:rPr>
              <a:t>When a node leaves gracefully, it hands its keys over to its successor and informs its predecessor of its departure so the predecessor can link to the departing node’s successor.</a:t>
            </a:r>
          </a:p>
          <a:p>
            <a:r>
              <a:rPr lang="en-IN" sz="2200" dirty="0" smtClean="0">
                <a:latin typeface="Times New Roman" pitchFamily="18" charset="0"/>
                <a:cs typeface="Times New Roman" pitchFamily="18" charset="0"/>
              </a:rPr>
              <a:t>When a node crashes, a problem arises because its predecessor no longer has a valid successor. To alleviate this problem,</a:t>
            </a:r>
          </a:p>
          <a:p>
            <a:r>
              <a:rPr lang="en-IN" sz="2200" dirty="0" smtClean="0">
                <a:latin typeface="Times New Roman" pitchFamily="18" charset="0"/>
                <a:cs typeface="Times New Roman" pitchFamily="18" charset="0"/>
              </a:rPr>
              <a:t> Each node keeps track not only of its direct successor but also its ‘s’ direct successors, to allow it to skip over up to s − 1 consecutive failed nodes and reconnect the circle if disaster strikes.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hank-you.jpg"/>
          <p:cNvPicPr>
            <a:picLocks noGrp="1" noChangeAspect="1"/>
          </p:cNvPicPr>
          <p:nvPr>
            <p:ph idx="1"/>
          </p:nvPr>
        </p:nvPicPr>
        <p:blipFill>
          <a:blip r:embed="rId2"/>
          <a:stretch>
            <a:fillRect/>
          </a:stretch>
        </p:blipFill>
        <p:spPr>
          <a:xfrm>
            <a:off x="1000100" y="1142984"/>
            <a:ext cx="7858180" cy="4857784"/>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200" b="1" dirty="0" smtClean="0">
                <a:latin typeface="Times New Roman" pitchFamily="18" charset="0"/>
                <a:cs typeface="Times New Roman" pitchFamily="18" charset="0"/>
              </a:rPr>
              <a:t>Content &amp; Internet Traffic:</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571472" y="1571612"/>
            <a:ext cx="8229600" cy="4954591"/>
          </a:xfrm>
        </p:spPr>
        <p:txBody>
          <a:bodyPr>
            <a:noAutofit/>
          </a:bodyPr>
          <a:lstStyle/>
          <a:p>
            <a:r>
              <a:rPr lang="en-IN" sz="2200" dirty="0" smtClean="0">
                <a:latin typeface="Times New Roman" pitchFamily="18" charset="0"/>
                <a:cs typeface="Times New Roman" pitchFamily="18" charset="0"/>
              </a:rPr>
              <a:t>To design and engineer networks that work well, we need an understanding of the traffic that they must carry.</a:t>
            </a:r>
          </a:p>
          <a:p>
            <a:r>
              <a:rPr lang="en-IN" sz="2200" dirty="0" smtClean="0">
                <a:latin typeface="Times New Roman" pitchFamily="18" charset="0"/>
                <a:cs typeface="Times New Roman" pitchFamily="18" charset="0"/>
              </a:rPr>
              <a:t>There  are only two facts about Internet traffic.</a:t>
            </a:r>
          </a:p>
          <a:p>
            <a:r>
              <a:rPr lang="en-IN" sz="2200" dirty="0" smtClean="0">
                <a:latin typeface="Times New Roman" pitchFamily="18" charset="0"/>
                <a:cs typeface="Times New Roman" pitchFamily="18" charset="0"/>
              </a:rPr>
              <a:t>The first fact is that it changes quickly, not only in the details but in the overall makeup.</a:t>
            </a:r>
          </a:p>
          <a:p>
            <a:r>
              <a:rPr lang="en-IN" sz="2200" dirty="0">
                <a:latin typeface="Times New Roman" pitchFamily="18" charset="0"/>
                <a:cs typeface="Times New Roman" pitchFamily="18" charset="0"/>
              </a:rPr>
              <a:t>Before 1994, most traffic was traditional FTP file </a:t>
            </a:r>
            <a:r>
              <a:rPr lang="en-IN" sz="2200" dirty="0" smtClean="0">
                <a:latin typeface="Times New Roman" pitchFamily="18" charset="0"/>
                <a:cs typeface="Times New Roman" pitchFamily="18" charset="0"/>
              </a:rPr>
              <a:t>transfer and </a:t>
            </a:r>
            <a:r>
              <a:rPr lang="en-IN" sz="2200" dirty="0">
                <a:latin typeface="Times New Roman" pitchFamily="18" charset="0"/>
                <a:cs typeface="Times New Roman" pitchFamily="18" charset="0"/>
              </a:rPr>
              <a:t>email. Then the Web </a:t>
            </a:r>
            <a:r>
              <a:rPr lang="en-IN" sz="2200" dirty="0" smtClean="0">
                <a:latin typeface="Times New Roman" pitchFamily="18" charset="0"/>
                <a:cs typeface="Times New Roman" pitchFamily="18" charset="0"/>
              </a:rPr>
              <a:t>arrived and </a:t>
            </a:r>
            <a:r>
              <a:rPr lang="en-IN" sz="2200" dirty="0">
                <a:latin typeface="Times New Roman" pitchFamily="18" charset="0"/>
                <a:cs typeface="Times New Roman" pitchFamily="18" charset="0"/>
              </a:rPr>
              <a:t>grew exponentially. </a:t>
            </a:r>
            <a:endParaRPr lang="en-IN" sz="2200" dirty="0" smtClean="0">
              <a:latin typeface="Times New Roman" pitchFamily="18" charset="0"/>
              <a:cs typeface="Times New Roman" pitchFamily="18" charset="0"/>
            </a:endParaRPr>
          </a:p>
          <a:p>
            <a:r>
              <a:rPr lang="en-IN" sz="2200" dirty="0" smtClean="0">
                <a:latin typeface="Times New Roman" pitchFamily="18" charset="0"/>
                <a:cs typeface="Times New Roman" pitchFamily="18" charset="0"/>
              </a:rPr>
              <a:t>Web </a:t>
            </a:r>
            <a:r>
              <a:rPr lang="en-IN" sz="2200" dirty="0">
                <a:latin typeface="Times New Roman" pitchFamily="18" charset="0"/>
                <a:cs typeface="Times New Roman" pitchFamily="18" charset="0"/>
              </a:rPr>
              <a:t>traffic left FTP and email traffic </a:t>
            </a:r>
            <a:r>
              <a:rPr lang="en-IN" sz="2200" dirty="0" smtClean="0">
                <a:latin typeface="Times New Roman" pitchFamily="18" charset="0"/>
                <a:cs typeface="Times New Roman" pitchFamily="18" charset="0"/>
              </a:rPr>
              <a:t>and Starting </a:t>
            </a:r>
            <a:r>
              <a:rPr lang="en-IN" sz="2200" dirty="0">
                <a:latin typeface="Times New Roman" pitchFamily="18" charset="0"/>
                <a:cs typeface="Times New Roman" pitchFamily="18" charset="0"/>
              </a:rPr>
              <a:t>around 2000, P2P file sharing </a:t>
            </a:r>
            <a:r>
              <a:rPr lang="en-IN" sz="2200" dirty="0" smtClean="0">
                <a:latin typeface="Times New Roman" pitchFamily="18" charset="0"/>
                <a:cs typeface="Times New Roman" pitchFamily="18" charset="0"/>
              </a:rPr>
              <a:t>.</a:t>
            </a:r>
          </a:p>
          <a:p>
            <a:r>
              <a:rPr lang="en-IN" sz="2200" dirty="0" smtClean="0">
                <a:latin typeface="Times New Roman" pitchFamily="18" charset="0"/>
                <a:cs typeface="Times New Roman" pitchFamily="18" charset="0"/>
              </a:rPr>
              <a:t>Sometime </a:t>
            </a:r>
            <a:r>
              <a:rPr lang="en-IN" sz="2200" dirty="0">
                <a:latin typeface="Times New Roman" pitchFamily="18" charset="0"/>
                <a:cs typeface="Times New Roman" pitchFamily="18" charset="0"/>
              </a:rPr>
              <a:t>in the late 2000s, video streamed </a:t>
            </a:r>
            <a:r>
              <a:rPr lang="en-IN" sz="2200" dirty="0" smtClean="0">
                <a:latin typeface="Times New Roman" pitchFamily="18" charset="0"/>
                <a:cs typeface="Times New Roman" pitchFamily="18" charset="0"/>
              </a:rPr>
              <a:t>using  content </a:t>
            </a:r>
            <a:r>
              <a:rPr lang="en-IN" sz="2200" dirty="0">
                <a:latin typeface="Times New Roman" pitchFamily="18" charset="0"/>
                <a:cs typeface="Times New Roman" pitchFamily="18" charset="0"/>
              </a:rPr>
              <a:t>distribution methods by sites like YouTube began to exceed P2P </a:t>
            </a:r>
            <a:r>
              <a:rPr lang="en-IN" sz="2200" dirty="0" smtClean="0">
                <a:latin typeface="Times New Roman" pitchFamily="18" charset="0"/>
                <a:cs typeface="Times New Roman" pitchFamily="18" charset="0"/>
              </a:rPr>
              <a:t>traffic by 2014.</a:t>
            </a:r>
            <a:endParaRPr lang="en-IN" sz="22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200" b="1" dirty="0" smtClean="0">
                <a:latin typeface="Times New Roman" pitchFamily="18" charset="0"/>
                <a:cs typeface="Times New Roman" pitchFamily="18" charset="0"/>
              </a:rPr>
              <a:t>Contd….</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IN" sz="2200" dirty="0" smtClean="0">
                <a:latin typeface="Times New Roman" pitchFamily="18" charset="0"/>
                <a:cs typeface="Times New Roman" pitchFamily="18" charset="0"/>
              </a:rPr>
              <a:t>Second fact is that it is highly skewed.</a:t>
            </a:r>
          </a:p>
          <a:p>
            <a:r>
              <a:rPr lang="en-IN" sz="2200" dirty="0" smtClean="0">
                <a:latin typeface="Times New Roman" pitchFamily="18" charset="0"/>
                <a:cs typeface="Times New Roman" pitchFamily="18" charset="0"/>
              </a:rPr>
              <a:t> </a:t>
            </a:r>
            <a:r>
              <a:rPr lang="en-IN" sz="2200" dirty="0">
                <a:latin typeface="Times New Roman" pitchFamily="18" charset="0"/>
                <a:cs typeface="Times New Roman" pitchFamily="18" charset="0"/>
              </a:rPr>
              <a:t>Many properties with which we are familiar are clustered around an average</a:t>
            </a:r>
            <a:r>
              <a:rPr lang="en-IN" sz="2200" dirty="0" smtClean="0">
                <a:latin typeface="Times New Roman" pitchFamily="18" charset="0"/>
                <a:cs typeface="Times New Roman" pitchFamily="18" charset="0"/>
              </a:rPr>
              <a:t>.</a:t>
            </a:r>
          </a:p>
          <a:p>
            <a:r>
              <a:rPr lang="en-IN" sz="2200" dirty="0">
                <a:latin typeface="Times New Roman" pitchFamily="18" charset="0"/>
                <a:cs typeface="Times New Roman" pitchFamily="18" charset="0"/>
              </a:rPr>
              <a:t>Internet traffic is not like this. For a long time, it has been known that </a:t>
            </a:r>
            <a:r>
              <a:rPr lang="en-IN" sz="2200" dirty="0" smtClean="0">
                <a:latin typeface="Times New Roman" pitchFamily="18" charset="0"/>
                <a:cs typeface="Times New Roman" pitchFamily="18" charset="0"/>
              </a:rPr>
              <a:t>there are </a:t>
            </a:r>
            <a:r>
              <a:rPr lang="en-IN" sz="2200" dirty="0">
                <a:latin typeface="Times New Roman" pitchFamily="18" charset="0"/>
                <a:cs typeface="Times New Roman" pitchFamily="18" charset="0"/>
              </a:rPr>
              <a:t>a small number of Web sites with massive traffic and a vast number of </a:t>
            </a:r>
            <a:r>
              <a:rPr lang="en-IN" sz="2200" dirty="0" smtClean="0">
                <a:latin typeface="Times New Roman" pitchFamily="18" charset="0"/>
                <a:cs typeface="Times New Roman" pitchFamily="18" charset="0"/>
              </a:rPr>
              <a:t>Web site </a:t>
            </a:r>
            <a:r>
              <a:rPr lang="en-IN" sz="2200" dirty="0">
                <a:latin typeface="Times New Roman" pitchFamily="18" charset="0"/>
                <a:cs typeface="Times New Roman" pitchFamily="18" charset="0"/>
              </a:rPr>
              <a:t>with much smaller traffic.</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200" b="1" dirty="0" smtClean="0">
                <a:latin typeface="Times New Roman" pitchFamily="18" charset="0"/>
                <a:cs typeface="Times New Roman" pitchFamily="18" charset="0"/>
              </a:rPr>
              <a:t>Server farms &amp; Web proxies:</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IN" sz="2200" dirty="0" smtClean="0">
                <a:latin typeface="Times New Roman" pitchFamily="18" charset="0"/>
                <a:cs typeface="Times New Roman" pitchFamily="18" charset="0"/>
              </a:rPr>
              <a:t>To build large Web sites that perform well, we can speed up processing on either the server side or the client side.</a:t>
            </a:r>
          </a:p>
          <a:p>
            <a:r>
              <a:rPr lang="en-IN" sz="2200" dirty="0" smtClean="0">
                <a:latin typeface="Times New Roman" pitchFamily="18" charset="0"/>
                <a:cs typeface="Times New Roman" pitchFamily="18" charset="0"/>
              </a:rPr>
              <a:t>On the server side, more powerful Web servers can be built with a server farm, in which a cluster of computers acts as a single server.</a:t>
            </a:r>
          </a:p>
          <a:p>
            <a:r>
              <a:rPr lang="en-IN" sz="2200" dirty="0" smtClean="0">
                <a:latin typeface="Times New Roman" pitchFamily="18" charset="0"/>
                <a:cs typeface="Times New Roman" pitchFamily="18" charset="0"/>
              </a:rPr>
              <a:t>On the client side, better performance can be achieved with better caching techniques.</a:t>
            </a:r>
          </a:p>
          <a:p>
            <a:pPr>
              <a:buNone/>
            </a:pPr>
            <a:r>
              <a:rPr lang="en-IN" sz="2200" dirty="0" smtClean="0">
                <a:latin typeface="Times New Roman" pitchFamily="18" charset="0"/>
                <a:cs typeface="Times New Roman" pitchFamily="18" charset="0"/>
              </a:rPr>
              <a:t>            In particular, proxy caches provide a large shared cache for a group of clients.</a:t>
            </a:r>
            <a:r>
              <a:rPr lang="en-IN" sz="2400" b="1" dirty="0" smtClean="0"/>
              <a:t> </a:t>
            </a:r>
            <a:endParaRPr lang="en-IN" sz="22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82660"/>
          </a:xfrm>
        </p:spPr>
        <p:txBody>
          <a:bodyPr>
            <a:normAutofit fontScale="90000"/>
          </a:bodyPr>
          <a:lstStyle/>
          <a:p>
            <a:pPr algn="l"/>
            <a:r>
              <a:rPr lang="en-IN" sz="3200" b="1" dirty="0" smtClean="0">
                <a:latin typeface="Times New Roman" pitchFamily="18" charset="0"/>
                <a:cs typeface="Times New Roman" pitchFamily="18" charset="0"/>
              </a:rPr>
              <a:t/>
            </a:r>
            <a:br>
              <a:rPr lang="en-IN" sz="3200" b="1" dirty="0" smtClean="0">
                <a:latin typeface="Times New Roman" pitchFamily="18" charset="0"/>
                <a:cs typeface="Times New Roman" pitchFamily="18" charset="0"/>
              </a:rPr>
            </a:br>
            <a:r>
              <a:rPr lang="en-IN" sz="3200" b="1" dirty="0" smtClean="0">
                <a:latin typeface="Times New Roman" pitchFamily="18" charset="0"/>
                <a:cs typeface="Times New Roman" pitchFamily="18" charset="0"/>
              </a:rPr>
              <a:t>Server Farms:</a:t>
            </a:r>
            <a:br>
              <a:rPr lang="en-IN" sz="3200" b="1" dirty="0" smtClean="0">
                <a:latin typeface="Times New Roman" pitchFamily="18" charset="0"/>
                <a:cs typeface="Times New Roman" pitchFamily="18" charset="0"/>
              </a:rPr>
            </a:br>
            <a:endParaRPr lang="en-IN" sz="3200" b="1" dirty="0">
              <a:latin typeface="Times New Roman" pitchFamily="18" charset="0"/>
              <a:cs typeface="Times New Roman" pitchFamily="18" charset="0"/>
            </a:endParaRPr>
          </a:p>
        </p:txBody>
      </p:sp>
      <p:pic>
        <p:nvPicPr>
          <p:cNvPr id="6" name="Content Placeholder 5" descr="Screenshot (222).png"/>
          <p:cNvPicPr>
            <a:picLocks noGrp="1" noChangeAspect="1"/>
          </p:cNvPicPr>
          <p:nvPr>
            <p:ph idx="1"/>
          </p:nvPr>
        </p:nvPicPr>
        <p:blipFill>
          <a:blip r:embed="rId2"/>
          <a:stretch>
            <a:fillRect/>
          </a:stretch>
        </p:blipFill>
        <p:spPr>
          <a:xfrm>
            <a:off x="1299705" y="1643050"/>
            <a:ext cx="6344129" cy="4500593"/>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normAutofit/>
          </a:bodyPr>
          <a:lstStyle/>
          <a:p>
            <a:pPr algn="l"/>
            <a:r>
              <a:rPr lang="en-IN" sz="3200" b="1" dirty="0" smtClean="0">
                <a:latin typeface="Times New Roman" pitchFamily="18" charset="0"/>
                <a:cs typeface="Times New Roman" pitchFamily="18" charset="0"/>
              </a:rPr>
              <a:t>Contd..</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57298"/>
            <a:ext cx="8229600" cy="5143536"/>
          </a:xfrm>
        </p:spPr>
        <p:txBody>
          <a:bodyPr>
            <a:noAutofit/>
          </a:bodyPr>
          <a:lstStyle/>
          <a:p>
            <a:r>
              <a:rPr lang="en-IN" sz="2200" dirty="0" smtClean="0">
                <a:latin typeface="Times New Roman" pitchFamily="18" charset="0"/>
                <a:cs typeface="Times New Roman" pitchFamily="18" charset="0"/>
              </a:rPr>
              <a:t>There are several possible solutions to make the set of servers appear to be one Web site. All of the solutions assume that any of the servers can handle a request from any client. To do this, each server must have a copy of the Web site.</a:t>
            </a:r>
          </a:p>
          <a:p>
            <a:r>
              <a:rPr lang="en-IN" sz="2200" dirty="0" smtClean="0">
                <a:latin typeface="Times New Roman" pitchFamily="18" charset="0"/>
                <a:cs typeface="Times New Roman" pitchFamily="18" charset="0"/>
              </a:rPr>
              <a:t>One solution is to use DNS to spread the requests across the servers in the server farm. When a DNS request is made for the Web URL, the DNS server returns a rotating list of the IP addresses of the servers.</a:t>
            </a:r>
          </a:p>
          <a:p>
            <a:r>
              <a:rPr lang="en-IN" sz="2200" dirty="0" smtClean="0">
                <a:latin typeface="Times New Roman" pitchFamily="18" charset="0"/>
                <a:cs typeface="Times New Roman" pitchFamily="18" charset="0"/>
              </a:rPr>
              <a:t> Each client tries one IP address, typically the first on the list. The effect is that different clients contact different servers to access the same Web site, just as intended. </a:t>
            </a:r>
          </a:p>
          <a:p>
            <a:r>
              <a:rPr lang="en-IN" sz="2200" dirty="0" smtClean="0">
                <a:latin typeface="Times New Roman" pitchFamily="18" charset="0"/>
                <a:cs typeface="Times New Roman" pitchFamily="18" charset="0"/>
              </a:rPr>
              <a:t>The other solutions are based on a </a:t>
            </a:r>
            <a:r>
              <a:rPr lang="en-IN" sz="2200" b="1" dirty="0" smtClean="0">
                <a:latin typeface="Times New Roman" pitchFamily="18" charset="0"/>
                <a:cs typeface="Times New Roman" pitchFamily="18" charset="0"/>
              </a:rPr>
              <a:t>front end that sprays incoming requests </a:t>
            </a:r>
            <a:r>
              <a:rPr lang="en-IN" sz="2200" dirty="0" smtClean="0">
                <a:latin typeface="Times New Roman" pitchFamily="18" charset="0"/>
                <a:cs typeface="Times New Roman" pitchFamily="18" charset="0"/>
              </a:rPr>
              <a:t>over the pool of servers in the server farm.</a:t>
            </a:r>
            <a:endParaRPr lang="en-IN" sz="22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1063</TotalTime>
  <Words>3795</Words>
  <Application>Microsoft Office PowerPoint</Application>
  <PresentationFormat>On-screen Show (4:3)</PresentationFormat>
  <Paragraphs>183</Paragraphs>
  <Slides>41</Slides>
  <Notes>1</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Content Delivery</vt:lpstr>
      <vt:lpstr>Topics covered:</vt:lpstr>
      <vt:lpstr>Introduction:</vt:lpstr>
      <vt:lpstr>contd…</vt:lpstr>
      <vt:lpstr>Content &amp; Internet Traffic:</vt:lpstr>
      <vt:lpstr>Contd….</vt:lpstr>
      <vt:lpstr>Server farms &amp; Web proxies:</vt:lpstr>
      <vt:lpstr> Server Farms: </vt:lpstr>
      <vt:lpstr>Contd..</vt:lpstr>
      <vt:lpstr>Contd…</vt:lpstr>
      <vt:lpstr>Contd…</vt:lpstr>
      <vt:lpstr>Contd…</vt:lpstr>
      <vt:lpstr>Web Proxies :</vt:lpstr>
      <vt:lpstr>Contd… </vt:lpstr>
      <vt:lpstr>Contd…</vt:lpstr>
      <vt:lpstr>Contd… </vt:lpstr>
      <vt:lpstr>Content Delivery Networks :</vt:lpstr>
      <vt:lpstr>Contd.. </vt:lpstr>
      <vt:lpstr>Contd…</vt:lpstr>
      <vt:lpstr>Contd…</vt:lpstr>
      <vt:lpstr>Contd…</vt:lpstr>
      <vt:lpstr>Contd…</vt:lpstr>
      <vt:lpstr>Contd…</vt:lpstr>
      <vt:lpstr>Peer-to-peer Networks :</vt:lpstr>
      <vt:lpstr>Contd…</vt:lpstr>
      <vt:lpstr>Bit torrent :</vt:lpstr>
      <vt:lpstr>Bit torrent :</vt:lpstr>
      <vt:lpstr>Contd…  Getting the torrent and contacting the tracker are the first two steps for downloading content.</vt:lpstr>
      <vt:lpstr>Contd.. </vt:lpstr>
      <vt:lpstr>Contd..</vt:lpstr>
      <vt:lpstr>Distributed Hash tables:</vt:lpstr>
      <vt:lpstr>Contd…</vt:lpstr>
      <vt:lpstr>Contd…</vt:lpstr>
      <vt:lpstr>Contd…</vt:lpstr>
      <vt:lpstr>Contd…</vt:lpstr>
      <vt:lpstr>Contd…</vt:lpstr>
      <vt:lpstr>Contd…</vt:lpstr>
      <vt:lpstr>Contd…</vt:lpstr>
      <vt:lpstr>Contd…</vt:lpstr>
      <vt:lpstr>Contd…</vt:lpstr>
      <vt:lpstr>Slide 41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 Delivery</dc:title>
  <dc:creator>Dell</dc:creator>
  <cp:lastModifiedBy>Dell</cp:lastModifiedBy>
  <cp:revision>101</cp:revision>
  <dcterms:created xsi:type="dcterms:W3CDTF">2019-04-01T13:57:08Z</dcterms:created>
  <dcterms:modified xsi:type="dcterms:W3CDTF">2019-04-19T15:41:38Z</dcterms:modified>
</cp:coreProperties>
</file>