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8" r:id="rId2"/>
    <p:sldId id="260" r:id="rId3"/>
    <p:sldId id="266" r:id="rId4"/>
    <p:sldId id="269" r:id="rId5"/>
    <p:sldId id="270" r:id="rId6"/>
    <p:sldId id="271" r:id="rId7"/>
    <p:sldId id="267" r:id="rId8"/>
    <p:sldId id="268"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8" r:id="rId25"/>
    <p:sldId id="290" r:id="rId26"/>
    <p:sldId id="287"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178"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8A95B-BDFA-4FBC-8B80-091566E3ADC5}"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F9ED8-1CD0-4D5C-AE58-552A5D70B797}" type="slidenum">
              <a:rPr lang="en-US" smtClean="0"/>
              <a:t>‹#›</a:t>
            </a:fld>
            <a:endParaRPr lang="en-US"/>
          </a:p>
        </p:txBody>
      </p:sp>
    </p:spTree>
    <p:extLst>
      <p:ext uri="{BB962C8B-B14F-4D97-AF65-F5344CB8AC3E}">
        <p14:creationId xmlns:p14="http://schemas.microsoft.com/office/powerpoint/2010/main" val="279410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402BCD-D7A5-4E9A-9A70-9B0488654E81}" type="datetime1">
              <a:rPr lang="en-US" smtClean="0"/>
              <a:t>4/29/2019</a:t>
            </a:fld>
            <a:endParaRPr lang="en-US"/>
          </a:p>
        </p:txBody>
      </p:sp>
      <p:sp>
        <p:nvSpPr>
          <p:cNvPr id="5" name="Footer Placeholder 4"/>
          <p:cNvSpPr>
            <a:spLocks noGrp="1"/>
          </p:cNvSpPr>
          <p:nvPr>
            <p:ph type="ftr" sz="quarter" idx="11"/>
          </p:nvPr>
        </p:nvSpPr>
        <p:spPr/>
        <p:txBody>
          <a:bodyPr/>
          <a:lstStyle>
            <a:lvl1pPr>
              <a:defRPr sz="1600">
                <a:solidFill>
                  <a:srgbClr val="FF0000"/>
                </a:solidFill>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p:txBody>
          <a:bodyPr/>
          <a:lstStyle/>
          <a:p>
            <a:fld id="{728398AB-3913-4518-A55C-C36F78822D5D}" type="slidenum">
              <a:rPr lang="en-US" smtClean="0"/>
              <a:t>‹#›</a:t>
            </a:fld>
            <a:endParaRPr lang="en-US" dirty="0"/>
          </a:p>
        </p:txBody>
      </p:sp>
    </p:spTree>
    <p:extLst>
      <p:ext uri="{BB962C8B-B14F-4D97-AF65-F5344CB8AC3E}">
        <p14:creationId xmlns:p14="http://schemas.microsoft.com/office/powerpoint/2010/main" val="361107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1FA608-C8F7-4B0E-976C-99D63EF62ACE}" type="datetime1">
              <a:rPr lang="en-US" smtClean="0"/>
              <a:t>4/29/2019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57694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EC56C7-8806-4AFB-9738-D733B8A45FD6}" type="datetime1">
              <a:rPr lang="en-US" smtClean="0"/>
              <a:t>4/29/2019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269534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8E67A6-7B0C-4778-9AD0-18586978E469}" type="datetime1">
              <a:rPr lang="en-US" smtClean="0"/>
              <a:t>4/29/2019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196790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BD00D-0358-4784-83AD-774091A97CA8}" type="datetime1">
              <a:rPr lang="en-US" smtClean="0"/>
              <a:t>4/29/2019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157889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FB5DA2-806D-4F3F-9AE4-0D14061D8959}" type="datetime1">
              <a:rPr lang="en-US" smtClean="0"/>
              <a:t>4/29/2019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45647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4BA375-8C35-41EF-8F01-46BBAC3DD32E}" type="datetime1">
              <a:rPr lang="en-US" smtClean="0"/>
              <a:t>4/29/2019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37514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66BC8-0F67-49A9-8CDF-9F5E8B528DAC}" type="datetime1">
              <a:rPr lang="en-US" smtClean="0"/>
              <a:t>4/29/2019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27744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157EF-C59D-4AFB-83DD-6B387B5614FC}" type="datetime1">
              <a:rPr lang="en-US" smtClean="0"/>
              <a:t>4/29/2019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330719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01F12-56D0-430C-9EAB-0E015CF2EDED}" type="datetime1">
              <a:rPr lang="en-US" smtClean="0"/>
              <a:t>4/29/2019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85829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393FD7-DC28-4D46-A5CE-3495E38F6142}" type="datetime1">
              <a:rPr lang="en-US" smtClean="0"/>
              <a:t>4/29/2019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8398AB-3913-4518-A55C-C36F78822D5D}" type="slidenum">
              <a:rPr lang="en-US" smtClean="0"/>
              <a:t>‹#›</a:t>
            </a:fld>
            <a:endParaRPr lang="en-US"/>
          </a:p>
        </p:txBody>
      </p:sp>
    </p:spTree>
    <p:extLst>
      <p:ext uri="{BB962C8B-B14F-4D97-AF65-F5344CB8AC3E}">
        <p14:creationId xmlns:p14="http://schemas.microsoft.com/office/powerpoint/2010/main" val="113193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28EA2-3768-4316-9EA1-857B1B3596DE}" type="datetime1">
              <a:rPr lang="en-US" smtClean="0"/>
              <a:t>4/29/2019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rgbClr val="FF0000"/>
                </a:solidFill>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398AB-3913-4518-A55C-C36F78822D5D}" type="slidenum">
              <a:rPr lang="en-US" smtClean="0"/>
              <a:t>‹#›</a:t>
            </a:fld>
            <a:endParaRPr lang="en-US"/>
          </a:p>
        </p:txBody>
      </p:sp>
    </p:spTree>
    <p:extLst>
      <p:ext uri="{BB962C8B-B14F-4D97-AF65-F5344CB8AC3E}">
        <p14:creationId xmlns:p14="http://schemas.microsoft.com/office/powerpoint/2010/main" val="2129352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r>
              <a:rPr lang="en-US" b="1" dirty="0">
                <a:solidFill>
                  <a:schemeClr val="bg1"/>
                </a:solidFill>
              </a:rPr>
              <a:t>	</a:t>
            </a:r>
          </a:p>
        </p:txBody>
      </p:sp>
      <p:sp>
        <p:nvSpPr>
          <p:cNvPr id="5" name="Content Placeholder 4"/>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Digital Audio</a:t>
            </a:r>
          </a:p>
          <a:p>
            <a:r>
              <a:rPr lang="en-US" dirty="0">
                <a:latin typeface="Times New Roman" panose="02020603050405020304" pitchFamily="18" charset="0"/>
                <a:cs typeface="Times New Roman" panose="02020603050405020304" pitchFamily="18" charset="0"/>
              </a:rPr>
              <a:t>Audio Compression</a:t>
            </a:r>
          </a:p>
          <a:p>
            <a:r>
              <a:rPr lang="en-US" dirty="0">
                <a:latin typeface="Times New Roman" panose="02020603050405020304" pitchFamily="18" charset="0"/>
                <a:cs typeface="Times New Roman" panose="02020603050405020304" pitchFamily="18" charset="0"/>
              </a:rPr>
              <a:t>Streaming Stored Media (Audio)</a:t>
            </a:r>
          </a:p>
          <a:p>
            <a:r>
              <a:rPr lang="en-US" dirty="0">
                <a:latin typeface="Times New Roman" panose="02020603050405020304" pitchFamily="18" charset="0"/>
                <a:cs typeface="Times New Roman" panose="02020603050405020304" pitchFamily="18" charset="0"/>
              </a:rPr>
              <a:t>Streaming Live Media – Internet Radio</a:t>
            </a:r>
          </a:p>
          <a:p>
            <a:r>
              <a:rPr lang="en-US" dirty="0">
                <a:latin typeface="Times New Roman" panose="02020603050405020304" pitchFamily="18" charset="0"/>
                <a:cs typeface="Times New Roman" panose="02020603050405020304" pitchFamily="18" charset="0"/>
              </a:rPr>
              <a:t>Real Time Conferencing – Voice over IP</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19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Stored Audio</a:t>
            </a:r>
          </a:p>
        </p:txBody>
      </p:sp>
      <p:sp>
        <p:nvSpPr>
          <p:cNvPr id="3" name="Content Placeholder 2"/>
          <p:cNvSpPr>
            <a:spLocks noGrp="1"/>
          </p:cNvSpPr>
          <p:nvPr>
            <p:ph idx="1"/>
          </p:nvPr>
        </p:nvSpPr>
        <p:spPr>
          <a:xfrm>
            <a:off x="838200" y="1532586"/>
            <a:ext cx="10515600" cy="4644377"/>
          </a:xfrm>
        </p:spPr>
        <p:txBody>
          <a:bodyPr/>
          <a:lstStyle/>
          <a:p>
            <a:pPr marL="0" indent="0">
              <a:buNone/>
            </a:pPr>
            <a:r>
              <a:rPr lang="en-US" b="1" dirty="0">
                <a:latin typeface="Times New Roman" panose="02020603050405020304" pitchFamily="18" charset="0"/>
                <a:cs typeface="Times New Roman" panose="02020603050405020304" pitchFamily="18" charset="0"/>
              </a:rPr>
              <a:t>Handling Transmission Errors:</a:t>
            </a:r>
          </a:p>
          <a:p>
            <a:r>
              <a:rPr lang="en-US" dirty="0">
                <a:latin typeface="Times New Roman" panose="02020603050405020304" pitchFamily="18" charset="0"/>
                <a:cs typeface="Times New Roman" panose="02020603050405020304" pitchFamily="18" charset="0"/>
              </a:rPr>
              <a:t>Forward Error Correction (FEC).</a:t>
            </a:r>
          </a:p>
          <a:p>
            <a:r>
              <a:rPr lang="en-US" dirty="0">
                <a:latin typeface="Times New Roman" panose="02020603050405020304" pitchFamily="18" charset="0"/>
                <a:cs typeface="Times New Roman" panose="02020603050405020304" pitchFamily="18" charset="0"/>
              </a:rPr>
              <a:t>For every four data packets that are sent, a fifth </a:t>
            </a:r>
            <a:r>
              <a:rPr lang="en-US" b="1" dirty="0">
                <a:latin typeface="Times New Roman" panose="02020603050405020304" pitchFamily="18" charset="0"/>
                <a:cs typeface="Times New Roman" panose="02020603050405020304" pitchFamily="18" charset="0"/>
              </a:rPr>
              <a:t>parity packet </a:t>
            </a:r>
            <a:r>
              <a:rPr lang="en-US" dirty="0">
                <a:latin typeface="Times New Roman" panose="02020603050405020304" pitchFamily="18" charset="0"/>
                <a:cs typeface="Times New Roman" panose="02020603050405020304" pitchFamily="18" charset="0"/>
              </a:rPr>
              <a:t>can be constructed and sent. It is shown in the following diagram</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347" y="3464417"/>
            <a:ext cx="9749306" cy="2983002"/>
          </a:xfrm>
          <a:prstGeom prst="rect">
            <a:avLst/>
          </a:prstGeom>
        </p:spPr>
      </p:pic>
    </p:spTree>
    <p:extLst>
      <p:ext uri="{BB962C8B-B14F-4D97-AF65-F5344CB8AC3E}">
        <p14:creationId xmlns:p14="http://schemas.microsoft.com/office/powerpoint/2010/main" val="25982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Stored Audio</a:t>
            </a:r>
          </a:p>
        </p:txBody>
      </p:sp>
      <p:sp>
        <p:nvSpPr>
          <p:cNvPr id="3" name="Content Placeholder 2"/>
          <p:cNvSpPr>
            <a:spLocks noGrp="1"/>
          </p:cNvSpPr>
          <p:nvPr>
            <p:ph idx="1"/>
          </p:nvPr>
        </p:nvSpPr>
        <p:spPr>
          <a:xfrm>
            <a:off x="838200" y="1503653"/>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Handling Transmission Errors:</a:t>
            </a:r>
          </a:p>
          <a:p>
            <a:r>
              <a:rPr lang="en-US" dirty="0">
                <a:latin typeface="Times New Roman" panose="02020603050405020304" pitchFamily="18" charset="0"/>
                <a:cs typeface="Times New Roman" panose="02020603050405020304" pitchFamily="18" charset="0"/>
              </a:rPr>
              <a:t>Interleaving</a:t>
            </a:r>
          </a:p>
          <a:p>
            <a:pPr lvl="1"/>
            <a:r>
              <a:rPr lang="en-US" dirty="0">
                <a:latin typeface="Times New Roman" panose="02020603050405020304" pitchFamily="18" charset="0"/>
                <a:cs typeface="Times New Roman" panose="02020603050405020304" pitchFamily="18" charset="0"/>
              </a:rPr>
              <a:t>This approach is based on mixing up or interleaving the order of the media before transmission and un mixing or de-interleaving it on reception.</a:t>
            </a:r>
          </a:p>
          <a:p>
            <a:pPr lvl="1"/>
            <a:r>
              <a:rPr lang="en-US" dirty="0">
                <a:latin typeface="Times New Roman" panose="02020603050405020304" pitchFamily="18" charset="0"/>
                <a:cs typeface="Times New Roman" panose="02020603050405020304" pitchFamily="18" charset="0"/>
              </a:rPr>
              <a:t>It will not result in a single, large gap when the media is played out.</a:t>
            </a:r>
          </a:p>
        </p:txBody>
      </p:sp>
      <p:pic>
        <p:nvPicPr>
          <p:cNvPr id="4" name="Picture 5" descr="7-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5" y="3786390"/>
            <a:ext cx="7499350" cy="294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228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Stored Media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Decompressing the content:</a:t>
            </a:r>
          </a:p>
          <a:p>
            <a:pPr lvl="1"/>
            <a:r>
              <a:rPr lang="en-US" dirty="0">
                <a:latin typeface="Times New Roman" panose="02020603050405020304" pitchFamily="18" charset="0"/>
                <a:cs typeface="Times New Roman" panose="02020603050405020304" pitchFamily="18" charset="0"/>
              </a:rPr>
              <a:t>The encoding process must be designed to permit decoding despite packet loss.</a:t>
            </a:r>
          </a:p>
          <a:p>
            <a:pPr lvl="1"/>
            <a:r>
              <a:rPr lang="en-US" dirty="0">
                <a:latin typeface="Times New Roman" panose="02020603050405020304" pitchFamily="18" charset="0"/>
                <a:cs typeface="Times New Roman" panose="02020603050405020304" pitchFamily="18" charset="0"/>
              </a:rPr>
              <a:t>Due to this MPEG uses I-, P- and B-frames. Each I-frame can be decoded independently of the other frames to recover from the loss of any earlier frames.</a:t>
            </a:r>
          </a:p>
          <a:p>
            <a:r>
              <a:rPr lang="en-US" dirty="0">
                <a:latin typeface="Times New Roman" panose="02020603050405020304" pitchFamily="18" charset="0"/>
                <a:cs typeface="Times New Roman" panose="02020603050405020304" pitchFamily="18" charset="0"/>
              </a:rPr>
              <a:t>Eliminating jitter</a:t>
            </a:r>
          </a:p>
          <a:p>
            <a:pPr lvl="1"/>
            <a:r>
              <a:rPr lang="en-US" dirty="0">
                <a:latin typeface="Times New Roman" panose="02020603050405020304" pitchFamily="18" charset="0"/>
                <a:cs typeface="Times New Roman" panose="02020603050405020304" pitchFamily="18" charset="0"/>
              </a:rPr>
              <a:t>The general Solution for this is </a:t>
            </a:r>
          </a:p>
          <a:p>
            <a:pPr marL="457200" lvl="1" indent="0">
              <a:buNone/>
            </a:pPr>
            <a:r>
              <a:rPr lang="en-US" dirty="0">
                <a:latin typeface="Times New Roman" panose="02020603050405020304" pitchFamily="18" charset="0"/>
                <a:cs typeface="Times New Roman" panose="02020603050405020304" pitchFamily="18" charset="0"/>
              </a:rPr>
              <a:t>    to use a </a:t>
            </a:r>
            <a:r>
              <a:rPr lang="en-US" dirty="0" err="1">
                <a:latin typeface="Times New Roman" panose="02020603050405020304" pitchFamily="18" charset="0"/>
                <a:cs typeface="Times New Roman" panose="02020603050405020304" pitchFamily="18" charset="0"/>
              </a:rPr>
              <a:t>playout</a:t>
            </a:r>
            <a:r>
              <a:rPr lang="en-US" dirty="0">
                <a:latin typeface="Times New Roman" panose="02020603050405020304" pitchFamily="18" charset="0"/>
                <a:cs typeface="Times New Roman" panose="02020603050405020304" pitchFamily="18" charset="0"/>
              </a:rPr>
              <a:t> buffer.</a:t>
            </a:r>
          </a:p>
        </p:txBody>
      </p:sp>
      <p:pic>
        <p:nvPicPr>
          <p:cNvPr id="4" name="Picture 4" descr="7-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401" y="3860151"/>
            <a:ext cx="5108307" cy="245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26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Stored Media</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start and stop the flow of media, the media player needs a remote control for it. This is what RTSP provides. The main commands provided by RTSP are as follows:</a:t>
            </a:r>
          </a:p>
        </p:txBody>
      </p:sp>
      <p:pic>
        <p:nvPicPr>
          <p:cNvPr id="4" name="Picture 4" descr="7-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10" y="3168202"/>
            <a:ext cx="7648575" cy="274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76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Live Audio</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 only recorded videos that are tremendously popular on the Web. Live media streaming is very popular too.</a:t>
            </a:r>
          </a:p>
          <a:p>
            <a:r>
              <a:rPr lang="en-US" dirty="0">
                <a:latin typeface="Times New Roman" panose="02020603050405020304" pitchFamily="18" charset="0"/>
                <a:cs typeface="Times New Roman" panose="02020603050405020304" pitchFamily="18" charset="0"/>
              </a:rPr>
              <a:t>Once it became possible to stream audio and video over the Internet, commercial radio and TV stations got the idea of broadcasting their content over the Internet as well as over the air.</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IP Television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Internet Radio </a:t>
            </a:r>
            <a:r>
              <a:rPr lang="en-US" dirty="0">
                <a:latin typeface="Times New Roman" panose="02020603050405020304" pitchFamily="18" charset="0"/>
                <a:cs typeface="Times New Roman" panose="02020603050405020304" pitchFamily="18" charset="0"/>
              </a:rPr>
              <a:t>are the Result </a:t>
            </a:r>
          </a:p>
          <a:p>
            <a:pPr marL="0" indent="0">
              <a:buNone/>
            </a:pPr>
            <a:r>
              <a:rPr lang="en-US" dirty="0">
                <a:latin typeface="Times New Roman" panose="02020603050405020304" pitchFamily="18" charset="0"/>
                <a:cs typeface="Times New Roman" panose="02020603050405020304" pitchFamily="18" charset="0"/>
              </a:rPr>
              <a:t>    of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6825" y="4001294"/>
            <a:ext cx="2466975" cy="1847850"/>
          </a:xfrm>
          <a:prstGeom prst="rect">
            <a:avLst/>
          </a:prstGeom>
        </p:spPr>
      </p:pic>
    </p:spTree>
    <p:extLst>
      <p:ext uri="{BB962C8B-B14F-4D97-AF65-F5344CB8AC3E}">
        <p14:creationId xmlns:p14="http://schemas.microsoft.com/office/powerpoint/2010/main" val="189334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Stored Streaming </a:t>
            </a:r>
            <a:r>
              <a:rPr lang="en-US" b="1" dirty="0" err="1">
                <a:latin typeface="Times New Roman" panose="02020603050405020304" pitchFamily="18" charset="0"/>
                <a:cs typeface="Times New Roman" panose="02020603050405020304" pitchFamily="18" charset="0"/>
              </a:rPr>
              <a:t>vs</a:t>
            </a:r>
            <a:r>
              <a:rPr lang="en-US" b="1" dirty="0">
                <a:latin typeface="Times New Roman" panose="02020603050405020304" pitchFamily="18" charset="0"/>
                <a:cs typeface="Times New Roman" panose="02020603050405020304" pitchFamily="18" charset="0"/>
              </a:rPr>
              <a:t> Live Streaming</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larger amount of buffering is often needed for live streaming</a:t>
            </a:r>
          </a:p>
          <a:p>
            <a:r>
              <a:rPr lang="en-US" dirty="0">
                <a:latin typeface="Times New Roman" panose="02020603050405020304" pitchFamily="18" charset="0"/>
                <a:cs typeface="Times New Roman" panose="02020603050405020304" pitchFamily="18" charset="0"/>
              </a:rPr>
              <a:t>Live streaming events usually have hundreds or thousands of simultaneous viewers of the same content</a:t>
            </a:r>
          </a:p>
          <a:p>
            <a:r>
              <a:rPr lang="en-US" dirty="0">
                <a:latin typeface="Times New Roman" panose="02020603050405020304" pitchFamily="18" charset="0"/>
                <a:cs typeface="Times New Roman" panose="02020603050405020304" pitchFamily="18" charset="0"/>
              </a:rPr>
              <a:t>Under these circumstances, the natural solution for live streaming is to use multicasting.</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520" y="3786389"/>
            <a:ext cx="4022837" cy="2627290"/>
          </a:xfrm>
          <a:prstGeom prst="rect">
            <a:avLst/>
          </a:prstGeom>
        </p:spPr>
      </p:pic>
    </p:spTree>
    <p:extLst>
      <p:ext uri="{BB962C8B-B14F-4D97-AF65-F5344CB8AC3E}">
        <p14:creationId xmlns:p14="http://schemas.microsoft.com/office/powerpoint/2010/main" val="79307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Internet Radio</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Setting up and operating a streaming media server such as an Internet radio station is so easy such that a student can make it.</a:t>
            </a:r>
          </a:p>
          <a:p>
            <a:r>
              <a:rPr lang="en-US" dirty="0">
                <a:latin typeface="Times New Roman" panose="02020603050405020304" pitchFamily="18" charset="0"/>
                <a:cs typeface="Times New Roman" panose="02020603050405020304" pitchFamily="18" charset="0"/>
              </a:rPr>
              <a:t>The Main components are illustrated in the following Fig.</a:t>
            </a:r>
          </a:p>
          <a:p>
            <a:endParaRPr lang="en-US" dirty="0">
              <a:latin typeface="Times New Roman" panose="02020603050405020304" pitchFamily="18" charset="0"/>
              <a:cs typeface="Times New Roman" panose="02020603050405020304" pitchFamily="18" charset="0"/>
            </a:endParaRPr>
          </a:p>
        </p:txBody>
      </p:sp>
      <p:pic>
        <p:nvPicPr>
          <p:cNvPr id="4" name="Picture 4" descr="7-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7" y="3246437"/>
            <a:ext cx="6996113"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89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Real time Conferencing- Voice over IP</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Voice traffic is now carried using Internet technologies, and represents only a tiny fraction of the network bandwidth</a:t>
            </a:r>
          </a:p>
          <a:p>
            <a:r>
              <a:rPr lang="en-US" dirty="0">
                <a:latin typeface="Times New Roman" panose="02020603050405020304" pitchFamily="18" charset="0"/>
                <a:cs typeface="Times New Roman" panose="02020603050405020304" pitchFamily="18" charset="0"/>
              </a:rPr>
              <a:t>This disruptive technology is known as </a:t>
            </a:r>
            <a:r>
              <a:rPr lang="en-US" b="1" dirty="0">
                <a:latin typeface="Times New Roman" panose="02020603050405020304" pitchFamily="18" charset="0"/>
                <a:cs typeface="Times New Roman" panose="02020603050405020304" pitchFamily="18" charset="0"/>
              </a:rPr>
              <a:t>voice over IP</a:t>
            </a:r>
            <a:r>
              <a:rPr lang="en-US" dirty="0">
                <a:latin typeface="Times New Roman" panose="02020603050405020304" pitchFamily="18" charset="0"/>
                <a:cs typeface="Times New Roman" panose="02020603050405020304" pitchFamily="18" charset="0"/>
              </a:rPr>
              <a:t>, and also as </a:t>
            </a:r>
            <a:r>
              <a:rPr lang="en-US" b="1" dirty="0">
                <a:latin typeface="Times New Roman" panose="02020603050405020304" pitchFamily="18" charset="0"/>
                <a:cs typeface="Times New Roman" panose="02020603050405020304" pitchFamily="18" charset="0"/>
              </a:rPr>
              <a:t>Internet telephony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One approach to achieve this is to plug the telephone networks into the Ethernet and send calls over the network.</a:t>
            </a:r>
          </a:p>
          <a:p>
            <a:r>
              <a:rPr lang="en-US" dirty="0">
                <a:latin typeface="Times New Roman" panose="02020603050405020304" pitchFamily="18" charset="0"/>
                <a:cs typeface="Times New Roman" panose="02020603050405020304" pitchFamily="18" charset="0"/>
              </a:rPr>
              <a:t>Pehr Anderson an undergraduate student at M.I.T……………</a:t>
            </a:r>
          </a:p>
          <a:p>
            <a:r>
              <a:rPr lang="en-US" dirty="0">
                <a:latin typeface="Times New Roman" panose="02020603050405020304" pitchFamily="18" charset="0"/>
                <a:cs typeface="Times New Roman" panose="02020603050405020304" pitchFamily="18" charset="0"/>
              </a:rPr>
              <a:t>Another approach is to use IP technology to build a long-distance telephone network.</a:t>
            </a:r>
          </a:p>
        </p:txBody>
      </p:sp>
    </p:spTree>
    <p:extLst>
      <p:ext uri="{BB962C8B-B14F-4D97-AF65-F5344CB8AC3E}">
        <p14:creationId xmlns:p14="http://schemas.microsoft.com/office/powerpoint/2010/main" val="366295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Major Issues </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Latency:</a:t>
            </a:r>
          </a:p>
          <a:p>
            <a:r>
              <a:rPr lang="en-US" dirty="0">
                <a:latin typeface="Times New Roman" panose="02020603050405020304" pitchFamily="18" charset="0"/>
                <a:cs typeface="Times New Roman" panose="02020603050405020304" pitchFamily="18" charset="0"/>
              </a:rPr>
              <a:t>Achieving low latency in Real time conferencing is very difficult task.</a:t>
            </a:r>
          </a:p>
          <a:p>
            <a:r>
              <a:rPr lang="en-US" dirty="0">
                <a:latin typeface="Times New Roman" panose="02020603050405020304" pitchFamily="18" charset="0"/>
                <a:cs typeface="Times New Roman" panose="02020603050405020304" pitchFamily="18" charset="0"/>
              </a:rPr>
              <a:t>We can achieve it by using UDP instead of TCP </a:t>
            </a:r>
          </a:p>
          <a:p>
            <a:r>
              <a:rPr lang="en-US" dirty="0">
                <a:latin typeface="Times New Roman" panose="02020603050405020304" pitchFamily="18" charset="0"/>
                <a:cs typeface="Times New Roman" panose="02020603050405020304" pitchFamily="18" charset="0"/>
              </a:rPr>
              <a:t>Another approach is to reduce packet size</a:t>
            </a:r>
          </a:p>
          <a:p>
            <a:pPr marL="0" indent="0">
              <a:buNone/>
            </a:pPr>
            <a:r>
              <a:rPr lang="en-US" b="1" dirty="0">
                <a:latin typeface="Times New Roman" panose="02020603050405020304" pitchFamily="18" charset="0"/>
                <a:cs typeface="Times New Roman" panose="02020603050405020304" pitchFamily="18" charset="0"/>
              </a:rPr>
              <a:t>Setup and Tear down of calls:</a:t>
            </a:r>
          </a:p>
          <a:p>
            <a:r>
              <a:rPr lang="en-US" dirty="0">
                <a:latin typeface="Times New Roman" panose="02020603050405020304" pitchFamily="18" charset="0"/>
                <a:cs typeface="Times New Roman" panose="02020603050405020304" pitchFamily="18" charset="0"/>
              </a:rPr>
              <a:t>There are two major protocols that deal with this issue. They are</a:t>
            </a:r>
          </a:p>
          <a:p>
            <a:pPr lvl="1"/>
            <a:r>
              <a:rPr lang="en-US" dirty="0">
                <a:latin typeface="Times New Roman" panose="02020603050405020304" pitchFamily="18" charset="0"/>
                <a:cs typeface="Times New Roman" panose="02020603050405020304" pitchFamily="18" charset="0"/>
              </a:rPr>
              <a:t>H.323</a:t>
            </a:r>
          </a:p>
          <a:p>
            <a:pPr lvl="1"/>
            <a:r>
              <a:rPr lang="en-US" dirty="0">
                <a:latin typeface="Times New Roman" panose="02020603050405020304" pitchFamily="18" charset="0"/>
                <a:cs typeface="Times New Roman" panose="02020603050405020304" pitchFamily="18" charset="0"/>
              </a:rPr>
              <a:t>SIP (Session Initiation Protocol)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71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H.323</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1996, ITU issued recommendation </a:t>
            </a:r>
            <a:r>
              <a:rPr lang="en-US" b="1" dirty="0">
                <a:latin typeface="Times New Roman" panose="02020603050405020304" pitchFamily="18" charset="0"/>
                <a:cs typeface="Times New Roman" panose="02020603050405020304" pitchFamily="18" charset="0"/>
              </a:rPr>
              <a:t>H.323</a:t>
            </a:r>
            <a:r>
              <a:rPr lang="en-US" dirty="0">
                <a:latin typeface="Times New Roman" panose="02020603050405020304" pitchFamily="18" charset="0"/>
                <a:cs typeface="Times New Roman" panose="02020603050405020304" pitchFamily="18" charset="0"/>
              </a:rPr>
              <a:t>, entitled ‘‘Visual Telephone Systems and Equipment for Local Area Networks Which Provide a Non-Guaranteed Quality of Service.’’</a:t>
            </a:r>
          </a:p>
          <a:p>
            <a:r>
              <a:rPr lang="en-US" dirty="0">
                <a:latin typeface="Times New Roman" panose="02020603050405020304" pitchFamily="18" charset="0"/>
                <a:cs typeface="Times New Roman" panose="02020603050405020304" pitchFamily="18" charset="0"/>
              </a:rPr>
              <a:t>It was quickly changed to ‘‘Packet-based Multimedia Communications Systems’’ in the 1998 revision.</a:t>
            </a:r>
          </a:p>
          <a:p>
            <a:r>
              <a:rPr lang="en-US" dirty="0">
                <a:latin typeface="Times New Roman" panose="02020603050405020304" pitchFamily="18" charset="0"/>
                <a:cs typeface="Times New Roman" panose="02020603050405020304" pitchFamily="18" charset="0"/>
              </a:rPr>
              <a:t>The main components of this H.323 protocol were:</a:t>
            </a:r>
          </a:p>
          <a:p>
            <a:pPr lvl="1"/>
            <a:r>
              <a:rPr lang="en-US" dirty="0">
                <a:latin typeface="Times New Roman" panose="02020603050405020304" pitchFamily="18" charset="0"/>
                <a:cs typeface="Times New Roman" panose="02020603050405020304" pitchFamily="18" charset="0"/>
              </a:rPr>
              <a:t>Gateway</a:t>
            </a:r>
          </a:p>
          <a:p>
            <a:pPr lvl="1"/>
            <a:r>
              <a:rPr lang="en-US" dirty="0">
                <a:latin typeface="Times New Roman" panose="02020603050405020304" pitchFamily="18" charset="0"/>
                <a:cs typeface="Times New Roman" panose="02020603050405020304" pitchFamily="18" charset="0"/>
              </a:rPr>
              <a:t>Terminals</a:t>
            </a:r>
          </a:p>
          <a:p>
            <a:pPr lvl="1"/>
            <a:r>
              <a:rPr lang="en-US" dirty="0">
                <a:latin typeface="Times New Roman" panose="02020603050405020304" pitchFamily="18" charset="0"/>
                <a:cs typeface="Times New Roman" panose="02020603050405020304" pitchFamily="18" charset="0"/>
              </a:rPr>
              <a:t>Gatekeeper</a:t>
            </a:r>
          </a:p>
          <a:p>
            <a:pPr lvl="1"/>
            <a:r>
              <a:rPr lang="en-US" dirty="0">
                <a:latin typeface="Times New Roman" panose="02020603050405020304" pitchFamily="18" charset="0"/>
                <a:cs typeface="Times New Roman" panose="02020603050405020304" pitchFamily="18" charset="0"/>
              </a:rPr>
              <a:t>Zone</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83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468192"/>
            <a:ext cx="10515600" cy="4708771"/>
          </a:xfrm>
        </p:spPr>
        <p:txBody>
          <a:bodyPr>
            <a:normAutofit/>
          </a:bodyPr>
          <a:lstStyle/>
          <a:p>
            <a:r>
              <a:rPr lang="en-US" dirty="0">
                <a:latin typeface="Times New Roman" panose="02020603050405020304" pitchFamily="18" charset="0"/>
                <a:cs typeface="Times New Roman" panose="02020603050405020304" pitchFamily="18" charset="0"/>
              </a:rPr>
              <a:t>What is Multimedia</a:t>
            </a:r>
          </a:p>
          <a:p>
            <a:r>
              <a:rPr lang="en-US" dirty="0">
                <a:latin typeface="Times New Roman" panose="02020603050405020304" pitchFamily="18" charset="0"/>
                <a:cs typeface="Times New Roman" panose="02020603050405020304" pitchFamily="18" charset="0"/>
              </a:rPr>
              <a:t>The Idea began in 1970’s  but it is only  in 2000’s that the real time audio and video traffic has grown.</a:t>
            </a:r>
          </a:p>
          <a:p>
            <a:r>
              <a:rPr lang="en-US" dirty="0">
                <a:latin typeface="Times New Roman" panose="02020603050405020304" pitchFamily="18" charset="0"/>
                <a:cs typeface="Times New Roman" panose="02020603050405020304" pitchFamily="18" charset="0"/>
              </a:rPr>
              <a:t>Two things happened to enable this growth</a:t>
            </a:r>
          </a:p>
          <a:p>
            <a:pPr lvl="1"/>
            <a:r>
              <a:rPr lang="en-US" dirty="0">
                <a:latin typeface="Times New Roman" panose="02020603050405020304" pitchFamily="18" charset="0"/>
                <a:cs typeface="Times New Roman" panose="02020603050405020304" pitchFamily="18" charset="0"/>
              </a:rPr>
              <a:t>Advanced Computers that are capable of processing audio and video data easily</a:t>
            </a:r>
          </a:p>
          <a:p>
            <a:pPr lvl="1"/>
            <a:r>
              <a:rPr lang="en-US" dirty="0">
                <a:latin typeface="Times New Roman" panose="02020603050405020304" pitchFamily="18" charset="0"/>
                <a:cs typeface="Times New Roman" panose="02020603050405020304" pitchFamily="18" charset="0"/>
              </a:rPr>
              <a:t>A flood of bandwidth have become available</a:t>
            </a:r>
          </a:p>
          <a:p>
            <a:r>
              <a:rPr lang="en-US" dirty="0">
                <a:latin typeface="Times New Roman" panose="02020603050405020304" pitchFamily="18" charset="0"/>
                <a:cs typeface="Times New Roman" panose="02020603050405020304" pitchFamily="18" charset="0"/>
              </a:rPr>
              <a:t>These developments allow ISPs to carry tremendous levels of traffic across their backbones and mean that ordinary users can connect to the Internet 100–1000 times faster than with a 56-kbps telephone modem.</a:t>
            </a:r>
          </a:p>
          <a:p>
            <a:pPr lvl="1"/>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94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H.323</a:t>
            </a:r>
          </a:p>
        </p:txBody>
      </p:sp>
      <p:pic>
        <p:nvPicPr>
          <p:cNvPr id="4" name="Picture 4" descr="7-6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070" y="1690688"/>
            <a:ext cx="9388699" cy="351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223494" y="5543110"/>
            <a:ext cx="1013030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Gateway speaks the H.323 protocols on the Internet side and the PSTN protocols on the telephone side</a:t>
            </a:r>
          </a:p>
        </p:txBody>
      </p:sp>
    </p:spTree>
    <p:extLst>
      <p:ext uri="{BB962C8B-B14F-4D97-AF65-F5344CB8AC3E}">
        <p14:creationId xmlns:p14="http://schemas.microsoft.com/office/powerpoint/2010/main" val="406824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H.323</a:t>
            </a:r>
          </a:p>
        </p:txBody>
      </p:sp>
      <p:sp>
        <p:nvSpPr>
          <p:cNvPr id="5" name="Content Placeholder 4"/>
          <p:cNvSpPr>
            <a:spLocks noGrp="1"/>
          </p:cNvSpPr>
          <p:nvPr>
            <p:ph idx="1"/>
          </p:nvPr>
        </p:nvSpPr>
        <p:spPr>
          <a:xfrm>
            <a:off x="838200" y="1690688"/>
            <a:ext cx="10515600" cy="448627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Speech- Audio/Video</a:t>
            </a:r>
          </a:p>
          <a:p>
            <a:r>
              <a:rPr lang="en-US" dirty="0">
                <a:latin typeface="Times New Roman" panose="02020603050405020304" pitchFamily="18" charset="0"/>
                <a:cs typeface="Times New Roman" panose="02020603050405020304" pitchFamily="18" charset="0"/>
              </a:rPr>
              <a:t>H.225-protocol for talking to </a:t>
            </a:r>
          </a:p>
          <a:p>
            <a:pPr marL="0" indent="0">
              <a:buNone/>
            </a:pPr>
            <a:r>
              <a:rPr lang="en-US" dirty="0">
                <a:latin typeface="Times New Roman" panose="02020603050405020304" pitchFamily="18" charset="0"/>
                <a:cs typeface="Times New Roman" panose="02020603050405020304" pitchFamily="18" charset="0"/>
              </a:rPr>
              <a:t>  Gatekeeper</a:t>
            </a:r>
          </a:p>
          <a:p>
            <a:r>
              <a:rPr lang="en-US" dirty="0">
                <a:latin typeface="Times New Roman" panose="02020603050405020304" pitchFamily="18" charset="0"/>
                <a:cs typeface="Times New Roman" panose="02020603050405020304" pitchFamily="18" charset="0"/>
              </a:rPr>
              <a:t>H.245- to Negotiate about </a:t>
            </a:r>
          </a:p>
          <a:p>
            <a:pPr marL="0" indent="0">
              <a:buNone/>
            </a:pPr>
            <a:r>
              <a:rPr lang="en-US" dirty="0">
                <a:latin typeface="Times New Roman" panose="02020603050405020304" pitchFamily="18" charset="0"/>
                <a:cs typeface="Times New Roman" panose="02020603050405020304" pitchFamily="18" charset="0"/>
              </a:rPr>
              <a:t>  compression technique to be used</a:t>
            </a:r>
          </a:p>
          <a:p>
            <a:r>
              <a:rPr lang="en-US" dirty="0">
                <a:latin typeface="Times New Roman" panose="02020603050405020304" pitchFamily="18" charset="0"/>
                <a:cs typeface="Times New Roman" panose="02020603050405020304" pitchFamily="18" charset="0"/>
              </a:rPr>
              <a:t>Q.931- It is establishing, releasing</a:t>
            </a:r>
          </a:p>
          <a:p>
            <a:pPr marL="0" indent="0">
              <a:buNone/>
            </a:pPr>
            <a:r>
              <a:rPr lang="en-US" dirty="0">
                <a:latin typeface="Times New Roman" panose="02020603050405020304" pitchFamily="18" charset="0"/>
                <a:cs typeface="Times New Roman" panose="02020603050405020304" pitchFamily="18" charset="0"/>
              </a:rPr>
              <a:t> connections, making ringing sounds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RTP- Real time transport Protocol to transfer data</a:t>
            </a:r>
          </a:p>
          <a:p>
            <a:r>
              <a:rPr lang="en-US" dirty="0">
                <a:latin typeface="Times New Roman" panose="02020603050405020304" pitchFamily="18" charset="0"/>
                <a:cs typeface="Times New Roman" panose="02020603050405020304" pitchFamily="18" charset="0"/>
              </a:rPr>
              <a:t>RTCP-Real time Transfer Control Protocol,</a:t>
            </a:r>
          </a:p>
          <a:p>
            <a:r>
              <a:rPr lang="en-US" dirty="0">
                <a:latin typeface="Times New Roman" panose="02020603050405020304" pitchFamily="18" charset="0"/>
                <a:cs typeface="Times New Roman" panose="02020603050405020304" pitchFamily="18" charset="0"/>
              </a:rPr>
              <a:t> UDP,TCP,IP- Transmission protocols.</a:t>
            </a:r>
          </a:p>
        </p:txBody>
      </p:sp>
      <p:pic>
        <p:nvPicPr>
          <p:cNvPr id="6" name="Picture 4" descr="7-6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5346" y="1690688"/>
            <a:ext cx="5313608" cy="311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632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H.323</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4" name="Picture 4" descr="7-6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3019" y="1944709"/>
            <a:ext cx="8049296" cy="34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5543" y="6051928"/>
            <a:ext cx="6384248"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Logical channels between the caller and </a:t>
            </a:r>
            <a:r>
              <a:rPr lang="en-US" sz="2000" dirty="0" err="1">
                <a:latin typeface="Times New Roman" panose="02020603050405020304" pitchFamily="18" charset="0"/>
                <a:cs typeface="Times New Roman" panose="02020603050405020304" pitchFamily="18" charset="0"/>
              </a:rPr>
              <a:t>callee</a:t>
            </a:r>
            <a:r>
              <a:rPr lang="en-US" sz="2000" dirty="0">
                <a:latin typeface="Times New Roman" panose="02020603050405020304" pitchFamily="18" charset="0"/>
                <a:cs typeface="Times New Roman" panose="02020603050405020304" pitchFamily="18" charset="0"/>
              </a:rPr>
              <a:t> during a call.</a:t>
            </a:r>
          </a:p>
        </p:txBody>
      </p:sp>
    </p:spTree>
    <p:extLst>
      <p:ext uri="{BB962C8B-B14F-4D97-AF65-F5344CB8AC3E}">
        <p14:creationId xmlns:p14="http://schemas.microsoft.com/office/powerpoint/2010/main" val="361428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SIP(Session Initiation Protocol)</a:t>
            </a:r>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latin typeface="Times New Roman" panose="02020603050405020304" pitchFamily="18" charset="0"/>
                <a:cs typeface="Times New Roman" panose="02020603050405020304" pitchFamily="18" charset="0"/>
              </a:rPr>
              <a:t>IETF set up a committee to design a simpler and more modular way to do voice over IP.</a:t>
            </a:r>
          </a:p>
          <a:p>
            <a:r>
              <a:rPr lang="en-US" dirty="0">
                <a:latin typeface="Times New Roman" panose="02020603050405020304" pitchFamily="18" charset="0"/>
                <a:cs typeface="Times New Roman" panose="02020603050405020304" pitchFamily="18" charset="0"/>
              </a:rPr>
              <a:t>The major result to date is </a:t>
            </a:r>
            <a:r>
              <a:rPr lang="en-US" b="1" dirty="0">
                <a:latin typeface="Times New Roman" panose="02020603050405020304" pitchFamily="18" charset="0"/>
                <a:cs typeface="Times New Roman" panose="02020603050405020304" pitchFamily="18" charset="0"/>
              </a:rPr>
              <a:t>SIP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Session Initiation Protocol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protocol describes how to set up Internet telephone calls, video conferences, and other multimedia connections.</a:t>
            </a:r>
          </a:p>
          <a:p>
            <a:r>
              <a:rPr lang="en-US" dirty="0">
                <a:latin typeface="Times New Roman" panose="02020603050405020304" pitchFamily="18" charset="0"/>
                <a:cs typeface="Times New Roman" panose="02020603050405020304" pitchFamily="18" charset="0"/>
              </a:rPr>
              <a:t>Unlike H.323, which is a complete protocol suite, SIP is a single module, but it has been designed to interwork well with existing Internet applications.</a:t>
            </a:r>
          </a:p>
          <a:p>
            <a:r>
              <a:rPr lang="en-US" dirty="0">
                <a:latin typeface="Times New Roman" panose="02020603050405020304" pitchFamily="18" charset="0"/>
                <a:cs typeface="Times New Roman" panose="02020603050405020304" pitchFamily="18" charset="0"/>
              </a:rPr>
              <a:t>SIP can establish two-party sessions </a:t>
            </a:r>
          </a:p>
          <a:p>
            <a:pPr lvl="1"/>
            <a:r>
              <a:rPr lang="en-US" dirty="0">
                <a:latin typeface="Times New Roman" panose="02020603050405020304" pitchFamily="18" charset="0"/>
                <a:cs typeface="Times New Roman" panose="02020603050405020304" pitchFamily="18" charset="0"/>
              </a:rPr>
              <a:t>Multiparty sessions (where everyone can hear and speak),</a:t>
            </a:r>
          </a:p>
          <a:p>
            <a:pPr lvl="1"/>
            <a:r>
              <a:rPr lang="en-US" dirty="0">
                <a:latin typeface="Times New Roman" panose="02020603050405020304" pitchFamily="18" charset="0"/>
                <a:cs typeface="Times New Roman" panose="02020603050405020304" pitchFamily="18" charset="0"/>
              </a:rPr>
              <a:t>multicast sessions (one sender, many receivers).</a:t>
            </a:r>
          </a:p>
        </p:txBody>
      </p:sp>
    </p:spTree>
    <p:extLst>
      <p:ext uri="{BB962C8B-B14F-4D97-AF65-F5344CB8AC3E}">
        <p14:creationId xmlns:p14="http://schemas.microsoft.com/office/powerpoint/2010/main" val="396941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SIP methods</a:t>
            </a:r>
          </a:p>
        </p:txBody>
      </p:sp>
      <p:pic>
        <p:nvPicPr>
          <p:cNvPr id="4" name="Picture 4" descr="7-6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5471" y="1854558"/>
            <a:ext cx="7675808" cy="30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2395470" y="5222025"/>
            <a:ext cx="9144000" cy="83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atin typeface="Times New Roman" panose="02020603050405020304" pitchFamily="18" charset="0"/>
                <a:cs typeface="Times New Roman" panose="02020603050405020304" pitchFamily="18" charset="0"/>
              </a:rPr>
              <a:t>The SIP methods defined in the core specification.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474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SIP</a:t>
            </a:r>
          </a:p>
        </p:txBody>
      </p:sp>
      <p:pic>
        <p:nvPicPr>
          <p:cNvPr id="4" name="Picture 4" descr="7-6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250" r="21875"/>
          <a:stretch>
            <a:fillRect/>
          </a:stretch>
        </p:blipFill>
        <p:spPr bwMode="auto">
          <a:xfrm>
            <a:off x="2522112" y="1596979"/>
            <a:ext cx="7147775" cy="368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3145663" y="5673990"/>
            <a:ext cx="5900671" cy="83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latin typeface="Times New Roman" panose="02020603050405020304" pitchFamily="18" charset="0"/>
                <a:cs typeface="Times New Roman" panose="02020603050405020304" pitchFamily="18" charset="0"/>
              </a:rPr>
              <a:t>Use a proxy and redirection servers with SIP.</a:t>
            </a:r>
          </a:p>
        </p:txBody>
      </p:sp>
    </p:spTree>
    <p:extLst>
      <p:ext uri="{BB962C8B-B14F-4D97-AF65-F5344CB8AC3E}">
        <p14:creationId xmlns:p14="http://schemas.microsoft.com/office/powerpoint/2010/main" val="197205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p:spPr>
        <p:txBody>
          <a:bodyPr/>
          <a:lstStyle/>
          <a:p>
            <a:r>
              <a:rPr lang="en-US" b="1" dirty="0">
                <a:latin typeface="Times New Roman" panose="02020603050405020304" pitchFamily="18" charset="0"/>
                <a:cs typeface="Times New Roman" panose="02020603050405020304" pitchFamily="18" charset="0"/>
              </a:rPr>
              <a:t>Comparison of H.323 and SIP</a:t>
            </a:r>
          </a:p>
        </p:txBody>
      </p:sp>
      <p:pic>
        <p:nvPicPr>
          <p:cNvPr id="4" name="Picture 4" descr="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705" y="1514475"/>
            <a:ext cx="6148387"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781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027065">
            <a:off x="2325350" y="1573699"/>
            <a:ext cx="7507310" cy="3609469"/>
          </a:xfrm>
        </p:spPr>
        <p:txBody>
          <a:bodyPr>
            <a:noAutofit/>
          </a:bodyPr>
          <a:lstStyle/>
          <a:p>
            <a:pPr marL="0" indent="0">
              <a:buNone/>
            </a:pPr>
            <a:r>
              <a:rPr lang="en-US" sz="13800" dirty="0">
                <a:ln>
                  <a:solidFill>
                    <a:srgbClr val="FF0000"/>
                  </a:solidFill>
                </a:ln>
                <a:latin typeface="Brush Script MT" panose="03060802040406070304" pitchFamily="66" charset="0"/>
              </a:rPr>
              <a:t>Thank</a:t>
            </a:r>
            <a:r>
              <a:rPr lang="en-US" sz="13800" dirty="0">
                <a:latin typeface="Brush Script MT" panose="03060802040406070304" pitchFamily="66" charset="0"/>
              </a:rPr>
              <a:t> </a:t>
            </a:r>
            <a:r>
              <a:rPr lang="en-US" sz="13800" dirty="0">
                <a:ln>
                  <a:solidFill>
                    <a:srgbClr val="FF0000"/>
                  </a:solidFill>
                </a:ln>
                <a:latin typeface="Brush Script MT" panose="03060802040406070304" pitchFamily="66" charset="0"/>
              </a:rPr>
              <a:t>You</a:t>
            </a:r>
          </a:p>
          <a:p>
            <a:pPr marL="0" indent="0">
              <a:buNone/>
            </a:pPr>
            <a:r>
              <a:rPr lang="en-US" sz="9600" dirty="0">
                <a:latin typeface="Brush Script MT" panose="03060802040406070304" pitchFamily="66" charset="0"/>
              </a:rPr>
              <a:t>			</a:t>
            </a:r>
            <a:r>
              <a:rPr lang="en-US" sz="9600" dirty="0">
                <a:ln>
                  <a:solidFill>
                    <a:srgbClr val="FF0000"/>
                  </a:solidFill>
                </a:ln>
                <a:latin typeface="Brush Script MT" panose="03060802040406070304" pitchFamily="66" charset="0"/>
              </a:rPr>
              <a:t>- A.Vijay</a:t>
            </a:r>
          </a:p>
          <a:p>
            <a:pPr marL="0" indent="0">
              <a:buNone/>
            </a:pPr>
            <a:endParaRPr lang="en-US" sz="9600" dirty="0">
              <a:latin typeface="Brush Script MT" panose="03060802040406070304" pitchFamily="66" charset="0"/>
            </a:endParaRPr>
          </a:p>
        </p:txBody>
      </p:sp>
    </p:spTree>
    <p:extLst>
      <p:ext uri="{BB962C8B-B14F-4D97-AF65-F5344CB8AC3E}">
        <p14:creationId xmlns:p14="http://schemas.microsoft.com/office/powerpoint/2010/main" val="3382941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35169" y="365125"/>
            <a:ext cx="10515600" cy="1325563"/>
          </a:xfrm>
        </p:spPr>
        <p:txBody>
          <a:bodyPr/>
          <a:lstStyle/>
          <a:p>
            <a:r>
              <a:rPr lang="en-US" b="1" dirty="0">
                <a:latin typeface="Times New Roman" panose="02020603050405020304" pitchFamily="18" charset="0"/>
                <a:cs typeface="Times New Roman" panose="02020603050405020304" pitchFamily="18" charset="0"/>
              </a:rPr>
              <a:t>Digital Audio</a:t>
            </a:r>
          </a:p>
        </p:txBody>
      </p:sp>
      <p:sp>
        <p:nvSpPr>
          <p:cNvPr id="8" name="Content Placeholder 2"/>
          <p:cNvSpPr>
            <a:spLocks noGrp="1"/>
          </p:cNvSpPr>
          <p:nvPr>
            <p:ph idx="1"/>
          </p:nvPr>
        </p:nvSpPr>
        <p:spPr>
          <a:xfrm>
            <a:off x="838200" y="1519707"/>
            <a:ext cx="10515600" cy="4657256"/>
          </a:xfrm>
        </p:spPr>
        <p:txBody>
          <a:bodyPr>
            <a:normAutofit lnSpcReduction="10000"/>
          </a:bodyPr>
          <a:lstStyle/>
          <a:p>
            <a:r>
              <a:rPr lang="en-US" dirty="0">
                <a:latin typeface="Times New Roman" panose="02020603050405020304" pitchFamily="18" charset="0"/>
                <a:cs typeface="Times New Roman" panose="02020603050405020304" pitchFamily="18" charset="0"/>
              </a:rPr>
              <a:t>An audio (sound) wave is a one-dimensional acoustic (pressure) wave</a:t>
            </a:r>
          </a:p>
          <a:p>
            <a:r>
              <a:rPr lang="en-US" dirty="0">
                <a:latin typeface="Times New Roman" panose="02020603050405020304" pitchFamily="18" charset="0"/>
                <a:cs typeface="Times New Roman" panose="02020603050405020304" pitchFamily="18" charset="0"/>
              </a:rPr>
              <a:t>When an acoustic wave strikes a microphone, the microphone generates an electrical signal, representing the sound amplitude as a function of time.</a:t>
            </a:r>
          </a:p>
          <a:p>
            <a:r>
              <a:rPr lang="en-US" dirty="0">
                <a:latin typeface="Times New Roman" panose="02020603050405020304" pitchFamily="18" charset="0"/>
                <a:cs typeface="Times New Roman" panose="02020603050405020304" pitchFamily="18" charset="0"/>
              </a:rPr>
              <a:t>Digital audio is a digital representation of an audio wave that can be used to recreate it.</a:t>
            </a:r>
          </a:p>
          <a:p>
            <a:r>
              <a:rPr lang="en-US" dirty="0">
                <a:latin typeface="Times New Roman" panose="02020603050405020304" pitchFamily="18" charset="0"/>
                <a:cs typeface="Times New Roman" panose="02020603050405020304" pitchFamily="18" charset="0"/>
              </a:rPr>
              <a:t>Jitter of only a few milliseconds during the play out of multimedia affects the perceived sound quality much more than it affects the perceived image quality.</a:t>
            </a:r>
          </a:p>
          <a:p>
            <a:r>
              <a:rPr lang="en-US" dirty="0">
                <a:latin typeface="Times New Roman" panose="02020603050405020304" pitchFamily="18" charset="0"/>
                <a:cs typeface="Times New Roman" panose="02020603050405020304" pitchFamily="18" charset="0"/>
              </a:rPr>
              <a:t>An ADC takes an electrical voltage as input and generates a binary number as output.</a:t>
            </a:r>
          </a:p>
        </p:txBody>
      </p:sp>
    </p:spTree>
    <p:extLst>
      <p:ext uri="{BB962C8B-B14F-4D97-AF65-F5344CB8AC3E}">
        <p14:creationId xmlns:p14="http://schemas.microsoft.com/office/powerpoint/2010/main" val="39402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Digital Audio</a:t>
            </a:r>
          </a:p>
        </p:txBody>
      </p:sp>
      <p:pic>
        <p:nvPicPr>
          <p:cNvPr id="4" name="Picture 4" descr="7-5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713" y="2163651"/>
            <a:ext cx="7160653" cy="247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859369" y="5230849"/>
            <a:ext cx="6096000" cy="646331"/>
          </a:xfrm>
          <a:prstGeom prst="rect">
            <a:avLst/>
          </a:prstGeom>
        </p:spPr>
        <p:txBody>
          <a:bodyPr>
            <a:spAutoFit/>
          </a:bodyPr>
          <a:lstStyle/>
          <a:p>
            <a:r>
              <a:rPr lang="en-US" dirty="0">
                <a:solidFill>
                  <a:schemeClr val="accent2"/>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 sine wave.  </a:t>
            </a:r>
            <a:r>
              <a:rPr lang="en-US" dirty="0">
                <a:solidFill>
                  <a:schemeClr val="accent2"/>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Sampling the sine wave.  </a:t>
            </a:r>
            <a:br>
              <a:rPr lang="en-US" dirty="0">
                <a:latin typeface="Times New Roman" panose="02020603050405020304" pitchFamily="18" charset="0"/>
                <a:cs typeface="Times New Roman" panose="02020603050405020304" pitchFamily="18" charset="0"/>
              </a:rPr>
            </a:br>
            <a:r>
              <a:rPr lang="en-US" dirty="0">
                <a:solidFill>
                  <a:schemeClr val="accent2"/>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Quantizing the samples to 4 bits.</a:t>
            </a:r>
          </a:p>
        </p:txBody>
      </p:sp>
    </p:spTree>
    <p:extLst>
      <p:ext uri="{BB962C8B-B14F-4D97-AF65-F5344CB8AC3E}">
        <p14:creationId xmlns:p14="http://schemas.microsoft.com/office/powerpoint/2010/main" val="293439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Audio Compression</a:t>
            </a:r>
          </a:p>
        </p:txBody>
      </p:sp>
      <p:sp>
        <p:nvSpPr>
          <p:cNvPr id="3" name="Content Placeholder 2"/>
          <p:cNvSpPr>
            <a:spLocks noGrp="1"/>
          </p:cNvSpPr>
          <p:nvPr>
            <p:ph idx="1"/>
          </p:nvPr>
        </p:nvSpPr>
        <p:spPr>
          <a:xfrm>
            <a:off x="838200" y="1690688"/>
            <a:ext cx="10515600" cy="4486275"/>
          </a:xfrm>
        </p:spPr>
        <p:txBody>
          <a:bodyPr/>
          <a:lstStyle/>
          <a:p>
            <a:r>
              <a:rPr lang="en-US" dirty="0">
                <a:latin typeface="Times New Roman" panose="02020603050405020304" pitchFamily="18" charset="0"/>
                <a:cs typeface="Times New Roman" panose="02020603050405020304" pitchFamily="18" charset="0"/>
              </a:rPr>
              <a:t>Compression Converts an input data stream to another data stream of smaller size.</a:t>
            </a:r>
          </a:p>
          <a:p>
            <a:r>
              <a:rPr lang="en-US" dirty="0">
                <a:latin typeface="Times New Roman" panose="02020603050405020304" pitchFamily="18" charset="0"/>
                <a:cs typeface="Times New Roman" panose="02020603050405020304" pitchFamily="18" charset="0"/>
              </a:rPr>
              <a:t>Why Compression:</a:t>
            </a:r>
          </a:p>
          <a:p>
            <a:pPr lvl="1"/>
            <a:r>
              <a:rPr lang="en-US" dirty="0">
                <a:latin typeface="Times New Roman" panose="02020603050405020304" pitchFamily="18" charset="0"/>
                <a:cs typeface="Times New Roman" panose="02020603050405020304" pitchFamily="18" charset="0"/>
              </a:rPr>
              <a:t>Reduced Storage space </a:t>
            </a:r>
          </a:p>
          <a:p>
            <a:pPr lvl="1"/>
            <a:r>
              <a:rPr lang="en-US" dirty="0">
                <a:latin typeface="Times New Roman" panose="02020603050405020304" pitchFamily="18" charset="0"/>
                <a:cs typeface="Times New Roman" panose="02020603050405020304" pitchFamily="18" charset="0"/>
              </a:rPr>
              <a:t>Reduces Bandwidth</a:t>
            </a:r>
          </a:p>
          <a:p>
            <a:pPr lvl="1"/>
            <a:r>
              <a:rPr lang="en-US" dirty="0">
                <a:latin typeface="Times New Roman" panose="02020603050405020304" pitchFamily="18" charset="0"/>
                <a:cs typeface="Times New Roman" panose="02020603050405020304" pitchFamily="18" charset="0"/>
              </a:rPr>
              <a:t>Lower Communication Cost</a:t>
            </a:r>
          </a:p>
          <a:p>
            <a:pPr lvl="1"/>
            <a:r>
              <a:rPr lang="en-US" dirty="0">
                <a:latin typeface="Times New Roman" panose="02020603050405020304" pitchFamily="18" charset="0"/>
                <a:cs typeface="Times New Roman" panose="02020603050405020304" pitchFamily="18" charset="0"/>
              </a:rPr>
              <a:t>New Applications.</a:t>
            </a:r>
          </a:p>
          <a:p>
            <a:r>
              <a:rPr lang="en-US" dirty="0">
                <a:latin typeface="Times New Roman" panose="02020603050405020304" pitchFamily="18" charset="0"/>
                <a:cs typeface="Times New Roman" panose="02020603050405020304" pitchFamily="18" charset="0"/>
              </a:rPr>
              <a:t>Types:</a:t>
            </a:r>
          </a:p>
          <a:p>
            <a:pPr lvl="1"/>
            <a:r>
              <a:rPr lang="en-US" dirty="0" err="1">
                <a:latin typeface="Times New Roman" panose="02020603050405020304" pitchFamily="18" charset="0"/>
                <a:cs typeface="Times New Roman" panose="02020603050405020304" pitchFamily="18" charset="0"/>
              </a:rPr>
              <a:t>Lossy</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Lossless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580" y="2734292"/>
            <a:ext cx="5769735" cy="1502857"/>
          </a:xfrm>
          <a:prstGeom prst="rect">
            <a:avLst/>
          </a:prstGeom>
        </p:spPr>
      </p:pic>
    </p:spTree>
    <p:extLst>
      <p:ext uri="{BB962C8B-B14F-4D97-AF65-F5344CB8AC3E}">
        <p14:creationId xmlns:p14="http://schemas.microsoft.com/office/powerpoint/2010/main" val="61932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Audio Compression	</a:t>
            </a:r>
          </a:p>
        </p:txBody>
      </p:sp>
      <p:sp>
        <p:nvSpPr>
          <p:cNvPr id="3" name="Content Placeholder 2"/>
          <p:cNvSpPr>
            <a:spLocks noGrp="1"/>
          </p:cNvSpPr>
          <p:nvPr>
            <p:ph idx="1"/>
          </p:nvPr>
        </p:nvSpPr>
        <p:spPr>
          <a:xfrm>
            <a:off x="838200" y="1545465"/>
            <a:ext cx="10515600" cy="4631498"/>
          </a:xfrm>
        </p:spPr>
        <p:txBody>
          <a:bodyPr/>
          <a:lstStyle/>
          <a:p>
            <a:pPr marL="0" indent="0">
              <a:buNone/>
            </a:pPr>
            <a:r>
              <a:rPr lang="en-US" dirty="0">
                <a:latin typeface="Times New Roman" panose="02020603050405020304" pitchFamily="18" charset="0"/>
                <a:cs typeface="Times New Roman" panose="02020603050405020304" pitchFamily="18" charset="0"/>
              </a:rPr>
              <a:t>It can be done in two ways</a:t>
            </a:r>
          </a:p>
          <a:p>
            <a:r>
              <a:rPr lang="en-US" dirty="0">
                <a:latin typeface="Times New Roman" panose="02020603050405020304" pitchFamily="18" charset="0"/>
                <a:cs typeface="Times New Roman" panose="02020603050405020304" pitchFamily="18" charset="0"/>
              </a:rPr>
              <a:t>Waveform Coding.</a:t>
            </a:r>
          </a:p>
          <a:p>
            <a:pPr lvl="1"/>
            <a:r>
              <a:rPr lang="en-US" dirty="0">
                <a:latin typeface="Times New Roman" panose="02020603050405020304" pitchFamily="18" charset="0"/>
                <a:cs typeface="Times New Roman" panose="02020603050405020304" pitchFamily="18" charset="0"/>
              </a:rPr>
              <a:t>The signal is transformed mathematically by a Fourier transform into its frequency components</a:t>
            </a:r>
          </a:p>
          <a:p>
            <a:r>
              <a:rPr lang="en-US" dirty="0">
                <a:latin typeface="Times New Roman" panose="02020603050405020304" pitchFamily="18" charset="0"/>
                <a:cs typeface="Times New Roman" panose="02020603050405020304" pitchFamily="18" charset="0"/>
              </a:rPr>
              <a:t>Perceptual Coding.</a:t>
            </a:r>
          </a:p>
          <a:p>
            <a:pPr lvl="1"/>
            <a:r>
              <a:rPr lang="en-US" dirty="0">
                <a:latin typeface="Times New Roman" panose="02020603050405020304" pitchFamily="18" charset="0"/>
                <a:cs typeface="Times New Roman" panose="02020603050405020304" pitchFamily="18" charset="0"/>
              </a:rPr>
              <a:t>It is based on </a:t>
            </a:r>
            <a:r>
              <a:rPr lang="en-US" b="1" dirty="0">
                <a:latin typeface="Times New Roman" panose="02020603050405020304" pitchFamily="18" charset="0"/>
                <a:cs typeface="Times New Roman" panose="02020603050405020304" pitchFamily="18" charset="0"/>
              </a:rPr>
              <a:t>psychoacoustics</a:t>
            </a:r>
            <a:r>
              <a:rPr lang="en-US" dirty="0">
                <a:latin typeface="Times New Roman" panose="02020603050405020304" pitchFamily="18" charset="0"/>
                <a:cs typeface="Times New Roman" panose="02020603050405020304" pitchFamily="18" charset="0"/>
              </a:rPr>
              <a:t>—how people perceive sound.</a:t>
            </a:r>
          </a:p>
        </p:txBody>
      </p:sp>
      <p:pic>
        <p:nvPicPr>
          <p:cNvPr id="4" name="Picture 4" descr="7-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362" y="4134118"/>
            <a:ext cx="6979275" cy="272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89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b="1" dirty="0">
                <a:latin typeface="Times New Roman" panose="02020603050405020304" pitchFamily="18" charset="0"/>
                <a:cs typeface="Times New Roman" panose="02020603050405020304" pitchFamily="18" charset="0"/>
              </a:rPr>
              <a:t>Streaming Stored Audio	</a:t>
            </a:r>
          </a:p>
        </p:txBody>
      </p:sp>
      <p:pic>
        <p:nvPicPr>
          <p:cNvPr id="6" name="Picture 4" descr="7-5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6073" y="2034863"/>
            <a:ext cx="8693240" cy="382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72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r>
              <a:rPr lang="en-US" b="1" dirty="0">
                <a:latin typeface="Times New Roman" panose="02020603050405020304" pitchFamily="18" charset="0"/>
                <a:cs typeface="Times New Roman" panose="02020603050405020304" pitchFamily="18" charset="0"/>
              </a:rPr>
              <a:t>Streaming Stored Audio</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862" y="1690688"/>
            <a:ext cx="9646276" cy="4726546"/>
          </a:xfrm>
        </p:spPr>
      </p:pic>
    </p:spTree>
    <p:extLst>
      <p:ext uri="{BB962C8B-B14F-4D97-AF65-F5344CB8AC3E}">
        <p14:creationId xmlns:p14="http://schemas.microsoft.com/office/powerpoint/2010/main" val="81878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Streaming Stored Audio</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media server uses RTSP (Real Time Streaming Protocol)</a:t>
            </a:r>
          </a:p>
          <a:p>
            <a:r>
              <a:rPr lang="en-US" dirty="0">
                <a:latin typeface="Times New Roman" panose="02020603050405020304" pitchFamily="18" charset="0"/>
                <a:cs typeface="Times New Roman" panose="02020603050405020304" pitchFamily="18" charset="0"/>
              </a:rPr>
              <a:t>The media player has four major jobs to do:</a:t>
            </a:r>
          </a:p>
          <a:p>
            <a:pPr lvl="1"/>
            <a:r>
              <a:rPr lang="en-US" dirty="0">
                <a:latin typeface="Times New Roman" panose="02020603050405020304" pitchFamily="18" charset="0"/>
                <a:cs typeface="Times New Roman" panose="02020603050405020304" pitchFamily="18" charset="0"/>
              </a:rPr>
              <a:t> Manage the user interface.</a:t>
            </a:r>
          </a:p>
          <a:p>
            <a:pPr lvl="1"/>
            <a:r>
              <a:rPr lang="en-US" dirty="0">
                <a:latin typeface="Times New Roman" panose="02020603050405020304" pitchFamily="18" charset="0"/>
                <a:cs typeface="Times New Roman" panose="02020603050405020304" pitchFamily="18" charset="0"/>
              </a:rPr>
              <a:t> Handle transmission errors.</a:t>
            </a:r>
          </a:p>
          <a:p>
            <a:pPr lvl="1"/>
            <a:r>
              <a:rPr lang="en-US" dirty="0">
                <a:latin typeface="Times New Roman" panose="02020603050405020304" pitchFamily="18" charset="0"/>
                <a:cs typeface="Times New Roman" panose="02020603050405020304" pitchFamily="18" charset="0"/>
              </a:rPr>
              <a:t> Decompress the content.</a:t>
            </a:r>
          </a:p>
          <a:p>
            <a:pPr lvl="1"/>
            <a:r>
              <a:rPr lang="en-US" dirty="0">
                <a:latin typeface="Times New Roman" panose="02020603050405020304" pitchFamily="18" charset="0"/>
                <a:cs typeface="Times New Roman" panose="02020603050405020304" pitchFamily="18" charset="0"/>
              </a:rPr>
              <a:t> Eliminate jitter.</a:t>
            </a:r>
          </a:p>
          <a:p>
            <a:r>
              <a:rPr lang="en-US" dirty="0">
                <a:latin typeface="Times New Roman" panose="02020603050405020304" pitchFamily="18" charset="0"/>
                <a:cs typeface="Times New Roman" panose="02020603050405020304" pitchFamily="18" charset="0"/>
              </a:rPr>
              <a:t>Most media players nowadays have a glitzy user </a:t>
            </a:r>
            <a:r>
              <a:rPr lang="en-US" b="1" u="sng"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Often there are interchangeable front panels, called </a:t>
            </a:r>
            <a:r>
              <a:rPr lang="en-US" b="1" dirty="0">
                <a:latin typeface="Times New Roman" panose="02020603050405020304" pitchFamily="18" charset="0"/>
                <a:cs typeface="Times New Roman" panose="02020603050405020304" pitchFamily="18" charset="0"/>
              </a:rPr>
              <a:t>skins</a:t>
            </a:r>
            <a:r>
              <a:rPr lang="en-US" dirty="0">
                <a:latin typeface="Times New Roman" panose="02020603050405020304" pitchFamily="18" charset="0"/>
                <a:cs typeface="Times New Roman" panose="02020603050405020304" pitchFamily="18" charset="0"/>
              </a:rPr>
              <a:t>, that the user can drop onto the player. The media player has to manage all this and interact with the user.</a:t>
            </a:r>
          </a:p>
        </p:txBody>
      </p:sp>
    </p:spTree>
    <p:extLst>
      <p:ext uri="{BB962C8B-B14F-4D97-AF65-F5344CB8AC3E}">
        <p14:creationId xmlns:p14="http://schemas.microsoft.com/office/powerpoint/2010/main" val="156788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1197</Words>
  <Application>Microsoft Office PowerPoint</Application>
  <PresentationFormat>Widescreen</PresentationFormat>
  <Paragraphs>132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Brush Script MT</vt:lpstr>
      <vt:lpstr>Calibri</vt:lpstr>
      <vt:lpstr>Calibri Light</vt:lpstr>
      <vt:lpstr>Times New Roman</vt:lpstr>
      <vt:lpstr>Office Theme</vt:lpstr>
      <vt:lpstr>Contents </vt:lpstr>
      <vt:lpstr>Introduction</vt:lpstr>
      <vt:lpstr>Digital Audio</vt:lpstr>
      <vt:lpstr>Digital Audio</vt:lpstr>
      <vt:lpstr>Audio Compression</vt:lpstr>
      <vt:lpstr>Audio Compression </vt:lpstr>
      <vt:lpstr>Streaming Stored Audio </vt:lpstr>
      <vt:lpstr>Streaming Stored Audio</vt:lpstr>
      <vt:lpstr>Streaming Stored Audio</vt:lpstr>
      <vt:lpstr>Streaming Stored Audio</vt:lpstr>
      <vt:lpstr>Streaming Stored Audio</vt:lpstr>
      <vt:lpstr>Streaming Stored Media </vt:lpstr>
      <vt:lpstr>Streaming Stored Media</vt:lpstr>
      <vt:lpstr>Streaming Live Audio</vt:lpstr>
      <vt:lpstr>Stored Streaming vs Live Streaming</vt:lpstr>
      <vt:lpstr>Internet Radio</vt:lpstr>
      <vt:lpstr>Real time Conferencing- Voice over IP</vt:lpstr>
      <vt:lpstr>Major Issues </vt:lpstr>
      <vt:lpstr>H.323</vt:lpstr>
      <vt:lpstr>H.323</vt:lpstr>
      <vt:lpstr>H.323</vt:lpstr>
      <vt:lpstr>H.323 </vt:lpstr>
      <vt:lpstr>SIP(Session Initiation Protocol)</vt:lpstr>
      <vt:lpstr>SIP methods</vt:lpstr>
      <vt:lpstr>SIP</vt:lpstr>
      <vt:lpstr>Comparison of H.323 and SIP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KAMMA RAMA KRISHNA</cp:lastModifiedBy>
  <cp:revision>40</cp:revision>
  <dcterms:created xsi:type="dcterms:W3CDTF">2019-04-14T13:02:28Z</dcterms:created>
  <dcterms:modified xsi:type="dcterms:W3CDTF">2019-04-29T12:46:24Z</dcterms:modified>
</cp:coreProperties>
</file>