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geeksforgeeks.org/python-strings/" TargetMode="External"/><Relationship Id="rId4" Type="http://schemas.openxmlformats.org/officeDocument/2006/relationships/hyperlink" Target="https://www.geeksforgeeks.org/python-list/" TargetMode="External"/><Relationship Id="rId5" Type="http://schemas.openxmlformats.org/officeDocument/2006/relationships/hyperlink" Target="https://www.geeksforgeeks.org/python-dictionary/" TargetMode="External"/><Relationship Id="rId6" Type="http://schemas.openxmlformats.org/officeDocument/2006/relationships/image" Target="../media/image29.png"/><Relationship Id="rId7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Unit-IV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Combining and Merging Data Sets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Data Transformation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String Manipulation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Database-style DataFrame Merges</a:t>
            </a:r>
            <a:endParaRPr sz="2800">
              <a:solidFill>
                <a:srgbClr val="00B050"/>
              </a:solidFill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pandas.join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DataFrame has a more convenient join instance for merging by index. It can also be used to combine together many DataFrame objects having the same or similar indexes but non-overlapping columns.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38474"/>
            <a:ext cx="75438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280847"/>
            <a:ext cx="5410200" cy="218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Database-style DataFrame Merges</a:t>
            </a:r>
            <a:endParaRPr sz="2800">
              <a:solidFill>
                <a:srgbClr val="00B050"/>
              </a:solidFill>
            </a:endParaRPr>
          </a:p>
        </p:txBody>
      </p:sp>
      <p:pic>
        <p:nvPicPr>
          <p:cNvPr id="155" name="Google Shape;15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1534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Concatenating Along an Axis</a:t>
            </a:r>
            <a:br>
              <a:rPr lang="en-US" sz="3200">
                <a:solidFill>
                  <a:srgbClr val="00B050"/>
                </a:solidFill>
              </a:rPr>
            </a:br>
            <a:endParaRPr sz="3200">
              <a:solidFill>
                <a:srgbClr val="00B050"/>
              </a:solidFill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Another kind of data combination operation is alternatively referred to as concatenation, binding, or stacking.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NumPy has a concatenate function for doing this with raw NumPy arrays: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819400"/>
            <a:ext cx="8001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Concatenating Along an Axis</a:t>
            </a:r>
            <a:br>
              <a:rPr lang="en-US" sz="3200">
                <a:solidFill>
                  <a:srgbClr val="00B050"/>
                </a:solidFill>
              </a:rPr>
            </a:br>
            <a:endParaRPr sz="3200">
              <a:solidFill>
                <a:srgbClr val="00B050"/>
              </a:solidFill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57200" y="914400"/>
            <a:ext cx="83820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context of pandas objects such as Series and DataFrame, having labeled axes enable you to further generalize array concatenation.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concat function in pandas provides a consistent way to address each of these concerns.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Suppose we have three Series with no index overlap: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276600"/>
            <a:ext cx="6629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Concatenating Along an Axis</a:t>
            </a:r>
            <a:br>
              <a:rPr lang="en-US" sz="3200">
                <a:solidFill>
                  <a:srgbClr val="00B050"/>
                </a:solidFill>
              </a:rPr>
            </a:br>
            <a:endParaRPr sz="3200">
              <a:solidFill>
                <a:srgbClr val="00B050"/>
              </a:solidFill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57200" y="914400"/>
            <a:ext cx="83820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concat function arguments</a:t>
            </a:r>
            <a:endParaRPr sz="2400">
              <a:solidFill>
                <a:srgbClr val="FF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8153400" cy="480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br>
              <a:rPr b="1" lang="en-US" sz="3200">
                <a:solidFill>
                  <a:srgbClr val="00B050"/>
                </a:solidFill>
              </a:rPr>
            </a:br>
            <a:r>
              <a:rPr b="1" lang="en-US" sz="3200">
                <a:solidFill>
                  <a:srgbClr val="00B050"/>
                </a:solidFill>
              </a:rPr>
              <a:t>combine_first</a:t>
            </a:r>
            <a:br>
              <a:rPr lang="en-US" sz="3200">
                <a:solidFill>
                  <a:srgbClr val="00B050"/>
                </a:solidFill>
              </a:rPr>
            </a:br>
            <a:endParaRPr sz="3200">
              <a:solidFill>
                <a:srgbClr val="00B050"/>
              </a:solidFill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57200" y="914400"/>
            <a:ext cx="83820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With DataFrames, combine_first naturally does the same thing column by column, so you can think of it as “patching” missing data in the calling object with data from the object you pass: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343150"/>
            <a:ext cx="5791199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br>
              <a:rPr b="1" lang="en-US" sz="3200">
                <a:solidFill>
                  <a:srgbClr val="00B050"/>
                </a:solidFill>
              </a:rPr>
            </a:br>
            <a:br>
              <a:rPr lang="en-US" sz="3200">
                <a:solidFill>
                  <a:srgbClr val="00B050"/>
                </a:solidFill>
              </a:rPr>
            </a:br>
            <a:endParaRPr sz="3200">
              <a:solidFill>
                <a:srgbClr val="00B050"/>
              </a:solidFill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57200" y="914400"/>
            <a:ext cx="83820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solidFill>
                <a:srgbClr val="00B050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solidFill>
                <a:srgbClr val="00B050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solidFill>
                <a:srgbClr val="00B050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Data Transformation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7200" y="1295400"/>
            <a:ext cx="83820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Data transformation is the process of converting data from one format or structure into another format or structure. </a:t>
            </a:r>
            <a:endParaRPr sz="26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Data transformation can include a range of activities: you might convert data types, cleanse data by removing nulls or duplicate data, enrich the data, or perform aggregations, depending on the needs of your project.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Generally, businesses want to transform data to make it compatible with other data, move it to another system, join it with other data, or aggregate information in the data.</a:t>
            </a:r>
            <a:endParaRPr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FF0000"/>
                </a:solidFill>
              </a:rPr>
              <a:t>Data transformation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br>
              <a:rPr b="1" lang="en-US" sz="3200">
                <a:solidFill>
                  <a:srgbClr val="FF0000"/>
                </a:solidFill>
              </a:rPr>
            </a:br>
            <a:r>
              <a:rPr b="1" lang="en-US" sz="3200">
                <a:solidFill>
                  <a:srgbClr val="FF0000"/>
                </a:solidFill>
              </a:rPr>
              <a:t>Removing Duplicates</a:t>
            </a:r>
            <a:br>
              <a:rPr lang="en-US" sz="3200">
                <a:solidFill>
                  <a:srgbClr val="FF0000"/>
                </a:solidFill>
              </a:rPr>
            </a:br>
            <a:endParaRPr sz="3200">
              <a:solidFill>
                <a:srgbClr val="00B050"/>
              </a:solidFill>
            </a:endParaRPr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57200" y="914400"/>
            <a:ext cx="83820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Duplicate rows may be found in a DataFrame for any number of reasons.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799"/>
            <a:ext cx="8001000" cy="499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Removing Duplicates</a:t>
            </a:r>
            <a:endParaRPr sz="3200">
              <a:solidFill>
                <a:srgbClr val="00B050"/>
              </a:solidFill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457200" y="914400"/>
            <a:ext cx="83820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drop_duplicates()</a:t>
            </a:r>
            <a:r>
              <a:rPr lang="en-US" sz="2400"/>
              <a:t> method is used to remove duplicates from the data frame.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1" y="2133600"/>
            <a:ext cx="78486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Combining and Merging Data Sets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contained in pandas objects can be combined together in a number of built-in ways: • </a:t>
            </a:r>
            <a:endParaRPr sz="2590"/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pandas.merge</a:t>
            </a:r>
            <a:r>
              <a:rPr lang="en-US" sz="2590"/>
              <a:t> connects rows in DataFrames based on one or more keys. This will be familiar to users of SQL or other relational databases, as it implements database join operations. </a:t>
            </a:r>
            <a:endParaRPr sz="2220"/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pandas.concat</a:t>
            </a:r>
            <a:r>
              <a:rPr lang="en-US" sz="2590"/>
              <a:t> glues or stacks together objects along an axis. </a:t>
            </a:r>
            <a:endParaRPr sz="2220"/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combine_first</a:t>
            </a:r>
            <a:r>
              <a:rPr lang="en-US" sz="2590"/>
              <a:t> instance method enables splicing together overlapping data to fill in missing values in one object with values from another.</a:t>
            </a:r>
            <a:endParaRPr sz="2220"/>
          </a:p>
          <a:p>
            <a:pPr indent="-154940" lvl="0" marL="34290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b="1" sz="296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 </a:t>
            </a:r>
            <a:br>
              <a:rPr lang="en-US" sz="3200">
                <a:solidFill>
                  <a:srgbClr val="FF0000"/>
                </a:solidFill>
              </a:rPr>
            </a:br>
            <a:r>
              <a:rPr b="1" lang="en-US" sz="3200">
                <a:solidFill>
                  <a:srgbClr val="FF0000"/>
                </a:solidFill>
              </a:rPr>
              <a:t>Transforming Data Using a Function or Mapping</a:t>
            </a:r>
            <a:br>
              <a:rPr lang="en-US" sz="3200">
                <a:solidFill>
                  <a:srgbClr val="FF0000"/>
                </a:solidFill>
              </a:rPr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914400"/>
            <a:ext cx="8610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map() function applies a given function to each item of an iterable and returns a list of the results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33600"/>
            <a:ext cx="8686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 </a:t>
            </a:r>
            <a:br>
              <a:rPr lang="en-US" sz="3200">
                <a:solidFill>
                  <a:srgbClr val="FF0000"/>
                </a:solidFill>
              </a:rPr>
            </a:br>
            <a:r>
              <a:rPr b="1" lang="en-US" sz="3200">
                <a:solidFill>
                  <a:srgbClr val="FF0000"/>
                </a:solidFill>
              </a:rPr>
              <a:t>Transforming Data Using a Function or Mapping</a:t>
            </a:r>
            <a:br>
              <a:rPr lang="en-US" sz="3200">
                <a:solidFill>
                  <a:srgbClr val="FF0000"/>
                </a:solidFill>
              </a:rPr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0" y="1143000"/>
            <a:ext cx="8978053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Replacing Values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57200" y="9906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Pandas </a:t>
            </a:r>
            <a:r>
              <a:rPr b="1" lang="en-US" sz="2400"/>
              <a:t>dataframe.replace()</a:t>
            </a:r>
            <a:r>
              <a:rPr lang="en-US" sz="2400"/>
              <a:t> function is used to replace a 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string</a:t>
            </a:r>
            <a:r>
              <a:rPr lang="en-US" sz="2400"/>
              <a:t>, regex, 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list</a:t>
            </a:r>
            <a:r>
              <a:rPr lang="en-US" sz="2400"/>
              <a:t>, 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dictionary</a:t>
            </a:r>
            <a:r>
              <a:rPr lang="en-US" sz="2400"/>
              <a:t>, series, number etc.  in a dataframe.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1828800"/>
            <a:ext cx="4495800" cy="254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200" y="4572000"/>
            <a:ext cx="42672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Replacing Values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237" name="Google Shape;23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74676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Renaming Axis Indexes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457200" y="10668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Pandas </a:t>
            </a:r>
            <a:r>
              <a:rPr b="1" lang="en-US" sz="2400"/>
              <a:t>rename()</a:t>
            </a:r>
            <a:r>
              <a:rPr lang="en-US" sz="2400"/>
              <a:t> method is used to rename any index, column or row.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28838"/>
            <a:ext cx="7239000" cy="160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349" y="4191000"/>
            <a:ext cx="72390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Discretization and Binning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048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Continuous data is often discretized or separated into “bins” for analysis.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Binning or discretization is the process of transforming numerical variables into categorical counterparts.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Binning may improve accuracy of the predictive models by reducing the noise or non-linearity.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Finally, binning allows easy identification of outliers, invalid and missing values of numerical variables.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Suppose you have data about a group of people in a study, and you want to group them into discrete age buckets: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descr="https://www.saedsayad.com/images/Binning_1.png" id="252" name="Google Shape;252;p3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www.saedsayad.com/images/Binning_1.png" id="253" name="Google Shape;253;p3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5076825"/>
            <a:ext cx="35052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Discretization and Binning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048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ages = [20, 22, 25, 27, 21, 23, 37, 31, 61, 45, 41, 32]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Let’s divide these into bins of 18 to 25, 26 to 35, 35 to 60, and finally 60 and older. To do so, you have to use cut, a function in pandas: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Cut: </a:t>
            </a:r>
            <a:r>
              <a:rPr lang="en-US" sz="2400"/>
              <a:t>It is used to create bins from continuous data.</a:t>
            </a:r>
            <a:endParaRPr sz="2400"/>
          </a:p>
        </p:txBody>
      </p:sp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16" y="3200400"/>
            <a:ext cx="7848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Discretization and Binning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267" name="Google Shape;267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5438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Discretization and Binning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1" y="1600200"/>
            <a:ext cx="87630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428999"/>
            <a:ext cx="8153400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Detecting and Filtering Outliers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457200" y="914400"/>
            <a:ext cx="8534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In statistics, an </a:t>
            </a:r>
            <a:r>
              <a:rPr b="1" i="1" lang="en-US" sz="2400"/>
              <a:t>outlier</a:t>
            </a:r>
            <a:r>
              <a:rPr i="1" lang="en-US" sz="2400"/>
              <a:t> is an observation point that is distant from other observations.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outlier is a data point in a data set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that is distant from all other observations.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outlier could exist in a dataset due to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Variability in the data  or an experimental measurement error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/>
              <a:t>How can we identify an outlier?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using scatter plots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using Z score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</p:txBody>
      </p:sp>
      <p:pic>
        <p:nvPicPr>
          <p:cNvPr descr="https://miro.medium.com/max/695/1*N_C1Mhiz8hzZkKrUfjez3A.jpeg"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1295401"/>
            <a:ext cx="2667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Database-style DataFrame Merges</a:t>
            </a:r>
            <a:endParaRPr sz="2800">
              <a:solidFill>
                <a:srgbClr val="00B050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Merge </a:t>
            </a:r>
            <a:r>
              <a:rPr lang="en-US" sz="2400"/>
              <a:t>or </a:t>
            </a:r>
            <a:r>
              <a:rPr i="1" lang="en-US" sz="2400"/>
              <a:t>join </a:t>
            </a:r>
            <a:r>
              <a:rPr lang="en-US" sz="2400"/>
              <a:t>operations combine data sets by linking rows using one or more </a:t>
            </a:r>
            <a:r>
              <a:rPr i="1" lang="en-US" sz="2400"/>
              <a:t>keys</a:t>
            </a:r>
            <a:r>
              <a:rPr lang="en-US" sz="2400"/>
              <a:t>. These operations are central to relational databases. The merge function in pandas is the main entry point for using these algorithms on your data.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Let’s start with a simple example: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df1 = DataFrame({'key': ['b', 'b', 'a', 'c', 'a', 'a', 'b'], ....: 'data1': range(7)})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df2 = DataFrame({'key': ['a', 'b', 'd'],....: 'data2': range(3)})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419600"/>
            <a:ext cx="46482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Detecting and Filtering Outliers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228600" y="914400"/>
            <a:ext cx="876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scatter plot is the collection of points that shows values for two variables.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The data are displayed as a </a:t>
            </a:r>
            <a:r>
              <a:rPr b="1" i="1" lang="en-US" sz="2400"/>
              <a:t>collection of points</a:t>
            </a:r>
            <a:r>
              <a:rPr i="1" lang="en-US" sz="2400"/>
              <a:t>, each having the value of </a:t>
            </a:r>
            <a:r>
              <a:rPr b="1" i="1" lang="en-US" sz="2400"/>
              <a:t>one variable</a:t>
            </a:r>
            <a:r>
              <a:rPr i="1" lang="en-US" sz="2400"/>
              <a:t> determining the position on The </a:t>
            </a:r>
            <a:r>
              <a:rPr b="1" i="1" lang="en-US" sz="2400"/>
              <a:t>horizontal</a:t>
            </a:r>
            <a:r>
              <a:rPr i="1" lang="en-US" sz="2400"/>
              <a:t> axis and the value of the </a:t>
            </a:r>
            <a:r>
              <a:rPr b="1" i="1" lang="en-US" sz="2400"/>
              <a:t>other</a:t>
            </a:r>
            <a:r>
              <a:rPr i="1" lang="en-US" sz="2400"/>
              <a:t> </a:t>
            </a:r>
            <a:r>
              <a:rPr b="1" i="1" lang="en-US" sz="2400"/>
              <a:t>variable</a:t>
            </a:r>
            <a:r>
              <a:rPr i="1" lang="en-US" sz="2400"/>
              <a:t> determining the position on the </a:t>
            </a:r>
            <a:r>
              <a:rPr b="1" i="1" lang="en-US" sz="2400"/>
              <a:t>vertical</a:t>
            </a:r>
            <a:r>
              <a:rPr i="1" lang="en-US" sz="2400"/>
              <a:t> axis.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can see the scatter plot and it shows us if a data point lies outside the overall distribution of the dataset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</p:txBody>
      </p:sp>
      <p:pic>
        <p:nvPicPr>
          <p:cNvPr descr="https://miro.medium.com/max/1050/1*U9xFbeRN_rHJl3m6B-sbSg.png" id="289" name="Google Shape;2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114800"/>
            <a:ext cx="6934200" cy="260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Detecting and Filtering Outliers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228600" y="914400"/>
            <a:ext cx="876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20"/>
              <a:buNone/>
            </a:pPr>
            <a:r>
              <a:rPr b="1" lang="en-US" sz="2220">
                <a:solidFill>
                  <a:srgbClr val="FF0000"/>
                </a:solidFill>
              </a:rPr>
              <a:t>Using Z score</a:t>
            </a:r>
            <a:endParaRPr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US" sz="2220"/>
              <a:t>The </a:t>
            </a:r>
            <a:r>
              <a:rPr b="1" i="1" lang="en-US" sz="2220"/>
              <a:t>Z-score</a:t>
            </a:r>
            <a:r>
              <a:rPr i="1" lang="en-US" sz="2220"/>
              <a:t> is the signed number of standard deviations by which the value of data a point is above the mean value of what is being measured.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Z score = (Observation — Mean)/Standard Deviation</a:t>
            </a:r>
            <a:endParaRPr sz="222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z = (X — μ) / σ</a:t>
            </a:r>
            <a:endParaRPr b="1" sz="222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The data points which are  too far from zero will be treated as the outliers. </a:t>
            </a:r>
            <a:endParaRPr sz="222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In most of the cases a threshold of 3 or -3 is used i.e if the Z-score value is greater than or less than 3 or -3 respectively, that data point will be identified as outliers.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We will use Z-score function defined in scipy library to detect the outliers.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from scipy import stats</a:t>
            </a:r>
            <a:br>
              <a:rPr lang="en-US" sz="2220"/>
            </a:br>
            <a:r>
              <a:rPr lang="en-US" sz="2220"/>
              <a:t>import numpy as npz = np.abs(stats.zscore(boston_df))</a:t>
            </a:r>
            <a:br>
              <a:rPr lang="en-US" sz="2220"/>
            </a:br>
            <a:r>
              <a:rPr lang="en-US" sz="2220"/>
              <a:t>print(z)</a:t>
            </a:r>
            <a:endParaRPr sz="2220"/>
          </a:p>
          <a:p>
            <a:pPr indent="-20193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i="1" sz="222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Detecting and Filtering Outliers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228600" y="914400"/>
            <a:ext cx="876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data= [10,12,12,13,12,11,14,13,15,10,10,10,100,12,14,13, 12,10, 10,11,12,15,12,13,12,11,14,13,15,10,15,12,10,14,13,15,10]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import numpy as np</a:t>
            </a:r>
            <a:br>
              <a:rPr lang="en-US" sz="2400"/>
            </a:br>
            <a:r>
              <a:rPr lang="en-US" sz="2400"/>
              <a:t>import pandas as pd</a:t>
            </a:r>
            <a:br>
              <a:rPr lang="en-US" sz="2400"/>
            </a:br>
            <a:r>
              <a:rPr lang="en-US" sz="2400"/>
              <a:t>outliers=[]</a:t>
            </a:r>
            <a:br>
              <a:rPr lang="en-US" sz="2400"/>
            </a:br>
            <a:r>
              <a:rPr lang="en-US" sz="2400"/>
              <a:t>threshold=3</a:t>
            </a:r>
            <a:br>
              <a:rPr lang="en-US" sz="2400"/>
            </a:br>
            <a:r>
              <a:rPr lang="en-US" sz="2400"/>
              <a:t>m= np.mean(data)</a:t>
            </a:r>
            <a:br>
              <a:rPr lang="en-US" sz="2400"/>
            </a:br>
            <a:r>
              <a:rPr lang="en-US" sz="2400"/>
              <a:t>st=np.std(data)</a:t>
            </a:r>
            <a:br>
              <a:rPr lang="en-US" sz="2400"/>
            </a:br>
            <a:r>
              <a:rPr lang="en-US" sz="2400"/>
              <a:t>for y in data:</a:t>
            </a:r>
            <a:br>
              <a:rPr lang="en-US" sz="2400"/>
            </a:br>
            <a:r>
              <a:rPr lang="en-US" sz="2400"/>
              <a:t>z_score= (y - m)/st</a:t>
            </a:r>
            <a:br>
              <a:rPr lang="en-US" sz="2400"/>
            </a:br>
            <a:r>
              <a:rPr lang="en-US" sz="2400"/>
              <a:t>if np.abs(z_score) &gt; threshold:</a:t>
            </a:r>
            <a:br>
              <a:rPr lang="en-US" sz="2400"/>
            </a:br>
            <a:r>
              <a:rPr lang="en-US" sz="2400"/>
              <a:t>outliers.append(y)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print(outliers)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Permutation and Random Sampling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4572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Permuting (randomly reordering) a Series or the rows in a DataFrame is easy to do using the numpy.random.permutation function.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Calling permutation with the length of the axis you want to permute produces an array of integers indicating the new ordering: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02842"/>
            <a:ext cx="7620000" cy="330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Permutation and Random Sampling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4572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select a random subset without replacement, one way is to slice off the first k elements of the array returned by permutation, where k is the desired subset size.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 are much more efficient sampling-without-replacement algorithms, but this is an easy strategy that uses readily available tools: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15" name="Google Shape;3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21037"/>
            <a:ext cx="7467600" cy="206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Computing Indicator/Dummy Variables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457198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Another type of transformation for statistical modeling or machine learning applications is converting a categorical variable into a “dummy” or “indicator” matrix.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a column in a DataFrame has k distinct values, you would derive a matrix or DataFrame containing k columns containing all 1’s and 0’s. pandas has a get_dummies function for doing this, though devising one yourself is not difficult.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Let’s return to an earlier example DataFrame: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22" name="Google Shape;32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191000"/>
            <a:ext cx="6477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457198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None/>
            </a:pPr>
            <a:r>
              <a:rPr b="1" lang="en-US" sz="4400">
                <a:solidFill>
                  <a:srgbClr val="00B050"/>
                </a:solidFill>
              </a:rPr>
              <a:t> </a:t>
            </a:r>
            <a:endParaRPr sz="4400">
              <a:solidFill>
                <a:srgbClr val="00B050"/>
              </a:solidFill>
            </a:endParaRPr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b="1" sz="4400">
              <a:solidFill>
                <a:srgbClr val="00B050"/>
              </a:solidFill>
            </a:endParaRPr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rgbClr val="00B050"/>
              </a:buClr>
              <a:buSzPts val="4400"/>
              <a:buNone/>
            </a:pPr>
            <a:r>
              <a:rPr b="1" lang="en-US" sz="4400">
                <a:solidFill>
                  <a:srgbClr val="00B050"/>
                </a:solidFill>
              </a:rPr>
              <a:t>String Manipulation</a:t>
            </a:r>
            <a:endParaRPr sz="4400">
              <a:solidFill>
                <a:srgbClr val="00B050"/>
              </a:solidFill>
            </a:endParaRPr>
          </a:p>
          <a:p>
            <a:pPr indent="-63500" lvl="0" marL="342900" rtl="0" algn="just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br>
              <a:rPr b="1" lang="en-US" sz="3200">
                <a:solidFill>
                  <a:srgbClr val="00B050"/>
                </a:solidFill>
              </a:rPr>
            </a:br>
            <a:r>
              <a:rPr b="1" lang="en-US" sz="3200">
                <a:solidFill>
                  <a:srgbClr val="00B050"/>
                </a:solidFill>
              </a:rPr>
              <a:t>String Manipulation</a:t>
            </a:r>
            <a:br>
              <a:rPr lang="en-US" sz="3200">
                <a:solidFill>
                  <a:srgbClr val="00B050"/>
                </a:solidFill>
              </a:rPr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333" name="Google Shape;333;p49"/>
          <p:cNvSpPr txBox="1"/>
          <p:nvPr>
            <p:ph idx="1" type="body"/>
          </p:nvPr>
        </p:nvSpPr>
        <p:spPr>
          <a:xfrm>
            <a:off x="457198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Python has long been a popular data munging language in part due to its ease-of-use for string and text processing.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Most text operations are made simple with the string object’s built-in methods.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more complex pattern matching and text manipulations,regular expressions may be needed.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pandas adds to the mix by enabling you to apply string and regular expressions concisely on whole arrays of data, additionally handling the annoyance of missing data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br>
              <a:rPr b="1" lang="en-US" sz="3200">
                <a:solidFill>
                  <a:srgbClr val="00B050"/>
                </a:solidFill>
              </a:rPr>
            </a:br>
            <a:r>
              <a:rPr b="1" lang="en-US" sz="3200">
                <a:solidFill>
                  <a:srgbClr val="00B050"/>
                </a:solidFill>
              </a:rPr>
              <a:t>String Object Methods</a:t>
            </a:r>
            <a:br>
              <a:rPr lang="en-US" sz="3200">
                <a:solidFill>
                  <a:srgbClr val="00B050"/>
                </a:solidFill>
              </a:rPr>
            </a:br>
            <a:endParaRPr sz="3200">
              <a:solidFill>
                <a:srgbClr val="FF0000"/>
              </a:solidFill>
            </a:endParaRPr>
          </a:p>
        </p:txBody>
      </p:sp>
      <p:pic>
        <p:nvPicPr>
          <p:cNvPr id="339" name="Google Shape;339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9200"/>
            <a:ext cx="82296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br>
              <a:rPr b="1" lang="en-US" sz="3200">
                <a:solidFill>
                  <a:srgbClr val="00B050"/>
                </a:solidFill>
              </a:rPr>
            </a:br>
            <a:r>
              <a:rPr b="1" lang="en-US" sz="3200">
                <a:solidFill>
                  <a:srgbClr val="00B050"/>
                </a:solidFill>
              </a:rPr>
              <a:t>String Object Methods</a:t>
            </a:r>
            <a:br>
              <a:rPr lang="en-US" sz="3200">
                <a:solidFill>
                  <a:srgbClr val="00B050"/>
                </a:solidFill>
              </a:rPr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46" name="Google Shape;34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22337"/>
            <a:ext cx="8382000" cy="578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Database-style DataFrame Merges</a:t>
            </a:r>
            <a:endParaRPr sz="2800">
              <a:solidFill>
                <a:srgbClr val="00B050"/>
              </a:solidFill>
            </a:endParaRPr>
          </a:p>
        </p:txBody>
      </p:sp>
      <p:pic>
        <p:nvPicPr>
          <p:cNvPr id="104" name="Google Shape;10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914400"/>
            <a:ext cx="4572000" cy="191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838200" y="2828836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I didn’t specify which column to join on. If not specified, merge uses the overlapping column names as the keys. It’s a good practice to specify explicitly, though: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029165"/>
            <a:ext cx="3876675" cy="2447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br>
              <a:rPr b="1" lang="en-US" sz="3200">
                <a:solidFill>
                  <a:srgbClr val="00B050"/>
                </a:solidFill>
              </a:rPr>
            </a:br>
            <a:r>
              <a:rPr b="1" lang="en-US" sz="3200">
                <a:solidFill>
                  <a:srgbClr val="00B050"/>
                </a:solidFill>
              </a:rPr>
              <a:t>String Object Methods</a:t>
            </a:r>
            <a:br>
              <a:rPr lang="en-US" sz="3200">
                <a:solidFill>
                  <a:srgbClr val="00B050"/>
                </a:solidFill>
              </a:rPr>
            </a:br>
            <a:endParaRPr sz="3200">
              <a:solidFill>
                <a:srgbClr val="FF0000"/>
              </a:solidFill>
            </a:endParaRPr>
          </a:p>
        </p:txBody>
      </p:sp>
      <p:pic>
        <p:nvPicPr>
          <p:cNvPr id="352" name="Google Shape;35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066800"/>
            <a:ext cx="76200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581400"/>
            <a:ext cx="7467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Regular expressions</a:t>
            </a:r>
            <a:endParaRPr sz="3200">
              <a:solidFill>
                <a:srgbClr val="00B050"/>
              </a:solidFill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457200" y="9906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Regular expressions </a:t>
            </a:r>
            <a:r>
              <a:rPr lang="en-US" sz="2400"/>
              <a:t>provide a flexible way to search or match string patterns in text.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single expression, commonly called a </a:t>
            </a:r>
            <a:r>
              <a:rPr i="1" lang="en-US" sz="2400"/>
              <a:t>regex</a:t>
            </a:r>
            <a:r>
              <a:rPr lang="en-US" sz="2400"/>
              <a:t>, is a string formed according to the regular expression language.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Python’s built-in re module is responsible for applying regular expressions to strings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60" name="Google Shape;36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276600"/>
            <a:ext cx="7467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Regular expressions</a:t>
            </a:r>
            <a:endParaRPr sz="3200">
              <a:solidFill>
                <a:srgbClr val="00B050"/>
              </a:solidFill>
            </a:endParaRPr>
          </a:p>
        </p:txBody>
      </p:sp>
      <p:pic>
        <p:nvPicPr>
          <p:cNvPr id="366" name="Google Shape;366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229600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Regular expressions</a:t>
            </a:r>
            <a:endParaRPr sz="3200">
              <a:solidFill>
                <a:srgbClr val="00B050"/>
              </a:solidFill>
            </a:endParaRPr>
          </a:p>
        </p:txBody>
      </p:sp>
      <p:pic>
        <p:nvPicPr>
          <p:cNvPr id="372" name="Google Shape;37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95400"/>
            <a:ext cx="8153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Vectorized string functions in pandas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79" name="Google Shape;37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90600"/>
            <a:ext cx="8077199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Vectorized string functions in pandas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385" name="Google Shape;38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1"/>
            <a:ext cx="81534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657600"/>
            <a:ext cx="7848600" cy="239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Vectorized string functions in pandas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392" name="Google Shape;392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143000"/>
            <a:ext cx="8152263" cy="550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Database-style DataFrame Merges</a:t>
            </a:r>
            <a:endParaRPr sz="2800">
              <a:solidFill>
                <a:srgbClr val="00B050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 column names are different in each object, you can specify them separately: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df3 = DataFrame({'lkey': ['b', 'b', 'a', 'c', 'a', 'a', 'b'], ....: 'data1': range(7)})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df4 = DataFrame({'rkey': ['a', 'b', 'd'],....: 'data2': range(3)})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457432"/>
            <a:ext cx="5181600" cy="271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Database-style DataFrame Merges</a:t>
            </a:r>
            <a:endParaRPr sz="2800">
              <a:solidFill>
                <a:srgbClr val="00B05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probably noticed that the 'c' and 'd' values and associated data are missing from the result.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By default merge does an 'inner' join; the keys in the result are the intersection.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 possible options are 'left', 'right', and 'outer'. 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outer join takes the union of the keys, combining the effect of applying both left and right joins: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962400"/>
            <a:ext cx="48006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Database-style DataFrame Merges</a:t>
            </a:r>
            <a:endParaRPr sz="2800">
              <a:solidFill>
                <a:srgbClr val="00B050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merge with multiple keys, pass a list of column names: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526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Database-style DataFrame Merges</a:t>
            </a:r>
            <a:endParaRPr sz="2800">
              <a:solidFill>
                <a:srgbClr val="00B050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merge function arguments:</a:t>
            </a:r>
            <a:endParaRPr sz="2400">
              <a:solidFill>
                <a:srgbClr val="FF0000"/>
              </a:solidFill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1"/>
            <a:ext cx="75438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Database-style DataFrame Merges</a:t>
            </a:r>
            <a:endParaRPr sz="2800">
              <a:solidFill>
                <a:srgbClr val="00B050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Merging on Index</a:t>
            </a:r>
            <a:endParaRPr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some cases, the merge key or keys in a DataFrame will be found in its index. In this case, you can pass left_index=True or right_index=True (or both) to indicate that the index should be used as the merge key: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048000"/>
            <a:ext cx="61721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