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482" r:id="rId2"/>
    <p:sldId id="483" r:id="rId3"/>
    <p:sldId id="484" r:id="rId4"/>
    <p:sldId id="485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5" r:id="rId13"/>
    <p:sldId id="496" r:id="rId14"/>
    <p:sldId id="497" r:id="rId15"/>
    <p:sldId id="498" r:id="rId16"/>
    <p:sldId id="499" r:id="rId17"/>
    <p:sldId id="500" r:id="rId18"/>
    <p:sldId id="502" r:id="rId19"/>
    <p:sldId id="503" r:id="rId20"/>
    <p:sldId id="504" r:id="rId21"/>
    <p:sldId id="506" r:id="rId22"/>
    <p:sldId id="511" r:id="rId23"/>
    <p:sldId id="507" r:id="rId24"/>
    <p:sldId id="508" r:id="rId25"/>
    <p:sldId id="509" r:id="rId26"/>
    <p:sldId id="510" r:id="rId27"/>
    <p:sldId id="512" r:id="rId28"/>
    <p:sldId id="513" r:id="rId29"/>
    <p:sldId id="514" r:id="rId30"/>
    <p:sldId id="515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6" r:id="rId49"/>
    <p:sldId id="537" r:id="rId50"/>
    <p:sldId id="538" r:id="rId51"/>
    <p:sldId id="539" r:id="rId52"/>
    <p:sldId id="542" r:id="rId53"/>
    <p:sldId id="543" r:id="rId54"/>
    <p:sldId id="544" r:id="rId55"/>
    <p:sldId id="545" r:id="rId56"/>
    <p:sldId id="53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ue_(mathematics)" TargetMode="External"/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t_of_observation#Data_point" TargetMode="External"/><Relationship Id="rId4" Type="http://schemas.openxmlformats.org/officeDocument/2006/relationships/hyperlink" Target="https://en.wikipedia.org/wiki/Variable_(mathematics)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html#pandas.DataFrame" TargetMode="External"/><Relationship Id="rId2" Type="http://schemas.openxmlformats.org/officeDocument/2006/relationships/hyperlink" Target="https://pandas.pydata.org/pandas-docs/stable/reference/api/pandas.Series.html#pandas.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Series.html#pandas.Serie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Introduction to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Pandas</a:t>
            </a:r>
            <a:r>
              <a:rPr lang="en-US" dirty="0"/>
              <a:t> is Python package for data analysis. </a:t>
            </a:r>
          </a:p>
          <a:p>
            <a:pPr algn="just"/>
            <a:r>
              <a:rPr lang="en-US" dirty="0"/>
              <a:t>It Provides built-in data structures which simplify the manipulation and analysis of data sets. </a:t>
            </a:r>
          </a:p>
          <a:p>
            <a:pPr algn="just"/>
            <a:r>
              <a:rPr lang="en-US" dirty="0"/>
              <a:t>Pandas is easy to use and </a:t>
            </a:r>
            <a:r>
              <a:rPr lang="en-US" dirty="0" smtClean="0"/>
              <a:t>powerful.</a:t>
            </a:r>
            <a:endParaRPr lang="en-US" dirty="0"/>
          </a:p>
          <a:p>
            <a:pPr algn="just"/>
            <a:r>
              <a:rPr lang="en-US" b="1" dirty="0" smtClean="0"/>
              <a:t>pandas</a:t>
            </a:r>
            <a:r>
              <a:rPr lang="en-US" dirty="0"/>
              <a:t> is a </a:t>
            </a:r>
            <a:r>
              <a:rPr lang="en-US" dirty="0">
                <a:hlinkClick r:id="rId2"/>
              </a:rPr>
              <a:t>Python</a:t>
            </a:r>
            <a:r>
              <a:rPr lang="en-US" dirty="0"/>
              <a:t> package providing fast, flexible, and expressive data structures designed to make working with “relational” or “labeled” data </a:t>
            </a:r>
          </a:p>
          <a:p>
            <a:pPr algn="just"/>
            <a:r>
              <a:rPr lang="en-US" dirty="0">
                <a:hlinkClick r:id="rId3"/>
              </a:rPr>
              <a:t>http://pandas.pydata.org/pandas-docs/stable/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you can use values in the index when </a:t>
            </a:r>
            <a:r>
              <a:rPr lang="en-US" dirty="0" smtClean="0"/>
              <a:t>selecting single </a:t>
            </a:r>
            <a:r>
              <a:rPr lang="en-US" dirty="0"/>
              <a:t>values or a set of values:</a:t>
            </a:r>
          </a:p>
          <a:p>
            <a:pPr marL="0" indent="0">
              <a:buNone/>
            </a:pPr>
            <a:r>
              <a:rPr lang="en-US" dirty="0"/>
              <a:t>In [11]: obj2['a']</a:t>
            </a:r>
          </a:p>
          <a:p>
            <a:pPr marL="0" indent="0">
              <a:buNone/>
            </a:pPr>
            <a:r>
              <a:rPr lang="en-US" dirty="0"/>
              <a:t>Out[11]: -5</a:t>
            </a:r>
          </a:p>
          <a:p>
            <a:pPr marL="0" indent="0">
              <a:buNone/>
            </a:pPr>
            <a:r>
              <a:rPr lang="en-US" dirty="0"/>
              <a:t>In [12]: obj2['d'] = 6</a:t>
            </a:r>
          </a:p>
          <a:p>
            <a:pPr marL="0" indent="0">
              <a:buNone/>
            </a:pPr>
            <a:r>
              <a:rPr lang="it-IT" dirty="0"/>
              <a:t>In [13]: obj2[['c', 'a', 'd']]</a:t>
            </a:r>
          </a:p>
          <a:p>
            <a:pPr marL="0" indent="0">
              <a:buNone/>
            </a:pPr>
            <a:r>
              <a:rPr lang="en-US" dirty="0"/>
              <a:t>Out[13]: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smtClean="0"/>
              <a:t>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	-</a:t>
            </a: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d </a:t>
            </a:r>
            <a:r>
              <a:rPr lang="en-US" dirty="0" smtClean="0"/>
              <a:t>	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4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 smtClean="0"/>
              <a:t>You may apply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 operations, such as filtering with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array and scalar multiplication.</a:t>
            </a:r>
          </a:p>
          <a:p>
            <a:endParaRPr lang="en-US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74849"/>
            <a:ext cx="6445250" cy="39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076700"/>
            <a:ext cx="4165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isnull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notnull</a:t>
            </a:r>
            <a:r>
              <a:rPr lang="en-US" dirty="0" smtClean="0"/>
              <a:t>() </a:t>
            </a:r>
            <a:r>
              <a:rPr lang="en-US" dirty="0"/>
              <a:t>functions in pandas should be used </a:t>
            </a:r>
            <a:r>
              <a:rPr lang="en-US" dirty="0" smtClean="0"/>
              <a:t>to detect </a:t>
            </a:r>
            <a:r>
              <a:rPr lang="en-US" dirty="0"/>
              <a:t>missing 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In [25]: obj4</a:t>
            </a:r>
          </a:p>
          <a:p>
            <a:pPr marL="0" indent="0">
              <a:buNone/>
            </a:pPr>
            <a:r>
              <a:rPr lang="en-US" dirty="0"/>
              <a:t>Out[25]:</a:t>
            </a:r>
          </a:p>
          <a:p>
            <a:pPr marL="0" indent="0">
              <a:buNone/>
            </a:pPr>
            <a:r>
              <a:rPr lang="en-US" dirty="0"/>
              <a:t>California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Ohio 35000</a:t>
            </a:r>
          </a:p>
          <a:p>
            <a:pPr marL="0" indent="0">
              <a:buNone/>
            </a:pPr>
            <a:r>
              <a:rPr lang="en-US" dirty="0"/>
              <a:t>Oregon 16000</a:t>
            </a:r>
          </a:p>
          <a:p>
            <a:pPr marL="0" indent="0">
              <a:buNone/>
            </a:pPr>
            <a:r>
              <a:rPr lang="en-US" dirty="0"/>
              <a:t>Texas 71000</a:t>
            </a: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892300"/>
            <a:ext cx="649605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193800"/>
            <a:ext cx="11512731" cy="555969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represents a tabular, spreadsheet-like data structure containing an </a:t>
            </a:r>
            <a:r>
              <a:rPr lang="en-US" dirty="0" smtClean="0"/>
              <a:t>ordered collection </a:t>
            </a:r>
            <a:r>
              <a:rPr lang="en-US" dirty="0"/>
              <a:t>of columns, each of which can be a different value type (</a:t>
            </a:r>
            <a:r>
              <a:rPr lang="en-US" dirty="0" err="1" smtClean="0"/>
              <a:t>numeric,string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etc.).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DataFrame</a:t>
            </a:r>
            <a:r>
              <a:rPr lang="en-US" dirty="0"/>
              <a:t> has both a row and column index; it can </a:t>
            </a:r>
            <a:r>
              <a:rPr lang="en-US" dirty="0" smtClean="0"/>
              <a:t>be thought </a:t>
            </a:r>
            <a:r>
              <a:rPr lang="en-US" dirty="0"/>
              <a:t>of as a </a:t>
            </a:r>
            <a:r>
              <a:rPr lang="en-US" dirty="0" err="1"/>
              <a:t>dict</a:t>
            </a:r>
            <a:r>
              <a:rPr lang="en-US" dirty="0"/>
              <a:t> of Series (one for all sharing the same index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Like Series, </a:t>
            </a:r>
            <a:r>
              <a:rPr lang="en-US" dirty="0" err="1"/>
              <a:t>DataFrame</a:t>
            </a:r>
            <a:r>
              <a:rPr lang="en-US" dirty="0"/>
              <a:t> accepts many different kinds of input:</a:t>
            </a:r>
          </a:p>
          <a:p>
            <a:pPr algn="just"/>
            <a:r>
              <a:rPr lang="en-US" dirty="0" err="1"/>
              <a:t>Dict</a:t>
            </a:r>
            <a:r>
              <a:rPr lang="en-US" dirty="0"/>
              <a:t> of 1D </a:t>
            </a:r>
            <a:r>
              <a:rPr lang="en-US" dirty="0" err="1"/>
              <a:t>ndarrays</a:t>
            </a:r>
            <a:r>
              <a:rPr lang="en-US" dirty="0"/>
              <a:t>, lists, </a:t>
            </a:r>
            <a:r>
              <a:rPr lang="en-US" dirty="0" err="1"/>
              <a:t>dicts</a:t>
            </a:r>
            <a:r>
              <a:rPr lang="en-US" dirty="0"/>
              <a:t>, or Series</a:t>
            </a: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en-US" sz="2400" dirty="0" err="1">
                <a:solidFill>
                  <a:srgbClr val="FF0000"/>
                </a:solidFill>
              </a:rPr>
              <a:t>dict</a:t>
            </a:r>
            <a:r>
              <a:rPr lang="en-US" sz="2400" dirty="0">
                <a:solidFill>
                  <a:srgbClr val="FF0000"/>
                </a:solidFill>
              </a:rPr>
              <a:t> of </a:t>
            </a:r>
            <a:r>
              <a:rPr lang="en-US" sz="2400" dirty="0" err="1">
                <a:solidFill>
                  <a:srgbClr val="FF0000"/>
                </a:solidFill>
              </a:rPr>
              <a:t>ndarrays</a:t>
            </a:r>
            <a:r>
              <a:rPr lang="en-US" sz="2400" dirty="0">
                <a:solidFill>
                  <a:srgbClr val="FF0000"/>
                </a:solidFill>
              </a:rPr>
              <a:t> / </a:t>
            </a:r>
            <a:r>
              <a:rPr lang="en-US" sz="2400" dirty="0" smtClean="0">
                <a:solidFill>
                  <a:srgbClr val="FF0000"/>
                </a:solidFill>
              </a:rPr>
              <a:t>lists: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ndarrays</a:t>
            </a:r>
            <a:r>
              <a:rPr lang="en-US" sz="2400" dirty="0"/>
              <a:t> must all be the same length. If an index is passed, it must clearly also be the same length as the arrays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If no index is passed, the result will be range(n), where n is the array length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2" y="2565400"/>
            <a:ext cx="11196597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0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If you specify a sequence of columns, the </a:t>
            </a:r>
            <a:r>
              <a:rPr lang="en-US" dirty="0" err="1"/>
              <a:t>DataFrame’s</a:t>
            </a:r>
            <a:r>
              <a:rPr lang="en-US" dirty="0"/>
              <a:t> columns will be exactly </a:t>
            </a:r>
            <a:r>
              <a:rPr lang="en-US" dirty="0" smtClean="0"/>
              <a:t>what you </a:t>
            </a:r>
            <a:r>
              <a:rPr lang="en-US" dirty="0"/>
              <a:t>pass</a:t>
            </a:r>
            <a:r>
              <a:rPr lang="en-US" dirty="0" smtClean="0"/>
              <a:t>:</a:t>
            </a:r>
          </a:p>
          <a:p>
            <a:endParaRPr lang="en-US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22463"/>
            <a:ext cx="10579100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5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As with Series, if you pass a column that isn’t contained in data, it will appear with </a:t>
            </a:r>
            <a:r>
              <a:rPr lang="en-US" dirty="0" smtClean="0"/>
              <a:t>NA values </a:t>
            </a:r>
            <a:r>
              <a:rPr lang="en-US" dirty="0"/>
              <a:t>in the </a:t>
            </a:r>
            <a:r>
              <a:rPr lang="en-US" dirty="0" smtClean="0"/>
              <a:t>result.</a:t>
            </a:r>
          </a:p>
          <a:p>
            <a:endParaRPr lang="en-US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87574"/>
            <a:ext cx="9334500" cy="262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811821"/>
            <a:ext cx="6545262" cy="12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8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either by </a:t>
            </a:r>
            <a:r>
              <a:rPr lang="en-US" dirty="0" err="1"/>
              <a:t>dict</a:t>
            </a:r>
            <a:r>
              <a:rPr lang="en-US" dirty="0"/>
              <a:t>-like notation or </a:t>
            </a:r>
            <a:r>
              <a:rPr lang="en-US" dirty="0" smtClean="0"/>
              <a:t>by attribute</a:t>
            </a:r>
            <a:r>
              <a:rPr lang="en-US" dirty="0"/>
              <a:t>:</a:t>
            </a:r>
          </a:p>
          <a:p>
            <a:r>
              <a:rPr lang="en-US" dirty="0"/>
              <a:t>frame2['state'] </a:t>
            </a:r>
            <a:r>
              <a:rPr lang="en-US" dirty="0" smtClean="0"/>
              <a:t>					In </a:t>
            </a:r>
            <a:r>
              <a:rPr lang="en-US" dirty="0"/>
              <a:t>[44]: frame2.year</a:t>
            </a:r>
          </a:p>
          <a:p>
            <a:r>
              <a:rPr lang="en-US" dirty="0"/>
              <a:t>Out[43]: </a:t>
            </a:r>
            <a:r>
              <a:rPr lang="en-US" dirty="0" smtClean="0"/>
              <a:t>						Out[44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 smtClean="0"/>
              <a:t>One		Ohio 					one 	2000</a:t>
            </a:r>
          </a:p>
          <a:p>
            <a:pPr marL="0" indent="0">
              <a:buNone/>
            </a:pPr>
            <a:r>
              <a:rPr lang="en-US" dirty="0" smtClean="0"/>
              <a:t>Two		 </a:t>
            </a:r>
            <a:r>
              <a:rPr lang="en-US" dirty="0"/>
              <a:t>Ohio </a:t>
            </a:r>
            <a:r>
              <a:rPr lang="en-US" dirty="0" smtClean="0"/>
              <a:t>					two 	2001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three </a:t>
            </a:r>
            <a:r>
              <a:rPr lang="en-US" dirty="0" smtClean="0"/>
              <a:t>		Ohio 					three 	2002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four </a:t>
            </a:r>
            <a:r>
              <a:rPr lang="en-US" dirty="0" smtClean="0"/>
              <a:t>		Nevada 				four 	2001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five </a:t>
            </a:r>
            <a:r>
              <a:rPr lang="en-US" dirty="0" smtClean="0"/>
              <a:t>		Nevada 				five 	2002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Name: state </a:t>
            </a:r>
            <a:r>
              <a:rPr lang="en-US" dirty="0" smtClean="0"/>
              <a:t>						Name</a:t>
            </a:r>
            <a:r>
              <a:rPr lang="en-US" dirty="0"/>
              <a:t>: year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80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 smtClean="0"/>
              <a:t>Rows </a:t>
            </a:r>
            <a:r>
              <a:rPr lang="en-US" dirty="0"/>
              <a:t>can also be retrieved by position or name by a couple of methods, such as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ix</a:t>
            </a:r>
            <a:r>
              <a:rPr lang="en-US" dirty="0" smtClean="0"/>
              <a:t> indexing field.</a:t>
            </a:r>
            <a:endParaRPr lang="en-US" dirty="0"/>
          </a:p>
          <a:p>
            <a:r>
              <a:rPr lang="en-US" dirty="0"/>
              <a:t>In [45]: frame2.ix['three']</a:t>
            </a:r>
          </a:p>
          <a:p>
            <a:r>
              <a:rPr lang="en-US" dirty="0"/>
              <a:t>Out[45]:</a:t>
            </a:r>
          </a:p>
          <a:p>
            <a:pPr marL="0" indent="0">
              <a:buNone/>
            </a:pPr>
            <a:r>
              <a:rPr lang="en-US" dirty="0"/>
              <a:t>year </a:t>
            </a:r>
            <a:r>
              <a:rPr lang="en-US" dirty="0" smtClean="0"/>
              <a:t>	2002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</a:t>
            </a:r>
            <a:r>
              <a:rPr lang="en-US" dirty="0" smtClean="0"/>
              <a:t>	Ohio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</a:t>
            </a:r>
            <a:r>
              <a:rPr lang="en-US" dirty="0" smtClean="0"/>
              <a:t>	3.6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debt </a:t>
            </a:r>
            <a:r>
              <a:rPr lang="en-US" dirty="0" smtClean="0"/>
              <a:t>	</a:t>
            </a:r>
            <a:r>
              <a:rPr lang="en-US" dirty="0" err="1" smtClean="0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Name: three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Columns can be modified by assignment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 </a:t>
            </a:r>
            <a:r>
              <a:rPr lang="en-US" sz="2600" dirty="0"/>
              <a:t>For example, the empty 'debt' column </a:t>
            </a:r>
            <a:r>
              <a:rPr lang="en-US" sz="2600" dirty="0" smtClean="0"/>
              <a:t>could be </a:t>
            </a:r>
            <a:r>
              <a:rPr lang="en-US" sz="2600" dirty="0"/>
              <a:t>assigned a scalar value or an array of values:</a:t>
            </a:r>
            <a:endParaRPr lang="en-US" sz="2600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047874"/>
            <a:ext cx="65913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3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Introduction to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pandas is well suited for many different kinds of data:</a:t>
            </a:r>
          </a:p>
          <a:p>
            <a:pPr lvl="1" algn="just"/>
            <a:r>
              <a:rPr lang="en-US" sz="2800" dirty="0"/>
              <a:t>Tabular data with heterogeneously-typed columns, as in an SQL table or Excel spreadsheet</a:t>
            </a:r>
          </a:p>
          <a:p>
            <a:pPr lvl="1" algn="just"/>
            <a:r>
              <a:rPr lang="en-US" sz="2800" dirty="0"/>
              <a:t>Ordered and unordered </a:t>
            </a:r>
            <a:r>
              <a:rPr lang="en-US" sz="2800" dirty="0" smtClean="0"/>
              <a:t>time </a:t>
            </a:r>
            <a:r>
              <a:rPr lang="en-US" sz="2800" dirty="0"/>
              <a:t>series data.</a:t>
            </a:r>
          </a:p>
          <a:p>
            <a:pPr lvl="1" algn="just"/>
            <a:r>
              <a:rPr lang="en-US" sz="2800" dirty="0"/>
              <a:t>Arbitrary matrix data </a:t>
            </a:r>
            <a:r>
              <a:rPr lang="en-US" sz="2800" dirty="0" smtClean="0"/>
              <a:t> </a:t>
            </a:r>
            <a:r>
              <a:rPr lang="en-US" sz="2800" dirty="0"/>
              <a:t>with row and column labels</a:t>
            </a:r>
          </a:p>
          <a:p>
            <a:pPr lvl="1" algn="just"/>
            <a:r>
              <a:rPr lang="en-US" sz="2800" dirty="0"/>
              <a:t>Any other form of observational / statistical data sets.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data actually need not be labeled at all to be placed into a pandas data structure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0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Another common form of data is a nested </a:t>
            </a:r>
            <a:r>
              <a:rPr lang="en-US" sz="2400" dirty="0" err="1"/>
              <a:t>dict</a:t>
            </a:r>
            <a:r>
              <a:rPr lang="en-US" sz="2400" dirty="0"/>
              <a:t> of </a:t>
            </a:r>
            <a:r>
              <a:rPr lang="en-US" sz="2400" dirty="0" err="1"/>
              <a:t>dicts</a:t>
            </a:r>
            <a:r>
              <a:rPr lang="en-US" sz="2400" dirty="0"/>
              <a:t> format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pop = {'Nevada': {2001: 2.4, 2002: 2.9</a:t>
            </a:r>
            <a:r>
              <a:rPr lang="en-US" sz="2400" dirty="0" smtClean="0"/>
              <a:t>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'Ohio': {2000: 1.5, 2001: 1.7, 2002: 3.6</a:t>
            </a:r>
            <a:r>
              <a:rPr lang="en-US" sz="2400" dirty="0" smtClean="0"/>
              <a:t>}}</a:t>
            </a:r>
          </a:p>
          <a:p>
            <a:r>
              <a:rPr lang="en-US" sz="2400" dirty="0"/>
              <a:t>If passed to </a:t>
            </a:r>
            <a:r>
              <a:rPr lang="en-US" sz="2400" dirty="0" err="1"/>
              <a:t>DataFrame</a:t>
            </a:r>
            <a:r>
              <a:rPr lang="en-US" sz="2400" dirty="0"/>
              <a:t>, it will interpret the outer </a:t>
            </a:r>
            <a:r>
              <a:rPr lang="en-US" sz="2400" dirty="0" err="1"/>
              <a:t>dict</a:t>
            </a:r>
            <a:r>
              <a:rPr lang="en-US" sz="2400" dirty="0"/>
              <a:t> keys as the columns and the </a:t>
            </a:r>
            <a:r>
              <a:rPr lang="en-US" sz="2400" dirty="0" smtClean="0"/>
              <a:t>inner keys </a:t>
            </a:r>
            <a:r>
              <a:rPr lang="en-US" sz="2400" dirty="0"/>
              <a:t>as the row indices</a:t>
            </a:r>
            <a:r>
              <a:rPr lang="en-US" sz="2400" dirty="0" smtClean="0"/>
              <a:t>:</a:t>
            </a:r>
          </a:p>
          <a:p>
            <a:endParaRPr lang="en-US" sz="2600" dirty="0"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08274"/>
            <a:ext cx="7480299" cy="397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6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Essential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Reindexing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Dropping entries from an </a:t>
            </a:r>
            <a:r>
              <a:rPr lang="en-US" dirty="0" smtClean="0"/>
              <a:t>axis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Indexing</a:t>
            </a:r>
            <a:r>
              <a:rPr lang="en-US" dirty="0"/>
              <a:t>, selection, and filtering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1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Reindexing</a:t>
            </a:r>
            <a:r>
              <a:rPr lang="en-US" dirty="0">
                <a:solidFill>
                  <a:srgbClr val="FF0000"/>
                </a:solidFill>
              </a:rPr>
              <a:t>: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critical method on pandas objects is </a:t>
            </a:r>
            <a:r>
              <a:rPr lang="en-US" dirty="0" err="1" smtClean="0"/>
              <a:t>reindex</a:t>
            </a:r>
            <a:r>
              <a:rPr lang="en-US" dirty="0" smtClean="0"/>
              <a:t> , which rearranges </a:t>
            </a:r>
            <a:r>
              <a:rPr lang="en-US" dirty="0"/>
              <a:t>the data according to the new index, </a:t>
            </a:r>
            <a:r>
              <a:rPr lang="en-US" dirty="0" smtClean="0"/>
              <a:t>introducing missing </a:t>
            </a:r>
            <a:r>
              <a:rPr lang="en-US" dirty="0"/>
              <a:t>values if any index values were not already </a:t>
            </a:r>
            <a:r>
              <a:rPr lang="en-US" dirty="0" smtClean="0"/>
              <a:t>present.</a:t>
            </a:r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2501901"/>
            <a:ext cx="58674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501902"/>
            <a:ext cx="5283200" cy="21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2" y="4622006"/>
            <a:ext cx="1164430" cy="19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Reindexing</a:t>
            </a:r>
            <a:r>
              <a:rPr lang="en-US" dirty="0">
                <a:solidFill>
                  <a:srgbClr val="FF0000"/>
                </a:solidFill>
              </a:rPr>
              <a:t>: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ffill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pad:   </a:t>
            </a:r>
            <a:r>
              <a:rPr lang="en-US" dirty="0"/>
              <a:t>Fill (or carry) values forward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31874"/>
            <a:ext cx="7583487" cy="206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670300"/>
            <a:ext cx="7494587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8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/>
            <a:r>
              <a:rPr lang="en-US" dirty="0" err="1" smtClean="0">
                <a:solidFill>
                  <a:srgbClr val="FF0000"/>
                </a:solidFill>
              </a:rPr>
              <a:t>Reindexing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With 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reindex</a:t>
            </a:r>
            <a:r>
              <a:rPr lang="en-US" dirty="0"/>
              <a:t> can </a:t>
            </a:r>
            <a:r>
              <a:rPr lang="en-US" dirty="0" smtClean="0"/>
              <a:t>alter </a:t>
            </a:r>
            <a:r>
              <a:rPr lang="en-US" dirty="0"/>
              <a:t>either the (row) index, columns, or both.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597024"/>
            <a:ext cx="7053262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546599"/>
            <a:ext cx="4800600" cy="12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9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Dropping </a:t>
            </a:r>
            <a:r>
              <a:rPr lang="en-US" dirty="0">
                <a:solidFill>
                  <a:srgbClr val="FF0000"/>
                </a:solidFill>
              </a:rPr>
              <a:t>entries from an axis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Dropping </a:t>
            </a:r>
            <a:r>
              <a:rPr lang="en-US" sz="2600" dirty="0"/>
              <a:t>one or more entries from an axis is easy if you have an index array or </a:t>
            </a:r>
            <a:r>
              <a:rPr lang="en-US" sz="2600" dirty="0" smtClean="0"/>
              <a:t>list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T</a:t>
            </a:r>
            <a:r>
              <a:rPr lang="en-US" sz="2600" dirty="0" smtClean="0"/>
              <a:t>he drop method </a:t>
            </a:r>
            <a:r>
              <a:rPr lang="en-US" sz="2600" dirty="0"/>
              <a:t>will return a new object with the indicated value or values deleted from an </a:t>
            </a:r>
            <a:r>
              <a:rPr lang="en-US" sz="2600" dirty="0" smtClean="0"/>
              <a:t>axis.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60600"/>
            <a:ext cx="83439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Dropping entries from an axis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With </a:t>
            </a:r>
            <a:r>
              <a:rPr lang="en-US" sz="2400" dirty="0" err="1"/>
              <a:t>DataFrame</a:t>
            </a:r>
            <a:r>
              <a:rPr lang="en-US" sz="2400" dirty="0"/>
              <a:t>, index values can be deleted from either axis</a:t>
            </a:r>
            <a:r>
              <a:rPr lang="en-US" sz="2400" dirty="0" smtClean="0"/>
              <a:t>: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11300"/>
            <a:ext cx="105283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119188"/>
            <a:ext cx="11499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748088"/>
            <a:ext cx="10793412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030288"/>
            <a:ext cx="11549062" cy="221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1" y="927233"/>
            <a:ext cx="10401300" cy="59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2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Introduction to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8" y="1008018"/>
            <a:ext cx="11512731" cy="58499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Here are just a few of the things that pandas does well:</a:t>
            </a:r>
          </a:p>
          <a:p>
            <a:pPr algn="just"/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</a:t>
            </a:r>
            <a:endParaRPr lang="en-US" dirty="0" smtClean="0"/>
          </a:p>
          <a:p>
            <a:pPr algn="just"/>
            <a:r>
              <a:rPr lang="en-US" dirty="0" smtClean="0"/>
              <a:t>Size </a:t>
            </a:r>
            <a:r>
              <a:rPr lang="en-US" dirty="0"/>
              <a:t>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pPr algn="just"/>
            <a:r>
              <a:rPr lang="en-US" dirty="0" smtClean="0"/>
              <a:t>Powerful</a:t>
            </a:r>
            <a:r>
              <a:rPr lang="en-US" dirty="0"/>
              <a:t>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pPr algn="just"/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pPr algn="just"/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pPr algn="just"/>
            <a:r>
              <a:rPr lang="en-US" dirty="0"/>
              <a:t>Intuitive </a:t>
            </a:r>
            <a:r>
              <a:rPr lang="en-US" b="1" dirty="0" smtClean="0"/>
              <a:t>merging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joining</a:t>
            </a:r>
            <a:r>
              <a:rPr lang="en-US" dirty="0"/>
              <a:t> </a:t>
            </a:r>
            <a:r>
              <a:rPr lang="en-US" dirty="0" smtClean="0"/>
              <a:t> and </a:t>
            </a:r>
            <a:r>
              <a:rPr lang="en-US" b="1" dirty="0"/>
              <a:t>reshaping </a:t>
            </a:r>
            <a:r>
              <a:rPr lang="en-US" dirty="0" smtClean="0"/>
              <a:t>data </a:t>
            </a:r>
            <a:r>
              <a:rPr lang="en-US" dirty="0"/>
              <a:t>sets</a:t>
            </a:r>
          </a:p>
          <a:p>
            <a:pPr algn="just"/>
            <a:r>
              <a:rPr lang="en-US" dirty="0" smtClean="0"/>
              <a:t>Robust </a:t>
            </a:r>
            <a:r>
              <a:rPr lang="en-US" dirty="0"/>
              <a:t>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</a:t>
            </a:r>
            <a:r>
              <a:rPr lang="en-US" dirty="0" smtClean="0"/>
              <a:t>files and databases.</a:t>
            </a: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2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028700"/>
            <a:ext cx="9399587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451100"/>
            <a:ext cx="903763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49312"/>
          </a:xfrm>
        </p:spPr>
        <p:txBody>
          <a:bodyPr/>
          <a:lstStyle/>
          <a:p>
            <a:pPr algn="ctr" eaLnBrk="1" hangingPunct="1"/>
            <a:r>
              <a:rPr lang="en-US" sz="3600" b="1" smtClean="0">
                <a:solidFill>
                  <a:srgbClr val="7030A0"/>
                </a:solidFill>
              </a:rPr>
              <a:t>Handling Missing Data: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096963"/>
            <a:ext cx="11009313" cy="54991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b="1" dirty="0" smtClean="0"/>
              <a:t>missing data</a:t>
            </a:r>
            <a:r>
              <a:rPr lang="en-US" dirty="0" smtClean="0"/>
              <a:t>, or </a:t>
            </a:r>
            <a:r>
              <a:rPr lang="en-US" b="1" dirty="0" smtClean="0"/>
              <a:t>missing values</a:t>
            </a:r>
            <a:r>
              <a:rPr lang="en-US" dirty="0" smtClean="0"/>
              <a:t>, occur when no </a:t>
            </a:r>
            <a:r>
              <a:rPr lang="en-US" dirty="0" smtClean="0">
                <a:hlinkClick r:id="rId2" tooltip="Data"/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hlinkClick r:id="rId3" tooltip="Value (mathematics)"/>
              </a:rPr>
              <a:t>value</a:t>
            </a:r>
            <a:r>
              <a:rPr lang="en-US" dirty="0" smtClean="0"/>
              <a:t> is stored for the </a:t>
            </a:r>
            <a:r>
              <a:rPr lang="en-US" dirty="0" smtClean="0">
                <a:hlinkClick r:id="rId4" tooltip="Variable (mathematics)"/>
              </a:rPr>
              <a:t>variable</a:t>
            </a:r>
            <a:r>
              <a:rPr lang="en-US" dirty="0" smtClean="0"/>
              <a:t> in an </a:t>
            </a:r>
            <a:r>
              <a:rPr lang="en-US" dirty="0" smtClean="0">
                <a:hlinkClick r:id="rId5" tooltip="Unit of observation"/>
              </a:rPr>
              <a:t>observation</a:t>
            </a:r>
            <a:r>
              <a:rPr lang="en-US" dirty="0" smtClean="0"/>
              <a:t>. </a:t>
            </a:r>
          </a:p>
          <a:p>
            <a:pPr algn="just" eaLnBrk="1" hangingPunct="1">
              <a:defRPr/>
            </a:pPr>
            <a:r>
              <a:rPr lang="en-US" dirty="0" smtClean="0"/>
              <a:t>Missing data are a common occurrence and can have a significant effect on the conclusions that can be drawn from the data. 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en-US" dirty="0" smtClean="0"/>
              <a:t>Missing data can occur because of non response: </a:t>
            </a:r>
          </a:p>
          <a:p>
            <a:pPr indent="515938" algn="just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no information is provided for one or more items or for a whole unit.</a:t>
            </a:r>
          </a:p>
          <a:p>
            <a:pPr indent="515938" algn="just">
              <a:buFont typeface="Wingdings" pitchFamily="2" charset="2"/>
              <a:buChar char="Ø"/>
              <a:defRPr/>
            </a:pPr>
            <a:r>
              <a:rPr lang="en-US" dirty="0" smtClean="0"/>
              <a:t>User forgot to fill in a field.</a:t>
            </a:r>
          </a:p>
          <a:p>
            <a:pPr indent="515938" algn="just">
              <a:buFont typeface="Wingdings" pitchFamily="2" charset="2"/>
              <a:buChar char="Ø"/>
              <a:defRPr/>
            </a:pPr>
            <a:r>
              <a:rPr lang="en-US" dirty="0" smtClean="0"/>
              <a:t>Data was lost while transferring manually from a legacy database.</a:t>
            </a:r>
          </a:p>
          <a:p>
            <a:pPr algn="just" eaLnBrk="1" hangingPunct="1">
              <a:defRPr/>
            </a:pPr>
            <a:r>
              <a:rPr lang="en-US" dirty="0" smtClean="0"/>
              <a:t>Missing values make it difficult for analysts to perform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9910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1109663"/>
            <a:ext cx="10515600" cy="50673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Three types of problems are usually associated with missing values </a:t>
            </a:r>
          </a:p>
          <a:p>
            <a:pPr algn="just">
              <a:defRPr/>
            </a:pPr>
            <a:r>
              <a:rPr lang="en-US" dirty="0"/>
              <a:t>loss of efficiency;</a:t>
            </a:r>
          </a:p>
          <a:p>
            <a:pPr algn="just">
              <a:defRPr/>
            </a:pPr>
            <a:r>
              <a:rPr lang="en-US" dirty="0"/>
              <a:t>we will get </a:t>
            </a:r>
            <a:r>
              <a:rPr lang="en-US" u="sng" dirty="0"/>
              <a:t>complications in handling and analyzing the data;</a:t>
            </a:r>
            <a:endParaRPr lang="en-US" dirty="0"/>
          </a:p>
          <a:p>
            <a:pPr algn="just">
              <a:defRPr/>
            </a:pPr>
            <a:r>
              <a:rPr lang="en-US" dirty="0"/>
              <a:t>bias resulting from differences between missing and complete data</a:t>
            </a:r>
          </a:p>
          <a:p>
            <a:pPr algn="just">
              <a:buFont typeface="Arial" charset="0"/>
              <a:buNone/>
              <a:defRPr/>
            </a:pPr>
            <a:endParaRPr lang="en-US" dirty="0" smtClean="0"/>
          </a:p>
          <a:p>
            <a:pPr algn="just">
              <a:buFont typeface="Arial" charset="0"/>
              <a:buNone/>
              <a:defRPr/>
            </a:pPr>
            <a:r>
              <a:rPr lang="en-US" dirty="0" smtClean="0"/>
              <a:t>In Pandas missing data is represented by two value:</a:t>
            </a:r>
          </a:p>
          <a:p>
            <a:pPr algn="just">
              <a:defRPr/>
            </a:pPr>
            <a:r>
              <a:rPr lang="en-US" dirty="0" err="1" smtClean="0"/>
              <a:t>NaN</a:t>
            </a:r>
            <a:r>
              <a:rPr lang="en-US" dirty="0" smtClean="0"/>
              <a:t> : </a:t>
            </a:r>
            <a:r>
              <a:rPr lang="en-US" dirty="0" err="1" smtClean="0"/>
              <a:t>NaN</a:t>
            </a:r>
            <a:r>
              <a:rPr lang="en-US" dirty="0" smtClean="0"/>
              <a:t> (Not a Number), is a special floating-point value recognized by all systems that use the standard IEEE floating-point representation.</a:t>
            </a:r>
          </a:p>
          <a:p>
            <a:pPr algn="just">
              <a:defRPr/>
            </a:pPr>
            <a:r>
              <a:rPr lang="en-US" dirty="0" smtClean="0"/>
              <a:t>None: None is a Python singleton object that is often used for missing data in Python code.</a:t>
            </a:r>
          </a:p>
          <a:p>
            <a:pPr algn="just">
              <a:defRPr/>
            </a:pPr>
            <a:endParaRPr lang="en-US" dirty="0" smtClean="0"/>
          </a:p>
          <a:p>
            <a:pPr algn="just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77888" y="195263"/>
            <a:ext cx="10515600" cy="849312"/>
          </a:xfrm>
        </p:spPr>
        <p:txBody>
          <a:bodyPr/>
          <a:lstStyle/>
          <a:p>
            <a:pPr algn="ctr" eaLnBrk="1" hangingPunct="1"/>
            <a:r>
              <a:rPr lang="en-US" b="1" smtClean="0">
                <a:solidFill>
                  <a:srgbClr val="7030A0"/>
                </a:solidFill>
              </a:rPr>
              <a:t>Handling Missing Values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224463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i="1" u="sng" dirty="0" smtClean="0">
                <a:solidFill>
                  <a:srgbClr val="00B050"/>
                </a:solidFill>
              </a:rPr>
              <a:t>NA handling methods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isnull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notnull</a:t>
            </a:r>
            <a:r>
              <a:rPr lang="en-US" dirty="0" smtClean="0"/>
              <a:t>:</a:t>
            </a:r>
            <a:endParaRPr lang="en-US" b="1" i="1" u="sng" dirty="0" smtClean="0"/>
          </a:p>
          <a:p>
            <a:pPr marL="514350" indent="-5143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dropna</a:t>
            </a:r>
            <a:r>
              <a:rPr lang="en-US" dirty="0" smtClean="0"/>
              <a:t>.</a:t>
            </a:r>
          </a:p>
          <a:p>
            <a:pPr marL="514350" indent="-5143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fillna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8735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903288" y="614363"/>
            <a:ext cx="10879137" cy="61134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dirty="0" smtClean="0"/>
              <a:t>To detect missing values, Pandas provides two functions : </a:t>
            </a:r>
            <a:r>
              <a:rPr lang="en-US" b="1" dirty="0" err="1" smtClean="0"/>
              <a:t>isnull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notnull</a:t>
            </a:r>
            <a:r>
              <a:rPr lang="en-US" b="1" dirty="0" smtClean="0"/>
              <a:t>()</a:t>
            </a:r>
            <a:r>
              <a:rPr lang="en-US" dirty="0" smtClean="0"/>
              <a:t> functions.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snull</a:t>
            </a:r>
            <a:r>
              <a:rPr lang="en-US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Return  </a:t>
            </a:r>
            <a:r>
              <a:rPr lang="en-US" dirty="0"/>
              <a:t>object containing </a:t>
            </a:r>
            <a:r>
              <a:rPr lang="en-US" dirty="0" err="1"/>
              <a:t>boolean</a:t>
            </a:r>
            <a:r>
              <a:rPr lang="en-US" dirty="0"/>
              <a:t> values indicating which values are missing </a:t>
            </a:r>
            <a:r>
              <a:rPr lang="en-US" dirty="0" smtClean="0"/>
              <a:t>or  NAN.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Notnull</a:t>
            </a:r>
            <a:r>
              <a:rPr lang="en-US" dirty="0" smtClean="0">
                <a:solidFill>
                  <a:srgbClr val="FF0000"/>
                </a:solidFill>
              </a:rPr>
              <a:t>(): </a:t>
            </a:r>
            <a:r>
              <a:rPr lang="en-US" dirty="0"/>
              <a:t>Negation of </a:t>
            </a:r>
            <a:r>
              <a:rPr lang="en-US" dirty="0" err="1"/>
              <a:t>isnull</a:t>
            </a:r>
            <a:r>
              <a:rPr lang="en-US" dirty="0"/>
              <a:t>.</a:t>
            </a: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smtClean="0"/>
              <a:t>data = Series(['aardvark', 'artichoke', np.nan, 'avocado'])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   Print(data)</a:t>
            </a:r>
            <a:r>
              <a:rPr lang="en-US" dirty="0" smtClean="0"/>
              <a:t>		            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data.isnull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  <a:r>
              <a:rPr lang="en-US" dirty="0" smtClean="0"/>
              <a:t>	</a:t>
            </a: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data.notnull</a:t>
            </a:r>
            <a:r>
              <a:rPr lang="en-US" dirty="0">
                <a:solidFill>
                  <a:srgbClr val="7030A0"/>
                </a:solidFill>
              </a:rPr>
              <a:t>())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4635500"/>
            <a:ext cx="2351088" cy="177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8075" y="4883150"/>
            <a:ext cx="2057400" cy="1528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20175" y="4635500"/>
            <a:ext cx="2141538" cy="1671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sz="3000" b="1" smtClean="0">
                <a:solidFill>
                  <a:srgbClr val="FF0000"/>
                </a:solidFill>
              </a:rPr>
              <a:t/>
            </a:r>
            <a:br>
              <a:rPr lang="en-US" sz="3000" b="1" smtClean="0">
                <a:solidFill>
                  <a:srgbClr val="FF0000"/>
                </a:solidFill>
              </a:rPr>
            </a:br>
            <a:r>
              <a:rPr lang="en-US" sz="3000" b="1" smtClean="0">
                <a:solidFill>
                  <a:srgbClr val="FF0000"/>
                </a:solidFill>
              </a:rPr>
              <a:t>Check for Missing Values using isnull() and notnull()</a:t>
            </a:r>
            <a:br>
              <a:rPr lang="en-US" sz="3000" b="1" smtClean="0">
                <a:solidFill>
                  <a:srgbClr val="FF0000"/>
                </a:solidFill>
              </a:rPr>
            </a:br>
            <a:endParaRPr lang="en-US" sz="3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63600" y="0"/>
            <a:ext cx="10515600" cy="836613"/>
          </a:xfrm>
        </p:spPr>
        <p:txBody>
          <a:bodyPr/>
          <a:lstStyle/>
          <a:p>
            <a:pPr algn="ctr" eaLnBrk="1" hangingPunct="1"/>
            <a:r>
              <a:rPr lang="en-US" sz="3600" b="1" smtClean="0">
                <a:solidFill>
                  <a:srgbClr val="FF0000"/>
                </a:solidFill>
              </a:rPr>
              <a:t>Filtering Out Missing Data using dropna()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44500" y="784225"/>
            <a:ext cx="11534775" cy="6073775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b="1" smtClean="0">
                <a:solidFill>
                  <a:srgbClr val="7030A0"/>
                </a:solidFill>
              </a:rPr>
              <a:t>dropna():</a:t>
            </a:r>
          </a:p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smtClean="0"/>
              <a:t>The </a:t>
            </a:r>
            <a:r>
              <a:rPr lang="en-US" b="1" smtClean="0"/>
              <a:t>dropna()</a:t>
            </a:r>
            <a:r>
              <a:rPr lang="en-US" smtClean="0"/>
              <a:t> function is used to remove a row or a column from a dataframe which has a NaN or no values in it. </a:t>
            </a:r>
          </a:p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b="1" smtClean="0"/>
              <a:t>Syntax:</a:t>
            </a:r>
          </a:p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sz="2400" smtClean="0"/>
              <a:t>		</a:t>
            </a:r>
            <a:r>
              <a:rPr lang="en-US" b="1" smtClean="0">
                <a:solidFill>
                  <a:srgbClr val="0070C0"/>
                </a:solidFill>
              </a:rPr>
              <a:t>DataFrame.dropna(axis=0, how='any', thresh=None, 							subset=None,inplace=False)</a:t>
            </a:r>
          </a:p>
          <a:p>
            <a:pPr algn="just">
              <a:spcBef>
                <a:spcPts val="600"/>
              </a:spcBef>
              <a:buFont typeface="Arial" charset="0"/>
              <a:buNone/>
            </a:pPr>
            <a:r>
              <a:rPr lang="en-US" b="1" smtClean="0"/>
              <a:t>Parameters:</a:t>
            </a:r>
            <a:endParaRPr lang="en-US" smtClean="0"/>
          </a:p>
          <a:p>
            <a:pPr>
              <a:spcBef>
                <a:spcPts val="600"/>
              </a:spcBef>
            </a:pPr>
            <a:r>
              <a:rPr lang="en-US" sz="2400" b="1" smtClean="0"/>
              <a:t>axis: </a:t>
            </a:r>
            <a:r>
              <a:rPr lang="en-US" sz="2400" smtClean="0"/>
              <a:t>axis takes int or string value for rows/columns. Input can be 0 or 1 for Integer and ‘index’ or ‘columns’ for String.</a:t>
            </a:r>
            <a:br>
              <a:rPr lang="en-US" sz="2400" smtClean="0"/>
            </a:br>
            <a:r>
              <a:rPr lang="en-US" sz="2400" b="1" smtClean="0"/>
              <a:t>how: </a:t>
            </a:r>
            <a:r>
              <a:rPr lang="en-US" sz="2400" smtClean="0"/>
              <a:t>it takes either (‘any’ or ‘all’). ‘any’ drops the row/column if ANY value is Null and ‘all’ drops only if ALL values are null.</a:t>
            </a:r>
            <a:br>
              <a:rPr lang="en-US" sz="2400" smtClean="0"/>
            </a:br>
            <a:r>
              <a:rPr lang="en-US" sz="2400" b="1" smtClean="0"/>
              <a:t>thresh: </a:t>
            </a:r>
            <a:r>
              <a:rPr lang="en-US" sz="2400" smtClean="0"/>
              <a:t>thresh takes integer value which tells minimum amount of na values to drop.</a:t>
            </a:r>
            <a:br>
              <a:rPr lang="en-US" sz="2400" smtClean="0"/>
            </a:br>
            <a:r>
              <a:rPr lang="en-US" sz="2400" b="1" smtClean="0"/>
              <a:t>subset:</a:t>
            </a:r>
            <a:r>
              <a:rPr lang="en-US" sz="2400" smtClean="0"/>
              <a:t> It’s an array which limits the dropping process to passed rows/columns through list.</a:t>
            </a:r>
            <a:br>
              <a:rPr lang="en-US" sz="2400" smtClean="0"/>
            </a:br>
            <a:r>
              <a:rPr lang="en-US" sz="2400" b="1" smtClean="0"/>
              <a:t>inplace: </a:t>
            </a:r>
            <a:r>
              <a:rPr lang="en-US" sz="2400" smtClean="0"/>
              <a:t>It is a boolean which makes the changes in data frame itself if True. </a:t>
            </a:r>
          </a:p>
          <a:p>
            <a:pPr algn="just" eaLnBrk="1" hangingPunct="1">
              <a:spcBef>
                <a:spcPts val="6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6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62833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Example:</a:t>
            </a:r>
          </a:p>
          <a:p>
            <a:pPr>
              <a:buFont typeface="Arial" charset="0"/>
              <a:buNone/>
            </a:pPr>
            <a:r>
              <a:rPr lang="pt-BR" sz="2400" smtClean="0"/>
              <a:t>from numpy import nan as NA</a:t>
            </a:r>
          </a:p>
          <a:p>
            <a:pPr>
              <a:buFont typeface="Arial" charset="0"/>
              <a:buNone/>
            </a:pPr>
            <a:r>
              <a:rPr lang="pt-BR" sz="2400" smtClean="0"/>
              <a:t>import pandas as pd</a:t>
            </a:r>
          </a:p>
          <a:p>
            <a:pPr>
              <a:buFont typeface="Arial" charset="0"/>
              <a:buNone/>
            </a:pPr>
            <a:r>
              <a:rPr lang="pt-BR" sz="2400" smtClean="0"/>
              <a:t>data = pd.Series([1, NA, 3.5, NA, 7])</a:t>
            </a:r>
          </a:p>
          <a:p>
            <a:pPr>
              <a:buFont typeface="Arial" charset="0"/>
              <a:buNone/>
            </a:pPr>
            <a:r>
              <a:rPr lang="pt-BR" sz="2400" smtClean="0"/>
              <a:t>print(data)</a:t>
            </a:r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r>
              <a:rPr lang="pt-BR" sz="2400" smtClean="0"/>
              <a:t>print(data.dropna())</a:t>
            </a:r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en-US" sz="240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0350" y="2703513"/>
            <a:ext cx="2827338" cy="1868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9075" y="5280025"/>
            <a:ext cx="2724150" cy="135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838200" y="327025"/>
            <a:ext cx="11141075" cy="6335713"/>
          </a:xfrm>
        </p:spPr>
        <p:txBody>
          <a:bodyPr/>
          <a:lstStyle/>
          <a:p>
            <a:pPr algn="just"/>
            <a:r>
              <a:rPr lang="en-US" smtClean="0"/>
              <a:t>Naturally, you could have computed this yourself by boolean indexing:</a:t>
            </a:r>
          </a:p>
          <a:p>
            <a:pPr algn="just"/>
            <a:r>
              <a:rPr lang="en-US" smtClean="0"/>
              <a:t>print(data[data.notnull()])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r>
              <a:rPr lang="en-US" smtClean="0"/>
              <a:t>With DataFrame objects, these are a bit more complex. You may want to drop rows or columns which are all NA or just those containing any NAs. dropna by default drops any row containing a missing value:</a:t>
            </a:r>
          </a:p>
          <a:p>
            <a:pPr algn="just">
              <a:buFont typeface="Arial" charset="0"/>
              <a:buNone/>
            </a:pPr>
            <a:r>
              <a:rPr lang="en-US" smtClean="0"/>
              <a:t>Example:</a:t>
            </a:r>
          </a:p>
          <a:p>
            <a:pPr algn="just">
              <a:buFont typeface="Arial" charset="0"/>
              <a:buNone/>
            </a:pPr>
            <a:r>
              <a:rPr lang="pt-BR" smtClean="0"/>
              <a:t>import pandas as pd</a:t>
            </a:r>
          </a:p>
          <a:p>
            <a:pPr algn="just">
              <a:buFont typeface="Arial" charset="0"/>
              <a:buNone/>
            </a:pPr>
            <a:r>
              <a:rPr lang="pt-BR" smtClean="0"/>
              <a:t>data = pd.DataFrame([[1., 6.5, 3.], [1., NA, NA], </a:t>
            </a:r>
          </a:p>
          <a:p>
            <a:pPr algn="just">
              <a:buFont typeface="Arial" charset="0"/>
              <a:buNone/>
            </a:pPr>
            <a:r>
              <a:rPr lang="pt-BR" smtClean="0"/>
              <a:t>                     		      [NA, NA, NA], [NA, 6.5, 3.]])</a:t>
            </a:r>
          </a:p>
          <a:p>
            <a:pPr algn="just">
              <a:buFont typeface="Arial" charset="0"/>
              <a:buNone/>
            </a:pPr>
            <a:r>
              <a:rPr lang="pt-BR" smtClean="0"/>
              <a:t>print(data)</a:t>
            </a:r>
            <a:endParaRPr lang="en-US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5450" y="955675"/>
            <a:ext cx="2724150" cy="135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0" y="3932238"/>
            <a:ext cx="2967038" cy="2468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9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14363" y="534988"/>
            <a:ext cx="11195050" cy="60753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cleaned = data.dropna()</a:t>
            </a:r>
          </a:p>
          <a:p>
            <a:pPr>
              <a:buFont typeface="Arial" charset="0"/>
              <a:buNone/>
            </a:pPr>
            <a:r>
              <a:rPr lang="en-US" smtClean="0"/>
              <a:t>print(cleaned)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Passing </a:t>
            </a:r>
            <a:r>
              <a:rPr lang="en-US" b="1" smtClean="0">
                <a:solidFill>
                  <a:srgbClr val="0070C0"/>
                </a:solidFill>
              </a:rPr>
              <a:t>how='all' </a:t>
            </a:r>
            <a:r>
              <a:rPr lang="en-US" smtClean="0">
                <a:solidFill>
                  <a:srgbClr val="0070C0"/>
                </a:solidFill>
              </a:rPr>
              <a:t>will only drop rows that are all NA</a:t>
            </a:r>
            <a:r>
              <a:rPr lang="en-US" smtClean="0"/>
              <a:t>:</a:t>
            </a:r>
          </a:p>
          <a:p>
            <a:pPr>
              <a:buFont typeface="Arial" charset="0"/>
              <a:buNone/>
            </a:pPr>
            <a:r>
              <a:rPr lang="en-US" smtClean="0"/>
              <a:t>cleaned = data.dropna(how='all')</a:t>
            </a:r>
          </a:p>
          <a:p>
            <a:pPr>
              <a:buFont typeface="Arial" charset="0"/>
              <a:buNone/>
            </a:pPr>
            <a:r>
              <a:rPr lang="en-US" smtClean="0"/>
              <a:t>print(cleaned)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Dropping columns in the same way is only a matter of passing axis=1: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data[4] = NA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print(data)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75" y="679450"/>
            <a:ext cx="2960688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1713" y="2024063"/>
            <a:ext cx="2981325" cy="162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4763" y="4675188"/>
            <a:ext cx="3644900" cy="1947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838200" y="300038"/>
            <a:ext cx="105156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cleaned = </a:t>
            </a:r>
            <a:r>
              <a:rPr lang="en-US" dirty="0" err="1" smtClean="0">
                <a:solidFill>
                  <a:srgbClr val="00B050"/>
                </a:solidFill>
              </a:rPr>
              <a:t>data.dropna</a:t>
            </a:r>
            <a:r>
              <a:rPr lang="en-US" dirty="0" smtClean="0">
                <a:solidFill>
                  <a:srgbClr val="00B050"/>
                </a:solidFill>
              </a:rPr>
              <a:t>(axis=1, how='all')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print(cleaned)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Example: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numpy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err="1" smtClean="0">
                <a:solidFill>
                  <a:srgbClr val="0070C0"/>
                </a:solidFill>
              </a:rPr>
              <a:t>np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pandas as </a:t>
            </a:r>
            <a:r>
              <a:rPr lang="en-US" dirty="0" err="1" smtClean="0">
                <a:solidFill>
                  <a:srgbClr val="0070C0"/>
                </a:solidFill>
              </a:rPr>
              <a:t>pd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pd.DataFrame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np.random.randn</a:t>
            </a:r>
            <a:r>
              <a:rPr lang="en-US" dirty="0" smtClean="0">
                <a:solidFill>
                  <a:srgbClr val="0070C0"/>
                </a:solidFill>
              </a:rPr>
              <a:t>(7, 3))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[:4, 1] = None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[:2, 2] = None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C00000"/>
                </a:solidFill>
              </a:rPr>
              <a:t>print(df.dropna(thresh=3))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7925" y="274638"/>
            <a:ext cx="3079750" cy="164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1575" y="2351088"/>
            <a:ext cx="4117975" cy="264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Data structures in 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151709"/>
            <a:ext cx="11512731" cy="560178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two primary data structures of </a:t>
            </a:r>
            <a:r>
              <a:rPr lang="en-US" dirty="0" smtClean="0"/>
              <a:t>pandas are </a:t>
            </a:r>
          </a:p>
          <a:p>
            <a:pPr lvl="1" algn="just"/>
            <a:r>
              <a:rPr lang="en-US" dirty="0"/>
              <a:t> </a:t>
            </a:r>
            <a:r>
              <a:rPr lang="en-US" dirty="0">
                <a:hlinkClick r:id="rId2" tooltip="pandas.Series"/>
              </a:rPr>
              <a:t>Series</a:t>
            </a:r>
            <a:r>
              <a:rPr lang="en-US" dirty="0"/>
              <a:t> (1-dimensional) </a:t>
            </a:r>
            <a:endParaRPr lang="en-US" dirty="0" smtClean="0"/>
          </a:p>
          <a:p>
            <a:pPr lvl="1" algn="just"/>
            <a:r>
              <a:rPr lang="en-US" dirty="0"/>
              <a:t> </a:t>
            </a:r>
            <a:r>
              <a:rPr lang="en-US" dirty="0" err="1">
                <a:hlinkClick r:id="rId3" tooltip="pandas.DataFrame"/>
              </a:rPr>
              <a:t>DataFrame</a:t>
            </a:r>
            <a:r>
              <a:rPr lang="en-US" dirty="0"/>
              <a:t> (2-dimensional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data structures </a:t>
            </a:r>
            <a:r>
              <a:rPr lang="en-US" dirty="0" smtClean="0"/>
              <a:t>handle </a:t>
            </a:r>
            <a:r>
              <a:rPr lang="en-US" dirty="0"/>
              <a:t>the vast majority of typical </a:t>
            </a:r>
            <a:r>
              <a:rPr lang="en-US" dirty="0" smtClean="0"/>
              <a:t>data in </a:t>
            </a:r>
            <a:r>
              <a:rPr lang="en-US" dirty="0"/>
              <a:t>finance, statistics, social science, and many areas of </a:t>
            </a:r>
            <a:r>
              <a:rPr lang="en-US" dirty="0" smtClean="0"/>
              <a:t>engineering.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38200" y="312738"/>
            <a:ext cx="10515600" cy="58642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Example-2</a:t>
            </a:r>
          </a:p>
          <a:p>
            <a:pPr>
              <a:buFont typeface="Arial" charset="0"/>
              <a:buNone/>
            </a:pPr>
            <a:r>
              <a:rPr lang="en-US" smtClean="0"/>
              <a:t>import numpy as np</a:t>
            </a:r>
          </a:p>
          <a:p>
            <a:pPr>
              <a:buFont typeface="Arial" charset="0"/>
              <a:buNone/>
            </a:pPr>
            <a:r>
              <a:rPr lang="en-US" smtClean="0"/>
              <a:t>import pandas a</a:t>
            </a:r>
          </a:p>
          <a:p>
            <a:pPr>
              <a:buFont typeface="Arial" charset="0"/>
              <a:buNone/>
            </a:pPr>
            <a:r>
              <a:rPr lang="en-US" smtClean="0"/>
              <a:t>df = pd.DataFrame([[np.nan, 2, np.nan, 0], </a:t>
            </a:r>
          </a:p>
          <a:p>
            <a:pPr>
              <a:buFont typeface="Arial" charset="0"/>
              <a:buNone/>
            </a:pPr>
            <a:r>
              <a:rPr lang="en-US" smtClean="0"/>
              <a:t>				[3, 4, np.nan, 1], </a:t>
            </a:r>
          </a:p>
          <a:p>
            <a:pPr>
              <a:buFont typeface="Arial" charset="0"/>
              <a:buNone/>
            </a:pPr>
            <a:r>
              <a:rPr lang="en-US" smtClean="0"/>
              <a:t>				[np.nan, np.nan, np.nan, 5],</a:t>
            </a:r>
          </a:p>
          <a:p>
            <a:pPr>
              <a:buFont typeface="Arial" charset="0"/>
              <a:buNone/>
            </a:pPr>
            <a:r>
              <a:rPr lang="en-US" smtClean="0"/>
              <a:t>				[3, 4, np.nan, 1], </a:t>
            </a:r>
          </a:p>
          <a:p>
            <a:pPr>
              <a:buFont typeface="Arial" charset="0"/>
              <a:buNone/>
            </a:pPr>
            <a:r>
              <a:rPr lang="en-US" smtClean="0"/>
              <a:t>				[3, 4, 0, 1]], </a:t>
            </a:r>
          </a:p>
          <a:p>
            <a:pPr>
              <a:buFont typeface="Arial" charset="0"/>
              <a:buNone/>
            </a:pPr>
            <a:r>
              <a:rPr lang="en-US" smtClean="0"/>
              <a:t>				columns=list('ABCD'))</a:t>
            </a:r>
          </a:p>
          <a:p>
            <a:pPr>
              <a:buFont typeface="Arial" charset="0"/>
              <a:buNone/>
            </a:pPr>
            <a:r>
              <a:rPr lang="en-US" smtClean="0"/>
              <a:t>Print(df)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pic>
        <p:nvPicPr>
          <p:cNvPr id="122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213100"/>
            <a:ext cx="4624387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812800" y="379413"/>
            <a:ext cx="10515600" cy="64785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#</a:t>
            </a:r>
            <a:r>
              <a:rPr lang="en-US" dirty="0" err="1" smtClean="0"/>
              <a:t>remve</a:t>
            </a:r>
            <a:r>
              <a:rPr lang="en-US" dirty="0" smtClean="0"/>
              <a:t> all column where all value is '</a:t>
            </a:r>
            <a:r>
              <a:rPr lang="en-US" dirty="0" err="1" smtClean="0"/>
              <a:t>NaN</a:t>
            </a:r>
            <a:r>
              <a:rPr lang="en-US" dirty="0" smtClean="0"/>
              <a:t>' exists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(axis=1, how='all')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</a:t>
            </a:r>
            <a:r>
              <a:rPr lang="en-US" dirty="0" err="1" smtClean="0"/>
              <a:t>remve</a:t>
            </a:r>
            <a:r>
              <a:rPr lang="en-US" dirty="0" smtClean="0"/>
              <a:t> all column where any value is '</a:t>
            </a:r>
            <a:r>
              <a:rPr lang="en-US" dirty="0" err="1" smtClean="0"/>
              <a:t>NaN</a:t>
            </a:r>
            <a:r>
              <a:rPr lang="en-US" dirty="0" smtClean="0"/>
              <a:t>' exists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(axis=1, how='any')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</a:t>
            </a:r>
            <a:r>
              <a:rPr lang="en-US" dirty="0" err="1" smtClean="0"/>
              <a:t>remve</a:t>
            </a:r>
            <a:r>
              <a:rPr lang="en-US" dirty="0" smtClean="0"/>
              <a:t> all rows where any row value is '</a:t>
            </a:r>
            <a:r>
              <a:rPr lang="en-US" dirty="0" err="1" smtClean="0"/>
              <a:t>NaN</a:t>
            </a:r>
            <a:r>
              <a:rPr lang="en-US" dirty="0" smtClean="0"/>
              <a:t>' exists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(axis=0, how='any')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</p:txBody>
      </p:sp>
      <p:pic>
        <p:nvPicPr>
          <p:cNvPr id="1331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157163"/>
            <a:ext cx="4152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2651125"/>
            <a:ext cx="18415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38" y="4913313"/>
            <a:ext cx="291306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838200" y="679450"/>
            <a:ext cx="10515600" cy="54975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#remove all rows having more than 2 nan values</a:t>
            </a:r>
          </a:p>
          <a:p>
            <a:pPr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(thresh=2)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#remove row where if there is any '</a:t>
            </a:r>
            <a:r>
              <a:rPr lang="en-US" dirty="0" err="1" smtClean="0"/>
              <a:t>NaN</a:t>
            </a:r>
            <a:r>
              <a:rPr lang="en-US" dirty="0" smtClean="0"/>
              <a:t>' value in column 'A‘</a:t>
            </a:r>
          </a:p>
          <a:p>
            <a:pPr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(axis=0, subset=['A'])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433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92150"/>
            <a:ext cx="390683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3398838"/>
            <a:ext cx="34607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2463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Filling in Missing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601663"/>
            <a:ext cx="10515600" cy="5811837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dirty="0" smtClean="0"/>
              <a:t>The </a:t>
            </a:r>
            <a:r>
              <a:rPr lang="en-US" sz="2600" b="1" dirty="0" err="1" smtClean="0"/>
              <a:t>fillna</a:t>
            </a:r>
            <a:r>
              <a:rPr lang="en-US" sz="2600" b="1" dirty="0" smtClean="0"/>
              <a:t>()</a:t>
            </a:r>
            <a:r>
              <a:rPr lang="en-US" sz="2600" dirty="0" smtClean="0"/>
              <a:t> function is used to fill the </a:t>
            </a:r>
            <a:r>
              <a:rPr lang="en-US" sz="2600" dirty="0" err="1" smtClean="0"/>
              <a:t>the</a:t>
            </a:r>
            <a:r>
              <a:rPr lang="en-US" sz="2600" dirty="0" smtClean="0"/>
              <a:t> missing or </a:t>
            </a:r>
            <a:r>
              <a:rPr lang="en-US" sz="2600" dirty="0" err="1" smtClean="0"/>
              <a:t>NaN</a:t>
            </a:r>
            <a:r>
              <a:rPr lang="en-US" sz="2600" dirty="0" smtClean="0"/>
              <a:t> values in the pandas </a:t>
            </a:r>
            <a:r>
              <a:rPr lang="en-US" sz="2600" dirty="0" err="1" smtClean="0"/>
              <a:t>dataframe</a:t>
            </a:r>
            <a:r>
              <a:rPr lang="en-US" sz="2600" dirty="0" smtClean="0"/>
              <a:t> with a suitable data as decided by the user.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b="1" u="sng" dirty="0" smtClean="0"/>
              <a:t>Syntax: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C00000"/>
                </a:solidFill>
              </a:rPr>
              <a:t>DataFrame.fillna</a:t>
            </a:r>
            <a:r>
              <a:rPr lang="en-US" sz="2600" dirty="0" smtClean="0">
                <a:solidFill>
                  <a:srgbClr val="C00000"/>
                </a:solidFill>
              </a:rPr>
              <a:t>(value=None, method=None, axis=None, 						</a:t>
            </a:r>
            <a:r>
              <a:rPr lang="en-US" sz="2600" dirty="0" err="1" smtClean="0">
                <a:solidFill>
                  <a:srgbClr val="C00000"/>
                </a:solidFill>
              </a:rPr>
              <a:t>inplace</a:t>
            </a:r>
            <a:r>
              <a:rPr lang="en-US" sz="2600" dirty="0" smtClean="0">
                <a:solidFill>
                  <a:srgbClr val="C00000"/>
                </a:solidFill>
              </a:rPr>
              <a:t>=False, limit=None)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b="1" u="sng" dirty="0" smtClean="0"/>
              <a:t>parameters: </a:t>
            </a:r>
            <a:endParaRPr lang="en-US" sz="2600" u="sng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7030A0"/>
                </a:solidFill>
              </a:rPr>
              <a:t>value : </a:t>
            </a:r>
            <a:r>
              <a:rPr lang="en-US" sz="2600" dirty="0" smtClean="0">
                <a:solidFill>
                  <a:srgbClr val="7030A0"/>
                </a:solidFill>
              </a:rPr>
              <a:t>Static, dictionary, array, series or </a:t>
            </a:r>
            <a:r>
              <a:rPr lang="en-US" sz="2600" dirty="0" err="1" smtClean="0">
                <a:solidFill>
                  <a:srgbClr val="7030A0"/>
                </a:solidFill>
              </a:rPr>
              <a:t>dataframe</a:t>
            </a:r>
            <a:r>
              <a:rPr lang="en-US" sz="2600" dirty="0" smtClean="0">
                <a:solidFill>
                  <a:srgbClr val="7030A0"/>
                </a:solidFill>
              </a:rPr>
              <a:t> to fill instead of </a:t>
            </a:r>
            <a:r>
              <a:rPr lang="en-US" sz="2600" dirty="0" err="1" smtClean="0">
                <a:solidFill>
                  <a:srgbClr val="7030A0"/>
                </a:solidFill>
              </a:rPr>
              <a:t>NaN</a:t>
            </a:r>
            <a:r>
              <a:rPr lang="en-US" sz="2600" dirty="0" smtClean="0">
                <a:solidFill>
                  <a:srgbClr val="7030A0"/>
                </a:solidFill>
              </a:rPr>
              <a:t>.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smtClean="0">
                <a:solidFill>
                  <a:srgbClr val="7030A0"/>
                </a:solidFill>
              </a:rPr>
              <a:t>method :</a:t>
            </a:r>
            <a:r>
              <a:rPr lang="en-US" sz="2600" dirty="0" smtClean="0">
                <a:solidFill>
                  <a:srgbClr val="7030A0"/>
                </a:solidFill>
              </a:rPr>
              <a:t> Method is used if user doesn’t pass any value. Pandas has different methods like </a:t>
            </a:r>
            <a:r>
              <a:rPr lang="en-US" sz="2600" dirty="0" err="1" smtClean="0">
                <a:solidFill>
                  <a:srgbClr val="7030A0"/>
                </a:solidFill>
              </a:rPr>
              <a:t>bfill</a:t>
            </a:r>
            <a:r>
              <a:rPr lang="en-US" sz="2600" dirty="0" smtClean="0">
                <a:solidFill>
                  <a:srgbClr val="7030A0"/>
                </a:solidFill>
              </a:rPr>
              <a:t>,  backfill or </a:t>
            </a:r>
            <a:r>
              <a:rPr lang="en-US" sz="2600" dirty="0" err="1" smtClean="0">
                <a:solidFill>
                  <a:srgbClr val="7030A0"/>
                </a:solidFill>
              </a:rPr>
              <a:t>ffill</a:t>
            </a:r>
            <a:r>
              <a:rPr lang="en-US" sz="2600" dirty="0" smtClean="0">
                <a:solidFill>
                  <a:srgbClr val="7030A0"/>
                </a:solidFill>
              </a:rPr>
              <a:t> which fills the place with value in the Forward index or Previous/Back respectively.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smtClean="0">
                <a:solidFill>
                  <a:srgbClr val="7030A0"/>
                </a:solidFill>
              </a:rPr>
              <a:t>axis: </a:t>
            </a:r>
            <a:r>
              <a:rPr lang="en-US" sz="2600" dirty="0" smtClean="0">
                <a:solidFill>
                  <a:srgbClr val="7030A0"/>
                </a:solidFill>
              </a:rPr>
              <a:t>Axis to fill on, default axis=0 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err="1" smtClean="0">
                <a:solidFill>
                  <a:srgbClr val="7030A0"/>
                </a:solidFill>
              </a:rPr>
              <a:t>inplace</a:t>
            </a:r>
            <a:r>
              <a:rPr lang="en-US" sz="2600" b="1" dirty="0" smtClean="0">
                <a:solidFill>
                  <a:srgbClr val="7030A0"/>
                </a:solidFill>
              </a:rPr>
              <a:t>: </a:t>
            </a:r>
            <a:r>
              <a:rPr lang="en-US" sz="2600" dirty="0" smtClean="0">
                <a:solidFill>
                  <a:srgbClr val="7030A0"/>
                </a:solidFill>
              </a:rPr>
              <a:t>It is a </a:t>
            </a:r>
            <a:r>
              <a:rPr lang="en-US" sz="2600" dirty="0" err="1" smtClean="0">
                <a:solidFill>
                  <a:srgbClr val="7030A0"/>
                </a:solidFill>
              </a:rPr>
              <a:t>boolean</a:t>
            </a:r>
            <a:r>
              <a:rPr lang="en-US" sz="2600" dirty="0" smtClean="0">
                <a:solidFill>
                  <a:srgbClr val="7030A0"/>
                </a:solidFill>
              </a:rPr>
              <a:t> which makes the changes in data frame itself if True.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smtClean="0">
                <a:solidFill>
                  <a:srgbClr val="7030A0"/>
                </a:solidFill>
              </a:rPr>
              <a:t>limit : </a:t>
            </a:r>
            <a:r>
              <a:rPr lang="en-US" sz="2600" dirty="0" smtClean="0">
                <a:solidFill>
                  <a:srgbClr val="7030A0"/>
                </a:solidFill>
              </a:rPr>
              <a:t>This is an integer value which specifies maximum number of </a:t>
            </a:r>
            <a:r>
              <a:rPr lang="en-US" sz="2600" dirty="0" err="1" smtClean="0">
                <a:solidFill>
                  <a:srgbClr val="7030A0"/>
                </a:solidFill>
              </a:rPr>
              <a:t>consequetive</a:t>
            </a:r>
            <a:r>
              <a:rPr lang="en-US" sz="2600" dirty="0" smtClean="0">
                <a:solidFill>
                  <a:srgbClr val="7030A0"/>
                </a:solidFill>
              </a:rPr>
              <a:t> forward/backward </a:t>
            </a:r>
            <a:r>
              <a:rPr lang="en-US" sz="2600" dirty="0" err="1" smtClean="0">
                <a:solidFill>
                  <a:srgbClr val="7030A0"/>
                </a:solidFill>
              </a:rPr>
              <a:t>NaN</a:t>
            </a:r>
            <a:r>
              <a:rPr lang="en-US" sz="2600" dirty="0" smtClean="0">
                <a:solidFill>
                  <a:srgbClr val="7030A0"/>
                </a:solidFill>
              </a:rPr>
              <a:t> value fills.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6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/>
          <p:cNvSpPr>
            <a:spLocks noGrp="1"/>
          </p:cNvSpPr>
          <p:nvPr>
            <p:ph idx="1"/>
          </p:nvPr>
        </p:nvSpPr>
        <p:spPr>
          <a:xfrm>
            <a:off x="379413" y="0"/>
            <a:ext cx="11599862" cy="65706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/>
              <a:t>Example: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numpy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err="1" smtClean="0">
                <a:solidFill>
                  <a:srgbClr val="0070C0"/>
                </a:solidFill>
              </a:rPr>
              <a:t>np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pandas as </a:t>
            </a:r>
            <a:r>
              <a:rPr lang="en-US" dirty="0" err="1" smtClean="0">
                <a:solidFill>
                  <a:srgbClr val="0070C0"/>
                </a:solidFill>
              </a:rPr>
              <a:t>pd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pd.DataFrame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np.random.randn</a:t>
            </a:r>
            <a:r>
              <a:rPr lang="en-US" dirty="0" smtClean="0">
                <a:solidFill>
                  <a:srgbClr val="0070C0"/>
                </a:solidFill>
              </a:rPr>
              <a:t>(7, 3))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[:4, 1] = None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[:2, 2] = None</a:t>
            </a:r>
          </a:p>
          <a:p>
            <a:pPr>
              <a:buFont typeface="Arial" charset="0"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fill all NAN values with 0</a:t>
            </a:r>
          </a:p>
          <a:p>
            <a:pPr>
              <a:buFont typeface="Arial" charset="0"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df.fillna</a:t>
            </a:r>
            <a:r>
              <a:rPr lang="en-US" dirty="0" smtClean="0"/>
              <a:t>(0))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750" y="457200"/>
            <a:ext cx="4962525" cy="271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5388" y="3997869"/>
            <a:ext cx="5576887" cy="265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38200" y="549275"/>
            <a:ext cx="10515600" cy="5627688"/>
          </a:xfrm>
        </p:spPr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fillna</a:t>
            </a:r>
            <a:r>
              <a:rPr lang="en-US" dirty="0" smtClean="0"/>
              <a:t> with a </a:t>
            </a:r>
            <a:r>
              <a:rPr lang="en-US" dirty="0" err="1" smtClean="0"/>
              <a:t>dict</a:t>
            </a:r>
            <a:r>
              <a:rPr lang="en-US" dirty="0" smtClean="0"/>
              <a:t> you can use a different fill value for each column: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err="1" smtClean="0">
                <a:solidFill>
                  <a:srgbClr val="7030A0"/>
                </a:solidFill>
              </a:rPr>
              <a:t>df.fillna</a:t>
            </a:r>
            <a:r>
              <a:rPr lang="en-US" dirty="0" smtClean="0">
                <a:solidFill>
                  <a:srgbClr val="7030A0"/>
                </a:solidFill>
              </a:rPr>
              <a:t>({1: 0.5}))</a:t>
            </a:r>
          </a:p>
          <a:p>
            <a:pPr>
              <a:buFont typeface="Arial" charset="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Font typeface="Arial" charset="0"/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Font typeface="Arial" charset="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err="1" smtClean="0"/>
              <a:t>fillna</a:t>
            </a:r>
            <a:r>
              <a:rPr lang="en-US" dirty="0" smtClean="0"/>
              <a:t> returns a new object, but you can modify the existing object using  </a:t>
            </a:r>
            <a:r>
              <a:rPr lang="en-US" dirty="0" err="1" smtClean="0"/>
              <a:t>inplace</a:t>
            </a:r>
            <a:r>
              <a:rPr lang="en-US" dirty="0" smtClean="0"/>
              <a:t> attribute: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df.fillna</a:t>
            </a:r>
            <a:r>
              <a:rPr lang="en-US" dirty="0" smtClean="0">
                <a:solidFill>
                  <a:srgbClr val="7030A0"/>
                </a:solidFill>
              </a:rPr>
              <a:t>(0, </a:t>
            </a:r>
            <a:r>
              <a:rPr lang="en-US" dirty="0" err="1" smtClean="0">
                <a:solidFill>
                  <a:srgbClr val="7030A0"/>
                </a:solidFill>
              </a:rPr>
              <a:t>inplace</a:t>
            </a:r>
            <a:r>
              <a:rPr lang="en-US" dirty="0" smtClean="0">
                <a:solidFill>
                  <a:srgbClr val="7030A0"/>
                </a:solidFill>
              </a:rPr>
              <a:t>=True)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print(</a:t>
            </a:r>
            <a:r>
              <a:rPr lang="en-US" dirty="0" err="1" smtClean="0">
                <a:solidFill>
                  <a:srgbClr val="7030A0"/>
                </a:solidFill>
              </a:rPr>
              <a:t>df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>
              <a:buFont typeface="Arial" charset="0"/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044258"/>
            <a:ext cx="5172075" cy="232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286" y="4075611"/>
            <a:ext cx="5408612" cy="2403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79413" y="862013"/>
            <a:ext cx="10974387" cy="53149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7030A0"/>
                </a:solidFill>
              </a:rPr>
              <a:t>df = pd.DataFrame(np.random.randn(6, 3))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7030A0"/>
                </a:solidFill>
              </a:rPr>
              <a:t>	df.ix[2:, 1] = None 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7030A0"/>
                </a:solidFill>
              </a:rPr>
              <a:t>	df.ix[4:, 2] = None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7030A0"/>
                </a:solidFill>
              </a:rPr>
              <a:t>	print(df)</a:t>
            </a:r>
          </a:p>
          <a:p>
            <a:endParaRPr lang="en-US" smtClean="0"/>
          </a:p>
          <a:p>
            <a:r>
              <a:rPr lang="en-US" smtClean="0"/>
              <a:t>print(df.fillna(method='ffill'))             print(df.fillna(method='ffill', limit=2))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9938" y="182563"/>
            <a:ext cx="4689475" cy="292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3919538"/>
            <a:ext cx="4910138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2063" y="4010025"/>
            <a:ext cx="5218112" cy="257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2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0515600" cy="52752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With </a:t>
            </a:r>
            <a:r>
              <a:rPr lang="en-US" dirty="0" err="1" smtClean="0"/>
              <a:t>fillna</a:t>
            </a:r>
            <a:r>
              <a:rPr lang="en-US" dirty="0" smtClean="0"/>
              <a:t> you can do lots of other things with a little creativity. For example, you might pass the mean or median value of a Series:</a:t>
            </a:r>
          </a:p>
          <a:p>
            <a:pPr>
              <a:defRPr/>
            </a:pPr>
            <a:endParaRPr lang="pt-BR" dirty="0" smtClean="0"/>
          </a:p>
          <a:p>
            <a:pPr indent="515938">
              <a:buFont typeface="Arial" charset="0"/>
              <a:buNone/>
              <a:defRPr/>
            </a:pPr>
            <a:r>
              <a:rPr lang="pt-BR" dirty="0" smtClean="0"/>
              <a:t>data = pd.Series([1., NA, 3.5, NA, 7])</a:t>
            </a:r>
          </a:p>
          <a:p>
            <a:pPr indent="515938">
              <a:buFont typeface="Arial" charset="0"/>
              <a:buNone/>
              <a:defRPr/>
            </a:pPr>
            <a:r>
              <a:rPr lang="en-US" dirty="0" err="1" smtClean="0"/>
              <a:t>data.fillna</a:t>
            </a:r>
            <a:r>
              <a:rPr lang="en-US" dirty="0" smtClean="0"/>
              <a:t>(</a:t>
            </a:r>
            <a:r>
              <a:rPr lang="en-US" dirty="0" err="1" smtClean="0"/>
              <a:t>data.mean</a:t>
            </a:r>
            <a:r>
              <a:rPr lang="en-US" dirty="0" smtClean="0"/>
              <a:t>())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5838" y="3565525"/>
            <a:ext cx="3332162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8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1163300" cy="5275263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statistics can be thought of as a scientific </a:t>
            </a:r>
            <a:r>
              <a:rPr lang="en-US" b="1" dirty="0"/>
              <a:t>framework for handling data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This </a:t>
            </a:r>
            <a:r>
              <a:rPr lang="en-US" dirty="0"/>
              <a:t>definition includes all the tasks involved with collecting, analyzing and interpretation of data. 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Statistics </a:t>
            </a:r>
            <a:r>
              <a:rPr lang="en-US" dirty="0"/>
              <a:t>can also refer to individual measures that </a:t>
            </a:r>
            <a:r>
              <a:rPr lang="en-US" dirty="0" smtClean="0"/>
              <a:t>represent</a:t>
            </a:r>
            <a:r>
              <a:rPr lang="en-US" dirty="0"/>
              <a:t> </a:t>
            </a:r>
            <a:r>
              <a:rPr lang="en-US" b="1" dirty="0"/>
              <a:t>summaries or aspects of the data itself</a:t>
            </a:r>
            <a:r>
              <a:rPr lang="en-US" b="1" dirty="0" smtClean="0"/>
              <a:t>.</a:t>
            </a:r>
          </a:p>
          <a:p>
            <a:pPr algn="just">
              <a:defRPr/>
            </a:pPr>
            <a:r>
              <a:rPr lang="en-US" dirty="0"/>
              <a:t>When we have a set of observations, it is useful to summarize features of our data into a single statement called </a:t>
            </a:r>
            <a:r>
              <a:rPr lang="en-US" b="1" dirty="0"/>
              <a:t>a descriptive statistic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As </a:t>
            </a:r>
            <a:r>
              <a:rPr lang="en-US" dirty="0"/>
              <a:t>their name suggests, descriptive statistics describe a particular quality of the data they </a:t>
            </a:r>
            <a:r>
              <a:rPr lang="en-US" dirty="0" smtClean="0"/>
              <a:t>summarize</a:t>
            </a:r>
          </a:p>
          <a:p>
            <a:pPr algn="just">
              <a:defRPr/>
            </a:pPr>
            <a:r>
              <a:rPr lang="en-US" dirty="0"/>
              <a:t>These statistics fall into two general categories: the </a:t>
            </a:r>
            <a:r>
              <a:rPr lang="en-US" b="1" dirty="0"/>
              <a:t>measures of central tendency</a:t>
            </a:r>
            <a:r>
              <a:rPr lang="en-US" dirty="0"/>
              <a:t> and the </a:t>
            </a:r>
            <a:r>
              <a:rPr lang="en-US" b="1" dirty="0"/>
              <a:t>measures of spread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538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4623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1163300" cy="52752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Mean or mean():</a:t>
            </a:r>
            <a:endParaRPr lang="en-US" b="1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dirty="0"/>
              <a:t>The </a:t>
            </a:r>
            <a:r>
              <a:rPr lang="en-US" b="1" dirty="0"/>
              <a:t>mean</a:t>
            </a:r>
            <a:r>
              <a:rPr lang="en-US" dirty="0"/>
              <a:t> is a descriptive statistic that looks at the average value of a data set</a:t>
            </a:r>
            <a:r>
              <a:rPr lang="en-US" dirty="0" smtClean="0"/>
              <a:t>.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If </a:t>
            </a:r>
            <a:r>
              <a:rPr lang="en-US" dirty="0" smtClean="0"/>
              <a:t>mean() called </a:t>
            </a:r>
            <a:r>
              <a:rPr lang="en-US" dirty="0"/>
              <a:t>on an empty container of data, it raises a </a:t>
            </a:r>
            <a:r>
              <a:rPr lang="en-US" dirty="0" err="1" smtClean="0"/>
              <a:t>StatisticsError</a:t>
            </a:r>
            <a:r>
              <a:rPr lang="en-US" dirty="0" smtClean="0"/>
              <a:t>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import statistics as </a:t>
            </a:r>
            <a:r>
              <a:rPr lang="en-US" dirty="0" err="1"/>
              <a:t>st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 err="1" smtClean="0"/>
              <a:t>nums</a:t>
            </a:r>
            <a:r>
              <a:rPr lang="en-US" dirty="0" smtClean="0"/>
              <a:t>=[1,2,3,5,7,9]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 err="1" smtClean="0"/>
              <a:t>st.</a:t>
            </a:r>
            <a:r>
              <a:rPr lang="en-US" b="1" dirty="0" err="1" smtClean="0"/>
              <a:t>mean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     #  4.5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Median or median():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the median is the value that coincides with the middle of the data set</a:t>
            </a:r>
            <a:r>
              <a:rPr lang="en-US" dirty="0" smtClean="0"/>
              <a:t>.</a:t>
            </a:r>
          </a:p>
          <a:p>
            <a:pPr fontAlgn="base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If there are an even amount of items, then we take the average of the two values that would “surround” the middle. </a:t>
            </a:r>
            <a:endParaRPr lang="en-US" dirty="0" smtClean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fontAlgn="base">
              <a:spcBef>
                <a:spcPts val="0"/>
              </a:spcBef>
            </a:pPr>
            <a:r>
              <a:rPr lang="en-US" dirty="0" err="1" smtClean="0"/>
              <a:t>st.</a:t>
            </a:r>
            <a:r>
              <a:rPr lang="en-US" b="1" dirty="0" err="1" smtClean="0"/>
              <a:t>median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/>
              <a:t>) </a:t>
            </a:r>
            <a:r>
              <a:rPr lang="en-US" dirty="0" smtClean="0"/>
              <a:t>#(3+5)/</a:t>
            </a:r>
            <a:r>
              <a:rPr lang="en-US" dirty="0"/>
              <a:t>2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  <a:defRPr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538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30977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hlinkClick r:id="rId2" tooltip="pandas.Series"/>
              </a:rPr>
              <a:t>Series</a:t>
            </a:r>
            <a:r>
              <a:rPr lang="en-US" dirty="0"/>
              <a:t> is a one-dimensional labeled array capable of holding any data type (integers, strings, floating point numbers, Python objects, etc</a:t>
            </a:r>
            <a:r>
              <a:rPr lang="en-US" dirty="0" smtClean="0"/>
              <a:t>.).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axis labels are collectively referred to as the </a:t>
            </a:r>
            <a:r>
              <a:rPr lang="en-US" b="1" dirty="0"/>
              <a:t>index</a:t>
            </a:r>
            <a:r>
              <a:rPr lang="en-US" dirty="0" smtClean="0"/>
              <a:t>.</a:t>
            </a:r>
          </a:p>
          <a:p>
            <a:r>
              <a:rPr lang="en-US" dirty="0"/>
              <a:t>A Series is a one-dimensional array-like object containing an array of data </a:t>
            </a:r>
            <a:r>
              <a:rPr lang="en-US" dirty="0" smtClean="0"/>
              <a:t>and </a:t>
            </a:r>
            <a:r>
              <a:rPr lang="en-US" dirty="0"/>
              <a:t>an associated array of data labels, called its </a:t>
            </a:r>
            <a:r>
              <a:rPr lang="en-US" i="1" dirty="0"/>
              <a:t>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Obj</a:t>
            </a:r>
            <a:r>
              <a:rPr lang="en-US" dirty="0" smtClean="0">
                <a:effectLst/>
              </a:rPr>
              <a:t>=</a:t>
            </a:r>
            <a:r>
              <a:rPr lang="en-US" dirty="0" err="1" smtClean="0"/>
              <a:t>pd.Series</a:t>
            </a:r>
            <a:r>
              <a:rPr lang="en-US" dirty="0" smtClean="0"/>
              <a:t>(data)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= =</a:t>
            </a:r>
            <a:r>
              <a:rPr lang="en-US" dirty="0" err="1" smtClean="0"/>
              <a:t>pd.Series</a:t>
            </a:r>
            <a:r>
              <a:rPr lang="en-US" dirty="0" smtClean="0"/>
              <a:t>(data</a:t>
            </a:r>
            <a:r>
              <a:rPr lang="en-US" dirty="0"/>
              <a:t>, index=index</a:t>
            </a:r>
            <a:r>
              <a:rPr lang="en-US" dirty="0" smtClean="0"/>
              <a:t>)   #</a:t>
            </a:r>
            <a:r>
              <a:rPr lang="en-US" dirty="0"/>
              <a:t> </a:t>
            </a:r>
            <a:r>
              <a:rPr lang="en-US" b="1" dirty="0"/>
              <a:t>index</a:t>
            </a:r>
            <a:r>
              <a:rPr lang="en-US" dirty="0"/>
              <a:t> is a list of axis labels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 data can be many different things:</a:t>
            </a:r>
          </a:p>
          <a:p>
            <a:r>
              <a:rPr lang="en-US" dirty="0"/>
              <a:t>a scalar value </a:t>
            </a:r>
          </a:p>
          <a:p>
            <a:r>
              <a:rPr lang="en-US" dirty="0" smtClean="0"/>
              <a:t>an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Python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80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1163300" cy="52752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Mode or mode():</a:t>
            </a:r>
          </a:p>
          <a:p>
            <a:pPr algn="just"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/>
              <a:t>mode is defined as the value that appears the most frequently in our data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marL="0" indent="0" fontAlgn="base">
              <a:buNone/>
            </a:pPr>
            <a:r>
              <a:rPr lang="en-US" dirty="0" err="1"/>
              <a:t>nums</a:t>
            </a:r>
            <a:r>
              <a:rPr lang="en-US" dirty="0"/>
              <a:t>=[1,2,3,5,7,9,7,2,7,6]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r>
              <a:rPr lang="en-US" dirty="0" err="1"/>
              <a:t>st.</a:t>
            </a:r>
            <a:r>
              <a:rPr lang="en-US" b="1" dirty="0" err="1"/>
              <a:t>mode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 smtClean="0"/>
              <a:t>)   # 7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538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8239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1163300" cy="52752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Range or range():</a:t>
            </a:r>
          </a:p>
          <a:p>
            <a:pPr algn="just">
              <a:spcBef>
                <a:spcPts val="0"/>
              </a:spcBef>
              <a:defRPr/>
            </a:pPr>
            <a:r>
              <a:rPr lang="en-US" dirty="0" smtClean="0"/>
              <a:t>Range </a:t>
            </a:r>
            <a:r>
              <a:rPr lang="en-US" dirty="0"/>
              <a:t>is the simplest to compute of the </a:t>
            </a:r>
            <a:r>
              <a:rPr lang="en-US" dirty="0" smtClean="0"/>
              <a:t>measures  by </a:t>
            </a:r>
            <a:r>
              <a:rPr lang="en-US" dirty="0"/>
              <a:t>subtract the smallest value </a:t>
            </a:r>
            <a:r>
              <a:rPr lang="en-US" dirty="0" smtClean="0"/>
              <a:t>of </a:t>
            </a:r>
            <a:r>
              <a:rPr lang="en-US" dirty="0"/>
              <a:t>your data set from the largest value in the data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/>
              <a:t>Ex: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/>
              <a:t>Prices=</a:t>
            </a:r>
            <a:r>
              <a:rPr lang="en-US" dirty="0" err="1" smtClean="0"/>
              <a:t>pd.series</a:t>
            </a:r>
            <a:r>
              <a:rPr lang="en-US" dirty="0" smtClean="0"/>
              <a:t>(5,7,22,55,60,8,9,15,20,)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err="1" smtClean="0"/>
              <a:t>min_price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min</a:t>
            </a:r>
            <a:r>
              <a:rPr lang="en-US" dirty="0"/>
              <a:t>(</a:t>
            </a:r>
            <a:r>
              <a:rPr lang="en-US" dirty="0"/>
              <a:t>prices</a:t>
            </a:r>
            <a:r>
              <a:rPr lang="en-US" dirty="0" smtClean="0"/>
              <a:t>)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err="1" smtClean="0"/>
              <a:t>max_price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max</a:t>
            </a:r>
            <a:r>
              <a:rPr lang="en-US" dirty="0"/>
              <a:t>(</a:t>
            </a:r>
            <a:r>
              <a:rPr lang="en-US" dirty="0"/>
              <a:t>prices</a:t>
            </a:r>
            <a:r>
              <a:rPr lang="en-US" dirty="0" smtClean="0"/>
              <a:t>)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/>
              <a:t>Range=</a:t>
            </a:r>
            <a:r>
              <a:rPr lang="en-US" dirty="0" err="1" smtClean="0"/>
              <a:t>max_price-min_price</a:t>
            </a:r>
            <a:r>
              <a:rPr lang="en-US" dirty="0" smtClean="0"/>
              <a:t>   #  55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53816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Measures </a:t>
            </a:r>
            <a:r>
              <a:rPr lang="en-US" sz="3200" b="1" dirty="0">
                <a:solidFill>
                  <a:srgbClr val="FF0000"/>
                </a:solidFill>
              </a:rPr>
              <a:t>of spread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Measures of spread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01336"/>
            <a:ext cx="11218818" cy="547441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Varianec</a:t>
            </a:r>
            <a:r>
              <a:rPr lang="en-US" dirty="0" smtClean="0">
                <a:solidFill>
                  <a:srgbClr val="FF0000"/>
                </a:solidFill>
              </a:rPr>
              <a:t>  or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() :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statistics, variance is a measure of how far a value in a data set lies from the mean </a:t>
            </a:r>
            <a:r>
              <a:rPr lang="en-US" dirty="0" smtClean="0"/>
              <a:t>value.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statistics as </a:t>
            </a:r>
            <a:r>
              <a:rPr lang="en-US" dirty="0" err="1" smtClean="0"/>
              <a:t>st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</a:t>
            </a:r>
            <a:r>
              <a:rPr lang="en-US" dirty="0"/>
              <a:t>= </a:t>
            </a:r>
            <a:r>
              <a:rPr lang="en-US" dirty="0" err="1" smtClean="0"/>
              <a:t>pd</a:t>
            </a:r>
            <a:r>
              <a:rPr lang="en-US" dirty="0" err="1" smtClean="0"/>
              <a:t>.series</a:t>
            </a:r>
            <a:r>
              <a:rPr lang="en-US" dirty="0" smtClean="0"/>
              <a:t>(0</a:t>
            </a:r>
            <a:r>
              <a:rPr lang="en-US" dirty="0"/>
              <a:t>, 1, </a:t>
            </a:r>
            <a:r>
              <a:rPr lang="en-US" dirty="0" smtClean="0"/>
              <a:t>2, 3</a:t>
            </a:r>
            <a:r>
              <a:rPr lang="en-US" dirty="0"/>
              <a:t>, 4, </a:t>
            </a:r>
            <a:r>
              <a:rPr lang="en-US" dirty="0" smtClean="0"/>
              <a:t>5, 6</a:t>
            </a:r>
            <a:r>
              <a:rPr lang="en-US" dirty="0"/>
              <a:t>, 7, </a:t>
            </a:r>
            <a:r>
              <a:rPr lang="en-US" dirty="0" smtClean="0"/>
              <a:t>8)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st.var</a:t>
            </a:r>
            <a:r>
              <a:rPr lang="en-US" dirty="0" smtClean="0"/>
              <a:t>(a</a:t>
            </a:r>
            <a:r>
              <a:rPr lang="en-US" dirty="0"/>
              <a:t>))</a:t>
            </a:r>
          </a:p>
        </p:txBody>
      </p:sp>
      <p:pic>
        <p:nvPicPr>
          <p:cNvPr id="3" name="Picture 2" descr="Variance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98" y="4163227"/>
            <a:ext cx="5162548" cy="22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01336"/>
            <a:ext cx="11218818" cy="5474411"/>
          </a:xfrm>
        </p:spPr>
        <p:txBody>
          <a:bodyPr>
            <a:noAutofit/>
          </a:bodyPr>
          <a:lstStyle/>
          <a:p>
            <a:pPr marL="0" indent="0" algn="just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Standard </a:t>
            </a:r>
            <a:r>
              <a:rPr lang="en-US" b="1" dirty="0" smtClean="0">
                <a:solidFill>
                  <a:srgbClr val="FF0000"/>
                </a:solidFill>
              </a:rPr>
              <a:t>deviation or </a:t>
            </a:r>
            <a:r>
              <a:rPr lang="en-US" b="1" dirty="0" err="1" smtClean="0">
                <a:solidFill>
                  <a:srgbClr val="FF0000"/>
                </a:solidFill>
              </a:rPr>
              <a:t>st</a:t>
            </a:r>
            <a:r>
              <a:rPr lang="en-US" b="1" dirty="0" err="1" smtClean="0">
                <a:solidFill>
                  <a:srgbClr val="FF0000"/>
                </a:solidFill>
              </a:rPr>
              <a:t>.std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fontAlgn="base">
              <a:spcBef>
                <a:spcPts val="0"/>
              </a:spcBef>
            </a:pPr>
            <a:r>
              <a:rPr lang="en-US" dirty="0" smtClean="0"/>
              <a:t>It </a:t>
            </a:r>
            <a:r>
              <a:rPr lang="en-US" dirty="0"/>
              <a:t>shows how much variation in the data.</a:t>
            </a:r>
          </a:p>
          <a:p>
            <a:pPr algn="just" fontAlgn="base">
              <a:spcBef>
                <a:spcPts val="0"/>
              </a:spcBef>
            </a:pPr>
            <a:r>
              <a:rPr lang="en-US" dirty="0"/>
              <a:t>A low standard deviation indicates that the data points tend to be very close to the mean, whereas high standard deviation indicates that the data is spread out over a large range of values</a:t>
            </a:r>
            <a:r>
              <a:rPr lang="en-US" dirty="0" smtClean="0"/>
              <a:t>.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en-US" dirty="0"/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dirty="0"/>
              <a:t>import statistics as </a:t>
            </a:r>
            <a:r>
              <a:rPr lang="en-US" dirty="0" err="1"/>
              <a:t>st</a:t>
            </a:r>
            <a:endParaRPr lang="en-US" dirty="0"/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dirty="0" err="1" smtClean="0"/>
              <a:t>nums</a:t>
            </a:r>
            <a:r>
              <a:rPr lang="en-US" dirty="0"/>
              <a:t>=[</a:t>
            </a:r>
            <a:r>
              <a:rPr lang="en-US" dirty="0" smtClean="0"/>
              <a:t>1,2,3,5,7,9,7,2,7,6]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dirty="0" err="1"/>
              <a:t>st.</a:t>
            </a:r>
            <a:r>
              <a:rPr lang="en-US" b="1" dirty="0" err="1"/>
              <a:t>stdev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 smtClean="0"/>
              <a:t>)    #  2.72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422856"/>
            <a:ext cx="10515600" cy="48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Measures </a:t>
            </a:r>
            <a:r>
              <a:rPr lang="en-US" sz="3600" b="1" dirty="0">
                <a:solidFill>
                  <a:srgbClr val="FF0000"/>
                </a:solidFill>
              </a:rPr>
              <a:t>of </a:t>
            </a:r>
            <a:r>
              <a:rPr lang="en-US" sz="3600" b="1" dirty="0" smtClean="0">
                <a:solidFill>
                  <a:srgbClr val="FF0000"/>
                </a:solidFill>
              </a:rPr>
              <a:t>spread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01336"/>
            <a:ext cx="11218818" cy="5474411"/>
          </a:xfrm>
        </p:spPr>
        <p:txBody>
          <a:bodyPr>
            <a:noAutofit/>
          </a:bodyPr>
          <a:lstStyle/>
          <a:p>
            <a:pPr algn="just" fontAlgn="base">
              <a:spcBef>
                <a:spcPts val="300"/>
              </a:spcBef>
            </a:pPr>
            <a:r>
              <a:rPr lang="en-US" sz="2700" dirty="0" smtClean="0"/>
              <a:t>In </a:t>
            </a:r>
            <a:r>
              <a:rPr lang="en-US" sz="2700" dirty="0"/>
              <a:t>probability theory and statistics, covariance is a measure of how much two random variables change </a:t>
            </a:r>
            <a:r>
              <a:rPr lang="en-US" sz="2700" dirty="0" smtClean="0"/>
              <a:t>together.</a:t>
            </a:r>
          </a:p>
          <a:p>
            <a:pPr algn="just" fontAlgn="base">
              <a:spcBef>
                <a:spcPts val="300"/>
              </a:spcBef>
            </a:pPr>
            <a:r>
              <a:rPr lang="en-US" sz="2700" dirty="0" smtClean="0"/>
              <a:t>Covariance </a:t>
            </a:r>
            <a:r>
              <a:rPr lang="en-US" sz="2700" dirty="0"/>
              <a:t>provides a measure of the strength of the correlation between two or more sets of random </a:t>
            </a:r>
            <a:r>
              <a:rPr lang="en-US" sz="2700" dirty="0" err="1" smtClean="0"/>
              <a:t>variates</a:t>
            </a:r>
            <a:r>
              <a:rPr lang="en-US" sz="2700" dirty="0" smtClean="0"/>
              <a:t>.</a:t>
            </a:r>
          </a:p>
          <a:p>
            <a:pPr algn="just" fontAlgn="base">
              <a:spcBef>
                <a:spcPts val="300"/>
              </a:spcBef>
            </a:pPr>
            <a:endParaRPr lang="en-US" sz="2700" dirty="0"/>
          </a:p>
          <a:p>
            <a:pPr algn="just" fontAlgn="base">
              <a:spcBef>
                <a:spcPts val="300"/>
              </a:spcBef>
            </a:pPr>
            <a:endParaRPr lang="en-US" sz="2700" dirty="0" smtClean="0"/>
          </a:p>
          <a:p>
            <a:pPr algn="just" fontAlgn="base">
              <a:spcBef>
                <a:spcPts val="300"/>
              </a:spcBef>
            </a:pPr>
            <a:endParaRPr lang="en-US" sz="2700" dirty="0"/>
          </a:p>
          <a:p>
            <a:pPr algn="just" fontAlgn="base">
              <a:spcBef>
                <a:spcPts val="300"/>
              </a:spcBef>
            </a:pPr>
            <a:r>
              <a:rPr lang="en-US" sz="2700" dirty="0" smtClean="0"/>
              <a:t>Where</a:t>
            </a:r>
            <a:r>
              <a:rPr lang="en-US" sz="2700" dirty="0"/>
              <a:t> </a:t>
            </a:r>
            <a:r>
              <a:rPr lang="en-US" sz="2700" dirty="0" smtClean="0"/>
              <a:t>x’ </a:t>
            </a:r>
            <a:r>
              <a:rPr lang="en-US" sz="2700" dirty="0"/>
              <a:t> is mean of ‘x’ </a:t>
            </a:r>
            <a:r>
              <a:rPr lang="en-US" sz="2700" dirty="0" smtClean="0"/>
              <a:t>variable and</a:t>
            </a:r>
            <a:r>
              <a:rPr lang="en-US" sz="2700" dirty="0"/>
              <a:t> </a:t>
            </a:r>
            <a:r>
              <a:rPr lang="en-US" sz="2700" dirty="0" smtClean="0"/>
              <a:t>y’ </a:t>
            </a:r>
            <a:r>
              <a:rPr lang="en-US" sz="2700" dirty="0"/>
              <a:t> is mean of ‘y’ variable</a:t>
            </a:r>
            <a:br>
              <a:rPr lang="en-US" sz="2700" dirty="0"/>
            </a:br>
            <a:r>
              <a:rPr lang="en-US" sz="2700" dirty="0"/>
              <a:t>N is the sample </a:t>
            </a:r>
            <a:r>
              <a:rPr lang="en-US" sz="2700" dirty="0" smtClean="0"/>
              <a:t>size.</a:t>
            </a:r>
          </a:p>
          <a:p>
            <a:pPr marL="0" indent="0" algn="just" fontAlgn="base">
              <a:spcBef>
                <a:spcPts val="300"/>
              </a:spcBef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Ex:</a:t>
            </a:r>
          </a:p>
          <a:p>
            <a:pPr marL="0" indent="0" algn="just" fontAlgn="base">
              <a:spcBef>
                <a:spcPts val="300"/>
              </a:spcBef>
              <a:buNone/>
            </a:pPr>
            <a:r>
              <a:rPr lang="en-US" sz="2700" dirty="0" smtClean="0"/>
              <a:t>x </a:t>
            </a:r>
            <a:r>
              <a:rPr lang="en-US" sz="2700" dirty="0"/>
              <a:t>= [1,2,3,4,5,6,7,8,9 ,10</a:t>
            </a:r>
            <a:r>
              <a:rPr lang="en-US" sz="2700" dirty="0" smtClean="0"/>
              <a:t>]  </a:t>
            </a:r>
          </a:p>
          <a:p>
            <a:pPr marL="0" indent="0" algn="just" fontAlgn="base">
              <a:spcBef>
                <a:spcPts val="300"/>
              </a:spcBef>
              <a:buNone/>
            </a:pPr>
            <a:r>
              <a:rPr lang="en-US" sz="2700" dirty="0" smtClean="0"/>
              <a:t>y </a:t>
            </a:r>
            <a:r>
              <a:rPr lang="en-US" sz="2700" dirty="0"/>
              <a:t>= [0.1, 0.2,0.3, 0.4, 0.5,0.6, 0.7,0.8,0.9,1.0]</a:t>
            </a:r>
          </a:p>
          <a:p>
            <a:pPr marL="0" indent="0" algn="just" fontAlgn="base">
              <a:spcBef>
                <a:spcPts val="300"/>
              </a:spcBef>
              <a:buNone/>
            </a:pPr>
            <a:r>
              <a:rPr lang="en-US" sz="2700" dirty="0" smtClean="0"/>
              <a:t>print </a:t>
            </a:r>
            <a:r>
              <a:rPr lang="en-US" sz="2700" dirty="0"/>
              <a:t>('Covariance : ' + </a:t>
            </a:r>
            <a:r>
              <a:rPr lang="en-US" sz="2700" dirty="0" err="1"/>
              <a:t>str</a:t>
            </a:r>
            <a:r>
              <a:rPr lang="en-US" sz="2700" dirty="0"/>
              <a:t>(</a:t>
            </a:r>
            <a:r>
              <a:rPr lang="en-US" sz="2700" dirty="0" err="1"/>
              <a:t>cov</a:t>
            </a:r>
            <a:r>
              <a:rPr lang="en-US" sz="2700" dirty="0"/>
              <a:t>(</a:t>
            </a:r>
            <a:r>
              <a:rPr lang="en-US" sz="2700" dirty="0" err="1"/>
              <a:t>x,y</a:t>
            </a:r>
            <a:r>
              <a:rPr lang="en-US" sz="2700" dirty="0"/>
              <a:t>)) )</a:t>
            </a:r>
          </a:p>
          <a:p>
            <a:pPr algn="just" fontAlgn="base">
              <a:spcBef>
                <a:spcPts val="300"/>
              </a:spcBef>
            </a:pPr>
            <a:endParaRPr lang="en-US" sz="2700" dirty="0"/>
          </a:p>
          <a:p>
            <a:pPr algn="just" fontAlgn="base">
              <a:spcBef>
                <a:spcPts val="300"/>
              </a:spcBef>
            </a:pPr>
            <a:endParaRPr lang="en-US" sz="2700" dirty="0"/>
          </a:p>
          <a:p>
            <a:pPr marL="0" indent="0" algn="just" fontAlgn="base">
              <a:spcBef>
                <a:spcPts val="300"/>
              </a:spcBef>
              <a:buNone/>
            </a:pPr>
            <a:endParaRPr lang="en-US" sz="2700" dirty="0" smtClean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422856"/>
            <a:ext cx="10515600" cy="48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600" b="1" dirty="0" smtClean="0">
                <a:solidFill>
                  <a:srgbClr val="FF0000"/>
                </a:solidFill>
              </a:rPr>
              <a:t>Covariance  or </a:t>
            </a:r>
            <a:r>
              <a:rPr lang="en-US" sz="3600" b="1" dirty="0" err="1" smtClean="0">
                <a:solidFill>
                  <a:srgbClr val="FF0000"/>
                </a:solidFill>
              </a:rPr>
              <a:t>cov</a:t>
            </a:r>
            <a:r>
              <a:rPr lang="en-US" sz="3600" b="1" dirty="0" smtClean="0">
                <a:solidFill>
                  <a:srgbClr val="FF0000"/>
                </a:solidFill>
              </a:rPr>
              <a:t>()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AutoShape 2" descr=" \displaystyle \sum_{n=1}^{N} \frac{(x-\bar{x})(y-\bar{y}) }{N}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4" y="2728913"/>
            <a:ext cx="2917825" cy="10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041399"/>
            <a:ext cx="11218818" cy="5245101"/>
          </a:xfrm>
        </p:spPr>
        <p:txBody>
          <a:bodyPr>
            <a:noAutofit/>
          </a:bodyPr>
          <a:lstStyle/>
          <a:p>
            <a:pPr algn="just" fontAlgn="base"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/>
              <a:t>correlation is a single number that describes the degree of relationship between two variables</a:t>
            </a:r>
            <a:r>
              <a:rPr lang="en-US" dirty="0" smtClean="0"/>
              <a:t>.</a:t>
            </a:r>
          </a:p>
          <a:p>
            <a:pPr algn="just" fontAlgn="base">
              <a:spcBef>
                <a:spcPts val="300"/>
              </a:spcBef>
            </a:pPr>
            <a:endParaRPr lang="en-US" dirty="0"/>
          </a:p>
          <a:p>
            <a:pPr algn="just" fontAlgn="base">
              <a:spcBef>
                <a:spcPts val="300"/>
              </a:spcBef>
            </a:pPr>
            <a:endParaRPr lang="en-US" dirty="0" smtClean="0"/>
          </a:p>
          <a:p>
            <a:pPr algn="just" fontAlgn="base">
              <a:spcBef>
                <a:spcPts val="300"/>
              </a:spcBef>
            </a:pPr>
            <a:endParaRPr lang="en-US" dirty="0"/>
          </a:p>
          <a:p>
            <a:pPr algn="just" fontAlgn="base">
              <a:spcBef>
                <a:spcPts val="300"/>
              </a:spcBef>
            </a:pPr>
            <a:endParaRPr lang="en-US" dirty="0" smtClean="0"/>
          </a:p>
          <a:p>
            <a:pPr marL="0" indent="0" algn="just" fontAlgn="base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marL="0" indent="0" algn="just" fontAlgn="base">
              <a:buNone/>
            </a:pPr>
            <a:r>
              <a:rPr lang="en-US" dirty="0"/>
              <a:t>x = [1,2,3,4,5,6,7,8,9 ,10]</a:t>
            </a:r>
          </a:p>
          <a:p>
            <a:pPr marL="0" indent="0" algn="just" fontAlgn="base">
              <a:buNone/>
            </a:pPr>
            <a:r>
              <a:rPr lang="en-US" dirty="0"/>
              <a:t>y = [0.1, 0.2,0.3, 0.4, 0.5,0.6, 0.7,0.8,0.9,1.0]</a:t>
            </a:r>
          </a:p>
          <a:p>
            <a:pPr marL="0" indent="0" algn="just" fontAlgn="base">
              <a:buNone/>
            </a:pPr>
            <a:r>
              <a:rPr lang="en-US" dirty="0"/>
              <a:t>print</a:t>
            </a:r>
            <a:r>
              <a:rPr lang="en-US" dirty="0"/>
              <a:t> </a:t>
            </a:r>
            <a:r>
              <a:rPr lang="en-US" dirty="0"/>
              <a:t>('Correlation of X and Y is '</a:t>
            </a:r>
            <a:r>
              <a:rPr lang="en-US" dirty="0"/>
              <a:t> </a:t>
            </a:r>
            <a:r>
              <a:rPr lang="en-US" dirty="0"/>
              <a:t>+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)))</a:t>
            </a:r>
            <a:endParaRPr lang="en-US" dirty="0" smtClean="0"/>
          </a:p>
          <a:p>
            <a:pPr algn="just" fontAlgn="base">
              <a:spcBef>
                <a:spcPts val="3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algn="just" fontAlgn="base">
              <a:spcBef>
                <a:spcPts val="300"/>
              </a:spcBef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422856"/>
            <a:ext cx="10515600" cy="48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sz="36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600" b="1" dirty="0" smtClean="0">
                <a:solidFill>
                  <a:srgbClr val="FF0000"/>
                </a:solidFill>
              </a:rPr>
              <a:t>Correlation</a:t>
            </a:r>
            <a:r>
              <a:rPr lang="en-US" sz="3600" b="1" dirty="0">
                <a:solidFill>
                  <a:srgbClr val="FF0000"/>
                </a:solidFill>
              </a:rPr>
              <a:t> 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AutoShape 2" descr=" \displaystyle \sum_{n=1}^{N} \frac{(x-\bar{x})(y-\bar{y}) }{N}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27" y="2112963"/>
            <a:ext cx="4011732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38200" y="627063"/>
            <a:ext cx="10515600" cy="5549900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11500" smtClean="0">
              <a:solidFill>
                <a:srgbClr val="7030A0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1500" smtClean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71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scalar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 data is a scalar value, an index must be provided.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will be repeated to match the length of 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2786063"/>
            <a:ext cx="9466013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ndarray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 data is an </a:t>
            </a:r>
            <a:r>
              <a:rPr lang="en-US" dirty="0" err="1"/>
              <a:t>ndarray</a:t>
            </a:r>
            <a:r>
              <a:rPr lang="en-US" dirty="0"/>
              <a:t>, </a:t>
            </a:r>
            <a:r>
              <a:rPr lang="en-US" b="1" dirty="0"/>
              <a:t>index</a:t>
            </a:r>
            <a:r>
              <a:rPr lang="en-US" dirty="0"/>
              <a:t> must be the same length as </a:t>
            </a:r>
            <a:r>
              <a:rPr lang="en-US" b="1" dirty="0"/>
              <a:t>data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index is passed, </a:t>
            </a:r>
            <a:r>
              <a:rPr lang="en-US" dirty="0" smtClean="0"/>
              <a:t>it  </a:t>
            </a:r>
            <a:r>
              <a:rPr lang="en-US" dirty="0"/>
              <a:t>will be created having values [0, ..., </a:t>
            </a:r>
            <a:r>
              <a:rPr lang="en-US" dirty="0" err="1"/>
              <a:t>len</a:t>
            </a:r>
            <a:r>
              <a:rPr lang="en-US" dirty="0"/>
              <a:t>(data) - 1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9" y="2806700"/>
            <a:ext cx="4506911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06700"/>
            <a:ext cx="68453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1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dict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Series can be instantiated from </a:t>
            </a:r>
            <a:r>
              <a:rPr lang="en-US" dirty="0" err="1"/>
              <a:t>dicts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3" y="2381250"/>
            <a:ext cx="3377392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Series([4, 7, -5, 3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In [5]: </a:t>
            </a:r>
            <a:r>
              <a:rPr lang="en-US" dirty="0" err="1"/>
              <a:t>obj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Out[5]:</a:t>
            </a:r>
          </a:p>
          <a:p>
            <a:pPr marL="0" indent="0">
              <a:buNone/>
            </a:pPr>
            <a:r>
              <a:rPr lang="en-US" dirty="0"/>
              <a:t>0 </a:t>
            </a:r>
            <a:r>
              <a:rPr lang="en-US" dirty="0" smtClean="0"/>
              <a:t>	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smtClean="0"/>
              <a:t>	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smtClean="0"/>
              <a:t>	-</a:t>
            </a: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 smtClean="0"/>
              <a:t>3 	3</a:t>
            </a:r>
          </a:p>
          <a:p>
            <a:pPr marL="0" indent="0">
              <a:buNone/>
            </a:pPr>
            <a:r>
              <a:rPr lang="en-US" dirty="0"/>
              <a:t>In [6]: </a:t>
            </a:r>
            <a:r>
              <a:rPr lang="en-US" dirty="0" err="1"/>
              <a:t>obj.values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Out[6]: </a:t>
            </a:r>
            <a:r>
              <a:rPr lang="en-US" dirty="0" smtClean="0"/>
              <a:t>array</a:t>
            </a:r>
            <a:r>
              <a:rPr lang="en-US" dirty="0"/>
              <a:t>([ 4, 7, -5, 3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In [7]: </a:t>
            </a:r>
            <a:r>
              <a:rPr lang="en-US" dirty="0" err="1"/>
              <a:t>obj.index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Out[7]: Int64Index([0, 1, 2, 3])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3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1784</Words>
  <Application>Microsoft Office PowerPoint</Application>
  <PresentationFormat>Custom</PresentationFormat>
  <Paragraphs>370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Introduction to Pandas</vt:lpstr>
      <vt:lpstr>Introduction to Pandas</vt:lpstr>
      <vt:lpstr>Introduction to Pandas</vt:lpstr>
      <vt:lpstr>Data structures in  Pandas</vt:lpstr>
      <vt:lpstr> Series </vt:lpstr>
      <vt:lpstr> Series </vt:lpstr>
      <vt:lpstr> Series </vt:lpstr>
      <vt:lpstr> Series </vt:lpstr>
      <vt:lpstr> Series </vt:lpstr>
      <vt:lpstr> Series </vt:lpstr>
      <vt:lpstr> Series </vt:lpstr>
      <vt:lpstr> Series 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Essential Functionality</vt:lpstr>
      <vt:lpstr> Reindexing:  </vt:lpstr>
      <vt:lpstr> Reindexing:  </vt:lpstr>
      <vt:lpstr>Reindexing</vt:lpstr>
      <vt:lpstr> Dropping entries from an axis </vt:lpstr>
      <vt:lpstr> Dropping entries from an axis </vt:lpstr>
      <vt:lpstr>Indexing, selection, and filtering</vt:lpstr>
      <vt:lpstr>Indexing, selection, and filtering</vt:lpstr>
      <vt:lpstr>Indexing, selection, and filtering</vt:lpstr>
      <vt:lpstr>Indexing, selection, and filtering</vt:lpstr>
      <vt:lpstr>Handling Missing Data:</vt:lpstr>
      <vt:lpstr>PowerPoint Presentation</vt:lpstr>
      <vt:lpstr>Handling Missing Values</vt:lpstr>
      <vt:lpstr> Check for Missing Values using isnull() and notnull() </vt:lpstr>
      <vt:lpstr>Filtering Out Missing Data using dropna()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Filling in Missing Data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Measures of central tendency</vt:lpstr>
      <vt:lpstr>Measures of central tendency</vt:lpstr>
      <vt:lpstr> Measures of spread </vt:lpstr>
      <vt:lpstr> Measures of spread </vt:lpstr>
      <vt:lpstr>  </vt:lpstr>
      <vt:lpstr>  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Windows User</cp:lastModifiedBy>
  <cp:revision>808</cp:revision>
  <dcterms:created xsi:type="dcterms:W3CDTF">2017-07-30T13:30:39Z</dcterms:created>
  <dcterms:modified xsi:type="dcterms:W3CDTF">2019-08-30T06:03:23Z</dcterms:modified>
</cp:coreProperties>
</file>