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482" r:id="rId2"/>
    <p:sldId id="483" r:id="rId3"/>
    <p:sldId id="484" r:id="rId4"/>
    <p:sldId id="485" r:id="rId5"/>
    <p:sldId id="487" r:id="rId6"/>
    <p:sldId id="488" r:id="rId7"/>
    <p:sldId id="489" r:id="rId8"/>
    <p:sldId id="490" r:id="rId9"/>
    <p:sldId id="491" r:id="rId10"/>
    <p:sldId id="492" r:id="rId11"/>
    <p:sldId id="493" r:id="rId12"/>
    <p:sldId id="495" r:id="rId13"/>
    <p:sldId id="496" r:id="rId14"/>
    <p:sldId id="497" r:id="rId15"/>
    <p:sldId id="498" r:id="rId16"/>
    <p:sldId id="499" r:id="rId17"/>
    <p:sldId id="500" r:id="rId18"/>
    <p:sldId id="502" r:id="rId19"/>
    <p:sldId id="503" r:id="rId20"/>
    <p:sldId id="504" r:id="rId21"/>
    <p:sldId id="506" r:id="rId22"/>
    <p:sldId id="511" r:id="rId23"/>
    <p:sldId id="507" r:id="rId24"/>
    <p:sldId id="508" r:id="rId25"/>
    <p:sldId id="509" r:id="rId26"/>
    <p:sldId id="510" r:id="rId27"/>
    <p:sldId id="512" r:id="rId28"/>
    <p:sldId id="513" r:id="rId29"/>
    <p:sldId id="514" r:id="rId30"/>
    <p:sldId id="515" r:id="rId31"/>
    <p:sldId id="516" r:id="rId32"/>
    <p:sldId id="518" r:id="rId33"/>
    <p:sldId id="519" r:id="rId34"/>
    <p:sldId id="520" r:id="rId35"/>
    <p:sldId id="521" r:id="rId36"/>
    <p:sldId id="522" r:id="rId37"/>
    <p:sldId id="523" r:id="rId38"/>
    <p:sldId id="524" r:id="rId39"/>
    <p:sldId id="525" r:id="rId40"/>
    <p:sldId id="526" r:id="rId41"/>
    <p:sldId id="527" r:id="rId42"/>
    <p:sldId id="528" r:id="rId43"/>
    <p:sldId id="529" r:id="rId44"/>
    <p:sldId id="530" r:id="rId45"/>
    <p:sldId id="531" r:id="rId46"/>
    <p:sldId id="532" r:id="rId47"/>
    <p:sldId id="533" r:id="rId48"/>
    <p:sldId id="534" r:id="rId49"/>
    <p:sldId id="53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54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8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9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4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5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5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9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0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8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7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0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8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lue_(mathematics)" TargetMode="External"/><Relationship Id="rId2" Type="http://schemas.openxmlformats.org/officeDocument/2006/relationships/hyperlink" Target="https://en.wikipedia.org/wiki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Unit_of_observation#Data_point" TargetMode="External"/><Relationship Id="rId4" Type="http://schemas.openxmlformats.org/officeDocument/2006/relationships/hyperlink" Target="https://en.wikipedia.org/wiki/Variable_(mathematics)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html#pandas.DataFrame" TargetMode="External"/><Relationship Id="rId2" Type="http://schemas.openxmlformats.org/officeDocument/2006/relationships/hyperlink" Target="https://pandas.pydata.org/pandas-docs/stable/reference/api/pandas.Series.html#pandas.Serie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reference/api/pandas.Series.html#pandas.Seri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B050"/>
                </a:solidFill>
              </a:rPr>
              <a:t>Introduction to Pandas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30763"/>
          </a:xfrm>
        </p:spPr>
        <p:txBody>
          <a:bodyPr>
            <a:normAutofit/>
          </a:bodyPr>
          <a:lstStyle/>
          <a:p>
            <a:pPr algn="just"/>
            <a:r>
              <a:rPr lang="en-US" i="1" dirty="0"/>
              <a:t>Pandas</a:t>
            </a:r>
            <a:r>
              <a:rPr lang="en-US" dirty="0"/>
              <a:t> is Python package for data analysis. </a:t>
            </a:r>
          </a:p>
          <a:p>
            <a:pPr algn="just"/>
            <a:r>
              <a:rPr lang="en-US" dirty="0"/>
              <a:t>It Provides built-in data structures which simplify the manipulation and analysis of data sets. </a:t>
            </a:r>
          </a:p>
          <a:p>
            <a:pPr algn="just"/>
            <a:r>
              <a:rPr lang="en-US" dirty="0"/>
              <a:t>Pandas is easy to use and </a:t>
            </a:r>
            <a:r>
              <a:rPr lang="en-US" dirty="0" smtClean="0"/>
              <a:t>powerful.</a:t>
            </a:r>
            <a:endParaRPr lang="en-US" dirty="0"/>
          </a:p>
          <a:p>
            <a:pPr algn="just"/>
            <a:r>
              <a:rPr lang="en-US" b="1" dirty="0" smtClean="0"/>
              <a:t>pandas</a:t>
            </a:r>
            <a:r>
              <a:rPr lang="en-US" dirty="0"/>
              <a:t> is a </a:t>
            </a:r>
            <a:r>
              <a:rPr lang="en-US" dirty="0">
                <a:hlinkClick r:id="rId2"/>
              </a:rPr>
              <a:t>Python</a:t>
            </a:r>
            <a:r>
              <a:rPr lang="en-US" dirty="0"/>
              <a:t> package providing fast, flexible, and expressive data structures designed to make working with “relational” or “labeled” data </a:t>
            </a:r>
          </a:p>
          <a:p>
            <a:pPr algn="just"/>
            <a:r>
              <a:rPr lang="en-US" dirty="0">
                <a:hlinkClick r:id="rId3"/>
              </a:rPr>
              <a:t>http://pandas.pydata.org/pandas-docs/stable/</a:t>
            </a:r>
            <a:r>
              <a:rPr lang="en-US" dirty="0"/>
              <a:t>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0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Series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r>
              <a:rPr lang="en-US" dirty="0"/>
              <a:t>you can use values in the index when </a:t>
            </a:r>
            <a:r>
              <a:rPr lang="en-US" dirty="0" smtClean="0"/>
              <a:t>selecting single </a:t>
            </a:r>
            <a:r>
              <a:rPr lang="en-US" dirty="0"/>
              <a:t>values or a set of values:</a:t>
            </a:r>
          </a:p>
          <a:p>
            <a:pPr marL="0" indent="0">
              <a:buNone/>
            </a:pPr>
            <a:r>
              <a:rPr lang="en-US" dirty="0"/>
              <a:t>In [11]: obj2['a']</a:t>
            </a:r>
          </a:p>
          <a:p>
            <a:pPr marL="0" indent="0">
              <a:buNone/>
            </a:pPr>
            <a:r>
              <a:rPr lang="en-US" dirty="0"/>
              <a:t>Out[11]: -5</a:t>
            </a:r>
          </a:p>
          <a:p>
            <a:pPr marL="0" indent="0">
              <a:buNone/>
            </a:pPr>
            <a:r>
              <a:rPr lang="en-US" dirty="0"/>
              <a:t>In [12]: obj2['d'] = 6</a:t>
            </a:r>
          </a:p>
          <a:p>
            <a:pPr marL="0" indent="0">
              <a:buNone/>
            </a:pPr>
            <a:r>
              <a:rPr lang="it-IT" dirty="0"/>
              <a:t>In [13]: obj2[['c', 'a', 'd']]</a:t>
            </a:r>
          </a:p>
          <a:p>
            <a:pPr marL="0" indent="0">
              <a:buNone/>
            </a:pPr>
            <a:r>
              <a:rPr lang="en-US" dirty="0"/>
              <a:t>Out[13]:</a:t>
            </a:r>
          </a:p>
          <a:p>
            <a:pPr marL="0" indent="0">
              <a:buNone/>
            </a:pPr>
            <a:r>
              <a:rPr lang="en-US" dirty="0"/>
              <a:t>c </a:t>
            </a:r>
            <a:r>
              <a:rPr lang="en-US" dirty="0" smtClean="0"/>
              <a:t>	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smtClean="0"/>
              <a:t>	-</a:t>
            </a:r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dirty="0"/>
              <a:t>d </a:t>
            </a:r>
            <a:r>
              <a:rPr lang="en-US" dirty="0" smtClean="0"/>
              <a:t>	6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649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Series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r>
              <a:rPr lang="en-US" dirty="0" smtClean="0"/>
              <a:t>You may apply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/>
              <a:t>array operations, such as filtering with a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array and scalar multiplication.</a:t>
            </a:r>
          </a:p>
          <a:p>
            <a:endParaRPr lang="en-US" dirty="0">
              <a:effectLst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974849"/>
            <a:ext cx="6445250" cy="399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4076700"/>
            <a:ext cx="41656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80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Series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r>
              <a:rPr lang="en-US" dirty="0"/>
              <a:t>The </a:t>
            </a:r>
            <a:r>
              <a:rPr lang="en-US" dirty="0" err="1" smtClean="0"/>
              <a:t>isnull</a:t>
            </a:r>
            <a:r>
              <a:rPr lang="en-US" dirty="0" smtClean="0"/>
              <a:t>() </a:t>
            </a:r>
            <a:r>
              <a:rPr lang="en-US" dirty="0"/>
              <a:t>and </a:t>
            </a:r>
            <a:r>
              <a:rPr lang="en-US" dirty="0" err="1" smtClean="0"/>
              <a:t>notnull</a:t>
            </a:r>
            <a:r>
              <a:rPr lang="en-US" dirty="0" smtClean="0"/>
              <a:t>() </a:t>
            </a:r>
            <a:r>
              <a:rPr lang="en-US" dirty="0"/>
              <a:t>functions in pandas should be used </a:t>
            </a:r>
            <a:r>
              <a:rPr lang="en-US" dirty="0" smtClean="0"/>
              <a:t>to detect </a:t>
            </a:r>
            <a:r>
              <a:rPr lang="en-US" dirty="0"/>
              <a:t>missing data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In [25]: obj4</a:t>
            </a:r>
          </a:p>
          <a:p>
            <a:pPr marL="0" indent="0">
              <a:buNone/>
            </a:pPr>
            <a:r>
              <a:rPr lang="en-US" dirty="0"/>
              <a:t>Out[25]:</a:t>
            </a:r>
          </a:p>
          <a:p>
            <a:pPr marL="0" indent="0">
              <a:buNone/>
            </a:pPr>
            <a:r>
              <a:rPr lang="en-US" dirty="0"/>
              <a:t>California </a:t>
            </a:r>
            <a:r>
              <a:rPr lang="en-US" dirty="0" err="1"/>
              <a:t>NaN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Ohio 35000</a:t>
            </a:r>
          </a:p>
          <a:p>
            <a:pPr marL="0" indent="0">
              <a:buNone/>
            </a:pPr>
            <a:r>
              <a:rPr lang="en-US" dirty="0"/>
              <a:t>Oregon 16000</a:t>
            </a:r>
          </a:p>
          <a:p>
            <a:pPr marL="0" indent="0">
              <a:buNone/>
            </a:pPr>
            <a:r>
              <a:rPr lang="en-US" dirty="0"/>
              <a:t>Texas 71000</a:t>
            </a:r>
            <a:endParaRPr lang="en-US" dirty="0"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1892300"/>
            <a:ext cx="6496050" cy="380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412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DataFrame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1193800"/>
            <a:ext cx="11512731" cy="555969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represents a tabular, spreadsheet-like data structure containing an </a:t>
            </a:r>
            <a:r>
              <a:rPr lang="en-US" dirty="0" smtClean="0"/>
              <a:t>ordered collection </a:t>
            </a:r>
            <a:r>
              <a:rPr lang="en-US" dirty="0"/>
              <a:t>of columns, each of which can be a different value type (</a:t>
            </a:r>
            <a:r>
              <a:rPr lang="en-US" dirty="0" err="1" smtClean="0"/>
              <a:t>numeric,string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, etc.).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err="1"/>
              <a:t>DataFrame</a:t>
            </a:r>
            <a:r>
              <a:rPr lang="en-US" dirty="0"/>
              <a:t> has both a row and column index; it can </a:t>
            </a:r>
            <a:r>
              <a:rPr lang="en-US" dirty="0" smtClean="0"/>
              <a:t>be thought </a:t>
            </a:r>
            <a:r>
              <a:rPr lang="en-US" dirty="0"/>
              <a:t>of as a </a:t>
            </a:r>
            <a:r>
              <a:rPr lang="en-US" dirty="0" err="1"/>
              <a:t>dict</a:t>
            </a:r>
            <a:r>
              <a:rPr lang="en-US" dirty="0"/>
              <a:t> of Series (one for all sharing the same index</a:t>
            </a:r>
            <a:r>
              <a:rPr lang="en-US" dirty="0" smtClean="0"/>
              <a:t>)</a:t>
            </a:r>
          </a:p>
          <a:p>
            <a:pPr algn="just"/>
            <a:r>
              <a:rPr lang="en-US" dirty="0"/>
              <a:t>Like Series, </a:t>
            </a:r>
            <a:r>
              <a:rPr lang="en-US" dirty="0" err="1"/>
              <a:t>DataFrame</a:t>
            </a:r>
            <a:r>
              <a:rPr lang="en-US" dirty="0"/>
              <a:t> accepts many different kinds of input:</a:t>
            </a:r>
          </a:p>
          <a:p>
            <a:pPr algn="just"/>
            <a:r>
              <a:rPr lang="en-US" dirty="0" err="1"/>
              <a:t>Dict</a:t>
            </a:r>
            <a:r>
              <a:rPr lang="en-US" dirty="0"/>
              <a:t> of 1D </a:t>
            </a:r>
            <a:r>
              <a:rPr lang="en-US" dirty="0" err="1"/>
              <a:t>ndarrays</a:t>
            </a:r>
            <a:r>
              <a:rPr lang="en-US" dirty="0"/>
              <a:t>, lists, </a:t>
            </a:r>
            <a:r>
              <a:rPr lang="en-US" dirty="0" err="1"/>
              <a:t>dicts</a:t>
            </a:r>
            <a:r>
              <a:rPr lang="en-US" dirty="0"/>
              <a:t>, or Series</a:t>
            </a:r>
          </a:p>
          <a:p>
            <a:pPr algn="just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04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DataFrame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From </a:t>
            </a:r>
            <a:r>
              <a:rPr lang="en-US" sz="2400" dirty="0" err="1">
                <a:solidFill>
                  <a:srgbClr val="FF0000"/>
                </a:solidFill>
              </a:rPr>
              <a:t>dict</a:t>
            </a:r>
            <a:r>
              <a:rPr lang="en-US" sz="2400" dirty="0">
                <a:solidFill>
                  <a:srgbClr val="FF0000"/>
                </a:solidFill>
              </a:rPr>
              <a:t> of </a:t>
            </a:r>
            <a:r>
              <a:rPr lang="en-US" sz="2400" dirty="0" err="1">
                <a:solidFill>
                  <a:srgbClr val="FF0000"/>
                </a:solidFill>
              </a:rPr>
              <a:t>ndarrays</a:t>
            </a:r>
            <a:r>
              <a:rPr lang="en-US" sz="2400" dirty="0">
                <a:solidFill>
                  <a:srgbClr val="FF0000"/>
                </a:solidFill>
              </a:rPr>
              <a:t> / </a:t>
            </a:r>
            <a:r>
              <a:rPr lang="en-US" sz="2400" dirty="0" smtClean="0">
                <a:solidFill>
                  <a:srgbClr val="FF0000"/>
                </a:solidFill>
              </a:rPr>
              <a:t>lists: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ndarrays</a:t>
            </a:r>
            <a:r>
              <a:rPr lang="en-US" sz="2400" dirty="0"/>
              <a:t> must all be the same length. If an index is passed, it must clearly also be the same length as the arrays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If no index is passed, the result will be range(n), where n is the array length</a:t>
            </a:r>
            <a:r>
              <a:rPr lang="en-US" sz="2400" dirty="0" smtClean="0"/>
              <a:t>.</a:t>
            </a:r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02" y="2565400"/>
            <a:ext cx="11196597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50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DataFrame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r>
              <a:rPr lang="en-US" dirty="0"/>
              <a:t>If you specify a sequence of columns, the </a:t>
            </a:r>
            <a:r>
              <a:rPr lang="en-US" dirty="0" err="1"/>
              <a:t>DataFrame’s</a:t>
            </a:r>
            <a:r>
              <a:rPr lang="en-US" dirty="0"/>
              <a:t> columns will be exactly </a:t>
            </a:r>
            <a:r>
              <a:rPr lang="en-US" dirty="0" smtClean="0"/>
              <a:t>what you </a:t>
            </a:r>
            <a:r>
              <a:rPr lang="en-US" dirty="0"/>
              <a:t>pass</a:t>
            </a:r>
            <a:r>
              <a:rPr lang="en-US" dirty="0" smtClean="0"/>
              <a:t>:</a:t>
            </a:r>
          </a:p>
          <a:p>
            <a:endParaRPr lang="en-US" dirty="0">
              <a:effectLst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922463"/>
            <a:ext cx="10579100" cy="304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55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DataFrame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r>
              <a:rPr lang="en-US" dirty="0"/>
              <a:t>As with Series, if you pass a column that isn’t contained in data, it will appear with </a:t>
            </a:r>
            <a:r>
              <a:rPr lang="en-US" dirty="0" smtClean="0"/>
              <a:t>NA values </a:t>
            </a:r>
            <a:r>
              <a:rPr lang="en-US" dirty="0"/>
              <a:t>in the </a:t>
            </a:r>
            <a:r>
              <a:rPr lang="en-US" dirty="0" smtClean="0"/>
              <a:t>result.</a:t>
            </a:r>
          </a:p>
          <a:p>
            <a:endParaRPr lang="en-US" dirty="0">
              <a:effectLst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2187574"/>
            <a:ext cx="9334500" cy="2624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4811821"/>
            <a:ext cx="6545262" cy="125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8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DataFrame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r>
              <a:rPr lang="en-US" dirty="0"/>
              <a:t>A column in a </a:t>
            </a:r>
            <a:r>
              <a:rPr lang="en-US" dirty="0" err="1"/>
              <a:t>DataFrame</a:t>
            </a:r>
            <a:r>
              <a:rPr lang="en-US" dirty="0"/>
              <a:t> can be retrieved as a Series either by </a:t>
            </a:r>
            <a:r>
              <a:rPr lang="en-US" dirty="0" err="1"/>
              <a:t>dict</a:t>
            </a:r>
            <a:r>
              <a:rPr lang="en-US" dirty="0"/>
              <a:t>-like notation or </a:t>
            </a:r>
            <a:r>
              <a:rPr lang="en-US" dirty="0" smtClean="0"/>
              <a:t>by attribute</a:t>
            </a:r>
            <a:r>
              <a:rPr lang="en-US" dirty="0"/>
              <a:t>:</a:t>
            </a:r>
          </a:p>
          <a:p>
            <a:r>
              <a:rPr lang="en-US" dirty="0"/>
              <a:t>frame2['state'] </a:t>
            </a:r>
            <a:r>
              <a:rPr lang="en-US" dirty="0" smtClean="0"/>
              <a:t>					In </a:t>
            </a:r>
            <a:r>
              <a:rPr lang="en-US" dirty="0"/>
              <a:t>[44]: frame2.year</a:t>
            </a:r>
          </a:p>
          <a:p>
            <a:r>
              <a:rPr lang="en-US" dirty="0"/>
              <a:t>Out[43]: </a:t>
            </a:r>
            <a:r>
              <a:rPr lang="en-US" dirty="0" smtClean="0"/>
              <a:t>						Out[44</a:t>
            </a:r>
            <a:r>
              <a:rPr lang="en-US" dirty="0"/>
              <a:t>]:</a:t>
            </a:r>
          </a:p>
          <a:p>
            <a:pPr marL="0" indent="0">
              <a:buNone/>
            </a:pPr>
            <a:r>
              <a:rPr lang="en-US" dirty="0" smtClean="0"/>
              <a:t>One		Ohio 					one 	2000</a:t>
            </a:r>
          </a:p>
          <a:p>
            <a:pPr marL="0" indent="0">
              <a:buNone/>
            </a:pPr>
            <a:r>
              <a:rPr lang="en-US" dirty="0" smtClean="0"/>
              <a:t>Two		 </a:t>
            </a:r>
            <a:r>
              <a:rPr lang="en-US" dirty="0"/>
              <a:t>Ohio </a:t>
            </a:r>
            <a:r>
              <a:rPr lang="en-US" dirty="0" smtClean="0"/>
              <a:t>					two 	2001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three </a:t>
            </a:r>
            <a:r>
              <a:rPr lang="en-US" dirty="0" smtClean="0"/>
              <a:t>		Ohio 					three 	2002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four </a:t>
            </a:r>
            <a:r>
              <a:rPr lang="en-US" dirty="0" smtClean="0"/>
              <a:t>		Nevada 				four 	2001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five </a:t>
            </a:r>
            <a:r>
              <a:rPr lang="en-US" dirty="0" smtClean="0"/>
              <a:t>		Nevada 				five 	2002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Name: state </a:t>
            </a:r>
            <a:r>
              <a:rPr lang="en-US" dirty="0" smtClean="0"/>
              <a:t>						Name</a:t>
            </a:r>
            <a:r>
              <a:rPr lang="en-US" dirty="0"/>
              <a:t>: year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80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DataFrame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r>
              <a:rPr lang="en-US" dirty="0" smtClean="0"/>
              <a:t>Rows </a:t>
            </a:r>
            <a:r>
              <a:rPr lang="en-US" dirty="0"/>
              <a:t>can also be retrieved by position or name by a couple of methods, such as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ix</a:t>
            </a:r>
            <a:r>
              <a:rPr lang="en-US" dirty="0" smtClean="0"/>
              <a:t> indexing field.</a:t>
            </a:r>
            <a:endParaRPr lang="en-US" dirty="0"/>
          </a:p>
          <a:p>
            <a:r>
              <a:rPr lang="en-US" dirty="0"/>
              <a:t>In [45]: frame2.ix['three']</a:t>
            </a:r>
          </a:p>
          <a:p>
            <a:r>
              <a:rPr lang="en-US" dirty="0"/>
              <a:t>Out[45]:</a:t>
            </a:r>
          </a:p>
          <a:p>
            <a:pPr marL="0" indent="0">
              <a:buNone/>
            </a:pPr>
            <a:r>
              <a:rPr lang="en-US" dirty="0"/>
              <a:t>year </a:t>
            </a:r>
            <a:r>
              <a:rPr lang="en-US" dirty="0" smtClean="0"/>
              <a:t>	2002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state </a:t>
            </a:r>
            <a:r>
              <a:rPr lang="en-US" dirty="0" smtClean="0"/>
              <a:t>	Ohio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pop </a:t>
            </a:r>
            <a:r>
              <a:rPr lang="en-US" dirty="0" smtClean="0"/>
              <a:t>	3.6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debt </a:t>
            </a:r>
            <a:r>
              <a:rPr lang="en-US" dirty="0" smtClean="0"/>
              <a:t>	</a:t>
            </a:r>
            <a:r>
              <a:rPr lang="en-US" dirty="0" err="1" smtClean="0"/>
              <a:t>NaN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Name: three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875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DataFrame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Columns can be modified by assignment</a:t>
            </a:r>
            <a:r>
              <a:rPr lang="en-US" sz="2600" dirty="0" smtClean="0"/>
              <a:t>.</a:t>
            </a:r>
          </a:p>
          <a:p>
            <a:pPr algn="just"/>
            <a:r>
              <a:rPr lang="en-US" sz="2600" dirty="0" smtClean="0"/>
              <a:t> </a:t>
            </a:r>
            <a:r>
              <a:rPr lang="en-US" sz="2600" dirty="0"/>
              <a:t>For example, the empty 'debt' column </a:t>
            </a:r>
            <a:r>
              <a:rPr lang="en-US" sz="2600" dirty="0" smtClean="0"/>
              <a:t>could be </a:t>
            </a:r>
            <a:r>
              <a:rPr lang="en-US" sz="2600" dirty="0"/>
              <a:t>assigned a scalar value or an array of values:</a:t>
            </a:r>
            <a:endParaRPr lang="en-US" sz="2600" dirty="0">
              <a:effectLst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2047874"/>
            <a:ext cx="6591300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3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B050"/>
                </a:solidFill>
              </a:rPr>
              <a:t>Introduction to Pandas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307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pandas is well suited for many different kinds of data:</a:t>
            </a:r>
          </a:p>
          <a:p>
            <a:pPr lvl="1" algn="just"/>
            <a:r>
              <a:rPr lang="en-US" sz="2800" dirty="0"/>
              <a:t>Tabular data with heterogeneously-typed columns, as in an SQL table or Excel spreadsheet</a:t>
            </a:r>
          </a:p>
          <a:p>
            <a:pPr lvl="1" algn="just"/>
            <a:r>
              <a:rPr lang="en-US" sz="2800" dirty="0"/>
              <a:t>Ordered and unordered </a:t>
            </a:r>
            <a:r>
              <a:rPr lang="en-US" sz="2800" dirty="0" smtClean="0"/>
              <a:t>time </a:t>
            </a:r>
            <a:r>
              <a:rPr lang="en-US" sz="2800" dirty="0"/>
              <a:t>series data.</a:t>
            </a:r>
          </a:p>
          <a:p>
            <a:pPr lvl="1" algn="just"/>
            <a:r>
              <a:rPr lang="en-US" sz="2800" dirty="0"/>
              <a:t>Arbitrary matrix data </a:t>
            </a:r>
            <a:r>
              <a:rPr lang="en-US" sz="2800" dirty="0" smtClean="0"/>
              <a:t> </a:t>
            </a:r>
            <a:r>
              <a:rPr lang="en-US" sz="2800" dirty="0"/>
              <a:t>with row and column labels</a:t>
            </a:r>
          </a:p>
          <a:p>
            <a:pPr lvl="1" algn="just"/>
            <a:r>
              <a:rPr lang="en-US" sz="2800" dirty="0"/>
              <a:t>Any other form of observational / statistical data sets. 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The </a:t>
            </a:r>
            <a:r>
              <a:rPr lang="en-US" sz="2800" dirty="0"/>
              <a:t>data actually need not be labeled at all to be placed into a pandas data structure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70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DataFrame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Another common form of data is a nested </a:t>
            </a:r>
            <a:r>
              <a:rPr lang="en-US" sz="2400" dirty="0" err="1"/>
              <a:t>dict</a:t>
            </a:r>
            <a:r>
              <a:rPr lang="en-US" sz="2400" dirty="0"/>
              <a:t> of </a:t>
            </a:r>
            <a:r>
              <a:rPr lang="en-US" sz="2400" dirty="0" err="1"/>
              <a:t>dicts</a:t>
            </a:r>
            <a:r>
              <a:rPr lang="en-US" sz="2400" dirty="0"/>
              <a:t> format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pop = {'Nevada': {2001: 2.4, 2002: 2.9</a:t>
            </a:r>
            <a:r>
              <a:rPr lang="en-US" sz="2400" dirty="0" smtClean="0"/>
              <a:t>},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400" dirty="0"/>
              <a:t>'Ohio': {2000: 1.5, 2001: 1.7, 2002: 3.6</a:t>
            </a:r>
            <a:r>
              <a:rPr lang="en-US" sz="2400" dirty="0" smtClean="0"/>
              <a:t>}}</a:t>
            </a:r>
          </a:p>
          <a:p>
            <a:r>
              <a:rPr lang="en-US" sz="2400" dirty="0"/>
              <a:t>If passed to </a:t>
            </a:r>
            <a:r>
              <a:rPr lang="en-US" sz="2400" dirty="0" err="1"/>
              <a:t>DataFrame</a:t>
            </a:r>
            <a:r>
              <a:rPr lang="en-US" sz="2400" dirty="0"/>
              <a:t>, it will interpret the outer </a:t>
            </a:r>
            <a:r>
              <a:rPr lang="en-US" sz="2400" dirty="0" err="1"/>
              <a:t>dict</a:t>
            </a:r>
            <a:r>
              <a:rPr lang="en-US" sz="2400" dirty="0"/>
              <a:t> keys as the columns and the </a:t>
            </a:r>
            <a:r>
              <a:rPr lang="en-US" sz="2400" dirty="0" smtClean="0"/>
              <a:t>inner keys </a:t>
            </a:r>
            <a:r>
              <a:rPr lang="en-US" sz="2400" dirty="0"/>
              <a:t>as the row indices</a:t>
            </a:r>
            <a:r>
              <a:rPr lang="en-US" sz="2400" dirty="0" smtClean="0"/>
              <a:t>:</a:t>
            </a:r>
          </a:p>
          <a:p>
            <a:endParaRPr lang="en-US" sz="2600" dirty="0">
              <a:effectLst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2708274"/>
            <a:ext cx="7480299" cy="3970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60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Essential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Reindexing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Dropping entries from an </a:t>
            </a:r>
            <a:r>
              <a:rPr lang="en-US" dirty="0" smtClean="0"/>
              <a:t>axis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Indexing</a:t>
            </a:r>
            <a:r>
              <a:rPr lang="en-US" dirty="0"/>
              <a:t>, selection, and filtering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11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Reindexing</a:t>
            </a:r>
            <a:r>
              <a:rPr lang="en-US" dirty="0">
                <a:solidFill>
                  <a:srgbClr val="FF0000"/>
                </a:solidFill>
              </a:rPr>
              <a:t>: 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critical method on pandas objects is </a:t>
            </a:r>
            <a:r>
              <a:rPr lang="en-US" dirty="0" err="1" smtClean="0"/>
              <a:t>reindex</a:t>
            </a:r>
            <a:r>
              <a:rPr lang="en-US" dirty="0" smtClean="0"/>
              <a:t> , which rearranges </a:t>
            </a:r>
            <a:r>
              <a:rPr lang="en-US" dirty="0"/>
              <a:t>the data according to the new index, </a:t>
            </a:r>
            <a:r>
              <a:rPr lang="en-US" dirty="0" smtClean="0"/>
              <a:t>introducing missing </a:t>
            </a:r>
            <a:r>
              <a:rPr lang="en-US" dirty="0"/>
              <a:t>values if any index values were not already </a:t>
            </a:r>
            <a:r>
              <a:rPr lang="en-US" dirty="0" smtClean="0"/>
              <a:t>present.</a:t>
            </a:r>
          </a:p>
          <a:p>
            <a:endParaRPr lang="en-US" dirty="0">
              <a:solidFill>
                <a:srgbClr val="FF0000"/>
              </a:solidFill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2501901"/>
            <a:ext cx="5867400" cy="389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1" y="2501902"/>
            <a:ext cx="5283200" cy="2120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2" y="4622006"/>
            <a:ext cx="1164430" cy="1969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Reindexing</a:t>
            </a:r>
            <a:r>
              <a:rPr lang="en-US" dirty="0">
                <a:solidFill>
                  <a:srgbClr val="FF0000"/>
                </a:solidFill>
              </a:rPr>
              <a:t>: 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endParaRPr lang="en-US" dirty="0" smtClean="0">
              <a:solidFill>
                <a:srgbClr val="FF0000"/>
              </a:solidFill>
              <a:effectLst/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  <a:effectLst/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ffill</a:t>
            </a:r>
            <a:r>
              <a:rPr lang="en-US" dirty="0">
                <a:solidFill>
                  <a:srgbClr val="FF0000"/>
                </a:solidFill>
              </a:rPr>
              <a:t> or </a:t>
            </a:r>
            <a:r>
              <a:rPr lang="en-US" dirty="0" smtClean="0">
                <a:solidFill>
                  <a:srgbClr val="FF0000"/>
                </a:solidFill>
              </a:rPr>
              <a:t>pad:   </a:t>
            </a:r>
            <a:r>
              <a:rPr lang="en-US" dirty="0"/>
              <a:t>Fill (or carry) values forward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031874"/>
            <a:ext cx="7583487" cy="2069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3670300"/>
            <a:ext cx="7494587" cy="294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8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pPr marL="0" indent="0"/>
            <a:r>
              <a:rPr lang="en-US" dirty="0" err="1" smtClean="0">
                <a:solidFill>
                  <a:srgbClr val="FF0000"/>
                </a:solidFill>
              </a:rPr>
              <a:t>Reindexing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r>
              <a:rPr lang="en-US" dirty="0"/>
              <a:t>With </a:t>
            </a:r>
            <a:r>
              <a:rPr lang="en-US" dirty="0" err="1"/>
              <a:t>DataFrame</a:t>
            </a:r>
            <a:r>
              <a:rPr lang="en-US" dirty="0"/>
              <a:t>, </a:t>
            </a:r>
            <a:r>
              <a:rPr lang="en-US" dirty="0" err="1"/>
              <a:t>reindex</a:t>
            </a:r>
            <a:r>
              <a:rPr lang="en-US" dirty="0"/>
              <a:t> can </a:t>
            </a:r>
            <a:r>
              <a:rPr lang="en-US" dirty="0" smtClean="0"/>
              <a:t>alter </a:t>
            </a:r>
            <a:r>
              <a:rPr lang="en-US" dirty="0"/>
              <a:t>either the (row) index, columns, or both. </a:t>
            </a:r>
            <a:endParaRPr lang="en-US" dirty="0" smtClean="0"/>
          </a:p>
          <a:p>
            <a:endParaRPr lang="en-US" dirty="0">
              <a:solidFill>
                <a:srgbClr val="FF0000"/>
              </a:solidFill>
              <a:effectLst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1597024"/>
            <a:ext cx="7053262" cy="29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546599"/>
            <a:ext cx="4800600" cy="1212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90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Dropping </a:t>
            </a:r>
            <a:r>
              <a:rPr lang="en-US" dirty="0">
                <a:solidFill>
                  <a:srgbClr val="FF0000"/>
                </a:solidFill>
              </a:rPr>
              <a:t>entries from an axis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600" dirty="0" smtClean="0"/>
              <a:t>Dropping </a:t>
            </a:r>
            <a:r>
              <a:rPr lang="en-US" sz="2600" dirty="0"/>
              <a:t>one or more entries from an axis is easy if you have an index array or </a:t>
            </a:r>
            <a:r>
              <a:rPr lang="en-US" sz="2600" dirty="0" smtClean="0"/>
              <a:t>list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T</a:t>
            </a:r>
            <a:r>
              <a:rPr lang="en-US" sz="2600" dirty="0" smtClean="0"/>
              <a:t>he drop method </a:t>
            </a:r>
            <a:r>
              <a:rPr lang="en-US" sz="2600" dirty="0"/>
              <a:t>will return a new object with the indicated value or values deleted from an </a:t>
            </a:r>
            <a:r>
              <a:rPr lang="en-US" sz="2600" dirty="0" smtClean="0"/>
              <a:t>axis.</a:t>
            </a:r>
          </a:p>
          <a:p>
            <a:pPr>
              <a:spcBef>
                <a:spcPts val="600"/>
              </a:spcBef>
            </a:pPr>
            <a:endParaRPr lang="en-US" sz="2600" dirty="0">
              <a:solidFill>
                <a:srgbClr val="FF0000"/>
              </a:solidFill>
              <a:effectLst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260600"/>
            <a:ext cx="8343900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7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Dropping entries from an axis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With </a:t>
            </a:r>
            <a:r>
              <a:rPr lang="en-US" sz="2400" dirty="0" err="1"/>
              <a:t>DataFrame</a:t>
            </a:r>
            <a:r>
              <a:rPr lang="en-US" sz="2400" dirty="0"/>
              <a:t>, index values can be deleted from either axis</a:t>
            </a:r>
            <a:r>
              <a:rPr lang="en-US" sz="2400" dirty="0" smtClean="0"/>
              <a:t>:</a:t>
            </a:r>
          </a:p>
          <a:p>
            <a:pPr>
              <a:spcBef>
                <a:spcPts val="600"/>
              </a:spcBef>
            </a:pPr>
            <a:endParaRPr lang="en-US" sz="2600" dirty="0">
              <a:solidFill>
                <a:srgbClr val="FF0000"/>
              </a:solidFill>
              <a:effectLst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511300"/>
            <a:ext cx="10528300" cy="523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1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Indexing, selection, and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endParaRPr lang="en-US" sz="2600" dirty="0">
              <a:solidFill>
                <a:srgbClr val="FF0000"/>
              </a:solidFill>
              <a:effectLst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1119188"/>
            <a:ext cx="114998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3748088"/>
            <a:ext cx="10793412" cy="243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6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Indexing, selection, and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endParaRPr lang="en-US" sz="2600" dirty="0">
              <a:solidFill>
                <a:srgbClr val="FF0000"/>
              </a:solidFill>
              <a:effectLst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030288"/>
            <a:ext cx="11549062" cy="2212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05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Indexing, selection, and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endParaRPr lang="en-US" sz="2600" dirty="0">
              <a:solidFill>
                <a:srgbClr val="FF0000"/>
              </a:solidFill>
              <a:effectLst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1" y="927233"/>
            <a:ext cx="10401300" cy="597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2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B050"/>
                </a:solidFill>
              </a:rPr>
              <a:t>Introduction to Pandas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348" y="1008018"/>
            <a:ext cx="11512731" cy="58499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Here are just a few of the things that pandas does well:</a:t>
            </a:r>
          </a:p>
          <a:p>
            <a:pPr algn="just"/>
            <a:r>
              <a:rPr lang="en-US" dirty="0"/>
              <a:t>Easy handling of </a:t>
            </a:r>
            <a:r>
              <a:rPr lang="en-US" b="1" dirty="0"/>
              <a:t>missing data</a:t>
            </a:r>
            <a:r>
              <a:rPr lang="en-US" dirty="0"/>
              <a:t> (represented as </a:t>
            </a:r>
            <a:r>
              <a:rPr lang="en-US" dirty="0" err="1"/>
              <a:t>NaN</a:t>
            </a:r>
            <a:r>
              <a:rPr lang="en-US" dirty="0"/>
              <a:t>) </a:t>
            </a:r>
            <a:endParaRPr lang="en-US" dirty="0" smtClean="0"/>
          </a:p>
          <a:p>
            <a:pPr algn="just"/>
            <a:r>
              <a:rPr lang="en-US" dirty="0" smtClean="0"/>
              <a:t>Size </a:t>
            </a:r>
            <a:r>
              <a:rPr lang="en-US" dirty="0"/>
              <a:t>mutability: columns can be </a:t>
            </a:r>
            <a:r>
              <a:rPr lang="en-US" b="1" dirty="0"/>
              <a:t>inserted and deleted</a:t>
            </a:r>
            <a:r>
              <a:rPr lang="en-US" dirty="0"/>
              <a:t> from </a:t>
            </a:r>
            <a:r>
              <a:rPr lang="en-US" dirty="0" err="1"/>
              <a:t>DataFrame</a:t>
            </a:r>
            <a:r>
              <a:rPr lang="en-US" dirty="0"/>
              <a:t> and higher dimensional objects</a:t>
            </a:r>
          </a:p>
          <a:p>
            <a:pPr algn="just"/>
            <a:r>
              <a:rPr lang="en-US" dirty="0" smtClean="0"/>
              <a:t>Powerful</a:t>
            </a:r>
            <a:r>
              <a:rPr lang="en-US" dirty="0"/>
              <a:t>, flexible </a:t>
            </a:r>
            <a:r>
              <a:rPr lang="en-US" b="1" dirty="0"/>
              <a:t>group by</a:t>
            </a:r>
            <a:r>
              <a:rPr lang="en-US" dirty="0"/>
              <a:t> functionality to perform split-apply-combine operations on data sets, for both aggregating and transforming data</a:t>
            </a:r>
          </a:p>
          <a:p>
            <a:pPr algn="just"/>
            <a:r>
              <a:rPr lang="en-US" dirty="0"/>
              <a:t>Make it </a:t>
            </a:r>
            <a:r>
              <a:rPr lang="en-US" b="1" dirty="0"/>
              <a:t>easy to convert</a:t>
            </a:r>
            <a:r>
              <a:rPr lang="en-US" dirty="0"/>
              <a:t> 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/>
              <a:t>data structures into </a:t>
            </a:r>
            <a:r>
              <a:rPr lang="en-US" dirty="0" err="1"/>
              <a:t>DataFrame</a:t>
            </a:r>
            <a:r>
              <a:rPr lang="en-US" dirty="0"/>
              <a:t> objects</a:t>
            </a:r>
          </a:p>
          <a:p>
            <a:pPr algn="just"/>
            <a:r>
              <a:rPr lang="en-US" dirty="0"/>
              <a:t>Intelligent label-based </a:t>
            </a:r>
            <a:r>
              <a:rPr lang="en-US" b="1" dirty="0"/>
              <a:t>slicing</a:t>
            </a:r>
            <a:r>
              <a:rPr lang="en-US" dirty="0"/>
              <a:t>, </a:t>
            </a:r>
            <a:r>
              <a:rPr lang="en-US" b="1" dirty="0"/>
              <a:t>fancy indexing</a:t>
            </a:r>
            <a:r>
              <a:rPr lang="en-US" dirty="0"/>
              <a:t>, and </a:t>
            </a:r>
            <a:r>
              <a:rPr lang="en-US" b="1" dirty="0" err="1"/>
              <a:t>subsetting</a:t>
            </a:r>
            <a:r>
              <a:rPr lang="en-US" dirty="0"/>
              <a:t> of large data sets</a:t>
            </a:r>
          </a:p>
          <a:p>
            <a:pPr algn="just"/>
            <a:r>
              <a:rPr lang="en-US" dirty="0"/>
              <a:t>Intuitive </a:t>
            </a:r>
            <a:r>
              <a:rPr lang="en-US" b="1" dirty="0" smtClean="0"/>
              <a:t>merging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b="1" dirty="0"/>
              <a:t>joining</a:t>
            </a:r>
            <a:r>
              <a:rPr lang="en-US" dirty="0"/>
              <a:t> </a:t>
            </a:r>
            <a:r>
              <a:rPr lang="en-US" dirty="0" smtClean="0"/>
              <a:t> and </a:t>
            </a:r>
            <a:r>
              <a:rPr lang="en-US" b="1" dirty="0"/>
              <a:t>reshaping </a:t>
            </a:r>
            <a:r>
              <a:rPr lang="en-US" dirty="0" smtClean="0"/>
              <a:t>data </a:t>
            </a:r>
            <a:r>
              <a:rPr lang="en-US" dirty="0"/>
              <a:t>sets</a:t>
            </a:r>
          </a:p>
          <a:p>
            <a:pPr algn="just"/>
            <a:r>
              <a:rPr lang="en-US" dirty="0" smtClean="0"/>
              <a:t>Robust </a:t>
            </a:r>
            <a:r>
              <a:rPr lang="en-US" dirty="0"/>
              <a:t>IO tools for loading data from </a:t>
            </a:r>
            <a:r>
              <a:rPr lang="en-US" b="1" dirty="0"/>
              <a:t>flat files</a:t>
            </a:r>
            <a:r>
              <a:rPr lang="en-US" dirty="0"/>
              <a:t> (CSV and delimited), Excel </a:t>
            </a:r>
            <a:r>
              <a:rPr lang="en-US" dirty="0" smtClean="0"/>
              <a:t>files and databases.</a:t>
            </a:r>
          </a:p>
          <a:p>
            <a:pPr algn="just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20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Indexing, selection, and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endParaRPr lang="en-US" sz="2600" dirty="0">
              <a:solidFill>
                <a:srgbClr val="FF0000"/>
              </a:solidFill>
              <a:effectLst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1028700"/>
            <a:ext cx="9399587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2451100"/>
            <a:ext cx="9037637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7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Indexing, selection, and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r>
              <a:rPr lang="en-US" sz="2400" b="1" dirty="0"/>
              <a:t>i</a:t>
            </a:r>
            <a:r>
              <a:rPr lang="en-US" sz="2400" b="1" dirty="0" smtClean="0"/>
              <a:t>x</a:t>
            </a:r>
            <a:r>
              <a:rPr lang="en-US" sz="2400" dirty="0" smtClean="0"/>
              <a:t> enables </a:t>
            </a:r>
            <a:r>
              <a:rPr lang="en-US" sz="2400" dirty="0"/>
              <a:t>you to select a subset of the rows and columns from a </a:t>
            </a:r>
            <a:r>
              <a:rPr lang="en-US" sz="2400" dirty="0" err="1"/>
              <a:t>DataFrame</a:t>
            </a:r>
            <a:r>
              <a:rPr lang="en-US" sz="2400" dirty="0"/>
              <a:t> with </a:t>
            </a:r>
            <a:r>
              <a:rPr lang="en-US" sz="2400" dirty="0" err="1" smtClean="0"/>
              <a:t>NumPy</a:t>
            </a:r>
            <a:r>
              <a:rPr lang="en-US" sz="2400" dirty="0" smtClean="0"/>
              <a:t> like notation </a:t>
            </a:r>
            <a:r>
              <a:rPr lang="en-US" sz="2400" dirty="0"/>
              <a:t>plus axis </a:t>
            </a:r>
            <a:r>
              <a:rPr lang="en-US" sz="2400" dirty="0" smtClean="0"/>
              <a:t>labels.</a:t>
            </a:r>
          </a:p>
          <a:p>
            <a:endParaRPr lang="en-US" sz="2600" dirty="0">
              <a:solidFill>
                <a:srgbClr val="FF0000"/>
              </a:solidFill>
              <a:effectLst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4" y="1866900"/>
            <a:ext cx="9534526" cy="246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91" y="4483101"/>
            <a:ext cx="4273895" cy="218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4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849312"/>
          </a:xfrm>
        </p:spPr>
        <p:txBody>
          <a:bodyPr/>
          <a:lstStyle/>
          <a:p>
            <a:pPr algn="ctr" eaLnBrk="1" hangingPunct="1"/>
            <a:r>
              <a:rPr lang="en-US" sz="3600" b="1" smtClean="0">
                <a:solidFill>
                  <a:srgbClr val="7030A0"/>
                </a:solidFill>
              </a:rPr>
              <a:t>Handling Missing Data: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838200" y="1096963"/>
            <a:ext cx="11009313" cy="54991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b="1" dirty="0" smtClean="0"/>
              <a:t>missing data</a:t>
            </a:r>
            <a:r>
              <a:rPr lang="en-US" dirty="0" smtClean="0"/>
              <a:t>, or </a:t>
            </a:r>
            <a:r>
              <a:rPr lang="en-US" b="1" dirty="0" smtClean="0"/>
              <a:t>missing values</a:t>
            </a:r>
            <a:r>
              <a:rPr lang="en-US" dirty="0" smtClean="0"/>
              <a:t>, occur when no </a:t>
            </a:r>
            <a:r>
              <a:rPr lang="en-US" dirty="0" smtClean="0">
                <a:hlinkClick r:id="rId2" tooltip="Data"/>
              </a:rPr>
              <a:t>data</a:t>
            </a:r>
            <a:r>
              <a:rPr lang="en-US" dirty="0" smtClean="0"/>
              <a:t> </a:t>
            </a:r>
            <a:r>
              <a:rPr lang="en-US" dirty="0" smtClean="0">
                <a:hlinkClick r:id="rId3" tooltip="Value (mathematics)"/>
              </a:rPr>
              <a:t>value</a:t>
            </a:r>
            <a:r>
              <a:rPr lang="en-US" dirty="0" smtClean="0"/>
              <a:t> is stored for the </a:t>
            </a:r>
            <a:r>
              <a:rPr lang="en-US" dirty="0" smtClean="0">
                <a:hlinkClick r:id="rId4" tooltip="Variable (mathematics)"/>
              </a:rPr>
              <a:t>variable</a:t>
            </a:r>
            <a:r>
              <a:rPr lang="en-US" dirty="0" smtClean="0"/>
              <a:t> in an </a:t>
            </a:r>
            <a:r>
              <a:rPr lang="en-US" dirty="0" smtClean="0">
                <a:hlinkClick r:id="rId5" tooltip="Unit of observation"/>
              </a:rPr>
              <a:t>observation</a:t>
            </a:r>
            <a:r>
              <a:rPr lang="en-US" dirty="0" smtClean="0"/>
              <a:t>. </a:t>
            </a:r>
          </a:p>
          <a:p>
            <a:pPr algn="just" eaLnBrk="1" hangingPunct="1">
              <a:defRPr/>
            </a:pPr>
            <a:r>
              <a:rPr lang="en-US" dirty="0" smtClean="0"/>
              <a:t>Missing data are a common occurrence and can have a significant effect on the conclusions that can be drawn from the data. </a:t>
            </a:r>
          </a:p>
          <a:p>
            <a:pPr algn="just" eaLnBrk="1" hangingPunct="1">
              <a:buFont typeface="Arial" charset="0"/>
              <a:buNone/>
              <a:defRPr/>
            </a:pPr>
            <a:r>
              <a:rPr lang="en-US" dirty="0" smtClean="0"/>
              <a:t>Missing data can occur because of non response: </a:t>
            </a:r>
          </a:p>
          <a:p>
            <a:pPr indent="515938" algn="just"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no information is provided for one or more items or for a whole unit.</a:t>
            </a:r>
          </a:p>
          <a:p>
            <a:pPr indent="515938" algn="just">
              <a:buFont typeface="Wingdings" pitchFamily="2" charset="2"/>
              <a:buChar char="Ø"/>
              <a:defRPr/>
            </a:pPr>
            <a:r>
              <a:rPr lang="en-US" dirty="0" smtClean="0"/>
              <a:t>User forgot to fill in a field.</a:t>
            </a:r>
          </a:p>
          <a:p>
            <a:pPr indent="515938" algn="just">
              <a:buFont typeface="Wingdings" pitchFamily="2" charset="2"/>
              <a:buChar char="Ø"/>
              <a:defRPr/>
            </a:pPr>
            <a:r>
              <a:rPr lang="en-US" dirty="0" smtClean="0"/>
              <a:t>Data was lost while transferring manually from a legacy database.</a:t>
            </a:r>
          </a:p>
          <a:p>
            <a:pPr algn="just" eaLnBrk="1" hangingPunct="1">
              <a:defRPr/>
            </a:pPr>
            <a:r>
              <a:rPr lang="en-US" dirty="0" smtClean="0"/>
              <a:t>Missing values make it difficult for analysts to perform data analysis. </a:t>
            </a:r>
          </a:p>
        </p:txBody>
      </p:sp>
    </p:spTree>
    <p:extLst>
      <p:ext uri="{BB962C8B-B14F-4D97-AF65-F5344CB8AC3E}">
        <p14:creationId xmlns:p14="http://schemas.microsoft.com/office/powerpoint/2010/main" val="9910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838200" y="1109663"/>
            <a:ext cx="10515600" cy="5067300"/>
          </a:xfrm>
        </p:spPr>
        <p:txBody>
          <a:bodyPr>
            <a:normAutofit lnSpcReduction="10000"/>
          </a:bodyPr>
          <a:lstStyle/>
          <a:p>
            <a:pPr marL="0" indent="0" algn="just" eaLnBrk="1" hangingPunct="1">
              <a:buFont typeface="Arial" charset="0"/>
              <a:buNone/>
              <a:defRPr/>
            </a:pPr>
            <a:r>
              <a:rPr lang="en-US" dirty="0"/>
              <a:t>Three types of problems are usually associated with missing values </a:t>
            </a:r>
          </a:p>
          <a:p>
            <a:pPr algn="just">
              <a:defRPr/>
            </a:pPr>
            <a:r>
              <a:rPr lang="en-US" dirty="0"/>
              <a:t>loss of efficiency;</a:t>
            </a:r>
          </a:p>
          <a:p>
            <a:pPr algn="just">
              <a:defRPr/>
            </a:pPr>
            <a:r>
              <a:rPr lang="en-US" dirty="0"/>
              <a:t>we will get </a:t>
            </a:r>
            <a:r>
              <a:rPr lang="en-US" u="sng" dirty="0"/>
              <a:t>complications in handling and analyzing the data;</a:t>
            </a:r>
            <a:endParaRPr lang="en-US" dirty="0"/>
          </a:p>
          <a:p>
            <a:pPr algn="just">
              <a:defRPr/>
            </a:pPr>
            <a:r>
              <a:rPr lang="en-US" dirty="0"/>
              <a:t>bias resulting from differences between missing and complete data</a:t>
            </a:r>
          </a:p>
          <a:p>
            <a:pPr algn="just">
              <a:buFont typeface="Arial" charset="0"/>
              <a:buNone/>
              <a:defRPr/>
            </a:pPr>
            <a:endParaRPr lang="en-US" dirty="0" smtClean="0"/>
          </a:p>
          <a:p>
            <a:pPr algn="just">
              <a:buFont typeface="Arial" charset="0"/>
              <a:buNone/>
              <a:defRPr/>
            </a:pPr>
            <a:r>
              <a:rPr lang="en-US" dirty="0" smtClean="0"/>
              <a:t>In Pandas missing data is represented by two value:</a:t>
            </a:r>
          </a:p>
          <a:p>
            <a:pPr algn="just">
              <a:defRPr/>
            </a:pPr>
            <a:r>
              <a:rPr lang="en-US" dirty="0" err="1" smtClean="0"/>
              <a:t>NaN</a:t>
            </a:r>
            <a:r>
              <a:rPr lang="en-US" dirty="0" smtClean="0"/>
              <a:t> : </a:t>
            </a:r>
            <a:r>
              <a:rPr lang="en-US" dirty="0" err="1" smtClean="0"/>
              <a:t>NaN</a:t>
            </a:r>
            <a:r>
              <a:rPr lang="en-US" dirty="0" smtClean="0"/>
              <a:t> (Not a Number), is a special floating-point value recognized by all systems that use the standard IEEE floating-point representation.</a:t>
            </a:r>
          </a:p>
          <a:p>
            <a:pPr algn="just">
              <a:defRPr/>
            </a:pPr>
            <a:r>
              <a:rPr lang="en-US" dirty="0" smtClean="0"/>
              <a:t>None: None is a Python singleton object that is often used for missing data in Python code.</a:t>
            </a:r>
          </a:p>
          <a:p>
            <a:pPr algn="just">
              <a:defRPr/>
            </a:pPr>
            <a:endParaRPr lang="en-US" dirty="0" smtClean="0"/>
          </a:p>
          <a:p>
            <a:pPr algn="just"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10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877888" y="195263"/>
            <a:ext cx="10515600" cy="849312"/>
          </a:xfrm>
        </p:spPr>
        <p:txBody>
          <a:bodyPr/>
          <a:lstStyle/>
          <a:p>
            <a:pPr algn="ctr" eaLnBrk="1" hangingPunct="1"/>
            <a:r>
              <a:rPr lang="en-US" b="1" smtClean="0">
                <a:solidFill>
                  <a:srgbClr val="7030A0"/>
                </a:solidFill>
              </a:rPr>
              <a:t>Handling Missing Values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838200" y="1123950"/>
            <a:ext cx="10515600" cy="5224463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b="1" i="1" u="sng" dirty="0" smtClean="0">
                <a:solidFill>
                  <a:srgbClr val="00B050"/>
                </a:solidFill>
              </a:rPr>
              <a:t>NA handling methods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isnull</a:t>
            </a:r>
            <a:r>
              <a:rPr lang="en-US" b="1" dirty="0" smtClean="0">
                <a:solidFill>
                  <a:srgbClr val="7030A0"/>
                </a:solidFill>
              </a:rPr>
              <a:t>: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notnull</a:t>
            </a:r>
            <a:r>
              <a:rPr lang="en-US" dirty="0" smtClean="0"/>
              <a:t>:</a:t>
            </a:r>
            <a:endParaRPr lang="en-US" b="1" i="1" u="sng" dirty="0" smtClean="0"/>
          </a:p>
          <a:p>
            <a:pPr marL="514350" indent="-514350" eaLnBrk="1" hangingPunct="1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dropna</a:t>
            </a:r>
            <a:r>
              <a:rPr lang="en-US" dirty="0" smtClean="0"/>
              <a:t>.</a:t>
            </a:r>
          </a:p>
          <a:p>
            <a:pPr marL="514350" indent="-514350" eaLnBrk="1" hangingPunct="1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fillna</a:t>
            </a:r>
            <a:endParaRPr lang="en-US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28735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903288" y="614363"/>
            <a:ext cx="10879137" cy="611346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dirty="0" smtClean="0"/>
              <a:t>To detect missing values, Pandas provides two functions : </a:t>
            </a:r>
            <a:r>
              <a:rPr lang="en-US" b="1" dirty="0" err="1" smtClean="0"/>
              <a:t>isnull</a:t>
            </a:r>
            <a:r>
              <a:rPr lang="en-US" b="1" dirty="0" smtClean="0"/>
              <a:t>()</a:t>
            </a:r>
            <a:r>
              <a:rPr lang="en-US" dirty="0" smtClean="0"/>
              <a:t> and </a:t>
            </a:r>
            <a:r>
              <a:rPr lang="en-US" b="1" dirty="0" err="1" smtClean="0"/>
              <a:t>notnull</a:t>
            </a:r>
            <a:r>
              <a:rPr lang="en-US" b="1" dirty="0" smtClean="0"/>
              <a:t>()</a:t>
            </a:r>
            <a:r>
              <a:rPr lang="en-US" dirty="0" smtClean="0"/>
              <a:t> functions.</a:t>
            </a: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 err="1" smtClean="0">
                <a:solidFill>
                  <a:srgbClr val="FF0000"/>
                </a:solidFill>
              </a:rPr>
              <a:t>snull</a:t>
            </a:r>
            <a:r>
              <a:rPr lang="en-US" dirty="0" smtClean="0">
                <a:solidFill>
                  <a:srgbClr val="FF0000"/>
                </a:solidFill>
              </a:rPr>
              <a:t>(): </a:t>
            </a:r>
            <a:r>
              <a:rPr lang="en-US" dirty="0" smtClean="0"/>
              <a:t>Return  </a:t>
            </a:r>
            <a:r>
              <a:rPr lang="en-US" dirty="0"/>
              <a:t>object containing </a:t>
            </a:r>
            <a:r>
              <a:rPr lang="en-US" dirty="0" err="1"/>
              <a:t>boolean</a:t>
            </a:r>
            <a:r>
              <a:rPr lang="en-US" dirty="0"/>
              <a:t> values indicating which values are missing </a:t>
            </a:r>
            <a:r>
              <a:rPr lang="en-US" dirty="0" smtClean="0"/>
              <a:t>or  NAN.</a:t>
            </a: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Notnull</a:t>
            </a:r>
            <a:r>
              <a:rPr lang="en-US" dirty="0" smtClean="0">
                <a:solidFill>
                  <a:srgbClr val="FF0000"/>
                </a:solidFill>
              </a:rPr>
              <a:t>(): </a:t>
            </a:r>
            <a:r>
              <a:rPr lang="en-US" dirty="0"/>
              <a:t>Negation of </a:t>
            </a:r>
            <a:r>
              <a:rPr lang="en-US" dirty="0" err="1"/>
              <a:t>isnull</a:t>
            </a:r>
            <a:r>
              <a:rPr lang="en-US" dirty="0"/>
              <a:t>.</a:t>
            </a:r>
            <a:endParaRPr lang="en-US" dirty="0" smtClean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dirty="0" smtClean="0"/>
              <a:t>data = Series(['aardvark', 'artichoke', np.nan, 'avocado'])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   Print(data)</a:t>
            </a:r>
            <a:r>
              <a:rPr lang="en-US" dirty="0" smtClean="0"/>
              <a:t>		               </a:t>
            </a: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data.isnull</a:t>
            </a:r>
            <a:r>
              <a:rPr lang="en-US" dirty="0" smtClean="0">
                <a:solidFill>
                  <a:srgbClr val="FF0000"/>
                </a:solidFill>
              </a:rPr>
              <a:t>())</a:t>
            </a:r>
            <a:r>
              <a:rPr lang="en-US" dirty="0" smtClean="0"/>
              <a:t>	</a:t>
            </a:r>
            <a:r>
              <a:rPr lang="en-US" dirty="0">
                <a:solidFill>
                  <a:srgbClr val="7030A0"/>
                </a:solidFill>
              </a:rPr>
              <a:t>print(</a:t>
            </a:r>
            <a:r>
              <a:rPr lang="en-US" dirty="0" err="1">
                <a:solidFill>
                  <a:srgbClr val="7030A0"/>
                </a:solidFill>
              </a:rPr>
              <a:t>data.notnull</a:t>
            </a:r>
            <a:r>
              <a:rPr lang="en-US" dirty="0">
                <a:solidFill>
                  <a:srgbClr val="7030A0"/>
                </a:solidFill>
              </a:rPr>
              <a:t>())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Arial" charset="0"/>
              <a:buNone/>
              <a:defRPr/>
            </a:pPr>
            <a:endParaRPr lang="en-US" dirty="0" smtClean="0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0" y="4635500"/>
            <a:ext cx="2351088" cy="17764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8075" y="4883150"/>
            <a:ext cx="2057400" cy="15287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20175" y="4635500"/>
            <a:ext cx="2141538" cy="1671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74675"/>
          </a:xfrm>
        </p:spPr>
        <p:txBody>
          <a:bodyPr>
            <a:normAutofit fontScale="90000"/>
          </a:bodyPr>
          <a:lstStyle/>
          <a:p>
            <a:r>
              <a:rPr lang="en-US" sz="3000" b="1" smtClean="0">
                <a:solidFill>
                  <a:srgbClr val="FF0000"/>
                </a:solidFill>
              </a:rPr>
              <a:t/>
            </a:r>
            <a:br>
              <a:rPr lang="en-US" sz="3000" b="1" smtClean="0">
                <a:solidFill>
                  <a:srgbClr val="FF0000"/>
                </a:solidFill>
              </a:rPr>
            </a:br>
            <a:r>
              <a:rPr lang="en-US" sz="3000" b="1" smtClean="0">
                <a:solidFill>
                  <a:srgbClr val="FF0000"/>
                </a:solidFill>
              </a:rPr>
              <a:t>Check for Missing Values using isnull() and notnull()</a:t>
            </a:r>
            <a:br>
              <a:rPr lang="en-US" sz="3000" b="1" smtClean="0">
                <a:solidFill>
                  <a:srgbClr val="FF0000"/>
                </a:solidFill>
              </a:rPr>
            </a:br>
            <a:endParaRPr lang="en-US" sz="30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863600" y="0"/>
            <a:ext cx="10515600" cy="836613"/>
          </a:xfrm>
        </p:spPr>
        <p:txBody>
          <a:bodyPr/>
          <a:lstStyle/>
          <a:p>
            <a:pPr algn="ctr" eaLnBrk="1" hangingPunct="1"/>
            <a:r>
              <a:rPr lang="en-US" sz="3600" b="1" smtClean="0">
                <a:solidFill>
                  <a:srgbClr val="FF0000"/>
                </a:solidFill>
              </a:rPr>
              <a:t>Filtering Out Missing Data using dropna()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44500" y="784225"/>
            <a:ext cx="11534775" cy="6073775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buFont typeface="Arial" charset="0"/>
              <a:buNone/>
            </a:pPr>
            <a:r>
              <a:rPr lang="en-US" b="1" smtClean="0">
                <a:solidFill>
                  <a:srgbClr val="7030A0"/>
                </a:solidFill>
              </a:rPr>
              <a:t>dropna():</a:t>
            </a:r>
          </a:p>
          <a:p>
            <a:pPr algn="just" eaLnBrk="1" hangingPunct="1">
              <a:spcBef>
                <a:spcPts val="600"/>
              </a:spcBef>
              <a:buFont typeface="Arial" charset="0"/>
              <a:buNone/>
            </a:pPr>
            <a:r>
              <a:rPr lang="en-US" smtClean="0"/>
              <a:t>The </a:t>
            </a:r>
            <a:r>
              <a:rPr lang="en-US" b="1" smtClean="0"/>
              <a:t>dropna()</a:t>
            </a:r>
            <a:r>
              <a:rPr lang="en-US" smtClean="0"/>
              <a:t> function is used to remove a row or a column from a dataframe which has a NaN or no values in it. </a:t>
            </a:r>
          </a:p>
          <a:p>
            <a:pPr algn="just" eaLnBrk="1" hangingPunct="1">
              <a:spcBef>
                <a:spcPts val="600"/>
              </a:spcBef>
              <a:buFont typeface="Arial" charset="0"/>
              <a:buNone/>
            </a:pPr>
            <a:r>
              <a:rPr lang="en-US" b="1" smtClean="0"/>
              <a:t>Syntax:</a:t>
            </a:r>
          </a:p>
          <a:p>
            <a:pPr algn="just" eaLnBrk="1" hangingPunct="1">
              <a:spcBef>
                <a:spcPts val="600"/>
              </a:spcBef>
              <a:buFont typeface="Arial" charset="0"/>
              <a:buNone/>
            </a:pPr>
            <a:r>
              <a:rPr lang="en-US" sz="2400" smtClean="0"/>
              <a:t>		</a:t>
            </a:r>
            <a:r>
              <a:rPr lang="en-US" b="1" smtClean="0">
                <a:solidFill>
                  <a:srgbClr val="0070C0"/>
                </a:solidFill>
              </a:rPr>
              <a:t>DataFrame.dropna(axis=0, how='any', thresh=None, 							subset=None,inplace=False)</a:t>
            </a:r>
          </a:p>
          <a:p>
            <a:pPr algn="just">
              <a:spcBef>
                <a:spcPts val="600"/>
              </a:spcBef>
              <a:buFont typeface="Arial" charset="0"/>
              <a:buNone/>
            </a:pPr>
            <a:r>
              <a:rPr lang="en-US" b="1" smtClean="0"/>
              <a:t>Parameters:</a:t>
            </a:r>
            <a:endParaRPr lang="en-US" smtClean="0"/>
          </a:p>
          <a:p>
            <a:pPr>
              <a:spcBef>
                <a:spcPts val="600"/>
              </a:spcBef>
            </a:pPr>
            <a:r>
              <a:rPr lang="en-US" sz="2400" b="1" smtClean="0"/>
              <a:t>axis: </a:t>
            </a:r>
            <a:r>
              <a:rPr lang="en-US" sz="2400" smtClean="0"/>
              <a:t>axis takes int or string value for rows/columns. Input can be 0 or 1 for Integer and ‘index’ or ‘columns’ for String.</a:t>
            </a:r>
            <a:br>
              <a:rPr lang="en-US" sz="2400" smtClean="0"/>
            </a:br>
            <a:r>
              <a:rPr lang="en-US" sz="2400" b="1" smtClean="0"/>
              <a:t>how: </a:t>
            </a:r>
            <a:r>
              <a:rPr lang="en-US" sz="2400" smtClean="0"/>
              <a:t>it takes either (‘any’ or ‘all’). ‘any’ drops the row/column if ANY value is Null and ‘all’ drops only if ALL values are null.</a:t>
            </a:r>
            <a:br>
              <a:rPr lang="en-US" sz="2400" smtClean="0"/>
            </a:br>
            <a:r>
              <a:rPr lang="en-US" sz="2400" b="1" smtClean="0"/>
              <a:t>thresh: </a:t>
            </a:r>
            <a:r>
              <a:rPr lang="en-US" sz="2400" smtClean="0"/>
              <a:t>thresh takes integer value which tells minimum amount of na values to drop.</a:t>
            </a:r>
            <a:br>
              <a:rPr lang="en-US" sz="2400" smtClean="0"/>
            </a:br>
            <a:r>
              <a:rPr lang="en-US" sz="2400" b="1" smtClean="0"/>
              <a:t>subset:</a:t>
            </a:r>
            <a:r>
              <a:rPr lang="en-US" sz="2400" smtClean="0"/>
              <a:t> It’s an array which limits the dropping process to passed rows/columns through list.</a:t>
            </a:r>
            <a:br>
              <a:rPr lang="en-US" sz="2400" smtClean="0"/>
            </a:br>
            <a:r>
              <a:rPr lang="en-US" sz="2400" b="1" smtClean="0"/>
              <a:t>inplace: </a:t>
            </a:r>
            <a:r>
              <a:rPr lang="en-US" sz="2400" smtClean="0"/>
              <a:t>It is a boolean which makes the changes in data frame itself if True. </a:t>
            </a:r>
          </a:p>
          <a:p>
            <a:pPr algn="just" eaLnBrk="1" hangingPunct="1">
              <a:spcBef>
                <a:spcPts val="60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966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62833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b="1" smtClean="0">
                <a:solidFill>
                  <a:srgbClr val="FF0000"/>
                </a:solidFill>
              </a:rPr>
              <a:t>Example:</a:t>
            </a:r>
          </a:p>
          <a:p>
            <a:pPr>
              <a:buFont typeface="Arial" charset="0"/>
              <a:buNone/>
            </a:pPr>
            <a:r>
              <a:rPr lang="pt-BR" sz="2400" smtClean="0"/>
              <a:t>from numpy import nan as NA</a:t>
            </a:r>
          </a:p>
          <a:p>
            <a:pPr>
              <a:buFont typeface="Arial" charset="0"/>
              <a:buNone/>
            </a:pPr>
            <a:r>
              <a:rPr lang="pt-BR" sz="2400" smtClean="0"/>
              <a:t>import pandas as pd</a:t>
            </a:r>
          </a:p>
          <a:p>
            <a:pPr>
              <a:buFont typeface="Arial" charset="0"/>
              <a:buNone/>
            </a:pPr>
            <a:r>
              <a:rPr lang="pt-BR" sz="2400" smtClean="0"/>
              <a:t>data = pd.Series([1, NA, 3.5, NA, 7])</a:t>
            </a:r>
          </a:p>
          <a:p>
            <a:pPr>
              <a:buFont typeface="Arial" charset="0"/>
              <a:buNone/>
            </a:pPr>
            <a:r>
              <a:rPr lang="pt-BR" sz="2400" smtClean="0"/>
              <a:t>print(data)</a:t>
            </a:r>
          </a:p>
          <a:p>
            <a:pPr>
              <a:buFont typeface="Arial" charset="0"/>
              <a:buNone/>
            </a:pPr>
            <a:endParaRPr lang="pt-BR" sz="2400" smtClean="0"/>
          </a:p>
          <a:p>
            <a:pPr>
              <a:buFont typeface="Arial" charset="0"/>
              <a:buNone/>
            </a:pPr>
            <a:endParaRPr lang="pt-BR" sz="2400" smtClean="0"/>
          </a:p>
          <a:p>
            <a:pPr>
              <a:buFont typeface="Arial" charset="0"/>
              <a:buNone/>
            </a:pPr>
            <a:endParaRPr lang="pt-BR" sz="2400" smtClean="0"/>
          </a:p>
          <a:p>
            <a:pPr>
              <a:buFont typeface="Arial" charset="0"/>
              <a:buNone/>
            </a:pPr>
            <a:endParaRPr lang="pt-BR" sz="2400" smtClean="0"/>
          </a:p>
          <a:p>
            <a:pPr>
              <a:buFont typeface="Arial" charset="0"/>
              <a:buNone/>
            </a:pPr>
            <a:r>
              <a:rPr lang="pt-BR" sz="2400" smtClean="0"/>
              <a:t>print(data.dropna())</a:t>
            </a:r>
          </a:p>
          <a:p>
            <a:pPr>
              <a:buFont typeface="Arial" charset="0"/>
              <a:buNone/>
            </a:pPr>
            <a:endParaRPr lang="pt-BR" sz="2400" smtClean="0"/>
          </a:p>
          <a:p>
            <a:pPr>
              <a:buFont typeface="Arial" charset="0"/>
              <a:buNone/>
            </a:pPr>
            <a:endParaRPr lang="pt-BR" sz="2400" smtClean="0"/>
          </a:p>
          <a:p>
            <a:pPr>
              <a:buFont typeface="Arial" charset="0"/>
              <a:buNone/>
            </a:pPr>
            <a:endParaRPr lang="en-US" sz="240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0350" y="2703513"/>
            <a:ext cx="2827338" cy="18684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9075" y="5280025"/>
            <a:ext cx="2724150" cy="1355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264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838200" y="327025"/>
            <a:ext cx="11141075" cy="6335713"/>
          </a:xfrm>
        </p:spPr>
        <p:txBody>
          <a:bodyPr/>
          <a:lstStyle/>
          <a:p>
            <a:pPr algn="just"/>
            <a:r>
              <a:rPr lang="en-US" smtClean="0"/>
              <a:t>Naturally, you could have computed this yourself by boolean indexing:</a:t>
            </a:r>
          </a:p>
          <a:p>
            <a:pPr algn="just"/>
            <a:r>
              <a:rPr lang="en-US" smtClean="0"/>
              <a:t>print(data[data.notnull()])</a:t>
            </a:r>
          </a:p>
          <a:p>
            <a:pPr algn="just"/>
            <a:endParaRPr lang="en-US" smtClean="0"/>
          </a:p>
          <a:p>
            <a:pPr algn="just"/>
            <a:endParaRPr lang="en-US" smtClean="0"/>
          </a:p>
          <a:p>
            <a:pPr algn="just"/>
            <a:r>
              <a:rPr lang="en-US" smtClean="0"/>
              <a:t>With DataFrame objects, these are a bit more complex. You may want to drop rows or columns which are all NA or just those containing any NAs. dropna by default drops any row containing a missing value:</a:t>
            </a:r>
          </a:p>
          <a:p>
            <a:pPr algn="just">
              <a:buFont typeface="Arial" charset="0"/>
              <a:buNone/>
            </a:pPr>
            <a:r>
              <a:rPr lang="en-US" smtClean="0"/>
              <a:t>Example:</a:t>
            </a:r>
          </a:p>
          <a:p>
            <a:pPr algn="just">
              <a:buFont typeface="Arial" charset="0"/>
              <a:buNone/>
            </a:pPr>
            <a:r>
              <a:rPr lang="pt-BR" smtClean="0"/>
              <a:t>import pandas as pd</a:t>
            </a:r>
          </a:p>
          <a:p>
            <a:pPr algn="just">
              <a:buFont typeface="Arial" charset="0"/>
              <a:buNone/>
            </a:pPr>
            <a:r>
              <a:rPr lang="pt-BR" smtClean="0"/>
              <a:t>data = pd.DataFrame([[1., 6.5, 3.], [1., NA, NA], </a:t>
            </a:r>
          </a:p>
          <a:p>
            <a:pPr algn="just">
              <a:buFont typeface="Arial" charset="0"/>
              <a:buNone/>
            </a:pPr>
            <a:r>
              <a:rPr lang="pt-BR" smtClean="0"/>
              <a:t>                     		      [NA, NA, NA], [NA, 6.5, 3.]])</a:t>
            </a:r>
          </a:p>
          <a:p>
            <a:pPr algn="just">
              <a:buFont typeface="Arial" charset="0"/>
              <a:buNone/>
            </a:pPr>
            <a:r>
              <a:rPr lang="pt-BR" smtClean="0"/>
              <a:t>print(data)</a:t>
            </a:r>
            <a:endParaRPr lang="en-US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5450" y="955675"/>
            <a:ext cx="2724150" cy="1355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63000" y="3932238"/>
            <a:ext cx="2967038" cy="2468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9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14363" y="534988"/>
            <a:ext cx="11195050" cy="60753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cleaned = data.dropna()</a:t>
            </a:r>
          </a:p>
          <a:p>
            <a:pPr>
              <a:buFont typeface="Arial" charset="0"/>
              <a:buNone/>
            </a:pPr>
            <a:r>
              <a:rPr lang="en-US" smtClean="0"/>
              <a:t>print(cleaned)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r>
              <a:rPr lang="en-US" smtClean="0">
                <a:solidFill>
                  <a:srgbClr val="0070C0"/>
                </a:solidFill>
              </a:rPr>
              <a:t>Passing </a:t>
            </a:r>
            <a:r>
              <a:rPr lang="en-US" b="1" smtClean="0">
                <a:solidFill>
                  <a:srgbClr val="0070C0"/>
                </a:solidFill>
              </a:rPr>
              <a:t>how='all' </a:t>
            </a:r>
            <a:r>
              <a:rPr lang="en-US" smtClean="0">
                <a:solidFill>
                  <a:srgbClr val="0070C0"/>
                </a:solidFill>
              </a:rPr>
              <a:t>will only drop rows that are all NA</a:t>
            </a:r>
            <a:r>
              <a:rPr lang="en-US" smtClean="0"/>
              <a:t>:</a:t>
            </a:r>
          </a:p>
          <a:p>
            <a:pPr>
              <a:buFont typeface="Arial" charset="0"/>
              <a:buNone/>
            </a:pPr>
            <a:r>
              <a:rPr lang="en-US" smtClean="0"/>
              <a:t>cleaned = data.dropna(how='all')</a:t>
            </a:r>
          </a:p>
          <a:p>
            <a:pPr>
              <a:buFont typeface="Arial" charset="0"/>
              <a:buNone/>
            </a:pPr>
            <a:r>
              <a:rPr lang="en-US" smtClean="0"/>
              <a:t>print(cleaned)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r>
              <a:rPr lang="en-US" smtClean="0">
                <a:solidFill>
                  <a:srgbClr val="0070C0"/>
                </a:solidFill>
              </a:rPr>
              <a:t>Dropping columns in the same way is only a matter of passing axis=1:</a:t>
            </a:r>
          </a:p>
          <a:p>
            <a:pPr>
              <a:buFont typeface="Arial" charset="0"/>
              <a:buNone/>
            </a:pPr>
            <a:r>
              <a:rPr lang="en-US" smtClean="0">
                <a:solidFill>
                  <a:srgbClr val="0070C0"/>
                </a:solidFill>
              </a:rPr>
              <a:t>data[4] = NA</a:t>
            </a:r>
          </a:p>
          <a:p>
            <a:pPr>
              <a:buFont typeface="Arial" charset="0"/>
              <a:buNone/>
            </a:pPr>
            <a:r>
              <a:rPr lang="en-US" smtClean="0">
                <a:solidFill>
                  <a:srgbClr val="0070C0"/>
                </a:solidFill>
              </a:rPr>
              <a:t>print(data)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1375" y="679450"/>
            <a:ext cx="2960688" cy="971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21713" y="2024063"/>
            <a:ext cx="2981325" cy="1620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4763" y="4675188"/>
            <a:ext cx="3644900" cy="1947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13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B050"/>
                </a:solidFill>
              </a:rPr>
              <a:t>Data structures in  Pandas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1151709"/>
            <a:ext cx="11512731" cy="5601788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two primary data structures of </a:t>
            </a:r>
            <a:r>
              <a:rPr lang="en-US" dirty="0" smtClean="0"/>
              <a:t>pandas are </a:t>
            </a:r>
          </a:p>
          <a:p>
            <a:pPr lvl="1" algn="just"/>
            <a:r>
              <a:rPr lang="en-US" dirty="0"/>
              <a:t> </a:t>
            </a:r>
            <a:r>
              <a:rPr lang="en-US" dirty="0">
                <a:hlinkClick r:id="rId2" tooltip="pandas.Series"/>
              </a:rPr>
              <a:t>Series</a:t>
            </a:r>
            <a:r>
              <a:rPr lang="en-US" dirty="0"/>
              <a:t> (1-dimensional) </a:t>
            </a:r>
            <a:endParaRPr lang="en-US" dirty="0" smtClean="0"/>
          </a:p>
          <a:p>
            <a:pPr lvl="1" algn="just"/>
            <a:r>
              <a:rPr lang="en-US" dirty="0"/>
              <a:t> </a:t>
            </a:r>
            <a:r>
              <a:rPr lang="en-US" dirty="0" err="1">
                <a:hlinkClick r:id="rId3" tooltip="pandas.DataFrame"/>
              </a:rPr>
              <a:t>DataFrame</a:t>
            </a:r>
            <a:r>
              <a:rPr lang="en-US" dirty="0"/>
              <a:t> (2-dimensional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These </a:t>
            </a:r>
            <a:r>
              <a:rPr lang="en-US" dirty="0"/>
              <a:t>data structures </a:t>
            </a:r>
            <a:r>
              <a:rPr lang="en-US" dirty="0" smtClean="0"/>
              <a:t>handle </a:t>
            </a:r>
            <a:r>
              <a:rPr lang="en-US" dirty="0"/>
              <a:t>the vast majority of typical </a:t>
            </a:r>
            <a:r>
              <a:rPr lang="en-US" dirty="0" smtClean="0"/>
              <a:t>data in </a:t>
            </a:r>
            <a:r>
              <a:rPr lang="en-US" dirty="0"/>
              <a:t>finance, statistics, social science, and many areas of </a:t>
            </a:r>
            <a:r>
              <a:rPr lang="en-US" dirty="0" smtClean="0"/>
              <a:t>engineering.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54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838200" y="300038"/>
            <a:ext cx="10515600" cy="58769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solidFill>
                  <a:srgbClr val="00B050"/>
                </a:solidFill>
              </a:rPr>
              <a:t>cleaned = </a:t>
            </a:r>
            <a:r>
              <a:rPr lang="en-US" dirty="0" err="1" smtClean="0">
                <a:solidFill>
                  <a:srgbClr val="00B050"/>
                </a:solidFill>
              </a:rPr>
              <a:t>data.dropna</a:t>
            </a:r>
            <a:r>
              <a:rPr lang="en-US" dirty="0" smtClean="0">
                <a:solidFill>
                  <a:srgbClr val="00B050"/>
                </a:solidFill>
              </a:rPr>
              <a:t>(axis=1, how='all')</a:t>
            </a:r>
          </a:p>
          <a:p>
            <a:pPr>
              <a:buFont typeface="Arial" charset="0"/>
              <a:buNone/>
            </a:pPr>
            <a:r>
              <a:rPr lang="en-US" dirty="0" smtClean="0">
                <a:solidFill>
                  <a:srgbClr val="00B050"/>
                </a:solidFill>
              </a:rPr>
              <a:t>print(cleaned)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/>
              <a:t>Example:</a:t>
            </a:r>
          </a:p>
          <a:p>
            <a:pPr>
              <a:buFont typeface="Arial" charset="0"/>
              <a:buNone/>
            </a:pPr>
            <a:r>
              <a:rPr lang="en-US" dirty="0" smtClean="0">
                <a:solidFill>
                  <a:srgbClr val="0070C0"/>
                </a:solidFill>
              </a:rPr>
              <a:t>import </a:t>
            </a:r>
            <a:r>
              <a:rPr lang="en-US" dirty="0" err="1" smtClean="0">
                <a:solidFill>
                  <a:srgbClr val="0070C0"/>
                </a:solidFill>
              </a:rPr>
              <a:t>numpy</a:t>
            </a:r>
            <a:r>
              <a:rPr lang="en-US" dirty="0" smtClean="0">
                <a:solidFill>
                  <a:srgbClr val="0070C0"/>
                </a:solidFill>
              </a:rPr>
              <a:t> as </a:t>
            </a:r>
            <a:r>
              <a:rPr lang="en-US" dirty="0" err="1" smtClean="0">
                <a:solidFill>
                  <a:srgbClr val="0070C0"/>
                </a:solidFill>
              </a:rPr>
              <a:t>np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solidFill>
                  <a:srgbClr val="0070C0"/>
                </a:solidFill>
              </a:rPr>
              <a:t>import pandas as </a:t>
            </a:r>
            <a:r>
              <a:rPr lang="en-US" dirty="0" err="1" smtClean="0">
                <a:solidFill>
                  <a:srgbClr val="0070C0"/>
                </a:solidFill>
              </a:rPr>
              <a:t>pd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Arial" charset="0"/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df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pd.DataFrame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np.random.randn</a:t>
            </a:r>
            <a:r>
              <a:rPr lang="en-US" dirty="0" smtClean="0">
                <a:solidFill>
                  <a:srgbClr val="0070C0"/>
                </a:solidFill>
              </a:rPr>
              <a:t>(7, 3))</a:t>
            </a:r>
          </a:p>
          <a:p>
            <a:pPr>
              <a:buFont typeface="Arial" charset="0"/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df.ix</a:t>
            </a:r>
            <a:r>
              <a:rPr lang="en-US" dirty="0" smtClean="0">
                <a:solidFill>
                  <a:srgbClr val="0070C0"/>
                </a:solidFill>
              </a:rPr>
              <a:t>[:4, 1] = None</a:t>
            </a:r>
          </a:p>
          <a:p>
            <a:pPr>
              <a:buFont typeface="Arial" charset="0"/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df.ix</a:t>
            </a:r>
            <a:r>
              <a:rPr lang="en-US" dirty="0" smtClean="0">
                <a:solidFill>
                  <a:srgbClr val="0070C0"/>
                </a:solidFill>
              </a:rPr>
              <a:t>[:2, 2] = None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en-US" smtClean="0">
                <a:solidFill>
                  <a:srgbClr val="C00000"/>
                </a:solidFill>
              </a:rPr>
              <a:t>print(df.dropna(thresh=3))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dirty="0" smtClean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7925" y="274638"/>
            <a:ext cx="3079750" cy="1647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1575" y="2351088"/>
            <a:ext cx="4117975" cy="2644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3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838200" y="312738"/>
            <a:ext cx="10515600" cy="58642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smtClean="0"/>
              <a:t>Example-2</a:t>
            </a:r>
          </a:p>
          <a:p>
            <a:pPr>
              <a:buFont typeface="Arial" charset="0"/>
              <a:buNone/>
            </a:pPr>
            <a:r>
              <a:rPr lang="en-US" smtClean="0"/>
              <a:t>import numpy as np</a:t>
            </a:r>
          </a:p>
          <a:p>
            <a:pPr>
              <a:buFont typeface="Arial" charset="0"/>
              <a:buNone/>
            </a:pPr>
            <a:r>
              <a:rPr lang="en-US" smtClean="0"/>
              <a:t>import pandas a</a:t>
            </a:r>
          </a:p>
          <a:p>
            <a:pPr>
              <a:buFont typeface="Arial" charset="0"/>
              <a:buNone/>
            </a:pPr>
            <a:r>
              <a:rPr lang="en-US" smtClean="0"/>
              <a:t>df = pd.DataFrame([[np.nan, 2, np.nan, 0], </a:t>
            </a:r>
          </a:p>
          <a:p>
            <a:pPr>
              <a:buFont typeface="Arial" charset="0"/>
              <a:buNone/>
            </a:pPr>
            <a:r>
              <a:rPr lang="en-US" smtClean="0"/>
              <a:t>				[3, 4, np.nan, 1], </a:t>
            </a:r>
          </a:p>
          <a:p>
            <a:pPr>
              <a:buFont typeface="Arial" charset="0"/>
              <a:buNone/>
            </a:pPr>
            <a:r>
              <a:rPr lang="en-US" smtClean="0"/>
              <a:t>				[np.nan, np.nan, np.nan, 5],</a:t>
            </a:r>
          </a:p>
          <a:p>
            <a:pPr>
              <a:buFont typeface="Arial" charset="0"/>
              <a:buNone/>
            </a:pPr>
            <a:r>
              <a:rPr lang="en-US" smtClean="0"/>
              <a:t>				[3, 4, np.nan, 1], </a:t>
            </a:r>
          </a:p>
          <a:p>
            <a:pPr>
              <a:buFont typeface="Arial" charset="0"/>
              <a:buNone/>
            </a:pPr>
            <a:r>
              <a:rPr lang="en-US" smtClean="0"/>
              <a:t>				[3, 4, 0, 1]], </a:t>
            </a:r>
          </a:p>
          <a:p>
            <a:pPr>
              <a:buFont typeface="Arial" charset="0"/>
              <a:buNone/>
            </a:pPr>
            <a:r>
              <a:rPr lang="en-US" smtClean="0"/>
              <a:t>				columns=list('ABCD'))</a:t>
            </a:r>
          </a:p>
          <a:p>
            <a:pPr>
              <a:buFont typeface="Arial" charset="0"/>
              <a:buNone/>
            </a:pPr>
            <a:r>
              <a:rPr lang="en-US" smtClean="0"/>
              <a:t>Print(df)</a:t>
            </a:r>
          </a:p>
          <a:p>
            <a:pPr>
              <a:buFont typeface="Arial" charset="0"/>
              <a:buNone/>
            </a:pPr>
            <a:endParaRPr lang="en-US" smtClean="0"/>
          </a:p>
        </p:txBody>
      </p:sp>
      <p:pic>
        <p:nvPicPr>
          <p:cNvPr id="1229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3213100"/>
            <a:ext cx="4624387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95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812800" y="379413"/>
            <a:ext cx="10515600" cy="6478587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#</a:t>
            </a:r>
            <a:r>
              <a:rPr lang="en-US" dirty="0" err="1" smtClean="0"/>
              <a:t>remve</a:t>
            </a:r>
            <a:r>
              <a:rPr lang="en-US" dirty="0" smtClean="0"/>
              <a:t> all column where all value is '</a:t>
            </a:r>
            <a:r>
              <a:rPr lang="en-US" dirty="0" err="1" smtClean="0"/>
              <a:t>NaN</a:t>
            </a:r>
            <a:r>
              <a:rPr lang="en-US" dirty="0" smtClean="0"/>
              <a:t>' exists</a:t>
            </a:r>
          </a:p>
          <a:p>
            <a:pPr>
              <a:buFont typeface="Arial" charset="0"/>
              <a:buNone/>
              <a:defRPr/>
            </a:pPr>
            <a:r>
              <a:rPr lang="en-US" dirty="0" err="1" smtClean="0"/>
              <a:t>df.dropna</a:t>
            </a:r>
            <a:r>
              <a:rPr lang="en-US" dirty="0" smtClean="0"/>
              <a:t>(axis=1, how='all')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 smtClean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#</a:t>
            </a:r>
            <a:r>
              <a:rPr lang="en-US" dirty="0" err="1" smtClean="0"/>
              <a:t>remve</a:t>
            </a:r>
            <a:r>
              <a:rPr lang="en-US" dirty="0" smtClean="0"/>
              <a:t> all column where any value is '</a:t>
            </a:r>
            <a:r>
              <a:rPr lang="en-US" dirty="0" err="1" smtClean="0"/>
              <a:t>NaN</a:t>
            </a:r>
            <a:r>
              <a:rPr lang="en-US" dirty="0" smtClean="0"/>
              <a:t>' exists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err="1" smtClean="0"/>
              <a:t>df.dropna</a:t>
            </a:r>
            <a:r>
              <a:rPr lang="en-US" dirty="0" smtClean="0"/>
              <a:t>(axis=1, how='any')</a:t>
            </a:r>
          </a:p>
          <a:p>
            <a:pPr marL="0" indent="0">
              <a:buFont typeface="Arial" charset="0"/>
              <a:buNone/>
              <a:defRPr/>
            </a:pPr>
            <a:endParaRPr lang="en-US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#</a:t>
            </a:r>
            <a:r>
              <a:rPr lang="en-US" dirty="0" err="1" smtClean="0"/>
              <a:t>remve</a:t>
            </a:r>
            <a:r>
              <a:rPr lang="en-US" dirty="0" smtClean="0"/>
              <a:t> all rows where any row value is '</a:t>
            </a:r>
            <a:r>
              <a:rPr lang="en-US" dirty="0" err="1" smtClean="0"/>
              <a:t>NaN</a:t>
            </a:r>
            <a:r>
              <a:rPr lang="en-US" dirty="0" smtClean="0"/>
              <a:t>' exists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err="1" smtClean="0"/>
              <a:t>df.dropna</a:t>
            </a:r>
            <a:r>
              <a:rPr lang="en-US" dirty="0" smtClean="0"/>
              <a:t>(axis=0, how='any')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 smtClean="0"/>
          </a:p>
        </p:txBody>
      </p:sp>
      <p:pic>
        <p:nvPicPr>
          <p:cNvPr id="1331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5" y="157163"/>
            <a:ext cx="41529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775" y="2651125"/>
            <a:ext cx="184150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838" y="4913313"/>
            <a:ext cx="2913062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838200" y="679450"/>
            <a:ext cx="10515600" cy="5497513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#remove all rows having more than 2 nan values</a:t>
            </a:r>
          </a:p>
          <a:p>
            <a:pPr>
              <a:defRPr/>
            </a:pPr>
            <a:r>
              <a:rPr lang="en-US" dirty="0" err="1" smtClean="0"/>
              <a:t>df.dropna</a:t>
            </a:r>
            <a:r>
              <a:rPr lang="en-US" dirty="0" smtClean="0"/>
              <a:t>(thresh=2)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#remove row where if there is any '</a:t>
            </a:r>
            <a:r>
              <a:rPr lang="en-US" dirty="0" err="1" smtClean="0"/>
              <a:t>NaN</a:t>
            </a:r>
            <a:r>
              <a:rPr lang="en-US" dirty="0" smtClean="0"/>
              <a:t>' value in column 'A‘</a:t>
            </a:r>
          </a:p>
          <a:p>
            <a:pPr>
              <a:defRPr/>
            </a:pPr>
            <a:r>
              <a:rPr lang="en-US" dirty="0" err="1" smtClean="0"/>
              <a:t>df.dropna</a:t>
            </a:r>
            <a:r>
              <a:rPr lang="en-US" dirty="0" smtClean="0"/>
              <a:t>(axis=0, subset=['A'])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pic>
        <p:nvPicPr>
          <p:cNvPr id="14339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25" y="692150"/>
            <a:ext cx="3906838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3398838"/>
            <a:ext cx="346075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2463"/>
          </a:xfrm>
        </p:spPr>
        <p:txBody>
          <a:bodyPr/>
          <a:lstStyle/>
          <a:p>
            <a:pPr algn="ctr"/>
            <a:r>
              <a:rPr lang="en-US" sz="3600" b="1" smtClean="0">
                <a:solidFill>
                  <a:srgbClr val="C00000"/>
                </a:solidFill>
              </a:rPr>
              <a:t>Filling in Missing Data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38200" y="601663"/>
            <a:ext cx="10515600" cy="5811837"/>
          </a:xfrm>
        </p:spPr>
        <p:txBody>
          <a:bodyPr/>
          <a:lstStyle/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US" sz="2600" dirty="0" smtClean="0"/>
              <a:t>The </a:t>
            </a:r>
            <a:r>
              <a:rPr lang="en-US" sz="2600" b="1" dirty="0" err="1" smtClean="0"/>
              <a:t>fillna</a:t>
            </a:r>
            <a:r>
              <a:rPr lang="en-US" sz="2600" b="1" dirty="0" smtClean="0"/>
              <a:t>()</a:t>
            </a:r>
            <a:r>
              <a:rPr lang="en-US" sz="2600" dirty="0" smtClean="0"/>
              <a:t> function is used to fill the </a:t>
            </a:r>
            <a:r>
              <a:rPr lang="en-US" sz="2600" dirty="0" err="1" smtClean="0"/>
              <a:t>the</a:t>
            </a:r>
            <a:r>
              <a:rPr lang="en-US" sz="2600" dirty="0" smtClean="0"/>
              <a:t> missing or </a:t>
            </a:r>
            <a:r>
              <a:rPr lang="en-US" sz="2600" dirty="0" err="1" smtClean="0"/>
              <a:t>NaN</a:t>
            </a:r>
            <a:r>
              <a:rPr lang="en-US" sz="2600" dirty="0" smtClean="0"/>
              <a:t> values in the pandas </a:t>
            </a:r>
            <a:r>
              <a:rPr lang="en-US" sz="2600" dirty="0" err="1" smtClean="0"/>
              <a:t>dataframe</a:t>
            </a:r>
            <a:r>
              <a:rPr lang="en-US" sz="2600" dirty="0" smtClean="0"/>
              <a:t> with a suitable data as decided by the user.</a:t>
            </a:r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US" sz="2600" b="1" u="sng" dirty="0" smtClean="0"/>
              <a:t>Syntax:</a:t>
            </a:r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US" sz="2600" dirty="0" smtClean="0"/>
              <a:t>	</a:t>
            </a:r>
            <a:r>
              <a:rPr lang="en-US" sz="2600" dirty="0" err="1" smtClean="0">
                <a:solidFill>
                  <a:srgbClr val="C00000"/>
                </a:solidFill>
              </a:rPr>
              <a:t>DataFrame.fillna</a:t>
            </a:r>
            <a:r>
              <a:rPr lang="en-US" sz="2600" dirty="0" smtClean="0">
                <a:solidFill>
                  <a:srgbClr val="C00000"/>
                </a:solidFill>
              </a:rPr>
              <a:t>(value=None, method=None, axis=None, 						</a:t>
            </a:r>
            <a:r>
              <a:rPr lang="en-US" sz="2600" dirty="0" err="1" smtClean="0">
                <a:solidFill>
                  <a:srgbClr val="C00000"/>
                </a:solidFill>
              </a:rPr>
              <a:t>inplace</a:t>
            </a:r>
            <a:r>
              <a:rPr lang="en-US" sz="2600" dirty="0" smtClean="0">
                <a:solidFill>
                  <a:srgbClr val="C00000"/>
                </a:solidFill>
              </a:rPr>
              <a:t>=False, limit=None)</a:t>
            </a:r>
          </a:p>
          <a:p>
            <a:pPr algn="just">
              <a:spcBef>
                <a:spcPct val="0"/>
              </a:spcBef>
              <a:buFont typeface="Arial" charset="0"/>
              <a:buNone/>
            </a:pPr>
            <a:r>
              <a:rPr lang="en-US" sz="2600" b="1" u="sng" dirty="0" smtClean="0"/>
              <a:t>parameters: </a:t>
            </a:r>
            <a:endParaRPr lang="en-US" sz="2600" u="sng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2600" b="1" dirty="0" smtClean="0"/>
              <a:t>	</a:t>
            </a:r>
            <a:r>
              <a:rPr lang="en-US" sz="2600" b="1" dirty="0" smtClean="0">
                <a:solidFill>
                  <a:srgbClr val="7030A0"/>
                </a:solidFill>
              </a:rPr>
              <a:t>value : </a:t>
            </a:r>
            <a:r>
              <a:rPr lang="en-US" sz="2600" dirty="0" smtClean="0">
                <a:solidFill>
                  <a:srgbClr val="7030A0"/>
                </a:solidFill>
              </a:rPr>
              <a:t>Static, dictionary, array, series or </a:t>
            </a:r>
            <a:r>
              <a:rPr lang="en-US" sz="2600" dirty="0" err="1" smtClean="0">
                <a:solidFill>
                  <a:srgbClr val="7030A0"/>
                </a:solidFill>
              </a:rPr>
              <a:t>dataframe</a:t>
            </a:r>
            <a:r>
              <a:rPr lang="en-US" sz="2600" dirty="0" smtClean="0">
                <a:solidFill>
                  <a:srgbClr val="7030A0"/>
                </a:solidFill>
              </a:rPr>
              <a:t> to fill instead of </a:t>
            </a:r>
            <a:r>
              <a:rPr lang="en-US" sz="2600" dirty="0" err="1" smtClean="0">
                <a:solidFill>
                  <a:srgbClr val="7030A0"/>
                </a:solidFill>
              </a:rPr>
              <a:t>NaN</a:t>
            </a:r>
            <a:r>
              <a:rPr lang="en-US" sz="2600" dirty="0" smtClean="0">
                <a:solidFill>
                  <a:srgbClr val="7030A0"/>
                </a:solidFill>
              </a:rPr>
              <a:t>.</a:t>
            </a:r>
            <a:br>
              <a:rPr lang="en-US" sz="2600" dirty="0" smtClean="0">
                <a:solidFill>
                  <a:srgbClr val="7030A0"/>
                </a:solidFill>
              </a:rPr>
            </a:br>
            <a:r>
              <a:rPr lang="en-US" sz="2600" b="1" dirty="0" smtClean="0">
                <a:solidFill>
                  <a:srgbClr val="7030A0"/>
                </a:solidFill>
              </a:rPr>
              <a:t>method :</a:t>
            </a:r>
            <a:r>
              <a:rPr lang="en-US" sz="2600" dirty="0" smtClean="0">
                <a:solidFill>
                  <a:srgbClr val="7030A0"/>
                </a:solidFill>
              </a:rPr>
              <a:t> Method is used if user doesn’t pass any value. Pandas has different methods like </a:t>
            </a:r>
            <a:r>
              <a:rPr lang="en-US" sz="2600" dirty="0" err="1" smtClean="0">
                <a:solidFill>
                  <a:srgbClr val="7030A0"/>
                </a:solidFill>
              </a:rPr>
              <a:t>bfill</a:t>
            </a:r>
            <a:r>
              <a:rPr lang="en-US" sz="2600" dirty="0" smtClean="0">
                <a:solidFill>
                  <a:srgbClr val="7030A0"/>
                </a:solidFill>
              </a:rPr>
              <a:t>,  backfill or </a:t>
            </a:r>
            <a:r>
              <a:rPr lang="en-US" sz="2600" dirty="0" err="1" smtClean="0">
                <a:solidFill>
                  <a:srgbClr val="7030A0"/>
                </a:solidFill>
              </a:rPr>
              <a:t>ffill</a:t>
            </a:r>
            <a:r>
              <a:rPr lang="en-US" sz="2600" dirty="0" smtClean="0">
                <a:solidFill>
                  <a:srgbClr val="7030A0"/>
                </a:solidFill>
              </a:rPr>
              <a:t> which fills the place with value in the Forward index or Previous/Back respectively.</a:t>
            </a:r>
            <a:br>
              <a:rPr lang="en-US" sz="2600" dirty="0" smtClean="0">
                <a:solidFill>
                  <a:srgbClr val="7030A0"/>
                </a:solidFill>
              </a:rPr>
            </a:br>
            <a:r>
              <a:rPr lang="en-US" sz="2600" b="1" dirty="0" smtClean="0">
                <a:solidFill>
                  <a:srgbClr val="7030A0"/>
                </a:solidFill>
              </a:rPr>
              <a:t>axis: </a:t>
            </a:r>
            <a:r>
              <a:rPr lang="en-US" sz="2600" dirty="0" smtClean="0">
                <a:solidFill>
                  <a:srgbClr val="7030A0"/>
                </a:solidFill>
              </a:rPr>
              <a:t>Axis to fill on, default axis=0 </a:t>
            </a:r>
            <a:br>
              <a:rPr lang="en-US" sz="2600" dirty="0" smtClean="0">
                <a:solidFill>
                  <a:srgbClr val="7030A0"/>
                </a:solidFill>
              </a:rPr>
            </a:br>
            <a:r>
              <a:rPr lang="en-US" sz="2600" b="1" dirty="0" err="1" smtClean="0">
                <a:solidFill>
                  <a:srgbClr val="7030A0"/>
                </a:solidFill>
              </a:rPr>
              <a:t>inplace</a:t>
            </a:r>
            <a:r>
              <a:rPr lang="en-US" sz="2600" b="1" dirty="0" smtClean="0">
                <a:solidFill>
                  <a:srgbClr val="7030A0"/>
                </a:solidFill>
              </a:rPr>
              <a:t>: </a:t>
            </a:r>
            <a:r>
              <a:rPr lang="en-US" sz="2600" dirty="0" smtClean="0">
                <a:solidFill>
                  <a:srgbClr val="7030A0"/>
                </a:solidFill>
              </a:rPr>
              <a:t>It is a </a:t>
            </a:r>
            <a:r>
              <a:rPr lang="en-US" sz="2600" dirty="0" err="1" smtClean="0">
                <a:solidFill>
                  <a:srgbClr val="7030A0"/>
                </a:solidFill>
              </a:rPr>
              <a:t>boolean</a:t>
            </a:r>
            <a:r>
              <a:rPr lang="en-US" sz="2600" dirty="0" smtClean="0">
                <a:solidFill>
                  <a:srgbClr val="7030A0"/>
                </a:solidFill>
              </a:rPr>
              <a:t> which makes the changes in data frame itself if True.</a:t>
            </a:r>
            <a:br>
              <a:rPr lang="en-US" sz="2600" dirty="0" smtClean="0">
                <a:solidFill>
                  <a:srgbClr val="7030A0"/>
                </a:solidFill>
              </a:rPr>
            </a:br>
            <a:r>
              <a:rPr lang="en-US" sz="2600" b="1" dirty="0" smtClean="0">
                <a:solidFill>
                  <a:srgbClr val="7030A0"/>
                </a:solidFill>
              </a:rPr>
              <a:t>limit : </a:t>
            </a:r>
            <a:r>
              <a:rPr lang="en-US" sz="2600" dirty="0" smtClean="0">
                <a:solidFill>
                  <a:srgbClr val="7030A0"/>
                </a:solidFill>
              </a:rPr>
              <a:t>This is an integer value which specifies maximum number of </a:t>
            </a:r>
            <a:r>
              <a:rPr lang="en-US" sz="2600" dirty="0" err="1" smtClean="0">
                <a:solidFill>
                  <a:srgbClr val="7030A0"/>
                </a:solidFill>
              </a:rPr>
              <a:t>consequetive</a:t>
            </a:r>
            <a:r>
              <a:rPr lang="en-US" sz="2600" dirty="0" smtClean="0">
                <a:solidFill>
                  <a:srgbClr val="7030A0"/>
                </a:solidFill>
              </a:rPr>
              <a:t> forward/backward </a:t>
            </a:r>
            <a:r>
              <a:rPr lang="en-US" sz="2600" dirty="0" err="1" smtClean="0">
                <a:solidFill>
                  <a:srgbClr val="7030A0"/>
                </a:solidFill>
              </a:rPr>
              <a:t>NaN</a:t>
            </a:r>
            <a:r>
              <a:rPr lang="en-US" sz="2600" dirty="0" smtClean="0">
                <a:solidFill>
                  <a:srgbClr val="7030A0"/>
                </a:solidFill>
              </a:rPr>
              <a:t> value fills.</a:t>
            </a: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 smtClean="0"/>
          </a:p>
          <a:p>
            <a:pPr algn="just">
              <a:spcBef>
                <a:spcPct val="0"/>
              </a:spcBef>
              <a:buFont typeface="Arial" charset="0"/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366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4"/>
          <p:cNvSpPr>
            <a:spLocks noGrp="1"/>
          </p:cNvSpPr>
          <p:nvPr>
            <p:ph idx="1"/>
          </p:nvPr>
        </p:nvSpPr>
        <p:spPr>
          <a:xfrm>
            <a:off x="379413" y="0"/>
            <a:ext cx="11599862" cy="65706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dirty="0" smtClean="0"/>
              <a:t>Example:</a:t>
            </a:r>
          </a:p>
          <a:p>
            <a:pPr>
              <a:buFont typeface="Arial" charset="0"/>
              <a:buNone/>
            </a:pPr>
            <a:r>
              <a:rPr lang="en-US" dirty="0" smtClean="0">
                <a:solidFill>
                  <a:srgbClr val="0070C0"/>
                </a:solidFill>
              </a:rPr>
              <a:t>import </a:t>
            </a:r>
            <a:r>
              <a:rPr lang="en-US" dirty="0" err="1" smtClean="0">
                <a:solidFill>
                  <a:srgbClr val="0070C0"/>
                </a:solidFill>
              </a:rPr>
              <a:t>numpy</a:t>
            </a:r>
            <a:r>
              <a:rPr lang="en-US" dirty="0" smtClean="0">
                <a:solidFill>
                  <a:srgbClr val="0070C0"/>
                </a:solidFill>
              </a:rPr>
              <a:t> as </a:t>
            </a:r>
            <a:r>
              <a:rPr lang="en-US" dirty="0" err="1" smtClean="0">
                <a:solidFill>
                  <a:srgbClr val="0070C0"/>
                </a:solidFill>
              </a:rPr>
              <a:t>np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solidFill>
                  <a:srgbClr val="0070C0"/>
                </a:solidFill>
              </a:rPr>
              <a:t>import pandas as </a:t>
            </a:r>
            <a:r>
              <a:rPr lang="en-US" dirty="0" err="1" smtClean="0">
                <a:solidFill>
                  <a:srgbClr val="0070C0"/>
                </a:solidFill>
              </a:rPr>
              <a:t>pd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Arial" charset="0"/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df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pd.DataFrame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np.random.randn</a:t>
            </a:r>
            <a:r>
              <a:rPr lang="en-US" dirty="0" smtClean="0">
                <a:solidFill>
                  <a:srgbClr val="0070C0"/>
                </a:solidFill>
              </a:rPr>
              <a:t>(7, 3))</a:t>
            </a:r>
          </a:p>
          <a:p>
            <a:pPr>
              <a:buFont typeface="Arial" charset="0"/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df.ix</a:t>
            </a:r>
            <a:r>
              <a:rPr lang="en-US" dirty="0" smtClean="0">
                <a:solidFill>
                  <a:srgbClr val="0070C0"/>
                </a:solidFill>
              </a:rPr>
              <a:t>[:4, 1] = None</a:t>
            </a:r>
          </a:p>
          <a:p>
            <a:pPr>
              <a:buFont typeface="Arial" charset="0"/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df.ix</a:t>
            </a:r>
            <a:r>
              <a:rPr lang="en-US" dirty="0" smtClean="0">
                <a:solidFill>
                  <a:srgbClr val="0070C0"/>
                </a:solidFill>
              </a:rPr>
              <a:t>[:2, 2] = None</a:t>
            </a:r>
          </a:p>
          <a:p>
            <a:pPr>
              <a:buFont typeface="Arial" charset="0"/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fill all NAN values with 0</a:t>
            </a:r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df.fillna</a:t>
            </a:r>
            <a:r>
              <a:rPr lang="en-US" dirty="0" smtClean="0"/>
              <a:t>(0))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9750" y="457200"/>
            <a:ext cx="4962525" cy="271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5388" y="3997869"/>
            <a:ext cx="5576887" cy="2651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077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838200" y="549275"/>
            <a:ext cx="10515600" cy="5627688"/>
          </a:xfrm>
        </p:spPr>
        <p:txBody>
          <a:bodyPr/>
          <a:lstStyle/>
          <a:p>
            <a:r>
              <a:rPr lang="en-US" dirty="0" smtClean="0"/>
              <a:t>Calling </a:t>
            </a:r>
            <a:r>
              <a:rPr lang="en-US" dirty="0" err="1" smtClean="0"/>
              <a:t>fillna</a:t>
            </a:r>
            <a:r>
              <a:rPr lang="en-US" dirty="0" smtClean="0"/>
              <a:t> with a </a:t>
            </a:r>
            <a:r>
              <a:rPr lang="en-US" dirty="0" err="1" smtClean="0"/>
              <a:t>dict</a:t>
            </a:r>
            <a:r>
              <a:rPr lang="en-US" dirty="0" smtClean="0"/>
              <a:t> you can use a different fill value for each column:</a:t>
            </a:r>
          </a:p>
          <a:p>
            <a:pPr>
              <a:buFont typeface="Arial" charset="0"/>
              <a:buNone/>
            </a:pPr>
            <a:r>
              <a:rPr lang="en-US" dirty="0" smtClean="0">
                <a:solidFill>
                  <a:srgbClr val="7030A0"/>
                </a:solidFill>
              </a:rPr>
              <a:t>print(</a:t>
            </a:r>
            <a:r>
              <a:rPr lang="en-US" dirty="0" err="1" smtClean="0">
                <a:solidFill>
                  <a:srgbClr val="7030A0"/>
                </a:solidFill>
              </a:rPr>
              <a:t>df.fillna</a:t>
            </a:r>
            <a:r>
              <a:rPr lang="en-US" dirty="0" smtClean="0">
                <a:solidFill>
                  <a:srgbClr val="7030A0"/>
                </a:solidFill>
              </a:rPr>
              <a:t>({1: </a:t>
            </a:r>
            <a:r>
              <a:rPr lang="en-US" dirty="0" smtClean="0">
                <a:solidFill>
                  <a:srgbClr val="7030A0"/>
                </a:solidFill>
              </a:rPr>
              <a:t>0.5}))</a:t>
            </a:r>
          </a:p>
          <a:p>
            <a:pPr>
              <a:buFont typeface="Arial" charset="0"/>
              <a:buNone/>
            </a:pPr>
            <a:endParaRPr lang="en-US" dirty="0">
              <a:solidFill>
                <a:srgbClr val="7030A0"/>
              </a:solidFill>
            </a:endParaRPr>
          </a:p>
          <a:p>
            <a:pPr>
              <a:buFont typeface="Arial" charset="0"/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>
              <a:buFont typeface="Arial" charset="0"/>
              <a:buNone/>
            </a:pPr>
            <a:endParaRPr lang="en-US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dirty="0" err="1" smtClean="0"/>
              <a:t>fillna</a:t>
            </a:r>
            <a:r>
              <a:rPr lang="en-US" dirty="0" smtClean="0"/>
              <a:t> returns a new object, but you can modify the existing object using  </a:t>
            </a:r>
            <a:r>
              <a:rPr lang="en-US" dirty="0" err="1" smtClean="0"/>
              <a:t>inplace</a:t>
            </a:r>
            <a:r>
              <a:rPr lang="en-US" dirty="0" smtClean="0"/>
              <a:t> attribute: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7030A0"/>
                </a:solidFill>
              </a:rPr>
              <a:t>df.fillna</a:t>
            </a:r>
            <a:r>
              <a:rPr lang="en-US" dirty="0" smtClean="0">
                <a:solidFill>
                  <a:srgbClr val="7030A0"/>
                </a:solidFill>
              </a:rPr>
              <a:t>(0, </a:t>
            </a:r>
            <a:r>
              <a:rPr lang="en-US" dirty="0" err="1" smtClean="0">
                <a:solidFill>
                  <a:srgbClr val="7030A0"/>
                </a:solidFill>
              </a:rPr>
              <a:t>inplace</a:t>
            </a:r>
            <a:r>
              <a:rPr lang="en-US" dirty="0" smtClean="0">
                <a:solidFill>
                  <a:srgbClr val="7030A0"/>
                </a:solidFill>
              </a:rPr>
              <a:t>=True)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	print(</a:t>
            </a:r>
            <a:r>
              <a:rPr lang="en-US" dirty="0" err="1" smtClean="0">
                <a:solidFill>
                  <a:srgbClr val="7030A0"/>
                </a:solidFill>
              </a:rPr>
              <a:t>df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</a:p>
          <a:p>
            <a:pPr>
              <a:buFont typeface="Arial" charset="0"/>
              <a:buNone/>
            </a:pPr>
            <a:endParaRPr lang="en-US" dirty="0" smtClean="0">
              <a:solidFill>
                <a:srgbClr val="7030A0"/>
              </a:solidFill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1044258"/>
            <a:ext cx="5172075" cy="23259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286" y="4075611"/>
            <a:ext cx="5408612" cy="24037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88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379413" y="862013"/>
            <a:ext cx="10974387" cy="53149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7030A0"/>
                </a:solidFill>
              </a:rPr>
              <a:t>df = pd.DataFrame(np.random.randn(6, 3))</a:t>
            </a:r>
          </a:p>
          <a:p>
            <a:pPr>
              <a:buFont typeface="Arial" charset="0"/>
              <a:buNone/>
            </a:pPr>
            <a:r>
              <a:rPr lang="en-US" smtClean="0">
                <a:solidFill>
                  <a:srgbClr val="7030A0"/>
                </a:solidFill>
              </a:rPr>
              <a:t>	df.ix[2:, 1] = None </a:t>
            </a:r>
          </a:p>
          <a:p>
            <a:pPr>
              <a:buFont typeface="Arial" charset="0"/>
              <a:buNone/>
            </a:pPr>
            <a:r>
              <a:rPr lang="en-US" smtClean="0">
                <a:solidFill>
                  <a:srgbClr val="7030A0"/>
                </a:solidFill>
              </a:rPr>
              <a:t>	df.ix[4:, 2] = None</a:t>
            </a:r>
          </a:p>
          <a:p>
            <a:pPr>
              <a:buFont typeface="Arial" charset="0"/>
              <a:buNone/>
            </a:pPr>
            <a:r>
              <a:rPr lang="en-US" smtClean="0">
                <a:solidFill>
                  <a:srgbClr val="7030A0"/>
                </a:solidFill>
              </a:rPr>
              <a:t>	print(df)</a:t>
            </a:r>
          </a:p>
          <a:p>
            <a:endParaRPr lang="en-US" smtClean="0"/>
          </a:p>
          <a:p>
            <a:r>
              <a:rPr lang="en-US" smtClean="0"/>
              <a:t>print(df.fillna(method='ffill'))             print(df.fillna(method='ffill', limit=2))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9938" y="182563"/>
            <a:ext cx="4689475" cy="29257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800" y="3919538"/>
            <a:ext cx="4910138" cy="2676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42063" y="4010025"/>
            <a:ext cx="5218112" cy="2573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02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838200" y="901700"/>
            <a:ext cx="10515600" cy="52752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With </a:t>
            </a:r>
            <a:r>
              <a:rPr lang="en-US" dirty="0" err="1" smtClean="0"/>
              <a:t>fillna</a:t>
            </a:r>
            <a:r>
              <a:rPr lang="en-US" dirty="0" smtClean="0"/>
              <a:t> you can do lots of other things with a little creativity. For example, you might pass the mean or median value of a Series:</a:t>
            </a:r>
          </a:p>
          <a:p>
            <a:pPr>
              <a:defRPr/>
            </a:pPr>
            <a:endParaRPr lang="pt-BR" dirty="0" smtClean="0"/>
          </a:p>
          <a:p>
            <a:pPr indent="515938">
              <a:buFont typeface="Arial" charset="0"/>
              <a:buNone/>
              <a:defRPr/>
            </a:pPr>
            <a:r>
              <a:rPr lang="pt-BR" dirty="0" smtClean="0"/>
              <a:t>data = pd.Series([1., NA, 3.5, NA, 7])</a:t>
            </a:r>
          </a:p>
          <a:p>
            <a:pPr indent="515938">
              <a:buFont typeface="Arial" charset="0"/>
              <a:buNone/>
              <a:defRPr/>
            </a:pPr>
            <a:r>
              <a:rPr lang="en-US" dirty="0" err="1" smtClean="0"/>
              <a:t>data.fillna</a:t>
            </a:r>
            <a:r>
              <a:rPr lang="en-US" dirty="0" smtClean="0"/>
              <a:t>(</a:t>
            </a:r>
            <a:r>
              <a:rPr lang="en-US" dirty="0" err="1" smtClean="0"/>
              <a:t>data.mean</a:t>
            </a:r>
            <a:r>
              <a:rPr lang="en-US" dirty="0" smtClean="0"/>
              <a:t>())</a:t>
            </a:r>
          </a:p>
        </p:txBody>
      </p:sp>
      <p:pic>
        <p:nvPicPr>
          <p:cNvPr id="2355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5838" y="3565525"/>
            <a:ext cx="3332162" cy="2247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78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838200" y="627063"/>
            <a:ext cx="10515600" cy="5549900"/>
          </a:xfrm>
        </p:spPr>
        <p:txBody>
          <a:bodyPr/>
          <a:lstStyle/>
          <a:p>
            <a:pPr algn="ctr">
              <a:buFont typeface="Arial" charset="0"/>
              <a:buNone/>
            </a:pPr>
            <a:endParaRPr lang="en-US" sz="11500" smtClean="0">
              <a:solidFill>
                <a:srgbClr val="7030A0"/>
              </a:solidFill>
            </a:endParaRPr>
          </a:p>
          <a:p>
            <a:pPr algn="ctr">
              <a:buFont typeface="Arial" charset="0"/>
              <a:buNone/>
            </a:pPr>
            <a:r>
              <a:rPr lang="en-US" sz="11500" smtClean="0">
                <a:solidFill>
                  <a:srgbClr val="7030A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71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Series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hlinkClick r:id="rId2" tooltip="pandas.Series"/>
              </a:rPr>
              <a:t>Series</a:t>
            </a:r>
            <a:r>
              <a:rPr lang="en-US" dirty="0"/>
              <a:t> is a one-dimensional labeled array capable of holding any data type (integers, strings, floating point numbers, Python objects, etc</a:t>
            </a:r>
            <a:r>
              <a:rPr lang="en-US" dirty="0" smtClean="0"/>
              <a:t>.).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The axis labels are collectively referred to as the </a:t>
            </a:r>
            <a:r>
              <a:rPr lang="en-US" b="1" dirty="0"/>
              <a:t>index</a:t>
            </a:r>
            <a:r>
              <a:rPr lang="en-US" dirty="0" smtClean="0"/>
              <a:t>.</a:t>
            </a:r>
          </a:p>
          <a:p>
            <a:r>
              <a:rPr lang="en-US" dirty="0"/>
              <a:t>A Series is a one-dimensional array-like object containing an array of data </a:t>
            </a:r>
            <a:r>
              <a:rPr lang="en-US" dirty="0" smtClean="0"/>
              <a:t>and </a:t>
            </a:r>
            <a:r>
              <a:rPr lang="en-US" dirty="0"/>
              <a:t>an associated array of data labels, called its </a:t>
            </a:r>
            <a:r>
              <a:rPr lang="en-US" i="1" dirty="0"/>
              <a:t>index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effectLst/>
              </a:rPr>
              <a:t>Syntax: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Obj</a:t>
            </a:r>
            <a:r>
              <a:rPr lang="en-US" dirty="0" smtClean="0">
                <a:effectLst/>
              </a:rPr>
              <a:t>=</a:t>
            </a:r>
            <a:r>
              <a:rPr lang="en-US" dirty="0" err="1" smtClean="0"/>
              <a:t>pd.Series</a:t>
            </a:r>
            <a:r>
              <a:rPr lang="en-US" dirty="0" smtClean="0"/>
              <a:t>(data)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Obj</a:t>
            </a:r>
            <a:r>
              <a:rPr lang="en-US" dirty="0" smtClean="0"/>
              <a:t>= =</a:t>
            </a:r>
            <a:r>
              <a:rPr lang="en-US" dirty="0" err="1" smtClean="0"/>
              <a:t>pd.Series</a:t>
            </a:r>
            <a:r>
              <a:rPr lang="en-US" dirty="0" smtClean="0"/>
              <a:t>(data</a:t>
            </a:r>
            <a:r>
              <a:rPr lang="en-US" dirty="0"/>
              <a:t>, index=index</a:t>
            </a:r>
            <a:r>
              <a:rPr lang="en-US" dirty="0" smtClean="0"/>
              <a:t>)   #</a:t>
            </a:r>
            <a:r>
              <a:rPr lang="en-US" dirty="0"/>
              <a:t> </a:t>
            </a:r>
            <a:r>
              <a:rPr lang="en-US" b="1" dirty="0"/>
              <a:t>index</a:t>
            </a:r>
            <a:r>
              <a:rPr lang="en-US" dirty="0"/>
              <a:t> is a list of axis labels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Here</a:t>
            </a:r>
            <a:r>
              <a:rPr lang="en-US" dirty="0"/>
              <a:t>, data can be many different things:</a:t>
            </a:r>
          </a:p>
          <a:p>
            <a:r>
              <a:rPr lang="en-US" dirty="0"/>
              <a:t>a scalar value </a:t>
            </a:r>
          </a:p>
          <a:p>
            <a:r>
              <a:rPr lang="en-US" dirty="0" smtClean="0"/>
              <a:t>an </a:t>
            </a:r>
            <a:r>
              <a:rPr lang="en-US" dirty="0" err="1"/>
              <a:t>ndarray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Python </a:t>
            </a:r>
            <a:r>
              <a:rPr lang="en-US" dirty="0" err="1"/>
              <a:t>dict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808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Series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From scalar value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If data is a scalar value, an index must be provided.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value will be repeated to match the length of </a:t>
            </a:r>
            <a:r>
              <a:rPr lang="en-US" b="1" dirty="0"/>
              <a:t>index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99" y="2786063"/>
            <a:ext cx="9466013" cy="313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5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Series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From </a:t>
            </a:r>
            <a:r>
              <a:rPr lang="en-US" b="1" dirty="0" err="1">
                <a:solidFill>
                  <a:srgbClr val="FF0000"/>
                </a:solidFill>
              </a:rPr>
              <a:t>ndarray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If data is an </a:t>
            </a:r>
            <a:r>
              <a:rPr lang="en-US" dirty="0" err="1"/>
              <a:t>ndarray</a:t>
            </a:r>
            <a:r>
              <a:rPr lang="en-US" dirty="0"/>
              <a:t>, </a:t>
            </a:r>
            <a:r>
              <a:rPr lang="en-US" b="1" dirty="0"/>
              <a:t>index</a:t>
            </a:r>
            <a:r>
              <a:rPr lang="en-US" dirty="0"/>
              <a:t> must be the same length as </a:t>
            </a:r>
            <a:r>
              <a:rPr lang="en-US" b="1" dirty="0"/>
              <a:t>data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no index is passed, </a:t>
            </a:r>
            <a:r>
              <a:rPr lang="en-US" dirty="0" smtClean="0"/>
              <a:t>it  </a:t>
            </a:r>
            <a:r>
              <a:rPr lang="en-US" dirty="0"/>
              <a:t>will be created having values [0, ..., </a:t>
            </a:r>
            <a:r>
              <a:rPr lang="en-US" dirty="0" err="1"/>
              <a:t>len</a:t>
            </a:r>
            <a:r>
              <a:rPr lang="en-US" dirty="0"/>
              <a:t>(data) - 1</a:t>
            </a:r>
            <a:r>
              <a:rPr lang="en-US" dirty="0" smtClean="0"/>
              <a:t>].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9" y="2806700"/>
            <a:ext cx="4506911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806700"/>
            <a:ext cx="6845300" cy="389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1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Series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From </a:t>
            </a:r>
            <a:r>
              <a:rPr lang="en-US" b="1" dirty="0" err="1">
                <a:solidFill>
                  <a:srgbClr val="FF0000"/>
                </a:solidFill>
              </a:rPr>
              <a:t>dict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Series can be instantiated from </a:t>
            </a:r>
            <a:r>
              <a:rPr lang="en-US" dirty="0" err="1"/>
              <a:t>dicts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83" y="2381250"/>
            <a:ext cx="3377392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12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Series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990600"/>
            <a:ext cx="11512731" cy="57628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/>
              <a:t>= Series([4, 7, -5, 3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/>
              <a:t>In [5]: </a:t>
            </a:r>
            <a:r>
              <a:rPr lang="en-US" dirty="0" err="1"/>
              <a:t>obj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Out[5]:</a:t>
            </a:r>
          </a:p>
          <a:p>
            <a:pPr marL="0" indent="0">
              <a:buNone/>
            </a:pPr>
            <a:r>
              <a:rPr lang="en-US" dirty="0"/>
              <a:t>0 </a:t>
            </a:r>
            <a:r>
              <a:rPr lang="en-US" dirty="0" smtClean="0"/>
              <a:t>	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 </a:t>
            </a:r>
            <a:r>
              <a:rPr lang="en-US" dirty="0" smtClean="0"/>
              <a:t>	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 </a:t>
            </a:r>
            <a:r>
              <a:rPr lang="en-US" dirty="0" smtClean="0"/>
              <a:t>	-</a:t>
            </a:r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dirty="0" smtClean="0"/>
              <a:t>3 	3</a:t>
            </a:r>
          </a:p>
          <a:p>
            <a:pPr marL="0" indent="0">
              <a:buNone/>
            </a:pPr>
            <a:r>
              <a:rPr lang="en-US" dirty="0"/>
              <a:t>In [6]: </a:t>
            </a:r>
            <a:r>
              <a:rPr lang="en-US" dirty="0" err="1"/>
              <a:t>obj.values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Out[6]: </a:t>
            </a:r>
            <a:r>
              <a:rPr lang="en-US" dirty="0" smtClean="0"/>
              <a:t>array</a:t>
            </a:r>
            <a:r>
              <a:rPr lang="en-US" dirty="0"/>
              <a:t>([ 4, 7, -5, 3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/>
              <a:t>In [7]: </a:t>
            </a:r>
            <a:r>
              <a:rPr lang="en-US" dirty="0" err="1"/>
              <a:t>obj.index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Out[7]: Int64Index([0, 1, 2, 3])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63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4786</TotalTime>
  <Words>1508</Words>
  <Application>Microsoft Office PowerPoint</Application>
  <PresentationFormat>Custom</PresentationFormat>
  <Paragraphs>293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Introduction to Pandas</vt:lpstr>
      <vt:lpstr>Introduction to Pandas</vt:lpstr>
      <vt:lpstr>Introduction to Pandas</vt:lpstr>
      <vt:lpstr>Data structures in  Pandas</vt:lpstr>
      <vt:lpstr> Series </vt:lpstr>
      <vt:lpstr> Series </vt:lpstr>
      <vt:lpstr> Series </vt:lpstr>
      <vt:lpstr> Series </vt:lpstr>
      <vt:lpstr> Series </vt:lpstr>
      <vt:lpstr> Series </vt:lpstr>
      <vt:lpstr> Series </vt:lpstr>
      <vt:lpstr> Series 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Essential Functionality</vt:lpstr>
      <vt:lpstr> Reindexing:  </vt:lpstr>
      <vt:lpstr> Reindexing:  </vt:lpstr>
      <vt:lpstr>Reindexing</vt:lpstr>
      <vt:lpstr> Dropping entries from an axis </vt:lpstr>
      <vt:lpstr> Dropping entries from an axis </vt:lpstr>
      <vt:lpstr>Indexing, selection, and filtering</vt:lpstr>
      <vt:lpstr>Indexing, selection, and filtering</vt:lpstr>
      <vt:lpstr>Indexing, selection, and filtering</vt:lpstr>
      <vt:lpstr>Indexing, selection, and filtering</vt:lpstr>
      <vt:lpstr>Indexing, selection, and filtering</vt:lpstr>
      <vt:lpstr>Handling Missing Data:</vt:lpstr>
      <vt:lpstr>PowerPoint Presentation</vt:lpstr>
      <vt:lpstr>Handling Missing Values</vt:lpstr>
      <vt:lpstr> Check for Missing Values using isnull() and notnull() </vt:lpstr>
      <vt:lpstr>Filtering Out Missing Data using dropna()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Filling in Missing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Santhoshini Banda</dc:creator>
  <cp:lastModifiedBy>Windows User</cp:lastModifiedBy>
  <cp:revision>795</cp:revision>
  <dcterms:created xsi:type="dcterms:W3CDTF">2017-07-30T13:30:39Z</dcterms:created>
  <dcterms:modified xsi:type="dcterms:W3CDTF">2019-08-23T02:48:13Z</dcterms:modified>
</cp:coreProperties>
</file>