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3" r:id="rId5"/>
    <p:sldId id="284" r:id="rId6"/>
    <p:sldId id="285" r:id="rId7"/>
    <p:sldId id="279" r:id="rId8"/>
    <p:sldId id="280" r:id="rId9"/>
    <p:sldId id="286" r:id="rId10"/>
    <p:sldId id="261" r:id="rId11"/>
    <p:sldId id="287" r:id="rId12"/>
    <p:sldId id="288" r:id="rId13"/>
    <p:sldId id="291" r:id="rId14"/>
    <p:sldId id="289" r:id="rId15"/>
    <p:sldId id="290" r:id="rId16"/>
    <p:sldId id="262" r:id="rId17"/>
    <p:sldId id="292" r:id="rId18"/>
    <p:sldId id="293" r:id="rId19"/>
    <p:sldId id="263" r:id="rId20"/>
    <p:sldId id="297" r:id="rId21"/>
    <p:sldId id="294" r:id="rId22"/>
    <p:sldId id="295" r:id="rId23"/>
    <p:sldId id="296"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Lst>
  <p:sldSz cx="9906000" cy="6858000" type="A4"/>
  <p:notesSz cx="9906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28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33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6633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3300"/>
                </a:solidFill>
                <a:latin typeface="Arial"/>
                <a:cs typeface="Arial"/>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33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50949" y="774445"/>
            <a:ext cx="7404100" cy="1299845"/>
          </a:xfrm>
          <a:prstGeom prst="rect">
            <a:avLst/>
          </a:prstGeom>
        </p:spPr>
        <p:txBody>
          <a:bodyPr wrap="square" lIns="0" tIns="0" rIns="0" bIns="0">
            <a:spAutoFit/>
          </a:bodyPr>
          <a:lstStyle>
            <a:lvl1pPr>
              <a:defRPr sz="3600" b="0" i="0">
                <a:solidFill>
                  <a:srgbClr val="FF3300"/>
                </a:solidFill>
                <a:latin typeface="Arial"/>
                <a:cs typeface="Arial"/>
              </a:defRPr>
            </a:lvl1pPr>
          </a:lstStyle>
          <a:p>
            <a:endParaRPr/>
          </a:p>
        </p:txBody>
      </p:sp>
      <p:sp>
        <p:nvSpPr>
          <p:cNvPr id="3" name="Holder 3"/>
          <p:cNvSpPr>
            <a:spLocks noGrp="1"/>
          </p:cNvSpPr>
          <p:nvPr>
            <p:ph type="body" idx="1"/>
          </p:nvPr>
        </p:nvSpPr>
        <p:spPr>
          <a:xfrm>
            <a:off x="1314450" y="2835909"/>
            <a:ext cx="7175500" cy="2332990"/>
          </a:xfrm>
          <a:prstGeom prst="rect">
            <a:avLst/>
          </a:prstGeom>
        </p:spPr>
        <p:txBody>
          <a:bodyPr wrap="square" lIns="0" tIns="0" rIns="0" bIns="0">
            <a:spAutoFit/>
          </a:bodyPr>
          <a:lstStyle>
            <a:lvl1pPr>
              <a:defRPr sz="1800" b="0" i="0">
                <a:solidFill>
                  <a:srgbClr val="663300"/>
                </a:solidFill>
                <a:latin typeface="Arial"/>
                <a:cs typeface="Arial"/>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11/26/2018</a:t>
            </a:fld>
            <a:endParaRPr lang="en-US"/>
          </a:p>
        </p:txBody>
      </p:sp>
      <p:sp>
        <p:nvSpPr>
          <p:cNvPr id="6" name="Holder 6"/>
          <p:cNvSpPr>
            <a:spLocks noGrp="1"/>
          </p:cNvSpPr>
          <p:nvPr>
            <p:ph type="sldNum" sz="quarter" idx="7"/>
          </p:nvPr>
        </p:nvSpPr>
        <p:spPr>
          <a:xfrm>
            <a:off x="7132320" y="6377940"/>
            <a:ext cx="227838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5.pn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cdk3.net/os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5300" y="25273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6" name="object 6"/>
          <p:cNvSpPr txBox="1"/>
          <p:nvPr/>
        </p:nvSpPr>
        <p:spPr>
          <a:xfrm>
            <a:off x="445769" y="339090"/>
            <a:ext cx="1433830" cy="197490"/>
          </a:xfrm>
          <a:prstGeom prst="rect">
            <a:avLst/>
          </a:prstGeom>
        </p:spPr>
        <p:txBody>
          <a:bodyPr vert="horz" wrap="square" lIns="0" tIns="12700" rIns="0" bIns="0" rtlCol="0">
            <a:spAutoFit/>
          </a:bodyPr>
          <a:lstStyle/>
          <a:p>
            <a:pPr marL="12700" marR="5080">
              <a:lnSpc>
                <a:spcPct val="99800"/>
              </a:lnSpc>
              <a:spcBef>
                <a:spcPts val="100"/>
              </a:spcBef>
            </a:pPr>
            <a:r>
              <a:rPr sz="1200" smtClean="0">
                <a:latin typeface="Times New Roman"/>
                <a:cs typeface="Times New Roman"/>
              </a:rPr>
              <a:t>.</a:t>
            </a:r>
            <a:endParaRPr sz="1200">
              <a:latin typeface="Times New Roman"/>
              <a:cs typeface="Times New Roman"/>
            </a:endParaRPr>
          </a:p>
        </p:txBody>
      </p:sp>
      <p:sp>
        <p:nvSpPr>
          <p:cNvPr id="7" name="object 7"/>
          <p:cNvSpPr txBox="1">
            <a:spLocks noGrp="1"/>
          </p:cNvSpPr>
          <p:nvPr>
            <p:ph type="title"/>
          </p:nvPr>
        </p:nvSpPr>
        <p:spPr>
          <a:xfrm>
            <a:off x="1250949" y="774445"/>
            <a:ext cx="7404100" cy="1299074"/>
          </a:xfrm>
          <a:prstGeom prst="rect">
            <a:avLst/>
          </a:prstGeom>
        </p:spPr>
        <p:txBody>
          <a:bodyPr vert="horz" wrap="square" lIns="0" tIns="67310" rIns="0" bIns="0" rtlCol="0">
            <a:spAutoFit/>
          </a:bodyPr>
          <a:lstStyle/>
          <a:p>
            <a:pPr marL="1413510">
              <a:lnSpc>
                <a:spcPct val="100000"/>
              </a:lnSpc>
              <a:spcBef>
                <a:spcPts val="480"/>
              </a:spcBef>
            </a:pPr>
            <a:r>
              <a:rPr lang="en-US" sz="4000" spc="-5" dirty="0" smtClean="0"/>
              <a:t>Unit-2-2</a:t>
            </a:r>
            <a:br>
              <a:rPr lang="en-US" sz="4000" spc="-5" dirty="0" smtClean="0"/>
            </a:br>
            <a:r>
              <a:rPr sz="4000" spc="-5" smtClean="0"/>
              <a:t>Operating </a:t>
            </a:r>
            <a:r>
              <a:rPr sz="4000" spc="-5" dirty="0"/>
              <a:t>System</a:t>
            </a:r>
            <a:r>
              <a:rPr sz="4000" spc="-85" dirty="0"/>
              <a:t> </a:t>
            </a:r>
            <a:r>
              <a:rPr sz="4000" spc="-5" dirty="0"/>
              <a:t>Support</a:t>
            </a:r>
            <a:endParaRPr sz="4000"/>
          </a:p>
        </p:txBody>
      </p:sp>
      <p:sp>
        <p:nvSpPr>
          <p:cNvPr id="8" name="object 8"/>
          <p:cNvSpPr txBox="1"/>
          <p:nvPr/>
        </p:nvSpPr>
        <p:spPr>
          <a:xfrm>
            <a:off x="2719070" y="2971800"/>
            <a:ext cx="1685289"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663300"/>
                </a:solidFill>
                <a:latin typeface="Arial"/>
                <a:cs typeface="Arial"/>
              </a:rPr>
              <a:t>Chapter</a:t>
            </a:r>
            <a:r>
              <a:rPr sz="2800" spc="-85" dirty="0">
                <a:solidFill>
                  <a:srgbClr val="663300"/>
                </a:solidFill>
                <a:latin typeface="Arial"/>
                <a:cs typeface="Arial"/>
              </a:rPr>
              <a:t> </a:t>
            </a:r>
            <a:r>
              <a:rPr sz="2800" spc="-5" dirty="0">
                <a:solidFill>
                  <a:srgbClr val="663300"/>
                </a:solidFill>
                <a:latin typeface="Arial"/>
                <a:cs typeface="Arial"/>
              </a:rPr>
              <a:t>6:</a:t>
            </a:r>
            <a:endParaRPr sz="2800">
              <a:latin typeface="Arial"/>
              <a:cs typeface="Arial"/>
            </a:endParaRPr>
          </a:p>
        </p:txBody>
      </p:sp>
      <p:sp>
        <p:nvSpPr>
          <p:cNvPr id="9" name="object 9"/>
          <p:cNvSpPr txBox="1"/>
          <p:nvPr/>
        </p:nvSpPr>
        <p:spPr>
          <a:xfrm>
            <a:off x="2719070" y="3398520"/>
            <a:ext cx="6072505" cy="2923877"/>
          </a:xfrm>
          <a:prstGeom prst="rect">
            <a:avLst/>
          </a:prstGeom>
        </p:spPr>
        <p:txBody>
          <a:bodyPr vert="horz" wrap="square" lIns="0" tIns="129540" rIns="0" bIns="0" rtlCol="0">
            <a:spAutoFit/>
          </a:bodyPr>
          <a:lstStyle/>
          <a:p>
            <a:pPr marL="927100" lvl="1" indent="-914400">
              <a:lnSpc>
                <a:spcPct val="100000"/>
              </a:lnSpc>
              <a:spcBef>
                <a:spcPts val="1020"/>
              </a:spcBef>
              <a:buAutoNum type="arabicPeriod"/>
              <a:tabLst>
                <a:tab pos="926465" algn="l"/>
                <a:tab pos="927100" algn="l"/>
              </a:tabLst>
            </a:pPr>
            <a:r>
              <a:rPr sz="2400" spc="-5" dirty="0">
                <a:solidFill>
                  <a:srgbClr val="663300"/>
                </a:solidFill>
                <a:latin typeface="Arial Black"/>
                <a:cs typeface="Arial Black"/>
              </a:rPr>
              <a:t>Introduction</a:t>
            </a:r>
            <a:endParaRPr sz="2400">
              <a:latin typeface="Arial Black"/>
              <a:cs typeface="Arial Black"/>
            </a:endParaRPr>
          </a:p>
          <a:p>
            <a:pPr marL="927100" lvl="1" indent="-914400">
              <a:lnSpc>
                <a:spcPct val="100000"/>
              </a:lnSpc>
              <a:spcBef>
                <a:spcPts val="920"/>
              </a:spcBef>
              <a:buAutoNum type="arabicPeriod"/>
              <a:tabLst>
                <a:tab pos="926465" algn="l"/>
                <a:tab pos="927100" algn="l"/>
              </a:tabLst>
            </a:pPr>
            <a:r>
              <a:rPr sz="2400" spc="10" dirty="0">
                <a:solidFill>
                  <a:srgbClr val="663300"/>
                </a:solidFill>
                <a:latin typeface="Arial Black"/>
                <a:cs typeface="Arial Black"/>
              </a:rPr>
              <a:t>The </a:t>
            </a:r>
            <a:r>
              <a:rPr sz="2400" spc="-10" dirty="0">
                <a:solidFill>
                  <a:srgbClr val="663300"/>
                </a:solidFill>
                <a:latin typeface="Arial Black"/>
                <a:cs typeface="Arial Black"/>
              </a:rPr>
              <a:t>operating </a:t>
            </a:r>
            <a:r>
              <a:rPr sz="2400" spc="-5">
                <a:solidFill>
                  <a:srgbClr val="663300"/>
                </a:solidFill>
                <a:latin typeface="Arial Black"/>
                <a:cs typeface="Arial Black"/>
              </a:rPr>
              <a:t>system</a:t>
            </a:r>
            <a:r>
              <a:rPr sz="2400" spc="-45">
                <a:solidFill>
                  <a:srgbClr val="663300"/>
                </a:solidFill>
                <a:latin typeface="Arial Black"/>
                <a:cs typeface="Arial Black"/>
              </a:rPr>
              <a:t> </a:t>
            </a:r>
            <a:r>
              <a:rPr sz="2400" spc="-15" smtClean="0">
                <a:solidFill>
                  <a:srgbClr val="663300"/>
                </a:solidFill>
                <a:latin typeface="Arial Black"/>
                <a:cs typeface="Arial Black"/>
              </a:rPr>
              <a:t>layer</a:t>
            </a:r>
            <a:endParaRPr lang="en-US" sz="2400" spc="-15" dirty="0" smtClean="0">
              <a:solidFill>
                <a:srgbClr val="663300"/>
              </a:solidFill>
              <a:latin typeface="Arial Black"/>
              <a:cs typeface="Arial Black"/>
            </a:endParaRPr>
          </a:p>
          <a:p>
            <a:pPr marL="927100" lvl="1" indent="-914400">
              <a:lnSpc>
                <a:spcPct val="100000"/>
              </a:lnSpc>
              <a:spcBef>
                <a:spcPts val="920"/>
              </a:spcBef>
              <a:buAutoNum type="arabicPeriod"/>
              <a:tabLst>
                <a:tab pos="926465" algn="l"/>
                <a:tab pos="927100" algn="l"/>
              </a:tabLst>
            </a:pPr>
            <a:r>
              <a:rPr lang="en-US" sz="2400" spc="-15" dirty="0" smtClean="0">
                <a:solidFill>
                  <a:srgbClr val="663300"/>
                </a:solidFill>
                <a:latin typeface="Arial Black"/>
                <a:cs typeface="Arial Black"/>
              </a:rPr>
              <a:t>Protection</a:t>
            </a:r>
            <a:endParaRPr sz="2400">
              <a:latin typeface="Arial Black"/>
              <a:cs typeface="Arial Black"/>
            </a:endParaRPr>
          </a:p>
          <a:p>
            <a:pPr marL="927100" lvl="1" indent="-914400">
              <a:lnSpc>
                <a:spcPct val="100000"/>
              </a:lnSpc>
              <a:spcBef>
                <a:spcPts val="930"/>
              </a:spcBef>
              <a:buAutoNum type="arabicPeriod" startAt="4"/>
              <a:tabLst>
                <a:tab pos="926465" algn="l"/>
                <a:tab pos="927100" algn="l"/>
              </a:tabLst>
            </a:pPr>
            <a:r>
              <a:rPr sz="2400" spc="-5" dirty="0">
                <a:solidFill>
                  <a:srgbClr val="663300"/>
                </a:solidFill>
                <a:latin typeface="Arial Black"/>
                <a:cs typeface="Arial Black"/>
              </a:rPr>
              <a:t>Processes </a:t>
            </a:r>
            <a:r>
              <a:rPr sz="2400" spc="-10" dirty="0">
                <a:solidFill>
                  <a:srgbClr val="663300"/>
                </a:solidFill>
                <a:latin typeface="Arial Black"/>
                <a:cs typeface="Arial Black"/>
              </a:rPr>
              <a:t>and</a:t>
            </a:r>
            <a:r>
              <a:rPr sz="2400" spc="-15" dirty="0">
                <a:solidFill>
                  <a:srgbClr val="663300"/>
                </a:solidFill>
                <a:latin typeface="Arial Black"/>
                <a:cs typeface="Arial Black"/>
              </a:rPr>
              <a:t> </a:t>
            </a:r>
            <a:r>
              <a:rPr sz="2400" spc="-5" dirty="0">
                <a:solidFill>
                  <a:srgbClr val="663300"/>
                </a:solidFill>
                <a:latin typeface="Arial Black"/>
                <a:cs typeface="Arial Black"/>
              </a:rPr>
              <a:t>threads</a:t>
            </a:r>
            <a:endParaRPr sz="2400">
              <a:latin typeface="Arial Black"/>
              <a:cs typeface="Arial Black"/>
            </a:endParaRPr>
          </a:p>
          <a:p>
            <a:pPr marL="927100" lvl="1" indent="-914400">
              <a:lnSpc>
                <a:spcPct val="100000"/>
              </a:lnSpc>
              <a:spcBef>
                <a:spcPts val="920"/>
              </a:spcBef>
              <a:buAutoNum type="arabicPeriod" startAt="4"/>
              <a:tabLst>
                <a:tab pos="926465" algn="l"/>
                <a:tab pos="927100" algn="l"/>
              </a:tabLst>
            </a:pPr>
            <a:r>
              <a:rPr sz="2400" spc="-10" dirty="0">
                <a:solidFill>
                  <a:srgbClr val="663300"/>
                </a:solidFill>
                <a:latin typeface="Arial Black"/>
                <a:cs typeface="Arial Black"/>
              </a:rPr>
              <a:t>Communication </a:t>
            </a:r>
            <a:r>
              <a:rPr sz="2400" spc="-5" dirty="0">
                <a:solidFill>
                  <a:srgbClr val="663300"/>
                </a:solidFill>
                <a:latin typeface="Arial Black"/>
                <a:cs typeface="Arial Black"/>
              </a:rPr>
              <a:t>and</a:t>
            </a:r>
            <a:r>
              <a:rPr sz="2400" spc="-60" dirty="0">
                <a:solidFill>
                  <a:srgbClr val="663300"/>
                </a:solidFill>
                <a:latin typeface="Arial Black"/>
                <a:cs typeface="Arial Black"/>
              </a:rPr>
              <a:t> </a:t>
            </a:r>
            <a:r>
              <a:rPr sz="2400" spc="-20" dirty="0">
                <a:solidFill>
                  <a:srgbClr val="663300"/>
                </a:solidFill>
                <a:latin typeface="Arial Black"/>
                <a:cs typeface="Arial Black"/>
              </a:rPr>
              <a:t>invocation</a:t>
            </a:r>
            <a:endParaRPr sz="2400">
              <a:latin typeface="Arial Black"/>
              <a:cs typeface="Arial Black"/>
            </a:endParaRPr>
          </a:p>
          <a:p>
            <a:pPr marL="927100" lvl="1" indent="-914400">
              <a:lnSpc>
                <a:spcPct val="100000"/>
              </a:lnSpc>
              <a:spcBef>
                <a:spcPts val="920"/>
              </a:spcBef>
              <a:buAutoNum type="arabicPeriod" startAt="4"/>
              <a:tabLst>
                <a:tab pos="926465" algn="l"/>
                <a:tab pos="927100" algn="l"/>
              </a:tabLst>
            </a:pPr>
            <a:r>
              <a:rPr sz="2400" spc="-5" dirty="0">
                <a:solidFill>
                  <a:srgbClr val="663300"/>
                </a:solidFill>
                <a:latin typeface="Arial Black"/>
                <a:cs typeface="Arial Black"/>
              </a:rPr>
              <a:t>operating </a:t>
            </a:r>
            <a:r>
              <a:rPr sz="2400" spc="-10" dirty="0">
                <a:solidFill>
                  <a:srgbClr val="663300"/>
                </a:solidFill>
                <a:latin typeface="Arial Black"/>
                <a:cs typeface="Arial Black"/>
              </a:rPr>
              <a:t>system</a:t>
            </a:r>
            <a:r>
              <a:rPr sz="2400" spc="-30" dirty="0">
                <a:solidFill>
                  <a:srgbClr val="663300"/>
                </a:solidFill>
                <a:latin typeface="Arial Black"/>
                <a:cs typeface="Arial Black"/>
              </a:rPr>
              <a:t> </a:t>
            </a:r>
            <a:r>
              <a:rPr sz="2400" spc="-5" dirty="0">
                <a:solidFill>
                  <a:srgbClr val="663300"/>
                </a:solidFill>
                <a:latin typeface="Arial Black"/>
                <a:cs typeface="Arial Black"/>
              </a:rPr>
              <a:t>architecture</a:t>
            </a:r>
            <a:endParaRPr sz="2400">
              <a:latin typeface="Arial Black"/>
              <a:cs typeface="Arial Black"/>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6</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3383279" cy="452120"/>
          </a:xfrm>
          <a:prstGeom prst="rect">
            <a:avLst/>
          </a:prstGeom>
        </p:spPr>
        <p:txBody>
          <a:bodyPr vert="horz" wrap="square" lIns="0" tIns="12700" rIns="0" bIns="0" rtlCol="0">
            <a:spAutoFit/>
          </a:bodyPr>
          <a:lstStyle/>
          <a:p>
            <a:pPr marL="12700">
              <a:lnSpc>
                <a:spcPct val="100000"/>
              </a:lnSpc>
              <a:spcBef>
                <a:spcPts val="100"/>
              </a:spcBef>
            </a:pPr>
            <a:r>
              <a:rPr sz="2800" spc="-5" dirty="0"/>
              <a:t>Core OS</a:t>
            </a:r>
            <a:r>
              <a:rPr sz="2800" spc="-65" dirty="0"/>
              <a:t> </a:t>
            </a:r>
            <a:r>
              <a:rPr sz="2800" spc="-5" dirty="0"/>
              <a:t>functionality</a:t>
            </a:r>
            <a:endParaRPr sz="2800"/>
          </a:p>
        </p:txBody>
      </p:sp>
      <p:sp>
        <p:nvSpPr>
          <p:cNvPr id="5" name="object 5"/>
          <p:cNvSpPr/>
          <p:nvPr/>
        </p:nvSpPr>
        <p:spPr>
          <a:xfrm>
            <a:off x="1371600" y="2870200"/>
            <a:ext cx="7070090" cy="2575560"/>
          </a:xfrm>
          <a:custGeom>
            <a:avLst/>
            <a:gdLst/>
            <a:ahLst/>
            <a:cxnLst/>
            <a:rect l="l" t="t" r="r" b="b"/>
            <a:pathLst>
              <a:path w="7070090" h="2575560">
                <a:moveTo>
                  <a:pt x="0" y="2575560"/>
                </a:moveTo>
                <a:lnTo>
                  <a:pt x="7070090" y="2575560"/>
                </a:lnTo>
                <a:lnTo>
                  <a:pt x="7070090" y="0"/>
                </a:lnTo>
                <a:lnTo>
                  <a:pt x="0" y="0"/>
                </a:lnTo>
                <a:lnTo>
                  <a:pt x="0" y="2575560"/>
                </a:lnTo>
                <a:close/>
              </a:path>
            </a:pathLst>
          </a:custGeom>
          <a:solidFill>
            <a:srgbClr val="FFDB99"/>
          </a:solidFill>
        </p:spPr>
        <p:txBody>
          <a:bodyPr wrap="square" lIns="0" tIns="0" rIns="0" bIns="0" rtlCol="0"/>
          <a:lstStyle/>
          <a:p>
            <a:endParaRPr/>
          </a:p>
        </p:txBody>
      </p:sp>
      <p:sp>
        <p:nvSpPr>
          <p:cNvPr id="6" name="object 6"/>
          <p:cNvSpPr/>
          <p:nvPr/>
        </p:nvSpPr>
        <p:spPr>
          <a:xfrm>
            <a:off x="1371600" y="5497829"/>
            <a:ext cx="7070090" cy="676910"/>
          </a:xfrm>
          <a:custGeom>
            <a:avLst/>
            <a:gdLst/>
            <a:ahLst/>
            <a:cxnLst/>
            <a:rect l="l" t="t" r="r" b="b"/>
            <a:pathLst>
              <a:path w="7070090" h="676910">
                <a:moveTo>
                  <a:pt x="0" y="676910"/>
                </a:moveTo>
                <a:lnTo>
                  <a:pt x="7070090" y="676910"/>
                </a:lnTo>
                <a:lnTo>
                  <a:pt x="7070090" y="0"/>
                </a:lnTo>
                <a:lnTo>
                  <a:pt x="0" y="0"/>
                </a:lnTo>
                <a:lnTo>
                  <a:pt x="0" y="676910"/>
                </a:lnTo>
                <a:close/>
              </a:path>
            </a:pathLst>
          </a:custGeom>
          <a:solidFill>
            <a:srgbClr val="FFDB99"/>
          </a:solidFill>
        </p:spPr>
        <p:txBody>
          <a:bodyPr wrap="square" lIns="0" tIns="0" rIns="0" bIns="0" rtlCol="0"/>
          <a:lstStyle/>
          <a:p>
            <a:endParaRPr/>
          </a:p>
        </p:txBody>
      </p:sp>
      <p:sp>
        <p:nvSpPr>
          <p:cNvPr id="7" name="object 7"/>
          <p:cNvSpPr/>
          <p:nvPr/>
        </p:nvSpPr>
        <p:spPr>
          <a:xfrm>
            <a:off x="1371600" y="2843529"/>
            <a:ext cx="7070090" cy="3331210"/>
          </a:xfrm>
          <a:custGeom>
            <a:avLst/>
            <a:gdLst/>
            <a:ahLst/>
            <a:cxnLst/>
            <a:rect l="l" t="t" r="r" b="b"/>
            <a:pathLst>
              <a:path w="7070090" h="3331210">
                <a:moveTo>
                  <a:pt x="0" y="0"/>
                </a:moveTo>
                <a:lnTo>
                  <a:pt x="7070090" y="0"/>
                </a:lnTo>
                <a:lnTo>
                  <a:pt x="7070090" y="3331210"/>
                </a:lnTo>
                <a:lnTo>
                  <a:pt x="0" y="3331210"/>
                </a:lnTo>
                <a:lnTo>
                  <a:pt x="0" y="0"/>
                </a:lnTo>
                <a:close/>
              </a:path>
            </a:pathLst>
          </a:custGeom>
          <a:ln w="52069">
            <a:solidFill>
              <a:srgbClr val="FFFFFF"/>
            </a:solidFill>
          </a:ln>
        </p:spPr>
        <p:txBody>
          <a:bodyPr wrap="square" lIns="0" tIns="0" rIns="0" bIns="0" rtlCol="0"/>
          <a:lstStyle/>
          <a:p>
            <a:endParaRPr/>
          </a:p>
        </p:txBody>
      </p:sp>
      <p:sp>
        <p:nvSpPr>
          <p:cNvPr id="8" name="object 8"/>
          <p:cNvSpPr/>
          <p:nvPr/>
        </p:nvSpPr>
        <p:spPr>
          <a:xfrm>
            <a:off x="3276600" y="2870200"/>
            <a:ext cx="3260090" cy="1925320"/>
          </a:xfrm>
          <a:custGeom>
            <a:avLst/>
            <a:gdLst/>
            <a:ahLst/>
            <a:cxnLst/>
            <a:rect l="l" t="t" r="r" b="b"/>
            <a:pathLst>
              <a:path w="3260090" h="1925320">
                <a:moveTo>
                  <a:pt x="0" y="1925320"/>
                </a:moveTo>
                <a:lnTo>
                  <a:pt x="3260090" y="1925320"/>
                </a:lnTo>
                <a:lnTo>
                  <a:pt x="3260090" y="0"/>
                </a:lnTo>
                <a:lnTo>
                  <a:pt x="0" y="0"/>
                </a:lnTo>
                <a:lnTo>
                  <a:pt x="0" y="1925320"/>
                </a:lnTo>
                <a:close/>
              </a:path>
            </a:pathLst>
          </a:custGeom>
          <a:solidFill>
            <a:srgbClr val="FFDB99"/>
          </a:solidFill>
        </p:spPr>
        <p:txBody>
          <a:bodyPr wrap="square" lIns="0" tIns="0" rIns="0" bIns="0" rtlCol="0"/>
          <a:lstStyle/>
          <a:p>
            <a:endParaRPr/>
          </a:p>
        </p:txBody>
      </p:sp>
      <p:sp>
        <p:nvSpPr>
          <p:cNvPr id="9" name="object 9"/>
          <p:cNvSpPr/>
          <p:nvPr/>
        </p:nvSpPr>
        <p:spPr>
          <a:xfrm>
            <a:off x="3276600" y="2843529"/>
            <a:ext cx="3260090" cy="1951989"/>
          </a:xfrm>
          <a:custGeom>
            <a:avLst/>
            <a:gdLst/>
            <a:ahLst/>
            <a:cxnLst/>
            <a:rect l="l" t="t" r="r" b="b"/>
            <a:pathLst>
              <a:path w="3260090" h="1951989">
                <a:moveTo>
                  <a:pt x="0" y="0"/>
                </a:moveTo>
                <a:lnTo>
                  <a:pt x="3260090" y="0"/>
                </a:lnTo>
                <a:lnTo>
                  <a:pt x="3260090" y="1951990"/>
                </a:lnTo>
                <a:lnTo>
                  <a:pt x="0" y="1951990"/>
                </a:lnTo>
                <a:lnTo>
                  <a:pt x="0" y="0"/>
                </a:lnTo>
                <a:close/>
              </a:path>
            </a:pathLst>
          </a:custGeom>
          <a:ln w="52069">
            <a:solidFill>
              <a:srgbClr val="FFFFFF"/>
            </a:solidFill>
          </a:ln>
        </p:spPr>
        <p:txBody>
          <a:bodyPr wrap="square" lIns="0" tIns="0" rIns="0" bIns="0" rtlCol="0"/>
          <a:lstStyle/>
          <a:p>
            <a:endParaRPr/>
          </a:p>
        </p:txBody>
      </p:sp>
      <p:sp>
        <p:nvSpPr>
          <p:cNvPr id="10" name="object 10"/>
          <p:cNvSpPr/>
          <p:nvPr/>
        </p:nvSpPr>
        <p:spPr>
          <a:xfrm>
            <a:off x="4892675" y="4795520"/>
            <a:ext cx="0" cy="702310"/>
          </a:xfrm>
          <a:custGeom>
            <a:avLst/>
            <a:gdLst/>
            <a:ahLst/>
            <a:cxnLst/>
            <a:rect l="l" t="t" r="r" b="b"/>
            <a:pathLst>
              <a:path h="702310">
                <a:moveTo>
                  <a:pt x="0" y="0"/>
                </a:moveTo>
                <a:lnTo>
                  <a:pt x="0" y="702309"/>
                </a:lnTo>
              </a:path>
            </a:pathLst>
          </a:custGeom>
          <a:ln w="52070">
            <a:solidFill>
              <a:srgbClr val="FFFFFF"/>
            </a:solidFill>
          </a:ln>
        </p:spPr>
        <p:txBody>
          <a:bodyPr wrap="square" lIns="0" tIns="0" rIns="0" bIns="0" rtlCol="0"/>
          <a:lstStyle/>
          <a:p>
            <a:endParaRPr/>
          </a:p>
        </p:txBody>
      </p:sp>
      <p:sp>
        <p:nvSpPr>
          <p:cNvPr id="11" name="object 11"/>
          <p:cNvSpPr txBox="1"/>
          <p:nvPr/>
        </p:nvSpPr>
        <p:spPr>
          <a:xfrm>
            <a:off x="4229100" y="3469386"/>
            <a:ext cx="1475740" cy="652780"/>
          </a:xfrm>
          <a:prstGeom prst="rect">
            <a:avLst/>
          </a:prstGeom>
        </p:spPr>
        <p:txBody>
          <a:bodyPr vert="horz" wrap="square" lIns="0" tIns="12700" rIns="0" bIns="0" rtlCol="0">
            <a:spAutoFit/>
          </a:bodyPr>
          <a:lstStyle/>
          <a:p>
            <a:pPr marL="350520" marR="5080" indent="-337820">
              <a:lnSpc>
                <a:spcPct val="124700"/>
              </a:lnSpc>
              <a:spcBef>
                <a:spcPts val="100"/>
              </a:spcBef>
            </a:pPr>
            <a:r>
              <a:rPr sz="1650" spc="-15" dirty="0">
                <a:latin typeface="Arial"/>
                <a:cs typeface="Arial"/>
              </a:rPr>
              <a:t>Co</a:t>
            </a:r>
            <a:r>
              <a:rPr sz="1650" spc="10" dirty="0">
                <a:latin typeface="Arial"/>
                <a:cs typeface="Arial"/>
              </a:rPr>
              <a:t>mm</a:t>
            </a:r>
            <a:r>
              <a:rPr sz="1650" spc="-10" dirty="0">
                <a:latin typeface="Arial"/>
                <a:cs typeface="Arial"/>
              </a:rPr>
              <a:t>unic</a:t>
            </a:r>
            <a:r>
              <a:rPr sz="1650" spc="-15" dirty="0">
                <a:latin typeface="Arial"/>
                <a:cs typeface="Arial"/>
              </a:rPr>
              <a:t>a</a:t>
            </a:r>
            <a:r>
              <a:rPr sz="1650" spc="-5" dirty="0">
                <a:latin typeface="Arial"/>
                <a:cs typeface="Arial"/>
              </a:rPr>
              <a:t>t</a:t>
            </a:r>
            <a:r>
              <a:rPr sz="1650" spc="-10" dirty="0">
                <a:latin typeface="Arial"/>
                <a:cs typeface="Arial"/>
              </a:rPr>
              <a:t>io</a:t>
            </a:r>
            <a:r>
              <a:rPr sz="1650" spc="-5" dirty="0">
                <a:latin typeface="Arial"/>
                <a:cs typeface="Arial"/>
              </a:rPr>
              <a:t>n  </a:t>
            </a:r>
            <a:r>
              <a:rPr sz="1650" spc="-10" dirty="0">
                <a:latin typeface="Arial"/>
                <a:cs typeface="Arial"/>
              </a:rPr>
              <a:t>manager</a:t>
            </a:r>
            <a:endParaRPr sz="1650">
              <a:latin typeface="Arial"/>
              <a:cs typeface="Arial"/>
            </a:endParaRPr>
          </a:p>
        </p:txBody>
      </p:sp>
      <p:sp>
        <p:nvSpPr>
          <p:cNvPr id="12" name="object 12"/>
          <p:cNvSpPr txBox="1"/>
          <p:nvPr/>
        </p:nvSpPr>
        <p:spPr>
          <a:xfrm>
            <a:off x="2011679" y="5043170"/>
            <a:ext cx="1568450" cy="275590"/>
          </a:xfrm>
          <a:prstGeom prst="rect">
            <a:avLst/>
          </a:prstGeom>
        </p:spPr>
        <p:txBody>
          <a:bodyPr vert="horz" wrap="square" lIns="0" tIns="11430" rIns="0" bIns="0" rtlCol="0">
            <a:spAutoFit/>
          </a:bodyPr>
          <a:lstStyle/>
          <a:p>
            <a:pPr marL="12700">
              <a:lnSpc>
                <a:spcPct val="100000"/>
              </a:lnSpc>
              <a:spcBef>
                <a:spcPts val="90"/>
              </a:spcBef>
            </a:pPr>
            <a:r>
              <a:rPr sz="1650" spc="-10" dirty="0">
                <a:latin typeface="Arial"/>
                <a:cs typeface="Arial"/>
              </a:rPr>
              <a:t>Thread</a:t>
            </a:r>
            <a:r>
              <a:rPr sz="1650" spc="-45" dirty="0">
                <a:latin typeface="Arial"/>
                <a:cs typeface="Arial"/>
              </a:rPr>
              <a:t> </a:t>
            </a:r>
            <a:r>
              <a:rPr sz="1650" spc="-10" dirty="0">
                <a:latin typeface="Arial"/>
                <a:cs typeface="Arial"/>
              </a:rPr>
              <a:t>manager</a:t>
            </a:r>
            <a:endParaRPr sz="1650">
              <a:latin typeface="Arial"/>
              <a:cs typeface="Arial"/>
            </a:endParaRPr>
          </a:p>
        </p:txBody>
      </p:sp>
      <p:sp>
        <p:nvSpPr>
          <p:cNvPr id="13" name="object 13"/>
          <p:cNvSpPr txBox="1"/>
          <p:nvPr/>
        </p:nvSpPr>
        <p:spPr>
          <a:xfrm>
            <a:off x="5558790" y="5043170"/>
            <a:ext cx="1659889" cy="275590"/>
          </a:xfrm>
          <a:prstGeom prst="rect">
            <a:avLst/>
          </a:prstGeom>
        </p:spPr>
        <p:txBody>
          <a:bodyPr vert="horz" wrap="square" lIns="0" tIns="11430" rIns="0" bIns="0" rtlCol="0">
            <a:spAutoFit/>
          </a:bodyPr>
          <a:lstStyle/>
          <a:p>
            <a:pPr marL="12700">
              <a:lnSpc>
                <a:spcPct val="100000"/>
              </a:lnSpc>
              <a:spcBef>
                <a:spcPts val="90"/>
              </a:spcBef>
            </a:pPr>
            <a:r>
              <a:rPr sz="1650" spc="-10" dirty="0">
                <a:latin typeface="Arial"/>
                <a:cs typeface="Arial"/>
              </a:rPr>
              <a:t>Memory</a:t>
            </a:r>
            <a:r>
              <a:rPr sz="1650" spc="-55" dirty="0">
                <a:latin typeface="Arial"/>
                <a:cs typeface="Arial"/>
              </a:rPr>
              <a:t> </a:t>
            </a:r>
            <a:r>
              <a:rPr sz="1650" spc="-10" dirty="0">
                <a:latin typeface="Arial"/>
                <a:cs typeface="Arial"/>
              </a:rPr>
              <a:t>manager</a:t>
            </a:r>
            <a:endParaRPr sz="1650">
              <a:latin typeface="Arial"/>
              <a:cs typeface="Arial"/>
            </a:endParaRPr>
          </a:p>
        </p:txBody>
      </p:sp>
      <p:sp>
        <p:nvSpPr>
          <p:cNvPr id="14" name="object 14"/>
          <p:cNvSpPr txBox="1"/>
          <p:nvPr/>
        </p:nvSpPr>
        <p:spPr>
          <a:xfrm>
            <a:off x="4476750" y="5693409"/>
            <a:ext cx="1007744" cy="275590"/>
          </a:xfrm>
          <a:prstGeom prst="rect">
            <a:avLst/>
          </a:prstGeom>
        </p:spPr>
        <p:txBody>
          <a:bodyPr vert="horz" wrap="square" lIns="0" tIns="11430" rIns="0" bIns="0" rtlCol="0">
            <a:spAutoFit/>
          </a:bodyPr>
          <a:lstStyle/>
          <a:p>
            <a:pPr>
              <a:lnSpc>
                <a:spcPct val="100000"/>
              </a:lnSpc>
              <a:spcBef>
                <a:spcPts val="90"/>
              </a:spcBef>
            </a:pPr>
            <a:r>
              <a:rPr sz="1650" spc="-10" dirty="0">
                <a:latin typeface="Arial"/>
                <a:cs typeface="Arial"/>
              </a:rPr>
              <a:t>Supervisor</a:t>
            </a:r>
            <a:endParaRPr sz="1650">
              <a:latin typeface="Arial"/>
              <a:cs typeface="Arial"/>
            </a:endParaRPr>
          </a:p>
        </p:txBody>
      </p:sp>
      <p:sp>
        <p:nvSpPr>
          <p:cNvPr id="15" name="object 15"/>
          <p:cNvSpPr/>
          <p:nvPr/>
        </p:nvSpPr>
        <p:spPr>
          <a:xfrm>
            <a:off x="1371600" y="2141220"/>
            <a:ext cx="7070090" cy="728980"/>
          </a:xfrm>
          <a:custGeom>
            <a:avLst/>
            <a:gdLst/>
            <a:ahLst/>
            <a:cxnLst/>
            <a:rect l="l" t="t" r="r" b="b"/>
            <a:pathLst>
              <a:path w="7070090" h="728980">
                <a:moveTo>
                  <a:pt x="0" y="0"/>
                </a:moveTo>
                <a:lnTo>
                  <a:pt x="7070090" y="0"/>
                </a:lnTo>
                <a:lnTo>
                  <a:pt x="7070090" y="728979"/>
                </a:lnTo>
                <a:lnTo>
                  <a:pt x="0" y="728979"/>
                </a:lnTo>
                <a:lnTo>
                  <a:pt x="0" y="0"/>
                </a:lnTo>
                <a:close/>
              </a:path>
            </a:pathLst>
          </a:custGeom>
          <a:solidFill>
            <a:srgbClr val="FFDB99"/>
          </a:solidFill>
        </p:spPr>
        <p:txBody>
          <a:bodyPr wrap="square" lIns="0" tIns="0" rIns="0" bIns="0" rtlCol="0"/>
          <a:lstStyle/>
          <a:p>
            <a:endParaRPr/>
          </a:p>
        </p:txBody>
      </p:sp>
      <p:sp>
        <p:nvSpPr>
          <p:cNvPr id="16" name="object 16"/>
          <p:cNvSpPr/>
          <p:nvPr/>
        </p:nvSpPr>
        <p:spPr>
          <a:xfrm>
            <a:off x="1371600" y="2141220"/>
            <a:ext cx="7070090" cy="728980"/>
          </a:xfrm>
          <a:custGeom>
            <a:avLst/>
            <a:gdLst/>
            <a:ahLst/>
            <a:cxnLst/>
            <a:rect l="l" t="t" r="r" b="b"/>
            <a:pathLst>
              <a:path w="7070090" h="728980">
                <a:moveTo>
                  <a:pt x="0" y="0"/>
                </a:moveTo>
                <a:lnTo>
                  <a:pt x="7070090" y="0"/>
                </a:lnTo>
                <a:lnTo>
                  <a:pt x="7070090" y="728979"/>
                </a:lnTo>
                <a:lnTo>
                  <a:pt x="0" y="728979"/>
                </a:lnTo>
                <a:lnTo>
                  <a:pt x="0" y="0"/>
                </a:lnTo>
                <a:close/>
              </a:path>
            </a:pathLst>
          </a:custGeom>
          <a:ln w="52069">
            <a:solidFill>
              <a:srgbClr val="FFFFFF"/>
            </a:solidFill>
          </a:ln>
        </p:spPr>
        <p:txBody>
          <a:bodyPr wrap="square" lIns="0" tIns="0" rIns="0" bIns="0" rtlCol="0"/>
          <a:lstStyle/>
          <a:p>
            <a:endParaRPr/>
          </a:p>
        </p:txBody>
      </p:sp>
      <p:sp>
        <p:nvSpPr>
          <p:cNvPr id="17" name="object 17"/>
          <p:cNvSpPr txBox="1"/>
          <p:nvPr/>
        </p:nvSpPr>
        <p:spPr>
          <a:xfrm>
            <a:off x="4175759" y="2336800"/>
            <a:ext cx="1658620" cy="275590"/>
          </a:xfrm>
          <a:prstGeom prst="rect">
            <a:avLst/>
          </a:prstGeom>
        </p:spPr>
        <p:txBody>
          <a:bodyPr vert="horz" wrap="square" lIns="0" tIns="11430" rIns="0" bIns="0" rtlCol="0">
            <a:spAutoFit/>
          </a:bodyPr>
          <a:lstStyle/>
          <a:p>
            <a:pPr marL="12700">
              <a:lnSpc>
                <a:spcPct val="100000"/>
              </a:lnSpc>
              <a:spcBef>
                <a:spcPts val="90"/>
              </a:spcBef>
            </a:pPr>
            <a:r>
              <a:rPr sz="1650" spc="-10" dirty="0">
                <a:latin typeface="Arial"/>
                <a:cs typeface="Arial"/>
              </a:rPr>
              <a:t>Process</a:t>
            </a:r>
            <a:r>
              <a:rPr sz="1650" spc="-55" dirty="0">
                <a:latin typeface="Arial"/>
                <a:cs typeface="Arial"/>
              </a:rPr>
              <a:t> </a:t>
            </a:r>
            <a:r>
              <a:rPr sz="1650" spc="-10" dirty="0">
                <a:latin typeface="Arial"/>
                <a:cs typeface="Arial"/>
              </a:rPr>
              <a:t>manager</a:t>
            </a:r>
            <a:endParaRPr sz="1650">
              <a:latin typeface="Arial"/>
              <a:cs typeface="Arial"/>
            </a:endParaRPr>
          </a:p>
        </p:txBody>
      </p:sp>
      <p:sp>
        <p:nvSpPr>
          <p:cNvPr id="18" name="object 18"/>
          <p:cNvSpPr txBox="1"/>
          <p:nvPr/>
        </p:nvSpPr>
        <p:spPr>
          <a:xfrm>
            <a:off x="548640" y="1258570"/>
            <a:ext cx="10541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Figure</a:t>
            </a:r>
            <a:r>
              <a:rPr sz="1800" spc="-75" dirty="0">
                <a:solidFill>
                  <a:srgbClr val="FF3300"/>
                </a:solidFill>
                <a:latin typeface="Arial"/>
                <a:cs typeface="Arial"/>
              </a:rPr>
              <a:t> </a:t>
            </a:r>
            <a:r>
              <a:rPr sz="1800" spc="-5" dirty="0">
                <a:solidFill>
                  <a:srgbClr val="FF3300"/>
                </a:solidFill>
                <a:latin typeface="Arial"/>
                <a:cs typeface="Arial"/>
              </a:rPr>
              <a:t>6.2</a:t>
            </a:r>
            <a:endParaRPr sz="1800">
              <a:latin typeface="Arial"/>
              <a:cs typeface="Arial"/>
            </a:endParaRPr>
          </a:p>
        </p:txBody>
      </p:sp>
      <p:sp>
        <p:nvSpPr>
          <p:cNvPr id="19" name="object 19"/>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14450" y="685800"/>
            <a:ext cx="7175500" cy="4308872"/>
          </a:xfrm>
        </p:spPr>
        <p:txBody>
          <a:bodyPr/>
          <a:lstStyle/>
          <a:p>
            <a:r>
              <a:rPr lang="en-US" sz="2800" dirty="0" smtClean="0"/>
              <a:t>Core OS Components:</a:t>
            </a:r>
          </a:p>
          <a:p>
            <a:r>
              <a:rPr lang="en-US" sz="2800" dirty="0" smtClean="0"/>
              <a:t>Process </a:t>
            </a:r>
            <a:r>
              <a:rPr lang="en-US" sz="2800" dirty="0" err="1" smtClean="0"/>
              <a:t>Manager:creation</a:t>
            </a:r>
            <a:r>
              <a:rPr lang="en-US" sz="2800" dirty="0" smtClean="0"/>
              <a:t> and operations on processors</a:t>
            </a:r>
          </a:p>
          <a:p>
            <a:r>
              <a:rPr lang="en-US" sz="2800" dirty="0" smtClean="0"/>
              <a:t>Thread </a:t>
            </a:r>
            <a:r>
              <a:rPr lang="en-US" sz="2800" dirty="0" err="1" smtClean="0"/>
              <a:t>Manager:creation</a:t>
            </a:r>
            <a:r>
              <a:rPr lang="en-US" sz="2800" dirty="0" smtClean="0"/>
              <a:t> ,synchronization and scheduling</a:t>
            </a:r>
          </a:p>
          <a:p>
            <a:r>
              <a:rPr lang="en-US" sz="2800" dirty="0" smtClean="0"/>
              <a:t>Communication </a:t>
            </a:r>
            <a:r>
              <a:rPr lang="en-US" sz="2800" dirty="0" err="1" smtClean="0"/>
              <a:t>Manager:comm</a:t>
            </a:r>
            <a:r>
              <a:rPr lang="en-US" sz="2800" dirty="0" smtClean="0"/>
              <a:t> b/w threads attached to diff processors</a:t>
            </a:r>
          </a:p>
          <a:p>
            <a:r>
              <a:rPr lang="en-US" sz="2800" dirty="0" smtClean="0"/>
              <a:t>Memory </a:t>
            </a:r>
            <a:r>
              <a:rPr lang="en-US" sz="2800" dirty="0" err="1" smtClean="0"/>
              <a:t>Manager:Managent</a:t>
            </a:r>
            <a:r>
              <a:rPr lang="en-US" sz="2800" dirty="0" smtClean="0"/>
              <a:t> of physical and virtual memory</a:t>
            </a:r>
          </a:p>
          <a:p>
            <a:r>
              <a:rPr lang="en-US" sz="2800" dirty="0" err="1" smtClean="0"/>
              <a:t>Supervisior:control</a:t>
            </a:r>
            <a:r>
              <a:rPr lang="en-US" sz="2800" dirty="0" smtClean="0"/>
              <a:t> of memory management</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949" y="304801"/>
            <a:ext cx="7404100" cy="609600"/>
          </a:xfrm>
        </p:spPr>
        <p:txBody>
          <a:bodyPr/>
          <a:lstStyle/>
          <a:p>
            <a:r>
              <a:rPr lang="en-US" dirty="0" smtClean="0"/>
              <a:t>6.3 Protection</a:t>
            </a:r>
            <a:endParaRPr lang="en-US" dirty="0"/>
          </a:p>
        </p:txBody>
      </p:sp>
      <p:sp>
        <p:nvSpPr>
          <p:cNvPr id="3" name="Text Placeholder 2"/>
          <p:cNvSpPr>
            <a:spLocks noGrp="1"/>
          </p:cNvSpPr>
          <p:nvPr>
            <p:ph type="body" idx="1"/>
          </p:nvPr>
        </p:nvSpPr>
        <p:spPr>
          <a:xfrm>
            <a:off x="609600" y="990600"/>
            <a:ext cx="8839200" cy="5170646"/>
          </a:xfrm>
        </p:spPr>
        <p:txBody>
          <a:bodyPr/>
          <a:lstStyle/>
          <a:p>
            <a:pPr>
              <a:buFont typeface="Arial" pitchFamily="34" charset="0"/>
              <a:buChar char="•"/>
            </a:pPr>
            <a:r>
              <a:rPr lang="en-US" sz="2800" dirty="0" smtClean="0"/>
              <a:t>The resources require protection from illegitimate accesses</a:t>
            </a:r>
          </a:p>
          <a:p>
            <a:pPr>
              <a:buFont typeface="Arial" pitchFamily="34" charset="0"/>
              <a:buChar char="•"/>
            </a:pPr>
            <a:r>
              <a:rPr lang="en-US" sz="2800" dirty="0" smtClean="0"/>
              <a:t>Code that contains  a bug or which has unanticipated </a:t>
            </a:r>
            <a:r>
              <a:rPr lang="en-US" sz="2800" dirty="0" err="1" smtClean="0"/>
              <a:t>behaviour</a:t>
            </a:r>
            <a:r>
              <a:rPr lang="en-US" sz="2800" dirty="0" smtClean="0"/>
              <a:t> may cause rest of the system </a:t>
            </a:r>
            <a:r>
              <a:rPr lang="en-US" sz="2800" dirty="0" err="1" smtClean="0"/>
              <a:t>behaviour</a:t>
            </a:r>
            <a:r>
              <a:rPr lang="en-US" sz="2800" dirty="0" smtClean="0"/>
              <a:t> incorrectly</a:t>
            </a:r>
          </a:p>
          <a:p>
            <a:pPr>
              <a:buFont typeface="Arial" pitchFamily="34" charset="0"/>
              <a:buChar char="•"/>
            </a:pPr>
            <a:r>
              <a:rPr lang="en-US" sz="2800" dirty="0" smtClean="0"/>
              <a:t>Illegitimate access means consider a file that have only two operations read and write .</a:t>
            </a:r>
          </a:p>
          <a:p>
            <a:pPr>
              <a:buFont typeface="Arial" pitchFamily="34" charset="0"/>
              <a:buChar char="•"/>
            </a:pPr>
            <a:r>
              <a:rPr lang="en-US" sz="2800" dirty="0" smtClean="0"/>
              <a:t>The person who owns the file have read and write </a:t>
            </a:r>
            <a:r>
              <a:rPr lang="en-US" sz="2800" dirty="0" err="1" smtClean="0"/>
              <a:t>rights,others</a:t>
            </a:r>
            <a:r>
              <a:rPr lang="en-US" sz="2800" dirty="0" smtClean="0"/>
              <a:t> can only access read operations..if some how they managed to perform write operations on the </a:t>
            </a:r>
            <a:r>
              <a:rPr lang="en-US" sz="2800" dirty="0" err="1" smtClean="0"/>
              <a:t>file,the</a:t>
            </a:r>
            <a:r>
              <a:rPr lang="en-US" sz="2800" dirty="0" smtClean="0"/>
              <a:t> solution to this problem is cryptographic techniques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295400" y="1676400"/>
            <a:ext cx="7175500" cy="3231654"/>
          </a:xfrm>
        </p:spPr>
        <p:txBody>
          <a:bodyPr/>
          <a:lstStyle/>
          <a:p>
            <a:pPr>
              <a:buFont typeface="Arial" pitchFamily="34" charset="0"/>
              <a:buChar char="•"/>
            </a:pPr>
            <a:r>
              <a:rPr lang="en-US" sz="2400" b="1" u="sng" dirty="0" err="1" smtClean="0"/>
              <a:t>Kernal</a:t>
            </a:r>
            <a:r>
              <a:rPr lang="en-US" sz="2400" b="1" u="sng" dirty="0" smtClean="0"/>
              <a:t> and </a:t>
            </a:r>
            <a:r>
              <a:rPr lang="en-US" sz="2400" b="1" u="sng" dirty="0" err="1" smtClean="0"/>
              <a:t>protection:</a:t>
            </a:r>
            <a:r>
              <a:rPr lang="en-US" sz="2400" dirty="0" err="1" smtClean="0"/>
              <a:t>Kernal</a:t>
            </a:r>
            <a:r>
              <a:rPr lang="en-US" sz="2400" b="1" u="sng" dirty="0" smtClean="0"/>
              <a:t> </a:t>
            </a:r>
            <a:r>
              <a:rPr lang="en-US" sz="2400" dirty="0" smtClean="0"/>
              <a:t>is a central part of </a:t>
            </a:r>
            <a:r>
              <a:rPr lang="en-US" sz="2400" dirty="0" err="1" smtClean="0"/>
              <a:t>os</a:t>
            </a:r>
            <a:r>
              <a:rPr lang="en-US" sz="2400" dirty="0" smtClean="0"/>
              <a:t> that manages the </a:t>
            </a:r>
            <a:r>
              <a:rPr lang="en-US" sz="2400" dirty="0" err="1" smtClean="0"/>
              <a:t>os</a:t>
            </a:r>
            <a:r>
              <a:rPr lang="en-US" sz="2400" dirty="0" smtClean="0"/>
              <a:t> mostly memory and </a:t>
            </a:r>
            <a:r>
              <a:rPr lang="en-US" sz="2400" dirty="0" err="1" smtClean="0"/>
              <a:t>cpu</a:t>
            </a:r>
            <a:r>
              <a:rPr lang="en-US" sz="2400" dirty="0" smtClean="0"/>
              <a:t> time</a:t>
            </a:r>
          </a:p>
          <a:p>
            <a:pPr>
              <a:buFont typeface="Arial" pitchFamily="34" charset="0"/>
              <a:buChar char="•"/>
            </a:pPr>
            <a:r>
              <a:rPr lang="en-US" sz="2400" dirty="0" smtClean="0"/>
              <a:t>The </a:t>
            </a:r>
            <a:r>
              <a:rPr lang="en-US" sz="2400" dirty="0" err="1" smtClean="0"/>
              <a:t>kernal</a:t>
            </a:r>
            <a:r>
              <a:rPr lang="en-US" sz="2400" dirty="0" smtClean="0"/>
              <a:t> process executes with the processor in </a:t>
            </a:r>
            <a:r>
              <a:rPr lang="en-US" sz="2400" dirty="0" err="1" smtClean="0"/>
              <a:t>supervisior</a:t>
            </a:r>
            <a:r>
              <a:rPr lang="en-US" sz="2400" dirty="0" smtClean="0"/>
              <a:t> mode and the </a:t>
            </a:r>
            <a:r>
              <a:rPr lang="en-US" sz="2400" dirty="0" err="1" smtClean="0"/>
              <a:t>kernal</a:t>
            </a:r>
            <a:r>
              <a:rPr lang="en-US" sz="2400" dirty="0" smtClean="0"/>
              <a:t> arranges that other processes execute in user(unprivileged)mode</a:t>
            </a:r>
          </a:p>
          <a:p>
            <a:pPr>
              <a:buFont typeface="Arial" pitchFamily="34" charset="0"/>
              <a:buChar char="•"/>
            </a:pPr>
            <a:r>
              <a:rPr lang="en-US" sz="2400" dirty="0" smtClean="0"/>
              <a:t>The </a:t>
            </a:r>
            <a:r>
              <a:rPr lang="en-US" sz="2400" dirty="0" err="1" smtClean="0"/>
              <a:t>Kernal</a:t>
            </a:r>
            <a:r>
              <a:rPr lang="en-US" sz="2400" dirty="0" smtClean="0"/>
              <a:t> also sets up address spaces to protect itself and other processes from accesses of an aberrant process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949" y="774445"/>
            <a:ext cx="7404100" cy="553998"/>
          </a:xfrm>
        </p:spPr>
        <p:txBody>
          <a:bodyPr/>
          <a:lstStyle/>
          <a:p>
            <a:r>
              <a:rPr lang="en-US" dirty="0" smtClean="0"/>
              <a:t>6.4 Processes and Threads</a:t>
            </a:r>
            <a:endParaRPr lang="en-US" dirty="0"/>
          </a:p>
        </p:txBody>
      </p:sp>
      <p:sp>
        <p:nvSpPr>
          <p:cNvPr id="3" name="Text Placeholder 2"/>
          <p:cNvSpPr>
            <a:spLocks noGrp="1"/>
          </p:cNvSpPr>
          <p:nvPr>
            <p:ph type="body" idx="1"/>
          </p:nvPr>
        </p:nvSpPr>
        <p:spPr>
          <a:xfrm>
            <a:off x="457200" y="1752600"/>
            <a:ext cx="8229600" cy="4308872"/>
          </a:xfrm>
        </p:spPr>
        <p:txBody>
          <a:bodyPr/>
          <a:lstStyle/>
          <a:p>
            <a:pPr>
              <a:buFont typeface="Arial" pitchFamily="34" charset="0"/>
              <a:buChar char="•"/>
            </a:pPr>
            <a:r>
              <a:rPr lang="en-US" sz="2000" dirty="0" smtClean="0"/>
              <a:t>Now a days process consists of an execution environment together with one or more threads</a:t>
            </a:r>
          </a:p>
          <a:p>
            <a:pPr>
              <a:buFont typeface="Arial" pitchFamily="34" charset="0"/>
              <a:buChar char="•"/>
            </a:pPr>
            <a:r>
              <a:rPr lang="en-US" sz="2000" dirty="0" smtClean="0"/>
              <a:t>A thread in </a:t>
            </a:r>
            <a:r>
              <a:rPr lang="en-US" sz="2000" dirty="0" err="1" smtClean="0"/>
              <a:t>os</a:t>
            </a:r>
            <a:r>
              <a:rPr lang="en-US" sz="2000" dirty="0" smtClean="0"/>
              <a:t> is abstraction of an activity</a:t>
            </a:r>
          </a:p>
          <a:p>
            <a:pPr>
              <a:buFont typeface="Arial" pitchFamily="34" charset="0"/>
              <a:buChar char="•"/>
            </a:pPr>
            <a:r>
              <a:rPr lang="en-US" sz="2000" dirty="0" smtClean="0"/>
              <a:t>An execution environment is the unit of resource management</a:t>
            </a:r>
          </a:p>
          <a:p>
            <a:pPr>
              <a:buFont typeface="Arial" pitchFamily="34" charset="0"/>
              <a:buChar char="•"/>
            </a:pPr>
            <a:r>
              <a:rPr lang="en-US" sz="2000" dirty="0" smtClean="0"/>
              <a:t>An execution environment </a:t>
            </a:r>
            <a:r>
              <a:rPr lang="en-US" sz="2000" dirty="0" err="1" smtClean="0"/>
              <a:t>primarly</a:t>
            </a:r>
            <a:r>
              <a:rPr lang="en-US" sz="2000" dirty="0" smtClean="0"/>
              <a:t> consists of:</a:t>
            </a:r>
          </a:p>
          <a:p>
            <a:pPr marL="342900" indent="-342900">
              <a:buFont typeface="Wingdings" pitchFamily="2" charset="2"/>
              <a:buChar char="v"/>
            </a:pPr>
            <a:r>
              <a:rPr lang="en-US" sz="2000" dirty="0" smtClean="0"/>
              <a:t>An address space</a:t>
            </a:r>
          </a:p>
          <a:p>
            <a:pPr marL="342900" indent="-342900">
              <a:buFont typeface="Wingdings" pitchFamily="2" charset="2"/>
              <a:buChar char="v"/>
            </a:pPr>
            <a:r>
              <a:rPr lang="en-US" sz="2000" dirty="0" smtClean="0"/>
              <a:t>Thread synchronization and communication resources such as semaphores and sockets</a:t>
            </a:r>
          </a:p>
          <a:p>
            <a:pPr marL="342900" indent="-342900">
              <a:buFont typeface="Wingdings" pitchFamily="2" charset="2"/>
              <a:buChar char="v"/>
            </a:pPr>
            <a:r>
              <a:rPr lang="en-US" sz="2000" dirty="0" smtClean="0"/>
              <a:t>Higher level abstractions such as open files and windows</a:t>
            </a:r>
          </a:p>
          <a:p>
            <a:pPr marL="342900" indent="-342900">
              <a:buFont typeface="Arial" pitchFamily="34" charset="0"/>
              <a:buChar char="•"/>
            </a:pPr>
            <a:r>
              <a:rPr lang="en-US" sz="2000" dirty="0" smtClean="0"/>
              <a:t>execution environment are normally expensive to create and manage but several threads can share</a:t>
            </a:r>
          </a:p>
          <a:p>
            <a:pPr marL="342900" indent="-342900">
              <a:buFont typeface="Arial" pitchFamily="34" charset="0"/>
              <a:buChar char="•"/>
            </a:pPr>
            <a:r>
              <a:rPr lang="en-US" sz="2000" dirty="0" smtClean="0"/>
              <a:t>Threads can be created and destroyed dynamically as needed</a:t>
            </a:r>
          </a:p>
          <a:p>
            <a:pPr marL="342900" indent="-342900">
              <a:buFont typeface="Arial" pitchFamily="34" charset="0"/>
              <a:buChar char="•"/>
            </a:pPr>
            <a:r>
              <a:rPr lang="en-US" sz="2000" dirty="0" smtClean="0"/>
              <a:t>The main aim of having multiple threads is to maximize the degree of concurrent execution between operations</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949" y="774445"/>
            <a:ext cx="7404100" cy="553998"/>
          </a:xfrm>
        </p:spPr>
        <p:txBody>
          <a:bodyPr/>
          <a:lstStyle/>
          <a:p>
            <a:r>
              <a:rPr lang="en-US" dirty="0" smtClean="0"/>
              <a:t>6.4.1 Address space</a:t>
            </a:r>
            <a:endParaRPr lang="en-US" dirty="0"/>
          </a:p>
        </p:txBody>
      </p:sp>
      <p:sp>
        <p:nvSpPr>
          <p:cNvPr id="3" name="Text Placeholder 2"/>
          <p:cNvSpPr>
            <a:spLocks noGrp="1"/>
          </p:cNvSpPr>
          <p:nvPr>
            <p:ph type="body" idx="1"/>
          </p:nvPr>
        </p:nvSpPr>
        <p:spPr>
          <a:xfrm>
            <a:off x="685800" y="1524001"/>
            <a:ext cx="8534400" cy="4801314"/>
          </a:xfrm>
        </p:spPr>
        <p:txBody>
          <a:bodyPr/>
          <a:lstStyle/>
          <a:p>
            <a:pPr>
              <a:buFont typeface="Arial" pitchFamily="34" charset="0"/>
              <a:buChar char="•"/>
            </a:pPr>
            <a:r>
              <a:rPr lang="en-US" sz="2400" dirty="0" smtClean="0"/>
              <a:t>It is a unit of management of </a:t>
            </a:r>
            <a:r>
              <a:rPr lang="en-US" sz="2400" dirty="0" err="1" smtClean="0"/>
              <a:t>aprocess</a:t>
            </a:r>
            <a:r>
              <a:rPr lang="en-US" sz="2400" dirty="0" smtClean="0"/>
              <a:t> virtual </a:t>
            </a:r>
            <a:r>
              <a:rPr lang="en-US" sz="2400" dirty="0" err="1" smtClean="0"/>
              <a:t>memeory</a:t>
            </a:r>
            <a:endParaRPr lang="en-US" sz="2400" dirty="0" smtClean="0"/>
          </a:p>
          <a:p>
            <a:pPr>
              <a:buFont typeface="Arial" pitchFamily="34" charset="0"/>
              <a:buChar char="•"/>
            </a:pPr>
            <a:r>
              <a:rPr lang="en-US" sz="2400" dirty="0" smtClean="0"/>
              <a:t>It is large typically </a:t>
            </a:r>
            <a:r>
              <a:rPr lang="en-US" sz="2400" dirty="0" err="1" smtClean="0"/>
              <a:t>upto</a:t>
            </a:r>
            <a:r>
              <a:rPr lang="en-US" sz="2400" dirty="0" smtClean="0"/>
              <a:t> 2^32 bytes and </a:t>
            </a:r>
            <a:r>
              <a:rPr lang="en-US" sz="2400" dirty="0" err="1" smtClean="0"/>
              <a:t>consistes</a:t>
            </a:r>
            <a:r>
              <a:rPr lang="en-US" sz="2400" dirty="0" smtClean="0"/>
              <a:t> of one or more regions </a:t>
            </a:r>
            <a:r>
              <a:rPr lang="en-US" sz="2400" dirty="0" err="1" smtClean="0"/>
              <a:t>sepated</a:t>
            </a:r>
            <a:r>
              <a:rPr lang="en-US" sz="2400" dirty="0" smtClean="0"/>
              <a:t> by inaccessible areas of virtual memory</a:t>
            </a:r>
          </a:p>
          <a:p>
            <a:pPr>
              <a:buFont typeface="Arial" pitchFamily="34" charset="0"/>
              <a:buChar char="•"/>
            </a:pPr>
            <a:r>
              <a:rPr lang="en-US" sz="2400" dirty="0" smtClean="0"/>
              <a:t>Each region is specified by following properties </a:t>
            </a:r>
          </a:p>
          <a:p>
            <a:pPr marL="457200" indent="-457200">
              <a:buFont typeface="+mj-lt"/>
              <a:buAutoNum type="arabicPeriod"/>
            </a:pPr>
            <a:r>
              <a:rPr lang="en-US" sz="2400" dirty="0" smtClean="0"/>
              <a:t>Its extent (lowest virtual address and size)</a:t>
            </a:r>
          </a:p>
          <a:p>
            <a:pPr marL="457200" indent="-457200">
              <a:buFont typeface="+mj-lt"/>
              <a:buAutoNum type="arabicPeriod"/>
            </a:pPr>
            <a:r>
              <a:rPr lang="en-US" sz="2400" dirty="0" smtClean="0"/>
              <a:t>Read/write/execute permissions for process’s thread</a:t>
            </a:r>
          </a:p>
          <a:p>
            <a:pPr marL="457200" indent="-457200">
              <a:buFont typeface="+mj-lt"/>
              <a:buAutoNum type="arabicPeriod"/>
            </a:pPr>
            <a:r>
              <a:rPr lang="en-US" sz="2400" dirty="0" smtClean="0"/>
              <a:t>Whether it can be grown upward or downward</a:t>
            </a:r>
          </a:p>
          <a:p>
            <a:pPr>
              <a:buFont typeface="Arial" pitchFamily="34" charset="0"/>
              <a:buChar char="•"/>
            </a:pPr>
            <a:r>
              <a:rPr lang="en-US" sz="2400" dirty="0" smtClean="0"/>
              <a:t>Note this model is page-oriented rather than segment-oriented </a:t>
            </a:r>
          </a:p>
          <a:p>
            <a:pPr>
              <a:buFont typeface="Arial" pitchFamily="34" charset="0"/>
              <a:buChar char="•"/>
            </a:pPr>
            <a:r>
              <a:rPr lang="en-US" sz="2400" dirty="0" smtClean="0"/>
              <a:t>This representation of address space has three </a:t>
            </a:r>
            <a:r>
              <a:rPr lang="en-US" sz="2400" dirty="0" err="1" smtClean="0"/>
              <a:t>regions:a</a:t>
            </a:r>
            <a:r>
              <a:rPr lang="en-US" sz="2400" dirty="0" smtClean="0"/>
              <a:t> fixed ,</a:t>
            </a:r>
            <a:r>
              <a:rPr lang="en-US" sz="2400" dirty="0" err="1" smtClean="0"/>
              <a:t>unmodifiable</a:t>
            </a:r>
            <a:r>
              <a:rPr lang="en-US" sz="2400" dirty="0" smtClean="0"/>
              <a:t> text region containing program </a:t>
            </a:r>
            <a:r>
              <a:rPr lang="en-US" sz="2400" dirty="0" err="1" smtClean="0"/>
              <a:t>code,a</a:t>
            </a:r>
            <a:r>
              <a:rPr lang="en-US" sz="2400" dirty="0" smtClean="0"/>
              <a:t> </a:t>
            </a:r>
            <a:r>
              <a:rPr lang="en-US" sz="2400" dirty="0" err="1" smtClean="0"/>
              <a:t>heap,partof</a:t>
            </a:r>
            <a:r>
              <a:rPr lang="en-US" sz="2400" dirty="0" smtClean="0"/>
              <a:t> which is initialized by values stored in the programs binary </a:t>
            </a:r>
            <a:r>
              <a:rPr lang="en-US" sz="2400" dirty="0" err="1" smtClean="0"/>
              <a:t>file,and</a:t>
            </a:r>
            <a:r>
              <a:rPr lang="en-US" sz="2400" dirty="0" smtClean="0"/>
              <a:t> a stack which is extensible towards lower virtual address </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7</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3724910" cy="452120"/>
          </a:xfrm>
          <a:prstGeom prst="rect">
            <a:avLst/>
          </a:prstGeom>
        </p:spPr>
        <p:txBody>
          <a:bodyPr vert="horz" wrap="square" lIns="0" tIns="12700" rIns="0" bIns="0" rtlCol="0">
            <a:spAutoFit/>
          </a:bodyPr>
          <a:lstStyle/>
          <a:p>
            <a:pPr marL="12700">
              <a:lnSpc>
                <a:spcPct val="100000"/>
              </a:lnSpc>
              <a:spcBef>
                <a:spcPts val="100"/>
              </a:spcBef>
            </a:pPr>
            <a:r>
              <a:rPr sz="2800" spc="-5" dirty="0"/>
              <a:t>Process </a:t>
            </a:r>
            <a:r>
              <a:rPr sz="2800" dirty="0"/>
              <a:t>address</a:t>
            </a:r>
            <a:r>
              <a:rPr sz="2800" spc="-75" dirty="0"/>
              <a:t> </a:t>
            </a:r>
            <a:r>
              <a:rPr sz="2800" dirty="0"/>
              <a:t>space</a:t>
            </a:r>
            <a:endParaRPr sz="2800"/>
          </a:p>
        </p:txBody>
      </p:sp>
      <p:sp>
        <p:nvSpPr>
          <p:cNvPr id="5" name="object 5"/>
          <p:cNvSpPr txBox="1"/>
          <p:nvPr/>
        </p:nvSpPr>
        <p:spPr>
          <a:xfrm>
            <a:off x="1882139" y="5817870"/>
            <a:ext cx="13843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0</a:t>
            </a:r>
            <a:endParaRPr sz="1600">
              <a:latin typeface="Arial"/>
              <a:cs typeface="Arial"/>
            </a:endParaRPr>
          </a:p>
        </p:txBody>
      </p:sp>
      <p:sp>
        <p:nvSpPr>
          <p:cNvPr id="6" name="object 6"/>
          <p:cNvSpPr txBox="1"/>
          <p:nvPr/>
        </p:nvSpPr>
        <p:spPr>
          <a:xfrm>
            <a:off x="1786889" y="1678940"/>
            <a:ext cx="13843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2</a:t>
            </a:r>
            <a:endParaRPr sz="1600">
              <a:latin typeface="Arial"/>
              <a:cs typeface="Arial"/>
            </a:endParaRPr>
          </a:p>
        </p:txBody>
      </p:sp>
      <p:sp>
        <p:nvSpPr>
          <p:cNvPr id="7" name="object 7"/>
          <p:cNvSpPr txBox="1"/>
          <p:nvPr/>
        </p:nvSpPr>
        <p:spPr>
          <a:xfrm>
            <a:off x="1884679" y="1564640"/>
            <a:ext cx="144780" cy="223520"/>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N</a:t>
            </a:r>
            <a:endParaRPr sz="1300">
              <a:latin typeface="Arial"/>
              <a:cs typeface="Arial"/>
            </a:endParaRPr>
          </a:p>
        </p:txBody>
      </p:sp>
      <p:sp>
        <p:nvSpPr>
          <p:cNvPr id="8" name="object 8"/>
          <p:cNvSpPr/>
          <p:nvPr/>
        </p:nvSpPr>
        <p:spPr>
          <a:xfrm>
            <a:off x="3073688" y="2166908"/>
            <a:ext cx="24130" cy="195580"/>
          </a:xfrm>
          <a:custGeom>
            <a:avLst/>
            <a:gdLst/>
            <a:ahLst/>
            <a:cxnLst/>
            <a:rect l="l" t="t" r="r" b="b"/>
            <a:pathLst>
              <a:path w="24130" h="195580">
                <a:moveTo>
                  <a:pt x="0" y="195003"/>
                </a:moveTo>
                <a:lnTo>
                  <a:pt x="23553" y="195003"/>
                </a:lnTo>
                <a:lnTo>
                  <a:pt x="23553" y="0"/>
                </a:lnTo>
                <a:lnTo>
                  <a:pt x="0" y="0"/>
                </a:lnTo>
                <a:lnTo>
                  <a:pt x="0" y="195003"/>
                </a:lnTo>
                <a:close/>
              </a:path>
            </a:pathLst>
          </a:custGeom>
          <a:solidFill>
            <a:srgbClr val="000000"/>
          </a:solidFill>
        </p:spPr>
        <p:txBody>
          <a:bodyPr wrap="square" lIns="0" tIns="0" rIns="0" bIns="0" rtlCol="0"/>
          <a:lstStyle/>
          <a:p>
            <a:endParaRPr/>
          </a:p>
        </p:txBody>
      </p:sp>
      <p:sp>
        <p:nvSpPr>
          <p:cNvPr id="9" name="object 9"/>
          <p:cNvSpPr/>
          <p:nvPr/>
        </p:nvSpPr>
        <p:spPr>
          <a:xfrm>
            <a:off x="3073688" y="2166908"/>
            <a:ext cx="24130" cy="195580"/>
          </a:xfrm>
          <a:custGeom>
            <a:avLst/>
            <a:gdLst/>
            <a:ahLst/>
            <a:cxnLst/>
            <a:rect l="l" t="t" r="r" b="b"/>
            <a:pathLst>
              <a:path w="24130" h="195580">
                <a:moveTo>
                  <a:pt x="0" y="195003"/>
                </a:moveTo>
                <a:lnTo>
                  <a:pt x="23553" y="195003"/>
                </a:lnTo>
                <a:lnTo>
                  <a:pt x="23553" y="0"/>
                </a:lnTo>
                <a:lnTo>
                  <a:pt x="0" y="0"/>
                </a:lnTo>
                <a:lnTo>
                  <a:pt x="0" y="195003"/>
                </a:lnTo>
                <a:close/>
              </a:path>
            </a:pathLst>
          </a:custGeom>
          <a:solidFill>
            <a:srgbClr val="000000"/>
          </a:solidFill>
        </p:spPr>
        <p:txBody>
          <a:bodyPr wrap="square" lIns="0" tIns="0" rIns="0" bIns="0" rtlCol="0"/>
          <a:lstStyle/>
          <a:p>
            <a:endParaRPr/>
          </a:p>
        </p:txBody>
      </p:sp>
      <p:sp>
        <p:nvSpPr>
          <p:cNvPr id="10" name="object 10"/>
          <p:cNvSpPr/>
          <p:nvPr/>
        </p:nvSpPr>
        <p:spPr>
          <a:xfrm>
            <a:off x="3073688" y="2878108"/>
            <a:ext cx="24130" cy="195580"/>
          </a:xfrm>
          <a:custGeom>
            <a:avLst/>
            <a:gdLst/>
            <a:ahLst/>
            <a:cxnLst/>
            <a:rect l="l" t="t" r="r" b="b"/>
            <a:pathLst>
              <a:path w="24130" h="195580">
                <a:moveTo>
                  <a:pt x="0" y="195003"/>
                </a:moveTo>
                <a:lnTo>
                  <a:pt x="23553" y="195003"/>
                </a:lnTo>
                <a:lnTo>
                  <a:pt x="23553" y="0"/>
                </a:lnTo>
                <a:lnTo>
                  <a:pt x="0" y="0"/>
                </a:lnTo>
                <a:lnTo>
                  <a:pt x="0" y="195003"/>
                </a:lnTo>
                <a:close/>
              </a:path>
            </a:pathLst>
          </a:custGeom>
          <a:solidFill>
            <a:srgbClr val="000000"/>
          </a:solidFill>
        </p:spPr>
        <p:txBody>
          <a:bodyPr wrap="square" lIns="0" tIns="0" rIns="0" bIns="0" rtlCol="0"/>
          <a:lstStyle/>
          <a:p>
            <a:endParaRPr/>
          </a:p>
        </p:txBody>
      </p:sp>
      <p:sp>
        <p:nvSpPr>
          <p:cNvPr id="11" name="object 11"/>
          <p:cNvSpPr/>
          <p:nvPr/>
        </p:nvSpPr>
        <p:spPr>
          <a:xfrm>
            <a:off x="3073688" y="2878108"/>
            <a:ext cx="24130" cy="195580"/>
          </a:xfrm>
          <a:custGeom>
            <a:avLst/>
            <a:gdLst/>
            <a:ahLst/>
            <a:cxnLst/>
            <a:rect l="l" t="t" r="r" b="b"/>
            <a:pathLst>
              <a:path w="24130" h="195580">
                <a:moveTo>
                  <a:pt x="0" y="195003"/>
                </a:moveTo>
                <a:lnTo>
                  <a:pt x="23553" y="195003"/>
                </a:lnTo>
                <a:lnTo>
                  <a:pt x="23553" y="0"/>
                </a:lnTo>
                <a:lnTo>
                  <a:pt x="0" y="0"/>
                </a:lnTo>
                <a:lnTo>
                  <a:pt x="0" y="195003"/>
                </a:lnTo>
                <a:close/>
              </a:path>
            </a:pathLst>
          </a:custGeom>
          <a:solidFill>
            <a:srgbClr val="000000"/>
          </a:solidFill>
        </p:spPr>
        <p:txBody>
          <a:bodyPr wrap="square" lIns="0" tIns="0" rIns="0" bIns="0" rtlCol="0"/>
          <a:lstStyle/>
          <a:p>
            <a:endParaRPr/>
          </a:p>
        </p:txBody>
      </p:sp>
      <p:graphicFrame>
        <p:nvGraphicFramePr>
          <p:cNvPr id="12" name="object 12"/>
          <p:cNvGraphicFramePr>
            <a:graphicFrameLocks noGrp="1"/>
          </p:cNvGraphicFramePr>
          <p:nvPr/>
        </p:nvGraphicFramePr>
        <p:xfrm>
          <a:off x="2015778" y="1736378"/>
          <a:ext cx="2100580" cy="4221479"/>
        </p:xfrm>
        <a:graphic>
          <a:graphicData uri="http://schemas.openxmlformats.org/drawingml/2006/table">
            <a:tbl>
              <a:tblPr firstRow="1" bandRow="1">
                <a:tableStyleId>{2D5ABB26-0587-4C30-8999-92F81FD0307C}</a:tableStyleId>
              </a:tblPr>
              <a:tblGrid>
                <a:gridCol w="2100580"/>
              </a:tblGrid>
              <a:tr h="301625">
                <a:tc>
                  <a:txBody>
                    <a:bodyPr/>
                    <a:lstStyle/>
                    <a:p>
                      <a:pPr>
                        <a:lnSpc>
                          <a:spcPct val="100000"/>
                        </a:lnSpc>
                      </a:pP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solidFill>
                      <a:srgbClr val="FFDB99"/>
                    </a:solidFill>
                  </a:tcPr>
                </a:tc>
              </a:tr>
              <a:tr h="1098550">
                <a:tc>
                  <a:txBody>
                    <a:bodyPr/>
                    <a:lstStyle/>
                    <a:p>
                      <a:pPr>
                        <a:lnSpc>
                          <a:spcPct val="100000"/>
                        </a:lnSpc>
                      </a:pPr>
                      <a:endParaRPr sz="1800">
                        <a:latin typeface="Times New Roman"/>
                        <a:cs typeface="Times New Roman"/>
                      </a:endParaRPr>
                    </a:p>
                    <a:p>
                      <a:pPr marL="793115" marR="574675" indent="-43180">
                        <a:lnSpc>
                          <a:spcPts val="1700"/>
                        </a:lnSpc>
                        <a:spcBef>
                          <a:spcPts val="1290"/>
                        </a:spcBef>
                      </a:pPr>
                      <a:r>
                        <a:rPr sz="1600" dirty="0">
                          <a:latin typeface="Arial"/>
                          <a:cs typeface="Arial"/>
                        </a:rPr>
                        <a:t>A</a:t>
                      </a:r>
                      <a:r>
                        <a:rPr sz="1600" spc="-5" dirty="0">
                          <a:latin typeface="Arial"/>
                          <a:cs typeface="Arial"/>
                        </a:rPr>
                        <a:t>u</a:t>
                      </a:r>
                      <a:r>
                        <a:rPr sz="1600" spc="-10" dirty="0">
                          <a:latin typeface="Arial"/>
                          <a:cs typeface="Arial"/>
                        </a:rPr>
                        <a:t>x</a:t>
                      </a:r>
                      <a:r>
                        <a:rPr sz="1600" dirty="0">
                          <a:latin typeface="Arial"/>
                          <a:cs typeface="Arial"/>
                        </a:rPr>
                        <a:t>ili</a:t>
                      </a:r>
                      <a:r>
                        <a:rPr sz="1600" spc="-5" dirty="0">
                          <a:latin typeface="Arial"/>
                          <a:cs typeface="Arial"/>
                        </a:rPr>
                        <a:t>ar</a:t>
                      </a:r>
                      <a:r>
                        <a:rPr sz="1600" dirty="0">
                          <a:latin typeface="Arial"/>
                          <a:cs typeface="Arial"/>
                        </a:rPr>
                        <a:t>y  </a:t>
                      </a:r>
                      <a:r>
                        <a:rPr sz="1600" spc="-5" dirty="0">
                          <a:latin typeface="Arial"/>
                          <a:cs typeface="Arial"/>
                        </a:rPr>
                        <a:t>regions</a:t>
                      </a:r>
                      <a:endParaRPr sz="1600">
                        <a:latin typeface="Arial"/>
                        <a:cs typeface="Arial"/>
                      </a:endParaRPr>
                    </a:p>
                  </a:txBody>
                  <a:tcPr marL="0" marR="0" marT="0" marB="0">
                    <a:lnL w="28575">
                      <a:solidFill>
                        <a:srgbClr val="000000"/>
                      </a:solidFill>
                      <a:prstDash val="solid"/>
                    </a:lnL>
                    <a:lnR w="28575">
                      <a:solidFill>
                        <a:srgbClr val="000000"/>
                      </a:solidFill>
                      <a:prstDash val="solid"/>
                    </a:lnR>
                  </a:tcPr>
                </a:tc>
              </a:tr>
              <a:tr h="257175">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solidFill>
                      <a:srgbClr val="FFDB99"/>
                    </a:solidFill>
                  </a:tcPr>
                </a:tc>
              </a:tr>
              <a:tr h="302260">
                <a:tc>
                  <a:txBody>
                    <a:bodyPr/>
                    <a:lstStyle/>
                    <a:p>
                      <a:pPr>
                        <a:lnSpc>
                          <a:spcPct val="100000"/>
                        </a:lnSpc>
                      </a:pP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r>
              <a:tr h="280670">
                <a:tc>
                  <a:txBody>
                    <a:bodyPr/>
                    <a:lstStyle/>
                    <a:p>
                      <a:pPr marL="868044">
                        <a:lnSpc>
                          <a:spcPts val="1520"/>
                        </a:lnSpc>
                        <a:spcBef>
                          <a:spcPts val="590"/>
                        </a:spcBef>
                      </a:pPr>
                      <a:r>
                        <a:rPr sz="1600" spc="-5" dirty="0">
                          <a:latin typeface="Arial"/>
                          <a:cs typeface="Arial"/>
                        </a:rPr>
                        <a:t>Stack</a:t>
                      </a:r>
                      <a:endParaRPr sz="1600">
                        <a:latin typeface="Arial"/>
                        <a:cs typeface="Arial"/>
                      </a:endParaRPr>
                    </a:p>
                  </a:txBody>
                  <a:tcPr marL="0" marR="0" marT="74930" marB="0">
                    <a:lnL w="28575">
                      <a:solidFill>
                        <a:srgbClr val="000000"/>
                      </a:solidFill>
                      <a:prstDash val="solid"/>
                    </a:lnL>
                    <a:lnR w="28575">
                      <a:solidFill>
                        <a:srgbClr val="000000"/>
                      </a:solidFill>
                      <a:prstDash val="solid"/>
                    </a:lnR>
                    <a:solidFill>
                      <a:srgbClr val="FFDB99"/>
                    </a:solidFill>
                  </a:tcPr>
                </a:tc>
              </a:tr>
              <a:tr h="516255">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r>
              <a:tr h="645795">
                <a:tc>
                  <a:txBody>
                    <a:bodyPr/>
                    <a:lstStyle/>
                    <a:p>
                      <a:pPr>
                        <a:lnSpc>
                          <a:spcPct val="100000"/>
                        </a:lnSpc>
                        <a:spcBef>
                          <a:spcPts val="35"/>
                        </a:spcBef>
                      </a:pPr>
                      <a:endParaRPr sz="1950">
                        <a:latin typeface="Times New Roman"/>
                        <a:cs typeface="Times New Roman"/>
                      </a:endParaRPr>
                    </a:p>
                    <a:p>
                      <a:pPr marL="883285">
                        <a:lnSpc>
                          <a:spcPct val="100000"/>
                        </a:lnSpc>
                      </a:pPr>
                      <a:r>
                        <a:rPr sz="1600" spc="-10" dirty="0">
                          <a:latin typeface="Arial"/>
                          <a:cs typeface="Arial"/>
                        </a:rPr>
                        <a:t>Heap</a:t>
                      </a:r>
                      <a:endParaRPr sz="1600">
                        <a:latin typeface="Arial"/>
                        <a:cs typeface="Arial"/>
                      </a:endParaRPr>
                    </a:p>
                  </a:txBody>
                  <a:tcPr marL="0" marR="0" marT="4445" marB="0">
                    <a:lnL w="28575">
                      <a:solidFill>
                        <a:srgbClr val="000000"/>
                      </a:solidFill>
                      <a:prstDash val="solid"/>
                    </a:lnL>
                    <a:lnR w="28575">
                      <a:solidFill>
                        <a:srgbClr val="000000"/>
                      </a:solidFill>
                      <a:prstDash val="solid"/>
                    </a:lnR>
                    <a:solidFill>
                      <a:srgbClr val="FFDB99"/>
                    </a:solidFill>
                  </a:tcPr>
                </a:tc>
              </a:tr>
              <a:tr h="259079">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r>
              <a:tr h="560070">
                <a:tc>
                  <a:txBody>
                    <a:bodyPr/>
                    <a:lstStyle/>
                    <a:p>
                      <a:pPr marL="918844">
                        <a:lnSpc>
                          <a:spcPct val="100000"/>
                        </a:lnSpc>
                        <a:spcBef>
                          <a:spcPts val="1260"/>
                        </a:spcBef>
                      </a:pPr>
                      <a:r>
                        <a:rPr sz="1600" spc="-5" dirty="0">
                          <a:latin typeface="Arial"/>
                          <a:cs typeface="Arial"/>
                        </a:rPr>
                        <a:t>Text</a:t>
                      </a:r>
                      <a:endParaRPr sz="1600">
                        <a:latin typeface="Arial"/>
                        <a:cs typeface="Arial"/>
                      </a:endParaRPr>
                    </a:p>
                  </a:txBody>
                  <a:tcPr marL="0" marR="0" marT="160020" marB="0">
                    <a:lnL w="28575">
                      <a:solidFill>
                        <a:srgbClr val="000000"/>
                      </a:solidFill>
                      <a:prstDash val="solid"/>
                    </a:lnL>
                    <a:lnR w="28575">
                      <a:solidFill>
                        <a:srgbClr val="000000"/>
                      </a:solidFill>
                      <a:prstDash val="solid"/>
                    </a:lnR>
                    <a:lnB w="28575">
                      <a:solidFill>
                        <a:srgbClr val="000000"/>
                      </a:solidFill>
                      <a:prstDash val="solid"/>
                    </a:lnB>
                    <a:solidFill>
                      <a:srgbClr val="FFDB99"/>
                    </a:solidFill>
                  </a:tcPr>
                </a:tc>
              </a:tr>
            </a:tbl>
          </a:graphicData>
        </a:graphic>
      </p:graphicFrame>
      <p:sp>
        <p:nvSpPr>
          <p:cNvPr id="13" name="object 13"/>
          <p:cNvSpPr/>
          <p:nvPr/>
        </p:nvSpPr>
        <p:spPr>
          <a:xfrm>
            <a:off x="3029238" y="4323368"/>
            <a:ext cx="109913" cy="195003"/>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3029238" y="3977928"/>
            <a:ext cx="109913" cy="216593"/>
          </a:xfrm>
          <a:prstGeom prst="rect">
            <a:avLst/>
          </a:prstGeom>
          <a:blipFill>
            <a:blip r:embed="rId3" cstate="print"/>
            <a:stretch>
              <a:fillRect/>
            </a:stretch>
          </a:blipFill>
        </p:spPr>
        <p:txBody>
          <a:bodyPr wrap="square" lIns="0" tIns="0" rIns="0" bIns="0" rtlCol="0"/>
          <a:lstStyle/>
          <a:p>
            <a:endParaRPr/>
          </a:p>
        </p:txBody>
      </p:sp>
      <p:sp>
        <p:nvSpPr>
          <p:cNvPr id="15" name="object 15"/>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16" name="object 16"/>
          <p:cNvSpPr txBox="1"/>
          <p:nvPr/>
        </p:nvSpPr>
        <p:spPr>
          <a:xfrm>
            <a:off x="574040" y="1294129"/>
            <a:ext cx="117030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3300"/>
                </a:solidFill>
                <a:latin typeface="Arial"/>
                <a:cs typeface="Arial"/>
              </a:rPr>
              <a:t>Figure</a:t>
            </a:r>
            <a:r>
              <a:rPr sz="2000" spc="-75" dirty="0">
                <a:solidFill>
                  <a:srgbClr val="FF3300"/>
                </a:solidFill>
                <a:latin typeface="Arial"/>
                <a:cs typeface="Arial"/>
              </a:rPr>
              <a:t> </a:t>
            </a:r>
            <a:r>
              <a:rPr sz="2000" spc="-5" dirty="0">
                <a:solidFill>
                  <a:srgbClr val="FF3300"/>
                </a:solidFill>
                <a:latin typeface="Arial"/>
                <a:cs typeface="Arial"/>
              </a:rPr>
              <a:t>6.3</a:t>
            </a:r>
            <a:endParaRPr sz="2000">
              <a:latin typeface="Arial"/>
              <a:cs typeface="Arial"/>
            </a:endParaRPr>
          </a:p>
        </p:txBody>
      </p:sp>
      <p:sp>
        <p:nvSpPr>
          <p:cNvPr id="17" name="object 17"/>
          <p:cNvSpPr txBox="1"/>
          <p:nvPr/>
        </p:nvSpPr>
        <p:spPr>
          <a:xfrm>
            <a:off x="4804409" y="1450340"/>
            <a:ext cx="3196591"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20" name="object 20"/>
          <p:cNvSpPr txBox="1"/>
          <p:nvPr/>
        </p:nvSpPr>
        <p:spPr>
          <a:xfrm>
            <a:off x="4804409" y="3331209"/>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21" name="object 21"/>
          <p:cNvSpPr txBox="1"/>
          <p:nvPr/>
        </p:nvSpPr>
        <p:spPr>
          <a:xfrm>
            <a:off x="4804409" y="421894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23" name="Rectangle 22"/>
          <p:cNvSpPr/>
          <p:nvPr/>
        </p:nvSpPr>
        <p:spPr>
          <a:xfrm>
            <a:off x="5715000" y="1447800"/>
            <a:ext cx="3276600" cy="4524315"/>
          </a:xfrm>
          <a:prstGeom prst="rect">
            <a:avLst/>
          </a:prstGeom>
        </p:spPr>
        <p:txBody>
          <a:bodyPr wrap="square">
            <a:spAutoFit/>
          </a:bodyPr>
          <a:lstStyle/>
          <a:p>
            <a:r>
              <a:rPr lang="en-US" sz="2400" dirty="0" smtClean="0"/>
              <a:t>Fixed: un-modifiable text region containing program code. </a:t>
            </a:r>
          </a:p>
          <a:p>
            <a:endParaRPr lang="en-US" sz="2400" dirty="0" smtClean="0"/>
          </a:p>
          <a:p>
            <a:endParaRPr lang="en-US" sz="2400" dirty="0" smtClean="0"/>
          </a:p>
          <a:p>
            <a:r>
              <a:rPr lang="en-US" sz="2400" dirty="0" smtClean="0"/>
              <a:t>Heap: part of which is initialized by values. </a:t>
            </a:r>
          </a:p>
          <a:p>
            <a:endParaRPr lang="en-US" sz="2400" dirty="0" smtClean="0"/>
          </a:p>
          <a:p>
            <a:r>
              <a:rPr lang="en-US" sz="2400" dirty="0" smtClean="0"/>
              <a:t>- There are indefinite no. of regions because a separate stack is needed for each thread</a:t>
            </a: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949" y="381001"/>
            <a:ext cx="7404100" cy="609600"/>
          </a:xfrm>
        </p:spPr>
        <p:txBody>
          <a:bodyPr/>
          <a:lstStyle/>
          <a:p>
            <a:r>
              <a:rPr lang="en-US" dirty="0" smtClean="0"/>
              <a:t>6.4.2 Creation of a new process</a:t>
            </a:r>
            <a:endParaRPr lang="en-US" dirty="0"/>
          </a:p>
        </p:txBody>
      </p:sp>
      <p:sp>
        <p:nvSpPr>
          <p:cNvPr id="3" name="Text Placeholder 2"/>
          <p:cNvSpPr>
            <a:spLocks noGrp="1"/>
          </p:cNvSpPr>
          <p:nvPr>
            <p:ph type="body" idx="1"/>
          </p:nvPr>
        </p:nvSpPr>
        <p:spPr>
          <a:xfrm>
            <a:off x="838200" y="990600"/>
            <a:ext cx="8382000" cy="5909310"/>
          </a:xfrm>
        </p:spPr>
        <p:txBody>
          <a:bodyPr/>
          <a:lstStyle/>
          <a:p>
            <a:r>
              <a:rPr lang="en-US" sz="2400" dirty="0" smtClean="0"/>
              <a:t>For a distributed </a:t>
            </a:r>
            <a:r>
              <a:rPr lang="en-US" sz="2400" dirty="0" err="1" smtClean="0"/>
              <a:t>system,the</a:t>
            </a:r>
            <a:r>
              <a:rPr lang="en-US" sz="2400" dirty="0" smtClean="0"/>
              <a:t> design of a process creation mechanism has divided in two </a:t>
            </a:r>
            <a:r>
              <a:rPr lang="en-US" sz="2400" dirty="0" err="1" smtClean="0"/>
              <a:t>two</a:t>
            </a:r>
            <a:r>
              <a:rPr lang="en-US" sz="2400" dirty="0" smtClean="0"/>
              <a:t> independent aspects:</a:t>
            </a:r>
          </a:p>
          <a:p>
            <a:r>
              <a:rPr lang="en-US" sz="2400" dirty="0" err="1" smtClean="0"/>
              <a:t>a.The</a:t>
            </a:r>
            <a:r>
              <a:rPr lang="en-US" sz="2400" dirty="0" smtClean="0"/>
              <a:t> choice of target host</a:t>
            </a:r>
          </a:p>
          <a:p>
            <a:r>
              <a:rPr lang="en-US" sz="2400" dirty="0" err="1" smtClean="0"/>
              <a:t>b.Creation</a:t>
            </a:r>
            <a:r>
              <a:rPr lang="en-US" sz="2400" dirty="0" smtClean="0"/>
              <a:t> of a new execution environment</a:t>
            </a:r>
          </a:p>
          <a:p>
            <a:pPr marL="457200" indent="-457200">
              <a:buAutoNum type="alphaLcPeriod"/>
            </a:pPr>
            <a:r>
              <a:rPr lang="en-US" sz="2400" u="sng" dirty="0" smtClean="0"/>
              <a:t>Choice of a target host: </a:t>
            </a:r>
          </a:p>
          <a:p>
            <a:pPr marL="457200" indent="-457200"/>
            <a:r>
              <a:rPr lang="en-US" sz="2400" dirty="0" smtClean="0"/>
              <a:t>Node where process will reside, consists of some policy.</a:t>
            </a:r>
          </a:p>
          <a:p>
            <a:pPr marL="457200" indent="-457200"/>
            <a:r>
              <a:rPr lang="en-US" sz="2400" dirty="0" smtClean="0"/>
              <a:t> 1. </a:t>
            </a:r>
            <a:r>
              <a:rPr lang="en-US" sz="2400" i="1" dirty="0" smtClean="0"/>
              <a:t>Transfer Policy</a:t>
            </a:r>
            <a:r>
              <a:rPr lang="en-US" sz="2400" dirty="0" smtClean="0"/>
              <a:t>: Whether to situate a new process locally or remotely depending on load of local node. </a:t>
            </a:r>
          </a:p>
          <a:p>
            <a:pPr marL="457200" indent="-457200"/>
            <a:r>
              <a:rPr lang="en-US" sz="2400" dirty="0" smtClean="0"/>
              <a:t>2. </a:t>
            </a:r>
            <a:r>
              <a:rPr lang="en-US" sz="2400" i="1" dirty="0" smtClean="0"/>
              <a:t>Location Policy </a:t>
            </a:r>
            <a:r>
              <a:rPr lang="en-US" sz="2400" dirty="0" smtClean="0"/>
              <a:t>: which node should host a new process. Location Policy can be</a:t>
            </a:r>
          </a:p>
          <a:p>
            <a:pPr marL="457200" indent="-457200"/>
            <a:r>
              <a:rPr lang="en-US" sz="2400" dirty="0" smtClean="0"/>
              <a:t>  </a:t>
            </a:r>
            <a:r>
              <a:rPr lang="en-US" sz="2400" i="1" dirty="0" smtClean="0"/>
              <a:t>Static: </a:t>
            </a:r>
            <a:r>
              <a:rPr lang="en-US" sz="2400" dirty="0" smtClean="0"/>
              <a:t>optimize overall process throughput policy operate w/o regard to current state of the system. - </a:t>
            </a:r>
            <a:r>
              <a:rPr lang="en-US" sz="2400" i="1" dirty="0" smtClean="0"/>
              <a:t>Deterministic</a:t>
            </a:r>
            <a:r>
              <a:rPr lang="en-US" sz="2400" dirty="0" smtClean="0"/>
              <a:t>: ‘A’ should always transfer process to ‘B’ - Probabilistic: ‘A’ should transfer to any of nodes between ‘B’ to ‘E’ b. </a:t>
            </a:r>
            <a:r>
              <a:rPr lang="en-US" sz="2400" i="1" dirty="0" smtClean="0"/>
              <a:t>Adaptive: </a:t>
            </a:r>
            <a:r>
              <a:rPr lang="en-US" sz="2400" dirty="0" smtClean="0"/>
              <a:t>Apply methods to make allocation( Ex. Measure load at each node)</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50949" y="685800"/>
            <a:ext cx="7404100" cy="88645"/>
          </a:xfrm>
        </p:spPr>
        <p:txBody>
          <a:bodyPr/>
          <a:lstStyle/>
          <a:p>
            <a:endParaRPr lang="en-US" dirty="0"/>
          </a:p>
        </p:txBody>
      </p:sp>
      <p:sp>
        <p:nvSpPr>
          <p:cNvPr id="3" name="Text Placeholder 2"/>
          <p:cNvSpPr>
            <a:spLocks noGrp="1"/>
          </p:cNvSpPr>
          <p:nvPr>
            <p:ph type="body" idx="1"/>
          </p:nvPr>
        </p:nvSpPr>
        <p:spPr>
          <a:xfrm>
            <a:off x="762000" y="1066800"/>
            <a:ext cx="8229600" cy="5170646"/>
          </a:xfrm>
        </p:spPr>
        <p:txBody>
          <a:bodyPr/>
          <a:lstStyle/>
          <a:p>
            <a:r>
              <a:rPr lang="en-US" u="sng" dirty="0" smtClean="0"/>
              <a:t>b. </a:t>
            </a:r>
            <a:r>
              <a:rPr lang="en-US" sz="2400" u="sng" dirty="0" smtClean="0"/>
              <a:t>Creation of new execution environment: </a:t>
            </a:r>
          </a:p>
          <a:p>
            <a:r>
              <a:rPr lang="en-US" sz="2400" dirty="0" smtClean="0"/>
              <a:t>Once the host computer has been selected ,a new process requires an execution environment consisting of an address space with </a:t>
            </a:r>
            <a:r>
              <a:rPr lang="en-US" sz="2400" dirty="0" err="1" smtClean="0"/>
              <a:t>initialised</a:t>
            </a:r>
            <a:r>
              <a:rPr lang="en-US" sz="2400" dirty="0" smtClean="0"/>
              <a:t> contents</a:t>
            </a:r>
          </a:p>
          <a:p>
            <a:r>
              <a:rPr lang="en-US" sz="2400" dirty="0" smtClean="0"/>
              <a:t>• Two approaches to define address space of newly created process:</a:t>
            </a:r>
          </a:p>
          <a:p>
            <a:r>
              <a:rPr lang="en-US" sz="2400" dirty="0" smtClean="0"/>
              <a:t> 1. Statically defined- Address space regions are initialized from an executable file. (contains only </a:t>
            </a:r>
            <a:r>
              <a:rPr lang="en-US" sz="2400" dirty="0" err="1" smtClean="0"/>
              <a:t>textregion,heap</a:t>
            </a:r>
            <a:r>
              <a:rPr lang="en-US" sz="2400" dirty="0" smtClean="0"/>
              <a:t> region&amp; stack region)</a:t>
            </a:r>
          </a:p>
          <a:p>
            <a:r>
              <a:rPr lang="en-US" sz="2400" dirty="0" smtClean="0"/>
              <a:t>2. Defined </a:t>
            </a:r>
            <a:r>
              <a:rPr lang="en-US" sz="2400" dirty="0" err="1" smtClean="0"/>
              <a:t>w.r.t</a:t>
            </a:r>
            <a:r>
              <a:rPr lang="en-US" sz="2400" dirty="0" smtClean="0"/>
              <a:t>. existing execution </a:t>
            </a:r>
            <a:r>
              <a:rPr lang="en-US" sz="2400" dirty="0" err="1" smtClean="0"/>
              <a:t>envt</a:t>
            </a:r>
            <a:r>
              <a:rPr lang="en-US" sz="2400" dirty="0" smtClean="0"/>
              <a:t>. Ex. In UNIX the newly created child process can physically share parent’s address space. The region is not getting physically copied but the page frames that make up the inherited region are shared between 2 address spaces.(COW technique)</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8</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6647180" cy="452120"/>
          </a:xfrm>
          <a:prstGeom prst="rect">
            <a:avLst/>
          </a:prstGeom>
        </p:spPr>
        <p:txBody>
          <a:bodyPr vert="horz" wrap="square" lIns="0" tIns="12700" rIns="0" bIns="0" rtlCol="0">
            <a:spAutoFit/>
          </a:bodyPr>
          <a:lstStyle/>
          <a:p>
            <a:pPr marL="12700">
              <a:lnSpc>
                <a:spcPct val="100000"/>
              </a:lnSpc>
              <a:spcBef>
                <a:spcPts val="100"/>
              </a:spcBef>
            </a:pPr>
            <a:r>
              <a:rPr sz="2800" spc="-5" dirty="0"/>
              <a:t>Copy-on-write </a:t>
            </a:r>
            <a:r>
              <a:rPr sz="2800" dirty="0"/>
              <a:t>– a </a:t>
            </a:r>
            <a:r>
              <a:rPr sz="2800" spc="-5" dirty="0"/>
              <a:t>convenient</a:t>
            </a:r>
            <a:r>
              <a:rPr sz="2800" spc="-40" dirty="0"/>
              <a:t> </a:t>
            </a:r>
            <a:r>
              <a:rPr sz="2800" spc="-5" dirty="0"/>
              <a:t>optimization</a:t>
            </a:r>
            <a:endParaRPr sz="2800"/>
          </a:p>
        </p:txBody>
      </p:sp>
      <p:sp>
        <p:nvSpPr>
          <p:cNvPr id="5" name="object 5"/>
          <p:cNvSpPr/>
          <p:nvPr/>
        </p:nvSpPr>
        <p:spPr>
          <a:xfrm>
            <a:off x="2114550" y="4411979"/>
            <a:ext cx="5769610" cy="1699260"/>
          </a:xfrm>
          <a:custGeom>
            <a:avLst/>
            <a:gdLst/>
            <a:ahLst/>
            <a:cxnLst/>
            <a:rect l="l" t="t" r="r" b="b"/>
            <a:pathLst>
              <a:path w="5769609" h="1699260">
                <a:moveTo>
                  <a:pt x="5769609" y="0"/>
                </a:moveTo>
                <a:lnTo>
                  <a:pt x="0" y="0"/>
                </a:lnTo>
                <a:lnTo>
                  <a:pt x="0" y="1699260"/>
                </a:lnTo>
                <a:lnTo>
                  <a:pt x="5769609" y="1699260"/>
                </a:lnTo>
                <a:lnTo>
                  <a:pt x="5769609" y="0"/>
                </a:lnTo>
                <a:close/>
              </a:path>
            </a:pathLst>
          </a:custGeom>
          <a:solidFill>
            <a:srgbClr val="FFDB99"/>
          </a:solidFill>
        </p:spPr>
        <p:txBody>
          <a:bodyPr wrap="square" lIns="0" tIns="0" rIns="0" bIns="0" rtlCol="0"/>
          <a:lstStyle/>
          <a:p>
            <a:endParaRPr/>
          </a:p>
        </p:txBody>
      </p:sp>
      <p:sp>
        <p:nvSpPr>
          <p:cNvPr id="6" name="object 6"/>
          <p:cNvSpPr/>
          <p:nvPr/>
        </p:nvSpPr>
        <p:spPr>
          <a:xfrm>
            <a:off x="3604259" y="5060950"/>
            <a:ext cx="266700" cy="247650"/>
          </a:xfrm>
          <a:custGeom>
            <a:avLst/>
            <a:gdLst/>
            <a:ahLst/>
            <a:cxnLst/>
            <a:rect l="l" t="t" r="r" b="b"/>
            <a:pathLst>
              <a:path w="266700" h="247650">
                <a:moveTo>
                  <a:pt x="266700" y="0"/>
                </a:moveTo>
                <a:lnTo>
                  <a:pt x="0" y="0"/>
                </a:lnTo>
                <a:lnTo>
                  <a:pt x="0" y="247650"/>
                </a:lnTo>
                <a:lnTo>
                  <a:pt x="266700" y="247650"/>
                </a:lnTo>
                <a:lnTo>
                  <a:pt x="266700" y="0"/>
                </a:lnTo>
                <a:close/>
              </a:path>
            </a:pathLst>
          </a:custGeom>
          <a:solidFill>
            <a:srgbClr val="D8A972"/>
          </a:solidFill>
        </p:spPr>
        <p:txBody>
          <a:bodyPr wrap="square" lIns="0" tIns="0" rIns="0" bIns="0" rtlCol="0"/>
          <a:lstStyle/>
          <a:p>
            <a:endParaRPr/>
          </a:p>
        </p:txBody>
      </p:sp>
      <p:sp>
        <p:nvSpPr>
          <p:cNvPr id="7" name="object 7"/>
          <p:cNvSpPr txBox="1"/>
          <p:nvPr/>
        </p:nvSpPr>
        <p:spPr>
          <a:xfrm>
            <a:off x="3138170" y="5801359"/>
            <a:ext cx="1328420" cy="269240"/>
          </a:xfrm>
          <a:prstGeom prst="rect">
            <a:avLst/>
          </a:prstGeom>
        </p:spPr>
        <p:txBody>
          <a:bodyPr vert="horz" wrap="square" lIns="0" tIns="12700" rIns="0" bIns="0" rtlCol="0">
            <a:spAutoFit/>
          </a:bodyPr>
          <a:lstStyle/>
          <a:p>
            <a:pPr>
              <a:lnSpc>
                <a:spcPct val="100000"/>
              </a:lnSpc>
              <a:spcBef>
                <a:spcPts val="100"/>
              </a:spcBef>
            </a:pPr>
            <a:r>
              <a:rPr sz="1600" spc="-5" dirty="0">
                <a:latin typeface="Arial"/>
                <a:cs typeface="Arial"/>
              </a:rPr>
              <a:t>a) Before</a:t>
            </a:r>
            <a:r>
              <a:rPr sz="1600" spc="-90" dirty="0">
                <a:latin typeface="Arial"/>
                <a:cs typeface="Arial"/>
              </a:rPr>
              <a:t> </a:t>
            </a:r>
            <a:r>
              <a:rPr sz="1600" spc="-5" dirty="0">
                <a:latin typeface="Arial"/>
                <a:cs typeface="Arial"/>
              </a:rPr>
              <a:t>write</a:t>
            </a:r>
            <a:endParaRPr sz="1600">
              <a:latin typeface="Arial"/>
              <a:cs typeface="Arial"/>
            </a:endParaRPr>
          </a:p>
        </p:txBody>
      </p:sp>
      <p:sp>
        <p:nvSpPr>
          <p:cNvPr id="8" name="object 8"/>
          <p:cNvSpPr txBox="1"/>
          <p:nvPr/>
        </p:nvSpPr>
        <p:spPr>
          <a:xfrm>
            <a:off x="5909309" y="5801359"/>
            <a:ext cx="1160145" cy="269240"/>
          </a:xfrm>
          <a:prstGeom prst="rect">
            <a:avLst/>
          </a:prstGeom>
        </p:spPr>
        <p:txBody>
          <a:bodyPr vert="horz" wrap="square" lIns="0" tIns="12700" rIns="0" bIns="0" rtlCol="0">
            <a:spAutoFit/>
          </a:bodyPr>
          <a:lstStyle/>
          <a:p>
            <a:pPr>
              <a:lnSpc>
                <a:spcPct val="100000"/>
              </a:lnSpc>
              <a:spcBef>
                <a:spcPts val="100"/>
              </a:spcBef>
            </a:pPr>
            <a:r>
              <a:rPr sz="1600" spc="-5" dirty="0">
                <a:latin typeface="Arial"/>
                <a:cs typeface="Arial"/>
              </a:rPr>
              <a:t>b) After</a:t>
            </a:r>
            <a:r>
              <a:rPr sz="1600" spc="-70" dirty="0">
                <a:latin typeface="Arial"/>
                <a:cs typeface="Arial"/>
              </a:rPr>
              <a:t> </a:t>
            </a:r>
            <a:r>
              <a:rPr sz="1600" spc="-10" dirty="0">
                <a:latin typeface="Arial"/>
                <a:cs typeface="Arial"/>
              </a:rPr>
              <a:t>write</a:t>
            </a:r>
            <a:endParaRPr sz="1600">
              <a:latin typeface="Arial"/>
              <a:cs typeface="Arial"/>
            </a:endParaRPr>
          </a:p>
        </p:txBody>
      </p:sp>
      <p:sp>
        <p:nvSpPr>
          <p:cNvPr id="9" name="object 9"/>
          <p:cNvSpPr txBox="1"/>
          <p:nvPr/>
        </p:nvSpPr>
        <p:spPr>
          <a:xfrm>
            <a:off x="2237739" y="5019040"/>
            <a:ext cx="795655" cy="478790"/>
          </a:xfrm>
          <a:prstGeom prst="rect">
            <a:avLst/>
          </a:prstGeom>
        </p:spPr>
        <p:txBody>
          <a:bodyPr vert="horz" wrap="square" lIns="0" tIns="48260" rIns="0" bIns="0" rtlCol="0">
            <a:spAutoFit/>
          </a:bodyPr>
          <a:lstStyle/>
          <a:p>
            <a:pPr marL="171450" marR="5080" indent="-171450">
              <a:lnSpc>
                <a:spcPts val="1650"/>
              </a:lnSpc>
              <a:spcBef>
                <a:spcPts val="380"/>
              </a:spcBef>
            </a:pPr>
            <a:r>
              <a:rPr sz="1600" spc="-5" dirty="0">
                <a:latin typeface="Arial"/>
                <a:cs typeface="Arial"/>
              </a:rPr>
              <a:t>A's</a:t>
            </a:r>
            <a:r>
              <a:rPr sz="1600" spc="-75" dirty="0">
                <a:latin typeface="Arial"/>
                <a:cs typeface="Arial"/>
              </a:rPr>
              <a:t> </a:t>
            </a:r>
            <a:r>
              <a:rPr sz="1600" spc="-10" dirty="0">
                <a:latin typeface="Arial"/>
                <a:cs typeface="Arial"/>
              </a:rPr>
              <a:t>page  </a:t>
            </a:r>
            <a:r>
              <a:rPr sz="1600" spc="-5" dirty="0">
                <a:latin typeface="Arial"/>
                <a:cs typeface="Arial"/>
              </a:rPr>
              <a:t>table</a:t>
            </a:r>
            <a:endParaRPr sz="1600">
              <a:latin typeface="Arial"/>
              <a:cs typeface="Arial"/>
            </a:endParaRPr>
          </a:p>
        </p:txBody>
      </p:sp>
      <p:sp>
        <p:nvSpPr>
          <p:cNvPr id="10" name="object 10"/>
          <p:cNvSpPr txBox="1"/>
          <p:nvPr/>
        </p:nvSpPr>
        <p:spPr>
          <a:xfrm>
            <a:off x="4434840" y="5038090"/>
            <a:ext cx="795655" cy="478790"/>
          </a:xfrm>
          <a:prstGeom prst="rect">
            <a:avLst/>
          </a:prstGeom>
        </p:spPr>
        <p:txBody>
          <a:bodyPr vert="horz" wrap="square" lIns="0" tIns="48260" rIns="0" bIns="0" rtlCol="0">
            <a:spAutoFit/>
          </a:bodyPr>
          <a:lstStyle/>
          <a:p>
            <a:pPr marL="171450" marR="5080" indent="-171450">
              <a:lnSpc>
                <a:spcPts val="1650"/>
              </a:lnSpc>
              <a:spcBef>
                <a:spcPts val="380"/>
              </a:spcBef>
            </a:pPr>
            <a:r>
              <a:rPr sz="1600" spc="-5" dirty="0">
                <a:latin typeface="Arial"/>
                <a:cs typeface="Arial"/>
              </a:rPr>
              <a:t>B's</a:t>
            </a:r>
            <a:r>
              <a:rPr sz="1600" spc="-75" dirty="0">
                <a:latin typeface="Arial"/>
                <a:cs typeface="Arial"/>
              </a:rPr>
              <a:t> </a:t>
            </a:r>
            <a:r>
              <a:rPr sz="1600" spc="-10" dirty="0">
                <a:latin typeface="Arial"/>
                <a:cs typeface="Arial"/>
              </a:rPr>
              <a:t>page  </a:t>
            </a:r>
            <a:r>
              <a:rPr sz="1600" spc="-5" dirty="0">
                <a:latin typeface="Arial"/>
                <a:cs typeface="Arial"/>
              </a:rPr>
              <a:t>table</a:t>
            </a:r>
            <a:endParaRPr sz="1600">
              <a:latin typeface="Arial"/>
              <a:cs typeface="Arial"/>
            </a:endParaRPr>
          </a:p>
        </p:txBody>
      </p:sp>
      <p:sp>
        <p:nvSpPr>
          <p:cNvPr id="11" name="object 11"/>
          <p:cNvSpPr txBox="1"/>
          <p:nvPr/>
        </p:nvSpPr>
        <p:spPr>
          <a:xfrm>
            <a:off x="2280920" y="1487170"/>
            <a:ext cx="247586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Process </a:t>
            </a:r>
            <a:r>
              <a:rPr sz="1600" dirty="0">
                <a:latin typeface="Arial"/>
                <a:cs typeface="Arial"/>
              </a:rPr>
              <a:t>A’s </a:t>
            </a:r>
            <a:r>
              <a:rPr sz="1600" spc="-5" dirty="0">
                <a:latin typeface="Arial"/>
                <a:cs typeface="Arial"/>
              </a:rPr>
              <a:t>address</a:t>
            </a:r>
            <a:r>
              <a:rPr sz="1600" spc="-65" dirty="0">
                <a:latin typeface="Arial"/>
                <a:cs typeface="Arial"/>
              </a:rPr>
              <a:t> </a:t>
            </a:r>
            <a:r>
              <a:rPr sz="1600" spc="-5" dirty="0">
                <a:latin typeface="Arial"/>
                <a:cs typeface="Arial"/>
              </a:rPr>
              <a:t>space</a:t>
            </a:r>
            <a:endParaRPr sz="1600">
              <a:latin typeface="Arial"/>
              <a:cs typeface="Arial"/>
            </a:endParaRPr>
          </a:p>
        </p:txBody>
      </p:sp>
      <p:sp>
        <p:nvSpPr>
          <p:cNvPr id="12" name="object 12"/>
          <p:cNvSpPr txBox="1"/>
          <p:nvPr/>
        </p:nvSpPr>
        <p:spPr>
          <a:xfrm>
            <a:off x="5510529" y="1487170"/>
            <a:ext cx="247586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Process </a:t>
            </a:r>
            <a:r>
              <a:rPr sz="1600" dirty="0">
                <a:latin typeface="Arial"/>
                <a:cs typeface="Arial"/>
              </a:rPr>
              <a:t>B’s </a:t>
            </a:r>
            <a:r>
              <a:rPr sz="1600" spc="-5" dirty="0">
                <a:latin typeface="Arial"/>
                <a:cs typeface="Arial"/>
              </a:rPr>
              <a:t>address</a:t>
            </a:r>
            <a:r>
              <a:rPr sz="1600" spc="-65" dirty="0">
                <a:latin typeface="Arial"/>
                <a:cs typeface="Arial"/>
              </a:rPr>
              <a:t> </a:t>
            </a:r>
            <a:r>
              <a:rPr sz="1600" spc="-5" dirty="0">
                <a:latin typeface="Arial"/>
                <a:cs typeface="Arial"/>
              </a:rPr>
              <a:t>space</a:t>
            </a:r>
            <a:endParaRPr sz="1600">
              <a:latin typeface="Arial"/>
              <a:cs typeface="Arial"/>
            </a:endParaRPr>
          </a:p>
        </p:txBody>
      </p:sp>
      <p:sp>
        <p:nvSpPr>
          <p:cNvPr id="13" name="object 13"/>
          <p:cNvSpPr txBox="1"/>
          <p:nvPr/>
        </p:nvSpPr>
        <p:spPr>
          <a:xfrm>
            <a:off x="3460750" y="4164329"/>
            <a:ext cx="1917064" cy="919480"/>
          </a:xfrm>
          <a:prstGeom prst="rect">
            <a:avLst/>
          </a:prstGeom>
        </p:spPr>
        <p:txBody>
          <a:bodyPr vert="horz" wrap="square" lIns="0" tIns="12700" rIns="0" bIns="0" rtlCol="0">
            <a:spAutoFit/>
          </a:bodyPr>
          <a:lstStyle/>
          <a:p>
            <a:pPr marR="5080" algn="r">
              <a:lnSpc>
                <a:spcPct val="100000"/>
              </a:lnSpc>
              <a:spcBef>
                <a:spcPts val="100"/>
              </a:spcBef>
            </a:pPr>
            <a:r>
              <a:rPr sz="1600" dirty="0">
                <a:latin typeface="Arial"/>
                <a:cs typeface="Arial"/>
              </a:rPr>
              <a:t>K</a:t>
            </a:r>
            <a:r>
              <a:rPr sz="1600" spc="-5" dirty="0">
                <a:latin typeface="Arial"/>
                <a:cs typeface="Arial"/>
              </a:rPr>
              <a:t>ern</a:t>
            </a:r>
            <a:r>
              <a:rPr sz="1600" spc="-10" dirty="0">
                <a:latin typeface="Arial"/>
                <a:cs typeface="Arial"/>
              </a:rPr>
              <a:t>e</a:t>
            </a:r>
            <a:r>
              <a:rPr sz="1600" dirty="0">
                <a:latin typeface="Arial"/>
                <a:cs typeface="Arial"/>
              </a:rPr>
              <a:t>l</a:t>
            </a:r>
            <a:endParaRPr sz="1600">
              <a:latin typeface="Arial"/>
              <a:cs typeface="Arial"/>
            </a:endParaRPr>
          </a:p>
          <a:p>
            <a:pPr>
              <a:lnSpc>
                <a:spcPct val="100000"/>
              </a:lnSpc>
              <a:spcBef>
                <a:spcPts val="45"/>
              </a:spcBef>
            </a:pPr>
            <a:endParaRPr sz="1550">
              <a:latin typeface="Times New Roman"/>
              <a:cs typeface="Times New Roman"/>
            </a:endParaRPr>
          </a:p>
          <a:p>
            <a:pPr marL="38100" marR="1255395" indent="-38100">
              <a:lnSpc>
                <a:spcPts val="1650"/>
              </a:lnSpc>
            </a:pPr>
            <a:r>
              <a:rPr sz="1600" dirty="0">
                <a:latin typeface="Arial"/>
                <a:cs typeface="Arial"/>
              </a:rPr>
              <a:t>S</a:t>
            </a:r>
            <a:r>
              <a:rPr sz="1600" spc="-5" dirty="0">
                <a:latin typeface="Arial"/>
                <a:cs typeface="Arial"/>
              </a:rPr>
              <a:t>h</a:t>
            </a:r>
            <a:r>
              <a:rPr sz="1600" spc="-10" dirty="0">
                <a:latin typeface="Arial"/>
                <a:cs typeface="Arial"/>
              </a:rPr>
              <a:t>a</a:t>
            </a:r>
            <a:r>
              <a:rPr sz="1600" spc="-5" dirty="0">
                <a:latin typeface="Arial"/>
                <a:cs typeface="Arial"/>
              </a:rPr>
              <a:t>red  frame</a:t>
            </a:r>
            <a:endParaRPr sz="1600">
              <a:latin typeface="Arial"/>
              <a:cs typeface="Arial"/>
            </a:endParaRPr>
          </a:p>
        </p:txBody>
      </p:sp>
      <p:sp>
        <p:nvSpPr>
          <p:cNvPr id="14" name="object 14"/>
          <p:cNvSpPr/>
          <p:nvPr/>
        </p:nvSpPr>
        <p:spPr>
          <a:xfrm>
            <a:off x="2975610" y="1889760"/>
            <a:ext cx="877569" cy="133350"/>
          </a:xfrm>
          <a:custGeom>
            <a:avLst/>
            <a:gdLst/>
            <a:ahLst/>
            <a:cxnLst/>
            <a:rect l="l" t="t" r="r" b="b"/>
            <a:pathLst>
              <a:path w="877570" h="133350">
                <a:moveTo>
                  <a:pt x="877569" y="0"/>
                </a:moveTo>
                <a:lnTo>
                  <a:pt x="0" y="0"/>
                </a:lnTo>
                <a:lnTo>
                  <a:pt x="0" y="133350"/>
                </a:lnTo>
                <a:lnTo>
                  <a:pt x="877569" y="133350"/>
                </a:lnTo>
                <a:lnTo>
                  <a:pt x="877569" y="0"/>
                </a:lnTo>
                <a:close/>
              </a:path>
            </a:pathLst>
          </a:custGeom>
          <a:solidFill>
            <a:srgbClr val="FFDB99"/>
          </a:solidFill>
        </p:spPr>
        <p:txBody>
          <a:bodyPr wrap="square" lIns="0" tIns="0" rIns="0" bIns="0" rtlCol="0"/>
          <a:lstStyle/>
          <a:p>
            <a:endParaRPr/>
          </a:p>
        </p:txBody>
      </p:sp>
      <p:sp>
        <p:nvSpPr>
          <p:cNvPr id="15" name="object 15"/>
          <p:cNvSpPr/>
          <p:nvPr/>
        </p:nvSpPr>
        <p:spPr>
          <a:xfrm>
            <a:off x="2975610" y="2978150"/>
            <a:ext cx="877569" cy="152400"/>
          </a:xfrm>
          <a:custGeom>
            <a:avLst/>
            <a:gdLst/>
            <a:ahLst/>
            <a:cxnLst/>
            <a:rect l="l" t="t" r="r" b="b"/>
            <a:pathLst>
              <a:path w="877570" h="152400">
                <a:moveTo>
                  <a:pt x="877569" y="0"/>
                </a:moveTo>
                <a:lnTo>
                  <a:pt x="0" y="0"/>
                </a:lnTo>
                <a:lnTo>
                  <a:pt x="0" y="152400"/>
                </a:lnTo>
                <a:lnTo>
                  <a:pt x="877569" y="152400"/>
                </a:lnTo>
                <a:lnTo>
                  <a:pt x="877569" y="0"/>
                </a:lnTo>
                <a:close/>
              </a:path>
            </a:pathLst>
          </a:custGeom>
          <a:solidFill>
            <a:srgbClr val="FFDB99"/>
          </a:solidFill>
        </p:spPr>
        <p:txBody>
          <a:bodyPr wrap="square" lIns="0" tIns="0" rIns="0" bIns="0" rtlCol="0"/>
          <a:lstStyle/>
          <a:p>
            <a:endParaRPr/>
          </a:p>
        </p:txBody>
      </p:sp>
      <p:sp>
        <p:nvSpPr>
          <p:cNvPr id="16" name="object 16"/>
          <p:cNvSpPr/>
          <p:nvPr/>
        </p:nvSpPr>
        <p:spPr>
          <a:xfrm>
            <a:off x="2975610" y="3627120"/>
            <a:ext cx="877569" cy="231140"/>
          </a:xfrm>
          <a:custGeom>
            <a:avLst/>
            <a:gdLst/>
            <a:ahLst/>
            <a:cxnLst/>
            <a:rect l="l" t="t" r="r" b="b"/>
            <a:pathLst>
              <a:path w="877570" h="231139">
                <a:moveTo>
                  <a:pt x="877569" y="0"/>
                </a:moveTo>
                <a:lnTo>
                  <a:pt x="0" y="0"/>
                </a:lnTo>
                <a:lnTo>
                  <a:pt x="0" y="231139"/>
                </a:lnTo>
                <a:lnTo>
                  <a:pt x="877569" y="231139"/>
                </a:lnTo>
                <a:lnTo>
                  <a:pt x="877569" y="0"/>
                </a:lnTo>
                <a:close/>
              </a:path>
            </a:pathLst>
          </a:custGeom>
          <a:solidFill>
            <a:srgbClr val="FFDB99"/>
          </a:solidFill>
        </p:spPr>
        <p:txBody>
          <a:bodyPr wrap="square" lIns="0" tIns="0" rIns="0" bIns="0" rtlCol="0"/>
          <a:lstStyle/>
          <a:p>
            <a:endParaRPr/>
          </a:p>
        </p:txBody>
      </p:sp>
      <p:sp>
        <p:nvSpPr>
          <p:cNvPr id="17" name="object 17"/>
          <p:cNvSpPr txBox="1"/>
          <p:nvPr/>
        </p:nvSpPr>
        <p:spPr>
          <a:xfrm>
            <a:off x="2983864" y="2443479"/>
            <a:ext cx="877569" cy="382270"/>
          </a:xfrm>
          <a:prstGeom prst="rect">
            <a:avLst/>
          </a:prstGeom>
          <a:solidFill>
            <a:srgbClr val="FFDB99"/>
          </a:solidFill>
        </p:spPr>
        <p:txBody>
          <a:bodyPr vert="horz" wrap="square" lIns="0" tIns="142240" rIns="0" bIns="0" rtlCol="0">
            <a:spAutoFit/>
          </a:bodyPr>
          <a:lstStyle/>
          <a:p>
            <a:pPr marL="304165">
              <a:lnSpc>
                <a:spcPts val="1889"/>
              </a:lnSpc>
              <a:spcBef>
                <a:spcPts val="1120"/>
              </a:spcBef>
            </a:pPr>
            <a:r>
              <a:rPr sz="1600" spc="-5" dirty="0">
                <a:latin typeface="Arial"/>
                <a:cs typeface="Arial"/>
              </a:rPr>
              <a:t>RA</a:t>
            </a:r>
            <a:endParaRPr sz="1600">
              <a:latin typeface="Arial"/>
              <a:cs typeface="Arial"/>
            </a:endParaRPr>
          </a:p>
        </p:txBody>
      </p:sp>
      <p:sp>
        <p:nvSpPr>
          <p:cNvPr id="18" name="object 18"/>
          <p:cNvSpPr txBox="1"/>
          <p:nvPr/>
        </p:nvSpPr>
        <p:spPr>
          <a:xfrm>
            <a:off x="4629150" y="2195829"/>
            <a:ext cx="962025" cy="462280"/>
          </a:xfrm>
          <a:prstGeom prst="rect">
            <a:avLst/>
          </a:prstGeom>
        </p:spPr>
        <p:txBody>
          <a:bodyPr vert="horz" wrap="square" lIns="0" tIns="63500" rIns="0" bIns="0" rtlCol="0">
            <a:spAutoFit/>
          </a:bodyPr>
          <a:lstStyle/>
          <a:p>
            <a:pPr marL="40005" marR="5080" indent="-27940">
              <a:lnSpc>
                <a:spcPct val="79200"/>
              </a:lnSpc>
              <a:spcBef>
                <a:spcPts val="500"/>
              </a:spcBef>
            </a:pPr>
            <a:r>
              <a:rPr sz="1600" spc="-5" dirty="0">
                <a:latin typeface="Arial"/>
                <a:cs typeface="Arial"/>
              </a:rPr>
              <a:t>RB</a:t>
            </a:r>
            <a:r>
              <a:rPr sz="1600" spc="-90" dirty="0">
                <a:latin typeface="Arial"/>
                <a:cs typeface="Arial"/>
              </a:rPr>
              <a:t> </a:t>
            </a:r>
            <a:r>
              <a:rPr sz="1600" spc="-5" dirty="0">
                <a:latin typeface="Arial"/>
                <a:cs typeface="Arial"/>
              </a:rPr>
              <a:t>copied  from</a:t>
            </a:r>
            <a:r>
              <a:rPr sz="1600" spc="-15" dirty="0">
                <a:latin typeface="Arial"/>
                <a:cs typeface="Arial"/>
              </a:rPr>
              <a:t> </a:t>
            </a:r>
            <a:r>
              <a:rPr sz="1600" spc="-5" dirty="0">
                <a:latin typeface="Arial"/>
                <a:cs typeface="Arial"/>
              </a:rPr>
              <a:t>RA</a:t>
            </a:r>
            <a:endParaRPr sz="1600">
              <a:latin typeface="Arial"/>
              <a:cs typeface="Arial"/>
            </a:endParaRPr>
          </a:p>
        </p:txBody>
      </p:sp>
      <p:graphicFrame>
        <p:nvGraphicFramePr>
          <p:cNvPr id="19" name="object 19"/>
          <p:cNvGraphicFramePr>
            <a:graphicFrameLocks noGrp="1"/>
          </p:cNvGraphicFramePr>
          <p:nvPr/>
        </p:nvGraphicFramePr>
        <p:xfrm>
          <a:off x="6194425" y="1764665"/>
          <a:ext cx="896619" cy="2214879"/>
        </p:xfrm>
        <a:graphic>
          <a:graphicData uri="http://schemas.openxmlformats.org/drawingml/2006/table">
            <a:tbl>
              <a:tblPr firstRow="1" bandRow="1">
                <a:tableStyleId>{2D5ABB26-0587-4C30-8999-92F81FD0307C}</a:tableStyleId>
              </a:tblPr>
              <a:tblGrid>
                <a:gridCol w="896619"/>
              </a:tblGrid>
              <a:tr h="248920">
                <a:tc>
                  <a:txBody>
                    <a:bodyPr/>
                    <a:lstStyle/>
                    <a:p>
                      <a:pPr>
                        <a:lnSpc>
                          <a:spcPct val="100000"/>
                        </a:lnSpc>
                      </a:pPr>
                      <a:endParaRPr sz="1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DB99"/>
                    </a:solidFill>
                  </a:tcPr>
                </a:tc>
              </a:tr>
              <a:tr h="419734">
                <a:tc>
                  <a:txBody>
                    <a:bodyPr/>
                    <a:lstStyle/>
                    <a:p>
                      <a:pPr>
                        <a:lnSpc>
                          <a:spcPct val="100000"/>
                        </a:lnSpc>
                      </a:pP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r>
              <a:tr h="382270">
                <a:tc>
                  <a:txBody>
                    <a:bodyPr/>
                    <a:lstStyle/>
                    <a:p>
                      <a:pPr marL="360680">
                        <a:lnSpc>
                          <a:spcPts val="1789"/>
                        </a:lnSpc>
                        <a:spcBef>
                          <a:spcPts val="1120"/>
                        </a:spcBef>
                      </a:pPr>
                      <a:r>
                        <a:rPr sz="1600" spc="-5" dirty="0">
                          <a:latin typeface="Arial"/>
                          <a:cs typeface="Arial"/>
                        </a:rPr>
                        <a:t>RB</a:t>
                      </a:r>
                      <a:endParaRPr sz="1600">
                        <a:latin typeface="Arial"/>
                        <a:cs typeface="Arial"/>
                      </a:endParaRPr>
                    </a:p>
                  </a:txBody>
                  <a:tcPr marL="0" marR="0" marT="142240" marB="0">
                    <a:lnL w="19050">
                      <a:solidFill>
                        <a:srgbClr val="000000"/>
                      </a:solidFill>
                      <a:prstDash val="solid"/>
                    </a:lnL>
                    <a:lnR w="19050">
                      <a:solidFill>
                        <a:srgbClr val="000000"/>
                      </a:solidFill>
                      <a:prstDash val="solid"/>
                    </a:lnR>
                    <a:solidFill>
                      <a:srgbClr val="FFDB99"/>
                    </a:solidFill>
                  </a:tcPr>
                </a:tc>
              </a:tr>
              <a:tr h="800735">
                <a:tc>
                  <a:txBody>
                    <a:bodyPr/>
                    <a:lstStyle/>
                    <a:p>
                      <a:pPr>
                        <a:lnSpc>
                          <a:spcPct val="100000"/>
                        </a:lnSpc>
                      </a:pP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r>
              <a:tr h="363220">
                <a:tc>
                  <a:txBody>
                    <a:bodyPr/>
                    <a:lstStyle/>
                    <a:p>
                      <a:pPr>
                        <a:lnSpc>
                          <a:spcPct val="100000"/>
                        </a:lnSpc>
                      </a:pP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FFDB99"/>
                    </a:solidFill>
                  </a:tcPr>
                </a:tc>
              </a:tr>
            </a:tbl>
          </a:graphicData>
        </a:graphic>
      </p:graphicFrame>
      <p:sp>
        <p:nvSpPr>
          <p:cNvPr id="20" name="object 20"/>
          <p:cNvSpPr/>
          <p:nvPr/>
        </p:nvSpPr>
        <p:spPr>
          <a:xfrm>
            <a:off x="3194685" y="5108575"/>
            <a:ext cx="382268" cy="95248"/>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5716905" y="5089525"/>
            <a:ext cx="382268" cy="95248"/>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3918585" y="5108575"/>
            <a:ext cx="326388" cy="95248"/>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6843395" y="5089525"/>
            <a:ext cx="364488" cy="95248"/>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6021705" y="2605405"/>
            <a:ext cx="153668" cy="95248"/>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3853179" y="2653029"/>
            <a:ext cx="2159000" cy="1270"/>
          </a:xfrm>
          <a:custGeom>
            <a:avLst/>
            <a:gdLst/>
            <a:ahLst/>
            <a:cxnLst/>
            <a:rect l="l" t="t" r="r" b="b"/>
            <a:pathLst>
              <a:path w="2159000" h="1269">
                <a:moveTo>
                  <a:pt x="0" y="0"/>
                </a:moveTo>
                <a:lnTo>
                  <a:pt x="2159000" y="1270"/>
                </a:lnTo>
              </a:path>
            </a:pathLst>
          </a:custGeom>
          <a:ln w="19048">
            <a:solidFill>
              <a:srgbClr val="000000"/>
            </a:solidFill>
          </a:ln>
        </p:spPr>
        <p:txBody>
          <a:bodyPr wrap="square" lIns="0" tIns="0" rIns="0" bIns="0" rtlCol="0"/>
          <a:lstStyle/>
          <a:p>
            <a:endParaRPr/>
          </a:p>
        </p:txBody>
      </p:sp>
      <p:sp>
        <p:nvSpPr>
          <p:cNvPr id="26" name="object 26"/>
          <p:cNvSpPr/>
          <p:nvPr/>
        </p:nvSpPr>
        <p:spPr>
          <a:xfrm>
            <a:off x="3088639" y="4734559"/>
            <a:ext cx="115570" cy="345440"/>
          </a:xfrm>
          <a:custGeom>
            <a:avLst/>
            <a:gdLst/>
            <a:ahLst/>
            <a:cxnLst/>
            <a:rect l="l" t="t" r="r" b="b"/>
            <a:pathLst>
              <a:path w="115569" h="345439">
                <a:moveTo>
                  <a:pt x="0" y="345439"/>
                </a:moveTo>
                <a:lnTo>
                  <a:pt x="115570" y="345439"/>
                </a:lnTo>
                <a:lnTo>
                  <a:pt x="115570" y="0"/>
                </a:lnTo>
                <a:lnTo>
                  <a:pt x="0" y="0"/>
                </a:lnTo>
                <a:lnTo>
                  <a:pt x="0" y="345439"/>
                </a:lnTo>
                <a:close/>
              </a:path>
            </a:pathLst>
          </a:custGeom>
          <a:solidFill>
            <a:srgbClr val="FFFFFF"/>
          </a:solidFill>
        </p:spPr>
        <p:txBody>
          <a:bodyPr wrap="square" lIns="0" tIns="0" rIns="0" bIns="0" rtlCol="0"/>
          <a:lstStyle/>
          <a:p>
            <a:endParaRPr/>
          </a:p>
        </p:txBody>
      </p:sp>
      <p:sp>
        <p:nvSpPr>
          <p:cNvPr id="27" name="object 27"/>
          <p:cNvSpPr/>
          <p:nvPr/>
        </p:nvSpPr>
        <p:spPr>
          <a:xfrm>
            <a:off x="3088639" y="5213350"/>
            <a:ext cx="115570" cy="363220"/>
          </a:xfrm>
          <a:custGeom>
            <a:avLst/>
            <a:gdLst/>
            <a:ahLst/>
            <a:cxnLst/>
            <a:rect l="l" t="t" r="r" b="b"/>
            <a:pathLst>
              <a:path w="115569" h="363220">
                <a:moveTo>
                  <a:pt x="0" y="363219"/>
                </a:moveTo>
                <a:lnTo>
                  <a:pt x="115570" y="363219"/>
                </a:lnTo>
                <a:lnTo>
                  <a:pt x="115570" y="0"/>
                </a:lnTo>
                <a:lnTo>
                  <a:pt x="0" y="0"/>
                </a:lnTo>
                <a:lnTo>
                  <a:pt x="0" y="363219"/>
                </a:lnTo>
                <a:close/>
              </a:path>
            </a:pathLst>
          </a:custGeom>
          <a:solidFill>
            <a:srgbClr val="FFFFFF"/>
          </a:solidFill>
        </p:spPr>
        <p:txBody>
          <a:bodyPr wrap="square" lIns="0" tIns="0" rIns="0" bIns="0" rtlCol="0"/>
          <a:lstStyle/>
          <a:p>
            <a:endParaRPr/>
          </a:p>
        </p:txBody>
      </p:sp>
      <p:sp>
        <p:nvSpPr>
          <p:cNvPr id="28" name="object 28"/>
          <p:cNvSpPr/>
          <p:nvPr/>
        </p:nvSpPr>
        <p:spPr>
          <a:xfrm>
            <a:off x="3088639" y="4735829"/>
            <a:ext cx="133350" cy="859790"/>
          </a:xfrm>
          <a:custGeom>
            <a:avLst/>
            <a:gdLst/>
            <a:ahLst/>
            <a:cxnLst/>
            <a:rect l="l" t="t" r="r" b="b"/>
            <a:pathLst>
              <a:path w="133350" h="859789">
                <a:moveTo>
                  <a:pt x="67310" y="859790"/>
                </a:moveTo>
                <a:lnTo>
                  <a:pt x="0" y="859790"/>
                </a:lnTo>
                <a:lnTo>
                  <a:pt x="0" y="0"/>
                </a:lnTo>
                <a:lnTo>
                  <a:pt x="133350" y="0"/>
                </a:lnTo>
                <a:lnTo>
                  <a:pt x="133350" y="859790"/>
                </a:lnTo>
                <a:lnTo>
                  <a:pt x="67310" y="859790"/>
                </a:lnTo>
                <a:close/>
              </a:path>
            </a:pathLst>
          </a:custGeom>
          <a:ln w="19048">
            <a:solidFill>
              <a:srgbClr val="000000"/>
            </a:solidFill>
          </a:ln>
        </p:spPr>
        <p:txBody>
          <a:bodyPr wrap="square" lIns="0" tIns="0" rIns="0" bIns="0" rtlCol="0"/>
          <a:lstStyle/>
          <a:p>
            <a:endParaRPr/>
          </a:p>
        </p:txBody>
      </p:sp>
      <p:sp>
        <p:nvSpPr>
          <p:cNvPr id="29" name="object 29"/>
          <p:cNvSpPr/>
          <p:nvPr/>
        </p:nvSpPr>
        <p:spPr>
          <a:xfrm>
            <a:off x="3088639" y="5080000"/>
            <a:ext cx="115570" cy="133350"/>
          </a:xfrm>
          <a:custGeom>
            <a:avLst/>
            <a:gdLst/>
            <a:ahLst/>
            <a:cxnLst/>
            <a:rect l="l" t="t" r="r" b="b"/>
            <a:pathLst>
              <a:path w="115569" h="133350">
                <a:moveTo>
                  <a:pt x="115570" y="0"/>
                </a:moveTo>
                <a:lnTo>
                  <a:pt x="0" y="0"/>
                </a:lnTo>
                <a:lnTo>
                  <a:pt x="0" y="133350"/>
                </a:lnTo>
                <a:lnTo>
                  <a:pt x="115570" y="133350"/>
                </a:lnTo>
                <a:lnTo>
                  <a:pt x="115570" y="0"/>
                </a:lnTo>
                <a:close/>
              </a:path>
            </a:pathLst>
          </a:custGeom>
          <a:solidFill>
            <a:srgbClr val="FFFFFF"/>
          </a:solidFill>
        </p:spPr>
        <p:txBody>
          <a:bodyPr wrap="square" lIns="0" tIns="0" rIns="0" bIns="0" rtlCol="0"/>
          <a:lstStyle/>
          <a:p>
            <a:endParaRPr/>
          </a:p>
        </p:txBody>
      </p:sp>
      <p:sp>
        <p:nvSpPr>
          <p:cNvPr id="30" name="object 30"/>
          <p:cNvSpPr/>
          <p:nvPr/>
        </p:nvSpPr>
        <p:spPr>
          <a:xfrm>
            <a:off x="3088639" y="5080000"/>
            <a:ext cx="133350" cy="152400"/>
          </a:xfrm>
          <a:custGeom>
            <a:avLst/>
            <a:gdLst/>
            <a:ahLst/>
            <a:cxnLst/>
            <a:rect l="l" t="t" r="r" b="b"/>
            <a:pathLst>
              <a:path w="133350" h="152400">
                <a:moveTo>
                  <a:pt x="67310" y="152400"/>
                </a:moveTo>
                <a:lnTo>
                  <a:pt x="0" y="152400"/>
                </a:lnTo>
                <a:lnTo>
                  <a:pt x="0" y="0"/>
                </a:lnTo>
                <a:lnTo>
                  <a:pt x="133350" y="0"/>
                </a:lnTo>
                <a:lnTo>
                  <a:pt x="133350" y="152400"/>
                </a:lnTo>
                <a:lnTo>
                  <a:pt x="67310" y="152400"/>
                </a:lnTo>
                <a:close/>
              </a:path>
            </a:pathLst>
          </a:custGeom>
          <a:ln w="19048">
            <a:solidFill>
              <a:srgbClr val="000000"/>
            </a:solidFill>
          </a:ln>
        </p:spPr>
        <p:txBody>
          <a:bodyPr wrap="square" lIns="0" tIns="0" rIns="0" bIns="0" rtlCol="0"/>
          <a:lstStyle/>
          <a:p>
            <a:endParaRPr/>
          </a:p>
        </p:txBody>
      </p:sp>
      <p:sp>
        <p:nvSpPr>
          <p:cNvPr id="31" name="object 31"/>
          <p:cNvSpPr/>
          <p:nvPr/>
        </p:nvSpPr>
        <p:spPr>
          <a:xfrm>
            <a:off x="4235450" y="4734559"/>
            <a:ext cx="114300" cy="364490"/>
          </a:xfrm>
          <a:custGeom>
            <a:avLst/>
            <a:gdLst/>
            <a:ahLst/>
            <a:cxnLst/>
            <a:rect l="l" t="t" r="r" b="b"/>
            <a:pathLst>
              <a:path w="114300" h="364489">
                <a:moveTo>
                  <a:pt x="0" y="364489"/>
                </a:moveTo>
                <a:lnTo>
                  <a:pt x="114300" y="364489"/>
                </a:lnTo>
                <a:lnTo>
                  <a:pt x="114300" y="0"/>
                </a:lnTo>
                <a:lnTo>
                  <a:pt x="0" y="0"/>
                </a:lnTo>
                <a:lnTo>
                  <a:pt x="0" y="364489"/>
                </a:lnTo>
                <a:close/>
              </a:path>
            </a:pathLst>
          </a:custGeom>
          <a:solidFill>
            <a:srgbClr val="FFFFFF"/>
          </a:solidFill>
        </p:spPr>
        <p:txBody>
          <a:bodyPr wrap="square" lIns="0" tIns="0" rIns="0" bIns="0" rtlCol="0"/>
          <a:lstStyle/>
          <a:p>
            <a:endParaRPr/>
          </a:p>
        </p:txBody>
      </p:sp>
      <p:sp>
        <p:nvSpPr>
          <p:cNvPr id="32" name="object 32"/>
          <p:cNvSpPr/>
          <p:nvPr/>
        </p:nvSpPr>
        <p:spPr>
          <a:xfrm>
            <a:off x="4235450" y="5213350"/>
            <a:ext cx="114300" cy="363220"/>
          </a:xfrm>
          <a:custGeom>
            <a:avLst/>
            <a:gdLst/>
            <a:ahLst/>
            <a:cxnLst/>
            <a:rect l="l" t="t" r="r" b="b"/>
            <a:pathLst>
              <a:path w="114300" h="363220">
                <a:moveTo>
                  <a:pt x="0" y="363219"/>
                </a:moveTo>
                <a:lnTo>
                  <a:pt x="114300" y="363219"/>
                </a:lnTo>
                <a:lnTo>
                  <a:pt x="114300" y="0"/>
                </a:lnTo>
                <a:lnTo>
                  <a:pt x="0" y="0"/>
                </a:lnTo>
                <a:lnTo>
                  <a:pt x="0" y="363219"/>
                </a:lnTo>
                <a:close/>
              </a:path>
            </a:pathLst>
          </a:custGeom>
          <a:solidFill>
            <a:srgbClr val="FFFFFF"/>
          </a:solidFill>
        </p:spPr>
        <p:txBody>
          <a:bodyPr wrap="square" lIns="0" tIns="0" rIns="0" bIns="0" rtlCol="0"/>
          <a:lstStyle/>
          <a:p>
            <a:endParaRPr/>
          </a:p>
        </p:txBody>
      </p:sp>
      <p:sp>
        <p:nvSpPr>
          <p:cNvPr id="33" name="object 33"/>
          <p:cNvSpPr/>
          <p:nvPr/>
        </p:nvSpPr>
        <p:spPr>
          <a:xfrm>
            <a:off x="4235450" y="4735829"/>
            <a:ext cx="133350" cy="859790"/>
          </a:xfrm>
          <a:custGeom>
            <a:avLst/>
            <a:gdLst/>
            <a:ahLst/>
            <a:cxnLst/>
            <a:rect l="l" t="t" r="r" b="b"/>
            <a:pathLst>
              <a:path w="133350" h="859789">
                <a:moveTo>
                  <a:pt x="66039" y="859790"/>
                </a:moveTo>
                <a:lnTo>
                  <a:pt x="0" y="859790"/>
                </a:lnTo>
                <a:lnTo>
                  <a:pt x="0" y="0"/>
                </a:lnTo>
                <a:lnTo>
                  <a:pt x="133350" y="0"/>
                </a:lnTo>
                <a:lnTo>
                  <a:pt x="133350" y="859790"/>
                </a:lnTo>
                <a:lnTo>
                  <a:pt x="66039" y="859790"/>
                </a:lnTo>
                <a:close/>
              </a:path>
            </a:pathLst>
          </a:custGeom>
          <a:ln w="19048">
            <a:solidFill>
              <a:srgbClr val="000000"/>
            </a:solidFill>
          </a:ln>
        </p:spPr>
        <p:txBody>
          <a:bodyPr wrap="square" lIns="0" tIns="0" rIns="0" bIns="0" rtlCol="0"/>
          <a:lstStyle/>
          <a:p>
            <a:endParaRPr/>
          </a:p>
        </p:txBody>
      </p:sp>
      <p:sp>
        <p:nvSpPr>
          <p:cNvPr id="34" name="object 34"/>
          <p:cNvSpPr/>
          <p:nvPr/>
        </p:nvSpPr>
        <p:spPr>
          <a:xfrm>
            <a:off x="4235450" y="5099050"/>
            <a:ext cx="114300" cy="114300"/>
          </a:xfrm>
          <a:custGeom>
            <a:avLst/>
            <a:gdLst/>
            <a:ahLst/>
            <a:cxnLst/>
            <a:rect l="l" t="t" r="r" b="b"/>
            <a:pathLst>
              <a:path w="114300" h="114300">
                <a:moveTo>
                  <a:pt x="114300" y="0"/>
                </a:moveTo>
                <a:lnTo>
                  <a:pt x="0" y="0"/>
                </a:lnTo>
                <a:lnTo>
                  <a:pt x="0" y="114300"/>
                </a:lnTo>
                <a:lnTo>
                  <a:pt x="114300" y="114300"/>
                </a:lnTo>
                <a:lnTo>
                  <a:pt x="114300" y="0"/>
                </a:lnTo>
                <a:close/>
              </a:path>
            </a:pathLst>
          </a:custGeom>
          <a:solidFill>
            <a:srgbClr val="FFFFFF"/>
          </a:solidFill>
        </p:spPr>
        <p:txBody>
          <a:bodyPr wrap="square" lIns="0" tIns="0" rIns="0" bIns="0" rtlCol="0"/>
          <a:lstStyle/>
          <a:p>
            <a:endParaRPr/>
          </a:p>
        </p:txBody>
      </p:sp>
      <p:sp>
        <p:nvSpPr>
          <p:cNvPr id="35" name="object 35"/>
          <p:cNvSpPr/>
          <p:nvPr/>
        </p:nvSpPr>
        <p:spPr>
          <a:xfrm>
            <a:off x="4235450" y="5099050"/>
            <a:ext cx="133350" cy="133350"/>
          </a:xfrm>
          <a:custGeom>
            <a:avLst/>
            <a:gdLst/>
            <a:ahLst/>
            <a:cxnLst/>
            <a:rect l="l" t="t" r="r" b="b"/>
            <a:pathLst>
              <a:path w="133350" h="133350">
                <a:moveTo>
                  <a:pt x="66039" y="133350"/>
                </a:moveTo>
                <a:lnTo>
                  <a:pt x="0" y="133350"/>
                </a:lnTo>
                <a:lnTo>
                  <a:pt x="0" y="0"/>
                </a:lnTo>
                <a:lnTo>
                  <a:pt x="133350" y="0"/>
                </a:lnTo>
                <a:lnTo>
                  <a:pt x="133350" y="133350"/>
                </a:lnTo>
                <a:lnTo>
                  <a:pt x="66039" y="133350"/>
                </a:lnTo>
                <a:close/>
              </a:path>
            </a:pathLst>
          </a:custGeom>
          <a:ln w="19048">
            <a:solidFill>
              <a:srgbClr val="000000"/>
            </a:solidFill>
          </a:ln>
        </p:spPr>
        <p:txBody>
          <a:bodyPr wrap="square" lIns="0" tIns="0" rIns="0" bIns="0" rtlCol="0"/>
          <a:lstStyle/>
          <a:p>
            <a:endParaRPr/>
          </a:p>
        </p:txBody>
      </p:sp>
      <p:sp>
        <p:nvSpPr>
          <p:cNvPr id="36" name="object 36"/>
          <p:cNvSpPr/>
          <p:nvPr/>
        </p:nvSpPr>
        <p:spPr>
          <a:xfrm>
            <a:off x="5612129" y="4753609"/>
            <a:ext cx="114300" cy="345440"/>
          </a:xfrm>
          <a:custGeom>
            <a:avLst/>
            <a:gdLst/>
            <a:ahLst/>
            <a:cxnLst/>
            <a:rect l="l" t="t" r="r" b="b"/>
            <a:pathLst>
              <a:path w="114300" h="345439">
                <a:moveTo>
                  <a:pt x="0" y="345439"/>
                </a:moveTo>
                <a:lnTo>
                  <a:pt x="114300" y="345439"/>
                </a:lnTo>
                <a:lnTo>
                  <a:pt x="114300" y="0"/>
                </a:lnTo>
                <a:lnTo>
                  <a:pt x="0" y="0"/>
                </a:lnTo>
                <a:lnTo>
                  <a:pt x="0" y="345439"/>
                </a:lnTo>
                <a:close/>
              </a:path>
            </a:pathLst>
          </a:custGeom>
          <a:solidFill>
            <a:srgbClr val="FFFFFF"/>
          </a:solidFill>
        </p:spPr>
        <p:txBody>
          <a:bodyPr wrap="square" lIns="0" tIns="0" rIns="0" bIns="0" rtlCol="0"/>
          <a:lstStyle/>
          <a:p>
            <a:endParaRPr/>
          </a:p>
        </p:txBody>
      </p:sp>
      <p:sp>
        <p:nvSpPr>
          <p:cNvPr id="37" name="object 37"/>
          <p:cNvSpPr/>
          <p:nvPr/>
        </p:nvSpPr>
        <p:spPr>
          <a:xfrm>
            <a:off x="5612129" y="5232400"/>
            <a:ext cx="114300" cy="363220"/>
          </a:xfrm>
          <a:custGeom>
            <a:avLst/>
            <a:gdLst/>
            <a:ahLst/>
            <a:cxnLst/>
            <a:rect l="l" t="t" r="r" b="b"/>
            <a:pathLst>
              <a:path w="114300" h="363220">
                <a:moveTo>
                  <a:pt x="0" y="363219"/>
                </a:moveTo>
                <a:lnTo>
                  <a:pt x="114300" y="363219"/>
                </a:lnTo>
                <a:lnTo>
                  <a:pt x="114300" y="0"/>
                </a:lnTo>
                <a:lnTo>
                  <a:pt x="0" y="0"/>
                </a:lnTo>
                <a:lnTo>
                  <a:pt x="0" y="363219"/>
                </a:lnTo>
                <a:close/>
              </a:path>
            </a:pathLst>
          </a:custGeom>
          <a:solidFill>
            <a:srgbClr val="FFFFFF"/>
          </a:solidFill>
        </p:spPr>
        <p:txBody>
          <a:bodyPr wrap="square" lIns="0" tIns="0" rIns="0" bIns="0" rtlCol="0"/>
          <a:lstStyle/>
          <a:p>
            <a:endParaRPr/>
          </a:p>
        </p:txBody>
      </p:sp>
      <p:sp>
        <p:nvSpPr>
          <p:cNvPr id="38" name="object 38"/>
          <p:cNvSpPr/>
          <p:nvPr/>
        </p:nvSpPr>
        <p:spPr>
          <a:xfrm>
            <a:off x="5610859" y="4754879"/>
            <a:ext cx="134620" cy="859790"/>
          </a:xfrm>
          <a:custGeom>
            <a:avLst/>
            <a:gdLst/>
            <a:ahLst/>
            <a:cxnLst/>
            <a:rect l="l" t="t" r="r" b="b"/>
            <a:pathLst>
              <a:path w="134620" h="859789">
                <a:moveTo>
                  <a:pt x="67310" y="859790"/>
                </a:moveTo>
                <a:lnTo>
                  <a:pt x="0" y="859790"/>
                </a:lnTo>
                <a:lnTo>
                  <a:pt x="0" y="0"/>
                </a:lnTo>
                <a:lnTo>
                  <a:pt x="134619" y="0"/>
                </a:lnTo>
                <a:lnTo>
                  <a:pt x="134619" y="859790"/>
                </a:lnTo>
                <a:lnTo>
                  <a:pt x="67310" y="859790"/>
                </a:lnTo>
                <a:close/>
              </a:path>
            </a:pathLst>
          </a:custGeom>
          <a:ln w="19048">
            <a:solidFill>
              <a:srgbClr val="000000"/>
            </a:solidFill>
          </a:ln>
        </p:spPr>
        <p:txBody>
          <a:bodyPr wrap="square" lIns="0" tIns="0" rIns="0" bIns="0" rtlCol="0"/>
          <a:lstStyle/>
          <a:p>
            <a:endParaRPr/>
          </a:p>
        </p:txBody>
      </p:sp>
      <p:sp>
        <p:nvSpPr>
          <p:cNvPr id="39" name="object 39"/>
          <p:cNvSpPr/>
          <p:nvPr/>
        </p:nvSpPr>
        <p:spPr>
          <a:xfrm>
            <a:off x="5612129" y="5099050"/>
            <a:ext cx="114300" cy="133350"/>
          </a:xfrm>
          <a:custGeom>
            <a:avLst/>
            <a:gdLst/>
            <a:ahLst/>
            <a:cxnLst/>
            <a:rect l="l" t="t" r="r" b="b"/>
            <a:pathLst>
              <a:path w="114300" h="133350">
                <a:moveTo>
                  <a:pt x="114300" y="0"/>
                </a:moveTo>
                <a:lnTo>
                  <a:pt x="0" y="0"/>
                </a:lnTo>
                <a:lnTo>
                  <a:pt x="0" y="133350"/>
                </a:lnTo>
                <a:lnTo>
                  <a:pt x="114300" y="133350"/>
                </a:lnTo>
                <a:lnTo>
                  <a:pt x="114300" y="0"/>
                </a:lnTo>
                <a:close/>
              </a:path>
            </a:pathLst>
          </a:custGeom>
          <a:solidFill>
            <a:srgbClr val="FFFFFF"/>
          </a:solidFill>
        </p:spPr>
        <p:txBody>
          <a:bodyPr wrap="square" lIns="0" tIns="0" rIns="0" bIns="0" rtlCol="0"/>
          <a:lstStyle/>
          <a:p>
            <a:endParaRPr/>
          </a:p>
        </p:txBody>
      </p:sp>
      <p:sp>
        <p:nvSpPr>
          <p:cNvPr id="40" name="object 40"/>
          <p:cNvSpPr/>
          <p:nvPr/>
        </p:nvSpPr>
        <p:spPr>
          <a:xfrm>
            <a:off x="5610859" y="5099050"/>
            <a:ext cx="134620" cy="152400"/>
          </a:xfrm>
          <a:custGeom>
            <a:avLst/>
            <a:gdLst/>
            <a:ahLst/>
            <a:cxnLst/>
            <a:rect l="l" t="t" r="r" b="b"/>
            <a:pathLst>
              <a:path w="134620" h="152400">
                <a:moveTo>
                  <a:pt x="67310" y="152400"/>
                </a:moveTo>
                <a:lnTo>
                  <a:pt x="0" y="152400"/>
                </a:lnTo>
                <a:lnTo>
                  <a:pt x="0" y="0"/>
                </a:lnTo>
                <a:lnTo>
                  <a:pt x="134619" y="0"/>
                </a:lnTo>
                <a:lnTo>
                  <a:pt x="134619" y="152400"/>
                </a:lnTo>
                <a:lnTo>
                  <a:pt x="67310" y="152400"/>
                </a:lnTo>
                <a:close/>
              </a:path>
            </a:pathLst>
          </a:custGeom>
          <a:ln w="19048">
            <a:solidFill>
              <a:srgbClr val="000000"/>
            </a:solidFill>
          </a:ln>
        </p:spPr>
        <p:txBody>
          <a:bodyPr wrap="square" lIns="0" tIns="0" rIns="0" bIns="0" rtlCol="0"/>
          <a:lstStyle/>
          <a:p>
            <a:endParaRPr/>
          </a:p>
        </p:txBody>
      </p:sp>
      <p:sp>
        <p:nvSpPr>
          <p:cNvPr id="41" name="object 41"/>
          <p:cNvSpPr/>
          <p:nvPr/>
        </p:nvSpPr>
        <p:spPr>
          <a:xfrm>
            <a:off x="7197090" y="4753609"/>
            <a:ext cx="114300" cy="345440"/>
          </a:xfrm>
          <a:custGeom>
            <a:avLst/>
            <a:gdLst/>
            <a:ahLst/>
            <a:cxnLst/>
            <a:rect l="l" t="t" r="r" b="b"/>
            <a:pathLst>
              <a:path w="114300" h="345439">
                <a:moveTo>
                  <a:pt x="0" y="345439"/>
                </a:moveTo>
                <a:lnTo>
                  <a:pt x="114300" y="345439"/>
                </a:lnTo>
                <a:lnTo>
                  <a:pt x="114300" y="0"/>
                </a:lnTo>
                <a:lnTo>
                  <a:pt x="0" y="0"/>
                </a:lnTo>
                <a:lnTo>
                  <a:pt x="0" y="345439"/>
                </a:lnTo>
                <a:close/>
              </a:path>
            </a:pathLst>
          </a:custGeom>
          <a:solidFill>
            <a:srgbClr val="FFFFFF"/>
          </a:solidFill>
        </p:spPr>
        <p:txBody>
          <a:bodyPr wrap="square" lIns="0" tIns="0" rIns="0" bIns="0" rtlCol="0"/>
          <a:lstStyle/>
          <a:p>
            <a:endParaRPr/>
          </a:p>
        </p:txBody>
      </p:sp>
      <p:sp>
        <p:nvSpPr>
          <p:cNvPr id="42" name="object 42"/>
          <p:cNvSpPr/>
          <p:nvPr/>
        </p:nvSpPr>
        <p:spPr>
          <a:xfrm>
            <a:off x="7197090" y="5232400"/>
            <a:ext cx="114300" cy="363220"/>
          </a:xfrm>
          <a:custGeom>
            <a:avLst/>
            <a:gdLst/>
            <a:ahLst/>
            <a:cxnLst/>
            <a:rect l="l" t="t" r="r" b="b"/>
            <a:pathLst>
              <a:path w="114300" h="363220">
                <a:moveTo>
                  <a:pt x="0" y="363219"/>
                </a:moveTo>
                <a:lnTo>
                  <a:pt x="114300" y="363219"/>
                </a:lnTo>
                <a:lnTo>
                  <a:pt x="114300" y="0"/>
                </a:lnTo>
                <a:lnTo>
                  <a:pt x="0" y="0"/>
                </a:lnTo>
                <a:lnTo>
                  <a:pt x="0" y="363219"/>
                </a:lnTo>
                <a:close/>
              </a:path>
            </a:pathLst>
          </a:custGeom>
          <a:solidFill>
            <a:srgbClr val="FFFFFF"/>
          </a:solidFill>
        </p:spPr>
        <p:txBody>
          <a:bodyPr wrap="square" lIns="0" tIns="0" rIns="0" bIns="0" rtlCol="0"/>
          <a:lstStyle/>
          <a:p>
            <a:endParaRPr/>
          </a:p>
        </p:txBody>
      </p:sp>
      <p:sp>
        <p:nvSpPr>
          <p:cNvPr id="43" name="object 43"/>
          <p:cNvSpPr/>
          <p:nvPr/>
        </p:nvSpPr>
        <p:spPr>
          <a:xfrm>
            <a:off x="7198359" y="4754879"/>
            <a:ext cx="132080" cy="859790"/>
          </a:xfrm>
          <a:custGeom>
            <a:avLst/>
            <a:gdLst/>
            <a:ahLst/>
            <a:cxnLst/>
            <a:rect l="l" t="t" r="r" b="b"/>
            <a:pathLst>
              <a:path w="132079" h="859789">
                <a:moveTo>
                  <a:pt x="66040" y="859790"/>
                </a:moveTo>
                <a:lnTo>
                  <a:pt x="0" y="859790"/>
                </a:lnTo>
                <a:lnTo>
                  <a:pt x="0" y="0"/>
                </a:lnTo>
                <a:lnTo>
                  <a:pt x="132080" y="0"/>
                </a:lnTo>
                <a:lnTo>
                  <a:pt x="132080" y="859790"/>
                </a:lnTo>
                <a:lnTo>
                  <a:pt x="66040" y="859790"/>
                </a:lnTo>
                <a:close/>
              </a:path>
            </a:pathLst>
          </a:custGeom>
          <a:ln w="19048">
            <a:solidFill>
              <a:srgbClr val="000000"/>
            </a:solidFill>
          </a:ln>
        </p:spPr>
        <p:txBody>
          <a:bodyPr wrap="square" lIns="0" tIns="0" rIns="0" bIns="0" rtlCol="0"/>
          <a:lstStyle/>
          <a:p>
            <a:endParaRPr/>
          </a:p>
        </p:txBody>
      </p:sp>
      <p:sp>
        <p:nvSpPr>
          <p:cNvPr id="44" name="object 44"/>
          <p:cNvSpPr/>
          <p:nvPr/>
        </p:nvSpPr>
        <p:spPr>
          <a:xfrm>
            <a:off x="7197090" y="5099050"/>
            <a:ext cx="114300" cy="133350"/>
          </a:xfrm>
          <a:custGeom>
            <a:avLst/>
            <a:gdLst/>
            <a:ahLst/>
            <a:cxnLst/>
            <a:rect l="l" t="t" r="r" b="b"/>
            <a:pathLst>
              <a:path w="114300" h="133350">
                <a:moveTo>
                  <a:pt x="114300" y="0"/>
                </a:moveTo>
                <a:lnTo>
                  <a:pt x="0" y="0"/>
                </a:lnTo>
                <a:lnTo>
                  <a:pt x="0" y="133350"/>
                </a:lnTo>
                <a:lnTo>
                  <a:pt x="114300" y="133350"/>
                </a:lnTo>
                <a:lnTo>
                  <a:pt x="114300" y="0"/>
                </a:lnTo>
                <a:close/>
              </a:path>
            </a:pathLst>
          </a:custGeom>
          <a:solidFill>
            <a:srgbClr val="FFFFFF"/>
          </a:solidFill>
        </p:spPr>
        <p:txBody>
          <a:bodyPr wrap="square" lIns="0" tIns="0" rIns="0" bIns="0" rtlCol="0"/>
          <a:lstStyle/>
          <a:p>
            <a:endParaRPr/>
          </a:p>
        </p:txBody>
      </p:sp>
      <p:sp>
        <p:nvSpPr>
          <p:cNvPr id="45" name="object 45"/>
          <p:cNvSpPr/>
          <p:nvPr/>
        </p:nvSpPr>
        <p:spPr>
          <a:xfrm>
            <a:off x="7198359" y="5099050"/>
            <a:ext cx="132080" cy="152400"/>
          </a:xfrm>
          <a:custGeom>
            <a:avLst/>
            <a:gdLst/>
            <a:ahLst/>
            <a:cxnLst/>
            <a:rect l="l" t="t" r="r" b="b"/>
            <a:pathLst>
              <a:path w="132079" h="152400">
                <a:moveTo>
                  <a:pt x="66040" y="152400"/>
                </a:moveTo>
                <a:lnTo>
                  <a:pt x="0" y="152400"/>
                </a:lnTo>
                <a:lnTo>
                  <a:pt x="0" y="0"/>
                </a:lnTo>
                <a:lnTo>
                  <a:pt x="132080" y="0"/>
                </a:lnTo>
                <a:lnTo>
                  <a:pt x="132080" y="152400"/>
                </a:lnTo>
                <a:lnTo>
                  <a:pt x="66040" y="152400"/>
                </a:lnTo>
                <a:close/>
              </a:path>
            </a:pathLst>
          </a:custGeom>
          <a:ln w="19048">
            <a:solidFill>
              <a:srgbClr val="000000"/>
            </a:solidFill>
          </a:ln>
        </p:spPr>
        <p:txBody>
          <a:bodyPr wrap="square" lIns="0" tIns="0" rIns="0" bIns="0" rtlCol="0"/>
          <a:lstStyle/>
          <a:p>
            <a:endParaRPr/>
          </a:p>
        </p:txBody>
      </p:sp>
      <p:sp>
        <p:nvSpPr>
          <p:cNvPr id="46" name="object 46"/>
          <p:cNvSpPr/>
          <p:nvPr/>
        </p:nvSpPr>
        <p:spPr>
          <a:xfrm>
            <a:off x="2974339" y="1774189"/>
            <a:ext cx="896619" cy="2235200"/>
          </a:xfrm>
          <a:custGeom>
            <a:avLst/>
            <a:gdLst/>
            <a:ahLst/>
            <a:cxnLst/>
            <a:rect l="l" t="t" r="r" b="b"/>
            <a:pathLst>
              <a:path w="896620" h="2235200">
                <a:moveTo>
                  <a:pt x="448310" y="2235200"/>
                </a:moveTo>
                <a:lnTo>
                  <a:pt x="0" y="2235200"/>
                </a:lnTo>
                <a:lnTo>
                  <a:pt x="0" y="0"/>
                </a:lnTo>
                <a:lnTo>
                  <a:pt x="896620" y="0"/>
                </a:lnTo>
                <a:lnTo>
                  <a:pt x="896620" y="2235200"/>
                </a:lnTo>
                <a:lnTo>
                  <a:pt x="448310" y="2235200"/>
                </a:lnTo>
                <a:close/>
              </a:path>
            </a:pathLst>
          </a:custGeom>
          <a:ln w="19048">
            <a:solidFill>
              <a:srgbClr val="000000"/>
            </a:solidFill>
          </a:ln>
        </p:spPr>
        <p:txBody>
          <a:bodyPr wrap="square" lIns="0" tIns="0" rIns="0" bIns="0" rtlCol="0"/>
          <a:lstStyle/>
          <a:p>
            <a:endParaRPr/>
          </a:p>
        </p:txBody>
      </p:sp>
      <p:sp>
        <p:nvSpPr>
          <p:cNvPr id="47" name="object 47"/>
          <p:cNvSpPr/>
          <p:nvPr/>
        </p:nvSpPr>
        <p:spPr>
          <a:xfrm>
            <a:off x="6146800" y="5060950"/>
            <a:ext cx="266700" cy="247650"/>
          </a:xfrm>
          <a:custGeom>
            <a:avLst/>
            <a:gdLst/>
            <a:ahLst/>
            <a:cxnLst/>
            <a:rect l="l" t="t" r="r" b="b"/>
            <a:pathLst>
              <a:path w="266700" h="247650">
                <a:moveTo>
                  <a:pt x="266700" y="0"/>
                </a:moveTo>
                <a:lnTo>
                  <a:pt x="0" y="0"/>
                </a:lnTo>
                <a:lnTo>
                  <a:pt x="0" y="247650"/>
                </a:lnTo>
                <a:lnTo>
                  <a:pt x="266700" y="247650"/>
                </a:lnTo>
                <a:lnTo>
                  <a:pt x="266700" y="0"/>
                </a:lnTo>
                <a:close/>
              </a:path>
            </a:pathLst>
          </a:custGeom>
          <a:solidFill>
            <a:srgbClr val="D8A972"/>
          </a:solidFill>
        </p:spPr>
        <p:txBody>
          <a:bodyPr wrap="square" lIns="0" tIns="0" rIns="0" bIns="0" rtlCol="0"/>
          <a:lstStyle/>
          <a:p>
            <a:endParaRPr/>
          </a:p>
        </p:txBody>
      </p:sp>
      <p:sp>
        <p:nvSpPr>
          <p:cNvPr id="48" name="object 48"/>
          <p:cNvSpPr/>
          <p:nvPr/>
        </p:nvSpPr>
        <p:spPr>
          <a:xfrm>
            <a:off x="6546850" y="5060950"/>
            <a:ext cx="267970" cy="247650"/>
          </a:xfrm>
          <a:custGeom>
            <a:avLst/>
            <a:gdLst/>
            <a:ahLst/>
            <a:cxnLst/>
            <a:rect l="l" t="t" r="r" b="b"/>
            <a:pathLst>
              <a:path w="267970" h="247650">
                <a:moveTo>
                  <a:pt x="267970" y="0"/>
                </a:moveTo>
                <a:lnTo>
                  <a:pt x="0" y="0"/>
                </a:lnTo>
                <a:lnTo>
                  <a:pt x="0" y="247650"/>
                </a:lnTo>
                <a:lnTo>
                  <a:pt x="267970" y="247650"/>
                </a:lnTo>
                <a:lnTo>
                  <a:pt x="267970" y="0"/>
                </a:lnTo>
                <a:close/>
              </a:path>
            </a:pathLst>
          </a:custGeom>
          <a:solidFill>
            <a:srgbClr val="CE914B"/>
          </a:solidFill>
        </p:spPr>
        <p:txBody>
          <a:bodyPr wrap="square" lIns="0" tIns="0" rIns="0" bIns="0" rtlCol="0"/>
          <a:lstStyle/>
          <a:p>
            <a:endParaRPr/>
          </a:p>
        </p:txBody>
      </p:sp>
      <p:sp>
        <p:nvSpPr>
          <p:cNvPr id="49" name="object 49"/>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50" name="object 50"/>
          <p:cNvSpPr txBox="1"/>
          <p:nvPr/>
        </p:nvSpPr>
        <p:spPr>
          <a:xfrm>
            <a:off x="504190" y="1264920"/>
            <a:ext cx="117030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3300"/>
                </a:solidFill>
                <a:latin typeface="Arial"/>
                <a:cs typeface="Arial"/>
              </a:rPr>
              <a:t>Figure</a:t>
            </a:r>
            <a:r>
              <a:rPr sz="2000" spc="-75" dirty="0">
                <a:solidFill>
                  <a:srgbClr val="FF3300"/>
                </a:solidFill>
                <a:latin typeface="Arial"/>
                <a:cs typeface="Arial"/>
              </a:rPr>
              <a:t> </a:t>
            </a:r>
            <a:r>
              <a:rPr sz="2000" spc="-5" dirty="0">
                <a:solidFill>
                  <a:srgbClr val="FF3300"/>
                </a:solidFill>
                <a:latin typeface="Arial"/>
                <a:cs typeface="Arial"/>
              </a:rPr>
              <a:t>6.4</a:t>
            </a:r>
            <a:endParaRPr sz="2000">
              <a:latin typeface="Arial"/>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3089910" cy="452120"/>
          </a:xfrm>
          <a:prstGeom prst="rect">
            <a:avLst/>
          </a:prstGeom>
        </p:spPr>
        <p:txBody>
          <a:bodyPr vert="horz" wrap="square" lIns="0" tIns="12700" rIns="0" bIns="0" rtlCol="0">
            <a:spAutoFit/>
          </a:bodyPr>
          <a:lstStyle/>
          <a:p>
            <a:pPr marL="12700">
              <a:lnSpc>
                <a:spcPct val="100000"/>
              </a:lnSpc>
              <a:spcBef>
                <a:spcPts val="100"/>
              </a:spcBef>
            </a:pPr>
            <a:r>
              <a:rPr sz="2800" spc="-5" dirty="0"/>
              <a:t>Learning</a:t>
            </a:r>
            <a:r>
              <a:rPr sz="2800" spc="-55" dirty="0"/>
              <a:t> </a:t>
            </a:r>
            <a:r>
              <a:rPr sz="2800" spc="-5" dirty="0"/>
              <a:t>objectives</a:t>
            </a:r>
            <a:endParaRPr sz="2800"/>
          </a:p>
        </p:txBody>
      </p:sp>
      <p:sp>
        <p:nvSpPr>
          <p:cNvPr id="5" name="object 5"/>
          <p:cNvSpPr txBox="1"/>
          <p:nvPr/>
        </p:nvSpPr>
        <p:spPr>
          <a:xfrm>
            <a:off x="572769" y="145034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6" name="object 6"/>
          <p:cNvSpPr txBox="1"/>
          <p:nvPr/>
        </p:nvSpPr>
        <p:spPr>
          <a:xfrm>
            <a:off x="915669" y="1482090"/>
            <a:ext cx="7480300" cy="756920"/>
          </a:xfrm>
          <a:prstGeom prst="rect">
            <a:avLst/>
          </a:prstGeom>
        </p:spPr>
        <p:txBody>
          <a:bodyPr vert="horz" wrap="square" lIns="0" tIns="12700" rIns="0" bIns="0" rtlCol="0">
            <a:spAutoFit/>
          </a:bodyPr>
          <a:lstStyle/>
          <a:p>
            <a:pPr marL="12700" marR="5080">
              <a:lnSpc>
                <a:spcPct val="100000"/>
              </a:lnSpc>
              <a:spcBef>
                <a:spcPts val="100"/>
              </a:spcBef>
            </a:pPr>
            <a:r>
              <a:rPr sz="2400" spc="-10" dirty="0">
                <a:solidFill>
                  <a:srgbClr val="663300"/>
                </a:solidFill>
                <a:latin typeface="Arial"/>
                <a:cs typeface="Arial"/>
              </a:rPr>
              <a:t>Know </a:t>
            </a:r>
            <a:r>
              <a:rPr sz="2400" spc="-5" dirty="0">
                <a:solidFill>
                  <a:srgbClr val="663300"/>
                </a:solidFill>
                <a:latin typeface="Arial"/>
                <a:cs typeface="Arial"/>
              </a:rPr>
              <a:t>what </a:t>
            </a:r>
            <a:r>
              <a:rPr sz="2400" dirty="0">
                <a:solidFill>
                  <a:srgbClr val="663300"/>
                </a:solidFill>
                <a:latin typeface="Arial"/>
                <a:cs typeface="Arial"/>
              </a:rPr>
              <a:t>a modern </a:t>
            </a:r>
            <a:r>
              <a:rPr sz="2400" spc="-5" dirty="0">
                <a:solidFill>
                  <a:srgbClr val="663300"/>
                </a:solidFill>
                <a:latin typeface="Arial"/>
                <a:cs typeface="Arial"/>
              </a:rPr>
              <a:t>operating </a:t>
            </a:r>
            <a:r>
              <a:rPr sz="2400" dirty="0">
                <a:solidFill>
                  <a:srgbClr val="663300"/>
                </a:solidFill>
                <a:latin typeface="Arial"/>
                <a:cs typeface="Arial"/>
              </a:rPr>
              <a:t>system </a:t>
            </a:r>
            <a:r>
              <a:rPr sz="2400" spc="-10" dirty="0">
                <a:solidFill>
                  <a:srgbClr val="663300"/>
                </a:solidFill>
                <a:latin typeface="Arial"/>
                <a:cs typeface="Arial"/>
              </a:rPr>
              <a:t>does </a:t>
            </a:r>
            <a:r>
              <a:rPr sz="2400" dirty="0">
                <a:solidFill>
                  <a:srgbClr val="663300"/>
                </a:solidFill>
                <a:latin typeface="Arial"/>
                <a:cs typeface="Arial"/>
              </a:rPr>
              <a:t>to </a:t>
            </a:r>
            <a:r>
              <a:rPr sz="2400" spc="-5" dirty="0">
                <a:solidFill>
                  <a:srgbClr val="663300"/>
                </a:solidFill>
                <a:latin typeface="Arial"/>
                <a:cs typeface="Arial"/>
              </a:rPr>
              <a:t>support  distributed </a:t>
            </a:r>
            <a:r>
              <a:rPr sz="2400" spc="-10" dirty="0">
                <a:solidFill>
                  <a:srgbClr val="663300"/>
                </a:solidFill>
                <a:latin typeface="Arial"/>
                <a:cs typeface="Arial"/>
              </a:rPr>
              <a:t>applications </a:t>
            </a:r>
            <a:r>
              <a:rPr sz="2400" spc="-5" dirty="0">
                <a:solidFill>
                  <a:srgbClr val="663300"/>
                </a:solidFill>
                <a:latin typeface="Arial"/>
                <a:cs typeface="Arial"/>
              </a:rPr>
              <a:t>and</a:t>
            </a:r>
            <a:r>
              <a:rPr sz="2400" spc="5" dirty="0">
                <a:solidFill>
                  <a:srgbClr val="663300"/>
                </a:solidFill>
                <a:latin typeface="Arial"/>
                <a:cs typeface="Arial"/>
              </a:rPr>
              <a:t> </a:t>
            </a:r>
            <a:r>
              <a:rPr sz="2400" spc="-5" dirty="0">
                <a:solidFill>
                  <a:srgbClr val="663300"/>
                </a:solidFill>
                <a:latin typeface="Arial"/>
                <a:cs typeface="Arial"/>
              </a:rPr>
              <a:t>middleware</a:t>
            </a:r>
            <a:endParaRPr sz="2400">
              <a:latin typeface="Arial"/>
              <a:cs typeface="Arial"/>
            </a:endParaRPr>
          </a:p>
        </p:txBody>
      </p:sp>
      <p:sp>
        <p:nvSpPr>
          <p:cNvPr id="7" name="object 7"/>
          <p:cNvSpPr txBox="1"/>
          <p:nvPr/>
        </p:nvSpPr>
        <p:spPr>
          <a:xfrm>
            <a:off x="1029969" y="2200909"/>
            <a:ext cx="153035" cy="688340"/>
          </a:xfrm>
          <a:prstGeom prst="rect">
            <a:avLst/>
          </a:prstGeom>
        </p:spPr>
        <p:txBody>
          <a:bodyPr vert="horz" wrap="square" lIns="0" tIns="69850" rIns="0" bIns="0" rtlCol="0">
            <a:spAutoFit/>
          </a:bodyPr>
          <a:lstStyle/>
          <a:p>
            <a:pPr marL="12700">
              <a:lnSpc>
                <a:spcPct val="100000"/>
              </a:lnSpc>
              <a:spcBef>
                <a:spcPts val="550"/>
              </a:spcBef>
            </a:pPr>
            <a:r>
              <a:rPr sz="1800" dirty="0">
                <a:solidFill>
                  <a:srgbClr val="663300"/>
                </a:solidFill>
                <a:latin typeface="Arial"/>
                <a:cs typeface="Arial"/>
              </a:rPr>
              <a:t>–</a:t>
            </a:r>
            <a:endParaRPr sz="1800">
              <a:latin typeface="Arial"/>
              <a:cs typeface="Arial"/>
            </a:endParaRPr>
          </a:p>
          <a:p>
            <a:pPr marL="12700">
              <a:lnSpc>
                <a:spcPct val="100000"/>
              </a:lnSpc>
              <a:spcBef>
                <a:spcPts val="450"/>
              </a:spcBef>
            </a:pPr>
            <a:r>
              <a:rPr sz="1800" dirty="0">
                <a:solidFill>
                  <a:srgbClr val="663300"/>
                </a:solidFill>
                <a:latin typeface="Arial"/>
                <a:cs typeface="Arial"/>
              </a:rPr>
              <a:t>–</a:t>
            </a:r>
            <a:endParaRPr sz="1800">
              <a:latin typeface="Arial"/>
              <a:cs typeface="Arial"/>
            </a:endParaRPr>
          </a:p>
        </p:txBody>
      </p:sp>
      <p:sp>
        <p:nvSpPr>
          <p:cNvPr id="8" name="object 8"/>
          <p:cNvSpPr txBox="1"/>
          <p:nvPr/>
        </p:nvSpPr>
        <p:spPr>
          <a:xfrm>
            <a:off x="1315719" y="2212340"/>
            <a:ext cx="2738755" cy="688340"/>
          </a:xfrm>
          <a:prstGeom prst="rect">
            <a:avLst/>
          </a:prstGeom>
        </p:spPr>
        <p:txBody>
          <a:bodyPr vert="horz" wrap="square" lIns="0" tIns="12700" rIns="0" bIns="0" rtlCol="0">
            <a:spAutoFit/>
          </a:bodyPr>
          <a:lstStyle/>
          <a:p>
            <a:pPr marL="12700" marR="5080">
              <a:lnSpc>
                <a:spcPct val="120800"/>
              </a:lnSpc>
              <a:spcBef>
                <a:spcPts val="100"/>
              </a:spcBef>
            </a:pPr>
            <a:r>
              <a:rPr sz="1800" spc="-10" dirty="0">
                <a:solidFill>
                  <a:srgbClr val="663300"/>
                </a:solidFill>
                <a:latin typeface="Arial"/>
                <a:cs typeface="Arial"/>
              </a:rPr>
              <a:t>Definition of network </a:t>
            </a:r>
            <a:r>
              <a:rPr sz="1800" spc="-5" dirty="0">
                <a:solidFill>
                  <a:srgbClr val="663300"/>
                </a:solidFill>
                <a:latin typeface="Arial"/>
                <a:cs typeface="Arial"/>
              </a:rPr>
              <a:t>OS  </a:t>
            </a:r>
            <a:r>
              <a:rPr sz="1800" spc="-10" dirty="0">
                <a:solidFill>
                  <a:srgbClr val="663300"/>
                </a:solidFill>
                <a:latin typeface="Arial"/>
                <a:cs typeface="Arial"/>
              </a:rPr>
              <a:t>Definition of </a:t>
            </a:r>
            <a:r>
              <a:rPr sz="1800" spc="-5" dirty="0">
                <a:solidFill>
                  <a:srgbClr val="663300"/>
                </a:solidFill>
                <a:latin typeface="Arial"/>
                <a:cs typeface="Arial"/>
              </a:rPr>
              <a:t>distributed</a:t>
            </a:r>
            <a:r>
              <a:rPr sz="1800" spc="-20" dirty="0">
                <a:solidFill>
                  <a:srgbClr val="663300"/>
                </a:solidFill>
                <a:latin typeface="Arial"/>
                <a:cs typeface="Arial"/>
              </a:rPr>
              <a:t> </a:t>
            </a:r>
            <a:r>
              <a:rPr sz="1800" spc="-5" dirty="0">
                <a:solidFill>
                  <a:srgbClr val="663300"/>
                </a:solidFill>
                <a:latin typeface="Arial"/>
                <a:cs typeface="Arial"/>
              </a:rPr>
              <a:t>OS</a:t>
            </a:r>
            <a:endParaRPr sz="1800">
              <a:latin typeface="Arial"/>
              <a:cs typeface="Arial"/>
            </a:endParaRPr>
          </a:p>
        </p:txBody>
      </p:sp>
      <p:sp>
        <p:nvSpPr>
          <p:cNvPr id="9" name="object 9"/>
          <p:cNvSpPr txBox="1"/>
          <p:nvPr/>
        </p:nvSpPr>
        <p:spPr>
          <a:xfrm>
            <a:off x="572769" y="303530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10" name="object 10"/>
          <p:cNvSpPr txBox="1"/>
          <p:nvPr/>
        </p:nvSpPr>
        <p:spPr>
          <a:xfrm>
            <a:off x="572769" y="428879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11" name="object 11"/>
          <p:cNvSpPr txBox="1"/>
          <p:nvPr/>
        </p:nvSpPr>
        <p:spPr>
          <a:xfrm>
            <a:off x="572769" y="5148579"/>
            <a:ext cx="116205" cy="330200"/>
          </a:xfrm>
          <a:prstGeom prst="rect">
            <a:avLst/>
          </a:prstGeom>
        </p:spPr>
        <p:txBody>
          <a:bodyPr vert="horz" wrap="square" lIns="0" tIns="12700" rIns="0" bIns="0" rtlCol="0">
            <a:spAutoFit/>
          </a:bodyPr>
          <a:lstStyle/>
          <a:p>
            <a:pPr marL="12700">
              <a:lnSpc>
                <a:spcPct val="100000"/>
              </a:lnSpc>
              <a:spcBef>
                <a:spcPts val="100"/>
              </a:spcBef>
            </a:pPr>
            <a:r>
              <a:rPr sz="2000" spc="-815" dirty="0">
                <a:solidFill>
                  <a:srgbClr val="663300"/>
                </a:solidFill>
                <a:latin typeface="Symbol"/>
                <a:cs typeface="Symbol"/>
              </a:rPr>
              <a:t></a:t>
            </a:r>
            <a:endParaRPr sz="2000">
              <a:latin typeface="Symbol"/>
              <a:cs typeface="Symbol"/>
            </a:endParaRPr>
          </a:p>
        </p:txBody>
      </p:sp>
      <p:sp>
        <p:nvSpPr>
          <p:cNvPr id="12" name="object 12"/>
          <p:cNvSpPr txBox="1"/>
          <p:nvPr/>
        </p:nvSpPr>
        <p:spPr>
          <a:xfrm>
            <a:off x="915669" y="3065779"/>
            <a:ext cx="7696834" cy="2733040"/>
          </a:xfrm>
          <a:prstGeom prst="rect">
            <a:avLst/>
          </a:prstGeom>
        </p:spPr>
        <p:txBody>
          <a:bodyPr vert="horz" wrap="square" lIns="0" tIns="12700" rIns="0" bIns="0" rtlCol="0">
            <a:spAutoFit/>
          </a:bodyPr>
          <a:lstStyle/>
          <a:p>
            <a:pPr marL="12700" marR="467995">
              <a:lnSpc>
                <a:spcPct val="100000"/>
              </a:lnSpc>
              <a:spcBef>
                <a:spcPts val="100"/>
              </a:spcBef>
            </a:pPr>
            <a:r>
              <a:rPr sz="2400" spc="-5" dirty="0">
                <a:solidFill>
                  <a:srgbClr val="663300"/>
                </a:solidFill>
                <a:latin typeface="Arial"/>
                <a:cs typeface="Arial"/>
              </a:rPr>
              <a:t>Understand the </a:t>
            </a:r>
            <a:r>
              <a:rPr sz="2400" spc="-10" dirty="0">
                <a:solidFill>
                  <a:srgbClr val="663300"/>
                </a:solidFill>
                <a:latin typeface="Arial"/>
                <a:cs typeface="Arial"/>
              </a:rPr>
              <a:t>relevant </a:t>
            </a:r>
            <a:r>
              <a:rPr sz="2400" spc="-5" dirty="0">
                <a:solidFill>
                  <a:srgbClr val="663300"/>
                </a:solidFill>
                <a:latin typeface="Arial"/>
                <a:cs typeface="Arial"/>
              </a:rPr>
              <a:t>abstractions and techniques,  focussing </a:t>
            </a:r>
            <a:r>
              <a:rPr sz="2400" spc="-10" dirty="0">
                <a:solidFill>
                  <a:srgbClr val="663300"/>
                </a:solidFill>
                <a:latin typeface="Arial"/>
                <a:cs typeface="Arial"/>
              </a:rPr>
              <a:t>on:</a:t>
            </a:r>
            <a:endParaRPr sz="2400">
              <a:latin typeface="Arial"/>
              <a:cs typeface="Arial"/>
            </a:endParaRPr>
          </a:p>
          <a:p>
            <a:pPr marL="412750" indent="-285750">
              <a:lnSpc>
                <a:spcPct val="100000"/>
              </a:lnSpc>
              <a:spcBef>
                <a:spcPts val="450"/>
              </a:spcBef>
              <a:buChar char="–"/>
              <a:tabLst>
                <a:tab pos="412115" algn="l"/>
                <a:tab pos="412750" algn="l"/>
              </a:tabLst>
            </a:pPr>
            <a:r>
              <a:rPr sz="1800" spc="-5" dirty="0">
                <a:solidFill>
                  <a:srgbClr val="663300"/>
                </a:solidFill>
                <a:latin typeface="Arial"/>
                <a:cs typeface="Arial"/>
              </a:rPr>
              <a:t>processes, </a:t>
            </a:r>
            <a:r>
              <a:rPr sz="1800" spc="-10" dirty="0">
                <a:solidFill>
                  <a:srgbClr val="663300"/>
                </a:solidFill>
                <a:latin typeface="Arial"/>
                <a:cs typeface="Arial"/>
              </a:rPr>
              <a:t>threads, ports </a:t>
            </a:r>
            <a:r>
              <a:rPr sz="1800" spc="-5" dirty="0">
                <a:solidFill>
                  <a:srgbClr val="663300"/>
                </a:solidFill>
                <a:latin typeface="Arial"/>
                <a:cs typeface="Arial"/>
              </a:rPr>
              <a:t>and </a:t>
            </a:r>
            <a:r>
              <a:rPr sz="1800" spc="-10" dirty="0">
                <a:solidFill>
                  <a:srgbClr val="663300"/>
                </a:solidFill>
                <a:latin typeface="Arial"/>
                <a:cs typeface="Arial"/>
              </a:rPr>
              <a:t>support </a:t>
            </a:r>
            <a:r>
              <a:rPr sz="1800" spc="-5" dirty="0">
                <a:solidFill>
                  <a:srgbClr val="663300"/>
                </a:solidFill>
                <a:latin typeface="Arial"/>
                <a:cs typeface="Arial"/>
              </a:rPr>
              <a:t>for invocation</a:t>
            </a:r>
            <a:r>
              <a:rPr sz="1800" spc="45" dirty="0">
                <a:solidFill>
                  <a:srgbClr val="663300"/>
                </a:solidFill>
                <a:latin typeface="Arial"/>
                <a:cs typeface="Arial"/>
              </a:rPr>
              <a:t> </a:t>
            </a:r>
            <a:r>
              <a:rPr sz="1800" spc="-5" dirty="0">
                <a:solidFill>
                  <a:srgbClr val="663300"/>
                </a:solidFill>
                <a:latin typeface="Arial"/>
                <a:cs typeface="Arial"/>
              </a:rPr>
              <a:t>mechanisms.</a:t>
            </a:r>
            <a:endParaRPr sz="1800">
              <a:latin typeface="Arial"/>
              <a:cs typeface="Arial"/>
            </a:endParaRPr>
          </a:p>
          <a:p>
            <a:pPr marL="12700">
              <a:lnSpc>
                <a:spcPct val="100000"/>
              </a:lnSpc>
              <a:spcBef>
                <a:spcPts val="1500"/>
              </a:spcBef>
            </a:pPr>
            <a:r>
              <a:rPr sz="2400" spc="-5" dirty="0">
                <a:solidFill>
                  <a:srgbClr val="663300"/>
                </a:solidFill>
                <a:latin typeface="Arial"/>
                <a:cs typeface="Arial"/>
              </a:rPr>
              <a:t>Understand the options </a:t>
            </a:r>
            <a:r>
              <a:rPr sz="2400" dirty="0">
                <a:solidFill>
                  <a:srgbClr val="663300"/>
                </a:solidFill>
                <a:latin typeface="Arial"/>
                <a:cs typeface="Arial"/>
              </a:rPr>
              <a:t>for </a:t>
            </a:r>
            <a:r>
              <a:rPr sz="2400" spc="-5" dirty="0">
                <a:solidFill>
                  <a:srgbClr val="663300"/>
                </a:solidFill>
                <a:latin typeface="Arial"/>
                <a:cs typeface="Arial"/>
              </a:rPr>
              <a:t>operating system</a:t>
            </a:r>
            <a:r>
              <a:rPr sz="2400" spc="20" dirty="0">
                <a:solidFill>
                  <a:srgbClr val="663300"/>
                </a:solidFill>
                <a:latin typeface="Arial"/>
                <a:cs typeface="Arial"/>
              </a:rPr>
              <a:t> </a:t>
            </a:r>
            <a:r>
              <a:rPr sz="2400" spc="-5" dirty="0">
                <a:solidFill>
                  <a:srgbClr val="663300"/>
                </a:solidFill>
                <a:latin typeface="Arial"/>
                <a:cs typeface="Arial"/>
              </a:rPr>
              <a:t>architecture</a:t>
            </a:r>
            <a:endParaRPr sz="2400">
              <a:latin typeface="Arial"/>
              <a:cs typeface="Arial"/>
            </a:endParaRPr>
          </a:p>
          <a:p>
            <a:pPr marL="412750" indent="-285750">
              <a:lnSpc>
                <a:spcPct val="100000"/>
              </a:lnSpc>
              <a:spcBef>
                <a:spcPts val="450"/>
              </a:spcBef>
              <a:buChar char="–"/>
              <a:tabLst>
                <a:tab pos="412115" algn="l"/>
                <a:tab pos="412750" algn="l"/>
              </a:tabLst>
            </a:pPr>
            <a:r>
              <a:rPr sz="1800" spc="-10" dirty="0">
                <a:solidFill>
                  <a:srgbClr val="663300"/>
                </a:solidFill>
                <a:latin typeface="Arial"/>
                <a:cs typeface="Arial"/>
              </a:rPr>
              <a:t>monolithic and</a:t>
            </a:r>
            <a:r>
              <a:rPr sz="1800" spc="5" dirty="0">
                <a:solidFill>
                  <a:srgbClr val="663300"/>
                </a:solidFill>
                <a:latin typeface="Arial"/>
                <a:cs typeface="Arial"/>
              </a:rPr>
              <a:t> </a:t>
            </a:r>
            <a:r>
              <a:rPr sz="1800" spc="-5" dirty="0">
                <a:solidFill>
                  <a:srgbClr val="663300"/>
                </a:solidFill>
                <a:latin typeface="Arial"/>
                <a:cs typeface="Arial"/>
              </a:rPr>
              <a:t>micro-kernels</a:t>
            </a:r>
            <a:endParaRPr sz="1800">
              <a:latin typeface="Arial"/>
              <a:cs typeface="Arial"/>
            </a:endParaRPr>
          </a:p>
          <a:p>
            <a:pPr marL="12700">
              <a:lnSpc>
                <a:spcPct val="100000"/>
              </a:lnSpc>
              <a:spcBef>
                <a:spcPts val="1250"/>
              </a:spcBef>
            </a:pPr>
            <a:r>
              <a:rPr sz="2000" spc="-5" dirty="0">
                <a:solidFill>
                  <a:srgbClr val="FF3300"/>
                </a:solidFill>
                <a:latin typeface="Arial"/>
                <a:cs typeface="Arial"/>
              </a:rPr>
              <a:t>If</a:t>
            </a:r>
            <a:r>
              <a:rPr sz="2000" spc="-20" dirty="0">
                <a:solidFill>
                  <a:srgbClr val="FF3300"/>
                </a:solidFill>
                <a:latin typeface="Arial"/>
                <a:cs typeface="Arial"/>
              </a:rPr>
              <a:t> </a:t>
            </a:r>
            <a:r>
              <a:rPr sz="2000" spc="-5" dirty="0">
                <a:solidFill>
                  <a:srgbClr val="FF3300"/>
                </a:solidFill>
                <a:latin typeface="Arial"/>
                <a:cs typeface="Arial"/>
              </a:rPr>
              <a:t>time:</a:t>
            </a:r>
            <a:endParaRPr sz="2000">
              <a:latin typeface="Arial"/>
              <a:cs typeface="Arial"/>
            </a:endParaRPr>
          </a:p>
          <a:p>
            <a:pPr marL="412750" indent="-285750">
              <a:lnSpc>
                <a:spcPct val="100000"/>
              </a:lnSpc>
              <a:spcBef>
                <a:spcPts val="390"/>
              </a:spcBef>
              <a:buClr>
                <a:srgbClr val="663300"/>
              </a:buClr>
              <a:buChar char="–"/>
              <a:tabLst>
                <a:tab pos="412115" algn="l"/>
                <a:tab pos="412750" algn="l"/>
              </a:tabLst>
            </a:pPr>
            <a:r>
              <a:rPr sz="1600" spc="-5" dirty="0">
                <a:solidFill>
                  <a:srgbClr val="FF3300"/>
                </a:solidFill>
                <a:latin typeface="Arial"/>
                <a:cs typeface="Arial"/>
              </a:rPr>
              <a:t>Lightweight RPC</a:t>
            </a:r>
            <a:endParaRPr sz="1600">
              <a:latin typeface="Arial"/>
              <a:cs typeface="Arial"/>
            </a:endParaRPr>
          </a:p>
        </p:txBody>
      </p:sp>
      <p:sp>
        <p:nvSpPr>
          <p:cNvPr id="13" name="object 13"/>
          <p:cNvSpPr txBox="1"/>
          <p:nvPr/>
        </p:nvSpPr>
        <p:spPr>
          <a:xfrm>
            <a:off x="964184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314450" y="2835908"/>
            <a:ext cx="7175500" cy="2215991"/>
          </a:xfrm>
        </p:spPr>
        <p:txBody>
          <a:bodyPr/>
          <a:lstStyle/>
          <a:p>
            <a:r>
              <a:rPr lang="en-US" sz="2400" dirty="0" smtClean="0"/>
              <a:t>Copy-on-write is a general technique ,consider regions RA and RB whose memory is shared copy-on-write  between two processes A and </a:t>
            </a:r>
            <a:r>
              <a:rPr lang="en-US" sz="2400" dirty="0" err="1" smtClean="0"/>
              <a:t>B,let</a:t>
            </a:r>
            <a:r>
              <a:rPr lang="en-US" sz="2400" dirty="0" smtClean="0"/>
              <a:t> us assume that process A set region RA </a:t>
            </a:r>
            <a:r>
              <a:rPr lang="en-US" sz="2400" dirty="0" err="1" smtClean="0"/>
              <a:t>andto</a:t>
            </a:r>
            <a:r>
              <a:rPr lang="en-US" sz="2400" dirty="0" smtClean="0"/>
              <a:t> be copy-inherited by its child process B and the region RB was thus created in process B</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949" y="774445"/>
            <a:ext cx="7404100" cy="553998"/>
          </a:xfrm>
        </p:spPr>
        <p:txBody>
          <a:bodyPr/>
          <a:lstStyle/>
          <a:p>
            <a:r>
              <a:rPr lang="en-US" dirty="0" smtClean="0"/>
              <a:t>6.4.3 Threads</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C:\Users\GOPI\Desktop\Capture.PNG"/>
          <p:cNvPicPr>
            <a:picLocks noChangeAspect="1" noChangeArrowheads="1"/>
          </p:cNvPicPr>
          <p:nvPr/>
        </p:nvPicPr>
        <p:blipFill>
          <a:blip r:embed="rId2"/>
          <a:srcRect/>
          <a:stretch>
            <a:fillRect/>
          </a:stretch>
        </p:blipFill>
        <p:spPr bwMode="auto">
          <a:xfrm>
            <a:off x="457200" y="1447800"/>
            <a:ext cx="9067800" cy="5181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2050" name="Picture 2" descr="C:\Users\GOPI\Desktop\Capture.PNG"/>
          <p:cNvPicPr>
            <a:picLocks noChangeAspect="1" noChangeArrowheads="1"/>
          </p:cNvPicPr>
          <p:nvPr/>
        </p:nvPicPr>
        <p:blipFill>
          <a:blip r:embed="rId2"/>
          <a:srcRect/>
          <a:stretch>
            <a:fillRect/>
          </a:stretch>
        </p:blipFill>
        <p:spPr bwMode="auto">
          <a:xfrm>
            <a:off x="533400" y="457200"/>
            <a:ext cx="8615363" cy="60198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9</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p:nvPr/>
        </p:nvSpPr>
        <p:spPr>
          <a:xfrm>
            <a:off x="2857500" y="2042160"/>
            <a:ext cx="3887470" cy="3886200"/>
          </a:xfrm>
          <a:custGeom>
            <a:avLst/>
            <a:gdLst/>
            <a:ahLst/>
            <a:cxnLst/>
            <a:rect l="l" t="t" r="r" b="b"/>
            <a:pathLst>
              <a:path w="3887470" h="3886200">
                <a:moveTo>
                  <a:pt x="2185305" y="3873500"/>
                </a:moveTo>
                <a:lnTo>
                  <a:pt x="1701158" y="3873500"/>
                </a:lnTo>
                <a:lnTo>
                  <a:pt x="1748784" y="3886200"/>
                </a:lnTo>
                <a:lnTo>
                  <a:pt x="2137629" y="3886200"/>
                </a:lnTo>
                <a:lnTo>
                  <a:pt x="2185305" y="3873500"/>
                </a:lnTo>
                <a:close/>
              </a:path>
              <a:path w="3887470" h="3886200">
                <a:moveTo>
                  <a:pt x="2279426" y="3860800"/>
                </a:moveTo>
                <a:lnTo>
                  <a:pt x="1607131" y="3860800"/>
                </a:lnTo>
                <a:lnTo>
                  <a:pt x="1653936" y="3873500"/>
                </a:lnTo>
                <a:lnTo>
                  <a:pt x="2232574" y="3873500"/>
                </a:lnTo>
                <a:lnTo>
                  <a:pt x="2279426" y="3860800"/>
                </a:lnTo>
                <a:close/>
              </a:path>
              <a:path w="3887470" h="3886200">
                <a:moveTo>
                  <a:pt x="2325849" y="38100"/>
                </a:moveTo>
                <a:lnTo>
                  <a:pt x="1560753" y="38100"/>
                </a:lnTo>
                <a:lnTo>
                  <a:pt x="1424302" y="76200"/>
                </a:lnTo>
                <a:lnTo>
                  <a:pt x="1164517" y="152400"/>
                </a:lnTo>
                <a:lnTo>
                  <a:pt x="1123056" y="177800"/>
                </a:lnTo>
                <a:lnTo>
                  <a:pt x="1082150" y="190500"/>
                </a:lnTo>
                <a:lnTo>
                  <a:pt x="1002052" y="241300"/>
                </a:lnTo>
                <a:lnTo>
                  <a:pt x="962883" y="254000"/>
                </a:lnTo>
                <a:lnTo>
                  <a:pt x="924316" y="279400"/>
                </a:lnTo>
                <a:lnTo>
                  <a:pt x="886362" y="304800"/>
                </a:lnTo>
                <a:lnTo>
                  <a:pt x="849035" y="330200"/>
                </a:lnTo>
                <a:lnTo>
                  <a:pt x="812344" y="355600"/>
                </a:lnTo>
                <a:lnTo>
                  <a:pt x="776301" y="381000"/>
                </a:lnTo>
                <a:lnTo>
                  <a:pt x="740919" y="406400"/>
                </a:lnTo>
                <a:lnTo>
                  <a:pt x="706209" y="431800"/>
                </a:lnTo>
                <a:lnTo>
                  <a:pt x="672183" y="457200"/>
                </a:lnTo>
                <a:lnTo>
                  <a:pt x="638852" y="482600"/>
                </a:lnTo>
                <a:lnTo>
                  <a:pt x="606227" y="520700"/>
                </a:lnTo>
                <a:lnTo>
                  <a:pt x="574321" y="546100"/>
                </a:lnTo>
                <a:lnTo>
                  <a:pt x="543145" y="584200"/>
                </a:lnTo>
                <a:lnTo>
                  <a:pt x="512710" y="609600"/>
                </a:lnTo>
                <a:lnTo>
                  <a:pt x="483029" y="647700"/>
                </a:lnTo>
                <a:lnTo>
                  <a:pt x="454113" y="673100"/>
                </a:lnTo>
                <a:lnTo>
                  <a:pt x="425973" y="711200"/>
                </a:lnTo>
                <a:lnTo>
                  <a:pt x="398622" y="749300"/>
                </a:lnTo>
                <a:lnTo>
                  <a:pt x="372070" y="787400"/>
                </a:lnTo>
                <a:lnTo>
                  <a:pt x="346330" y="812800"/>
                </a:lnTo>
                <a:lnTo>
                  <a:pt x="321413" y="850900"/>
                </a:lnTo>
                <a:lnTo>
                  <a:pt x="297330" y="889000"/>
                </a:lnTo>
                <a:lnTo>
                  <a:pt x="274094" y="927100"/>
                </a:lnTo>
                <a:lnTo>
                  <a:pt x="251716" y="965200"/>
                </a:lnTo>
                <a:lnTo>
                  <a:pt x="230208" y="1003300"/>
                </a:lnTo>
                <a:lnTo>
                  <a:pt x="209580" y="1041400"/>
                </a:lnTo>
                <a:lnTo>
                  <a:pt x="189846" y="1092200"/>
                </a:lnTo>
                <a:lnTo>
                  <a:pt x="171016" y="1130300"/>
                </a:lnTo>
                <a:lnTo>
                  <a:pt x="153102" y="1168400"/>
                </a:lnTo>
                <a:lnTo>
                  <a:pt x="136116" y="1206500"/>
                </a:lnTo>
                <a:lnTo>
                  <a:pt x="120069" y="1257300"/>
                </a:lnTo>
                <a:lnTo>
                  <a:pt x="104973" y="1295400"/>
                </a:lnTo>
                <a:lnTo>
                  <a:pt x="90840" y="1346200"/>
                </a:lnTo>
                <a:lnTo>
                  <a:pt x="77681" y="1384300"/>
                </a:lnTo>
                <a:lnTo>
                  <a:pt x="65508" y="1435100"/>
                </a:lnTo>
                <a:lnTo>
                  <a:pt x="54333" y="1473200"/>
                </a:lnTo>
                <a:lnTo>
                  <a:pt x="44167" y="1524000"/>
                </a:lnTo>
                <a:lnTo>
                  <a:pt x="35021" y="1562100"/>
                </a:lnTo>
                <a:lnTo>
                  <a:pt x="26908" y="1612900"/>
                </a:lnTo>
                <a:lnTo>
                  <a:pt x="19839" y="1663700"/>
                </a:lnTo>
                <a:lnTo>
                  <a:pt x="13825" y="1701800"/>
                </a:lnTo>
                <a:lnTo>
                  <a:pt x="8879" y="1752600"/>
                </a:lnTo>
                <a:lnTo>
                  <a:pt x="5012" y="1803400"/>
                </a:lnTo>
                <a:lnTo>
                  <a:pt x="2235" y="1854200"/>
                </a:lnTo>
                <a:lnTo>
                  <a:pt x="560" y="1905000"/>
                </a:lnTo>
                <a:lnTo>
                  <a:pt x="0" y="1943100"/>
                </a:lnTo>
                <a:lnTo>
                  <a:pt x="560" y="1993900"/>
                </a:lnTo>
                <a:lnTo>
                  <a:pt x="2235" y="2044700"/>
                </a:lnTo>
                <a:lnTo>
                  <a:pt x="5012" y="2095500"/>
                </a:lnTo>
                <a:lnTo>
                  <a:pt x="8879" y="2146300"/>
                </a:lnTo>
                <a:lnTo>
                  <a:pt x="13825" y="2197100"/>
                </a:lnTo>
                <a:lnTo>
                  <a:pt x="19839" y="2235200"/>
                </a:lnTo>
                <a:lnTo>
                  <a:pt x="26908" y="2286000"/>
                </a:lnTo>
                <a:lnTo>
                  <a:pt x="35021" y="2336800"/>
                </a:lnTo>
                <a:lnTo>
                  <a:pt x="44167" y="2374900"/>
                </a:lnTo>
                <a:lnTo>
                  <a:pt x="54333" y="2425700"/>
                </a:lnTo>
                <a:lnTo>
                  <a:pt x="65508" y="2463800"/>
                </a:lnTo>
                <a:lnTo>
                  <a:pt x="77681" y="2514600"/>
                </a:lnTo>
                <a:lnTo>
                  <a:pt x="90840" y="2552700"/>
                </a:lnTo>
                <a:lnTo>
                  <a:pt x="104973" y="2603500"/>
                </a:lnTo>
                <a:lnTo>
                  <a:pt x="120069" y="2641600"/>
                </a:lnTo>
                <a:lnTo>
                  <a:pt x="136116" y="2679700"/>
                </a:lnTo>
                <a:lnTo>
                  <a:pt x="153102" y="2730500"/>
                </a:lnTo>
                <a:lnTo>
                  <a:pt x="171016" y="2768600"/>
                </a:lnTo>
                <a:lnTo>
                  <a:pt x="189846" y="2806700"/>
                </a:lnTo>
                <a:lnTo>
                  <a:pt x="209580" y="2844800"/>
                </a:lnTo>
                <a:lnTo>
                  <a:pt x="230208" y="2895600"/>
                </a:lnTo>
                <a:lnTo>
                  <a:pt x="251716" y="2933700"/>
                </a:lnTo>
                <a:lnTo>
                  <a:pt x="274094" y="2971800"/>
                </a:lnTo>
                <a:lnTo>
                  <a:pt x="297330" y="3009900"/>
                </a:lnTo>
                <a:lnTo>
                  <a:pt x="321413" y="3048000"/>
                </a:lnTo>
                <a:lnTo>
                  <a:pt x="346330" y="3086100"/>
                </a:lnTo>
                <a:lnTo>
                  <a:pt x="372070" y="3111500"/>
                </a:lnTo>
                <a:lnTo>
                  <a:pt x="398622" y="3149600"/>
                </a:lnTo>
                <a:lnTo>
                  <a:pt x="425973" y="3187700"/>
                </a:lnTo>
                <a:lnTo>
                  <a:pt x="454113" y="3225800"/>
                </a:lnTo>
                <a:lnTo>
                  <a:pt x="483029" y="3251200"/>
                </a:lnTo>
                <a:lnTo>
                  <a:pt x="512710" y="3289300"/>
                </a:lnTo>
                <a:lnTo>
                  <a:pt x="543145" y="3314700"/>
                </a:lnTo>
                <a:lnTo>
                  <a:pt x="574321" y="3352800"/>
                </a:lnTo>
                <a:lnTo>
                  <a:pt x="606227" y="3378200"/>
                </a:lnTo>
                <a:lnTo>
                  <a:pt x="638852" y="3403600"/>
                </a:lnTo>
                <a:lnTo>
                  <a:pt x="672183" y="3441700"/>
                </a:lnTo>
                <a:lnTo>
                  <a:pt x="706209" y="3467100"/>
                </a:lnTo>
                <a:lnTo>
                  <a:pt x="740919" y="3492500"/>
                </a:lnTo>
                <a:lnTo>
                  <a:pt x="776301" y="3517900"/>
                </a:lnTo>
                <a:lnTo>
                  <a:pt x="812344" y="3543300"/>
                </a:lnTo>
                <a:lnTo>
                  <a:pt x="849035" y="3568700"/>
                </a:lnTo>
                <a:lnTo>
                  <a:pt x="886362" y="3594100"/>
                </a:lnTo>
                <a:lnTo>
                  <a:pt x="924316" y="3619500"/>
                </a:lnTo>
                <a:lnTo>
                  <a:pt x="962883" y="3644900"/>
                </a:lnTo>
                <a:lnTo>
                  <a:pt x="1002052" y="3657600"/>
                </a:lnTo>
                <a:lnTo>
                  <a:pt x="1082150" y="3708400"/>
                </a:lnTo>
                <a:lnTo>
                  <a:pt x="1164517" y="3733800"/>
                </a:lnTo>
                <a:lnTo>
                  <a:pt x="1206522" y="3759200"/>
                </a:lnTo>
                <a:lnTo>
                  <a:pt x="1292118" y="3784600"/>
                </a:lnTo>
                <a:lnTo>
                  <a:pt x="1560753" y="3860800"/>
                </a:lnTo>
                <a:lnTo>
                  <a:pt x="2325849" y="3860800"/>
                </a:lnTo>
                <a:lnTo>
                  <a:pt x="2594722" y="3784600"/>
                </a:lnTo>
                <a:lnTo>
                  <a:pt x="2680387" y="3759200"/>
                </a:lnTo>
                <a:lnTo>
                  <a:pt x="2722424" y="3733800"/>
                </a:lnTo>
                <a:lnTo>
                  <a:pt x="2804852" y="3708400"/>
                </a:lnTo>
                <a:lnTo>
                  <a:pt x="2885006" y="3657600"/>
                </a:lnTo>
                <a:lnTo>
                  <a:pt x="2924202" y="3644900"/>
                </a:lnTo>
                <a:lnTo>
                  <a:pt x="2962794" y="3619500"/>
                </a:lnTo>
                <a:lnTo>
                  <a:pt x="3000771" y="3594100"/>
                </a:lnTo>
                <a:lnTo>
                  <a:pt x="3038122" y="3568700"/>
                </a:lnTo>
                <a:lnTo>
                  <a:pt x="3074834" y="3543300"/>
                </a:lnTo>
                <a:lnTo>
                  <a:pt x="3110897" y="3517900"/>
                </a:lnTo>
                <a:lnTo>
                  <a:pt x="3146299" y="3492500"/>
                </a:lnTo>
                <a:lnTo>
                  <a:pt x="3181028" y="3467100"/>
                </a:lnTo>
                <a:lnTo>
                  <a:pt x="3215072" y="3441700"/>
                </a:lnTo>
                <a:lnTo>
                  <a:pt x="3248420" y="3403600"/>
                </a:lnTo>
                <a:lnTo>
                  <a:pt x="3281061" y="3378200"/>
                </a:lnTo>
                <a:lnTo>
                  <a:pt x="3312982" y="3352800"/>
                </a:lnTo>
                <a:lnTo>
                  <a:pt x="3344173" y="3314700"/>
                </a:lnTo>
                <a:lnTo>
                  <a:pt x="3374620" y="3289300"/>
                </a:lnTo>
                <a:lnTo>
                  <a:pt x="3404314" y="3251200"/>
                </a:lnTo>
                <a:lnTo>
                  <a:pt x="3433242" y="3225800"/>
                </a:lnTo>
                <a:lnTo>
                  <a:pt x="3461393" y="3187700"/>
                </a:lnTo>
                <a:lnTo>
                  <a:pt x="3488755" y="3149600"/>
                </a:lnTo>
                <a:lnTo>
                  <a:pt x="3515316" y="3111500"/>
                </a:lnTo>
                <a:lnTo>
                  <a:pt x="3541065" y="3086100"/>
                </a:lnTo>
                <a:lnTo>
                  <a:pt x="3565990" y="3048000"/>
                </a:lnTo>
                <a:lnTo>
                  <a:pt x="3590080" y="3009900"/>
                </a:lnTo>
                <a:lnTo>
                  <a:pt x="3613323" y="2971800"/>
                </a:lnTo>
                <a:lnTo>
                  <a:pt x="3635708" y="2933700"/>
                </a:lnTo>
                <a:lnTo>
                  <a:pt x="3657222" y="2895600"/>
                </a:lnTo>
                <a:lnTo>
                  <a:pt x="3677855" y="2844800"/>
                </a:lnTo>
                <a:lnTo>
                  <a:pt x="3697594" y="2806700"/>
                </a:lnTo>
                <a:lnTo>
                  <a:pt x="3716428" y="2768600"/>
                </a:lnTo>
                <a:lnTo>
                  <a:pt x="3734346" y="2730500"/>
                </a:lnTo>
                <a:lnTo>
                  <a:pt x="3751336" y="2679700"/>
                </a:lnTo>
                <a:lnTo>
                  <a:pt x="3767386" y="2641600"/>
                </a:lnTo>
                <a:lnTo>
                  <a:pt x="3782484" y="2603500"/>
                </a:lnTo>
                <a:lnTo>
                  <a:pt x="3796619" y="2552700"/>
                </a:lnTo>
                <a:lnTo>
                  <a:pt x="3809780" y="2514600"/>
                </a:lnTo>
                <a:lnTo>
                  <a:pt x="3821955" y="2463800"/>
                </a:lnTo>
                <a:lnTo>
                  <a:pt x="3833132" y="2425700"/>
                </a:lnTo>
                <a:lnTo>
                  <a:pt x="3843299" y="2374900"/>
                </a:lnTo>
                <a:lnTo>
                  <a:pt x="3852446" y="2336800"/>
                </a:lnTo>
                <a:lnTo>
                  <a:pt x="3860560" y="2286000"/>
                </a:lnTo>
                <a:lnTo>
                  <a:pt x="3867629" y="2235200"/>
                </a:lnTo>
                <a:lnTo>
                  <a:pt x="3873643" y="2197100"/>
                </a:lnTo>
                <a:lnTo>
                  <a:pt x="3878590" y="2146300"/>
                </a:lnTo>
                <a:lnTo>
                  <a:pt x="3882457" y="2095500"/>
                </a:lnTo>
                <a:lnTo>
                  <a:pt x="3885234" y="2044700"/>
                </a:lnTo>
                <a:lnTo>
                  <a:pt x="3886909" y="1993900"/>
                </a:lnTo>
                <a:lnTo>
                  <a:pt x="3887470" y="1943100"/>
                </a:lnTo>
                <a:lnTo>
                  <a:pt x="3886909" y="1905000"/>
                </a:lnTo>
                <a:lnTo>
                  <a:pt x="3885234" y="1854200"/>
                </a:lnTo>
                <a:lnTo>
                  <a:pt x="3882457" y="1803400"/>
                </a:lnTo>
                <a:lnTo>
                  <a:pt x="3878590" y="1752600"/>
                </a:lnTo>
                <a:lnTo>
                  <a:pt x="3873643" y="1701800"/>
                </a:lnTo>
                <a:lnTo>
                  <a:pt x="3867629" y="1663700"/>
                </a:lnTo>
                <a:lnTo>
                  <a:pt x="3860560" y="1612900"/>
                </a:lnTo>
                <a:lnTo>
                  <a:pt x="3852446" y="1562100"/>
                </a:lnTo>
                <a:lnTo>
                  <a:pt x="3843299" y="1524000"/>
                </a:lnTo>
                <a:lnTo>
                  <a:pt x="3833132" y="1473200"/>
                </a:lnTo>
                <a:lnTo>
                  <a:pt x="3821955" y="1435100"/>
                </a:lnTo>
                <a:lnTo>
                  <a:pt x="3809780" y="1384300"/>
                </a:lnTo>
                <a:lnTo>
                  <a:pt x="3796619" y="1346200"/>
                </a:lnTo>
                <a:lnTo>
                  <a:pt x="3782484" y="1295400"/>
                </a:lnTo>
                <a:lnTo>
                  <a:pt x="3767386" y="1257300"/>
                </a:lnTo>
                <a:lnTo>
                  <a:pt x="3751336" y="1206500"/>
                </a:lnTo>
                <a:lnTo>
                  <a:pt x="3734346" y="1168400"/>
                </a:lnTo>
                <a:lnTo>
                  <a:pt x="3716428" y="1130300"/>
                </a:lnTo>
                <a:lnTo>
                  <a:pt x="3697594" y="1092200"/>
                </a:lnTo>
                <a:lnTo>
                  <a:pt x="3677855" y="1041400"/>
                </a:lnTo>
                <a:lnTo>
                  <a:pt x="3657222" y="1003300"/>
                </a:lnTo>
                <a:lnTo>
                  <a:pt x="3635708" y="965200"/>
                </a:lnTo>
                <a:lnTo>
                  <a:pt x="3613323" y="927100"/>
                </a:lnTo>
                <a:lnTo>
                  <a:pt x="3590080" y="889000"/>
                </a:lnTo>
                <a:lnTo>
                  <a:pt x="3565990" y="850900"/>
                </a:lnTo>
                <a:lnTo>
                  <a:pt x="3541065" y="812800"/>
                </a:lnTo>
                <a:lnTo>
                  <a:pt x="3515316" y="787400"/>
                </a:lnTo>
                <a:lnTo>
                  <a:pt x="3488755" y="749300"/>
                </a:lnTo>
                <a:lnTo>
                  <a:pt x="3461393" y="711200"/>
                </a:lnTo>
                <a:lnTo>
                  <a:pt x="3433242" y="673100"/>
                </a:lnTo>
                <a:lnTo>
                  <a:pt x="3404314" y="647700"/>
                </a:lnTo>
                <a:lnTo>
                  <a:pt x="3374620" y="609600"/>
                </a:lnTo>
                <a:lnTo>
                  <a:pt x="3344173" y="584200"/>
                </a:lnTo>
                <a:lnTo>
                  <a:pt x="3312982" y="546100"/>
                </a:lnTo>
                <a:lnTo>
                  <a:pt x="3281061" y="520700"/>
                </a:lnTo>
                <a:lnTo>
                  <a:pt x="3248420" y="482600"/>
                </a:lnTo>
                <a:lnTo>
                  <a:pt x="3215072" y="457200"/>
                </a:lnTo>
                <a:lnTo>
                  <a:pt x="3181028" y="431800"/>
                </a:lnTo>
                <a:lnTo>
                  <a:pt x="3146299" y="406400"/>
                </a:lnTo>
                <a:lnTo>
                  <a:pt x="3110897" y="381000"/>
                </a:lnTo>
                <a:lnTo>
                  <a:pt x="3074834" y="355600"/>
                </a:lnTo>
                <a:lnTo>
                  <a:pt x="3038122" y="330200"/>
                </a:lnTo>
                <a:lnTo>
                  <a:pt x="3000771" y="304800"/>
                </a:lnTo>
                <a:lnTo>
                  <a:pt x="2962794" y="279400"/>
                </a:lnTo>
                <a:lnTo>
                  <a:pt x="2924202" y="254000"/>
                </a:lnTo>
                <a:lnTo>
                  <a:pt x="2885006" y="241300"/>
                </a:lnTo>
                <a:lnTo>
                  <a:pt x="2804852" y="190500"/>
                </a:lnTo>
                <a:lnTo>
                  <a:pt x="2763917" y="177800"/>
                </a:lnTo>
                <a:lnTo>
                  <a:pt x="2722424" y="152400"/>
                </a:lnTo>
                <a:lnTo>
                  <a:pt x="2462426" y="76200"/>
                </a:lnTo>
                <a:lnTo>
                  <a:pt x="2325849" y="38100"/>
                </a:lnTo>
                <a:close/>
              </a:path>
              <a:path w="3887470" h="3886200">
                <a:moveTo>
                  <a:pt x="2185305" y="12700"/>
                </a:moveTo>
                <a:lnTo>
                  <a:pt x="1701158" y="12700"/>
                </a:lnTo>
                <a:lnTo>
                  <a:pt x="1607131" y="38100"/>
                </a:lnTo>
                <a:lnTo>
                  <a:pt x="2279426" y="38100"/>
                </a:lnTo>
                <a:lnTo>
                  <a:pt x="2185305" y="12700"/>
                </a:lnTo>
                <a:close/>
              </a:path>
              <a:path w="3887470" h="3886200">
                <a:moveTo>
                  <a:pt x="1992283" y="0"/>
                </a:moveTo>
                <a:lnTo>
                  <a:pt x="1893972" y="0"/>
                </a:lnTo>
                <a:lnTo>
                  <a:pt x="1845203" y="12700"/>
                </a:lnTo>
                <a:lnTo>
                  <a:pt x="2041107" y="12700"/>
                </a:lnTo>
                <a:lnTo>
                  <a:pt x="1992283" y="0"/>
                </a:lnTo>
                <a:close/>
              </a:path>
            </a:pathLst>
          </a:custGeom>
          <a:solidFill>
            <a:srgbClr val="E7C78A"/>
          </a:solidFill>
        </p:spPr>
        <p:txBody>
          <a:bodyPr wrap="square" lIns="0" tIns="0" rIns="0" bIns="0" rtlCol="0"/>
          <a:lstStyle/>
          <a:p>
            <a:endParaRPr/>
          </a:p>
        </p:txBody>
      </p:sp>
      <p:sp>
        <p:nvSpPr>
          <p:cNvPr id="5" name="object 5"/>
          <p:cNvSpPr/>
          <p:nvPr/>
        </p:nvSpPr>
        <p:spPr>
          <a:xfrm>
            <a:off x="2857500" y="2040889"/>
            <a:ext cx="3887470" cy="3887470"/>
          </a:xfrm>
          <a:custGeom>
            <a:avLst/>
            <a:gdLst/>
            <a:ahLst/>
            <a:cxnLst/>
            <a:rect l="l" t="t" r="r" b="b"/>
            <a:pathLst>
              <a:path w="3887470" h="3887470">
                <a:moveTo>
                  <a:pt x="1943100" y="0"/>
                </a:moveTo>
                <a:lnTo>
                  <a:pt x="1992283" y="560"/>
                </a:lnTo>
                <a:lnTo>
                  <a:pt x="2041107" y="2235"/>
                </a:lnTo>
                <a:lnTo>
                  <a:pt x="2089560" y="5012"/>
                </a:lnTo>
                <a:lnTo>
                  <a:pt x="2137629" y="8879"/>
                </a:lnTo>
                <a:lnTo>
                  <a:pt x="2185305" y="13826"/>
                </a:lnTo>
                <a:lnTo>
                  <a:pt x="2232574" y="19840"/>
                </a:lnTo>
                <a:lnTo>
                  <a:pt x="2279426" y="26909"/>
                </a:lnTo>
                <a:lnTo>
                  <a:pt x="2325849" y="35023"/>
                </a:lnTo>
                <a:lnTo>
                  <a:pt x="2371831" y="44170"/>
                </a:lnTo>
                <a:lnTo>
                  <a:pt x="2417360" y="54337"/>
                </a:lnTo>
                <a:lnTo>
                  <a:pt x="2462426" y="65514"/>
                </a:lnTo>
                <a:lnTo>
                  <a:pt x="2507016" y="77689"/>
                </a:lnTo>
                <a:lnTo>
                  <a:pt x="2551118" y="90850"/>
                </a:lnTo>
                <a:lnTo>
                  <a:pt x="2594722" y="104985"/>
                </a:lnTo>
                <a:lnTo>
                  <a:pt x="2637815" y="120083"/>
                </a:lnTo>
                <a:lnTo>
                  <a:pt x="2680387" y="136133"/>
                </a:lnTo>
                <a:lnTo>
                  <a:pt x="2722424" y="153123"/>
                </a:lnTo>
                <a:lnTo>
                  <a:pt x="2763917" y="171041"/>
                </a:lnTo>
                <a:lnTo>
                  <a:pt x="2804852" y="189875"/>
                </a:lnTo>
                <a:lnTo>
                  <a:pt x="2845219" y="209614"/>
                </a:lnTo>
                <a:lnTo>
                  <a:pt x="2885006" y="230247"/>
                </a:lnTo>
                <a:lnTo>
                  <a:pt x="2924202" y="251761"/>
                </a:lnTo>
                <a:lnTo>
                  <a:pt x="2962794" y="274146"/>
                </a:lnTo>
                <a:lnTo>
                  <a:pt x="3000771" y="297389"/>
                </a:lnTo>
                <a:lnTo>
                  <a:pt x="3038122" y="321479"/>
                </a:lnTo>
                <a:lnTo>
                  <a:pt x="3074834" y="346404"/>
                </a:lnTo>
                <a:lnTo>
                  <a:pt x="3110897" y="372153"/>
                </a:lnTo>
                <a:lnTo>
                  <a:pt x="3146299" y="398714"/>
                </a:lnTo>
                <a:lnTo>
                  <a:pt x="3181028" y="426076"/>
                </a:lnTo>
                <a:lnTo>
                  <a:pt x="3215072" y="454227"/>
                </a:lnTo>
                <a:lnTo>
                  <a:pt x="3248420" y="483155"/>
                </a:lnTo>
                <a:lnTo>
                  <a:pt x="3281061" y="512849"/>
                </a:lnTo>
                <a:lnTo>
                  <a:pt x="3312982" y="543296"/>
                </a:lnTo>
                <a:lnTo>
                  <a:pt x="3344173" y="574487"/>
                </a:lnTo>
                <a:lnTo>
                  <a:pt x="3374620" y="606408"/>
                </a:lnTo>
                <a:lnTo>
                  <a:pt x="3404314" y="639049"/>
                </a:lnTo>
                <a:lnTo>
                  <a:pt x="3433242" y="672397"/>
                </a:lnTo>
                <a:lnTo>
                  <a:pt x="3461393" y="706441"/>
                </a:lnTo>
                <a:lnTo>
                  <a:pt x="3488755" y="741170"/>
                </a:lnTo>
                <a:lnTo>
                  <a:pt x="3515316" y="776572"/>
                </a:lnTo>
                <a:lnTo>
                  <a:pt x="3541065" y="812635"/>
                </a:lnTo>
                <a:lnTo>
                  <a:pt x="3565990" y="849347"/>
                </a:lnTo>
                <a:lnTo>
                  <a:pt x="3590080" y="886698"/>
                </a:lnTo>
                <a:lnTo>
                  <a:pt x="3613323" y="924675"/>
                </a:lnTo>
                <a:lnTo>
                  <a:pt x="3635708" y="963267"/>
                </a:lnTo>
                <a:lnTo>
                  <a:pt x="3657222" y="1002463"/>
                </a:lnTo>
                <a:lnTo>
                  <a:pt x="3677855" y="1042250"/>
                </a:lnTo>
                <a:lnTo>
                  <a:pt x="3697594" y="1082617"/>
                </a:lnTo>
                <a:lnTo>
                  <a:pt x="3716428" y="1123552"/>
                </a:lnTo>
                <a:lnTo>
                  <a:pt x="3734346" y="1165045"/>
                </a:lnTo>
                <a:lnTo>
                  <a:pt x="3751336" y="1207082"/>
                </a:lnTo>
                <a:lnTo>
                  <a:pt x="3767386" y="1249654"/>
                </a:lnTo>
                <a:lnTo>
                  <a:pt x="3782484" y="1292747"/>
                </a:lnTo>
                <a:lnTo>
                  <a:pt x="3796619" y="1336351"/>
                </a:lnTo>
                <a:lnTo>
                  <a:pt x="3809780" y="1380453"/>
                </a:lnTo>
                <a:lnTo>
                  <a:pt x="3821955" y="1425043"/>
                </a:lnTo>
                <a:lnTo>
                  <a:pt x="3833132" y="1470109"/>
                </a:lnTo>
                <a:lnTo>
                  <a:pt x="3843299" y="1515638"/>
                </a:lnTo>
                <a:lnTo>
                  <a:pt x="3852446" y="1561620"/>
                </a:lnTo>
                <a:lnTo>
                  <a:pt x="3860560" y="1608043"/>
                </a:lnTo>
                <a:lnTo>
                  <a:pt x="3867629" y="1654895"/>
                </a:lnTo>
                <a:lnTo>
                  <a:pt x="3873643" y="1702164"/>
                </a:lnTo>
                <a:lnTo>
                  <a:pt x="3878590" y="1749840"/>
                </a:lnTo>
                <a:lnTo>
                  <a:pt x="3882457" y="1797909"/>
                </a:lnTo>
                <a:lnTo>
                  <a:pt x="3885234" y="1846362"/>
                </a:lnTo>
                <a:lnTo>
                  <a:pt x="3886909" y="1895186"/>
                </a:lnTo>
                <a:lnTo>
                  <a:pt x="3887470" y="1944370"/>
                </a:lnTo>
                <a:lnTo>
                  <a:pt x="3886909" y="1993497"/>
                </a:lnTo>
                <a:lnTo>
                  <a:pt x="3885234" y="2042266"/>
                </a:lnTo>
                <a:lnTo>
                  <a:pt x="3882457" y="2090666"/>
                </a:lnTo>
                <a:lnTo>
                  <a:pt x="3878590" y="2138685"/>
                </a:lnTo>
                <a:lnTo>
                  <a:pt x="3873643" y="2186311"/>
                </a:lnTo>
                <a:lnTo>
                  <a:pt x="3867629" y="2233533"/>
                </a:lnTo>
                <a:lnTo>
                  <a:pt x="3860560" y="2280338"/>
                </a:lnTo>
                <a:lnTo>
                  <a:pt x="3852446" y="2326716"/>
                </a:lnTo>
                <a:lnTo>
                  <a:pt x="3843299" y="2372655"/>
                </a:lnTo>
                <a:lnTo>
                  <a:pt x="3833132" y="2418142"/>
                </a:lnTo>
                <a:lnTo>
                  <a:pt x="3821955" y="2463167"/>
                </a:lnTo>
                <a:lnTo>
                  <a:pt x="3809780" y="2507718"/>
                </a:lnTo>
                <a:lnTo>
                  <a:pt x="3796619" y="2551783"/>
                </a:lnTo>
                <a:lnTo>
                  <a:pt x="3782484" y="2595351"/>
                </a:lnTo>
                <a:lnTo>
                  <a:pt x="3767386" y="2638409"/>
                </a:lnTo>
                <a:lnTo>
                  <a:pt x="3751336" y="2680947"/>
                </a:lnTo>
                <a:lnTo>
                  <a:pt x="3734346" y="2722952"/>
                </a:lnTo>
                <a:lnTo>
                  <a:pt x="3716428" y="2764413"/>
                </a:lnTo>
                <a:lnTo>
                  <a:pt x="3697594" y="2805319"/>
                </a:lnTo>
                <a:lnTo>
                  <a:pt x="3677855" y="2845658"/>
                </a:lnTo>
                <a:lnTo>
                  <a:pt x="3657222" y="2885417"/>
                </a:lnTo>
                <a:lnTo>
                  <a:pt x="3635708" y="2924586"/>
                </a:lnTo>
                <a:lnTo>
                  <a:pt x="3613323" y="2963153"/>
                </a:lnTo>
                <a:lnTo>
                  <a:pt x="3590080" y="3001107"/>
                </a:lnTo>
                <a:lnTo>
                  <a:pt x="3565990" y="3038434"/>
                </a:lnTo>
                <a:lnTo>
                  <a:pt x="3541065" y="3075125"/>
                </a:lnTo>
                <a:lnTo>
                  <a:pt x="3515316" y="3111168"/>
                </a:lnTo>
                <a:lnTo>
                  <a:pt x="3488755" y="3146550"/>
                </a:lnTo>
                <a:lnTo>
                  <a:pt x="3461393" y="3181260"/>
                </a:lnTo>
                <a:lnTo>
                  <a:pt x="3433242" y="3215286"/>
                </a:lnTo>
                <a:lnTo>
                  <a:pt x="3404314" y="3248617"/>
                </a:lnTo>
                <a:lnTo>
                  <a:pt x="3374620" y="3281242"/>
                </a:lnTo>
                <a:lnTo>
                  <a:pt x="3344173" y="3313148"/>
                </a:lnTo>
                <a:lnTo>
                  <a:pt x="3312982" y="3344324"/>
                </a:lnTo>
                <a:lnTo>
                  <a:pt x="3281061" y="3374759"/>
                </a:lnTo>
                <a:lnTo>
                  <a:pt x="3248420" y="3404440"/>
                </a:lnTo>
                <a:lnTo>
                  <a:pt x="3215072" y="3433356"/>
                </a:lnTo>
                <a:lnTo>
                  <a:pt x="3181028" y="3461496"/>
                </a:lnTo>
                <a:lnTo>
                  <a:pt x="3146299" y="3488847"/>
                </a:lnTo>
                <a:lnTo>
                  <a:pt x="3110897" y="3515399"/>
                </a:lnTo>
                <a:lnTo>
                  <a:pt x="3074834" y="3541139"/>
                </a:lnTo>
                <a:lnTo>
                  <a:pt x="3038122" y="3566056"/>
                </a:lnTo>
                <a:lnTo>
                  <a:pt x="3000771" y="3590139"/>
                </a:lnTo>
                <a:lnTo>
                  <a:pt x="2962794" y="3613375"/>
                </a:lnTo>
                <a:lnTo>
                  <a:pt x="2924202" y="3635753"/>
                </a:lnTo>
                <a:lnTo>
                  <a:pt x="2885006" y="3657261"/>
                </a:lnTo>
                <a:lnTo>
                  <a:pt x="2845219" y="3677889"/>
                </a:lnTo>
                <a:lnTo>
                  <a:pt x="2804852" y="3697623"/>
                </a:lnTo>
                <a:lnTo>
                  <a:pt x="2763917" y="3716453"/>
                </a:lnTo>
                <a:lnTo>
                  <a:pt x="2722424" y="3734367"/>
                </a:lnTo>
                <a:lnTo>
                  <a:pt x="2680387" y="3751353"/>
                </a:lnTo>
                <a:lnTo>
                  <a:pt x="2637815" y="3767400"/>
                </a:lnTo>
                <a:lnTo>
                  <a:pt x="2594722" y="3782496"/>
                </a:lnTo>
                <a:lnTo>
                  <a:pt x="2551118" y="3796629"/>
                </a:lnTo>
                <a:lnTo>
                  <a:pt x="2507016" y="3809788"/>
                </a:lnTo>
                <a:lnTo>
                  <a:pt x="2462426" y="3821961"/>
                </a:lnTo>
                <a:lnTo>
                  <a:pt x="2417360" y="3833136"/>
                </a:lnTo>
                <a:lnTo>
                  <a:pt x="2371831" y="3843302"/>
                </a:lnTo>
                <a:lnTo>
                  <a:pt x="2325849" y="3852448"/>
                </a:lnTo>
                <a:lnTo>
                  <a:pt x="2279426" y="3860561"/>
                </a:lnTo>
                <a:lnTo>
                  <a:pt x="2232574" y="3867630"/>
                </a:lnTo>
                <a:lnTo>
                  <a:pt x="2185305" y="3873644"/>
                </a:lnTo>
                <a:lnTo>
                  <a:pt x="2137629" y="3878590"/>
                </a:lnTo>
                <a:lnTo>
                  <a:pt x="2089560" y="3882457"/>
                </a:lnTo>
                <a:lnTo>
                  <a:pt x="2041107" y="3885234"/>
                </a:lnTo>
                <a:lnTo>
                  <a:pt x="1992283" y="3886909"/>
                </a:lnTo>
                <a:lnTo>
                  <a:pt x="1943100" y="3887470"/>
                </a:lnTo>
                <a:lnTo>
                  <a:pt x="1893972" y="3886909"/>
                </a:lnTo>
                <a:lnTo>
                  <a:pt x="1845203" y="3885234"/>
                </a:lnTo>
                <a:lnTo>
                  <a:pt x="1796803" y="3882457"/>
                </a:lnTo>
                <a:lnTo>
                  <a:pt x="1748784" y="3878590"/>
                </a:lnTo>
                <a:lnTo>
                  <a:pt x="1701158" y="3873644"/>
                </a:lnTo>
                <a:lnTo>
                  <a:pt x="1653936" y="3867630"/>
                </a:lnTo>
                <a:lnTo>
                  <a:pt x="1607131" y="3860561"/>
                </a:lnTo>
                <a:lnTo>
                  <a:pt x="1560753" y="3852448"/>
                </a:lnTo>
                <a:lnTo>
                  <a:pt x="1514814" y="3843302"/>
                </a:lnTo>
                <a:lnTo>
                  <a:pt x="1469327" y="3833136"/>
                </a:lnTo>
                <a:lnTo>
                  <a:pt x="1424302" y="3821961"/>
                </a:lnTo>
                <a:lnTo>
                  <a:pt x="1379751" y="3809788"/>
                </a:lnTo>
                <a:lnTo>
                  <a:pt x="1335686" y="3796629"/>
                </a:lnTo>
                <a:lnTo>
                  <a:pt x="1292118" y="3782496"/>
                </a:lnTo>
                <a:lnTo>
                  <a:pt x="1249060" y="3767400"/>
                </a:lnTo>
                <a:lnTo>
                  <a:pt x="1206522" y="3751353"/>
                </a:lnTo>
                <a:lnTo>
                  <a:pt x="1164517" y="3734367"/>
                </a:lnTo>
                <a:lnTo>
                  <a:pt x="1123056" y="3716453"/>
                </a:lnTo>
                <a:lnTo>
                  <a:pt x="1082150" y="3697623"/>
                </a:lnTo>
                <a:lnTo>
                  <a:pt x="1041811" y="3677889"/>
                </a:lnTo>
                <a:lnTo>
                  <a:pt x="1002052" y="3657261"/>
                </a:lnTo>
                <a:lnTo>
                  <a:pt x="962883" y="3635753"/>
                </a:lnTo>
                <a:lnTo>
                  <a:pt x="924316" y="3613375"/>
                </a:lnTo>
                <a:lnTo>
                  <a:pt x="886362" y="3590139"/>
                </a:lnTo>
                <a:lnTo>
                  <a:pt x="849035" y="3566056"/>
                </a:lnTo>
                <a:lnTo>
                  <a:pt x="812344" y="3541139"/>
                </a:lnTo>
                <a:lnTo>
                  <a:pt x="776301" y="3515399"/>
                </a:lnTo>
                <a:lnTo>
                  <a:pt x="740919" y="3488847"/>
                </a:lnTo>
                <a:lnTo>
                  <a:pt x="706209" y="3461496"/>
                </a:lnTo>
                <a:lnTo>
                  <a:pt x="672183" y="3433356"/>
                </a:lnTo>
                <a:lnTo>
                  <a:pt x="638852" y="3404440"/>
                </a:lnTo>
                <a:lnTo>
                  <a:pt x="606227" y="3374759"/>
                </a:lnTo>
                <a:lnTo>
                  <a:pt x="574321" y="3344324"/>
                </a:lnTo>
                <a:lnTo>
                  <a:pt x="543145" y="3313148"/>
                </a:lnTo>
                <a:lnTo>
                  <a:pt x="512710" y="3281242"/>
                </a:lnTo>
                <a:lnTo>
                  <a:pt x="483029" y="3248617"/>
                </a:lnTo>
                <a:lnTo>
                  <a:pt x="454113" y="3215286"/>
                </a:lnTo>
                <a:lnTo>
                  <a:pt x="425973" y="3181260"/>
                </a:lnTo>
                <a:lnTo>
                  <a:pt x="398622" y="3146550"/>
                </a:lnTo>
                <a:lnTo>
                  <a:pt x="372070" y="3111168"/>
                </a:lnTo>
                <a:lnTo>
                  <a:pt x="346330" y="3075125"/>
                </a:lnTo>
                <a:lnTo>
                  <a:pt x="321413" y="3038434"/>
                </a:lnTo>
                <a:lnTo>
                  <a:pt x="297330" y="3001107"/>
                </a:lnTo>
                <a:lnTo>
                  <a:pt x="274094" y="2963153"/>
                </a:lnTo>
                <a:lnTo>
                  <a:pt x="251716" y="2924586"/>
                </a:lnTo>
                <a:lnTo>
                  <a:pt x="230208" y="2885417"/>
                </a:lnTo>
                <a:lnTo>
                  <a:pt x="209580" y="2845658"/>
                </a:lnTo>
                <a:lnTo>
                  <a:pt x="189846" y="2805319"/>
                </a:lnTo>
                <a:lnTo>
                  <a:pt x="171016" y="2764413"/>
                </a:lnTo>
                <a:lnTo>
                  <a:pt x="153102" y="2722952"/>
                </a:lnTo>
                <a:lnTo>
                  <a:pt x="136116" y="2680947"/>
                </a:lnTo>
                <a:lnTo>
                  <a:pt x="120069" y="2638409"/>
                </a:lnTo>
                <a:lnTo>
                  <a:pt x="104973" y="2595351"/>
                </a:lnTo>
                <a:lnTo>
                  <a:pt x="90840" y="2551783"/>
                </a:lnTo>
                <a:lnTo>
                  <a:pt x="77681" y="2507718"/>
                </a:lnTo>
                <a:lnTo>
                  <a:pt x="65508" y="2463167"/>
                </a:lnTo>
                <a:lnTo>
                  <a:pt x="54333" y="2418142"/>
                </a:lnTo>
                <a:lnTo>
                  <a:pt x="44167" y="2372655"/>
                </a:lnTo>
                <a:lnTo>
                  <a:pt x="35021" y="2326716"/>
                </a:lnTo>
                <a:lnTo>
                  <a:pt x="26908" y="2280338"/>
                </a:lnTo>
                <a:lnTo>
                  <a:pt x="19839" y="2233533"/>
                </a:lnTo>
                <a:lnTo>
                  <a:pt x="13825" y="2186311"/>
                </a:lnTo>
                <a:lnTo>
                  <a:pt x="8879" y="2138685"/>
                </a:lnTo>
                <a:lnTo>
                  <a:pt x="5012" y="2090666"/>
                </a:lnTo>
                <a:lnTo>
                  <a:pt x="2235" y="2042266"/>
                </a:lnTo>
                <a:lnTo>
                  <a:pt x="560" y="1993497"/>
                </a:lnTo>
                <a:lnTo>
                  <a:pt x="0" y="1944370"/>
                </a:lnTo>
                <a:lnTo>
                  <a:pt x="560" y="1895186"/>
                </a:lnTo>
                <a:lnTo>
                  <a:pt x="2235" y="1846362"/>
                </a:lnTo>
                <a:lnTo>
                  <a:pt x="5012" y="1797909"/>
                </a:lnTo>
                <a:lnTo>
                  <a:pt x="8879" y="1749840"/>
                </a:lnTo>
                <a:lnTo>
                  <a:pt x="13825" y="1702164"/>
                </a:lnTo>
                <a:lnTo>
                  <a:pt x="19839" y="1654895"/>
                </a:lnTo>
                <a:lnTo>
                  <a:pt x="26908" y="1608043"/>
                </a:lnTo>
                <a:lnTo>
                  <a:pt x="35021" y="1561620"/>
                </a:lnTo>
                <a:lnTo>
                  <a:pt x="44167" y="1515638"/>
                </a:lnTo>
                <a:lnTo>
                  <a:pt x="54333" y="1470109"/>
                </a:lnTo>
                <a:lnTo>
                  <a:pt x="65508" y="1425043"/>
                </a:lnTo>
                <a:lnTo>
                  <a:pt x="77681" y="1380453"/>
                </a:lnTo>
                <a:lnTo>
                  <a:pt x="90840" y="1336351"/>
                </a:lnTo>
                <a:lnTo>
                  <a:pt x="104973" y="1292747"/>
                </a:lnTo>
                <a:lnTo>
                  <a:pt x="120069" y="1249654"/>
                </a:lnTo>
                <a:lnTo>
                  <a:pt x="136116" y="1207082"/>
                </a:lnTo>
                <a:lnTo>
                  <a:pt x="153102" y="1165045"/>
                </a:lnTo>
                <a:lnTo>
                  <a:pt x="171016" y="1123552"/>
                </a:lnTo>
                <a:lnTo>
                  <a:pt x="189846" y="1082617"/>
                </a:lnTo>
                <a:lnTo>
                  <a:pt x="209580" y="1042250"/>
                </a:lnTo>
                <a:lnTo>
                  <a:pt x="230208" y="1002463"/>
                </a:lnTo>
                <a:lnTo>
                  <a:pt x="251716" y="963267"/>
                </a:lnTo>
                <a:lnTo>
                  <a:pt x="274094" y="924675"/>
                </a:lnTo>
                <a:lnTo>
                  <a:pt x="297330" y="886698"/>
                </a:lnTo>
                <a:lnTo>
                  <a:pt x="321413" y="849347"/>
                </a:lnTo>
                <a:lnTo>
                  <a:pt x="346330" y="812635"/>
                </a:lnTo>
                <a:lnTo>
                  <a:pt x="372070" y="776572"/>
                </a:lnTo>
                <a:lnTo>
                  <a:pt x="398622" y="741170"/>
                </a:lnTo>
                <a:lnTo>
                  <a:pt x="425973" y="706441"/>
                </a:lnTo>
                <a:lnTo>
                  <a:pt x="454113" y="672397"/>
                </a:lnTo>
                <a:lnTo>
                  <a:pt x="483029" y="639049"/>
                </a:lnTo>
                <a:lnTo>
                  <a:pt x="512710" y="606408"/>
                </a:lnTo>
                <a:lnTo>
                  <a:pt x="543145" y="574487"/>
                </a:lnTo>
                <a:lnTo>
                  <a:pt x="574321" y="543296"/>
                </a:lnTo>
                <a:lnTo>
                  <a:pt x="606227" y="512849"/>
                </a:lnTo>
                <a:lnTo>
                  <a:pt x="638852" y="483155"/>
                </a:lnTo>
                <a:lnTo>
                  <a:pt x="672183" y="454227"/>
                </a:lnTo>
                <a:lnTo>
                  <a:pt x="706209" y="426076"/>
                </a:lnTo>
                <a:lnTo>
                  <a:pt x="740919" y="398714"/>
                </a:lnTo>
                <a:lnTo>
                  <a:pt x="776301" y="372153"/>
                </a:lnTo>
                <a:lnTo>
                  <a:pt x="812344" y="346404"/>
                </a:lnTo>
                <a:lnTo>
                  <a:pt x="849035" y="321479"/>
                </a:lnTo>
                <a:lnTo>
                  <a:pt x="886362" y="297389"/>
                </a:lnTo>
                <a:lnTo>
                  <a:pt x="924316" y="274146"/>
                </a:lnTo>
                <a:lnTo>
                  <a:pt x="962883" y="251761"/>
                </a:lnTo>
                <a:lnTo>
                  <a:pt x="1002052" y="230247"/>
                </a:lnTo>
                <a:lnTo>
                  <a:pt x="1041811" y="209614"/>
                </a:lnTo>
                <a:lnTo>
                  <a:pt x="1082150" y="189875"/>
                </a:lnTo>
                <a:lnTo>
                  <a:pt x="1123056" y="171041"/>
                </a:lnTo>
                <a:lnTo>
                  <a:pt x="1164517" y="153123"/>
                </a:lnTo>
                <a:lnTo>
                  <a:pt x="1206522" y="136133"/>
                </a:lnTo>
                <a:lnTo>
                  <a:pt x="1249060" y="120083"/>
                </a:lnTo>
                <a:lnTo>
                  <a:pt x="1292118" y="104985"/>
                </a:lnTo>
                <a:lnTo>
                  <a:pt x="1335686" y="90850"/>
                </a:lnTo>
                <a:lnTo>
                  <a:pt x="1379751" y="77689"/>
                </a:lnTo>
                <a:lnTo>
                  <a:pt x="1424302" y="65514"/>
                </a:lnTo>
                <a:lnTo>
                  <a:pt x="1469327" y="54337"/>
                </a:lnTo>
                <a:lnTo>
                  <a:pt x="1514814" y="44170"/>
                </a:lnTo>
                <a:lnTo>
                  <a:pt x="1560753" y="35023"/>
                </a:lnTo>
                <a:lnTo>
                  <a:pt x="1607131" y="26909"/>
                </a:lnTo>
                <a:lnTo>
                  <a:pt x="1653936" y="19840"/>
                </a:lnTo>
                <a:lnTo>
                  <a:pt x="1701158" y="13826"/>
                </a:lnTo>
                <a:lnTo>
                  <a:pt x="1748784" y="8879"/>
                </a:lnTo>
                <a:lnTo>
                  <a:pt x="1796803" y="5012"/>
                </a:lnTo>
                <a:lnTo>
                  <a:pt x="1845203" y="2235"/>
                </a:lnTo>
                <a:lnTo>
                  <a:pt x="1893972" y="560"/>
                </a:lnTo>
                <a:lnTo>
                  <a:pt x="1943100" y="0"/>
                </a:lnTo>
                <a:close/>
              </a:path>
            </a:pathLst>
          </a:custGeom>
          <a:ln w="12579">
            <a:solidFill>
              <a:srgbClr val="000000"/>
            </a:solidFill>
          </a:ln>
        </p:spPr>
        <p:txBody>
          <a:bodyPr wrap="square" lIns="0" tIns="0" rIns="0" bIns="0" rtlCol="0"/>
          <a:lstStyle/>
          <a:p>
            <a:endParaRPr/>
          </a:p>
        </p:txBody>
      </p:sp>
      <p:sp>
        <p:nvSpPr>
          <p:cNvPr id="6" name="object 6"/>
          <p:cNvSpPr/>
          <p:nvPr/>
        </p:nvSpPr>
        <p:spPr>
          <a:xfrm>
            <a:off x="2857500" y="2040889"/>
            <a:ext cx="0" cy="0"/>
          </a:xfrm>
          <a:custGeom>
            <a:avLst/>
            <a:gdLst/>
            <a:ahLst/>
            <a:cxnLst/>
            <a:rect l="l" t="t" r="r" b="b"/>
            <a:pathLst>
              <a:path>
                <a:moveTo>
                  <a:pt x="0" y="0"/>
                </a:moveTo>
                <a:lnTo>
                  <a:pt x="0" y="0"/>
                </a:lnTo>
              </a:path>
            </a:pathLst>
          </a:custGeom>
          <a:ln w="12579">
            <a:solidFill>
              <a:srgbClr val="000000"/>
            </a:solidFill>
          </a:ln>
        </p:spPr>
        <p:txBody>
          <a:bodyPr wrap="square" lIns="0" tIns="0" rIns="0" bIns="0" rtlCol="0"/>
          <a:lstStyle/>
          <a:p>
            <a:endParaRPr/>
          </a:p>
        </p:txBody>
      </p:sp>
      <p:sp>
        <p:nvSpPr>
          <p:cNvPr id="7" name="object 7"/>
          <p:cNvSpPr/>
          <p:nvPr/>
        </p:nvSpPr>
        <p:spPr>
          <a:xfrm>
            <a:off x="6744969" y="5929629"/>
            <a:ext cx="0" cy="0"/>
          </a:xfrm>
          <a:custGeom>
            <a:avLst/>
            <a:gdLst/>
            <a:ahLst/>
            <a:cxnLst/>
            <a:rect l="l" t="t" r="r" b="b"/>
            <a:pathLst>
              <a:path>
                <a:moveTo>
                  <a:pt x="0" y="0"/>
                </a:moveTo>
                <a:lnTo>
                  <a:pt x="0" y="0"/>
                </a:lnTo>
              </a:path>
            </a:pathLst>
          </a:custGeom>
          <a:ln w="12579">
            <a:solidFill>
              <a:srgbClr val="000000"/>
            </a:solidFill>
          </a:ln>
        </p:spPr>
        <p:txBody>
          <a:bodyPr wrap="square" lIns="0" tIns="0" rIns="0" bIns="0" rtlCol="0"/>
          <a:lstStyle/>
          <a:p>
            <a:endParaRPr/>
          </a:p>
        </p:txBody>
      </p:sp>
      <p:sp>
        <p:nvSpPr>
          <p:cNvPr id="8" name="object 8"/>
          <p:cNvSpPr/>
          <p:nvPr/>
        </p:nvSpPr>
        <p:spPr>
          <a:xfrm>
            <a:off x="5576570" y="2486660"/>
            <a:ext cx="334010" cy="332740"/>
          </a:xfrm>
          <a:custGeom>
            <a:avLst/>
            <a:gdLst/>
            <a:ahLst/>
            <a:cxnLst/>
            <a:rect l="l" t="t" r="r" b="b"/>
            <a:pathLst>
              <a:path w="334010" h="332739">
                <a:moveTo>
                  <a:pt x="166369" y="0"/>
                </a:moveTo>
                <a:lnTo>
                  <a:pt x="158750" y="0"/>
                </a:lnTo>
                <a:lnTo>
                  <a:pt x="149859" y="0"/>
                </a:lnTo>
                <a:lnTo>
                  <a:pt x="142239" y="1269"/>
                </a:lnTo>
                <a:lnTo>
                  <a:pt x="133350" y="2539"/>
                </a:lnTo>
                <a:lnTo>
                  <a:pt x="125729" y="5079"/>
                </a:lnTo>
                <a:lnTo>
                  <a:pt x="118109" y="7619"/>
                </a:lnTo>
                <a:lnTo>
                  <a:pt x="110489" y="10160"/>
                </a:lnTo>
                <a:lnTo>
                  <a:pt x="101600" y="12700"/>
                </a:lnTo>
                <a:lnTo>
                  <a:pt x="93979" y="16510"/>
                </a:lnTo>
                <a:lnTo>
                  <a:pt x="87629" y="19050"/>
                </a:lnTo>
                <a:lnTo>
                  <a:pt x="80009" y="24129"/>
                </a:lnTo>
                <a:lnTo>
                  <a:pt x="72389" y="27939"/>
                </a:lnTo>
                <a:lnTo>
                  <a:pt x="66039" y="33019"/>
                </a:lnTo>
                <a:lnTo>
                  <a:pt x="59689" y="38100"/>
                </a:lnTo>
                <a:lnTo>
                  <a:pt x="53339" y="44450"/>
                </a:lnTo>
                <a:lnTo>
                  <a:pt x="48259" y="49529"/>
                </a:lnTo>
                <a:lnTo>
                  <a:pt x="41909" y="55879"/>
                </a:lnTo>
                <a:lnTo>
                  <a:pt x="36829" y="62229"/>
                </a:lnTo>
                <a:lnTo>
                  <a:pt x="31750" y="68579"/>
                </a:lnTo>
                <a:lnTo>
                  <a:pt x="26669" y="76200"/>
                </a:lnTo>
                <a:lnTo>
                  <a:pt x="22859" y="82550"/>
                </a:lnTo>
                <a:lnTo>
                  <a:pt x="19050" y="90169"/>
                </a:lnTo>
                <a:lnTo>
                  <a:pt x="15239" y="97789"/>
                </a:lnTo>
                <a:lnTo>
                  <a:pt x="11429" y="105410"/>
                </a:lnTo>
                <a:lnTo>
                  <a:pt x="8889" y="113029"/>
                </a:lnTo>
                <a:lnTo>
                  <a:pt x="6350" y="120650"/>
                </a:lnTo>
                <a:lnTo>
                  <a:pt x="5079" y="129539"/>
                </a:lnTo>
                <a:lnTo>
                  <a:pt x="2539" y="137160"/>
                </a:lnTo>
                <a:lnTo>
                  <a:pt x="1269" y="144779"/>
                </a:lnTo>
                <a:lnTo>
                  <a:pt x="0" y="153669"/>
                </a:lnTo>
                <a:lnTo>
                  <a:pt x="0" y="161289"/>
                </a:lnTo>
                <a:lnTo>
                  <a:pt x="0" y="170179"/>
                </a:lnTo>
                <a:lnTo>
                  <a:pt x="0" y="177800"/>
                </a:lnTo>
                <a:lnTo>
                  <a:pt x="1269" y="186689"/>
                </a:lnTo>
                <a:lnTo>
                  <a:pt x="2539" y="195579"/>
                </a:lnTo>
                <a:lnTo>
                  <a:pt x="5079" y="203200"/>
                </a:lnTo>
                <a:lnTo>
                  <a:pt x="6350" y="210819"/>
                </a:lnTo>
                <a:lnTo>
                  <a:pt x="22859" y="248919"/>
                </a:lnTo>
                <a:lnTo>
                  <a:pt x="26669" y="256539"/>
                </a:lnTo>
                <a:lnTo>
                  <a:pt x="31750" y="262889"/>
                </a:lnTo>
                <a:lnTo>
                  <a:pt x="36829" y="269239"/>
                </a:lnTo>
                <a:lnTo>
                  <a:pt x="41909" y="276860"/>
                </a:lnTo>
                <a:lnTo>
                  <a:pt x="46989" y="281939"/>
                </a:lnTo>
                <a:lnTo>
                  <a:pt x="53339" y="288289"/>
                </a:lnTo>
                <a:lnTo>
                  <a:pt x="59689" y="293369"/>
                </a:lnTo>
                <a:lnTo>
                  <a:pt x="66039" y="298450"/>
                </a:lnTo>
                <a:lnTo>
                  <a:pt x="72389" y="303529"/>
                </a:lnTo>
                <a:lnTo>
                  <a:pt x="80009" y="308610"/>
                </a:lnTo>
                <a:lnTo>
                  <a:pt x="86359" y="312419"/>
                </a:lnTo>
                <a:lnTo>
                  <a:pt x="93979" y="316229"/>
                </a:lnTo>
                <a:lnTo>
                  <a:pt x="101600" y="320039"/>
                </a:lnTo>
                <a:lnTo>
                  <a:pt x="109219" y="322579"/>
                </a:lnTo>
                <a:lnTo>
                  <a:pt x="118109" y="325119"/>
                </a:lnTo>
                <a:lnTo>
                  <a:pt x="125729" y="327660"/>
                </a:lnTo>
                <a:lnTo>
                  <a:pt x="133350" y="330200"/>
                </a:lnTo>
                <a:lnTo>
                  <a:pt x="142239" y="331469"/>
                </a:lnTo>
                <a:lnTo>
                  <a:pt x="149859" y="332739"/>
                </a:lnTo>
                <a:lnTo>
                  <a:pt x="158750" y="332739"/>
                </a:lnTo>
                <a:lnTo>
                  <a:pt x="166369" y="332739"/>
                </a:lnTo>
                <a:lnTo>
                  <a:pt x="175259" y="332739"/>
                </a:lnTo>
                <a:lnTo>
                  <a:pt x="182879" y="332739"/>
                </a:lnTo>
                <a:lnTo>
                  <a:pt x="191769" y="331469"/>
                </a:lnTo>
                <a:lnTo>
                  <a:pt x="199389" y="330200"/>
                </a:lnTo>
                <a:lnTo>
                  <a:pt x="208279" y="327660"/>
                </a:lnTo>
                <a:lnTo>
                  <a:pt x="215900" y="325119"/>
                </a:lnTo>
                <a:lnTo>
                  <a:pt x="223519" y="322579"/>
                </a:lnTo>
                <a:lnTo>
                  <a:pt x="231139" y="320039"/>
                </a:lnTo>
                <a:lnTo>
                  <a:pt x="238759" y="316229"/>
                </a:lnTo>
                <a:lnTo>
                  <a:pt x="246379" y="312419"/>
                </a:lnTo>
                <a:lnTo>
                  <a:pt x="254000" y="308610"/>
                </a:lnTo>
                <a:lnTo>
                  <a:pt x="260350" y="303529"/>
                </a:lnTo>
                <a:lnTo>
                  <a:pt x="266700" y="298450"/>
                </a:lnTo>
                <a:lnTo>
                  <a:pt x="297179" y="270510"/>
                </a:lnTo>
                <a:lnTo>
                  <a:pt x="302259" y="264160"/>
                </a:lnTo>
                <a:lnTo>
                  <a:pt x="307339" y="256539"/>
                </a:lnTo>
                <a:lnTo>
                  <a:pt x="311150" y="250189"/>
                </a:lnTo>
                <a:lnTo>
                  <a:pt x="314959" y="242569"/>
                </a:lnTo>
                <a:lnTo>
                  <a:pt x="318769" y="234950"/>
                </a:lnTo>
                <a:lnTo>
                  <a:pt x="322579" y="227329"/>
                </a:lnTo>
                <a:lnTo>
                  <a:pt x="325119" y="219710"/>
                </a:lnTo>
                <a:lnTo>
                  <a:pt x="327659" y="212089"/>
                </a:lnTo>
                <a:lnTo>
                  <a:pt x="328929" y="203200"/>
                </a:lnTo>
                <a:lnTo>
                  <a:pt x="331469" y="195579"/>
                </a:lnTo>
                <a:lnTo>
                  <a:pt x="332739" y="186689"/>
                </a:lnTo>
                <a:lnTo>
                  <a:pt x="332739" y="179069"/>
                </a:lnTo>
                <a:lnTo>
                  <a:pt x="334009" y="170179"/>
                </a:lnTo>
                <a:lnTo>
                  <a:pt x="334009" y="162560"/>
                </a:lnTo>
                <a:lnTo>
                  <a:pt x="332739" y="153669"/>
                </a:lnTo>
              </a:path>
            </a:pathLst>
          </a:custGeom>
          <a:ln w="19048">
            <a:solidFill>
              <a:srgbClr val="000000"/>
            </a:solidFill>
          </a:ln>
        </p:spPr>
        <p:txBody>
          <a:bodyPr wrap="square" lIns="0" tIns="0" rIns="0" bIns="0" rtlCol="0"/>
          <a:lstStyle/>
          <a:p>
            <a:endParaRPr/>
          </a:p>
        </p:txBody>
      </p:sp>
      <p:sp>
        <p:nvSpPr>
          <p:cNvPr id="9" name="object 9"/>
          <p:cNvSpPr/>
          <p:nvPr/>
        </p:nvSpPr>
        <p:spPr>
          <a:xfrm>
            <a:off x="5910579" y="248666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10" name="object 10"/>
          <p:cNvSpPr/>
          <p:nvPr/>
        </p:nvSpPr>
        <p:spPr>
          <a:xfrm>
            <a:off x="5576570" y="281940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11" name="object 11"/>
          <p:cNvSpPr/>
          <p:nvPr/>
        </p:nvSpPr>
        <p:spPr>
          <a:xfrm>
            <a:off x="5845175" y="2541905"/>
            <a:ext cx="95248" cy="144778"/>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558790" y="2932429"/>
            <a:ext cx="375920" cy="1089660"/>
          </a:xfrm>
          <a:custGeom>
            <a:avLst/>
            <a:gdLst/>
            <a:ahLst/>
            <a:cxnLst/>
            <a:rect l="l" t="t" r="r" b="b"/>
            <a:pathLst>
              <a:path w="375920" h="1089660">
                <a:moveTo>
                  <a:pt x="375920" y="0"/>
                </a:moveTo>
                <a:lnTo>
                  <a:pt x="0" y="0"/>
                </a:lnTo>
                <a:lnTo>
                  <a:pt x="0" y="1089660"/>
                </a:lnTo>
                <a:lnTo>
                  <a:pt x="375920" y="1089660"/>
                </a:lnTo>
                <a:lnTo>
                  <a:pt x="375920" y="0"/>
                </a:lnTo>
                <a:close/>
              </a:path>
            </a:pathLst>
          </a:custGeom>
          <a:solidFill>
            <a:srgbClr val="FFEBD6"/>
          </a:solidFill>
        </p:spPr>
        <p:txBody>
          <a:bodyPr wrap="square" lIns="0" tIns="0" rIns="0" bIns="0" rtlCol="0"/>
          <a:lstStyle/>
          <a:p>
            <a:endParaRPr/>
          </a:p>
        </p:txBody>
      </p:sp>
      <p:sp>
        <p:nvSpPr>
          <p:cNvPr id="13" name="object 13"/>
          <p:cNvSpPr/>
          <p:nvPr/>
        </p:nvSpPr>
        <p:spPr>
          <a:xfrm>
            <a:off x="5558790" y="2932429"/>
            <a:ext cx="375920" cy="1089660"/>
          </a:xfrm>
          <a:custGeom>
            <a:avLst/>
            <a:gdLst/>
            <a:ahLst/>
            <a:cxnLst/>
            <a:rect l="l" t="t" r="r" b="b"/>
            <a:pathLst>
              <a:path w="375920" h="1089660">
                <a:moveTo>
                  <a:pt x="189230" y="1089660"/>
                </a:moveTo>
                <a:lnTo>
                  <a:pt x="0" y="1089660"/>
                </a:lnTo>
                <a:lnTo>
                  <a:pt x="0" y="0"/>
                </a:lnTo>
                <a:lnTo>
                  <a:pt x="375920" y="0"/>
                </a:lnTo>
                <a:lnTo>
                  <a:pt x="375920" y="1089660"/>
                </a:lnTo>
                <a:lnTo>
                  <a:pt x="189230" y="1089660"/>
                </a:lnTo>
                <a:close/>
              </a:path>
            </a:pathLst>
          </a:custGeom>
          <a:ln w="9344">
            <a:solidFill>
              <a:srgbClr val="000000"/>
            </a:solidFill>
          </a:ln>
        </p:spPr>
        <p:txBody>
          <a:bodyPr wrap="square" lIns="0" tIns="0" rIns="0" bIns="0" rtlCol="0"/>
          <a:lstStyle/>
          <a:p>
            <a:endParaRPr/>
          </a:p>
        </p:txBody>
      </p:sp>
      <p:sp>
        <p:nvSpPr>
          <p:cNvPr id="14" name="object 14"/>
          <p:cNvSpPr/>
          <p:nvPr/>
        </p:nvSpPr>
        <p:spPr>
          <a:xfrm>
            <a:off x="5562600" y="3427729"/>
            <a:ext cx="374650" cy="596900"/>
          </a:xfrm>
          <a:custGeom>
            <a:avLst/>
            <a:gdLst/>
            <a:ahLst/>
            <a:cxnLst/>
            <a:rect l="l" t="t" r="r" b="b"/>
            <a:pathLst>
              <a:path w="374650" h="596900">
                <a:moveTo>
                  <a:pt x="374650" y="0"/>
                </a:moveTo>
                <a:lnTo>
                  <a:pt x="0" y="0"/>
                </a:lnTo>
                <a:lnTo>
                  <a:pt x="0" y="596900"/>
                </a:lnTo>
                <a:lnTo>
                  <a:pt x="374650" y="596900"/>
                </a:lnTo>
                <a:lnTo>
                  <a:pt x="374650" y="0"/>
                </a:lnTo>
                <a:close/>
              </a:path>
            </a:pathLst>
          </a:custGeom>
          <a:solidFill>
            <a:srgbClr val="FFFFFF"/>
          </a:solidFill>
        </p:spPr>
        <p:txBody>
          <a:bodyPr wrap="square" lIns="0" tIns="0" rIns="0" bIns="0" rtlCol="0"/>
          <a:lstStyle/>
          <a:p>
            <a:endParaRPr/>
          </a:p>
        </p:txBody>
      </p:sp>
      <p:sp>
        <p:nvSpPr>
          <p:cNvPr id="15" name="object 15"/>
          <p:cNvSpPr/>
          <p:nvPr/>
        </p:nvSpPr>
        <p:spPr>
          <a:xfrm>
            <a:off x="5562600" y="3427729"/>
            <a:ext cx="374650" cy="596900"/>
          </a:xfrm>
          <a:custGeom>
            <a:avLst/>
            <a:gdLst/>
            <a:ahLst/>
            <a:cxnLst/>
            <a:rect l="l" t="t" r="r" b="b"/>
            <a:pathLst>
              <a:path w="374650" h="596900">
                <a:moveTo>
                  <a:pt x="186689" y="596900"/>
                </a:moveTo>
                <a:lnTo>
                  <a:pt x="0" y="596900"/>
                </a:lnTo>
                <a:lnTo>
                  <a:pt x="0" y="0"/>
                </a:lnTo>
                <a:lnTo>
                  <a:pt x="374650" y="0"/>
                </a:lnTo>
                <a:lnTo>
                  <a:pt x="374650" y="596900"/>
                </a:lnTo>
                <a:lnTo>
                  <a:pt x="186689" y="596900"/>
                </a:lnTo>
                <a:close/>
              </a:path>
            </a:pathLst>
          </a:custGeom>
          <a:ln w="9344">
            <a:solidFill>
              <a:srgbClr val="000000"/>
            </a:solidFill>
          </a:ln>
        </p:spPr>
        <p:txBody>
          <a:bodyPr wrap="square" lIns="0" tIns="0" rIns="0" bIns="0" rtlCol="0"/>
          <a:lstStyle/>
          <a:p>
            <a:endParaRPr/>
          </a:p>
        </p:txBody>
      </p:sp>
      <p:sp>
        <p:nvSpPr>
          <p:cNvPr id="16" name="object 16"/>
          <p:cNvSpPr/>
          <p:nvPr/>
        </p:nvSpPr>
        <p:spPr>
          <a:xfrm>
            <a:off x="4982209" y="2475229"/>
            <a:ext cx="332740" cy="332740"/>
          </a:xfrm>
          <a:custGeom>
            <a:avLst/>
            <a:gdLst/>
            <a:ahLst/>
            <a:cxnLst/>
            <a:rect l="l" t="t" r="r" b="b"/>
            <a:pathLst>
              <a:path w="332739" h="332739">
                <a:moveTo>
                  <a:pt x="166369" y="0"/>
                </a:moveTo>
                <a:lnTo>
                  <a:pt x="158750" y="0"/>
                </a:lnTo>
                <a:lnTo>
                  <a:pt x="149860" y="0"/>
                </a:lnTo>
                <a:lnTo>
                  <a:pt x="142239" y="1270"/>
                </a:lnTo>
                <a:lnTo>
                  <a:pt x="133350" y="2540"/>
                </a:lnTo>
                <a:lnTo>
                  <a:pt x="125729" y="5080"/>
                </a:lnTo>
                <a:lnTo>
                  <a:pt x="118110" y="6350"/>
                </a:lnTo>
                <a:lnTo>
                  <a:pt x="110489" y="10160"/>
                </a:lnTo>
                <a:lnTo>
                  <a:pt x="101600" y="12700"/>
                </a:lnTo>
                <a:lnTo>
                  <a:pt x="93979" y="16510"/>
                </a:lnTo>
                <a:lnTo>
                  <a:pt x="86360" y="20320"/>
                </a:lnTo>
                <a:lnTo>
                  <a:pt x="80010" y="24130"/>
                </a:lnTo>
                <a:lnTo>
                  <a:pt x="72389" y="27940"/>
                </a:lnTo>
                <a:lnTo>
                  <a:pt x="66039" y="33020"/>
                </a:lnTo>
                <a:lnTo>
                  <a:pt x="59689" y="38100"/>
                </a:lnTo>
                <a:lnTo>
                  <a:pt x="53339" y="44450"/>
                </a:lnTo>
                <a:lnTo>
                  <a:pt x="46989" y="49530"/>
                </a:lnTo>
                <a:lnTo>
                  <a:pt x="41910" y="55880"/>
                </a:lnTo>
                <a:lnTo>
                  <a:pt x="36829" y="62230"/>
                </a:lnTo>
                <a:lnTo>
                  <a:pt x="31750" y="68580"/>
                </a:lnTo>
                <a:lnTo>
                  <a:pt x="26669" y="76200"/>
                </a:lnTo>
                <a:lnTo>
                  <a:pt x="21589" y="82550"/>
                </a:lnTo>
                <a:lnTo>
                  <a:pt x="17779" y="90170"/>
                </a:lnTo>
                <a:lnTo>
                  <a:pt x="13969" y="97790"/>
                </a:lnTo>
                <a:lnTo>
                  <a:pt x="11429" y="105410"/>
                </a:lnTo>
                <a:lnTo>
                  <a:pt x="8889" y="113030"/>
                </a:lnTo>
                <a:lnTo>
                  <a:pt x="6350" y="120650"/>
                </a:lnTo>
                <a:lnTo>
                  <a:pt x="3810" y="129540"/>
                </a:lnTo>
                <a:lnTo>
                  <a:pt x="2539" y="137160"/>
                </a:lnTo>
                <a:lnTo>
                  <a:pt x="1269" y="146050"/>
                </a:lnTo>
                <a:lnTo>
                  <a:pt x="0" y="153670"/>
                </a:lnTo>
                <a:lnTo>
                  <a:pt x="0" y="162560"/>
                </a:lnTo>
                <a:lnTo>
                  <a:pt x="0" y="170180"/>
                </a:lnTo>
                <a:lnTo>
                  <a:pt x="0" y="179070"/>
                </a:lnTo>
                <a:lnTo>
                  <a:pt x="1269" y="186690"/>
                </a:lnTo>
                <a:lnTo>
                  <a:pt x="2539" y="195580"/>
                </a:lnTo>
                <a:lnTo>
                  <a:pt x="3810" y="203200"/>
                </a:lnTo>
                <a:lnTo>
                  <a:pt x="6350" y="210820"/>
                </a:lnTo>
                <a:lnTo>
                  <a:pt x="8889" y="219710"/>
                </a:lnTo>
                <a:lnTo>
                  <a:pt x="11429" y="227330"/>
                </a:lnTo>
                <a:lnTo>
                  <a:pt x="13969" y="234950"/>
                </a:lnTo>
                <a:lnTo>
                  <a:pt x="17779" y="242570"/>
                </a:lnTo>
                <a:lnTo>
                  <a:pt x="21589" y="250190"/>
                </a:lnTo>
                <a:lnTo>
                  <a:pt x="26669" y="256540"/>
                </a:lnTo>
                <a:lnTo>
                  <a:pt x="31750" y="264160"/>
                </a:lnTo>
                <a:lnTo>
                  <a:pt x="35560" y="270510"/>
                </a:lnTo>
                <a:lnTo>
                  <a:pt x="40639" y="276860"/>
                </a:lnTo>
                <a:lnTo>
                  <a:pt x="46989" y="283210"/>
                </a:lnTo>
                <a:lnTo>
                  <a:pt x="53339" y="288290"/>
                </a:lnTo>
                <a:lnTo>
                  <a:pt x="59689" y="293370"/>
                </a:lnTo>
                <a:lnTo>
                  <a:pt x="66039" y="299720"/>
                </a:lnTo>
                <a:lnTo>
                  <a:pt x="72389" y="303530"/>
                </a:lnTo>
                <a:lnTo>
                  <a:pt x="80010" y="308610"/>
                </a:lnTo>
                <a:lnTo>
                  <a:pt x="86360" y="312420"/>
                </a:lnTo>
                <a:lnTo>
                  <a:pt x="125729" y="327660"/>
                </a:lnTo>
                <a:lnTo>
                  <a:pt x="133350" y="330200"/>
                </a:lnTo>
                <a:lnTo>
                  <a:pt x="140969" y="331470"/>
                </a:lnTo>
                <a:lnTo>
                  <a:pt x="149860" y="332740"/>
                </a:lnTo>
                <a:lnTo>
                  <a:pt x="157479" y="332740"/>
                </a:lnTo>
                <a:lnTo>
                  <a:pt x="166369" y="332740"/>
                </a:lnTo>
                <a:lnTo>
                  <a:pt x="173989" y="332740"/>
                </a:lnTo>
                <a:lnTo>
                  <a:pt x="182879" y="332740"/>
                </a:lnTo>
                <a:lnTo>
                  <a:pt x="190500" y="331470"/>
                </a:lnTo>
                <a:lnTo>
                  <a:pt x="199389" y="330200"/>
                </a:lnTo>
                <a:lnTo>
                  <a:pt x="207010" y="327660"/>
                </a:lnTo>
                <a:lnTo>
                  <a:pt x="215900" y="326390"/>
                </a:lnTo>
                <a:lnTo>
                  <a:pt x="223519" y="322580"/>
                </a:lnTo>
                <a:lnTo>
                  <a:pt x="231139" y="320040"/>
                </a:lnTo>
                <a:lnTo>
                  <a:pt x="238760" y="316230"/>
                </a:lnTo>
                <a:lnTo>
                  <a:pt x="246379" y="312420"/>
                </a:lnTo>
                <a:lnTo>
                  <a:pt x="252729" y="308610"/>
                </a:lnTo>
                <a:lnTo>
                  <a:pt x="260350" y="304800"/>
                </a:lnTo>
                <a:lnTo>
                  <a:pt x="266700" y="299720"/>
                </a:lnTo>
                <a:lnTo>
                  <a:pt x="273050" y="294640"/>
                </a:lnTo>
                <a:lnTo>
                  <a:pt x="279400" y="288290"/>
                </a:lnTo>
                <a:lnTo>
                  <a:pt x="285750" y="283210"/>
                </a:lnTo>
                <a:lnTo>
                  <a:pt x="290829" y="276860"/>
                </a:lnTo>
                <a:lnTo>
                  <a:pt x="297179" y="270510"/>
                </a:lnTo>
                <a:lnTo>
                  <a:pt x="302260" y="264160"/>
                </a:lnTo>
                <a:lnTo>
                  <a:pt x="306069" y="256540"/>
                </a:lnTo>
                <a:lnTo>
                  <a:pt x="311150" y="250190"/>
                </a:lnTo>
                <a:lnTo>
                  <a:pt x="314960" y="242570"/>
                </a:lnTo>
                <a:lnTo>
                  <a:pt x="318769" y="234950"/>
                </a:lnTo>
                <a:lnTo>
                  <a:pt x="321310" y="227330"/>
                </a:lnTo>
                <a:lnTo>
                  <a:pt x="325119" y="219710"/>
                </a:lnTo>
                <a:lnTo>
                  <a:pt x="327660" y="212090"/>
                </a:lnTo>
                <a:lnTo>
                  <a:pt x="328929" y="204470"/>
                </a:lnTo>
                <a:lnTo>
                  <a:pt x="330200" y="195580"/>
                </a:lnTo>
                <a:lnTo>
                  <a:pt x="331469" y="187960"/>
                </a:lnTo>
                <a:lnTo>
                  <a:pt x="332739" y="179070"/>
                </a:lnTo>
                <a:lnTo>
                  <a:pt x="332739" y="170180"/>
                </a:lnTo>
                <a:lnTo>
                  <a:pt x="332739" y="162560"/>
                </a:lnTo>
                <a:lnTo>
                  <a:pt x="332739" y="153670"/>
                </a:lnTo>
              </a:path>
            </a:pathLst>
          </a:custGeom>
          <a:ln w="19048">
            <a:solidFill>
              <a:srgbClr val="000000"/>
            </a:solidFill>
          </a:ln>
        </p:spPr>
        <p:txBody>
          <a:bodyPr wrap="square" lIns="0" tIns="0" rIns="0" bIns="0" rtlCol="0"/>
          <a:lstStyle/>
          <a:p>
            <a:endParaRPr/>
          </a:p>
        </p:txBody>
      </p:sp>
      <p:sp>
        <p:nvSpPr>
          <p:cNvPr id="17" name="object 17"/>
          <p:cNvSpPr/>
          <p:nvPr/>
        </p:nvSpPr>
        <p:spPr>
          <a:xfrm>
            <a:off x="5314950" y="247522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18" name="object 18"/>
          <p:cNvSpPr/>
          <p:nvPr/>
        </p:nvSpPr>
        <p:spPr>
          <a:xfrm>
            <a:off x="4982209" y="280923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19" name="object 19"/>
          <p:cNvSpPr/>
          <p:nvPr/>
        </p:nvSpPr>
        <p:spPr>
          <a:xfrm>
            <a:off x="5250815" y="2530475"/>
            <a:ext cx="95248" cy="144778"/>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4965700" y="2921000"/>
            <a:ext cx="375920" cy="1089660"/>
          </a:xfrm>
          <a:custGeom>
            <a:avLst/>
            <a:gdLst/>
            <a:ahLst/>
            <a:cxnLst/>
            <a:rect l="l" t="t" r="r" b="b"/>
            <a:pathLst>
              <a:path w="375920" h="1089660">
                <a:moveTo>
                  <a:pt x="375920" y="0"/>
                </a:moveTo>
                <a:lnTo>
                  <a:pt x="0" y="0"/>
                </a:lnTo>
                <a:lnTo>
                  <a:pt x="0" y="1089660"/>
                </a:lnTo>
                <a:lnTo>
                  <a:pt x="375920" y="1089660"/>
                </a:lnTo>
                <a:lnTo>
                  <a:pt x="375920" y="0"/>
                </a:lnTo>
                <a:close/>
              </a:path>
            </a:pathLst>
          </a:custGeom>
          <a:solidFill>
            <a:srgbClr val="FFEBD6"/>
          </a:solidFill>
        </p:spPr>
        <p:txBody>
          <a:bodyPr wrap="square" lIns="0" tIns="0" rIns="0" bIns="0" rtlCol="0"/>
          <a:lstStyle/>
          <a:p>
            <a:endParaRPr/>
          </a:p>
        </p:txBody>
      </p:sp>
      <p:sp>
        <p:nvSpPr>
          <p:cNvPr id="21" name="object 21"/>
          <p:cNvSpPr/>
          <p:nvPr/>
        </p:nvSpPr>
        <p:spPr>
          <a:xfrm>
            <a:off x="4965700" y="2921000"/>
            <a:ext cx="375920" cy="1089660"/>
          </a:xfrm>
          <a:custGeom>
            <a:avLst/>
            <a:gdLst/>
            <a:ahLst/>
            <a:cxnLst/>
            <a:rect l="l" t="t" r="r" b="b"/>
            <a:pathLst>
              <a:path w="375920" h="1089660">
                <a:moveTo>
                  <a:pt x="187960" y="1089660"/>
                </a:moveTo>
                <a:lnTo>
                  <a:pt x="0" y="1089660"/>
                </a:lnTo>
                <a:lnTo>
                  <a:pt x="0" y="0"/>
                </a:lnTo>
                <a:lnTo>
                  <a:pt x="375920" y="0"/>
                </a:lnTo>
                <a:lnTo>
                  <a:pt x="375920" y="1089660"/>
                </a:lnTo>
                <a:lnTo>
                  <a:pt x="187960" y="1089660"/>
                </a:lnTo>
                <a:close/>
              </a:path>
            </a:pathLst>
          </a:custGeom>
          <a:ln w="9344">
            <a:solidFill>
              <a:srgbClr val="000000"/>
            </a:solidFill>
          </a:ln>
        </p:spPr>
        <p:txBody>
          <a:bodyPr wrap="square" lIns="0" tIns="0" rIns="0" bIns="0" rtlCol="0"/>
          <a:lstStyle/>
          <a:p>
            <a:endParaRPr/>
          </a:p>
        </p:txBody>
      </p:sp>
      <p:sp>
        <p:nvSpPr>
          <p:cNvPr id="22" name="object 22"/>
          <p:cNvSpPr/>
          <p:nvPr/>
        </p:nvSpPr>
        <p:spPr>
          <a:xfrm>
            <a:off x="4968240" y="3639820"/>
            <a:ext cx="368300" cy="373380"/>
          </a:xfrm>
          <a:custGeom>
            <a:avLst/>
            <a:gdLst/>
            <a:ahLst/>
            <a:cxnLst/>
            <a:rect l="l" t="t" r="r" b="b"/>
            <a:pathLst>
              <a:path w="368300" h="373379">
                <a:moveTo>
                  <a:pt x="368300" y="0"/>
                </a:moveTo>
                <a:lnTo>
                  <a:pt x="0" y="0"/>
                </a:lnTo>
                <a:lnTo>
                  <a:pt x="0" y="373379"/>
                </a:lnTo>
                <a:lnTo>
                  <a:pt x="368300" y="373379"/>
                </a:lnTo>
                <a:lnTo>
                  <a:pt x="368300" y="0"/>
                </a:lnTo>
                <a:close/>
              </a:path>
            </a:pathLst>
          </a:custGeom>
          <a:solidFill>
            <a:srgbClr val="FFFFFF"/>
          </a:solidFill>
        </p:spPr>
        <p:txBody>
          <a:bodyPr wrap="square" lIns="0" tIns="0" rIns="0" bIns="0" rtlCol="0"/>
          <a:lstStyle/>
          <a:p>
            <a:endParaRPr/>
          </a:p>
        </p:txBody>
      </p:sp>
      <p:sp>
        <p:nvSpPr>
          <p:cNvPr id="23" name="object 23"/>
          <p:cNvSpPr/>
          <p:nvPr/>
        </p:nvSpPr>
        <p:spPr>
          <a:xfrm>
            <a:off x="4968240" y="3639820"/>
            <a:ext cx="368300" cy="373380"/>
          </a:xfrm>
          <a:custGeom>
            <a:avLst/>
            <a:gdLst/>
            <a:ahLst/>
            <a:cxnLst/>
            <a:rect l="l" t="t" r="r" b="b"/>
            <a:pathLst>
              <a:path w="368300" h="373379">
                <a:moveTo>
                  <a:pt x="184150" y="373379"/>
                </a:moveTo>
                <a:lnTo>
                  <a:pt x="0" y="373379"/>
                </a:lnTo>
                <a:lnTo>
                  <a:pt x="0" y="0"/>
                </a:lnTo>
                <a:lnTo>
                  <a:pt x="368300" y="0"/>
                </a:lnTo>
                <a:lnTo>
                  <a:pt x="368300" y="373379"/>
                </a:lnTo>
                <a:lnTo>
                  <a:pt x="184150" y="373379"/>
                </a:lnTo>
                <a:close/>
              </a:path>
            </a:pathLst>
          </a:custGeom>
          <a:ln w="9344">
            <a:solidFill>
              <a:srgbClr val="000000"/>
            </a:solidFill>
          </a:ln>
        </p:spPr>
        <p:txBody>
          <a:bodyPr wrap="square" lIns="0" tIns="0" rIns="0" bIns="0" rtlCol="0"/>
          <a:lstStyle/>
          <a:p>
            <a:endParaRPr/>
          </a:p>
        </p:txBody>
      </p:sp>
      <p:sp>
        <p:nvSpPr>
          <p:cNvPr id="24" name="object 24"/>
          <p:cNvSpPr/>
          <p:nvPr/>
        </p:nvSpPr>
        <p:spPr>
          <a:xfrm>
            <a:off x="4387850" y="2463800"/>
            <a:ext cx="334010" cy="334010"/>
          </a:xfrm>
          <a:custGeom>
            <a:avLst/>
            <a:gdLst/>
            <a:ahLst/>
            <a:cxnLst/>
            <a:rect l="l" t="t" r="r" b="b"/>
            <a:pathLst>
              <a:path w="334010" h="334010">
                <a:moveTo>
                  <a:pt x="167639" y="0"/>
                </a:moveTo>
                <a:lnTo>
                  <a:pt x="158750" y="0"/>
                </a:lnTo>
                <a:lnTo>
                  <a:pt x="151129" y="1270"/>
                </a:lnTo>
                <a:lnTo>
                  <a:pt x="142239" y="1270"/>
                </a:lnTo>
                <a:lnTo>
                  <a:pt x="134620" y="3810"/>
                </a:lnTo>
                <a:lnTo>
                  <a:pt x="127000" y="5079"/>
                </a:lnTo>
                <a:lnTo>
                  <a:pt x="118110" y="7620"/>
                </a:lnTo>
                <a:lnTo>
                  <a:pt x="110489" y="10160"/>
                </a:lnTo>
                <a:lnTo>
                  <a:pt x="102870" y="12700"/>
                </a:lnTo>
                <a:lnTo>
                  <a:pt x="95250" y="16510"/>
                </a:lnTo>
                <a:lnTo>
                  <a:pt x="87629" y="20320"/>
                </a:lnTo>
                <a:lnTo>
                  <a:pt x="80010" y="24129"/>
                </a:lnTo>
                <a:lnTo>
                  <a:pt x="73660" y="29210"/>
                </a:lnTo>
                <a:lnTo>
                  <a:pt x="67310" y="33020"/>
                </a:lnTo>
                <a:lnTo>
                  <a:pt x="59689" y="39370"/>
                </a:lnTo>
                <a:lnTo>
                  <a:pt x="54610" y="44450"/>
                </a:lnTo>
                <a:lnTo>
                  <a:pt x="48260" y="49529"/>
                </a:lnTo>
                <a:lnTo>
                  <a:pt x="41910" y="55879"/>
                </a:lnTo>
                <a:lnTo>
                  <a:pt x="36829" y="62229"/>
                </a:lnTo>
                <a:lnTo>
                  <a:pt x="31750" y="68579"/>
                </a:lnTo>
                <a:lnTo>
                  <a:pt x="27939" y="76200"/>
                </a:lnTo>
                <a:lnTo>
                  <a:pt x="22860" y="83820"/>
                </a:lnTo>
                <a:lnTo>
                  <a:pt x="19050" y="90170"/>
                </a:lnTo>
                <a:lnTo>
                  <a:pt x="15239" y="97789"/>
                </a:lnTo>
                <a:lnTo>
                  <a:pt x="12700" y="105410"/>
                </a:lnTo>
                <a:lnTo>
                  <a:pt x="8889" y="113029"/>
                </a:lnTo>
                <a:lnTo>
                  <a:pt x="7620" y="121920"/>
                </a:lnTo>
                <a:lnTo>
                  <a:pt x="5079" y="129539"/>
                </a:lnTo>
                <a:lnTo>
                  <a:pt x="2539" y="137160"/>
                </a:lnTo>
                <a:lnTo>
                  <a:pt x="2539" y="146050"/>
                </a:lnTo>
                <a:lnTo>
                  <a:pt x="1270" y="153670"/>
                </a:lnTo>
                <a:lnTo>
                  <a:pt x="0" y="162560"/>
                </a:lnTo>
                <a:lnTo>
                  <a:pt x="0" y="170179"/>
                </a:lnTo>
                <a:lnTo>
                  <a:pt x="1270" y="179070"/>
                </a:lnTo>
                <a:lnTo>
                  <a:pt x="1270" y="186689"/>
                </a:lnTo>
                <a:lnTo>
                  <a:pt x="2539" y="195579"/>
                </a:lnTo>
                <a:lnTo>
                  <a:pt x="5079" y="203200"/>
                </a:lnTo>
                <a:lnTo>
                  <a:pt x="6350" y="212089"/>
                </a:lnTo>
                <a:lnTo>
                  <a:pt x="8889" y="219710"/>
                </a:lnTo>
                <a:lnTo>
                  <a:pt x="12700" y="227329"/>
                </a:lnTo>
                <a:lnTo>
                  <a:pt x="15239" y="234950"/>
                </a:lnTo>
                <a:lnTo>
                  <a:pt x="36829" y="270510"/>
                </a:lnTo>
                <a:lnTo>
                  <a:pt x="48260" y="283210"/>
                </a:lnTo>
                <a:lnTo>
                  <a:pt x="53339" y="288289"/>
                </a:lnTo>
                <a:lnTo>
                  <a:pt x="87629" y="312420"/>
                </a:lnTo>
                <a:lnTo>
                  <a:pt x="93979" y="316229"/>
                </a:lnTo>
                <a:lnTo>
                  <a:pt x="101600" y="320039"/>
                </a:lnTo>
                <a:lnTo>
                  <a:pt x="110489" y="323850"/>
                </a:lnTo>
                <a:lnTo>
                  <a:pt x="118110" y="326389"/>
                </a:lnTo>
                <a:lnTo>
                  <a:pt x="125729" y="327660"/>
                </a:lnTo>
                <a:lnTo>
                  <a:pt x="134620" y="330200"/>
                </a:lnTo>
                <a:lnTo>
                  <a:pt x="142239" y="331470"/>
                </a:lnTo>
                <a:lnTo>
                  <a:pt x="149860" y="332739"/>
                </a:lnTo>
                <a:lnTo>
                  <a:pt x="158750" y="332739"/>
                </a:lnTo>
                <a:lnTo>
                  <a:pt x="166370" y="334010"/>
                </a:lnTo>
                <a:lnTo>
                  <a:pt x="175260" y="332739"/>
                </a:lnTo>
                <a:lnTo>
                  <a:pt x="182879" y="332739"/>
                </a:lnTo>
                <a:lnTo>
                  <a:pt x="191770" y="331470"/>
                </a:lnTo>
                <a:lnTo>
                  <a:pt x="199389" y="330200"/>
                </a:lnTo>
                <a:lnTo>
                  <a:pt x="208279" y="328929"/>
                </a:lnTo>
                <a:lnTo>
                  <a:pt x="215900" y="326389"/>
                </a:lnTo>
                <a:lnTo>
                  <a:pt x="223520" y="323850"/>
                </a:lnTo>
                <a:lnTo>
                  <a:pt x="231139" y="320039"/>
                </a:lnTo>
                <a:lnTo>
                  <a:pt x="238760" y="316229"/>
                </a:lnTo>
                <a:lnTo>
                  <a:pt x="246379" y="313689"/>
                </a:lnTo>
                <a:lnTo>
                  <a:pt x="254000" y="308610"/>
                </a:lnTo>
                <a:lnTo>
                  <a:pt x="260350" y="304800"/>
                </a:lnTo>
                <a:lnTo>
                  <a:pt x="267970" y="299720"/>
                </a:lnTo>
                <a:lnTo>
                  <a:pt x="274320" y="294639"/>
                </a:lnTo>
                <a:lnTo>
                  <a:pt x="280670" y="289560"/>
                </a:lnTo>
                <a:lnTo>
                  <a:pt x="287020" y="283210"/>
                </a:lnTo>
                <a:lnTo>
                  <a:pt x="292100" y="276860"/>
                </a:lnTo>
                <a:lnTo>
                  <a:pt x="297179" y="270510"/>
                </a:lnTo>
                <a:lnTo>
                  <a:pt x="302260" y="264160"/>
                </a:lnTo>
                <a:lnTo>
                  <a:pt x="307339" y="257810"/>
                </a:lnTo>
                <a:lnTo>
                  <a:pt x="311150" y="250189"/>
                </a:lnTo>
                <a:lnTo>
                  <a:pt x="314960" y="242570"/>
                </a:lnTo>
                <a:lnTo>
                  <a:pt x="318770" y="234950"/>
                </a:lnTo>
                <a:lnTo>
                  <a:pt x="322579" y="227329"/>
                </a:lnTo>
                <a:lnTo>
                  <a:pt x="325120" y="219710"/>
                </a:lnTo>
                <a:lnTo>
                  <a:pt x="327660" y="212089"/>
                </a:lnTo>
                <a:lnTo>
                  <a:pt x="330200" y="204470"/>
                </a:lnTo>
                <a:lnTo>
                  <a:pt x="331470" y="195579"/>
                </a:lnTo>
                <a:lnTo>
                  <a:pt x="332739" y="187960"/>
                </a:lnTo>
                <a:lnTo>
                  <a:pt x="334010" y="179070"/>
                </a:lnTo>
                <a:lnTo>
                  <a:pt x="334010" y="171450"/>
                </a:lnTo>
                <a:lnTo>
                  <a:pt x="334010" y="162560"/>
                </a:lnTo>
                <a:lnTo>
                  <a:pt x="334010" y="154939"/>
                </a:lnTo>
              </a:path>
            </a:pathLst>
          </a:custGeom>
          <a:ln w="19048">
            <a:solidFill>
              <a:srgbClr val="000000"/>
            </a:solidFill>
          </a:ln>
        </p:spPr>
        <p:txBody>
          <a:bodyPr wrap="square" lIns="0" tIns="0" rIns="0" bIns="0" rtlCol="0"/>
          <a:lstStyle/>
          <a:p>
            <a:endParaRPr/>
          </a:p>
        </p:txBody>
      </p:sp>
      <p:sp>
        <p:nvSpPr>
          <p:cNvPr id="25" name="object 25"/>
          <p:cNvSpPr/>
          <p:nvPr/>
        </p:nvSpPr>
        <p:spPr>
          <a:xfrm>
            <a:off x="4721859" y="246380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6" name="object 26"/>
          <p:cNvSpPr/>
          <p:nvPr/>
        </p:nvSpPr>
        <p:spPr>
          <a:xfrm>
            <a:off x="4387850" y="279781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7" name="object 27"/>
          <p:cNvSpPr/>
          <p:nvPr/>
        </p:nvSpPr>
        <p:spPr>
          <a:xfrm>
            <a:off x="4657725" y="2519045"/>
            <a:ext cx="95248" cy="144778"/>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4371340" y="2909570"/>
            <a:ext cx="375920" cy="1090930"/>
          </a:xfrm>
          <a:custGeom>
            <a:avLst/>
            <a:gdLst/>
            <a:ahLst/>
            <a:cxnLst/>
            <a:rect l="l" t="t" r="r" b="b"/>
            <a:pathLst>
              <a:path w="375920" h="1090929">
                <a:moveTo>
                  <a:pt x="375920" y="0"/>
                </a:moveTo>
                <a:lnTo>
                  <a:pt x="0" y="0"/>
                </a:lnTo>
                <a:lnTo>
                  <a:pt x="0" y="1090929"/>
                </a:lnTo>
                <a:lnTo>
                  <a:pt x="375920" y="1090929"/>
                </a:lnTo>
                <a:lnTo>
                  <a:pt x="375920" y="0"/>
                </a:lnTo>
                <a:close/>
              </a:path>
            </a:pathLst>
          </a:custGeom>
          <a:solidFill>
            <a:srgbClr val="FFEBD6"/>
          </a:solidFill>
        </p:spPr>
        <p:txBody>
          <a:bodyPr wrap="square" lIns="0" tIns="0" rIns="0" bIns="0" rtlCol="0"/>
          <a:lstStyle/>
          <a:p>
            <a:endParaRPr/>
          </a:p>
        </p:txBody>
      </p:sp>
      <p:sp>
        <p:nvSpPr>
          <p:cNvPr id="29" name="object 29"/>
          <p:cNvSpPr/>
          <p:nvPr/>
        </p:nvSpPr>
        <p:spPr>
          <a:xfrm>
            <a:off x="4371340" y="2909570"/>
            <a:ext cx="375920" cy="1090930"/>
          </a:xfrm>
          <a:custGeom>
            <a:avLst/>
            <a:gdLst/>
            <a:ahLst/>
            <a:cxnLst/>
            <a:rect l="l" t="t" r="r" b="b"/>
            <a:pathLst>
              <a:path w="375920" h="1090929">
                <a:moveTo>
                  <a:pt x="187960" y="1090929"/>
                </a:moveTo>
                <a:lnTo>
                  <a:pt x="0" y="1090929"/>
                </a:lnTo>
                <a:lnTo>
                  <a:pt x="0" y="0"/>
                </a:lnTo>
                <a:lnTo>
                  <a:pt x="375920" y="0"/>
                </a:lnTo>
                <a:lnTo>
                  <a:pt x="375920" y="1090929"/>
                </a:lnTo>
                <a:lnTo>
                  <a:pt x="187960" y="1090929"/>
                </a:lnTo>
                <a:close/>
              </a:path>
            </a:pathLst>
          </a:custGeom>
          <a:ln w="9344">
            <a:solidFill>
              <a:srgbClr val="000000"/>
            </a:solidFill>
          </a:ln>
        </p:spPr>
        <p:txBody>
          <a:bodyPr wrap="square" lIns="0" tIns="0" rIns="0" bIns="0" rtlCol="0"/>
          <a:lstStyle/>
          <a:p>
            <a:endParaRPr/>
          </a:p>
        </p:txBody>
      </p:sp>
      <p:sp>
        <p:nvSpPr>
          <p:cNvPr id="30" name="object 30"/>
          <p:cNvSpPr/>
          <p:nvPr/>
        </p:nvSpPr>
        <p:spPr>
          <a:xfrm>
            <a:off x="4375150" y="3270250"/>
            <a:ext cx="375920" cy="731520"/>
          </a:xfrm>
          <a:custGeom>
            <a:avLst/>
            <a:gdLst/>
            <a:ahLst/>
            <a:cxnLst/>
            <a:rect l="l" t="t" r="r" b="b"/>
            <a:pathLst>
              <a:path w="375920" h="731520">
                <a:moveTo>
                  <a:pt x="375920" y="0"/>
                </a:moveTo>
                <a:lnTo>
                  <a:pt x="0" y="0"/>
                </a:lnTo>
                <a:lnTo>
                  <a:pt x="0" y="731519"/>
                </a:lnTo>
                <a:lnTo>
                  <a:pt x="375920" y="731519"/>
                </a:lnTo>
                <a:lnTo>
                  <a:pt x="375920" y="0"/>
                </a:lnTo>
                <a:close/>
              </a:path>
            </a:pathLst>
          </a:custGeom>
          <a:solidFill>
            <a:srgbClr val="FFFFFF"/>
          </a:solidFill>
        </p:spPr>
        <p:txBody>
          <a:bodyPr wrap="square" lIns="0" tIns="0" rIns="0" bIns="0" rtlCol="0"/>
          <a:lstStyle/>
          <a:p>
            <a:endParaRPr/>
          </a:p>
        </p:txBody>
      </p:sp>
      <p:sp>
        <p:nvSpPr>
          <p:cNvPr id="31" name="object 31"/>
          <p:cNvSpPr/>
          <p:nvPr/>
        </p:nvSpPr>
        <p:spPr>
          <a:xfrm>
            <a:off x="4375150" y="3270250"/>
            <a:ext cx="375920" cy="731520"/>
          </a:xfrm>
          <a:custGeom>
            <a:avLst/>
            <a:gdLst/>
            <a:ahLst/>
            <a:cxnLst/>
            <a:rect l="l" t="t" r="r" b="b"/>
            <a:pathLst>
              <a:path w="375920" h="731520">
                <a:moveTo>
                  <a:pt x="187960" y="731519"/>
                </a:moveTo>
                <a:lnTo>
                  <a:pt x="0" y="731519"/>
                </a:lnTo>
                <a:lnTo>
                  <a:pt x="0" y="0"/>
                </a:lnTo>
                <a:lnTo>
                  <a:pt x="375920" y="0"/>
                </a:lnTo>
                <a:lnTo>
                  <a:pt x="375920" y="731519"/>
                </a:lnTo>
                <a:lnTo>
                  <a:pt x="187960" y="731519"/>
                </a:lnTo>
                <a:close/>
              </a:path>
            </a:pathLst>
          </a:custGeom>
          <a:ln w="9344">
            <a:solidFill>
              <a:srgbClr val="000000"/>
            </a:solidFill>
          </a:ln>
        </p:spPr>
        <p:txBody>
          <a:bodyPr wrap="square" lIns="0" tIns="0" rIns="0" bIns="0" rtlCol="0"/>
          <a:lstStyle/>
          <a:p>
            <a:endParaRPr/>
          </a:p>
        </p:txBody>
      </p:sp>
      <p:sp>
        <p:nvSpPr>
          <p:cNvPr id="32" name="object 32"/>
          <p:cNvSpPr/>
          <p:nvPr/>
        </p:nvSpPr>
        <p:spPr>
          <a:xfrm>
            <a:off x="3794759" y="2452370"/>
            <a:ext cx="332740" cy="334010"/>
          </a:xfrm>
          <a:custGeom>
            <a:avLst/>
            <a:gdLst/>
            <a:ahLst/>
            <a:cxnLst/>
            <a:rect l="l" t="t" r="r" b="b"/>
            <a:pathLst>
              <a:path w="332739" h="334010">
                <a:moveTo>
                  <a:pt x="167639" y="0"/>
                </a:moveTo>
                <a:lnTo>
                  <a:pt x="158750" y="1269"/>
                </a:lnTo>
                <a:lnTo>
                  <a:pt x="149860" y="1269"/>
                </a:lnTo>
                <a:lnTo>
                  <a:pt x="142239" y="2539"/>
                </a:lnTo>
                <a:lnTo>
                  <a:pt x="133350" y="3809"/>
                </a:lnTo>
                <a:lnTo>
                  <a:pt x="125729" y="5079"/>
                </a:lnTo>
                <a:lnTo>
                  <a:pt x="118110" y="7619"/>
                </a:lnTo>
                <a:lnTo>
                  <a:pt x="110489" y="10159"/>
                </a:lnTo>
                <a:lnTo>
                  <a:pt x="73660" y="29209"/>
                </a:lnTo>
                <a:lnTo>
                  <a:pt x="66039" y="34289"/>
                </a:lnTo>
                <a:lnTo>
                  <a:pt x="59689" y="39369"/>
                </a:lnTo>
                <a:lnTo>
                  <a:pt x="53339" y="44450"/>
                </a:lnTo>
                <a:lnTo>
                  <a:pt x="46989" y="50800"/>
                </a:lnTo>
                <a:lnTo>
                  <a:pt x="41910" y="55879"/>
                </a:lnTo>
                <a:lnTo>
                  <a:pt x="36829" y="63500"/>
                </a:lnTo>
                <a:lnTo>
                  <a:pt x="31750" y="69850"/>
                </a:lnTo>
                <a:lnTo>
                  <a:pt x="26669" y="76200"/>
                </a:lnTo>
                <a:lnTo>
                  <a:pt x="22860" y="83819"/>
                </a:lnTo>
                <a:lnTo>
                  <a:pt x="17779" y="90169"/>
                </a:lnTo>
                <a:lnTo>
                  <a:pt x="15239" y="97789"/>
                </a:lnTo>
                <a:lnTo>
                  <a:pt x="11429" y="105409"/>
                </a:lnTo>
                <a:lnTo>
                  <a:pt x="8889" y="114300"/>
                </a:lnTo>
                <a:lnTo>
                  <a:pt x="6350" y="121919"/>
                </a:lnTo>
                <a:lnTo>
                  <a:pt x="3810" y="129539"/>
                </a:lnTo>
                <a:lnTo>
                  <a:pt x="2539" y="138429"/>
                </a:lnTo>
                <a:lnTo>
                  <a:pt x="1269" y="146050"/>
                </a:lnTo>
                <a:lnTo>
                  <a:pt x="0" y="154939"/>
                </a:lnTo>
                <a:lnTo>
                  <a:pt x="0" y="162559"/>
                </a:lnTo>
                <a:lnTo>
                  <a:pt x="0" y="171450"/>
                </a:lnTo>
                <a:lnTo>
                  <a:pt x="0" y="179069"/>
                </a:lnTo>
                <a:lnTo>
                  <a:pt x="1269" y="187959"/>
                </a:lnTo>
                <a:lnTo>
                  <a:pt x="2539" y="195579"/>
                </a:lnTo>
                <a:lnTo>
                  <a:pt x="3810" y="203200"/>
                </a:lnTo>
                <a:lnTo>
                  <a:pt x="6350" y="212089"/>
                </a:lnTo>
                <a:lnTo>
                  <a:pt x="8889" y="219709"/>
                </a:lnTo>
                <a:lnTo>
                  <a:pt x="11429" y="227329"/>
                </a:lnTo>
                <a:lnTo>
                  <a:pt x="15239" y="234950"/>
                </a:lnTo>
                <a:lnTo>
                  <a:pt x="17779" y="242569"/>
                </a:lnTo>
                <a:lnTo>
                  <a:pt x="22860" y="250189"/>
                </a:lnTo>
                <a:lnTo>
                  <a:pt x="26669" y="257809"/>
                </a:lnTo>
                <a:lnTo>
                  <a:pt x="31750" y="264159"/>
                </a:lnTo>
                <a:lnTo>
                  <a:pt x="36829" y="270509"/>
                </a:lnTo>
                <a:lnTo>
                  <a:pt x="41910" y="276859"/>
                </a:lnTo>
                <a:lnTo>
                  <a:pt x="46989" y="283209"/>
                </a:lnTo>
                <a:lnTo>
                  <a:pt x="53339" y="289559"/>
                </a:lnTo>
                <a:lnTo>
                  <a:pt x="59689" y="294639"/>
                </a:lnTo>
                <a:lnTo>
                  <a:pt x="66039" y="299719"/>
                </a:lnTo>
                <a:lnTo>
                  <a:pt x="72389" y="304800"/>
                </a:lnTo>
                <a:lnTo>
                  <a:pt x="80010" y="308609"/>
                </a:lnTo>
                <a:lnTo>
                  <a:pt x="86360" y="313689"/>
                </a:lnTo>
                <a:lnTo>
                  <a:pt x="93979" y="317500"/>
                </a:lnTo>
                <a:lnTo>
                  <a:pt x="101600" y="320039"/>
                </a:lnTo>
                <a:lnTo>
                  <a:pt x="109219" y="323850"/>
                </a:lnTo>
                <a:lnTo>
                  <a:pt x="116839" y="326389"/>
                </a:lnTo>
                <a:lnTo>
                  <a:pt x="125729" y="327659"/>
                </a:lnTo>
                <a:lnTo>
                  <a:pt x="133350" y="330200"/>
                </a:lnTo>
                <a:lnTo>
                  <a:pt x="140969" y="331469"/>
                </a:lnTo>
                <a:lnTo>
                  <a:pt x="149860" y="332739"/>
                </a:lnTo>
                <a:lnTo>
                  <a:pt x="157479" y="332739"/>
                </a:lnTo>
                <a:lnTo>
                  <a:pt x="166369" y="334009"/>
                </a:lnTo>
                <a:lnTo>
                  <a:pt x="173989" y="332739"/>
                </a:lnTo>
                <a:lnTo>
                  <a:pt x="182879" y="332739"/>
                </a:lnTo>
                <a:lnTo>
                  <a:pt x="191769" y="331469"/>
                </a:lnTo>
                <a:lnTo>
                  <a:pt x="199389" y="330200"/>
                </a:lnTo>
                <a:lnTo>
                  <a:pt x="208279" y="328929"/>
                </a:lnTo>
                <a:lnTo>
                  <a:pt x="215900" y="326389"/>
                </a:lnTo>
                <a:lnTo>
                  <a:pt x="254000" y="308609"/>
                </a:lnTo>
                <a:lnTo>
                  <a:pt x="260350" y="304800"/>
                </a:lnTo>
                <a:lnTo>
                  <a:pt x="266700" y="299719"/>
                </a:lnTo>
                <a:lnTo>
                  <a:pt x="273050" y="294639"/>
                </a:lnTo>
                <a:lnTo>
                  <a:pt x="279400" y="289559"/>
                </a:lnTo>
                <a:lnTo>
                  <a:pt x="285750" y="283209"/>
                </a:lnTo>
                <a:lnTo>
                  <a:pt x="292100" y="278129"/>
                </a:lnTo>
                <a:lnTo>
                  <a:pt x="297179" y="270509"/>
                </a:lnTo>
                <a:lnTo>
                  <a:pt x="302260" y="264159"/>
                </a:lnTo>
                <a:lnTo>
                  <a:pt x="307339" y="257809"/>
                </a:lnTo>
                <a:lnTo>
                  <a:pt x="311150" y="250189"/>
                </a:lnTo>
                <a:lnTo>
                  <a:pt x="314960" y="243839"/>
                </a:lnTo>
                <a:lnTo>
                  <a:pt x="318769" y="236219"/>
                </a:lnTo>
                <a:lnTo>
                  <a:pt x="321310" y="228600"/>
                </a:lnTo>
                <a:lnTo>
                  <a:pt x="325119" y="219709"/>
                </a:lnTo>
                <a:lnTo>
                  <a:pt x="327660" y="212089"/>
                </a:lnTo>
                <a:lnTo>
                  <a:pt x="328929" y="204469"/>
                </a:lnTo>
                <a:lnTo>
                  <a:pt x="331469" y="195579"/>
                </a:lnTo>
                <a:lnTo>
                  <a:pt x="331469" y="187959"/>
                </a:lnTo>
                <a:lnTo>
                  <a:pt x="332739" y="179069"/>
                </a:lnTo>
                <a:lnTo>
                  <a:pt x="332739" y="171450"/>
                </a:lnTo>
                <a:lnTo>
                  <a:pt x="332739" y="162559"/>
                </a:lnTo>
                <a:lnTo>
                  <a:pt x="332739" y="154939"/>
                </a:lnTo>
              </a:path>
            </a:pathLst>
          </a:custGeom>
          <a:ln w="19048">
            <a:solidFill>
              <a:srgbClr val="000000"/>
            </a:solidFill>
          </a:ln>
        </p:spPr>
        <p:txBody>
          <a:bodyPr wrap="square" lIns="0" tIns="0" rIns="0" bIns="0" rtlCol="0"/>
          <a:lstStyle/>
          <a:p>
            <a:endParaRPr/>
          </a:p>
        </p:txBody>
      </p:sp>
      <p:sp>
        <p:nvSpPr>
          <p:cNvPr id="33" name="object 33"/>
          <p:cNvSpPr/>
          <p:nvPr/>
        </p:nvSpPr>
        <p:spPr>
          <a:xfrm>
            <a:off x="4127500" y="245237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4" name="object 34"/>
          <p:cNvSpPr/>
          <p:nvPr/>
        </p:nvSpPr>
        <p:spPr>
          <a:xfrm>
            <a:off x="3794759" y="278637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5" name="object 35"/>
          <p:cNvSpPr/>
          <p:nvPr/>
        </p:nvSpPr>
        <p:spPr>
          <a:xfrm>
            <a:off x="4063365" y="2508885"/>
            <a:ext cx="95248" cy="143508"/>
          </a:xfrm>
          <a:prstGeom prst="rect">
            <a:avLst/>
          </a:prstGeom>
          <a:blipFill>
            <a:blip r:embed="rId5" cstate="print"/>
            <a:stretch>
              <a:fillRect/>
            </a:stretch>
          </a:blipFill>
        </p:spPr>
        <p:txBody>
          <a:bodyPr wrap="square" lIns="0" tIns="0" rIns="0" bIns="0" rtlCol="0"/>
          <a:lstStyle/>
          <a:p>
            <a:endParaRPr/>
          </a:p>
        </p:txBody>
      </p:sp>
      <p:sp>
        <p:nvSpPr>
          <p:cNvPr id="36" name="object 36"/>
          <p:cNvSpPr/>
          <p:nvPr/>
        </p:nvSpPr>
        <p:spPr>
          <a:xfrm>
            <a:off x="3778250" y="2898139"/>
            <a:ext cx="375920" cy="584200"/>
          </a:xfrm>
          <a:custGeom>
            <a:avLst/>
            <a:gdLst/>
            <a:ahLst/>
            <a:cxnLst/>
            <a:rect l="l" t="t" r="r" b="b"/>
            <a:pathLst>
              <a:path w="375920" h="584200">
                <a:moveTo>
                  <a:pt x="0" y="584200"/>
                </a:moveTo>
                <a:lnTo>
                  <a:pt x="375920" y="584200"/>
                </a:lnTo>
                <a:lnTo>
                  <a:pt x="375920" y="0"/>
                </a:lnTo>
                <a:lnTo>
                  <a:pt x="0" y="0"/>
                </a:lnTo>
                <a:lnTo>
                  <a:pt x="0" y="584200"/>
                </a:lnTo>
                <a:close/>
              </a:path>
            </a:pathLst>
          </a:custGeom>
          <a:solidFill>
            <a:srgbClr val="FFEBD6"/>
          </a:solidFill>
        </p:spPr>
        <p:txBody>
          <a:bodyPr wrap="square" lIns="0" tIns="0" rIns="0" bIns="0" rtlCol="0"/>
          <a:lstStyle/>
          <a:p>
            <a:endParaRPr/>
          </a:p>
        </p:txBody>
      </p:sp>
      <p:sp>
        <p:nvSpPr>
          <p:cNvPr id="37" name="object 37"/>
          <p:cNvSpPr/>
          <p:nvPr/>
        </p:nvSpPr>
        <p:spPr>
          <a:xfrm>
            <a:off x="3778250" y="2898139"/>
            <a:ext cx="375920" cy="1090930"/>
          </a:xfrm>
          <a:custGeom>
            <a:avLst/>
            <a:gdLst/>
            <a:ahLst/>
            <a:cxnLst/>
            <a:rect l="l" t="t" r="r" b="b"/>
            <a:pathLst>
              <a:path w="375920" h="1090929">
                <a:moveTo>
                  <a:pt x="187960" y="1090930"/>
                </a:moveTo>
                <a:lnTo>
                  <a:pt x="0" y="1090930"/>
                </a:lnTo>
                <a:lnTo>
                  <a:pt x="0" y="0"/>
                </a:lnTo>
                <a:lnTo>
                  <a:pt x="375920" y="0"/>
                </a:lnTo>
                <a:lnTo>
                  <a:pt x="375920" y="1090930"/>
                </a:lnTo>
                <a:lnTo>
                  <a:pt x="187960" y="1090930"/>
                </a:lnTo>
                <a:close/>
              </a:path>
            </a:pathLst>
          </a:custGeom>
          <a:ln w="9344">
            <a:solidFill>
              <a:srgbClr val="000000"/>
            </a:solidFill>
          </a:ln>
        </p:spPr>
        <p:txBody>
          <a:bodyPr wrap="square" lIns="0" tIns="0" rIns="0" bIns="0" rtlCol="0"/>
          <a:lstStyle/>
          <a:p>
            <a:endParaRPr/>
          </a:p>
        </p:txBody>
      </p:sp>
      <p:sp>
        <p:nvSpPr>
          <p:cNvPr id="38" name="object 38"/>
          <p:cNvSpPr/>
          <p:nvPr/>
        </p:nvSpPr>
        <p:spPr>
          <a:xfrm>
            <a:off x="3770629" y="3482340"/>
            <a:ext cx="386080" cy="508000"/>
          </a:xfrm>
          <a:custGeom>
            <a:avLst/>
            <a:gdLst/>
            <a:ahLst/>
            <a:cxnLst/>
            <a:rect l="l" t="t" r="r" b="b"/>
            <a:pathLst>
              <a:path w="386079" h="508000">
                <a:moveTo>
                  <a:pt x="386080" y="0"/>
                </a:moveTo>
                <a:lnTo>
                  <a:pt x="0" y="0"/>
                </a:lnTo>
                <a:lnTo>
                  <a:pt x="0" y="508000"/>
                </a:lnTo>
                <a:lnTo>
                  <a:pt x="386080" y="508000"/>
                </a:lnTo>
                <a:lnTo>
                  <a:pt x="386080" y="0"/>
                </a:lnTo>
                <a:close/>
              </a:path>
            </a:pathLst>
          </a:custGeom>
          <a:solidFill>
            <a:srgbClr val="FFFFFF"/>
          </a:solidFill>
        </p:spPr>
        <p:txBody>
          <a:bodyPr wrap="square" lIns="0" tIns="0" rIns="0" bIns="0" rtlCol="0"/>
          <a:lstStyle/>
          <a:p>
            <a:endParaRPr/>
          </a:p>
        </p:txBody>
      </p:sp>
      <p:sp>
        <p:nvSpPr>
          <p:cNvPr id="39" name="object 39"/>
          <p:cNvSpPr/>
          <p:nvPr/>
        </p:nvSpPr>
        <p:spPr>
          <a:xfrm>
            <a:off x="3770629" y="3482340"/>
            <a:ext cx="386080" cy="508000"/>
          </a:xfrm>
          <a:custGeom>
            <a:avLst/>
            <a:gdLst/>
            <a:ahLst/>
            <a:cxnLst/>
            <a:rect l="l" t="t" r="r" b="b"/>
            <a:pathLst>
              <a:path w="386079" h="508000">
                <a:moveTo>
                  <a:pt x="193040" y="508000"/>
                </a:moveTo>
                <a:lnTo>
                  <a:pt x="0" y="508000"/>
                </a:lnTo>
                <a:lnTo>
                  <a:pt x="0" y="0"/>
                </a:lnTo>
                <a:lnTo>
                  <a:pt x="386080" y="0"/>
                </a:lnTo>
                <a:lnTo>
                  <a:pt x="386080" y="508000"/>
                </a:lnTo>
                <a:lnTo>
                  <a:pt x="193040" y="508000"/>
                </a:lnTo>
                <a:close/>
              </a:path>
            </a:pathLst>
          </a:custGeom>
          <a:ln w="9344">
            <a:solidFill>
              <a:srgbClr val="000000"/>
            </a:solidFill>
          </a:ln>
        </p:spPr>
        <p:txBody>
          <a:bodyPr wrap="square" lIns="0" tIns="0" rIns="0" bIns="0" rtlCol="0"/>
          <a:lstStyle/>
          <a:p>
            <a:endParaRPr/>
          </a:p>
        </p:txBody>
      </p:sp>
      <p:sp>
        <p:nvSpPr>
          <p:cNvPr id="40" name="object 40"/>
          <p:cNvSpPr/>
          <p:nvPr/>
        </p:nvSpPr>
        <p:spPr>
          <a:xfrm>
            <a:off x="5807709" y="2156460"/>
            <a:ext cx="523240" cy="250190"/>
          </a:xfrm>
          <a:custGeom>
            <a:avLst/>
            <a:gdLst/>
            <a:ahLst/>
            <a:cxnLst/>
            <a:rect l="l" t="t" r="r" b="b"/>
            <a:pathLst>
              <a:path w="523239" h="250189">
                <a:moveTo>
                  <a:pt x="0" y="250189"/>
                </a:moveTo>
                <a:lnTo>
                  <a:pt x="523239" y="0"/>
                </a:lnTo>
              </a:path>
            </a:pathLst>
          </a:custGeom>
          <a:ln w="12579">
            <a:solidFill>
              <a:srgbClr val="FF3300"/>
            </a:solidFill>
          </a:ln>
        </p:spPr>
        <p:txBody>
          <a:bodyPr wrap="square" lIns="0" tIns="0" rIns="0" bIns="0" rtlCol="0"/>
          <a:lstStyle/>
          <a:p>
            <a:endParaRPr/>
          </a:p>
        </p:txBody>
      </p:sp>
      <p:sp>
        <p:nvSpPr>
          <p:cNvPr id="41" name="object 41"/>
          <p:cNvSpPr/>
          <p:nvPr/>
        </p:nvSpPr>
        <p:spPr>
          <a:xfrm>
            <a:off x="5167629" y="2114550"/>
            <a:ext cx="1150620" cy="295910"/>
          </a:xfrm>
          <a:custGeom>
            <a:avLst/>
            <a:gdLst/>
            <a:ahLst/>
            <a:cxnLst/>
            <a:rect l="l" t="t" r="r" b="b"/>
            <a:pathLst>
              <a:path w="1150620" h="295910">
                <a:moveTo>
                  <a:pt x="0" y="295910"/>
                </a:moveTo>
                <a:lnTo>
                  <a:pt x="1150620" y="0"/>
                </a:lnTo>
              </a:path>
            </a:pathLst>
          </a:custGeom>
          <a:ln w="12579">
            <a:solidFill>
              <a:srgbClr val="FF3300"/>
            </a:solidFill>
          </a:ln>
        </p:spPr>
        <p:txBody>
          <a:bodyPr wrap="square" lIns="0" tIns="0" rIns="0" bIns="0" rtlCol="0"/>
          <a:lstStyle/>
          <a:p>
            <a:endParaRPr/>
          </a:p>
        </p:txBody>
      </p:sp>
      <p:sp>
        <p:nvSpPr>
          <p:cNvPr id="42" name="object 42"/>
          <p:cNvSpPr/>
          <p:nvPr/>
        </p:nvSpPr>
        <p:spPr>
          <a:xfrm>
            <a:off x="4602479" y="2087879"/>
            <a:ext cx="1733550" cy="325120"/>
          </a:xfrm>
          <a:custGeom>
            <a:avLst/>
            <a:gdLst/>
            <a:ahLst/>
            <a:cxnLst/>
            <a:rect l="l" t="t" r="r" b="b"/>
            <a:pathLst>
              <a:path w="1733550" h="325119">
                <a:moveTo>
                  <a:pt x="0" y="325120"/>
                </a:moveTo>
                <a:lnTo>
                  <a:pt x="1733550" y="0"/>
                </a:lnTo>
              </a:path>
            </a:pathLst>
          </a:custGeom>
          <a:ln w="12579">
            <a:solidFill>
              <a:srgbClr val="FF3300"/>
            </a:solidFill>
          </a:ln>
        </p:spPr>
        <p:txBody>
          <a:bodyPr wrap="square" lIns="0" tIns="0" rIns="0" bIns="0" rtlCol="0"/>
          <a:lstStyle/>
          <a:p>
            <a:endParaRPr/>
          </a:p>
        </p:txBody>
      </p:sp>
      <p:sp>
        <p:nvSpPr>
          <p:cNvPr id="43" name="object 43"/>
          <p:cNvSpPr/>
          <p:nvPr/>
        </p:nvSpPr>
        <p:spPr>
          <a:xfrm>
            <a:off x="4037329" y="2061210"/>
            <a:ext cx="2270760" cy="325120"/>
          </a:xfrm>
          <a:custGeom>
            <a:avLst/>
            <a:gdLst/>
            <a:ahLst/>
            <a:cxnLst/>
            <a:rect l="l" t="t" r="r" b="b"/>
            <a:pathLst>
              <a:path w="2270760" h="325119">
                <a:moveTo>
                  <a:pt x="0" y="325119"/>
                </a:moveTo>
                <a:lnTo>
                  <a:pt x="2270760" y="0"/>
                </a:lnTo>
              </a:path>
            </a:pathLst>
          </a:custGeom>
          <a:ln w="12579">
            <a:solidFill>
              <a:srgbClr val="FF3300"/>
            </a:solidFill>
          </a:ln>
        </p:spPr>
        <p:txBody>
          <a:bodyPr wrap="square" lIns="0" tIns="0" rIns="0" bIns="0" rtlCol="0"/>
          <a:lstStyle/>
          <a:p>
            <a:endParaRPr/>
          </a:p>
        </p:txBody>
      </p:sp>
      <p:sp>
        <p:nvSpPr>
          <p:cNvPr id="44" name="object 44"/>
          <p:cNvSpPr txBox="1"/>
          <p:nvPr/>
        </p:nvSpPr>
        <p:spPr>
          <a:xfrm>
            <a:off x="4372609" y="1637029"/>
            <a:ext cx="3798570" cy="615950"/>
          </a:xfrm>
          <a:prstGeom prst="rect">
            <a:avLst/>
          </a:prstGeom>
        </p:spPr>
        <p:txBody>
          <a:bodyPr vert="horz" wrap="square" lIns="0" tIns="12700" rIns="0" bIns="0" rtlCol="0">
            <a:spAutoFit/>
          </a:bodyPr>
          <a:lstStyle/>
          <a:p>
            <a:pPr marL="12700">
              <a:lnSpc>
                <a:spcPct val="100000"/>
              </a:lnSpc>
              <a:spcBef>
                <a:spcPts val="100"/>
              </a:spcBef>
            </a:pPr>
            <a:r>
              <a:rPr sz="2100" b="1" spc="-10" dirty="0">
                <a:latin typeface="Arial"/>
                <a:cs typeface="Arial"/>
              </a:rPr>
              <a:t>Process</a:t>
            </a:r>
            <a:endParaRPr sz="2100">
              <a:latin typeface="Arial"/>
              <a:cs typeface="Arial"/>
            </a:endParaRPr>
          </a:p>
          <a:p>
            <a:pPr marL="2017395">
              <a:lnSpc>
                <a:spcPct val="100000"/>
              </a:lnSpc>
              <a:spcBef>
                <a:spcPts val="90"/>
              </a:spcBef>
            </a:pPr>
            <a:r>
              <a:rPr sz="1700" dirty="0">
                <a:latin typeface="Arial"/>
                <a:cs typeface="Arial"/>
              </a:rPr>
              <a:t>Thread</a:t>
            </a:r>
            <a:r>
              <a:rPr sz="1700" spc="-50" dirty="0">
                <a:latin typeface="Arial"/>
                <a:cs typeface="Arial"/>
              </a:rPr>
              <a:t> </a:t>
            </a:r>
            <a:r>
              <a:rPr sz="1700" spc="-5" dirty="0">
                <a:latin typeface="Arial"/>
                <a:cs typeface="Arial"/>
              </a:rPr>
              <a:t>activations</a:t>
            </a:r>
            <a:endParaRPr sz="1700">
              <a:latin typeface="Arial"/>
              <a:cs typeface="Arial"/>
            </a:endParaRPr>
          </a:p>
        </p:txBody>
      </p:sp>
      <p:sp>
        <p:nvSpPr>
          <p:cNvPr id="45" name="object 45"/>
          <p:cNvSpPr/>
          <p:nvPr/>
        </p:nvSpPr>
        <p:spPr>
          <a:xfrm>
            <a:off x="5842000" y="3973829"/>
            <a:ext cx="955040" cy="250190"/>
          </a:xfrm>
          <a:custGeom>
            <a:avLst/>
            <a:gdLst/>
            <a:ahLst/>
            <a:cxnLst/>
            <a:rect l="l" t="t" r="r" b="b"/>
            <a:pathLst>
              <a:path w="955040" h="250189">
                <a:moveTo>
                  <a:pt x="0" y="0"/>
                </a:moveTo>
                <a:lnTo>
                  <a:pt x="955040" y="250190"/>
                </a:lnTo>
              </a:path>
            </a:pathLst>
          </a:custGeom>
          <a:ln w="12579">
            <a:solidFill>
              <a:srgbClr val="FF3300"/>
            </a:solidFill>
          </a:ln>
        </p:spPr>
        <p:txBody>
          <a:bodyPr wrap="square" lIns="0" tIns="0" rIns="0" bIns="0" rtlCol="0"/>
          <a:lstStyle/>
          <a:p>
            <a:endParaRPr/>
          </a:p>
        </p:txBody>
      </p:sp>
      <p:sp>
        <p:nvSpPr>
          <p:cNvPr id="46" name="object 46"/>
          <p:cNvSpPr/>
          <p:nvPr/>
        </p:nvSpPr>
        <p:spPr>
          <a:xfrm>
            <a:off x="5201920" y="3970020"/>
            <a:ext cx="1578610" cy="295910"/>
          </a:xfrm>
          <a:custGeom>
            <a:avLst/>
            <a:gdLst/>
            <a:ahLst/>
            <a:cxnLst/>
            <a:rect l="l" t="t" r="r" b="b"/>
            <a:pathLst>
              <a:path w="1578609" h="295910">
                <a:moveTo>
                  <a:pt x="0" y="0"/>
                </a:moveTo>
                <a:lnTo>
                  <a:pt x="1578609" y="295909"/>
                </a:lnTo>
              </a:path>
            </a:pathLst>
          </a:custGeom>
          <a:ln w="12579">
            <a:solidFill>
              <a:srgbClr val="FF3300"/>
            </a:solidFill>
          </a:ln>
        </p:spPr>
        <p:txBody>
          <a:bodyPr wrap="square" lIns="0" tIns="0" rIns="0" bIns="0" rtlCol="0"/>
          <a:lstStyle/>
          <a:p>
            <a:endParaRPr/>
          </a:p>
        </p:txBody>
      </p:sp>
      <p:sp>
        <p:nvSpPr>
          <p:cNvPr id="47" name="object 47"/>
          <p:cNvSpPr/>
          <p:nvPr/>
        </p:nvSpPr>
        <p:spPr>
          <a:xfrm>
            <a:off x="4584700" y="3966209"/>
            <a:ext cx="2217420" cy="326390"/>
          </a:xfrm>
          <a:custGeom>
            <a:avLst/>
            <a:gdLst/>
            <a:ahLst/>
            <a:cxnLst/>
            <a:rect l="l" t="t" r="r" b="b"/>
            <a:pathLst>
              <a:path w="2217420" h="326389">
                <a:moveTo>
                  <a:pt x="0" y="0"/>
                </a:moveTo>
                <a:lnTo>
                  <a:pt x="2217420" y="326389"/>
                </a:lnTo>
              </a:path>
            </a:pathLst>
          </a:custGeom>
          <a:ln w="12579">
            <a:solidFill>
              <a:srgbClr val="FF3300"/>
            </a:solidFill>
          </a:ln>
        </p:spPr>
        <p:txBody>
          <a:bodyPr wrap="square" lIns="0" tIns="0" rIns="0" bIns="0" rtlCol="0"/>
          <a:lstStyle/>
          <a:p>
            <a:endParaRPr/>
          </a:p>
        </p:txBody>
      </p:sp>
      <p:sp>
        <p:nvSpPr>
          <p:cNvPr id="48" name="object 48"/>
          <p:cNvSpPr/>
          <p:nvPr/>
        </p:nvSpPr>
        <p:spPr>
          <a:xfrm>
            <a:off x="3950970" y="3963670"/>
            <a:ext cx="2816860" cy="355600"/>
          </a:xfrm>
          <a:custGeom>
            <a:avLst/>
            <a:gdLst/>
            <a:ahLst/>
            <a:cxnLst/>
            <a:rect l="l" t="t" r="r" b="b"/>
            <a:pathLst>
              <a:path w="2816859" h="355600">
                <a:moveTo>
                  <a:pt x="0" y="0"/>
                </a:moveTo>
                <a:lnTo>
                  <a:pt x="2816859" y="355599"/>
                </a:lnTo>
              </a:path>
            </a:pathLst>
          </a:custGeom>
          <a:ln w="12579">
            <a:solidFill>
              <a:srgbClr val="FF3300"/>
            </a:solidFill>
          </a:ln>
        </p:spPr>
        <p:txBody>
          <a:bodyPr wrap="square" lIns="0" tIns="0" rIns="0" bIns="0" rtlCol="0"/>
          <a:lstStyle/>
          <a:p>
            <a:endParaRPr/>
          </a:p>
        </p:txBody>
      </p:sp>
      <p:sp>
        <p:nvSpPr>
          <p:cNvPr id="49" name="object 49"/>
          <p:cNvSpPr txBox="1"/>
          <p:nvPr/>
        </p:nvSpPr>
        <p:spPr>
          <a:xfrm>
            <a:off x="6840219" y="4132579"/>
            <a:ext cx="2753360" cy="543560"/>
          </a:xfrm>
          <a:prstGeom prst="rect">
            <a:avLst/>
          </a:prstGeom>
        </p:spPr>
        <p:txBody>
          <a:bodyPr vert="horz" wrap="square" lIns="0" tIns="12700" rIns="0" bIns="0" rtlCol="0">
            <a:spAutoFit/>
          </a:bodyPr>
          <a:lstStyle/>
          <a:p>
            <a:pPr marL="12700" marR="5080">
              <a:lnSpc>
                <a:spcPct val="100000"/>
              </a:lnSpc>
              <a:spcBef>
                <a:spcPts val="100"/>
              </a:spcBef>
            </a:pPr>
            <a:r>
              <a:rPr sz="1700" spc="-5" dirty="0">
                <a:latin typeface="Arial"/>
                <a:cs typeface="Arial"/>
              </a:rPr>
              <a:t>Activation stacks  (parameters, </a:t>
            </a:r>
            <a:r>
              <a:rPr sz="1700" dirty="0">
                <a:latin typeface="Arial"/>
                <a:cs typeface="Arial"/>
              </a:rPr>
              <a:t>local</a:t>
            </a:r>
            <a:r>
              <a:rPr sz="1700" spc="-20" dirty="0">
                <a:latin typeface="Arial"/>
                <a:cs typeface="Arial"/>
              </a:rPr>
              <a:t> </a:t>
            </a:r>
            <a:r>
              <a:rPr sz="1700" spc="-5" dirty="0">
                <a:latin typeface="Arial"/>
                <a:cs typeface="Arial"/>
              </a:rPr>
              <a:t>variables)</a:t>
            </a:r>
            <a:endParaRPr sz="1700">
              <a:latin typeface="Arial"/>
              <a:cs typeface="Arial"/>
            </a:endParaRPr>
          </a:p>
        </p:txBody>
      </p:sp>
      <p:sp>
        <p:nvSpPr>
          <p:cNvPr id="50" name="object 50"/>
          <p:cNvSpPr/>
          <p:nvPr/>
        </p:nvSpPr>
        <p:spPr>
          <a:xfrm>
            <a:off x="3633470" y="4390390"/>
            <a:ext cx="1154430" cy="713740"/>
          </a:xfrm>
          <a:custGeom>
            <a:avLst/>
            <a:gdLst/>
            <a:ahLst/>
            <a:cxnLst/>
            <a:rect l="l" t="t" r="r" b="b"/>
            <a:pathLst>
              <a:path w="1154429" h="713739">
                <a:moveTo>
                  <a:pt x="1154429" y="0"/>
                </a:moveTo>
                <a:lnTo>
                  <a:pt x="0" y="0"/>
                </a:lnTo>
                <a:lnTo>
                  <a:pt x="0" y="713740"/>
                </a:lnTo>
                <a:lnTo>
                  <a:pt x="1154429" y="713740"/>
                </a:lnTo>
                <a:lnTo>
                  <a:pt x="1154429" y="0"/>
                </a:lnTo>
                <a:close/>
              </a:path>
            </a:pathLst>
          </a:custGeom>
          <a:solidFill>
            <a:srgbClr val="FFFFFF"/>
          </a:solidFill>
        </p:spPr>
        <p:txBody>
          <a:bodyPr wrap="square" lIns="0" tIns="0" rIns="0" bIns="0" rtlCol="0"/>
          <a:lstStyle/>
          <a:p>
            <a:endParaRPr/>
          </a:p>
        </p:txBody>
      </p:sp>
      <p:sp>
        <p:nvSpPr>
          <p:cNvPr id="51" name="object 51"/>
          <p:cNvSpPr/>
          <p:nvPr/>
        </p:nvSpPr>
        <p:spPr>
          <a:xfrm>
            <a:off x="3633470" y="4390390"/>
            <a:ext cx="1154430" cy="713740"/>
          </a:xfrm>
          <a:custGeom>
            <a:avLst/>
            <a:gdLst/>
            <a:ahLst/>
            <a:cxnLst/>
            <a:rect l="l" t="t" r="r" b="b"/>
            <a:pathLst>
              <a:path w="1154429" h="713739">
                <a:moveTo>
                  <a:pt x="577850" y="713740"/>
                </a:moveTo>
                <a:lnTo>
                  <a:pt x="0" y="713740"/>
                </a:lnTo>
                <a:lnTo>
                  <a:pt x="0" y="0"/>
                </a:lnTo>
                <a:lnTo>
                  <a:pt x="1154429" y="0"/>
                </a:lnTo>
                <a:lnTo>
                  <a:pt x="1154429" y="713740"/>
                </a:lnTo>
                <a:lnTo>
                  <a:pt x="577850" y="713740"/>
                </a:lnTo>
                <a:close/>
              </a:path>
            </a:pathLst>
          </a:custGeom>
          <a:ln w="9344">
            <a:solidFill>
              <a:srgbClr val="000000"/>
            </a:solidFill>
          </a:ln>
        </p:spPr>
        <p:txBody>
          <a:bodyPr wrap="square" lIns="0" tIns="0" rIns="0" bIns="0" rtlCol="0"/>
          <a:lstStyle/>
          <a:p>
            <a:endParaRPr/>
          </a:p>
        </p:txBody>
      </p:sp>
      <p:sp>
        <p:nvSpPr>
          <p:cNvPr id="52" name="object 52"/>
          <p:cNvSpPr/>
          <p:nvPr/>
        </p:nvSpPr>
        <p:spPr>
          <a:xfrm>
            <a:off x="5027929" y="4573270"/>
            <a:ext cx="825500" cy="535940"/>
          </a:xfrm>
          <a:custGeom>
            <a:avLst/>
            <a:gdLst/>
            <a:ahLst/>
            <a:cxnLst/>
            <a:rect l="l" t="t" r="r" b="b"/>
            <a:pathLst>
              <a:path w="825500" h="535939">
                <a:moveTo>
                  <a:pt x="825500" y="0"/>
                </a:moveTo>
                <a:lnTo>
                  <a:pt x="0" y="0"/>
                </a:lnTo>
                <a:lnTo>
                  <a:pt x="0" y="535939"/>
                </a:lnTo>
                <a:lnTo>
                  <a:pt x="825500" y="535939"/>
                </a:lnTo>
                <a:lnTo>
                  <a:pt x="825500" y="0"/>
                </a:lnTo>
                <a:close/>
              </a:path>
            </a:pathLst>
          </a:custGeom>
          <a:solidFill>
            <a:srgbClr val="FFFFFF"/>
          </a:solidFill>
        </p:spPr>
        <p:txBody>
          <a:bodyPr wrap="square" lIns="0" tIns="0" rIns="0" bIns="0" rtlCol="0"/>
          <a:lstStyle/>
          <a:p>
            <a:endParaRPr/>
          </a:p>
        </p:txBody>
      </p:sp>
      <p:sp>
        <p:nvSpPr>
          <p:cNvPr id="53" name="object 53"/>
          <p:cNvSpPr/>
          <p:nvPr/>
        </p:nvSpPr>
        <p:spPr>
          <a:xfrm>
            <a:off x="5027929" y="4573270"/>
            <a:ext cx="825500" cy="535940"/>
          </a:xfrm>
          <a:custGeom>
            <a:avLst/>
            <a:gdLst/>
            <a:ahLst/>
            <a:cxnLst/>
            <a:rect l="l" t="t" r="r" b="b"/>
            <a:pathLst>
              <a:path w="825500" h="535939">
                <a:moveTo>
                  <a:pt x="412750" y="535939"/>
                </a:moveTo>
                <a:lnTo>
                  <a:pt x="0" y="535939"/>
                </a:lnTo>
                <a:lnTo>
                  <a:pt x="0" y="0"/>
                </a:lnTo>
                <a:lnTo>
                  <a:pt x="825500" y="0"/>
                </a:lnTo>
                <a:lnTo>
                  <a:pt x="825500" y="535939"/>
                </a:lnTo>
                <a:lnTo>
                  <a:pt x="412750" y="535939"/>
                </a:lnTo>
                <a:close/>
              </a:path>
            </a:pathLst>
          </a:custGeom>
          <a:ln w="9344">
            <a:solidFill>
              <a:srgbClr val="000000"/>
            </a:solidFill>
          </a:ln>
        </p:spPr>
        <p:txBody>
          <a:bodyPr wrap="square" lIns="0" tIns="0" rIns="0" bIns="0" rtlCol="0"/>
          <a:lstStyle/>
          <a:p>
            <a:endParaRPr/>
          </a:p>
        </p:txBody>
      </p:sp>
      <p:sp>
        <p:nvSpPr>
          <p:cNvPr id="54" name="object 54"/>
          <p:cNvSpPr/>
          <p:nvPr/>
        </p:nvSpPr>
        <p:spPr>
          <a:xfrm>
            <a:off x="4348479" y="5330190"/>
            <a:ext cx="991869" cy="354330"/>
          </a:xfrm>
          <a:custGeom>
            <a:avLst/>
            <a:gdLst/>
            <a:ahLst/>
            <a:cxnLst/>
            <a:rect l="l" t="t" r="r" b="b"/>
            <a:pathLst>
              <a:path w="991870" h="354329">
                <a:moveTo>
                  <a:pt x="991870" y="0"/>
                </a:moveTo>
                <a:lnTo>
                  <a:pt x="0" y="0"/>
                </a:lnTo>
                <a:lnTo>
                  <a:pt x="0" y="354330"/>
                </a:lnTo>
                <a:lnTo>
                  <a:pt x="991870" y="354330"/>
                </a:lnTo>
                <a:lnTo>
                  <a:pt x="991870" y="0"/>
                </a:lnTo>
                <a:close/>
              </a:path>
            </a:pathLst>
          </a:custGeom>
          <a:solidFill>
            <a:srgbClr val="FFFFFF"/>
          </a:solidFill>
        </p:spPr>
        <p:txBody>
          <a:bodyPr wrap="square" lIns="0" tIns="0" rIns="0" bIns="0" rtlCol="0"/>
          <a:lstStyle/>
          <a:p>
            <a:endParaRPr/>
          </a:p>
        </p:txBody>
      </p:sp>
      <p:sp>
        <p:nvSpPr>
          <p:cNvPr id="55" name="object 55"/>
          <p:cNvSpPr/>
          <p:nvPr/>
        </p:nvSpPr>
        <p:spPr>
          <a:xfrm>
            <a:off x="4348479" y="5330190"/>
            <a:ext cx="991869" cy="354330"/>
          </a:xfrm>
          <a:custGeom>
            <a:avLst/>
            <a:gdLst/>
            <a:ahLst/>
            <a:cxnLst/>
            <a:rect l="l" t="t" r="r" b="b"/>
            <a:pathLst>
              <a:path w="991870" h="354329">
                <a:moveTo>
                  <a:pt x="495300" y="354330"/>
                </a:moveTo>
                <a:lnTo>
                  <a:pt x="0" y="354330"/>
                </a:lnTo>
                <a:lnTo>
                  <a:pt x="0" y="0"/>
                </a:lnTo>
                <a:lnTo>
                  <a:pt x="991870" y="0"/>
                </a:lnTo>
                <a:lnTo>
                  <a:pt x="991870" y="354330"/>
                </a:lnTo>
                <a:lnTo>
                  <a:pt x="495300" y="354330"/>
                </a:lnTo>
                <a:close/>
              </a:path>
            </a:pathLst>
          </a:custGeom>
          <a:ln w="9344">
            <a:solidFill>
              <a:srgbClr val="000000"/>
            </a:solidFill>
          </a:ln>
        </p:spPr>
        <p:txBody>
          <a:bodyPr wrap="square" lIns="0" tIns="0" rIns="0" bIns="0" rtlCol="0"/>
          <a:lstStyle/>
          <a:p>
            <a:endParaRPr/>
          </a:p>
        </p:txBody>
      </p:sp>
      <p:sp>
        <p:nvSpPr>
          <p:cNvPr id="56" name="object 56"/>
          <p:cNvSpPr txBox="1">
            <a:spLocks noGrp="1"/>
          </p:cNvSpPr>
          <p:nvPr>
            <p:ph type="title"/>
          </p:nvPr>
        </p:nvSpPr>
        <p:spPr>
          <a:xfrm>
            <a:off x="516890" y="477520"/>
            <a:ext cx="5882640" cy="452120"/>
          </a:xfrm>
          <a:prstGeom prst="rect">
            <a:avLst/>
          </a:prstGeom>
        </p:spPr>
        <p:txBody>
          <a:bodyPr vert="horz" wrap="square" lIns="0" tIns="12700" rIns="0" bIns="0" rtlCol="0">
            <a:spAutoFit/>
          </a:bodyPr>
          <a:lstStyle/>
          <a:p>
            <a:pPr marL="12700">
              <a:lnSpc>
                <a:spcPct val="100000"/>
              </a:lnSpc>
              <a:spcBef>
                <a:spcPts val="100"/>
              </a:spcBef>
            </a:pPr>
            <a:r>
              <a:rPr sz="2800" spc="-5" dirty="0"/>
              <a:t>Threads concept and</a:t>
            </a:r>
            <a:r>
              <a:rPr sz="2800" spc="-55" dirty="0"/>
              <a:t> </a:t>
            </a:r>
            <a:r>
              <a:rPr sz="2800" dirty="0"/>
              <a:t>implementation</a:t>
            </a:r>
            <a:endParaRPr sz="2800"/>
          </a:p>
        </p:txBody>
      </p:sp>
      <p:sp>
        <p:nvSpPr>
          <p:cNvPr id="57" name="object 57"/>
          <p:cNvSpPr/>
          <p:nvPr/>
        </p:nvSpPr>
        <p:spPr>
          <a:xfrm>
            <a:off x="5607050" y="4883150"/>
            <a:ext cx="953769" cy="250190"/>
          </a:xfrm>
          <a:custGeom>
            <a:avLst/>
            <a:gdLst/>
            <a:ahLst/>
            <a:cxnLst/>
            <a:rect l="l" t="t" r="r" b="b"/>
            <a:pathLst>
              <a:path w="953770" h="250189">
                <a:moveTo>
                  <a:pt x="0" y="0"/>
                </a:moveTo>
                <a:lnTo>
                  <a:pt x="953770" y="250189"/>
                </a:lnTo>
              </a:path>
            </a:pathLst>
          </a:custGeom>
          <a:ln w="12579">
            <a:solidFill>
              <a:srgbClr val="FF3300"/>
            </a:solidFill>
          </a:ln>
        </p:spPr>
        <p:txBody>
          <a:bodyPr wrap="square" lIns="0" tIns="0" rIns="0" bIns="0" rtlCol="0"/>
          <a:lstStyle/>
          <a:p>
            <a:endParaRPr/>
          </a:p>
        </p:txBody>
      </p:sp>
      <p:sp>
        <p:nvSpPr>
          <p:cNvPr id="58" name="object 58"/>
          <p:cNvSpPr txBox="1"/>
          <p:nvPr/>
        </p:nvSpPr>
        <p:spPr>
          <a:xfrm>
            <a:off x="6652259" y="5027929"/>
            <a:ext cx="1991360" cy="284480"/>
          </a:xfrm>
          <a:prstGeom prst="rect">
            <a:avLst/>
          </a:prstGeom>
        </p:spPr>
        <p:txBody>
          <a:bodyPr vert="horz" wrap="square" lIns="0" tIns="12700" rIns="0" bIns="0" rtlCol="0">
            <a:spAutoFit/>
          </a:bodyPr>
          <a:lstStyle/>
          <a:p>
            <a:pPr marL="12700">
              <a:lnSpc>
                <a:spcPct val="100000"/>
              </a:lnSpc>
              <a:spcBef>
                <a:spcPts val="100"/>
              </a:spcBef>
            </a:pPr>
            <a:r>
              <a:rPr sz="1700" spc="-5" dirty="0">
                <a:latin typeface="Arial"/>
                <a:cs typeface="Arial"/>
              </a:rPr>
              <a:t>'text' (program</a:t>
            </a:r>
            <a:r>
              <a:rPr sz="1700" spc="-70" dirty="0">
                <a:latin typeface="Arial"/>
                <a:cs typeface="Arial"/>
              </a:rPr>
              <a:t> </a:t>
            </a:r>
            <a:r>
              <a:rPr sz="1700" dirty="0">
                <a:latin typeface="Arial"/>
                <a:cs typeface="Arial"/>
              </a:rPr>
              <a:t>code)</a:t>
            </a:r>
            <a:endParaRPr sz="1700">
              <a:latin typeface="Arial"/>
              <a:cs typeface="Arial"/>
            </a:endParaRPr>
          </a:p>
        </p:txBody>
      </p:sp>
      <p:sp>
        <p:nvSpPr>
          <p:cNvPr id="59" name="object 59"/>
          <p:cNvSpPr txBox="1"/>
          <p:nvPr/>
        </p:nvSpPr>
        <p:spPr>
          <a:xfrm>
            <a:off x="1137919" y="5105400"/>
            <a:ext cx="2405380" cy="543560"/>
          </a:xfrm>
          <a:prstGeom prst="rect">
            <a:avLst/>
          </a:prstGeom>
        </p:spPr>
        <p:txBody>
          <a:bodyPr vert="horz" wrap="square" lIns="0" tIns="12700" rIns="0" bIns="0" rtlCol="0">
            <a:spAutoFit/>
          </a:bodyPr>
          <a:lstStyle/>
          <a:p>
            <a:pPr marL="12700" marR="5080">
              <a:lnSpc>
                <a:spcPct val="100000"/>
              </a:lnSpc>
              <a:spcBef>
                <a:spcPts val="100"/>
              </a:spcBef>
            </a:pPr>
            <a:r>
              <a:rPr sz="1700" spc="-5" dirty="0">
                <a:latin typeface="Arial"/>
                <a:cs typeface="Arial"/>
              </a:rPr>
              <a:t>Heap (dynamic storage,  objects, global</a:t>
            </a:r>
            <a:r>
              <a:rPr sz="1700" spc="-15" dirty="0">
                <a:latin typeface="Arial"/>
                <a:cs typeface="Arial"/>
              </a:rPr>
              <a:t> </a:t>
            </a:r>
            <a:r>
              <a:rPr sz="1700" spc="-5" dirty="0">
                <a:latin typeface="Arial"/>
                <a:cs typeface="Arial"/>
              </a:rPr>
              <a:t>variables)</a:t>
            </a:r>
            <a:endParaRPr sz="1700">
              <a:latin typeface="Arial"/>
              <a:cs typeface="Arial"/>
            </a:endParaRPr>
          </a:p>
        </p:txBody>
      </p:sp>
      <p:sp>
        <p:nvSpPr>
          <p:cNvPr id="60" name="object 60"/>
          <p:cNvSpPr/>
          <p:nvPr/>
        </p:nvSpPr>
        <p:spPr>
          <a:xfrm>
            <a:off x="3144520" y="4855209"/>
            <a:ext cx="788670" cy="270510"/>
          </a:xfrm>
          <a:custGeom>
            <a:avLst/>
            <a:gdLst/>
            <a:ahLst/>
            <a:cxnLst/>
            <a:rect l="l" t="t" r="r" b="b"/>
            <a:pathLst>
              <a:path w="788670" h="270510">
                <a:moveTo>
                  <a:pt x="0" y="270509"/>
                </a:moveTo>
                <a:lnTo>
                  <a:pt x="788669" y="0"/>
                </a:lnTo>
              </a:path>
            </a:pathLst>
          </a:custGeom>
          <a:ln w="12579">
            <a:solidFill>
              <a:srgbClr val="FF3300"/>
            </a:solidFill>
          </a:ln>
        </p:spPr>
        <p:txBody>
          <a:bodyPr wrap="square" lIns="0" tIns="0" rIns="0" bIns="0" rtlCol="0"/>
          <a:lstStyle/>
          <a:p>
            <a:endParaRPr/>
          </a:p>
        </p:txBody>
      </p:sp>
      <p:sp>
        <p:nvSpPr>
          <p:cNvPr id="61" name="object 61"/>
          <p:cNvSpPr/>
          <p:nvPr/>
        </p:nvSpPr>
        <p:spPr>
          <a:xfrm>
            <a:off x="4987290" y="5563870"/>
            <a:ext cx="955040" cy="251460"/>
          </a:xfrm>
          <a:custGeom>
            <a:avLst/>
            <a:gdLst/>
            <a:ahLst/>
            <a:cxnLst/>
            <a:rect l="l" t="t" r="r" b="b"/>
            <a:pathLst>
              <a:path w="955039" h="251460">
                <a:moveTo>
                  <a:pt x="0" y="0"/>
                </a:moveTo>
                <a:lnTo>
                  <a:pt x="955039" y="251459"/>
                </a:lnTo>
              </a:path>
            </a:pathLst>
          </a:custGeom>
          <a:ln w="12579">
            <a:solidFill>
              <a:srgbClr val="FF3300"/>
            </a:solidFill>
          </a:ln>
        </p:spPr>
        <p:txBody>
          <a:bodyPr wrap="square" lIns="0" tIns="0" rIns="0" bIns="0" rtlCol="0"/>
          <a:lstStyle/>
          <a:p>
            <a:endParaRPr/>
          </a:p>
        </p:txBody>
      </p:sp>
      <p:sp>
        <p:nvSpPr>
          <p:cNvPr id="62" name="object 62"/>
          <p:cNvSpPr txBox="1"/>
          <p:nvPr/>
        </p:nvSpPr>
        <p:spPr>
          <a:xfrm>
            <a:off x="6035040" y="5708650"/>
            <a:ext cx="2890520" cy="543560"/>
          </a:xfrm>
          <a:prstGeom prst="rect">
            <a:avLst/>
          </a:prstGeom>
        </p:spPr>
        <p:txBody>
          <a:bodyPr vert="horz" wrap="square" lIns="0" tIns="12700" rIns="0" bIns="0" rtlCol="0">
            <a:spAutoFit/>
          </a:bodyPr>
          <a:lstStyle/>
          <a:p>
            <a:pPr marL="12700" marR="5080">
              <a:lnSpc>
                <a:spcPct val="100000"/>
              </a:lnSpc>
              <a:spcBef>
                <a:spcPts val="100"/>
              </a:spcBef>
            </a:pPr>
            <a:r>
              <a:rPr sz="1700" spc="-5" dirty="0">
                <a:latin typeface="Arial"/>
                <a:cs typeface="Arial"/>
              </a:rPr>
              <a:t>system-provided resources  (sockets, windows, open</a:t>
            </a:r>
            <a:r>
              <a:rPr sz="1700" spc="-55" dirty="0">
                <a:latin typeface="Arial"/>
                <a:cs typeface="Arial"/>
              </a:rPr>
              <a:t> </a:t>
            </a:r>
            <a:r>
              <a:rPr sz="1700" spc="-5" dirty="0">
                <a:latin typeface="Arial"/>
                <a:cs typeface="Arial"/>
              </a:rPr>
              <a:t>files)</a:t>
            </a:r>
            <a:endParaRPr sz="1700">
              <a:latin typeface="Arial"/>
              <a:cs typeface="Arial"/>
            </a:endParaRPr>
          </a:p>
        </p:txBody>
      </p:sp>
      <p:sp>
        <p:nvSpPr>
          <p:cNvPr id="63" name="object 63"/>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10</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4729480" cy="452120"/>
          </a:xfrm>
          <a:prstGeom prst="rect">
            <a:avLst/>
          </a:prstGeom>
        </p:spPr>
        <p:txBody>
          <a:bodyPr vert="horz" wrap="square" lIns="0" tIns="12700" rIns="0" bIns="0" rtlCol="0">
            <a:spAutoFit/>
          </a:bodyPr>
          <a:lstStyle/>
          <a:p>
            <a:pPr marL="12700">
              <a:lnSpc>
                <a:spcPct val="100000"/>
              </a:lnSpc>
              <a:spcBef>
                <a:spcPts val="100"/>
              </a:spcBef>
            </a:pPr>
            <a:r>
              <a:rPr sz="2800" spc="-5" dirty="0"/>
              <a:t>Client and server with</a:t>
            </a:r>
            <a:r>
              <a:rPr sz="2800" spc="-30" dirty="0"/>
              <a:t> </a:t>
            </a:r>
            <a:r>
              <a:rPr sz="2800" spc="-5" dirty="0"/>
              <a:t>threads</a:t>
            </a:r>
            <a:endParaRPr sz="2800"/>
          </a:p>
        </p:txBody>
      </p:sp>
      <p:sp>
        <p:nvSpPr>
          <p:cNvPr id="5" name="object 5"/>
          <p:cNvSpPr txBox="1"/>
          <p:nvPr/>
        </p:nvSpPr>
        <p:spPr>
          <a:xfrm>
            <a:off x="645159" y="1347470"/>
            <a:ext cx="117030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3300"/>
                </a:solidFill>
                <a:latin typeface="Arial"/>
                <a:cs typeface="Arial"/>
              </a:rPr>
              <a:t>Figure</a:t>
            </a:r>
            <a:r>
              <a:rPr sz="2000" spc="-75" dirty="0">
                <a:solidFill>
                  <a:srgbClr val="FF3300"/>
                </a:solidFill>
                <a:latin typeface="Arial"/>
                <a:cs typeface="Arial"/>
              </a:rPr>
              <a:t> </a:t>
            </a:r>
            <a:r>
              <a:rPr sz="2000" spc="-5" dirty="0">
                <a:solidFill>
                  <a:srgbClr val="FF3300"/>
                </a:solidFill>
                <a:latin typeface="Arial"/>
                <a:cs typeface="Arial"/>
              </a:rPr>
              <a:t>6.5</a:t>
            </a:r>
            <a:endParaRPr sz="2000">
              <a:latin typeface="Arial"/>
              <a:cs typeface="Arial"/>
            </a:endParaRPr>
          </a:p>
        </p:txBody>
      </p:sp>
      <p:sp>
        <p:nvSpPr>
          <p:cNvPr id="6" name="object 6"/>
          <p:cNvSpPr/>
          <p:nvPr/>
        </p:nvSpPr>
        <p:spPr>
          <a:xfrm>
            <a:off x="1922779" y="3672840"/>
            <a:ext cx="952500" cy="2540"/>
          </a:xfrm>
          <a:custGeom>
            <a:avLst/>
            <a:gdLst/>
            <a:ahLst/>
            <a:cxnLst/>
            <a:rect l="l" t="t" r="r" b="b"/>
            <a:pathLst>
              <a:path w="952500" h="2539">
                <a:moveTo>
                  <a:pt x="0" y="0"/>
                </a:moveTo>
                <a:lnTo>
                  <a:pt x="952500" y="2540"/>
                </a:lnTo>
              </a:path>
            </a:pathLst>
          </a:custGeom>
          <a:ln w="19048">
            <a:solidFill>
              <a:srgbClr val="000000"/>
            </a:solidFill>
          </a:ln>
        </p:spPr>
        <p:txBody>
          <a:bodyPr wrap="square" lIns="0" tIns="0" rIns="0" bIns="0" rtlCol="0"/>
          <a:lstStyle/>
          <a:p>
            <a:endParaRPr/>
          </a:p>
        </p:txBody>
      </p:sp>
      <p:sp>
        <p:nvSpPr>
          <p:cNvPr id="7" name="object 7"/>
          <p:cNvSpPr txBox="1"/>
          <p:nvPr/>
        </p:nvSpPr>
        <p:spPr>
          <a:xfrm>
            <a:off x="2274570" y="4972050"/>
            <a:ext cx="556260" cy="254000"/>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Arial"/>
                <a:cs typeface="Arial"/>
              </a:rPr>
              <a:t>Client</a:t>
            </a:r>
            <a:endParaRPr sz="1500">
              <a:latin typeface="Arial"/>
              <a:cs typeface="Arial"/>
            </a:endParaRPr>
          </a:p>
        </p:txBody>
      </p:sp>
      <p:sp>
        <p:nvSpPr>
          <p:cNvPr id="8" name="object 8"/>
          <p:cNvSpPr/>
          <p:nvPr/>
        </p:nvSpPr>
        <p:spPr>
          <a:xfrm>
            <a:off x="1297939" y="2297429"/>
            <a:ext cx="2452370" cy="2452370"/>
          </a:xfrm>
          <a:custGeom>
            <a:avLst/>
            <a:gdLst/>
            <a:ahLst/>
            <a:cxnLst/>
            <a:rect l="l" t="t" r="r" b="b"/>
            <a:pathLst>
              <a:path w="2452370" h="2452370">
                <a:moveTo>
                  <a:pt x="1226820" y="0"/>
                </a:moveTo>
                <a:lnTo>
                  <a:pt x="1177394" y="897"/>
                </a:lnTo>
                <a:lnTo>
                  <a:pt x="1128559" y="3571"/>
                </a:lnTo>
                <a:lnTo>
                  <a:pt x="1080346" y="7991"/>
                </a:lnTo>
                <a:lnTo>
                  <a:pt x="1032782" y="14128"/>
                </a:lnTo>
                <a:lnTo>
                  <a:pt x="985899" y="21951"/>
                </a:lnTo>
                <a:lnTo>
                  <a:pt x="939725" y="31431"/>
                </a:lnTo>
                <a:lnTo>
                  <a:pt x="894291" y="42539"/>
                </a:lnTo>
                <a:lnTo>
                  <a:pt x="849626" y="55244"/>
                </a:lnTo>
                <a:lnTo>
                  <a:pt x="805759" y="69517"/>
                </a:lnTo>
                <a:lnTo>
                  <a:pt x="762720" y="85328"/>
                </a:lnTo>
                <a:lnTo>
                  <a:pt x="720539" y="102647"/>
                </a:lnTo>
                <a:lnTo>
                  <a:pt x="679246" y="121446"/>
                </a:lnTo>
                <a:lnTo>
                  <a:pt x="638869" y="141693"/>
                </a:lnTo>
                <a:lnTo>
                  <a:pt x="599439" y="163359"/>
                </a:lnTo>
                <a:lnTo>
                  <a:pt x="560986" y="186415"/>
                </a:lnTo>
                <a:lnTo>
                  <a:pt x="523538" y="210831"/>
                </a:lnTo>
                <a:lnTo>
                  <a:pt x="487126" y="236577"/>
                </a:lnTo>
                <a:lnTo>
                  <a:pt x="451779" y="263623"/>
                </a:lnTo>
                <a:lnTo>
                  <a:pt x="417527" y="291939"/>
                </a:lnTo>
                <a:lnTo>
                  <a:pt x="384399" y="321497"/>
                </a:lnTo>
                <a:lnTo>
                  <a:pt x="352424" y="352266"/>
                </a:lnTo>
                <a:lnTo>
                  <a:pt x="321634" y="384216"/>
                </a:lnTo>
                <a:lnTo>
                  <a:pt x="292057" y="417318"/>
                </a:lnTo>
                <a:lnTo>
                  <a:pt x="263723" y="451542"/>
                </a:lnTo>
                <a:lnTo>
                  <a:pt x="236661" y="486858"/>
                </a:lnTo>
                <a:lnTo>
                  <a:pt x="210901" y="523237"/>
                </a:lnTo>
                <a:lnTo>
                  <a:pt x="186473" y="560648"/>
                </a:lnTo>
                <a:lnTo>
                  <a:pt x="163406" y="599063"/>
                </a:lnTo>
                <a:lnTo>
                  <a:pt x="141730" y="638451"/>
                </a:lnTo>
                <a:lnTo>
                  <a:pt x="121475" y="678783"/>
                </a:lnTo>
                <a:lnTo>
                  <a:pt x="102670" y="720029"/>
                </a:lnTo>
                <a:lnTo>
                  <a:pt x="85345" y="762159"/>
                </a:lnTo>
                <a:lnTo>
                  <a:pt x="69529" y="805143"/>
                </a:lnTo>
                <a:lnTo>
                  <a:pt x="55253" y="848952"/>
                </a:lnTo>
                <a:lnTo>
                  <a:pt x="42544" y="893556"/>
                </a:lnTo>
                <a:lnTo>
                  <a:pt x="31435" y="938926"/>
                </a:lnTo>
                <a:lnTo>
                  <a:pt x="21953" y="985031"/>
                </a:lnTo>
                <a:lnTo>
                  <a:pt x="14129" y="1031842"/>
                </a:lnTo>
                <a:lnTo>
                  <a:pt x="7992" y="1079329"/>
                </a:lnTo>
                <a:lnTo>
                  <a:pt x="3571" y="1127462"/>
                </a:lnTo>
                <a:lnTo>
                  <a:pt x="897" y="1176212"/>
                </a:lnTo>
                <a:lnTo>
                  <a:pt x="0" y="1225550"/>
                </a:lnTo>
                <a:lnTo>
                  <a:pt x="897" y="1274889"/>
                </a:lnTo>
                <a:lnTo>
                  <a:pt x="3571" y="1323645"/>
                </a:lnTo>
                <a:lnTo>
                  <a:pt x="7992" y="1371789"/>
                </a:lnTo>
                <a:lnTo>
                  <a:pt x="14129" y="1419290"/>
                </a:lnTo>
                <a:lnTo>
                  <a:pt x="21953" y="1466118"/>
                </a:lnTo>
                <a:lnTo>
                  <a:pt x="31435" y="1512244"/>
                </a:lnTo>
                <a:lnTo>
                  <a:pt x="42544" y="1557637"/>
                </a:lnTo>
                <a:lnTo>
                  <a:pt x="55253" y="1602268"/>
                </a:lnTo>
                <a:lnTo>
                  <a:pt x="69529" y="1646106"/>
                </a:lnTo>
                <a:lnTo>
                  <a:pt x="85345" y="1689122"/>
                </a:lnTo>
                <a:lnTo>
                  <a:pt x="102670" y="1731286"/>
                </a:lnTo>
                <a:lnTo>
                  <a:pt x="121475" y="1772568"/>
                </a:lnTo>
                <a:lnTo>
                  <a:pt x="141730" y="1812937"/>
                </a:lnTo>
                <a:lnTo>
                  <a:pt x="163406" y="1852365"/>
                </a:lnTo>
                <a:lnTo>
                  <a:pt x="186473" y="1890821"/>
                </a:lnTo>
                <a:lnTo>
                  <a:pt x="210901" y="1928275"/>
                </a:lnTo>
                <a:lnTo>
                  <a:pt x="236661" y="1964697"/>
                </a:lnTo>
                <a:lnTo>
                  <a:pt x="263723" y="2000057"/>
                </a:lnTo>
                <a:lnTo>
                  <a:pt x="292057" y="2034326"/>
                </a:lnTo>
                <a:lnTo>
                  <a:pt x="321634" y="2067473"/>
                </a:lnTo>
                <a:lnTo>
                  <a:pt x="352424" y="2099468"/>
                </a:lnTo>
                <a:lnTo>
                  <a:pt x="384399" y="2130282"/>
                </a:lnTo>
                <a:lnTo>
                  <a:pt x="417527" y="2159885"/>
                </a:lnTo>
                <a:lnTo>
                  <a:pt x="451779" y="2188247"/>
                </a:lnTo>
                <a:lnTo>
                  <a:pt x="487126" y="2215337"/>
                </a:lnTo>
                <a:lnTo>
                  <a:pt x="523538" y="2241126"/>
                </a:lnTo>
                <a:lnTo>
                  <a:pt x="560986" y="2265584"/>
                </a:lnTo>
                <a:lnTo>
                  <a:pt x="599439" y="2288681"/>
                </a:lnTo>
                <a:lnTo>
                  <a:pt x="638869" y="2310387"/>
                </a:lnTo>
                <a:lnTo>
                  <a:pt x="679246" y="2330672"/>
                </a:lnTo>
                <a:lnTo>
                  <a:pt x="720539" y="2349506"/>
                </a:lnTo>
                <a:lnTo>
                  <a:pt x="762720" y="2366859"/>
                </a:lnTo>
                <a:lnTo>
                  <a:pt x="805759" y="2382702"/>
                </a:lnTo>
                <a:lnTo>
                  <a:pt x="849626" y="2397005"/>
                </a:lnTo>
                <a:lnTo>
                  <a:pt x="894291" y="2409736"/>
                </a:lnTo>
                <a:lnTo>
                  <a:pt x="939725" y="2420868"/>
                </a:lnTo>
                <a:lnTo>
                  <a:pt x="985899" y="2430368"/>
                </a:lnTo>
                <a:lnTo>
                  <a:pt x="1032782" y="2438209"/>
                </a:lnTo>
                <a:lnTo>
                  <a:pt x="1080346" y="2444359"/>
                </a:lnTo>
                <a:lnTo>
                  <a:pt x="1128559" y="2448789"/>
                </a:lnTo>
                <a:lnTo>
                  <a:pt x="1177394" y="2451470"/>
                </a:lnTo>
                <a:lnTo>
                  <a:pt x="1226820" y="2452370"/>
                </a:lnTo>
                <a:lnTo>
                  <a:pt x="1276157" y="2451470"/>
                </a:lnTo>
                <a:lnTo>
                  <a:pt x="1324907" y="2448789"/>
                </a:lnTo>
                <a:lnTo>
                  <a:pt x="1373040" y="2444359"/>
                </a:lnTo>
                <a:lnTo>
                  <a:pt x="1420527" y="2438209"/>
                </a:lnTo>
                <a:lnTo>
                  <a:pt x="1467338" y="2430368"/>
                </a:lnTo>
                <a:lnTo>
                  <a:pt x="1513443" y="2420868"/>
                </a:lnTo>
                <a:lnTo>
                  <a:pt x="1558813" y="2409736"/>
                </a:lnTo>
                <a:lnTo>
                  <a:pt x="1603417" y="2397005"/>
                </a:lnTo>
                <a:lnTo>
                  <a:pt x="1647226" y="2382702"/>
                </a:lnTo>
                <a:lnTo>
                  <a:pt x="1690210" y="2366859"/>
                </a:lnTo>
                <a:lnTo>
                  <a:pt x="1732340" y="2349506"/>
                </a:lnTo>
                <a:lnTo>
                  <a:pt x="1773586" y="2330672"/>
                </a:lnTo>
                <a:lnTo>
                  <a:pt x="1813918" y="2310387"/>
                </a:lnTo>
                <a:lnTo>
                  <a:pt x="1853306" y="2288681"/>
                </a:lnTo>
                <a:lnTo>
                  <a:pt x="1891721" y="2265584"/>
                </a:lnTo>
                <a:lnTo>
                  <a:pt x="1929132" y="2241126"/>
                </a:lnTo>
                <a:lnTo>
                  <a:pt x="1965511" y="2215337"/>
                </a:lnTo>
                <a:lnTo>
                  <a:pt x="2000827" y="2188247"/>
                </a:lnTo>
                <a:lnTo>
                  <a:pt x="2035051" y="2159885"/>
                </a:lnTo>
                <a:lnTo>
                  <a:pt x="2068153" y="2130282"/>
                </a:lnTo>
                <a:lnTo>
                  <a:pt x="2100103" y="2099468"/>
                </a:lnTo>
                <a:lnTo>
                  <a:pt x="2130872" y="2067473"/>
                </a:lnTo>
                <a:lnTo>
                  <a:pt x="2160430" y="2034326"/>
                </a:lnTo>
                <a:lnTo>
                  <a:pt x="2188746" y="2000057"/>
                </a:lnTo>
                <a:lnTo>
                  <a:pt x="2215792" y="1964697"/>
                </a:lnTo>
                <a:lnTo>
                  <a:pt x="2241538" y="1928275"/>
                </a:lnTo>
                <a:lnTo>
                  <a:pt x="2265954" y="1890821"/>
                </a:lnTo>
                <a:lnTo>
                  <a:pt x="2289010" y="1852365"/>
                </a:lnTo>
                <a:lnTo>
                  <a:pt x="2310676" y="1812937"/>
                </a:lnTo>
                <a:lnTo>
                  <a:pt x="2330923" y="1772568"/>
                </a:lnTo>
                <a:lnTo>
                  <a:pt x="2349722" y="1731286"/>
                </a:lnTo>
                <a:lnTo>
                  <a:pt x="2367041" y="1689122"/>
                </a:lnTo>
                <a:lnTo>
                  <a:pt x="2382852" y="1646106"/>
                </a:lnTo>
                <a:lnTo>
                  <a:pt x="2397125" y="1602268"/>
                </a:lnTo>
                <a:lnTo>
                  <a:pt x="2409830" y="1557637"/>
                </a:lnTo>
                <a:lnTo>
                  <a:pt x="2420938" y="1512244"/>
                </a:lnTo>
                <a:lnTo>
                  <a:pt x="2430418" y="1466118"/>
                </a:lnTo>
                <a:lnTo>
                  <a:pt x="2438241" y="1419290"/>
                </a:lnTo>
                <a:lnTo>
                  <a:pt x="2444378" y="1371789"/>
                </a:lnTo>
                <a:lnTo>
                  <a:pt x="2448798" y="1323645"/>
                </a:lnTo>
                <a:lnTo>
                  <a:pt x="2451472" y="1274889"/>
                </a:lnTo>
                <a:lnTo>
                  <a:pt x="2452370" y="1225550"/>
                </a:lnTo>
                <a:lnTo>
                  <a:pt x="2451472" y="1176212"/>
                </a:lnTo>
                <a:lnTo>
                  <a:pt x="2448798" y="1127462"/>
                </a:lnTo>
                <a:lnTo>
                  <a:pt x="2444378" y="1079329"/>
                </a:lnTo>
                <a:lnTo>
                  <a:pt x="2438241" y="1031842"/>
                </a:lnTo>
                <a:lnTo>
                  <a:pt x="2430418" y="985031"/>
                </a:lnTo>
                <a:lnTo>
                  <a:pt x="2420938" y="938926"/>
                </a:lnTo>
                <a:lnTo>
                  <a:pt x="2409830" y="893556"/>
                </a:lnTo>
                <a:lnTo>
                  <a:pt x="2397125" y="848952"/>
                </a:lnTo>
                <a:lnTo>
                  <a:pt x="2382852" y="805143"/>
                </a:lnTo>
                <a:lnTo>
                  <a:pt x="2367041" y="762159"/>
                </a:lnTo>
                <a:lnTo>
                  <a:pt x="2349722" y="720029"/>
                </a:lnTo>
                <a:lnTo>
                  <a:pt x="2330923" y="678783"/>
                </a:lnTo>
                <a:lnTo>
                  <a:pt x="2310676" y="638451"/>
                </a:lnTo>
                <a:lnTo>
                  <a:pt x="2289010" y="599063"/>
                </a:lnTo>
                <a:lnTo>
                  <a:pt x="2265954" y="560648"/>
                </a:lnTo>
                <a:lnTo>
                  <a:pt x="2241538" y="523237"/>
                </a:lnTo>
                <a:lnTo>
                  <a:pt x="2215792" y="486858"/>
                </a:lnTo>
                <a:lnTo>
                  <a:pt x="2188746" y="451542"/>
                </a:lnTo>
                <a:lnTo>
                  <a:pt x="2160430" y="417318"/>
                </a:lnTo>
                <a:lnTo>
                  <a:pt x="2130872" y="384216"/>
                </a:lnTo>
                <a:lnTo>
                  <a:pt x="2100103" y="352266"/>
                </a:lnTo>
                <a:lnTo>
                  <a:pt x="2068153" y="321497"/>
                </a:lnTo>
                <a:lnTo>
                  <a:pt x="2035051" y="291939"/>
                </a:lnTo>
                <a:lnTo>
                  <a:pt x="2000827" y="263623"/>
                </a:lnTo>
                <a:lnTo>
                  <a:pt x="1965511" y="236577"/>
                </a:lnTo>
                <a:lnTo>
                  <a:pt x="1929132" y="210831"/>
                </a:lnTo>
                <a:lnTo>
                  <a:pt x="1891721" y="186415"/>
                </a:lnTo>
                <a:lnTo>
                  <a:pt x="1853306" y="163359"/>
                </a:lnTo>
                <a:lnTo>
                  <a:pt x="1813918" y="141693"/>
                </a:lnTo>
                <a:lnTo>
                  <a:pt x="1773586" y="121446"/>
                </a:lnTo>
                <a:lnTo>
                  <a:pt x="1732340" y="102647"/>
                </a:lnTo>
                <a:lnTo>
                  <a:pt x="1690210" y="85328"/>
                </a:lnTo>
                <a:lnTo>
                  <a:pt x="1647226" y="69517"/>
                </a:lnTo>
                <a:lnTo>
                  <a:pt x="1603417" y="55244"/>
                </a:lnTo>
                <a:lnTo>
                  <a:pt x="1558813" y="42539"/>
                </a:lnTo>
                <a:lnTo>
                  <a:pt x="1513443" y="31431"/>
                </a:lnTo>
                <a:lnTo>
                  <a:pt x="1467338" y="21951"/>
                </a:lnTo>
                <a:lnTo>
                  <a:pt x="1420527" y="14128"/>
                </a:lnTo>
                <a:lnTo>
                  <a:pt x="1373040" y="7991"/>
                </a:lnTo>
                <a:lnTo>
                  <a:pt x="1324907" y="3571"/>
                </a:lnTo>
                <a:lnTo>
                  <a:pt x="1276157" y="897"/>
                </a:lnTo>
                <a:lnTo>
                  <a:pt x="1226820" y="0"/>
                </a:lnTo>
                <a:close/>
              </a:path>
            </a:pathLst>
          </a:custGeom>
          <a:solidFill>
            <a:srgbClr val="FFDB99"/>
          </a:solidFill>
        </p:spPr>
        <p:txBody>
          <a:bodyPr wrap="square" lIns="0" tIns="0" rIns="0" bIns="0" rtlCol="0"/>
          <a:lstStyle/>
          <a:p>
            <a:endParaRPr/>
          </a:p>
        </p:txBody>
      </p:sp>
      <p:sp>
        <p:nvSpPr>
          <p:cNvPr id="9" name="object 9"/>
          <p:cNvSpPr/>
          <p:nvPr/>
        </p:nvSpPr>
        <p:spPr>
          <a:xfrm>
            <a:off x="1297939" y="2297429"/>
            <a:ext cx="2452370" cy="2452370"/>
          </a:xfrm>
          <a:custGeom>
            <a:avLst/>
            <a:gdLst/>
            <a:ahLst/>
            <a:cxnLst/>
            <a:rect l="l" t="t" r="r" b="b"/>
            <a:pathLst>
              <a:path w="2452370" h="2452370">
                <a:moveTo>
                  <a:pt x="1226820" y="0"/>
                </a:moveTo>
                <a:lnTo>
                  <a:pt x="1276157" y="897"/>
                </a:lnTo>
                <a:lnTo>
                  <a:pt x="1324907" y="3571"/>
                </a:lnTo>
                <a:lnTo>
                  <a:pt x="1373040" y="7991"/>
                </a:lnTo>
                <a:lnTo>
                  <a:pt x="1420527" y="14128"/>
                </a:lnTo>
                <a:lnTo>
                  <a:pt x="1467338" y="21951"/>
                </a:lnTo>
                <a:lnTo>
                  <a:pt x="1513443" y="31431"/>
                </a:lnTo>
                <a:lnTo>
                  <a:pt x="1558813" y="42539"/>
                </a:lnTo>
                <a:lnTo>
                  <a:pt x="1603417" y="55244"/>
                </a:lnTo>
                <a:lnTo>
                  <a:pt x="1647226" y="69517"/>
                </a:lnTo>
                <a:lnTo>
                  <a:pt x="1690210" y="85328"/>
                </a:lnTo>
                <a:lnTo>
                  <a:pt x="1732340" y="102647"/>
                </a:lnTo>
                <a:lnTo>
                  <a:pt x="1773586" y="121446"/>
                </a:lnTo>
                <a:lnTo>
                  <a:pt x="1813918" y="141693"/>
                </a:lnTo>
                <a:lnTo>
                  <a:pt x="1853306" y="163359"/>
                </a:lnTo>
                <a:lnTo>
                  <a:pt x="1891721" y="186415"/>
                </a:lnTo>
                <a:lnTo>
                  <a:pt x="1929132" y="210831"/>
                </a:lnTo>
                <a:lnTo>
                  <a:pt x="1965511" y="236577"/>
                </a:lnTo>
                <a:lnTo>
                  <a:pt x="2000827" y="263623"/>
                </a:lnTo>
                <a:lnTo>
                  <a:pt x="2035051" y="291939"/>
                </a:lnTo>
                <a:lnTo>
                  <a:pt x="2068153" y="321497"/>
                </a:lnTo>
                <a:lnTo>
                  <a:pt x="2100103" y="352266"/>
                </a:lnTo>
                <a:lnTo>
                  <a:pt x="2130872" y="384216"/>
                </a:lnTo>
                <a:lnTo>
                  <a:pt x="2160430" y="417318"/>
                </a:lnTo>
                <a:lnTo>
                  <a:pt x="2188746" y="451542"/>
                </a:lnTo>
                <a:lnTo>
                  <a:pt x="2215792" y="486858"/>
                </a:lnTo>
                <a:lnTo>
                  <a:pt x="2241538" y="523237"/>
                </a:lnTo>
                <a:lnTo>
                  <a:pt x="2265954" y="560648"/>
                </a:lnTo>
                <a:lnTo>
                  <a:pt x="2289010" y="599063"/>
                </a:lnTo>
                <a:lnTo>
                  <a:pt x="2310676" y="638451"/>
                </a:lnTo>
                <a:lnTo>
                  <a:pt x="2330923" y="678783"/>
                </a:lnTo>
                <a:lnTo>
                  <a:pt x="2349722" y="720029"/>
                </a:lnTo>
                <a:lnTo>
                  <a:pt x="2367041" y="762159"/>
                </a:lnTo>
                <a:lnTo>
                  <a:pt x="2382852" y="805143"/>
                </a:lnTo>
                <a:lnTo>
                  <a:pt x="2397125" y="848952"/>
                </a:lnTo>
                <a:lnTo>
                  <a:pt x="2409830" y="893556"/>
                </a:lnTo>
                <a:lnTo>
                  <a:pt x="2420938" y="938926"/>
                </a:lnTo>
                <a:lnTo>
                  <a:pt x="2430418" y="985031"/>
                </a:lnTo>
                <a:lnTo>
                  <a:pt x="2438241" y="1031842"/>
                </a:lnTo>
                <a:lnTo>
                  <a:pt x="2444378" y="1079329"/>
                </a:lnTo>
                <a:lnTo>
                  <a:pt x="2448798" y="1127462"/>
                </a:lnTo>
                <a:lnTo>
                  <a:pt x="2451472" y="1176212"/>
                </a:lnTo>
                <a:lnTo>
                  <a:pt x="2452370" y="1225550"/>
                </a:lnTo>
                <a:lnTo>
                  <a:pt x="2451472" y="1274889"/>
                </a:lnTo>
                <a:lnTo>
                  <a:pt x="2448798" y="1323645"/>
                </a:lnTo>
                <a:lnTo>
                  <a:pt x="2444378" y="1371789"/>
                </a:lnTo>
                <a:lnTo>
                  <a:pt x="2438241" y="1419290"/>
                </a:lnTo>
                <a:lnTo>
                  <a:pt x="2430418" y="1466118"/>
                </a:lnTo>
                <a:lnTo>
                  <a:pt x="2420938" y="1512244"/>
                </a:lnTo>
                <a:lnTo>
                  <a:pt x="2409830" y="1557637"/>
                </a:lnTo>
                <a:lnTo>
                  <a:pt x="2397125" y="1602268"/>
                </a:lnTo>
                <a:lnTo>
                  <a:pt x="2382852" y="1646106"/>
                </a:lnTo>
                <a:lnTo>
                  <a:pt x="2367041" y="1689122"/>
                </a:lnTo>
                <a:lnTo>
                  <a:pt x="2349722" y="1731286"/>
                </a:lnTo>
                <a:lnTo>
                  <a:pt x="2330923" y="1772568"/>
                </a:lnTo>
                <a:lnTo>
                  <a:pt x="2310676" y="1812937"/>
                </a:lnTo>
                <a:lnTo>
                  <a:pt x="2289010" y="1852365"/>
                </a:lnTo>
                <a:lnTo>
                  <a:pt x="2265954" y="1890821"/>
                </a:lnTo>
                <a:lnTo>
                  <a:pt x="2241538" y="1928275"/>
                </a:lnTo>
                <a:lnTo>
                  <a:pt x="2215792" y="1964697"/>
                </a:lnTo>
                <a:lnTo>
                  <a:pt x="2188746" y="2000057"/>
                </a:lnTo>
                <a:lnTo>
                  <a:pt x="2160430" y="2034326"/>
                </a:lnTo>
                <a:lnTo>
                  <a:pt x="2130872" y="2067473"/>
                </a:lnTo>
                <a:lnTo>
                  <a:pt x="2100103" y="2099468"/>
                </a:lnTo>
                <a:lnTo>
                  <a:pt x="2068153" y="2130282"/>
                </a:lnTo>
                <a:lnTo>
                  <a:pt x="2035051" y="2159885"/>
                </a:lnTo>
                <a:lnTo>
                  <a:pt x="2000827" y="2188247"/>
                </a:lnTo>
                <a:lnTo>
                  <a:pt x="1965511" y="2215337"/>
                </a:lnTo>
                <a:lnTo>
                  <a:pt x="1929132" y="2241126"/>
                </a:lnTo>
                <a:lnTo>
                  <a:pt x="1891721" y="2265584"/>
                </a:lnTo>
                <a:lnTo>
                  <a:pt x="1853306" y="2288681"/>
                </a:lnTo>
                <a:lnTo>
                  <a:pt x="1813918" y="2310387"/>
                </a:lnTo>
                <a:lnTo>
                  <a:pt x="1773586" y="2330672"/>
                </a:lnTo>
                <a:lnTo>
                  <a:pt x="1732340" y="2349506"/>
                </a:lnTo>
                <a:lnTo>
                  <a:pt x="1690210" y="2366859"/>
                </a:lnTo>
                <a:lnTo>
                  <a:pt x="1647226" y="2382702"/>
                </a:lnTo>
                <a:lnTo>
                  <a:pt x="1603417" y="2397005"/>
                </a:lnTo>
                <a:lnTo>
                  <a:pt x="1558813" y="2409736"/>
                </a:lnTo>
                <a:lnTo>
                  <a:pt x="1513443" y="2420868"/>
                </a:lnTo>
                <a:lnTo>
                  <a:pt x="1467338" y="2430368"/>
                </a:lnTo>
                <a:lnTo>
                  <a:pt x="1420527" y="2438209"/>
                </a:lnTo>
                <a:lnTo>
                  <a:pt x="1373040" y="2444359"/>
                </a:lnTo>
                <a:lnTo>
                  <a:pt x="1324907" y="2448789"/>
                </a:lnTo>
                <a:lnTo>
                  <a:pt x="1276157" y="2451470"/>
                </a:lnTo>
                <a:lnTo>
                  <a:pt x="1226820" y="2452370"/>
                </a:lnTo>
                <a:lnTo>
                  <a:pt x="1177394" y="2451470"/>
                </a:lnTo>
                <a:lnTo>
                  <a:pt x="1128559" y="2448789"/>
                </a:lnTo>
                <a:lnTo>
                  <a:pt x="1080346" y="2444359"/>
                </a:lnTo>
                <a:lnTo>
                  <a:pt x="1032782" y="2438209"/>
                </a:lnTo>
                <a:lnTo>
                  <a:pt x="985899" y="2430368"/>
                </a:lnTo>
                <a:lnTo>
                  <a:pt x="939725" y="2420868"/>
                </a:lnTo>
                <a:lnTo>
                  <a:pt x="894291" y="2409736"/>
                </a:lnTo>
                <a:lnTo>
                  <a:pt x="849626" y="2397005"/>
                </a:lnTo>
                <a:lnTo>
                  <a:pt x="805759" y="2382702"/>
                </a:lnTo>
                <a:lnTo>
                  <a:pt x="762720" y="2366859"/>
                </a:lnTo>
                <a:lnTo>
                  <a:pt x="720539" y="2349506"/>
                </a:lnTo>
                <a:lnTo>
                  <a:pt x="679246" y="2330672"/>
                </a:lnTo>
                <a:lnTo>
                  <a:pt x="638869" y="2310387"/>
                </a:lnTo>
                <a:lnTo>
                  <a:pt x="599439" y="2288681"/>
                </a:lnTo>
                <a:lnTo>
                  <a:pt x="560986" y="2265584"/>
                </a:lnTo>
                <a:lnTo>
                  <a:pt x="523538" y="2241126"/>
                </a:lnTo>
                <a:lnTo>
                  <a:pt x="487126" y="2215337"/>
                </a:lnTo>
                <a:lnTo>
                  <a:pt x="451779" y="2188247"/>
                </a:lnTo>
                <a:lnTo>
                  <a:pt x="417527" y="2159885"/>
                </a:lnTo>
                <a:lnTo>
                  <a:pt x="384399" y="2130282"/>
                </a:lnTo>
                <a:lnTo>
                  <a:pt x="352424" y="2099468"/>
                </a:lnTo>
                <a:lnTo>
                  <a:pt x="321634" y="2067473"/>
                </a:lnTo>
                <a:lnTo>
                  <a:pt x="292057" y="2034326"/>
                </a:lnTo>
                <a:lnTo>
                  <a:pt x="263723" y="2000057"/>
                </a:lnTo>
                <a:lnTo>
                  <a:pt x="236661" y="1964697"/>
                </a:lnTo>
                <a:lnTo>
                  <a:pt x="210901" y="1928275"/>
                </a:lnTo>
                <a:lnTo>
                  <a:pt x="186473" y="1890821"/>
                </a:lnTo>
                <a:lnTo>
                  <a:pt x="163406" y="1852365"/>
                </a:lnTo>
                <a:lnTo>
                  <a:pt x="141730" y="1812937"/>
                </a:lnTo>
                <a:lnTo>
                  <a:pt x="121475" y="1772568"/>
                </a:lnTo>
                <a:lnTo>
                  <a:pt x="102670" y="1731286"/>
                </a:lnTo>
                <a:lnTo>
                  <a:pt x="85345" y="1689122"/>
                </a:lnTo>
                <a:lnTo>
                  <a:pt x="69529" y="1646106"/>
                </a:lnTo>
                <a:lnTo>
                  <a:pt x="55253" y="1602268"/>
                </a:lnTo>
                <a:lnTo>
                  <a:pt x="42544" y="1557637"/>
                </a:lnTo>
                <a:lnTo>
                  <a:pt x="31435" y="1512244"/>
                </a:lnTo>
                <a:lnTo>
                  <a:pt x="21953" y="1466118"/>
                </a:lnTo>
                <a:lnTo>
                  <a:pt x="14129" y="1419290"/>
                </a:lnTo>
                <a:lnTo>
                  <a:pt x="7992" y="1371789"/>
                </a:lnTo>
                <a:lnTo>
                  <a:pt x="3571" y="1323645"/>
                </a:lnTo>
                <a:lnTo>
                  <a:pt x="897" y="1274889"/>
                </a:lnTo>
                <a:lnTo>
                  <a:pt x="0" y="1225550"/>
                </a:lnTo>
                <a:lnTo>
                  <a:pt x="897" y="1176212"/>
                </a:lnTo>
                <a:lnTo>
                  <a:pt x="3571" y="1127462"/>
                </a:lnTo>
                <a:lnTo>
                  <a:pt x="7992" y="1079329"/>
                </a:lnTo>
                <a:lnTo>
                  <a:pt x="14129" y="1031842"/>
                </a:lnTo>
                <a:lnTo>
                  <a:pt x="21953" y="985031"/>
                </a:lnTo>
                <a:lnTo>
                  <a:pt x="31435" y="938926"/>
                </a:lnTo>
                <a:lnTo>
                  <a:pt x="42545" y="893556"/>
                </a:lnTo>
                <a:lnTo>
                  <a:pt x="55253" y="848952"/>
                </a:lnTo>
                <a:lnTo>
                  <a:pt x="69529" y="805143"/>
                </a:lnTo>
                <a:lnTo>
                  <a:pt x="85345" y="762159"/>
                </a:lnTo>
                <a:lnTo>
                  <a:pt x="102670" y="720029"/>
                </a:lnTo>
                <a:lnTo>
                  <a:pt x="121475" y="678783"/>
                </a:lnTo>
                <a:lnTo>
                  <a:pt x="141730" y="638451"/>
                </a:lnTo>
                <a:lnTo>
                  <a:pt x="163406" y="599063"/>
                </a:lnTo>
                <a:lnTo>
                  <a:pt x="186473" y="560648"/>
                </a:lnTo>
                <a:lnTo>
                  <a:pt x="210901" y="523237"/>
                </a:lnTo>
                <a:lnTo>
                  <a:pt x="236661" y="486858"/>
                </a:lnTo>
                <a:lnTo>
                  <a:pt x="263723" y="451542"/>
                </a:lnTo>
                <a:lnTo>
                  <a:pt x="292057" y="417318"/>
                </a:lnTo>
                <a:lnTo>
                  <a:pt x="321634" y="384216"/>
                </a:lnTo>
                <a:lnTo>
                  <a:pt x="352425" y="352266"/>
                </a:lnTo>
                <a:lnTo>
                  <a:pt x="384399" y="321497"/>
                </a:lnTo>
                <a:lnTo>
                  <a:pt x="417527" y="291939"/>
                </a:lnTo>
                <a:lnTo>
                  <a:pt x="451779" y="263623"/>
                </a:lnTo>
                <a:lnTo>
                  <a:pt x="487126" y="236577"/>
                </a:lnTo>
                <a:lnTo>
                  <a:pt x="523538" y="210831"/>
                </a:lnTo>
                <a:lnTo>
                  <a:pt x="560986" y="186415"/>
                </a:lnTo>
                <a:lnTo>
                  <a:pt x="599440" y="163359"/>
                </a:lnTo>
                <a:lnTo>
                  <a:pt x="638869" y="141693"/>
                </a:lnTo>
                <a:lnTo>
                  <a:pt x="679246" y="121446"/>
                </a:lnTo>
                <a:lnTo>
                  <a:pt x="720539" y="102647"/>
                </a:lnTo>
                <a:lnTo>
                  <a:pt x="762720" y="85328"/>
                </a:lnTo>
                <a:lnTo>
                  <a:pt x="805759" y="69517"/>
                </a:lnTo>
                <a:lnTo>
                  <a:pt x="849626" y="55244"/>
                </a:lnTo>
                <a:lnTo>
                  <a:pt x="894291" y="42539"/>
                </a:lnTo>
                <a:lnTo>
                  <a:pt x="939725" y="31431"/>
                </a:lnTo>
                <a:lnTo>
                  <a:pt x="985899" y="21951"/>
                </a:lnTo>
                <a:lnTo>
                  <a:pt x="1032782" y="14128"/>
                </a:lnTo>
                <a:lnTo>
                  <a:pt x="1080346" y="7991"/>
                </a:lnTo>
                <a:lnTo>
                  <a:pt x="1128559" y="3571"/>
                </a:lnTo>
                <a:lnTo>
                  <a:pt x="1177394" y="897"/>
                </a:lnTo>
                <a:lnTo>
                  <a:pt x="1226820" y="0"/>
                </a:lnTo>
                <a:close/>
              </a:path>
            </a:pathLst>
          </a:custGeom>
          <a:ln w="33425">
            <a:solidFill>
              <a:srgbClr val="FFDB99"/>
            </a:solidFill>
          </a:ln>
        </p:spPr>
        <p:txBody>
          <a:bodyPr wrap="square" lIns="0" tIns="0" rIns="0" bIns="0" rtlCol="0"/>
          <a:lstStyle/>
          <a:p>
            <a:endParaRPr/>
          </a:p>
        </p:txBody>
      </p:sp>
      <p:sp>
        <p:nvSpPr>
          <p:cNvPr id="10" name="object 10"/>
          <p:cNvSpPr/>
          <p:nvPr/>
        </p:nvSpPr>
        <p:spPr>
          <a:xfrm>
            <a:off x="1297939" y="2297429"/>
            <a:ext cx="0" cy="0"/>
          </a:xfrm>
          <a:custGeom>
            <a:avLst/>
            <a:gdLst/>
            <a:ahLst/>
            <a:cxnLst/>
            <a:rect l="l" t="t" r="r" b="b"/>
            <a:pathLst>
              <a:path>
                <a:moveTo>
                  <a:pt x="0" y="0"/>
                </a:moveTo>
                <a:lnTo>
                  <a:pt x="0" y="0"/>
                </a:lnTo>
              </a:path>
            </a:pathLst>
          </a:custGeom>
          <a:ln w="33425">
            <a:solidFill>
              <a:srgbClr val="FFDB99"/>
            </a:solidFill>
          </a:ln>
        </p:spPr>
        <p:txBody>
          <a:bodyPr wrap="square" lIns="0" tIns="0" rIns="0" bIns="0" rtlCol="0"/>
          <a:lstStyle/>
          <a:p>
            <a:endParaRPr/>
          </a:p>
        </p:txBody>
      </p:sp>
      <p:sp>
        <p:nvSpPr>
          <p:cNvPr id="11" name="object 11"/>
          <p:cNvSpPr/>
          <p:nvPr/>
        </p:nvSpPr>
        <p:spPr>
          <a:xfrm>
            <a:off x="3751579" y="4749800"/>
            <a:ext cx="0" cy="0"/>
          </a:xfrm>
          <a:custGeom>
            <a:avLst/>
            <a:gdLst/>
            <a:ahLst/>
            <a:cxnLst/>
            <a:rect l="l" t="t" r="r" b="b"/>
            <a:pathLst>
              <a:path>
                <a:moveTo>
                  <a:pt x="0" y="0"/>
                </a:moveTo>
                <a:lnTo>
                  <a:pt x="0" y="0"/>
                </a:lnTo>
              </a:path>
            </a:pathLst>
          </a:custGeom>
          <a:ln w="33425">
            <a:solidFill>
              <a:srgbClr val="FFDB99"/>
            </a:solidFill>
          </a:ln>
        </p:spPr>
        <p:txBody>
          <a:bodyPr wrap="square" lIns="0" tIns="0" rIns="0" bIns="0" rtlCol="0"/>
          <a:lstStyle/>
          <a:p>
            <a:endParaRPr/>
          </a:p>
        </p:txBody>
      </p:sp>
      <p:sp>
        <p:nvSpPr>
          <p:cNvPr id="12" name="object 12"/>
          <p:cNvSpPr/>
          <p:nvPr/>
        </p:nvSpPr>
        <p:spPr>
          <a:xfrm>
            <a:off x="1948179" y="3521709"/>
            <a:ext cx="226060" cy="151130"/>
          </a:xfrm>
          <a:custGeom>
            <a:avLst/>
            <a:gdLst/>
            <a:ahLst/>
            <a:cxnLst/>
            <a:rect l="l" t="t" r="r" b="b"/>
            <a:pathLst>
              <a:path w="226060" h="151129">
                <a:moveTo>
                  <a:pt x="226059" y="0"/>
                </a:moveTo>
                <a:lnTo>
                  <a:pt x="0" y="0"/>
                </a:lnTo>
                <a:lnTo>
                  <a:pt x="0" y="151129"/>
                </a:lnTo>
                <a:lnTo>
                  <a:pt x="226059" y="151129"/>
                </a:lnTo>
                <a:lnTo>
                  <a:pt x="226059" y="0"/>
                </a:lnTo>
                <a:close/>
              </a:path>
            </a:pathLst>
          </a:custGeom>
          <a:solidFill>
            <a:srgbClr val="FFFFFF"/>
          </a:solidFill>
        </p:spPr>
        <p:txBody>
          <a:bodyPr wrap="square" lIns="0" tIns="0" rIns="0" bIns="0" rtlCol="0"/>
          <a:lstStyle/>
          <a:p>
            <a:endParaRPr/>
          </a:p>
        </p:txBody>
      </p:sp>
      <p:sp>
        <p:nvSpPr>
          <p:cNvPr id="13" name="object 13"/>
          <p:cNvSpPr/>
          <p:nvPr/>
        </p:nvSpPr>
        <p:spPr>
          <a:xfrm>
            <a:off x="1948179" y="3521709"/>
            <a:ext cx="226060" cy="151130"/>
          </a:xfrm>
          <a:custGeom>
            <a:avLst/>
            <a:gdLst/>
            <a:ahLst/>
            <a:cxnLst/>
            <a:rect l="l" t="t" r="r" b="b"/>
            <a:pathLst>
              <a:path w="226060" h="151129">
                <a:moveTo>
                  <a:pt x="113030" y="151129"/>
                </a:moveTo>
                <a:lnTo>
                  <a:pt x="0" y="151129"/>
                </a:lnTo>
                <a:lnTo>
                  <a:pt x="0" y="0"/>
                </a:lnTo>
                <a:lnTo>
                  <a:pt x="226059" y="0"/>
                </a:lnTo>
                <a:lnTo>
                  <a:pt x="226059" y="151129"/>
                </a:lnTo>
                <a:lnTo>
                  <a:pt x="113030" y="151129"/>
                </a:lnTo>
                <a:close/>
              </a:path>
            </a:pathLst>
          </a:custGeom>
          <a:ln w="19048">
            <a:solidFill>
              <a:srgbClr val="000000"/>
            </a:solidFill>
          </a:ln>
        </p:spPr>
        <p:txBody>
          <a:bodyPr wrap="square" lIns="0" tIns="0" rIns="0" bIns="0" rtlCol="0"/>
          <a:lstStyle/>
          <a:p>
            <a:endParaRPr/>
          </a:p>
        </p:txBody>
      </p:sp>
      <p:sp>
        <p:nvSpPr>
          <p:cNvPr id="14" name="object 14"/>
          <p:cNvSpPr/>
          <p:nvPr/>
        </p:nvSpPr>
        <p:spPr>
          <a:xfrm>
            <a:off x="2449829" y="3521709"/>
            <a:ext cx="224790" cy="151130"/>
          </a:xfrm>
          <a:custGeom>
            <a:avLst/>
            <a:gdLst/>
            <a:ahLst/>
            <a:cxnLst/>
            <a:rect l="l" t="t" r="r" b="b"/>
            <a:pathLst>
              <a:path w="224789" h="151129">
                <a:moveTo>
                  <a:pt x="224789" y="0"/>
                </a:moveTo>
                <a:lnTo>
                  <a:pt x="0" y="0"/>
                </a:lnTo>
                <a:lnTo>
                  <a:pt x="0" y="151129"/>
                </a:lnTo>
                <a:lnTo>
                  <a:pt x="224789" y="151129"/>
                </a:lnTo>
                <a:lnTo>
                  <a:pt x="224789" y="0"/>
                </a:lnTo>
                <a:close/>
              </a:path>
            </a:pathLst>
          </a:custGeom>
          <a:solidFill>
            <a:srgbClr val="FFFFFF"/>
          </a:solidFill>
        </p:spPr>
        <p:txBody>
          <a:bodyPr wrap="square" lIns="0" tIns="0" rIns="0" bIns="0" rtlCol="0"/>
          <a:lstStyle/>
          <a:p>
            <a:endParaRPr/>
          </a:p>
        </p:txBody>
      </p:sp>
      <p:sp>
        <p:nvSpPr>
          <p:cNvPr id="15" name="object 15"/>
          <p:cNvSpPr/>
          <p:nvPr/>
        </p:nvSpPr>
        <p:spPr>
          <a:xfrm>
            <a:off x="2449829" y="3521709"/>
            <a:ext cx="224790" cy="151130"/>
          </a:xfrm>
          <a:custGeom>
            <a:avLst/>
            <a:gdLst/>
            <a:ahLst/>
            <a:cxnLst/>
            <a:rect l="l" t="t" r="r" b="b"/>
            <a:pathLst>
              <a:path w="224789" h="151129">
                <a:moveTo>
                  <a:pt x="111759" y="151129"/>
                </a:moveTo>
                <a:lnTo>
                  <a:pt x="0" y="151129"/>
                </a:lnTo>
                <a:lnTo>
                  <a:pt x="0" y="0"/>
                </a:lnTo>
                <a:lnTo>
                  <a:pt x="224789" y="0"/>
                </a:lnTo>
                <a:lnTo>
                  <a:pt x="224789" y="151129"/>
                </a:lnTo>
                <a:lnTo>
                  <a:pt x="111759" y="151129"/>
                </a:lnTo>
                <a:close/>
              </a:path>
            </a:pathLst>
          </a:custGeom>
          <a:ln w="19048">
            <a:solidFill>
              <a:srgbClr val="000000"/>
            </a:solidFill>
          </a:ln>
        </p:spPr>
        <p:txBody>
          <a:bodyPr wrap="square" lIns="0" tIns="0" rIns="0" bIns="0" rtlCol="0"/>
          <a:lstStyle/>
          <a:p>
            <a:endParaRPr/>
          </a:p>
        </p:txBody>
      </p:sp>
      <p:sp>
        <p:nvSpPr>
          <p:cNvPr id="16" name="object 16"/>
          <p:cNvSpPr/>
          <p:nvPr/>
        </p:nvSpPr>
        <p:spPr>
          <a:xfrm>
            <a:off x="2924810" y="3521709"/>
            <a:ext cx="224790" cy="151130"/>
          </a:xfrm>
          <a:custGeom>
            <a:avLst/>
            <a:gdLst/>
            <a:ahLst/>
            <a:cxnLst/>
            <a:rect l="l" t="t" r="r" b="b"/>
            <a:pathLst>
              <a:path w="224789" h="151129">
                <a:moveTo>
                  <a:pt x="224789" y="0"/>
                </a:moveTo>
                <a:lnTo>
                  <a:pt x="0" y="0"/>
                </a:lnTo>
                <a:lnTo>
                  <a:pt x="0" y="151129"/>
                </a:lnTo>
                <a:lnTo>
                  <a:pt x="224789" y="151129"/>
                </a:lnTo>
                <a:lnTo>
                  <a:pt x="224789" y="0"/>
                </a:lnTo>
                <a:close/>
              </a:path>
            </a:pathLst>
          </a:custGeom>
          <a:solidFill>
            <a:srgbClr val="FFFFFF"/>
          </a:solidFill>
        </p:spPr>
        <p:txBody>
          <a:bodyPr wrap="square" lIns="0" tIns="0" rIns="0" bIns="0" rtlCol="0"/>
          <a:lstStyle/>
          <a:p>
            <a:endParaRPr/>
          </a:p>
        </p:txBody>
      </p:sp>
      <p:sp>
        <p:nvSpPr>
          <p:cNvPr id="17" name="object 17"/>
          <p:cNvSpPr/>
          <p:nvPr/>
        </p:nvSpPr>
        <p:spPr>
          <a:xfrm>
            <a:off x="2924810" y="3521709"/>
            <a:ext cx="224790" cy="151130"/>
          </a:xfrm>
          <a:custGeom>
            <a:avLst/>
            <a:gdLst/>
            <a:ahLst/>
            <a:cxnLst/>
            <a:rect l="l" t="t" r="r" b="b"/>
            <a:pathLst>
              <a:path w="224789" h="151129">
                <a:moveTo>
                  <a:pt x="111759" y="151129"/>
                </a:moveTo>
                <a:lnTo>
                  <a:pt x="0" y="151129"/>
                </a:lnTo>
                <a:lnTo>
                  <a:pt x="0" y="0"/>
                </a:lnTo>
                <a:lnTo>
                  <a:pt x="224789" y="0"/>
                </a:lnTo>
                <a:lnTo>
                  <a:pt x="224789" y="151129"/>
                </a:lnTo>
                <a:lnTo>
                  <a:pt x="111759" y="151129"/>
                </a:lnTo>
                <a:close/>
              </a:path>
            </a:pathLst>
          </a:custGeom>
          <a:ln w="19048">
            <a:solidFill>
              <a:srgbClr val="000000"/>
            </a:solidFill>
          </a:ln>
        </p:spPr>
        <p:txBody>
          <a:bodyPr wrap="square" lIns="0" tIns="0" rIns="0" bIns="0" rtlCol="0"/>
          <a:lstStyle/>
          <a:p>
            <a:endParaRPr/>
          </a:p>
        </p:txBody>
      </p:sp>
      <p:sp>
        <p:nvSpPr>
          <p:cNvPr id="18" name="object 18"/>
          <p:cNvSpPr/>
          <p:nvPr/>
        </p:nvSpPr>
        <p:spPr>
          <a:xfrm>
            <a:off x="2324100" y="3548379"/>
            <a:ext cx="76200" cy="74930"/>
          </a:xfrm>
          <a:custGeom>
            <a:avLst/>
            <a:gdLst/>
            <a:ahLst/>
            <a:cxnLst/>
            <a:rect l="l" t="t" r="r" b="b"/>
            <a:pathLst>
              <a:path w="76200" h="74929">
                <a:moveTo>
                  <a:pt x="0" y="0"/>
                </a:moveTo>
                <a:lnTo>
                  <a:pt x="0" y="74930"/>
                </a:lnTo>
                <a:lnTo>
                  <a:pt x="76200" y="24130"/>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2324100" y="3548379"/>
            <a:ext cx="76200" cy="74930"/>
          </a:xfrm>
          <a:custGeom>
            <a:avLst/>
            <a:gdLst/>
            <a:ahLst/>
            <a:cxnLst/>
            <a:rect l="l" t="t" r="r" b="b"/>
            <a:pathLst>
              <a:path w="76200" h="74929">
                <a:moveTo>
                  <a:pt x="0" y="24130"/>
                </a:moveTo>
                <a:lnTo>
                  <a:pt x="0" y="0"/>
                </a:lnTo>
                <a:lnTo>
                  <a:pt x="76200" y="24130"/>
                </a:lnTo>
                <a:lnTo>
                  <a:pt x="0" y="74930"/>
                </a:lnTo>
                <a:lnTo>
                  <a:pt x="0" y="24130"/>
                </a:lnTo>
                <a:close/>
              </a:path>
            </a:pathLst>
          </a:custGeom>
          <a:ln w="19048">
            <a:solidFill>
              <a:srgbClr val="000000"/>
            </a:solidFill>
          </a:ln>
        </p:spPr>
        <p:txBody>
          <a:bodyPr wrap="square" lIns="0" tIns="0" rIns="0" bIns="0" rtlCol="0"/>
          <a:lstStyle/>
          <a:p>
            <a:endParaRPr/>
          </a:p>
        </p:txBody>
      </p:sp>
      <p:sp>
        <p:nvSpPr>
          <p:cNvPr id="20" name="object 20"/>
          <p:cNvSpPr/>
          <p:nvPr/>
        </p:nvSpPr>
        <p:spPr>
          <a:xfrm>
            <a:off x="2324100" y="354837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1" name="object 21"/>
          <p:cNvSpPr/>
          <p:nvPr/>
        </p:nvSpPr>
        <p:spPr>
          <a:xfrm>
            <a:off x="2400300" y="362330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2" name="object 22"/>
          <p:cNvSpPr/>
          <p:nvPr/>
        </p:nvSpPr>
        <p:spPr>
          <a:xfrm>
            <a:off x="2198370" y="3573779"/>
            <a:ext cx="125730" cy="1270"/>
          </a:xfrm>
          <a:custGeom>
            <a:avLst/>
            <a:gdLst/>
            <a:ahLst/>
            <a:cxnLst/>
            <a:rect l="l" t="t" r="r" b="b"/>
            <a:pathLst>
              <a:path w="125730" h="1270">
                <a:moveTo>
                  <a:pt x="-9524" y="635"/>
                </a:moveTo>
                <a:lnTo>
                  <a:pt x="135254" y="635"/>
                </a:lnTo>
              </a:path>
            </a:pathLst>
          </a:custGeom>
          <a:ln w="20318">
            <a:solidFill>
              <a:srgbClr val="000000"/>
            </a:solidFill>
          </a:ln>
        </p:spPr>
        <p:txBody>
          <a:bodyPr wrap="square" lIns="0" tIns="0" rIns="0" bIns="0" rtlCol="0"/>
          <a:lstStyle/>
          <a:p>
            <a:endParaRPr/>
          </a:p>
        </p:txBody>
      </p:sp>
      <p:sp>
        <p:nvSpPr>
          <p:cNvPr id="23" name="object 23"/>
          <p:cNvSpPr/>
          <p:nvPr/>
        </p:nvSpPr>
        <p:spPr>
          <a:xfrm>
            <a:off x="2823210" y="3548379"/>
            <a:ext cx="52069" cy="74930"/>
          </a:xfrm>
          <a:custGeom>
            <a:avLst/>
            <a:gdLst/>
            <a:ahLst/>
            <a:cxnLst/>
            <a:rect l="l" t="t" r="r" b="b"/>
            <a:pathLst>
              <a:path w="52069" h="74929">
                <a:moveTo>
                  <a:pt x="0" y="0"/>
                </a:moveTo>
                <a:lnTo>
                  <a:pt x="0" y="74930"/>
                </a:lnTo>
                <a:lnTo>
                  <a:pt x="52069" y="24130"/>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2823210" y="3548379"/>
            <a:ext cx="52069" cy="74930"/>
          </a:xfrm>
          <a:custGeom>
            <a:avLst/>
            <a:gdLst/>
            <a:ahLst/>
            <a:cxnLst/>
            <a:rect l="l" t="t" r="r" b="b"/>
            <a:pathLst>
              <a:path w="52069" h="74929">
                <a:moveTo>
                  <a:pt x="0" y="24130"/>
                </a:moveTo>
                <a:lnTo>
                  <a:pt x="0" y="0"/>
                </a:lnTo>
                <a:lnTo>
                  <a:pt x="52069" y="24130"/>
                </a:lnTo>
                <a:lnTo>
                  <a:pt x="0" y="74930"/>
                </a:lnTo>
                <a:lnTo>
                  <a:pt x="0" y="24130"/>
                </a:lnTo>
                <a:close/>
              </a:path>
            </a:pathLst>
          </a:custGeom>
          <a:ln w="19048">
            <a:solidFill>
              <a:srgbClr val="000000"/>
            </a:solidFill>
          </a:ln>
        </p:spPr>
        <p:txBody>
          <a:bodyPr wrap="square" lIns="0" tIns="0" rIns="0" bIns="0" rtlCol="0"/>
          <a:lstStyle/>
          <a:p>
            <a:endParaRPr/>
          </a:p>
        </p:txBody>
      </p:sp>
      <p:sp>
        <p:nvSpPr>
          <p:cNvPr id="25" name="object 25"/>
          <p:cNvSpPr/>
          <p:nvPr/>
        </p:nvSpPr>
        <p:spPr>
          <a:xfrm>
            <a:off x="2823210" y="354837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6" name="object 26"/>
          <p:cNvSpPr/>
          <p:nvPr/>
        </p:nvSpPr>
        <p:spPr>
          <a:xfrm>
            <a:off x="2875279" y="362330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7" name="object 27"/>
          <p:cNvSpPr/>
          <p:nvPr/>
        </p:nvSpPr>
        <p:spPr>
          <a:xfrm>
            <a:off x="2688589" y="3573779"/>
            <a:ext cx="124460" cy="1270"/>
          </a:xfrm>
          <a:custGeom>
            <a:avLst/>
            <a:gdLst/>
            <a:ahLst/>
            <a:cxnLst/>
            <a:rect l="l" t="t" r="r" b="b"/>
            <a:pathLst>
              <a:path w="124460" h="1270">
                <a:moveTo>
                  <a:pt x="-9524" y="635"/>
                </a:moveTo>
                <a:lnTo>
                  <a:pt x="133984" y="635"/>
                </a:lnTo>
              </a:path>
            </a:pathLst>
          </a:custGeom>
          <a:ln w="20318">
            <a:solidFill>
              <a:srgbClr val="000000"/>
            </a:solidFill>
          </a:ln>
        </p:spPr>
        <p:txBody>
          <a:bodyPr wrap="square" lIns="0" tIns="0" rIns="0" bIns="0" rtlCol="0"/>
          <a:lstStyle/>
          <a:p>
            <a:endParaRPr/>
          </a:p>
        </p:txBody>
      </p:sp>
      <p:sp>
        <p:nvSpPr>
          <p:cNvPr id="28" name="object 28"/>
          <p:cNvSpPr txBox="1"/>
          <p:nvPr/>
        </p:nvSpPr>
        <p:spPr>
          <a:xfrm>
            <a:off x="3728720" y="2495550"/>
            <a:ext cx="1556385" cy="478790"/>
          </a:xfrm>
          <a:prstGeom prst="rect">
            <a:avLst/>
          </a:prstGeom>
        </p:spPr>
        <p:txBody>
          <a:bodyPr vert="horz" wrap="square" lIns="0" tIns="22860" rIns="0" bIns="0" rtlCol="0">
            <a:spAutoFit/>
          </a:bodyPr>
          <a:lstStyle/>
          <a:p>
            <a:pPr marL="13335" marR="5080" indent="-1270">
              <a:lnSpc>
                <a:spcPts val="1770"/>
              </a:lnSpc>
              <a:spcBef>
                <a:spcPts val="180"/>
              </a:spcBef>
            </a:pPr>
            <a:r>
              <a:rPr sz="1500" dirty="0">
                <a:latin typeface="Arial"/>
                <a:cs typeface="Arial"/>
              </a:rPr>
              <a:t>Thread 2 makes  requests to</a:t>
            </a:r>
            <a:r>
              <a:rPr sz="1500" spc="-70" dirty="0">
                <a:latin typeface="Arial"/>
                <a:cs typeface="Arial"/>
              </a:rPr>
              <a:t> </a:t>
            </a:r>
            <a:r>
              <a:rPr sz="1500" spc="-5" dirty="0">
                <a:latin typeface="Arial"/>
                <a:cs typeface="Arial"/>
              </a:rPr>
              <a:t>server</a:t>
            </a:r>
            <a:endParaRPr sz="1500">
              <a:latin typeface="Arial"/>
              <a:cs typeface="Arial"/>
            </a:endParaRPr>
          </a:p>
        </p:txBody>
      </p:sp>
      <p:sp>
        <p:nvSpPr>
          <p:cNvPr id="29" name="object 29"/>
          <p:cNvSpPr txBox="1"/>
          <p:nvPr/>
        </p:nvSpPr>
        <p:spPr>
          <a:xfrm>
            <a:off x="220979" y="3369309"/>
            <a:ext cx="876300" cy="730250"/>
          </a:xfrm>
          <a:prstGeom prst="rect">
            <a:avLst/>
          </a:prstGeom>
        </p:spPr>
        <p:txBody>
          <a:bodyPr vert="horz" wrap="square" lIns="0" tIns="3175" rIns="0" bIns="0" rtlCol="0">
            <a:spAutoFit/>
          </a:bodyPr>
          <a:lstStyle/>
          <a:p>
            <a:pPr marL="12700" marR="5080" indent="1270">
              <a:lnSpc>
                <a:spcPct val="104200"/>
              </a:lnSpc>
              <a:spcBef>
                <a:spcPts val="25"/>
              </a:spcBef>
            </a:pPr>
            <a:r>
              <a:rPr sz="1500" spc="-5" dirty="0">
                <a:latin typeface="Arial"/>
                <a:cs typeface="Arial"/>
              </a:rPr>
              <a:t>Thread </a:t>
            </a:r>
            <a:r>
              <a:rPr sz="1500" dirty="0">
                <a:latin typeface="Arial"/>
                <a:cs typeface="Arial"/>
              </a:rPr>
              <a:t>1  generates  results</a:t>
            </a:r>
            <a:endParaRPr sz="1500">
              <a:latin typeface="Arial"/>
              <a:cs typeface="Arial"/>
            </a:endParaRPr>
          </a:p>
        </p:txBody>
      </p:sp>
      <p:sp>
        <p:nvSpPr>
          <p:cNvPr id="30" name="object 30"/>
          <p:cNvSpPr/>
          <p:nvPr/>
        </p:nvSpPr>
        <p:spPr>
          <a:xfrm>
            <a:off x="1073150" y="3448050"/>
            <a:ext cx="374650" cy="100330"/>
          </a:xfrm>
          <a:custGeom>
            <a:avLst/>
            <a:gdLst/>
            <a:ahLst/>
            <a:cxnLst/>
            <a:rect l="l" t="t" r="r" b="b"/>
            <a:pathLst>
              <a:path w="374650" h="100329">
                <a:moveTo>
                  <a:pt x="0" y="0"/>
                </a:moveTo>
                <a:lnTo>
                  <a:pt x="374650" y="100329"/>
                </a:lnTo>
              </a:path>
            </a:pathLst>
          </a:custGeom>
          <a:ln w="19048">
            <a:solidFill>
              <a:srgbClr val="FF3300"/>
            </a:solidFill>
          </a:ln>
        </p:spPr>
        <p:txBody>
          <a:bodyPr wrap="square" lIns="0" tIns="0" rIns="0" bIns="0" rtlCol="0"/>
          <a:lstStyle/>
          <a:p>
            <a:endParaRPr/>
          </a:p>
        </p:txBody>
      </p:sp>
      <p:sp>
        <p:nvSpPr>
          <p:cNvPr id="31" name="object 31"/>
          <p:cNvSpPr/>
          <p:nvPr/>
        </p:nvSpPr>
        <p:spPr>
          <a:xfrm>
            <a:off x="3575050" y="2947670"/>
            <a:ext cx="374650" cy="476250"/>
          </a:xfrm>
          <a:custGeom>
            <a:avLst/>
            <a:gdLst/>
            <a:ahLst/>
            <a:cxnLst/>
            <a:rect l="l" t="t" r="r" b="b"/>
            <a:pathLst>
              <a:path w="374650" h="476250">
                <a:moveTo>
                  <a:pt x="0" y="476250"/>
                </a:moveTo>
                <a:lnTo>
                  <a:pt x="374650" y="0"/>
                </a:lnTo>
              </a:path>
            </a:pathLst>
          </a:custGeom>
          <a:ln w="19048">
            <a:solidFill>
              <a:srgbClr val="FF3300"/>
            </a:solidFill>
          </a:ln>
        </p:spPr>
        <p:txBody>
          <a:bodyPr wrap="square" lIns="0" tIns="0" rIns="0" bIns="0" rtlCol="0"/>
          <a:lstStyle/>
          <a:p>
            <a:endParaRPr/>
          </a:p>
        </p:txBody>
      </p:sp>
      <p:sp>
        <p:nvSpPr>
          <p:cNvPr id="32" name="object 32"/>
          <p:cNvSpPr/>
          <p:nvPr/>
        </p:nvSpPr>
        <p:spPr>
          <a:xfrm>
            <a:off x="1461769" y="3395979"/>
            <a:ext cx="334010" cy="332740"/>
          </a:xfrm>
          <a:custGeom>
            <a:avLst/>
            <a:gdLst/>
            <a:ahLst/>
            <a:cxnLst/>
            <a:rect l="l" t="t" r="r" b="b"/>
            <a:pathLst>
              <a:path w="334010" h="332739">
                <a:moveTo>
                  <a:pt x="166369" y="0"/>
                </a:moveTo>
                <a:lnTo>
                  <a:pt x="158750" y="0"/>
                </a:lnTo>
                <a:lnTo>
                  <a:pt x="149860" y="0"/>
                </a:lnTo>
                <a:lnTo>
                  <a:pt x="142240" y="1270"/>
                </a:lnTo>
                <a:lnTo>
                  <a:pt x="133350" y="2540"/>
                </a:lnTo>
                <a:lnTo>
                  <a:pt x="125730" y="5080"/>
                </a:lnTo>
                <a:lnTo>
                  <a:pt x="118110" y="7620"/>
                </a:lnTo>
                <a:lnTo>
                  <a:pt x="110490" y="10160"/>
                </a:lnTo>
                <a:lnTo>
                  <a:pt x="101600" y="12700"/>
                </a:lnTo>
                <a:lnTo>
                  <a:pt x="93980" y="16510"/>
                </a:lnTo>
                <a:lnTo>
                  <a:pt x="87630" y="20320"/>
                </a:lnTo>
                <a:lnTo>
                  <a:pt x="80010" y="24130"/>
                </a:lnTo>
                <a:lnTo>
                  <a:pt x="72390" y="27940"/>
                </a:lnTo>
                <a:lnTo>
                  <a:pt x="66040" y="33020"/>
                </a:lnTo>
                <a:lnTo>
                  <a:pt x="59690" y="38100"/>
                </a:lnTo>
                <a:lnTo>
                  <a:pt x="53340" y="44450"/>
                </a:lnTo>
                <a:lnTo>
                  <a:pt x="48260" y="49530"/>
                </a:lnTo>
                <a:lnTo>
                  <a:pt x="41910" y="55880"/>
                </a:lnTo>
                <a:lnTo>
                  <a:pt x="36830" y="62230"/>
                </a:lnTo>
                <a:lnTo>
                  <a:pt x="31750" y="68580"/>
                </a:lnTo>
                <a:lnTo>
                  <a:pt x="26670" y="76200"/>
                </a:lnTo>
                <a:lnTo>
                  <a:pt x="22860" y="82550"/>
                </a:lnTo>
                <a:lnTo>
                  <a:pt x="19050" y="90170"/>
                </a:lnTo>
                <a:lnTo>
                  <a:pt x="15240" y="97790"/>
                </a:lnTo>
                <a:lnTo>
                  <a:pt x="11430" y="105410"/>
                </a:lnTo>
                <a:lnTo>
                  <a:pt x="8890" y="113030"/>
                </a:lnTo>
                <a:lnTo>
                  <a:pt x="6350" y="120650"/>
                </a:lnTo>
                <a:lnTo>
                  <a:pt x="5080" y="129540"/>
                </a:lnTo>
                <a:lnTo>
                  <a:pt x="2540" y="137160"/>
                </a:lnTo>
                <a:lnTo>
                  <a:pt x="1270" y="144780"/>
                </a:lnTo>
                <a:lnTo>
                  <a:pt x="0" y="153670"/>
                </a:lnTo>
                <a:lnTo>
                  <a:pt x="0" y="161290"/>
                </a:lnTo>
                <a:lnTo>
                  <a:pt x="0" y="170180"/>
                </a:lnTo>
                <a:lnTo>
                  <a:pt x="0" y="179070"/>
                </a:lnTo>
                <a:lnTo>
                  <a:pt x="1270" y="186690"/>
                </a:lnTo>
                <a:lnTo>
                  <a:pt x="2540" y="195580"/>
                </a:lnTo>
                <a:lnTo>
                  <a:pt x="5080" y="203200"/>
                </a:lnTo>
                <a:lnTo>
                  <a:pt x="6350" y="210820"/>
                </a:lnTo>
                <a:lnTo>
                  <a:pt x="8890" y="219710"/>
                </a:lnTo>
                <a:lnTo>
                  <a:pt x="11430" y="227330"/>
                </a:lnTo>
                <a:lnTo>
                  <a:pt x="15240" y="234950"/>
                </a:lnTo>
                <a:lnTo>
                  <a:pt x="19050" y="242570"/>
                </a:lnTo>
                <a:lnTo>
                  <a:pt x="22860" y="248920"/>
                </a:lnTo>
                <a:lnTo>
                  <a:pt x="26670" y="256540"/>
                </a:lnTo>
                <a:lnTo>
                  <a:pt x="31750" y="262890"/>
                </a:lnTo>
                <a:lnTo>
                  <a:pt x="59690" y="293370"/>
                </a:lnTo>
                <a:lnTo>
                  <a:pt x="66040" y="298450"/>
                </a:lnTo>
                <a:lnTo>
                  <a:pt x="101600" y="320040"/>
                </a:lnTo>
                <a:lnTo>
                  <a:pt x="118110" y="325120"/>
                </a:lnTo>
                <a:lnTo>
                  <a:pt x="125730" y="327660"/>
                </a:lnTo>
                <a:lnTo>
                  <a:pt x="133350" y="330200"/>
                </a:lnTo>
                <a:lnTo>
                  <a:pt x="142240" y="331470"/>
                </a:lnTo>
                <a:lnTo>
                  <a:pt x="149860" y="332740"/>
                </a:lnTo>
                <a:lnTo>
                  <a:pt x="158750" y="332740"/>
                </a:lnTo>
                <a:lnTo>
                  <a:pt x="166369" y="332740"/>
                </a:lnTo>
                <a:lnTo>
                  <a:pt x="175260" y="332740"/>
                </a:lnTo>
                <a:lnTo>
                  <a:pt x="182880" y="332740"/>
                </a:lnTo>
                <a:lnTo>
                  <a:pt x="191769" y="331470"/>
                </a:lnTo>
                <a:lnTo>
                  <a:pt x="199390" y="330200"/>
                </a:lnTo>
                <a:lnTo>
                  <a:pt x="208280" y="327660"/>
                </a:lnTo>
                <a:lnTo>
                  <a:pt x="215900" y="325120"/>
                </a:lnTo>
                <a:lnTo>
                  <a:pt x="223519" y="322580"/>
                </a:lnTo>
                <a:lnTo>
                  <a:pt x="231140" y="320040"/>
                </a:lnTo>
                <a:lnTo>
                  <a:pt x="238760" y="316230"/>
                </a:lnTo>
                <a:lnTo>
                  <a:pt x="246380" y="312420"/>
                </a:lnTo>
                <a:lnTo>
                  <a:pt x="254000" y="308610"/>
                </a:lnTo>
                <a:lnTo>
                  <a:pt x="260350" y="303530"/>
                </a:lnTo>
                <a:lnTo>
                  <a:pt x="266700" y="298450"/>
                </a:lnTo>
                <a:lnTo>
                  <a:pt x="274319" y="294640"/>
                </a:lnTo>
                <a:lnTo>
                  <a:pt x="280669" y="288290"/>
                </a:lnTo>
                <a:lnTo>
                  <a:pt x="285750" y="283210"/>
                </a:lnTo>
                <a:lnTo>
                  <a:pt x="292100" y="276860"/>
                </a:lnTo>
                <a:lnTo>
                  <a:pt x="297180" y="270510"/>
                </a:lnTo>
                <a:lnTo>
                  <a:pt x="318769" y="234950"/>
                </a:lnTo>
                <a:lnTo>
                  <a:pt x="322580" y="227330"/>
                </a:lnTo>
                <a:lnTo>
                  <a:pt x="325119" y="219710"/>
                </a:lnTo>
                <a:lnTo>
                  <a:pt x="327660" y="212090"/>
                </a:lnTo>
                <a:lnTo>
                  <a:pt x="328930" y="203200"/>
                </a:lnTo>
                <a:lnTo>
                  <a:pt x="331469" y="195580"/>
                </a:lnTo>
                <a:lnTo>
                  <a:pt x="332740" y="186690"/>
                </a:lnTo>
                <a:lnTo>
                  <a:pt x="332740" y="179070"/>
                </a:lnTo>
                <a:lnTo>
                  <a:pt x="334010" y="170180"/>
                </a:lnTo>
                <a:lnTo>
                  <a:pt x="334010" y="162560"/>
                </a:lnTo>
                <a:lnTo>
                  <a:pt x="332740" y="153670"/>
                </a:lnTo>
              </a:path>
            </a:pathLst>
          </a:custGeom>
          <a:ln w="19048">
            <a:solidFill>
              <a:srgbClr val="000000"/>
            </a:solidFill>
          </a:ln>
        </p:spPr>
        <p:txBody>
          <a:bodyPr wrap="square" lIns="0" tIns="0" rIns="0" bIns="0" rtlCol="0"/>
          <a:lstStyle/>
          <a:p>
            <a:endParaRPr/>
          </a:p>
        </p:txBody>
      </p:sp>
      <p:sp>
        <p:nvSpPr>
          <p:cNvPr id="33" name="object 33"/>
          <p:cNvSpPr/>
          <p:nvPr/>
        </p:nvSpPr>
        <p:spPr>
          <a:xfrm>
            <a:off x="1795779" y="339597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4" name="object 34"/>
          <p:cNvSpPr/>
          <p:nvPr/>
        </p:nvSpPr>
        <p:spPr>
          <a:xfrm>
            <a:off x="1461769" y="372872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5" name="object 35"/>
          <p:cNvSpPr/>
          <p:nvPr/>
        </p:nvSpPr>
        <p:spPr>
          <a:xfrm>
            <a:off x="1730375" y="3451225"/>
            <a:ext cx="95248" cy="144778"/>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3271520" y="3368040"/>
            <a:ext cx="334010" cy="334010"/>
          </a:xfrm>
          <a:custGeom>
            <a:avLst/>
            <a:gdLst/>
            <a:ahLst/>
            <a:cxnLst/>
            <a:rect l="l" t="t" r="r" b="b"/>
            <a:pathLst>
              <a:path w="334010" h="334010">
                <a:moveTo>
                  <a:pt x="166369" y="0"/>
                </a:moveTo>
                <a:lnTo>
                  <a:pt x="158750" y="1270"/>
                </a:lnTo>
                <a:lnTo>
                  <a:pt x="149859" y="1270"/>
                </a:lnTo>
                <a:lnTo>
                  <a:pt x="142239" y="2539"/>
                </a:lnTo>
                <a:lnTo>
                  <a:pt x="101600" y="13970"/>
                </a:lnTo>
                <a:lnTo>
                  <a:pt x="93979" y="16510"/>
                </a:lnTo>
                <a:lnTo>
                  <a:pt x="87629" y="20320"/>
                </a:lnTo>
                <a:lnTo>
                  <a:pt x="80009" y="25400"/>
                </a:lnTo>
                <a:lnTo>
                  <a:pt x="72389" y="29210"/>
                </a:lnTo>
                <a:lnTo>
                  <a:pt x="66039" y="34289"/>
                </a:lnTo>
                <a:lnTo>
                  <a:pt x="59689" y="39370"/>
                </a:lnTo>
                <a:lnTo>
                  <a:pt x="53339" y="45720"/>
                </a:lnTo>
                <a:lnTo>
                  <a:pt x="48259" y="50800"/>
                </a:lnTo>
                <a:lnTo>
                  <a:pt x="41909" y="57150"/>
                </a:lnTo>
                <a:lnTo>
                  <a:pt x="36829" y="63500"/>
                </a:lnTo>
                <a:lnTo>
                  <a:pt x="31750" y="69850"/>
                </a:lnTo>
                <a:lnTo>
                  <a:pt x="26669" y="76200"/>
                </a:lnTo>
                <a:lnTo>
                  <a:pt x="22859" y="83820"/>
                </a:lnTo>
                <a:lnTo>
                  <a:pt x="19050" y="91439"/>
                </a:lnTo>
                <a:lnTo>
                  <a:pt x="15239" y="97789"/>
                </a:lnTo>
                <a:lnTo>
                  <a:pt x="11429" y="106680"/>
                </a:lnTo>
                <a:lnTo>
                  <a:pt x="8889" y="114300"/>
                </a:lnTo>
                <a:lnTo>
                  <a:pt x="6350" y="121920"/>
                </a:lnTo>
                <a:lnTo>
                  <a:pt x="5079" y="129539"/>
                </a:lnTo>
                <a:lnTo>
                  <a:pt x="2539" y="138430"/>
                </a:lnTo>
                <a:lnTo>
                  <a:pt x="1269" y="146050"/>
                </a:lnTo>
                <a:lnTo>
                  <a:pt x="0" y="154939"/>
                </a:lnTo>
                <a:lnTo>
                  <a:pt x="0" y="162560"/>
                </a:lnTo>
                <a:lnTo>
                  <a:pt x="0" y="171450"/>
                </a:lnTo>
                <a:lnTo>
                  <a:pt x="0" y="179070"/>
                </a:lnTo>
                <a:lnTo>
                  <a:pt x="1269" y="187960"/>
                </a:lnTo>
                <a:lnTo>
                  <a:pt x="2539" y="195580"/>
                </a:lnTo>
                <a:lnTo>
                  <a:pt x="5079" y="204470"/>
                </a:lnTo>
                <a:lnTo>
                  <a:pt x="6350" y="212089"/>
                </a:lnTo>
                <a:lnTo>
                  <a:pt x="8889" y="219710"/>
                </a:lnTo>
                <a:lnTo>
                  <a:pt x="11429" y="228600"/>
                </a:lnTo>
                <a:lnTo>
                  <a:pt x="15239" y="234950"/>
                </a:lnTo>
                <a:lnTo>
                  <a:pt x="19050" y="242570"/>
                </a:lnTo>
                <a:lnTo>
                  <a:pt x="22859" y="250190"/>
                </a:lnTo>
                <a:lnTo>
                  <a:pt x="26669" y="257810"/>
                </a:lnTo>
                <a:lnTo>
                  <a:pt x="31750" y="264160"/>
                </a:lnTo>
                <a:lnTo>
                  <a:pt x="36829" y="270510"/>
                </a:lnTo>
                <a:lnTo>
                  <a:pt x="41909" y="276860"/>
                </a:lnTo>
                <a:lnTo>
                  <a:pt x="46989" y="283210"/>
                </a:lnTo>
                <a:lnTo>
                  <a:pt x="53339" y="289560"/>
                </a:lnTo>
                <a:lnTo>
                  <a:pt x="59689" y="294640"/>
                </a:lnTo>
                <a:lnTo>
                  <a:pt x="66039" y="299720"/>
                </a:lnTo>
                <a:lnTo>
                  <a:pt x="72389" y="304800"/>
                </a:lnTo>
                <a:lnTo>
                  <a:pt x="80009" y="309880"/>
                </a:lnTo>
                <a:lnTo>
                  <a:pt x="86359" y="313690"/>
                </a:lnTo>
                <a:lnTo>
                  <a:pt x="93979" y="317500"/>
                </a:lnTo>
                <a:lnTo>
                  <a:pt x="101600" y="321310"/>
                </a:lnTo>
                <a:lnTo>
                  <a:pt x="109219" y="323850"/>
                </a:lnTo>
                <a:lnTo>
                  <a:pt x="118109" y="326390"/>
                </a:lnTo>
                <a:lnTo>
                  <a:pt x="125729" y="328930"/>
                </a:lnTo>
                <a:lnTo>
                  <a:pt x="133350" y="330200"/>
                </a:lnTo>
                <a:lnTo>
                  <a:pt x="142239" y="331470"/>
                </a:lnTo>
                <a:lnTo>
                  <a:pt x="149859" y="332740"/>
                </a:lnTo>
                <a:lnTo>
                  <a:pt x="158750" y="334010"/>
                </a:lnTo>
                <a:lnTo>
                  <a:pt x="166369" y="334010"/>
                </a:lnTo>
                <a:lnTo>
                  <a:pt x="175259" y="334010"/>
                </a:lnTo>
                <a:lnTo>
                  <a:pt x="182879" y="332740"/>
                </a:lnTo>
                <a:lnTo>
                  <a:pt x="191769" y="331470"/>
                </a:lnTo>
                <a:lnTo>
                  <a:pt x="199389" y="330200"/>
                </a:lnTo>
                <a:lnTo>
                  <a:pt x="208279" y="328930"/>
                </a:lnTo>
                <a:lnTo>
                  <a:pt x="215900" y="326390"/>
                </a:lnTo>
                <a:lnTo>
                  <a:pt x="223519" y="323850"/>
                </a:lnTo>
                <a:lnTo>
                  <a:pt x="231139" y="321310"/>
                </a:lnTo>
                <a:lnTo>
                  <a:pt x="238759" y="317500"/>
                </a:lnTo>
                <a:lnTo>
                  <a:pt x="246379" y="313690"/>
                </a:lnTo>
                <a:lnTo>
                  <a:pt x="254000" y="309880"/>
                </a:lnTo>
                <a:lnTo>
                  <a:pt x="260350" y="304800"/>
                </a:lnTo>
                <a:lnTo>
                  <a:pt x="266700" y="299720"/>
                </a:lnTo>
                <a:lnTo>
                  <a:pt x="274319" y="294640"/>
                </a:lnTo>
                <a:lnTo>
                  <a:pt x="280669" y="289560"/>
                </a:lnTo>
                <a:lnTo>
                  <a:pt x="285750" y="283210"/>
                </a:lnTo>
                <a:lnTo>
                  <a:pt x="292100" y="278130"/>
                </a:lnTo>
                <a:lnTo>
                  <a:pt x="297179" y="271780"/>
                </a:lnTo>
                <a:lnTo>
                  <a:pt x="302259" y="264160"/>
                </a:lnTo>
                <a:lnTo>
                  <a:pt x="307339" y="257810"/>
                </a:lnTo>
                <a:lnTo>
                  <a:pt x="311150" y="250190"/>
                </a:lnTo>
                <a:lnTo>
                  <a:pt x="327659" y="212089"/>
                </a:lnTo>
                <a:lnTo>
                  <a:pt x="328929" y="204470"/>
                </a:lnTo>
                <a:lnTo>
                  <a:pt x="331469" y="196850"/>
                </a:lnTo>
                <a:lnTo>
                  <a:pt x="331469" y="187960"/>
                </a:lnTo>
                <a:lnTo>
                  <a:pt x="332739" y="180339"/>
                </a:lnTo>
                <a:lnTo>
                  <a:pt x="334009" y="171450"/>
                </a:lnTo>
                <a:lnTo>
                  <a:pt x="334009" y="163830"/>
                </a:lnTo>
                <a:lnTo>
                  <a:pt x="332739" y="154939"/>
                </a:lnTo>
              </a:path>
            </a:pathLst>
          </a:custGeom>
          <a:ln w="19048">
            <a:solidFill>
              <a:srgbClr val="000000"/>
            </a:solidFill>
          </a:ln>
        </p:spPr>
        <p:txBody>
          <a:bodyPr wrap="square" lIns="0" tIns="0" rIns="0" bIns="0" rtlCol="0"/>
          <a:lstStyle/>
          <a:p>
            <a:endParaRPr/>
          </a:p>
        </p:txBody>
      </p:sp>
      <p:sp>
        <p:nvSpPr>
          <p:cNvPr id="37" name="object 37"/>
          <p:cNvSpPr/>
          <p:nvPr/>
        </p:nvSpPr>
        <p:spPr>
          <a:xfrm>
            <a:off x="3605529" y="336804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8" name="object 38"/>
          <p:cNvSpPr/>
          <p:nvPr/>
        </p:nvSpPr>
        <p:spPr>
          <a:xfrm>
            <a:off x="3271520" y="370205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9" name="object 39"/>
          <p:cNvSpPr/>
          <p:nvPr/>
        </p:nvSpPr>
        <p:spPr>
          <a:xfrm>
            <a:off x="3540125" y="3424555"/>
            <a:ext cx="95248" cy="144778"/>
          </a:xfrm>
          <a:prstGeom prst="rect">
            <a:avLst/>
          </a:prstGeom>
          <a:blipFill>
            <a:blip r:embed="rId3" cstate="print"/>
            <a:stretch>
              <a:fillRect/>
            </a:stretch>
          </a:blipFill>
        </p:spPr>
        <p:txBody>
          <a:bodyPr wrap="square" lIns="0" tIns="0" rIns="0" bIns="0" rtlCol="0"/>
          <a:lstStyle/>
          <a:p>
            <a:endParaRPr/>
          </a:p>
        </p:txBody>
      </p:sp>
      <p:sp>
        <p:nvSpPr>
          <p:cNvPr id="40" name="object 40"/>
          <p:cNvSpPr txBox="1"/>
          <p:nvPr/>
        </p:nvSpPr>
        <p:spPr>
          <a:xfrm>
            <a:off x="7285990" y="4918709"/>
            <a:ext cx="616585" cy="254000"/>
          </a:xfrm>
          <a:prstGeom prst="rect">
            <a:avLst/>
          </a:prstGeom>
        </p:spPr>
        <p:txBody>
          <a:bodyPr vert="horz" wrap="square" lIns="0" tIns="12700" rIns="0" bIns="0" rtlCol="0">
            <a:spAutoFit/>
          </a:bodyPr>
          <a:lstStyle/>
          <a:p>
            <a:pPr marL="12700">
              <a:lnSpc>
                <a:spcPct val="100000"/>
              </a:lnSpc>
              <a:spcBef>
                <a:spcPts val="100"/>
              </a:spcBef>
            </a:pPr>
            <a:r>
              <a:rPr sz="1500" b="1" spc="-10" dirty="0">
                <a:latin typeface="Arial"/>
                <a:cs typeface="Arial"/>
              </a:rPr>
              <a:t>Server</a:t>
            </a:r>
            <a:endParaRPr sz="1500">
              <a:latin typeface="Arial"/>
              <a:cs typeface="Arial"/>
            </a:endParaRPr>
          </a:p>
        </p:txBody>
      </p:sp>
      <p:sp>
        <p:nvSpPr>
          <p:cNvPr id="41" name="object 41"/>
          <p:cNvSpPr/>
          <p:nvPr/>
        </p:nvSpPr>
        <p:spPr>
          <a:xfrm>
            <a:off x="6376670" y="2268220"/>
            <a:ext cx="2451100" cy="2453640"/>
          </a:xfrm>
          <a:custGeom>
            <a:avLst/>
            <a:gdLst/>
            <a:ahLst/>
            <a:cxnLst/>
            <a:rect l="l" t="t" r="r" b="b"/>
            <a:pathLst>
              <a:path w="2451100" h="2453640">
                <a:moveTo>
                  <a:pt x="1225550" y="0"/>
                </a:moveTo>
                <a:lnTo>
                  <a:pt x="1176212" y="897"/>
                </a:lnTo>
                <a:lnTo>
                  <a:pt x="1127462" y="3571"/>
                </a:lnTo>
                <a:lnTo>
                  <a:pt x="1079329" y="7992"/>
                </a:lnTo>
                <a:lnTo>
                  <a:pt x="1031842" y="14129"/>
                </a:lnTo>
                <a:lnTo>
                  <a:pt x="985031" y="21953"/>
                </a:lnTo>
                <a:lnTo>
                  <a:pt x="938926" y="31435"/>
                </a:lnTo>
                <a:lnTo>
                  <a:pt x="893556" y="42544"/>
                </a:lnTo>
                <a:lnTo>
                  <a:pt x="848952" y="55253"/>
                </a:lnTo>
                <a:lnTo>
                  <a:pt x="805143" y="69529"/>
                </a:lnTo>
                <a:lnTo>
                  <a:pt x="762159" y="85345"/>
                </a:lnTo>
                <a:lnTo>
                  <a:pt x="720029" y="102670"/>
                </a:lnTo>
                <a:lnTo>
                  <a:pt x="678783" y="121475"/>
                </a:lnTo>
                <a:lnTo>
                  <a:pt x="638451" y="141730"/>
                </a:lnTo>
                <a:lnTo>
                  <a:pt x="599063" y="163406"/>
                </a:lnTo>
                <a:lnTo>
                  <a:pt x="560648" y="186473"/>
                </a:lnTo>
                <a:lnTo>
                  <a:pt x="523237" y="210901"/>
                </a:lnTo>
                <a:lnTo>
                  <a:pt x="486858" y="236661"/>
                </a:lnTo>
                <a:lnTo>
                  <a:pt x="451542" y="263723"/>
                </a:lnTo>
                <a:lnTo>
                  <a:pt x="417318" y="292057"/>
                </a:lnTo>
                <a:lnTo>
                  <a:pt x="384216" y="321634"/>
                </a:lnTo>
                <a:lnTo>
                  <a:pt x="352266" y="352425"/>
                </a:lnTo>
                <a:lnTo>
                  <a:pt x="321497" y="384399"/>
                </a:lnTo>
                <a:lnTo>
                  <a:pt x="291939" y="417527"/>
                </a:lnTo>
                <a:lnTo>
                  <a:pt x="263623" y="451779"/>
                </a:lnTo>
                <a:lnTo>
                  <a:pt x="236577" y="487126"/>
                </a:lnTo>
                <a:lnTo>
                  <a:pt x="210831" y="523538"/>
                </a:lnTo>
                <a:lnTo>
                  <a:pt x="186415" y="560986"/>
                </a:lnTo>
                <a:lnTo>
                  <a:pt x="163359" y="599440"/>
                </a:lnTo>
                <a:lnTo>
                  <a:pt x="141693" y="638869"/>
                </a:lnTo>
                <a:lnTo>
                  <a:pt x="121446" y="679246"/>
                </a:lnTo>
                <a:lnTo>
                  <a:pt x="102647" y="720539"/>
                </a:lnTo>
                <a:lnTo>
                  <a:pt x="85328" y="762720"/>
                </a:lnTo>
                <a:lnTo>
                  <a:pt x="69517" y="805759"/>
                </a:lnTo>
                <a:lnTo>
                  <a:pt x="55244" y="849626"/>
                </a:lnTo>
                <a:lnTo>
                  <a:pt x="42539" y="894291"/>
                </a:lnTo>
                <a:lnTo>
                  <a:pt x="31431" y="939725"/>
                </a:lnTo>
                <a:lnTo>
                  <a:pt x="21951" y="985899"/>
                </a:lnTo>
                <a:lnTo>
                  <a:pt x="14128" y="1032782"/>
                </a:lnTo>
                <a:lnTo>
                  <a:pt x="7991" y="1080346"/>
                </a:lnTo>
                <a:lnTo>
                  <a:pt x="3571" y="1128559"/>
                </a:lnTo>
                <a:lnTo>
                  <a:pt x="897" y="1177394"/>
                </a:lnTo>
                <a:lnTo>
                  <a:pt x="0" y="1226819"/>
                </a:lnTo>
                <a:lnTo>
                  <a:pt x="897" y="1276245"/>
                </a:lnTo>
                <a:lnTo>
                  <a:pt x="3571" y="1325080"/>
                </a:lnTo>
                <a:lnTo>
                  <a:pt x="7991" y="1373293"/>
                </a:lnTo>
                <a:lnTo>
                  <a:pt x="14128" y="1420857"/>
                </a:lnTo>
                <a:lnTo>
                  <a:pt x="21951" y="1467740"/>
                </a:lnTo>
                <a:lnTo>
                  <a:pt x="31431" y="1513914"/>
                </a:lnTo>
                <a:lnTo>
                  <a:pt x="42539" y="1559348"/>
                </a:lnTo>
                <a:lnTo>
                  <a:pt x="55244" y="1604013"/>
                </a:lnTo>
                <a:lnTo>
                  <a:pt x="69517" y="1647880"/>
                </a:lnTo>
                <a:lnTo>
                  <a:pt x="85328" y="1690919"/>
                </a:lnTo>
                <a:lnTo>
                  <a:pt x="102647" y="1733100"/>
                </a:lnTo>
                <a:lnTo>
                  <a:pt x="121446" y="1774393"/>
                </a:lnTo>
                <a:lnTo>
                  <a:pt x="141693" y="1814770"/>
                </a:lnTo>
                <a:lnTo>
                  <a:pt x="163359" y="1854200"/>
                </a:lnTo>
                <a:lnTo>
                  <a:pt x="186415" y="1892653"/>
                </a:lnTo>
                <a:lnTo>
                  <a:pt x="210831" y="1930101"/>
                </a:lnTo>
                <a:lnTo>
                  <a:pt x="236577" y="1966513"/>
                </a:lnTo>
                <a:lnTo>
                  <a:pt x="263623" y="2001860"/>
                </a:lnTo>
                <a:lnTo>
                  <a:pt x="291939" y="2036112"/>
                </a:lnTo>
                <a:lnTo>
                  <a:pt x="321497" y="2069240"/>
                </a:lnTo>
                <a:lnTo>
                  <a:pt x="352266" y="2101215"/>
                </a:lnTo>
                <a:lnTo>
                  <a:pt x="384216" y="2132005"/>
                </a:lnTo>
                <a:lnTo>
                  <a:pt x="417318" y="2161582"/>
                </a:lnTo>
                <a:lnTo>
                  <a:pt x="451542" y="2189916"/>
                </a:lnTo>
                <a:lnTo>
                  <a:pt x="486858" y="2216978"/>
                </a:lnTo>
                <a:lnTo>
                  <a:pt x="523237" y="2242738"/>
                </a:lnTo>
                <a:lnTo>
                  <a:pt x="560648" y="2267166"/>
                </a:lnTo>
                <a:lnTo>
                  <a:pt x="599063" y="2290233"/>
                </a:lnTo>
                <a:lnTo>
                  <a:pt x="638451" y="2311909"/>
                </a:lnTo>
                <a:lnTo>
                  <a:pt x="678783" y="2332164"/>
                </a:lnTo>
                <a:lnTo>
                  <a:pt x="720029" y="2350969"/>
                </a:lnTo>
                <a:lnTo>
                  <a:pt x="762159" y="2368294"/>
                </a:lnTo>
                <a:lnTo>
                  <a:pt x="805143" y="2384110"/>
                </a:lnTo>
                <a:lnTo>
                  <a:pt x="848952" y="2398386"/>
                </a:lnTo>
                <a:lnTo>
                  <a:pt x="893556" y="2411095"/>
                </a:lnTo>
                <a:lnTo>
                  <a:pt x="938926" y="2422204"/>
                </a:lnTo>
                <a:lnTo>
                  <a:pt x="985031" y="2431686"/>
                </a:lnTo>
                <a:lnTo>
                  <a:pt x="1031842" y="2439510"/>
                </a:lnTo>
                <a:lnTo>
                  <a:pt x="1079329" y="2445647"/>
                </a:lnTo>
                <a:lnTo>
                  <a:pt x="1127462" y="2450068"/>
                </a:lnTo>
                <a:lnTo>
                  <a:pt x="1176212" y="2452742"/>
                </a:lnTo>
                <a:lnTo>
                  <a:pt x="1225550" y="2453640"/>
                </a:lnTo>
                <a:lnTo>
                  <a:pt x="1274887" y="2452742"/>
                </a:lnTo>
                <a:lnTo>
                  <a:pt x="1323637" y="2450068"/>
                </a:lnTo>
                <a:lnTo>
                  <a:pt x="1371770" y="2445647"/>
                </a:lnTo>
                <a:lnTo>
                  <a:pt x="1419257" y="2439510"/>
                </a:lnTo>
                <a:lnTo>
                  <a:pt x="1466068" y="2431686"/>
                </a:lnTo>
                <a:lnTo>
                  <a:pt x="1512173" y="2422204"/>
                </a:lnTo>
                <a:lnTo>
                  <a:pt x="1557543" y="2411095"/>
                </a:lnTo>
                <a:lnTo>
                  <a:pt x="1602147" y="2398386"/>
                </a:lnTo>
                <a:lnTo>
                  <a:pt x="1645956" y="2384110"/>
                </a:lnTo>
                <a:lnTo>
                  <a:pt x="1688940" y="2368294"/>
                </a:lnTo>
                <a:lnTo>
                  <a:pt x="1731070" y="2350969"/>
                </a:lnTo>
                <a:lnTo>
                  <a:pt x="1772316" y="2332164"/>
                </a:lnTo>
                <a:lnTo>
                  <a:pt x="1812648" y="2311909"/>
                </a:lnTo>
                <a:lnTo>
                  <a:pt x="1852036" y="2290233"/>
                </a:lnTo>
                <a:lnTo>
                  <a:pt x="1890451" y="2267166"/>
                </a:lnTo>
                <a:lnTo>
                  <a:pt x="1927862" y="2242738"/>
                </a:lnTo>
                <a:lnTo>
                  <a:pt x="1964241" y="2216978"/>
                </a:lnTo>
                <a:lnTo>
                  <a:pt x="1999557" y="2189916"/>
                </a:lnTo>
                <a:lnTo>
                  <a:pt x="2033781" y="2161582"/>
                </a:lnTo>
                <a:lnTo>
                  <a:pt x="2066883" y="2132005"/>
                </a:lnTo>
                <a:lnTo>
                  <a:pt x="2098833" y="2101215"/>
                </a:lnTo>
                <a:lnTo>
                  <a:pt x="2129602" y="2069240"/>
                </a:lnTo>
                <a:lnTo>
                  <a:pt x="2159160" y="2036112"/>
                </a:lnTo>
                <a:lnTo>
                  <a:pt x="2187476" y="2001860"/>
                </a:lnTo>
                <a:lnTo>
                  <a:pt x="2214522" y="1966513"/>
                </a:lnTo>
                <a:lnTo>
                  <a:pt x="2240268" y="1930101"/>
                </a:lnTo>
                <a:lnTo>
                  <a:pt x="2264684" y="1892653"/>
                </a:lnTo>
                <a:lnTo>
                  <a:pt x="2287740" y="1854200"/>
                </a:lnTo>
                <a:lnTo>
                  <a:pt x="2309406" y="1814770"/>
                </a:lnTo>
                <a:lnTo>
                  <a:pt x="2329653" y="1774393"/>
                </a:lnTo>
                <a:lnTo>
                  <a:pt x="2348452" y="1733100"/>
                </a:lnTo>
                <a:lnTo>
                  <a:pt x="2365771" y="1690919"/>
                </a:lnTo>
                <a:lnTo>
                  <a:pt x="2381582" y="1647880"/>
                </a:lnTo>
                <a:lnTo>
                  <a:pt x="2395855" y="1604013"/>
                </a:lnTo>
                <a:lnTo>
                  <a:pt x="2408560" y="1559348"/>
                </a:lnTo>
                <a:lnTo>
                  <a:pt x="2419668" y="1513914"/>
                </a:lnTo>
                <a:lnTo>
                  <a:pt x="2429148" y="1467740"/>
                </a:lnTo>
                <a:lnTo>
                  <a:pt x="2436971" y="1420857"/>
                </a:lnTo>
                <a:lnTo>
                  <a:pt x="2443108" y="1373293"/>
                </a:lnTo>
                <a:lnTo>
                  <a:pt x="2447528" y="1325080"/>
                </a:lnTo>
                <a:lnTo>
                  <a:pt x="2450202" y="1276245"/>
                </a:lnTo>
                <a:lnTo>
                  <a:pt x="2451100" y="1226819"/>
                </a:lnTo>
                <a:lnTo>
                  <a:pt x="2450202" y="1177394"/>
                </a:lnTo>
                <a:lnTo>
                  <a:pt x="2447528" y="1128559"/>
                </a:lnTo>
                <a:lnTo>
                  <a:pt x="2443108" y="1080346"/>
                </a:lnTo>
                <a:lnTo>
                  <a:pt x="2436971" y="1032782"/>
                </a:lnTo>
                <a:lnTo>
                  <a:pt x="2429148" y="985899"/>
                </a:lnTo>
                <a:lnTo>
                  <a:pt x="2419668" y="939725"/>
                </a:lnTo>
                <a:lnTo>
                  <a:pt x="2408560" y="894291"/>
                </a:lnTo>
                <a:lnTo>
                  <a:pt x="2395855" y="849626"/>
                </a:lnTo>
                <a:lnTo>
                  <a:pt x="2381582" y="805759"/>
                </a:lnTo>
                <a:lnTo>
                  <a:pt x="2365771" y="762720"/>
                </a:lnTo>
                <a:lnTo>
                  <a:pt x="2348452" y="720539"/>
                </a:lnTo>
                <a:lnTo>
                  <a:pt x="2329653" y="679246"/>
                </a:lnTo>
                <a:lnTo>
                  <a:pt x="2309406" y="638869"/>
                </a:lnTo>
                <a:lnTo>
                  <a:pt x="2287740" y="599440"/>
                </a:lnTo>
                <a:lnTo>
                  <a:pt x="2264684" y="560986"/>
                </a:lnTo>
                <a:lnTo>
                  <a:pt x="2240268" y="523538"/>
                </a:lnTo>
                <a:lnTo>
                  <a:pt x="2214522" y="487126"/>
                </a:lnTo>
                <a:lnTo>
                  <a:pt x="2187476" y="451779"/>
                </a:lnTo>
                <a:lnTo>
                  <a:pt x="2159160" y="417527"/>
                </a:lnTo>
                <a:lnTo>
                  <a:pt x="2129602" y="384399"/>
                </a:lnTo>
                <a:lnTo>
                  <a:pt x="2098833" y="352425"/>
                </a:lnTo>
                <a:lnTo>
                  <a:pt x="2066883" y="321634"/>
                </a:lnTo>
                <a:lnTo>
                  <a:pt x="2033781" y="292057"/>
                </a:lnTo>
                <a:lnTo>
                  <a:pt x="1999557" y="263723"/>
                </a:lnTo>
                <a:lnTo>
                  <a:pt x="1964241" y="236661"/>
                </a:lnTo>
                <a:lnTo>
                  <a:pt x="1927862" y="210901"/>
                </a:lnTo>
                <a:lnTo>
                  <a:pt x="1890451" y="186473"/>
                </a:lnTo>
                <a:lnTo>
                  <a:pt x="1852036" y="163406"/>
                </a:lnTo>
                <a:lnTo>
                  <a:pt x="1812648" y="141730"/>
                </a:lnTo>
                <a:lnTo>
                  <a:pt x="1772316" y="121475"/>
                </a:lnTo>
                <a:lnTo>
                  <a:pt x="1731070" y="102670"/>
                </a:lnTo>
                <a:lnTo>
                  <a:pt x="1688940" y="85345"/>
                </a:lnTo>
                <a:lnTo>
                  <a:pt x="1645956" y="69529"/>
                </a:lnTo>
                <a:lnTo>
                  <a:pt x="1602147" y="55253"/>
                </a:lnTo>
                <a:lnTo>
                  <a:pt x="1557543" y="42544"/>
                </a:lnTo>
                <a:lnTo>
                  <a:pt x="1512173" y="31435"/>
                </a:lnTo>
                <a:lnTo>
                  <a:pt x="1466068" y="21953"/>
                </a:lnTo>
                <a:lnTo>
                  <a:pt x="1419257" y="14129"/>
                </a:lnTo>
                <a:lnTo>
                  <a:pt x="1371770" y="7992"/>
                </a:lnTo>
                <a:lnTo>
                  <a:pt x="1323637" y="3571"/>
                </a:lnTo>
                <a:lnTo>
                  <a:pt x="1274887" y="897"/>
                </a:lnTo>
                <a:lnTo>
                  <a:pt x="1225550" y="0"/>
                </a:lnTo>
                <a:close/>
              </a:path>
            </a:pathLst>
          </a:custGeom>
          <a:solidFill>
            <a:srgbClr val="FFDB99"/>
          </a:solidFill>
        </p:spPr>
        <p:txBody>
          <a:bodyPr wrap="square" lIns="0" tIns="0" rIns="0" bIns="0" rtlCol="0"/>
          <a:lstStyle/>
          <a:p>
            <a:endParaRPr/>
          </a:p>
        </p:txBody>
      </p:sp>
      <p:sp>
        <p:nvSpPr>
          <p:cNvPr id="42" name="object 42"/>
          <p:cNvSpPr txBox="1"/>
          <p:nvPr/>
        </p:nvSpPr>
        <p:spPr>
          <a:xfrm>
            <a:off x="7166609" y="4244340"/>
            <a:ext cx="85407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a:cs typeface="Arial"/>
              </a:rPr>
              <a:t>N</a:t>
            </a:r>
            <a:r>
              <a:rPr sz="1500" spc="-80" dirty="0">
                <a:latin typeface="Arial"/>
                <a:cs typeface="Arial"/>
              </a:rPr>
              <a:t> </a:t>
            </a:r>
            <a:r>
              <a:rPr sz="1500" dirty="0">
                <a:latin typeface="Arial"/>
                <a:cs typeface="Arial"/>
              </a:rPr>
              <a:t>threads</a:t>
            </a:r>
            <a:endParaRPr sz="1500">
              <a:latin typeface="Arial"/>
              <a:cs typeface="Arial"/>
            </a:endParaRPr>
          </a:p>
        </p:txBody>
      </p:sp>
      <p:sp>
        <p:nvSpPr>
          <p:cNvPr id="43" name="object 43"/>
          <p:cNvSpPr/>
          <p:nvPr/>
        </p:nvSpPr>
        <p:spPr>
          <a:xfrm>
            <a:off x="8354059" y="1995170"/>
            <a:ext cx="975360" cy="273050"/>
          </a:xfrm>
          <a:custGeom>
            <a:avLst/>
            <a:gdLst/>
            <a:ahLst/>
            <a:cxnLst/>
            <a:rect l="l" t="t" r="r" b="b"/>
            <a:pathLst>
              <a:path w="975359" h="273050">
                <a:moveTo>
                  <a:pt x="487680" y="0"/>
                </a:moveTo>
                <a:lnTo>
                  <a:pt x="561441" y="1447"/>
                </a:lnTo>
                <a:lnTo>
                  <a:pt x="631274" y="5660"/>
                </a:lnTo>
                <a:lnTo>
                  <a:pt x="696528" y="12443"/>
                </a:lnTo>
                <a:lnTo>
                  <a:pt x="756549" y="21602"/>
                </a:lnTo>
                <a:lnTo>
                  <a:pt x="810685" y="32942"/>
                </a:lnTo>
                <a:lnTo>
                  <a:pt x="858283" y="46269"/>
                </a:lnTo>
                <a:lnTo>
                  <a:pt x="898690" y="61388"/>
                </a:lnTo>
                <a:lnTo>
                  <a:pt x="955322" y="96223"/>
                </a:lnTo>
                <a:lnTo>
                  <a:pt x="975360" y="135889"/>
                </a:lnTo>
                <a:lnTo>
                  <a:pt x="970241" y="156545"/>
                </a:lnTo>
                <a:lnTo>
                  <a:pt x="931254" y="194456"/>
                </a:lnTo>
                <a:lnTo>
                  <a:pt x="858283" y="226574"/>
                </a:lnTo>
                <a:lnTo>
                  <a:pt x="810685" y="239988"/>
                </a:lnTo>
                <a:lnTo>
                  <a:pt x="756549" y="251386"/>
                </a:lnTo>
                <a:lnTo>
                  <a:pt x="696528" y="260580"/>
                </a:lnTo>
                <a:lnTo>
                  <a:pt x="631274" y="267382"/>
                </a:lnTo>
                <a:lnTo>
                  <a:pt x="561441" y="271601"/>
                </a:lnTo>
                <a:lnTo>
                  <a:pt x="487680" y="273050"/>
                </a:lnTo>
                <a:lnTo>
                  <a:pt x="413918" y="271601"/>
                </a:lnTo>
                <a:lnTo>
                  <a:pt x="344085" y="267382"/>
                </a:lnTo>
                <a:lnTo>
                  <a:pt x="278831" y="260580"/>
                </a:lnTo>
                <a:lnTo>
                  <a:pt x="218810" y="251386"/>
                </a:lnTo>
                <a:lnTo>
                  <a:pt x="164674" y="239988"/>
                </a:lnTo>
                <a:lnTo>
                  <a:pt x="117076" y="226574"/>
                </a:lnTo>
                <a:lnTo>
                  <a:pt x="76669" y="211334"/>
                </a:lnTo>
                <a:lnTo>
                  <a:pt x="20037" y="176131"/>
                </a:lnTo>
                <a:lnTo>
                  <a:pt x="0" y="135889"/>
                </a:lnTo>
                <a:lnTo>
                  <a:pt x="5118" y="115549"/>
                </a:lnTo>
                <a:lnTo>
                  <a:pt x="44105" y="78104"/>
                </a:lnTo>
                <a:lnTo>
                  <a:pt x="117076" y="46269"/>
                </a:lnTo>
                <a:lnTo>
                  <a:pt x="164674" y="32942"/>
                </a:lnTo>
                <a:lnTo>
                  <a:pt x="218810" y="21602"/>
                </a:lnTo>
                <a:lnTo>
                  <a:pt x="278831" y="12443"/>
                </a:lnTo>
                <a:lnTo>
                  <a:pt x="344085" y="5660"/>
                </a:lnTo>
                <a:lnTo>
                  <a:pt x="413918" y="1447"/>
                </a:lnTo>
                <a:lnTo>
                  <a:pt x="487680" y="0"/>
                </a:lnTo>
                <a:close/>
              </a:path>
            </a:pathLst>
          </a:custGeom>
          <a:ln w="33425">
            <a:solidFill>
              <a:srgbClr val="000000"/>
            </a:solidFill>
          </a:ln>
        </p:spPr>
        <p:txBody>
          <a:bodyPr wrap="square" lIns="0" tIns="0" rIns="0" bIns="0" rtlCol="0"/>
          <a:lstStyle/>
          <a:p>
            <a:endParaRPr/>
          </a:p>
        </p:txBody>
      </p:sp>
      <p:sp>
        <p:nvSpPr>
          <p:cNvPr id="44" name="object 44"/>
          <p:cNvSpPr/>
          <p:nvPr/>
        </p:nvSpPr>
        <p:spPr>
          <a:xfrm>
            <a:off x="8354059" y="1995170"/>
            <a:ext cx="0" cy="0"/>
          </a:xfrm>
          <a:custGeom>
            <a:avLst/>
            <a:gdLst/>
            <a:ahLst/>
            <a:cxnLst/>
            <a:rect l="l" t="t" r="r" b="b"/>
            <a:pathLst>
              <a:path>
                <a:moveTo>
                  <a:pt x="0" y="0"/>
                </a:moveTo>
                <a:lnTo>
                  <a:pt x="0" y="0"/>
                </a:lnTo>
              </a:path>
            </a:pathLst>
          </a:custGeom>
          <a:ln w="33425">
            <a:solidFill>
              <a:srgbClr val="000000"/>
            </a:solidFill>
          </a:ln>
        </p:spPr>
        <p:txBody>
          <a:bodyPr wrap="square" lIns="0" tIns="0" rIns="0" bIns="0" rtlCol="0"/>
          <a:lstStyle/>
          <a:p>
            <a:endParaRPr/>
          </a:p>
        </p:txBody>
      </p:sp>
      <p:sp>
        <p:nvSpPr>
          <p:cNvPr id="45" name="object 45"/>
          <p:cNvSpPr/>
          <p:nvPr/>
        </p:nvSpPr>
        <p:spPr>
          <a:xfrm>
            <a:off x="9330690" y="2268220"/>
            <a:ext cx="0" cy="0"/>
          </a:xfrm>
          <a:custGeom>
            <a:avLst/>
            <a:gdLst/>
            <a:ahLst/>
            <a:cxnLst/>
            <a:rect l="l" t="t" r="r" b="b"/>
            <a:pathLst>
              <a:path>
                <a:moveTo>
                  <a:pt x="0" y="0"/>
                </a:moveTo>
                <a:lnTo>
                  <a:pt x="0" y="0"/>
                </a:lnTo>
              </a:path>
            </a:pathLst>
          </a:custGeom>
          <a:ln w="33425">
            <a:solidFill>
              <a:srgbClr val="000000"/>
            </a:solidFill>
          </a:ln>
        </p:spPr>
        <p:txBody>
          <a:bodyPr wrap="square" lIns="0" tIns="0" rIns="0" bIns="0" rtlCol="0"/>
          <a:lstStyle/>
          <a:p>
            <a:endParaRPr/>
          </a:p>
        </p:txBody>
      </p:sp>
      <p:sp>
        <p:nvSpPr>
          <p:cNvPr id="46" name="object 46"/>
          <p:cNvSpPr/>
          <p:nvPr/>
        </p:nvSpPr>
        <p:spPr>
          <a:xfrm>
            <a:off x="8354059" y="1918970"/>
            <a:ext cx="975360" cy="276860"/>
          </a:xfrm>
          <a:custGeom>
            <a:avLst/>
            <a:gdLst/>
            <a:ahLst/>
            <a:cxnLst/>
            <a:rect l="l" t="t" r="r" b="b"/>
            <a:pathLst>
              <a:path w="975359" h="276860">
                <a:moveTo>
                  <a:pt x="487680" y="0"/>
                </a:moveTo>
                <a:lnTo>
                  <a:pt x="413918" y="1449"/>
                </a:lnTo>
                <a:lnTo>
                  <a:pt x="344085" y="5675"/>
                </a:lnTo>
                <a:lnTo>
                  <a:pt x="278831" y="12494"/>
                </a:lnTo>
                <a:lnTo>
                  <a:pt x="218810" y="21724"/>
                </a:lnTo>
                <a:lnTo>
                  <a:pt x="164674" y="33181"/>
                </a:lnTo>
                <a:lnTo>
                  <a:pt x="117076" y="46681"/>
                </a:lnTo>
                <a:lnTo>
                  <a:pt x="76669" y="62042"/>
                </a:lnTo>
                <a:lnTo>
                  <a:pt x="20037" y="97614"/>
                </a:lnTo>
                <a:lnTo>
                  <a:pt x="0" y="138429"/>
                </a:lnTo>
                <a:lnTo>
                  <a:pt x="5118" y="159401"/>
                </a:lnTo>
                <a:lnTo>
                  <a:pt x="44105" y="197778"/>
                </a:lnTo>
                <a:lnTo>
                  <a:pt x="117076" y="230178"/>
                </a:lnTo>
                <a:lnTo>
                  <a:pt x="164674" y="243678"/>
                </a:lnTo>
                <a:lnTo>
                  <a:pt x="218810" y="255135"/>
                </a:lnTo>
                <a:lnTo>
                  <a:pt x="278831" y="264365"/>
                </a:lnTo>
                <a:lnTo>
                  <a:pt x="344085" y="271184"/>
                </a:lnTo>
                <a:lnTo>
                  <a:pt x="413918" y="275410"/>
                </a:lnTo>
                <a:lnTo>
                  <a:pt x="487680" y="276859"/>
                </a:lnTo>
                <a:lnTo>
                  <a:pt x="561441" y="275410"/>
                </a:lnTo>
                <a:lnTo>
                  <a:pt x="631274" y="271184"/>
                </a:lnTo>
                <a:lnTo>
                  <a:pt x="696528" y="264365"/>
                </a:lnTo>
                <a:lnTo>
                  <a:pt x="756549" y="255135"/>
                </a:lnTo>
                <a:lnTo>
                  <a:pt x="810685" y="243678"/>
                </a:lnTo>
                <a:lnTo>
                  <a:pt x="858283" y="230178"/>
                </a:lnTo>
                <a:lnTo>
                  <a:pt x="898690" y="214817"/>
                </a:lnTo>
                <a:lnTo>
                  <a:pt x="955322" y="179245"/>
                </a:lnTo>
                <a:lnTo>
                  <a:pt x="975360" y="138429"/>
                </a:lnTo>
                <a:lnTo>
                  <a:pt x="970241" y="117458"/>
                </a:lnTo>
                <a:lnTo>
                  <a:pt x="931254" y="79081"/>
                </a:lnTo>
                <a:lnTo>
                  <a:pt x="858283" y="46681"/>
                </a:lnTo>
                <a:lnTo>
                  <a:pt x="810685" y="33181"/>
                </a:lnTo>
                <a:lnTo>
                  <a:pt x="756549" y="21724"/>
                </a:lnTo>
                <a:lnTo>
                  <a:pt x="696528" y="12494"/>
                </a:lnTo>
                <a:lnTo>
                  <a:pt x="631274" y="5675"/>
                </a:lnTo>
                <a:lnTo>
                  <a:pt x="561441" y="1449"/>
                </a:lnTo>
                <a:lnTo>
                  <a:pt x="487680" y="0"/>
                </a:lnTo>
                <a:close/>
              </a:path>
            </a:pathLst>
          </a:custGeom>
          <a:solidFill>
            <a:srgbClr val="FFFFFF"/>
          </a:solidFill>
        </p:spPr>
        <p:txBody>
          <a:bodyPr wrap="square" lIns="0" tIns="0" rIns="0" bIns="0" rtlCol="0"/>
          <a:lstStyle/>
          <a:p>
            <a:endParaRPr/>
          </a:p>
        </p:txBody>
      </p:sp>
      <p:sp>
        <p:nvSpPr>
          <p:cNvPr id="47" name="object 47"/>
          <p:cNvSpPr/>
          <p:nvPr/>
        </p:nvSpPr>
        <p:spPr>
          <a:xfrm>
            <a:off x="8354059" y="1918970"/>
            <a:ext cx="975360" cy="276860"/>
          </a:xfrm>
          <a:custGeom>
            <a:avLst/>
            <a:gdLst/>
            <a:ahLst/>
            <a:cxnLst/>
            <a:rect l="l" t="t" r="r" b="b"/>
            <a:pathLst>
              <a:path w="975359" h="276860">
                <a:moveTo>
                  <a:pt x="487680" y="0"/>
                </a:moveTo>
                <a:lnTo>
                  <a:pt x="561441" y="1449"/>
                </a:lnTo>
                <a:lnTo>
                  <a:pt x="631274" y="5675"/>
                </a:lnTo>
                <a:lnTo>
                  <a:pt x="696528" y="12494"/>
                </a:lnTo>
                <a:lnTo>
                  <a:pt x="756549" y="21724"/>
                </a:lnTo>
                <a:lnTo>
                  <a:pt x="810685" y="33181"/>
                </a:lnTo>
                <a:lnTo>
                  <a:pt x="858283" y="46681"/>
                </a:lnTo>
                <a:lnTo>
                  <a:pt x="898690" y="62042"/>
                </a:lnTo>
                <a:lnTo>
                  <a:pt x="955322" y="97614"/>
                </a:lnTo>
                <a:lnTo>
                  <a:pt x="975360" y="138429"/>
                </a:lnTo>
                <a:lnTo>
                  <a:pt x="970241" y="159401"/>
                </a:lnTo>
                <a:lnTo>
                  <a:pt x="931254" y="197778"/>
                </a:lnTo>
                <a:lnTo>
                  <a:pt x="858283" y="230178"/>
                </a:lnTo>
                <a:lnTo>
                  <a:pt x="810685" y="243678"/>
                </a:lnTo>
                <a:lnTo>
                  <a:pt x="756549" y="255135"/>
                </a:lnTo>
                <a:lnTo>
                  <a:pt x="696528" y="264365"/>
                </a:lnTo>
                <a:lnTo>
                  <a:pt x="631274" y="271184"/>
                </a:lnTo>
                <a:lnTo>
                  <a:pt x="561441" y="275410"/>
                </a:lnTo>
                <a:lnTo>
                  <a:pt x="487680" y="276859"/>
                </a:lnTo>
                <a:lnTo>
                  <a:pt x="413918" y="275410"/>
                </a:lnTo>
                <a:lnTo>
                  <a:pt x="344085" y="271184"/>
                </a:lnTo>
                <a:lnTo>
                  <a:pt x="278831" y="264365"/>
                </a:lnTo>
                <a:lnTo>
                  <a:pt x="218810" y="255135"/>
                </a:lnTo>
                <a:lnTo>
                  <a:pt x="164674" y="243678"/>
                </a:lnTo>
                <a:lnTo>
                  <a:pt x="117076" y="230178"/>
                </a:lnTo>
                <a:lnTo>
                  <a:pt x="76669" y="214817"/>
                </a:lnTo>
                <a:lnTo>
                  <a:pt x="20037" y="179245"/>
                </a:lnTo>
                <a:lnTo>
                  <a:pt x="0" y="138429"/>
                </a:lnTo>
                <a:lnTo>
                  <a:pt x="5118" y="117458"/>
                </a:lnTo>
                <a:lnTo>
                  <a:pt x="44105" y="79081"/>
                </a:lnTo>
                <a:lnTo>
                  <a:pt x="117076" y="46681"/>
                </a:lnTo>
                <a:lnTo>
                  <a:pt x="164674" y="33181"/>
                </a:lnTo>
                <a:lnTo>
                  <a:pt x="218810" y="21724"/>
                </a:lnTo>
                <a:lnTo>
                  <a:pt x="278831" y="12494"/>
                </a:lnTo>
                <a:lnTo>
                  <a:pt x="344085" y="5675"/>
                </a:lnTo>
                <a:lnTo>
                  <a:pt x="413918" y="1449"/>
                </a:lnTo>
                <a:lnTo>
                  <a:pt x="487680" y="0"/>
                </a:lnTo>
                <a:close/>
              </a:path>
            </a:pathLst>
          </a:custGeom>
          <a:ln w="33425">
            <a:solidFill>
              <a:srgbClr val="000000"/>
            </a:solidFill>
          </a:ln>
        </p:spPr>
        <p:txBody>
          <a:bodyPr wrap="square" lIns="0" tIns="0" rIns="0" bIns="0" rtlCol="0"/>
          <a:lstStyle/>
          <a:p>
            <a:endParaRPr/>
          </a:p>
        </p:txBody>
      </p:sp>
      <p:sp>
        <p:nvSpPr>
          <p:cNvPr id="48" name="object 48"/>
          <p:cNvSpPr/>
          <p:nvPr/>
        </p:nvSpPr>
        <p:spPr>
          <a:xfrm>
            <a:off x="8354059" y="1918970"/>
            <a:ext cx="0" cy="0"/>
          </a:xfrm>
          <a:custGeom>
            <a:avLst/>
            <a:gdLst/>
            <a:ahLst/>
            <a:cxnLst/>
            <a:rect l="l" t="t" r="r" b="b"/>
            <a:pathLst>
              <a:path>
                <a:moveTo>
                  <a:pt x="0" y="0"/>
                </a:moveTo>
                <a:lnTo>
                  <a:pt x="0" y="0"/>
                </a:lnTo>
              </a:path>
            </a:pathLst>
          </a:custGeom>
          <a:ln w="33425">
            <a:solidFill>
              <a:srgbClr val="000000"/>
            </a:solidFill>
          </a:ln>
        </p:spPr>
        <p:txBody>
          <a:bodyPr wrap="square" lIns="0" tIns="0" rIns="0" bIns="0" rtlCol="0"/>
          <a:lstStyle/>
          <a:p>
            <a:endParaRPr/>
          </a:p>
        </p:txBody>
      </p:sp>
      <p:sp>
        <p:nvSpPr>
          <p:cNvPr id="49" name="object 49"/>
          <p:cNvSpPr/>
          <p:nvPr/>
        </p:nvSpPr>
        <p:spPr>
          <a:xfrm>
            <a:off x="9330690" y="2195829"/>
            <a:ext cx="0" cy="0"/>
          </a:xfrm>
          <a:custGeom>
            <a:avLst/>
            <a:gdLst/>
            <a:ahLst/>
            <a:cxnLst/>
            <a:rect l="l" t="t" r="r" b="b"/>
            <a:pathLst>
              <a:path>
                <a:moveTo>
                  <a:pt x="0" y="0"/>
                </a:moveTo>
                <a:lnTo>
                  <a:pt x="0" y="0"/>
                </a:lnTo>
              </a:path>
            </a:pathLst>
          </a:custGeom>
          <a:ln w="33425">
            <a:solidFill>
              <a:srgbClr val="000000"/>
            </a:solidFill>
          </a:ln>
        </p:spPr>
        <p:txBody>
          <a:bodyPr wrap="square" lIns="0" tIns="0" rIns="0" bIns="0" rtlCol="0"/>
          <a:lstStyle/>
          <a:p>
            <a:endParaRPr/>
          </a:p>
        </p:txBody>
      </p:sp>
      <p:sp>
        <p:nvSpPr>
          <p:cNvPr id="50" name="object 50"/>
          <p:cNvSpPr txBox="1"/>
          <p:nvPr/>
        </p:nvSpPr>
        <p:spPr>
          <a:xfrm>
            <a:off x="8638540" y="2493009"/>
            <a:ext cx="104711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a:cs typeface="Arial"/>
              </a:rPr>
              <a:t>Input-output</a:t>
            </a:r>
            <a:endParaRPr sz="1500">
              <a:latin typeface="Arial"/>
              <a:cs typeface="Arial"/>
            </a:endParaRPr>
          </a:p>
        </p:txBody>
      </p:sp>
      <p:sp>
        <p:nvSpPr>
          <p:cNvPr id="51" name="object 51"/>
          <p:cNvSpPr/>
          <p:nvPr/>
        </p:nvSpPr>
        <p:spPr>
          <a:xfrm>
            <a:off x="7007859" y="2933700"/>
            <a:ext cx="248920" cy="392430"/>
          </a:xfrm>
          <a:custGeom>
            <a:avLst/>
            <a:gdLst/>
            <a:ahLst/>
            <a:cxnLst/>
            <a:rect l="l" t="t" r="r" b="b"/>
            <a:pathLst>
              <a:path w="248920" h="392429">
                <a:moveTo>
                  <a:pt x="0" y="392429"/>
                </a:moveTo>
                <a:lnTo>
                  <a:pt x="248920" y="0"/>
                </a:lnTo>
              </a:path>
            </a:pathLst>
          </a:custGeom>
          <a:ln w="19050">
            <a:solidFill>
              <a:srgbClr val="000000"/>
            </a:solidFill>
          </a:ln>
        </p:spPr>
        <p:txBody>
          <a:bodyPr wrap="square" lIns="0" tIns="0" rIns="0" bIns="0" rtlCol="0"/>
          <a:lstStyle/>
          <a:p>
            <a:endParaRPr/>
          </a:p>
        </p:txBody>
      </p:sp>
      <p:sp>
        <p:nvSpPr>
          <p:cNvPr id="52" name="object 52"/>
          <p:cNvSpPr/>
          <p:nvPr/>
        </p:nvSpPr>
        <p:spPr>
          <a:xfrm>
            <a:off x="7222490" y="2874010"/>
            <a:ext cx="72390" cy="85090"/>
          </a:xfrm>
          <a:custGeom>
            <a:avLst/>
            <a:gdLst/>
            <a:ahLst/>
            <a:cxnLst/>
            <a:rect l="l" t="t" r="r" b="b"/>
            <a:pathLst>
              <a:path w="72390" h="85089">
                <a:moveTo>
                  <a:pt x="72389" y="0"/>
                </a:moveTo>
                <a:lnTo>
                  <a:pt x="0" y="44450"/>
                </a:lnTo>
                <a:lnTo>
                  <a:pt x="63500" y="85089"/>
                </a:lnTo>
                <a:lnTo>
                  <a:pt x="72389" y="0"/>
                </a:lnTo>
                <a:close/>
              </a:path>
            </a:pathLst>
          </a:custGeom>
          <a:solidFill>
            <a:srgbClr val="000000"/>
          </a:solidFill>
        </p:spPr>
        <p:txBody>
          <a:bodyPr wrap="square" lIns="0" tIns="0" rIns="0" bIns="0" rtlCol="0"/>
          <a:lstStyle/>
          <a:p>
            <a:endParaRPr/>
          </a:p>
        </p:txBody>
      </p:sp>
      <p:sp>
        <p:nvSpPr>
          <p:cNvPr id="53" name="object 53"/>
          <p:cNvSpPr/>
          <p:nvPr/>
        </p:nvSpPr>
        <p:spPr>
          <a:xfrm>
            <a:off x="7020559" y="3356609"/>
            <a:ext cx="173990" cy="83820"/>
          </a:xfrm>
          <a:custGeom>
            <a:avLst/>
            <a:gdLst/>
            <a:ahLst/>
            <a:cxnLst/>
            <a:rect l="l" t="t" r="r" b="b"/>
            <a:pathLst>
              <a:path w="173990" h="83820">
                <a:moveTo>
                  <a:pt x="0" y="83819"/>
                </a:moveTo>
                <a:lnTo>
                  <a:pt x="173990" y="0"/>
                </a:lnTo>
              </a:path>
            </a:pathLst>
          </a:custGeom>
          <a:ln w="19050">
            <a:solidFill>
              <a:srgbClr val="000000"/>
            </a:solidFill>
          </a:ln>
        </p:spPr>
        <p:txBody>
          <a:bodyPr wrap="square" lIns="0" tIns="0" rIns="0" bIns="0" rtlCol="0"/>
          <a:lstStyle/>
          <a:p>
            <a:endParaRPr/>
          </a:p>
        </p:txBody>
      </p:sp>
      <p:sp>
        <p:nvSpPr>
          <p:cNvPr id="54" name="object 54"/>
          <p:cNvSpPr/>
          <p:nvPr/>
        </p:nvSpPr>
        <p:spPr>
          <a:xfrm>
            <a:off x="7172959" y="3324859"/>
            <a:ext cx="85090" cy="68580"/>
          </a:xfrm>
          <a:custGeom>
            <a:avLst/>
            <a:gdLst/>
            <a:ahLst/>
            <a:cxnLst/>
            <a:rect l="l" t="t" r="r" b="b"/>
            <a:pathLst>
              <a:path w="85090" h="68579">
                <a:moveTo>
                  <a:pt x="0" y="0"/>
                </a:moveTo>
                <a:lnTo>
                  <a:pt x="33020" y="68579"/>
                </a:lnTo>
                <a:lnTo>
                  <a:pt x="85090" y="1269"/>
                </a:lnTo>
                <a:lnTo>
                  <a:pt x="0" y="0"/>
                </a:lnTo>
                <a:close/>
              </a:path>
            </a:pathLst>
          </a:custGeom>
          <a:solidFill>
            <a:srgbClr val="000000"/>
          </a:solidFill>
        </p:spPr>
        <p:txBody>
          <a:bodyPr wrap="square" lIns="0" tIns="0" rIns="0" bIns="0" rtlCol="0"/>
          <a:lstStyle/>
          <a:p>
            <a:endParaRPr/>
          </a:p>
        </p:txBody>
      </p:sp>
      <p:sp>
        <p:nvSpPr>
          <p:cNvPr id="55" name="object 55"/>
          <p:cNvSpPr/>
          <p:nvPr/>
        </p:nvSpPr>
        <p:spPr>
          <a:xfrm>
            <a:off x="7007859" y="3553459"/>
            <a:ext cx="220979" cy="309880"/>
          </a:xfrm>
          <a:custGeom>
            <a:avLst/>
            <a:gdLst/>
            <a:ahLst/>
            <a:cxnLst/>
            <a:rect l="l" t="t" r="r" b="b"/>
            <a:pathLst>
              <a:path w="220979" h="309879">
                <a:moveTo>
                  <a:pt x="0" y="0"/>
                </a:moveTo>
                <a:lnTo>
                  <a:pt x="220980" y="309879"/>
                </a:lnTo>
              </a:path>
            </a:pathLst>
          </a:custGeom>
          <a:ln w="19050">
            <a:solidFill>
              <a:srgbClr val="000000"/>
            </a:solidFill>
          </a:ln>
        </p:spPr>
        <p:txBody>
          <a:bodyPr wrap="square" lIns="0" tIns="0" rIns="0" bIns="0" rtlCol="0"/>
          <a:lstStyle/>
          <a:p>
            <a:endParaRPr/>
          </a:p>
        </p:txBody>
      </p:sp>
      <p:sp>
        <p:nvSpPr>
          <p:cNvPr id="56" name="object 56"/>
          <p:cNvSpPr/>
          <p:nvPr/>
        </p:nvSpPr>
        <p:spPr>
          <a:xfrm>
            <a:off x="7195819" y="3836670"/>
            <a:ext cx="74930" cy="83820"/>
          </a:xfrm>
          <a:custGeom>
            <a:avLst/>
            <a:gdLst/>
            <a:ahLst/>
            <a:cxnLst/>
            <a:rect l="l" t="t" r="r" b="b"/>
            <a:pathLst>
              <a:path w="74929" h="83820">
                <a:moveTo>
                  <a:pt x="60959" y="0"/>
                </a:moveTo>
                <a:lnTo>
                  <a:pt x="0" y="44449"/>
                </a:lnTo>
                <a:lnTo>
                  <a:pt x="74929" y="83819"/>
                </a:lnTo>
                <a:lnTo>
                  <a:pt x="60959" y="0"/>
                </a:lnTo>
                <a:close/>
              </a:path>
            </a:pathLst>
          </a:custGeom>
          <a:solidFill>
            <a:srgbClr val="000000"/>
          </a:solidFill>
        </p:spPr>
        <p:txBody>
          <a:bodyPr wrap="square" lIns="0" tIns="0" rIns="0" bIns="0" rtlCol="0"/>
          <a:lstStyle/>
          <a:p>
            <a:endParaRPr/>
          </a:p>
        </p:txBody>
      </p:sp>
      <p:sp>
        <p:nvSpPr>
          <p:cNvPr id="57" name="object 57"/>
          <p:cNvSpPr/>
          <p:nvPr/>
        </p:nvSpPr>
        <p:spPr>
          <a:xfrm>
            <a:off x="8094345" y="2234565"/>
            <a:ext cx="219708" cy="170178"/>
          </a:xfrm>
          <a:prstGeom prst="rect">
            <a:avLst/>
          </a:prstGeom>
          <a:blipFill>
            <a:blip r:embed="rId4" cstate="print"/>
            <a:stretch>
              <a:fillRect/>
            </a:stretch>
          </a:blipFill>
        </p:spPr>
        <p:txBody>
          <a:bodyPr wrap="square" lIns="0" tIns="0" rIns="0" bIns="0" rtlCol="0"/>
          <a:lstStyle/>
          <a:p>
            <a:endParaRPr/>
          </a:p>
        </p:txBody>
      </p:sp>
      <p:sp>
        <p:nvSpPr>
          <p:cNvPr id="58" name="object 58"/>
          <p:cNvSpPr/>
          <p:nvPr/>
        </p:nvSpPr>
        <p:spPr>
          <a:xfrm>
            <a:off x="7753350" y="2344420"/>
            <a:ext cx="374650" cy="226060"/>
          </a:xfrm>
          <a:custGeom>
            <a:avLst/>
            <a:gdLst/>
            <a:ahLst/>
            <a:cxnLst/>
            <a:rect l="l" t="t" r="r" b="b"/>
            <a:pathLst>
              <a:path w="374650" h="226060">
                <a:moveTo>
                  <a:pt x="374650" y="0"/>
                </a:moveTo>
                <a:lnTo>
                  <a:pt x="0" y="226059"/>
                </a:lnTo>
              </a:path>
            </a:pathLst>
          </a:custGeom>
          <a:ln w="19048">
            <a:solidFill>
              <a:srgbClr val="000000"/>
            </a:solidFill>
          </a:ln>
        </p:spPr>
        <p:txBody>
          <a:bodyPr wrap="square" lIns="0" tIns="0" rIns="0" bIns="0" rtlCol="0"/>
          <a:lstStyle/>
          <a:p>
            <a:endParaRPr/>
          </a:p>
        </p:txBody>
      </p:sp>
      <p:sp>
        <p:nvSpPr>
          <p:cNvPr id="59" name="object 59"/>
          <p:cNvSpPr/>
          <p:nvPr/>
        </p:nvSpPr>
        <p:spPr>
          <a:xfrm>
            <a:off x="8293735" y="2285365"/>
            <a:ext cx="194308" cy="194308"/>
          </a:xfrm>
          <a:prstGeom prst="rect">
            <a:avLst/>
          </a:prstGeom>
          <a:blipFill>
            <a:blip r:embed="rId5" cstate="print"/>
            <a:stretch>
              <a:fillRect/>
            </a:stretch>
          </a:blipFill>
        </p:spPr>
        <p:txBody>
          <a:bodyPr wrap="square" lIns="0" tIns="0" rIns="0" bIns="0" rtlCol="0"/>
          <a:lstStyle/>
          <a:p>
            <a:endParaRPr/>
          </a:p>
        </p:txBody>
      </p:sp>
      <p:sp>
        <p:nvSpPr>
          <p:cNvPr id="60" name="object 60"/>
          <p:cNvSpPr/>
          <p:nvPr/>
        </p:nvSpPr>
        <p:spPr>
          <a:xfrm>
            <a:off x="7753350" y="2444750"/>
            <a:ext cx="599440" cy="725170"/>
          </a:xfrm>
          <a:custGeom>
            <a:avLst/>
            <a:gdLst/>
            <a:ahLst/>
            <a:cxnLst/>
            <a:rect l="l" t="t" r="r" b="b"/>
            <a:pathLst>
              <a:path w="599440" h="725169">
                <a:moveTo>
                  <a:pt x="599440" y="0"/>
                </a:moveTo>
                <a:lnTo>
                  <a:pt x="0" y="725170"/>
                </a:lnTo>
              </a:path>
            </a:pathLst>
          </a:custGeom>
          <a:ln w="19048">
            <a:solidFill>
              <a:srgbClr val="000000"/>
            </a:solidFill>
          </a:ln>
        </p:spPr>
        <p:txBody>
          <a:bodyPr wrap="square" lIns="0" tIns="0" rIns="0" bIns="0" rtlCol="0"/>
          <a:lstStyle/>
          <a:p>
            <a:endParaRPr/>
          </a:p>
        </p:txBody>
      </p:sp>
      <p:sp>
        <p:nvSpPr>
          <p:cNvPr id="61" name="object 61"/>
          <p:cNvSpPr/>
          <p:nvPr/>
        </p:nvSpPr>
        <p:spPr>
          <a:xfrm>
            <a:off x="8443595" y="2411095"/>
            <a:ext cx="144778" cy="193038"/>
          </a:xfrm>
          <a:prstGeom prst="rect">
            <a:avLst/>
          </a:prstGeom>
          <a:blipFill>
            <a:blip r:embed="rId6" cstate="print"/>
            <a:stretch>
              <a:fillRect/>
            </a:stretch>
          </a:blipFill>
        </p:spPr>
        <p:txBody>
          <a:bodyPr wrap="square" lIns="0" tIns="0" rIns="0" bIns="0" rtlCol="0"/>
          <a:lstStyle/>
          <a:p>
            <a:endParaRPr/>
          </a:p>
        </p:txBody>
      </p:sp>
      <p:sp>
        <p:nvSpPr>
          <p:cNvPr id="62" name="object 62"/>
          <p:cNvSpPr/>
          <p:nvPr/>
        </p:nvSpPr>
        <p:spPr>
          <a:xfrm>
            <a:off x="7702550" y="2593339"/>
            <a:ext cx="775970" cy="1327150"/>
          </a:xfrm>
          <a:custGeom>
            <a:avLst/>
            <a:gdLst/>
            <a:ahLst/>
            <a:cxnLst/>
            <a:rect l="l" t="t" r="r" b="b"/>
            <a:pathLst>
              <a:path w="775970" h="1327150">
                <a:moveTo>
                  <a:pt x="775970" y="0"/>
                </a:moveTo>
                <a:lnTo>
                  <a:pt x="0" y="1327150"/>
                </a:lnTo>
              </a:path>
            </a:pathLst>
          </a:custGeom>
          <a:ln w="19048">
            <a:solidFill>
              <a:srgbClr val="000000"/>
            </a:solidFill>
          </a:ln>
        </p:spPr>
        <p:txBody>
          <a:bodyPr wrap="square" lIns="0" tIns="0" rIns="0" bIns="0" rtlCol="0"/>
          <a:lstStyle/>
          <a:p>
            <a:endParaRPr/>
          </a:p>
        </p:txBody>
      </p:sp>
      <p:sp>
        <p:nvSpPr>
          <p:cNvPr id="63" name="object 63"/>
          <p:cNvSpPr/>
          <p:nvPr/>
        </p:nvSpPr>
        <p:spPr>
          <a:xfrm>
            <a:off x="6102350" y="3144520"/>
            <a:ext cx="148590" cy="200660"/>
          </a:xfrm>
          <a:custGeom>
            <a:avLst/>
            <a:gdLst/>
            <a:ahLst/>
            <a:cxnLst/>
            <a:rect l="l" t="t" r="r" b="b"/>
            <a:pathLst>
              <a:path w="148589" h="200660">
                <a:moveTo>
                  <a:pt x="0" y="0"/>
                </a:moveTo>
                <a:lnTo>
                  <a:pt x="148589" y="200659"/>
                </a:lnTo>
              </a:path>
            </a:pathLst>
          </a:custGeom>
          <a:ln w="19048">
            <a:solidFill>
              <a:srgbClr val="FF3300"/>
            </a:solidFill>
          </a:ln>
        </p:spPr>
        <p:txBody>
          <a:bodyPr wrap="square" lIns="0" tIns="0" rIns="0" bIns="0" rtlCol="0"/>
          <a:lstStyle/>
          <a:p>
            <a:endParaRPr/>
          </a:p>
        </p:txBody>
      </p:sp>
      <p:sp>
        <p:nvSpPr>
          <p:cNvPr id="64" name="object 64"/>
          <p:cNvSpPr/>
          <p:nvPr/>
        </p:nvSpPr>
        <p:spPr>
          <a:xfrm>
            <a:off x="5992495" y="3411855"/>
            <a:ext cx="219708" cy="119378"/>
          </a:xfrm>
          <a:prstGeom prst="rect">
            <a:avLst/>
          </a:prstGeom>
          <a:blipFill>
            <a:blip r:embed="rId7" cstate="print"/>
            <a:stretch>
              <a:fillRect/>
            </a:stretch>
          </a:blipFill>
        </p:spPr>
        <p:txBody>
          <a:bodyPr wrap="square" lIns="0" tIns="0" rIns="0" bIns="0" rtlCol="0"/>
          <a:lstStyle/>
          <a:p>
            <a:endParaRPr/>
          </a:p>
        </p:txBody>
      </p:sp>
      <p:sp>
        <p:nvSpPr>
          <p:cNvPr id="65" name="object 65"/>
          <p:cNvSpPr/>
          <p:nvPr/>
        </p:nvSpPr>
        <p:spPr>
          <a:xfrm>
            <a:off x="3751579" y="3469640"/>
            <a:ext cx="2250440" cy="5080"/>
          </a:xfrm>
          <a:custGeom>
            <a:avLst/>
            <a:gdLst/>
            <a:ahLst/>
            <a:cxnLst/>
            <a:rect l="l" t="t" r="r" b="b"/>
            <a:pathLst>
              <a:path w="2250440" h="5079">
                <a:moveTo>
                  <a:pt x="0" y="5080"/>
                </a:moveTo>
                <a:lnTo>
                  <a:pt x="2250440" y="0"/>
                </a:lnTo>
              </a:path>
            </a:pathLst>
          </a:custGeom>
          <a:ln w="19048">
            <a:solidFill>
              <a:srgbClr val="000000"/>
            </a:solidFill>
          </a:ln>
        </p:spPr>
        <p:txBody>
          <a:bodyPr wrap="square" lIns="0" tIns="0" rIns="0" bIns="0" rtlCol="0"/>
          <a:lstStyle/>
          <a:p>
            <a:endParaRPr/>
          </a:p>
        </p:txBody>
      </p:sp>
      <p:sp>
        <p:nvSpPr>
          <p:cNvPr id="66" name="object 66"/>
          <p:cNvSpPr/>
          <p:nvPr/>
        </p:nvSpPr>
        <p:spPr>
          <a:xfrm>
            <a:off x="5992495" y="3585845"/>
            <a:ext cx="193038" cy="118108"/>
          </a:xfrm>
          <a:prstGeom prst="rect">
            <a:avLst/>
          </a:prstGeom>
          <a:blipFill>
            <a:blip r:embed="rId8" cstate="print"/>
            <a:stretch>
              <a:fillRect/>
            </a:stretch>
          </a:blipFill>
        </p:spPr>
        <p:txBody>
          <a:bodyPr wrap="square" lIns="0" tIns="0" rIns="0" bIns="0" rtlCol="0"/>
          <a:lstStyle/>
          <a:p>
            <a:endParaRPr/>
          </a:p>
        </p:txBody>
      </p:sp>
      <p:sp>
        <p:nvSpPr>
          <p:cNvPr id="67" name="object 67"/>
          <p:cNvSpPr/>
          <p:nvPr/>
        </p:nvSpPr>
        <p:spPr>
          <a:xfrm>
            <a:off x="5326379" y="3644900"/>
            <a:ext cx="650240" cy="151130"/>
          </a:xfrm>
          <a:custGeom>
            <a:avLst/>
            <a:gdLst/>
            <a:ahLst/>
            <a:cxnLst/>
            <a:rect l="l" t="t" r="r" b="b"/>
            <a:pathLst>
              <a:path w="650239" h="151129">
                <a:moveTo>
                  <a:pt x="0" y="151130"/>
                </a:moveTo>
                <a:lnTo>
                  <a:pt x="650240" y="0"/>
                </a:lnTo>
              </a:path>
            </a:pathLst>
          </a:custGeom>
          <a:ln w="19048">
            <a:solidFill>
              <a:srgbClr val="000000"/>
            </a:solidFill>
          </a:ln>
        </p:spPr>
        <p:txBody>
          <a:bodyPr wrap="square" lIns="0" tIns="0" rIns="0" bIns="0" rtlCol="0"/>
          <a:lstStyle/>
          <a:p>
            <a:endParaRPr/>
          </a:p>
        </p:txBody>
      </p:sp>
      <p:sp>
        <p:nvSpPr>
          <p:cNvPr id="68" name="object 68"/>
          <p:cNvSpPr/>
          <p:nvPr/>
        </p:nvSpPr>
        <p:spPr>
          <a:xfrm>
            <a:off x="5767705" y="3786505"/>
            <a:ext cx="417828" cy="345438"/>
          </a:xfrm>
          <a:prstGeom prst="rect">
            <a:avLst/>
          </a:prstGeom>
          <a:blipFill>
            <a:blip r:embed="rId9" cstate="print"/>
            <a:stretch>
              <a:fillRect/>
            </a:stretch>
          </a:blipFill>
        </p:spPr>
        <p:txBody>
          <a:bodyPr wrap="square" lIns="0" tIns="0" rIns="0" bIns="0" rtlCol="0"/>
          <a:lstStyle/>
          <a:p>
            <a:endParaRPr/>
          </a:p>
        </p:txBody>
      </p:sp>
      <p:sp>
        <p:nvSpPr>
          <p:cNvPr id="69" name="object 69"/>
          <p:cNvSpPr/>
          <p:nvPr/>
        </p:nvSpPr>
        <p:spPr>
          <a:xfrm>
            <a:off x="5676900" y="4196079"/>
            <a:ext cx="24130" cy="25400"/>
          </a:xfrm>
          <a:custGeom>
            <a:avLst/>
            <a:gdLst/>
            <a:ahLst/>
            <a:cxnLst/>
            <a:rect l="l" t="t" r="r" b="b"/>
            <a:pathLst>
              <a:path w="24129" h="25400">
                <a:moveTo>
                  <a:pt x="24129" y="0"/>
                </a:moveTo>
                <a:lnTo>
                  <a:pt x="0" y="25400"/>
                </a:lnTo>
              </a:path>
            </a:pathLst>
          </a:custGeom>
          <a:ln w="19048">
            <a:solidFill>
              <a:srgbClr val="000000"/>
            </a:solidFill>
          </a:ln>
        </p:spPr>
        <p:txBody>
          <a:bodyPr wrap="square" lIns="0" tIns="0" rIns="0" bIns="0" rtlCol="0"/>
          <a:lstStyle/>
          <a:p>
            <a:endParaRPr/>
          </a:p>
        </p:txBody>
      </p:sp>
      <p:sp>
        <p:nvSpPr>
          <p:cNvPr id="70" name="object 70"/>
          <p:cNvSpPr/>
          <p:nvPr/>
        </p:nvSpPr>
        <p:spPr>
          <a:xfrm>
            <a:off x="5576570" y="4296409"/>
            <a:ext cx="24130" cy="24130"/>
          </a:xfrm>
          <a:custGeom>
            <a:avLst/>
            <a:gdLst/>
            <a:ahLst/>
            <a:cxnLst/>
            <a:rect l="l" t="t" r="r" b="b"/>
            <a:pathLst>
              <a:path w="24129" h="24129">
                <a:moveTo>
                  <a:pt x="24129" y="0"/>
                </a:moveTo>
                <a:lnTo>
                  <a:pt x="0" y="24129"/>
                </a:lnTo>
              </a:path>
            </a:pathLst>
          </a:custGeom>
          <a:ln w="19048">
            <a:solidFill>
              <a:srgbClr val="000000"/>
            </a:solidFill>
          </a:ln>
        </p:spPr>
        <p:txBody>
          <a:bodyPr wrap="square" lIns="0" tIns="0" rIns="0" bIns="0" rtlCol="0"/>
          <a:lstStyle/>
          <a:p>
            <a:endParaRPr/>
          </a:p>
        </p:txBody>
      </p:sp>
      <p:sp>
        <p:nvSpPr>
          <p:cNvPr id="71" name="object 71"/>
          <p:cNvSpPr/>
          <p:nvPr/>
        </p:nvSpPr>
        <p:spPr>
          <a:xfrm>
            <a:off x="5474970" y="4371340"/>
            <a:ext cx="25400" cy="24130"/>
          </a:xfrm>
          <a:custGeom>
            <a:avLst/>
            <a:gdLst/>
            <a:ahLst/>
            <a:cxnLst/>
            <a:rect l="l" t="t" r="r" b="b"/>
            <a:pathLst>
              <a:path w="25400" h="24129">
                <a:moveTo>
                  <a:pt x="25400" y="0"/>
                </a:moveTo>
                <a:lnTo>
                  <a:pt x="0" y="24130"/>
                </a:lnTo>
              </a:path>
            </a:pathLst>
          </a:custGeom>
          <a:ln w="19048">
            <a:solidFill>
              <a:srgbClr val="000000"/>
            </a:solidFill>
          </a:ln>
        </p:spPr>
        <p:txBody>
          <a:bodyPr wrap="square" lIns="0" tIns="0" rIns="0" bIns="0" rtlCol="0"/>
          <a:lstStyle/>
          <a:p>
            <a:endParaRPr/>
          </a:p>
        </p:txBody>
      </p:sp>
      <p:sp>
        <p:nvSpPr>
          <p:cNvPr id="72" name="object 72"/>
          <p:cNvSpPr/>
          <p:nvPr/>
        </p:nvSpPr>
        <p:spPr>
          <a:xfrm>
            <a:off x="5374640" y="4471670"/>
            <a:ext cx="25400" cy="24130"/>
          </a:xfrm>
          <a:custGeom>
            <a:avLst/>
            <a:gdLst/>
            <a:ahLst/>
            <a:cxnLst/>
            <a:rect l="l" t="t" r="r" b="b"/>
            <a:pathLst>
              <a:path w="25400" h="24129">
                <a:moveTo>
                  <a:pt x="25400" y="0"/>
                </a:moveTo>
                <a:lnTo>
                  <a:pt x="0" y="24129"/>
                </a:lnTo>
              </a:path>
            </a:pathLst>
          </a:custGeom>
          <a:ln w="19048">
            <a:solidFill>
              <a:srgbClr val="000000"/>
            </a:solidFill>
          </a:ln>
        </p:spPr>
        <p:txBody>
          <a:bodyPr wrap="square" lIns="0" tIns="0" rIns="0" bIns="0" rtlCol="0"/>
          <a:lstStyle/>
          <a:p>
            <a:endParaRPr/>
          </a:p>
        </p:txBody>
      </p:sp>
      <p:sp>
        <p:nvSpPr>
          <p:cNvPr id="73" name="object 73"/>
          <p:cNvSpPr/>
          <p:nvPr/>
        </p:nvSpPr>
        <p:spPr>
          <a:xfrm>
            <a:off x="5275579" y="4545329"/>
            <a:ext cx="26670" cy="26670"/>
          </a:xfrm>
          <a:custGeom>
            <a:avLst/>
            <a:gdLst/>
            <a:ahLst/>
            <a:cxnLst/>
            <a:rect l="l" t="t" r="r" b="b"/>
            <a:pathLst>
              <a:path w="26670" h="26670">
                <a:moveTo>
                  <a:pt x="26670" y="0"/>
                </a:moveTo>
                <a:lnTo>
                  <a:pt x="0" y="26670"/>
                </a:lnTo>
              </a:path>
            </a:pathLst>
          </a:custGeom>
          <a:ln w="19048">
            <a:solidFill>
              <a:srgbClr val="000000"/>
            </a:solidFill>
          </a:ln>
        </p:spPr>
        <p:txBody>
          <a:bodyPr wrap="square" lIns="0" tIns="0" rIns="0" bIns="0" rtlCol="0"/>
          <a:lstStyle/>
          <a:p>
            <a:endParaRPr/>
          </a:p>
        </p:txBody>
      </p:sp>
      <p:sp>
        <p:nvSpPr>
          <p:cNvPr id="74" name="object 74"/>
          <p:cNvSpPr txBox="1"/>
          <p:nvPr/>
        </p:nvSpPr>
        <p:spPr>
          <a:xfrm>
            <a:off x="4795520" y="3945890"/>
            <a:ext cx="833755"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R</a:t>
            </a:r>
            <a:r>
              <a:rPr sz="1500" dirty="0">
                <a:latin typeface="Arial"/>
                <a:cs typeface="Arial"/>
              </a:rPr>
              <a:t>eque</a:t>
            </a:r>
            <a:r>
              <a:rPr sz="1500" spc="5" dirty="0">
                <a:latin typeface="Arial"/>
                <a:cs typeface="Arial"/>
              </a:rPr>
              <a:t>s</a:t>
            </a:r>
            <a:r>
              <a:rPr sz="1500" dirty="0">
                <a:latin typeface="Arial"/>
                <a:cs typeface="Arial"/>
              </a:rPr>
              <a:t>ts</a:t>
            </a:r>
            <a:endParaRPr sz="1500">
              <a:latin typeface="Arial"/>
              <a:cs typeface="Arial"/>
            </a:endParaRPr>
          </a:p>
        </p:txBody>
      </p:sp>
      <p:sp>
        <p:nvSpPr>
          <p:cNvPr id="75" name="object 75"/>
          <p:cNvSpPr/>
          <p:nvPr/>
        </p:nvSpPr>
        <p:spPr>
          <a:xfrm>
            <a:off x="6276340" y="3295650"/>
            <a:ext cx="251460" cy="500380"/>
          </a:xfrm>
          <a:custGeom>
            <a:avLst/>
            <a:gdLst/>
            <a:ahLst/>
            <a:cxnLst/>
            <a:rect l="l" t="t" r="r" b="b"/>
            <a:pathLst>
              <a:path w="251459" h="500379">
                <a:moveTo>
                  <a:pt x="251460" y="0"/>
                </a:moveTo>
                <a:lnTo>
                  <a:pt x="0" y="0"/>
                </a:lnTo>
                <a:lnTo>
                  <a:pt x="0" y="500380"/>
                </a:lnTo>
                <a:lnTo>
                  <a:pt x="251460" y="500380"/>
                </a:lnTo>
                <a:lnTo>
                  <a:pt x="251460" y="0"/>
                </a:lnTo>
                <a:close/>
              </a:path>
            </a:pathLst>
          </a:custGeom>
          <a:solidFill>
            <a:srgbClr val="CE914B"/>
          </a:solidFill>
        </p:spPr>
        <p:txBody>
          <a:bodyPr wrap="square" lIns="0" tIns="0" rIns="0" bIns="0" rtlCol="0"/>
          <a:lstStyle/>
          <a:p>
            <a:endParaRPr/>
          </a:p>
        </p:txBody>
      </p:sp>
      <p:sp>
        <p:nvSpPr>
          <p:cNvPr id="76" name="object 76"/>
          <p:cNvSpPr txBox="1"/>
          <p:nvPr/>
        </p:nvSpPr>
        <p:spPr>
          <a:xfrm>
            <a:off x="5580379" y="2593340"/>
            <a:ext cx="854075" cy="480059"/>
          </a:xfrm>
          <a:prstGeom prst="rect">
            <a:avLst/>
          </a:prstGeom>
        </p:spPr>
        <p:txBody>
          <a:bodyPr vert="horz" wrap="square" lIns="0" tIns="22225" rIns="0" bIns="0" rtlCol="0">
            <a:spAutoFit/>
          </a:bodyPr>
          <a:lstStyle/>
          <a:p>
            <a:pPr marL="12700" marR="5080">
              <a:lnSpc>
                <a:spcPts val="1780"/>
              </a:lnSpc>
              <a:spcBef>
                <a:spcPts val="175"/>
              </a:spcBef>
            </a:pPr>
            <a:r>
              <a:rPr sz="1500" dirty="0">
                <a:latin typeface="Arial"/>
                <a:cs typeface="Arial"/>
              </a:rPr>
              <a:t>Receipt</a:t>
            </a:r>
            <a:r>
              <a:rPr sz="1500" spc="-95" dirty="0">
                <a:latin typeface="Arial"/>
                <a:cs typeface="Arial"/>
              </a:rPr>
              <a:t> </a:t>
            </a:r>
            <a:r>
              <a:rPr sz="1500" dirty="0">
                <a:latin typeface="Arial"/>
                <a:cs typeface="Arial"/>
              </a:rPr>
              <a:t>&amp;  queuing</a:t>
            </a:r>
            <a:endParaRPr sz="1500">
              <a:latin typeface="Arial"/>
              <a:cs typeface="Arial"/>
            </a:endParaRPr>
          </a:p>
        </p:txBody>
      </p:sp>
      <p:sp>
        <p:nvSpPr>
          <p:cNvPr id="77" name="object 77"/>
          <p:cNvSpPr/>
          <p:nvPr/>
        </p:nvSpPr>
        <p:spPr>
          <a:xfrm>
            <a:off x="7395209" y="2588260"/>
            <a:ext cx="332740" cy="332740"/>
          </a:xfrm>
          <a:custGeom>
            <a:avLst/>
            <a:gdLst/>
            <a:ahLst/>
            <a:cxnLst/>
            <a:rect l="l" t="t" r="r" b="b"/>
            <a:pathLst>
              <a:path w="332740" h="332739">
                <a:moveTo>
                  <a:pt x="166370" y="0"/>
                </a:moveTo>
                <a:lnTo>
                  <a:pt x="158750" y="0"/>
                </a:lnTo>
                <a:lnTo>
                  <a:pt x="149860" y="0"/>
                </a:lnTo>
                <a:lnTo>
                  <a:pt x="142240" y="1269"/>
                </a:lnTo>
                <a:lnTo>
                  <a:pt x="133350" y="2539"/>
                </a:lnTo>
                <a:lnTo>
                  <a:pt x="125730" y="5079"/>
                </a:lnTo>
                <a:lnTo>
                  <a:pt x="118110" y="6350"/>
                </a:lnTo>
                <a:lnTo>
                  <a:pt x="110490" y="8889"/>
                </a:lnTo>
                <a:lnTo>
                  <a:pt x="101600" y="12700"/>
                </a:lnTo>
                <a:lnTo>
                  <a:pt x="93980" y="15239"/>
                </a:lnTo>
                <a:lnTo>
                  <a:pt x="87630" y="19050"/>
                </a:lnTo>
                <a:lnTo>
                  <a:pt x="80010" y="24129"/>
                </a:lnTo>
                <a:lnTo>
                  <a:pt x="72390" y="27939"/>
                </a:lnTo>
                <a:lnTo>
                  <a:pt x="66040" y="33019"/>
                </a:lnTo>
                <a:lnTo>
                  <a:pt x="59690" y="38100"/>
                </a:lnTo>
                <a:lnTo>
                  <a:pt x="53340" y="43179"/>
                </a:lnTo>
                <a:lnTo>
                  <a:pt x="46990" y="49529"/>
                </a:lnTo>
                <a:lnTo>
                  <a:pt x="41910" y="55879"/>
                </a:lnTo>
                <a:lnTo>
                  <a:pt x="36830" y="62229"/>
                </a:lnTo>
                <a:lnTo>
                  <a:pt x="31750" y="68579"/>
                </a:lnTo>
                <a:lnTo>
                  <a:pt x="26670" y="74929"/>
                </a:lnTo>
                <a:lnTo>
                  <a:pt x="22860" y="82550"/>
                </a:lnTo>
                <a:lnTo>
                  <a:pt x="17780" y="90169"/>
                </a:lnTo>
                <a:lnTo>
                  <a:pt x="15240" y="97789"/>
                </a:lnTo>
                <a:lnTo>
                  <a:pt x="11430" y="105410"/>
                </a:lnTo>
                <a:lnTo>
                  <a:pt x="8890" y="113029"/>
                </a:lnTo>
                <a:lnTo>
                  <a:pt x="6350" y="120650"/>
                </a:lnTo>
                <a:lnTo>
                  <a:pt x="3810" y="128269"/>
                </a:lnTo>
                <a:lnTo>
                  <a:pt x="2540" y="137160"/>
                </a:lnTo>
                <a:lnTo>
                  <a:pt x="1270" y="144779"/>
                </a:lnTo>
                <a:lnTo>
                  <a:pt x="0" y="153669"/>
                </a:lnTo>
                <a:lnTo>
                  <a:pt x="0" y="161289"/>
                </a:lnTo>
                <a:lnTo>
                  <a:pt x="0" y="170179"/>
                </a:lnTo>
                <a:lnTo>
                  <a:pt x="0" y="177800"/>
                </a:lnTo>
                <a:lnTo>
                  <a:pt x="1270" y="186689"/>
                </a:lnTo>
                <a:lnTo>
                  <a:pt x="2540" y="194310"/>
                </a:lnTo>
                <a:lnTo>
                  <a:pt x="3810" y="203200"/>
                </a:lnTo>
                <a:lnTo>
                  <a:pt x="6350" y="210819"/>
                </a:lnTo>
                <a:lnTo>
                  <a:pt x="8890" y="218439"/>
                </a:lnTo>
                <a:lnTo>
                  <a:pt x="11430" y="226060"/>
                </a:lnTo>
                <a:lnTo>
                  <a:pt x="15240" y="234950"/>
                </a:lnTo>
                <a:lnTo>
                  <a:pt x="17780" y="241300"/>
                </a:lnTo>
                <a:lnTo>
                  <a:pt x="22860" y="248919"/>
                </a:lnTo>
                <a:lnTo>
                  <a:pt x="26670" y="256539"/>
                </a:lnTo>
                <a:lnTo>
                  <a:pt x="31750" y="262889"/>
                </a:lnTo>
                <a:lnTo>
                  <a:pt x="36830" y="269239"/>
                </a:lnTo>
                <a:lnTo>
                  <a:pt x="41910" y="276860"/>
                </a:lnTo>
                <a:lnTo>
                  <a:pt x="46990" y="281939"/>
                </a:lnTo>
                <a:lnTo>
                  <a:pt x="53340" y="288289"/>
                </a:lnTo>
                <a:lnTo>
                  <a:pt x="59690" y="293369"/>
                </a:lnTo>
                <a:lnTo>
                  <a:pt x="93980" y="316229"/>
                </a:lnTo>
                <a:lnTo>
                  <a:pt x="101600" y="320039"/>
                </a:lnTo>
                <a:lnTo>
                  <a:pt x="109220" y="322579"/>
                </a:lnTo>
                <a:lnTo>
                  <a:pt x="116840" y="325119"/>
                </a:lnTo>
                <a:lnTo>
                  <a:pt x="125730" y="327660"/>
                </a:lnTo>
                <a:lnTo>
                  <a:pt x="133350" y="328929"/>
                </a:lnTo>
                <a:lnTo>
                  <a:pt x="140970" y="331469"/>
                </a:lnTo>
                <a:lnTo>
                  <a:pt x="149860" y="331469"/>
                </a:lnTo>
                <a:lnTo>
                  <a:pt x="157480" y="332739"/>
                </a:lnTo>
                <a:lnTo>
                  <a:pt x="166370" y="332739"/>
                </a:lnTo>
                <a:lnTo>
                  <a:pt x="173990" y="332739"/>
                </a:lnTo>
                <a:lnTo>
                  <a:pt x="182880" y="331469"/>
                </a:lnTo>
                <a:lnTo>
                  <a:pt x="190500" y="331469"/>
                </a:lnTo>
                <a:lnTo>
                  <a:pt x="199390" y="328929"/>
                </a:lnTo>
                <a:lnTo>
                  <a:pt x="207010" y="327660"/>
                </a:lnTo>
                <a:lnTo>
                  <a:pt x="215900" y="325119"/>
                </a:lnTo>
                <a:lnTo>
                  <a:pt x="223520" y="322579"/>
                </a:lnTo>
                <a:lnTo>
                  <a:pt x="231140" y="320039"/>
                </a:lnTo>
                <a:lnTo>
                  <a:pt x="238760" y="316229"/>
                </a:lnTo>
                <a:lnTo>
                  <a:pt x="246380" y="312419"/>
                </a:lnTo>
                <a:lnTo>
                  <a:pt x="252730" y="308610"/>
                </a:lnTo>
                <a:lnTo>
                  <a:pt x="260350" y="303529"/>
                </a:lnTo>
                <a:lnTo>
                  <a:pt x="266700" y="298450"/>
                </a:lnTo>
                <a:lnTo>
                  <a:pt x="273050" y="293369"/>
                </a:lnTo>
                <a:lnTo>
                  <a:pt x="279400" y="288289"/>
                </a:lnTo>
                <a:lnTo>
                  <a:pt x="306070" y="256539"/>
                </a:lnTo>
                <a:lnTo>
                  <a:pt x="311150" y="250189"/>
                </a:lnTo>
                <a:lnTo>
                  <a:pt x="314960" y="242569"/>
                </a:lnTo>
                <a:lnTo>
                  <a:pt x="318770" y="234950"/>
                </a:lnTo>
                <a:lnTo>
                  <a:pt x="321310" y="227329"/>
                </a:lnTo>
                <a:lnTo>
                  <a:pt x="325120" y="219710"/>
                </a:lnTo>
                <a:lnTo>
                  <a:pt x="327660" y="212089"/>
                </a:lnTo>
                <a:lnTo>
                  <a:pt x="328930" y="203200"/>
                </a:lnTo>
                <a:lnTo>
                  <a:pt x="330200" y="195579"/>
                </a:lnTo>
                <a:lnTo>
                  <a:pt x="331470" y="186689"/>
                </a:lnTo>
                <a:lnTo>
                  <a:pt x="332740" y="179069"/>
                </a:lnTo>
                <a:lnTo>
                  <a:pt x="332740" y="170179"/>
                </a:lnTo>
                <a:lnTo>
                  <a:pt x="332740" y="162560"/>
                </a:lnTo>
                <a:lnTo>
                  <a:pt x="332740" y="153669"/>
                </a:lnTo>
              </a:path>
            </a:pathLst>
          </a:custGeom>
          <a:ln w="19048">
            <a:solidFill>
              <a:srgbClr val="000000"/>
            </a:solidFill>
          </a:ln>
        </p:spPr>
        <p:txBody>
          <a:bodyPr wrap="square" lIns="0" tIns="0" rIns="0" bIns="0" rtlCol="0"/>
          <a:lstStyle/>
          <a:p>
            <a:endParaRPr/>
          </a:p>
        </p:txBody>
      </p:sp>
      <p:sp>
        <p:nvSpPr>
          <p:cNvPr id="78" name="object 78"/>
          <p:cNvSpPr/>
          <p:nvPr/>
        </p:nvSpPr>
        <p:spPr>
          <a:xfrm>
            <a:off x="7727950" y="258826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79" name="object 79"/>
          <p:cNvSpPr/>
          <p:nvPr/>
        </p:nvSpPr>
        <p:spPr>
          <a:xfrm>
            <a:off x="7395209" y="292100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80" name="object 80"/>
          <p:cNvSpPr/>
          <p:nvPr/>
        </p:nvSpPr>
        <p:spPr>
          <a:xfrm>
            <a:off x="7663815" y="2643505"/>
            <a:ext cx="95248" cy="144778"/>
          </a:xfrm>
          <a:prstGeom prst="rect">
            <a:avLst/>
          </a:prstGeom>
          <a:blipFill>
            <a:blip r:embed="rId3" cstate="print"/>
            <a:stretch>
              <a:fillRect/>
            </a:stretch>
          </a:blipFill>
        </p:spPr>
        <p:txBody>
          <a:bodyPr wrap="square" lIns="0" tIns="0" rIns="0" bIns="0" rtlCol="0"/>
          <a:lstStyle/>
          <a:p>
            <a:endParaRPr/>
          </a:p>
        </p:txBody>
      </p:sp>
      <p:sp>
        <p:nvSpPr>
          <p:cNvPr id="81" name="object 81"/>
          <p:cNvSpPr/>
          <p:nvPr/>
        </p:nvSpPr>
        <p:spPr>
          <a:xfrm>
            <a:off x="7352030" y="3172460"/>
            <a:ext cx="334010" cy="332740"/>
          </a:xfrm>
          <a:custGeom>
            <a:avLst/>
            <a:gdLst/>
            <a:ahLst/>
            <a:cxnLst/>
            <a:rect l="l" t="t" r="r" b="b"/>
            <a:pathLst>
              <a:path w="334009" h="332739">
                <a:moveTo>
                  <a:pt x="167640" y="0"/>
                </a:moveTo>
                <a:lnTo>
                  <a:pt x="158750" y="0"/>
                </a:lnTo>
                <a:lnTo>
                  <a:pt x="151129" y="0"/>
                </a:lnTo>
                <a:lnTo>
                  <a:pt x="142240" y="1269"/>
                </a:lnTo>
                <a:lnTo>
                  <a:pt x="134620" y="2539"/>
                </a:lnTo>
                <a:lnTo>
                  <a:pt x="125729" y="5079"/>
                </a:lnTo>
                <a:lnTo>
                  <a:pt x="118110" y="6350"/>
                </a:lnTo>
                <a:lnTo>
                  <a:pt x="110490" y="10160"/>
                </a:lnTo>
                <a:lnTo>
                  <a:pt x="102870" y="12700"/>
                </a:lnTo>
                <a:lnTo>
                  <a:pt x="95250" y="15239"/>
                </a:lnTo>
                <a:lnTo>
                  <a:pt x="87629" y="19050"/>
                </a:lnTo>
                <a:lnTo>
                  <a:pt x="80010" y="24129"/>
                </a:lnTo>
                <a:lnTo>
                  <a:pt x="73660" y="27939"/>
                </a:lnTo>
                <a:lnTo>
                  <a:pt x="66040" y="33019"/>
                </a:lnTo>
                <a:lnTo>
                  <a:pt x="59690" y="38100"/>
                </a:lnTo>
                <a:lnTo>
                  <a:pt x="53340" y="43179"/>
                </a:lnTo>
                <a:lnTo>
                  <a:pt x="48260" y="49529"/>
                </a:lnTo>
                <a:lnTo>
                  <a:pt x="41910" y="55879"/>
                </a:lnTo>
                <a:lnTo>
                  <a:pt x="36829" y="62229"/>
                </a:lnTo>
                <a:lnTo>
                  <a:pt x="31750" y="68579"/>
                </a:lnTo>
                <a:lnTo>
                  <a:pt x="26670" y="74929"/>
                </a:lnTo>
                <a:lnTo>
                  <a:pt x="22860" y="82550"/>
                </a:lnTo>
                <a:lnTo>
                  <a:pt x="19050" y="90169"/>
                </a:lnTo>
                <a:lnTo>
                  <a:pt x="15240" y="97789"/>
                </a:lnTo>
                <a:lnTo>
                  <a:pt x="11429" y="105410"/>
                </a:lnTo>
                <a:lnTo>
                  <a:pt x="8890" y="113029"/>
                </a:lnTo>
                <a:lnTo>
                  <a:pt x="6350" y="120650"/>
                </a:lnTo>
                <a:lnTo>
                  <a:pt x="5079" y="128269"/>
                </a:lnTo>
                <a:lnTo>
                  <a:pt x="2540" y="137160"/>
                </a:lnTo>
                <a:lnTo>
                  <a:pt x="1270" y="144779"/>
                </a:lnTo>
                <a:lnTo>
                  <a:pt x="0" y="153669"/>
                </a:lnTo>
                <a:lnTo>
                  <a:pt x="0" y="161289"/>
                </a:lnTo>
                <a:lnTo>
                  <a:pt x="0" y="170179"/>
                </a:lnTo>
                <a:lnTo>
                  <a:pt x="0" y="177800"/>
                </a:lnTo>
                <a:lnTo>
                  <a:pt x="1270" y="186689"/>
                </a:lnTo>
                <a:lnTo>
                  <a:pt x="2540" y="195579"/>
                </a:lnTo>
                <a:lnTo>
                  <a:pt x="3810" y="203200"/>
                </a:lnTo>
                <a:lnTo>
                  <a:pt x="6350" y="210819"/>
                </a:lnTo>
                <a:lnTo>
                  <a:pt x="8890" y="219710"/>
                </a:lnTo>
                <a:lnTo>
                  <a:pt x="11429" y="226060"/>
                </a:lnTo>
                <a:lnTo>
                  <a:pt x="15240" y="234950"/>
                </a:lnTo>
                <a:lnTo>
                  <a:pt x="19050" y="241300"/>
                </a:lnTo>
                <a:lnTo>
                  <a:pt x="22860" y="248919"/>
                </a:lnTo>
                <a:lnTo>
                  <a:pt x="26670" y="256539"/>
                </a:lnTo>
                <a:lnTo>
                  <a:pt x="31750" y="262889"/>
                </a:lnTo>
                <a:lnTo>
                  <a:pt x="36829" y="269239"/>
                </a:lnTo>
                <a:lnTo>
                  <a:pt x="41910" y="276860"/>
                </a:lnTo>
                <a:lnTo>
                  <a:pt x="46990" y="281939"/>
                </a:lnTo>
                <a:lnTo>
                  <a:pt x="53340" y="288289"/>
                </a:lnTo>
                <a:lnTo>
                  <a:pt x="59690" y="293369"/>
                </a:lnTo>
                <a:lnTo>
                  <a:pt x="66040" y="298450"/>
                </a:lnTo>
                <a:lnTo>
                  <a:pt x="72390" y="303529"/>
                </a:lnTo>
                <a:lnTo>
                  <a:pt x="80010" y="308610"/>
                </a:lnTo>
                <a:lnTo>
                  <a:pt x="87629" y="312419"/>
                </a:lnTo>
                <a:lnTo>
                  <a:pt x="93979" y="316229"/>
                </a:lnTo>
                <a:lnTo>
                  <a:pt x="101600" y="320039"/>
                </a:lnTo>
                <a:lnTo>
                  <a:pt x="109220" y="322579"/>
                </a:lnTo>
                <a:lnTo>
                  <a:pt x="118110" y="325119"/>
                </a:lnTo>
                <a:lnTo>
                  <a:pt x="125729" y="327660"/>
                </a:lnTo>
                <a:lnTo>
                  <a:pt x="133350" y="330200"/>
                </a:lnTo>
                <a:lnTo>
                  <a:pt x="142240" y="331469"/>
                </a:lnTo>
                <a:lnTo>
                  <a:pt x="149860" y="332739"/>
                </a:lnTo>
                <a:lnTo>
                  <a:pt x="158750" y="332739"/>
                </a:lnTo>
                <a:lnTo>
                  <a:pt x="166370" y="332739"/>
                </a:lnTo>
                <a:lnTo>
                  <a:pt x="175260" y="332739"/>
                </a:lnTo>
                <a:lnTo>
                  <a:pt x="182879" y="332739"/>
                </a:lnTo>
                <a:lnTo>
                  <a:pt x="191770" y="331469"/>
                </a:lnTo>
                <a:lnTo>
                  <a:pt x="199390" y="330200"/>
                </a:lnTo>
                <a:lnTo>
                  <a:pt x="208279" y="327660"/>
                </a:lnTo>
                <a:lnTo>
                  <a:pt x="215900" y="325119"/>
                </a:lnTo>
                <a:lnTo>
                  <a:pt x="223520" y="322579"/>
                </a:lnTo>
                <a:lnTo>
                  <a:pt x="231140" y="320039"/>
                </a:lnTo>
                <a:lnTo>
                  <a:pt x="238760" y="316229"/>
                </a:lnTo>
                <a:lnTo>
                  <a:pt x="246379" y="312419"/>
                </a:lnTo>
                <a:lnTo>
                  <a:pt x="254000" y="308610"/>
                </a:lnTo>
                <a:lnTo>
                  <a:pt x="260350" y="303529"/>
                </a:lnTo>
                <a:lnTo>
                  <a:pt x="267970" y="298450"/>
                </a:lnTo>
                <a:lnTo>
                  <a:pt x="274320" y="293369"/>
                </a:lnTo>
                <a:lnTo>
                  <a:pt x="279400" y="288289"/>
                </a:lnTo>
                <a:lnTo>
                  <a:pt x="285750" y="283210"/>
                </a:lnTo>
                <a:lnTo>
                  <a:pt x="292100" y="276860"/>
                </a:lnTo>
                <a:lnTo>
                  <a:pt x="297179" y="270510"/>
                </a:lnTo>
                <a:lnTo>
                  <a:pt x="302260" y="264160"/>
                </a:lnTo>
                <a:lnTo>
                  <a:pt x="307340" y="256539"/>
                </a:lnTo>
                <a:lnTo>
                  <a:pt x="325120" y="219710"/>
                </a:lnTo>
                <a:lnTo>
                  <a:pt x="328929" y="203200"/>
                </a:lnTo>
                <a:lnTo>
                  <a:pt x="331470" y="195579"/>
                </a:lnTo>
                <a:lnTo>
                  <a:pt x="332740" y="186689"/>
                </a:lnTo>
                <a:lnTo>
                  <a:pt x="332740" y="179069"/>
                </a:lnTo>
                <a:lnTo>
                  <a:pt x="334010" y="170179"/>
                </a:lnTo>
                <a:lnTo>
                  <a:pt x="334010" y="162560"/>
                </a:lnTo>
                <a:lnTo>
                  <a:pt x="332740" y="153669"/>
                </a:lnTo>
              </a:path>
            </a:pathLst>
          </a:custGeom>
          <a:ln w="19048">
            <a:solidFill>
              <a:srgbClr val="000000"/>
            </a:solidFill>
          </a:ln>
        </p:spPr>
        <p:txBody>
          <a:bodyPr wrap="square" lIns="0" tIns="0" rIns="0" bIns="0" rtlCol="0"/>
          <a:lstStyle/>
          <a:p>
            <a:endParaRPr/>
          </a:p>
        </p:txBody>
      </p:sp>
      <p:sp>
        <p:nvSpPr>
          <p:cNvPr id="82" name="object 82"/>
          <p:cNvSpPr/>
          <p:nvPr/>
        </p:nvSpPr>
        <p:spPr>
          <a:xfrm>
            <a:off x="7686040" y="317246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83" name="object 83"/>
          <p:cNvSpPr/>
          <p:nvPr/>
        </p:nvSpPr>
        <p:spPr>
          <a:xfrm>
            <a:off x="7352030" y="350520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84" name="object 84"/>
          <p:cNvSpPr/>
          <p:nvPr/>
        </p:nvSpPr>
        <p:spPr>
          <a:xfrm>
            <a:off x="7620635" y="3227705"/>
            <a:ext cx="95248" cy="144778"/>
          </a:xfrm>
          <a:prstGeom prst="rect">
            <a:avLst/>
          </a:prstGeom>
          <a:blipFill>
            <a:blip r:embed="rId2" cstate="print"/>
            <a:stretch>
              <a:fillRect/>
            </a:stretch>
          </a:blipFill>
        </p:spPr>
        <p:txBody>
          <a:bodyPr wrap="square" lIns="0" tIns="0" rIns="0" bIns="0" rtlCol="0"/>
          <a:lstStyle/>
          <a:p>
            <a:endParaRPr/>
          </a:p>
        </p:txBody>
      </p:sp>
      <p:sp>
        <p:nvSpPr>
          <p:cNvPr id="85" name="object 85"/>
          <p:cNvSpPr/>
          <p:nvPr/>
        </p:nvSpPr>
        <p:spPr>
          <a:xfrm>
            <a:off x="7308850" y="3755390"/>
            <a:ext cx="334010" cy="334010"/>
          </a:xfrm>
          <a:custGeom>
            <a:avLst/>
            <a:gdLst/>
            <a:ahLst/>
            <a:cxnLst/>
            <a:rect l="l" t="t" r="r" b="b"/>
            <a:pathLst>
              <a:path w="334009" h="334010">
                <a:moveTo>
                  <a:pt x="167640" y="0"/>
                </a:moveTo>
                <a:lnTo>
                  <a:pt x="158750" y="1270"/>
                </a:lnTo>
                <a:lnTo>
                  <a:pt x="151129" y="1270"/>
                </a:lnTo>
                <a:lnTo>
                  <a:pt x="142240" y="2540"/>
                </a:lnTo>
                <a:lnTo>
                  <a:pt x="134620" y="3810"/>
                </a:lnTo>
                <a:lnTo>
                  <a:pt x="127000" y="5080"/>
                </a:lnTo>
                <a:lnTo>
                  <a:pt x="118109" y="7620"/>
                </a:lnTo>
                <a:lnTo>
                  <a:pt x="110490" y="10160"/>
                </a:lnTo>
                <a:lnTo>
                  <a:pt x="102870" y="13970"/>
                </a:lnTo>
                <a:lnTo>
                  <a:pt x="95250" y="16510"/>
                </a:lnTo>
                <a:lnTo>
                  <a:pt x="87629" y="20320"/>
                </a:lnTo>
                <a:lnTo>
                  <a:pt x="80009" y="24130"/>
                </a:lnTo>
                <a:lnTo>
                  <a:pt x="73659" y="29210"/>
                </a:lnTo>
                <a:lnTo>
                  <a:pt x="67309" y="34290"/>
                </a:lnTo>
                <a:lnTo>
                  <a:pt x="60959" y="39370"/>
                </a:lnTo>
                <a:lnTo>
                  <a:pt x="54609" y="44450"/>
                </a:lnTo>
                <a:lnTo>
                  <a:pt x="48259" y="50800"/>
                </a:lnTo>
                <a:lnTo>
                  <a:pt x="41909" y="57150"/>
                </a:lnTo>
                <a:lnTo>
                  <a:pt x="36829" y="63500"/>
                </a:lnTo>
                <a:lnTo>
                  <a:pt x="31750" y="69850"/>
                </a:lnTo>
                <a:lnTo>
                  <a:pt x="27940" y="76200"/>
                </a:lnTo>
                <a:lnTo>
                  <a:pt x="22859" y="83820"/>
                </a:lnTo>
                <a:lnTo>
                  <a:pt x="19050" y="91440"/>
                </a:lnTo>
                <a:lnTo>
                  <a:pt x="15240" y="97790"/>
                </a:lnTo>
                <a:lnTo>
                  <a:pt x="12700" y="105410"/>
                </a:lnTo>
                <a:lnTo>
                  <a:pt x="8890" y="114300"/>
                </a:lnTo>
                <a:lnTo>
                  <a:pt x="7620" y="121920"/>
                </a:lnTo>
                <a:lnTo>
                  <a:pt x="5079" y="129540"/>
                </a:lnTo>
                <a:lnTo>
                  <a:pt x="2540" y="138430"/>
                </a:lnTo>
                <a:lnTo>
                  <a:pt x="2540" y="146050"/>
                </a:lnTo>
                <a:lnTo>
                  <a:pt x="1270" y="154940"/>
                </a:lnTo>
                <a:lnTo>
                  <a:pt x="0" y="162560"/>
                </a:lnTo>
                <a:lnTo>
                  <a:pt x="0" y="171450"/>
                </a:lnTo>
                <a:lnTo>
                  <a:pt x="1270" y="179070"/>
                </a:lnTo>
                <a:lnTo>
                  <a:pt x="1270" y="187960"/>
                </a:lnTo>
                <a:lnTo>
                  <a:pt x="2540" y="195580"/>
                </a:lnTo>
                <a:lnTo>
                  <a:pt x="5079" y="204470"/>
                </a:lnTo>
                <a:lnTo>
                  <a:pt x="6350" y="212090"/>
                </a:lnTo>
                <a:lnTo>
                  <a:pt x="8890" y="219710"/>
                </a:lnTo>
                <a:lnTo>
                  <a:pt x="12700" y="227330"/>
                </a:lnTo>
                <a:lnTo>
                  <a:pt x="15240" y="234950"/>
                </a:lnTo>
                <a:lnTo>
                  <a:pt x="19050" y="242570"/>
                </a:lnTo>
                <a:lnTo>
                  <a:pt x="22859" y="250190"/>
                </a:lnTo>
                <a:lnTo>
                  <a:pt x="26670" y="257810"/>
                </a:lnTo>
                <a:lnTo>
                  <a:pt x="31750" y="264160"/>
                </a:lnTo>
                <a:lnTo>
                  <a:pt x="36829" y="270510"/>
                </a:lnTo>
                <a:lnTo>
                  <a:pt x="41909" y="276860"/>
                </a:lnTo>
                <a:lnTo>
                  <a:pt x="48259" y="283210"/>
                </a:lnTo>
                <a:lnTo>
                  <a:pt x="53340" y="289560"/>
                </a:lnTo>
                <a:lnTo>
                  <a:pt x="59690" y="294640"/>
                </a:lnTo>
                <a:lnTo>
                  <a:pt x="66040" y="299720"/>
                </a:lnTo>
                <a:lnTo>
                  <a:pt x="73659" y="304800"/>
                </a:lnTo>
                <a:lnTo>
                  <a:pt x="80009" y="309880"/>
                </a:lnTo>
                <a:lnTo>
                  <a:pt x="87629" y="313690"/>
                </a:lnTo>
                <a:lnTo>
                  <a:pt x="93979" y="317500"/>
                </a:lnTo>
                <a:lnTo>
                  <a:pt x="101600" y="320040"/>
                </a:lnTo>
                <a:lnTo>
                  <a:pt x="110490" y="323850"/>
                </a:lnTo>
                <a:lnTo>
                  <a:pt x="118109" y="326390"/>
                </a:lnTo>
                <a:lnTo>
                  <a:pt x="125729" y="328930"/>
                </a:lnTo>
                <a:lnTo>
                  <a:pt x="134620" y="330200"/>
                </a:lnTo>
                <a:lnTo>
                  <a:pt x="142240" y="331470"/>
                </a:lnTo>
                <a:lnTo>
                  <a:pt x="149859" y="332740"/>
                </a:lnTo>
                <a:lnTo>
                  <a:pt x="158750" y="334010"/>
                </a:lnTo>
                <a:lnTo>
                  <a:pt x="166370" y="334010"/>
                </a:lnTo>
                <a:lnTo>
                  <a:pt x="175259" y="334010"/>
                </a:lnTo>
                <a:lnTo>
                  <a:pt x="182879" y="332740"/>
                </a:lnTo>
                <a:lnTo>
                  <a:pt x="191770" y="331470"/>
                </a:lnTo>
                <a:lnTo>
                  <a:pt x="200659" y="330200"/>
                </a:lnTo>
                <a:lnTo>
                  <a:pt x="208279" y="328930"/>
                </a:lnTo>
                <a:lnTo>
                  <a:pt x="215900" y="326390"/>
                </a:lnTo>
                <a:lnTo>
                  <a:pt x="223520" y="323850"/>
                </a:lnTo>
                <a:lnTo>
                  <a:pt x="231140" y="321310"/>
                </a:lnTo>
                <a:lnTo>
                  <a:pt x="238759" y="317500"/>
                </a:lnTo>
                <a:lnTo>
                  <a:pt x="246379" y="313690"/>
                </a:lnTo>
                <a:lnTo>
                  <a:pt x="254000" y="309880"/>
                </a:lnTo>
                <a:lnTo>
                  <a:pt x="260350" y="304800"/>
                </a:lnTo>
                <a:lnTo>
                  <a:pt x="267970" y="299720"/>
                </a:lnTo>
                <a:lnTo>
                  <a:pt x="274320" y="294640"/>
                </a:lnTo>
                <a:lnTo>
                  <a:pt x="302259" y="264160"/>
                </a:lnTo>
                <a:lnTo>
                  <a:pt x="307340" y="257810"/>
                </a:lnTo>
                <a:lnTo>
                  <a:pt x="311150" y="250190"/>
                </a:lnTo>
                <a:lnTo>
                  <a:pt x="314959" y="243840"/>
                </a:lnTo>
                <a:lnTo>
                  <a:pt x="318770" y="236220"/>
                </a:lnTo>
                <a:lnTo>
                  <a:pt x="322579" y="228600"/>
                </a:lnTo>
                <a:lnTo>
                  <a:pt x="325120" y="220980"/>
                </a:lnTo>
                <a:lnTo>
                  <a:pt x="327659" y="212090"/>
                </a:lnTo>
                <a:lnTo>
                  <a:pt x="330200" y="204470"/>
                </a:lnTo>
                <a:lnTo>
                  <a:pt x="331470" y="196850"/>
                </a:lnTo>
                <a:lnTo>
                  <a:pt x="332740" y="187960"/>
                </a:lnTo>
                <a:lnTo>
                  <a:pt x="334009" y="180340"/>
                </a:lnTo>
                <a:lnTo>
                  <a:pt x="334009" y="171450"/>
                </a:lnTo>
                <a:lnTo>
                  <a:pt x="334009" y="163830"/>
                </a:lnTo>
                <a:lnTo>
                  <a:pt x="334009" y="154940"/>
                </a:lnTo>
              </a:path>
            </a:pathLst>
          </a:custGeom>
          <a:ln w="19048">
            <a:solidFill>
              <a:srgbClr val="000000"/>
            </a:solidFill>
          </a:ln>
        </p:spPr>
        <p:txBody>
          <a:bodyPr wrap="square" lIns="0" tIns="0" rIns="0" bIns="0" rtlCol="0"/>
          <a:lstStyle/>
          <a:p>
            <a:endParaRPr/>
          </a:p>
        </p:txBody>
      </p:sp>
      <p:sp>
        <p:nvSpPr>
          <p:cNvPr id="86" name="object 86"/>
          <p:cNvSpPr/>
          <p:nvPr/>
        </p:nvSpPr>
        <p:spPr>
          <a:xfrm>
            <a:off x="7642859" y="375539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87" name="object 87"/>
          <p:cNvSpPr/>
          <p:nvPr/>
        </p:nvSpPr>
        <p:spPr>
          <a:xfrm>
            <a:off x="7308850" y="408940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88" name="object 88"/>
          <p:cNvSpPr/>
          <p:nvPr/>
        </p:nvSpPr>
        <p:spPr>
          <a:xfrm>
            <a:off x="7578725" y="3811905"/>
            <a:ext cx="95248" cy="144778"/>
          </a:xfrm>
          <a:prstGeom prst="rect">
            <a:avLst/>
          </a:prstGeom>
          <a:blipFill>
            <a:blip r:embed="rId10" cstate="print"/>
            <a:stretch>
              <a:fillRect/>
            </a:stretch>
          </a:blipFill>
        </p:spPr>
        <p:txBody>
          <a:bodyPr wrap="square" lIns="0" tIns="0" rIns="0" bIns="0" rtlCol="0"/>
          <a:lstStyle/>
          <a:p>
            <a:endParaRPr/>
          </a:p>
        </p:txBody>
      </p:sp>
      <p:sp>
        <p:nvSpPr>
          <p:cNvPr id="89" name="object 89"/>
          <p:cNvSpPr/>
          <p:nvPr/>
        </p:nvSpPr>
        <p:spPr>
          <a:xfrm>
            <a:off x="6564630" y="3296920"/>
            <a:ext cx="332740" cy="334010"/>
          </a:xfrm>
          <a:custGeom>
            <a:avLst/>
            <a:gdLst/>
            <a:ahLst/>
            <a:cxnLst/>
            <a:rect l="l" t="t" r="r" b="b"/>
            <a:pathLst>
              <a:path w="332740" h="334010">
                <a:moveTo>
                  <a:pt x="166370" y="0"/>
                </a:moveTo>
                <a:lnTo>
                  <a:pt x="157479" y="1269"/>
                </a:lnTo>
                <a:lnTo>
                  <a:pt x="149860" y="1269"/>
                </a:lnTo>
                <a:lnTo>
                  <a:pt x="140970" y="2539"/>
                </a:lnTo>
                <a:lnTo>
                  <a:pt x="101600" y="12700"/>
                </a:lnTo>
                <a:lnTo>
                  <a:pt x="80010" y="25400"/>
                </a:lnTo>
                <a:lnTo>
                  <a:pt x="72390" y="29209"/>
                </a:lnTo>
                <a:lnTo>
                  <a:pt x="66040" y="34289"/>
                </a:lnTo>
                <a:lnTo>
                  <a:pt x="58420" y="39369"/>
                </a:lnTo>
                <a:lnTo>
                  <a:pt x="53340" y="44450"/>
                </a:lnTo>
                <a:lnTo>
                  <a:pt x="46990" y="50800"/>
                </a:lnTo>
                <a:lnTo>
                  <a:pt x="41910" y="57150"/>
                </a:lnTo>
                <a:lnTo>
                  <a:pt x="35560" y="63500"/>
                </a:lnTo>
                <a:lnTo>
                  <a:pt x="30479" y="69850"/>
                </a:lnTo>
                <a:lnTo>
                  <a:pt x="26670" y="76200"/>
                </a:lnTo>
                <a:lnTo>
                  <a:pt x="21590" y="83819"/>
                </a:lnTo>
                <a:lnTo>
                  <a:pt x="17779" y="91439"/>
                </a:lnTo>
                <a:lnTo>
                  <a:pt x="13970" y="97789"/>
                </a:lnTo>
                <a:lnTo>
                  <a:pt x="11429" y="106679"/>
                </a:lnTo>
                <a:lnTo>
                  <a:pt x="7620" y="114300"/>
                </a:lnTo>
                <a:lnTo>
                  <a:pt x="6350" y="121919"/>
                </a:lnTo>
                <a:lnTo>
                  <a:pt x="3810" y="129539"/>
                </a:lnTo>
                <a:lnTo>
                  <a:pt x="2540" y="138429"/>
                </a:lnTo>
                <a:lnTo>
                  <a:pt x="1270" y="146050"/>
                </a:lnTo>
                <a:lnTo>
                  <a:pt x="0" y="154939"/>
                </a:lnTo>
                <a:lnTo>
                  <a:pt x="0" y="162559"/>
                </a:lnTo>
                <a:lnTo>
                  <a:pt x="0" y="171450"/>
                </a:lnTo>
                <a:lnTo>
                  <a:pt x="0" y="179069"/>
                </a:lnTo>
                <a:lnTo>
                  <a:pt x="1270" y="187959"/>
                </a:lnTo>
                <a:lnTo>
                  <a:pt x="2540" y="195579"/>
                </a:lnTo>
                <a:lnTo>
                  <a:pt x="3810" y="204469"/>
                </a:lnTo>
                <a:lnTo>
                  <a:pt x="6350" y="212089"/>
                </a:lnTo>
                <a:lnTo>
                  <a:pt x="7620" y="219709"/>
                </a:lnTo>
                <a:lnTo>
                  <a:pt x="11429" y="227329"/>
                </a:lnTo>
                <a:lnTo>
                  <a:pt x="13970" y="234950"/>
                </a:lnTo>
                <a:lnTo>
                  <a:pt x="17779" y="242569"/>
                </a:lnTo>
                <a:lnTo>
                  <a:pt x="21590" y="250189"/>
                </a:lnTo>
                <a:lnTo>
                  <a:pt x="26670" y="257809"/>
                </a:lnTo>
                <a:lnTo>
                  <a:pt x="30479" y="264159"/>
                </a:lnTo>
                <a:lnTo>
                  <a:pt x="35560" y="270509"/>
                </a:lnTo>
                <a:lnTo>
                  <a:pt x="41910" y="276859"/>
                </a:lnTo>
                <a:lnTo>
                  <a:pt x="46990" y="283209"/>
                </a:lnTo>
                <a:lnTo>
                  <a:pt x="53340" y="289559"/>
                </a:lnTo>
                <a:lnTo>
                  <a:pt x="58420" y="294639"/>
                </a:lnTo>
                <a:lnTo>
                  <a:pt x="66040" y="299719"/>
                </a:lnTo>
                <a:lnTo>
                  <a:pt x="72390" y="304800"/>
                </a:lnTo>
                <a:lnTo>
                  <a:pt x="78740" y="308609"/>
                </a:lnTo>
                <a:lnTo>
                  <a:pt x="86360" y="313689"/>
                </a:lnTo>
                <a:lnTo>
                  <a:pt x="93979" y="317499"/>
                </a:lnTo>
                <a:lnTo>
                  <a:pt x="101600" y="321309"/>
                </a:lnTo>
                <a:lnTo>
                  <a:pt x="109220" y="323849"/>
                </a:lnTo>
                <a:lnTo>
                  <a:pt x="116840" y="326389"/>
                </a:lnTo>
                <a:lnTo>
                  <a:pt x="124460" y="328929"/>
                </a:lnTo>
                <a:lnTo>
                  <a:pt x="133350" y="330199"/>
                </a:lnTo>
                <a:lnTo>
                  <a:pt x="140970" y="331469"/>
                </a:lnTo>
                <a:lnTo>
                  <a:pt x="149860" y="332739"/>
                </a:lnTo>
                <a:lnTo>
                  <a:pt x="157479" y="332739"/>
                </a:lnTo>
                <a:lnTo>
                  <a:pt x="166370" y="334009"/>
                </a:lnTo>
                <a:lnTo>
                  <a:pt x="173990" y="332739"/>
                </a:lnTo>
                <a:lnTo>
                  <a:pt x="182879" y="332739"/>
                </a:lnTo>
                <a:lnTo>
                  <a:pt x="190500" y="331469"/>
                </a:lnTo>
                <a:lnTo>
                  <a:pt x="199390" y="330199"/>
                </a:lnTo>
                <a:lnTo>
                  <a:pt x="207010" y="328929"/>
                </a:lnTo>
                <a:lnTo>
                  <a:pt x="214629" y="326389"/>
                </a:lnTo>
                <a:lnTo>
                  <a:pt x="223520" y="323849"/>
                </a:lnTo>
                <a:lnTo>
                  <a:pt x="231140" y="321309"/>
                </a:lnTo>
                <a:lnTo>
                  <a:pt x="238760" y="317499"/>
                </a:lnTo>
                <a:lnTo>
                  <a:pt x="246379" y="313689"/>
                </a:lnTo>
                <a:lnTo>
                  <a:pt x="252729" y="308609"/>
                </a:lnTo>
                <a:lnTo>
                  <a:pt x="260350" y="304800"/>
                </a:lnTo>
                <a:lnTo>
                  <a:pt x="266700" y="299719"/>
                </a:lnTo>
                <a:lnTo>
                  <a:pt x="273050" y="294639"/>
                </a:lnTo>
                <a:lnTo>
                  <a:pt x="279400" y="289559"/>
                </a:lnTo>
                <a:lnTo>
                  <a:pt x="285750" y="283209"/>
                </a:lnTo>
                <a:lnTo>
                  <a:pt x="290829" y="278129"/>
                </a:lnTo>
                <a:lnTo>
                  <a:pt x="297179" y="270509"/>
                </a:lnTo>
                <a:lnTo>
                  <a:pt x="302260" y="264159"/>
                </a:lnTo>
                <a:lnTo>
                  <a:pt x="306070" y="257809"/>
                </a:lnTo>
                <a:lnTo>
                  <a:pt x="311150" y="250189"/>
                </a:lnTo>
                <a:lnTo>
                  <a:pt x="314960" y="243839"/>
                </a:lnTo>
                <a:lnTo>
                  <a:pt x="318770" y="236219"/>
                </a:lnTo>
                <a:lnTo>
                  <a:pt x="321310" y="228600"/>
                </a:lnTo>
                <a:lnTo>
                  <a:pt x="323850" y="219709"/>
                </a:lnTo>
                <a:lnTo>
                  <a:pt x="326390" y="212089"/>
                </a:lnTo>
                <a:lnTo>
                  <a:pt x="328929" y="204469"/>
                </a:lnTo>
                <a:lnTo>
                  <a:pt x="330200" y="195579"/>
                </a:lnTo>
                <a:lnTo>
                  <a:pt x="331470" y="187959"/>
                </a:lnTo>
                <a:lnTo>
                  <a:pt x="332740" y="179069"/>
                </a:lnTo>
                <a:lnTo>
                  <a:pt x="332740" y="171450"/>
                </a:lnTo>
                <a:lnTo>
                  <a:pt x="332740" y="162559"/>
                </a:lnTo>
                <a:lnTo>
                  <a:pt x="332740" y="154939"/>
                </a:lnTo>
              </a:path>
            </a:pathLst>
          </a:custGeom>
          <a:ln w="19048">
            <a:solidFill>
              <a:srgbClr val="000000"/>
            </a:solidFill>
          </a:ln>
        </p:spPr>
        <p:txBody>
          <a:bodyPr wrap="square" lIns="0" tIns="0" rIns="0" bIns="0" rtlCol="0"/>
          <a:lstStyle/>
          <a:p>
            <a:endParaRPr/>
          </a:p>
        </p:txBody>
      </p:sp>
      <p:sp>
        <p:nvSpPr>
          <p:cNvPr id="90" name="object 90"/>
          <p:cNvSpPr/>
          <p:nvPr/>
        </p:nvSpPr>
        <p:spPr>
          <a:xfrm>
            <a:off x="6897369" y="329692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91" name="object 91"/>
          <p:cNvSpPr/>
          <p:nvPr/>
        </p:nvSpPr>
        <p:spPr>
          <a:xfrm>
            <a:off x="6563359" y="363092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92" name="object 92"/>
          <p:cNvSpPr/>
          <p:nvPr/>
        </p:nvSpPr>
        <p:spPr>
          <a:xfrm>
            <a:off x="6833235" y="3353435"/>
            <a:ext cx="95248" cy="143508"/>
          </a:xfrm>
          <a:prstGeom prst="rect">
            <a:avLst/>
          </a:prstGeom>
          <a:blipFill>
            <a:blip r:embed="rId11" cstate="print"/>
            <a:stretch>
              <a:fillRect/>
            </a:stretch>
          </a:blipFill>
        </p:spPr>
        <p:txBody>
          <a:bodyPr wrap="square" lIns="0" tIns="0" rIns="0" bIns="0" rtlCol="0"/>
          <a:lstStyle/>
          <a:p>
            <a:endParaRPr/>
          </a:p>
        </p:txBody>
      </p:sp>
      <p:sp>
        <p:nvSpPr>
          <p:cNvPr id="93" name="object 93"/>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94" name="object 94"/>
          <p:cNvSpPr txBox="1"/>
          <p:nvPr/>
        </p:nvSpPr>
        <p:spPr>
          <a:xfrm>
            <a:off x="3765550" y="5369559"/>
            <a:ext cx="299593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The </a:t>
            </a:r>
            <a:r>
              <a:rPr sz="1800" spc="-5" dirty="0">
                <a:latin typeface="Arial"/>
                <a:cs typeface="Arial"/>
              </a:rPr>
              <a:t>'worker pool'</a:t>
            </a:r>
            <a:r>
              <a:rPr sz="1800" spc="-60" dirty="0">
                <a:latin typeface="Arial"/>
                <a:cs typeface="Arial"/>
              </a:rPr>
              <a:t> </a:t>
            </a:r>
            <a:r>
              <a:rPr sz="1800" spc="-5" dirty="0">
                <a:latin typeface="Arial"/>
                <a:cs typeface="Arial"/>
              </a:rPr>
              <a:t>architecture</a:t>
            </a:r>
            <a:endParaRPr sz="1800">
              <a:latin typeface="Arial"/>
              <a:cs typeface="Arial"/>
            </a:endParaRPr>
          </a:p>
        </p:txBody>
      </p:sp>
      <p:sp>
        <p:nvSpPr>
          <p:cNvPr id="95" name="object 95"/>
          <p:cNvSpPr txBox="1"/>
          <p:nvPr/>
        </p:nvSpPr>
        <p:spPr>
          <a:xfrm>
            <a:off x="3890009" y="5861050"/>
            <a:ext cx="5013960" cy="574040"/>
          </a:xfrm>
          <a:prstGeom prst="rect">
            <a:avLst/>
          </a:prstGeom>
        </p:spPr>
        <p:txBody>
          <a:bodyPr vert="horz" wrap="square" lIns="0" tIns="12700" rIns="0" bIns="0" rtlCol="0">
            <a:spAutoFit/>
          </a:bodyPr>
          <a:lstStyle/>
          <a:p>
            <a:pPr marL="12700" marR="5080">
              <a:lnSpc>
                <a:spcPct val="100000"/>
              </a:lnSpc>
              <a:spcBef>
                <a:spcPts val="100"/>
              </a:spcBef>
            </a:pPr>
            <a:r>
              <a:rPr sz="1800" spc="-15" dirty="0">
                <a:solidFill>
                  <a:srgbClr val="FF3300"/>
                </a:solidFill>
                <a:latin typeface="Arial"/>
                <a:cs typeface="Arial"/>
              </a:rPr>
              <a:t>See </a:t>
            </a:r>
            <a:r>
              <a:rPr sz="1800" spc="-5" dirty="0">
                <a:solidFill>
                  <a:srgbClr val="FF3300"/>
                </a:solidFill>
                <a:latin typeface="Arial"/>
                <a:cs typeface="Arial"/>
              </a:rPr>
              <a:t>Figure </a:t>
            </a:r>
            <a:r>
              <a:rPr sz="1800" spc="-10" dirty="0">
                <a:solidFill>
                  <a:srgbClr val="FF3300"/>
                </a:solidFill>
                <a:latin typeface="Arial"/>
                <a:cs typeface="Arial"/>
              </a:rPr>
              <a:t>4.6 </a:t>
            </a:r>
            <a:r>
              <a:rPr sz="1800" spc="-5" dirty="0">
                <a:solidFill>
                  <a:srgbClr val="FF3300"/>
                </a:solidFill>
                <a:latin typeface="Arial"/>
                <a:cs typeface="Arial"/>
              </a:rPr>
              <a:t>for </a:t>
            </a:r>
            <a:r>
              <a:rPr sz="1800" dirty="0">
                <a:solidFill>
                  <a:srgbClr val="FF3300"/>
                </a:solidFill>
                <a:latin typeface="Arial"/>
                <a:cs typeface="Arial"/>
              </a:rPr>
              <a:t>an </a:t>
            </a:r>
            <a:r>
              <a:rPr sz="1800" spc="-5" dirty="0">
                <a:solidFill>
                  <a:srgbClr val="FF3300"/>
                </a:solidFill>
                <a:latin typeface="Arial"/>
                <a:cs typeface="Arial"/>
              </a:rPr>
              <a:t>example </a:t>
            </a:r>
            <a:r>
              <a:rPr sz="1800" dirty="0">
                <a:solidFill>
                  <a:srgbClr val="FF3300"/>
                </a:solidFill>
                <a:latin typeface="Arial"/>
                <a:cs typeface="Arial"/>
              </a:rPr>
              <a:t>of </a:t>
            </a:r>
            <a:r>
              <a:rPr sz="1800" spc="-5" dirty="0">
                <a:solidFill>
                  <a:srgbClr val="FF3300"/>
                </a:solidFill>
                <a:latin typeface="Arial"/>
                <a:cs typeface="Arial"/>
              </a:rPr>
              <a:t>this architecture  programmed </a:t>
            </a:r>
            <a:r>
              <a:rPr sz="1800" spc="-10" dirty="0">
                <a:solidFill>
                  <a:srgbClr val="FF3300"/>
                </a:solidFill>
                <a:latin typeface="Arial"/>
                <a:cs typeface="Arial"/>
              </a:rPr>
              <a:t>in</a:t>
            </a:r>
            <a:r>
              <a:rPr sz="1800" dirty="0">
                <a:solidFill>
                  <a:srgbClr val="FF3300"/>
                </a:solidFill>
                <a:latin typeface="Arial"/>
                <a:cs typeface="Arial"/>
              </a:rPr>
              <a:t> </a:t>
            </a:r>
            <a:r>
              <a:rPr sz="1800" spc="-5" dirty="0">
                <a:solidFill>
                  <a:srgbClr val="FF3300"/>
                </a:solidFill>
                <a:latin typeface="Arial"/>
                <a:cs typeface="Arial"/>
              </a:rPr>
              <a:t>Java.</a:t>
            </a:r>
            <a:endParaRPr sz="180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3" name="object 3"/>
          <p:cNvSpPr txBox="1">
            <a:spLocks noGrp="1"/>
          </p:cNvSpPr>
          <p:nvPr>
            <p:ph type="title"/>
          </p:nvPr>
        </p:nvSpPr>
        <p:spPr>
          <a:xfrm>
            <a:off x="516890" y="477520"/>
            <a:ext cx="6513195" cy="452120"/>
          </a:xfrm>
          <a:prstGeom prst="rect">
            <a:avLst/>
          </a:prstGeom>
        </p:spPr>
        <p:txBody>
          <a:bodyPr vert="horz" wrap="square" lIns="0" tIns="12700" rIns="0" bIns="0" rtlCol="0">
            <a:spAutoFit/>
          </a:bodyPr>
          <a:lstStyle/>
          <a:p>
            <a:pPr marL="12700">
              <a:lnSpc>
                <a:spcPct val="100000"/>
              </a:lnSpc>
              <a:spcBef>
                <a:spcPts val="100"/>
              </a:spcBef>
            </a:pPr>
            <a:r>
              <a:rPr sz="2800" spc="-5" dirty="0"/>
              <a:t>Alternative </a:t>
            </a:r>
            <a:r>
              <a:rPr sz="2800" dirty="0"/>
              <a:t>server </a:t>
            </a:r>
            <a:r>
              <a:rPr sz="2800" spc="-5" dirty="0"/>
              <a:t>threading</a:t>
            </a:r>
            <a:r>
              <a:rPr sz="2800" spc="20" dirty="0"/>
              <a:t> </a:t>
            </a:r>
            <a:r>
              <a:rPr sz="2800" spc="-5" dirty="0"/>
              <a:t>architectures</a:t>
            </a:r>
            <a:endParaRPr sz="2800"/>
          </a:p>
        </p:txBody>
      </p:sp>
      <p:sp>
        <p:nvSpPr>
          <p:cNvPr id="4" name="object 4"/>
          <p:cNvSpPr txBox="1"/>
          <p:nvPr/>
        </p:nvSpPr>
        <p:spPr>
          <a:xfrm>
            <a:off x="808990" y="4156709"/>
            <a:ext cx="5618480" cy="299720"/>
          </a:xfrm>
          <a:prstGeom prst="rect">
            <a:avLst/>
          </a:prstGeom>
        </p:spPr>
        <p:txBody>
          <a:bodyPr vert="horz" wrap="square" lIns="0" tIns="12700" rIns="0" bIns="0" rtlCol="0">
            <a:spAutoFit/>
          </a:bodyPr>
          <a:lstStyle/>
          <a:p>
            <a:pPr marL="12700">
              <a:lnSpc>
                <a:spcPct val="100000"/>
              </a:lnSpc>
              <a:spcBef>
                <a:spcPts val="100"/>
              </a:spcBef>
              <a:tabLst>
                <a:tab pos="3043555" algn="l"/>
              </a:tabLst>
            </a:pPr>
            <a:r>
              <a:rPr sz="1800" spc="-10" dirty="0">
                <a:latin typeface="Arial"/>
                <a:cs typeface="Arial"/>
              </a:rPr>
              <a:t>a.</a:t>
            </a:r>
            <a:r>
              <a:rPr sz="1800" spc="10" dirty="0">
                <a:latin typeface="Arial"/>
                <a:cs typeface="Arial"/>
              </a:rPr>
              <a:t> </a:t>
            </a:r>
            <a:r>
              <a:rPr sz="1800" spc="-5" dirty="0">
                <a:latin typeface="Arial"/>
                <a:cs typeface="Arial"/>
              </a:rPr>
              <a:t>Thread-per-request	</a:t>
            </a:r>
            <a:r>
              <a:rPr sz="1800" spc="-10" dirty="0">
                <a:latin typeface="Arial"/>
                <a:cs typeface="Arial"/>
              </a:rPr>
              <a:t>b.</a:t>
            </a:r>
            <a:r>
              <a:rPr sz="1800" spc="-60" dirty="0">
                <a:latin typeface="Arial"/>
                <a:cs typeface="Arial"/>
              </a:rPr>
              <a:t> </a:t>
            </a:r>
            <a:r>
              <a:rPr sz="1800" spc="-5" dirty="0">
                <a:latin typeface="Arial"/>
                <a:cs typeface="Arial"/>
              </a:rPr>
              <a:t>Thread-per-connection</a:t>
            </a:r>
            <a:endParaRPr sz="1800">
              <a:latin typeface="Arial"/>
              <a:cs typeface="Arial"/>
            </a:endParaRPr>
          </a:p>
        </p:txBody>
      </p:sp>
      <p:sp>
        <p:nvSpPr>
          <p:cNvPr id="5" name="object 5"/>
          <p:cNvSpPr txBox="1"/>
          <p:nvPr/>
        </p:nvSpPr>
        <p:spPr>
          <a:xfrm>
            <a:off x="7137400" y="4156709"/>
            <a:ext cx="20802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c.</a:t>
            </a:r>
            <a:r>
              <a:rPr sz="1800" spc="-25" dirty="0">
                <a:latin typeface="Arial"/>
                <a:cs typeface="Arial"/>
              </a:rPr>
              <a:t> </a:t>
            </a:r>
            <a:r>
              <a:rPr sz="1800" spc="-10" dirty="0">
                <a:latin typeface="Arial"/>
                <a:cs typeface="Arial"/>
              </a:rPr>
              <a:t>Thread-per-object</a:t>
            </a:r>
            <a:endParaRPr sz="1800">
              <a:latin typeface="Arial"/>
              <a:cs typeface="Arial"/>
            </a:endParaRPr>
          </a:p>
        </p:txBody>
      </p:sp>
      <p:sp>
        <p:nvSpPr>
          <p:cNvPr id="6" name="object 6"/>
          <p:cNvSpPr/>
          <p:nvPr/>
        </p:nvSpPr>
        <p:spPr>
          <a:xfrm>
            <a:off x="1129030" y="2917189"/>
            <a:ext cx="270510" cy="273050"/>
          </a:xfrm>
          <a:custGeom>
            <a:avLst/>
            <a:gdLst/>
            <a:ahLst/>
            <a:cxnLst/>
            <a:rect l="l" t="t" r="r" b="b"/>
            <a:pathLst>
              <a:path w="270509" h="273050">
                <a:moveTo>
                  <a:pt x="135889" y="0"/>
                </a:moveTo>
                <a:lnTo>
                  <a:pt x="128269" y="0"/>
                </a:lnTo>
                <a:lnTo>
                  <a:pt x="121919" y="0"/>
                </a:lnTo>
                <a:lnTo>
                  <a:pt x="115569" y="1270"/>
                </a:lnTo>
                <a:lnTo>
                  <a:pt x="107950" y="2539"/>
                </a:lnTo>
                <a:lnTo>
                  <a:pt x="101600" y="3810"/>
                </a:lnTo>
                <a:lnTo>
                  <a:pt x="95250" y="6350"/>
                </a:lnTo>
                <a:lnTo>
                  <a:pt x="88900" y="7620"/>
                </a:lnTo>
                <a:lnTo>
                  <a:pt x="82550" y="10160"/>
                </a:lnTo>
                <a:lnTo>
                  <a:pt x="76200" y="13970"/>
                </a:lnTo>
                <a:lnTo>
                  <a:pt x="71119" y="16510"/>
                </a:lnTo>
                <a:lnTo>
                  <a:pt x="64769" y="20320"/>
                </a:lnTo>
                <a:lnTo>
                  <a:pt x="58419" y="24130"/>
                </a:lnTo>
                <a:lnTo>
                  <a:pt x="53339" y="27939"/>
                </a:lnTo>
                <a:lnTo>
                  <a:pt x="48259" y="31750"/>
                </a:lnTo>
                <a:lnTo>
                  <a:pt x="43179" y="36830"/>
                </a:lnTo>
                <a:lnTo>
                  <a:pt x="38100" y="40639"/>
                </a:lnTo>
                <a:lnTo>
                  <a:pt x="33019" y="45720"/>
                </a:lnTo>
                <a:lnTo>
                  <a:pt x="29209" y="50800"/>
                </a:lnTo>
                <a:lnTo>
                  <a:pt x="25400" y="57150"/>
                </a:lnTo>
                <a:lnTo>
                  <a:pt x="21589" y="62230"/>
                </a:lnTo>
                <a:lnTo>
                  <a:pt x="17779" y="68580"/>
                </a:lnTo>
                <a:lnTo>
                  <a:pt x="13969" y="73660"/>
                </a:lnTo>
                <a:lnTo>
                  <a:pt x="11429" y="80010"/>
                </a:lnTo>
                <a:lnTo>
                  <a:pt x="8889" y="86360"/>
                </a:lnTo>
                <a:lnTo>
                  <a:pt x="6350" y="92710"/>
                </a:lnTo>
                <a:lnTo>
                  <a:pt x="5079" y="99060"/>
                </a:lnTo>
                <a:lnTo>
                  <a:pt x="2539" y="106680"/>
                </a:lnTo>
                <a:lnTo>
                  <a:pt x="1269" y="113030"/>
                </a:lnTo>
                <a:lnTo>
                  <a:pt x="1269" y="119380"/>
                </a:lnTo>
                <a:lnTo>
                  <a:pt x="0" y="125730"/>
                </a:lnTo>
                <a:lnTo>
                  <a:pt x="0" y="133350"/>
                </a:lnTo>
                <a:lnTo>
                  <a:pt x="0" y="139700"/>
                </a:lnTo>
                <a:lnTo>
                  <a:pt x="0" y="147320"/>
                </a:lnTo>
                <a:lnTo>
                  <a:pt x="1269" y="153670"/>
                </a:lnTo>
                <a:lnTo>
                  <a:pt x="1269" y="160020"/>
                </a:lnTo>
                <a:lnTo>
                  <a:pt x="2539" y="166370"/>
                </a:lnTo>
                <a:lnTo>
                  <a:pt x="5079" y="173989"/>
                </a:lnTo>
                <a:lnTo>
                  <a:pt x="6350" y="180339"/>
                </a:lnTo>
                <a:lnTo>
                  <a:pt x="8889" y="186689"/>
                </a:lnTo>
                <a:lnTo>
                  <a:pt x="11429" y="193039"/>
                </a:lnTo>
                <a:lnTo>
                  <a:pt x="15239" y="198120"/>
                </a:lnTo>
                <a:lnTo>
                  <a:pt x="17779" y="204470"/>
                </a:lnTo>
                <a:lnTo>
                  <a:pt x="21589" y="210820"/>
                </a:lnTo>
                <a:lnTo>
                  <a:pt x="25400" y="215900"/>
                </a:lnTo>
                <a:lnTo>
                  <a:pt x="29209" y="222250"/>
                </a:lnTo>
                <a:lnTo>
                  <a:pt x="34289" y="226060"/>
                </a:lnTo>
                <a:lnTo>
                  <a:pt x="38100" y="231139"/>
                </a:lnTo>
                <a:lnTo>
                  <a:pt x="43179" y="236220"/>
                </a:lnTo>
                <a:lnTo>
                  <a:pt x="76200" y="259080"/>
                </a:lnTo>
                <a:lnTo>
                  <a:pt x="82550" y="261620"/>
                </a:lnTo>
                <a:lnTo>
                  <a:pt x="88900" y="264160"/>
                </a:lnTo>
                <a:lnTo>
                  <a:pt x="95250" y="266700"/>
                </a:lnTo>
                <a:lnTo>
                  <a:pt x="101600" y="267970"/>
                </a:lnTo>
                <a:lnTo>
                  <a:pt x="109219" y="270510"/>
                </a:lnTo>
                <a:lnTo>
                  <a:pt x="115569" y="271780"/>
                </a:lnTo>
                <a:lnTo>
                  <a:pt x="121919" y="271780"/>
                </a:lnTo>
                <a:lnTo>
                  <a:pt x="128269" y="273050"/>
                </a:lnTo>
                <a:lnTo>
                  <a:pt x="135889" y="273050"/>
                </a:lnTo>
                <a:lnTo>
                  <a:pt x="142239" y="273050"/>
                </a:lnTo>
                <a:lnTo>
                  <a:pt x="148589" y="271780"/>
                </a:lnTo>
                <a:lnTo>
                  <a:pt x="156209" y="271780"/>
                </a:lnTo>
                <a:lnTo>
                  <a:pt x="162559" y="270510"/>
                </a:lnTo>
                <a:lnTo>
                  <a:pt x="168909" y="267970"/>
                </a:lnTo>
                <a:lnTo>
                  <a:pt x="175259" y="266700"/>
                </a:lnTo>
                <a:lnTo>
                  <a:pt x="181609" y="264160"/>
                </a:lnTo>
                <a:lnTo>
                  <a:pt x="187959" y="261620"/>
                </a:lnTo>
                <a:lnTo>
                  <a:pt x="194309" y="259080"/>
                </a:lnTo>
                <a:lnTo>
                  <a:pt x="200659" y="256539"/>
                </a:lnTo>
                <a:lnTo>
                  <a:pt x="205739" y="252730"/>
                </a:lnTo>
                <a:lnTo>
                  <a:pt x="212089" y="248920"/>
                </a:lnTo>
                <a:lnTo>
                  <a:pt x="217169" y="245110"/>
                </a:lnTo>
                <a:lnTo>
                  <a:pt x="222250" y="241300"/>
                </a:lnTo>
                <a:lnTo>
                  <a:pt x="227329" y="236220"/>
                </a:lnTo>
                <a:lnTo>
                  <a:pt x="232409" y="231139"/>
                </a:lnTo>
                <a:lnTo>
                  <a:pt x="237489" y="226060"/>
                </a:lnTo>
                <a:lnTo>
                  <a:pt x="241300" y="220980"/>
                </a:lnTo>
                <a:lnTo>
                  <a:pt x="245109" y="215900"/>
                </a:lnTo>
                <a:lnTo>
                  <a:pt x="248919" y="209550"/>
                </a:lnTo>
                <a:lnTo>
                  <a:pt x="252729" y="204470"/>
                </a:lnTo>
                <a:lnTo>
                  <a:pt x="256539" y="198120"/>
                </a:lnTo>
                <a:lnTo>
                  <a:pt x="259079" y="191770"/>
                </a:lnTo>
                <a:lnTo>
                  <a:pt x="261619" y="185420"/>
                </a:lnTo>
                <a:lnTo>
                  <a:pt x="264159" y="179070"/>
                </a:lnTo>
                <a:lnTo>
                  <a:pt x="265429" y="172720"/>
                </a:lnTo>
                <a:lnTo>
                  <a:pt x="267969" y="166370"/>
                </a:lnTo>
                <a:lnTo>
                  <a:pt x="269239" y="160020"/>
                </a:lnTo>
                <a:lnTo>
                  <a:pt x="270509" y="153670"/>
                </a:lnTo>
                <a:lnTo>
                  <a:pt x="270509" y="146050"/>
                </a:lnTo>
                <a:lnTo>
                  <a:pt x="270509" y="139700"/>
                </a:lnTo>
                <a:lnTo>
                  <a:pt x="270509" y="133350"/>
                </a:lnTo>
                <a:lnTo>
                  <a:pt x="270509" y="125730"/>
                </a:lnTo>
              </a:path>
            </a:pathLst>
          </a:custGeom>
          <a:ln w="19048">
            <a:solidFill>
              <a:srgbClr val="000000"/>
            </a:solidFill>
          </a:ln>
        </p:spPr>
        <p:txBody>
          <a:bodyPr wrap="square" lIns="0" tIns="0" rIns="0" bIns="0" rtlCol="0"/>
          <a:lstStyle/>
          <a:p>
            <a:endParaRPr/>
          </a:p>
        </p:txBody>
      </p:sp>
      <p:sp>
        <p:nvSpPr>
          <p:cNvPr id="7" name="object 7"/>
          <p:cNvSpPr/>
          <p:nvPr/>
        </p:nvSpPr>
        <p:spPr>
          <a:xfrm>
            <a:off x="1399539" y="291718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8" name="object 8"/>
          <p:cNvSpPr/>
          <p:nvPr/>
        </p:nvSpPr>
        <p:spPr>
          <a:xfrm>
            <a:off x="1127760" y="319023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9" name="object 9"/>
          <p:cNvSpPr/>
          <p:nvPr/>
        </p:nvSpPr>
        <p:spPr>
          <a:xfrm>
            <a:off x="1345565" y="2961005"/>
            <a:ext cx="81278" cy="12191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854200" y="2284729"/>
            <a:ext cx="271780" cy="273050"/>
          </a:xfrm>
          <a:custGeom>
            <a:avLst/>
            <a:gdLst/>
            <a:ahLst/>
            <a:cxnLst/>
            <a:rect l="l" t="t" r="r" b="b"/>
            <a:pathLst>
              <a:path w="271780" h="273050">
                <a:moveTo>
                  <a:pt x="135889" y="0"/>
                </a:moveTo>
                <a:lnTo>
                  <a:pt x="129539" y="0"/>
                </a:lnTo>
                <a:lnTo>
                  <a:pt x="123189" y="0"/>
                </a:lnTo>
                <a:lnTo>
                  <a:pt x="115569" y="1270"/>
                </a:lnTo>
                <a:lnTo>
                  <a:pt x="109219" y="2540"/>
                </a:lnTo>
                <a:lnTo>
                  <a:pt x="102869" y="3810"/>
                </a:lnTo>
                <a:lnTo>
                  <a:pt x="96519" y="6350"/>
                </a:lnTo>
                <a:lnTo>
                  <a:pt x="90169" y="7620"/>
                </a:lnTo>
                <a:lnTo>
                  <a:pt x="83819" y="10160"/>
                </a:lnTo>
                <a:lnTo>
                  <a:pt x="77469" y="13970"/>
                </a:lnTo>
                <a:lnTo>
                  <a:pt x="71119" y="16510"/>
                </a:lnTo>
                <a:lnTo>
                  <a:pt x="64769" y="20320"/>
                </a:lnTo>
                <a:lnTo>
                  <a:pt x="59689" y="24130"/>
                </a:lnTo>
                <a:lnTo>
                  <a:pt x="54610" y="27940"/>
                </a:lnTo>
                <a:lnTo>
                  <a:pt x="48260" y="31750"/>
                </a:lnTo>
                <a:lnTo>
                  <a:pt x="43180" y="35560"/>
                </a:lnTo>
                <a:lnTo>
                  <a:pt x="38100" y="40640"/>
                </a:lnTo>
                <a:lnTo>
                  <a:pt x="34289" y="45720"/>
                </a:lnTo>
                <a:lnTo>
                  <a:pt x="30480" y="50800"/>
                </a:lnTo>
                <a:lnTo>
                  <a:pt x="25400" y="57150"/>
                </a:lnTo>
                <a:lnTo>
                  <a:pt x="21589" y="62230"/>
                </a:lnTo>
                <a:lnTo>
                  <a:pt x="19050" y="67310"/>
                </a:lnTo>
                <a:lnTo>
                  <a:pt x="15239" y="73660"/>
                </a:lnTo>
                <a:lnTo>
                  <a:pt x="11430" y="80010"/>
                </a:lnTo>
                <a:lnTo>
                  <a:pt x="8889" y="86360"/>
                </a:lnTo>
                <a:lnTo>
                  <a:pt x="7619" y="92710"/>
                </a:lnTo>
                <a:lnTo>
                  <a:pt x="5080" y="99060"/>
                </a:lnTo>
                <a:lnTo>
                  <a:pt x="3810" y="105410"/>
                </a:lnTo>
                <a:lnTo>
                  <a:pt x="2539" y="113030"/>
                </a:lnTo>
                <a:lnTo>
                  <a:pt x="1269" y="119380"/>
                </a:lnTo>
                <a:lnTo>
                  <a:pt x="0" y="125730"/>
                </a:lnTo>
                <a:lnTo>
                  <a:pt x="0" y="132080"/>
                </a:lnTo>
                <a:lnTo>
                  <a:pt x="0" y="139700"/>
                </a:lnTo>
                <a:lnTo>
                  <a:pt x="0" y="146050"/>
                </a:lnTo>
                <a:lnTo>
                  <a:pt x="1269" y="153670"/>
                </a:lnTo>
                <a:lnTo>
                  <a:pt x="2539" y="160020"/>
                </a:lnTo>
                <a:lnTo>
                  <a:pt x="3810" y="166370"/>
                </a:lnTo>
                <a:lnTo>
                  <a:pt x="5080" y="172720"/>
                </a:lnTo>
                <a:lnTo>
                  <a:pt x="7619" y="180340"/>
                </a:lnTo>
                <a:lnTo>
                  <a:pt x="8889" y="185420"/>
                </a:lnTo>
                <a:lnTo>
                  <a:pt x="11430" y="193040"/>
                </a:lnTo>
                <a:lnTo>
                  <a:pt x="15239" y="198120"/>
                </a:lnTo>
                <a:lnTo>
                  <a:pt x="19050" y="204470"/>
                </a:lnTo>
                <a:lnTo>
                  <a:pt x="21589" y="210820"/>
                </a:lnTo>
                <a:lnTo>
                  <a:pt x="25400" y="215900"/>
                </a:lnTo>
                <a:lnTo>
                  <a:pt x="29210" y="220980"/>
                </a:lnTo>
                <a:lnTo>
                  <a:pt x="34289" y="226060"/>
                </a:lnTo>
                <a:lnTo>
                  <a:pt x="38100" y="231140"/>
                </a:lnTo>
                <a:lnTo>
                  <a:pt x="43180" y="236220"/>
                </a:lnTo>
                <a:lnTo>
                  <a:pt x="48260" y="241300"/>
                </a:lnTo>
                <a:lnTo>
                  <a:pt x="54610" y="245110"/>
                </a:lnTo>
                <a:lnTo>
                  <a:pt x="59689" y="248920"/>
                </a:lnTo>
                <a:lnTo>
                  <a:pt x="64769" y="252730"/>
                </a:lnTo>
                <a:lnTo>
                  <a:pt x="71119" y="256540"/>
                </a:lnTo>
                <a:lnTo>
                  <a:pt x="77469" y="259080"/>
                </a:lnTo>
                <a:lnTo>
                  <a:pt x="83819" y="261620"/>
                </a:lnTo>
                <a:lnTo>
                  <a:pt x="90169" y="264160"/>
                </a:lnTo>
                <a:lnTo>
                  <a:pt x="96519" y="266700"/>
                </a:lnTo>
                <a:lnTo>
                  <a:pt x="102869" y="267970"/>
                </a:lnTo>
                <a:lnTo>
                  <a:pt x="109219" y="269240"/>
                </a:lnTo>
                <a:lnTo>
                  <a:pt x="115569" y="271780"/>
                </a:lnTo>
                <a:lnTo>
                  <a:pt x="123189" y="271780"/>
                </a:lnTo>
                <a:lnTo>
                  <a:pt x="129539" y="273050"/>
                </a:lnTo>
                <a:lnTo>
                  <a:pt x="135889" y="273050"/>
                </a:lnTo>
                <a:lnTo>
                  <a:pt x="143510" y="273050"/>
                </a:lnTo>
                <a:lnTo>
                  <a:pt x="149860" y="271780"/>
                </a:lnTo>
                <a:lnTo>
                  <a:pt x="156210" y="271780"/>
                </a:lnTo>
                <a:lnTo>
                  <a:pt x="163830" y="270510"/>
                </a:lnTo>
                <a:lnTo>
                  <a:pt x="170180" y="267970"/>
                </a:lnTo>
                <a:lnTo>
                  <a:pt x="176530" y="266700"/>
                </a:lnTo>
                <a:lnTo>
                  <a:pt x="182880" y="264160"/>
                </a:lnTo>
                <a:lnTo>
                  <a:pt x="189230" y="261620"/>
                </a:lnTo>
                <a:lnTo>
                  <a:pt x="195580" y="259080"/>
                </a:lnTo>
                <a:lnTo>
                  <a:pt x="201930" y="256540"/>
                </a:lnTo>
                <a:lnTo>
                  <a:pt x="207010" y="252730"/>
                </a:lnTo>
                <a:lnTo>
                  <a:pt x="213360" y="248920"/>
                </a:lnTo>
                <a:lnTo>
                  <a:pt x="218439" y="245110"/>
                </a:lnTo>
                <a:lnTo>
                  <a:pt x="223519" y="241300"/>
                </a:lnTo>
                <a:lnTo>
                  <a:pt x="228600" y="236220"/>
                </a:lnTo>
                <a:lnTo>
                  <a:pt x="233680" y="231140"/>
                </a:lnTo>
                <a:lnTo>
                  <a:pt x="237489" y="226060"/>
                </a:lnTo>
                <a:lnTo>
                  <a:pt x="242569" y="220980"/>
                </a:lnTo>
                <a:lnTo>
                  <a:pt x="246380" y="215900"/>
                </a:lnTo>
                <a:lnTo>
                  <a:pt x="250189" y="210820"/>
                </a:lnTo>
                <a:lnTo>
                  <a:pt x="254000" y="204470"/>
                </a:lnTo>
                <a:lnTo>
                  <a:pt x="257810" y="198120"/>
                </a:lnTo>
                <a:lnTo>
                  <a:pt x="260350" y="193040"/>
                </a:lnTo>
                <a:lnTo>
                  <a:pt x="262889" y="186690"/>
                </a:lnTo>
                <a:lnTo>
                  <a:pt x="265430" y="180340"/>
                </a:lnTo>
                <a:lnTo>
                  <a:pt x="266700" y="172720"/>
                </a:lnTo>
                <a:lnTo>
                  <a:pt x="269239" y="166370"/>
                </a:lnTo>
                <a:lnTo>
                  <a:pt x="270510" y="160020"/>
                </a:lnTo>
                <a:lnTo>
                  <a:pt x="271780" y="153670"/>
                </a:lnTo>
                <a:lnTo>
                  <a:pt x="271780" y="147320"/>
                </a:lnTo>
                <a:lnTo>
                  <a:pt x="271780" y="139700"/>
                </a:lnTo>
                <a:lnTo>
                  <a:pt x="271780" y="133350"/>
                </a:lnTo>
                <a:lnTo>
                  <a:pt x="271780" y="125730"/>
                </a:lnTo>
              </a:path>
            </a:pathLst>
          </a:custGeom>
          <a:ln w="19048">
            <a:solidFill>
              <a:srgbClr val="000000"/>
            </a:solidFill>
          </a:ln>
        </p:spPr>
        <p:txBody>
          <a:bodyPr wrap="square" lIns="0" tIns="0" rIns="0" bIns="0" rtlCol="0"/>
          <a:lstStyle/>
          <a:p>
            <a:endParaRPr/>
          </a:p>
        </p:txBody>
      </p:sp>
      <p:sp>
        <p:nvSpPr>
          <p:cNvPr id="11" name="object 11"/>
          <p:cNvSpPr/>
          <p:nvPr/>
        </p:nvSpPr>
        <p:spPr>
          <a:xfrm>
            <a:off x="2125979" y="228472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12" name="object 12"/>
          <p:cNvSpPr/>
          <p:nvPr/>
        </p:nvSpPr>
        <p:spPr>
          <a:xfrm>
            <a:off x="1854200" y="255777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13" name="object 13"/>
          <p:cNvSpPr/>
          <p:nvPr/>
        </p:nvSpPr>
        <p:spPr>
          <a:xfrm>
            <a:off x="2072005" y="2328545"/>
            <a:ext cx="82548" cy="12191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870710" y="3509009"/>
            <a:ext cx="271780" cy="273050"/>
          </a:xfrm>
          <a:custGeom>
            <a:avLst/>
            <a:gdLst/>
            <a:ahLst/>
            <a:cxnLst/>
            <a:rect l="l" t="t" r="r" b="b"/>
            <a:pathLst>
              <a:path w="271780" h="273050">
                <a:moveTo>
                  <a:pt x="135889" y="0"/>
                </a:moveTo>
                <a:lnTo>
                  <a:pt x="128269" y="0"/>
                </a:lnTo>
                <a:lnTo>
                  <a:pt x="121919" y="1269"/>
                </a:lnTo>
                <a:lnTo>
                  <a:pt x="115569" y="1269"/>
                </a:lnTo>
                <a:lnTo>
                  <a:pt x="107950" y="2539"/>
                </a:lnTo>
                <a:lnTo>
                  <a:pt x="101600" y="5079"/>
                </a:lnTo>
                <a:lnTo>
                  <a:pt x="95250" y="6350"/>
                </a:lnTo>
                <a:lnTo>
                  <a:pt x="88900" y="8889"/>
                </a:lnTo>
                <a:lnTo>
                  <a:pt x="82550" y="11429"/>
                </a:lnTo>
                <a:lnTo>
                  <a:pt x="76200" y="13969"/>
                </a:lnTo>
                <a:lnTo>
                  <a:pt x="69850" y="16510"/>
                </a:lnTo>
                <a:lnTo>
                  <a:pt x="64769" y="20319"/>
                </a:lnTo>
                <a:lnTo>
                  <a:pt x="58419" y="24129"/>
                </a:lnTo>
                <a:lnTo>
                  <a:pt x="53339" y="27939"/>
                </a:lnTo>
                <a:lnTo>
                  <a:pt x="48259" y="31750"/>
                </a:lnTo>
                <a:lnTo>
                  <a:pt x="43179" y="36829"/>
                </a:lnTo>
                <a:lnTo>
                  <a:pt x="38100" y="41910"/>
                </a:lnTo>
                <a:lnTo>
                  <a:pt x="34289" y="45719"/>
                </a:lnTo>
                <a:lnTo>
                  <a:pt x="29209" y="52069"/>
                </a:lnTo>
                <a:lnTo>
                  <a:pt x="25400" y="57150"/>
                </a:lnTo>
                <a:lnTo>
                  <a:pt x="21589" y="62229"/>
                </a:lnTo>
                <a:lnTo>
                  <a:pt x="17779" y="68579"/>
                </a:lnTo>
                <a:lnTo>
                  <a:pt x="15239" y="74929"/>
                </a:lnTo>
                <a:lnTo>
                  <a:pt x="11429" y="80010"/>
                </a:lnTo>
                <a:lnTo>
                  <a:pt x="8889" y="87629"/>
                </a:lnTo>
                <a:lnTo>
                  <a:pt x="6350" y="92710"/>
                </a:lnTo>
                <a:lnTo>
                  <a:pt x="5079" y="100329"/>
                </a:lnTo>
                <a:lnTo>
                  <a:pt x="2539" y="106679"/>
                </a:lnTo>
                <a:lnTo>
                  <a:pt x="1269" y="113029"/>
                </a:lnTo>
                <a:lnTo>
                  <a:pt x="0" y="119379"/>
                </a:lnTo>
                <a:lnTo>
                  <a:pt x="0" y="153669"/>
                </a:lnTo>
                <a:lnTo>
                  <a:pt x="1269" y="160019"/>
                </a:lnTo>
                <a:lnTo>
                  <a:pt x="2539" y="167639"/>
                </a:lnTo>
                <a:lnTo>
                  <a:pt x="5079" y="173989"/>
                </a:lnTo>
                <a:lnTo>
                  <a:pt x="6350" y="180339"/>
                </a:lnTo>
                <a:lnTo>
                  <a:pt x="8889" y="186689"/>
                </a:lnTo>
                <a:lnTo>
                  <a:pt x="11429" y="193039"/>
                </a:lnTo>
                <a:lnTo>
                  <a:pt x="15239" y="199389"/>
                </a:lnTo>
                <a:lnTo>
                  <a:pt x="17779" y="205739"/>
                </a:lnTo>
                <a:lnTo>
                  <a:pt x="21589" y="210819"/>
                </a:lnTo>
                <a:lnTo>
                  <a:pt x="25400" y="215900"/>
                </a:lnTo>
                <a:lnTo>
                  <a:pt x="29209" y="222250"/>
                </a:lnTo>
                <a:lnTo>
                  <a:pt x="34289" y="227329"/>
                </a:lnTo>
                <a:lnTo>
                  <a:pt x="38100" y="232409"/>
                </a:lnTo>
                <a:lnTo>
                  <a:pt x="43179" y="236219"/>
                </a:lnTo>
                <a:lnTo>
                  <a:pt x="48259" y="241300"/>
                </a:lnTo>
                <a:lnTo>
                  <a:pt x="53339" y="245109"/>
                </a:lnTo>
                <a:lnTo>
                  <a:pt x="58419" y="248919"/>
                </a:lnTo>
                <a:lnTo>
                  <a:pt x="64769" y="252729"/>
                </a:lnTo>
                <a:lnTo>
                  <a:pt x="71119" y="256539"/>
                </a:lnTo>
                <a:lnTo>
                  <a:pt x="76200" y="260350"/>
                </a:lnTo>
                <a:lnTo>
                  <a:pt x="82550" y="262889"/>
                </a:lnTo>
                <a:lnTo>
                  <a:pt x="88900" y="265429"/>
                </a:lnTo>
                <a:lnTo>
                  <a:pt x="95250" y="266700"/>
                </a:lnTo>
                <a:lnTo>
                  <a:pt x="101600" y="269239"/>
                </a:lnTo>
                <a:lnTo>
                  <a:pt x="109219" y="270509"/>
                </a:lnTo>
                <a:lnTo>
                  <a:pt x="115569" y="271779"/>
                </a:lnTo>
                <a:lnTo>
                  <a:pt x="121919" y="273050"/>
                </a:lnTo>
                <a:lnTo>
                  <a:pt x="129539" y="273050"/>
                </a:lnTo>
                <a:lnTo>
                  <a:pt x="135889" y="273050"/>
                </a:lnTo>
                <a:lnTo>
                  <a:pt x="142239" y="273050"/>
                </a:lnTo>
                <a:lnTo>
                  <a:pt x="149859" y="273050"/>
                </a:lnTo>
                <a:lnTo>
                  <a:pt x="156209" y="271779"/>
                </a:lnTo>
                <a:lnTo>
                  <a:pt x="162559" y="270509"/>
                </a:lnTo>
                <a:lnTo>
                  <a:pt x="168909" y="269239"/>
                </a:lnTo>
                <a:lnTo>
                  <a:pt x="175259" y="266700"/>
                </a:lnTo>
                <a:lnTo>
                  <a:pt x="182879" y="265429"/>
                </a:lnTo>
                <a:lnTo>
                  <a:pt x="187959" y="262889"/>
                </a:lnTo>
                <a:lnTo>
                  <a:pt x="194309" y="259079"/>
                </a:lnTo>
                <a:lnTo>
                  <a:pt x="200659" y="256539"/>
                </a:lnTo>
                <a:lnTo>
                  <a:pt x="207009" y="252729"/>
                </a:lnTo>
                <a:lnTo>
                  <a:pt x="212089" y="248919"/>
                </a:lnTo>
                <a:lnTo>
                  <a:pt x="218439" y="245109"/>
                </a:lnTo>
                <a:lnTo>
                  <a:pt x="223519" y="241300"/>
                </a:lnTo>
                <a:lnTo>
                  <a:pt x="228600" y="236219"/>
                </a:lnTo>
                <a:lnTo>
                  <a:pt x="233679" y="231139"/>
                </a:lnTo>
                <a:lnTo>
                  <a:pt x="237489" y="227329"/>
                </a:lnTo>
                <a:lnTo>
                  <a:pt x="242569" y="222250"/>
                </a:lnTo>
                <a:lnTo>
                  <a:pt x="246379" y="215900"/>
                </a:lnTo>
                <a:lnTo>
                  <a:pt x="250189" y="210819"/>
                </a:lnTo>
                <a:lnTo>
                  <a:pt x="254000" y="204469"/>
                </a:lnTo>
                <a:lnTo>
                  <a:pt x="256539" y="198119"/>
                </a:lnTo>
                <a:lnTo>
                  <a:pt x="260350" y="193039"/>
                </a:lnTo>
                <a:lnTo>
                  <a:pt x="262889" y="186689"/>
                </a:lnTo>
                <a:lnTo>
                  <a:pt x="265429" y="180339"/>
                </a:lnTo>
                <a:lnTo>
                  <a:pt x="266700" y="173989"/>
                </a:lnTo>
                <a:lnTo>
                  <a:pt x="267969" y="166369"/>
                </a:lnTo>
                <a:lnTo>
                  <a:pt x="269239" y="160019"/>
                </a:lnTo>
                <a:lnTo>
                  <a:pt x="270509" y="153669"/>
                </a:lnTo>
                <a:lnTo>
                  <a:pt x="271779" y="147319"/>
                </a:lnTo>
                <a:lnTo>
                  <a:pt x="271779" y="139700"/>
                </a:lnTo>
                <a:lnTo>
                  <a:pt x="271779" y="133350"/>
                </a:lnTo>
                <a:lnTo>
                  <a:pt x="271779" y="125729"/>
                </a:lnTo>
              </a:path>
            </a:pathLst>
          </a:custGeom>
          <a:ln w="19048">
            <a:solidFill>
              <a:srgbClr val="000000"/>
            </a:solidFill>
          </a:ln>
        </p:spPr>
        <p:txBody>
          <a:bodyPr wrap="square" lIns="0" tIns="0" rIns="0" bIns="0" rtlCol="0"/>
          <a:lstStyle/>
          <a:p>
            <a:endParaRPr/>
          </a:p>
        </p:txBody>
      </p:sp>
      <p:sp>
        <p:nvSpPr>
          <p:cNvPr id="15" name="object 15"/>
          <p:cNvSpPr/>
          <p:nvPr/>
        </p:nvSpPr>
        <p:spPr>
          <a:xfrm>
            <a:off x="2142489" y="350900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16" name="object 16"/>
          <p:cNvSpPr/>
          <p:nvPr/>
        </p:nvSpPr>
        <p:spPr>
          <a:xfrm>
            <a:off x="1870710" y="378205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17" name="object 17"/>
          <p:cNvSpPr/>
          <p:nvPr/>
        </p:nvSpPr>
        <p:spPr>
          <a:xfrm>
            <a:off x="2088515" y="3554095"/>
            <a:ext cx="81278" cy="12191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4970779" y="2377439"/>
            <a:ext cx="271780" cy="273050"/>
          </a:xfrm>
          <a:custGeom>
            <a:avLst/>
            <a:gdLst/>
            <a:ahLst/>
            <a:cxnLst/>
            <a:rect l="l" t="t" r="r" b="b"/>
            <a:pathLst>
              <a:path w="271779" h="273050">
                <a:moveTo>
                  <a:pt x="135890" y="0"/>
                </a:moveTo>
                <a:lnTo>
                  <a:pt x="129540" y="0"/>
                </a:lnTo>
                <a:lnTo>
                  <a:pt x="121920" y="1270"/>
                </a:lnTo>
                <a:lnTo>
                  <a:pt x="115570" y="1270"/>
                </a:lnTo>
                <a:lnTo>
                  <a:pt x="109220" y="3810"/>
                </a:lnTo>
                <a:lnTo>
                  <a:pt x="102870" y="5080"/>
                </a:lnTo>
                <a:lnTo>
                  <a:pt x="95250" y="6350"/>
                </a:lnTo>
                <a:lnTo>
                  <a:pt x="88900" y="8889"/>
                </a:lnTo>
                <a:lnTo>
                  <a:pt x="82550" y="11430"/>
                </a:lnTo>
                <a:lnTo>
                  <a:pt x="76200" y="13970"/>
                </a:lnTo>
                <a:lnTo>
                  <a:pt x="71120" y="16510"/>
                </a:lnTo>
                <a:lnTo>
                  <a:pt x="64770" y="20320"/>
                </a:lnTo>
                <a:lnTo>
                  <a:pt x="59690" y="24130"/>
                </a:lnTo>
                <a:lnTo>
                  <a:pt x="53340" y="27939"/>
                </a:lnTo>
                <a:lnTo>
                  <a:pt x="48260" y="33020"/>
                </a:lnTo>
                <a:lnTo>
                  <a:pt x="43180" y="36830"/>
                </a:lnTo>
                <a:lnTo>
                  <a:pt x="38100" y="41910"/>
                </a:lnTo>
                <a:lnTo>
                  <a:pt x="34290" y="46989"/>
                </a:lnTo>
                <a:lnTo>
                  <a:pt x="29210" y="52070"/>
                </a:lnTo>
                <a:lnTo>
                  <a:pt x="25400" y="57150"/>
                </a:lnTo>
                <a:lnTo>
                  <a:pt x="21590" y="62230"/>
                </a:lnTo>
                <a:lnTo>
                  <a:pt x="17780" y="68580"/>
                </a:lnTo>
                <a:lnTo>
                  <a:pt x="15240" y="74930"/>
                </a:lnTo>
                <a:lnTo>
                  <a:pt x="11430" y="80010"/>
                </a:lnTo>
                <a:lnTo>
                  <a:pt x="8890" y="86360"/>
                </a:lnTo>
                <a:lnTo>
                  <a:pt x="6350" y="92710"/>
                </a:lnTo>
                <a:lnTo>
                  <a:pt x="5080" y="100330"/>
                </a:lnTo>
                <a:lnTo>
                  <a:pt x="2540" y="106680"/>
                </a:lnTo>
                <a:lnTo>
                  <a:pt x="1270" y="113030"/>
                </a:lnTo>
                <a:lnTo>
                  <a:pt x="1270" y="119380"/>
                </a:lnTo>
                <a:lnTo>
                  <a:pt x="0" y="127000"/>
                </a:lnTo>
                <a:lnTo>
                  <a:pt x="0" y="133350"/>
                </a:lnTo>
                <a:lnTo>
                  <a:pt x="0" y="139700"/>
                </a:lnTo>
                <a:lnTo>
                  <a:pt x="0" y="147320"/>
                </a:lnTo>
                <a:lnTo>
                  <a:pt x="1270" y="153670"/>
                </a:lnTo>
                <a:lnTo>
                  <a:pt x="1270" y="160020"/>
                </a:lnTo>
                <a:lnTo>
                  <a:pt x="2540" y="167639"/>
                </a:lnTo>
                <a:lnTo>
                  <a:pt x="5080" y="173989"/>
                </a:lnTo>
                <a:lnTo>
                  <a:pt x="6350" y="180339"/>
                </a:lnTo>
                <a:lnTo>
                  <a:pt x="8890" y="186689"/>
                </a:lnTo>
                <a:lnTo>
                  <a:pt x="11430" y="193039"/>
                </a:lnTo>
                <a:lnTo>
                  <a:pt x="15240" y="199389"/>
                </a:lnTo>
                <a:lnTo>
                  <a:pt x="17780" y="204470"/>
                </a:lnTo>
                <a:lnTo>
                  <a:pt x="21590" y="210820"/>
                </a:lnTo>
                <a:lnTo>
                  <a:pt x="25400" y="215900"/>
                </a:lnTo>
                <a:lnTo>
                  <a:pt x="29210" y="222250"/>
                </a:lnTo>
                <a:lnTo>
                  <a:pt x="59690" y="248920"/>
                </a:lnTo>
                <a:lnTo>
                  <a:pt x="64770" y="252730"/>
                </a:lnTo>
                <a:lnTo>
                  <a:pt x="71120" y="256539"/>
                </a:lnTo>
                <a:lnTo>
                  <a:pt x="76200" y="259080"/>
                </a:lnTo>
                <a:lnTo>
                  <a:pt x="82550" y="262889"/>
                </a:lnTo>
                <a:lnTo>
                  <a:pt x="88900" y="265430"/>
                </a:lnTo>
                <a:lnTo>
                  <a:pt x="95250" y="266700"/>
                </a:lnTo>
                <a:lnTo>
                  <a:pt x="102870" y="269239"/>
                </a:lnTo>
                <a:lnTo>
                  <a:pt x="109220" y="270510"/>
                </a:lnTo>
                <a:lnTo>
                  <a:pt x="115570" y="271780"/>
                </a:lnTo>
                <a:lnTo>
                  <a:pt x="121920" y="273050"/>
                </a:lnTo>
                <a:lnTo>
                  <a:pt x="129540" y="273050"/>
                </a:lnTo>
                <a:lnTo>
                  <a:pt x="135890" y="273050"/>
                </a:lnTo>
                <a:lnTo>
                  <a:pt x="142240" y="273050"/>
                </a:lnTo>
                <a:lnTo>
                  <a:pt x="148590" y="273050"/>
                </a:lnTo>
                <a:lnTo>
                  <a:pt x="156210" y="271780"/>
                </a:lnTo>
                <a:lnTo>
                  <a:pt x="162560" y="270510"/>
                </a:lnTo>
                <a:lnTo>
                  <a:pt x="168910" y="269239"/>
                </a:lnTo>
                <a:lnTo>
                  <a:pt x="175260" y="266700"/>
                </a:lnTo>
                <a:lnTo>
                  <a:pt x="182880" y="265430"/>
                </a:lnTo>
                <a:lnTo>
                  <a:pt x="189230" y="262889"/>
                </a:lnTo>
                <a:lnTo>
                  <a:pt x="194310" y="260350"/>
                </a:lnTo>
                <a:lnTo>
                  <a:pt x="200660" y="256539"/>
                </a:lnTo>
                <a:lnTo>
                  <a:pt x="207010" y="254000"/>
                </a:lnTo>
                <a:lnTo>
                  <a:pt x="212090" y="248920"/>
                </a:lnTo>
                <a:lnTo>
                  <a:pt x="218440" y="245110"/>
                </a:lnTo>
                <a:lnTo>
                  <a:pt x="223520" y="241300"/>
                </a:lnTo>
                <a:lnTo>
                  <a:pt x="228600" y="237489"/>
                </a:lnTo>
                <a:lnTo>
                  <a:pt x="232410" y="232410"/>
                </a:lnTo>
                <a:lnTo>
                  <a:pt x="237490" y="227330"/>
                </a:lnTo>
                <a:lnTo>
                  <a:pt x="242570" y="222250"/>
                </a:lnTo>
                <a:lnTo>
                  <a:pt x="246380" y="215900"/>
                </a:lnTo>
                <a:lnTo>
                  <a:pt x="250190" y="210820"/>
                </a:lnTo>
                <a:lnTo>
                  <a:pt x="254000" y="205739"/>
                </a:lnTo>
                <a:lnTo>
                  <a:pt x="256540" y="199389"/>
                </a:lnTo>
                <a:lnTo>
                  <a:pt x="259080" y="193039"/>
                </a:lnTo>
                <a:lnTo>
                  <a:pt x="262890" y="186689"/>
                </a:lnTo>
                <a:lnTo>
                  <a:pt x="264160" y="180339"/>
                </a:lnTo>
                <a:lnTo>
                  <a:pt x="266700" y="173989"/>
                </a:lnTo>
                <a:lnTo>
                  <a:pt x="267970" y="167639"/>
                </a:lnTo>
                <a:lnTo>
                  <a:pt x="269240" y="160020"/>
                </a:lnTo>
                <a:lnTo>
                  <a:pt x="270510" y="153670"/>
                </a:lnTo>
                <a:lnTo>
                  <a:pt x="271780" y="147320"/>
                </a:lnTo>
                <a:lnTo>
                  <a:pt x="271780" y="140970"/>
                </a:lnTo>
                <a:lnTo>
                  <a:pt x="271780" y="133350"/>
                </a:lnTo>
                <a:lnTo>
                  <a:pt x="271780" y="127000"/>
                </a:lnTo>
              </a:path>
            </a:pathLst>
          </a:custGeom>
          <a:ln w="19048">
            <a:solidFill>
              <a:srgbClr val="000000"/>
            </a:solidFill>
          </a:ln>
        </p:spPr>
        <p:txBody>
          <a:bodyPr wrap="square" lIns="0" tIns="0" rIns="0" bIns="0" rtlCol="0"/>
          <a:lstStyle/>
          <a:p>
            <a:endParaRPr/>
          </a:p>
        </p:txBody>
      </p:sp>
      <p:sp>
        <p:nvSpPr>
          <p:cNvPr id="19" name="object 19"/>
          <p:cNvSpPr/>
          <p:nvPr/>
        </p:nvSpPr>
        <p:spPr>
          <a:xfrm>
            <a:off x="5242559" y="237743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0" name="object 20"/>
          <p:cNvSpPr/>
          <p:nvPr/>
        </p:nvSpPr>
        <p:spPr>
          <a:xfrm>
            <a:off x="4970779" y="265048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1" name="object 21"/>
          <p:cNvSpPr/>
          <p:nvPr/>
        </p:nvSpPr>
        <p:spPr>
          <a:xfrm>
            <a:off x="5188585" y="2421255"/>
            <a:ext cx="81278" cy="121918"/>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4987290" y="2908300"/>
            <a:ext cx="271780" cy="273050"/>
          </a:xfrm>
          <a:custGeom>
            <a:avLst/>
            <a:gdLst/>
            <a:ahLst/>
            <a:cxnLst/>
            <a:rect l="l" t="t" r="r" b="b"/>
            <a:pathLst>
              <a:path w="271779" h="273050">
                <a:moveTo>
                  <a:pt x="135889" y="0"/>
                </a:moveTo>
                <a:lnTo>
                  <a:pt x="129539" y="0"/>
                </a:lnTo>
                <a:lnTo>
                  <a:pt x="121920" y="0"/>
                </a:lnTo>
                <a:lnTo>
                  <a:pt x="115570" y="1270"/>
                </a:lnTo>
                <a:lnTo>
                  <a:pt x="109220" y="2539"/>
                </a:lnTo>
                <a:lnTo>
                  <a:pt x="102870" y="3810"/>
                </a:lnTo>
                <a:lnTo>
                  <a:pt x="96520" y="6350"/>
                </a:lnTo>
                <a:lnTo>
                  <a:pt x="90170" y="7620"/>
                </a:lnTo>
                <a:lnTo>
                  <a:pt x="83820" y="10160"/>
                </a:lnTo>
                <a:lnTo>
                  <a:pt x="77470" y="13970"/>
                </a:lnTo>
                <a:lnTo>
                  <a:pt x="71120" y="16510"/>
                </a:lnTo>
                <a:lnTo>
                  <a:pt x="64770" y="20320"/>
                </a:lnTo>
                <a:lnTo>
                  <a:pt x="59689" y="24129"/>
                </a:lnTo>
                <a:lnTo>
                  <a:pt x="54610" y="27939"/>
                </a:lnTo>
                <a:lnTo>
                  <a:pt x="49530" y="31750"/>
                </a:lnTo>
                <a:lnTo>
                  <a:pt x="44450" y="35560"/>
                </a:lnTo>
                <a:lnTo>
                  <a:pt x="39370" y="40639"/>
                </a:lnTo>
                <a:lnTo>
                  <a:pt x="34289" y="45720"/>
                </a:lnTo>
                <a:lnTo>
                  <a:pt x="30480" y="50800"/>
                </a:lnTo>
                <a:lnTo>
                  <a:pt x="26670" y="57150"/>
                </a:lnTo>
                <a:lnTo>
                  <a:pt x="21589" y="62229"/>
                </a:lnTo>
                <a:lnTo>
                  <a:pt x="19050" y="67310"/>
                </a:lnTo>
                <a:lnTo>
                  <a:pt x="15239" y="73660"/>
                </a:lnTo>
                <a:lnTo>
                  <a:pt x="12700" y="80010"/>
                </a:lnTo>
                <a:lnTo>
                  <a:pt x="10160" y="86360"/>
                </a:lnTo>
                <a:lnTo>
                  <a:pt x="7620" y="92710"/>
                </a:lnTo>
                <a:lnTo>
                  <a:pt x="5080" y="99060"/>
                </a:lnTo>
                <a:lnTo>
                  <a:pt x="3810" y="105410"/>
                </a:lnTo>
                <a:lnTo>
                  <a:pt x="2539" y="113029"/>
                </a:lnTo>
                <a:lnTo>
                  <a:pt x="1270" y="119379"/>
                </a:lnTo>
                <a:lnTo>
                  <a:pt x="1270" y="125729"/>
                </a:lnTo>
                <a:lnTo>
                  <a:pt x="0" y="132079"/>
                </a:lnTo>
                <a:lnTo>
                  <a:pt x="0" y="139700"/>
                </a:lnTo>
                <a:lnTo>
                  <a:pt x="1270" y="146050"/>
                </a:lnTo>
                <a:lnTo>
                  <a:pt x="1270" y="153670"/>
                </a:lnTo>
                <a:lnTo>
                  <a:pt x="2539" y="160020"/>
                </a:lnTo>
                <a:lnTo>
                  <a:pt x="3810" y="166370"/>
                </a:lnTo>
                <a:lnTo>
                  <a:pt x="5080" y="172720"/>
                </a:lnTo>
                <a:lnTo>
                  <a:pt x="7620" y="180339"/>
                </a:lnTo>
                <a:lnTo>
                  <a:pt x="10160" y="185420"/>
                </a:lnTo>
                <a:lnTo>
                  <a:pt x="12700" y="191770"/>
                </a:lnTo>
                <a:lnTo>
                  <a:pt x="15239" y="198120"/>
                </a:lnTo>
                <a:lnTo>
                  <a:pt x="19050" y="204470"/>
                </a:lnTo>
                <a:lnTo>
                  <a:pt x="21589" y="209550"/>
                </a:lnTo>
                <a:lnTo>
                  <a:pt x="26670" y="215900"/>
                </a:lnTo>
                <a:lnTo>
                  <a:pt x="30480" y="220979"/>
                </a:lnTo>
                <a:lnTo>
                  <a:pt x="34289" y="226060"/>
                </a:lnTo>
                <a:lnTo>
                  <a:pt x="39370" y="231139"/>
                </a:lnTo>
                <a:lnTo>
                  <a:pt x="43180" y="236220"/>
                </a:lnTo>
                <a:lnTo>
                  <a:pt x="49530" y="240029"/>
                </a:lnTo>
                <a:lnTo>
                  <a:pt x="54610" y="245110"/>
                </a:lnTo>
                <a:lnTo>
                  <a:pt x="59689" y="248920"/>
                </a:lnTo>
                <a:lnTo>
                  <a:pt x="64770" y="252729"/>
                </a:lnTo>
                <a:lnTo>
                  <a:pt x="71120" y="256539"/>
                </a:lnTo>
                <a:lnTo>
                  <a:pt x="77470" y="259079"/>
                </a:lnTo>
                <a:lnTo>
                  <a:pt x="83820" y="261620"/>
                </a:lnTo>
                <a:lnTo>
                  <a:pt x="90170" y="264160"/>
                </a:lnTo>
                <a:lnTo>
                  <a:pt x="96520" y="266700"/>
                </a:lnTo>
                <a:lnTo>
                  <a:pt x="102870" y="267970"/>
                </a:lnTo>
                <a:lnTo>
                  <a:pt x="109220" y="269239"/>
                </a:lnTo>
                <a:lnTo>
                  <a:pt x="115570" y="271779"/>
                </a:lnTo>
                <a:lnTo>
                  <a:pt x="121920" y="271779"/>
                </a:lnTo>
                <a:lnTo>
                  <a:pt x="129539" y="273050"/>
                </a:lnTo>
                <a:lnTo>
                  <a:pt x="135889" y="273050"/>
                </a:lnTo>
                <a:lnTo>
                  <a:pt x="143510" y="273050"/>
                </a:lnTo>
                <a:lnTo>
                  <a:pt x="149860" y="271779"/>
                </a:lnTo>
                <a:lnTo>
                  <a:pt x="156210" y="271779"/>
                </a:lnTo>
                <a:lnTo>
                  <a:pt x="162560" y="270510"/>
                </a:lnTo>
                <a:lnTo>
                  <a:pt x="170180" y="267970"/>
                </a:lnTo>
                <a:lnTo>
                  <a:pt x="176530" y="266700"/>
                </a:lnTo>
                <a:lnTo>
                  <a:pt x="182880" y="264160"/>
                </a:lnTo>
                <a:lnTo>
                  <a:pt x="189230" y="261620"/>
                </a:lnTo>
                <a:lnTo>
                  <a:pt x="194310" y="259079"/>
                </a:lnTo>
                <a:lnTo>
                  <a:pt x="200660" y="256539"/>
                </a:lnTo>
                <a:lnTo>
                  <a:pt x="207010" y="252729"/>
                </a:lnTo>
                <a:lnTo>
                  <a:pt x="212089" y="248920"/>
                </a:lnTo>
                <a:lnTo>
                  <a:pt x="218439" y="245110"/>
                </a:lnTo>
                <a:lnTo>
                  <a:pt x="223520" y="241300"/>
                </a:lnTo>
                <a:lnTo>
                  <a:pt x="228600" y="236220"/>
                </a:lnTo>
                <a:lnTo>
                  <a:pt x="233680" y="231139"/>
                </a:lnTo>
                <a:lnTo>
                  <a:pt x="237489" y="226060"/>
                </a:lnTo>
                <a:lnTo>
                  <a:pt x="242570" y="220979"/>
                </a:lnTo>
                <a:lnTo>
                  <a:pt x="246380" y="215900"/>
                </a:lnTo>
                <a:lnTo>
                  <a:pt x="250189" y="210820"/>
                </a:lnTo>
                <a:lnTo>
                  <a:pt x="254000" y="204470"/>
                </a:lnTo>
                <a:lnTo>
                  <a:pt x="256539" y="198120"/>
                </a:lnTo>
                <a:lnTo>
                  <a:pt x="259080" y="191770"/>
                </a:lnTo>
                <a:lnTo>
                  <a:pt x="262889" y="186689"/>
                </a:lnTo>
                <a:lnTo>
                  <a:pt x="264160" y="180339"/>
                </a:lnTo>
                <a:lnTo>
                  <a:pt x="266700" y="172720"/>
                </a:lnTo>
                <a:lnTo>
                  <a:pt x="267970" y="166370"/>
                </a:lnTo>
                <a:lnTo>
                  <a:pt x="269239" y="160020"/>
                </a:lnTo>
                <a:lnTo>
                  <a:pt x="270510" y="153670"/>
                </a:lnTo>
                <a:lnTo>
                  <a:pt x="271780" y="146050"/>
                </a:lnTo>
                <a:lnTo>
                  <a:pt x="271780" y="139700"/>
                </a:lnTo>
                <a:lnTo>
                  <a:pt x="271780" y="133350"/>
                </a:lnTo>
                <a:lnTo>
                  <a:pt x="271780" y="125729"/>
                </a:lnTo>
              </a:path>
            </a:pathLst>
          </a:custGeom>
          <a:ln w="19048">
            <a:solidFill>
              <a:srgbClr val="000000"/>
            </a:solidFill>
          </a:ln>
        </p:spPr>
        <p:txBody>
          <a:bodyPr wrap="square" lIns="0" tIns="0" rIns="0" bIns="0" rtlCol="0"/>
          <a:lstStyle/>
          <a:p>
            <a:endParaRPr/>
          </a:p>
        </p:txBody>
      </p:sp>
      <p:sp>
        <p:nvSpPr>
          <p:cNvPr id="23" name="object 23"/>
          <p:cNvSpPr/>
          <p:nvPr/>
        </p:nvSpPr>
        <p:spPr>
          <a:xfrm>
            <a:off x="5259070" y="290830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4" name="object 24"/>
          <p:cNvSpPr/>
          <p:nvPr/>
        </p:nvSpPr>
        <p:spPr>
          <a:xfrm>
            <a:off x="4987290" y="318135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5" name="object 25"/>
          <p:cNvSpPr/>
          <p:nvPr/>
        </p:nvSpPr>
        <p:spPr>
          <a:xfrm>
            <a:off x="5205095" y="2952115"/>
            <a:ext cx="81278" cy="121918"/>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5003800" y="3437890"/>
            <a:ext cx="271780" cy="273050"/>
          </a:xfrm>
          <a:custGeom>
            <a:avLst/>
            <a:gdLst/>
            <a:ahLst/>
            <a:cxnLst/>
            <a:rect l="l" t="t" r="r" b="b"/>
            <a:pathLst>
              <a:path w="271779" h="273050">
                <a:moveTo>
                  <a:pt x="135889" y="0"/>
                </a:moveTo>
                <a:lnTo>
                  <a:pt x="128270" y="0"/>
                </a:lnTo>
                <a:lnTo>
                  <a:pt x="121920" y="1270"/>
                </a:lnTo>
                <a:lnTo>
                  <a:pt x="115570" y="2539"/>
                </a:lnTo>
                <a:lnTo>
                  <a:pt x="107950" y="3810"/>
                </a:lnTo>
                <a:lnTo>
                  <a:pt x="101600" y="5080"/>
                </a:lnTo>
                <a:lnTo>
                  <a:pt x="95250" y="6350"/>
                </a:lnTo>
                <a:lnTo>
                  <a:pt x="88900" y="8889"/>
                </a:lnTo>
                <a:lnTo>
                  <a:pt x="82550" y="11430"/>
                </a:lnTo>
                <a:lnTo>
                  <a:pt x="76200" y="13970"/>
                </a:lnTo>
                <a:lnTo>
                  <a:pt x="71120" y="16510"/>
                </a:lnTo>
                <a:lnTo>
                  <a:pt x="64770" y="20320"/>
                </a:lnTo>
                <a:lnTo>
                  <a:pt x="59689" y="24130"/>
                </a:lnTo>
                <a:lnTo>
                  <a:pt x="53339" y="27939"/>
                </a:lnTo>
                <a:lnTo>
                  <a:pt x="48260" y="33020"/>
                </a:lnTo>
                <a:lnTo>
                  <a:pt x="43179" y="36830"/>
                </a:lnTo>
                <a:lnTo>
                  <a:pt x="38100" y="41910"/>
                </a:lnTo>
                <a:lnTo>
                  <a:pt x="34289" y="46989"/>
                </a:lnTo>
                <a:lnTo>
                  <a:pt x="29210" y="52070"/>
                </a:lnTo>
                <a:lnTo>
                  <a:pt x="25400" y="57150"/>
                </a:lnTo>
                <a:lnTo>
                  <a:pt x="21589" y="62230"/>
                </a:lnTo>
                <a:lnTo>
                  <a:pt x="17779" y="68580"/>
                </a:lnTo>
                <a:lnTo>
                  <a:pt x="15239" y="74930"/>
                </a:lnTo>
                <a:lnTo>
                  <a:pt x="11429" y="81280"/>
                </a:lnTo>
                <a:lnTo>
                  <a:pt x="8889" y="86360"/>
                </a:lnTo>
                <a:lnTo>
                  <a:pt x="7620" y="93980"/>
                </a:lnTo>
                <a:lnTo>
                  <a:pt x="5079" y="100330"/>
                </a:lnTo>
                <a:lnTo>
                  <a:pt x="2539" y="106680"/>
                </a:lnTo>
                <a:lnTo>
                  <a:pt x="2539" y="113030"/>
                </a:lnTo>
                <a:lnTo>
                  <a:pt x="1270" y="119380"/>
                </a:lnTo>
                <a:lnTo>
                  <a:pt x="0" y="127000"/>
                </a:lnTo>
                <a:lnTo>
                  <a:pt x="0" y="133350"/>
                </a:lnTo>
                <a:lnTo>
                  <a:pt x="0" y="139700"/>
                </a:lnTo>
                <a:lnTo>
                  <a:pt x="0" y="147320"/>
                </a:lnTo>
                <a:lnTo>
                  <a:pt x="1270" y="153670"/>
                </a:lnTo>
                <a:lnTo>
                  <a:pt x="2539" y="161289"/>
                </a:lnTo>
                <a:lnTo>
                  <a:pt x="2539" y="167639"/>
                </a:lnTo>
                <a:lnTo>
                  <a:pt x="5079" y="173990"/>
                </a:lnTo>
                <a:lnTo>
                  <a:pt x="7620" y="180340"/>
                </a:lnTo>
                <a:lnTo>
                  <a:pt x="8889" y="186690"/>
                </a:lnTo>
                <a:lnTo>
                  <a:pt x="11429" y="193040"/>
                </a:lnTo>
                <a:lnTo>
                  <a:pt x="13970" y="199390"/>
                </a:lnTo>
                <a:lnTo>
                  <a:pt x="17779" y="204470"/>
                </a:lnTo>
                <a:lnTo>
                  <a:pt x="21589" y="210820"/>
                </a:lnTo>
                <a:lnTo>
                  <a:pt x="25400" y="215900"/>
                </a:lnTo>
                <a:lnTo>
                  <a:pt x="29210" y="222250"/>
                </a:lnTo>
                <a:lnTo>
                  <a:pt x="34289" y="227330"/>
                </a:lnTo>
                <a:lnTo>
                  <a:pt x="38100" y="232410"/>
                </a:lnTo>
                <a:lnTo>
                  <a:pt x="43179" y="237490"/>
                </a:lnTo>
                <a:lnTo>
                  <a:pt x="48260" y="241300"/>
                </a:lnTo>
                <a:lnTo>
                  <a:pt x="53339" y="245110"/>
                </a:lnTo>
                <a:lnTo>
                  <a:pt x="58420" y="250190"/>
                </a:lnTo>
                <a:lnTo>
                  <a:pt x="64770" y="252730"/>
                </a:lnTo>
                <a:lnTo>
                  <a:pt x="71120" y="256540"/>
                </a:lnTo>
                <a:lnTo>
                  <a:pt x="76200" y="259080"/>
                </a:lnTo>
                <a:lnTo>
                  <a:pt x="82550" y="262890"/>
                </a:lnTo>
                <a:lnTo>
                  <a:pt x="88900" y="265430"/>
                </a:lnTo>
                <a:lnTo>
                  <a:pt x="95250" y="266700"/>
                </a:lnTo>
                <a:lnTo>
                  <a:pt x="101600" y="269240"/>
                </a:lnTo>
                <a:lnTo>
                  <a:pt x="107950" y="270510"/>
                </a:lnTo>
                <a:lnTo>
                  <a:pt x="115570" y="271780"/>
                </a:lnTo>
                <a:lnTo>
                  <a:pt x="121920" y="273050"/>
                </a:lnTo>
                <a:lnTo>
                  <a:pt x="128270" y="273050"/>
                </a:lnTo>
                <a:lnTo>
                  <a:pt x="135889" y="273050"/>
                </a:lnTo>
                <a:lnTo>
                  <a:pt x="142239" y="273050"/>
                </a:lnTo>
                <a:lnTo>
                  <a:pt x="148589" y="273050"/>
                </a:lnTo>
                <a:lnTo>
                  <a:pt x="156210" y="271780"/>
                </a:lnTo>
                <a:lnTo>
                  <a:pt x="162560" y="270510"/>
                </a:lnTo>
                <a:lnTo>
                  <a:pt x="168910" y="269240"/>
                </a:lnTo>
                <a:lnTo>
                  <a:pt x="175260" y="266700"/>
                </a:lnTo>
                <a:lnTo>
                  <a:pt x="181610" y="265430"/>
                </a:lnTo>
                <a:lnTo>
                  <a:pt x="187960" y="262890"/>
                </a:lnTo>
                <a:lnTo>
                  <a:pt x="194310" y="260350"/>
                </a:lnTo>
                <a:lnTo>
                  <a:pt x="200660" y="256540"/>
                </a:lnTo>
                <a:lnTo>
                  <a:pt x="205739" y="254000"/>
                </a:lnTo>
                <a:lnTo>
                  <a:pt x="212089" y="250190"/>
                </a:lnTo>
                <a:lnTo>
                  <a:pt x="217170" y="245110"/>
                </a:lnTo>
                <a:lnTo>
                  <a:pt x="222250" y="241300"/>
                </a:lnTo>
                <a:lnTo>
                  <a:pt x="227329" y="237490"/>
                </a:lnTo>
                <a:lnTo>
                  <a:pt x="232410" y="232410"/>
                </a:lnTo>
                <a:lnTo>
                  <a:pt x="237489" y="227330"/>
                </a:lnTo>
                <a:lnTo>
                  <a:pt x="241300" y="222250"/>
                </a:lnTo>
                <a:lnTo>
                  <a:pt x="245110" y="217170"/>
                </a:lnTo>
                <a:lnTo>
                  <a:pt x="250189" y="210820"/>
                </a:lnTo>
                <a:lnTo>
                  <a:pt x="252729" y="205740"/>
                </a:lnTo>
                <a:lnTo>
                  <a:pt x="256539" y="199390"/>
                </a:lnTo>
                <a:lnTo>
                  <a:pt x="259079" y="193040"/>
                </a:lnTo>
                <a:lnTo>
                  <a:pt x="261620" y="186690"/>
                </a:lnTo>
                <a:lnTo>
                  <a:pt x="264160" y="180340"/>
                </a:lnTo>
                <a:lnTo>
                  <a:pt x="266700" y="173990"/>
                </a:lnTo>
                <a:lnTo>
                  <a:pt x="267970" y="167639"/>
                </a:lnTo>
                <a:lnTo>
                  <a:pt x="269239" y="161289"/>
                </a:lnTo>
                <a:lnTo>
                  <a:pt x="270510" y="153670"/>
                </a:lnTo>
                <a:lnTo>
                  <a:pt x="270510" y="147320"/>
                </a:lnTo>
                <a:lnTo>
                  <a:pt x="271779" y="140970"/>
                </a:lnTo>
                <a:lnTo>
                  <a:pt x="271779" y="133350"/>
                </a:lnTo>
                <a:lnTo>
                  <a:pt x="270510" y="127000"/>
                </a:lnTo>
              </a:path>
            </a:pathLst>
          </a:custGeom>
          <a:ln w="19048">
            <a:solidFill>
              <a:srgbClr val="000000"/>
            </a:solidFill>
          </a:ln>
        </p:spPr>
        <p:txBody>
          <a:bodyPr wrap="square" lIns="0" tIns="0" rIns="0" bIns="0" rtlCol="0"/>
          <a:lstStyle/>
          <a:p>
            <a:endParaRPr/>
          </a:p>
        </p:txBody>
      </p:sp>
      <p:sp>
        <p:nvSpPr>
          <p:cNvPr id="27" name="object 27"/>
          <p:cNvSpPr/>
          <p:nvPr/>
        </p:nvSpPr>
        <p:spPr>
          <a:xfrm>
            <a:off x="5275579" y="343789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8" name="object 28"/>
          <p:cNvSpPr/>
          <p:nvPr/>
        </p:nvSpPr>
        <p:spPr>
          <a:xfrm>
            <a:off x="5003800" y="371220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9" name="object 29"/>
          <p:cNvSpPr/>
          <p:nvPr/>
        </p:nvSpPr>
        <p:spPr>
          <a:xfrm>
            <a:off x="5220335" y="3481705"/>
            <a:ext cx="81278" cy="121918"/>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8026400" y="2350770"/>
            <a:ext cx="271780" cy="273050"/>
          </a:xfrm>
          <a:custGeom>
            <a:avLst/>
            <a:gdLst/>
            <a:ahLst/>
            <a:cxnLst/>
            <a:rect l="l" t="t" r="r" b="b"/>
            <a:pathLst>
              <a:path w="271779" h="273050">
                <a:moveTo>
                  <a:pt x="135890" y="0"/>
                </a:moveTo>
                <a:lnTo>
                  <a:pt x="129540" y="0"/>
                </a:lnTo>
                <a:lnTo>
                  <a:pt x="123190" y="1269"/>
                </a:lnTo>
                <a:lnTo>
                  <a:pt x="115570" y="1269"/>
                </a:lnTo>
                <a:lnTo>
                  <a:pt x="109220" y="2539"/>
                </a:lnTo>
                <a:lnTo>
                  <a:pt x="102870" y="3809"/>
                </a:lnTo>
                <a:lnTo>
                  <a:pt x="96520" y="6350"/>
                </a:lnTo>
                <a:lnTo>
                  <a:pt x="90170" y="8889"/>
                </a:lnTo>
                <a:lnTo>
                  <a:pt x="83820" y="11429"/>
                </a:lnTo>
                <a:lnTo>
                  <a:pt x="77470" y="13969"/>
                </a:lnTo>
                <a:lnTo>
                  <a:pt x="71120" y="16509"/>
                </a:lnTo>
                <a:lnTo>
                  <a:pt x="64770" y="20319"/>
                </a:lnTo>
                <a:lnTo>
                  <a:pt x="59690" y="24129"/>
                </a:lnTo>
                <a:lnTo>
                  <a:pt x="54609" y="27939"/>
                </a:lnTo>
                <a:lnTo>
                  <a:pt x="48259" y="31750"/>
                </a:lnTo>
                <a:lnTo>
                  <a:pt x="43179" y="36829"/>
                </a:lnTo>
                <a:lnTo>
                  <a:pt x="38100" y="40639"/>
                </a:lnTo>
                <a:lnTo>
                  <a:pt x="34290" y="45719"/>
                </a:lnTo>
                <a:lnTo>
                  <a:pt x="30479" y="52069"/>
                </a:lnTo>
                <a:lnTo>
                  <a:pt x="25400" y="57150"/>
                </a:lnTo>
                <a:lnTo>
                  <a:pt x="21590" y="62229"/>
                </a:lnTo>
                <a:lnTo>
                  <a:pt x="19050" y="68579"/>
                </a:lnTo>
                <a:lnTo>
                  <a:pt x="15240" y="73659"/>
                </a:lnTo>
                <a:lnTo>
                  <a:pt x="11429" y="80009"/>
                </a:lnTo>
                <a:lnTo>
                  <a:pt x="8890" y="86359"/>
                </a:lnTo>
                <a:lnTo>
                  <a:pt x="7620" y="92709"/>
                </a:lnTo>
                <a:lnTo>
                  <a:pt x="5079" y="99059"/>
                </a:lnTo>
                <a:lnTo>
                  <a:pt x="3809" y="106679"/>
                </a:lnTo>
                <a:lnTo>
                  <a:pt x="2540" y="113029"/>
                </a:lnTo>
                <a:lnTo>
                  <a:pt x="1270" y="119379"/>
                </a:lnTo>
                <a:lnTo>
                  <a:pt x="0" y="127000"/>
                </a:lnTo>
                <a:lnTo>
                  <a:pt x="0" y="133350"/>
                </a:lnTo>
                <a:lnTo>
                  <a:pt x="0" y="139700"/>
                </a:lnTo>
                <a:lnTo>
                  <a:pt x="0" y="146050"/>
                </a:lnTo>
                <a:lnTo>
                  <a:pt x="1270" y="153669"/>
                </a:lnTo>
                <a:lnTo>
                  <a:pt x="2540" y="160019"/>
                </a:lnTo>
                <a:lnTo>
                  <a:pt x="3809" y="166369"/>
                </a:lnTo>
                <a:lnTo>
                  <a:pt x="5079" y="173989"/>
                </a:lnTo>
                <a:lnTo>
                  <a:pt x="7620" y="180339"/>
                </a:lnTo>
                <a:lnTo>
                  <a:pt x="8890" y="186689"/>
                </a:lnTo>
                <a:lnTo>
                  <a:pt x="11429" y="193039"/>
                </a:lnTo>
                <a:lnTo>
                  <a:pt x="15240" y="198119"/>
                </a:lnTo>
                <a:lnTo>
                  <a:pt x="19050" y="204469"/>
                </a:lnTo>
                <a:lnTo>
                  <a:pt x="21590" y="210819"/>
                </a:lnTo>
                <a:lnTo>
                  <a:pt x="25400" y="215900"/>
                </a:lnTo>
                <a:lnTo>
                  <a:pt x="29209" y="220979"/>
                </a:lnTo>
                <a:lnTo>
                  <a:pt x="34290" y="227329"/>
                </a:lnTo>
                <a:lnTo>
                  <a:pt x="38100" y="232409"/>
                </a:lnTo>
                <a:lnTo>
                  <a:pt x="43179" y="236219"/>
                </a:lnTo>
                <a:lnTo>
                  <a:pt x="48259" y="241300"/>
                </a:lnTo>
                <a:lnTo>
                  <a:pt x="54609" y="245109"/>
                </a:lnTo>
                <a:lnTo>
                  <a:pt x="59690" y="248919"/>
                </a:lnTo>
                <a:lnTo>
                  <a:pt x="64770" y="252729"/>
                </a:lnTo>
                <a:lnTo>
                  <a:pt x="71120" y="256539"/>
                </a:lnTo>
                <a:lnTo>
                  <a:pt x="77470" y="259079"/>
                </a:lnTo>
                <a:lnTo>
                  <a:pt x="83820" y="261619"/>
                </a:lnTo>
                <a:lnTo>
                  <a:pt x="90170" y="264159"/>
                </a:lnTo>
                <a:lnTo>
                  <a:pt x="96520" y="266700"/>
                </a:lnTo>
                <a:lnTo>
                  <a:pt x="102870" y="267969"/>
                </a:lnTo>
                <a:lnTo>
                  <a:pt x="109220" y="270509"/>
                </a:lnTo>
                <a:lnTo>
                  <a:pt x="115570" y="271779"/>
                </a:lnTo>
                <a:lnTo>
                  <a:pt x="123190" y="271779"/>
                </a:lnTo>
                <a:lnTo>
                  <a:pt x="129540" y="273050"/>
                </a:lnTo>
                <a:lnTo>
                  <a:pt x="135890" y="273050"/>
                </a:lnTo>
                <a:lnTo>
                  <a:pt x="143509" y="273050"/>
                </a:lnTo>
                <a:lnTo>
                  <a:pt x="149859" y="271779"/>
                </a:lnTo>
                <a:lnTo>
                  <a:pt x="156209" y="271779"/>
                </a:lnTo>
                <a:lnTo>
                  <a:pt x="163829" y="270509"/>
                </a:lnTo>
                <a:lnTo>
                  <a:pt x="170179" y="267969"/>
                </a:lnTo>
                <a:lnTo>
                  <a:pt x="176529" y="266700"/>
                </a:lnTo>
                <a:lnTo>
                  <a:pt x="182879" y="264159"/>
                </a:lnTo>
                <a:lnTo>
                  <a:pt x="189229" y="261619"/>
                </a:lnTo>
                <a:lnTo>
                  <a:pt x="195579" y="259079"/>
                </a:lnTo>
                <a:lnTo>
                  <a:pt x="201929" y="256539"/>
                </a:lnTo>
                <a:lnTo>
                  <a:pt x="207009" y="252729"/>
                </a:lnTo>
                <a:lnTo>
                  <a:pt x="213359" y="248919"/>
                </a:lnTo>
                <a:lnTo>
                  <a:pt x="218440" y="245109"/>
                </a:lnTo>
                <a:lnTo>
                  <a:pt x="223520" y="241300"/>
                </a:lnTo>
                <a:lnTo>
                  <a:pt x="228600" y="236219"/>
                </a:lnTo>
                <a:lnTo>
                  <a:pt x="233679" y="232409"/>
                </a:lnTo>
                <a:lnTo>
                  <a:pt x="237490" y="227329"/>
                </a:lnTo>
                <a:lnTo>
                  <a:pt x="242570" y="222250"/>
                </a:lnTo>
                <a:lnTo>
                  <a:pt x="246379" y="215900"/>
                </a:lnTo>
                <a:lnTo>
                  <a:pt x="250190" y="210819"/>
                </a:lnTo>
                <a:lnTo>
                  <a:pt x="254000" y="204469"/>
                </a:lnTo>
                <a:lnTo>
                  <a:pt x="257809" y="198119"/>
                </a:lnTo>
                <a:lnTo>
                  <a:pt x="260350" y="193039"/>
                </a:lnTo>
                <a:lnTo>
                  <a:pt x="262890" y="186689"/>
                </a:lnTo>
                <a:lnTo>
                  <a:pt x="265429" y="180339"/>
                </a:lnTo>
                <a:lnTo>
                  <a:pt x="266700" y="173989"/>
                </a:lnTo>
                <a:lnTo>
                  <a:pt x="269240" y="167639"/>
                </a:lnTo>
                <a:lnTo>
                  <a:pt x="270509" y="160019"/>
                </a:lnTo>
                <a:lnTo>
                  <a:pt x="271779" y="153669"/>
                </a:lnTo>
                <a:lnTo>
                  <a:pt x="271779" y="147319"/>
                </a:lnTo>
                <a:lnTo>
                  <a:pt x="271779" y="139700"/>
                </a:lnTo>
                <a:lnTo>
                  <a:pt x="271779" y="133350"/>
                </a:lnTo>
                <a:lnTo>
                  <a:pt x="271779" y="127000"/>
                </a:lnTo>
              </a:path>
            </a:pathLst>
          </a:custGeom>
          <a:ln w="19048">
            <a:solidFill>
              <a:srgbClr val="000000"/>
            </a:solidFill>
          </a:ln>
        </p:spPr>
        <p:txBody>
          <a:bodyPr wrap="square" lIns="0" tIns="0" rIns="0" bIns="0" rtlCol="0"/>
          <a:lstStyle/>
          <a:p>
            <a:endParaRPr/>
          </a:p>
        </p:txBody>
      </p:sp>
      <p:sp>
        <p:nvSpPr>
          <p:cNvPr id="31" name="object 31"/>
          <p:cNvSpPr/>
          <p:nvPr/>
        </p:nvSpPr>
        <p:spPr>
          <a:xfrm>
            <a:off x="8298180" y="235077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2" name="object 32"/>
          <p:cNvSpPr/>
          <p:nvPr/>
        </p:nvSpPr>
        <p:spPr>
          <a:xfrm>
            <a:off x="8026400" y="262382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3" name="object 33"/>
          <p:cNvSpPr/>
          <p:nvPr/>
        </p:nvSpPr>
        <p:spPr>
          <a:xfrm>
            <a:off x="8244205" y="2394585"/>
            <a:ext cx="82548" cy="121918"/>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8009890" y="2909570"/>
            <a:ext cx="271780" cy="273050"/>
          </a:xfrm>
          <a:custGeom>
            <a:avLst/>
            <a:gdLst/>
            <a:ahLst/>
            <a:cxnLst/>
            <a:rect l="l" t="t" r="r" b="b"/>
            <a:pathLst>
              <a:path w="271779" h="273050">
                <a:moveTo>
                  <a:pt x="135889" y="0"/>
                </a:moveTo>
                <a:lnTo>
                  <a:pt x="129539" y="0"/>
                </a:lnTo>
                <a:lnTo>
                  <a:pt x="121919" y="0"/>
                </a:lnTo>
                <a:lnTo>
                  <a:pt x="115569" y="1269"/>
                </a:lnTo>
                <a:lnTo>
                  <a:pt x="109219" y="2539"/>
                </a:lnTo>
                <a:lnTo>
                  <a:pt x="102869" y="3809"/>
                </a:lnTo>
                <a:lnTo>
                  <a:pt x="96519" y="5079"/>
                </a:lnTo>
                <a:lnTo>
                  <a:pt x="90169" y="7619"/>
                </a:lnTo>
                <a:lnTo>
                  <a:pt x="83819" y="10159"/>
                </a:lnTo>
                <a:lnTo>
                  <a:pt x="77469" y="12700"/>
                </a:lnTo>
                <a:lnTo>
                  <a:pt x="71119" y="16509"/>
                </a:lnTo>
                <a:lnTo>
                  <a:pt x="64769" y="20319"/>
                </a:lnTo>
                <a:lnTo>
                  <a:pt x="59689" y="22859"/>
                </a:lnTo>
                <a:lnTo>
                  <a:pt x="54609" y="27939"/>
                </a:lnTo>
                <a:lnTo>
                  <a:pt x="49529" y="31750"/>
                </a:lnTo>
                <a:lnTo>
                  <a:pt x="44450" y="35559"/>
                </a:lnTo>
                <a:lnTo>
                  <a:pt x="39369" y="40639"/>
                </a:lnTo>
                <a:lnTo>
                  <a:pt x="34289" y="45719"/>
                </a:lnTo>
                <a:lnTo>
                  <a:pt x="30479" y="50800"/>
                </a:lnTo>
                <a:lnTo>
                  <a:pt x="25400" y="55879"/>
                </a:lnTo>
                <a:lnTo>
                  <a:pt x="21589" y="62229"/>
                </a:lnTo>
                <a:lnTo>
                  <a:pt x="19050" y="68579"/>
                </a:lnTo>
                <a:lnTo>
                  <a:pt x="15239" y="73659"/>
                </a:lnTo>
                <a:lnTo>
                  <a:pt x="12700" y="80009"/>
                </a:lnTo>
                <a:lnTo>
                  <a:pt x="10159" y="86359"/>
                </a:lnTo>
                <a:lnTo>
                  <a:pt x="7619" y="92709"/>
                </a:lnTo>
                <a:lnTo>
                  <a:pt x="5079" y="99059"/>
                </a:lnTo>
                <a:lnTo>
                  <a:pt x="3809" y="105409"/>
                </a:lnTo>
                <a:lnTo>
                  <a:pt x="2539" y="111759"/>
                </a:lnTo>
                <a:lnTo>
                  <a:pt x="1269" y="119379"/>
                </a:lnTo>
                <a:lnTo>
                  <a:pt x="1269" y="125729"/>
                </a:lnTo>
                <a:lnTo>
                  <a:pt x="0" y="133350"/>
                </a:lnTo>
                <a:lnTo>
                  <a:pt x="0" y="139700"/>
                </a:lnTo>
                <a:lnTo>
                  <a:pt x="1269" y="146050"/>
                </a:lnTo>
                <a:lnTo>
                  <a:pt x="1269" y="152400"/>
                </a:lnTo>
                <a:lnTo>
                  <a:pt x="2539" y="160019"/>
                </a:lnTo>
                <a:lnTo>
                  <a:pt x="3809" y="166369"/>
                </a:lnTo>
                <a:lnTo>
                  <a:pt x="5079" y="172719"/>
                </a:lnTo>
                <a:lnTo>
                  <a:pt x="7619" y="179069"/>
                </a:lnTo>
                <a:lnTo>
                  <a:pt x="10159" y="186689"/>
                </a:lnTo>
                <a:lnTo>
                  <a:pt x="12700" y="191769"/>
                </a:lnTo>
                <a:lnTo>
                  <a:pt x="15239" y="198119"/>
                </a:lnTo>
                <a:lnTo>
                  <a:pt x="19050" y="204469"/>
                </a:lnTo>
                <a:lnTo>
                  <a:pt x="21589" y="210819"/>
                </a:lnTo>
                <a:lnTo>
                  <a:pt x="25400" y="215900"/>
                </a:lnTo>
                <a:lnTo>
                  <a:pt x="30479" y="220979"/>
                </a:lnTo>
                <a:lnTo>
                  <a:pt x="34289" y="226059"/>
                </a:lnTo>
                <a:lnTo>
                  <a:pt x="39369" y="231139"/>
                </a:lnTo>
                <a:lnTo>
                  <a:pt x="44450" y="236219"/>
                </a:lnTo>
                <a:lnTo>
                  <a:pt x="49529" y="241300"/>
                </a:lnTo>
                <a:lnTo>
                  <a:pt x="54609" y="245109"/>
                </a:lnTo>
                <a:lnTo>
                  <a:pt x="59689" y="248919"/>
                </a:lnTo>
                <a:lnTo>
                  <a:pt x="66039" y="252729"/>
                </a:lnTo>
                <a:lnTo>
                  <a:pt x="71119" y="256539"/>
                </a:lnTo>
                <a:lnTo>
                  <a:pt x="77469" y="259079"/>
                </a:lnTo>
                <a:lnTo>
                  <a:pt x="83819" y="261619"/>
                </a:lnTo>
                <a:lnTo>
                  <a:pt x="90169" y="264159"/>
                </a:lnTo>
                <a:lnTo>
                  <a:pt x="96519" y="266700"/>
                </a:lnTo>
                <a:lnTo>
                  <a:pt x="102869" y="267969"/>
                </a:lnTo>
                <a:lnTo>
                  <a:pt x="109219" y="270509"/>
                </a:lnTo>
                <a:lnTo>
                  <a:pt x="115569" y="270509"/>
                </a:lnTo>
                <a:lnTo>
                  <a:pt x="123189" y="271779"/>
                </a:lnTo>
                <a:lnTo>
                  <a:pt x="129539" y="273050"/>
                </a:lnTo>
                <a:lnTo>
                  <a:pt x="135889" y="273050"/>
                </a:lnTo>
                <a:lnTo>
                  <a:pt x="143509" y="273050"/>
                </a:lnTo>
                <a:lnTo>
                  <a:pt x="149859" y="271779"/>
                </a:lnTo>
                <a:lnTo>
                  <a:pt x="156209" y="270509"/>
                </a:lnTo>
                <a:lnTo>
                  <a:pt x="162559" y="269239"/>
                </a:lnTo>
                <a:lnTo>
                  <a:pt x="170179" y="267969"/>
                </a:lnTo>
                <a:lnTo>
                  <a:pt x="176529" y="266700"/>
                </a:lnTo>
                <a:lnTo>
                  <a:pt x="182879" y="264159"/>
                </a:lnTo>
                <a:lnTo>
                  <a:pt x="189229" y="261619"/>
                </a:lnTo>
                <a:lnTo>
                  <a:pt x="195579" y="259079"/>
                </a:lnTo>
                <a:lnTo>
                  <a:pt x="201929" y="256539"/>
                </a:lnTo>
                <a:lnTo>
                  <a:pt x="207009" y="252729"/>
                </a:lnTo>
                <a:lnTo>
                  <a:pt x="213359" y="248919"/>
                </a:lnTo>
                <a:lnTo>
                  <a:pt x="218439" y="245109"/>
                </a:lnTo>
                <a:lnTo>
                  <a:pt x="223519" y="240029"/>
                </a:lnTo>
                <a:lnTo>
                  <a:pt x="228600" y="236219"/>
                </a:lnTo>
                <a:lnTo>
                  <a:pt x="233679" y="231139"/>
                </a:lnTo>
                <a:lnTo>
                  <a:pt x="237489" y="226059"/>
                </a:lnTo>
                <a:lnTo>
                  <a:pt x="242569" y="220979"/>
                </a:lnTo>
                <a:lnTo>
                  <a:pt x="246379" y="215900"/>
                </a:lnTo>
                <a:lnTo>
                  <a:pt x="250189" y="209550"/>
                </a:lnTo>
                <a:lnTo>
                  <a:pt x="254000" y="204469"/>
                </a:lnTo>
                <a:lnTo>
                  <a:pt x="256539" y="198119"/>
                </a:lnTo>
                <a:lnTo>
                  <a:pt x="260350" y="191769"/>
                </a:lnTo>
                <a:lnTo>
                  <a:pt x="262889" y="185419"/>
                </a:lnTo>
                <a:lnTo>
                  <a:pt x="265429" y="179069"/>
                </a:lnTo>
                <a:lnTo>
                  <a:pt x="266700" y="172719"/>
                </a:lnTo>
                <a:lnTo>
                  <a:pt x="269239" y="166369"/>
                </a:lnTo>
                <a:lnTo>
                  <a:pt x="269239" y="160019"/>
                </a:lnTo>
                <a:lnTo>
                  <a:pt x="270509" y="152400"/>
                </a:lnTo>
                <a:lnTo>
                  <a:pt x="271779" y="146050"/>
                </a:lnTo>
                <a:lnTo>
                  <a:pt x="271779" y="139700"/>
                </a:lnTo>
                <a:lnTo>
                  <a:pt x="271779" y="132079"/>
                </a:lnTo>
                <a:lnTo>
                  <a:pt x="271779" y="125729"/>
                </a:lnTo>
              </a:path>
            </a:pathLst>
          </a:custGeom>
          <a:ln w="19048">
            <a:solidFill>
              <a:srgbClr val="000000"/>
            </a:solidFill>
          </a:ln>
        </p:spPr>
        <p:txBody>
          <a:bodyPr wrap="square" lIns="0" tIns="0" rIns="0" bIns="0" rtlCol="0"/>
          <a:lstStyle/>
          <a:p>
            <a:endParaRPr/>
          </a:p>
        </p:txBody>
      </p:sp>
      <p:sp>
        <p:nvSpPr>
          <p:cNvPr id="35" name="object 35"/>
          <p:cNvSpPr/>
          <p:nvPr/>
        </p:nvSpPr>
        <p:spPr>
          <a:xfrm>
            <a:off x="8281669" y="290957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6" name="object 36"/>
          <p:cNvSpPr/>
          <p:nvPr/>
        </p:nvSpPr>
        <p:spPr>
          <a:xfrm>
            <a:off x="8009890" y="318262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7" name="object 37"/>
          <p:cNvSpPr/>
          <p:nvPr/>
        </p:nvSpPr>
        <p:spPr>
          <a:xfrm>
            <a:off x="8227695" y="2953385"/>
            <a:ext cx="81278" cy="121918"/>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7992109" y="3468370"/>
            <a:ext cx="271780" cy="271780"/>
          </a:xfrm>
          <a:custGeom>
            <a:avLst/>
            <a:gdLst/>
            <a:ahLst/>
            <a:cxnLst/>
            <a:rect l="l" t="t" r="r" b="b"/>
            <a:pathLst>
              <a:path w="271779" h="271779">
                <a:moveTo>
                  <a:pt x="135890" y="0"/>
                </a:moveTo>
                <a:lnTo>
                  <a:pt x="128270" y="0"/>
                </a:lnTo>
                <a:lnTo>
                  <a:pt x="121920" y="0"/>
                </a:lnTo>
                <a:lnTo>
                  <a:pt x="115570" y="1269"/>
                </a:lnTo>
                <a:lnTo>
                  <a:pt x="109220" y="2539"/>
                </a:lnTo>
                <a:lnTo>
                  <a:pt x="101600" y="3809"/>
                </a:lnTo>
                <a:lnTo>
                  <a:pt x="95250" y="5079"/>
                </a:lnTo>
                <a:lnTo>
                  <a:pt x="88900" y="7619"/>
                </a:lnTo>
                <a:lnTo>
                  <a:pt x="82550" y="10159"/>
                </a:lnTo>
                <a:lnTo>
                  <a:pt x="76200" y="12700"/>
                </a:lnTo>
                <a:lnTo>
                  <a:pt x="69850" y="16509"/>
                </a:lnTo>
                <a:lnTo>
                  <a:pt x="64770" y="19050"/>
                </a:lnTo>
                <a:lnTo>
                  <a:pt x="58420" y="22859"/>
                </a:lnTo>
                <a:lnTo>
                  <a:pt x="53340" y="26669"/>
                </a:lnTo>
                <a:lnTo>
                  <a:pt x="48260" y="31750"/>
                </a:lnTo>
                <a:lnTo>
                  <a:pt x="43180" y="35559"/>
                </a:lnTo>
                <a:lnTo>
                  <a:pt x="38100" y="40639"/>
                </a:lnTo>
                <a:lnTo>
                  <a:pt x="34290" y="45719"/>
                </a:lnTo>
                <a:lnTo>
                  <a:pt x="29210" y="50800"/>
                </a:lnTo>
                <a:lnTo>
                  <a:pt x="25400" y="55879"/>
                </a:lnTo>
                <a:lnTo>
                  <a:pt x="21590" y="62229"/>
                </a:lnTo>
                <a:lnTo>
                  <a:pt x="17780" y="67309"/>
                </a:lnTo>
                <a:lnTo>
                  <a:pt x="15240" y="73659"/>
                </a:lnTo>
                <a:lnTo>
                  <a:pt x="11430" y="80009"/>
                </a:lnTo>
                <a:lnTo>
                  <a:pt x="8890" y="86359"/>
                </a:lnTo>
                <a:lnTo>
                  <a:pt x="6350" y="92709"/>
                </a:lnTo>
                <a:lnTo>
                  <a:pt x="5080" y="99059"/>
                </a:lnTo>
                <a:lnTo>
                  <a:pt x="2540" y="105409"/>
                </a:lnTo>
                <a:lnTo>
                  <a:pt x="1270" y="111759"/>
                </a:lnTo>
                <a:lnTo>
                  <a:pt x="0" y="119379"/>
                </a:lnTo>
                <a:lnTo>
                  <a:pt x="0" y="125729"/>
                </a:lnTo>
                <a:lnTo>
                  <a:pt x="0" y="132079"/>
                </a:lnTo>
                <a:lnTo>
                  <a:pt x="0" y="139699"/>
                </a:lnTo>
                <a:lnTo>
                  <a:pt x="0" y="146049"/>
                </a:lnTo>
                <a:lnTo>
                  <a:pt x="0" y="152399"/>
                </a:lnTo>
                <a:lnTo>
                  <a:pt x="1270" y="160019"/>
                </a:lnTo>
                <a:lnTo>
                  <a:pt x="2540" y="166369"/>
                </a:lnTo>
                <a:lnTo>
                  <a:pt x="5080" y="172719"/>
                </a:lnTo>
                <a:lnTo>
                  <a:pt x="6350" y="179069"/>
                </a:lnTo>
                <a:lnTo>
                  <a:pt x="8890" y="185419"/>
                </a:lnTo>
                <a:lnTo>
                  <a:pt x="11430" y="191769"/>
                </a:lnTo>
                <a:lnTo>
                  <a:pt x="15240" y="198119"/>
                </a:lnTo>
                <a:lnTo>
                  <a:pt x="17780" y="204469"/>
                </a:lnTo>
                <a:lnTo>
                  <a:pt x="21590" y="209549"/>
                </a:lnTo>
                <a:lnTo>
                  <a:pt x="25400" y="215899"/>
                </a:lnTo>
                <a:lnTo>
                  <a:pt x="29210" y="220979"/>
                </a:lnTo>
                <a:lnTo>
                  <a:pt x="34290" y="226059"/>
                </a:lnTo>
                <a:lnTo>
                  <a:pt x="38100" y="231139"/>
                </a:lnTo>
                <a:lnTo>
                  <a:pt x="43180" y="236219"/>
                </a:lnTo>
                <a:lnTo>
                  <a:pt x="48260" y="241299"/>
                </a:lnTo>
                <a:lnTo>
                  <a:pt x="53340" y="245109"/>
                </a:lnTo>
                <a:lnTo>
                  <a:pt x="58420" y="248919"/>
                </a:lnTo>
                <a:lnTo>
                  <a:pt x="64770" y="252729"/>
                </a:lnTo>
                <a:lnTo>
                  <a:pt x="71120" y="255269"/>
                </a:lnTo>
                <a:lnTo>
                  <a:pt x="76200" y="259079"/>
                </a:lnTo>
                <a:lnTo>
                  <a:pt x="82550" y="261619"/>
                </a:lnTo>
                <a:lnTo>
                  <a:pt x="88900" y="264159"/>
                </a:lnTo>
                <a:lnTo>
                  <a:pt x="95250" y="266699"/>
                </a:lnTo>
                <a:lnTo>
                  <a:pt x="101600" y="267969"/>
                </a:lnTo>
                <a:lnTo>
                  <a:pt x="109220" y="269239"/>
                </a:lnTo>
                <a:lnTo>
                  <a:pt x="115570" y="270509"/>
                </a:lnTo>
                <a:lnTo>
                  <a:pt x="121920" y="271779"/>
                </a:lnTo>
                <a:lnTo>
                  <a:pt x="129540" y="271779"/>
                </a:lnTo>
                <a:lnTo>
                  <a:pt x="135890" y="271779"/>
                </a:lnTo>
                <a:lnTo>
                  <a:pt x="142240" y="271779"/>
                </a:lnTo>
                <a:lnTo>
                  <a:pt x="149860" y="271779"/>
                </a:lnTo>
                <a:lnTo>
                  <a:pt x="156210" y="270509"/>
                </a:lnTo>
                <a:lnTo>
                  <a:pt x="162560" y="269239"/>
                </a:lnTo>
                <a:lnTo>
                  <a:pt x="168910" y="267969"/>
                </a:lnTo>
                <a:lnTo>
                  <a:pt x="176530" y="266699"/>
                </a:lnTo>
                <a:lnTo>
                  <a:pt x="182880" y="264159"/>
                </a:lnTo>
                <a:lnTo>
                  <a:pt x="187960" y="261619"/>
                </a:lnTo>
                <a:lnTo>
                  <a:pt x="194310" y="259079"/>
                </a:lnTo>
                <a:lnTo>
                  <a:pt x="200660" y="255269"/>
                </a:lnTo>
                <a:lnTo>
                  <a:pt x="207010" y="252729"/>
                </a:lnTo>
                <a:lnTo>
                  <a:pt x="212090" y="248919"/>
                </a:lnTo>
                <a:lnTo>
                  <a:pt x="218440" y="245109"/>
                </a:lnTo>
                <a:lnTo>
                  <a:pt x="223520" y="240029"/>
                </a:lnTo>
                <a:lnTo>
                  <a:pt x="228600" y="236219"/>
                </a:lnTo>
                <a:lnTo>
                  <a:pt x="233680" y="231139"/>
                </a:lnTo>
                <a:lnTo>
                  <a:pt x="237490" y="226059"/>
                </a:lnTo>
                <a:lnTo>
                  <a:pt x="242570" y="220979"/>
                </a:lnTo>
                <a:lnTo>
                  <a:pt x="246380" y="215899"/>
                </a:lnTo>
                <a:lnTo>
                  <a:pt x="250190" y="209549"/>
                </a:lnTo>
                <a:lnTo>
                  <a:pt x="254000" y="204469"/>
                </a:lnTo>
                <a:lnTo>
                  <a:pt x="256540" y="198119"/>
                </a:lnTo>
                <a:lnTo>
                  <a:pt x="260350" y="191769"/>
                </a:lnTo>
                <a:lnTo>
                  <a:pt x="262890" y="185419"/>
                </a:lnTo>
                <a:lnTo>
                  <a:pt x="265430" y="179069"/>
                </a:lnTo>
                <a:lnTo>
                  <a:pt x="266700" y="172719"/>
                </a:lnTo>
                <a:lnTo>
                  <a:pt x="267970" y="166369"/>
                </a:lnTo>
                <a:lnTo>
                  <a:pt x="269240" y="158749"/>
                </a:lnTo>
                <a:lnTo>
                  <a:pt x="270510" y="152399"/>
                </a:lnTo>
                <a:lnTo>
                  <a:pt x="271780" y="146049"/>
                </a:lnTo>
                <a:lnTo>
                  <a:pt x="271780" y="139699"/>
                </a:lnTo>
                <a:lnTo>
                  <a:pt x="271780" y="132079"/>
                </a:lnTo>
                <a:lnTo>
                  <a:pt x="271780" y="125729"/>
                </a:lnTo>
              </a:path>
            </a:pathLst>
          </a:custGeom>
          <a:ln w="19048">
            <a:solidFill>
              <a:srgbClr val="000000"/>
            </a:solidFill>
          </a:ln>
        </p:spPr>
        <p:txBody>
          <a:bodyPr wrap="square" lIns="0" tIns="0" rIns="0" bIns="0" rtlCol="0"/>
          <a:lstStyle/>
          <a:p>
            <a:endParaRPr/>
          </a:p>
        </p:txBody>
      </p:sp>
      <p:sp>
        <p:nvSpPr>
          <p:cNvPr id="39" name="object 39"/>
          <p:cNvSpPr/>
          <p:nvPr/>
        </p:nvSpPr>
        <p:spPr>
          <a:xfrm>
            <a:off x="8263890" y="346837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40" name="object 40"/>
          <p:cNvSpPr/>
          <p:nvPr/>
        </p:nvSpPr>
        <p:spPr>
          <a:xfrm>
            <a:off x="7992109" y="374015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41" name="object 41"/>
          <p:cNvSpPr/>
          <p:nvPr/>
        </p:nvSpPr>
        <p:spPr>
          <a:xfrm>
            <a:off x="8209915" y="3512185"/>
            <a:ext cx="81278" cy="121918"/>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7353300" y="2923539"/>
            <a:ext cx="271780" cy="273050"/>
          </a:xfrm>
          <a:custGeom>
            <a:avLst/>
            <a:gdLst/>
            <a:ahLst/>
            <a:cxnLst/>
            <a:rect l="l" t="t" r="r" b="b"/>
            <a:pathLst>
              <a:path w="271779" h="273050">
                <a:moveTo>
                  <a:pt x="135890" y="0"/>
                </a:moveTo>
                <a:lnTo>
                  <a:pt x="129540" y="0"/>
                </a:lnTo>
                <a:lnTo>
                  <a:pt x="121920" y="1270"/>
                </a:lnTo>
                <a:lnTo>
                  <a:pt x="115570" y="1270"/>
                </a:lnTo>
                <a:lnTo>
                  <a:pt x="109220" y="3810"/>
                </a:lnTo>
                <a:lnTo>
                  <a:pt x="102870" y="5080"/>
                </a:lnTo>
                <a:lnTo>
                  <a:pt x="96520" y="6350"/>
                </a:lnTo>
                <a:lnTo>
                  <a:pt x="90170" y="8889"/>
                </a:lnTo>
                <a:lnTo>
                  <a:pt x="83820" y="11430"/>
                </a:lnTo>
                <a:lnTo>
                  <a:pt x="77470" y="13970"/>
                </a:lnTo>
                <a:lnTo>
                  <a:pt x="71120" y="16510"/>
                </a:lnTo>
                <a:lnTo>
                  <a:pt x="64770" y="20320"/>
                </a:lnTo>
                <a:lnTo>
                  <a:pt x="59690" y="24130"/>
                </a:lnTo>
                <a:lnTo>
                  <a:pt x="54609" y="27939"/>
                </a:lnTo>
                <a:lnTo>
                  <a:pt x="48259" y="33020"/>
                </a:lnTo>
                <a:lnTo>
                  <a:pt x="43179" y="36830"/>
                </a:lnTo>
                <a:lnTo>
                  <a:pt x="38100" y="41910"/>
                </a:lnTo>
                <a:lnTo>
                  <a:pt x="34290" y="46989"/>
                </a:lnTo>
                <a:lnTo>
                  <a:pt x="30479" y="52070"/>
                </a:lnTo>
                <a:lnTo>
                  <a:pt x="25400" y="57150"/>
                </a:lnTo>
                <a:lnTo>
                  <a:pt x="21590" y="62230"/>
                </a:lnTo>
                <a:lnTo>
                  <a:pt x="19050" y="68580"/>
                </a:lnTo>
                <a:lnTo>
                  <a:pt x="15240" y="74930"/>
                </a:lnTo>
                <a:lnTo>
                  <a:pt x="11429" y="81280"/>
                </a:lnTo>
                <a:lnTo>
                  <a:pt x="8890" y="86360"/>
                </a:lnTo>
                <a:lnTo>
                  <a:pt x="7620" y="92710"/>
                </a:lnTo>
                <a:lnTo>
                  <a:pt x="5079" y="100330"/>
                </a:lnTo>
                <a:lnTo>
                  <a:pt x="3809" y="106680"/>
                </a:lnTo>
                <a:lnTo>
                  <a:pt x="2540" y="113030"/>
                </a:lnTo>
                <a:lnTo>
                  <a:pt x="1270" y="119380"/>
                </a:lnTo>
                <a:lnTo>
                  <a:pt x="0" y="127000"/>
                </a:lnTo>
                <a:lnTo>
                  <a:pt x="0" y="133350"/>
                </a:lnTo>
                <a:lnTo>
                  <a:pt x="0" y="139700"/>
                </a:lnTo>
                <a:lnTo>
                  <a:pt x="0" y="147320"/>
                </a:lnTo>
                <a:lnTo>
                  <a:pt x="1270" y="153670"/>
                </a:lnTo>
                <a:lnTo>
                  <a:pt x="2540" y="160020"/>
                </a:lnTo>
                <a:lnTo>
                  <a:pt x="3809" y="167639"/>
                </a:lnTo>
                <a:lnTo>
                  <a:pt x="5079" y="173989"/>
                </a:lnTo>
                <a:lnTo>
                  <a:pt x="7620" y="180339"/>
                </a:lnTo>
                <a:lnTo>
                  <a:pt x="8890" y="186689"/>
                </a:lnTo>
                <a:lnTo>
                  <a:pt x="11429" y="193039"/>
                </a:lnTo>
                <a:lnTo>
                  <a:pt x="15240" y="199389"/>
                </a:lnTo>
                <a:lnTo>
                  <a:pt x="19050" y="204470"/>
                </a:lnTo>
                <a:lnTo>
                  <a:pt x="21590" y="210820"/>
                </a:lnTo>
                <a:lnTo>
                  <a:pt x="25400" y="215900"/>
                </a:lnTo>
                <a:lnTo>
                  <a:pt x="29209" y="222250"/>
                </a:lnTo>
                <a:lnTo>
                  <a:pt x="34290" y="227330"/>
                </a:lnTo>
                <a:lnTo>
                  <a:pt x="38100" y="232410"/>
                </a:lnTo>
                <a:lnTo>
                  <a:pt x="43179" y="237489"/>
                </a:lnTo>
                <a:lnTo>
                  <a:pt x="48259" y="241300"/>
                </a:lnTo>
                <a:lnTo>
                  <a:pt x="54609" y="245110"/>
                </a:lnTo>
                <a:lnTo>
                  <a:pt x="59690" y="248920"/>
                </a:lnTo>
                <a:lnTo>
                  <a:pt x="64770" y="252730"/>
                </a:lnTo>
                <a:lnTo>
                  <a:pt x="71120" y="256539"/>
                </a:lnTo>
                <a:lnTo>
                  <a:pt x="77470" y="259080"/>
                </a:lnTo>
                <a:lnTo>
                  <a:pt x="83820" y="262889"/>
                </a:lnTo>
                <a:lnTo>
                  <a:pt x="90170" y="265430"/>
                </a:lnTo>
                <a:lnTo>
                  <a:pt x="95250" y="266700"/>
                </a:lnTo>
                <a:lnTo>
                  <a:pt x="102870" y="269239"/>
                </a:lnTo>
                <a:lnTo>
                  <a:pt x="109220" y="270510"/>
                </a:lnTo>
                <a:lnTo>
                  <a:pt x="115570" y="271780"/>
                </a:lnTo>
                <a:lnTo>
                  <a:pt x="121920" y="273050"/>
                </a:lnTo>
                <a:lnTo>
                  <a:pt x="129540" y="273050"/>
                </a:lnTo>
                <a:lnTo>
                  <a:pt x="135890" y="273050"/>
                </a:lnTo>
                <a:lnTo>
                  <a:pt x="143509" y="273050"/>
                </a:lnTo>
                <a:lnTo>
                  <a:pt x="149859" y="273050"/>
                </a:lnTo>
                <a:lnTo>
                  <a:pt x="156209" y="271780"/>
                </a:lnTo>
                <a:lnTo>
                  <a:pt x="162559" y="270510"/>
                </a:lnTo>
                <a:lnTo>
                  <a:pt x="170179" y="269239"/>
                </a:lnTo>
                <a:lnTo>
                  <a:pt x="176529" y="266700"/>
                </a:lnTo>
                <a:lnTo>
                  <a:pt x="182879" y="265430"/>
                </a:lnTo>
                <a:lnTo>
                  <a:pt x="189229" y="262889"/>
                </a:lnTo>
                <a:lnTo>
                  <a:pt x="195579" y="260350"/>
                </a:lnTo>
                <a:lnTo>
                  <a:pt x="201929" y="256539"/>
                </a:lnTo>
                <a:lnTo>
                  <a:pt x="207009" y="254000"/>
                </a:lnTo>
                <a:lnTo>
                  <a:pt x="213359" y="248920"/>
                </a:lnTo>
                <a:lnTo>
                  <a:pt x="218440" y="245110"/>
                </a:lnTo>
                <a:lnTo>
                  <a:pt x="223520" y="241300"/>
                </a:lnTo>
                <a:lnTo>
                  <a:pt x="228600" y="237489"/>
                </a:lnTo>
                <a:lnTo>
                  <a:pt x="233679" y="232410"/>
                </a:lnTo>
                <a:lnTo>
                  <a:pt x="237490" y="227330"/>
                </a:lnTo>
                <a:lnTo>
                  <a:pt x="242570" y="222250"/>
                </a:lnTo>
                <a:lnTo>
                  <a:pt x="246379" y="215900"/>
                </a:lnTo>
                <a:lnTo>
                  <a:pt x="250190" y="210820"/>
                </a:lnTo>
                <a:lnTo>
                  <a:pt x="254000" y="205739"/>
                </a:lnTo>
                <a:lnTo>
                  <a:pt x="256540" y="199389"/>
                </a:lnTo>
                <a:lnTo>
                  <a:pt x="260350" y="193039"/>
                </a:lnTo>
                <a:lnTo>
                  <a:pt x="262890" y="186689"/>
                </a:lnTo>
                <a:lnTo>
                  <a:pt x="265429" y="180339"/>
                </a:lnTo>
                <a:lnTo>
                  <a:pt x="266700" y="173989"/>
                </a:lnTo>
                <a:lnTo>
                  <a:pt x="269240" y="167639"/>
                </a:lnTo>
                <a:lnTo>
                  <a:pt x="270509" y="160020"/>
                </a:lnTo>
                <a:lnTo>
                  <a:pt x="270509" y="153670"/>
                </a:lnTo>
                <a:lnTo>
                  <a:pt x="271779" y="147320"/>
                </a:lnTo>
                <a:lnTo>
                  <a:pt x="271779" y="140970"/>
                </a:lnTo>
                <a:lnTo>
                  <a:pt x="271779" y="133350"/>
                </a:lnTo>
                <a:lnTo>
                  <a:pt x="271779" y="127000"/>
                </a:lnTo>
              </a:path>
            </a:pathLst>
          </a:custGeom>
          <a:ln w="19048">
            <a:solidFill>
              <a:srgbClr val="000000"/>
            </a:solidFill>
          </a:ln>
        </p:spPr>
        <p:txBody>
          <a:bodyPr wrap="square" lIns="0" tIns="0" rIns="0" bIns="0" rtlCol="0"/>
          <a:lstStyle/>
          <a:p>
            <a:endParaRPr/>
          </a:p>
        </p:txBody>
      </p:sp>
      <p:sp>
        <p:nvSpPr>
          <p:cNvPr id="43" name="object 43"/>
          <p:cNvSpPr/>
          <p:nvPr/>
        </p:nvSpPr>
        <p:spPr>
          <a:xfrm>
            <a:off x="7625080" y="292353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44" name="object 44"/>
          <p:cNvSpPr/>
          <p:nvPr/>
        </p:nvSpPr>
        <p:spPr>
          <a:xfrm>
            <a:off x="7353300" y="319658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45" name="object 45"/>
          <p:cNvSpPr/>
          <p:nvPr/>
        </p:nvSpPr>
        <p:spPr>
          <a:xfrm>
            <a:off x="7571105" y="2967355"/>
            <a:ext cx="82548" cy="121918"/>
          </a:xfrm>
          <a:prstGeom prst="rect">
            <a:avLst/>
          </a:prstGeom>
          <a:blipFill>
            <a:blip r:embed="rId3" cstate="print"/>
            <a:stretch>
              <a:fillRect/>
            </a:stretch>
          </a:blipFill>
        </p:spPr>
        <p:txBody>
          <a:bodyPr wrap="square" lIns="0" tIns="0" rIns="0" bIns="0" rtlCol="0"/>
          <a:lstStyle/>
          <a:p>
            <a:endParaRPr/>
          </a:p>
        </p:txBody>
      </p:sp>
      <p:sp>
        <p:nvSpPr>
          <p:cNvPr id="46" name="object 46"/>
          <p:cNvSpPr/>
          <p:nvPr/>
        </p:nvSpPr>
        <p:spPr>
          <a:xfrm>
            <a:off x="727709" y="2011679"/>
            <a:ext cx="2021839" cy="2021839"/>
          </a:xfrm>
          <a:custGeom>
            <a:avLst/>
            <a:gdLst/>
            <a:ahLst/>
            <a:cxnLst/>
            <a:rect l="l" t="t" r="r" b="b"/>
            <a:pathLst>
              <a:path w="2021839" h="2021839">
                <a:moveTo>
                  <a:pt x="1010920" y="0"/>
                </a:moveTo>
                <a:lnTo>
                  <a:pt x="962059" y="1062"/>
                </a:lnTo>
                <a:lnTo>
                  <a:pt x="913912" y="4223"/>
                </a:lnTo>
                <a:lnTo>
                  <a:pt x="866521" y="9440"/>
                </a:lnTo>
                <a:lnTo>
                  <a:pt x="819928" y="16671"/>
                </a:lnTo>
                <a:lnTo>
                  <a:pt x="774174" y="25873"/>
                </a:lnTo>
                <a:lnTo>
                  <a:pt x="729301" y="37006"/>
                </a:lnTo>
                <a:lnTo>
                  <a:pt x="685352" y="50027"/>
                </a:lnTo>
                <a:lnTo>
                  <a:pt x="642369" y="64895"/>
                </a:lnTo>
                <a:lnTo>
                  <a:pt x="600393" y="81566"/>
                </a:lnTo>
                <a:lnTo>
                  <a:pt x="559466" y="100000"/>
                </a:lnTo>
                <a:lnTo>
                  <a:pt x="519630" y="120154"/>
                </a:lnTo>
                <a:lnTo>
                  <a:pt x="480928" y="141987"/>
                </a:lnTo>
                <a:lnTo>
                  <a:pt x="443401" y="165456"/>
                </a:lnTo>
                <a:lnTo>
                  <a:pt x="407090" y="190520"/>
                </a:lnTo>
                <a:lnTo>
                  <a:pt x="372039" y="217136"/>
                </a:lnTo>
                <a:lnTo>
                  <a:pt x="338289" y="245263"/>
                </a:lnTo>
                <a:lnTo>
                  <a:pt x="305881" y="274859"/>
                </a:lnTo>
                <a:lnTo>
                  <a:pt x="274859" y="305881"/>
                </a:lnTo>
                <a:lnTo>
                  <a:pt x="245263" y="338289"/>
                </a:lnTo>
                <a:lnTo>
                  <a:pt x="217136" y="372039"/>
                </a:lnTo>
                <a:lnTo>
                  <a:pt x="190520" y="407090"/>
                </a:lnTo>
                <a:lnTo>
                  <a:pt x="165456" y="443401"/>
                </a:lnTo>
                <a:lnTo>
                  <a:pt x="141987" y="480928"/>
                </a:lnTo>
                <a:lnTo>
                  <a:pt x="120154" y="519630"/>
                </a:lnTo>
                <a:lnTo>
                  <a:pt x="100000" y="559466"/>
                </a:lnTo>
                <a:lnTo>
                  <a:pt x="81566" y="600393"/>
                </a:lnTo>
                <a:lnTo>
                  <a:pt x="64895" y="642369"/>
                </a:lnTo>
                <a:lnTo>
                  <a:pt x="50027" y="685352"/>
                </a:lnTo>
                <a:lnTo>
                  <a:pt x="37006" y="729301"/>
                </a:lnTo>
                <a:lnTo>
                  <a:pt x="25873" y="774174"/>
                </a:lnTo>
                <a:lnTo>
                  <a:pt x="16671" y="819928"/>
                </a:lnTo>
                <a:lnTo>
                  <a:pt x="9440" y="866521"/>
                </a:lnTo>
                <a:lnTo>
                  <a:pt x="4223" y="913912"/>
                </a:lnTo>
                <a:lnTo>
                  <a:pt x="1062" y="962059"/>
                </a:lnTo>
                <a:lnTo>
                  <a:pt x="0" y="1010920"/>
                </a:lnTo>
                <a:lnTo>
                  <a:pt x="1062" y="1059677"/>
                </a:lnTo>
                <a:lnTo>
                  <a:pt x="4223" y="1107733"/>
                </a:lnTo>
                <a:lnTo>
                  <a:pt x="9440" y="1155045"/>
                </a:lnTo>
                <a:lnTo>
                  <a:pt x="16671" y="1201570"/>
                </a:lnTo>
                <a:lnTo>
                  <a:pt x="25873" y="1247265"/>
                </a:lnTo>
                <a:lnTo>
                  <a:pt x="37006" y="1292089"/>
                </a:lnTo>
                <a:lnTo>
                  <a:pt x="50027" y="1335999"/>
                </a:lnTo>
                <a:lnTo>
                  <a:pt x="64895" y="1378952"/>
                </a:lnTo>
                <a:lnTo>
                  <a:pt x="81566" y="1420906"/>
                </a:lnTo>
                <a:lnTo>
                  <a:pt x="100000" y="1461818"/>
                </a:lnTo>
                <a:lnTo>
                  <a:pt x="120154" y="1501646"/>
                </a:lnTo>
                <a:lnTo>
                  <a:pt x="141987" y="1540347"/>
                </a:lnTo>
                <a:lnTo>
                  <a:pt x="165456" y="1577879"/>
                </a:lnTo>
                <a:lnTo>
                  <a:pt x="190520" y="1614200"/>
                </a:lnTo>
                <a:lnTo>
                  <a:pt x="217136" y="1649267"/>
                </a:lnTo>
                <a:lnTo>
                  <a:pt x="245263" y="1683037"/>
                </a:lnTo>
                <a:lnTo>
                  <a:pt x="274859" y="1715468"/>
                </a:lnTo>
                <a:lnTo>
                  <a:pt x="305881" y="1746518"/>
                </a:lnTo>
                <a:lnTo>
                  <a:pt x="338289" y="1776144"/>
                </a:lnTo>
                <a:lnTo>
                  <a:pt x="372039" y="1804303"/>
                </a:lnTo>
                <a:lnTo>
                  <a:pt x="407090" y="1830953"/>
                </a:lnTo>
                <a:lnTo>
                  <a:pt x="443401" y="1856053"/>
                </a:lnTo>
                <a:lnTo>
                  <a:pt x="480928" y="1879558"/>
                </a:lnTo>
                <a:lnTo>
                  <a:pt x="519630" y="1901427"/>
                </a:lnTo>
                <a:lnTo>
                  <a:pt x="559466" y="1921617"/>
                </a:lnTo>
                <a:lnTo>
                  <a:pt x="600393" y="1940086"/>
                </a:lnTo>
                <a:lnTo>
                  <a:pt x="642369" y="1956791"/>
                </a:lnTo>
                <a:lnTo>
                  <a:pt x="685352" y="1971690"/>
                </a:lnTo>
                <a:lnTo>
                  <a:pt x="729301" y="1984740"/>
                </a:lnTo>
                <a:lnTo>
                  <a:pt x="774174" y="1995899"/>
                </a:lnTo>
                <a:lnTo>
                  <a:pt x="819928" y="2005124"/>
                </a:lnTo>
                <a:lnTo>
                  <a:pt x="866521" y="2012373"/>
                </a:lnTo>
                <a:lnTo>
                  <a:pt x="913912" y="2017604"/>
                </a:lnTo>
                <a:lnTo>
                  <a:pt x="962059" y="2020774"/>
                </a:lnTo>
                <a:lnTo>
                  <a:pt x="1010920" y="2021840"/>
                </a:lnTo>
                <a:lnTo>
                  <a:pt x="1059677" y="2020774"/>
                </a:lnTo>
                <a:lnTo>
                  <a:pt x="1107733" y="2017604"/>
                </a:lnTo>
                <a:lnTo>
                  <a:pt x="1155045" y="2012373"/>
                </a:lnTo>
                <a:lnTo>
                  <a:pt x="1201570" y="2005124"/>
                </a:lnTo>
                <a:lnTo>
                  <a:pt x="1247265" y="1995899"/>
                </a:lnTo>
                <a:lnTo>
                  <a:pt x="1292089" y="1984740"/>
                </a:lnTo>
                <a:lnTo>
                  <a:pt x="1335999" y="1971690"/>
                </a:lnTo>
                <a:lnTo>
                  <a:pt x="1378952" y="1956791"/>
                </a:lnTo>
                <a:lnTo>
                  <a:pt x="1420906" y="1940086"/>
                </a:lnTo>
                <a:lnTo>
                  <a:pt x="1461818" y="1921617"/>
                </a:lnTo>
                <a:lnTo>
                  <a:pt x="1501646" y="1901427"/>
                </a:lnTo>
                <a:lnTo>
                  <a:pt x="1540347" y="1879558"/>
                </a:lnTo>
                <a:lnTo>
                  <a:pt x="1577879" y="1856053"/>
                </a:lnTo>
                <a:lnTo>
                  <a:pt x="1614200" y="1830953"/>
                </a:lnTo>
                <a:lnTo>
                  <a:pt x="1649267" y="1804303"/>
                </a:lnTo>
                <a:lnTo>
                  <a:pt x="1683037" y="1776144"/>
                </a:lnTo>
                <a:lnTo>
                  <a:pt x="1715468" y="1746518"/>
                </a:lnTo>
                <a:lnTo>
                  <a:pt x="1746518" y="1715468"/>
                </a:lnTo>
                <a:lnTo>
                  <a:pt x="1776144" y="1683037"/>
                </a:lnTo>
                <a:lnTo>
                  <a:pt x="1804303" y="1649267"/>
                </a:lnTo>
                <a:lnTo>
                  <a:pt x="1830953" y="1614200"/>
                </a:lnTo>
                <a:lnTo>
                  <a:pt x="1856053" y="1577879"/>
                </a:lnTo>
                <a:lnTo>
                  <a:pt x="1879558" y="1540347"/>
                </a:lnTo>
                <a:lnTo>
                  <a:pt x="1901427" y="1501646"/>
                </a:lnTo>
                <a:lnTo>
                  <a:pt x="1921617" y="1461818"/>
                </a:lnTo>
                <a:lnTo>
                  <a:pt x="1940086" y="1420906"/>
                </a:lnTo>
                <a:lnTo>
                  <a:pt x="1956791" y="1378952"/>
                </a:lnTo>
                <a:lnTo>
                  <a:pt x="1971690" y="1335999"/>
                </a:lnTo>
                <a:lnTo>
                  <a:pt x="1984740" y="1292089"/>
                </a:lnTo>
                <a:lnTo>
                  <a:pt x="1995899" y="1247265"/>
                </a:lnTo>
                <a:lnTo>
                  <a:pt x="2005124" y="1201570"/>
                </a:lnTo>
                <a:lnTo>
                  <a:pt x="2012373" y="1155045"/>
                </a:lnTo>
                <a:lnTo>
                  <a:pt x="2017604" y="1107733"/>
                </a:lnTo>
                <a:lnTo>
                  <a:pt x="2020774" y="1059677"/>
                </a:lnTo>
                <a:lnTo>
                  <a:pt x="2021839" y="1010920"/>
                </a:lnTo>
                <a:lnTo>
                  <a:pt x="2020774" y="962059"/>
                </a:lnTo>
                <a:lnTo>
                  <a:pt x="2017604" y="913912"/>
                </a:lnTo>
                <a:lnTo>
                  <a:pt x="2012373" y="866521"/>
                </a:lnTo>
                <a:lnTo>
                  <a:pt x="2005124" y="819928"/>
                </a:lnTo>
                <a:lnTo>
                  <a:pt x="1995899" y="774174"/>
                </a:lnTo>
                <a:lnTo>
                  <a:pt x="1984740" y="729301"/>
                </a:lnTo>
                <a:lnTo>
                  <a:pt x="1971690" y="685352"/>
                </a:lnTo>
                <a:lnTo>
                  <a:pt x="1956791" y="642369"/>
                </a:lnTo>
                <a:lnTo>
                  <a:pt x="1940086" y="600393"/>
                </a:lnTo>
                <a:lnTo>
                  <a:pt x="1921617" y="559466"/>
                </a:lnTo>
                <a:lnTo>
                  <a:pt x="1901427" y="519630"/>
                </a:lnTo>
                <a:lnTo>
                  <a:pt x="1879558" y="480928"/>
                </a:lnTo>
                <a:lnTo>
                  <a:pt x="1856053" y="443401"/>
                </a:lnTo>
                <a:lnTo>
                  <a:pt x="1830953" y="407090"/>
                </a:lnTo>
                <a:lnTo>
                  <a:pt x="1804303" y="372039"/>
                </a:lnTo>
                <a:lnTo>
                  <a:pt x="1776144" y="338289"/>
                </a:lnTo>
                <a:lnTo>
                  <a:pt x="1746518" y="305881"/>
                </a:lnTo>
                <a:lnTo>
                  <a:pt x="1715468" y="274859"/>
                </a:lnTo>
                <a:lnTo>
                  <a:pt x="1683037" y="245263"/>
                </a:lnTo>
                <a:lnTo>
                  <a:pt x="1649267" y="217136"/>
                </a:lnTo>
                <a:lnTo>
                  <a:pt x="1614200" y="190520"/>
                </a:lnTo>
                <a:lnTo>
                  <a:pt x="1577879" y="165456"/>
                </a:lnTo>
                <a:lnTo>
                  <a:pt x="1540347" y="141987"/>
                </a:lnTo>
                <a:lnTo>
                  <a:pt x="1501646" y="120154"/>
                </a:lnTo>
                <a:lnTo>
                  <a:pt x="1461818" y="100000"/>
                </a:lnTo>
                <a:lnTo>
                  <a:pt x="1420906" y="81566"/>
                </a:lnTo>
                <a:lnTo>
                  <a:pt x="1378952" y="64895"/>
                </a:lnTo>
                <a:lnTo>
                  <a:pt x="1335999" y="50027"/>
                </a:lnTo>
                <a:lnTo>
                  <a:pt x="1292089" y="37006"/>
                </a:lnTo>
                <a:lnTo>
                  <a:pt x="1247265" y="25873"/>
                </a:lnTo>
                <a:lnTo>
                  <a:pt x="1201570" y="16671"/>
                </a:lnTo>
                <a:lnTo>
                  <a:pt x="1155045" y="9440"/>
                </a:lnTo>
                <a:lnTo>
                  <a:pt x="1107733" y="4223"/>
                </a:lnTo>
                <a:lnTo>
                  <a:pt x="1059677" y="1062"/>
                </a:lnTo>
                <a:lnTo>
                  <a:pt x="1010920" y="0"/>
                </a:lnTo>
                <a:close/>
              </a:path>
            </a:pathLst>
          </a:custGeom>
          <a:solidFill>
            <a:srgbClr val="FFDB99"/>
          </a:solidFill>
        </p:spPr>
        <p:txBody>
          <a:bodyPr wrap="square" lIns="0" tIns="0" rIns="0" bIns="0" rtlCol="0"/>
          <a:lstStyle/>
          <a:p>
            <a:endParaRPr/>
          </a:p>
        </p:txBody>
      </p:sp>
      <p:sp>
        <p:nvSpPr>
          <p:cNvPr id="47" name="object 47"/>
          <p:cNvSpPr/>
          <p:nvPr/>
        </p:nvSpPr>
        <p:spPr>
          <a:xfrm>
            <a:off x="1441450" y="3257550"/>
            <a:ext cx="281940" cy="254000"/>
          </a:xfrm>
          <a:custGeom>
            <a:avLst/>
            <a:gdLst/>
            <a:ahLst/>
            <a:cxnLst/>
            <a:rect l="l" t="t" r="r" b="b"/>
            <a:pathLst>
              <a:path w="281939" h="254000">
                <a:moveTo>
                  <a:pt x="0" y="0"/>
                </a:moveTo>
                <a:lnTo>
                  <a:pt x="281939" y="254000"/>
                </a:lnTo>
              </a:path>
            </a:pathLst>
          </a:custGeom>
          <a:ln w="19050">
            <a:solidFill>
              <a:srgbClr val="000000"/>
            </a:solidFill>
          </a:ln>
        </p:spPr>
        <p:txBody>
          <a:bodyPr wrap="square" lIns="0" tIns="0" rIns="0" bIns="0" rtlCol="0"/>
          <a:lstStyle/>
          <a:p>
            <a:endParaRPr/>
          </a:p>
        </p:txBody>
      </p:sp>
      <p:sp>
        <p:nvSpPr>
          <p:cNvPr id="48" name="object 48"/>
          <p:cNvSpPr/>
          <p:nvPr/>
        </p:nvSpPr>
        <p:spPr>
          <a:xfrm>
            <a:off x="1695450" y="3479800"/>
            <a:ext cx="81280" cy="78740"/>
          </a:xfrm>
          <a:custGeom>
            <a:avLst/>
            <a:gdLst/>
            <a:ahLst/>
            <a:cxnLst/>
            <a:rect l="l" t="t" r="r" b="b"/>
            <a:pathLst>
              <a:path w="81280" h="78739">
                <a:moveTo>
                  <a:pt x="49530" y="0"/>
                </a:moveTo>
                <a:lnTo>
                  <a:pt x="0" y="57150"/>
                </a:lnTo>
                <a:lnTo>
                  <a:pt x="81280" y="78739"/>
                </a:lnTo>
                <a:lnTo>
                  <a:pt x="49530" y="0"/>
                </a:lnTo>
                <a:close/>
              </a:path>
            </a:pathLst>
          </a:custGeom>
          <a:solidFill>
            <a:srgbClr val="000000"/>
          </a:solidFill>
        </p:spPr>
        <p:txBody>
          <a:bodyPr wrap="square" lIns="0" tIns="0" rIns="0" bIns="0" rtlCol="0"/>
          <a:lstStyle/>
          <a:p>
            <a:endParaRPr/>
          </a:p>
        </p:txBody>
      </p:sp>
      <p:sp>
        <p:nvSpPr>
          <p:cNvPr id="49" name="object 49"/>
          <p:cNvSpPr/>
          <p:nvPr/>
        </p:nvSpPr>
        <p:spPr>
          <a:xfrm>
            <a:off x="833959" y="2427809"/>
            <a:ext cx="143100" cy="143100"/>
          </a:xfrm>
          <a:prstGeom prst="rect">
            <a:avLst/>
          </a:prstGeom>
          <a:blipFill>
            <a:blip r:embed="rId7" cstate="print"/>
            <a:stretch>
              <a:fillRect/>
            </a:stretch>
          </a:blipFill>
        </p:spPr>
        <p:txBody>
          <a:bodyPr wrap="square" lIns="0" tIns="0" rIns="0" bIns="0" rtlCol="0"/>
          <a:lstStyle/>
          <a:p>
            <a:endParaRPr/>
          </a:p>
        </p:txBody>
      </p:sp>
      <p:sp>
        <p:nvSpPr>
          <p:cNvPr id="50" name="object 50"/>
          <p:cNvSpPr/>
          <p:nvPr/>
        </p:nvSpPr>
        <p:spPr>
          <a:xfrm>
            <a:off x="667589" y="2975179"/>
            <a:ext cx="141830" cy="143100"/>
          </a:xfrm>
          <a:prstGeom prst="rect">
            <a:avLst/>
          </a:prstGeom>
          <a:blipFill>
            <a:blip r:embed="rId8" cstate="print"/>
            <a:stretch>
              <a:fillRect/>
            </a:stretch>
          </a:blipFill>
        </p:spPr>
        <p:txBody>
          <a:bodyPr wrap="square" lIns="0" tIns="0" rIns="0" bIns="0" rtlCol="0"/>
          <a:lstStyle/>
          <a:p>
            <a:endParaRPr/>
          </a:p>
        </p:txBody>
      </p:sp>
      <p:sp>
        <p:nvSpPr>
          <p:cNvPr id="51" name="object 51"/>
          <p:cNvSpPr/>
          <p:nvPr/>
        </p:nvSpPr>
        <p:spPr>
          <a:xfrm>
            <a:off x="809829" y="3521279"/>
            <a:ext cx="143100" cy="143100"/>
          </a:xfrm>
          <a:prstGeom prst="rect">
            <a:avLst/>
          </a:prstGeom>
          <a:blipFill>
            <a:blip r:embed="rId9" cstate="print"/>
            <a:stretch>
              <a:fillRect/>
            </a:stretch>
          </a:blipFill>
        </p:spPr>
        <p:txBody>
          <a:bodyPr wrap="square" lIns="0" tIns="0" rIns="0" bIns="0" rtlCol="0"/>
          <a:lstStyle/>
          <a:p>
            <a:endParaRPr/>
          </a:p>
        </p:txBody>
      </p:sp>
      <p:sp>
        <p:nvSpPr>
          <p:cNvPr id="52" name="object 52"/>
          <p:cNvSpPr/>
          <p:nvPr/>
        </p:nvSpPr>
        <p:spPr>
          <a:xfrm>
            <a:off x="2463800" y="2725420"/>
            <a:ext cx="119380" cy="119380"/>
          </a:xfrm>
          <a:custGeom>
            <a:avLst/>
            <a:gdLst/>
            <a:ahLst/>
            <a:cxnLst/>
            <a:rect l="l" t="t" r="r" b="b"/>
            <a:pathLst>
              <a:path w="119380" h="119380">
                <a:moveTo>
                  <a:pt x="119380" y="0"/>
                </a:moveTo>
                <a:lnTo>
                  <a:pt x="0" y="0"/>
                </a:lnTo>
                <a:lnTo>
                  <a:pt x="0" y="119379"/>
                </a:lnTo>
                <a:lnTo>
                  <a:pt x="119380" y="119379"/>
                </a:lnTo>
                <a:lnTo>
                  <a:pt x="119380" y="0"/>
                </a:lnTo>
                <a:close/>
              </a:path>
            </a:pathLst>
          </a:custGeom>
          <a:solidFill>
            <a:srgbClr val="CE914B"/>
          </a:solidFill>
        </p:spPr>
        <p:txBody>
          <a:bodyPr wrap="square" lIns="0" tIns="0" rIns="0" bIns="0" rtlCol="0"/>
          <a:lstStyle/>
          <a:p>
            <a:endParaRPr/>
          </a:p>
        </p:txBody>
      </p:sp>
      <p:sp>
        <p:nvSpPr>
          <p:cNvPr id="53" name="object 53"/>
          <p:cNvSpPr/>
          <p:nvPr/>
        </p:nvSpPr>
        <p:spPr>
          <a:xfrm>
            <a:off x="2463800" y="2915920"/>
            <a:ext cx="119380" cy="119380"/>
          </a:xfrm>
          <a:custGeom>
            <a:avLst/>
            <a:gdLst/>
            <a:ahLst/>
            <a:cxnLst/>
            <a:rect l="l" t="t" r="r" b="b"/>
            <a:pathLst>
              <a:path w="119380" h="119380">
                <a:moveTo>
                  <a:pt x="119380" y="0"/>
                </a:moveTo>
                <a:lnTo>
                  <a:pt x="0" y="0"/>
                </a:lnTo>
                <a:lnTo>
                  <a:pt x="0" y="119379"/>
                </a:lnTo>
                <a:lnTo>
                  <a:pt x="119380" y="119379"/>
                </a:lnTo>
                <a:lnTo>
                  <a:pt x="119380" y="0"/>
                </a:lnTo>
                <a:close/>
              </a:path>
            </a:pathLst>
          </a:custGeom>
          <a:solidFill>
            <a:srgbClr val="CE914B"/>
          </a:solidFill>
        </p:spPr>
        <p:txBody>
          <a:bodyPr wrap="square" lIns="0" tIns="0" rIns="0" bIns="0" rtlCol="0"/>
          <a:lstStyle/>
          <a:p>
            <a:endParaRPr/>
          </a:p>
        </p:txBody>
      </p:sp>
      <p:sp>
        <p:nvSpPr>
          <p:cNvPr id="54" name="object 54"/>
          <p:cNvSpPr/>
          <p:nvPr/>
        </p:nvSpPr>
        <p:spPr>
          <a:xfrm>
            <a:off x="2463800" y="3106420"/>
            <a:ext cx="119380" cy="118110"/>
          </a:xfrm>
          <a:custGeom>
            <a:avLst/>
            <a:gdLst/>
            <a:ahLst/>
            <a:cxnLst/>
            <a:rect l="l" t="t" r="r" b="b"/>
            <a:pathLst>
              <a:path w="119380" h="118110">
                <a:moveTo>
                  <a:pt x="119380" y="0"/>
                </a:moveTo>
                <a:lnTo>
                  <a:pt x="0" y="0"/>
                </a:lnTo>
                <a:lnTo>
                  <a:pt x="0" y="118109"/>
                </a:lnTo>
                <a:lnTo>
                  <a:pt x="119380" y="118109"/>
                </a:lnTo>
                <a:lnTo>
                  <a:pt x="119380" y="0"/>
                </a:lnTo>
                <a:close/>
              </a:path>
            </a:pathLst>
          </a:custGeom>
          <a:solidFill>
            <a:srgbClr val="CE914B"/>
          </a:solidFill>
        </p:spPr>
        <p:txBody>
          <a:bodyPr wrap="square" lIns="0" tIns="0" rIns="0" bIns="0" rtlCol="0"/>
          <a:lstStyle/>
          <a:p>
            <a:endParaRPr/>
          </a:p>
        </p:txBody>
      </p:sp>
      <p:sp>
        <p:nvSpPr>
          <p:cNvPr id="55" name="object 55"/>
          <p:cNvSpPr/>
          <p:nvPr/>
        </p:nvSpPr>
        <p:spPr>
          <a:xfrm>
            <a:off x="2463800" y="3295650"/>
            <a:ext cx="119380" cy="118110"/>
          </a:xfrm>
          <a:custGeom>
            <a:avLst/>
            <a:gdLst/>
            <a:ahLst/>
            <a:cxnLst/>
            <a:rect l="l" t="t" r="r" b="b"/>
            <a:pathLst>
              <a:path w="119380" h="118110">
                <a:moveTo>
                  <a:pt x="119380" y="0"/>
                </a:moveTo>
                <a:lnTo>
                  <a:pt x="0" y="0"/>
                </a:lnTo>
                <a:lnTo>
                  <a:pt x="0" y="118110"/>
                </a:lnTo>
                <a:lnTo>
                  <a:pt x="119380" y="118110"/>
                </a:lnTo>
                <a:lnTo>
                  <a:pt x="119380" y="0"/>
                </a:lnTo>
                <a:close/>
              </a:path>
            </a:pathLst>
          </a:custGeom>
          <a:solidFill>
            <a:srgbClr val="CE914B"/>
          </a:solidFill>
        </p:spPr>
        <p:txBody>
          <a:bodyPr wrap="square" lIns="0" tIns="0" rIns="0" bIns="0" rtlCol="0"/>
          <a:lstStyle/>
          <a:p>
            <a:endParaRPr/>
          </a:p>
        </p:txBody>
      </p:sp>
      <p:sp>
        <p:nvSpPr>
          <p:cNvPr id="56" name="object 56"/>
          <p:cNvSpPr/>
          <p:nvPr/>
        </p:nvSpPr>
        <p:spPr>
          <a:xfrm>
            <a:off x="2225039" y="2583179"/>
            <a:ext cx="191770" cy="166370"/>
          </a:xfrm>
          <a:custGeom>
            <a:avLst/>
            <a:gdLst/>
            <a:ahLst/>
            <a:cxnLst/>
            <a:rect l="l" t="t" r="r" b="b"/>
            <a:pathLst>
              <a:path w="191769" h="166369">
                <a:moveTo>
                  <a:pt x="0" y="0"/>
                </a:moveTo>
                <a:lnTo>
                  <a:pt x="191770" y="166370"/>
                </a:lnTo>
              </a:path>
            </a:pathLst>
          </a:custGeom>
          <a:ln w="19048">
            <a:solidFill>
              <a:srgbClr val="000000"/>
            </a:solidFill>
          </a:ln>
        </p:spPr>
        <p:txBody>
          <a:bodyPr wrap="square" lIns="0" tIns="0" rIns="0" bIns="0" rtlCol="0"/>
          <a:lstStyle/>
          <a:p>
            <a:endParaRPr/>
          </a:p>
        </p:txBody>
      </p:sp>
      <p:sp>
        <p:nvSpPr>
          <p:cNvPr id="57" name="object 57"/>
          <p:cNvSpPr/>
          <p:nvPr/>
        </p:nvSpPr>
        <p:spPr>
          <a:xfrm>
            <a:off x="2153920" y="2987039"/>
            <a:ext cx="262890" cy="499109"/>
          </a:xfrm>
          <a:custGeom>
            <a:avLst/>
            <a:gdLst/>
            <a:ahLst/>
            <a:cxnLst/>
            <a:rect l="l" t="t" r="r" b="b"/>
            <a:pathLst>
              <a:path w="262889" h="499110">
                <a:moveTo>
                  <a:pt x="0" y="499110"/>
                </a:moveTo>
                <a:lnTo>
                  <a:pt x="262890" y="0"/>
                </a:lnTo>
              </a:path>
            </a:pathLst>
          </a:custGeom>
          <a:ln w="19048">
            <a:solidFill>
              <a:srgbClr val="000000"/>
            </a:solidFill>
          </a:ln>
        </p:spPr>
        <p:txBody>
          <a:bodyPr wrap="square" lIns="0" tIns="0" rIns="0" bIns="0" rtlCol="0"/>
          <a:lstStyle/>
          <a:p>
            <a:endParaRPr/>
          </a:p>
        </p:txBody>
      </p:sp>
      <p:sp>
        <p:nvSpPr>
          <p:cNvPr id="58" name="object 58"/>
          <p:cNvSpPr txBox="1"/>
          <p:nvPr/>
        </p:nvSpPr>
        <p:spPr>
          <a:xfrm>
            <a:off x="2034539" y="2000250"/>
            <a:ext cx="692785"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workers</a:t>
            </a:r>
            <a:endParaRPr sz="1500">
              <a:latin typeface="Arial"/>
              <a:cs typeface="Arial"/>
            </a:endParaRPr>
          </a:p>
        </p:txBody>
      </p:sp>
      <p:sp>
        <p:nvSpPr>
          <p:cNvPr id="59" name="object 59"/>
          <p:cNvSpPr txBox="1"/>
          <p:nvPr/>
        </p:nvSpPr>
        <p:spPr>
          <a:xfrm>
            <a:off x="1230630" y="2598420"/>
            <a:ext cx="278765" cy="254000"/>
          </a:xfrm>
          <a:prstGeom prst="rect">
            <a:avLst/>
          </a:prstGeom>
        </p:spPr>
        <p:txBody>
          <a:bodyPr vert="horz" wrap="square" lIns="0" tIns="12700" rIns="0" bIns="0" rtlCol="0">
            <a:spAutoFit/>
          </a:bodyPr>
          <a:lstStyle/>
          <a:p>
            <a:pPr marL="12700">
              <a:lnSpc>
                <a:spcPct val="100000"/>
              </a:lnSpc>
              <a:spcBef>
                <a:spcPts val="100"/>
              </a:spcBef>
            </a:pPr>
            <a:r>
              <a:rPr sz="1500" spc="-10" dirty="0">
                <a:latin typeface="Arial"/>
                <a:cs typeface="Arial"/>
              </a:rPr>
              <a:t>I</a:t>
            </a:r>
            <a:r>
              <a:rPr sz="1500" dirty="0">
                <a:latin typeface="Arial"/>
                <a:cs typeface="Arial"/>
              </a:rPr>
              <a:t>/O</a:t>
            </a:r>
            <a:endParaRPr sz="1500">
              <a:latin typeface="Arial"/>
              <a:cs typeface="Arial"/>
            </a:endParaRPr>
          </a:p>
        </p:txBody>
      </p:sp>
      <p:sp>
        <p:nvSpPr>
          <p:cNvPr id="60" name="object 60"/>
          <p:cNvSpPr txBox="1"/>
          <p:nvPr/>
        </p:nvSpPr>
        <p:spPr>
          <a:xfrm>
            <a:off x="2700020" y="2724150"/>
            <a:ext cx="633095" cy="467359"/>
          </a:xfrm>
          <a:prstGeom prst="rect">
            <a:avLst/>
          </a:prstGeom>
        </p:spPr>
        <p:txBody>
          <a:bodyPr vert="horz" wrap="square" lIns="0" tIns="32384" rIns="0" bIns="0" rtlCol="0">
            <a:spAutoFit/>
          </a:bodyPr>
          <a:lstStyle/>
          <a:p>
            <a:pPr marL="13335" marR="5080" indent="-1270">
              <a:lnSpc>
                <a:spcPts val="1680"/>
              </a:lnSpc>
              <a:spcBef>
                <a:spcPts val="254"/>
              </a:spcBef>
            </a:pPr>
            <a:r>
              <a:rPr sz="1500" spc="5" dirty="0">
                <a:latin typeface="Arial"/>
                <a:cs typeface="Arial"/>
              </a:rPr>
              <a:t>r</a:t>
            </a:r>
            <a:r>
              <a:rPr sz="1500" dirty="0">
                <a:latin typeface="Arial"/>
                <a:cs typeface="Arial"/>
              </a:rPr>
              <a:t>e</a:t>
            </a:r>
            <a:r>
              <a:rPr sz="1500" spc="15" dirty="0">
                <a:latin typeface="Arial"/>
                <a:cs typeface="Arial"/>
              </a:rPr>
              <a:t>m</a:t>
            </a:r>
            <a:r>
              <a:rPr sz="1500" dirty="0">
                <a:latin typeface="Arial"/>
                <a:cs typeface="Arial"/>
              </a:rPr>
              <a:t>ote  ob</a:t>
            </a:r>
            <a:r>
              <a:rPr sz="1500" spc="5" dirty="0">
                <a:latin typeface="Arial"/>
                <a:cs typeface="Arial"/>
              </a:rPr>
              <a:t>j</a:t>
            </a:r>
            <a:r>
              <a:rPr sz="1500" dirty="0">
                <a:latin typeface="Arial"/>
                <a:cs typeface="Arial"/>
              </a:rPr>
              <a:t>ects</a:t>
            </a:r>
            <a:endParaRPr sz="1500">
              <a:latin typeface="Arial"/>
              <a:cs typeface="Arial"/>
            </a:endParaRPr>
          </a:p>
        </p:txBody>
      </p:sp>
      <p:sp>
        <p:nvSpPr>
          <p:cNvPr id="61" name="object 61"/>
          <p:cNvSpPr/>
          <p:nvPr/>
        </p:nvSpPr>
        <p:spPr>
          <a:xfrm>
            <a:off x="1427480" y="2594610"/>
            <a:ext cx="341630" cy="302260"/>
          </a:xfrm>
          <a:custGeom>
            <a:avLst/>
            <a:gdLst/>
            <a:ahLst/>
            <a:cxnLst/>
            <a:rect l="l" t="t" r="r" b="b"/>
            <a:pathLst>
              <a:path w="341630" h="302260">
                <a:moveTo>
                  <a:pt x="0" y="302260"/>
                </a:moveTo>
                <a:lnTo>
                  <a:pt x="341630" y="0"/>
                </a:lnTo>
              </a:path>
            </a:pathLst>
          </a:custGeom>
          <a:ln w="19050">
            <a:solidFill>
              <a:srgbClr val="000000"/>
            </a:solidFill>
          </a:ln>
        </p:spPr>
        <p:txBody>
          <a:bodyPr wrap="square" lIns="0" tIns="0" rIns="0" bIns="0" rtlCol="0"/>
          <a:lstStyle/>
          <a:p>
            <a:endParaRPr/>
          </a:p>
        </p:txBody>
      </p:sp>
      <p:sp>
        <p:nvSpPr>
          <p:cNvPr id="62" name="object 62"/>
          <p:cNvSpPr/>
          <p:nvPr/>
        </p:nvSpPr>
        <p:spPr>
          <a:xfrm>
            <a:off x="1741170" y="2547620"/>
            <a:ext cx="81280" cy="78740"/>
          </a:xfrm>
          <a:custGeom>
            <a:avLst/>
            <a:gdLst/>
            <a:ahLst/>
            <a:cxnLst/>
            <a:rect l="l" t="t" r="r" b="b"/>
            <a:pathLst>
              <a:path w="81280" h="78739">
                <a:moveTo>
                  <a:pt x="81280" y="0"/>
                </a:moveTo>
                <a:lnTo>
                  <a:pt x="0" y="21589"/>
                </a:lnTo>
                <a:lnTo>
                  <a:pt x="49530" y="78739"/>
                </a:lnTo>
                <a:lnTo>
                  <a:pt x="81280" y="0"/>
                </a:lnTo>
                <a:close/>
              </a:path>
            </a:pathLst>
          </a:custGeom>
          <a:solidFill>
            <a:srgbClr val="000000"/>
          </a:solidFill>
        </p:spPr>
        <p:txBody>
          <a:bodyPr wrap="square" lIns="0" tIns="0" rIns="0" bIns="0" rtlCol="0"/>
          <a:lstStyle/>
          <a:p>
            <a:endParaRPr/>
          </a:p>
        </p:txBody>
      </p:sp>
      <p:sp>
        <p:nvSpPr>
          <p:cNvPr id="63" name="object 63"/>
          <p:cNvSpPr/>
          <p:nvPr/>
        </p:nvSpPr>
        <p:spPr>
          <a:xfrm>
            <a:off x="958850" y="3282950"/>
            <a:ext cx="182880" cy="218440"/>
          </a:xfrm>
          <a:custGeom>
            <a:avLst/>
            <a:gdLst/>
            <a:ahLst/>
            <a:cxnLst/>
            <a:rect l="l" t="t" r="r" b="b"/>
            <a:pathLst>
              <a:path w="182880" h="218439">
                <a:moveTo>
                  <a:pt x="0" y="218439"/>
                </a:moveTo>
                <a:lnTo>
                  <a:pt x="182880" y="0"/>
                </a:lnTo>
              </a:path>
            </a:pathLst>
          </a:custGeom>
          <a:ln w="19049">
            <a:solidFill>
              <a:srgbClr val="000000"/>
            </a:solidFill>
          </a:ln>
        </p:spPr>
        <p:txBody>
          <a:bodyPr wrap="square" lIns="0" tIns="0" rIns="0" bIns="0" rtlCol="0"/>
          <a:lstStyle/>
          <a:p>
            <a:endParaRPr/>
          </a:p>
        </p:txBody>
      </p:sp>
      <p:sp>
        <p:nvSpPr>
          <p:cNvPr id="64" name="object 64"/>
          <p:cNvSpPr/>
          <p:nvPr/>
        </p:nvSpPr>
        <p:spPr>
          <a:xfrm>
            <a:off x="1109980" y="3228339"/>
            <a:ext cx="77470" cy="82550"/>
          </a:xfrm>
          <a:custGeom>
            <a:avLst/>
            <a:gdLst/>
            <a:ahLst/>
            <a:cxnLst/>
            <a:rect l="l" t="t" r="r" b="b"/>
            <a:pathLst>
              <a:path w="77469" h="82550">
                <a:moveTo>
                  <a:pt x="77469" y="0"/>
                </a:moveTo>
                <a:lnTo>
                  <a:pt x="0" y="34289"/>
                </a:lnTo>
                <a:lnTo>
                  <a:pt x="58419" y="82550"/>
                </a:lnTo>
                <a:lnTo>
                  <a:pt x="77469" y="0"/>
                </a:lnTo>
                <a:close/>
              </a:path>
            </a:pathLst>
          </a:custGeom>
          <a:solidFill>
            <a:srgbClr val="000000"/>
          </a:solidFill>
        </p:spPr>
        <p:txBody>
          <a:bodyPr wrap="square" lIns="0" tIns="0" rIns="0" bIns="0" rtlCol="0"/>
          <a:lstStyle/>
          <a:p>
            <a:endParaRPr/>
          </a:p>
        </p:txBody>
      </p:sp>
      <p:sp>
        <p:nvSpPr>
          <p:cNvPr id="65" name="object 65"/>
          <p:cNvSpPr/>
          <p:nvPr/>
        </p:nvSpPr>
        <p:spPr>
          <a:xfrm>
            <a:off x="839469" y="3050539"/>
            <a:ext cx="189230" cy="0"/>
          </a:xfrm>
          <a:custGeom>
            <a:avLst/>
            <a:gdLst/>
            <a:ahLst/>
            <a:cxnLst/>
            <a:rect l="l" t="t" r="r" b="b"/>
            <a:pathLst>
              <a:path w="189230">
                <a:moveTo>
                  <a:pt x="0" y="0"/>
                </a:moveTo>
                <a:lnTo>
                  <a:pt x="189230" y="0"/>
                </a:lnTo>
              </a:path>
            </a:pathLst>
          </a:custGeom>
          <a:ln w="19050">
            <a:solidFill>
              <a:srgbClr val="000000"/>
            </a:solidFill>
          </a:ln>
        </p:spPr>
        <p:txBody>
          <a:bodyPr wrap="square" lIns="0" tIns="0" rIns="0" bIns="0" rtlCol="0"/>
          <a:lstStyle/>
          <a:p>
            <a:endParaRPr/>
          </a:p>
        </p:txBody>
      </p:sp>
      <p:sp>
        <p:nvSpPr>
          <p:cNvPr id="66" name="object 66"/>
          <p:cNvSpPr/>
          <p:nvPr/>
        </p:nvSpPr>
        <p:spPr>
          <a:xfrm>
            <a:off x="1022350" y="3012439"/>
            <a:ext cx="76200" cy="74930"/>
          </a:xfrm>
          <a:custGeom>
            <a:avLst/>
            <a:gdLst/>
            <a:ahLst/>
            <a:cxnLst/>
            <a:rect l="l" t="t" r="r" b="b"/>
            <a:pathLst>
              <a:path w="76200" h="74930">
                <a:moveTo>
                  <a:pt x="0" y="0"/>
                </a:moveTo>
                <a:lnTo>
                  <a:pt x="1269" y="74930"/>
                </a:lnTo>
                <a:lnTo>
                  <a:pt x="76200" y="36830"/>
                </a:lnTo>
                <a:lnTo>
                  <a:pt x="0" y="0"/>
                </a:lnTo>
                <a:close/>
              </a:path>
            </a:pathLst>
          </a:custGeom>
          <a:solidFill>
            <a:srgbClr val="000000"/>
          </a:solidFill>
        </p:spPr>
        <p:txBody>
          <a:bodyPr wrap="square" lIns="0" tIns="0" rIns="0" bIns="0" rtlCol="0"/>
          <a:lstStyle/>
          <a:p>
            <a:endParaRPr/>
          </a:p>
        </p:txBody>
      </p:sp>
      <p:sp>
        <p:nvSpPr>
          <p:cNvPr id="67" name="object 67"/>
          <p:cNvSpPr/>
          <p:nvPr/>
        </p:nvSpPr>
        <p:spPr>
          <a:xfrm>
            <a:off x="1004569" y="2578100"/>
            <a:ext cx="175260" cy="257810"/>
          </a:xfrm>
          <a:custGeom>
            <a:avLst/>
            <a:gdLst/>
            <a:ahLst/>
            <a:cxnLst/>
            <a:rect l="l" t="t" r="r" b="b"/>
            <a:pathLst>
              <a:path w="175259" h="257810">
                <a:moveTo>
                  <a:pt x="0" y="0"/>
                </a:moveTo>
                <a:lnTo>
                  <a:pt x="175260" y="257810"/>
                </a:lnTo>
              </a:path>
            </a:pathLst>
          </a:custGeom>
          <a:ln w="19050">
            <a:solidFill>
              <a:srgbClr val="000000"/>
            </a:solidFill>
          </a:ln>
        </p:spPr>
        <p:txBody>
          <a:bodyPr wrap="square" lIns="0" tIns="0" rIns="0" bIns="0" rtlCol="0"/>
          <a:lstStyle/>
          <a:p>
            <a:endParaRPr/>
          </a:p>
        </p:txBody>
      </p:sp>
      <p:sp>
        <p:nvSpPr>
          <p:cNvPr id="68" name="object 68"/>
          <p:cNvSpPr/>
          <p:nvPr/>
        </p:nvSpPr>
        <p:spPr>
          <a:xfrm>
            <a:off x="1145539" y="2810510"/>
            <a:ext cx="73660" cy="83820"/>
          </a:xfrm>
          <a:custGeom>
            <a:avLst/>
            <a:gdLst/>
            <a:ahLst/>
            <a:cxnLst/>
            <a:rect l="l" t="t" r="r" b="b"/>
            <a:pathLst>
              <a:path w="73659" h="83819">
                <a:moveTo>
                  <a:pt x="62229" y="0"/>
                </a:moveTo>
                <a:lnTo>
                  <a:pt x="0" y="41910"/>
                </a:lnTo>
                <a:lnTo>
                  <a:pt x="73659" y="83819"/>
                </a:lnTo>
                <a:lnTo>
                  <a:pt x="62229" y="0"/>
                </a:lnTo>
                <a:close/>
              </a:path>
            </a:pathLst>
          </a:custGeom>
          <a:solidFill>
            <a:srgbClr val="000000"/>
          </a:solidFill>
        </p:spPr>
        <p:txBody>
          <a:bodyPr wrap="square" lIns="0" tIns="0" rIns="0" bIns="0" rtlCol="0"/>
          <a:lstStyle/>
          <a:p>
            <a:endParaRPr/>
          </a:p>
        </p:txBody>
      </p:sp>
      <p:sp>
        <p:nvSpPr>
          <p:cNvPr id="69" name="object 69"/>
          <p:cNvSpPr txBox="1"/>
          <p:nvPr/>
        </p:nvSpPr>
        <p:spPr>
          <a:xfrm>
            <a:off x="558800" y="1258570"/>
            <a:ext cx="1171575" cy="971550"/>
          </a:xfrm>
          <a:prstGeom prst="rect">
            <a:avLst/>
          </a:prstGeom>
        </p:spPr>
        <p:txBody>
          <a:bodyPr vert="horz" wrap="square" lIns="0" tIns="12700" rIns="0" bIns="0" rtlCol="0">
            <a:spAutoFit/>
          </a:bodyPr>
          <a:lstStyle/>
          <a:p>
            <a:pPr marL="13970">
              <a:lnSpc>
                <a:spcPct val="100000"/>
              </a:lnSpc>
              <a:spcBef>
                <a:spcPts val="100"/>
              </a:spcBef>
            </a:pPr>
            <a:r>
              <a:rPr sz="2000" spc="-5" dirty="0">
                <a:solidFill>
                  <a:srgbClr val="FF3300"/>
                </a:solidFill>
                <a:latin typeface="Arial"/>
                <a:cs typeface="Arial"/>
              </a:rPr>
              <a:t>Figure</a:t>
            </a:r>
            <a:r>
              <a:rPr sz="2000" spc="-55" dirty="0">
                <a:solidFill>
                  <a:srgbClr val="FF3300"/>
                </a:solidFill>
                <a:latin typeface="Arial"/>
                <a:cs typeface="Arial"/>
              </a:rPr>
              <a:t> </a:t>
            </a:r>
            <a:r>
              <a:rPr sz="2000" spc="-5" dirty="0">
                <a:solidFill>
                  <a:srgbClr val="FF3300"/>
                </a:solidFill>
                <a:latin typeface="Arial"/>
                <a:cs typeface="Arial"/>
              </a:rPr>
              <a:t>6.6</a:t>
            </a:r>
            <a:endParaRPr sz="2000">
              <a:latin typeface="Arial"/>
              <a:cs typeface="Arial"/>
            </a:endParaRPr>
          </a:p>
          <a:p>
            <a:pPr marL="12700" marR="479425" indent="142240">
              <a:lnSpc>
                <a:spcPct val="100000"/>
              </a:lnSpc>
              <a:spcBef>
                <a:spcPts val="1450"/>
              </a:spcBef>
            </a:pPr>
            <a:r>
              <a:rPr sz="1500" spc="5" dirty="0">
                <a:latin typeface="Arial"/>
                <a:cs typeface="Arial"/>
              </a:rPr>
              <a:t>s</a:t>
            </a:r>
            <a:r>
              <a:rPr sz="1500" spc="-5" dirty="0">
                <a:latin typeface="Arial"/>
                <a:cs typeface="Arial"/>
              </a:rPr>
              <a:t>e</a:t>
            </a:r>
            <a:r>
              <a:rPr sz="1500" spc="5" dirty="0">
                <a:latin typeface="Arial"/>
                <a:cs typeface="Arial"/>
              </a:rPr>
              <a:t>r</a:t>
            </a:r>
            <a:r>
              <a:rPr sz="1500" spc="-20" dirty="0">
                <a:latin typeface="Arial"/>
                <a:cs typeface="Arial"/>
              </a:rPr>
              <a:t>v</a:t>
            </a:r>
            <a:r>
              <a:rPr sz="1500" dirty="0">
                <a:latin typeface="Arial"/>
                <a:cs typeface="Arial"/>
              </a:rPr>
              <a:t>er  p</a:t>
            </a:r>
            <a:r>
              <a:rPr sz="1500" spc="5" dirty="0">
                <a:latin typeface="Arial"/>
                <a:cs typeface="Arial"/>
              </a:rPr>
              <a:t>r</a:t>
            </a:r>
            <a:r>
              <a:rPr sz="1500" spc="-5" dirty="0">
                <a:latin typeface="Arial"/>
                <a:cs typeface="Arial"/>
              </a:rPr>
              <a:t>o</a:t>
            </a:r>
            <a:r>
              <a:rPr sz="1500" spc="5" dirty="0">
                <a:latin typeface="Arial"/>
                <a:cs typeface="Arial"/>
              </a:rPr>
              <a:t>c</a:t>
            </a:r>
            <a:r>
              <a:rPr sz="1500" dirty="0">
                <a:latin typeface="Arial"/>
                <a:cs typeface="Arial"/>
              </a:rPr>
              <a:t>e</a:t>
            </a:r>
            <a:r>
              <a:rPr sz="1500" spc="5" dirty="0">
                <a:latin typeface="Arial"/>
                <a:cs typeface="Arial"/>
              </a:rPr>
              <a:t>s</a:t>
            </a:r>
            <a:r>
              <a:rPr sz="1500" dirty="0">
                <a:latin typeface="Arial"/>
                <a:cs typeface="Arial"/>
              </a:rPr>
              <a:t>s</a:t>
            </a:r>
            <a:endParaRPr sz="1500">
              <a:latin typeface="Arial"/>
              <a:cs typeface="Arial"/>
            </a:endParaRPr>
          </a:p>
        </p:txBody>
      </p:sp>
      <p:sp>
        <p:nvSpPr>
          <p:cNvPr id="70" name="object 70"/>
          <p:cNvSpPr/>
          <p:nvPr/>
        </p:nvSpPr>
        <p:spPr>
          <a:xfrm>
            <a:off x="3914140" y="2011679"/>
            <a:ext cx="2024380" cy="2021839"/>
          </a:xfrm>
          <a:custGeom>
            <a:avLst/>
            <a:gdLst/>
            <a:ahLst/>
            <a:cxnLst/>
            <a:rect l="l" t="t" r="r" b="b"/>
            <a:pathLst>
              <a:path w="2024379" h="2021839">
                <a:moveTo>
                  <a:pt x="1012189" y="0"/>
                </a:moveTo>
                <a:lnTo>
                  <a:pt x="963326" y="1062"/>
                </a:lnTo>
                <a:lnTo>
                  <a:pt x="915170" y="4223"/>
                </a:lnTo>
                <a:lnTo>
                  <a:pt x="867765" y="9440"/>
                </a:lnTo>
                <a:lnTo>
                  <a:pt x="821152" y="16671"/>
                </a:lnTo>
                <a:lnTo>
                  <a:pt x="775373" y="25873"/>
                </a:lnTo>
                <a:lnTo>
                  <a:pt x="730472" y="37006"/>
                </a:lnTo>
                <a:lnTo>
                  <a:pt x="686490" y="50027"/>
                </a:lnTo>
                <a:lnTo>
                  <a:pt x="643470" y="64895"/>
                </a:lnTo>
                <a:lnTo>
                  <a:pt x="601454" y="81566"/>
                </a:lnTo>
                <a:lnTo>
                  <a:pt x="560484" y="100000"/>
                </a:lnTo>
                <a:lnTo>
                  <a:pt x="520603" y="120154"/>
                </a:lnTo>
                <a:lnTo>
                  <a:pt x="481852" y="141987"/>
                </a:lnTo>
                <a:lnTo>
                  <a:pt x="444275" y="165456"/>
                </a:lnTo>
                <a:lnTo>
                  <a:pt x="407913" y="190520"/>
                </a:lnTo>
                <a:lnTo>
                  <a:pt x="372809" y="217136"/>
                </a:lnTo>
                <a:lnTo>
                  <a:pt x="339005" y="245263"/>
                </a:lnTo>
                <a:lnTo>
                  <a:pt x="306544" y="274859"/>
                </a:lnTo>
                <a:lnTo>
                  <a:pt x="275467" y="305881"/>
                </a:lnTo>
                <a:lnTo>
                  <a:pt x="245817" y="338289"/>
                </a:lnTo>
                <a:lnTo>
                  <a:pt x="217636" y="372039"/>
                </a:lnTo>
                <a:lnTo>
                  <a:pt x="190967" y="407090"/>
                </a:lnTo>
                <a:lnTo>
                  <a:pt x="165852" y="443401"/>
                </a:lnTo>
                <a:lnTo>
                  <a:pt x="142332" y="480928"/>
                </a:lnTo>
                <a:lnTo>
                  <a:pt x="120452" y="519630"/>
                </a:lnTo>
                <a:lnTo>
                  <a:pt x="100252" y="559466"/>
                </a:lnTo>
                <a:lnTo>
                  <a:pt x="81775" y="600393"/>
                </a:lnTo>
                <a:lnTo>
                  <a:pt x="65063" y="642369"/>
                </a:lnTo>
                <a:lnTo>
                  <a:pt x="50159" y="685352"/>
                </a:lnTo>
                <a:lnTo>
                  <a:pt x="37105" y="729301"/>
                </a:lnTo>
                <a:lnTo>
                  <a:pt x="25944" y="774174"/>
                </a:lnTo>
                <a:lnTo>
                  <a:pt x="16717" y="819928"/>
                </a:lnTo>
                <a:lnTo>
                  <a:pt x="9466" y="866521"/>
                </a:lnTo>
                <a:lnTo>
                  <a:pt x="4235" y="913912"/>
                </a:lnTo>
                <a:lnTo>
                  <a:pt x="1065" y="962059"/>
                </a:lnTo>
                <a:lnTo>
                  <a:pt x="0" y="1010920"/>
                </a:lnTo>
                <a:lnTo>
                  <a:pt x="1065" y="1059677"/>
                </a:lnTo>
                <a:lnTo>
                  <a:pt x="4235" y="1107733"/>
                </a:lnTo>
                <a:lnTo>
                  <a:pt x="9466" y="1155045"/>
                </a:lnTo>
                <a:lnTo>
                  <a:pt x="16717" y="1201570"/>
                </a:lnTo>
                <a:lnTo>
                  <a:pt x="25944" y="1247265"/>
                </a:lnTo>
                <a:lnTo>
                  <a:pt x="37105" y="1292089"/>
                </a:lnTo>
                <a:lnTo>
                  <a:pt x="50159" y="1335999"/>
                </a:lnTo>
                <a:lnTo>
                  <a:pt x="65063" y="1378952"/>
                </a:lnTo>
                <a:lnTo>
                  <a:pt x="81775" y="1420906"/>
                </a:lnTo>
                <a:lnTo>
                  <a:pt x="100252" y="1461818"/>
                </a:lnTo>
                <a:lnTo>
                  <a:pt x="120452" y="1501646"/>
                </a:lnTo>
                <a:lnTo>
                  <a:pt x="142332" y="1540347"/>
                </a:lnTo>
                <a:lnTo>
                  <a:pt x="165852" y="1577879"/>
                </a:lnTo>
                <a:lnTo>
                  <a:pt x="190967" y="1614200"/>
                </a:lnTo>
                <a:lnTo>
                  <a:pt x="217636" y="1649267"/>
                </a:lnTo>
                <a:lnTo>
                  <a:pt x="245817" y="1683037"/>
                </a:lnTo>
                <a:lnTo>
                  <a:pt x="275467" y="1715468"/>
                </a:lnTo>
                <a:lnTo>
                  <a:pt x="306544" y="1746518"/>
                </a:lnTo>
                <a:lnTo>
                  <a:pt x="339005" y="1776144"/>
                </a:lnTo>
                <a:lnTo>
                  <a:pt x="372809" y="1804303"/>
                </a:lnTo>
                <a:lnTo>
                  <a:pt x="407913" y="1830953"/>
                </a:lnTo>
                <a:lnTo>
                  <a:pt x="444275" y="1856053"/>
                </a:lnTo>
                <a:lnTo>
                  <a:pt x="481852" y="1879558"/>
                </a:lnTo>
                <a:lnTo>
                  <a:pt x="520603" y="1901427"/>
                </a:lnTo>
                <a:lnTo>
                  <a:pt x="560484" y="1921617"/>
                </a:lnTo>
                <a:lnTo>
                  <a:pt x="601454" y="1940086"/>
                </a:lnTo>
                <a:lnTo>
                  <a:pt x="643470" y="1956791"/>
                </a:lnTo>
                <a:lnTo>
                  <a:pt x="686490" y="1971690"/>
                </a:lnTo>
                <a:lnTo>
                  <a:pt x="730472" y="1984740"/>
                </a:lnTo>
                <a:lnTo>
                  <a:pt x="775373" y="1995899"/>
                </a:lnTo>
                <a:lnTo>
                  <a:pt x="821152" y="2005124"/>
                </a:lnTo>
                <a:lnTo>
                  <a:pt x="867765" y="2012373"/>
                </a:lnTo>
                <a:lnTo>
                  <a:pt x="915170" y="2017604"/>
                </a:lnTo>
                <a:lnTo>
                  <a:pt x="963326" y="2020774"/>
                </a:lnTo>
                <a:lnTo>
                  <a:pt x="1012189" y="2021840"/>
                </a:lnTo>
                <a:lnTo>
                  <a:pt x="1061053" y="2020774"/>
                </a:lnTo>
                <a:lnTo>
                  <a:pt x="1109209" y="2017604"/>
                </a:lnTo>
                <a:lnTo>
                  <a:pt x="1156614" y="2012373"/>
                </a:lnTo>
                <a:lnTo>
                  <a:pt x="1203227" y="2005124"/>
                </a:lnTo>
                <a:lnTo>
                  <a:pt x="1249006" y="1995899"/>
                </a:lnTo>
                <a:lnTo>
                  <a:pt x="1293907" y="1984740"/>
                </a:lnTo>
                <a:lnTo>
                  <a:pt x="1337889" y="1971690"/>
                </a:lnTo>
                <a:lnTo>
                  <a:pt x="1380909" y="1956791"/>
                </a:lnTo>
                <a:lnTo>
                  <a:pt x="1422925" y="1940086"/>
                </a:lnTo>
                <a:lnTo>
                  <a:pt x="1463895" y="1921617"/>
                </a:lnTo>
                <a:lnTo>
                  <a:pt x="1503776" y="1901427"/>
                </a:lnTo>
                <a:lnTo>
                  <a:pt x="1542527" y="1879558"/>
                </a:lnTo>
                <a:lnTo>
                  <a:pt x="1580104" y="1856053"/>
                </a:lnTo>
                <a:lnTo>
                  <a:pt x="1616466" y="1830953"/>
                </a:lnTo>
                <a:lnTo>
                  <a:pt x="1651570" y="1804303"/>
                </a:lnTo>
                <a:lnTo>
                  <a:pt x="1685374" y="1776144"/>
                </a:lnTo>
                <a:lnTo>
                  <a:pt x="1717835" y="1746518"/>
                </a:lnTo>
                <a:lnTo>
                  <a:pt x="1748912" y="1715468"/>
                </a:lnTo>
                <a:lnTo>
                  <a:pt x="1778562" y="1683037"/>
                </a:lnTo>
                <a:lnTo>
                  <a:pt x="1806743" y="1649267"/>
                </a:lnTo>
                <a:lnTo>
                  <a:pt x="1833412" y="1614200"/>
                </a:lnTo>
                <a:lnTo>
                  <a:pt x="1858527" y="1577879"/>
                </a:lnTo>
                <a:lnTo>
                  <a:pt x="1882047" y="1540347"/>
                </a:lnTo>
                <a:lnTo>
                  <a:pt x="1903927" y="1501646"/>
                </a:lnTo>
                <a:lnTo>
                  <a:pt x="1924127" y="1461818"/>
                </a:lnTo>
                <a:lnTo>
                  <a:pt x="1942604" y="1420906"/>
                </a:lnTo>
                <a:lnTo>
                  <a:pt x="1959316" y="1378952"/>
                </a:lnTo>
                <a:lnTo>
                  <a:pt x="1974220" y="1335999"/>
                </a:lnTo>
                <a:lnTo>
                  <a:pt x="1987274" y="1292089"/>
                </a:lnTo>
                <a:lnTo>
                  <a:pt x="1998435" y="1247265"/>
                </a:lnTo>
                <a:lnTo>
                  <a:pt x="2007662" y="1201570"/>
                </a:lnTo>
                <a:lnTo>
                  <a:pt x="2014913" y="1155045"/>
                </a:lnTo>
                <a:lnTo>
                  <a:pt x="2020144" y="1107733"/>
                </a:lnTo>
                <a:lnTo>
                  <a:pt x="2023314" y="1059677"/>
                </a:lnTo>
                <a:lnTo>
                  <a:pt x="2024380" y="1010920"/>
                </a:lnTo>
                <a:lnTo>
                  <a:pt x="2023314" y="962059"/>
                </a:lnTo>
                <a:lnTo>
                  <a:pt x="2020144" y="913912"/>
                </a:lnTo>
                <a:lnTo>
                  <a:pt x="2014913" y="866521"/>
                </a:lnTo>
                <a:lnTo>
                  <a:pt x="2007662" y="819928"/>
                </a:lnTo>
                <a:lnTo>
                  <a:pt x="1998435" y="774174"/>
                </a:lnTo>
                <a:lnTo>
                  <a:pt x="1987274" y="729301"/>
                </a:lnTo>
                <a:lnTo>
                  <a:pt x="1974220" y="685352"/>
                </a:lnTo>
                <a:lnTo>
                  <a:pt x="1959316" y="642369"/>
                </a:lnTo>
                <a:lnTo>
                  <a:pt x="1942604" y="600393"/>
                </a:lnTo>
                <a:lnTo>
                  <a:pt x="1924127" y="559466"/>
                </a:lnTo>
                <a:lnTo>
                  <a:pt x="1903927" y="519630"/>
                </a:lnTo>
                <a:lnTo>
                  <a:pt x="1882047" y="480928"/>
                </a:lnTo>
                <a:lnTo>
                  <a:pt x="1858527" y="443401"/>
                </a:lnTo>
                <a:lnTo>
                  <a:pt x="1833412" y="407090"/>
                </a:lnTo>
                <a:lnTo>
                  <a:pt x="1806743" y="372039"/>
                </a:lnTo>
                <a:lnTo>
                  <a:pt x="1778562" y="338289"/>
                </a:lnTo>
                <a:lnTo>
                  <a:pt x="1748912" y="305881"/>
                </a:lnTo>
                <a:lnTo>
                  <a:pt x="1717835" y="274859"/>
                </a:lnTo>
                <a:lnTo>
                  <a:pt x="1685374" y="245263"/>
                </a:lnTo>
                <a:lnTo>
                  <a:pt x="1651570" y="217136"/>
                </a:lnTo>
                <a:lnTo>
                  <a:pt x="1616466" y="190520"/>
                </a:lnTo>
                <a:lnTo>
                  <a:pt x="1580104" y="165456"/>
                </a:lnTo>
                <a:lnTo>
                  <a:pt x="1542527" y="141987"/>
                </a:lnTo>
                <a:lnTo>
                  <a:pt x="1503776" y="120154"/>
                </a:lnTo>
                <a:lnTo>
                  <a:pt x="1463895" y="100000"/>
                </a:lnTo>
                <a:lnTo>
                  <a:pt x="1422925" y="81566"/>
                </a:lnTo>
                <a:lnTo>
                  <a:pt x="1380909" y="64895"/>
                </a:lnTo>
                <a:lnTo>
                  <a:pt x="1337889" y="50027"/>
                </a:lnTo>
                <a:lnTo>
                  <a:pt x="1293907" y="37006"/>
                </a:lnTo>
                <a:lnTo>
                  <a:pt x="1249006" y="25873"/>
                </a:lnTo>
                <a:lnTo>
                  <a:pt x="1203227" y="16671"/>
                </a:lnTo>
                <a:lnTo>
                  <a:pt x="1156614" y="9440"/>
                </a:lnTo>
                <a:lnTo>
                  <a:pt x="1109209" y="4223"/>
                </a:lnTo>
                <a:lnTo>
                  <a:pt x="1061053" y="1062"/>
                </a:lnTo>
                <a:lnTo>
                  <a:pt x="1012189" y="0"/>
                </a:lnTo>
                <a:close/>
              </a:path>
            </a:pathLst>
          </a:custGeom>
          <a:solidFill>
            <a:srgbClr val="FFDB99"/>
          </a:solidFill>
        </p:spPr>
        <p:txBody>
          <a:bodyPr wrap="square" lIns="0" tIns="0" rIns="0" bIns="0" rtlCol="0"/>
          <a:lstStyle/>
          <a:p>
            <a:endParaRPr/>
          </a:p>
        </p:txBody>
      </p:sp>
      <p:sp>
        <p:nvSpPr>
          <p:cNvPr id="71" name="object 71"/>
          <p:cNvSpPr/>
          <p:nvPr/>
        </p:nvSpPr>
        <p:spPr>
          <a:xfrm>
            <a:off x="3997529" y="2403679"/>
            <a:ext cx="143100" cy="143100"/>
          </a:xfrm>
          <a:prstGeom prst="rect">
            <a:avLst/>
          </a:prstGeom>
          <a:blipFill>
            <a:blip r:embed="rId10" cstate="print"/>
            <a:stretch>
              <a:fillRect/>
            </a:stretch>
          </a:blipFill>
        </p:spPr>
        <p:txBody>
          <a:bodyPr wrap="square" lIns="0" tIns="0" rIns="0" bIns="0" rtlCol="0"/>
          <a:lstStyle/>
          <a:p>
            <a:endParaRPr/>
          </a:p>
        </p:txBody>
      </p:sp>
      <p:sp>
        <p:nvSpPr>
          <p:cNvPr id="72" name="object 72"/>
          <p:cNvSpPr/>
          <p:nvPr/>
        </p:nvSpPr>
        <p:spPr>
          <a:xfrm>
            <a:off x="3856559" y="2952319"/>
            <a:ext cx="141830" cy="143100"/>
          </a:xfrm>
          <a:prstGeom prst="rect">
            <a:avLst/>
          </a:prstGeom>
          <a:blipFill>
            <a:blip r:embed="rId11" cstate="print"/>
            <a:stretch>
              <a:fillRect/>
            </a:stretch>
          </a:blipFill>
        </p:spPr>
        <p:txBody>
          <a:bodyPr wrap="square" lIns="0" tIns="0" rIns="0" bIns="0" rtlCol="0"/>
          <a:lstStyle/>
          <a:p>
            <a:endParaRPr/>
          </a:p>
        </p:txBody>
      </p:sp>
      <p:sp>
        <p:nvSpPr>
          <p:cNvPr id="73" name="object 73"/>
          <p:cNvSpPr/>
          <p:nvPr/>
        </p:nvSpPr>
        <p:spPr>
          <a:xfrm>
            <a:off x="3997529" y="3498419"/>
            <a:ext cx="143100" cy="143100"/>
          </a:xfrm>
          <a:prstGeom prst="rect">
            <a:avLst/>
          </a:prstGeom>
          <a:blipFill>
            <a:blip r:embed="rId12" cstate="print"/>
            <a:stretch>
              <a:fillRect/>
            </a:stretch>
          </a:blipFill>
        </p:spPr>
        <p:txBody>
          <a:bodyPr wrap="square" lIns="0" tIns="0" rIns="0" bIns="0" rtlCol="0"/>
          <a:lstStyle/>
          <a:p>
            <a:endParaRPr/>
          </a:p>
        </p:txBody>
      </p:sp>
      <p:sp>
        <p:nvSpPr>
          <p:cNvPr id="74" name="object 74"/>
          <p:cNvSpPr/>
          <p:nvPr/>
        </p:nvSpPr>
        <p:spPr>
          <a:xfrm>
            <a:off x="5415279" y="2559050"/>
            <a:ext cx="214629" cy="142240"/>
          </a:xfrm>
          <a:custGeom>
            <a:avLst/>
            <a:gdLst/>
            <a:ahLst/>
            <a:cxnLst/>
            <a:rect l="l" t="t" r="r" b="b"/>
            <a:pathLst>
              <a:path w="214629" h="142239">
                <a:moveTo>
                  <a:pt x="0" y="0"/>
                </a:moveTo>
                <a:lnTo>
                  <a:pt x="214630" y="142239"/>
                </a:lnTo>
              </a:path>
            </a:pathLst>
          </a:custGeom>
          <a:ln w="19048">
            <a:solidFill>
              <a:srgbClr val="000000"/>
            </a:solidFill>
          </a:ln>
        </p:spPr>
        <p:txBody>
          <a:bodyPr wrap="square" lIns="0" tIns="0" rIns="0" bIns="0" rtlCol="0"/>
          <a:lstStyle/>
          <a:p>
            <a:endParaRPr/>
          </a:p>
        </p:txBody>
      </p:sp>
      <p:sp>
        <p:nvSpPr>
          <p:cNvPr id="75" name="object 75"/>
          <p:cNvSpPr/>
          <p:nvPr/>
        </p:nvSpPr>
        <p:spPr>
          <a:xfrm>
            <a:off x="5367020" y="3130550"/>
            <a:ext cx="284480" cy="195580"/>
          </a:xfrm>
          <a:custGeom>
            <a:avLst/>
            <a:gdLst/>
            <a:ahLst/>
            <a:cxnLst/>
            <a:rect l="l" t="t" r="r" b="b"/>
            <a:pathLst>
              <a:path w="284479" h="195579">
                <a:moveTo>
                  <a:pt x="0" y="0"/>
                </a:moveTo>
                <a:lnTo>
                  <a:pt x="284479" y="195579"/>
                </a:lnTo>
              </a:path>
            </a:pathLst>
          </a:custGeom>
          <a:ln w="19048">
            <a:solidFill>
              <a:srgbClr val="000000"/>
            </a:solidFill>
          </a:ln>
        </p:spPr>
        <p:txBody>
          <a:bodyPr wrap="square" lIns="0" tIns="0" rIns="0" bIns="0" rtlCol="0"/>
          <a:lstStyle/>
          <a:p>
            <a:endParaRPr/>
          </a:p>
        </p:txBody>
      </p:sp>
      <p:sp>
        <p:nvSpPr>
          <p:cNvPr id="76" name="object 76"/>
          <p:cNvSpPr/>
          <p:nvPr/>
        </p:nvSpPr>
        <p:spPr>
          <a:xfrm>
            <a:off x="5320029" y="2987039"/>
            <a:ext cx="309880" cy="474980"/>
          </a:xfrm>
          <a:custGeom>
            <a:avLst/>
            <a:gdLst/>
            <a:ahLst/>
            <a:cxnLst/>
            <a:rect l="l" t="t" r="r" b="b"/>
            <a:pathLst>
              <a:path w="309879" h="474979">
                <a:moveTo>
                  <a:pt x="0" y="474980"/>
                </a:moveTo>
                <a:lnTo>
                  <a:pt x="309880" y="0"/>
                </a:lnTo>
              </a:path>
            </a:pathLst>
          </a:custGeom>
          <a:ln w="19048">
            <a:solidFill>
              <a:srgbClr val="000000"/>
            </a:solidFill>
          </a:ln>
        </p:spPr>
        <p:txBody>
          <a:bodyPr wrap="square" lIns="0" tIns="0" rIns="0" bIns="0" rtlCol="0"/>
          <a:lstStyle/>
          <a:p>
            <a:endParaRPr/>
          </a:p>
        </p:txBody>
      </p:sp>
      <p:sp>
        <p:nvSpPr>
          <p:cNvPr id="77" name="object 77"/>
          <p:cNvSpPr/>
          <p:nvPr/>
        </p:nvSpPr>
        <p:spPr>
          <a:xfrm>
            <a:off x="4177029" y="2487929"/>
            <a:ext cx="661670" cy="1270"/>
          </a:xfrm>
          <a:custGeom>
            <a:avLst/>
            <a:gdLst/>
            <a:ahLst/>
            <a:cxnLst/>
            <a:rect l="l" t="t" r="r" b="b"/>
            <a:pathLst>
              <a:path w="661670" h="1269">
                <a:moveTo>
                  <a:pt x="0" y="0"/>
                </a:moveTo>
                <a:lnTo>
                  <a:pt x="661670" y="1270"/>
                </a:lnTo>
              </a:path>
            </a:pathLst>
          </a:custGeom>
          <a:ln w="19050">
            <a:solidFill>
              <a:srgbClr val="000000"/>
            </a:solidFill>
          </a:ln>
        </p:spPr>
        <p:txBody>
          <a:bodyPr wrap="square" lIns="0" tIns="0" rIns="0" bIns="0" rtlCol="0"/>
          <a:lstStyle/>
          <a:p>
            <a:endParaRPr/>
          </a:p>
        </p:txBody>
      </p:sp>
      <p:sp>
        <p:nvSpPr>
          <p:cNvPr id="78" name="object 78"/>
          <p:cNvSpPr/>
          <p:nvPr/>
        </p:nvSpPr>
        <p:spPr>
          <a:xfrm>
            <a:off x="4833620" y="24511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79" name="object 79"/>
          <p:cNvSpPr/>
          <p:nvPr/>
        </p:nvSpPr>
        <p:spPr>
          <a:xfrm>
            <a:off x="4177029" y="3035300"/>
            <a:ext cx="661670" cy="1270"/>
          </a:xfrm>
          <a:custGeom>
            <a:avLst/>
            <a:gdLst/>
            <a:ahLst/>
            <a:cxnLst/>
            <a:rect l="l" t="t" r="r" b="b"/>
            <a:pathLst>
              <a:path w="661670" h="1269">
                <a:moveTo>
                  <a:pt x="0" y="0"/>
                </a:moveTo>
                <a:lnTo>
                  <a:pt x="661670" y="1270"/>
                </a:lnTo>
              </a:path>
            </a:pathLst>
          </a:custGeom>
          <a:ln w="19050">
            <a:solidFill>
              <a:srgbClr val="000000"/>
            </a:solidFill>
          </a:ln>
        </p:spPr>
        <p:txBody>
          <a:bodyPr wrap="square" lIns="0" tIns="0" rIns="0" bIns="0" rtlCol="0"/>
          <a:lstStyle/>
          <a:p>
            <a:endParaRPr/>
          </a:p>
        </p:txBody>
      </p:sp>
      <p:sp>
        <p:nvSpPr>
          <p:cNvPr id="80" name="object 80"/>
          <p:cNvSpPr/>
          <p:nvPr/>
        </p:nvSpPr>
        <p:spPr>
          <a:xfrm>
            <a:off x="4833620" y="299847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81" name="object 81"/>
          <p:cNvSpPr/>
          <p:nvPr/>
        </p:nvSpPr>
        <p:spPr>
          <a:xfrm>
            <a:off x="4177029" y="3581400"/>
            <a:ext cx="661670" cy="1270"/>
          </a:xfrm>
          <a:custGeom>
            <a:avLst/>
            <a:gdLst/>
            <a:ahLst/>
            <a:cxnLst/>
            <a:rect l="l" t="t" r="r" b="b"/>
            <a:pathLst>
              <a:path w="661670" h="1270">
                <a:moveTo>
                  <a:pt x="0" y="0"/>
                </a:moveTo>
                <a:lnTo>
                  <a:pt x="661670" y="1270"/>
                </a:lnTo>
              </a:path>
            </a:pathLst>
          </a:custGeom>
          <a:ln w="19050">
            <a:solidFill>
              <a:srgbClr val="000000"/>
            </a:solidFill>
          </a:ln>
        </p:spPr>
        <p:txBody>
          <a:bodyPr wrap="square" lIns="0" tIns="0" rIns="0" bIns="0" rtlCol="0"/>
          <a:lstStyle/>
          <a:p>
            <a:endParaRPr/>
          </a:p>
        </p:txBody>
      </p:sp>
      <p:sp>
        <p:nvSpPr>
          <p:cNvPr id="82" name="object 82"/>
          <p:cNvSpPr/>
          <p:nvPr/>
        </p:nvSpPr>
        <p:spPr>
          <a:xfrm>
            <a:off x="4833620" y="3544570"/>
            <a:ext cx="76200" cy="76200"/>
          </a:xfrm>
          <a:custGeom>
            <a:avLst/>
            <a:gdLst/>
            <a:ahLst/>
            <a:cxnLst/>
            <a:rect l="l" t="t" r="r" b="b"/>
            <a:pathLst>
              <a:path w="76200" h="76200">
                <a:moveTo>
                  <a:pt x="0" y="0"/>
                </a:moveTo>
                <a:lnTo>
                  <a:pt x="0" y="76199"/>
                </a:lnTo>
                <a:lnTo>
                  <a:pt x="76200" y="38100"/>
                </a:lnTo>
                <a:lnTo>
                  <a:pt x="0" y="0"/>
                </a:lnTo>
                <a:close/>
              </a:path>
            </a:pathLst>
          </a:custGeom>
          <a:solidFill>
            <a:srgbClr val="000000"/>
          </a:solidFill>
        </p:spPr>
        <p:txBody>
          <a:bodyPr wrap="square" lIns="0" tIns="0" rIns="0" bIns="0" rtlCol="0"/>
          <a:lstStyle/>
          <a:p>
            <a:endParaRPr/>
          </a:p>
        </p:txBody>
      </p:sp>
      <p:sp>
        <p:nvSpPr>
          <p:cNvPr id="83" name="object 83"/>
          <p:cNvSpPr/>
          <p:nvPr/>
        </p:nvSpPr>
        <p:spPr>
          <a:xfrm>
            <a:off x="5415279" y="2559050"/>
            <a:ext cx="237490" cy="571500"/>
          </a:xfrm>
          <a:custGeom>
            <a:avLst/>
            <a:gdLst/>
            <a:ahLst/>
            <a:cxnLst/>
            <a:rect l="l" t="t" r="r" b="b"/>
            <a:pathLst>
              <a:path w="237489" h="571500">
                <a:moveTo>
                  <a:pt x="0" y="0"/>
                </a:moveTo>
                <a:lnTo>
                  <a:pt x="237490" y="571500"/>
                </a:lnTo>
              </a:path>
            </a:pathLst>
          </a:custGeom>
          <a:ln w="19048">
            <a:solidFill>
              <a:srgbClr val="000000"/>
            </a:solidFill>
          </a:ln>
        </p:spPr>
        <p:txBody>
          <a:bodyPr wrap="square" lIns="0" tIns="0" rIns="0" bIns="0" rtlCol="0"/>
          <a:lstStyle/>
          <a:p>
            <a:endParaRPr/>
          </a:p>
        </p:txBody>
      </p:sp>
      <p:sp>
        <p:nvSpPr>
          <p:cNvPr id="84" name="object 84"/>
          <p:cNvSpPr/>
          <p:nvPr/>
        </p:nvSpPr>
        <p:spPr>
          <a:xfrm>
            <a:off x="5320029" y="3343909"/>
            <a:ext cx="356870" cy="118110"/>
          </a:xfrm>
          <a:custGeom>
            <a:avLst/>
            <a:gdLst/>
            <a:ahLst/>
            <a:cxnLst/>
            <a:rect l="l" t="t" r="r" b="b"/>
            <a:pathLst>
              <a:path w="356870" h="118110">
                <a:moveTo>
                  <a:pt x="0" y="118110"/>
                </a:moveTo>
                <a:lnTo>
                  <a:pt x="356870" y="0"/>
                </a:lnTo>
              </a:path>
            </a:pathLst>
          </a:custGeom>
          <a:ln w="19048">
            <a:solidFill>
              <a:srgbClr val="000000"/>
            </a:solidFill>
          </a:ln>
        </p:spPr>
        <p:txBody>
          <a:bodyPr wrap="square" lIns="0" tIns="0" rIns="0" bIns="0" rtlCol="0"/>
          <a:lstStyle/>
          <a:p>
            <a:endParaRPr/>
          </a:p>
        </p:txBody>
      </p:sp>
      <p:sp>
        <p:nvSpPr>
          <p:cNvPr id="85" name="object 85"/>
          <p:cNvSpPr/>
          <p:nvPr/>
        </p:nvSpPr>
        <p:spPr>
          <a:xfrm>
            <a:off x="5391150" y="2725420"/>
            <a:ext cx="332740" cy="381000"/>
          </a:xfrm>
          <a:custGeom>
            <a:avLst/>
            <a:gdLst/>
            <a:ahLst/>
            <a:cxnLst/>
            <a:rect l="l" t="t" r="r" b="b"/>
            <a:pathLst>
              <a:path w="332739" h="381000">
                <a:moveTo>
                  <a:pt x="0" y="381000"/>
                </a:moveTo>
                <a:lnTo>
                  <a:pt x="332739" y="0"/>
                </a:lnTo>
              </a:path>
            </a:pathLst>
          </a:custGeom>
          <a:ln w="19048">
            <a:solidFill>
              <a:srgbClr val="000000"/>
            </a:solidFill>
          </a:ln>
        </p:spPr>
        <p:txBody>
          <a:bodyPr wrap="square" lIns="0" tIns="0" rIns="0" bIns="0" rtlCol="0"/>
          <a:lstStyle/>
          <a:p>
            <a:endParaRPr/>
          </a:p>
        </p:txBody>
      </p:sp>
      <p:sp>
        <p:nvSpPr>
          <p:cNvPr id="86" name="object 86"/>
          <p:cNvSpPr/>
          <p:nvPr/>
        </p:nvSpPr>
        <p:spPr>
          <a:xfrm>
            <a:off x="5652770" y="2677160"/>
            <a:ext cx="119380" cy="119380"/>
          </a:xfrm>
          <a:custGeom>
            <a:avLst/>
            <a:gdLst/>
            <a:ahLst/>
            <a:cxnLst/>
            <a:rect l="l" t="t" r="r" b="b"/>
            <a:pathLst>
              <a:path w="119379" h="119380">
                <a:moveTo>
                  <a:pt x="119379" y="0"/>
                </a:moveTo>
                <a:lnTo>
                  <a:pt x="0" y="0"/>
                </a:lnTo>
                <a:lnTo>
                  <a:pt x="0" y="119379"/>
                </a:lnTo>
                <a:lnTo>
                  <a:pt x="119379" y="119379"/>
                </a:lnTo>
                <a:lnTo>
                  <a:pt x="119379" y="0"/>
                </a:lnTo>
                <a:close/>
              </a:path>
            </a:pathLst>
          </a:custGeom>
          <a:solidFill>
            <a:srgbClr val="CE914B"/>
          </a:solidFill>
        </p:spPr>
        <p:txBody>
          <a:bodyPr wrap="square" lIns="0" tIns="0" rIns="0" bIns="0" rtlCol="0"/>
          <a:lstStyle/>
          <a:p>
            <a:endParaRPr/>
          </a:p>
        </p:txBody>
      </p:sp>
      <p:sp>
        <p:nvSpPr>
          <p:cNvPr id="87" name="object 87"/>
          <p:cNvSpPr/>
          <p:nvPr/>
        </p:nvSpPr>
        <p:spPr>
          <a:xfrm>
            <a:off x="5652770" y="2867660"/>
            <a:ext cx="119380" cy="119380"/>
          </a:xfrm>
          <a:custGeom>
            <a:avLst/>
            <a:gdLst/>
            <a:ahLst/>
            <a:cxnLst/>
            <a:rect l="l" t="t" r="r" b="b"/>
            <a:pathLst>
              <a:path w="119379" h="119380">
                <a:moveTo>
                  <a:pt x="119379" y="0"/>
                </a:moveTo>
                <a:lnTo>
                  <a:pt x="0" y="0"/>
                </a:lnTo>
                <a:lnTo>
                  <a:pt x="0" y="119379"/>
                </a:lnTo>
                <a:lnTo>
                  <a:pt x="119379" y="119379"/>
                </a:lnTo>
                <a:lnTo>
                  <a:pt x="119379" y="0"/>
                </a:lnTo>
                <a:close/>
              </a:path>
            </a:pathLst>
          </a:custGeom>
          <a:solidFill>
            <a:srgbClr val="CE914B"/>
          </a:solidFill>
        </p:spPr>
        <p:txBody>
          <a:bodyPr wrap="square" lIns="0" tIns="0" rIns="0" bIns="0" rtlCol="0"/>
          <a:lstStyle/>
          <a:p>
            <a:endParaRPr/>
          </a:p>
        </p:txBody>
      </p:sp>
      <p:sp>
        <p:nvSpPr>
          <p:cNvPr id="88" name="object 88"/>
          <p:cNvSpPr/>
          <p:nvPr/>
        </p:nvSpPr>
        <p:spPr>
          <a:xfrm>
            <a:off x="5652770" y="3082289"/>
            <a:ext cx="119380" cy="119380"/>
          </a:xfrm>
          <a:custGeom>
            <a:avLst/>
            <a:gdLst/>
            <a:ahLst/>
            <a:cxnLst/>
            <a:rect l="l" t="t" r="r" b="b"/>
            <a:pathLst>
              <a:path w="119379" h="119380">
                <a:moveTo>
                  <a:pt x="119379" y="0"/>
                </a:moveTo>
                <a:lnTo>
                  <a:pt x="0" y="0"/>
                </a:lnTo>
                <a:lnTo>
                  <a:pt x="0" y="119380"/>
                </a:lnTo>
                <a:lnTo>
                  <a:pt x="119379" y="119380"/>
                </a:lnTo>
                <a:lnTo>
                  <a:pt x="119379" y="0"/>
                </a:lnTo>
                <a:close/>
              </a:path>
            </a:pathLst>
          </a:custGeom>
          <a:solidFill>
            <a:srgbClr val="CE914B"/>
          </a:solidFill>
        </p:spPr>
        <p:txBody>
          <a:bodyPr wrap="square" lIns="0" tIns="0" rIns="0" bIns="0" rtlCol="0"/>
          <a:lstStyle/>
          <a:p>
            <a:endParaRPr/>
          </a:p>
        </p:txBody>
      </p:sp>
      <p:sp>
        <p:nvSpPr>
          <p:cNvPr id="89" name="object 89"/>
          <p:cNvSpPr/>
          <p:nvPr/>
        </p:nvSpPr>
        <p:spPr>
          <a:xfrm>
            <a:off x="5652770" y="3271520"/>
            <a:ext cx="119380" cy="119380"/>
          </a:xfrm>
          <a:custGeom>
            <a:avLst/>
            <a:gdLst/>
            <a:ahLst/>
            <a:cxnLst/>
            <a:rect l="l" t="t" r="r" b="b"/>
            <a:pathLst>
              <a:path w="119379" h="119379">
                <a:moveTo>
                  <a:pt x="119379" y="0"/>
                </a:moveTo>
                <a:lnTo>
                  <a:pt x="0" y="0"/>
                </a:lnTo>
                <a:lnTo>
                  <a:pt x="0" y="119379"/>
                </a:lnTo>
                <a:lnTo>
                  <a:pt x="119379" y="119379"/>
                </a:lnTo>
                <a:lnTo>
                  <a:pt x="119379" y="0"/>
                </a:lnTo>
                <a:close/>
              </a:path>
            </a:pathLst>
          </a:custGeom>
          <a:solidFill>
            <a:srgbClr val="CE914B"/>
          </a:solidFill>
        </p:spPr>
        <p:txBody>
          <a:bodyPr wrap="square" lIns="0" tIns="0" rIns="0" bIns="0" rtlCol="0"/>
          <a:lstStyle/>
          <a:p>
            <a:endParaRPr/>
          </a:p>
        </p:txBody>
      </p:sp>
      <p:sp>
        <p:nvSpPr>
          <p:cNvPr id="90" name="object 90"/>
          <p:cNvSpPr txBox="1"/>
          <p:nvPr/>
        </p:nvSpPr>
        <p:spPr>
          <a:xfrm>
            <a:off x="5896609" y="2700020"/>
            <a:ext cx="631825" cy="468630"/>
          </a:xfrm>
          <a:prstGeom prst="rect">
            <a:avLst/>
          </a:prstGeom>
        </p:spPr>
        <p:txBody>
          <a:bodyPr vert="horz" wrap="square" lIns="0" tIns="31115" rIns="0" bIns="0" rtlCol="0">
            <a:spAutoFit/>
          </a:bodyPr>
          <a:lstStyle/>
          <a:p>
            <a:pPr marL="12700" marR="5080">
              <a:lnSpc>
                <a:spcPts val="1689"/>
              </a:lnSpc>
              <a:spcBef>
                <a:spcPts val="245"/>
              </a:spcBef>
            </a:pPr>
            <a:r>
              <a:rPr sz="1500" dirty="0">
                <a:latin typeface="Arial"/>
                <a:cs typeface="Arial"/>
              </a:rPr>
              <a:t>re</a:t>
            </a:r>
            <a:r>
              <a:rPr sz="1500" spc="15" dirty="0">
                <a:latin typeface="Arial"/>
                <a:cs typeface="Arial"/>
              </a:rPr>
              <a:t>m</a:t>
            </a:r>
            <a:r>
              <a:rPr sz="1500" dirty="0">
                <a:latin typeface="Arial"/>
                <a:cs typeface="Arial"/>
              </a:rPr>
              <a:t>ote  ob</a:t>
            </a:r>
            <a:r>
              <a:rPr sz="1500" spc="5" dirty="0">
                <a:latin typeface="Arial"/>
                <a:cs typeface="Arial"/>
              </a:rPr>
              <a:t>j</a:t>
            </a:r>
            <a:r>
              <a:rPr sz="1500" dirty="0">
                <a:latin typeface="Arial"/>
                <a:cs typeface="Arial"/>
              </a:rPr>
              <a:t>ects</a:t>
            </a:r>
            <a:endParaRPr sz="1500">
              <a:latin typeface="Arial"/>
              <a:cs typeface="Arial"/>
            </a:endParaRPr>
          </a:p>
        </p:txBody>
      </p:sp>
      <p:sp>
        <p:nvSpPr>
          <p:cNvPr id="91" name="object 91"/>
          <p:cNvSpPr txBox="1"/>
          <p:nvPr/>
        </p:nvSpPr>
        <p:spPr>
          <a:xfrm>
            <a:off x="3695700" y="1756410"/>
            <a:ext cx="2755265" cy="530860"/>
          </a:xfrm>
          <a:prstGeom prst="rect">
            <a:avLst/>
          </a:prstGeom>
        </p:spPr>
        <p:txBody>
          <a:bodyPr vert="horz" wrap="square" lIns="0" tIns="36830" rIns="0" bIns="0" rtlCol="0">
            <a:spAutoFit/>
          </a:bodyPr>
          <a:lstStyle/>
          <a:p>
            <a:pPr marL="154305">
              <a:lnSpc>
                <a:spcPct val="100000"/>
              </a:lnSpc>
              <a:spcBef>
                <a:spcPts val="290"/>
              </a:spcBef>
            </a:pPr>
            <a:r>
              <a:rPr sz="1500" spc="-5" dirty="0">
                <a:latin typeface="Arial"/>
                <a:cs typeface="Arial"/>
              </a:rPr>
              <a:t>server</a:t>
            </a:r>
            <a:endParaRPr sz="1500">
              <a:latin typeface="Arial"/>
              <a:cs typeface="Arial"/>
            </a:endParaRPr>
          </a:p>
          <a:p>
            <a:pPr marL="12700">
              <a:lnSpc>
                <a:spcPct val="100000"/>
              </a:lnSpc>
              <a:spcBef>
                <a:spcPts val="190"/>
              </a:spcBef>
            </a:pPr>
            <a:r>
              <a:rPr sz="2250" baseline="7407" dirty="0">
                <a:latin typeface="Arial"/>
                <a:cs typeface="Arial"/>
              </a:rPr>
              <a:t>process </a:t>
            </a:r>
            <a:r>
              <a:rPr sz="1500" dirty="0">
                <a:latin typeface="Arial"/>
                <a:cs typeface="Arial"/>
              </a:rPr>
              <a:t>per-connection</a:t>
            </a:r>
            <a:r>
              <a:rPr sz="1500" spc="-110" dirty="0">
                <a:latin typeface="Arial"/>
                <a:cs typeface="Arial"/>
              </a:rPr>
              <a:t> </a:t>
            </a:r>
            <a:r>
              <a:rPr sz="1500" dirty="0">
                <a:latin typeface="Arial"/>
                <a:cs typeface="Arial"/>
              </a:rPr>
              <a:t>threads</a:t>
            </a:r>
            <a:endParaRPr sz="1500">
              <a:latin typeface="Arial"/>
              <a:cs typeface="Arial"/>
            </a:endParaRPr>
          </a:p>
        </p:txBody>
      </p:sp>
      <p:sp>
        <p:nvSpPr>
          <p:cNvPr id="92" name="object 92"/>
          <p:cNvSpPr/>
          <p:nvPr/>
        </p:nvSpPr>
        <p:spPr>
          <a:xfrm>
            <a:off x="6936740" y="2010410"/>
            <a:ext cx="2023110" cy="2023110"/>
          </a:xfrm>
          <a:custGeom>
            <a:avLst/>
            <a:gdLst/>
            <a:ahLst/>
            <a:cxnLst/>
            <a:rect l="l" t="t" r="r" b="b"/>
            <a:pathLst>
              <a:path w="2023109" h="2023110">
                <a:moveTo>
                  <a:pt x="1010919" y="0"/>
                </a:moveTo>
                <a:lnTo>
                  <a:pt x="962162" y="1065"/>
                </a:lnTo>
                <a:lnTo>
                  <a:pt x="914106" y="4235"/>
                </a:lnTo>
                <a:lnTo>
                  <a:pt x="866794" y="9466"/>
                </a:lnTo>
                <a:lnTo>
                  <a:pt x="820269" y="16715"/>
                </a:lnTo>
                <a:lnTo>
                  <a:pt x="774574" y="25940"/>
                </a:lnTo>
                <a:lnTo>
                  <a:pt x="729750" y="37099"/>
                </a:lnTo>
                <a:lnTo>
                  <a:pt x="685840" y="50149"/>
                </a:lnTo>
                <a:lnTo>
                  <a:pt x="642887" y="65048"/>
                </a:lnTo>
                <a:lnTo>
                  <a:pt x="600933" y="81753"/>
                </a:lnTo>
                <a:lnTo>
                  <a:pt x="560021" y="100222"/>
                </a:lnTo>
                <a:lnTo>
                  <a:pt x="520193" y="120412"/>
                </a:lnTo>
                <a:lnTo>
                  <a:pt x="481492" y="142281"/>
                </a:lnTo>
                <a:lnTo>
                  <a:pt x="443960" y="165786"/>
                </a:lnTo>
                <a:lnTo>
                  <a:pt x="407639" y="190886"/>
                </a:lnTo>
                <a:lnTo>
                  <a:pt x="372572" y="217536"/>
                </a:lnTo>
                <a:lnTo>
                  <a:pt x="338802" y="245695"/>
                </a:lnTo>
                <a:lnTo>
                  <a:pt x="306371" y="275321"/>
                </a:lnTo>
                <a:lnTo>
                  <a:pt x="275321" y="306371"/>
                </a:lnTo>
                <a:lnTo>
                  <a:pt x="245695" y="338802"/>
                </a:lnTo>
                <a:lnTo>
                  <a:pt x="217536" y="372572"/>
                </a:lnTo>
                <a:lnTo>
                  <a:pt x="190886" y="407639"/>
                </a:lnTo>
                <a:lnTo>
                  <a:pt x="165786" y="443960"/>
                </a:lnTo>
                <a:lnTo>
                  <a:pt x="142281" y="481492"/>
                </a:lnTo>
                <a:lnTo>
                  <a:pt x="120412" y="520193"/>
                </a:lnTo>
                <a:lnTo>
                  <a:pt x="100222" y="560021"/>
                </a:lnTo>
                <a:lnTo>
                  <a:pt x="81753" y="600933"/>
                </a:lnTo>
                <a:lnTo>
                  <a:pt x="65048" y="642887"/>
                </a:lnTo>
                <a:lnTo>
                  <a:pt x="50149" y="685840"/>
                </a:lnTo>
                <a:lnTo>
                  <a:pt x="37099" y="729750"/>
                </a:lnTo>
                <a:lnTo>
                  <a:pt x="25940" y="774574"/>
                </a:lnTo>
                <a:lnTo>
                  <a:pt x="16715" y="820269"/>
                </a:lnTo>
                <a:lnTo>
                  <a:pt x="9466" y="866794"/>
                </a:lnTo>
                <a:lnTo>
                  <a:pt x="4235" y="914106"/>
                </a:lnTo>
                <a:lnTo>
                  <a:pt x="1065" y="962162"/>
                </a:lnTo>
                <a:lnTo>
                  <a:pt x="0" y="1010919"/>
                </a:lnTo>
                <a:lnTo>
                  <a:pt x="1065" y="1059783"/>
                </a:lnTo>
                <a:lnTo>
                  <a:pt x="4235" y="1107939"/>
                </a:lnTo>
                <a:lnTo>
                  <a:pt x="9466" y="1155344"/>
                </a:lnTo>
                <a:lnTo>
                  <a:pt x="16715" y="1201957"/>
                </a:lnTo>
                <a:lnTo>
                  <a:pt x="25940" y="1247736"/>
                </a:lnTo>
                <a:lnTo>
                  <a:pt x="37099" y="1292637"/>
                </a:lnTo>
                <a:lnTo>
                  <a:pt x="50149" y="1336619"/>
                </a:lnTo>
                <a:lnTo>
                  <a:pt x="65048" y="1379639"/>
                </a:lnTo>
                <a:lnTo>
                  <a:pt x="81753" y="1421655"/>
                </a:lnTo>
                <a:lnTo>
                  <a:pt x="100222" y="1462625"/>
                </a:lnTo>
                <a:lnTo>
                  <a:pt x="120412" y="1502506"/>
                </a:lnTo>
                <a:lnTo>
                  <a:pt x="142281" y="1541257"/>
                </a:lnTo>
                <a:lnTo>
                  <a:pt x="165786" y="1578834"/>
                </a:lnTo>
                <a:lnTo>
                  <a:pt x="190886" y="1615196"/>
                </a:lnTo>
                <a:lnTo>
                  <a:pt x="217536" y="1650300"/>
                </a:lnTo>
                <a:lnTo>
                  <a:pt x="245695" y="1684104"/>
                </a:lnTo>
                <a:lnTo>
                  <a:pt x="275321" y="1716565"/>
                </a:lnTo>
                <a:lnTo>
                  <a:pt x="306371" y="1747642"/>
                </a:lnTo>
                <a:lnTo>
                  <a:pt x="338802" y="1777292"/>
                </a:lnTo>
                <a:lnTo>
                  <a:pt x="372572" y="1805473"/>
                </a:lnTo>
                <a:lnTo>
                  <a:pt x="407639" y="1832142"/>
                </a:lnTo>
                <a:lnTo>
                  <a:pt x="443960" y="1857257"/>
                </a:lnTo>
                <a:lnTo>
                  <a:pt x="481492" y="1880777"/>
                </a:lnTo>
                <a:lnTo>
                  <a:pt x="520193" y="1902657"/>
                </a:lnTo>
                <a:lnTo>
                  <a:pt x="560021" y="1922857"/>
                </a:lnTo>
                <a:lnTo>
                  <a:pt x="600933" y="1941334"/>
                </a:lnTo>
                <a:lnTo>
                  <a:pt x="642887" y="1958046"/>
                </a:lnTo>
                <a:lnTo>
                  <a:pt x="685840" y="1972950"/>
                </a:lnTo>
                <a:lnTo>
                  <a:pt x="729750" y="1986004"/>
                </a:lnTo>
                <a:lnTo>
                  <a:pt x="774574" y="1997165"/>
                </a:lnTo>
                <a:lnTo>
                  <a:pt x="820269" y="2006392"/>
                </a:lnTo>
                <a:lnTo>
                  <a:pt x="866794" y="2013643"/>
                </a:lnTo>
                <a:lnTo>
                  <a:pt x="914106" y="2018874"/>
                </a:lnTo>
                <a:lnTo>
                  <a:pt x="962162" y="2022044"/>
                </a:lnTo>
                <a:lnTo>
                  <a:pt x="1010919" y="2023109"/>
                </a:lnTo>
                <a:lnTo>
                  <a:pt x="1059783" y="2022044"/>
                </a:lnTo>
                <a:lnTo>
                  <a:pt x="1107939" y="2018874"/>
                </a:lnTo>
                <a:lnTo>
                  <a:pt x="1155344" y="2013643"/>
                </a:lnTo>
                <a:lnTo>
                  <a:pt x="1201957" y="2006392"/>
                </a:lnTo>
                <a:lnTo>
                  <a:pt x="1247736" y="1997165"/>
                </a:lnTo>
                <a:lnTo>
                  <a:pt x="1292637" y="1986004"/>
                </a:lnTo>
                <a:lnTo>
                  <a:pt x="1336619" y="1972950"/>
                </a:lnTo>
                <a:lnTo>
                  <a:pt x="1379639" y="1958046"/>
                </a:lnTo>
                <a:lnTo>
                  <a:pt x="1421655" y="1941334"/>
                </a:lnTo>
                <a:lnTo>
                  <a:pt x="1462625" y="1922857"/>
                </a:lnTo>
                <a:lnTo>
                  <a:pt x="1502506" y="1902657"/>
                </a:lnTo>
                <a:lnTo>
                  <a:pt x="1541257" y="1880777"/>
                </a:lnTo>
                <a:lnTo>
                  <a:pt x="1578834" y="1857257"/>
                </a:lnTo>
                <a:lnTo>
                  <a:pt x="1615196" y="1832142"/>
                </a:lnTo>
                <a:lnTo>
                  <a:pt x="1650300" y="1805473"/>
                </a:lnTo>
                <a:lnTo>
                  <a:pt x="1684104" y="1777292"/>
                </a:lnTo>
                <a:lnTo>
                  <a:pt x="1716565" y="1747642"/>
                </a:lnTo>
                <a:lnTo>
                  <a:pt x="1747642" y="1716565"/>
                </a:lnTo>
                <a:lnTo>
                  <a:pt x="1777292" y="1684104"/>
                </a:lnTo>
                <a:lnTo>
                  <a:pt x="1805473" y="1650300"/>
                </a:lnTo>
                <a:lnTo>
                  <a:pt x="1832142" y="1615196"/>
                </a:lnTo>
                <a:lnTo>
                  <a:pt x="1857257" y="1578834"/>
                </a:lnTo>
                <a:lnTo>
                  <a:pt x="1880777" y="1541257"/>
                </a:lnTo>
                <a:lnTo>
                  <a:pt x="1902657" y="1502506"/>
                </a:lnTo>
                <a:lnTo>
                  <a:pt x="1922857" y="1462625"/>
                </a:lnTo>
                <a:lnTo>
                  <a:pt x="1941334" y="1421655"/>
                </a:lnTo>
                <a:lnTo>
                  <a:pt x="1958046" y="1379639"/>
                </a:lnTo>
                <a:lnTo>
                  <a:pt x="1972950" y="1336619"/>
                </a:lnTo>
                <a:lnTo>
                  <a:pt x="1986004" y="1292637"/>
                </a:lnTo>
                <a:lnTo>
                  <a:pt x="1997165" y="1247736"/>
                </a:lnTo>
                <a:lnTo>
                  <a:pt x="2006392" y="1201957"/>
                </a:lnTo>
                <a:lnTo>
                  <a:pt x="2013643" y="1155344"/>
                </a:lnTo>
                <a:lnTo>
                  <a:pt x="2018874" y="1107939"/>
                </a:lnTo>
                <a:lnTo>
                  <a:pt x="2022044" y="1059783"/>
                </a:lnTo>
                <a:lnTo>
                  <a:pt x="2023109" y="1010919"/>
                </a:lnTo>
                <a:lnTo>
                  <a:pt x="2022044" y="962162"/>
                </a:lnTo>
                <a:lnTo>
                  <a:pt x="2018874" y="914106"/>
                </a:lnTo>
                <a:lnTo>
                  <a:pt x="2013643" y="866794"/>
                </a:lnTo>
                <a:lnTo>
                  <a:pt x="2006392" y="820269"/>
                </a:lnTo>
                <a:lnTo>
                  <a:pt x="1997165" y="774574"/>
                </a:lnTo>
                <a:lnTo>
                  <a:pt x="1986004" y="729750"/>
                </a:lnTo>
                <a:lnTo>
                  <a:pt x="1972950" y="685840"/>
                </a:lnTo>
                <a:lnTo>
                  <a:pt x="1958046" y="642887"/>
                </a:lnTo>
                <a:lnTo>
                  <a:pt x="1941334" y="600933"/>
                </a:lnTo>
                <a:lnTo>
                  <a:pt x="1922857" y="560021"/>
                </a:lnTo>
                <a:lnTo>
                  <a:pt x="1902657" y="520193"/>
                </a:lnTo>
                <a:lnTo>
                  <a:pt x="1880777" y="481492"/>
                </a:lnTo>
                <a:lnTo>
                  <a:pt x="1857257" y="443960"/>
                </a:lnTo>
                <a:lnTo>
                  <a:pt x="1832142" y="407639"/>
                </a:lnTo>
                <a:lnTo>
                  <a:pt x="1805473" y="372572"/>
                </a:lnTo>
                <a:lnTo>
                  <a:pt x="1777292" y="338802"/>
                </a:lnTo>
                <a:lnTo>
                  <a:pt x="1747642" y="306371"/>
                </a:lnTo>
                <a:lnTo>
                  <a:pt x="1716565" y="275321"/>
                </a:lnTo>
                <a:lnTo>
                  <a:pt x="1684104" y="245695"/>
                </a:lnTo>
                <a:lnTo>
                  <a:pt x="1650300" y="217536"/>
                </a:lnTo>
                <a:lnTo>
                  <a:pt x="1615196" y="190886"/>
                </a:lnTo>
                <a:lnTo>
                  <a:pt x="1578834" y="165786"/>
                </a:lnTo>
                <a:lnTo>
                  <a:pt x="1541257" y="142281"/>
                </a:lnTo>
                <a:lnTo>
                  <a:pt x="1502506" y="120412"/>
                </a:lnTo>
                <a:lnTo>
                  <a:pt x="1462625" y="100222"/>
                </a:lnTo>
                <a:lnTo>
                  <a:pt x="1421655" y="81753"/>
                </a:lnTo>
                <a:lnTo>
                  <a:pt x="1379639" y="65048"/>
                </a:lnTo>
                <a:lnTo>
                  <a:pt x="1336619" y="50149"/>
                </a:lnTo>
                <a:lnTo>
                  <a:pt x="1292637" y="37099"/>
                </a:lnTo>
                <a:lnTo>
                  <a:pt x="1247736" y="25940"/>
                </a:lnTo>
                <a:lnTo>
                  <a:pt x="1201957" y="16715"/>
                </a:lnTo>
                <a:lnTo>
                  <a:pt x="1155344" y="9466"/>
                </a:lnTo>
                <a:lnTo>
                  <a:pt x="1107939" y="4235"/>
                </a:lnTo>
                <a:lnTo>
                  <a:pt x="1059783" y="1065"/>
                </a:lnTo>
                <a:lnTo>
                  <a:pt x="1010919" y="0"/>
                </a:lnTo>
                <a:close/>
              </a:path>
            </a:pathLst>
          </a:custGeom>
          <a:solidFill>
            <a:srgbClr val="FFDB99"/>
          </a:solidFill>
        </p:spPr>
        <p:txBody>
          <a:bodyPr wrap="square" lIns="0" tIns="0" rIns="0" bIns="0" rtlCol="0"/>
          <a:lstStyle/>
          <a:p>
            <a:endParaRPr/>
          </a:p>
        </p:txBody>
      </p:sp>
      <p:sp>
        <p:nvSpPr>
          <p:cNvPr id="93" name="object 93"/>
          <p:cNvSpPr/>
          <p:nvPr/>
        </p:nvSpPr>
        <p:spPr>
          <a:xfrm>
            <a:off x="7265669" y="3042920"/>
            <a:ext cx="177800" cy="1270"/>
          </a:xfrm>
          <a:custGeom>
            <a:avLst/>
            <a:gdLst/>
            <a:ahLst/>
            <a:cxnLst/>
            <a:rect l="l" t="t" r="r" b="b"/>
            <a:pathLst>
              <a:path w="177800" h="1269">
                <a:moveTo>
                  <a:pt x="-9525" y="634"/>
                </a:moveTo>
                <a:lnTo>
                  <a:pt x="187325" y="634"/>
                </a:lnTo>
              </a:path>
            </a:pathLst>
          </a:custGeom>
          <a:ln w="20319">
            <a:solidFill>
              <a:srgbClr val="000000"/>
            </a:solidFill>
          </a:ln>
        </p:spPr>
        <p:txBody>
          <a:bodyPr wrap="square" lIns="0" tIns="0" rIns="0" bIns="0" rtlCol="0"/>
          <a:lstStyle/>
          <a:p>
            <a:endParaRPr/>
          </a:p>
        </p:txBody>
      </p:sp>
      <p:sp>
        <p:nvSpPr>
          <p:cNvPr id="94" name="object 94"/>
          <p:cNvSpPr/>
          <p:nvPr/>
        </p:nvSpPr>
        <p:spPr>
          <a:xfrm>
            <a:off x="7437119" y="3006089"/>
            <a:ext cx="76200" cy="76200"/>
          </a:xfrm>
          <a:custGeom>
            <a:avLst/>
            <a:gdLst/>
            <a:ahLst/>
            <a:cxnLst/>
            <a:rect l="l" t="t" r="r" b="b"/>
            <a:pathLst>
              <a:path w="76200" h="76200">
                <a:moveTo>
                  <a:pt x="1270" y="0"/>
                </a:moveTo>
                <a:lnTo>
                  <a:pt x="0" y="76200"/>
                </a:lnTo>
                <a:lnTo>
                  <a:pt x="76200" y="38100"/>
                </a:lnTo>
                <a:lnTo>
                  <a:pt x="1270" y="0"/>
                </a:lnTo>
                <a:close/>
              </a:path>
            </a:pathLst>
          </a:custGeom>
          <a:solidFill>
            <a:srgbClr val="000000"/>
          </a:solidFill>
        </p:spPr>
        <p:txBody>
          <a:bodyPr wrap="square" lIns="0" tIns="0" rIns="0" bIns="0" rtlCol="0"/>
          <a:lstStyle/>
          <a:p>
            <a:endParaRPr/>
          </a:p>
        </p:txBody>
      </p:sp>
      <p:sp>
        <p:nvSpPr>
          <p:cNvPr id="95" name="object 95"/>
          <p:cNvSpPr/>
          <p:nvPr/>
        </p:nvSpPr>
        <p:spPr>
          <a:xfrm>
            <a:off x="7253809" y="2427809"/>
            <a:ext cx="143100" cy="143100"/>
          </a:xfrm>
          <a:prstGeom prst="rect">
            <a:avLst/>
          </a:prstGeom>
          <a:blipFill>
            <a:blip r:embed="rId13" cstate="print"/>
            <a:stretch>
              <a:fillRect/>
            </a:stretch>
          </a:blipFill>
        </p:spPr>
        <p:txBody>
          <a:bodyPr wrap="square" lIns="0" tIns="0" rIns="0" bIns="0" rtlCol="0"/>
          <a:lstStyle/>
          <a:p>
            <a:endParaRPr/>
          </a:p>
        </p:txBody>
      </p:sp>
      <p:sp>
        <p:nvSpPr>
          <p:cNvPr id="96" name="object 96"/>
          <p:cNvSpPr/>
          <p:nvPr/>
        </p:nvSpPr>
        <p:spPr>
          <a:xfrm>
            <a:off x="7385050" y="2607310"/>
            <a:ext cx="107950" cy="223520"/>
          </a:xfrm>
          <a:custGeom>
            <a:avLst/>
            <a:gdLst/>
            <a:ahLst/>
            <a:cxnLst/>
            <a:rect l="l" t="t" r="r" b="b"/>
            <a:pathLst>
              <a:path w="107950" h="223519">
                <a:moveTo>
                  <a:pt x="0" y="0"/>
                </a:moveTo>
                <a:lnTo>
                  <a:pt x="107950" y="223519"/>
                </a:lnTo>
              </a:path>
            </a:pathLst>
          </a:custGeom>
          <a:ln w="19050">
            <a:solidFill>
              <a:srgbClr val="000000"/>
            </a:solidFill>
          </a:ln>
        </p:spPr>
        <p:txBody>
          <a:bodyPr wrap="square" lIns="0" tIns="0" rIns="0" bIns="0" rtlCol="0"/>
          <a:lstStyle/>
          <a:p>
            <a:endParaRPr/>
          </a:p>
        </p:txBody>
      </p:sp>
      <p:sp>
        <p:nvSpPr>
          <p:cNvPr id="97" name="object 97"/>
          <p:cNvSpPr/>
          <p:nvPr/>
        </p:nvSpPr>
        <p:spPr>
          <a:xfrm>
            <a:off x="7456169" y="2810510"/>
            <a:ext cx="68580" cy="85090"/>
          </a:xfrm>
          <a:custGeom>
            <a:avLst/>
            <a:gdLst/>
            <a:ahLst/>
            <a:cxnLst/>
            <a:rect l="l" t="t" r="r" b="b"/>
            <a:pathLst>
              <a:path w="68579" h="85089">
                <a:moveTo>
                  <a:pt x="68579" y="0"/>
                </a:moveTo>
                <a:lnTo>
                  <a:pt x="0" y="33019"/>
                </a:lnTo>
                <a:lnTo>
                  <a:pt x="67309" y="85089"/>
                </a:lnTo>
                <a:lnTo>
                  <a:pt x="68579" y="0"/>
                </a:lnTo>
                <a:close/>
              </a:path>
            </a:pathLst>
          </a:custGeom>
          <a:solidFill>
            <a:srgbClr val="000000"/>
          </a:solidFill>
        </p:spPr>
        <p:txBody>
          <a:bodyPr wrap="square" lIns="0" tIns="0" rIns="0" bIns="0" rtlCol="0"/>
          <a:lstStyle/>
          <a:p>
            <a:endParaRPr/>
          </a:p>
        </p:txBody>
      </p:sp>
      <p:sp>
        <p:nvSpPr>
          <p:cNvPr id="98" name="object 98"/>
          <p:cNvSpPr/>
          <p:nvPr/>
        </p:nvSpPr>
        <p:spPr>
          <a:xfrm>
            <a:off x="7385050" y="3307079"/>
            <a:ext cx="167640" cy="179070"/>
          </a:xfrm>
          <a:custGeom>
            <a:avLst/>
            <a:gdLst/>
            <a:ahLst/>
            <a:cxnLst/>
            <a:rect l="l" t="t" r="r" b="b"/>
            <a:pathLst>
              <a:path w="167640" h="179070">
                <a:moveTo>
                  <a:pt x="0" y="179070"/>
                </a:moveTo>
                <a:lnTo>
                  <a:pt x="167640" y="0"/>
                </a:lnTo>
              </a:path>
            </a:pathLst>
          </a:custGeom>
          <a:ln w="19050">
            <a:solidFill>
              <a:srgbClr val="000000"/>
            </a:solidFill>
          </a:ln>
        </p:spPr>
        <p:txBody>
          <a:bodyPr wrap="square" lIns="0" tIns="0" rIns="0" bIns="0" rtlCol="0"/>
          <a:lstStyle/>
          <a:p>
            <a:endParaRPr/>
          </a:p>
        </p:txBody>
      </p:sp>
      <p:sp>
        <p:nvSpPr>
          <p:cNvPr id="99" name="object 99"/>
          <p:cNvSpPr/>
          <p:nvPr/>
        </p:nvSpPr>
        <p:spPr>
          <a:xfrm>
            <a:off x="7522209" y="3255009"/>
            <a:ext cx="78740" cy="81280"/>
          </a:xfrm>
          <a:custGeom>
            <a:avLst/>
            <a:gdLst/>
            <a:ahLst/>
            <a:cxnLst/>
            <a:rect l="l" t="t" r="r" b="b"/>
            <a:pathLst>
              <a:path w="78740" h="81279">
                <a:moveTo>
                  <a:pt x="78740" y="0"/>
                </a:moveTo>
                <a:lnTo>
                  <a:pt x="0" y="29210"/>
                </a:lnTo>
                <a:lnTo>
                  <a:pt x="54610" y="81279"/>
                </a:lnTo>
                <a:lnTo>
                  <a:pt x="78740" y="0"/>
                </a:lnTo>
                <a:close/>
              </a:path>
            </a:pathLst>
          </a:custGeom>
          <a:solidFill>
            <a:srgbClr val="000000"/>
          </a:solidFill>
        </p:spPr>
        <p:txBody>
          <a:bodyPr wrap="square" lIns="0" tIns="0" rIns="0" bIns="0" rtlCol="0"/>
          <a:lstStyle/>
          <a:p>
            <a:endParaRPr/>
          </a:p>
        </p:txBody>
      </p:sp>
      <p:sp>
        <p:nvSpPr>
          <p:cNvPr id="100" name="object 100"/>
          <p:cNvSpPr/>
          <p:nvPr/>
        </p:nvSpPr>
        <p:spPr>
          <a:xfrm>
            <a:off x="7087439" y="2975179"/>
            <a:ext cx="141830" cy="143100"/>
          </a:xfrm>
          <a:prstGeom prst="rect">
            <a:avLst/>
          </a:prstGeom>
          <a:blipFill>
            <a:blip r:embed="rId14" cstate="print"/>
            <a:stretch>
              <a:fillRect/>
            </a:stretch>
          </a:blipFill>
        </p:spPr>
        <p:txBody>
          <a:bodyPr wrap="square" lIns="0" tIns="0" rIns="0" bIns="0" rtlCol="0"/>
          <a:lstStyle/>
          <a:p>
            <a:endParaRPr/>
          </a:p>
        </p:txBody>
      </p:sp>
      <p:sp>
        <p:nvSpPr>
          <p:cNvPr id="101" name="object 101"/>
          <p:cNvSpPr/>
          <p:nvPr/>
        </p:nvSpPr>
        <p:spPr>
          <a:xfrm>
            <a:off x="7253809" y="3521279"/>
            <a:ext cx="143100" cy="143100"/>
          </a:xfrm>
          <a:prstGeom prst="rect">
            <a:avLst/>
          </a:prstGeom>
          <a:blipFill>
            <a:blip r:embed="rId15" cstate="print"/>
            <a:stretch>
              <a:fillRect/>
            </a:stretch>
          </a:blipFill>
        </p:spPr>
        <p:txBody>
          <a:bodyPr wrap="square" lIns="0" tIns="0" rIns="0" bIns="0" rtlCol="0"/>
          <a:lstStyle/>
          <a:p>
            <a:endParaRPr/>
          </a:p>
        </p:txBody>
      </p:sp>
      <p:sp>
        <p:nvSpPr>
          <p:cNvPr id="102" name="object 102"/>
          <p:cNvSpPr/>
          <p:nvPr/>
        </p:nvSpPr>
        <p:spPr>
          <a:xfrm>
            <a:off x="8012430" y="3025139"/>
            <a:ext cx="76200" cy="76200"/>
          </a:xfrm>
          <a:custGeom>
            <a:avLst/>
            <a:gdLst/>
            <a:ahLst/>
            <a:cxnLst/>
            <a:rect l="l" t="t" r="r" b="b"/>
            <a:pathLst>
              <a:path w="76200" h="76200">
                <a:moveTo>
                  <a:pt x="0" y="0"/>
                </a:moveTo>
                <a:lnTo>
                  <a:pt x="0" y="76200"/>
                </a:lnTo>
                <a:lnTo>
                  <a:pt x="76200" y="39370"/>
                </a:lnTo>
                <a:lnTo>
                  <a:pt x="0" y="0"/>
                </a:lnTo>
                <a:close/>
              </a:path>
            </a:pathLst>
          </a:custGeom>
          <a:solidFill>
            <a:srgbClr val="000000"/>
          </a:solidFill>
        </p:spPr>
        <p:txBody>
          <a:bodyPr wrap="square" lIns="0" tIns="0" rIns="0" bIns="0" rtlCol="0"/>
          <a:lstStyle/>
          <a:p>
            <a:endParaRPr/>
          </a:p>
        </p:txBody>
      </p:sp>
      <p:sp>
        <p:nvSpPr>
          <p:cNvPr id="103" name="object 103"/>
          <p:cNvSpPr/>
          <p:nvPr/>
        </p:nvSpPr>
        <p:spPr>
          <a:xfrm>
            <a:off x="7837169" y="3309620"/>
            <a:ext cx="266700" cy="205740"/>
          </a:xfrm>
          <a:custGeom>
            <a:avLst/>
            <a:gdLst/>
            <a:ahLst/>
            <a:cxnLst/>
            <a:rect l="l" t="t" r="r" b="b"/>
            <a:pathLst>
              <a:path w="266700" h="205739">
                <a:moveTo>
                  <a:pt x="0" y="0"/>
                </a:moveTo>
                <a:lnTo>
                  <a:pt x="266700" y="205739"/>
                </a:lnTo>
              </a:path>
            </a:pathLst>
          </a:custGeom>
          <a:ln w="19050">
            <a:solidFill>
              <a:srgbClr val="000000"/>
            </a:solidFill>
          </a:ln>
        </p:spPr>
        <p:txBody>
          <a:bodyPr wrap="square" lIns="0" tIns="0" rIns="0" bIns="0" rtlCol="0"/>
          <a:lstStyle/>
          <a:p>
            <a:endParaRPr/>
          </a:p>
        </p:txBody>
      </p:sp>
      <p:sp>
        <p:nvSpPr>
          <p:cNvPr id="104" name="object 104"/>
          <p:cNvSpPr/>
          <p:nvPr/>
        </p:nvSpPr>
        <p:spPr>
          <a:xfrm>
            <a:off x="8077200" y="3482340"/>
            <a:ext cx="82550" cy="76200"/>
          </a:xfrm>
          <a:custGeom>
            <a:avLst/>
            <a:gdLst/>
            <a:ahLst/>
            <a:cxnLst/>
            <a:rect l="l" t="t" r="r" b="b"/>
            <a:pathLst>
              <a:path w="82550" h="76200">
                <a:moveTo>
                  <a:pt x="45720" y="0"/>
                </a:moveTo>
                <a:lnTo>
                  <a:pt x="0" y="59689"/>
                </a:lnTo>
                <a:lnTo>
                  <a:pt x="82550" y="76200"/>
                </a:lnTo>
                <a:lnTo>
                  <a:pt x="45720" y="0"/>
                </a:lnTo>
                <a:close/>
              </a:path>
            </a:pathLst>
          </a:custGeom>
          <a:solidFill>
            <a:srgbClr val="000000"/>
          </a:solidFill>
        </p:spPr>
        <p:txBody>
          <a:bodyPr wrap="square" lIns="0" tIns="0" rIns="0" bIns="0" rtlCol="0"/>
          <a:lstStyle/>
          <a:p>
            <a:endParaRPr/>
          </a:p>
        </p:txBody>
      </p:sp>
      <p:sp>
        <p:nvSpPr>
          <p:cNvPr id="105" name="object 105"/>
          <p:cNvSpPr/>
          <p:nvPr/>
        </p:nvSpPr>
        <p:spPr>
          <a:xfrm>
            <a:off x="7837169" y="2635250"/>
            <a:ext cx="300990" cy="208279"/>
          </a:xfrm>
          <a:custGeom>
            <a:avLst/>
            <a:gdLst/>
            <a:ahLst/>
            <a:cxnLst/>
            <a:rect l="l" t="t" r="r" b="b"/>
            <a:pathLst>
              <a:path w="300990" h="208280">
                <a:moveTo>
                  <a:pt x="0" y="208279"/>
                </a:moveTo>
                <a:lnTo>
                  <a:pt x="300989" y="0"/>
                </a:lnTo>
              </a:path>
            </a:pathLst>
          </a:custGeom>
          <a:ln w="19050">
            <a:solidFill>
              <a:srgbClr val="000000"/>
            </a:solidFill>
          </a:ln>
        </p:spPr>
        <p:txBody>
          <a:bodyPr wrap="square" lIns="0" tIns="0" rIns="0" bIns="0" rtlCol="0"/>
          <a:lstStyle/>
          <a:p>
            <a:endParaRPr/>
          </a:p>
        </p:txBody>
      </p:sp>
      <p:sp>
        <p:nvSpPr>
          <p:cNvPr id="106" name="object 106"/>
          <p:cNvSpPr/>
          <p:nvPr/>
        </p:nvSpPr>
        <p:spPr>
          <a:xfrm>
            <a:off x="8112759" y="2594610"/>
            <a:ext cx="82550" cy="74930"/>
          </a:xfrm>
          <a:custGeom>
            <a:avLst/>
            <a:gdLst/>
            <a:ahLst/>
            <a:cxnLst/>
            <a:rect l="l" t="t" r="r" b="b"/>
            <a:pathLst>
              <a:path w="82550" h="74930">
                <a:moveTo>
                  <a:pt x="82550" y="0"/>
                </a:moveTo>
                <a:lnTo>
                  <a:pt x="0" y="12700"/>
                </a:lnTo>
                <a:lnTo>
                  <a:pt x="41910" y="74929"/>
                </a:lnTo>
                <a:lnTo>
                  <a:pt x="82550" y="0"/>
                </a:lnTo>
                <a:close/>
              </a:path>
            </a:pathLst>
          </a:custGeom>
          <a:solidFill>
            <a:srgbClr val="000000"/>
          </a:solidFill>
        </p:spPr>
        <p:txBody>
          <a:bodyPr wrap="square" lIns="0" tIns="0" rIns="0" bIns="0" rtlCol="0"/>
          <a:lstStyle/>
          <a:p>
            <a:endParaRPr/>
          </a:p>
        </p:txBody>
      </p:sp>
      <p:sp>
        <p:nvSpPr>
          <p:cNvPr id="107" name="object 107"/>
          <p:cNvSpPr/>
          <p:nvPr/>
        </p:nvSpPr>
        <p:spPr>
          <a:xfrm>
            <a:off x="8564245" y="2464435"/>
            <a:ext cx="247015" cy="0"/>
          </a:xfrm>
          <a:custGeom>
            <a:avLst/>
            <a:gdLst/>
            <a:ahLst/>
            <a:cxnLst/>
            <a:rect l="l" t="t" r="r" b="b"/>
            <a:pathLst>
              <a:path w="247015">
                <a:moveTo>
                  <a:pt x="0" y="0"/>
                </a:moveTo>
                <a:lnTo>
                  <a:pt x="247014" y="0"/>
                </a:lnTo>
              </a:path>
            </a:pathLst>
          </a:custGeom>
          <a:ln w="20318">
            <a:solidFill>
              <a:srgbClr val="000000"/>
            </a:solidFill>
          </a:ln>
        </p:spPr>
        <p:txBody>
          <a:bodyPr wrap="square" lIns="0" tIns="0" rIns="0" bIns="0" rtlCol="0"/>
          <a:lstStyle/>
          <a:p>
            <a:endParaRPr/>
          </a:p>
        </p:txBody>
      </p:sp>
      <p:sp>
        <p:nvSpPr>
          <p:cNvPr id="108" name="object 108"/>
          <p:cNvSpPr/>
          <p:nvPr/>
        </p:nvSpPr>
        <p:spPr>
          <a:xfrm>
            <a:off x="8811259" y="2392679"/>
            <a:ext cx="119380" cy="118110"/>
          </a:xfrm>
          <a:custGeom>
            <a:avLst/>
            <a:gdLst/>
            <a:ahLst/>
            <a:cxnLst/>
            <a:rect l="l" t="t" r="r" b="b"/>
            <a:pathLst>
              <a:path w="119379" h="118110">
                <a:moveTo>
                  <a:pt x="119380" y="0"/>
                </a:moveTo>
                <a:lnTo>
                  <a:pt x="0" y="0"/>
                </a:lnTo>
                <a:lnTo>
                  <a:pt x="0" y="118110"/>
                </a:lnTo>
                <a:lnTo>
                  <a:pt x="119380" y="118110"/>
                </a:lnTo>
                <a:lnTo>
                  <a:pt x="119380" y="0"/>
                </a:lnTo>
                <a:close/>
              </a:path>
            </a:pathLst>
          </a:custGeom>
          <a:solidFill>
            <a:srgbClr val="CE914B"/>
          </a:solidFill>
        </p:spPr>
        <p:txBody>
          <a:bodyPr wrap="square" lIns="0" tIns="0" rIns="0" bIns="0" rtlCol="0"/>
          <a:lstStyle/>
          <a:p>
            <a:endParaRPr/>
          </a:p>
        </p:txBody>
      </p:sp>
      <p:sp>
        <p:nvSpPr>
          <p:cNvPr id="109" name="object 109"/>
          <p:cNvSpPr/>
          <p:nvPr/>
        </p:nvSpPr>
        <p:spPr>
          <a:xfrm>
            <a:off x="8564245" y="3060064"/>
            <a:ext cx="247015" cy="0"/>
          </a:xfrm>
          <a:custGeom>
            <a:avLst/>
            <a:gdLst/>
            <a:ahLst/>
            <a:cxnLst/>
            <a:rect l="l" t="t" r="r" b="b"/>
            <a:pathLst>
              <a:path w="247015">
                <a:moveTo>
                  <a:pt x="0" y="0"/>
                </a:moveTo>
                <a:lnTo>
                  <a:pt x="247014" y="0"/>
                </a:lnTo>
              </a:path>
            </a:pathLst>
          </a:custGeom>
          <a:ln w="20318">
            <a:solidFill>
              <a:srgbClr val="000000"/>
            </a:solidFill>
          </a:ln>
        </p:spPr>
        <p:txBody>
          <a:bodyPr wrap="square" lIns="0" tIns="0" rIns="0" bIns="0" rtlCol="0"/>
          <a:lstStyle/>
          <a:p>
            <a:endParaRPr/>
          </a:p>
        </p:txBody>
      </p:sp>
      <p:sp>
        <p:nvSpPr>
          <p:cNvPr id="110" name="object 110"/>
          <p:cNvSpPr/>
          <p:nvPr/>
        </p:nvSpPr>
        <p:spPr>
          <a:xfrm>
            <a:off x="8811259" y="2987039"/>
            <a:ext cx="119380" cy="119380"/>
          </a:xfrm>
          <a:custGeom>
            <a:avLst/>
            <a:gdLst/>
            <a:ahLst/>
            <a:cxnLst/>
            <a:rect l="l" t="t" r="r" b="b"/>
            <a:pathLst>
              <a:path w="119379" h="119380">
                <a:moveTo>
                  <a:pt x="119380" y="0"/>
                </a:moveTo>
                <a:lnTo>
                  <a:pt x="0" y="0"/>
                </a:lnTo>
                <a:lnTo>
                  <a:pt x="0" y="119380"/>
                </a:lnTo>
                <a:lnTo>
                  <a:pt x="119380" y="119380"/>
                </a:lnTo>
                <a:lnTo>
                  <a:pt x="119380" y="0"/>
                </a:lnTo>
                <a:close/>
              </a:path>
            </a:pathLst>
          </a:custGeom>
          <a:solidFill>
            <a:srgbClr val="CE914B"/>
          </a:solidFill>
        </p:spPr>
        <p:txBody>
          <a:bodyPr wrap="square" lIns="0" tIns="0" rIns="0" bIns="0" rtlCol="0"/>
          <a:lstStyle/>
          <a:p>
            <a:endParaRPr/>
          </a:p>
        </p:txBody>
      </p:sp>
      <p:sp>
        <p:nvSpPr>
          <p:cNvPr id="111" name="object 111"/>
          <p:cNvSpPr/>
          <p:nvPr/>
        </p:nvSpPr>
        <p:spPr>
          <a:xfrm>
            <a:off x="8564245" y="3582034"/>
            <a:ext cx="247015" cy="0"/>
          </a:xfrm>
          <a:custGeom>
            <a:avLst/>
            <a:gdLst/>
            <a:ahLst/>
            <a:cxnLst/>
            <a:rect l="l" t="t" r="r" b="b"/>
            <a:pathLst>
              <a:path w="247015">
                <a:moveTo>
                  <a:pt x="0" y="0"/>
                </a:moveTo>
                <a:lnTo>
                  <a:pt x="247014" y="0"/>
                </a:lnTo>
              </a:path>
            </a:pathLst>
          </a:custGeom>
          <a:ln w="20318">
            <a:solidFill>
              <a:srgbClr val="000000"/>
            </a:solidFill>
          </a:ln>
        </p:spPr>
        <p:txBody>
          <a:bodyPr wrap="square" lIns="0" tIns="0" rIns="0" bIns="0" rtlCol="0"/>
          <a:lstStyle/>
          <a:p>
            <a:endParaRPr/>
          </a:p>
        </p:txBody>
      </p:sp>
      <p:sp>
        <p:nvSpPr>
          <p:cNvPr id="112" name="object 112"/>
          <p:cNvSpPr/>
          <p:nvPr/>
        </p:nvSpPr>
        <p:spPr>
          <a:xfrm>
            <a:off x="8811259" y="3533140"/>
            <a:ext cx="119380" cy="119380"/>
          </a:xfrm>
          <a:custGeom>
            <a:avLst/>
            <a:gdLst/>
            <a:ahLst/>
            <a:cxnLst/>
            <a:rect l="l" t="t" r="r" b="b"/>
            <a:pathLst>
              <a:path w="119379" h="119379">
                <a:moveTo>
                  <a:pt x="119380" y="0"/>
                </a:moveTo>
                <a:lnTo>
                  <a:pt x="0" y="0"/>
                </a:lnTo>
                <a:lnTo>
                  <a:pt x="0" y="119380"/>
                </a:lnTo>
                <a:lnTo>
                  <a:pt x="119380" y="119380"/>
                </a:lnTo>
                <a:lnTo>
                  <a:pt x="119380" y="0"/>
                </a:lnTo>
                <a:close/>
              </a:path>
            </a:pathLst>
          </a:custGeom>
          <a:solidFill>
            <a:srgbClr val="CE914B"/>
          </a:solidFill>
        </p:spPr>
        <p:txBody>
          <a:bodyPr wrap="square" lIns="0" tIns="0" rIns="0" bIns="0" rtlCol="0"/>
          <a:lstStyle/>
          <a:p>
            <a:endParaRPr/>
          </a:p>
        </p:txBody>
      </p:sp>
      <p:sp>
        <p:nvSpPr>
          <p:cNvPr id="113" name="object 113"/>
          <p:cNvSpPr txBox="1"/>
          <p:nvPr/>
        </p:nvSpPr>
        <p:spPr>
          <a:xfrm>
            <a:off x="7576819" y="2651759"/>
            <a:ext cx="28003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a:cs typeface="Arial"/>
              </a:rPr>
              <a:t>I/O</a:t>
            </a:r>
            <a:endParaRPr sz="1500">
              <a:latin typeface="Arial"/>
              <a:cs typeface="Arial"/>
            </a:endParaRPr>
          </a:p>
        </p:txBody>
      </p:sp>
      <p:sp>
        <p:nvSpPr>
          <p:cNvPr id="114" name="object 114"/>
          <p:cNvSpPr txBox="1"/>
          <p:nvPr/>
        </p:nvSpPr>
        <p:spPr>
          <a:xfrm>
            <a:off x="7753350" y="2033270"/>
            <a:ext cx="1568450"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a:cs typeface="Arial"/>
              </a:rPr>
              <a:t>per-object</a:t>
            </a:r>
            <a:r>
              <a:rPr sz="1500" spc="-70" dirty="0">
                <a:latin typeface="Arial"/>
                <a:cs typeface="Arial"/>
              </a:rPr>
              <a:t> </a:t>
            </a:r>
            <a:r>
              <a:rPr sz="1500" dirty="0">
                <a:latin typeface="Arial"/>
                <a:cs typeface="Arial"/>
              </a:rPr>
              <a:t>threads</a:t>
            </a:r>
            <a:endParaRPr sz="1500">
              <a:latin typeface="Arial"/>
              <a:cs typeface="Arial"/>
            </a:endParaRPr>
          </a:p>
        </p:txBody>
      </p:sp>
      <p:sp>
        <p:nvSpPr>
          <p:cNvPr id="115" name="object 115"/>
          <p:cNvSpPr txBox="1"/>
          <p:nvPr/>
        </p:nvSpPr>
        <p:spPr>
          <a:xfrm>
            <a:off x="7886065" y="2819400"/>
            <a:ext cx="198120" cy="254000"/>
          </a:xfrm>
          <a:prstGeom prst="rect">
            <a:avLst/>
          </a:prstGeom>
        </p:spPr>
        <p:txBody>
          <a:bodyPr vert="horz" wrap="square" lIns="0" tIns="12700" rIns="0" bIns="0" rtlCol="0">
            <a:spAutoFit/>
          </a:bodyPr>
          <a:lstStyle/>
          <a:p>
            <a:pPr marL="12700">
              <a:lnSpc>
                <a:spcPct val="100000"/>
              </a:lnSpc>
              <a:spcBef>
                <a:spcPts val="100"/>
              </a:spcBef>
            </a:pPr>
            <a:r>
              <a:rPr sz="1500" u="heavy" dirty="0">
                <a:uFill>
                  <a:solidFill>
                    <a:srgbClr val="000000"/>
                  </a:solidFill>
                </a:uFill>
                <a:latin typeface="Times New Roman"/>
                <a:cs typeface="Times New Roman"/>
              </a:rPr>
              <a:t> </a:t>
            </a:r>
            <a:r>
              <a:rPr sz="1500" u="heavy" spc="-140" dirty="0">
                <a:uFill>
                  <a:solidFill>
                    <a:srgbClr val="000000"/>
                  </a:solidFill>
                </a:uFill>
                <a:latin typeface="Times New Roman"/>
                <a:cs typeface="Times New Roman"/>
              </a:rPr>
              <a:t> </a:t>
            </a:r>
            <a:endParaRPr sz="1500">
              <a:latin typeface="Times New Roman"/>
              <a:cs typeface="Times New Roman"/>
            </a:endParaRPr>
          </a:p>
        </p:txBody>
      </p:sp>
      <p:sp>
        <p:nvSpPr>
          <p:cNvPr id="116" name="object 116"/>
          <p:cNvSpPr txBox="1"/>
          <p:nvPr/>
        </p:nvSpPr>
        <p:spPr>
          <a:xfrm>
            <a:off x="8976359" y="2604770"/>
            <a:ext cx="631825" cy="468630"/>
          </a:xfrm>
          <a:prstGeom prst="rect">
            <a:avLst/>
          </a:prstGeom>
        </p:spPr>
        <p:txBody>
          <a:bodyPr vert="horz" wrap="square" lIns="0" tIns="31115" rIns="0" bIns="0" rtlCol="0">
            <a:spAutoFit/>
          </a:bodyPr>
          <a:lstStyle/>
          <a:p>
            <a:pPr marL="12700" marR="5080">
              <a:lnSpc>
                <a:spcPts val="1689"/>
              </a:lnSpc>
              <a:spcBef>
                <a:spcPts val="245"/>
              </a:spcBef>
            </a:pPr>
            <a:r>
              <a:rPr sz="1500" dirty="0">
                <a:latin typeface="Arial"/>
                <a:cs typeface="Arial"/>
              </a:rPr>
              <a:t>re</a:t>
            </a:r>
            <a:r>
              <a:rPr sz="1500" spc="15" dirty="0">
                <a:latin typeface="Arial"/>
                <a:cs typeface="Arial"/>
              </a:rPr>
              <a:t>m</a:t>
            </a:r>
            <a:r>
              <a:rPr sz="1500" dirty="0">
                <a:latin typeface="Arial"/>
                <a:cs typeface="Arial"/>
              </a:rPr>
              <a:t>ote  ob</a:t>
            </a:r>
            <a:r>
              <a:rPr sz="1500" spc="5" dirty="0">
                <a:latin typeface="Arial"/>
                <a:cs typeface="Arial"/>
              </a:rPr>
              <a:t>j</a:t>
            </a:r>
            <a:r>
              <a:rPr sz="1500" dirty="0">
                <a:latin typeface="Arial"/>
                <a:cs typeface="Arial"/>
              </a:rPr>
              <a:t>e</a:t>
            </a:r>
            <a:r>
              <a:rPr sz="1500" spc="5" dirty="0">
                <a:latin typeface="Arial"/>
                <a:cs typeface="Arial"/>
              </a:rPr>
              <a:t>c</a:t>
            </a:r>
            <a:r>
              <a:rPr sz="1500" spc="-10" dirty="0">
                <a:latin typeface="Arial"/>
                <a:cs typeface="Arial"/>
              </a:rPr>
              <a:t>t</a:t>
            </a:r>
            <a:r>
              <a:rPr sz="1500" dirty="0">
                <a:latin typeface="Arial"/>
                <a:cs typeface="Arial"/>
              </a:rPr>
              <a:t>s</a:t>
            </a:r>
            <a:endParaRPr sz="1500">
              <a:latin typeface="Arial"/>
              <a:cs typeface="Arial"/>
            </a:endParaRPr>
          </a:p>
        </p:txBody>
      </p:sp>
      <p:sp>
        <p:nvSpPr>
          <p:cNvPr id="117" name="object 117"/>
          <p:cNvSpPr txBox="1"/>
          <p:nvPr/>
        </p:nvSpPr>
        <p:spPr>
          <a:xfrm>
            <a:off x="6884669" y="1814829"/>
            <a:ext cx="697230" cy="481330"/>
          </a:xfrm>
          <a:prstGeom prst="rect">
            <a:avLst/>
          </a:prstGeom>
        </p:spPr>
        <p:txBody>
          <a:bodyPr vert="horz" wrap="square" lIns="0" tIns="20955" rIns="0" bIns="0" rtlCol="0">
            <a:spAutoFit/>
          </a:bodyPr>
          <a:lstStyle/>
          <a:p>
            <a:pPr marL="12700" marR="5080" indent="142240">
              <a:lnSpc>
                <a:spcPts val="1789"/>
              </a:lnSpc>
              <a:spcBef>
                <a:spcPts val="165"/>
              </a:spcBef>
            </a:pPr>
            <a:r>
              <a:rPr sz="1500" spc="5" dirty="0">
                <a:latin typeface="Arial"/>
                <a:cs typeface="Arial"/>
              </a:rPr>
              <a:t>s</a:t>
            </a:r>
            <a:r>
              <a:rPr sz="1500" dirty="0">
                <a:latin typeface="Arial"/>
                <a:cs typeface="Arial"/>
              </a:rPr>
              <a:t>er</a:t>
            </a:r>
            <a:r>
              <a:rPr sz="1500" spc="-20" dirty="0">
                <a:latin typeface="Arial"/>
                <a:cs typeface="Arial"/>
              </a:rPr>
              <a:t>v</a:t>
            </a:r>
            <a:r>
              <a:rPr sz="1500" dirty="0">
                <a:latin typeface="Arial"/>
                <a:cs typeface="Arial"/>
              </a:rPr>
              <a:t>er  p</a:t>
            </a:r>
            <a:r>
              <a:rPr sz="1500" spc="5" dirty="0">
                <a:latin typeface="Arial"/>
                <a:cs typeface="Arial"/>
              </a:rPr>
              <a:t>r</a:t>
            </a:r>
            <a:r>
              <a:rPr sz="1500" dirty="0">
                <a:latin typeface="Arial"/>
                <a:cs typeface="Arial"/>
              </a:rPr>
              <a:t>oc</a:t>
            </a:r>
            <a:r>
              <a:rPr sz="1500" spc="15" dirty="0">
                <a:latin typeface="Arial"/>
                <a:cs typeface="Arial"/>
              </a:rPr>
              <a:t>e</a:t>
            </a:r>
            <a:r>
              <a:rPr sz="1500" dirty="0">
                <a:latin typeface="Arial"/>
                <a:cs typeface="Arial"/>
              </a:rPr>
              <a:t>ss</a:t>
            </a:r>
            <a:endParaRPr sz="1500">
              <a:latin typeface="Arial"/>
              <a:cs typeface="Arial"/>
            </a:endParaRPr>
          </a:p>
        </p:txBody>
      </p:sp>
      <p:sp>
        <p:nvSpPr>
          <p:cNvPr id="118" name="object 118"/>
          <p:cNvSpPr/>
          <p:nvPr/>
        </p:nvSpPr>
        <p:spPr>
          <a:xfrm>
            <a:off x="3538220" y="1631950"/>
            <a:ext cx="0" cy="2489200"/>
          </a:xfrm>
          <a:custGeom>
            <a:avLst/>
            <a:gdLst/>
            <a:ahLst/>
            <a:cxnLst/>
            <a:rect l="l" t="t" r="r" b="b"/>
            <a:pathLst>
              <a:path h="2489200">
                <a:moveTo>
                  <a:pt x="0" y="0"/>
                </a:moveTo>
                <a:lnTo>
                  <a:pt x="0" y="2489200"/>
                </a:lnTo>
              </a:path>
            </a:pathLst>
          </a:custGeom>
          <a:ln w="57146">
            <a:solidFill>
              <a:srgbClr val="FFCC00"/>
            </a:solidFill>
          </a:ln>
        </p:spPr>
        <p:txBody>
          <a:bodyPr wrap="square" lIns="0" tIns="0" rIns="0" bIns="0" rtlCol="0"/>
          <a:lstStyle/>
          <a:p>
            <a:endParaRPr/>
          </a:p>
        </p:txBody>
      </p:sp>
      <p:sp>
        <p:nvSpPr>
          <p:cNvPr id="119" name="object 119"/>
          <p:cNvSpPr/>
          <p:nvPr/>
        </p:nvSpPr>
        <p:spPr>
          <a:xfrm>
            <a:off x="6738619" y="1631950"/>
            <a:ext cx="0" cy="2522220"/>
          </a:xfrm>
          <a:custGeom>
            <a:avLst/>
            <a:gdLst/>
            <a:ahLst/>
            <a:cxnLst/>
            <a:rect l="l" t="t" r="r" b="b"/>
            <a:pathLst>
              <a:path h="2522220">
                <a:moveTo>
                  <a:pt x="0" y="0"/>
                </a:moveTo>
                <a:lnTo>
                  <a:pt x="0" y="2522220"/>
                </a:lnTo>
              </a:path>
            </a:pathLst>
          </a:custGeom>
          <a:ln w="57146">
            <a:solidFill>
              <a:srgbClr val="FFCC00"/>
            </a:solidFill>
          </a:ln>
        </p:spPr>
        <p:txBody>
          <a:bodyPr wrap="square" lIns="0" tIns="0" rIns="0" bIns="0" rtlCol="0"/>
          <a:lstStyle/>
          <a:p>
            <a:endParaRPr/>
          </a:p>
        </p:txBody>
      </p:sp>
      <p:sp>
        <p:nvSpPr>
          <p:cNvPr id="120" name="object 120"/>
          <p:cNvSpPr txBox="1"/>
          <p:nvPr/>
        </p:nvSpPr>
        <p:spPr>
          <a:xfrm>
            <a:off x="1029969" y="4550409"/>
            <a:ext cx="8821420" cy="2270760"/>
          </a:xfrm>
          <a:prstGeom prst="rect">
            <a:avLst/>
          </a:prstGeom>
        </p:spPr>
        <p:txBody>
          <a:bodyPr vert="horz" wrap="square" lIns="0" tIns="68580" rIns="0" bIns="0" rtlCol="0">
            <a:spAutoFit/>
          </a:bodyPr>
          <a:lstStyle/>
          <a:p>
            <a:pPr marL="12700">
              <a:lnSpc>
                <a:spcPct val="100000"/>
              </a:lnSpc>
              <a:spcBef>
                <a:spcPts val="540"/>
              </a:spcBef>
              <a:tabLst>
                <a:tab pos="393065" algn="l"/>
              </a:tabLst>
            </a:pPr>
            <a:r>
              <a:rPr sz="2700" baseline="3086" dirty="0">
                <a:solidFill>
                  <a:srgbClr val="663300"/>
                </a:solidFill>
                <a:latin typeface="Arial"/>
                <a:cs typeface="Arial"/>
              </a:rPr>
              <a:t>–	</a:t>
            </a:r>
            <a:r>
              <a:rPr sz="1800" spc="-10" dirty="0">
                <a:solidFill>
                  <a:srgbClr val="663300"/>
                </a:solidFill>
                <a:latin typeface="Arial"/>
                <a:cs typeface="Arial"/>
              </a:rPr>
              <a:t>Implemented </a:t>
            </a:r>
            <a:r>
              <a:rPr sz="1800" spc="-5" dirty="0">
                <a:solidFill>
                  <a:srgbClr val="663300"/>
                </a:solidFill>
                <a:latin typeface="Arial"/>
                <a:cs typeface="Arial"/>
              </a:rPr>
              <a:t>by the </a:t>
            </a:r>
            <a:r>
              <a:rPr sz="1800" spc="-10" dirty="0">
                <a:solidFill>
                  <a:srgbClr val="663300"/>
                </a:solidFill>
                <a:latin typeface="Arial"/>
                <a:cs typeface="Arial"/>
              </a:rPr>
              <a:t>server-side </a:t>
            </a:r>
            <a:r>
              <a:rPr sz="1800" spc="-5" dirty="0">
                <a:solidFill>
                  <a:srgbClr val="663300"/>
                </a:solidFill>
                <a:latin typeface="Arial"/>
                <a:cs typeface="Arial"/>
              </a:rPr>
              <a:t>ORB in</a:t>
            </a:r>
            <a:r>
              <a:rPr sz="1800" spc="-10" dirty="0">
                <a:solidFill>
                  <a:srgbClr val="663300"/>
                </a:solidFill>
                <a:latin typeface="Arial"/>
                <a:cs typeface="Arial"/>
              </a:rPr>
              <a:t> </a:t>
            </a:r>
            <a:r>
              <a:rPr sz="1800" spc="-5" dirty="0">
                <a:solidFill>
                  <a:srgbClr val="663300"/>
                </a:solidFill>
                <a:latin typeface="Arial"/>
                <a:cs typeface="Arial"/>
              </a:rPr>
              <a:t>CORBA</a:t>
            </a:r>
            <a:endParaRPr sz="1800">
              <a:latin typeface="Arial"/>
              <a:cs typeface="Arial"/>
            </a:endParaRPr>
          </a:p>
          <a:p>
            <a:pPr marL="393700" indent="-381000">
              <a:lnSpc>
                <a:spcPct val="100000"/>
              </a:lnSpc>
              <a:spcBef>
                <a:spcPts val="440"/>
              </a:spcBef>
              <a:buAutoNum type="alphaLcParenBoth"/>
              <a:tabLst>
                <a:tab pos="393700" algn="l"/>
              </a:tabLst>
            </a:pPr>
            <a:r>
              <a:rPr sz="1800" spc="-15" dirty="0">
                <a:solidFill>
                  <a:srgbClr val="663300"/>
                </a:solidFill>
                <a:latin typeface="Arial"/>
                <a:cs typeface="Arial"/>
              </a:rPr>
              <a:t>would </a:t>
            </a:r>
            <a:r>
              <a:rPr sz="1800" spc="-10" dirty="0">
                <a:solidFill>
                  <a:srgbClr val="663300"/>
                </a:solidFill>
                <a:latin typeface="Arial"/>
                <a:cs typeface="Arial"/>
              </a:rPr>
              <a:t>be useful </a:t>
            </a:r>
            <a:r>
              <a:rPr sz="1800" spc="-5" dirty="0">
                <a:solidFill>
                  <a:srgbClr val="663300"/>
                </a:solidFill>
                <a:latin typeface="Arial"/>
                <a:cs typeface="Arial"/>
              </a:rPr>
              <a:t>for UDP-based service, </a:t>
            </a:r>
            <a:r>
              <a:rPr sz="1800" spc="-10" dirty="0">
                <a:solidFill>
                  <a:srgbClr val="663300"/>
                </a:solidFill>
                <a:latin typeface="Arial"/>
                <a:cs typeface="Arial"/>
              </a:rPr>
              <a:t>e.g.</a:t>
            </a:r>
            <a:r>
              <a:rPr sz="1800" spc="35" dirty="0">
                <a:solidFill>
                  <a:srgbClr val="663300"/>
                </a:solidFill>
                <a:latin typeface="Arial"/>
                <a:cs typeface="Arial"/>
              </a:rPr>
              <a:t> </a:t>
            </a:r>
            <a:r>
              <a:rPr sz="1800" dirty="0">
                <a:solidFill>
                  <a:srgbClr val="663300"/>
                </a:solidFill>
                <a:latin typeface="Arial"/>
                <a:cs typeface="Arial"/>
              </a:rPr>
              <a:t>NTP</a:t>
            </a:r>
            <a:endParaRPr sz="1800">
              <a:latin typeface="Arial"/>
              <a:cs typeface="Arial"/>
            </a:endParaRPr>
          </a:p>
          <a:p>
            <a:pPr marL="393700" indent="-381000">
              <a:lnSpc>
                <a:spcPct val="100000"/>
              </a:lnSpc>
              <a:spcBef>
                <a:spcPts val="450"/>
              </a:spcBef>
              <a:buAutoNum type="alphaLcParenBoth"/>
              <a:tabLst>
                <a:tab pos="393700" algn="l"/>
              </a:tabLst>
            </a:pPr>
            <a:r>
              <a:rPr sz="1800" spc="-5" dirty="0">
                <a:solidFill>
                  <a:srgbClr val="663300"/>
                </a:solidFill>
                <a:latin typeface="Arial"/>
                <a:cs typeface="Arial"/>
              </a:rPr>
              <a:t>is the most commonly used </a:t>
            </a:r>
            <a:r>
              <a:rPr sz="1800" dirty="0">
                <a:solidFill>
                  <a:srgbClr val="663300"/>
                </a:solidFill>
                <a:latin typeface="Arial"/>
                <a:cs typeface="Arial"/>
              </a:rPr>
              <a:t>- </a:t>
            </a:r>
            <a:r>
              <a:rPr sz="1800" spc="-5" dirty="0">
                <a:solidFill>
                  <a:srgbClr val="663300"/>
                </a:solidFill>
                <a:latin typeface="Arial"/>
                <a:cs typeface="Arial"/>
              </a:rPr>
              <a:t>matches the </a:t>
            </a:r>
            <a:r>
              <a:rPr sz="1800" dirty="0">
                <a:solidFill>
                  <a:srgbClr val="663300"/>
                </a:solidFill>
                <a:latin typeface="Arial"/>
                <a:cs typeface="Arial"/>
              </a:rPr>
              <a:t>TCP </a:t>
            </a:r>
            <a:r>
              <a:rPr sz="1800" spc="-10" dirty="0">
                <a:solidFill>
                  <a:srgbClr val="663300"/>
                </a:solidFill>
                <a:latin typeface="Arial"/>
                <a:cs typeface="Arial"/>
              </a:rPr>
              <a:t>connection</a:t>
            </a:r>
            <a:r>
              <a:rPr sz="1800" spc="-15" dirty="0">
                <a:solidFill>
                  <a:srgbClr val="663300"/>
                </a:solidFill>
                <a:latin typeface="Arial"/>
                <a:cs typeface="Arial"/>
              </a:rPr>
              <a:t> </a:t>
            </a:r>
            <a:r>
              <a:rPr sz="1800" spc="-5" dirty="0">
                <a:solidFill>
                  <a:srgbClr val="663300"/>
                </a:solidFill>
                <a:latin typeface="Arial"/>
                <a:cs typeface="Arial"/>
              </a:rPr>
              <a:t>model</a:t>
            </a:r>
            <a:endParaRPr sz="1800">
              <a:latin typeface="Arial"/>
              <a:cs typeface="Arial"/>
            </a:endParaRPr>
          </a:p>
          <a:p>
            <a:pPr marL="393700" marR="740410" indent="-381000">
              <a:lnSpc>
                <a:spcPct val="100000"/>
              </a:lnSpc>
              <a:spcBef>
                <a:spcPts val="450"/>
              </a:spcBef>
              <a:buAutoNum type="alphaLcParenBoth"/>
              <a:tabLst>
                <a:tab pos="393700" algn="l"/>
              </a:tabLst>
            </a:pPr>
            <a:r>
              <a:rPr sz="1800" spc="-5" dirty="0">
                <a:solidFill>
                  <a:srgbClr val="663300"/>
                </a:solidFill>
                <a:latin typeface="Arial"/>
                <a:cs typeface="Arial"/>
              </a:rPr>
              <a:t>is used </a:t>
            </a:r>
            <a:r>
              <a:rPr sz="1800" spc="-15" dirty="0">
                <a:solidFill>
                  <a:srgbClr val="663300"/>
                </a:solidFill>
                <a:latin typeface="Arial"/>
                <a:cs typeface="Arial"/>
              </a:rPr>
              <a:t>where </a:t>
            </a:r>
            <a:r>
              <a:rPr sz="1800" spc="-5" dirty="0">
                <a:solidFill>
                  <a:srgbClr val="663300"/>
                </a:solidFill>
                <a:latin typeface="Arial"/>
                <a:cs typeface="Arial"/>
              </a:rPr>
              <a:t>the service is </a:t>
            </a:r>
            <a:r>
              <a:rPr sz="1800" spc="-10" dirty="0">
                <a:solidFill>
                  <a:srgbClr val="663300"/>
                </a:solidFill>
                <a:latin typeface="Arial"/>
                <a:cs typeface="Arial"/>
              </a:rPr>
              <a:t>encapsulated </a:t>
            </a:r>
            <a:r>
              <a:rPr sz="1800" spc="-5" dirty="0">
                <a:solidFill>
                  <a:srgbClr val="663300"/>
                </a:solidFill>
                <a:latin typeface="Arial"/>
                <a:cs typeface="Arial"/>
              </a:rPr>
              <a:t>as </a:t>
            </a:r>
            <a:r>
              <a:rPr sz="1800" spc="-10" dirty="0">
                <a:solidFill>
                  <a:srgbClr val="663300"/>
                </a:solidFill>
                <a:latin typeface="Arial"/>
                <a:cs typeface="Arial"/>
              </a:rPr>
              <a:t>an object. </a:t>
            </a:r>
            <a:r>
              <a:rPr sz="1800" spc="-5" dirty="0">
                <a:solidFill>
                  <a:srgbClr val="663300"/>
                </a:solidFill>
                <a:latin typeface="Arial"/>
                <a:cs typeface="Arial"/>
              </a:rPr>
              <a:t>E.g. could </a:t>
            </a:r>
            <a:r>
              <a:rPr sz="1800" spc="-10" dirty="0">
                <a:solidFill>
                  <a:srgbClr val="663300"/>
                </a:solidFill>
                <a:latin typeface="Arial"/>
                <a:cs typeface="Arial"/>
              </a:rPr>
              <a:t>have  </a:t>
            </a:r>
            <a:r>
              <a:rPr sz="1800" spc="-5" dirty="0">
                <a:solidFill>
                  <a:srgbClr val="663300"/>
                </a:solidFill>
                <a:latin typeface="Arial"/>
                <a:cs typeface="Arial"/>
              </a:rPr>
              <a:t>multiple shared </a:t>
            </a:r>
            <a:r>
              <a:rPr sz="1800" spc="-10" dirty="0">
                <a:solidFill>
                  <a:srgbClr val="663300"/>
                </a:solidFill>
                <a:latin typeface="Arial"/>
                <a:cs typeface="Arial"/>
              </a:rPr>
              <a:t>whiteboards </a:t>
            </a:r>
            <a:r>
              <a:rPr sz="1800" spc="-15" dirty="0">
                <a:solidFill>
                  <a:srgbClr val="663300"/>
                </a:solidFill>
                <a:latin typeface="Arial"/>
                <a:cs typeface="Arial"/>
              </a:rPr>
              <a:t>with </a:t>
            </a:r>
            <a:r>
              <a:rPr sz="1800" spc="-10" dirty="0">
                <a:solidFill>
                  <a:srgbClr val="663300"/>
                </a:solidFill>
                <a:latin typeface="Arial"/>
                <a:cs typeface="Arial"/>
              </a:rPr>
              <a:t>one thread each. </a:t>
            </a:r>
            <a:r>
              <a:rPr sz="1800" spc="-5" dirty="0">
                <a:solidFill>
                  <a:srgbClr val="663300"/>
                </a:solidFill>
                <a:latin typeface="Arial"/>
                <a:cs typeface="Arial"/>
              </a:rPr>
              <a:t>Each </a:t>
            </a:r>
            <a:r>
              <a:rPr sz="1800" spc="-10" dirty="0">
                <a:solidFill>
                  <a:srgbClr val="663300"/>
                </a:solidFill>
                <a:latin typeface="Arial"/>
                <a:cs typeface="Arial"/>
              </a:rPr>
              <a:t>object has </a:t>
            </a:r>
            <a:r>
              <a:rPr sz="1800" spc="-5" dirty="0">
                <a:solidFill>
                  <a:srgbClr val="663300"/>
                </a:solidFill>
                <a:latin typeface="Arial"/>
                <a:cs typeface="Arial"/>
              </a:rPr>
              <a:t>only</a:t>
            </a:r>
            <a:r>
              <a:rPr sz="1800" spc="60" dirty="0">
                <a:solidFill>
                  <a:srgbClr val="663300"/>
                </a:solidFill>
                <a:latin typeface="Arial"/>
                <a:cs typeface="Arial"/>
              </a:rPr>
              <a:t> </a:t>
            </a:r>
            <a:r>
              <a:rPr sz="1800" spc="-10" dirty="0">
                <a:solidFill>
                  <a:srgbClr val="663300"/>
                </a:solidFill>
                <a:latin typeface="Arial"/>
                <a:cs typeface="Arial"/>
              </a:rPr>
              <a:t>one</a:t>
            </a:r>
            <a:endParaRPr sz="1800">
              <a:latin typeface="Arial"/>
              <a:cs typeface="Arial"/>
            </a:endParaRPr>
          </a:p>
          <a:p>
            <a:pPr marL="393700">
              <a:lnSpc>
                <a:spcPts val="2250"/>
              </a:lnSpc>
            </a:pPr>
            <a:r>
              <a:rPr sz="1800" spc="-10" dirty="0">
                <a:solidFill>
                  <a:srgbClr val="663300"/>
                </a:solidFill>
                <a:latin typeface="Arial"/>
                <a:cs typeface="Arial"/>
              </a:rPr>
              <a:t>thread, </a:t>
            </a:r>
            <a:r>
              <a:rPr sz="1800" spc="-250" dirty="0">
                <a:solidFill>
                  <a:srgbClr val="663300"/>
                </a:solidFill>
                <a:latin typeface="Arial"/>
                <a:cs typeface="Arial"/>
              </a:rPr>
              <a:t>a</a:t>
            </a:r>
            <a:r>
              <a:rPr sz="3600" spc="-375" baseline="-34722" dirty="0">
                <a:latin typeface="Times New Roman"/>
                <a:cs typeface="Times New Roman"/>
              </a:rPr>
              <a:t>1</a:t>
            </a:r>
            <a:r>
              <a:rPr sz="1800" spc="-250" dirty="0">
                <a:solidFill>
                  <a:srgbClr val="663300"/>
                </a:solidFill>
                <a:latin typeface="Arial"/>
                <a:cs typeface="Arial"/>
              </a:rPr>
              <a:t>v</a:t>
            </a:r>
            <a:r>
              <a:rPr sz="3600" spc="-375" baseline="-34722" dirty="0">
                <a:latin typeface="Times New Roman"/>
                <a:cs typeface="Times New Roman"/>
              </a:rPr>
              <a:t>1</a:t>
            </a:r>
            <a:r>
              <a:rPr sz="1800" spc="-250" dirty="0">
                <a:solidFill>
                  <a:srgbClr val="663300"/>
                </a:solidFill>
                <a:latin typeface="Arial"/>
                <a:cs typeface="Arial"/>
              </a:rPr>
              <a:t>oiding </a:t>
            </a:r>
            <a:r>
              <a:rPr sz="1800" spc="-5" dirty="0">
                <a:solidFill>
                  <a:srgbClr val="663300"/>
                </a:solidFill>
                <a:latin typeface="Arial"/>
                <a:cs typeface="Arial"/>
              </a:rPr>
              <a:t>the </a:t>
            </a:r>
            <a:r>
              <a:rPr sz="1800" spc="-10" dirty="0">
                <a:solidFill>
                  <a:srgbClr val="663300"/>
                </a:solidFill>
                <a:latin typeface="Arial"/>
                <a:cs typeface="Arial"/>
              </a:rPr>
              <a:t>need </a:t>
            </a:r>
            <a:r>
              <a:rPr sz="1800" spc="-5" dirty="0">
                <a:solidFill>
                  <a:srgbClr val="663300"/>
                </a:solidFill>
                <a:latin typeface="Arial"/>
                <a:cs typeface="Arial"/>
              </a:rPr>
              <a:t>for thread </a:t>
            </a:r>
            <a:r>
              <a:rPr sz="1800" spc="-10" dirty="0">
                <a:solidFill>
                  <a:srgbClr val="663300"/>
                </a:solidFill>
                <a:latin typeface="Arial"/>
                <a:cs typeface="Arial"/>
              </a:rPr>
              <a:t>synchronization </a:t>
            </a:r>
            <a:r>
              <a:rPr sz="1800" spc="-15" dirty="0">
                <a:solidFill>
                  <a:srgbClr val="663300"/>
                </a:solidFill>
                <a:latin typeface="Arial"/>
                <a:cs typeface="Arial"/>
              </a:rPr>
              <a:t>within</a:t>
            </a:r>
            <a:r>
              <a:rPr sz="1800" spc="35" dirty="0">
                <a:solidFill>
                  <a:srgbClr val="663300"/>
                </a:solidFill>
                <a:latin typeface="Arial"/>
                <a:cs typeface="Arial"/>
              </a:rPr>
              <a:t> </a:t>
            </a:r>
            <a:r>
              <a:rPr sz="1800" spc="-10" dirty="0">
                <a:solidFill>
                  <a:srgbClr val="663300"/>
                </a:solidFill>
                <a:latin typeface="Arial"/>
                <a:cs typeface="Arial"/>
              </a:rPr>
              <a:t>objects.</a:t>
            </a:r>
            <a:endParaRPr sz="1800">
              <a:latin typeface="Arial"/>
              <a:cs typeface="Arial"/>
            </a:endParaRPr>
          </a:p>
          <a:p>
            <a:pPr marR="5080" algn="r">
              <a:lnSpc>
                <a:spcPts val="2850"/>
              </a:lnSpc>
            </a:pPr>
            <a:r>
              <a:rPr sz="2400"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3" name="object 3"/>
          <p:cNvSpPr txBox="1">
            <a:spLocks noGrp="1"/>
          </p:cNvSpPr>
          <p:nvPr>
            <p:ph type="title"/>
          </p:nvPr>
        </p:nvSpPr>
        <p:spPr>
          <a:xfrm>
            <a:off x="516890" y="477520"/>
            <a:ext cx="8080375" cy="452120"/>
          </a:xfrm>
          <a:prstGeom prst="rect">
            <a:avLst/>
          </a:prstGeom>
        </p:spPr>
        <p:txBody>
          <a:bodyPr vert="horz" wrap="square" lIns="0" tIns="12700" rIns="0" bIns="0" rtlCol="0">
            <a:spAutoFit/>
          </a:bodyPr>
          <a:lstStyle/>
          <a:p>
            <a:pPr marL="12700">
              <a:lnSpc>
                <a:spcPct val="100000"/>
              </a:lnSpc>
              <a:spcBef>
                <a:spcPts val="100"/>
              </a:spcBef>
            </a:pPr>
            <a:r>
              <a:rPr sz="2800" dirty="0"/>
              <a:t>Java </a:t>
            </a:r>
            <a:r>
              <a:rPr sz="2800" spc="-5" dirty="0"/>
              <a:t>thread constructor </a:t>
            </a:r>
            <a:r>
              <a:rPr sz="2800" dirty="0"/>
              <a:t>and </a:t>
            </a:r>
            <a:r>
              <a:rPr sz="2800" spc="-5" dirty="0"/>
              <a:t>management</a:t>
            </a:r>
            <a:r>
              <a:rPr sz="2800" spc="10" dirty="0"/>
              <a:t> </a:t>
            </a:r>
            <a:r>
              <a:rPr sz="2800" spc="-5" dirty="0"/>
              <a:t>methods</a:t>
            </a:r>
            <a:endParaRPr sz="2800"/>
          </a:p>
        </p:txBody>
      </p:sp>
      <p:sp>
        <p:nvSpPr>
          <p:cNvPr id="4" name="object 4"/>
          <p:cNvSpPr txBox="1"/>
          <p:nvPr/>
        </p:nvSpPr>
        <p:spPr>
          <a:xfrm>
            <a:off x="553719" y="1234440"/>
            <a:ext cx="116903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3300"/>
                </a:solidFill>
                <a:latin typeface="Arial"/>
                <a:cs typeface="Arial"/>
              </a:rPr>
              <a:t>Figure</a:t>
            </a:r>
            <a:r>
              <a:rPr sz="2000" spc="-65" dirty="0">
                <a:solidFill>
                  <a:srgbClr val="FF3300"/>
                </a:solidFill>
                <a:latin typeface="Arial"/>
                <a:cs typeface="Arial"/>
              </a:rPr>
              <a:t> </a:t>
            </a:r>
            <a:r>
              <a:rPr sz="2000" spc="-5" dirty="0">
                <a:solidFill>
                  <a:srgbClr val="FF3300"/>
                </a:solidFill>
                <a:latin typeface="Arial"/>
                <a:cs typeface="Arial"/>
              </a:rPr>
              <a:t>6.8</a:t>
            </a:r>
            <a:endParaRPr sz="2000">
              <a:latin typeface="Arial"/>
              <a:cs typeface="Arial"/>
            </a:endParaRPr>
          </a:p>
        </p:txBody>
      </p:sp>
      <p:sp>
        <p:nvSpPr>
          <p:cNvPr id="5" name="object 5"/>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6" name="object 6"/>
          <p:cNvSpPr txBox="1"/>
          <p:nvPr/>
        </p:nvSpPr>
        <p:spPr>
          <a:xfrm>
            <a:off x="1029969" y="6129020"/>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t>
            </a:r>
            <a:endParaRPr sz="1800">
              <a:latin typeface="Times New Roman"/>
              <a:cs typeface="Times New Roman"/>
            </a:endParaRPr>
          </a:p>
        </p:txBody>
      </p:sp>
      <p:sp>
        <p:nvSpPr>
          <p:cNvPr id="7" name="object 7"/>
          <p:cNvSpPr txBox="1"/>
          <p:nvPr/>
        </p:nvSpPr>
        <p:spPr>
          <a:xfrm>
            <a:off x="1315719" y="6068059"/>
            <a:ext cx="1776095" cy="39116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Destroy</a:t>
            </a:r>
            <a:r>
              <a:rPr sz="1800" spc="-20" dirty="0">
                <a:latin typeface="Times New Roman"/>
                <a:cs typeface="Times New Roman"/>
              </a:rPr>
              <a:t> </a:t>
            </a:r>
            <a:r>
              <a:rPr sz="1800" spc="-165" dirty="0">
                <a:latin typeface="Times New Roman"/>
                <a:cs typeface="Times New Roman"/>
              </a:rPr>
              <a:t>th</a:t>
            </a:r>
            <a:r>
              <a:rPr sz="3600" spc="-247" baseline="-34722" dirty="0">
                <a:latin typeface="Times New Roman"/>
                <a:cs typeface="Times New Roman"/>
              </a:rPr>
              <a:t>1</a:t>
            </a:r>
            <a:r>
              <a:rPr sz="1800" spc="-165" dirty="0">
                <a:latin typeface="Times New Roman"/>
                <a:cs typeface="Times New Roman"/>
              </a:rPr>
              <a:t>e</a:t>
            </a:r>
            <a:r>
              <a:rPr sz="3600" spc="-247" baseline="-34722" dirty="0">
                <a:latin typeface="Times New Roman"/>
                <a:cs typeface="Times New Roman"/>
              </a:rPr>
              <a:t>3</a:t>
            </a:r>
            <a:r>
              <a:rPr sz="1800" spc="-165" dirty="0">
                <a:latin typeface="Times New Roman"/>
                <a:cs typeface="Times New Roman"/>
              </a:rPr>
              <a:t>thread.</a:t>
            </a:r>
            <a:endParaRPr sz="1800">
              <a:latin typeface="Times New Roman"/>
              <a:cs typeface="Times New Roman"/>
            </a:endParaRPr>
          </a:p>
        </p:txBody>
      </p:sp>
      <p:graphicFrame>
        <p:nvGraphicFramePr>
          <p:cNvPr id="8" name="object 8"/>
          <p:cNvGraphicFramePr>
            <a:graphicFrameLocks noGrp="1"/>
          </p:cNvGraphicFramePr>
          <p:nvPr/>
        </p:nvGraphicFramePr>
        <p:xfrm>
          <a:off x="510744" y="1575639"/>
          <a:ext cx="8825230" cy="4825998"/>
        </p:xfrm>
        <a:graphic>
          <a:graphicData uri="http://schemas.openxmlformats.org/drawingml/2006/table">
            <a:tbl>
              <a:tblPr firstRow="1" bandRow="1">
                <a:tableStyleId>{2D5ABB26-0587-4C30-8999-92F81FD0307C}</a:tableStyleId>
              </a:tblPr>
              <a:tblGrid>
                <a:gridCol w="8729980"/>
                <a:gridCol w="95250"/>
              </a:tblGrid>
              <a:tr h="883919">
                <a:tc>
                  <a:txBody>
                    <a:bodyPr/>
                    <a:lstStyle/>
                    <a:p>
                      <a:pPr marL="417195" indent="-342900">
                        <a:lnSpc>
                          <a:spcPct val="100000"/>
                        </a:lnSpc>
                        <a:spcBef>
                          <a:spcPts val="280"/>
                        </a:spcBef>
                        <a:buFont typeface="Times New Roman"/>
                        <a:buChar char="•"/>
                        <a:tabLst>
                          <a:tab pos="417195" algn="l"/>
                          <a:tab pos="417830" algn="l"/>
                        </a:tabLst>
                      </a:pPr>
                      <a:r>
                        <a:rPr sz="1800" b="1" i="1" spc="-5" dirty="0">
                          <a:latin typeface="Times New Roman"/>
                          <a:cs typeface="Times New Roman"/>
                        </a:rPr>
                        <a:t>Thread(ThreadGroup group, Runnable </a:t>
                      </a:r>
                      <a:r>
                        <a:rPr sz="1800" b="1" i="1" dirty="0">
                          <a:latin typeface="Times New Roman"/>
                          <a:cs typeface="Times New Roman"/>
                        </a:rPr>
                        <a:t>target, </a:t>
                      </a:r>
                      <a:r>
                        <a:rPr sz="1800" b="1" i="1" spc="-10" dirty="0">
                          <a:latin typeface="Times New Roman"/>
                          <a:cs typeface="Times New Roman"/>
                        </a:rPr>
                        <a:t>String</a:t>
                      </a:r>
                      <a:r>
                        <a:rPr sz="1800" b="1" i="1" spc="60" dirty="0">
                          <a:latin typeface="Times New Roman"/>
                          <a:cs typeface="Times New Roman"/>
                        </a:rPr>
                        <a:t> </a:t>
                      </a:r>
                      <a:r>
                        <a:rPr sz="1800" b="1" i="1" spc="-5" dirty="0">
                          <a:latin typeface="Times New Roman"/>
                          <a:cs typeface="Times New Roman"/>
                        </a:rPr>
                        <a:t>name)</a:t>
                      </a:r>
                      <a:endParaRPr sz="1800">
                        <a:latin typeface="Times New Roman"/>
                        <a:cs typeface="Times New Roman"/>
                      </a:endParaRPr>
                    </a:p>
                    <a:p>
                      <a:pPr marL="817244" marR="308610" lvl="1" indent="-285750">
                        <a:lnSpc>
                          <a:spcPct val="100000"/>
                        </a:lnSpc>
                        <a:buChar char="•"/>
                        <a:tabLst>
                          <a:tab pos="817244" algn="l"/>
                          <a:tab pos="817880" algn="l"/>
                        </a:tabLst>
                      </a:pPr>
                      <a:r>
                        <a:rPr sz="1800" dirty="0">
                          <a:latin typeface="Times New Roman"/>
                          <a:cs typeface="Times New Roman"/>
                        </a:rPr>
                        <a:t>Creates a </a:t>
                      </a:r>
                      <a:r>
                        <a:rPr sz="1800" spc="-5" dirty="0">
                          <a:latin typeface="Times New Roman"/>
                          <a:cs typeface="Times New Roman"/>
                        </a:rPr>
                        <a:t>new thread </a:t>
                      </a:r>
                      <a:r>
                        <a:rPr sz="1800" dirty="0">
                          <a:latin typeface="Times New Roman"/>
                          <a:cs typeface="Times New Roman"/>
                        </a:rPr>
                        <a:t>in the </a:t>
                      </a:r>
                      <a:r>
                        <a:rPr sz="1800" i="1" spc="-5" dirty="0">
                          <a:latin typeface="Times New Roman"/>
                          <a:cs typeface="Times New Roman"/>
                        </a:rPr>
                        <a:t>SUSPENDED </a:t>
                      </a:r>
                      <a:r>
                        <a:rPr sz="1800" spc="-5" dirty="0">
                          <a:latin typeface="Times New Roman"/>
                          <a:cs typeface="Times New Roman"/>
                        </a:rPr>
                        <a:t>state, </a:t>
                      </a:r>
                      <a:r>
                        <a:rPr sz="1800" dirty="0">
                          <a:latin typeface="Times New Roman"/>
                          <a:cs typeface="Times New Roman"/>
                        </a:rPr>
                        <a:t>which will </a:t>
                      </a:r>
                      <a:r>
                        <a:rPr sz="1800" spc="-5" dirty="0">
                          <a:latin typeface="Times New Roman"/>
                          <a:cs typeface="Times New Roman"/>
                        </a:rPr>
                        <a:t>belong </a:t>
                      </a:r>
                      <a:r>
                        <a:rPr sz="1800" dirty="0">
                          <a:latin typeface="Times New Roman"/>
                          <a:cs typeface="Times New Roman"/>
                        </a:rPr>
                        <a:t>to </a:t>
                      </a:r>
                      <a:r>
                        <a:rPr sz="1800" i="1" spc="-5" dirty="0">
                          <a:latin typeface="Times New Roman"/>
                          <a:cs typeface="Times New Roman"/>
                        </a:rPr>
                        <a:t>group </a:t>
                      </a:r>
                      <a:r>
                        <a:rPr sz="1800" dirty="0">
                          <a:latin typeface="Times New Roman"/>
                          <a:cs typeface="Times New Roman"/>
                        </a:rPr>
                        <a:t>and be  identified as </a:t>
                      </a:r>
                      <a:r>
                        <a:rPr sz="1800" i="1" spc="-5" dirty="0">
                          <a:latin typeface="Times New Roman"/>
                          <a:cs typeface="Times New Roman"/>
                        </a:rPr>
                        <a:t>name</a:t>
                      </a:r>
                      <a:r>
                        <a:rPr sz="1800" spc="-5" dirty="0">
                          <a:latin typeface="Times New Roman"/>
                          <a:cs typeface="Times New Roman"/>
                        </a:rPr>
                        <a:t>; </a:t>
                      </a:r>
                      <a:r>
                        <a:rPr sz="1800" dirty="0">
                          <a:latin typeface="Times New Roman"/>
                          <a:cs typeface="Times New Roman"/>
                        </a:rPr>
                        <a:t>the thread </a:t>
                      </a:r>
                      <a:r>
                        <a:rPr sz="1800" spc="-5" dirty="0">
                          <a:latin typeface="Times New Roman"/>
                          <a:cs typeface="Times New Roman"/>
                        </a:rPr>
                        <a:t>will </a:t>
                      </a:r>
                      <a:r>
                        <a:rPr sz="1800" dirty="0">
                          <a:latin typeface="Times New Roman"/>
                          <a:cs typeface="Times New Roman"/>
                        </a:rPr>
                        <a:t>execute the </a:t>
                      </a:r>
                      <a:r>
                        <a:rPr sz="1800" i="1" spc="-5" dirty="0">
                          <a:latin typeface="Times New Roman"/>
                          <a:cs typeface="Times New Roman"/>
                        </a:rPr>
                        <a:t>run() </a:t>
                      </a:r>
                      <a:r>
                        <a:rPr sz="1800" spc="-5" dirty="0">
                          <a:latin typeface="Times New Roman"/>
                          <a:cs typeface="Times New Roman"/>
                        </a:rPr>
                        <a:t>method </a:t>
                      </a:r>
                      <a:r>
                        <a:rPr sz="1800" spc="-10" dirty="0">
                          <a:latin typeface="Times New Roman"/>
                          <a:cs typeface="Times New Roman"/>
                        </a:rPr>
                        <a:t>of</a:t>
                      </a:r>
                      <a:r>
                        <a:rPr sz="1800" spc="95" dirty="0">
                          <a:latin typeface="Times New Roman"/>
                          <a:cs typeface="Times New Roman"/>
                        </a:rPr>
                        <a:t> </a:t>
                      </a:r>
                      <a:r>
                        <a:rPr sz="1800" i="1" dirty="0">
                          <a:latin typeface="Times New Roman"/>
                          <a:cs typeface="Times New Roman"/>
                        </a:rPr>
                        <a:t>target</a:t>
                      </a:r>
                      <a:r>
                        <a:rPr sz="1800" dirty="0">
                          <a:latin typeface="Times New Roman"/>
                          <a:cs typeface="Times New Roman"/>
                        </a:rPr>
                        <a:t>.</a:t>
                      </a:r>
                      <a:endParaRPr sz="1800">
                        <a:latin typeface="Times New Roman"/>
                        <a:cs typeface="Times New Roman"/>
                      </a:endParaRPr>
                    </a:p>
                  </a:txBody>
                  <a:tcPr marL="0" marR="0" marT="35560" marB="0">
                    <a:lnL w="38100">
                      <a:solidFill>
                        <a:srgbClr val="EC171D"/>
                      </a:solidFill>
                      <a:prstDash val="solid"/>
                    </a:lnL>
                    <a:lnR w="38100">
                      <a:solidFill>
                        <a:srgbClr val="EC171D"/>
                      </a:solidFill>
                      <a:prstDash val="solid"/>
                    </a:lnR>
                    <a:lnT w="38100">
                      <a:solidFill>
                        <a:srgbClr val="EC171D"/>
                      </a:solidFill>
                      <a:prstDash val="solid"/>
                    </a:lnT>
                    <a:lnB w="38100">
                      <a:solidFill>
                        <a:srgbClr val="EC171D"/>
                      </a:solidFill>
                      <a:prstDash val="solid"/>
                    </a:lnB>
                    <a:solidFill>
                      <a:srgbClr val="FBEDFC"/>
                    </a:solidFill>
                  </a:tcPr>
                </a:tc>
                <a:tc>
                  <a:txBody>
                    <a:bodyPr/>
                    <a:lstStyle/>
                    <a:p>
                      <a:pPr>
                        <a:lnSpc>
                          <a:spcPct val="100000"/>
                        </a:lnSpc>
                      </a:pPr>
                      <a:endParaRPr sz="1800">
                        <a:latin typeface="Times New Roman"/>
                        <a:cs typeface="Times New Roman"/>
                      </a:endParaRPr>
                    </a:p>
                  </a:txBody>
                  <a:tcPr marL="0" marR="0" marT="0" marB="0">
                    <a:lnL w="38100">
                      <a:solidFill>
                        <a:srgbClr val="EC171D"/>
                      </a:solidFill>
                      <a:prstDash val="solid"/>
                    </a:lnL>
                    <a:lnR w="9525">
                      <a:solidFill>
                        <a:srgbClr val="000000"/>
                      </a:solidFill>
                      <a:prstDash val="solid"/>
                    </a:lnR>
                    <a:lnT w="9525">
                      <a:solidFill>
                        <a:srgbClr val="000000"/>
                      </a:solidFill>
                      <a:prstDash val="solid"/>
                    </a:lnT>
                    <a:solidFill>
                      <a:srgbClr val="FBEDFC"/>
                    </a:solidFill>
                  </a:tcPr>
                </a:tc>
              </a:tr>
              <a:tr h="661670">
                <a:tc>
                  <a:txBody>
                    <a:bodyPr/>
                    <a:lstStyle/>
                    <a:p>
                      <a:pPr marL="417195" indent="-342900">
                        <a:lnSpc>
                          <a:spcPct val="100000"/>
                        </a:lnSpc>
                        <a:spcBef>
                          <a:spcPts val="300"/>
                        </a:spcBef>
                        <a:buFont typeface="Times New Roman"/>
                        <a:buChar char="•"/>
                        <a:tabLst>
                          <a:tab pos="417195" algn="l"/>
                          <a:tab pos="417830" algn="l"/>
                        </a:tabLst>
                      </a:pPr>
                      <a:r>
                        <a:rPr sz="1800" b="1" i="1" spc="-5" dirty="0">
                          <a:latin typeface="Times New Roman"/>
                          <a:cs typeface="Times New Roman"/>
                        </a:rPr>
                        <a:t>setPriority(int newPriority),</a:t>
                      </a:r>
                      <a:r>
                        <a:rPr sz="1800" b="1" i="1" spc="20" dirty="0">
                          <a:latin typeface="Times New Roman"/>
                          <a:cs typeface="Times New Roman"/>
                        </a:rPr>
                        <a:t> </a:t>
                      </a:r>
                      <a:r>
                        <a:rPr sz="1800" b="1" i="1" dirty="0">
                          <a:latin typeface="Times New Roman"/>
                          <a:cs typeface="Times New Roman"/>
                        </a:rPr>
                        <a:t>getPriority()</a:t>
                      </a:r>
                      <a:endParaRPr sz="1800">
                        <a:latin typeface="Times New Roman"/>
                        <a:cs typeface="Times New Roman"/>
                      </a:endParaRPr>
                    </a:p>
                    <a:p>
                      <a:pPr marL="817244" lvl="1" indent="-285750">
                        <a:lnSpc>
                          <a:spcPct val="100000"/>
                        </a:lnSpc>
                        <a:buChar char="•"/>
                        <a:tabLst>
                          <a:tab pos="817244" algn="l"/>
                          <a:tab pos="817880" algn="l"/>
                        </a:tabLst>
                      </a:pPr>
                      <a:r>
                        <a:rPr sz="1800" spc="-5" dirty="0">
                          <a:latin typeface="Times New Roman"/>
                          <a:cs typeface="Times New Roman"/>
                        </a:rPr>
                        <a:t>Set </a:t>
                      </a:r>
                      <a:r>
                        <a:rPr sz="1800" dirty="0">
                          <a:latin typeface="Times New Roman"/>
                          <a:cs typeface="Times New Roman"/>
                        </a:rPr>
                        <a:t>and </a:t>
                      </a:r>
                      <a:r>
                        <a:rPr sz="1800" spc="-5" dirty="0">
                          <a:latin typeface="Times New Roman"/>
                          <a:cs typeface="Times New Roman"/>
                        </a:rPr>
                        <a:t>return the </a:t>
                      </a:r>
                      <a:r>
                        <a:rPr sz="1800" dirty="0">
                          <a:latin typeface="Times New Roman"/>
                          <a:cs typeface="Times New Roman"/>
                        </a:rPr>
                        <a:t>thread’s</a:t>
                      </a:r>
                      <a:r>
                        <a:rPr sz="1800" spc="35" dirty="0">
                          <a:latin typeface="Times New Roman"/>
                          <a:cs typeface="Times New Roman"/>
                        </a:rPr>
                        <a:t> </a:t>
                      </a:r>
                      <a:r>
                        <a:rPr sz="1800" dirty="0">
                          <a:latin typeface="Times New Roman"/>
                          <a:cs typeface="Times New Roman"/>
                        </a:rPr>
                        <a:t>priority.</a:t>
                      </a:r>
                      <a:endParaRPr sz="1800">
                        <a:latin typeface="Times New Roman"/>
                        <a:cs typeface="Times New Roman"/>
                      </a:endParaRPr>
                    </a:p>
                  </a:txBody>
                  <a:tcPr marL="0" marR="0" marT="38100" marB="0">
                    <a:lnL w="38100">
                      <a:solidFill>
                        <a:srgbClr val="EC171D"/>
                      </a:solidFill>
                      <a:prstDash val="solid"/>
                    </a:lnL>
                    <a:lnR w="38100">
                      <a:solidFill>
                        <a:srgbClr val="EC171D"/>
                      </a:solidFill>
                      <a:prstDash val="solid"/>
                    </a:lnR>
                    <a:lnT w="38100">
                      <a:solidFill>
                        <a:srgbClr val="EC171D"/>
                      </a:solidFill>
                      <a:prstDash val="solid"/>
                    </a:lnT>
                    <a:lnB w="38100">
                      <a:solidFill>
                        <a:srgbClr val="EC171D"/>
                      </a:solidFill>
                      <a:prstDash val="solid"/>
                    </a:lnB>
                    <a:solidFill>
                      <a:srgbClr val="FBEDFC"/>
                    </a:solidFill>
                  </a:tcPr>
                </a:tc>
                <a:tc>
                  <a:txBody>
                    <a:bodyPr/>
                    <a:lstStyle/>
                    <a:p>
                      <a:pPr>
                        <a:lnSpc>
                          <a:spcPct val="100000"/>
                        </a:lnSpc>
                      </a:pPr>
                      <a:endParaRPr sz="1800">
                        <a:latin typeface="Times New Roman"/>
                        <a:cs typeface="Times New Roman"/>
                      </a:endParaRPr>
                    </a:p>
                  </a:txBody>
                  <a:tcPr marL="0" marR="0" marT="0" marB="0">
                    <a:lnL w="38100">
                      <a:solidFill>
                        <a:srgbClr val="EC171D"/>
                      </a:solidFill>
                      <a:prstDash val="solid"/>
                    </a:lnL>
                    <a:lnR w="9525">
                      <a:solidFill>
                        <a:srgbClr val="000000"/>
                      </a:solidFill>
                      <a:prstDash val="solid"/>
                    </a:lnR>
                    <a:solidFill>
                      <a:srgbClr val="FBEDFC"/>
                    </a:solidFill>
                  </a:tcPr>
                </a:tc>
              </a:tr>
              <a:tr h="852169">
                <a:tc>
                  <a:txBody>
                    <a:bodyPr/>
                    <a:lstStyle/>
                    <a:p>
                      <a:pPr marL="417195" indent="-342900">
                        <a:lnSpc>
                          <a:spcPts val="2065"/>
                        </a:lnSpc>
                        <a:buFont typeface="Times New Roman"/>
                        <a:buChar char="•"/>
                        <a:tabLst>
                          <a:tab pos="417195" algn="l"/>
                          <a:tab pos="417830" algn="l"/>
                        </a:tabLst>
                      </a:pPr>
                      <a:r>
                        <a:rPr sz="1800" b="1" i="1" spc="-5" dirty="0">
                          <a:latin typeface="Times New Roman"/>
                          <a:cs typeface="Times New Roman"/>
                        </a:rPr>
                        <a:t>run()</a:t>
                      </a:r>
                      <a:endParaRPr sz="1800">
                        <a:latin typeface="Times New Roman"/>
                        <a:cs typeface="Times New Roman"/>
                      </a:endParaRPr>
                    </a:p>
                    <a:p>
                      <a:pPr marL="817244" marR="76835" lvl="1" indent="-285750">
                        <a:lnSpc>
                          <a:spcPct val="100000"/>
                        </a:lnSpc>
                        <a:buChar char="•"/>
                        <a:tabLst>
                          <a:tab pos="817244" algn="l"/>
                          <a:tab pos="817880" algn="l"/>
                        </a:tabLst>
                      </a:pPr>
                      <a:r>
                        <a:rPr sz="1800" dirty="0">
                          <a:latin typeface="Times New Roman"/>
                          <a:cs typeface="Times New Roman"/>
                        </a:rPr>
                        <a:t>A thread executes the </a:t>
                      </a:r>
                      <a:r>
                        <a:rPr sz="1800" i="1" spc="-5" dirty="0">
                          <a:latin typeface="Times New Roman"/>
                          <a:cs typeface="Times New Roman"/>
                        </a:rPr>
                        <a:t>run() </a:t>
                      </a:r>
                      <a:r>
                        <a:rPr sz="1800" spc="-5" dirty="0">
                          <a:latin typeface="Times New Roman"/>
                          <a:cs typeface="Times New Roman"/>
                        </a:rPr>
                        <a:t>method </a:t>
                      </a:r>
                      <a:r>
                        <a:rPr sz="1800" spc="-10" dirty="0">
                          <a:latin typeface="Times New Roman"/>
                          <a:cs typeface="Times New Roman"/>
                        </a:rPr>
                        <a:t>of </a:t>
                      </a:r>
                      <a:r>
                        <a:rPr sz="1800" dirty="0">
                          <a:latin typeface="Times New Roman"/>
                          <a:cs typeface="Times New Roman"/>
                        </a:rPr>
                        <a:t>its target object, if it has one, and </a:t>
                      </a:r>
                      <a:r>
                        <a:rPr sz="1800" spc="-5" dirty="0">
                          <a:latin typeface="Times New Roman"/>
                          <a:cs typeface="Times New Roman"/>
                        </a:rPr>
                        <a:t>otherwise </a:t>
                      </a:r>
                      <a:r>
                        <a:rPr sz="1800" dirty="0">
                          <a:latin typeface="Times New Roman"/>
                          <a:cs typeface="Times New Roman"/>
                        </a:rPr>
                        <a:t>its  </a:t>
                      </a:r>
                      <a:r>
                        <a:rPr sz="1800" spc="-5" dirty="0">
                          <a:latin typeface="Times New Roman"/>
                          <a:cs typeface="Times New Roman"/>
                        </a:rPr>
                        <a:t>own </a:t>
                      </a:r>
                      <a:r>
                        <a:rPr sz="1800" i="1" spc="-10" dirty="0">
                          <a:latin typeface="Times New Roman"/>
                          <a:cs typeface="Times New Roman"/>
                        </a:rPr>
                        <a:t>run() </a:t>
                      </a:r>
                      <a:r>
                        <a:rPr sz="1800" spc="-5" dirty="0">
                          <a:latin typeface="Times New Roman"/>
                          <a:cs typeface="Times New Roman"/>
                        </a:rPr>
                        <a:t>method (</a:t>
                      </a:r>
                      <a:r>
                        <a:rPr sz="1800" i="1" spc="-5" dirty="0">
                          <a:latin typeface="Times New Roman"/>
                          <a:cs typeface="Times New Roman"/>
                        </a:rPr>
                        <a:t>Thread </a:t>
                      </a:r>
                      <a:r>
                        <a:rPr sz="1800" spc="-5" dirty="0">
                          <a:latin typeface="Times New Roman"/>
                          <a:cs typeface="Times New Roman"/>
                        </a:rPr>
                        <a:t>implements</a:t>
                      </a:r>
                      <a:r>
                        <a:rPr sz="1800" spc="40" dirty="0">
                          <a:latin typeface="Times New Roman"/>
                          <a:cs typeface="Times New Roman"/>
                        </a:rPr>
                        <a:t> </a:t>
                      </a:r>
                      <a:r>
                        <a:rPr sz="1800" i="1" dirty="0">
                          <a:latin typeface="Times New Roman"/>
                          <a:cs typeface="Times New Roman"/>
                        </a:rPr>
                        <a:t>Runnable</a:t>
                      </a:r>
                      <a:r>
                        <a:rPr sz="1800" dirty="0">
                          <a:latin typeface="Times New Roman"/>
                          <a:cs typeface="Times New Roman"/>
                        </a:rPr>
                        <a:t>).</a:t>
                      </a:r>
                      <a:endParaRPr sz="1800">
                        <a:latin typeface="Times New Roman"/>
                        <a:cs typeface="Times New Roman"/>
                      </a:endParaRPr>
                    </a:p>
                  </a:txBody>
                  <a:tcPr marL="0" marR="0" marT="0" marB="0">
                    <a:lnL w="38100">
                      <a:solidFill>
                        <a:srgbClr val="EC171D"/>
                      </a:solidFill>
                      <a:prstDash val="solid"/>
                    </a:lnL>
                    <a:lnR w="38100">
                      <a:solidFill>
                        <a:srgbClr val="EC171D"/>
                      </a:solidFill>
                      <a:prstDash val="solid"/>
                    </a:lnR>
                    <a:lnT w="38100">
                      <a:solidFill>
                        <a:srgbClr val="EC171D"/>
                      </a:solidFill>
                      <a:prstDash val="solid"/>
                    </a:lnT>
                    <a:lnB w="76200">
                      <a:solidFill>
                        <a:srgbClr val="EC171D"/>
                      </a:solidFill>
                      <a:prstDash val="solid"/>
                    </a:lnB>
                    <a:solidFill>
                      <a:srgbClr val="FBEDFC"/>
                    </a:solidFill>
                  </a:tcPr>
                </a:tc>
                <a:tc>
                  <a:txBody>
                    <a:bodyPr/>
                    <a:lstStyle/>
                    <a:p>
                      <a:pPr>
                        <a:lnSpc>
                          <a:spcPct val="100000"/>
                        </a:lnSpc>
                      </a:pPr>
                      <a:endParaRPr sz="1800">
                        <a:latin typeface="Times New Roman"/>
                        <a:cs typeface="Times New Roman"/>
                      </a:endParaRPr>
                    </a:p>
                  </a:txBody>
                  <a:tcPr marL="0" marR="0" marT="0" marB="0">
                    <a:lnL w="38100">
                      <a:solidFill>
                        <a:srgbClr val="EC171D"/>
                      </a:solidFill>
                      <a:prstDash val="solid"/>
                    </a:lnL>
                    <a:lnR w="9525">
                      <a:solidFill>
                        <a:srgbClr val="000000"/>
                      </a:solidFill>
                      <a:prstDash val="solid"/>
                    </a:lnR>
                    <a:solidFill>
                      <a:srgbClr val="FBEDFC"/>
                    </a:solidFill>
                  </a:tcPr>
                </a:tc>
              </a:tr>
              <a:tr h="626110">
                <a:tc>
                  <a:txBody>
                    <a:bodyPr/>
                    <a:lstStyle/>
                    <a:p>
                      <a:pPr marL="417195" indent="-342900">
                        <a:lnSpc>
                          <a:spcPct val="100000"/>
                        </a:lnSpc>
                        <a:spcBef>
                          <a:spcPts val="170"/>
                        </a:spcBef>
                        <a:buFont typeface="Times New Roman"/>
                        <a:buChar char="•"/>
                        <a:tabLst>
                          <a:tab pos="417195" algn="l"/>
                          <a:tab pos="417830" algn="l"/>
                        </a:tabLst>
                      </a:pPr>
                      <a:r>
                        <a:rPr sz="1800" b="1" i="1" spc="-5" dirty="0">
                          <a:latin typeface="Times New Roman"/>
                          <a:cs typeface="Times New Roman"/>
                        </a:rPr>
                        <a:t>start()</a:t>
                      </a:r>
                      <a:endParaRPr sz="1800">
                        <a:latin typeface="Times New Roman"/>
                        <a:cs typeface="Times New Roman"/>
                      </a:endParaRPr>
                    </a:p>
                    <a:p>
                      <a:pPr marL="817244" lvl="1" indent="-285750">
                        <a:lnSpc>
                          <a:spcPct val="100000"/>
                        </a:lnSpc>
                        <a:buChar char="•"/>
                        <a:tabLst>
                          <a:tab pos="817244" algn="l"/>
                          <a:tab pos="817880" algn="l"/>
                        </a:tabLst>
                      </a:pPr>
                      <a:r>
                        <a:rPr sz="1800" dirty="0">
                          <a:latin typeface="Times New Roman"/>
                          <a:cs typeface="Times New Roman"/>
                        </a:rPr>
                        <a:t>Change </a:t>
                      </a:r>
                      <a:r>
                        <a:rPr sz="1800" spc="-5" dirty="0">
                          <a:latin typeface="Times New Roman"/>
                          <a:cs typeface="Times New Roman"/>
                        </a:rPr>
                        <a:t>the state </a:t>
                      </a:r>
                      <a:r>
                        <a:rPr sz="1800" dirty="0">
                          <a:latin typeface="Times New Roman"/>
                          <a:cs typeface="Times New Roman"/>
                        </a:rPr>
                        <a:t>of the thread from </a:t>
                      </a:r>
                      <a:r>
                        <a:rPr sz="1800" i="1" spc="-5" dirty="0">
                          <a:latin typeface="Times New Roman"/>
                          <a:cs typeface="Times New Roman"/>
                        </a:rPr>
                        <a:t>SUSPENDED </a:t>
                      </a:r>
                      <a:r>
                        <a:rPr sz="1800" dirty="0">
                          <a:latin typeface="Times New Roman"/>
                          <a:cs typeface="Times New Roman"/>
                        </a:rPr>
                        <a:t>to</a:t>
                      </a:r>
                      <a:r>
                        <a:rPr sz="1800" spc="65" dirty="0">
                          <a:latin typeface="Times New Roman"/>
                          <a:cs typeface="Times New Roman"/>
                        </a:rPr>
                        <a:t> </a:t>
                      </a:r>
                      <a:r>
                        <a:rPr sz="1800" i="1" dirty="0">
                          <a:latin typeface="Times New Roman"/>
                          <a:cs typeface="Times New Roman"/>
                        </a:rPr>
                        <a:t>RUNNABLE</a:t>
                      </a:r>
                      <a:r>
                        <a:rPr sz="1800" dirty="0">
                          <a:latin typeface="Times New Roman"/>
                          <a:cs typeface="Times New Roman"/>
                        </a:rPr>
                        <a:t>.</a:t>
                      </a:r>
                      <a:endParaRPr sz="1800">
                        <a:latin typeface="Times New Roman"/>
                        <a:cs typeface="Times New Roman"/>
                      </a:endParaRPr>
                    </a:p>
                  </a:txBody>
                  <a:tcPr marL="0" marR="0" marT="21590" marB="0">
                    <a:lnL w="38100">
                      <a:solidFill>
                        <a:srgbClr val="EC171D"/>
                      </a:solidFill>
                      <a:prstDash val="solid"/>
                    </a:lnL>
                    <a:lnR w="38100">
                      <a:solidFill>
                        <a:srgbClr val="EC171D"/>
                      </a:solidFill>
                      <a:prstDash val="solid"/>
                    </a:lnR>
                    <a:lnT w="76200">
                      <a:solidFill>
                        <a:srgbClr val="EC171D"/>
                      </a:solidFill>
                      <a:prstDash val="solid"/>
                    </a:lnT>
                    <a:lnB w="76200">
                      <a:solidFill>
                        <a:srgbClr val="EC171D"/>
                      </a:solidFill>
                      <a:prstDash val="solid"/>
                    </a:lnB>
                    <a:solidFill>
                      <a:srgbClr val="FBEDFC"/>
                    </a:solidFill>
                  </a:tcPr>
                </a:tc>
                <a:tc>
                  <a:txBody>
                    <a:bodyPr/>
                    <a:lstStyle/>
                    <a:p>
                      <a:pPr>
                        <a:lnSpc>
                          <a:spcPct val="100000"/>
                        </a:lnSpc>
                      </a:pPr>
                      <a:endParaRPr sz="1800">
                        <a:latin typeface="Times New Roman"/>
                        <a:cs typeface="Times New Roman"/>
                      </a:endParaRPr>
                    </a:p>
                  </a:txBody>
                  <a:tcPr marL="0" marR="0" marT="0" marB="0">
                    <a:lnL w="38100">
                      <a:solidFill>
                        <a:srgbClr val="EC171D"/>
                      </a:solidFill>
                      <a:prstDash val="solid"/>
                    </a:lnL>
                    <a:lnR w="9525">
                      <a:solidFill>
                        <a:srgbClr val="000000"/>
                      </a:solidFill>
                      <a:prstDash val="solid"/>
                    </a:lnR>
                    <a:solidFill>
                      <a:srgbClr val="FBEDFC"/>
                    </a:solidFill>
                  </a:tcPr>
                </a:tc>
              </a:tr>
              <a:tr h="600075">
                <a:tc>
                  <a:txBody>
                    <a:bodyPr/>
                    <a:lstStyle/>
                    <a:p>
                      <a:pPr marL="417195" indent="-342900">
                        <a:lnSpc>
                          <a:spcPct val="100000"/>
                        </a:lnSpc>
                        <a:spcBef>
                          <a:spcPts val="55"/>
                        </a:spcBef>
                        <a:buFont typeface="Times New Roman"/>
                        <a:buChar char="•"/>
                        <a:tabLst>
                          <a:tab pos="417195" algn="l"/>
                          <a:tab pos="417830" algn="l"/>
                        </a:tabLst>
                      </a:pPr>
                      <a:r>
                        <a:rPr sz="1800" b="1" i="1" dirty="0">
                          <a:latin typeface="Times New Roman"/>
                          <a:cs typeface="Times New Roman"/>
                        </a:rPr>
                        <a:t>sleep(int </a:t>
                      </a:r>
                      <a:r>
                        <a:rPr sz="1800" b="1" i="1" spc="-5" dirty="0">
                          <a:latin typeface="Times New Roman"/>
                          <a:cs typeface="Times New Roman"/>
                        </a:rPr>
                        <a:t>millisecs)</a:t>
                      </a:r>
                      <a:endParaRPr sz="1800">
                        <a:latin typeface="Times New Roman"/>
                        <a:cs typeface="Times New Roman"/>
                      </a:endParaRPr>
                    </a:p>
                    <a:p>
                      <a:pPr marL="817244" lvl="1" indent="-285750">
                        <a:lnSpc>
                          <a:spcPct val="100000"/>
                        </a:lnSpc>
                        <a:buChar char="•"/>
                        <a:tabLst>
                          <a:tab pos="817244" algn="l"/>
                          <a:tab pos="817880" algn="l"/>
                        </a:tabLst>
                      </a:pPr>
                      <a:r>
                        <a:rPr sz="1800" dirty="0">
                          <a:latin typeface="Times New Roman"/>
                          <a:cs typeface="Times New Roman"/>
                        </a:rPr>
                        <a:t>Cause the thread to enter the </a:t>
                      </a:r>
                      <a:r>
                        <a:rPr sz="1800" i="1" dirty="0">
                          <a:latin typeface="Times New Roman"/>
                          <a:cs typeface="Times New Roman"/>
                        </a:rPr>
                        <a:t>SUSPENDED </a:t>
                      </a:r>
                      <a:r>
                        <a:rPr sz="1800" spc="-5" dirty="0">
                          <a:latin typeface="Times New Roman"/>
                          <a:cs typeface="Times New Roman"/>
                        </a:rPr>
                        <a:t>state </a:t>
                      </a:r>
                      <a:r>
                        <a:rPr sz="1800" dirty="0">
                          <a:latin typeface="Times New Roman"/>
                          <a:cs typeface="Times New Roman"/>
                        </a:rPr>
                        <a:t>for </a:t>
                      </a:r>
                      <a:r>
                        <a:rPr sz="1800" spc="-5" dirty="0">
                          <a:latin typeface="Times New Roman"/>
                          <a:cs typeface="Times New Roman"/>
                        </a:rPr>
                        <a:t>the specified</a:t>
                      </a:r>
                      <a:r>
                        <a:rPr sz="1800" spc="85" dirty="0">
                          <a:latin typeface="Times New Roman"/>
                          <a:cs typeface="Times New Roman"/>
                        </a:rPr>
                        <a:t> </a:t>
                      </a:r>
                      <a:r>
                        <a:rPr sz="1800" dirty="0">
                          <a:latin typeface="Times New Roman"/>
                          <a:cs typeface="Times New Roman"/>
                        </a:rPr>
                        <a:t>time.</a:t>
                      </a:r>
                      <a:endParaRPr sz="1800">
                        <a:latin typeface="Times New Roman"/>
                        <a:cs typeface="Times New Roman"/>
                      </a:endParaRPr>
                    </a:p>
                  </a:txBody>
                  <a:tcPr marL="0" marR="0" marT="6985" marB="0">
                    <a:lnL w="38100">
                      <a:solidFill>
                        <a:srgbClr val="EC171D"/>
                      </a:solidFill>
                      <a:prstDash val="solid"/>
                    </a:lnL>
                    <a:lnR w="38100">
                      <a:solidFill>
                        <a:srgbClr val="EC171D"/>
                      </a:solidFill>
                      <a:prstDash val="solid"/>
                    </a:lnR>
                    <a:lnT w="76200">
                      <a:solidFill>
                        <a:srgbClr val="EC171D"/>
                      </a:solidFill>
                      <a:prstDash val="solid"/>
                    </a:lnT>
                    <a:lnB w="53975">
                      <a:solidFill>
                        <a:srgbClr val="EC171D"/>
                      </a:solidFill>
                      <a:prstDash val="solid"/>
                    </a:lnB>
                    <a:solidFill>
                      <a:srgbClr val="FBEDFC"/>
                    </a:solidFill>
                  </a:tcPr>
                </a:tc>
                <a:tc>
                  <a:txBody>
                    <a:bodyPr/>
                    <a:lstStyle/>
                    <a:p>
                      <a:pPr>
                        <a:lnSpc>
                          <a:spcPct val="100000"/>
                        </a:lnSpc>
                      </a:pPr>
                      <a:endParaRPr sz="1800">
                        <a:latin typeface="Times New Roman"/>
                        <a:cs typeface="Times New Roman"/>
                      </a:endParaRPr>
                    </a:p>
                  </a:txBody>
                  <a:tcPr marL="0" marR="0" marT="0" marB="0">
                    <a:lnL w="38100">
                      <a:solidFill>
                        <a:srgbClr val="EC171D"/>
                      </a:solidFill>
                      <a:prstDash val="solid"/>
                    </a:lnL>
                    <a:lnR w="9525">
                      <a:solidFill>
                        <a:srgbClr val="000000"/>
                      </a:solidFill>
                      <a:prstDash val="solid"/>
                    </a:lnR>
                    <a:solidFill>
                      <a:srgbClr val="FBEDFC"/>
                    </a:solidFill>
                  </a:tcPr>
                </a:tc>
              </a:tr>
              <a:tr h="590550">
                <a:tc>
                  <a:txBody>
                    <a:bodyPr/>
                    <a:lstStyle/>
                    <a:p>
                      <a:pPr marL="417195" indent="-342900">
                        <a:lnSpc>
                          <a:spcPct val="100000"/>
                        </a:lnSpc>
                        <a:spcBef>
                          <a:spcPts val="150"/>
                        </a:spcBef>
                        <a:buFont typeface="Times New Roman"/>
                        <a:buChar char="•"/>
                        <a:tabLst>
                          <a:tab pos="417195" algn="l"/>
                          <a:tab pos="417830" algn="l"/>
                        </a:tabLst>
                      </a:pPr>
                      <a:r>
                        <a:rPr sz="1800" b="1" i="1" dirty="0">
                          <a:latin typeface="Times New Roman"/>
                          <a:cs typeface="Times New Roman"/>
                        </a:rPr>
                        <a:t>yield()</a:t>
                      </a:r>
                      <a:endParaRPr sz="1800">
                        <a:latin typeface="Times New Roman"/>
                        <a:cs typeface="Times New Roman"/>
                      </a:endParaRPr>
                    </a:p>
                    <a:p>
                      <a:pPr marL="817244" lvl="1" indent="-285750">
                        <a:lnSpc>
                          <a:spcPts val="2240"/>
                        </a:lnSpc>
                        <a:buChar char="•"/>
                        <a:tabLst>
                          <a:tab pos="817244" algn="l"/>
                          <a:tab pos="817880" algn="l"/>
                        </a:tabLst>
                      </a:pPr>
                      <a:r>
                        <a:rPr sz="2000" spc="-5" dirty="0">
                          <a:latin typeface="Times New Roman"/>
                          <a:cs typeface="Times New Roman"/>
                        </a:rPr>
                        <a:t>Enter </a:t>
                      </a:r>
                      <a:r>
                        <a:rPr sz="2000" dirty="0">
                          <a:latin typeface="Times New Roman"/>
                          <a:cs typeface="Times New Roman"/>
                        </a:rPr>
                        <a:t>the </a:t>
                      </a:r>
                      <a:r>
                        <a:rPr sz="2000" i="1" spc="-5" dirty="0">
                          <a:latin typeface="Times New Roman"/>
                          <a:cs typeface="Times New Roman"/>
                        </a:rPr>
                        <a:t>READY </a:t>
                      </a:r>
                      <a:r>
                        <a:rPr sz="2000" spc="-5" dirty="0">
                          <a:latin typeface="Times New Roman"/>
                          <a:cs typeface="Times New Roman"/>
                        </a:rPr>
                        <a:t>state and </a:t>
                      </a:r>
                      <a:r>
                        <a:rPr sz="2000" dirty="0">
                          <a:latin typeface="Times New Roman"/>
                          <a:cs typeface="Times New Roman"/>
                        </a:rPr>
                        <a:t>invoke </a:t>
                      </a:r>
                      <a:r>
                        <a:rPr sz="2000" spc="-5" dirty="0">
                          <a:latin typeface="Times New Roman"/>
                          <a:cs typeface="Times New Roman"/>
                        </a:rPr>
                        <a:t>the</a:t>
                      </a:r>
                      <a:r>
                        <a:rPr sz="2000" spc="45" dirty="0">
                          <a:latin typeface="Times New Roman"/>
                          <a:cs typeface="Times New Roman"/>
                        </a:rPr>
                        <a:t> </a:t>
                      </a:r>
                      <a:r>
                        <a:rPr sz="2000" dirty="0">
                          <a:latin typeface="Times New Roman"/>
                          <a:cs typeface="Times New Roman"/>
                        </a:rPr>
                        <a:t>scheduler.</a:t>
                      </a:r>
                      <a:endParaRPr sz="2000">
                        <a:latin typeface="Times New Roman"/>
                        <a:cs typeface="Times New Roman"/>
                      </a:endParaRPr>
                    </a:p>
                  </a:txBody>
                  <a:tcPr marL="0" marR="0" marT="19050" marB="0">
                    <a:lnL w="38100">
                      <a:solidFill>
                        <a:srgbClr val="EC171D"/>
                      </a:solidFill>
                      <a:prstDash val="solid"/>
                    </a:lnL>
                    <a:lnR w="38100">
                      <a:solidFill>
                        <a:srgbClr val="EC171D"/>
                      </a:solidFill>
                      <a:prstDash val="solid"/>
                    </a:lnR>
                    <a:lnT w="53975">
                      <a:solidFill>
                        <a:srgbClr val="EC171D"/>
                      </a:solidFill>
                      <a:prstDash val="solid"/>
                    </a:lnT>
                    <a:lnB w="53975">
                      <a:solidFill>
                        <a:srgbClr val="EC171D"/>
                      </a:solidFill>
                      <a:prstDash val="solid"/>
                    </a:lnB>
                    <a:solidFill>
                      <a:srgbClr val="FBEDFC"/>
                    </a:solidFill>
                  </a:tcPr>
                </a:tc>
                <a:tc>
                  <a:txBody>
                    <a:bodyPr/>
                    <a:lstStyle/>
                    <a:p>
                      <a:pPr>
                        <a:lnSpc>
                          <a:spcPct val="100000"/>
                        </a:lnSpc>
                      </a:pPr>
                      <a:endParaRPr sz="1800">
                        <a:latin typeface="Times New Roman"/>
                        <a:cs typeface="Times New Roman"/>
                      </a:endParaRPr>
                    </a:p>
                  </a:txBody>
                  <a:tcPr marL="0" marR="0" marT="0" marB="0">
                    <a:lnL w="38100">
                      <a:solidFill>
                        <a:srgbClr val="EC171D"/>
                      </a:solidFill>
                      <a:prstDash val="solid"/>
                    </a:lnL>
                    <a:lnR w="9525">
                      <a:solidFill>
                        <a:srgbClr val="000000"/>
                      </a:solidFill>
                      <a:prstDash val="solid"/>
                    </a:lnR>
                    <a:solidFill>
                      <a:srgbClr val="FBEDFC"/>
                    </a:solidFill>
                  </a:tcPr>
                </a:tc>
              </a:tr>
              <a:tr h="611505">
                <a:tc>
                  <a:txBody>
                    <a:bodyPr/>
                    <a:lstStyle/>
                    <a:p>
                      <a:pPr marL="417195" indent="-342900">
                        <a:lnSpc>
                          <a:spcPct val="100000"/>
                        </a:lnSpc>
                        <a:spcBef>
                          <a:spcPts val="560"/>
                        </a:spcBef>
                        <a:buFont typeface="Times New Roman"/>
                        <a:buChar char="•"/>
                        <a:tabLst>
                          <a:tab pos="417195" algn="l"/>
                          <a:tab pos="417830" algn="l"/>
                        </a:tabLst>
                      </a:pPr>
                      <a:r>
                        <a:rPr sz="1800" b="1" i="1" dirty="0">
                          <a:latin typeface="Times New Roman"/>
                          <a:cs typeface="Times New Roman"/>
                        </a:rPr>
                        <a:t>destroy()</a:t>
                      </a:r>
                      <a:endParaRPr sz="1800">
                        <a:latin typeface="Times New Roman"/>
                        <a:cs typeface="Times New Roman"/>
                      </a:endParaRPr>
                    </a:p>
                  </a:txBody>
                  <a:tcPr marL="0" marR="0" marT="71120" marB="0">
                    <a:lnL w="38100">
                      <a:solidFill>
                        <a:srgbClr val="EC171D"/>
                      </a:solidFill>
                      <a:prstDash val="solid"/>
                    </a:lnL>
                    <a:lnR w="38100">
                      <a:solidFill>
                        <a:srgbClr val="EC171D"/>
                      </a:solidFill>
                      <a:prstDash val="solid"/>
                    </a:lnR>
                    <a:lnT w="53975">
                      <a:solidFill>
                        <a:srgbClr val="EC171D"/>
                      </a:solidFill>
                      <a:prstDash val="solid"/>
                    </a:lnT>
                    <a:lnB w="38100">
                      <a:solidFill>
                        <a:srgbClr val="EC171D"/>
                      </a:solidFill>
                      <a:prstDash val="solid"/>
                    </a:lnB>
                    <a:solidFill>
                      <a:srgbClr val="FBEDFC"/>
                    </a:solidFill>
                  </a:tcPr>
                </a:tc>
                <a:tc>
                  <a:txBody>
                    <a:bodyPr/>
                    <a:lstStyle/>
                    <a:p>
                      <a:pPr>
                        <a:lnSpc>
                          <a:spcPct val="100000"/>
                        </a:lnSpc>
                      </a:pPr>
                      <a:endParaRPr sz="1800">
                        <a:latin typeface="Times New Roman"/>
                        <a:cs typeface="Times New Roman"/>
                      </a:endParaRPr>
                    </a:p>
                  </a:txBody>
                  <a:tcPr marL="0" marR="0" marT="0" marB="0">
                    <a:lnL w="38100">
                      <a:solidFill>
                        <a:srgbClr val="EC171D"/>
                      </a:solidFill>
                      <a:prstDash val="solid"/>
                    </a:lnL>
                    <a:lnR w="9525">
                      <a:solidFill>
                        <a:srgbClr val="000000"/>
                      </a:solidFill>
                      <a:prstDash val="solid"/>
                    </a:lnR>
                    <a:lnB w="9525">
                      <a:solidFill>
                        <a:srgbClr val="000000"/>
                      </a:solidFill>
                      <a:prstDash val="solid"/>
                    </a:lnB>
                    <a:solidFill>
                      <a:srgbClr val="FBEDFC"/>
                    </a:solidFill>
                  </a:tcPr>
                </a:tc>
              </a:tr>
            </a:tbl>
          </a:graphicData>
        </a:graphic>
      </p:graphicFrame>
      <p:sp>
        <p:nvSpPr>
          <p:cNvPr id="9" name="object 9"/>
          <p:cNvSpPr txBox="1"/>
          <p:nvPr/>
        </p:nvSpPr>
        <p:spPr>
          <a:xfrm>
            <a:off x="3022600" y="1256029"/>
            <a:ext cx="45485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Methods </a:t>
            </a:r>
            <a:r>
              <a:rPr sz="1800" dirty="0">
                <a:latin typeface="Times New Roman"/>
                <a:cs typeface="Times New Roman"/>
              </a:rPr>
              <a:t>of objects that inherit from </a:t>
            </a:r>
            <a:r>
              <a:rPr sz="1800" spc="-5" dirty="0">
                <a:latin typeface="Times New Roman"/>
                <a:cs typeface="Times New Roman"/>
              </a:rPr>
              <a:t>class</a:t>
            </a:r>
            <a:r>
              <a:rPr sz="1800" spc="-25" dirty="0">
                <a:latin typeface="Times New Roman"/>
                <a:cs typeface="Times New Roman"/>
              </a:rPr>
              <a:t> </a:t>
            </a:r>
            <a:r>
              <a:rPr sz="1800" dirty="0">
                <a:latin typeface="Times New Roman"/>
                <a:cs typeface="Times New Roman"/>
              </a:rPr>
              <a:t>Thread</a:t>
            </a:r>
            <a:endParaRPr sz="18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3" name="object 3"/>
          <p:cNvSpPr/>
          <p:nvPr/>
        </p:nvSpPr>
        <p:spPr>
          <a:xfrm>
            <a:off x="488950" y="1822450"/>
            <a:ext cx="3044190" cy="2946400"/>
          </a:xfrm>
          <a:custGeom>
            <a:avLst/>
            <a:gdLst/>
            <a:ahLst/>
            <a:cxnLst/>
            <a:rect l="l" t="t" r="r" b="b"/>
            <a:pathLst>
              <a:path w="3044190" h="2946400">
                <a:moveTo>
                  <a:pt x="0" y="2946400"/>
                </a:moveTo>
                <a:lnTo>
                  <a:pt x="3044190" y="2946400"/>
                </a:lnTo>
                <a:lnTo>
                  <a:pt x="3044190" y="0"/>
                </a:lnTo>
                <a:lnTo>
                  <a:pt x="0" y="0"/>
                </a:lnTo>
                <a:lnTo>
                  <a:pt x="0" y="2946400"/>
                </a:lnTo>
                <a:close/>
              </a:path>
            </a:pathLst>
          </a:custGeom>
          <a:solidFill>
            <a:srgbClr val="FBEDFC"/>
          </a:solidFill>
        </p:spPr>
        <p:txBody>
          <a:bodyPr wrap="square" lIns="0" tIns="0" rIns="0" bIns="0" rtlCol="0"/>
          <a:lstStyle/>
          <a:p>
            <a:endParaRPr/>
          </a:p>
        </p:txBody>
      </p:sp>
      <p:sp>
        <p:nvSpPr>
          <p:cNvPr id="4" name="object 4"/>
          <p:cNvSpPr/>
          <p:nvPr/>
        </p:nvSpPr>
        <p:spPr>
          <a:xfrm>
            <a:off x="488950" y="1822450"/>
            <a:ext cx="8840470" cy="2946400"/>
          </a:xfrm>
          <a:custGeom>
            <a:avLst/>
            <a:gdLst/>
            <a:ahLst/>
            <a:cxnLst/>
            <a:rect l="l" t="t" r="r" b="b"/>
            <a:pathLst>
              <a:path w="8840470" h="2946400">
                <a:moveTo>
                  <a:pt x="4420870" y="2946400"/>
                </a:moveTo>
                <a:lnTo>
                  <a:pt x="0" y="2946400"/>
                </a:lnTo>
                <a:lnTo>
                  <a:pt x="0" y="0"/>
                </a:lnTo>
                <a:lnTo>
                  <a:pt x="8840470" y="0"/>
                </a:lnTo>
                <a:lnTo>
                  <a:pt x="8840470" y="2946400"/>
                </a:lnTo>
                <a:lnTo>
                  <a:pt x="4420870" y="2946400"/>
                </a:lnTo>
                <a:close/>
              </a:path>
            </a:pathLst>
          </a:custGeom>
          <a:ln w="9344">
            <a:solidFill>
              <a:srgbClr val="000000"/>
            </a:solidFill>
          </a:ln>
        </p:spPr>
        <p:txBody>
          <a:bodyPr wrap="square" lIns="0" tIns="0" rIns="0" bIns="0" rtlCol="0"/>
          <a:lstStyle/>
          <a:p>
            <a:endParaRPr/>
          </a:p>
        </p:txBody>
      </p:sp>
      <p:sp>
        <p:nvSpPr>
          <p:cNvPr id="5" name="object 5"/>
          <p:cNvSpPr txBox="1">
            <a:spLocks noGrp="1"/>
          </p:cNvSpPr>
          <p:nvPr>
            <p:ph type="title"/>
          </p:nvPr>
        </p:nvSpPr>
        <p:spPr>
          <a:xfrm>
            <a:off x="516890" y="477520"/>
            <a:ext cx="5265420" cy="452120"/>
          </a:xfrm>
          <a:prstGeom prst="rect">
            <a:avLst/>
          </a:prstGeom>
        </p:spPr>
        <p:txBody>
          <a:bodyPr vert="horz" wrap="square" lIns="0" tIns="12700" rIns="0" bIns="0" rtlCol="0">
            <a:spAutoFit/>
          </a:bodyPr>
          <a:lstStyle/>
          <a:p>
            <a:pPr marL="12700">
              <a:lnSpc>
                <a:spcPct val="100000"/>
              </a:lnSpc>
              <a:spcBef>
                <a:spcPts val="100"/>
              </a:spcBef>
            </a:pPr>
            <a:r>
              <a:rPr sz="2800" dirty="0"/>
              <a:t>Java </a:t>
            </a:r>
            <a:r>
              <a:rPr sz="2800" spc="-5" dirty="0"/>
              <a:t>thread synchronization</a:t>
            </a:r>
            <a:r>
              <a:rPr sz="2800" spc="-60" dirty="0"/>
              <a:t> </a:t>
            </a:r>
            <a:r>
              <a:rPr sz="2800" dirty="0"/>
              <a:t>calls</a:t>
            </a:r>
            <a:endParaRPr sz="2800"/>
          </a:p>
        </p:txBody>
      </p:sp>
      <p:sp>
        <p:nvSpPr>
          <p:cNvPr id="6" name="object 6"/>
          <p:cNvSpPr txBox="1"/>
          <p:nvPr/>
        </p:nvSpPr>
        <p:spPr>
          <a:xfrm>
            <a:off x="588009" y="1327150"/>
            <a:ext cx="117030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3300"/>
                </a:solidFill>
                <a:latin typeface="Arial"/>
                <a:cs typeface="Arial"/>
              </a:rPr>
              <a:t>Figure</a:t>
            </a:r>
            <a:r>
              <a:rPr sz="2000" spc="-75" dirty="0">
                <a:solidFill>
                  <a:srgbClr val="FF3300"/>
                </a:solidFill>
                <a:latin typeface="Arial"/>
                <a:cs typeface="Arial"/>
              </a:rPr>
              <a:t> </a:t>
            </a:r>
            <a:r>
              <a:rPr sz="2000" spc="-5" dirty="0">
                <a:solidFill>
                  <a:srgbClr val="FF3300"/>
                </a:solidFill>
                <a:latin typeface="Arial"/>
                <a:cs typeface="Arial"/>
              </a:rPr>
              <a:t>6.9</a:t>
            </a:r>
            <a:endParaRPr sz="2000">
              <a:latin typeface="Arial"/>
              <a:cs typeface="Arial"/>
            </a:endParaRPr>
          </a:p>
        </p:txBody>
      </p:sp>
      <p:sp>
        <p:nvSpPr>
          <p:cNvPr id="7" name="object 7"/>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8" name="object 8"/>
          <p:cNvSpPr txBox="1"/>
          <p:nvPr/>
        </p:nvSpPr>
        <p:spPr>
          <a:xfrm>
            <a:off x="572769" y="1905000"/>
            <a:ext cx="2938780" cy="574040"/>
          </a:xfrm>
          <a:prstGeom prst="rect">
            <a:avLst/>
          </a:prstGeom>
        </p:spPr>
        <p:txBody>
          <a:bodyPr vert="horz" wrap="square" lIns="0" tIns="12700" rIns="0" bIns="0" rtlCol="0">
            <a:spAutoFit/>
          </a:bodyPr>
          <a:lstStyle/>
          <a:p>
            <a:pPr marL="355600" indent="-342900">
              <a:lnSpc>
                <a:spcPct val="100000"/>
              </a:lnSpc>
              <a:spcBef>
                <a:spcPts val="100"/>
              </a:spcBef>
              <a:buFont typeface="Times New Roman"/>
              <a:buChar char="•"/>
              <a:tabLst>
                <a:tab pos="354965" algn="l"/>
                <a:tab pos="355600" algn="l"/>
              </a:tabLst>
            </a:pPr>
            <a:r>
              <a:rPr sz="1800" b="1" i="1" spc="-5" dirty="0">
                <a:latin typeface="Times New Roman"/>
                <a:cs typeface="Times New Roman"/>
              </a:rPr>
              <a:t>thread.join(int</a:t>
            </a:r>
            <a:r>
              <a:rPr sz="1800" b="1" i="1" spc="5" dirty="0">
                <a:latin typeface="Times New Roman"/>
                <a:cs typeface="Times New Roman"/>
              </a:rPr>
              <a:t> </a:t>
            </a:r>
            <a:r>
              <a:rPr sz="1800" b="1" i="1" spc="-5" dirty="0">
                <a:latin typeface="Times New Roman"/>
                <a:cs typeface="Times New Roman"/>
              </a:rPr>
              <a:t>millisecs)</a:t>
            </a:r>
            <a:endParaRPr sz="1800">
              <a:latin typeface="Times New Roman"/>
              <a:cs typeface="Times New Roman"/>
            </a:endParaRPr>
          </a:p>
          <a:p>
            <a:pPr marL="755650" lvl="1" indent="-285750">
              <a:lnSpc>
                <a:spcPct val="100000"/>
              </a:lnSpc>
              <a:buChar char="•"/>
              <a:tabLst>
                <a:tab pos="755015" algn="l"/>
                <a:tab pos="755650" algn="l"/>
              </a:tabLst>
            </a:pPr>
            <a:r>
              <a:rPr sz="1800" dirty="0">
                <a:latin typeface="Times New Roman"/>
                <a:cs typeface="Times New Roman"/>
              </a:rPr>
              <a:t>Blocks the calling</a:t>
            </a:r>
            <a:r>
              <a:rPr sz="1800" spc="-75" dirty="0">
                <a:latin typeface="Times New Roman"/>
                <a:cs typeface="Times New Roman"/>
              </a:rPr>
              <a:t> </a:t>
            </a:r>
            <a:r>
              <a:rPr sz="1800" dirty="0">
                <a:latin typeface="Times New Roman"/>
                <a:cs typeface="Times New Roman"/>
              </a:rPr>
              <a:t>threa</a:t>
            </a:r>
            <a:endParaRPr sz="1800">
              <a:latin typeface="Times New Roman"/>
              <a:cs typeface="Times New Roman"/>
            </a:endParaRPr>
          </a:p>
        </p:txBody>
      </p:sp>
      <p:sp>
        <p:nvSpPr>
          <p:cNvPr id="9" name="object 9"/>
          <p:cNvSpPr txBox="1"/>
          <p:nvPr/>
        </p:nvSpPr>
        <p:spPr>
          <a:xfrm>
            <a:off x="572769" y="2517140"/>
            <a:ext cx="2841625" cy="574040"/>
          </a:xfrm>
          <a:prstGeom prst="rect">
            <a:avLst/>
          </a:prstGeom>
        </p:spPr>
        <p:txBody>
          <a:bodyPr vert="horz" wrap="square" lIns="0" tIns="12700" rIns="0" bIns="0" rtlCol="0">
            <a:spAutoFit/>
          </a:bodyPr>
          <a:lstStyle/>
          <a:p>
            <a:pPr marL="355600" indent="-342900">
              <a:lnSpc>
                <a:spcPct val="100000"/>
              </a:lnSpc>
              <a:spcBef>
                <a:spcPts val="100"/>
              </a:spcBef>
              <a:buFont typeface="Times New Roman"/>
              <a:buChar char="•"/>
              <a:tabLst>
                <a:tab pos="354965" algn="l"/>
                <a:tab pos="355600" algn="l"/>
              </a:tabLst>
            </a:pPr>
            <a:r>
              <a:rPr sz="1800" b="1" i="1" spc="-5" dirty="0">
                <a:latin typeface="Times New Roman"/>
                <a:cs typeface="Times New Roman"/>
              </a:rPr>
              <a:t>thread.interrupt()</a:t>
            </a:r>
            <a:endParaRPr sz="1800">
              <a:latin typeface="Times New Roman"/>
              <a:cs typeface="Times New Roman"/>
            </a:endParaRPr>
          </a:p>
          <a:p>
            <a:pPr marL="755650" lvl="1" indent="-285750">
              <a:lnSpc>
                <a:spcPct val="100000"/>
              </a:lnSpc>
              <a:buChar char="•"/>
              <a:tabLst>
                <a:tab pos="755015" algn="l"/>
                <a:tab pos="755650" algn="l"/>
              </a:tabLst>
            </a:pPr>
            <a:r>
              <a:rPr sz="1800" spc="-5" dirty="0">
                <a:latin typeface="Times New Roman"/>
                <a:cs typeface="Times New Roman"/>
              </a:rPr>
              <a:t>Interrupts </a:t>
            </a:r>
            <a:r>
              <a:rPr sz="1800" i="1" spc="-5" dirty="0">
                <a:latin typeface="Times New Roman"/>
                <a:cs typeface="Times New Roman"/>
              </a:rPr>
              <a:t>thread</a:t>
            </a:r>
            <a:r>
              <a:rPr sz="1800" spc="-5" dirty="0">
                <a:latin typeface="Times New Roman"/>
                <a:cs typeface="Times New Roman"/>
              </a:rPr>
              <a:t>:</a:t>
            </a:r>
            <a:r>
              <a:rPr sz="1800" spc="-20" dirty="0">
                <a:latin typeface="Times New Roman"/>
                <a:cs typeface="Times New Roman"/>
              </a:rPr>
              <a:t> </a:t>
            </a:r>
            <a:r>
              <a:rPr sz="1800" dirty="0">
                <a:latin typeface="Times New Roman"/>
                <a:cs typeface="Times New Roman"/>
              </a:rPr>
              <a:t>caus</a:t>
            </a:r>
            <a:endParaRPr sz="1800">
              <a:latin typeface="Times New Roman"/>
              <a:cs typeface="Times New Roman"/>
            </a:endParaRPr>
          </a:p>
        </p:txBody>
      </p:sp>
      <p:sp>
        <p:nvSpPr>
          <p:cNvPr id="10" name="object 10"/>
          <p:cNvSpPr txBox="1"/>
          <p:nvPr/>
        </p:nvSpPr>
        <p:spPr>
          <a:xfrm>
            <a:off x="572769" y="3129279"/>
            <a:ext cx="2952750" cy="848360"/>
          </a:xfrm>
          <a:prstGeom prst="rect">
            <a:avLst/>
          </a:prstGeom>
        </p:spPr>
        <p:txBody>
          <a:bodyPr vert="horz" wrap="square" lIns="0" tIns="12700" rIns="0" bIns="0" rtlCol="0">
            <a:spAutoFit/>
          </a:bodyPr>
          <a:lstStyle/>
          <a:p>
            <a:pPr marL="355600" indent="-342900">
              <a:lnSpc>
                <a:spcPct val="100000"/>
              </a:lnSpc>
              <a:spcBef>
                <a:spcPts val="100"/>
              </a:spcBef>
              <a:buFont typeface="Times New Roman"/>
              <a:buChar char="•"/>
              <a:tabLst>
                <a:tab pos="354965" algn="l"/>
                <a:tab pos="355600" algn="l"/>
              </a:tabLst>
            </a:pPr>
            <a:r>
              <a:rPr sz="1800" b="1" i="1" dirty="0">
                <a:latin typeface="Times New Roman"/>
                <a:cs typeface="Times New Roman"/>
              </a:rPr>
              <a:t>object.wait(long </a:t>
            </a:r>
            <a:r>
              <a:rPr sz="1800" b="1" i="1" spc="-5" dirty="0">
                <a:latin typeface="Times New Roman"/>
                <a:cs typeface="Times New Roman"/>
              </a:rPr>
              <a:t>millisecs,</a:t>
            </a:r>
            <a:r>
              <a:rPr sz="1800" b="1" i="1" spc="-25" dirty="0">
                <a:latin typeface="Times New Roman"/>
                <a:cs typeface="Times New Roman"/>
              </a:rPr>
              <a:t> </a:t>
            </a:r>
            <a:r>
              <a:rPr sz="1800" b="1" i="1" dirty="0">
                <a:latin typeface="Times New Roman"/>
                <a:cs typeface="Times New Roman"/>
              </a:rPr>
              <a:t>i</a:t>
            </a:r>
            <a:endParaRPr sz="1800">
              <a:latin typeface="Times New Roman"/>
              <a:cs typeface="Times New Roman"/>
            </a:endParaRPr>
          </a:p>
          <a:p>
            <a:pPr marL="755650" marR="5080" lvl="1" indent="-285750">
              <a:lnSpc>
                <a:spcPct val="100000"/>
              </a:lnSpc>
              <a:buChar char="•"/>
              <a:tabLst>
                <a:tab pos="755015" algn="l"/>
                <a:tab pos="755650" algn="l"/>
              </a:tabLst>
            </a:pPr>
            <a:r>
              <a:rPr sz="1800" dirty="0">
                <a:latin typeface="Times New Roman"/>
                <a:cs typeface="Times New Roman"/>
              </a:rPr>
              <a:t>Blocks the calling threa  the </a:t>
            </a:r>
            <a:r>
              <a:rPr sz="1800" spc="-5" dirty="0">
                <a:latin typeface="Times New Roman"/>
                <a:cs typeface="Times New Roman"/>
              </a:rPr>
              <a:t>thread, </a:t>
            </a:r>
            <a:r>
              <a:rPr sz="1800" dirty="0">
                <a:latin typeface="Times New Roman"/>
                <a:cs typeface="Times New Roman"/>
              </a:rPr>
              <a:t>or the</a:t>
            </a:r>
            <a:r>
              <a:rPr sz="1800" spc="-35" dirty="0">
                <a:latin typeface="Times New Roman"/>
                <a:cs typeface="Times New Roman"/>
              </a:rPr>
              <a:t> </a:t>
            </a:r>
            <a:r>
              <a:rPr sz="1800" dirty="0">
                <a:latin typeface="Times New Roman"/>
                <a:cs typeface="Times New Roman"/>
              </a:rPr>
              <a:t>thread</a:t>
            </a:r>
            <a:endParaRPr sz="1800">
              <a:latin typeface="Times New Roman"/>
              <a:cs typeface="Times New Roman"/>
            </a:endParaRPr>
          </a:p>
        </p:txBody>
      </p:sp>
      <p:sp>
        <p:nvSpPr>
          <p:cNvPr id="11" name="object 11"/>
          <p:cNvSpPr txBox="1"/>
          <p:nvPr/>
        </p:nvSpPr>
        <p:spPr>
          <a:xfrm>
            <a:off x="572769" y="4015740"/>
            <a:ext cx="2965450" cy="574040"/>
          </a:xfrm>
          <a:prstGeom prst="rect">
            <a:avLst/>
          </a:prstGeom>
        </p:spPr>
        <p:txBody>
          <a:bodyPr vert="horz" wrap="square" lIns="0" tIns="12700" rIns="0" bIns="0" rtlCol="0">
            <a:spAutoFit/>
          </a:bodyPr>
          <a:lstStyle/>
          <a:p>
            <a:pPr marL="355600" indent="-342900">
              <a:lnSpc>
                <a:spcPct val="100000"/>
              </a:lnSpc>
              <a:spcBef>
                <a:spcPts val="100"/>
              </a:spcBef>
              <a:buFont typeface="Times New Roman"/>
              <a:buChar char="•"/>
              <a:tabLst>
                <a:tab pos="354965" algn="l"/>
                <a:tab pos="355600" algn="l"/>
              </a:tabLst>
            </a:pPr>
            <a:r>
              <a:rPr sz="1800" b="1" i="1" dirty="0">
                <a:latin typeface="Times New Roman"/>
                <a:cs typeface="Times New Roman"/>
              </a:rPr>
              <a:t>object.notify(),</a:t>
            </a:r>
            <a:r>
              <a:rPr sz="1800" b="1" i="1" spc="-60" dirty="0">
                <a:latin typeface="Times New Roman"/>
                <a:cs typeface="Times New Roman"/>
              </a:rPr>
              <a:t> </a:t>
            </a:r>
            <a:r>
              <a:rPr sz="1800" b="1" i="1" dirty="0">
                <a:latin typeface="Times New Roman"/>
                <a:cs typeface="Times New Roman"/>
              </a:rPr>
              <a:t>object.notify</a:t>
            </a:r>
            <a:endParaRPr sz="1800">
              <a:latin typeface="Times New Roman"/>
              <a:cs typeface="Times New Roman"/>
            </a:endParaRPr>
          </a:p>
          <a:p>
            <a:pPr marL="755650" lvl="1" indent="-285750">
              <a:lnSpc>
                <a:spcPct val="100000"/>
              </a:lnSpc>
              <a:buChar char="•"/>
              <a:tabLst>
                <a:tab pos="755015" algn="l"/>
                <a:tab pos="755650" algn="l"/>
              </a:tabLst>
            </a:pPr>
            <a:r>
              <a:rPr sz="1800" spc="-5" dirty="0">
                <a:latin typeface="Times New Roman"/>
                <a:cs typeface="Times New Roman"/>
              </a:rPr>
              <a:t>Wakes, </a:t>
            </a:r>
            <a:r>
              <a:rPr sz="1800" dirty="0">
                <a:latin typeface="Times New Roman"/>
                <a:cs typeface="Times New Roman"/>
              </a:rPr>
              <a:t>respectively,</a:t>
            </a:r>
            <a:r>
              <a:rPr sz="1800" spc="-25" dirty="0">
                <a:latin typeface="Times New Roman"/>
                <a:cs typeface="Times New Roman"/>
              </a:rPr>
              <a:t> </a:t>
            </a:r>
            <a:r>
              <a:rPr sz="1800" spc="-10" dirty="0">
                <a:latin typeface="Times New Roman"/>
                <a:cs typeface="Times New Roman"/>
              </a:rPr>
              <a:t>on</a:t>
            </a:r>
            <a:endParaRPr sz="1800">
              <a:latin typeface="Times New Roman"/>
              <a:cs typeface="Times New Roman"/>
            </a:endParaRPr>
          </a:p>
        </p:txBody>
      </p:sp>
      <p:sp>
        <p:nvSpPr>
          <p:cNvPr id="12" name="object 12"/>
          <p:cNvSpPr txBox="1"/>
          <p:nvPr/>
        </p:nvSpPr>
        <p:spPr>
          <a:xfrm>
            <a:off x="2891789" y="1236979"/>
            <a:ext cx="683895"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3300"/>
                </a:solidFill>
                <a:latin typeface="Arial"/>
                <a:cs typeface="Arial"/>
              </a:rPr>
              <a:t>See</a:t>
            </a:r>
            <a:r>
              <a:rPr sz="1800" spc="-70" dirty="0">
                <a:solidFill>
                  <a:srgbClr val="FF3300"/>
                </a:solidFill>
                <a:latin typeface="Arial"/>
                <a:cs typeface="Arial"/>
              </a:rPr>
              <a:t> </a:t>
            </a:r>
            <a:r>
              <a:rPr sz="1800" dirty="0">
                <a:solidFill>
                  <a:srgbClr val="FF3300"/>
                </a:solidFill>
                <a:latin typeface="Arial"/>
                <a:cs typeface="Arial"/>
              </a:rPr>
              <a:t>Fi</a:t>
            </a:r>
            <a:endParaRPr sz="1800">
              <a:latin typeface="Arial"/>
              <a:cs typeface="Arial"/>
            </a:endParaRPr>
          </a:p>
        </p:txBody>
      </p:sp>
      <p:sp>
        <p:nvSpPr>
          <p:cNvPr id="13" name="object 13"/>
          <p:cNvSpPr txBox="1"/>
          <p:nvPr/>
        </p:nvSpPr>
        <p:spPr>
          <a:xfrm>
            <a:off x="2891789" y="1511300"/>
            <a:ext cx="633095" cy="299720"/>
          </a:xfrm>
          <a:prstGeom prst="rect">
            <a:avLst/>
          </a:prstGeom>
        </p:spPr>
        <p:txBody>
          <a:bodyPr vert="horz" wrap="square" lIns="0" tIns="12700" rIns="0" bIns="0" rtlCol="0">
            <a:spAutoFit/>
          </a:bodyPr>
          <a:lstStyle/>
          <a:p>
            <a:pPr marL="12700">
              <a:lnSpc>
                <a:spcPct val="100000"/>
              </a:lnSpc>
              <a:spcBef>
                <a:spcPts val="100"/>
              </a:spcBef>
            </a:pPr>
            <a:r>
              <a:rPr sz="1800" i="1" spc="-15" dirty="0">
                <a:solidFill>
                  <a:srgbClr val="FF3300"/>
                </a:solidFill>
                <a:latin typeface="Arial"/>
                <a:cs typeface="Arial"/>
              </a:rPr>
              <a:t>o</a:t>
            </a:r>
            <a:r>
              <a:rPr sz="1800" i="1" dirty="0">
                <a:solidFill>
                  <a:srgbClr val="FF3300"/>
                </a:solidFill>
                <a:latin typeface="Arial"/>
                <a:cs typeface="Arial"/>
              </a:rPr>
              <a:t>bj</a:t>
            </a:r>
            <a:r>
              <a:rPr sz="1800" i="1" spc="-15" dirty="0">
                <a:solidFill>
                  <a:srgbClr val="FF3300"/>
                </a:solidFill>
                <a:latin typeface="Arial"/>
                <a:cs typeface="Arial"/>
              </a:rPr>
              <a:t>e</a:t>
            </a:r>
            <a:r>
              <a:rPr sz="1800" i="1" dirty="0">
                <a:solidFill>
                  <a:srgbClr val="FF3300"/>
                </a:solidFill>
                <a:latin typeface="Arial"/>
                <a:cs typeface="Arial"/>
              </a:rPr>
              <a:t>ct</a:t>
            </a:r>
            <a:endParaRPr sz="1800">
              <a:latin typeface="Arial"/>
              <a:cs typeface="Arial"/>
            </a:endParaRPr>
          </a:p>
        </p:txBody>
      </p:sp>
      <p:sp>
        <p:nvSpPr>
          <p:cNvPr id="14" name="object 14"/>
          <p:cNvSpPr txBox="1"/>
          <p:nvPr/>
        </p:nvSpPr>
        <p:spPr>
          <a:xfrm>
            <a:off x="3401648" y="1271334"/>
            <a:ext cx="5876290" cy="3309620"/>
          </a:xfrm>
          <a:prstGeom prst="rect">
            <a:avLst/>
          </a:prstGeom>
        </p:spPr>
        <p:txBody>
          <a:bodyPr vert="horz" wrap="square" lIns="0" tIns="0" rIns="0" bIns="0" rtlCol="0">
            <a:spAutoFit/>
          </a:bodyPr>
          <a:lstStyle/>
          <a:p>
            <a:pPr marL="158115">
              <a:lnSpc>
                <a:spcPts val="1989"/>
              </a:lnSpc>
            </a:pPr>
            <a:r>
              <a:rPr sz="1800" spc="-5" dirty="0">
                <a:solidFill>
                  <a:srgbClr val="FF3300"/>
                </a:solidFill>
                <a:latin typeface="Arial"/>
                <a:cs typeface="Arial"/>
              </a:rPr>
              <a:t>gure </a:t>
            </a:r>
            <a:r>
              <a:rPr sz="1800" spc="-10" dirty="0">
                <a:solidFill>
                  <a:srgbClr val="FF3300"/>
                </a:solidFill>
                <a:latin typeface="Arial"/>
                <a:cs typeface="Arial"/>
              </a:rPr>
              <a:t>12.17 </a:t>
            </a:r>
            <a:r>
              <a:rPr sz="1800" spc="-5" dirty="0">
                <a:solidFill>
                  <a:srgbClr val="FF3300"/>
                </a:solidFill>
                <a:latin typeface="Arial"/>
                <a:cs typeface="Arial"/>
              </a:rPr>
              <a:t>for </a:t>
            </a:r>
            <a:r>
              <a:rPr sz="1800" dirty="0">
                <a:solidFill>
                  <a:srgbClr val="FF3300"/>
                </a:solidFill>
                <a:latin typeface="Arial"/>
                <a:cs typeface="Arial"/>
              </a:rPr>
              <a:t>an </a:t>
            </a:r>
            <a:r>
              <a:rPr sz="1800" spc="-5" dirty="0">
                <a:solidFill>
                  <a:srgbClr val="FF3300"/>
                </a:solidFill>
                <a:latin typeface="Arial"/>
                <a:cs typeface="Arial"/>
              </a:rPr>
              <a:t>example </a:t>
            </a:r>
            <a:r>
              <a:rPr sz="1800" dirty="0">
                <a:solidFill>
                  <a:srgbClr val="FF3300"/>
                </a:solidFill>
                <a:latin typeface="Arial"/>
                <a:cs typeface="Arial"/>
              </a:rPr>
              <a:t>of the use of </a:t>
            </a:r>
            <a:r>
              <a:rPr sz="1800" i="1" spc="-5" dirty="0">
                <a:solidFill>
                  <a:srgbClr val="FF3300"/>
                </a:solidFill>
                <a:latin typeface="Arial"/>
                <a:cs typeface="Arial"/>
              </a:rPr>
              <a:t>object.wait()</a:t>
            </a:r>
            <a:r>
              <a:rPr sz="1800" i="1" spc="-50" dirty="0">
                <a:solidFill>
                  <a:srgbClr val="FF3300"/>
                </a:solidFill>
                <a:latin typeface="Arial"/>
                <a:cs typeface="Arial"/>
              </a:rPr>
              <a:t> </a:t>
            </a:r>
            <a:r>
              <a:rPr sz="1800" dirty="0">
                <a:solidFill>
                  <a:srgbClr val="FF3300"/>
                </a:solidFill>
                <a:latin typeface="Arial"/>
                <a:cs typeface="Arial"/>
              </a:rPr>
              <a:t>and</a:t>
            </a:r>
            <a:endParaRPr sz="1800">
              <a:latin typeface="Arial"/>
              <a:cs typeface="Arial"/>
            </a:endParaRPr>
          </a:p>
          <a:p>
            <a:pPr marL="110489">
              <a:lnSpc>
                <a:spcPct val="100000"/>
              </a:lnSpc>
            </a:pPr>
            <a:r>
              <a:rPr sz="1800" i="1" spc="-5" dirty="0">
                <a:solidFill>
                  <a:srgbClr val="FF3300"/>
                </a:solidFill>
                <a:latin typeface="Arial"/>
                <a:cs typeface="Arial"/>
              </a:rPr>
              <a:t>.notifyall() </a:t>
            </a:r>
            <a:r>
              <a:rPr sz="1800" spc="-10" dirty="0">
                <a:solidFill>
                  <a:srgbClr val="FF3300"/>
                </a:solidFill>
                <a:latin typeface="Arial"/>
                <a:cs typeface="Arial"/>
              </a:rPr>
              <a:t>in </a:t>
            </a:r>
            <a:r>
              <a:rPr sz="1800" dirty="0">
                <a:solidFill>
                  <a:srgbClr val="FF3300"/>
                </a:solidFill>
                <a:latin typeface="Arial"/>
                <a:cs typeface="Arial"/>
              </a:rPr>
              <a:t>a </a:t>
            </a:r>
            <a:r>
              <a:rPr sz="1800" spc="-5" dirty="0">
                <a:solidFill>
                  <a:srgbClr val="FF3300"/>
                </a:solidFill>
                <a:latin typeface="Arial"/>
                <a:cs typeface="Arial"/>
              </a:rPr>
              <a:t>transaction </a:t>
            </a:r>
            <a:r>
              <a:rPr sz="1800" spc="-10" dirty="0">
                <a:solidFill>
                  <a:srgbClr val="FF3300"/>
                </a:solidFill>
                <a:latin typeface="Arial"/>
                <a:cs typeface="Arial"/>
              </a:rPr>
              <a:t>implementation </a:t>
            </a:r>
            <a:r>
              <a:rPr sz="1800" spc="-5" dirty="0">
                <a:solidFill>
                  <a:srgbClr val="FF3300"/>
                </a:solidFill>
                <a:latin typeface="Arial"/>
                <a:cs typeface="Arial"/>
              </a:rPr>
              <a:t>with</a:t>
            </a:r>
            <a:r>
              <a:rPr sz="1800" spc="40" dirty="0">
                <a:solidFill>
                  <a:srgbClr val="FF3300"/>
                </a:solidFill>
                <a:latin typeface="Arial"/>
                <a:cs typeface="Arial"/>
              </a:rPr>
              <a:t> </a:t>
            </a:r>
            <a:r>
              <a:rPr sz="1800" spc="-5" dirty="0">
                <a:solidFill>
                  <a:srgbClr val="FF3300"/>
                </a:solidFill>
                <a:latin typeface="Arial"/>
                <a:cs typeface="Arial"/>
              </a:rPr>
              <a:t>locks.</a:t>
            </a:r>
            <a:endParaRPr sz="1800">
              <a:latin typeface="Arial"/>
              <a:cs typeface="Arial"/>
            </a:endParaRPr>
          </a:p>
          <a:p>
            <a:pPr marR="528320" indent="97790">
              <a:lnSpc>
                <a:spcPct val="223100"/>
              </a:lnSpc>
              <a:spcBef>
                <a:spcPts val="440"/>
              </a:spcBef>
            </a:pPr>
            <a:r>
              <a:rPr sz="1800" dirty="0">
                <a:latin typeface="Times New Roman"/>
                <a:cs typeface="Times New Roman"/>
              </a:rPr>
              <a:t>d </a:t>
            </a:r>
            <a:r>
              <a:rPr sz="1800" spc="-5" dirty="0">
                <a:latin typeface="Times New Roman"/>
                <a:cs typeface="Times New Roman"/>
              </a:rPr>
              <a:t>for </a:t>
            </a:r>
            <a:r>
              <a:rPr sz="1800" dirty="0">
                <a:latin typeface="Times New Roman"/>
                <a:cs typeface="Times New Roman"/>
              </a:rPr>
              <a:t>up to the specified </a:t>
            </a:r>
            <a:r>
              <a:rPr sz="1800" spc="-5" dirty="0">
                <a:latin typeface="Times New Roman"/>
                <a:cs typeface="Times New Roman"/>
              </a:rPr>
              <a:t>time </a:t>
            </a:r>
            <a:r>
              <a:rPr sz="1800" dirty="0">
                <a:latin typeface="Times New Roman"/>
                <a:cs typeface="Times New Roman"/>
              </a:rPr>
              <a:t>until </a:t>
            </a:r>
            <a:r>
              <a:rPr sz="1800" i="1" spc="-5">
                <a:latin typeface="Times New Roman"/>
                <a:cs typeface="Times New Roman"/>
              </a:rPr>
              <a:t>thread </a:t>
            </a:r>
            <a:r>
              <a:rPr sz="1800" smtClean="0">
                <a:latin typeface="Times New Roman"/>
                <a:cs typeface="Times New Roman"/>
              </a:rPr>
              <a:t>ha </a:t>
            </a:r>
            <a:r>
              <a:rPr sz="1800" spc="-5" dirty="0">
                <a:latin typeface="Times New Roman"/>
                <a:cs typeface="Times New Roman"/>
              </a:rPr>
              <a:t>terminated.  </a:t>
            </a:r>
            <a:r>
              <a:rPr sz="1800" dirty="0">
                <a:latin typeface="Times New Roman"/>
                <a:cs typeface="Times New Roman"/>
              </a:rPr>
              <a:t>es it to </a:t>
            </a:r>
            <a:r>
              <a:rPr sz="1800" spc="-5" dirty="0">
                <a:latin typeface="Times New Roman"/>
                <a:cs typeface="Times New Roman"/>
              </a:rPr>
              <a:t>return </a:t>
            </a:r>
            <a:r>
              <a:rPr sz="1800" dirty="0">
                <a:latin typeface="Times New Roman"/>
                <a:cs typeface="Times New Roman"/>
              </a:rPr>
              <a:t>from a blocking </a:t>
            </a:r>
            <a:r>
              <a:rPr sz="1800" spc="-5" dirty="0">
                <a:latin typeface="Times New Roman"/>
                <a:cs typeface="Times New Roman"/>
              </a:rPr>
              <a:t>method </a:t>
            </a:r>
            <a:r>
              <a:rPr sz="1800" dirty="0">
                <a:latin typeface="Times New Roman"/>
                <a:cs typeface="Times New Roman"/>
              </a:rPr>
              <a:t>call </a:t>
            </a:r>
            <a:r>
              <a:rPr sz="1800" spc="-5" dirty="0">
                <a:latin typeface="Times New Roman"/>
                <a:cs typeface="Times New Roman"/>
              </a:rPr>
              <a:t>such </a:t>
            </a:r>
            <a:r>
              <a:rPr sz="1800" dirty="0">
                <a:latin typeface="Times New Roman"/>
                <a:cs typeface="Times New Roman"/>
              </a:rPr>
              <a:t>as</a:t>
            </a:r>
            <a:r>
              <a:rPr sz="1800" spc="70" dirty="0">
                <a:latin typeface="Times New Roman"/>
                <a:cs typeface="Times New Roman"/>
              </a:rPr>
              <a:t> </a:t>
            </a:r>
            <a:r>
              <a:rPr sz="1800" i="1" spc="-5" dirty="0">
                <a:latin typeface="Times New Roman"/>
                <a:cs typeface="Times New Roman"/>
              </a:rPr>
              <a:t>sleep()</a:t>
            </a:r>
            <a:r>
              <a:rPr sz="1800" spc="-5" dirty="0">
                <a:latin typeface="Times New Roman"/>
                <a:cs typeface="Times New Roman"/>
              </a:rPr>
              <a:t>.</a:t>
            </a:r>
            <a:endParaRPr sz="1800">
              <a:latin typeface="Times New Roman"/>
              <a:cs typeface="Times New Roman"/>
            </a:endParaRPr>
          </a:p>
          <a:p>
            <a:pPr marL="85090">
              <a:lnSpc>
                <a:spcPct val="100000"/>
              </a:lnSpc>
              <a:spcBef>
                <a:spcPts val="500"/>
              </a:spcBef>
            </a:pPr>
            <a:r>
              <a:rPr sz="1800" b="1" i="1" spc="-10" dirty="0">
                <a:latin typeface="Times New Roman"/>
                <a:cs typeface="Times New Roman"/>
              </a:rPr>
              <a:t>nt</a:t>
            </a:r>
            <a:r>
              <a:rPr sz="1800" b="1" i="1" dirty="0">
                <a:latin typeface="Times New Roman"/>
                <a:cs typeface="Times New Roman"/>
              </a:rPr>
              <a:t> </a:t>
            </a:r>
            <a:r>
              <a:rPr sz="1800" b="1" i="1" spc="-5" dirty="0">
                <a:latin typeface="Times New Roman"/>
                <a:cs typeface="Times New Roman"/>
              </a:rPr>
              <a:t>nanosecs)</a:t>
            </a:r>
            <a:endParaRPr sz="1800">
              <a:latin typeface="Times New Roman"/>
              <a:cs typeface="Times New Roman"/>
            </a:endParaRPr>
          </a:p>
          <a:p>
            <a:pPr marL="168275" marR="324485" indent="-70485">
              <a:lnSpc>
                <a:spcPct val="100000"/>
              </a:lnSpc>
            </a:pPr>
            <a:r>
              <a:rPr sz="1800" dirty="0">
                <a:latin typeface="Times New Roman"/>
                <a:cs typeface="Times New Roman"/>
              </a:rPr>
              <a:t>d </a:t>
            </a:r>
            <a:r>
              <a:rPr sz="1800" spc="-5" dirty="0">
                <a:latin typeface="Times New Roman"/>
                <a:cs typeface="Times New Roman"/>
              </a:rPr>
              <a:t>until </a:t>
            </a:r>
            <a:r>
              <a:rPr sz="1800">
                <a:latin typeface="Times New Roman"/>
                <a:cs typeface="Times New Roman"/>
              </a:rPr>
              <a:t>a </a:t>
            </a:r>
            <a:r>
              <a:rPr sz="1800" smtClean="0">
                <a:latin typeface="Times New Roman"/>
                <a:cs typeface="Times New Roman"/>
              </a:rPr>
              <a:t>call </a:t>
            </a:r>
            <a:r>
              <a:rPr sz="1800" spc="-5" smtClean="0">
                <a:latin typeface="Times New Roman"/>
                <a:cs typeface="Times New Roman"/>
              </a:rPr>
              <a:t>made </a:t>
            </a:r>
            <a:r>
              <a:rPr sz="1800" smtClean="0">
                <a:latin typeface="Times New Roman"/>
                <a:cs typeface="Times New Roman"/>
              </a:rPr>
              <a:t>to </a:t>
            </a:r>
            <a:r>
              <a:rPr sz="1800" i="1" spc="-5" smtClean="0">
                <a:latin typeface="Times New Roman"/>
                <a:cs typeface="Times New Roman"/>
              </a:rPr>
              <a:t>notify</a:t>
            </a:r>
            <a:r>
              <a:rPr sz="1800" i="1" spc="-5" dirty="0">
                <a:latin typeface="Times New Roman"/>
                <a:cs typeface="Times New Roman"/>
              </a:rPr>
              <a:t>() </a:t>
            </a:r>
            <a:r>
              <a:rPr sz="1800" dirty="0">
                <a:latin typeface="Times New Roman"/>
                <a:cs typeface="Times New Roman"/>
              </a:rPr>
              <a:t>or </a:t>
            </a:r>
            <a:r>
              <a:rPr sz="1800" i="1" spc="-5" dirty="0">
                <a:latin typeface="Times New Roman"/>
                <a:cs typeface="Times New Roman"/>
              </a:rPr>
              <a:t>notifyAll() </a:t>
            </a:r>
            <a:r>
              <a:rPr sz="1800" dirty="0">
                <a:latin typeface="Times New Roman"/>
                <a:cs typeface="Times New Roman"/>
              </a:rPr>
              <a:t>on </a:t>
            </a:r>
            <a:r>
              <a:rPr sz="1800" i="1" dirty="0">
                <a:latin typeface="Times New Roman"/>
                <a:cs typeface="Times New Roman"/>
              </a:rPr>
              <a:t>object </a:t>
            </a:r>
            <a:r>
              <a:rPr sz="1800" dirty="0">
                <a:latin typeface="Times New Roman"/>
                <a:cs typeface="Times New Roman"/>
              </a:rPr>
              <a:t>wakes  is interrupted, or the specified </a:t>
            </a:r>
            <a:r>
              <a:rPr sz="1800" spc="-5" dirty="0">
                <a:latin typeface="Times New Roman"/>
                <a:cs typeface="Times New Roman"/>
              </a:rPr>
              <a:t>time </a:t>
            </a:r>
            <a:r>
              <a:rPr sz="1800" dirty="0">
                <a:latin typeface="Times New Roman"/>
                <a:cs typeface="Times New Roman"/>
              </a:rPr>
              <a:t>has</a:t>
            </a:r>
            <a:r>
              <a:rPr sz="1800" spc="-5" dirty="0">
                <a:latin typeface="Times New Roman"/>
                <a:cs typeface="Times New Roman"/>
              </a:rPr>
              <a:t> </a:t>
            </a:r>
            <a:r>
              <a:rPr sz="1800" dirty="0">
                <a:latin typeface="Times New Roman"/>
                <a:cs typeface="Times New Roman"/>
              </a:rPr>
              <a:t>elapsed.</a:t>
            </a:r>
            <a:endParaRPr sz="1800">
              <a:latin typeface="Times New Roman"/>
              <a:cs typeface="Times New Roman"/>
            </a:endParaRPr>
          </a:p>
          <a:p>
            <a:pPr marL="124460">
              <a:lnSpc>
                <a:spcPct val="100000"/>
              </a:lnSpc>
              <a:spcBef>
                <a:spcPts val="500"/>
              </a:spcBef>
            </a:pPr>
            <a:r>
              <a:rPr sz="1800" b="1" i="1" dirty="0">
                <a:latin typeface="Times New Roman"/>
                <a:cs typeface="Times New Roman"/>
              </a:rPr>
              <a:t>All()</a:t>
            </a:r>
            <a:endParaRPr sz="1800">
              <a:latin typeface="Times New Roman"/>
              <a:cs typeface="Times New Roman"/>
            </a:endParaRPr>
          </a:p>
          <a:p>
            <a:pPr marL="116839">
              <a:lnSpc>
                <a:spcPct val="100000"/>
              </a:lnSpc>
            </a:pPr>
            <a:r>
              <a:rPr sz="1800" dirty="0">
                <a:latin typeface="Times New Roman"/>
                <a:cs typeface="Times New Roman"/>
              </a:rPr>
              <a:t>e or all of any threads that have called </a:t>
            </a:r>
            <a:r>
              <a:rPr sz="1800" i="1" spc="-5" dirty="0">
                <a:latin typeface="Times New Roman"/>
                <a:cs typeface="Times New Roman"/>
              </a:rPr>
              <a:t>wait() </a:t>
            </a:r>
            <a:r>
              <a:rPr sz="1800" dirty="0">
                <a:latin typeface="Times New Roman"/>
                <a:cs typeface="Times New Roman"/>
              </a:rPr>
              <a:t>on</a:t>
            </a:r>
            <a:r>
              <a:rPr sz="1800" spc="75" dirty="0">
                <a:latin typeface="Times New Roman"/>
                <a:cs typeface="Times New Roman"/>
              </a:rPr>
              <a:t> </a:t>
            </a:r>
            <a:r>
              <a:rPr sz="1800" i="1" dirty="0">
                <a:latin typeface="Times New Roman"/>
                <a:cs typeface="Times New Roman"/>
              </a:rPr>
              <a:t>object</a:t>
            </a:r>
            <a:r>
              <a:rPr sz="1800" dirty="0">
                <a:latin typeface="Times New Roman"/>
                <a:cs typeface="Times New Roman"/>
              </a:rPr>
              <a:t>.</a:t>
            </a:r>
            <a:endParaRPr sz="1800">
              <a:latin typeface="Times New Roman"/>
              <a:cs typeface="Times New Roman"/>
            </a:endParaRPr>
          </a:p>
        </p:txBody>
      </p:sp>
      <p:sp>
        <p:nvSpPr>
          <p:cNvPr id="15" name="object 15"/>
          <p:cNvSpPr/>
          <p:nvPr/>
        </p:nvSpPr>
        <p:spPr>
          <a:xfrm>
            <a:off x="530859" y="1888489"/>
            <a:ext cx="8728710" cy="570230"/>
          </a:xfrm>
          <a:custGeom>
            <a:avLst/>
            <a:gdLst/>
            <a:ahLst/>
            <a:cxnLst/>
            <a:rect l="l" t="t" r="r" b="b"/>
            <a:pathLst>
              <a:path w="8728710" h="570230">
                <a:moveTo>
                  <a:pt x="4364990" y="570230"/>
                </a:moveTo>
                <a:lnTo>
                  <a:pt x="0" y="570230"/>
                </a:lnTo>
                <a:lnTo>
                  <a:pt x="0" y="0"/>
                </a:lnTo>
                <a:lnTo>
                  <a:pt x="8728710" y="0"/>
                </a:lnTo>
                <a:lnTo>
                  <a:pt x="8728710" y="570230"/>
                </a:lnTo>
                <a:lnTo>
                  <a:pt x="4364990" y="570230"/>
                </a:lnTo>
                <a:close/>
              </a:path>
            </a:pathLst>
          </a:custGeom>
          <a:ln w="38097">
            <a:solidFill>
              <a:srgbClr val="EC171D"/>
            </a:solidFill>
          </a:ln>
        </p:spPr>
        <p:txBody>
          <a:bodyPr wrap="square" lIns="0" tIns="0" rIns="0" bIns="0" rtlCol="0"/>
          <a:lstStyle/>
          <a:p>
            <a:endParaRPr/>
          </a:p>
        </p:txBody>
      </p:sp>
      <p:sp>
        <p:nvSpPr>
          <p:cNvPr id="16" name="object 16"/>
          <p:cNvSpPr/>
          <p:nvPr/>
        </p:nvSpPr>
        <p:spPr>
          <a:xfrm>
            <a:off x="530859" y="2499360"/>
            <a:ext cx="8728710" cy="619760"/>
          </a:xfrm>
          <a:custGeom>
            <a:avLst/>
            <a:gdLst/>
            <a:ahLst/>
            <a:cxnLst/>
            <a:rect l="l" t="t" r="r" b="b"/>
            <a:pathLst>
              <a:path w="8728710" h="619760">
                <a:moveTo>
                  <a:pt x="4364990" y="619760"/>
                </a:moveTo>
                <a:lnTo>
                  <a:pt x="0" y="619760"/>
                </a:lnTo>
                <a:lnTo>
                  <a:pt x="0" y="0"/>
                </a:lnTo>
                <a:lnTo>
                  <a:pt x="8728710" y="0"/>
                </a:lnTo>
                <a:lnTo>
                  <a:pt x="8728710" y="619760"/>
                </a:lnTo>
                <a:lnTo>
                  <a:pt x="4364990" y="619760"/>
                </a:lnTo>
                <a:close/>
              </a:path>
            </a:pathLst>
          </a:custGeom>
          <a:ln w="38097">
            <a:solidFill>
              <a:srgbClr val="EC171D"/>
            </a:solidFill>
          </a:ln>
        </p:spPr>
        <p:txBody>
          <a:bodyPr wrap="square" lIns="0" tIns="0" rIns="0" bIns="0" rtlCol="0"/>
          <a:lstStyle/>
          <a:p>
            <a:endParaRPr/>
          </a:p>
        </p:txBody>
      </p:sp>
      <p:sp>
        <p:nvSpPr>
          <p:cNvPr id="17" name="object 17"/>
          <p:cNvSpPr/>
          <p:nvPr/>
        </p:nvSpPr>
        <p:spPr>
          <a:xfrm>
            <a:off x="530859" y="3163570"/>
            <a:ext cx="8728710" cy="816610"/>
          </a:xfrm>
          <a:custGeom>
            <a:avLst/>
            <a:gdLst/>
            <a:ahLst/>
            <a:cxnLst/>
            <a:rect l="l" t="t" r="r" b="b"/>
            <a:pathLst>
              <a:path w="8728710" h="816610">
                <a:moveTo>
                  <a:pt x="4364990" y="816609"/>
                </a:moveTo>
                <a:lnTo>
                  <a:pt x="0" y="816609"/>
                </a:lnTo>
                <a:lnTo>
                  <a:pt x="0" y="0"/>
                </a:lnTo>
                <a:lnTo>
                  <a:pt x="8728710" y="0"/>
                </a:lnTo>
                <a:lnTo>
                  <a:pt x="8728710" y="816609"/>
                </a:lnTo>
                <a:lnTo>
                  <a:pt x="4364990" y="816609"/>
                </a:lnTo>
                <a:close/>
              </a:path>
            </a:pathLst>
          </a:custGeom>
          <a:ln w="38097">
            <a:solidFill>
              <a:srgbClr val="EC171D"/>
            </a:solidFill>
          </a:ln>
        </p:spPr>
        <p:txBody>
          <a:bodyPr wrap="square" lIns="0" tIns="0" rIns="0" bIns="0" rtlCol="0"/>
          <a:lstStyle/>
          <a:p>
            <a:endParaRPr/>
          </a:p>
        </p:txBody>
      </p:sp>
      <p:sp>
        <p:nvSpPr>
          <p:cNvPr id="18" name="object 18"/>
          <p:cNvSpPr/>
          <p:nvPr/>
        </p:nvSpPr>
        <p:spPr>
          <a:xfrm>
            <a:off x="530859" y="4008120"/>
            <a:ext cx="8728710" cy="603250"/>
          </a:xfrm>
          <a:custGeom>
            <a:avLst/>
            <a:gdLst/>
            <a:ahLst/>
            <a:cxnLst/>
            <a:rect l="l" t="t" r="r" b="b"/>
            <a:pathLst>
              <a:path w="8728710" h="603250">
                <a:moveTo>
                  <a:pt x="4364990" y="603249"/>
                </a:moveTo>
                <a:lnTo>
                  <a:pt x="0" y="603249"/>
                </a:lnTo>
                <a:lnTo>
                  <a:pt x="0" y="0"/>
                </a:lnTo>
                <a:lnTo>
                  <a:pt x="8728710" y="0"/>
                </a:lnTo>
                <a:lnTo>
                  <a:pt x="8728710" y="603249"/>
                </a:lnTo>
                <a:lnTo>
                  <a:pt x="4364990" y="603249"/>
                </a:lnTo>
                <a:close/>
              </a:path>
            </a:pathLst>
          </a:custGeom>
          <a:ln w="38097">
            <a:solidFill>
              <a:srgbClr val="EC171D"/>
            </a:solidFill>
          </a:ln>
        </p:spPr>
        <p:txBody>
          <a:bodyPr wrap="square" lIns="0" tIns="0" rIns="0" bIns="0" rtlCol="0"/>
          <a:lstStyle/>
          <a:p>
            <a:endParaRPr/>
          </a:p>
        </p:txBody>
      </p:sp>
      <p:sp>
        <p:nvSpPr>
          <p:cNvPr id="24" name="object 24"/>
          <p:cNvSpPr/>
          <p:nvPr/>
        </p:nvSpPr>
        <p:spPr>
          <a:xfrm>
            <a:off x="8272780" y="1506219"/>
            <a:ext cx="975360" cy="273050"/>
          </a:xfrm>
          <a:custGeom>
            <a:avLst/>
            <a:gdLst/>
            <a:ahLst/>
            <a:cxnLst/>
            <a:rect l="l" t="t" r="r" b="b"/>
            <a:pathLst>
              <a:path w="975359" h="273050">
                <a:moveTo>
                  <a:pt x="487679" y="0"/>
                </a:moveTo>
                <a:lnTo>
                  <a:pt x="413918" y="1447"/>
                </a:lnTo>
                <a:lnTo>
                  <a:pt x="344085" y="5660"/>
                </a:lnTo>
                <a:lnTo>
                  <a:pt x="278831" y="12443"/>
                </a:lnTo>
                <a:lnTo>
                  <a:pt x="218810" y="21602"/>
                </a:lnTo>
                <a:lnTo>
                  <a:pt x="164674" y="32942"/>
                </a:lnTo>
                <a:lnTo>
                  <a:pt x="117076" y="46269"/>
                </a:lnTo>
                <a:lnTo>
                  <a:pt x="76669" y="61388"/>
                </a:lnTo>
                <a:lnTo>
                  <a:pt x="20037" y="96223"/>
                </a:lnTo>
                <a:lnTo>
                  <a:pt x="0" y="135889"/>
                </a:lnTo>
                <a:lnTo>
                  <a:pt x="5118" y="156545"/>
                </a:lnTo>
                <a:lnTo>
                  <a:pt x="44105" y="194456"/>
                </a:lnTo>
                <a:lnTo>
                  <a:pt x="117076" y="226574"/>
                </a:lnTo>
                <a:lnTo>
                  <a:pt x="164674" y="239988"/>
                </a:lnTo>
                <a:lnTo>
                  <a:pt x="218810" y="251386"/>
                </a:lnTo>
                <a:lnTo>
                  <a:pt x="278831" y="260580"/>
                </a:lnTo>
                <a:lnTo>
                  <a:pt x="344085" y="267382"/>
                </a:lnTo>
                <a:lnTo>
                  <a:pt x="413918" y="271601"/>
                </a:lnTo>
                <a:lnTo>
                  <a:pt x="487679" y="273050"/>
                </a:lnTo>
                <a:lnTo>
                  <a:pt x="561441" y="271601"/>
                </a:lnTo>
                <a:lnTo>
                  <a:pt x="631274" y="267382"/>
                </a:lnTo>
                <a:lnTo>
                  <a:pt x="696528" y="260580"/>
                </a:lnTo>
                <a:lnTo>
                  <a:pt x="756549" y="251386"/>
                </a:lnTo>
                <a:lnTo>
                  <a:pt x="810685" y="239988"/>
                </a:lnTo>
                <a:lnTo>
                  <a:pt x="858283" y="226574"/>
                </a:lnTo>
                <a:lnTo>
                  <a:pt x="898690" y="211334"/>
                </a:lnTo>
                <a:lnTo>
                  <a:pt x="955322" y="176131"/>
                </a:lnTo>
                <a:lnTo>
                  <a:pt x="975360" y="135889"/>
                </a:lnTo>
                <a:lnTo>
                  <a:pt x="970241" y="115549"/>
                </a:lnTo>
                <a:lnTo>
                  <a:pt x="931254" y="78104"/>
                </a:lnTo>
                <a:lnTo>
                  <a:pt x="858283" y="46269"/>
                </a:lnTo>
                <a:lnTo>
                  <a:pt x="810685" y="32942"/>
                </a:lnTo>
                <a:lnTo>
                  <a:pt x="756549" y="21602"/>
                </a:lnTo>
                <a:lnTo>
                  <a:pt x="696528" y="12443"/>
                </a:lnTo>
                <a:lnTo>
                  <a:pt x="631274" y="5660"/>
                </a:lnTo>
                <a:lnTo>
                  <a:pt x="561441" y="1447"/>
                </a:lnTo>
                <a:lnTo>
                  <a:pt x="487679" y="0"/>
                </a:lnTo>
                <a:close/>
              </a:path>
            </a:pathLst>
          </a:custGeom>
          <a:solidFill>
            <a:srgbClr val="FFFFFF"/>
          </a:solidFill>
        </p:spPr>
        <p:txBody>
          <a:bodyPr wrap="square" lIns="0" tIns="0" rIns="0" bIns="0" rtlCol="0"/>
          <a:lstStyle/>
          <a:p>
            <a:endParaRPr/>
          </a:p>
        </p:txBody>
      </p:sp>
      <p:sp>
        <p:nvSpPr>
          <p:cNvPr id="26" name="object 26"/>
          <p:cNvSpPr/>
          <p:nvPr/>
        </p:nvSpPr>
        <p:spPr>
          <a:xfrm>
            <a:off x="8272780" y="1506219"/>
            <a:ext cx="0" cy="0"/>
          </a:xfrm>
          <a:custGeom>
            <a:avLst/>
            <a:gdLst/>
            <a:ahLst/>
            <a:cxnLst/>
            <a:rect l="l" t="t" r="r" b="b"/>
            <a:pathLst>
              <a:path>
                <a:moveTo>
                  <a:pt x="0" y="0"/>
                </a:moveTo>
                <a:lnTo>
                  <a:pt x="0" y="0"/>
                </a:lnTo>
              </a:path>
            </a:pathLst>
          </a:custGeom>
          <a:ln w="33425">
            <a:solidFill>
              <a:srgbClr val="000000"/>
            </a:solidFill>
          </a:ln>
        </p:spPr>
        <p:txBody>
          <a:bodyPr wrap="square" lIns="0" tIns="0" rIns="0" bIns="0" rtlCol="0"/>
          <a:lstStyle/>
          <a:p>
            <a:endParaRPr/>
          </a:p>
        </p:txBody>
      </p:sp>
      <p:sp>
        <p:nvSpPr>
          <p:cNvPr id="27" name="object 27"/>
          <p:cNvSpPr/>
          <p:nvPr/>
        </p:nvSpPr>
        <p:spPr>
          <a:xfrm>
            <a:off x="9249409" y="1779270"/>
            <a:ext cx="0" cy="0"/>
          </a:xfrm>
          <a:custGeom>
            <a:avLst/>
            <a:gdLst/>
            <a:ahLst/>
            <a:cxnLst/>
            <a:rect l="l" t="t" r="r" b="b"/>
            <a:pathLst>
              <a:path>
                <a:moveTo>
                  <a:pt x="0" y="0"/>
                </a:moveTo>
                <a:lnTo>
                  <a:pt x="0" y="0"/>
                </a:lnTo>
              </a:path>
            </a:pathLst>
          </a:custGeom>
          <a:ln w="33425">
            <a:solidFill>
              <a:srgbClr val="000000"/>
            </a:solidFill>
          </a:ln>
        </p:spPr>
        <p:txBody>
          <a:bodyPr wrap="square" lIns="0" tIns="0" rIns="0" bIns="0" rtlCol="0"/>
          <a:lstStyle/>
          <a:p>
            <a:endParaRPr/>
          </a:p>
        </p:txBody>
      </p:sp>
      <p:sp>
        <p:nvSpPr>
          <p:cNvPr id="30" name="object 30"/>
          <p:cNvSpPr/>
          <p:nvPr/>
        </p:nvSpPr>
        <p:spPr>
          <a:xfrm>
            <a:off x="8272780" y="1430019"/>
            <a:ext cx="0" cy="0"/>
          </a:xfrm>
          <a:custGeom>
            <a:avLst/>
            <a:gdLst/>
            <a:ahLst/>
            <a:cxnLst/>
            <a:rect l="l" t="t" r="r" b="b"/>
            <a:pathLst>
              <a:path>
                <a:moveTo>
                  <a:pt x="0" y="0"/>
                </a:moveTo>
                <a:lnTo>
                  <a:pt x="0" y="0"/>
                </a:lnTo>
              </a:path>
            </a:pathLst>
          </a:custGeom>
          <a:ln w="33425">
            <a:solidFill>
              <a:srgbClr val="000000"/>
            </a:solidFill>
          </a:ln>
        </p:spPr>
        <p:txBody>
          <a:bodyPr wrap="square" lIns="0" tIns="0" rIns="0" bIns="0" rtlCol="0"/>
          <a:lstStyle/>
          <a:p>
            <a:endParaRPr/>
          </a:p>
        </p:txBody>
      </p:sp>
      <p:sp>
        <p:nvSpPr>
          <p:cNvPr id="31" name="object 31"/>
          <p:cNvSpPr/>
          <p:nvPr/>
        </p:nvSpPr>
        <p:spPr>
          <a:xfrm>
            <a:off x="9249409" y="1706879"/>
            <a:ext cx="0" cy="0"/>
          </a:xfrm>
          <a:custGeom>
            <a:avLst/>
            <a:gdLst/>
            <a:ahLst/>
            <a:cxnLst/>
            <a:rect l="l" t="t" r="r" b="b"/>
            <a:pathLst>
              <a:path>
                <a:moveTo>
                  <a:pt x="0" y="0"/>
                </a:moveTo>
                <a:lnTo>
                  <a:pt x="0" y="0"/>
                </a:lnTo>
              </a:path>
            </a:pathLst>
          </a:custGeom>
          <a:ln w="33425">
            <a:solidFill>
              <a:srgbClr val="000000"/>
            </a:solidFill>
          </a:ln>
        </p:spPr>
        <p:txBody>
          <a:bodyPr wrap="square" lIns="0" tIns="0" rIns="0" bIns="0" rtlCol="0"/>
          <a:lstStyle/>
          <a:p>
            <a:endParaRPr/>
          </a:p>
        </p:txBody>
      </p:sp>
      <p:sp>
        <p:nvSpPr>
          <p:cNvPr id="34" name="object 34"/>
          <p:cNvSpPr/>
          <p:nvPr/>
        </p:nvSpPr>
        <p:spPr>
          <a:xfrm>
            <a:off x="7141209" y="2386329"/>
            <a:ext cx="72390" cy="83820"/>
          </a:xfrm>
          <a:custGeom>
            <a:avLst/>
            <a:gdLst/>
            <a:ahLst/>
            <a:cxnLst/>
            <a:rect l="l" t="t" r="r" b="b"/>
            <a:pathLst>
              <a:path w="72390" h="83819">
                <a:moveTo>
                  <a:pt x="72390" y="0"/>
                </a:moveTo>
                <a:lnTo>
                  <a:pt x="0" y="43180"/>
                </a:lnTo>
                <a:lnTo>
                  <a:pt x="63500" y="83820"/>
                </a:lnTo>
                <a:lnTo>
                  <a:pt x="72390" y="0"/>
                </a:lnTo>
                <a:close/>
              </a:path>
            </a:pathLst>
          </a:custGeom>
          <a:solidFill>
            <a:srgbClr val="000000"/>
          </a:solidFill>
        </p:spPr>
        <p:txBody>
          <a:bodyPr wrap="square" lIns="0" tIns="0" rIns="0" bIns="0" rtlCol="0"/>
          <a:lstStyle/>
          <a:p>
            <a:endParaRPr/>
          </a:p>
        </p:txBody>
      </p:sp>
      <p:sp>
        <p:nvSpPr>
          <p:cNvPr id="36" name="object 36"/>
          <p:cNvSpPr/>
          <p:nvPr/>
        </p:nvSpPr>
        <p:spPr>
          <a:xfrm>
            <a:off x="7092950" y="2835910"/>
            <a:ext cx="83820" cy="68580"/>
          </a:xfrm>
          <a:custGeom>
            <a:avLst/>
            <a:gdLst/>
            <a:ahLst/>
            <a:cxnLst/>
            <a:rect l="l" t="t" r="r" b="b"/>
            <a:pathLst>
              <a:path w="83820" h="68580">
                <a:moveTo>
                  <a:pt x="0" y="0"/>
                </a:moveTo>
                <a:lnTo>
                  <a:pt x="31750" y="68579"/>
                </a:lnTo>
                <a:lnTo>
                  <a:pt x="83820" y="2539"/>
                </a:lnTo>
                <a:lnTo>
                  <a:pt x="0" y="0"/>
                </a:lnTo>
                <a:close/>
              </a:path>
            </a:pathLst>
          </a:custGeom>
          <a:solidFill>
            <a:srgbClr val="000000"/>
          </a:solidFill>
        </p:spPr>
        <p:txBody>
          <a:bodyPr wrap="square" lIns="0" tIns="0" rIns="0" bIns="0" rtlCol="0"/>
          <a:lstStyle/>
          <a:p>
            <a:endParaRPr/>
          </a:p>
        </p:txBody>
      </p:sp>
      <p:sp>
        <p:nvSpPr>
          <p:cNvPr id="38" name="object 38"/>
          <p:cNvSpPr/>
          <p:nvPr/>
        </p:nvSpPr>
        <p:spPr>
          <a:xfrm>
            <a:off x="7114540" y="3348990"/>
            <a:ext cx="74930" cy="82550"/>
          </a:xfrm>
          <a:custGeom>
            <a:avLst/>
            <a:gdLst/>
            <a:ahLst/>
            <a:cxnLst/>
            <a:rect l="l" t="t" r="r" b="b"/>
            <a:pathLst>
              <a:path w="74929" h="82550">
                <a:moveTo>
                  <a:pt x="60959" y="0"/>
                </a:moveTo>
                <a:lnTo>
                  <a:pt x="0" y="43180"/>
                </a:lnTo>
                <a:lnTo>
                  <a:pt x="74929" y="82550"/>
                </a:lnTo>
                <a:lnTo>
                  <a:pt x="60959" y="0"/>
                </a:lnTo>
                <a:close/>
              </a:path>
            </a:pathLst>
          </a:custGeom>
          <a:solidFill>
            <a:srgbClr val="000000"/>
          </a:solidFill>
        </p:spPr>
        <p:txBody>
          <a:bodyPr wrap="square" lIns="0" tIns="0" rIns="0" bIns="0" rtlCol="0"/>
          <a:lstStyle/>
          <a:p>
            <a:endParaRPr/>
          </a:p>
        </p:txBody>
      </p:sp>
      <p:sp>
        <p:nvSpPr>
          <p:cNvPr id="45" name="object 45"/>
          <p:cNvSpPr/>
          <p:nvPr/>
        </p:nvSpPr>
        <p:spPr>
          <a:xfrm>
            <a:off x="6021070" y="2655570"/>
            <a:ext cx="149860" cy="200660"/>
          </a:xfrm>
          <a:custGeom>
            <a:avLst/>
            <a:gdLst/>
            <a:ahLst/>
            <a:cxnLst/>
            <a:rect l="l" t="t" r="r" b="b"/>
            <a:pathLst>
              <a:path w="149860" h="200660">
                <a:moveTo>
                  <a:pt x="0" y="0"/>
                </a:moveTo>
                <a:lnTo>
                  <a:pt x="149859" y="200659"/>
                </a:lnTo>
              </a:path>
            </a:pathLst>
          </a:custGeom>
          <a:ln w="19048">
            <a:solidFill>
              <a:srgbClr val="FF3300"/>
            </a:solidFill>
          </a:ln>
        </p:spPr>
        <p:txBody>
          <a:bodyPr wrap="square" lIns="0" tIns="0" rIns="0" bIns="0" rtlCol="0"/>
          <a:lstStyle/>
          <a:p>
            <a:endParaRPr/>
          </a:p>
        </p:txBody>
      </p:sp>
      <p:sp>
        <p:nvSpPr>
          <p:cNvPr id="51" name="object 51"/>
          <p:cNvSpPr/>
          <p:nvPr/>
        </p:nvSpPr>
        <p:spPr>
          <a:xfrm>
            <a:off x="5595620" y="3707129"/>
            <a:ext cx="24130" cy="25400"/>
          </a:xfrm>
          <a:custGeom>
            <a:avLst/>
            <a:gdLst/>
            <a:ahLst/>
            <a:cxnLst/>
            <a:rect l="l" t="t" r="r" b="b"/>
            <a:pathLst>
              <a:path w="24129" h="25400">
                <a:moveTo>
                  <a:pt x="24129" y="0"/>
                </a:moveTo>
                <a:lnTo>
                  <a:pt x="0" y="25400"/>
                </a:lnTo>
              </a:path>
            </a:pathLst>
          </a:custGeom>
          <a:ln w="19048">
            <a:solidFill>
              <a:srgbClr val="000000"/>
            </a:solidFill>
          </a:ln>
        </p:spPr>
        <p:txBody>
          <a:bodyPr wrap="square" lIns="0" tIns="0" rIns="0" bIns="0" rtlCol="0"/>
          <a:lstStyle/>
          <a:p>
            <a:endParaRPr/>
          </a:p>
        </p:txBody>
      </p:sp>
      <p:sp>
        <p:nvSpPr>
          <p:cNvPr id="52" name="object 52"/>
          <p:cNvSpPr/>
          <p:nvPr/>
        </p:nvSpPr>
        <p:spPr>
          <a:xfrm>
            <a:off x="5495290" y="3807459"/>
            <a:ext cx="24130" cy="24130"/>
          </a:xfrm>
          <a:custGeom>
            <a:avLst/>
            <a:gdLst/>
            <a:ahLst/>
            <a:cxnLst/>
            <a:rect l="l" t="t" r="r" b="b"/>
            <a:pathLst>
              <a:path w="24129" h="24129">
                <a:moveTo>
                  <a:pt x="24130" y="0"/>
                </a:moveTo>
                <a:lnTo>
                  <a:pt x="0" y="24129"/>
                </a:lnTo>
              </a:path>
            </a:pathLst>
          </a:custGeom>
          <a:ln w="19048">
            <a:solidFill>
              <a:srgbClr val="000000"/>
            </a:solidFill>
          </a:ln>
        </p:spPr>
        <p:txBody>
          <a:bodyPr wrap="square" lIns="0" tIns="0" rIns="0" bIns="0" rtlCol="0"/>
          <a:lstStyle/>
          <a:p>
            <a:endParaRPr/>
          </a:p>
        </p:txBody>
      </p:sp>
      <p:sp>
        <p:nvSpPr>
          <p:cNvPr id="53" name="object 53"/>
          <p:cNvSpPr/>
          <p:nvPr/>
        </p:nvSpPr>
        <p:spPr>
          <a:xfrm>
            <a:off x="5393690" y="3882390"/>
            <a:ext cx="25400" cy="24130"/>
          </a:xfrm>
          <a:custGeom>
            <a:avLst/>
            <a:gdLst/>
            <a:ahLst/>
            <a:cxnLst/>
            <a:rect l="l" t="t" r="r" b="b"/>
            <a:pathLst>
              <a:path w="25400" h="24129">
                <a:moveTo>
                  <a:pt x="25400" y="0"/>
                </a:moveTo>
                <a:lnTo>
                  <a:pt x="0" y="24130"/>
                </a:lnTo>
              </a:path>
            </a:pathLst>
          </a:custGeom>
          <a:ln w="19048">
            <a:solidFill>
              <a:srgbClr val="000000"/>
            </a:solidFill>
          </a:ln>
        </p:spPr>
        <p:txBody>
          <a:bodyPr wrap="square" lIns="0" tIns="0" rIns="0" bIns="0" rtlCol="0"/>
          <a:lstStyle/>
          <a:p>
            <a:endParaRPr/>
          </a:p>
        </p:txBody>
      </p:sp>
      <p:sp>
        <p:nvSpPr>
          <p:cNvPr id="54" name="object 54"/>
          <p:cNvSpPr/>
          <p:nvPr/>
        </p:nvSpPr>
        <p:spPr>
          <a:xfrm>
            <a:off x="5293359" y="3982720"/>
            <a:ext cx="25400" cy="24130"/>
          </a:xfrm>
          <a:custGeom>
            <a:avLst/>
            <a:gdLst/>
            <a:ahLst/>
            <a:cxnLst/>
            <a:rect l="l" t="t" r="r" b="b"/>
            <a:pathLst>
              <a:path w="25400" h="24129">
                <a:moveTo>
                  <a:pt x="25400" y="0"/>
                </a:moveTo>
                <a:lnTo>
                  <a:pt x="0" y="24129"/>
                </a:lnTo>
              </a:path>
            </a:pathLst>
          </a:custGeom>
          <a:ln w="19048">
            <a:solidFill>
              <a:srgbClr val="000000"/>
            </a:solidFill>
          </a:ln>
        </p:spPr>
        <p:txBody>
          <a:bodyPr wrap="square" lIns="0" tIns="0" rIns="0" bIns="0" rtlCol="0"/>
          <a:lstStyle/>
          <a:p>
            <a:endParaRPr/>
          </a:p>
        </p:txBody>
      </p:sp>
      <p:sp>
        <p:nvSpPr>
          <p:cNvPr id="55" name="object 55"/>
          <p:cNvSpPr/>
          <p:nvPr/>
        </p:nvSpPr>
        <p:spPr>
          <a:xfrm>
            <a:off x="5194300" y="4056379"/>
            <a:ext cx="26670" cy="26670"/>
          </a:xfrm>
          <a:custGeom>
            <a:avLst/>
            <a:gdLst/>
            <a:ahLst/>
            <a:cxnLst/>
            <a:rect l="l" t="t" r="r" b="b"/>
            <a:pathLst>
              <a:path w="26670" h="26670">
                <a:moveTo>
                  <a:pt x="26670" y="0"/>
                </a:moveTo>
                <a:lnTo>
                  <a:pt x="0" y="26670"/>
                </a:lnTo>
              </a:path>
            </a:pathLst>
          </a:custGeom>
          <a:ln w="19048">
            <a:solidFill>
              <a:srgbClr val="000000"/>
            </a:solidFill>
          </a:ln>
        </p:spPr>
        <p:txBody>
          <a:bodyPr wrap="square" lIns="0" tIns="0" rIns="0" bIns="0" rtlCol="0"/>
          <a:lstStyle/>
          <a:p>
            <a:endParaRPr/>
          </a:p>
        </p:txBody>
      </p:sp>
      <p:sp>
        <p:nvSpPr>
          <p:cNvPr id="60" name="object 60"/>
          <p:cNvSpPr/>
          <p:nvPr/>
        </p:nvSpPr>
        <p:spPr>
          <a:xfrm>
            <a:off x="7647940" y="209931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61" name="object 61"/>
          <p:cNvSpPr/>
          <p:nvPr/>
        </p:nvSpPr>
        <p:spPr>
          <a:xfrm>
            <a:off x="7313930" y="243205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64" name="object 64"/>
          <p:cNvSpPr/>
          <p:nvPr/>
        </p:nvSpPr>
        <p:spPr>
          <a:xfrm>
            <a:off x="7604759" y="268351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65" name="object 65"/>
          <p:cNvSpPr/>
          <p:nvPr/>
        </p:nvSpPr>
        <p:spPr>
          <a:xfrm>
            <a:off x="7270750" y="301625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68" name="object 68"/>
          <p:cNvSpPr/>
          <p:nvPr/>
        </p:nvSpPr>
        <p:spPr>
          <a:xfrm>
            <a:off x="7561580" y="326644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69" name="object 69"/>
          <p:cNvSpPr/>
          <p:nvPr/>
        </p:nvSpPr>
        <p:spPr>
          <a:xfrm>
            <a:off x="7228840" y="360045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72" name="object 72"/>
          <p:cNvSpPr/>
          <p:nvPr/>
        </p:nvSpPr>
        <p:spPr>
          <a:xfrm>
            <a:off x="6816090" y="280797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73" name="object 73"/>
          <p:cNvSpPr/>
          <p:nvPr/>
        </p:nvSpPr>
        <p:spPr>
          <a:xfrm>
            <a:off x="6483350" y="314197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75" name="object 75"/>
          <p:cNvSpPr txBox="1"/>
          <p:nvPr/>
        </p:nvSpPr>
        <p:spPr>
          <a:xfrm>
            <a:off x="572769" y="4906009"/>
            <a:ext cx="8634730" cy="1501140"/>
          </a:xfrm>
          <a:prstGeom prst="rect">
            <a:avLst/>
          </a:prstGeom>
        </p:spPr>
        <p:txBody>
          <a:bodyPr vert="horz" wrap="square" lIns="0" tIns="12700" rIns="0" bIns="0" rtlCol="0">
            <a:spAutoFit/>
          </a:bodyPr>
          <a:lstStyle/>
          <a:p>
            <a:pPr marL="12700" marR="201295">
              <a:lnSpc>
                <a:spcPct val="100000"/>
              </a:lnSpc>
              <a:spcBef>
                <a:spcPts val="100"/>
              </a:spcBef>
            </a:pPr>
            <a:r>
              <a:rPr sz="1800" b="1" i="1" dirty="0">
                <a:latin typeface="Times New Roman"/>
                <a:cs typeface="Times New Roman"/>
              </a:rPr>
              <a:t>object.wait() </a:t>
            </a:r>
            <a:r>
              <a:rPr sz="1800" dirty="0">
                <a:latin typeface="Times New Roman"/>
                <a:cs typeface="Times New Roman"/>
              </a:rPr>
              <a:t>and </a:t>
            </a:r>
            <a:r>
              <a:rPr sz="1800" b="1" i="1" dirty="0">
                <a:latin typeface="Times New Roman"/>
                <a:cs typeface="Times New Roman"/>
              </a:rPr>
              <a:t>object.notify() </a:t>
            </a:r>
            <a:r>
              <a:rPr sz="1800" dirty="0">
                <a:latin typeface="Times New Roman"/>
                <a:cs typeface="Times New Roman"/>
              </a:rPr>
              <a:t>are very </a:t>
            </a:r>
            <a:r>
              <a:rPr sz="1800" spc="-5" dirty="0">
                <a:latin typeface="Times New Roman"/>
                <a:cs typeface="Times New Roman"/>
              </a:rPr>
              <a:t>similar </a:t>
            </a:r>
            <a:r>
              <a:rPr sz="1800" dirty="0">
                <a:latin typeface="Times New Roman"/>
                <a:cs typeface="Times New Roman"/>
              </a:rPr>
              <a:t>to the </a:t>
            </a:r>
            <a:r>
              <a:rPr sz="1800" spc="-5" dirty="0">
                <a:latin typeface="Times New Roman"/>
                <a:cs typeface="Times New Roman"/>
              </a:rPr>
              <a:t>semaphore operations. </a:t>
            </a:r>
            <a:r>
              <a:rPr sz="1800" dirty="0">
                <a:latin typeface="Times New Roman"/>
                <a:cs typeface="Times New Roman"/>
              </a:rPr>
              <a:t>E.g. a </a:t>
            </a:r>
            <a:r>
              <a:rPr sz="1800" spc="-5" dirty="0">
                <a:latin typeface="Times New Roman"/>
                <a:cs typeface="Times New Roman"/>
              </a:rPr>
              <a:t>worker  </a:t>
            </a:r>
            <a:r>
              <a:rPr sz="1800" dirty="0">
                <a:latin typeface="Times New Roman"/>
                <a:cs typeface="Times New Roman"/>
              </a:rPr>
              <a:t>thread in </a:t>
            </a:r>
            <a:r>
              <a:rPr sz="1800" spc="-5" dirty="0">
                <a:latin typeface="Times New Roman"/>
                <a:cs typeface="Times New Roman"/>
              </a:rPr>
              <a:t>Figure </a:t>
            </a:r>
            <a:r>
              <a:rPr sz="1800" dirty="0">
                <a:latin typeface="Times New Roman"/>
                <a:cs typeface="Times New Roman"/>
              </a:rPr>
              <a:t>6.5 would </a:t>
            </a:r>
            <a:r>
              <a:rPr sz="1800" spc="-5" dirty="0">
                <a:latin typeface="Times New Roman"/>
                <a:cs typeface="Times New Roman"/>
              </a:rPr>
              <a:t>use </a:t>
            </a:r>
            <a:r>
              <a:rPr sz="1800" b="1" i="1" dirty="0">
                <a:latin typeface="Times New Roman"/>
                <a:cs typeface="Times New Roman"/>
              </a:rPr>
              <a:t>queue.wait() </a:t>
            </a:r>
            <a:r>
              <a:rPr sz="1800" dirty="0">
                <a:latin typeface="Times New Roman"/>
                <a:cs typeface="Times New Roman"/>
              </a:rPr>
              <a:t>to wait for </a:t>
            </a:r>
            <a:r>
              <a:rPr sz="1800" spc="-5" dirty="0">
                <a:latin typeface="Times New Roman"/>
                <a:cs typeface="Times New Roman"/>
              </a:rPr>
              <a:t>incoming</a:t>
            </a:r>
            <a:r>
              <a:rPr sz="1800" spc="45" dirty="0">
                <a:latin typeface="Times New Roman"/>
                <a:cs typeface="Times New Roman"/>
              </a:rPr>
              <a:t> </a:t>
            </a:r>
            <a:r>
              <a:rPr sz="1800" dirty="0">
                <a:latin typeface="Times New Roman"/>
                <a:cs typeface="Times New Roman"/>
              </a:rPr>
              <a:t>requests.</a:t>
            </a:r>
            <a:endParaRPr sz="1800">
              <a:latin typeface="Times New Roman"/>
              <a:cs typeface="Times New Roman"/>
            </a:endParaRPr>
          </a:p>
          <a:p>
            <a:pPr marL="17145" marR="5080">
              <a:lnSpc>
                <a:spcPct val="100000"/>
              </a:lnSpc>
              <a:spcBef>
                <a:spcPts val="820"/>
              </a:spcBef>
            </a:pPr>
            <a:r>
              <a:rPr sz="1800" b="1" i="1" spc="-5" dirty="0">
                <a:latin typeface="Times New Roman"/>
                <a:cs typeface="Times New Roman"/>
              </a:rPr>
              <a:t>synchronized </a:t>
            </a:r>
            <a:r>
              <a:rPr sz="1800" spc="-5" dirty="0">
                <a:latin typeface="Times New Roman"/>
                <a:cs typeface="Times New Roman"/>
              </a:rPr>
              <a:t>methods </a:t>
            </a:r>
            <a:r>
              <a:rPr sz="1800" dirty="0">
                <a:latin typeface="Times New Roman"/>
                <a:cs typeface="Times New Roman"/>
              </a:rPr>
              <a:t>(and code </a:t>
            </a:r>
            <a:r>
              <a:rPr sz="1800" spc="-5" dirty="0">
                <a:latin typeface="Times New Roman"/>
                <a:cs typeface="Times New Roman"/>
              </a:rPr>
              <a:t>blocks) implement </a:t>
            </a:r>
            <a:r>
              <a:rPr sz="1800" dirty="0">
                <a:latin typeface="Times New Roman"/>
                <a:cs typeface="Times New Roman"/>
              </a:rPr>
              <a:t>the </a:t>
            </a:r>
            <a:r>
              <a:rPr sz="1800" i="1" spc="-5" dirty="0">
                <a:latin typeface="Times New Roman"/>
                <a:cs typeface="Times New Roman"/>
              </a:rPr>
              <a:t>monitor </a:t>
            </a:r>
            <a:r>
              <a:rPr sz="1800" dirty="0">
                <a:latin typeface="Times New Roman"/>
                <a:cs typeface="Times New Roman"/>
              </a:rPr>
              <a:t>abstraction. The operations  within a synchronized </a:t>
            </a:r>
            <a:r>
              <a:rPr sz="1800" spc="-5" dirty="0">
                <a:latin typeface="Times New Roman"/>
                <a:cs typeface="Times New Roman"/>
              </a:rPr>
              <a:t>method </a:t>
            </a:r>
            <a:r>
              <a:rPr sz="1800" dirty="0">
                <a:latin typeface="Times New Roman"/>
                <a:cs typeface="Times New Roman"/>
              </a:rPr>
              <a:t>are </a:t>
            </a:r>
            <a:r>
              <a:rPr sz="1800" spc="-5" dirty="0">
                <a:latin typeface="Times New Roman"/>
                <a:cs typeface="Times New Roman"/>
              </a:rPr>
              <a:t>performed </a:t>
            </a:r>
            <a:r>
              <a:rPr sz="1800" dirty="0">
                <a:latin typeface="Times New Roman"/>
                <a:cs typeface="Times New Roman"/>
              </a:rPr>
              <a:t>atomically </a:t>
            </a:r>
            <a:r>
              <a:rPr sz="1800" spc="-5" dirty="0">
                <a:latin typeface="Times New Roman"/>
                <a:cs typeface="Times New Roman"/>
              </a:rPr>
              <a:t>with </a:t>
            </a:r>
            <a:r>
              <a:rPr sz="1800" dirty="0">
                <a:latin typeface="Times New Roman"/>
                <a:cs typeface="Times New Roman"/>
              </a:rPr>
              <a:t>respect to </a:t>
            </a:r>
            <a:r>
              <a:rPr sz="1800" spc="-5" dirty="0">
                <a:latin typeface="Times New Roman"/>
                <a:cs typeface="Times New Roman"/>
              </a:rPr>
              <a:t>other </a:t>
            </a:r>
            <a:r>
              <a:rPr sz="1800" dirty="0">
                <a:latin typeface="Times New Roman"/>
                <a:cs typeface="Times New Roman"/>
              </a:rPr>
              <a:t>synchronized  </a:t>
            </a:r>
            <a:r>
              <a:rPr sz="1800" spc="-5" dirty="0">
                <a:latin typeface="Times New Roman"/>
                <a:cs typeface="Times New Roman"/>
              </a:rPr>
              <a:t>methods </a:t>
            </a:r>
            <a:r>
              <a:rPr sz="1800" dirty="0">
                <a:latin typeface="Times New Roman"/>
                <a:cs typeface="Times New Roman"/>
              </a:rPr>
              <a:t>of the </a:t>
            </a:r>
            <a:r>
              <a:rPr sz="1800" spc="-10" dirty="0">
                <a:latin typeface="Times New Roman"/>
                <a:cs typeface="Times New Roman"/>
              </a:rPr>
              <a:t>same </a:t>
            </a:r>
            <a:r>
              <a:rPr sz="1800" dirty="0">
                <a:latin typeface="Times New Roman"/>
                <a:cs typeface="Times New Roman"/>
              </a:rPr>
              <a:t>object. </a:t>
            </a:r>
            <a:r>
              <a:rPr sz="1800" b="1" i="1" spc="-5" dirty="0">
                <a:latin typeface="Times New Roman"/>
                <a:cs typeface="Times New Roman"/>
              </a:rPr>
              <a:t>synchronized </a:t>
            </a:r>
            <a:r>
              <a:rPr sz="1800" b="1" spc="-5" dirty="0">
                <a:latin typeface="Times New Roman"/>
                <a:cs typeface="Times New Roman"/>
              </a:rPr>
              <a:t>should </a:t>
            </a:r>
            <a:r>
              <a:rPr sz="1800" b="1" spc="-10" dirty="0">
                <a:latin typeface="Times New Roman"/>
                <a:cs typeface="Times New Roman"/>
              </a:rPr>
              <a:t>be </a:t>
            </a:r>
            <a:r>
              <a:rPr sz="1800" b="1" spc="-5" dirty="0">
                <a:latin typeface="Times New Roman"/>
                <a:cs typeface="Times New Roman"/>
              </a:rPr>
              <a:t>used </a:t>
            </a:r>
            <a:r>
              <a:rPr sz="1800" b="1" dirty="0">
                <a:latin typeface="Times New Roman"/>
                <a:cs typeface="Times New Roman"/>
              </a:rPr>
              <a:t>for any </a:t>
            </a:r>
            <a:r>
              <a:rPr sz="1800" b="1" spc="-10" dirty="0">
                <a:latin typeface="Times New Roman"/>
                <a:cs typeface="Times New Roman"/>
              </a:rPr>
              <a:t>methods </a:t>
            </a:r>
            <a:r>
              <a:rPr sz="1800" b="1" spc="-5" dirty="0">
                <a:latin typeface="Times New Roman"/>
                <a:cs typeface="Times New Roman"/>
              </a:rPr>
              <a:t>that update</a:t>
            </a:r>
            <a:r>
              <a:rPr sz="1800" b="1" spc="210" dirty="0">
                <a:latin typeface="Times New Roman"/>
                <a:cs typeface="Times New Roman"/>
              </a:rPr>
              <a:t> </a:t>
            </a:r>
            <a:r>
              <a:rPr sz="1800" b="1" spc="-5" dirty="0">
                <a:latin typeface="Times New Roman"/>
                <a:cs typeface="Times New Roman"/>
              </a:rPr>
              <a:t>the</a:t>
            </a:r>
            <a:endParaRPr sz="1800">
              <a:latin typeface="Times New Roman"/>
              <a:cs typeface="Times New Roman"/>
            </a:endParaRPr>
          </a:p>
        </p:txBody>
      </p:sp>
      <p:sp>
        <p:nvSpPr>
          <p:cNvPr id="76" name="object 76"/>
          <p:cNvSpPr txBox="1"/>
          <p:nvPr/>
        </p:nvSpPr>
        <p:spPr>
          <a:xfrm>
            <a:off x="577850" y="6305550"/>
            <a:ext cx="4201160" cy="39116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state of an </a:t>
            </a:r>
            <a:r>
              <a:rPr sz="1800" b="1" spc="-140" dirty="0">
                <a:latin typeface="Times New Roman"/>
                <a:cs typeface="Times New Roman"/>
              </a:rPr>
              <a:t>object</a:t>
            </a:r>
            <a:r>
              <a:rPr sz="3600" spc="-209" baseline="8101" dirty="0">
                <a:latin typeface="Times New Roman"/>
                <a:cs typeface="Times New Roman"/>
              </a:rPr>
              <a:t>1</a:t>
            </a:r>
            <a:r>
              <a:rPr sz="1800" spc="-140" dirty="0">
                <a:latin typeface="Times New Roman"/>
                <a:cs typeface="Times New Roman"/>
              </a:rPr>
              <a:t>in</a:t>
            </a:r>
            <a:r>
              <a:rPr sz="3600" spc="-209" baseline="8101" dirty="0">
                <a:latin typeface="Times New Roman"/>
                <a:cs typeface="Times New Roman"/>
              </a:rPr>
              <a:t>4</a:t>
            </a:r>
            <a:r>
              <a:rPr sz="1800" spc="-140" dirty="0">
                <a:latin typeface="Times New Roman"/>
                <a:cs typeface="Times New Roman"/>
              </a:rPr>
              <a:t>a </a:t>
            </a:r>
            <a:r>
              <a:rPr sz="1800" dirty="0">
                <a:latin typeface="Times New Roman"/>
                <a:cs typeface="Times New Roman"/>
              </a:rPr>
              <a:t>threaded</a:t>
            </a:r>
            <a:r>
              <a:rPr sz="1800" spc="-140" dirty="0">
                <a:latin typeface="Times New Roman"/>
                <a:cs typeface="Times New Roman"/>
              </a:rPr>
              <a:t> </a:t>
            </a:r>
            <a:r>
              <a:rPr sz="1800" spc="-5" dirty="0">
                <a:latin typeface="Times New Roman"/>
                <a:cs typeface="Times New Roman"/>
              </a:rPr>
              <a:t>environment.</a:t>
            </a:r>
            <a:endParaRPr sz="18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15</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3844290" cy="452120"/>
          </a:xfrm>
          <a:prstGeom prst="rect">
            <a:avLst/>
          </a:prstGeom>
        </p:spPr>
        <p:txBody>
          <a:bodyPr vert="horz" wrap="square" lIns="0" tIns="12700" rIns="0" bIns="0" rtlCol="0">
            <a:spAutoFit/>
          </a:bodyPr>
          <a:lstStyle/>
          <a:p>
            <a:pPr marL="12700">
              <a:lnSpc>
                <a:spcPct val="100000"/>
              </a:lnSpc>
              <a:spcBef>
                <a:spcPts val="100"/>
              </a:spcBef>
            </a:pPr>
            <a:r>
              <a:rPr sz="2800" spc="-5" dirty="0"/>
              <a:t>Threads</a:t>
            </a:r>
            <a:r>
              <a:rPr sz="2800" spc="-30" dirty="0"/>
              <a:t> </a:t>
            </a:r>
            <a:r>
              <a:rPr sz="2800" spc="-5" dirty="0"/>
              <a:t>implementation</a:t>
            </a:r>
            <a:endParaRPr sz="2800"/>
          </a:p>
        </p:txBody>
      </p:sp>
      <p:sp>
        <p:nvSpPr>
          <p:cNvPr id="5" name="object 5"/>
          <p:cNvSpPr txBox="1"/>
          <p:nvPr/>
        </p:nvSpPr>
        <p:spPr>
          <a:xfrm>
            <a:off x="572769" y="1392681"/>
            <a:ext cx="8338184" cy="2357755"/>
          </a:xfrm>
          <a:prstGeom prst="rect">
            <a:avLst/>
          </a:prstGeom>
        </p:spPr>
        <p:txBody>
          <a:bodyPr vert="horz" wrap="square" lIns="0" tIns="59054" rIns="0" bIns="0" rtlCol="0">
            <a:spAutoFit/>
          </a:bodyPr>
          <a:lstStyle/>
          <a:p>
            <a:pPr marL="12700">
              <a:lnSpc>
                <a:spcPct val="100000"/>
              </a:lnSpc>
              <a:spcBef>
                <a:spcPts val="464"/>
              </a:spcBef>
            </a:pPr>
            <a:r>
              <a:rPr sz="2800" spc="-5" dirty="0">
                <a:solidFill>
                  <a:srgbClr val="663300"/>
                </a:solidFill>
                <a:latin typeface="Arial"/>
                <a:cs typeface="Arial"/>
              </a:rPr>
              <a:t>Threads </a:t>
            </a:r>
            <a:r>
              <a:rPr sz="2800" dirty="0">
                <a:solidFill>
                  <a:srgbClr val="663300"/>
                </a:solidFill>
                <a:latin typeface="Arial"/>
                <a:cs typeface="Arial"/>
              </a:rPr>
              <a:t>can </a:t>
            </a:r>
            <a:r>
              <a:rPr sz="2800" spc="-5" dirty="0">
                <a:solidFill>
                  <a:srgbClr val="663300"/>
                </a:solidFill>
                <a:latin typeface="Arial"/>
                <a:cs typeface="Arial"/>
              </a:rPr>
              <a:t>be</a:t>
            </a:r>
            <a:r>
              <a:rPr sz="2800" spc="-15" dirty="0">
                <a:solidFill>
                  <a:srgbClr val="663300"/>
                </a:solidFill>
                <a:latin typeface="Arial"/>
                <a:cs typeface="Arial"/>
              </a:rPr>
              <a:t> </a:t>
            </a:r>
            <a:r>
              <a:rPr sz="2800" spc="-5" dirty="0">
                <a:solidFill>
                  <a:srgbClr val="663300"/>
                </a:solidFill>
                <a:latin typeface="Arial"/>
                <a:cs typeface="Arial"/>
              </a:rPr>
              <a:t>implemented:</a:t>
            </a:r>
            <a:endParaRPr sz="2800">
              <a:latin typeface="Arial"/>
              <a:cs typeface="Arial"/>
            </a:endParaRPr>
          </a:p>
          <a:p>
            <a:pPr marL="755650" indent="-285750">
              <a:lnSpc>
                <a:spcPct val="100000"/>
              </a:lnSpc>
              <a:spcBef>
                <a:spcPts val="259"/>
              </a:spcBef>
              <a:buChar char="–"/>
              <a:tabLst>
                <a:tab pos="755015" algn="l"/>
                <a:tab pos="755650" algn="l"/>
              </a:tabLst>
            </a:pPr>
            <a:r>
              <a:rPr sz="2000" spc="-5" dirty="0">
                <a:solidFill>
                  <a:srgbClr val="663300"/>
                </a:solidFill>
                <a:latin typeface="Arial"/>
                <a:cs typeface="Arial"/>
              </a:rPr>
              <a:t>in the OS </a:t>
            </a:r>
            <a:r>
              <a:rPr sz="2000" dirty="0">
                <a:solidFill>
                  <a:srgbClr val="663300"/>
                </a:solidFill>
                <a:latin typeface="Arial"/>
                <a:cs typeface="Arial"/>
              </a:rPr>
              <a:t>kernel </a:t>
            </a:r>
            <a:r>
              <a:rPr sz="2000" spc="-5" dirty="0">
                <a:solidFill>
                  <a:srgbClr val="663300"/>
                </a:solidFill>
                <a:latin typeface="Arial"/>
                <a:cs typeface="Arial"/>
              </a:rPr>
              <a:t>(Win </a:t>
            </a:r>
            <a:r>
              <a:rPr sz="2000" dirty="0">
                <a:solidFill>
                  <a:srgbClr val="663300"/>
                </a:solidFill>
                <a:latin typeface="Arial"/>
                <a:cs typeface="Arial"/>
              </a:rPr>
              <a:t>NT, Solaris,</a:t>
            </a:r>
            <a:r>
              <a:rPr sz="2000" spc="-25" dirty="0">
                <a:solidFill>
                  <a:srgbClr val="663300"/>
                </a:solidFill>
                <a:latin typeface="Arial"/>
                <a:cs typeface="Arial"/>
              </a:rPr>
              <a:t> </a:t>
            </a:r>
            <a:r>
              <a:rPr sz="2000" spc="-5" dirty="0">
                <a:solidFill>
                  <a:srgbClr val="663300"/>
                </a:solidFill>
                <a:latin typeface="Arial"/>
                <a:cs typeface="Arial"/>
              </a:rPr>
              <a:t>Mach)</a:t>
            </a:r>
            <a:endParaRPr sz="2000">
              <a:latin typeface="Arial"/>
              <a:cs typeface="Arial"/>
            </a:endParaRPr>
          </a:p>
          <a:p>
            <a:pPr marL="755650" marR="5080" indent="-285750">
              <a:lnSpc>
                <a:spcPts val="2160"/>
              </a:lnSpc>
              <a:spcBef>
                <a:spcPts val="530"/>
              </a:spcBef>
              <a:buChar char="–"/>
              <a:tabLst>
                <a:tab pos="755015" algn="l"/>
                <a:tab pos="755650" algn="l"/>
              </a:tabLst>
            </a:pPr>
            <a:r>
              <a:rPr sz="2000" spc="-5" dirty="0">
                <a:solidFill>
                  <a:srgbClr val="663300"/>
                </a:solidFill>
                <a:latin typeface="Arial"/>
                <a:cs typeface="Arial"/>
              </a:rPr>
              <a:t>at </a:t>
            </a:r>
            <a:r>
              <a:rPr sz="2000" dirty="0">
                <a:solidFill>
                  <a:srgbClr val="663300"/>
                </a:solidFill>
                <a:latin typeface="Arial"/>
                <a:cs typeface="Arial"/>
              </a:rPr>
              <a:t>user </a:t>
            </a:r>
            <a:r>
              <a:rPr sz="2000" spc="-5" dirty="0">
                <a:solidFill>
                  <a:srgbClr val="663300"/>
                </a:solidFill>
                <a:latin typeface="Arial"/>
                <a:cs typeface="Arial"/>
              </a:rPr>
              <a:t>level </a:t>
            </a:r>
            <a:r>
              <a:rPr sz="2000" dirty="0">
                <a:solidFill>
                  <a:srgbClr val="663300"/>
                </a:solidFill>
                <a:latin typeface="Arial"/>
                <a:cs typeface="Arial"/>
              </a:rPr>
              <a:t>(e.g. </a:t>
            </a:r>
            <a:r>
              <a:rPr sz="2000" spc="-5" dirty="0">
                <a:solidFill>
                  <a:srgbClr val="663300"/>
                </a:solidFill>
                <a:latin typeface="Arial"/>
                <a:cs typeface="Arial"/>
              </a:rPr>
              <a:t>by </a:t>
            </a:r>
            <a:r>
              <a:rPr sz="2000" dirty="0">
                <a:solidFill>
                  <a:srgbClr val="663300"/>
                </a:solidFill>
                <a:latin typeface="Arial"/>
                <a:cs typeface="Arial"/>
              </a:rPr>
              <a:t>a </a:t>
            </a:r>
            <a:r>
              <a:rPr sz="2000" spc="-5" dirty="0">
                <a:solidFill>
                  <a:srgbClr val="663300"/>
                </a:solidFill>
                <a:latin typeface="Arial"/>
                <a:cs typeface="Arial"/>
              </a:rPr>
              <a:t>thread library: </a:t>
            </a:r>
            <a:r>
              <a:rPr sz="2000" dirty="0">
                <a:solidFill>
                  <a:srgbClr val="663300"/>
                </a:solidFill>
                <a:latin typeface="Arial"/>
                <a:cs typeface="Arial"/>
              </a:rPr>
              <a:t>C threads, pthreads), </a:t>
            </a:r>
            <a:r>
              <a:rPr sz="2000" spc="-5" dirty="0">
                <a:solidFill>
                  <a:srgbClr val="663300"/>
                </a:solidFill>
                <a:latin typeface="Arial"/>
                <a:cs typeface="Arial"/>
              </a:rPr>
              <a:t>or in the  </a:t>
            </a:r>
            <a:r>
              <a:rPr sz="2000" dirty="0">
                <a:solidFill>
                  <a:srgbClr val="663300"/>
                </a:solidFill>
                <a:latin typeface="Arial"/>
                <a:cs typeface="Arial"/>
              </a:rPr>
              <a:t>language (Ada,</a:t>
            </a:r>
            <a:r>
              <a:rPr sz="2000" spc="-30" dirty="0">
                <a:solidFill>
                  <a:srgbClr val="663300"/>
                </a:solidFill>
                <a:latin typeface="Arial"/>
                <a:cs typeface="Arial"/>
              </a:rPr>
              <a:t> </a:t>
            </a:r>
            <a:r>
              <a:rPr sz="2000" dirty="0">
                <a:solidFill>
                  <a:srgbClr val="663300"/>
                </a:solidFill>
                <a:latin typeface="Arial"/>
                <a:cs typeface="Arial"/>
              </a:rPr>
              <a:t>Java).</a:t>
            </a:r>
            <a:endParaRPr sz="2000">
              <a:latin typeface="Arial"/>
              <a:cs typeface="Arial"/>
            </a:endParaRPr>
          </a:p>
          <a:p>
            <a:pPr marL="869950">
              <a:lnSpc>
                <a:spcPct val="100000"/>
              </a:lnSpc>
              <a:spcBef>
                <a:spcPts val="200"/>
              </a:spcBef>
            </a:pPr>
            <a:r>
              <a:rPr sz="1800" i="1" dirty="0">
                <a:solidFill>
                  <a:srgbClr val="663300"/>
                </a:solidFill>
                <a:latin typeface="Arial"/>
                <a:cs typeface="Arial"/>
              </a:rPr>
              <a:t>+ </a:t>
            </a:r>
            <a:r>
              <a:rPr sz="1800" i="1" spc="-10" dirty="0">
                <a:solidFill>
                  <a:srgbClr val="663300"/>
                </a:solidFill>
                <a:latin typeface="Arial"/>
                <a:cs typeface="Arial"/>
              </a:rPr>
              <a:t>lightweight </a:t>
            </a:r>
            <a:r>
              <a:rPr sz="1800" i="1" dirty="0">
                <a:solidFill>
                  <a:srgbClr val="663300"/>
                </a:solidFill>
                <a:latin typeface="Arial"/>
                <a:cs typeface="Arial"/>
              </a:rPr>
              <a:t>- </a:t>
            </a:r>
            <a:r>
              <a:rPr sz="1800" i="1" spc="-5" dirty="0">
                <a:solidFill>
                  <a:srgbClr val="663300"/>
                </a:solidFill>
                <a:latin typeface="Arial"/>
                <a:cs typeface="Arial"/>
              </a:rPr>
              <a:t>no </a:t>
            </a:r>
            <a:r>
              <a:rPr sz="1800" i="1" dirty="0">
                <a:solidFill>
                  <a:srgbClr val="663300"/>
                </a:solidFill>
                <a:latin typeface="Arial"/>
                <a:cs typeface="Arial"/>
              </a:rPr>
              <a:t>system</a:t>
            </a:r>
            <a:r>
              <a:rPr sz="1800" i="1" spc="-265" dirty="0">
                <a:solidFill>
                  <a:srgbClr val="663300"/>
                </a:solidFill>
                <a:latin typeface="Arial"/>
                <a:cs typeface="Arial"/>
              </a:rPr>
              <a:t> </a:t>
            </a:r>
            <a:r>
              <a:rPr sz="1800" i="1" spc="-10" dirty="0">
                <a:solidFill>
                  <a:srgbClr val="663300"/>
                </a:solidFill>
                <a:latin typeface="Arial"/>
                <a:cs typeface="Arial"/>
              </a:rPr>
              <a:t>calls</a:t>
            </a:r>
            <a:endParaRPr sz="1800">
              <a:latin typeface="Arial"/>
              <a:cs typeface="Arial"/>
            </a:endParaRPr>
          </a:p>
          <a:p>
            <a:pPr marL="869950">
              <a:lnSpc>
                <a:spcPct val="100000"/>
              </a:lnSpc>
              <a:spcBef>
                <a:spcPts val="229"/>
              </a:spcBef>
            </a:pPr>
            <a:r>
              <a:rPr sz="1800" i="1" dirty="0">
                <a:solidFill>
                  <a:srgbClr val="663300"/>
                </a:solidFill>
                <a:latin typeface="Arial"/>
                <a:cs typeface="Arial"/>
              </a:rPr>
              <a:t>+ </a:t>
            </a:r>
            <a:r>
              <a:rPr sz="1800" i="1" spc="-10" dirty="0">
                <a:solidFill>
                  <a:srgbClr val="663300"/>
                </a:solidFill>
                <a:latin typeface="Arial"/>
                <a:cs typeface="Arial"/>
              </a:rPr>
              <a:t>modifiable</a:t>
            </a:r>
            <a:r>
              <a:rPr sz="1800" i="1" spc="-265" dirty="0">
                <a:solidFill>
                  <a:srgbClr val="663300"/>
                </a:solidFill>
                <a:latin typeface="Arial"/>
                <a:cs typeface="Arial"/>
              </a:rPr>
              <a:t> </a:t>
            </a:r>
            <a:r>
              <a:rPr sz="1800" i="1" spc="-5" dirty="0">
                <a:solidFill>
                  <a:srgbClr val="663300"/>
                </a:solidFill>
                <a:latin typeface="Arial"/>
                <a:cs typeface="Arial"/>
              </a:rPr>
              <a:t>scheduler</a:t>
            </a:r>
            <a:endParaRPr sz="1800">
              <a:latin typeface="Arial"/>
              <a:cs typeface="Arial"/>
            </a:endParaRPr>
          </a:p>
          <a:p>
            <a:pPr marL="869950">
              <a:lnSpc>
                <a:spcPct val="100000"/>
              </a:lnSpc>
              <a:spcBef>
                <a:spcPts val="219"/>
              </a:spcBef>
            </a:pPr>
            <a:r>
              <a:rPr sz="1800" i="1" dirty="0">
                <a:solidFill>
                  <a:srgbClr val="663300"/>
                </a:solidFill>
                <a:latin typeface="Arial"/>
                <a:cs typeface="Arial"/>
              </a:rPr>
              <a:t>+ </a:t>
            </a:r>
            <a:r>
              <a:rPr sz="1800" i="1" spc="-10" dirty="0">
                <a:solidFill>
                  <a:srgbClr val="663300"/>
                </a:solidFill>
                <a:latin typeface="Arial"/>
                <a:cs typeface="Arial"/>
              </a:rPr>
              <a:t>low </a:t>
            </a:r>
            <a:r>
              <a:rPr sz="1800" i="1" dirty="0">
                <a:solidFill>
                  <a:srgbClr val="663300"/>
                </a:solidFill>
                <a:latin typeface="Arial"/>
                <a:cs typeface="Arial"/>
              </a:rPr>
              <a:t>cost </a:t>
            </a:r>
            <a:r>
              <a:rPr sz="1800" i="1" spc="-10" dirty="0">
                <a:solidFill>
                  <a:srgbClr val="663300"/>
                </a:solidFill>
                <a:latin typeface="Arial"/>
                <a:cs typeface="Arial"/>
              </a:rPr>
              <a:t>enables more threads </a:t>
            </a:r>
            <a:r>
              <a:rPr sz="1800" i="1" dirty="0">
                <a:solidFill>
                  <a:srgbClr val="663300"/>
                </a:solidFill>
                <a:latin typeface="Arial"/>
                <a:cs typeface="Arial"/>
              </a:rPr>
              <a:t>to </a:t>
            </a:r>
            <a:r>
              <a:rPr sz="1800" i="1" spc="-10" dirty="0">
                <a:solidFill>
                  <a:srgbClr val="663300"/>
                </a:solidFill>
                <a:latin typeface="Arial"/>
                <a:cs typeface="Arial"/>
              </a:rPr>
              <a:t>be</a:t>
            </a:r>
            <a:r>
              <a:rPr sz="1800" i="1" spc="-225" dirty="0">
                <a:solidFill>
                  <a:srgbClr val="663300"/>
                </a:solidFill>
                <a:latin typeface="Arial"/>
                <a:cs typeface="Arial"/>
              </a:rPr>
              <a:t> </a:t>
            </a:r>
            <a:r>
              <a:rPr sz="1800" i="1" spc="-10" dirty="0">
                <a:solidFill>
                  <a:srgbClr val="663300"/>
                </a:solidFill>
                <a:latin typeface="Arial"/>
                <a:cs typeface="Arial"/>
              </a:rPr>
              <a:t>employed</a:t>
            </a:r>
            <a:endParaRPr sz="1800">
              <a:latin typeface="Arial"/>
              <a:cs typeface="Arial"/>
            </a:endParaRPr>
          </a:p>
        </p:txBody>
      </p:sp>
      <p:sp>
        <p:nvSpPr>
          <p:cNvPr id="6" name="object 6"/>
          <p:cNvSpPr txBox="1"/>
          <p:nvPr/>
        </p:nvSpPr>
        <p:spPr>
          <a:xfrm>
            <a:off x="1430019" y="3713479"/>
            <a:ext cx="101600" cy="935990"/>
          </a:xfrm>
          <a:prstGeom prst="rect">
            <a:avLst/>
          </a:prstGeom>
        </p:spPr>
        <p:txBody>
          <a:bodyPr vert="horz" wrap="square" lIns="0" tIns="41910" rIns="0" bIns="0" rtlCol="0">
            <a:spAutoFit/>
          </a:bodyPr>
          <a:lstStyle/>
          <a:p>
            <a:pPr marL="12700">
              <a:lnSpc>
                <a:spcPct val="100000"/>
              </a:lnSpc>
              <a:spcBef>
                <a:spcPts val="330"/>
              </a:spcBef>
            </a:pPr>
            <a:r>
              <a:rPr sz="1800" dirty="0">
                <a:solidFill>
                  <a:srgbClr val="663300"/>
                </a:solidFill>
                <a:latin typeface="Arial"/>
                <a:cs typeface="Arial"/>
              </a:rPr>
              <a:t>-</a:t>
            </a:r>
            <a:endParaRPr sz="1800">
              <a:latin typeface="Arial"/>
              <a:cs typeface="Arial"/>
            </a:endParaRPr>
          </a:p>
          <a:p>
            <a:pPr marL="12700">
              <a:lnSpc>
                <a:spcPct val="100000"/>
              </a:lnSpc>
              <a:spcBef>
                <a:spcPts val="229"/>
              </a:spcBef>
            </a:pPr>
            <a:r>
              <a:rPr sz="1800" dirty="0">
                <a:solidFill>
                  <a:srgbClr val="663300"/>
                </a:solidFill>
                <a:latin typeface="Arial"/>
                <a:cs typeface="Arial"/>
              </a:rPr>
              <a:t>-</a:t>
            </a:r>
            <a:endParaRPr sz="1800">
              <a:latin typeface="Arial"/>
              <a:cs typeface="Arial"/>
            </a:endParaRPr>
          </a:p>
          <a:p>
            <a:pPr marL="12700">
              <a:lnSpc>
                <a:spcPct val="100000"/>
              </a:lnSpc>
              <a:spcBef>
                <a:spcPts val="229"/>
              </a:spcBef>
            </a:pPr>
            <a:r>
              <a:rPr sz="1800" dirty="0">
                <a:solidFill>
                  <a:srgbClr val="663300"/>
                </a:solidFill>
                <a:latin typeface="Arial"/>
                <a:cs typeface="Arial"/>
              </a:rPr>
              <a:t>-</a:t>
            </a:r>
            <a:endParaRPr sz="1800">
              <a:latin typeface="Arial"/>
              <a:cs typeface="Arial"/>
            </a:endParaRPr>
          </a:p>
        </p:txBody>
      </p:sp>
      <p:sp>
        <p:nvSpPr>
          <p:cNvPr id="7" name="object 7"/>
          <p:cNvSpPr txBox="1"/>
          <p:nvPr/>
        </p:nvSpPr>
        <p:spPr>
          <a:xfrm>
            <a:off x="1658620" y="3724910"/>
            <a:ext cx="3594100" cy="935990"/>
          </a:xfrm>
          <a:prstGeom prst="rect">
            <a:avLst/>
          </a:prstGeom>
        </p:spPr>
        <p:txBody>
          <a:bodyPr vert="horz" wrap="square" lIns="0" tIns="41910" rIns="0" bIns="0" rtlCol="0">
            <a:spAutoFit/>
          </a:bodyPr>
          <a:lstStyle/>
          <a:p>
            <a:pPr marL="12700">
              <a:lnSpc>
                <a:spcPct val="100000"/>
              </a:lnSpc>
              <a:spcBef>
                <a:spcPts val="330"/>
              </a:spcBef>
            </a:pPr>
            <a:r>
              <a:rPr sz="1800" i="1" spc="-10" dirty="0">
                <a:solidFill>
                  <a:srgbClr val="663300"/>
                </a:solidFill>
                <a:latin typeface="Arial"/>
                <a:cs typeface="Arial"/>
              </a:rPr>
              <a:t>not</a:t>
            </a:r>
            <a:r>
              <a:rPr sz="1800" i="1" dirty="0">
                <a:solidFill>
                  <a:srgbClr val="663300"/>
                </a:solidFill>
                <a:latin typeface="Arial"/>
                <a:cs typeface="Arial"/>
              </a:rPr>
              <a:t> </a:t>
            </a:r>
            <a:r>
              <a:rPr sz="1800" i="1" spc="-10" dirty="0">
                <a:solidFill>
                  <a:srgbClr val="663300"/>
                </a:solidFill>
                <a:latin typeface="Arial"/>
                <a:cs typeface="Arial"/>
              </a:rPr>
              <a:t>pre-emptive</a:t>
            </a:r>
            <a:endParaRPr sz="1800">
              <a:latin typeface="Arial"/>
              <a:cs typeface="Arial"/>
            </a:endParaRPr>
          </a:p>
          <a:p>
            <a:pPr marL="12700">
              <a:lnSpc>
                <a:spcPct val="100000"/>
              </a:lnSpc>
              <a:spcBef>
                <a:spcPts val="229"/>
              </a:spcBef>
            </a:pPr>
            <a:r>
              <a:rPr sz="1800" i="1" spc="-5" dirty="0">
                <a:solidFill>
                  <a:srgbClr val="663300"/>
                </a:solidFill>
                <a:latin typeface="Arial"/>
                <a:cs typeface="Arial"/>
              </a:rPr>
              <a:t>can </a:t>
            </a:r>
            <a:r>
              <a:rPr sz="1800" i="1" spc="-10" dirty="0">
                <a:solidFill>
                  <a:srgbClr val="663300"/>
                </a:solidFill>
                <a:latin typeface="Arial"/>
                <a:cs typeface="Arial"/>
              </a:rPr>
              <a:t>exploit multiple</a:t>
            </a:r>
            <a:r>
              <a:rPr sz="1800" i="1" dirty="0">
                <a:solidFill>
                  <a:srgbClr val="663300"/>
                </a:solidFill>
                <a:latin typeface="Arial"/>
                <a:cs typeface="Arial"/>
              </a:rPr>
              <a:t> </a:t>
            </a:r>
            <a:r>
              <a:rPr sz="1800" i="1" spc="-5" dirty="0">
                <a:solidFill>
                  <a:srgbClr val="663300"/>
                </a:solidFill>
                <a:latin typeface="Arial"/>
                <a:cs typeface="Arial"/>
              </a:rPr>
              <a:t>processors</a:t>
            </a:r>
            <a:endParaRPr sz="1800">
              <a:latin typeface="Arial"/>
              <a:cs typeface="Arial"/>
            </a:endParaRPr>
          </a:p>
          <a:p>
            <a:pPr marL="12700">
              <a:lnSpc>
                <a:spcPct val="100000"/>
              </a:lnSpc>
              <a:spcBef>
                <a:spcPts val="229"/>
              </a:spcBef>
              <a:tabLst>
                <a:tab pos="755015" algn="l"/>
              </a:tabLst>
            </a:pPr>
            <a:r>
              <a:rPr sz="1800" i="1" dirty="0">
                <a:solidFill>
                  <a:srgbClr val="663300"/>
                </a:solidFill>
                <a:latin typeface="Arial"/>
                <a:cs typeface="Arial"/>
              </a:rPr>
              <a:t>-	</a:t>
            </a:r>
            <a:r>
              <a:rPr sz="1800" i="1" spc="-10" dirty="0">
                <a:solidFill>
                  <a:srgbClr val="663300"/>
                </a:solidFill>
                <a:latin typeface="Arial"/>
                <a:cs typeface="Arial"/>
              </a:rPr>
              <a:t>page </a:t>
            </a:r>
            <a:r>
              <a:rPr sz="1800" i="1" spc="-5" dirty="0">
                <a:solidFill>
                  <a:srgbClr val="663300"/>
                </a:solidFill>
                <a:latin typeface="Arial"/>
                <a:cs typeface="Arial"/>
              </a:rPr>
              <a:t>fault blocks </a:t>
            </a:r>
            <a:r>
              <a:rPr sz="1800" i="1" spc="-10" dirty="0">
                <a:solidFill>
                  <a:srgbClr val="663300"/>
                </a:solidFill>
                <a:latin typeface="Arial"/>
                <a:cs typeface="Arial"/>
              </a:rPr>
              <a:t>all</a:t>
            </a:r>
            <a:r>
              <a:rPr sz="1800" i="1" spc="-40" dirty="0">
                <a:solidFill>
                  <a:srgbClr val="663300"/>
                </a:solidFill>
                <a:latin typeface="Arial"/>
                <a:cs typeface="Arial"/>
              </a:rPr>
              <a:t> </a:t>
            </a:r>
            <a:r>
              <a:rPr sz="1800" i="1" spc="-10" dirty="0">
                <a:solidFill>
                  <a:srgbClr val="663300"/>
                </a:solidFill>
                <a:latin typeface="Arial"/>
                <a:cs typeface="Arial"/>
              </a:rPr>
              <a:t>threads</a:t>
            </a:r>
            <a:endParaRPr sz="1800">
              <a:latin typeface="Arial"/>
              <a:cs typeface="Arial"/>
            </a:endParaRPr>
          </a:p>
        </p:txBody>
      </p:sp>
      <p:sp>
        <p:nvSpPr>
          <p:cNvPr id="8" name="object 8"/>
          <p:cNvSpPr txBox="1"/>
          <p:nvPr/>
        </p:nvSpPr>
        <p:spPr>
          <a:xfrm>
            <a:off x="1029969" y="4635500"/>
            <a:ext cx="6362065" cy="1611630"/>
          </a:xfrm>
          <a:prstGeom prst="rect">
            <a:avLst/>
          </a:prstGeom>
        </p:spPr>
        <p:txBody>
          <a:bodyPr vert="horz" wrap="square" lIns="0" tIns="45719" rIns="0" bIns="0" rtlCol="0">
            <a:spAutoFit/>
          </a:bodyPr>
          <a:lstStyle/>
          <a:p>
            <a:pPr marL="298450" indent="-285750">
              <a:lnSpc>
                <a:spcPct val="100000"/>
              </a:lnSpc>
              <a:spcBef>
                <a:spcPts val="359"/>
              </a:spcBef>
              <a:buChar char="–"/>
              <a:tabLst>
                <a:tab pos="297815" algn="l"/>
                <a:tab pos="298450" algn="l"/>
              </a:tabLst>
            </a:pPr>
            <a:r>
              <a:rPr sz="2000" dirty="0">
                <a:solidFill>
                  <a:srgbClr val="663300"/>
                </a:solidFill>
                <a:latin typeface="Arial"/>
                <a:cs typeface="Arial"/>
              </a:rPr>
              <a:t>Java can </a:t>
            </a:r>
            <a:r>
              <a:rPr sz="2000" spc="-5" dirty="0">
                <a:solidFill>
                  <a:srgbClr val="663300"/>
                </a:solidFill>
                <a:latin typeface="Arial"/>
                <a:cs typeface="Arial"/>
              </a:rPr>
              <a:t>be implemented either</a:t>
            </a:r>
            <a:r>
              <a:rPr sz="2000" spc="-10" dirty="0">
                <a:solidFill>
                  <a:srgbClr val="663300"/>
                </a:solidFill>
                <a:latin typeface="Arial"/>
                <a:cs typeface="Arial"/>
              </a:rPr>
              <a:t> </a:t>
            </a:r>
            <a:r>
              <a:rPr sz="2000" spc="-5" dirty="0">
                <a:solidFill>
                  <a:srgbClr val="663300"/>
                </a:solidFill>
                <a:latin typeface="Arial"/>
                <a:cs typeface="Arial"/>
              </a:rPr>
              <a:t>way</a:t>
            </a:r>
            <a:endParaRPr sz="2000">
              <a:latin typeface="Arial"/>
              <a:cs typeface="Arial"/>
            </a:endParaRPr>
          </a:p>
          <a:p>
            <a:pPr marL="298450" indent="-285750">
              <a:lnSpc>
                <a:spcPct val="100000"/>
              </a:lnSpc>
              <a:spcBef>
                <a:spcPts val="259"/>
              </a:spcBef>
              <a:buChar char="–"/>
              <a:tabLst>
                <a:tab pos="297815" algn="l"/>
                <a:tab pos="298450" algn="l"/>
              </a:tabLst>
            </a:pPr>
            <a:r>
              <a:rPr sz="2000" spc="-5" dirty="0">
                <a:solidFill>
                  <a:srgbClr val="663300"/>
                </a:solidFill>
                <a:latin typeface="Arial"/>
                <a:cs typeface="Arial"/>
              </a:rPr>
              <a:t>hybrid </a:t>
            </a:r>
            <a:r>
              <a:rPr sz="2000" dirty="0">
                <a:solidFill>
                  <a:srgbClr val="663300"/>
                </a:solidFill>
                <a:latin typeface="Arial"/>
                <a:cs typeface="Arial"/>
              </a:rPr>
              <a:t>approaches can gain some </a:t>
            </a:r>
            <a:r>
              <a:rPr sz="2000" spc="-5" dirty="0">
                <a:solidFill>
                  <a:srgbClr val="663300"/>
                </a:solidFill>
                <a:latin typeface="Arial"/>
                <a:cs typeface="Arial"/>
              </a:rPr>
              <a:t>advantages of</a:t>
            </a:r>
            <a:r>
              <a:rPr sz="2000" spc="5" dirty="0">
                <a:solidFill>
                  <a:srgbClr val="663300"/>
                </a:solidFill>
                <a:latin typeface="Arial"/>
                <a:cs typeface="Arial"/>
              </a:rPr>
              <a:t> </a:t>
            </a:r>
            <a:r>
              <a:rPr sz="2000" spc="-5" dirty="0">
                <a:solidFill>
                  <a:srgbClr val="663300"/>
                </a:solidFill>
                <a:latin typeface="Arial"/>
                <a:cs typeface="Arial"/>
              </a:rPr>
              <a:t>both</a:t>
            </a:r>
            <a:endParaRPr sz="2000">
              <a:latin typeface="Arial"/>
              <a:cs typeface="Arial"/>
            </a:endParaRPr>
          </a:p>
          <a:p>
            <a:pPr marL="641350" lvl="1" indent="-228600">
              <a:lnSpc>
                <a:spcPct val="100000"/>
              </a:lnSpc>
              <a:spcBef>
                <a:spcPts val="229"/>
              </a:spcBef>
              <a:buFont typeface="Symbol"/>
              <a:buChar char=""/>
              <a:tabLst>
                <a:tab pos="641350" algn="l"/>
              </a:tabLst>
            </a:pPr>
            <a:r>
              <a:rPr sz="1800" i="1" spc="-5" dirty="0">
                <a:solidFill>
                  <a:srgbClr val="663300"/>
                </a:solidFill>
                <a:latin typeface="Arial"/>
                <a:cs typeface="Arial"/>
              </a:rPr>
              <a:t>user-level </a:t>
            </a:r>
            <a:r>
              <a:rPr sz="1800" i="1" spc="-10" dirty="0">
                <a:solidFill>
                  <a:srgbClr val="663300"/>
                </a:solidFill>
                <a:latin typeface="Arial"/>
                <a:cs typeface="Arial"/>
              </a:rPr>
              <a:t>hints </a:t>
            </a:r>
            <a:r>
              <a:rPr sz="1800" i="1" spc="-5" dirty="0">
                <a:solidFill>
                  <a:srgbClr val="663300"/>
                </a:solidFill>
                <a:latin typeface="Arial"/>
                <a:cs typeface="Arial"/>
              </a:rPr>
              <a:t>to kernel</a:t>
            </a:r>
            <a:r>
              <a:rPr sz="1800" i="1" spc="5" dirty="0">
                <a:solidFill>
                  <a:srgbClr val="663300"/>
                </a:solidFill>
                <a:latin typeface="Arial"/>
                <a:cs typeface="Arial"/>
              </a:rPr>
              <a:t> </a:t>
            </a:r>
            <a:r>
              <a:rPr sz="1800" i="1" spc="-10" dirty="0">
                <a:solidFill>
                  <a:srgbClr val="663300"/>
                </a:solidFill>
                <a:latin typeface="Arial"/>
                <a:cs typeface="Arial"/>
              </a:rPr>
              <a:t>scheduler</a:t>
            </a:r>
            <a:endParaRPr sz="1800">
              <a:latin typeface="Arial"/>
              <a:cs typeface="Arial"/>
            </a:endParaRPr>
          </a:p>
          <a:p>
            <a:pPr marL="641350" lvl="1" indent="-228600">
              <a:lnSpc>
                <a:spcPct val="100000"/>
              </a:lnSpc>
              <a:spcBef>
                <a:spcPts val="229"/>
              </a:spcBef>
              <a:buFont typeface="Symbol"/>
              <a:buChar char=""/>
              <a:tabLst>
                <a:tab pos="641350" algn="l"/>
              </a:tabLst>
            </a:pPr>
            <a:r>
              <a:rPr sz="1800" i="1" spc="-5" dirty="0">
                <a:solidFill>
                  <a:srgbClr val="663300"/>
                </a:solidFill>
                <a:latin typeface="Arial"/>
                <a:cs typeface="Arial"/>
              </a:rPr>
              <a:t>heirarchic </a:t>
            </a:r>
            <a:r>
              <a:rPr sz="1800" i="1" spc="-10" dirty="0">
                <a:solidFill>
                  <a:srgbClr val="663300"/>
                </a:solidFill>
                <a:latin typeface="Arial"/>
                <a:cs typeface="Arial"/>
              </a:rPr>
              <a:t>threads </a:t>
            </a:r>
            <a:r>
              <a:rPr sz="1800" i="1" spc="-5" dirty="0">
                <a:solidFill>
                  <a:srgbClr val="663300"/>
                </a:solidFill>
                <a:latin typeface="Arial"/>
                <a:cs typeface="Arial"/>
              </a:rPr>
              <a:t>(Solaris)</a:t>
            </a:r>
            <a:endParaRPr sz="1800">
              <a:latin typeface="Arial"/>
              <a:cs typeface="Arial"/>
            </a:endParaRPr>
          </a:p>
          <a:p>
            <a:pPr marL="641350" lvl="1" indent="-228600">
              <a:lnSpc>
                <a:spcPct val="100000"/>
              </a:lnSpc>
              <a:spcBef>
                <a:spcPts val="229"/>
              </a:spcBef>
              <a:buFont typeface="Symbol"/>
              <a:buChar char=""/>
              <a:tabLst>
                <a:tab pos="641350" algn="l"/>
              </a:tabLst>
            </a:pPr>
            <a:r>
              <a:rPr sz="1800" i="1" spc="-5" dirty="0">
                <a:solidFill>
                  <a:srgbClr val="663300"/>
                </a:solidFill>
                <a:latin typeface="Arial"/>
                <a:cs typeface="Arial"/>
              </a:rPr>
              <a:t>event-based </a:t>
            </a:r>
            <a:r>
              <a:rPr sz="1800" i="1" dirty="0">
                <a:solidFill>
                  <a:srgbClr val="663300"/>
                </a:solidFill>
                <a:latin typeface="Arial"/>
                <a:cs typeface="Arial"/>
              </a:rPr>
              <a:t>(SPIN, </a:t>
            </a:r>
            <a:r>
              <a:rPr sz="1800" i="1" spc="-10" dirty="0">
                <a:solidFill>
                  <a:srgbClr val="663300"/>
                </a:solidFill>
                <a:latin typeface="Arial"/>
                <a:cs typeface="Arial"/>
              </a:rPr>
              <a:t>FastThreads)</a:t>
            </a:r>
            <a:endParaRPr sz="1800">
              <a:latin typeface="Arial"/>
              <a:cs typeface="Arial"/>
            </a:endParaRPr>
          </a:p>
        </p:txBody>
      </p:sp>
      <p:sp>
        <p:nvSpPr>
          <p:cNvPr id="9" name="object 9"/>
          <p:cNvSpPr txBox="1"/>
          <p:nvPr/>
        </p:nvSpPr>
        <p:spPr>
          <a:xfrm>
            <a:off x="9673590" y="647700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949" y="774445"/>
            <a:ext cx="7404100" cy="553998"/>
          </a:xfrm>
        </p:spPr>
        <p:txBody>
          <a:bodyPr/>
          <a:lstStyle/>
          <a:p>
            <a:r>
              <a:rPr lang="en-US" dirty="0" smtClean="0"/>
              <a:t>Os </a:t>
            </a:r>
            <a:r>
              <a:rPr lang="en-US" dirty="0" err="1" smtClean="0"/>
              <a:t>support:Introduction</a:t>
            </a:r>
            <a:endParaRPr lang="en-US" dirty="0"/>
          </a:p>
        </p:txBody>
      </p:sp>
      <p:sp>
        <p:nvSpPr>
          <p:cNvPr id="3" name="Text Placeholder 2"/>
          <p:cNvSpPr>
            <a:spLocks noGrp="1"/>
          </p:cNvSpPr>
          <p:nvPr>
            <p:ph type="body" idx="1"/>
          </p:nvPr>
        </p:nvSpPr>
        <p:spPr>
          <a:xfrm>
            <a:off x="1314450" y="1600200"/>
            <a:ext cx="7175500" cy="4563785"/>
          </a:xfrm>
        </p:spPr>
        <p:txBody>
          <a:bodyPr/>
          <a:lstStyle/>
          <a:p>
            <a:pPr>
              <a:buFont typeface="Arial" pitchFamily="34" charset="0"/>
              <a:buChar char="•"/>
            </a:pPr>
            <a:r>
              <a:rPr lang="en-US" sz="2800" dirty="0" smtClean="0"/>
              <a:t>Important aspect of DS is resource sharing </a:t>
            </a:r>
          </a:p>
          <a:p>
            <a:pPr>
              <a:buFont typeface="Arial" pitchFamily="34" charset="0"/>
              <a:buChar char="•"/>
            </a:pPr>
            <a:r>
              <a:rPr lang="en-US" sz="2800" dirty="0" smtClean="0"/>
              <a:t>Client applications invoke operations </a:t>
            </a:r>
          </a:p>
          <a:p>
            <a:pPr>
              <a:buFont typeface="Arial" pitchFamily="34" charset="0"/>
              <a:buChar char="•"/>
            </a:pPr>
            <a:r>
              <a:rPr lang="en-US" sz="2800" dirty="0" smtClean="0"/>
              <a:t>Middleware provides remote invocations between processes at nodes of DS </a:t>
            </a:r>
          </a:p>
          <a:p>
            <a:pPr>
              <a:buFont typeface="Arial" pitchFamily="34" charset="0"/>
              <a:buChar char="•"/>
            </a:pPr>
            <a:r>
              <a:rPr lang="en-US" sz="2800" dirty="0" smtClean="0"/>
              <a:t>OS is layer below middleware</a:t>
            </a:r>
          </a:p>
          <a:p>
            <a:pPr>
              <a:buFont typeface="Arial" pitchFamily="34" charset="0"/>
              <a:buChar char="•"/>
            </a:pPr>
            <a:r>
              <a:rPr lang="en-US" sz="2800" dirty="0" smtClean="0"/>
              <a:t> OS supports middleware at nodes of a DS</a:t>
            </a:r>
          </a:p>
          <a:p>
            <a:pPr>
              <a:buFont typeface="Arial" pitchFamily="34" charset="0"/>
              <a:buChar char="•"/>
            </a:pPr>
            <a:r>
              <a:rPr lang="en-US" sz="2800" dirty="0" smtClean="0"/>
              <a:t> –encapsulation </a:t>
            </a:r>
          </a:p>
          <a:p>
            <a:pPr>
              <a:buFont typeface="Arial" pitchFamily="34" charset="0"/>
              <a:buChar char="•"/>
            </a:pPr>
            <a:r>
              <a:rPr lang="en-US" sz="2800" dirty="0" smtClean="0"/>
              <a:t>–protection</a:t>
            </a:r>
          </a:p>
          <a:p>
            <a:pPr>
              <a:buFont typeface="Arial" pitchFamily="34" charset="0"/>
              <a:buChar char="•"/>
            </a:pPr>
            <a:r>
              <a:rPr lang="en-US" sz="2800" dirty="0" smtClean="0"/>
              <a:t> –invocation </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17</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p:nvPr/>
        </p:nvSpPr>
        <p:spPr>
          <a:xfrm>
            <a:off x="6096000" y="2588260"/>
            <a:ext cx="200660" cy="596900"/>
          </a:xfrm>
          <a:custGeom>
            <a:avLst/>
            <a:gdLst/>
            <a:ahLst/>
            <a:cxnLst/>
            <a:rect l="l" t="t" r="r" b="b"/>
            <a:pathLst>
              <a:path w="200660" h="596900">
                <a:moveTo>
                  <a:pt x="0" y="0"/>
                </a:moveTo>
                <a:lnTo>
                  <a:pt x="36572" y="4167"/>
                </a:lnTo>
                <a:lnTo>
                  <a:pt x="68738" y="15239"/>
                </a:lnTo>
                <a:lnTo>
                  <a:pt x="91618" y="31075"/>
                </a:lnTo>
                <a:lnTo>
                  <a:pt x="100329" y="49529"/>
                </a:lnTo>
                <a:lnTo>
                  <a:pt x="100329" y="247650"/>
                </a:lnTo>
                <a:lnTo>
                  <a:pt x="108862" y="266303"/>
                </a:lnTo>
                <a:lnTo>
                  <a:pt x="131444" y="282575"/>
                </a:lnTo>
                <a:lnTo>
                  <a:pt x="163552" y="294084"/>
                </a:lnTo>
                <a:lnTo>
                  <a:pt x="200660" y="298450"/>
                </a:lnTo>
                <a:lnTo>
                  <a:pt x="163552" y="302617"/>
                </a:lnTo>
                <a:lnTo>
                  <a:pt x="131445" y="313689"/>
                </a:lnTo>
                <a:lnTo>
                  <a:pt x="108862" y="329525"/>
                </a:lnTo>
                <a:lnTo>
                  <a:pt x="100329" y="347979"/>
                </a:lnTo>
                <a:lnTo>
                  <a:pt x="100329" y="546100"/>
                </a:lnTo>
                <a:lnTo>
                  <a:pt x="91618" y="564753"/>
                </a:lnTo>
                <a:lnTo>
                  <a:pt x="68738" y="581025"/>
                </a:lnTo>
                <a:lnTo>
                  <a:pt x="36572" y="592534"/>
                </a:lnTo>
                <a:lnTo>
                  <a:pt x="0" y="596900"/>
                </a:lnTo>
              </a:path>
            </a:pathLst>
          </a:custGeom>
          <a:ln w="9344">
            <a:solidFill>
              <a:srgbClr val="EC171D"/>
            </a:solidFill>
          </a:ln>
        </p:spPr>
        <p:txBody>
          <a:bodyPr wrap="square" lIns="0" tIns="0" rIns="0" bIns="0" rtlCol="0"/>
          <a:lstStyle/>
          <a:p>
            <a:endParaRPr/>
          </a:p>
        </p:txBody>
      </p:sp>
      <p:sp>
        <p:nvSpPr>
          <p:cNvPr id="5" name="object 5"/>
          <p:cNvSpPr txBox="1"/>
          <p:nvPr/>
        </p:nvSpPr>
        <p:spPr>
          <a:xfrm>
            <a:off x="6399529" y="2682240"/>
            <a:ext cx="258826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EC171D"/>
                </a:solidFill>
                <a:latin typeface="Times New Roman"/>
                <a:cs typeface="Times New Roman"/>
              </a:rPr>
              <a:t>10,000 times</a:t>
            </a:r>
            <a:r>
              <a:rPr sz="2400" spc="-50" dirty="0">
                <a:solidFill>
                  <a:srgbClr val="EC171D"/>
                </a:solidFill>
                <a:latin typeface="Times New Roman"/>
                <a:cs typeface="Times New Roman"/>
              </a:rPr>
              <a:t> </a:t>
            </a:r>
            <a:r>
              <a:rPr sz="2400" spc="-5" dirty="0">
                <a:solidFill>
                  <a:srgbClr val="EC171D"/>
                </a:solidFill>
                <a:latin typeface="Times New Roman"/>
                <a:cs typeface="Times New Roman"/>
              </a:rPr>
              <a:t>slower!</a:t>
            </a:r>
            <a:endParaRPr sz="2400">
              <a:latin typeface="Times New Roman"/>
              <a:cs typeface="Times New Roman"/>
            </a:endParaRPr>
          </a:p>
        </p:txBody>
      </p:sp>
      <p:sp>
        <p:nvSpPr>
          <p:cNvPr id="6" name="object 6"/>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7" name="object 7"/>
          <p:cNvSpPr txBox="1">
            <a:spLocks noGrp="1"/>
          </p:cNvSpPr>
          <p:nvPr>
            <p:ph type="title"/>
          </p:nvPr>
        </p:nvSpPr>
        <p:spPr>
          <a:xfrm>
            <a:off x="516890" y="477520"/>
            <a:ext cx="6671945" cy="452120"/>
          </a:xfrm>
          <a:prstGeom prst="rect">
            <a:avLst/>
          </a:prstGeom>
        </p:spPr>
        <p:txBody>
          <a:bodyPr vert="horz" wrap="square" lIns="0" tIns="12700" rIns="0" bIns="0" rtlCol="0">
            <a:spAutoFit/>
          </a:bodyPr>
          <a:lstStyle/>
          <a:p>
            <a:pPr marL="12700">
              <a:lnSpc>
                <a:spcPct val="100000"/>
              </a:lnSpc>
              <a:spcBef>
                <a:spcPts val="100"/>
              </a:spcBef>
            </a:pPr>
            <a:r>
              <a:rPr sz="2800" spc="-5" dirty="0"/>
              <a:t>Support for </a:t>
            </a:r>
            <a:r>
              <a:rPr sz="2800" dirty="0"/>
              <a:t>communication </a:t>
            </a:r>
            <a:r>
              <a:rPr sz="2800" spc="-5" dirty="0"/>
              <a:t>and</a:t>
            </a:r>
            <a:r>
              <a:rPr sz="2800" spc="-35" dirty="0"/>
              <a:t> </a:t>
            </a:r>
            <a:r>
              <a:rPr sz="2800" spc="-5" dirty="0"/>
              <a:t>invocation</a:t>
            </a:r>
            <a:endParaRPr sz="2800"/>
          </a:p>
        </p:txBody>
      </p:sp>
      <p:sp>
        <p:nvSpPr>
          <p:cNvPr id="8" name="object 8"/>
          <p:cNvSpPr txBox="1"/>
          <p:nvPr/>
        </p:nvSpPr>
        <p:spPr>
          <a:xfrm>
            <a:off x="572769" y="145034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9" name="object 9"/>
          <p:cNvSpPr txBox="1"/>
          <p:nvPr/>
        </p:nvSpPr>
        <p:spPr>
          <a:xfrm>
            <a:off x="915669" y="1482090"/>
            <a:ext cx="8143240" cy="756920"/>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663300"/>
                </a:solidFill>
                <a:latin typeface="Arial"/>
                <a:cs typeface="Arial"/>
              </a:rPr>
              <a:t>The </a:t>
            </a:r>
            <a:r>
              <a:rPr sz="2400" spc="-5" dirty="0">
                <a:solidFill>
                  <a:srgbClr val="663300"/>
                </a:solidFill>
                <a:latin typeface="Arial"/>
                <a:cs typeface="Arial"/>
              </a:rPr>
              <a:t>performance of </a:t>
            </a:r>
            <a:r>
              <a:rPr sz="2400" spc="-10" dirty="0">
                <a:solidFill>
                  <a:srgbClr val="663300"/>
                </a:solidFill>
                <a:latin typeface="Arial"/>
                <a:cs typeface="Arial"/>
              </a:rPr>
              <a:t>RPC and </a:t>
            </a:r>
            <a:r>
              <a:rPr sz="2400" spc="-5" dirty="0">
                <a:solidFill>
                  <a:srgbClr val="663300"/>
                </a:solidFill>
                <a:latin typeface="Arial"/>
                <a:cs typeface="Arial"/>
              </a:rPr>
              <a:t>RMI </a:t>
            </a:r>
            <a:r>
              <a:rPr sz="2400" dirty="0">
                <a:solidFill>
                  <a:srgbClr val="663300"/>
                </a:solidFill>
                <a:latin typeface="Arial"/>
                <a:cs typeface="Arial"/>
              </a:rPr>
              <a:t>mechanisms </a:t>
            </a:r>
            <a:r>
              <a:rPr sz="2400" spc="-5" dirty="0">
                <a:solidFill>
                  <a:srgbClr val="663300"/>
                </a:solidFill>
                <a:latin typeface="Arial"/>
                <a:cs typeface="Arial"/>
              </a:rPr>
              <a:t>is critical for  effective distributed </a:t>
            </a:r>
            <a:r>
              <a:rPr sz="2400" dirty="0">
                <a:solidFill>
                  <a:srgbClr val="663300"/>
                </a:solidFill>
                <a:latin typeface="Arial"/>
                <a:cs typeface="Arial"/>
              </a:rPr>
              <a:t>systems.</a:t>
            </a:r>
            <a:endParaRPr sz="2400">
              <a:latin typeface="Arial"/>
              <a:cs typeface="Arial"/>
            </a:endParaRPr>
          </a:p>
        </p:txBody>
      </p:sp>
      <p:sp>
        <p:nvSpPr>
          <p:cNvPr id="10" name="object 10"/>
          <p:cNvSpPr txBox="1"/>
          <p:nvPr/>
        </p:nvSpPr>
        <p:spPr>
          <a:xfrm>
            <a:off x="1315719" y="2269490"/>
            <a:ext cx="374713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663300"/>
                </a:solidFill>
                <a:latin typeface="Arial"/>
                <a:cs typeface="Arial"/>
              </a:rPr>
              <a:t>Typical times </a:t>
            </a:r>
            <a:r>
              <a:rPr sz="1800" spc="-5" dirty="0">
                <a:solidFill>
                  <a:srgbClr val="663300"/>
                </a:solidFill>
                <a:latin typeface="Arial"/>
                <a:cs typeface="Arial"/>
              </a:rPr>
              <a:t>for 'null procedure</a:t>
            </a:r>
            <a:r>
              <a:rPr sz="1800" spc="-35" dirty="0">
                <a:solidFill>
                  <a:srgbClr val="663300"/>
                </a:solidFill>
                <a:latin typeface="Arial"/>
                <a:cs typeface="Arial"/>
              </a:rPr>
              <a:t> </a:t>
            </a:r>
            <a:r>
              <a:rPr sz="1800" spc="-5" dirty="0">
                <a:solidFill>
                  <a:srgbClr val="663300"/>
                </a:solidFill>
                <a:latin typeface="Arial"/>
                <a:cs typeface="Arial"/>
              </a:rPr>
              <a:t>call':</a:t>
            </a:r>
            <a:endParaRPr sz="1800">
              <a:latin typeface="Arial"/>
              <a:cs typeface="Arial"/>
            </a:endParaRPr>
          </a:p>
        </p:txBody>
      </p:sp>
      <p:sp>
        <p:nvSpPr>
          <p:cNvPr id="11" name="object 11"/>
          <p:cNvSpPr txBox="1"/>
          <p:nvPr/>
        </p:nvSpPr>
        <p:spPr>
          <a:xfrm>
            <a:off x="1487169" y="2543809"/>
            <a:ext cx="2318385" cy="688340"/>
          </a:xfrm>
          <a:prstGeom prst="rect">
            <a:avLst/>
          </a:prstGeom>
        </p:spPr>
        <p:txBody>
          <a:bodyPr vert="horz" wrap="square" lIns="0" tIns="12700" rIns="0" bIns="0" rtlCol="0">
            <a:spAutoFit/>
          </a:bodyPr>
          <a:lstStyle/>
          <a:p>
            <a:pPr marL="12700" marR="5080">
              <a:lnSpc>
                <a:spcPct val="120800"/>
              </a:lnSpc>
              <a:spcBef>
                <a:spcPts val="100"/>
              </a:spcBef>
            </a:pPr>
            <a:r>
              <a:rPr sz="1800" spc="-10" dirty="0">
                <a:solidFill>
                  <a:srgbClr val="663300"/>
                </a:solidFill>
                <a:latin typeface="Arial"/>
                <a:cs typeface="Arial"/>
              </a:rPr>
              <a:t>Local procedure </a:t>
            </a:r>
            <a:r>
              <a:rPr sz="1800" dirty="0">
                <a:solidFill>
                  <a:srgbClr val="663300"/>
                </a:solidFill>
                <a:latin typeface="Arial"/>
                <a:cs typeface="Arial"/>
              </a:rPr>
              <a:t>call  </a:t>
            </a:r>
            <a:r>
              <a:rPr sz="1800" spc="-5" dirty="0">
                <a:solidFill>
                  <a:srgbClr val="663300"/>
                </a:solidFill>
                <a:latin typeface="Arial"/>
                <a:cs typeface="Arial"/>
              </a:rPr>
              <a:t>Remote procedure</a:t>
            </a:r>
            <a:r>
              <a:rPr sz="1800" spc="-85" dirty="0">
                <a:solidFill>
                  <a:srgbClr val="663300"/>
                </a:solidFill>
                <a:latin typeface="Arial"/>
                <a:cs typeface="Arial"/>
              </a:rPr>
              <a:t> </a:t>
            </a:r>
            <a:r>
              <a:rPr sz="1800" spc="-10" dirty="0">
                <a:solidFill>
                  <a:srgbClr val="663300"/>
                </a:solidFill>
                <a:latin typeface="Arial"/>
                <a:cs typeface="Arial"/>
              </a:rPr>
              <a:t>call</a:t>
            </a:r>
            <a:endParaRPr sz="1800">
              <a:latin typeface="Arial"/>
              <a:cs typeface="Arial"/>
            </a:endParaRPr>
          </a:p>
        </p:txBody>
      </p:sp>
      <p:sp>
        <p:nvSpPr>
          <p:cNvPr id="12" name="object 12"/>
          <p:cNvSpPr txBox="1"/>
          <p:nvPr/>
        </p:nvSpPr>
        <p:spPr>
          <a:xfrm>
            <a:off x="4230370" y="2543809"/>
            <a:ext cx="1819910" cy="688340"/>
          </a:xfrm>
          <a:prstGeom prst="rect">
            <a:avLst/>
          </a:prstGeom>
        </p:spPr>
        <p:txBody>
          <a:bodyPr vert="horz" wrap="square" lIns="0" tIns="69850" rIns="0" bIns="0" rtlCol="0">
            <a:spAutoFit/>
          </a:bodyPr>
          <a:lstStyle/>
          <a:p>
            <a:pPr marL="12700">
              <a:lnSpc>
                <a:spcPct val="100000"/>
              </a:lnSpc>
              <a:spcBef>
                <a:spcPts val="550"/>
              </a:spcBef>
            </a:pPr>
            <a:r>
              <a:rPr sz="1800" dirty="0">
                <a:solidFill>
                  <a:srgbClr val="663300"/>
                </a:solidFill>
                <a:latin typeface="Arial"/>
                <a:cs typeface="Arial"/>
              </a:rPr>
              <a:t>&lt; 1</a:t>
            </a:r>
            <a:r>
              <a:rPr sz="1800" spc="-80" dirty="0">
                <a:solidFill>
                  <a:srgbClr val="663300"/>
                </a:solidFill>
                <a:latin typeface="Arial"/>
                <a:cs typeface="Arial"/>
              </a:rPr>
              <a:t> </a:t>
            </a:r>
            <a:r>
              <a:rPr sz="1800" spc="-5" dirty="0">
                <a:solidFill>
                  <a:srgbClr val="663300"/>
                </a:solidFill>
                <a:latin typeface="Arial"/>
                <a:cs typeface="Arial"/>
              </a:rPr>
              <a:t>microseconds</a:t>
            </a:r>
            <a:endParaRPr sz="1800">
              <a:latin typeface="Arial"/>
              <a:cs typeface="Arial"/>
            </a:endParaRPr>
          </a:p>
          <a:p>
            <a:pPr marL="12700">
              <a:lnSpc>
                <a:spcPct val="100000"/>
              </a:lnSpc>
              <a:spcBef>
                <a:spcPts val="450"/>
              </a:spcBef>
            </a:pPr>
            <a:r>
              <a:rPr sz="1800" dirty="0">
                <a:solidFill>
                  <a:srgbClr val="663300"/>
                </a:solidFill>
                <a:latin typeface="Arial"/>
                <a:cs typeface="Arial"/>
              </a:rPr>
              <a:t>~ </a:t>
            </a:r>
            <a:r>
              <a:rPr sz="1800" spc="-10" dirty="0">
                <a:solidFill>
                  <a:srgbClr val="663300"/>
                </a:solidFill>
                <a:latin typeface="Arial"/>
                <a:cs typeface="Arial"/>
              </a:rPr>
              <a:t>10</a:t>
            </a:r>
            <a:r>
              <a:rPr sz="1800" spc="-35" dirty="0">
                <a:solidFill>
                  <a:srgbClr val="663300"/>
                </a:solidFill>
                <a:latin typeface="Arial"/>
                <a:cs typeface="Arial"/>
              </a:rPr>
              <a:t> </a:t>
            </a:r>
            <a:r>
              <a:rPr sz="1800" spc="-10" dirty="0">
                <a:solidFill>
                  <a:srgbClr val="663300"/>
                </a:solidFill>
                <a:latin typeface="Arial"/>
                <a:cs typeface="Arial"/>
              </a:rPr>
              <a:t>milliseconds</a:t>
            </a:r>
            <a:endParaRPr sz="1800">
              <a:latin typeface="Arial"/>
              <a:cs typeface="Arial"/>
            </a:endParaRPr>
          </a:p>
        </p:txBody>
      </p:sp>
      <p:sp>
        <p:nvSpPr>
          <p:cNvPr id="13" name="object 13"/>
          <p:cNvSpPr txBox="1"/>
          <p:nvPr/>
        </p:nvSpPr>
        <p:spPr>
          <a:xfrm>
            <a:off x="1029969" y="2200909"/>
            <a:ext cx="153035" cy="1350010"/>
          </a:xfrm>
          <a:prstGeom prst="rect">
            <a:avLst/>
          </a:prstGeom>
        </p:spPr>
        <p:txBody>
          <a:bodyPr vert="horz" wrap="square" lIns="0" tIns="69850" rIns="0" bIns="0" rtlCol="0">
            <a:spAutoFit/>
          </a:bodyPr>
          <a:lstStyle/>
          <a:p>
            <a:pPr marL="12700">
              <a:lnSpc>
                <a:spcPct val="100000"/>
              </a:lnSpc>
              <a:spcBef>
                <a:spcPts val="550"/>
              </a:spcBef>
            </a:pPr>
            <a:r>
              <a:rPr sz="1800" dirty="0">
                <a:solidFill>
                  <a:srgbClr val="663300"/>
                </a:solidFill>
                <a:latin typeface="Arial"/>
                <a:cs typeface="Arial"/>
              </a:rPr>
              <a:t>–</a:t>
            </a:r>
            <a:endParaRPr sz="1800">
              <a:latin typeface="Arial"/>
              <a:cs typeface="Arial"/>
            </a:endParaRPr>
          </a:p>
          <a:p>
            <a:pPr marL="12700">
              <a:lnSpc>
                <a:spcPct val="100000"/>
              </a:lnSpc>
              <a:spcBef>
                <a:spcPts val="450"/>
              </a:spcBef>
            </a:pPr>
            <a:r>
              <a:rPr sz="1800" dirty="0">
                <a:solidFill>
                  <a:srgbClr val="663300"/>
                </a:solidFill>
                <a:latin typeface="Arial"/>
                <a:cs typeface="Arial"/>
              </a:rPr>
              <a:t>–</a:t>
            </a:r>
            <a:endParaRPr sz="1800">
              <a:latin typeface="Arial"/>
              <a:cs typeface="Arial"/>
            </a:endParaRPr>
          </a:p>
          <a:p>
            <a:pPr marL="12700">
              <a:lnSpc>
                <a:spcPct val="100000"/>
              </a:lnSpc>
              <a:spcBef>
                <a:spcPts val="440"/>
              </a:spcBef>
            </a:pPr>
            <a:r>
              <a:rPr sz="1800" dirty="0">
                <a:solidFill>
                  <a:srgbClr val="663300"/>
                </a:solidFill>
                <a:latin typeface="Arial"/>
                <a:cs typeface="Arial"/>
              </a:rPr>
              <a:t>–</a:t>
            </a:r>
            <a:endParaRPr sz="1800">
              <a:latin typeface="Arial"/>
              <a:cs typeface="Arial"/>
            </a:endParaRPr>
          </a:p>
          <a:p>
            <a:pPr marL="12700">
              <a:lnSpc>
                <a:spcPct val="100000"/>
              </a:lnSpc>
              <a:spcBef>
                <a:spcPts val="450"/>
              </a:spcBef>
            </a:pPr>
            <a:r>
              <a:rPr sz="1800" dirty="0">
                <a:solidFill>
                  <a:srgbClr val="663300"/>
                </a:solidFill>
                <a:latin typeface="Arial"/>
                <a:cs typeface="Arial"/>
              </a:rPr>
              <a:t>–</a:t>
            </a:r>
            <a:endParaRPr sz="1800">
              <a:latin typeface="Arial"/>
              <a:cs typeface="Arial"/>
            </a:endParaRPr>
          </a:p>
        </p:txBody>
      </p:sp>
      <p:sp>
        <p:nvSpPr>
          <p:cNvPr id="14" name="object 14"/>
          <p:cNvSpPr txBox="1"/>
          <p:nvPr/>
        </p:nvSpPr>
        <p:spPr>
          <a:xfrm>
            <a:off x="1315719" y="3263900"/>
            <a:ext cx="7587615" cy="848360"/>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663300"/>
                </a:solidFill>
                <a:latin typeface="Arial"/>
                <a:cs typeface="Arial"/>
              </a:rPr>
              <a:t>'network </a:t>
            </a:r>
            <a:r>
              <a:rPr sz="1800" spc="-5" dirty="0">
                <a:solidFill>
                  <a:srgbClr val="663300"/>
                </a:solidFill>
                <a:latin typeface="Arial"/>
                <a:cs typeface="Arial"/>
              </a:rPr>
              <a:t>time' (involving </a:t>
            </a:r>
            <a:r>
              <a:rPr sz="1800" spc="-10" dirty="0">
                <a:solidFill>
                  <a:srgbClr val="663300"/>
                </a:solidFill>
                <a:latin typeface="Arial"/>
                <a:cs typeface="Arial"/>
              </a:rPr>
              <a:t>about 100 bytes transferred, </a:t>
            </a:r>
            <a:r>
              <a:rPr sz="1800" spc="-5" dirty="0">
                <a:solidFill>
                  <a:srgbClr val="663300"/>
                </a:solidFill>
                <a:latin typeface="Arial"/>
                <a:cs typeface="Arial"/>
              </a:rPr>
              <a:t>at 100 megabits/sec.)  accounts for only .01 </a:t>
            </a:r>
            <a:r>
              <a:rPr sz="1800" spc="-10" dirty="0">
                <a:solidFill>
                  <a:srgbClr val="663300"/>
                </a:solidFill>
                <a:latin typeface="Arial"/>
                <a:cs typeface="Arial"/>
              </a:rPr>
              <a:t>millisecond; </a:t>
            </a:r>
            <a:r>
              <a:rPr sz="1800" spc="-5" dirty="0">
                <a:solidFill>
                  <a:srgbClr val="663300"/>
                </a:solidFill>
                <a:latin typeface="Arial"/>
                <a:cs typeface="Arial"/>
              </a:rPr>
              <a:t>the </a:t>
            </a:r>
            <a:r>
              <a:rPr sz="1800" spc="-10" dirty="0">
                <a:solidFill>
                  <a:srgbClr val="663300"/>
                </a:solidFill>
                <a:latin typeface="Arial"/>
                <a:cs typeface="Arial"/>
              </a:rPr>
              <a:t>remaining delays </a:t>
            </a:r>
            <a:r>
              <a:rPr sz="1800" spc="-5" dirty="0">
                <a:solidFill>
                  <a:srgbClr val="663300"/>
                </a:solidFill>
                <a:latin typeface="Arial"/>
                <a:cs typeface="Arial"/>
              </a:rPr>
              <a:t>must be in </a:t>
            </a:r>
            <a:r>
              <a:rPr sz="1800" dirty="0">
                <a:solidFill>
                  <a:srgbClr val="663300"/>
                </a:solidFill>
                <a:latin typeface="Arial"/>
                <a:cs typeface="Arial"/>
              </a:rPr>
              <a:t>OS </a:t>
            </a:r>
            <a:r>
              <a:rPr sz="1800" spc="-10" dirty="0">
                <a:solidFill>
                  <a:srgbClr val="663300"/>
                </a:solidFill>
                <a:latin typeface="Arial"/>
                <a:cs typeface="Arial"/>
              </a:rPr>
              <a:t>and  middleware </a:t>
            </a:r>
            <a:r>
              <a:rPr sz="1800" dirty="0">
                <a:solidFill>
                  <a:srgbClr val="663300"/>
                </a:solidFill>
                <a:latin typeface="Arial"/>
                <a:cs typeface="Arial"/>
              </a:rPr>
              <a:t>- </a:t>
            </a:r>
            <a:r>
              <a:rPr sz="1800" spc="-10" dirty="0">
                <a:solidFill>
                  <a:srgbClr val="663300"/>
                </a:solidFill>
                <a:latin typeface="Arial"/>
                <a:cs typeface="Arial"/>
              </a:rPr>
              <a:t>latency, not </a:t>
            </a:r>
            <a:r>
              <a:rPr sz="1800" spc="-5" dirty="0">
                <a:solidFill>
                  <a:srgbClr val="663300"/>
                </a:solidFill>
                <a:latin typeface="Arial"/>
                <a:cs typeface="Arial"/>
              </a:rPr>
              <a:t>communication</a:t>
            </a:r>
            <a:r>
              <a:rPr sz="1800" spc="25" dirty="0">
                <a:solidFill>
                  <a:srgbClr val="663300"/>
                </a:solidFill>
                <a:latin typeface="Arial"/>
                <a:cs typeface="Arial"/>
              </a:rPr>
              <a:t> </a:t>
            </a:r>
            <a:r>
              <a:rPr sz="1800" spc="-5" dirty="0">
                <a:solidFill>
                  <a:srgbClr val="663300"/>
                </a:solidFill>
                <a:latin typeface="Arial"/>
                <a:cs typeface="Arial"/>
              </a:rPr>
              <a:t>time.</a:t>
            </a:r>
            <a:endParaRPr sz="1800">
              <a:latin typeface="Arial"/>
              <a:cs typeface="Arial"/>
            </a:endParaRPr>
          </a:p>
        </p:txBody>
      </p:sp>
      <p:sp>
        <p:nvSpPr>
          <p:cNvPr id="15" name="object 15"/>
          <p:cNvSpPr txBox="1"/>
          <p:nvPr/>
        </p:nvSpPr>
        <p:spPr>
          <a:xfrm>
            <a:off x="585469" y="4283610"/>
            <a:ext cx="7587615" cy="2031364"/>
          </a:xfrm>
          <a:prstGeom prst="rect">
            <a:avLst/>
          </a:prstGeom>
        </p:spPr>
        <p:txBody>
          <a:bodyPr vert="horz" wrap="square" lIns="0" tIns="6350" rIns="0" bIns="0" rtlCol="0">
            <a:spAutoFit/>
          </a:bodyPr>
          <a:lstStyle/>
          <a:p>
            <a:pPr>
              <a:lnSpc>
                <a:spcPct val="100000"/>
              </a:lnSpc>
              <a:spcBef>
                <a:spcPts val="50"/>
              </a:spcBef>
              <a:tabLst>
                <a:tab pos="342265" algn="l"/>
              </a:tabLst>
            </a:pPr>
            <a:r>
              <a:rPr sz="3600" spc="-1470" baseline="5787" dirty="0">
                <a:solidFill>
                  <a:srgbClr val="663300"/>
                </a:solidFill>
                <a:latin typeface="Symbol"/>
                <a:cs typeface="Symbol"/>
              </a:rPr>
              <a:t></a:t>
            </a:r>
            <a:r>
              <a:rPr sz="3600" spc="-1470" baseline="5787" dirty="0">
                <a:solidFill>
                  <a:srgbClr val="663300"/>
                </a:solidFill>
                <a:latin typeface="Times New Roman"/>
                <a:cs typeface="Times New Roman"/>
              </a:rPr>
              <a:t>	</a:t>
            </a:r>
            <a:r>
              <a:rPr sz="2400" spc="-5" dirty="0">
                <a:solidFill>
                  <a:srgbClr val="663300"/>
                </a:solidFill>
                <a:latin typeface="Arial"/>
                <a:cs typeface="Arial"/>
              </a:rPr>
              <a:t>Factors affecting RPC/RMI</a:t>
            </a:r>
            <a:r>
              <a:rPr sz="2400" spc="15" dirty="0">
                <a:solidFill>
                  <a:srgbClr val="663300"/>
                </a:solidFill>
                <a:latin typeface="Arial"/>
                <a:cs typeface="Arial"/>
              </a:rPr>
              <a:t> </a:t>
            </a:r>
            <a:r>
              <a:rPr sz="2400" spc="-5" dirty="0">
                <a:solidFill>
                  <a:srgbClr val="663300"/>
                </a:solidFill>
                <a:latin typeface="Arial"/>
                <a:cs typeface="Arial"/>
              </a:rPr>
              <a:t>performance</a:t>
            </a:r>
            <a:endParaRPr sz="2400">
              <a:latin typeface="Arial"/>
              <a:cs typeface="Arial"/>
            </a:endParaRPr>
          </a:p>
          <a:p>
            <a:pPr marL="456565">
              <a:lnSpc>
                <a:spcPct val="100000"/>
              </a:lnSpc>
              <a:spcBef>
                <a:spcPts val="450"/>
              </a:spcBef>
              <a:tabLst>
                <a:tab pos="742315" algn="l"/>
              </a:tabLst>
            </a:pPr>
            <a:r>
              <a:rPr sz="2700" baseline="3086" dirty="0">
                <a:solidFill>
                  <a:srgbClr val="663300"/>
                </a:solidFill>
                <a:latin typeface="Arial"/>
                <a:cs typeface="Arial"/>
              </a:rPr>
              <a:t>–	</a:t>
            </a:r>
            <a:r>
              <a:rPr sz="1800" spc="-10" dirty="0">
                <a:solidFill>
                  <a:srgbClr val="663300"/>
                </a:solidFill>
                <a:latin typeface="Arial"/>
                <a:cs typeface="Arial"/>
              </a:rPr>
              <a:t>marshalling/unmarshalling </a:t>
            </a:r>
            <a:r>
              <a:rPr sz="1800" dirty="0">
                <a:solidFill>
                  <a:srgbClr val="663300"/>
                </a:solidFill>
                <a:latin typeface="Arial"/>
                <a:cs typeface="Arial"/>
              </a:rPr>
              <a:t>+ </a:t>
            </a:r>
            <a:r>
              <a:rPr sz="1800" spc="-5" dirty="0">
                <a:solidFill>
                  <a:srgbClr val="663300"/>
                </a:solidFill>
                <a:latin typeface="Arial"/>
                <a:cs typeface="Arial"/>
              </a:rPr>
              <a:t>operation </a:t>
            </a:r>
            <a:r>
              <a:rPr sz="1800" spc="-10" dirty="0">
                <a:solidFill>
                  <a:srgbClr val="663300"/>
                </a:solidFill>
                <a:latin typeface="Arial"/>
                <a:cs typeface="Arial"/>
              </a:rPr>
              <a:t>despatch </a:t>
            </a:r>
            <a:r>
              <a:rPr sz="1800" spc="-5" dirty="0">
                <a:solidFill>
                  <a:srgbClr val="663300"/>
                </a:solidFill>
                <a:latin typeface="Arial"/>
                <a:cs typeface="Arial"/>
              </a:rPr>
              <a:t>at the</a:t>
            </a:r>
            <a:r>
              <a:rPr sz="1800" spc="30" dirty="0">
                <a:solidFill>
                  <a:srgbClr val="663300"/>
                </a:solidFill>
                <a:latin typeface="Arial"/>
                <a:cs typeface="Arial"/>
              </a:rPr>
              <a:t> </a:t>
            </a:r>
            <a:r>
              <a:rPr sz="1800" spc="-5" dirty="0">
                <a:solidFill>
                  <a:srgbClr val="663300"/>
                </a:solidFill>
                <a:latin typeface="Arial"/>
                <a:cs typeface="Arial"/>
              </a:rPr>
              <a:t>server</a:t>
            </a:r>
            <a:endParaRPr sz="1800">
              <a:latin typeface="Arial"/>
              <a:cs typeface="Arial"/>
            </a:endParaRPr>
          </a:p>
          <a:p>
            <a:pPr marL="456565">
              <a:lnSpc>
                <a:spcPct val="100000"/>
              </a:lnSpc>
              <a:spcBef>
                <a:spcPts val="440"/>
              </a:spcBef>
              <a:tabLst>
                <a:tab pos="742315" algn="l"/>
              </a:tabLst>
            </a:pPr>
            <a:r>
              <a:rPr sz="2700" baseline="3086" dirty="0">
                <a:solidFill>
                  <a:srgbClr val="663300"/>
                </a:solidFill>
                <a:latin typeface="Arial"/>
                <a:cs typeface="Arial"/>
              </a:rPr>
              <a:t>–	</a:t>
            </a:r>
            <a:r>
              <a:rPr sz="1800" spc="-10" dirty="0">
                <a:solidFill>
                  <a:srgbClr val="663300"/>
                </a:solidFill>
                <a:latin typeface="Arial"/>
                <a:cs typeface="Arial"/>
              </a:rPr>
              <a:t>data copying:- application </a:t>
            </a:r>
            <a:r>
              <a:rPr sz="1800" dirty="0">
                <a:solidFill>
                  <a:srgbClr val="663300"/>
                </a:solidFill>
                <a:latin typeface="Arial"/>
                <a:cs typeface="Arial"/>
              </a:rPr>
              <a:t>-&gt; </a:t>
            </a:r>
            <a:r>
              <a:rPr sz="1800" spc="-5" dirty="0">
                <a:solidFill>
                  <a:srgbClr val="663300"/>
                </a:solidFill>
                <a:latin typeface="Arial"/>
                <a:cs typeface="Arial"/>
              </a:rPr>
              <a:t>kernel space </a:t>
            </a:r>
            <a:r>
              <a:rPr sz="1800" dirty="0">
                <a:solidFill>
                  <a:srgbClr val="663300"/>
                </a:solidFill>
                <a:latin typeface="Arial"/>
                <a:cs typeface="Arial"/>
              </a:rPr>
              <a:t>-&gt; </a:t>
            </a:r>
            <a:r>
              <a:rPr sz="1800" spc="-5" dirty="0">
                <a:solidFill>
                  <a:srgbClr val="663300"/>
                </a:solidFill>
                <a:latin typeface="Arial"/>
                <a:cs typeface="Arial"/>
              </a:rPr>
              <a:t>communication</a:t>
            </a:r>
            <a:r>
              <a:rPr sz="1800" spc="45" dirty="0">
                <a:solidFill>
                  <a:srgbClr val="663300"/>
                </a:solidFill>
                <a:latin typeface="Arial"/>
                <a:cs typeface="Arial"/>
              </a:rPr>
              <a:t> </a:t>
            </a:r>
            <a:r>
              <a:rPr sz="1800" spc="-5" dirty="0">
                <a:solidFill>
                  <a:srgbClr val="663300"/>
                </a:solidFill>
                <a:latin typeface="Arial"/>
                <a:cs typeface="Arial"/>
              </a:rPr>
              <a:t>buffers</a:t>
            </a:r>
            <a:endParaRPr sz="1800">
              <a:latin typeface="Arial"/>
              <a:cs typeface="Arial"/>
            </a:endParaRPr>
          </a:p>
          <a:p>
            <a:pPr marL="456565">
              <a:lnSpc>
                <a:spcPct val="100000"/>
              </a:lnSpc>
              <a:spcBef>
                <a:spcPts val="450"/>
              </a:spcBef>
              <a:tabLst>
                <a:tab pos="742315" algn="l"/>
              </a:tabLst>
            </a:pPr>
            <a:r>
              <a:rPr sz="2700" baseline="3086" dirty="0">
                <a:solidFill>
                  <a:srgbClr val="663300"/>
                </a:solidFill>
                <a:latin typeface="Arial"/>
                <a:cs typeface="Arial"/>
              </a:rPr>
              <a:t>–	</a:t>
            </a:r>
            <a:r>
              <a:rPr sz="1800" spc="-10" dirty="0">
                <a:solidFill>
                  <a:srgbClr val="663300"/>
                </a:solidFill>
                <a:latin typeface="Arial"/>
                <a:cs typeface="Arial"/>
              </a:rPr>
              <a:t>thread scheduling and context switching:- including kernel</a:t>
            </a:r>
            <a:r>
              <a:rPr sz="1800" spc="80" dirty="0">
                <a:solidFill>
                  <a:srgbClr val="663300"/>
                </a:solidFill>
                <a:latin typeface="Arial"/>
                <a:cs typeface="Arial"/>
              </a:rPr>
              <a:t> </a:t>
            </a:r>
            <a:r>
              <a:rPr sz="1800" spc="-5" dirty="0">
                <a:solidFill>
                  <a:srgbClr val="663300"/>
                </a:solidFill>
                <a:latin typeface="Arial"/>
                <a:cs typeface="Arial"/>
              </a:rPr>
              <a:t>entry</a:t>
            </a:r>
            <a:endParaRPr sz="1800">
              <a:latin typeface="Arial"/>
              <a:cs typeface="Arial"/>
            </a:endParaRPr>
          </a:p>
          <a:p>
            <a:pPr marL="456565">
              <a:lnSpc>
                <a:spcPct val="100000"/>
              </a:lnSpc>
              <a:spcBef>
                <a:spcPts val="450"/>
              </a:spcBef>
              <a:tabLst>
                <a:tab pos="742315" algn="l"/>
              </a:tabLst>
            </a:pPr>
            <a:r>
              <a:rPr sz="2700" baseline="3086" dirty="0">
                <a:solidFill>
                  <a:srgbClr val="663300"/>
                </a:solidFill>
                <a:latin typeface="Arial"/>
                <a:cs typeface="Arial"/>
              </a:rPr>
              <a:t>–	</a:t>
            </a:r>
            <a:r>
              <a:rPr sz="1800" spc="-5" dirty="0">
                <a:solidFill>
                  <a:srgbClr val="663300"/>
                </a:solidFill>
                <a:latin typeface="Arial"/>
                <a:cs typeface="Arial"/>
              </a:rPr>
              <a:t>protocol processing:- for each protocol</a:t>
            </a:r>
            <a:r>
              <a:rPr sz="1800" spc="5" dirty="0">
                <a:solidFill>
                  <a:srgbClr val="663300"/>
                </a:solidFill>
                <a:latin typeface="Arial"/>
                <a:cs typeface="Arial"/>
              </a:rPr>
              <a:t> </a:t>
            </a:r>
            <a:r>
              <a:rPr sz="1800" spc="-15" dirty="0">
                <a:solidFill>
                  <a:srgbClr val="663300"/>
                </a:solidFill>
                <a:latin typeface="Arial"/>
                <a:cs typeface="Arial"/>
              </a:rPr>
              <a:t>layer</a:t>
            </a:r>
            <a:endParaRPr sz="1800">
              <a:latin typeface="Arial"/>
              <a:cs typeface="Arial"/>
            </a:endParaRPr>
          </a:p>
          <a:p>
            <a:pPr marL="456565">
              <a:lnSpc>
                <a:spcPct val="100000"/>
              </a:lnSpc>
              <a:spcBef>
                <a:spcPts val="450"/>
              </a:spcBef>
              <a:tabLst>
                <a:tab pos="742315" algn="l"/>
              </a:tabLst>
            </a:pPr>
            <a:r>
              <a:rPr sz="2700" baseline="3086" dirty="0">
                <a:solidFill>
                  <a:srgbClr val="663300"/>
                </a:solidFill>
                <a:latin typeface="Arial"/>
                <a:cs typeface="Arial"/>
              </a:rPr>
              <a:t>–	</a:t>
            </a:r>
            <a:r>
              <a:rPr sz="1800" spc="-15" dirty="0">
                <a:solidFill>
                  <a:srgbClr val="663300"/>
                </a:solidFill>
                <a:latin typeface="Arial"/>
                <a:cs typeface="Arial"/>
              </a:rPr>
              <a:t>network </a:t>
            </a:r>
            <a:r>
              <a:rPr sz="1800" spc="-5" dirty="0">
                <a:solidFill>
                  <a:srgbClr val="663300"/>
                </a:solidFill>
                <a:latin typeface="Arial"/>
                <a:cs typeface="Arial"/>
              </a:rPr>
              <a:t>access </a:t>
            </a:r>
            <a:r>
              <a:rPr sz="1800" spc="-10" dirty="0">
                <a:solidFill>
                  <a:srgbClr val="663300"/>
                </a:solidFill>
                <a:latin typeface="Arial"/>
                <a:cs typeface="Arial"/>
              </a:rPr>
              <a:t>delays:- connection </a:t>
            </a:r>
            <a:r>
              <a:rPr sz="1800" spc="-5" dirty="0">
                <a:solidFill>
                  <a:srgbClr val="663300"/>
                </a:solidFill>
                <a:latin typeface="Arial"/>
                <a:cs typeface="Arial"/>
              </a:rPr>
              <a:t>setup, </a:t>
            </a:r>
            <a:r>
              <a:rPr sz="1800" spc="-15" dirty="0">
                <a:solidFill>
                  <a:srgbClr val="663300"/>
                </a:solidFill>
                <a:latin typeface="Arial"/>
                <a:cs typeface="Arial"/>
              </a:rPr>
              <a:t>network</a:t>
            </a:r>
            <a:r>
              <a:rPr sz="1800" spc="40" dirty="0">
                <a:solidFill>
                  <a:srgbClr val="663300"/>
                </a:solidFill>
                <a:latin typeface="Arial"/>
                <a:cs typeface="Arial"/>
              </a:rPr>
              <a:t> </a:t>
            </a:r>
            <a:r>
              <a:rPr sz="1800" spc="-5" dirty="0">
                <a:solidFill>
                  <a:srgbClr val="663300"/>
                </a:solidFill>
                <a:latin typeface="Arial"/>
                <a:cs typeface="Arial"/>
              </a:rPr>
              <a:t>latency</a:t>
            </a:r>
            <a:endParaRPr sz="1800">
              <a:latin typeface="Arial"/>
              <a:cs typeface="Arial"/>
            </a:endParaRPr>
          </a:p>
        </p:txBody>
      </p:sp>
      <p:sp>
        <p:nvSpPr>
          <p:cNvPr id="16" name="object 16"/>
          <p:cNvSpPr/>
          <p:nvPr/>
        </p:nvSpPr>
        <p:spPr>
          <a:xfrm>
            <a:off x="243840" y="4216400"/>
            <a:ext cx="9085580" cy="2180590"/>
          </a:xfrm>
          <a:custGeom>
            <a:avLst/>
            <a:gdLst/>
            <a:ahLst/>
            <a:cxnLst/>
            <a:rect l="l" t="t" r="r" b="b"/>
            <a:pathLst>
              <a:path w="9085580" h="2180590">
                <a:moveTo>
                  <a:pt x="9085580" y="0"/>
                </a:moveTo>
                <a:lnTo>
                  <a:pt x="0" y="0"/>
                </a:lnTo>
                <a:lnTo>
                  <a:pt x="0" y="2180590"/>
                </a:lnTo>
                <a:lnTo>
                  <a:pt x="9085580" y="2180590"/>
                </a:lnTo>
                <a:lnTo>
                  <a:pt x="9085580" y="0"/>
                </a:lnTo>
                <a:close/>
              </a:path>
            </a:pathLst>
          </a:custGeom>
          <a:solidFill>
            <a:srgbClr val="FFFFFF"/>
          </a:solid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18</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6657975" cy="452120"/>
          </a:xfrm>
          <a:prstGeom prst="rect">
            <a:avLst/>
          </a:prstGeom>
        </p:spPr>
        <p:txBody>
          <a:bodyPr vert="horz" wrap="square" lIns="0" tIns="12700" rIns="0" bIns="0" rtlCol="0">
            <a:spAutoFit/>
          </a:bodyPr>
          <a:lstStyle/>
          <a:p>
            <a:pPr marL="12700">
              <a:lnSpc>
                <a:spcPct val="100000"/>
              </a:lnSpc>
              <a:spcBef>
                <a:spcPts val="100"/>
              </a:spcBef>
            </a:pPr>
            <a:r>
              <a:rPr sz="2800" dirty="0"/>
              <a:t>Implementation </a:t>
            </a:r>
            <a:r>
              <a:rPr sz="2800" spc="-5" dirty="0"/>
              <a:t>of invocation</a:t>
            </a:r>
            <a:r>
              <a:rPr sz="2800" spc="-50" dirty="0"/>
              <a:t> </a:t>
            </a:r>
            <a:r>
              <a:rPr sz="2800" dirty="0"/>
              <a:t>mechanisms</a:t>
            </a:r>
            <a:endParaRPr sz="2800"/>
          </a:p>
        </p:txBody>
      </p:sp>
      <p:sp>
        <p:nvSpPr>
          <p:cNvPr id="5" name="object 5"/>
          <p:cNvSpPr txBox="1"/>
          <p:nvPr/>
        </p:nvSpPr>
        <p:spPr>
          <a:xfrm>
            <a:off x="572769" y="145034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6" name="object 6"/>
          <p:cNvSpPr txBox="1"/>
          <p:nvPr/>
        </p:nvSpPr>
        <p:spPr>
          <a:xfrm>
            <a:off x="915669" y="1482090"/>
            <a:ext cx="7626984" cy="756920"/>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663300"/>
                </a:solidFill>
                <a:latin typeface="Arial"/>
                <a:cs typeface="Arial"/>
              </a:rPr>
              <a:t>Most </a:t>
            </a:r>
            <a:r>
              <a:rPr sz="2400" spc="-10" dirty="0">
                <a:solidFill>
                  <a:srgbClr val="663300"/>
                </a:solidFill>
                <a:latin typeface="Arial"/>
                <a:cs typeface="Arial"/>
              </a:rPr>
              <a:t>invocation </a:t>
            </a:r>
            <a:r>
              <a:rPr sz="2400" spc="-5" dirty="0">
                <a:solidFill>
                  <a:srgbClr val="663300"/>
                </a:solidFill>
                <a:latin typeface="Arial"/>
                <a:cs typeface="Arial"/>
              </a:rPr>
              <a:t>middleware (Corba, Java RMI, </a:t>
            </a:r>
            <a:r>
              <a:rPr sz="2400" dirty="0">
                <a:solidFill>
                  <a:srgbClr val="663300"/>
                </a:solidFill>
                <a:latin typeface="Arial"/>
                <a:cs typeface="Arial"/>
              </a:rPr>
              <a:t>HTTP) </a:t>
            </a:r>
            <a:r>
              <a:rPr sz="2400" spc="-5" dirty="0">
                <a:solidFill>
                  <a:srgbClr val="663300"/>
                </a:solidFill>
                <a:latin typeface="Arial"/>
                <a:cs typeface="Arial"/>
              </a:rPr>
              <a:t>is  implemented </a:t>
            </a:r>
            <a:r>
              <a:rPr sz="2400" spc="-10" dirty="0">
                <a:solidFill>
                  <a:srgbClr val="663300"/>
                </a:solidFill>
                <a:latin typeface="Arial"/>
                <a:cs typeface="Arial"/>
              </a:rPr>
              <a:t>over</a:t>
            </a:r>
            <a:r>
              <a:rPr sz="2400" spc="10" dirty="0">
                <a:solidFill>
                  <a:srgbClr val="663300"/>
                </a:solidFill>
                <a:latin typeface="Arial"/>
                <a:cs typeface="Arial"/>
              </a:rPr>
              <a:t> </a:t>
            </a:r>
            <a:r>
              <a:rPr sz="2400" spc="-5" dirty="0">
                <a:solidFill>
                  <a:srgbClr val="663300"/>
                </a:solidFill>
                <a:latin typeface="Arial"/>
                <a:cs typeface="Arial"/>
              </a:rPr>
              <a:t>TCP</a:t>
            </a:r>
            <a:endParaRPr sz="2400">
              <a:latin typeface="Arial"/>
              <a:cs typeface="Arial"/>
            </a:endParaRPr>
          </a:p>
        </p:txBody>
      </p:sp>
      <p:sp>
        <p:nvSpPr>
          <p:cNvPr id="7" name="object 7"/>
          <p:cNvSpPr txBox="1"/>
          <p:nvPr/>
        </p:nvSpPr>
        <p:spPr>
          <a:xfrm>
            <a:off x="1029969" y="2269490"/>
            <a:ext cx="7808595" cy="1179830"/>
          </a:xfrm>
          <a:prstGeom prst="rect">
            <a:avLst/>
          </a:prstGeom>
        </p:spPr>
        <p:txBody>
          <a:bodyPr vert="horz" wrap="square" lIns="0" tIns="12700" rIns="0" bIns="0" rtlCol="0">
            <a:spAutoFit/>
          </a:bodyPr>
          <a:lstStyle/>
          <a:p>
            <a:pPr marL="298450" marR="5080" indent="-285750">
              <a:lnSpc>
                <a:spcPct val="100000"/>
              </a:lnSpc>
              <a:spcBef>
                <a:spcPts val="100"/>
              </a:spcBef>
              <a:buChar char="–"/>
              <a:tabLst>
                <a:tab pos="297815" algn="l"/>
                <a:tab pos="298450" algn="l"/>
              </a:tabLst>
            </a:pPr>
            <a:r>
              <a:rPr sz="1800" spc="-5" dirty="0">
                <a:solidFill>
                  <a:srgbClr val="663300"/>
                </a:solidFill>
                <a:latin typeface="Arial"/>
                <a:cs typeface="Arial"/>
              </a:rPr>
              <a:t>For </a:t>
            </a:r>
            <a:r>
              <a:rPr sz="1800" spc="-10" dirty="0">
                <a:solidFill>
                  <a:srgbClr val="663300"/>
                </a:solidFill>
                <a:latin typeface="Arial"/>
                <a:cs typeface="Arial"/>
              </a:rPr>
              <a:t>universal availability, unlimited </a:t>
            </a:r>
            <a:r>
              <a:rPr sz="1800" spc="-5" dirty="0">
                <a:solidFill>
                  <a:srgbClr val="663300"/>
                </a:solidFill>
                <a:latin typeface="Arial"/>
                <a:cs typeface="Arial"/>
              </a:rPr>
              <a:t>message </a:t>
            </a:r>
            <a:r>
              <a:rPr sz="1800" dirty="0">
                <a:solidFill>
                  <a:srgbClr val="663300"/>
                </a:solidFill>
                <a:latin typeface="Arial"/>
                <a:cs typeface="Arial"/>
              </a:rPr>
              <a:t>size </a:t>
            </a:r>
            <a:r>
              <a:rPr sz="1800" spc="-10" dirty="0">
                <a:solidFill>
                  <a:srgbClr val="663300"/>
                </a:solidFill>
                <a:latin typeface="Arial"/>
                <a:cs typeface="Arial"/>
              </a:rPr>
              <a:t>and reliable </a:t>
            </a:r>
            <a:r>
              <a:rPr sz="1800" spc="-5" dirty="0">
                <a:solidFill>
                  <a:srgbClr val="663300"/>
                </a:solidFill>
                <a:latin typeface="Arial"/>
                <a:cs typeface="Arial"/>
              </a:rPr>
              <a:t>transfer; see  section 4.4 for further </a:t>
            </a:r>
            <a:r>
              <a:rPr sz="1800" spc="-10" dirty="0">
                <a:solidFill>
                  <a:srgbClr val="663300"/>
                </a:solidFill>
                <a:latin typeface="Arial"/>
                <a:cs typeface="Arial"/>
              </a:rPr>
              <a:t>discussion </a:t>
            </a:r>
            <a:r>
              <a:rPr sz="1800" spc="-5" dirty="0">
                <a:solidFill>
                  <a:srgbClr val="663300"/>
                </a:solidFill>
                <a:latin typeface="Arial"/>
                <a:cs typeface="Arial"/>
              </a:rPr>
              <a:t>of the</a:t>
            </a:r>
            <a:r>
              <a:rPr sz="1800" spc="10" dirty="0">
                <a:solidFill>
                  <a:srgbClr val="663300"/>
                </a:solidFill>
                <a:latin typeface="Arial"/>
                <a:cs typeface="Arial"/>
              </a:rPr>
              <a:t> </a:t>
            </a:r>
            <a:r>
              <a:rPr sz="1800" spc="-10" dirty="0">
                <a:solidFill>
                  <a:srgbClr val="663300"/>
                </a:solidFill>
                <a:latin typeface="Arial"/>
                <a:cs typeface="Arial"/>
              </a:rPr>
              <a:t>reasons.</a:t>
            </a:r>
            <a:endParaRPr sz="1800">
              <a:latin typeface="Arial"/>
              <a:cs typeface="Arial"/>
            </a:endParaRPr>
          </a:p>
          <a:p>
            <a:pPr marL="298450" marR="514350" indent="-285750">
              <a:lnSpc>
                <a:spcPct val="100000"/>
              </a:lnSpc>
              <a:spcBef>
                <a:spcPts val="450"/>
              </a:spcBef>
              <a:buChar char="–"/>
              <a:tabLst>
                <a:tab pos="297815" algn="l"/>
                <a:tab pos="298450" algn="l"/>
              </a:tabLst>
            </a:pPr>
            <a:r>
              <a:rPr sz="1800" spc="-10" dirty="0">
                <a:solidFill>
                  <a:srgbClr val="663300"/>
                </a:solidFill>
                <a:latin typeface="Arial"/>
                <a:cs typeface="Arial"/>
              </a:rPr>
              <a:t>Sun </a:t>
            </a:r>
            <a:r>
              <a:rPr sz="1800" spc="-5" dirty="0">
                <a:solidFill>
                  <a:srgbClr val="663300"/>
                </a:solidFill>
                <a:latin typeface="Arial"/>
                <a:cs typeface="Arial"/>
              </a:rPr>
              <a:t>RPC (used in NFS) is implemented over both UDP and </a:t>
            </a:r>
            <a:r>
              <a:rPr sz="1800" dirty="0">
                <a:solidFill>
                  <a:srgbClr val="663300"/>
                </a:solidFill>
                <a:latin typeface="Arial"/>
                <a:cs typeface="Arial"/>
              </a:rPr>
              <a:t>TCP </a:t>
            </a:r>
            <a:r>
              <a:rPr sz="1800" spc="-5" dirty="0">
                <a:solidFill>
                  <a:srgbClr val="663300"/>
                </a:solidFill>
                <a:latin typeface="Arial"/>
                <a:cs typeface="Arial"/>
              </a:rPr>
              <a:t>and  </a:t>
            </a:r>
            <a:r>
              <a:rPr sz="1800" spc="-10" dirty="0">
                <a:solidFill>
                  <a:srgbClr val="663300"/>
                </a:solidFill>
                <a:latin typeface="Arial"/>
                <a:cs typeface="Arial"/>
              </a:rPr>
              <a:t>generally works </a:t>
            </a:r>
            <a:r>
              <a:rPr sz="1800" spc="-5" dirty="0">
                <a:solidFill>
                  <a:srgbClr val="663300"/>
                </a:solidFill>
                <a:latin typeface="Arial"/>
                <a:cs typeface="Arial"/>
              </a:rPr>
              <a:t>faster over</a:t>
            </a:r>
            <a:r>
              <a:rPr sz="1800" spc="-20" dirty="0">
                <a:solidFill>
                  <a:srgbClr val="663300"/>
                </a:solidFill>
                <a:latin typeface="Arial"/>
                <a:cs typeface="Arial"/>
              </a:rPr>
              <a:t> </a:t>
            </a:r>
            <a:r>
              <a:rPr sz="1800" spc="-10" dirty="0">
                <a:solidFill>
                  <a:srgbClr val="663300"/>
                </a:solidFill>
                <a:latin typeface="Arial"/>
                <a:cs typeface="Arial"/>
              </a:rPr>
              <a:t>UDP</a:t>
            </a:r>
            <a:endParaRPr sz="1800">
              <a:latin typeface="Arial"/>
              <a:cs typeface="Arial"/>
            </a:endParaRPr>
          </a:p>
        </p:txBody>
      </p:sp>
      <p:sp>
        <p:nvSpPr>
          <p:cNvPr id="8" name="object 8"/>
          <p:cNvSpPr txBox="1"/>
          <p:nvPr/>
        </p:nvSpPr>
        <p:spPr>
          <a:xfrm>
            <a:off x="572769" y="358394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9" name="object 9"/>
          <p:cNvSpPr txBox="1"/>
          <p:nvPr/>
        </p:nvSpPr>
        <p:spPr>
          <a:xfrm>
            <a:off x="915669" y="3614420"/>
            <a:ext cx="7656195" cy="756920"/>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663300"/>
                </a:solidFill>
                <a:latin typeface="Arial"/>
                <a:cs typeface="Arial"/>
              </a:rPr>
              <a:t>Research-based </a:t>
            </a:r>
            <a:r>
              <a:rPr sz="2400" dirty="0">
                <a:solidFill>
                  <a:srgbClr val="663300"/>
                </a:solidFill>
                <a:latin typeface="Arial"/>
                <a:cs typeface="Arial"/>
              </a:rPr>
              <a:t>systems </a:t>
            </a:r>
            <a:r>
              <a:rPr sz="2400" spc="-10" dirty="0">
                <a:solidFill>
                  <a:srgbClr val="663300"/>
                </a:solidFill>
                <a:latin typeface="Arial"/>
                <a:cs typeface="Arial"/>
              </a:rPr>
              <a:t>have </a:t>
            </a:r>
            <a:r>
              <a:rPr sz="2400" dirty="0">
                <a:solidFill>
                  <a:srgbClr val="663300"/>
                </a:solidFill>
                <a:latin typeface="Arial"/>
                <a:cs typeface="Arial"/>
              </a:rPr>
              <a:t>implemented much </a:t>
            </a:r>
            <a:r>
              <a:rPr sz="2400" spc="5" dirty="0">
                <a:solidFill>
                  <a:srgbClr val="663300"/>
                </a:solidFill>
                <a:latin typeface="Arial"/>
                <a:cs typeface="Arial"/>
              </a:rPr>
              <a:t>more  </a:t>
            </a:r>
            <a:r>
              <a:rPr sz="2400" spc="-5" dirty="0">
                <a:solidFill>
                  <a:srgbClr val="663300"/>
                </a:solidFill>
                <a:latin typeface="Arial"/>
                <a:cs typeface="Arial"/>
              </a:rPr>
              <a:t>efficient </a:t>
            </a:r>
            <a:r>
              <a:rPr sz="2400" spc="-10" dirty="0">
                <a:solidFill>
                  <a:srgbClr val="663300"/>
                </a:solidFill>
                <a:latin typeface="Arial"/>
                <a:cs typeface="Arial"/>
              </a:rPr>
              <a:t>invocation </a:t>
            </a:r>
            <a:r>
              <a:rPr sz="2400" spc="-5" dirty="0">
                <a:solidFill>
                  <a:srgbClr val="663300"/>
                </a:solidFill>
                <a:latin typeface="Arial"/>
                <a:cs typeface="Arial"/>
              </a:rPr>
              <a:t>protocols,</a:t>
            </a:r>
            <a:r>
              <a:rPr sz="2400" spc="15" dirty="0">
                <a:solidFill>
                  <a:srgbClr val="663300"/>
                </a:solidFill>
                <a:latin typeface="Arial"/>
                <a:cs typeface="Arial"/>
              </a:rPr>
              <a:t> </a:t>
            </a:r>
            <a:r>
              <a:rPr sz="2400" spc="-5" dirty="0">
                <a:solidFill>
                  <a:srgbClr val="663300"/>
                </a:solidFill>
                <a:latin typeface="Arial"/>
                <a:cs typeface="Arial"/>
              </a:rPr>
              <a:t>E.g.</a:t>
            </a:r>
            <a:endParaRPr sz="2400">
              <a:latin typeface="Arial"/>
              <a:cs typeface="Arial"/>
            </a:endParaRPr>
          </a:p>
        </p:txBody>
      </p:sp>
      <p:sp>
        <p:nvSpPr>
          <p:cNvPr id="10" name="object 10"/>
          <p:cNvSpPr txBox="1"/>
          <p:nvPr/>
        </p:nvSpPr>
        <p:spPr>
          <a:xfrm>
            <a:off x="1029969" y="4333239"/>
            <a:ext cx="153035" cy="1019810"/>
          </a:xfrm>
          <a:prstGeom prst="rect">
            <a:avLst/>
          </a:prstGeom>
        </p:spPr>
        <p:txBody>
          <a:bodyPr vert="horz" wrap="square" lIns="0" tIns="69850" rIns="0" bIns="0" rtlCol="0">
            <a:spAutoFit/>
          </a:bodyPr>
          <a:lstStyle/>
          <a:p>
            <a:pPr marL="12700">
              <a:lnSpc>
                <a:spcPct val="100000"/>
              </a:lnSpc>
              <a:spcBef>
                <a:spcPts val="550"/>
              </a:spcBef>
            </a:pPr>
            <a:r>
              <a:rPr sz="1800" dirty="0">
                <a:solidFill>
                  <a:srgbClr val="663300"/>
                </a:solidFill>
                <a:latin typeface="Arial"/>
                <a:cs typeface="Arial"/>
              </a:rPr>
              <a:t>–</a:t>
            </a:r>
            <a:endParaRPr sz="1800">
              <a:latin typeface="Arial"/>
              <a:cs typeface="Arial"/>
            </a:endParaRPr>
          </a:p>
          <a:p>
            <a:pPr marL="12700">
              <a:lnSpc>
                <a:spcPct val="100000"/>
              </a:lnSpc>
              <a:spcBef>
                <a:spcPts val="450"/>
              </a:spcBef>
            </a:pPr>
            <a:r>
              <a:rPr sz="1800" dirty="0">
                <a:solidFill>
                  <a:srgbClr val="663300"/>
                </a:solidFill>
                <a:latin typeface="Arial"/>
                <a:cs typeface="Arial"/>
              </a:rPr>
              <a:t>–</a:t>
            </a:r>
            <a:endParaRPr sz="1800">
              <a:latin typeface="Arial"/>
              <a:cs typeface="Arial"/>
            </a:endParaRPr>
          </a:p>
          <a:p>
            <a:pPr marL="12700">
              <a:lnSpc>
                <a:spcPct val="100000"/>
              </a:lnSpc>
              <a:spcBef>
                <a:spcPts val="450"/>
              </a:spcBef>
            </a:pPr>
            <a:r>
              <a:rPr sz="1800" dirty="0">
                <a:solidFill>
                  <a:srgbClr val="663300"/>
                </a:solidFill>
                <a:latin typeface="Arial"/>
                <a:cs typeface="Arial"/>
              </a:rPr>
              <a:t>–</a:t>
            </a:r>
            <a:endParaRPr sz="1800">
              <a:latin typeface="Arial"/>
              <a:cs typeface="Arial"/>
            </a:endParaRPr>
          </a:p>
        </p:txBody>
      </p:sp>
      <p:sp>
        <p:nvSpPr>
          <p:cNvPr id="11" name="object 11"/>
          <p:cNvSpPr txBox="1"/>
          <p:nvPr/>
        </p:nvSpPr>
        <p:spPr>
          <a:xfrm>
            <a:off x="1315719" y="4345939"/>
            <a:ext cx="7918450" cy="1019810"/>
          </a:xfrm>
          <a:prstGeom prst="rect">
            <a:avLst/>
          </a:prstGeom>
        </p:spPr>
        <p:txBody>
          <a:bodyPr vert="horz" wrap="square" lIns="0" tIns="69850" rIns="0" bIns="0" rtlCol="0">
            <a:spAutoFit/>
          </a:bodyPr>
          <a:lstStyle/>
          <a:p>
            <a:pPr marL="12700">
              <a:lnSpc>
                <a:spcPct val="100000"/>
              </a:lnSpc>
              <a:spcBef>
                <a:spcPts val="550"/>
              </a:spcBef>
            </a:pPr>
            <a:r>
              <a:rPr sz="1800" spc="-5" dirty="0">
                <a:solidFill>
                  <a:srgbClr val="663300"/>
                </a:solidFill>
                <a:latin typeface="Arial"/>
                <a:cs typeface="Arial"/>
              </a:rPr>
              <a:t>Firefly RPC </a:t>
            </a:r>
            <a:r>
              <a:rPr sz="1800" dirty="0">
                <a:solidFill>
                  <a:srgbClr val="663300"/>
                </a:solidFill>
                <a:latin typeface="Arial"/>
                <a:cs typeface="Arial"/>
              </a:rPr>
              <a:t>(see</a:t>
            </a:r>
            <a:r>
              <a:rPr sz="1800" spc="-15" dirty="0">
                <a:solidFill>
                  <a:srgbClr val="663300"/>
                </a:solidFill>
                <a:latin typeface="Arial"/>
                <a:cs typeface="Arial"/>
              </a:rPr>
              <a:t> </a:t>
            </a:r>
            <a:r>
              <a:rPr sz="1800" u="sng" spc="-15" dirty="0">
                <a:solidFill>
                  <a:srgbClr val="1721CC"/>
                </a:solidFill>
                <a:uFill>
                  <a:solidFill>
                    <a:srgbClr val="1721CC"/>
                  </a:solidFill>
                </a:uFill>
                <a:latin typeface="Arial"/>
                <a:cs typeface="Arial"/>
                <a:hlinkClick r:id="rId2"/>
              </a:rPr>
              <a:t>www.cdk3.net/oss</a:t>
            </a:r>
            <a:r>
              <a:rPr sz="1800" spc="-15" dirty="0">
                <a:solidFill>
                  <a:srgbClr val="663300"/>
                </a:solidFill>
                <a:latin typeface="Arial"/>
                <a:cs typeface="Arial"/>
                <a:hlinkClick r:id="rId2"/>
              </a:rPr>
              <a:t>)</a:t>
            </a:r>
            <a:endParaRPr sz="1800">
              <a:latin typeface="Arial"/>
              <a:cs typeface="Arial"/>
            </a:endParaRPr>
          </a:p>
          <a:p>
            <a:pPr marL="12700" marR="5080">
              <a:lnSpc>
                <a:spcPct val="120800"/>
              </a:lnSpc>
            </a:pPr>
            <a:r>
              <a:rPr sz="1800" spc="-10" dirty="0">
                <a:solidFill>
                  <a:srgbClr val="663300"/>
                </a:solidFill>
                <a:latin typeface="Arial"/>
                <a:cs typeface="Arial"/>
              </a:rPr>
              <a:t>Amoeba's doOperation, </a:t>
            </a:r>
            <a:r>
              <a:rPr sz="1800" i="1" spc="-10" dirty="0">
                <a:solidFill>
                  <a:srgbClr val="663300"/>
                </a:solidFill>
                <a:latin typeface="Arial"/>
                <a:cs typeface="Arial"/>
              </a:rPr>
              <a:t>getRequest</a:t>
            </a:r>
            <a:r>
              <a:rPr sz="1800" spc="-10" dirty="0">
                <a:solidFill>
                  <a:srgbClr val="663300"/>
                </a:solidFill>
                <a:latin typeface="Arial"/>
                <a:cs typeface="Arial"/>
              </a:rPr>
              <a:t>, </a:t>
            </a:r>
            <a:r>
              <a:rPr sz="1800" i="1" spc="-10" dirty="0">
                <a:solidFill>
                  <a:srgbClr val="663300"/>
                </a:solidFill>
                <a:latin typeface="Arial"/>
                <a:cs typeface="Arial"/>
              </a:rPr>
              <a:t>sendReply </a:t>
            </a:r>
            <a:r>
              <a:rPr sz="1800" spc="-5" dirty="0">
                <a:solidFill>
                  <a:srgbClr val="663300"/>
                </a:solidFill>
                <a:latin typeface="Arial"/>
                <a:cs typeface="Arial"/>
              </a:rPr>
              <a:t>primitives </a:t>
            </a:r>
            <a:r>
              <a:rPr sz="1800" spc="-10" dirty="0">
                <a:solidFill>
                  <a:srgbClr val="663300"/>
                </a:solidFill>
                <a:latin typeface="Arial"/>
                <a:cs typeface="Arial"/>
              </a:rPr>
              <a:t>(</a:t>
            </a:r>
            <a:r>
              <a:rPr sz="1800" u="sng" spc="-10" dirty="0">
                <a:solidFill>
                  <a:srgbClr val="1721CC"/>
                </a:solidFill>
                <a:uFill>
                  <a:solidFill>
                    <a:srgbClr val="1721CC"/>
                  </a:solidFill>
                </a:uFill>
                <a:latin typeface="Arial"/>
                <a:cs typeface="Arial"/>
                <a:hlinkClick r:id="rId2"/>
              </a:rPr>
              <a:t>www.cdk3.net/oss</a:t>
            </a:r>
            <a:r>
              <a:rPr sz="1800" spc="-10" dirty="0">
                <a:solidFill>
                  <a:srgbClr val="663300"/>
                </a:solidFill>
                <a:latin typeface="Arial"/>
                <a:cs typeface="Arial"/>
                <a:hlinkClick r:id="rId2"/>
              </a:rPr>
              <a:t>) </a:t>
            </a:r>
            <a:r>
              <a:rPr sz="1800" spc="-10" dirty="0">
                <a:solidFill>
                  <a:srgbClr val="663300"/>
                </a:solidFill>
                <a:latin typeface="Arial"/>
                <a:cs typeface="Arial"/>
              </a:rPr>
              <a:t> LRPC [Bershad </a:t>
            </a:r>
            <a:r>
              <a:rPr sz="1800" spc="-5" dirty="0">
                <a:solidFill>
                  <a:srgbClr val="663300"/>
                </a:solidFill>
                <a:latin typeface="Arial"/>
                <a:cs typeface="Arial"/>
              </a:rPr>
              <a:t>et. al. </a:t>
            </a:r>
            <a:r>
              <a:rPr sz="1800" spc="-10" dirty="0">
                <a:solidFill>
                  <a:srgbClr val="663300"/>
                </a:solidFill>
                <a:latin typeface="Arial"/>
                <a:cs typeface="Arial"/>
              </a:rPr>
              <a:t>1990], described on pp.</a:t>
            </a:r>
            <a:r>
              <a:rPr sz="1800" spc="55" dirty="0">
                <a:solidFill>
                  <a:srgbClr val="663300"/>
                </a:solidFill>
                <a:latin typeface="Arial"/>
                <a:cs typeface="Arial"/>
              </a:rPr>
              <a:t> </a:t>
            </a:r>
            <a:r>
              <a:rPr sz="1800" spc="-5" dirty="0">
                <a:solidFill>
                  <a:srgbClr val="663300"/>
                </a:solidFill>
                <a:latin typeface="Arial"/>
                <a:cs typeface="Arial"/>
              </a:rPr>
              <a:t>237-9)..</a:t>
            </a:r>
            <a:endParaRPr sz="1800">
              <a:latin typeface="Arial"/>
              <a:cs typeface="Arial"/>
            </a:endParaRPr>
          </a:p>
        </p:txBody>
      </p:sp>
      <p:sp>
        <p:nvSpPr>
          <p:cNvPr id="12" name="object 12"/>
          <p:cNvSpPr txBox="1"/>
          <p:nvPr/>
        </p:nvSpPr>
        <p:spPr>
          <a:xfrm>
            <a:off x="572769" y="549910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13" name="object 13"/>
          <p:cNvSpPr txBox="1"/>
          <p:nvPr/>
        </p:nvSpPr>
        <p:spPr>
          <a:xfrm>
            <a:off x="915669" y="5456343"/>
            <a:ext cx="7944484" cy="796290"/>
          </a:xfrm>
          <a:prstGeom prst="rect">
            <a:avLst/>
          </a:prstGeom>
        </p:spPr>
        <p:txBody>
          <a:bodyPr vert="horz" wrap="square" lIns="0" tIns="86995" rIns="0" bIns="0" rtlCol="0">
            <a:spAutoFit/>
          </a:bodyPr>
          <a:lstStyle/>
          <a:p>
            <a:pPr marL="12700">
              <a:lnSpc>
                <a:spcPct val="100000"/>
              </a:lnSpc>
              <a:spcBef>
                <a:spcPts val="685"/>
              </a:spcBef>
            </a:pPr>
            <a:r>
              <a:rPr sz="2400" spc="-5" dirty="0">
                <a:solidFill>
                  <a:srgbClr val="663300"/>
                </a:solidFill>
                <a:latin typeface="Arial"/>
                <a:cs typeface="Arial"/>
              </a:rPr>
              <a:t>Concurrent </a:t>
            </a:r>
            <a:r>
              <a:rPr sz="2400" spc="-10" dirty="0">
                <a:solidFill>
                  <a:srgbClr val="663300"/>
                </a:solidFill>
                <a:latin typeface="Arial"/>
                <a:cs typeface="Arial"/>
              </a:rPr>
              <a:t>and </a:t>
            </a:r>
            <a:r>
              <a:rPr sz="2400" spc="-5" dirty="0">
                <a:solidFill>
                  <a:srgbClr val="663300"/>
                </a:solidFill>
                <a:latin typeface="Arial"/>
                <a:cs typeface="Arial"/>
              </a:rPr>
              <a:t>asynchronous</a:t>
            </a:r>
            <a:r>
              <a:rPr sz="2400" spc="20" dirty="0">
                <a:solidFill>
                  <a:srgbClr val="663300"/>
                </a:solidFill>
                <a:latin typeface="Arial"/>
                <a:cs typeface="Arial"/>
              </a:rPr>
              <a:t> </a:t>
            </a:r>
            <a:r>
              <a:rPr sz="2400" spc="-10" dirty="0">
                <a:solidFill>
                  <a:srgbClr val="663300"/>
                </a:solidFill>
                <a:latin typeface="Arial"/>
                <a:cs typeface="Arial"/>
              </a:rPr>
              <a:t>invocations</a:t>
            </a:r>
            <a:endParaRPr sz="2400">
              <a:latin typeface="Arial"/>
              <a:cs typeface="Arial"/>
            </a:endParaRPr>
          </a:p>
          <a:p>
            <a:pPr marL="127000">
              <a:lnSpc>
                <a:spcPct val="100000"/>
              </a:lnSpc>
              <a:spcBef>
                <a:spcPts val="440"/>
              </a:spcBef>
              <a:tabLst>
                <a:tab pos="412115" algn="l"/>
              </a:tabLst>
            </a:pPr>
            <a:r>
              <a:rPr sz="2700" baseline="3086" dirty="0">
                <a:solidFill>
                  <a:srgbClr val="663300"/>
                </a:solidFill>
                <a:latin typeface="Arial"/>
                <a:cs typeface="Arial"/>
              </a:rPr>
              <a:t>–	</a:t>
            </a:r>
            <a:r>
              <a:rPr sz="1800" spc="-10" dirty="0">
                <a:solidFill>
                  <a:srgbClr val="663300"/>
                </a:solidFill>
                <a:latin typeface="Arial"/>
                <a:cs typeface="Arial"/>
              </a:rPr>
              <a:t>middleware </a:t>
            </a:r>
            <a:r>
              <a:rPr sz="1800" spc="-5" dirty="0">
                <a:solidFill>
                  <a:srgbClr val="663300"/>
                </a:solidFill>
                <a:latin typeface="Arial"/>
                <a:cs typeface="Arial"/>
              </a:rPr>
              <a:t>or application doesn't </a:t>
            </a:r>
            <a:r>
              <a:rPr sz="1800" spc="-10" dirty="0">
                <a:solidFill>
                  <a:srgbClr val="663300"/>
                </a:solidFill>
                <a:latin typeface="Arial"/>
                <a:cs typeface="Arial"/>
              </a:rPr>
              <a:t>block </a:t>
            </a:r>
            <a:r>
              <a:rPr sz="1800" spc="-15" dirty="0">
                <a:solidFill>
                  <a:srgbClr val="663300"/>
                </a:solidFill>
                <a:latin typeface="Arial"/>
                <a:cs typeface="Arial"/>
              </a:rPr>
              <a:t>waiting </a:t>
            </a:r>
            <a:r>
              <a:rPr sz="1800" spc="-5" dirty="0">
                <a:solidFill>
                  <a:srgbClr val="663300"/>
                </a:solidFill>
                <a:latin typeface="Arial"/>
                <a:cs typeface="Arial"/>
              </a:rPr>
              <a:t>for reply to each</a:t>
            </a:r>
            <a:r>
              <a:rPr sz="1800" spc="25" dirty="0">
                <a:solidFill>
                  <a:srgbClr val="663300"/>
                </a:solidFill>
                <a:latin typeface="Arial"/>
                <a:cs typeface="Arial"/>
              </a:rPr>
              <a:t> </a:t>
            </a:r>
            <a:r>
              <a:rPr sz="1800" spc="-10" dirty="0">
                <a:solidFill>
                  <a:srgbClr val="663300"/>
                </a:solidFill>
                <a:latin typeface="Arial"/>
                <a:cs typeface="Arial"/>
              </a:rPr>
              <a:t>invocation</a:t>
            </a:r>
            <a:endParaRPr sz="1800">
              <a:latin typeface="Arial"/>
              <a:cs typeface="Arial"/>
            </a:endParaRPr>
          </a:p>
        </p:txBody>
      </p:sp>
      <p:sp>
        <p:nvSpPr>
          <p:cNvPr id="14" name="object 14"/>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19</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5857875" cy="452120"/>
          </a:xfrm>
          <a:prstGeom prst="rect">
            <a:avLst/>
          </a:prstGeom>
        </p:spPr>
        <p:txBody>
          <a:bodyPr vert="horz" wrap="square" lIns="0" tIns="12700" rIns="0" bIns="0" rtlCol="0">
            <a:spAutoFit/>
          </a:bodyPr>
          <a:lstStyle/>
          <a:p>
            <a:pPr marL="12700">
              <a:lnSpc>
                <a:spcPct val="100000"/>
              </a:lnSpc>
              <a:spcBef>
                <a:spcPts val="100"/>
              </a:spcBef>
            </a:pPr>
            <a:r>
              <a:rPr sz="2800" spc="-5" dirty="0"/>
              <a:t>Invocations between address</a:t>
            </a:r>
            <a:r>
              <a:rPr sz="2800" spc="-40" dirty="0"/>
              <a:t> </a:t>
            </a:r>
            <a:r>
              <a:rPr sz="2800" spc="-5" dirty="0"/>
              <a:t>spaces</a:t>
            </a:r>
            <a:endParaRPr sz="2800"/>
          </a:p>
        </p:txBody>
      </p:sp>
      <p:sp>
        <p:nvSpPr>
          <p:cNvPr id="5" name="object 5"/>
          <p:cNvSpPr/>
          <p:nvPr/>
        </p:nvSpPr>
        <p:spPr>
          <a:xfrm>
            <a:off x="5480050" y="1727200"/>
            <a:ext cx="1270" cy="17780"/>
          </a:xfrm>
          <a:custGeom>
            <a:avLst/>
            <a:gdLst/>
            <a:ahLst/>
            <a:cxnLst/>
            <a:rect l="l" t="t" r="r" b="b"/>
            <a:pathLst>
              <a:path w="1270" h="17780">
                <a:moveTo>
                  <a:pt x="0" y="17779"/>
                </a:moveTo>
                <a:lnTo>
                  <a:pt x="1270" y="0"/>
                </a:lnTo>
              </a:path>
            </a:pathLst>
          </a:custGeom>
          <a:ln w="19048">
            <a:solidFill>
              <a:srgbClr val="000000"/>
            </a:solidFill>
          </a:ln>
        </p:spPr>
        <p:txBody>
          <a:bodyPr wrap="square" lIns="0" tIns="0" rIns="0" bIns="0" rtlCol="0"/>
          <a:lstStyle/>
          <a:p>
            <a:endParaRPr/>
          </a:p>
        </p:txBody>
      </p:sp>
      <p:sp>
        <p:nvSpPr>
          <p:cNvPr id="6" name="object 6"/>
          <p:cNvSpPr/>
          <p:nvPr/>
        </p:nvSpPr>
        <p:spPr>
          <a:xfrm>
            <a:off x="5480050" y="1727200"/>
            <a:ext cx="1270" cy="17780"/>
          </a:xfrm>
          <a:custGeom>
            <a:avLst/>
            <a:gdLst/>
            <a:ahLst/>
            <a:cxnLst/>
            <a:rect l="l" t="t" r="r" b="b"/>
            <a:pathLst>
              <a:path w="1270" h="17780">
                <a:moveTo>
                  <a:pt x="0" y="17779"/>
                </a:moveTo>
                <a:lnTo>
                  <a:pt x="1270" y="0"/>
                </a:lnTo>
              </a:path>
            </a:pathLst>
          </a:custGeom>
          <a:ln w="19048">
            <a:solidFill>
              <a:srgbClr val="000000"/>
            </a:solidFill>
          </a:ln>
        </p:spPr>
        <p:txBody>
          <a:bodyPr wrap="square" lIns="0" tIns="0" rIns="0" bIns="0" rtlCol="0"/>
          <a:lstStyle/>
          <a:p>
            <a:endParaRPr/>
          </a:p>
        </p:txBody>
      </p:sp>
      <p:sp>
        <p:nvSpPr>
          <p:cNvPr id="7" name="object 7"/>
          <p:cNvSpPr/>
          <p:nvPr/>
        </p:nvSpPr>
        <p:spPr>
          <a:xfrm>
            <a:off x="5497829" y="1690370"/>
            <a:ext cx="128270" cy="73660"/>
          </a:xfrm>
          <a:custGeom>
            <a:avLst/>
            <a:gdLst/>
            <a:ahLst/>
            <a:cxnLst/>
            <a:rect l="l" t="t" r="r" b="b"/>
            <a:pathLst>
              <a:path w="128270" h="73660">
                <a:moveTo>
                  <a:pt x="0" y="0"/>
                </a:moveTo>
                <a:lnTo>
                  <a:pt x="0" y="73659"/>
                </a:lnTo>
                <a:lnTo>
                  <a:pt x="128270" y="36829"/>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497829" y="1690370"/>
            <a:ext cx="128270" cy="73660"/>
          </a:xfrm>
          <a:custGeom>
            <a:avLst/>
            <a:gdLst/>
            <a:ahLst/>
            <a:cxnLst/>
            <a:rect l="l" t="t" r="r" b="b"/>
            <a:pathLst>
              <a:path w="128270" h="73660">
                <a:moveTo>
                  <a:pt x="0" y="36829"/>
                </a:moveTo>
                <a:lnTo>
                  <a:pt x="0" y="0"/>
                </a:lnTo>
                <a:lnTo>
                  <a:pt x="128270" y="36829"/>
                </a:lnTo>
                <a:lnTo>
                  <a:pt x="0" y="73659"/>
                </a:lnTo>
                <a:lnTo>
                  <a:pt x="0" y="36829"/>
                </a:lnTo>
                <a:close/>
              </a:path>
            </a:pathLst>
          </a:custGeom>
          <a:ln w="19048">
            <a:solidFill>
              <a:srgbClr val="000000"/>
            </a:solidFill>
          </a:ln>
        </p:spPr>
        <p:txBody>
          <a:bodyPr wrap="square" lIns="0" tIns="0" rIns="0" bIns="0" rtlCol="0"/>
          <a:lstStyle/>
          <a:p>
            <a:endParaRPr/>
          </a:p>
        </p:txBody>
      </p:sp>
      <p:sp>
        <p:nvSpPr>
          <p:cNvPr id="9" name="object 9"/>
          <p:cNvSpPr/>
          <p:nvPr/>
        </p:nvSpPr>
        <p:spPr>
          <a:xfrm>
            <a:off x="5497829" y="169037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10" name="object 10"/>
          <p:cNvSpPr/>
          <p:nvPr/>
        </p:nvSpPr>
        <p:spPr>
          <a:xfrm>
            <a:off x="5626100" y="176402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11" name="object 11"/>
          <p:cNvSpPr/>
          <p:nvPr/>
        </p:nvSpPr>
        <p:spPr>
          <a:xfrm>
            <a:off x="4966970" y="1727200"/>
            <a:ext cx="73660" cy="1270"/>
          </a:xfrm>
          <a:custGeom>
            <a:avLst/>
            <a:gdLst/>
            <a:ahLst/>
            <a:cxnLst/>
            <a:rect l="l" t="t" r="r" b="b"/>
            <a:pathLst>
              <a:path w="73660" h="1269">
                <a:moveTo>
                  <a:pt x="0" y="0"/>
                </a:moveTo>
                <a:lnTo>
                  <a:pt x="73659" y="1270"/>
                </a:lnTo>
              </a:path>
            </a:pathLst>
          </a:custGeom>
          <a:ln w="19048">
            <a:solidFill>
              <a:srgbClr val="000000"/>
            </a:solidFill>
          </a:ln>
        </p:spPr>
        <p:txBody>
          <a:bodyPr wrap="square" lIns="0" tIns="0" rIns="0" bIns="0" rtlCol="0"/>
          <a:lstStyle/>
          <a:p>
            <a:endParaRPr/>
          </a:p>
        </p:txBody>
      </p:sp>
      <p:sp>
        <p:nvSpPr>
          <p:cNvPr id="12" name="object 12"/>
          <p:cNvSpPr/>
          <p:nvPr/>
        </p:nvSpPr>
        <p:spPr>
          <a:xfrm>
            <a:off x="5168900" y="1727200"/>
            <a:ext cx="127000" cy="1270"/>
          </a:xfrm>
          <a:custGeom>
            <a:avLst/>
            <a:gdLst/>
            <a:ahLst/>
            <a:cxnLst/>
            <a:rect l="l" t="t" r="r" b="b"/>
            <a:pathLst>
              <a:path w="127000" h="1269">
                <a:moveTo>
                  <a:pt x="-9524" y="635"/>
                </a:moveTo>
                <a:lnTo>
                  <a:pt x="136524" y="635"/>
                </a:lnTo>
              </a:path>
            </a:pathLst>
          </a:custGeom>
          <a:ln w="20318">
            <a:solidFill>
              <a:srgbClr val="000000"/>
            </a:solidFill>
          </a:ln>
        </p:spPr>
        <p:txBody>
          <a:bodyPr wrap="square" lIns="0" tIns="0" rIns="0" bIns="0" rtlCol="0"/>
          <a:lstStyle/>
          <a:p>
            <a:endParaRPr/>
          </a:p>
        </p:txBody>
      </p:sp>
      <p:sp>
        <p:nvSpPr>
          <p:cNvPr id="13" name="object 13"/>
          <p:cNvSpPr/>
          <p:nvPr/>
        </p:nvSpPr>
        <p:spPr>
          <a:xfrm>
            <a:off x="5424170" y="1727200"/>
            <a:ext cx="55880" cy="1270"/>
          </a:xfrm>
          <a:custGeom>
            <a:avLst/>
            <a:gdLst/>
            <a:ahLst/>
            <a:cxnLst/>
            <a:rect l="l" t="t" r="r" b="b"/>
            <a:pathLst>
              <a:path w="55879" h="1269">
                <a:moveTo>
                  <a:pt x="0" y="0"/>
                </a:moveTo>
                <a:lnTo>
                  <a:pt x="55879" y="1270"/>
                </a:lnTo>
              </a:path>
            </a:pathLst>
          </a:custGeom>
          <a:ln w="19048">
            <a:solidFill>
              <a:srgbClr val="000000"/>
            </a:solidFill>
          </a:ln>
        </p:spPr>
        <p:txBody>
          <a:bodyPr wrap="square" lIns="0" tIns="0" rIns="0" bIns="0" rtlCol="0"/>
          <a:lstStyle/>
          <a:p>
            <a:endParaRPr/>
          </a:p>
        </p:txBody>
      </p:sp>
      <p:sp>
        <p:nvSpPr>
          <p:cNvPr id="14" name="object 14"/>
          <p:cNvSpPr txBox="1"/>
          <p:nvPr/>
        </p:nvSpPr>
        <p:spPr>
          <a:xfrm>
            <a:off x="5779770" y="1576070"/>
            <a:ext cx="1531620" cy="421640"/>
          </a:xfrm>
          <a:prstGeom prst="rect">
            <a:avLst/>
          </a:prstGeom>
        </p:spPr>
        <p:txBody>
          <a:bodyPr vert="horz" wrap="square" lIns="0" tIns="43815" rIns="0" bIns="0" rtlCol="0">
            <a:spAutoFit/>
          </a:bodyPr>
          <a:lstStyle/>
          <a:p>
            <a:pPr marL="13335" marR="5080" indent="-1270">
              <a:lnSpc>
                <a:spcPts val="1440"/>
              </a:lnSpc>
              <a:spcBef>
                <a:spcPts val="345"/>
              </a:spcBef>
            </a:pPr>
            <a:r>
              <a:rPr sz="1400" dirty="0">
                <a:latin typeface="Arial"/>
                <a:cs typeface="Arial"/>
              </a:rPr>
              <a:t>Control transfer</a:t>
            </a:r>
            <a:r>
              <a:rPr sz="1400" spc="-100" dirty="0">
                <a:latin typeface="Arial"/>
                <a:cs typeface="Arial"/>
              </a:rPr>
              <a:t> </a:t>
            </a:r>
            <a:r>
              <a:rPr sz="1400" spc="-5" dirty="0">
                <a:latin typeface="Arial"/>
                <a:cs typeface="Arial"/>
              </a:rPr>
              <a:t>via  trap</a:t>
            </a:r>
            <a:r>
              <a:rPr sz="1400" dirty="0">
                <a:latin typeface="Arial"/>
                <a:cs typeface="Arial"/>
              </a:rPr>
              <a:t> </a:t>
            </a:r>
            <a:r>
              <a:rPr sz="1400" spc="-5" dirty="0">
                <a:latin typeface="Arial"/>
                <a:cs typeface="Arial"/>
              </a:rPr>
              <a:t>instruction</a:t>
            </a:r>
            <a:endParaRPr sz="1400">
              <a:latin typeface="Arial"/>
              <a:cs typeface="Arial"/>
            </a:endParaRPr>
          </a:p>
        </p:txBody>
      </p:sp>
      <p:sp>
        <p:nvSpPr>
          <p:cNvPr id="15" name="object 15"/>
          <p:cNvSpPr txBox="1"/>
          <p:nvPr/>
        </p:nvSpPr>
        <p:spPr>
          <a:xfrm>
            <a:off x="4174490" y="2618740"/>
            <a:ext cx="40322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Us</a:t>
            </a:r>
            <a:r>
              <a:rPr sz="1400" spc="-5" dirty="0">
                <a:latin typeface="Arial"/>
                <a:cs typeface="Arial"/>
              </a:rPr>
              <a:t>er</a:t>
            </a:r>
            <a:endParaRPr sz="1400">
              <a:latin typeface="Arial"/>
              <a:cs typeface="Arial"/>
            </a:endParaRPr>
          </a:p>
        </p:txBody>
      </p:sp>
      <p:sp>
        <p:nvSpPr>
          <p:cNvPr id="16" name="object 16"/>
          <p:cNvSpPr txBox="1"/>
          <p:nvPr/>
        </p:nvSpPr>
        <p:spPr>
          <a:xfrm>
            <a:off x="5088890" y="2618740"/>
            <a:ext cx="54038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K</a:t>
            </a:r>
            <a:r>
              <a:rPr sz="1400" spc="-5" dirty="0">
                <a:latin typeface="Arial"/>
                <a:cs typeface="Arial"/>
              </a:rPr>
              <a:t>e</a:t>
            </a:r>
            <a:r>
              <a:rPr sz="1400" dirty="0">
                <a:latin typeface="Arial"/>
                <a:cs typeface="Arial"/>
              </a:rPr>
              <a:t>r</a:t>
            </a:r>
            <a:r>
              <a:rPr sz="1400" spc="-5" dirty="0">
                <a:latin typeface="Arial"/>
                <a:cs typeface="Arial"/>
              </a:rPr>
              <a:t>nel</a:t>
            </a:r>
            <a:endParaRPr sz="1400">
              <a:latin typeface="Arial"/>
              <a:cs typeface="Arial"/>
            </a:endParaRPr>
          </a:p>
        </p:txBody>
      </p:sp>
      <p:sp>
        <p:nvSpPr>
          <p:cNvPr id="17" name="object 17"/>
          <p:cNvSpPr/>
          <p:nvPr/>
        </p:nvSpPr>
        <p:spPr>
          <a:xfrm>
            <a:off x="4070350" y="1690370"/>
            <a:ext cx="970280" cy="786130"/>
          </a:xfrm>
          <a:custGeom>
            <a:avLst/>
            <a:gdLst/>
            <a:ahLst/>
            <a:cxnLst/>
            <a:rect l="l" t="t" r="r" b="b"/>
            <a:pathLst>
              <a:path w="970279" h="786130">
                <a:moveTo>
                  <a:pt x="485139" y="0"/>
                </a:moveTo>
                <a:lnTo>
                  <a:pt x="430945" y="2234"/>
                </a:lnTo>
                <a:lnTo>
                  <a:pt x="378766" y="8796"/>
                </a:lnTo>
                <a:lnTo>
                  <a:pt x="328858" y="19476"/>
                </a:lnTo>
                <a:lnTo>
                  <a:pt x="281477" y="34065"/>
                </a:lnTo>
                <a:lnTo>
                  <a:pt x="236878" y="52352"/>
                </a:lnTo>
                <a:lnTo>
                  <a:pt x="195315" y="74127"/>
                </a:lnTo>
                <a:lnTo>
                  <a:pt x="157045" y="99180"/>
                </a:lnTo>
                <a:lnTo>
                  <a:pt x="122321" y="127302"/>
                </a:lnTo>
                <a:lnTo>
                  <a:pt x="91399" y="158282"/>
                </a:lnTo>
                <a:lnTo>
                  <a:pt x="64534" y="191911"/>
                </a:lnTo>
                <a:lnTo>
                  <a:pt x="41982" y="227977"/>
                </a:lnTo>
                <a:lnTo>
                  <a:pt x="23997" y="266273"/>
                </a:lnTo>
                <a:lnTo>
                  <a:pt x="10835" y="306587"/>
                </a:lnTo>
                <a:lnTo>
                  <a:pt x="2751" y="348709"/>
                </a:lnTo>
                <a:lnTo>
                  <a:pt x="0" y="392429"/>
                </a:lnTo>
                <a:lnTo>
                  <a:pt x="2751" y="436388"/>
                </a:lnTo>
                <a:lnTo>
                  <a:pt x="10835" y="478716"/>
                </a:lnTo>
                <a:lnTo>
                  <a:pt x="23997" y="519206"/>
                </a:lnTo>
                <a:lnTo>
                  <a:pt x="41982" y="557651"/>
                </a:lnTo>
                <a:lnTo>
                  <a:pt x="64534" y="593842"/>
                </a:lnTo>
                <a:lnTo>
                  <a:pt x="91399" y="627573"/>
                </a:lnTo>
                <a:lnTo>
                  <a:pt x="122321" y="658634"/>
                </a:lnTo>
                <a:lnTo>
                  <a:pt x="157045" y="686820"/>
                </a:lnTo>
                <a:lnTo>
                  <a:pt x="195315" y="711921"/>
                </a:lnTo>
                <a:lnTo>
                  <a:pt x="236878" y="733730"/>
                </a:lnTo>
                <a:lnTo>
                  <a:pt x="281477" y="752040"/>
                </a:lnTo>
                <a:lnTo>
                  <a:pt x="328858" y="766643"/>
                </a:lnTo>
                <a:lnTo>
                  <a:pt x="378766" y="777330"/>
                </a:lnTo>
                <a:lnTo>
                  <a:pt x="430945" y="783895"/>
                </a:lnTo>
                <a:lnTo>
                  <a:pt x="485139" y="786129"/>
                </a:lnTo>
                <a:lnTo>
                  <a:pt x="539334" y="783895"/>
                </a:lnTo>
                <a:lnTo>
                  <a:pt x="591513" y="777330"/>
                </a:lnTo>
                <a:lnTo>
                  <a:pt x="641421" y="766643"/>
                </a:lnTo>
                <a:lnTo>
                  <a:pt x="688802" y="752040"/>
                </a:lnTo>
                <a:lnTo>
                  <a:pt x="733401" y="733730"/>
                </a:lnTo>
                <a:lnTo>
                  <a:pt x="774964" y="711921"/>
                </a:lnTo>
                <a:lnTo>
                  <a:pt x="813234" y="686820"/>
                </a:lnTo>
                <a:lnTo>
                  <a:pt x="847958" y="658634"/>
                </a:lnTo>
                <a:lnTo>
                  <a:pt x="878880" y="627573"/>
                </a:lnTo>
                <a:lnTo>
                  <a:pt x="905745" y="593842"/>
                </a:lnTo>
                <a:lnTo>
                  <a:pt x="928297" y="557651"/>
                </a:lnTo>
                <a:lnTo>
                  <a:pt x="946282" y="519206"/>
                </a:lnTo>
                <a:lnTo>
                  <a:pt x="959444" y="478716"/>
                </a:lnTo>
                <a:lnTo>
                  <a:pt x="967528" y="436388"/>
                </a:lnTo>
                <a:lnTo>
                  <a:pt x="970279" y="392429"/>
                </a:lnTo>
                <a:lnTo>
                  <a:pt x="967528" y="348709"/>
                </a:lnTo>
                <a:lnTo>
                  <a:pt x="959444" y="306587"/>
                </a:lnTo>
                <a:lnTo>
                  <a:pt x="946282" y="266273"/>
                </a:lnTo>
                <a:lnTo>
                  <a:pt x="928297" y="227977"/>
                </a:lnTo>
                <a:lnTo>
                  <a:pt x="905745" y="191911"/>
                </a:lnTo>
                <a:lnTo>
                  <a:pt x="878880" y="158282"/>
                </a:lnTo>
                <a:lnTo>
                  <a:pt x="847958" y="127302"/>
                </a:lnTo>
                <a:lnTo>
                  <a:pt x="813234" y="99180"/>
                </a:lnTo>
                <a:lnTo>
                  <a:pt x="774964" y="74127"/>
                </a:lnTo>
                <a:lnTo>
                  <a:pt x="733401" y="52352"/>
                </a:lnTo>
                <a:lnTo>
                  <a:pt x="688802" y="34065"/>
                </a:lnTo>
                <a:lnTo>
                  <a:pt x="641421" y="19476"/>
                </a:lnTo>
                <a:lnTo>
                  <a:pt x="591513" y="8796"/>
                </a:lnTo>
                <a:lnTo>
                  <a:pt x="539334" y="2234"/>
                </a:lnTo>
                <a:lnTo>
                  <a:pt x="485139" y="0"/>
                </a:lnTo>
                <a:close/>
              </a:path>
            </a:pathLst>
          </a:custGeom>
          <a:solidFill>
            <a:srgbClr val="FFFFFF"/>
          </a:solidFill>
        </p:spPr>
        <p:txBody>
          <a:bodyPr wrap="square" lIns="0" tIns="0" rIns="0" bIns="0" rtlCol="0"/>
          <a:lstStyle/>
          <a:p>
            <a:endParaRPr/>
          </a:p>
        </p:txBody>
      </p:sp>
      <p:sp>
        <p:nvSpPr>
          <p:cNvPr id="18" name="object 18"/>
          <p:cNvSpPr/>
          <p:nvPr/>
        </p:nvSpPr>
        <p:spPr>
          <a:xfrm>
            <a:off x="4070350" y="1690370"/>
            <a:ext cx="970280" cy="786130"/>
          </a:xfrm>
          <a:custGeom>
            <a:avLst/>
            <a:gdLst/>
            <a:ahLst/>
            <a:cxnLst/>
            <a:rect l="l" t="t" r="r" b="b"/>
            <a:pathLst>
              <a:path w="970279" h="786130">
                <a:moveTo>
                  <a:pt x="485139" y="0"/>
                </a:moveTo>
                <a:lnTo>
                  <a:pt x="539334" y="2234"/>
                </a:lnTo>
                <a:lnTo>
                  <a:pt x="591513" y="8796"/>
                </a:lnTo>
                <a:lnTo>
                  <a:pt x="641421" y="19476"/>
                </a:lnTo>
                <a:lnTo>
                  <a:pt x="688802" y="34065"/>
                </a:lnTo>
                <a:lnTo>
                  <a:pt x="733401" y="52352"/>
                </a:lnTo>
                <a:lnTo>
                  <a:pt x="774964" y="74127"/>
                </a:lnTo>
                <a:lnTo>
                  <a:pt x="813234" y="99180"/>
                </a:lnTo>
                <a:lnTo>
                  <a:pt x="847958" y="127302"/>
                </a:lnTo>
                <a:lnTo>
                  <a:pt x="878880" y="158282"/>
                </a:lnTo>
                <a:lnTo>
                  <a:pt x="905745" y="191911"/>
                </a:lnTo>
                <a:lnTo>
                  <a:pt x="928297" y="227977"/>
                </a:lnTo>
                <a:lnTo>
                  <a:pt x="946282" y="266273"/>
                </a:lnTo>
                <a:lnTo>
                  <a:pt x="959444" y="306587"/>
                </a:lnTo>
                <a:lnTo>
                  <a:pt x="967528" y="348709"/>
                </a:lnTo>
                <a:lnTo>
                  <a:pt x="970279" y="392429"/>
                </a:lnTo>
                <a:lnTo>
                  <a:pt x="967528" y="436388"/>
                </a:lnTo>
                <a:lnTo>
                  <a:pt x="959444" y="478716"/>
                </a:lnTo>
                <a:lnTo>
                  <a:pt x="946282" y="519206"/>
                </a:lnTo>
                <a:lnTo>
                  <a:pt x="928297" y="557651"/>
                </a:lnTo>
                <a:lnTo>
                  <a:pt x="905745" y="593842"/>
                </a:lnTo>
                <a:lnTo>
                  <a:pt x="878880" y="627573"/>
                </a:lnTo>
                <a:lnTo>
                  <a:pt x="847958" y="658634"/>
                </a:lnTo>
                <a:lnTo>
                  <a:pt x="813234" y="686820"/>
                </a:lnTo>
                <a:lnTo>
                  <a:pt x="774964" y="711921"/>
                </a:lnTo>
                <a:lnTo>
                  <a:pt x="733401" y="733730"/>
                </a:lnTo>
                <a:lnTo>
                  <a:pt x="688802" y="752040"/>
                </a:lnTo>
                <a:lnTo>
                  <a:pt x="641421" y="766643"/>
                </a:lnTo>
                <a:lnTo>
                  <a:pt x="591513" y="777330"/>
                </a:lnTo>
                <a:lnTo>
                  <a:pt x="539334" y="783895"/>
                </a:lnTo>
                <a:lnTo>
                  <a:pt x="485139" y="786129"/>
                </a:lnTo>
                <a:lnTo>
                  <a:pt x="430945" y="783895"/>
                </a:lnTo>
                <a:lnTo>
                  <a:pt x="378766" y="777330"/>
                </a:lnTo>
                <a:lnTo>
                  <a:pt x="328858" y="766643"/>
                </a:lnTo>
                <a:lnTo>
                  <a:pt x="281477" y="752040"/>
                </a:lnTo>
                <a:lnTo>
                  <a:pt x="236878" y="733730"/>
                </a:lnTo>
                <a:lnTo>
                  <a:pt x="195315" y="711921"/>
                </a:lnTo>
                <a:lnTo>
                  <a:pt x="157045" y="686820"/>
                </a:lnTo>
                <a:lnTo>
                  <a:pt x="122321" y="658634"/>
                </a:lnTo>
                <a:lnTo>
                  <a:pt x="91399" y="627573"/>
                </a:lnTo>
                <a:lnTo>
                  <a:pt x="64534" y="593842"/>
                </a:lnTo>
                <a:lnTo>
                  <a:pt x="41982" y="557651"/>
                </a:lnTo>
                <a:lnTo>
                  <a:pt x="23997" y="519206"/>
                </a:lnTo>
                <a:lnTo>
                  <a:pt x="10835" y="478716"/>
                </a:lnTo>
                <a:lnTo>
                  <a:pt x="2751" y="436388"/>
                </a:lnTo>
                <a:lnTo>
                  <a:pt x="0" y="392429"/>
                </a:lnTo>
                <a:lnTo>
                  <a:pt x="2751" y="348709"/>
                </a:lnTo>
                <a:lnTo>
                  <a:pt x="10835" y="306587"/>
                </a:lnTo>
                <a:lnTo>
                  <a:pt x="23997" y="266273"/>
                </a:lnTo>
                <a:lnTo>
                  <a:pt x="41982" y="227977"/>
                </a:lnTo>
                <a:lnTo>
                  <a:pt x="64534" y="191911"/>
                </a:lnTo>
                <a:lnTo>
                  <a:pt x="91399" y="158282"/>
                </a:lnTo>
                <a:lnTo>
                  <a:pt x="122321" y="127302"/>
                </a:lnTo>
                <a:lnTo>
                  <a:pt x="157045" y="99180"/>
                </a:lnTo>
                <a:lnTo>
                  <a:pt x="195315" y="74127"/>
                </a:lnTo>
                <a:lnTo>
                  <a:pt x="236878" y="52352"/>
                </a:lnTo>
                <a:lnTo>
                  <a:pt x="281477" y="34065"/>
                </a:lnTo>
                <a:lnTo>
                  <a:pt x="328858" y="19476"/>
                </a:lnTo>
                <a:lnTo>
                  <a:pt x="378766" y="8796"/>
                </a:lnTo>
                <a:lnTo>
                  <a:pt x="430945" y="2234"/>
                </a:lnTo>
                <a:lnTo>
                  <a:pt x="485139" y="0"/>
                </a:lnTo>
                <a:close/>
              </a:path>
            </a:pathLst>
          </a:custGeom>
          <a:ln w="19048">
            <a:solidFill>
              <a:srgbClr val="000000"/>
            </a:solidFill>
          </a:ln>
        </p:spPr>
        <p:txBody>
          <a:bodyPr wrap="square" lIns="0" tIns="0" rIns="0" bIns="0" rtlCol="0"/>
          <a:lstStyle/>
          <a:p>
            <a:endParaRPr/>
          </a:p>
        </p:txBody>
      </p:sp>
      <p:sp>
        <p:nvSpPr>
          <p:cNvPr id="19" name="object 19"/>
          <p:cNvSpPr/>
          <p:nvPr/>
        </p:nvSpPr>
        <p:spPr>
          <a:xfrm>
            <a:off x="5040629" y="247650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20" name="object 20"/>
          <p:cNvSpPr/>
          <p:nvPr/>
        </p:nvSpPr>
        <p:spPr>
          <a:xfrm>
            <a:off x="4033520" y="1653539"/>
            <a:ext cx="420370" cy="896619"/>
          </a:xfrm>
          <a:custGeom>
            <a:avLst/>
            <a:gdLst/>
            <a:ahLst/>
            <a:cxnLst/>
            <a:rect l="l" t="t" r="r" b="b"/>
            <a:pathLst>
              <a:path w="420370" h="896619">
                <a:moveTo>
                  <a:pt x="420369" y="0"/>
                </a:moveTo>
                <a:lnTo>
                  <a:pt x="0" y="0"/>
                </a:lnTo>
                <a:lnTo>
                  <a:pt x="0" y="896620"/>
                </a:lnTo>
                <a:lnTo>
                  <a:pt x="420369" y="896620"/>
                </a:lnTo>
                <a:lnTo>
                  <a:pt x="420369" y="0"/>
                </a:lnTo>
                <a:close/>
              </a:path>
            </a:pathLst>
          </a:custGeom>
          <a:solidFill>
            <a:srgbClr val="FFFFFF"/>
          </a:solidFill>
        </p:spPr>
        <p:txBody>
          <a:bodyPr wrap="square" lIns="0" tIns="0" rIns="0" bIns="0" rtlCol="0"/>
          <a:lstStyle/>
          <a:p>
            <a:endParaRPr/>
          </a:p>
        </p:txBody>
      </p:sp>
      <p:sp>
        <p:nvSpPr>
          <p:cNvPr id="21" name="object 21"/>
          <p:cNvSpPr/>
          <p:nvPr/>
        </p:nvSpPr>
        <p:spPr>
          <a:xfrm>
            <a:off x="4033520" y="1654810"/>
            <a:ext cx="440690" cy="914400"/>
          </a:xfrm>
          <a:custGeom>
            <a:avLst/>
            <a:gdLst/>
            <a:ahLst/>
            <a:cxnLst/>
            <a:rect l="l" t="t" r="r" b="b"/>
            <a:pathLst>
              <a:path w="440689" h="914400">
                <a:moveTo>
                  <a:pt x="219709" y="914400"/>
                </a:moveTo>
                <a:lnTo>
                  <a:pt x="0" y="914400"/>
                </a:lnTo>
                <a:lnTo>
                  <a:pt x="0" y="0"/>
                </a:lnTo>
                <a:lnTo>
                  <a:pt x="440689" y="0"/>
                </a:lnTo>
                <a:lnTo>
                  <a:pt x="440689" y="914400"/>
                </a:lnTo>
                <a:lnTo>
                  <a:pt x="219709" y="914400"/>
                </a:lnTo>
                <a:close/>
              </a:path>
            </a:pathLst>
          </a:custGeom>
          <a:ln w="19048">
            <a:solidFill>
              <a:srgbClr val="FFFFFF"/>
            </a:solidFill>
          </a:ln>
        </p:spPr>
        <p:txBody>
          <a:bodyPr wrap="square" lIns="0" tIns="0" rIns="0" bIns="0" rtlCol="0"/>
          <a:lstStyle/>
          <a:p>
            <a:endParaRPr/>
          </a:p>
        </p:txBody>
      </p:sp>
      <p:sp>
        <p:nvSpPr>
          <p:cNvPr id="22" name="object 22"/>
          <p:cNvSpPr txBox="1"/>
          <p:nvPr/>
        </p:nvSpPr>
        <p:spPr>
          <a:xfrm>
            <a:off x="3953509" y="1629409"/>
            <a:ext cx="58864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T</a:t>
            </a:r>
            <a:r>
              <a:rPr sz="1400" spc="-5" dirty="0">
                <a:latin typeface="Arial"/>
                <a:cs typeface="Arial"/>
              </a:rPr>
              <a:t>h</a:t>
            </a:r>
            <a:r>
              <a:rPr sz="1400" dirty="0">
                <a:latin typeface="Arial"/>
                <a:cs typeface="Arial"/>
              </a:rPr>
              <a:t>r</a:t>
            </a:r>
            <a:r>
              <a:rPr sz="1400" spc="-10" dirty="0">
                <a:latin typeface="Arial"/>
                <a:cs typeface="Arial"/>
              </a:rPr>
              <a:t>e</a:t>
            </a:r>
            <a:r>
              <a:rPr sz="1400" spc="-5" dirty="0">
                <a:latin typeface="Arial"/>
                <a:cs typeface="Arial"/>
              </a:rPr>
              <a:t>ad</a:t>
            </a:r>
            <a:endParaRPr sz="1400">
              <a:latin typeface="Arial"/>
              <a:cs typeface="Arial"/>
            </a:endParaRPr>
          </a:p>
        </p:txBody>
      </p:sp>
      <p:sp>
        <p:nvSpPr>
          <p:cNvPr id="23" name="object 23"/>
          <p:cNvSpPr txBox="1"/>
          <p:nvPr/>
        </p:nvSpPr>
        <p:spPr>
          <a:xfrm>
            <a:off x="3823970" y="4705350"/>
            <a:ext cx="55181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User</a:t>
            </a:r>
            <a:r>
              <a:rPr sz="1400" spc="-75" dirty="0">
                <a:latin typeface="Arial"/>
                <a:cs typeface="Arial"/>
              </a:rPr>
              <a:t> </a:t>
            </a:r>
            <a:r>
              <a:rPr sz="1400" dirty="0">
                <a:latin typeface="Arial"/>
                <a:cs typeface="Arial"/>
              </a:rPr>
              <a:t>1</a:t>
            </a:r>
            <a:endParaRPr sz="1400">
              <a:latin typeface="Arial"/>
              <a:cs typeface="Arial"/>
            </a:endParaRPr>
          </a:p>
        </p:txBody>
      </p:sp>
      <p:sp>
        <p:nvSpPr>
          <p:cNvPr id="24" name="object 24"/>
          <p:cNvSpPr/>
          <p:nvPr/>
        </p:nvSpPr>
        <p:spPr>
          <a:xfrm>
            <a:off x="5066665" y="3876675"/>
            <a:ext cx="166368" cy="92708"/>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4527550" y="3923029"/>
            <a:ext cx="548640" cy="1270"/>
          </a:xfrm>
          <a:custGeom>
            <a:avLst/>
            <a:gdLst/>
            <a:ahLst/>
            <a:cxnLst/>
            <a:rect l="l" t="t" r="r" b="b"/>
            <a:pathLst>
              <a:path w="548639" h="1270">
                <a:moveTo>
                  <a:pt x="0" y="0"/>
                </a:moveTo>
                <a:lnTo>
                  <a:pt x="548639" y="1270"/>
                </a:lnTo>
              </a:path>
            </a:pathLst>
          </a:custGeom>
          <a:ln w="19048">
            <a:solidFill>
              <a:srgbClr val="000000"/>
            </a:solidFill>
          </a:ln>
        </p:spPr>
        <p:txBody>
          <a:bodyPr wrap="square" lIns="0" tIns="0" rIns="0" bIns="0" rtlCol="0"/>
          <a:lstStyle/>
          <a:p>
            <a:endParaRPr/>
          </a:p>
        </p:txBody>
      </p:sp>
      <p:sp>
        <p:nvSpPr>
          <p:cNvPr id="26" name="object 26"/>
          <p:cNvSpPr/>
          <p:nvPr/>
        </p:nvSpPr>
        <p:spPr>
          <a:xfrm>
            <a:off x="4553585" y="4552315"/>
            <a:ext cx="148588" cy="93978"/>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4702175" y="4601209"/>
            <a:ext cx="539115" cy="0"/>
          </a:xfrm>
          <a:custGeom>
            <a:avLst/>
            <a:gdLst/>
            <a:ahLst/>
            <a:cxnLst/>
            <a:rect l="l" t="t" r="r" b="b"/>
            <a:pathLst>
              <a:path w="539114">
                <a:moveTo>
                  <a:pt x="0" y="0"/>
                </a:moveTo>
                <a:lnTo>
                  <a:pt x="539114" y="0"/>
                </a:lnTo>
              </a:path>
            </a:pathLst>
          </a:custGeom>
          <a:ln w="21588">
            <a:solidFill>
              <a:srgbClr val="000000"/>
            </a:solidFill>
          </a:ln>
        </p:spPr>
        <p:txBody>
          <a:bodyPr wrap="square" lIns="0" tIns="0" rIns="0" bIns="0" rtlCol="0"/>
          <a:lstStyle/>
          <a:p>
            <a:endParaRPr/>
          </a:p>
        </p:txBody>
      </p:sp>
      <p:sp>
        <p:nvSpPr>
          <p:cNvPr id="28" name="object 28"/>
          <p:cNvSpPr txBox="1"/>
          <p:nvPr/>
        </p:nvSpPr>
        <p:spPr>
          <a:xfrm>
            <a:off x="5472429" y="4721859"/>
            <a:ext cx="55181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User</a:t>
            </a:r>
            <a:r>
              <a:rPr sz="1400" spc="-65" dirty="0">
                <a:latin typeface="Arial"/>
                <a:cs typeface="Arial"/>
              </a:rPr>
              <a:t> </a:t>
            </a:r>
            <a:r>
              <a:rPr sz="1400" dirty="0">
                <a:latin typeface="Arial"/>
                <a:cs typeface="Arial"/>
              </a:rPr>
              <a:t>2</a:t>
            </a:r>
            <a:endParaRPr sz="1400">
              <a:latin typeface="Arial"/>
              <a:cs typeface="Arial"/>
            </a:endParaRPr>
          </a:p>
        </p:txBody>
      </p:sp>
      <p:sp>
        <p:nvSpPr>
          <p:cNvPr id="29" name="object 29"/>
          <p:cNvSpPr/>
          <p:nvPr/>
        </p:nvSpPr>
        <p:spPr>
          <a:xfrm>
            <a:off x="5059679" y="2386329"/>
            <a:ext cx="0" cy="54610"/>
          </a:xfrm>
          <a:custGeom>
            <a:avLst/>
            <a:gdLst/>
            <a:ahLst/>
            <a:cxnLst/>
            <a:rect l="l" t="t" r="r" b="b"/>
            <a:pathLst>
              <a:path h="54610">
                <a:moveTo>
                  <a:pt x="0" y="0"/>
                </a:moveTo>
                <a:lnTo>
                  <a:pt x="0" y="36830"/>
                </a:lnTo>
                <a:lnTo>
                  <a:pt x="0" y="54610"/>
                </a:lnTo>
              </a:path>
            </a:pathLst>
          </a:custGeom>
          <a:ln w="19048">
            <a:solidFill>
              <a:srgbClr val="000000"/>
            </a:solidFill>
          </a:ln>
        </p:spPr>
        <p:txBody>
          <a:bodyPr wrap="square" lIns="0" tIns="0" rIns="0" bIns="0" rtlCol="0"/>
          <a:lstStyle/>
          <a:p>
            <a:endParaRPr/>
          </a:p>
        </p:txBody>
      </p:sp>
      <p:sp>
        <p:nvSpPr>
          <p:cNvPr id="30" name="object 30"/>
          <p:cNvSpPr/>
          <p:nvPr/>
        </p:nvSpPr>
        <p:spPr>
          <a:xfrm>
            <a:off x="5059679" y="238632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1" name="object 31"/>
          <p:cNvSpPr/>
          <p:nvPr/>
        </p:nvSpPr>
        <p:spPr>
          <a:xfrm>
            <a:off x="5060950" y="244093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2" name="object 32"/>
          <p:cNvSpPr/>
          <p:nvPr/>
        </p:nvSpPr>
        <p:spPr>
          <a:xfrm>
            <a:off x="5059679" y="2421889"/>
            <a:ext cx="1270" cy="17780"/>
          </a:xfrm>
          <a:custGeom>
            <a:avLst/>
            <a:gdLst/>
            <a:ahLst/>
            <a:cxnLst/>
            <a:rect l="l" t="t" r="r" b="b"/>
            <a:pathLst>
              <a:path w="1270" h="17780">
                <a:moveTo>
                  <a:pt x="0" y="0"/>
                </a:moveTo>
                <a:lnTo>
                  <a:pt x="1270" y="17780"/>
                </a:lnTo>
              </a:path>
            </a:pathLst>
          </a:custGeom>
          <a:ln w="19048">
            <a:solidFill>
              <a:srgbClr val="000000"/>
            </a:solidFill>
          </a:ln>
        </p:spPr>
        <p:txBody>
          <a:bodyPr wrap="square" lIns="0" tIns="0" rIns="0" bIns="0" rtlCol="0"/>
          <a:lstStyle/>
          <a:p>
            <a:endParaRPr/>
          </a:p>
        </p:txBody>
      </p:sp>
      <p:sp>
        <p:nvSpPr>
          <p:cNvPr id="33" name="object 33"/>
          <p:cNvSpPr/>
          <p:nvPr/>
        </p:nvSpPr>
        <p:spPr>
          <a:xfrm>
            <a:off x="4966970" y="2386329"/>
            <a:ext cx="128270" cy="72390"/>
          </a:xfrm>
          <a:custGeom>
            <a:avLst/>
            <a:gdLst/>
            <a:ahLst/>
            <a:cxnLst/>
            <a:rect l="l" t="t" r="r" b="b"/>
            <a:pathLst>
              <a:path w="128270" h="72389">
                <a:moveTo>
                  <a:pt x="128269" y="0"/>
                </a:moveTo>
                <a:lnTo>
                  <a:pt x="0" y="35560"/>
                </a:lnTo>
                <a:lnTo>
                  <a:pt x="128269" y="72390"/>
                </a:lnTo>
                <a:lnTo>
                  <a:pt x="128269" y="0"/>
                </a:lnTo>
                <a:close/>
              </a:path>
            </a:pathLst>
          </a:custGeom>
          <a:solidFill>
            <a:srgbClr val="000000"/>
          </a:solidFill>
        </p:spPr>
        <p:txBody>
          <a:bodyPr wrap="square" lIns="0" tIns="0" rIns="0" bIns="0" rtlCol="0"/>
          <a:lstStyle/>
          <a:p>
            <a:endParaRPr/>
          </a:p>
        </p:txBody>
      </p:sp>
      <p:sp>
        <p:nvSpPr>
          <p:cNvPr id="34" name="object 34"/>
          <p:cNvSpPr/>
          <p:nvPr/>
        </p:nvSpPr>
        <p:spPr>
          <a:xfrm>
            <a:off x="4966970" y="2386329"/>
            <a:ext cx="128270" cy="72390"/>
          </a:xfrm>
          <a:custGeom>
            <a:avLst/>
            <a:gdLst/>
            <a:ahLst/>
            <a:cxnLst/>
            <a:rect l="l" t="t" r="r" b="b"/>
            <a:pathLst>
              <a:path w="128270" h="72389">
                <a:moveTo>
                  <a:pt x="128269" y="35560"/>
                </a:moveTo>
                <a:lnTo>
                  <a:pt x="128269" y="72390"/>
                </a:lnTo>
                <a:lnTo>
                  <a:pt x="0" y="35560"/>
                </a:lnTo>
                <a:lnTo>
                  <a:pt x="128269" y="0"/>
                </a:lnTo>
                <a:lnTo>
                  <a:pt x="128269" y="35560"/>
                </a:lnTo>
                <a:close/>
              </a:path>
            </a:pathLst>
          </a:custGeom>
          <a:ln w="19048">
            <a:solidFill>
              <a:srgbClr val="000000"/>
            </a:solidFill>
          </a:ln>
        </p:spPr>
        <p:txBody>
          <a:bodyPr wrap="square" lIns="0" tIns="0" rIns="0" bIns="0" rtlCol="0"/>
          <a:lstStyle/>
          <a:p>
            <a:endParaRPr/>
          </a:p>
        </p:txBody>
      </p:sp>
      <p:sp>
        <p:nvSpPr>
          <p:cNvPr id="35" name="object 35"/>
          <p:cNvSpPr/>
          <p:nvPr/>
        </p:nvSpPr>
        <p:spPr>
          <a:xfrm>
            <a:off x="4966970" y="238632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6" name="object 36"/>
          <p:cNvSpPr/>
          <p:nvPr/>
        </p:nvSpPr>
        <p:spPr>
          <a:xfrm>
            <a:off x="5095240" y="245872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37" name="object 37"/>
          <p:cNvSpPr/>
          <p:nvPr/>
        </p:nvSpPr>
        <p:spPr>
          <a:xfrm>
            <a:off x="5552440" y="2421889"/>
            <a:ext cx="54610" cy="2540"/>
          </a:xfrm>
          <a:custGeom>
            <a:avLst/>
            <a:gdLst/>
            <a:ahLst/>
            <a:cxnLst/>
            <a:rect l="l" t="t" r="r" b="b"/>
            <a:pathLst>
              <a:path w="54610" h="2539">
                <a:moveTo>
                  <a:pt x="54610" y="0"/>
                </a:moveTo>
                <a:lnTo>
                  <a:pt x="0" y="2539"/>
                </a:lnTo>
              </a:path>
            </a:pathLst>
          </a:custGeom>
          <a:ln w="19048">
            <a:solidFill>
              <a:srgbClr val="000000"/>
            </a:solidFill>
          </a:ln>
        </p:spPr>
        <p:txBody>
          <a:bodyPr wrap="square" lIns="0" tIns="0" rIns="0" bIns="0" rtlCol="0"/>
          <a:lstStyle/>
          <a:p>
            <a:endParaRPr/>
          </a:p>
        </p:txBody>
      </p:sp>
      <p:sp>
        <p:nvSpPr>
          <p:cNvPr id="38" name="object 38"/>
          <p:cNvSpPr/>
          <p:nvPr/>
        </p:nvSpPr>
        <p:spPr>
          <a:xfrm>
            <a:off x="5295900" y="2421889"/>
            <a:ext cx="128270" cy="2540"/>
          </a:xfrm>
          <a:custGeom>
            <a:avLst/>
            <a:gdLst/>
            <a:ahLst/>
            <a:cxnLst/>
            <a:rect l="l" t="t" r="r" b="b"/>
            <a:pathLst>
              <a:path w="128270" h="2539">
                <a:moveTo>
                  <a:pt x="128270" y="0"/>
                </a:moveTo>
                <a:lnTo>
                  <a:pt x="0" y="2539"/>
                </a:lnTo>
              </a:path>
            </a:pathLst>
          </a:custGeom>
          <a:ln w="19048">
            <a:solidFill>
              <a:srgbClr val="000000"/>
            </a:solidFill>
          </a:ln>
        </p:spPr>
        <p:txBody>
          <a:bodyPr wrap="square" lIns="0" tIns="0" rIns="0" bIns="0" rtlCol="0"/>
          <a:lstStyle/>
          <a:p>
            <a:endParaRPr/>
          </a:p>
        </p:txBody>
      </p:sp>
      <p:sp>
        <p:nvSpPr>
          <p:cNvPr id="39" name="object 39"/>
          <p:cNvSpPr/>
          <p:nvPr/>
        </p:nvSpPr>
        <p:spPr>
          <a:xfrm>
            <a:off x="5113020" y="2421889"/>
            <a:ext cx="55880" cy="2540"/>
          </a:xfrm>
          <a:custGeom>
            <a:avLst/>
            <a:gdLst/>
            <a:ahLst/>
            <a:cxnLst/>
            <a:rect l="l" t="t" r="r" b="b"/>
            <a:pathLst>
              <a:path w="55879" h="2539">
                <a:moveTo>
                  <a:pt x="55879" y="0"/>
                </a:moveTo>
                <a:lnTo>
                  <a:pt x="0" y="2539"/>
                </a:lnTo>
              </a:path>
            </a:pathLst>
          </a:custGeom>
          <a:ln w="19048">
            <a:solidFill>
              <a:srgbClr val="000000"/>
            </a:solidFill>
          </a:ln>
        </p:spPr>
        <p:txBody>
          <a:bodyPr wrap="square" lIns="0" tIns="0" rIns="0" bIns="0" rtlCol="0"/>
          <a:lstStyle/>
          <a:p>
            <a:endParaRPr/>
          </a:p>
        </p:txBody>
      </p:sp>
      <p:sp>
        <p:nvSpPr>
          <p:cNvPr id="40" name="object 40"/>
          <p:cNvSpPr txBox="1"/>
          <p:nvPr/>
        </p:nvSpPr>
        <p:spPr>
          <a:xfrm>
            <a:off x="5779770" y="2252979"/>
            <a:ext cx="1738630" cy="420370"/>
          </a:xfrm>
          <a:prstGeom prst="rect">
            <a:avLst/>
          </a:prstGeom>
        </p:spPr>
        <p:txBody>
          <a:bodyPr vert="horz" wrap="square" lIns="0" tIns="45085" rIns="0" bIns="0" rtlCol="0">
            <a:spAutoFit/>
          </a:bodyPr>
          <a:lstStyle/>
          <a:p>
            <a:pPr marL="13335" marR="5080" indent="-1270">
              <a:lnSpc>
                <a:spcPts val="1430"/>
              </a:lnSpc>
              <a:spcBef>
                <a:spcPts val="355"/>
              </a:spcBef>
            </a:pPr>
            <a:r>
              <a:rPr sz="1400" dirty="0">
                <a:latin typeface="Arial"/>
                <a:cs typeface="Arial"/>
              </a:rPr>
              <a:t>Control transfer </a:t>
            </a:r>
            <a:r>
              <a:rPr sz="1400" spc="-5" dirty="0">
                <a:latin typeface="Arial"/>
                <a:cs typeface="Arial"/>
              </a:rPr>
              <a:t>via  privileged</a:t>
            </a:r>
            <a:r>
              <a:rPr sz="1400" spc="-40" dirty="0">
                <a:latin typeface="Arial"/>
                <a:cs typeface="Arial"/>
              </a:rPr>
              <a:t> </a:t>
            </a:r>
            <a:r>
              <a:rPr sz="1400" spc="-5" dirty="0">
                <a:latin typeface="Arial"/>
                <a:cs typeface="Arial"/>
              </a:rPr>
              <a:t>instructions</a:t>
            </a:r>
            <a:endParaRPr sz="1400">
              <a:latin typeface="Arial"/>
              <a:cs typeface="Arial"/>
            </a:endParaRPr>
          </a:p>
        </p:txBody>
      </p:sp>
      <p:sp>
        <p:nvSpPr>
          <p:cNvPr id="41" name="object 41"/>
          <p:cNvSpPr txBox="1"/>
          <p:nvPr/>
        </p:nvSpPr>
        <p:spPr>
          <a:xfrm>
            <a:off x="3696970" y="4155440"/>
            <a:ext cx="7378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Thread</a:t>
            </a:r>
            <a:r>
              <a:rPr sz="1400" spc="-70" dirty="0">
                <a:latin typeface="Arial"/>
                <a:cs typeface="Arial"/>
              </a:rPr>
              <a:t> </a:t>
            </a:r>
            <a:r>
              <a:rPr sz="1400" dirty="0">
                <a:latin typeface="Arial"/>
                <a:cs typeface="Arial"/>
              </a:rPr>
              <a:t>1</a:t>
            </a:r>
            <a:endParaRPr sz="1400">
              <a:latin typeface="Arial"/>
              <a:cs typeface="Arial"/>
            </a:endParaRPr>
          </a:p>
        </p:txBody>
      </p:sp>
      <p:sp>
        <p:nvSpPr>
          <p:cNvPr id="42" name="object 42"/>
          <p:cNvSpPr txBox="1"/>
          <p:nvPr/>
        </p:nvSpPr>
        <p:spPr>
          <a:xfrm>
            <a:off x="5709920" y="4155440"/>
            <a:ext cx="7378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Thread</a:t>
            </a:r>
            <a:r>
              <a:rPr sz="1400" spc="-70" dirty="0">
                <a:latin typeface="Arial"/>
                <a:cs typeface="Arial"/>
              </a:rPr>
              <a:t> </a:t>
            </a:r>
            <a:r>
              <a:rPr sz="1400" dirty="0">
                <a:latin typeface="Arial"/>
                <a:cs typeface="Arial"/>
              </a:rPr>
              <a:t>2</a:t>
            </a:r>
            <a:endParaRPr sz="1400">
              <a:latin typeface="Arial"/>
              <a:cs typeface="Arial"/>
            </a:endParaRPr>
          </a:p>
        </p:txBody>
      </p:sp>
      <p:sp>
        <p:nvSpPr>
          <p:cNvPr id="43" name="object 43"/>
          <p:cNvSpPr txBox="1"/>
          <p:nvPr/>
        </p:nvSpPr>
        <p:spPr>
          <a:xfrm>
            <a:off x="5450840" y="3003550"/>
            <a:ext cx="146304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Protection</a:t>
            </a:r>
            <a:r>
              <a:rPr sz="1400" spc="-30" dirty="0">
                <a:latin typeface="Arial"/>
                <a:cs typeface="Arial"/>
              </a:rPr>
              <a:t> </a:t>
            </a:r>
            <a:r>
              <a:rPr sz="1400" spc="-5" dirty="0">
                <a:latin typeface="Arial"/>
                <a:cs typeface="Arial"/>
              </a:rPr>
              <a:t>domain</a:t>
            </a:r>
            <a:endParaRPr sz="1400">
              <a:latin typeface="Arial"/>
              <a:cs typeface="Arial"/>
            </a:endParaRPr>
          </a:p>
        </p:txBody>
      </p:sp>
      <p:sp>
        <p:nvSpPr>
          <p:cNvPr id="44" name="object 44"/>
          <p:cNvSpPr txBox="1"/>
          <p:nvPr/>
        </p:nvSpPr>
        <p:spPr>
          <a:xfrm>
            <a:off x="5767070" y="3186429"/>
            <a:ext cx="76708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bounda</a:t>
            </a:r>
            <a:r>
              <a:rPr sz="1400" dirty="0">
                <a:latin typeface="Arial"/>
                <a:cs typeface="Arial"/>
              </a:rPr>
              <a:t>ry</a:t>
            </a:r>
            <a:endParaRPr sz="1400">
              <a:latin typeface="Arial"/>
              <a:cs typeface="Arial"/>
            </a:endParaRPr>
          </a:p>
        </p:txBody>
      </p:sp>
      <p:sp>
        <p:nvSpPr>
          <p:cNvPr id="45" name="object 45"/>
          <p:cNvSpPr txBox="1"/>
          <p:nvPr/>
        </p:nvSpPr>
        <p:spPr>
          <a:xfrm>
            <a:off x="1432560" y="3221990"/>
            <a:ext cx="28124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(b) </a:t>
            </a:r>
            <a:r>
              <a:rPr sz="1400" dirty="0">
                <a:latin typeface="Arial"/>
                <a:cs typeface="Arial"/>
              </a:rPr>
              <a:t>RPC/RMI </a:t>
            </a:r>
            <a:r>
              <a:rPr sz="1400" spc="-5" dirty="0">
                <a:latin typeface="Arial"/>
                <a:cs typeface="Arial"/>
              </a:rPr>
              <a:t>(within one</a:t>
            </a:r>
            <a:r>
              <a:rPr sz="1400" spc="10" dirty="0">
                <a:latin typeface="Arial"/>
                <a:cs typeface="Arial"/>
              </a:rPr>
              <a:t> </a:t>
            </a:r>
            <a:r>
              <a:rPr sz="1400" spc="-5" dirty="0">
                <a:latin typeface="Arial"/>
                <a:cs typeface="Arial"/>
              </a:rPr>
              <a:t>computer)</a:t>
            </a:r>
            <a:endParaRPr sz="1400">
              <a:latin typeface="Arial"/>
              <a:cs typeface="Arial"/>
            </a:endParaRPr>
          </a:p>
        </p:txBody>
      </p:sp>
      <p:sp>
        <p:nvSpPr>
          <p:cNvPr id="46" name="object 46"/>
          <p:cNvSpPr txBox="1"/>
          <p:nvPr/>
        </p:nvSpPr>
        <p:spPr>
          <a:xfrm>
            <a:off x="4668520" y="4721859"/>
            <a:ext cx="54038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K</a:t>
            </a:r>
            <a:r>
              <a:rPr sz="1400" spc="-5" dirty="0">
                <a:latin typeface="Arial"/>
                <a:cs typeface="Arial"/>
              </a:rPr>
              <a:t>e</a:t>
            </a:r>
            <a:r>
              <a:rPr sz="1400" spc="-10" dirty="0">
                <a:latin typeface="Arial"/>
                <a:cs typeface="Arial"/>
              </a:rPr>
              <a:t>r</a:t>
            </a:r>
            <a:r>
              <a:rPr sz="1400" spc="5" dirty="0">
                <a:latin typeface="Arial"/>
                <a:cs typeface="Arial"/>
              </a:rPr>
              <a:t>n</a:t>
            </a:r>
            <a:r>
              <a:rPr sz="1400" spc="-5" dirty="0">
                <a:latin typeface="Arial"/>
                <a:cs typeface="Arial"/>
              </a:rPr>
              <a:t>el</a:t>
            </a:r>
            <a:endParaRPr sz="1400">
              <a:latin typeface="Arial"/>
              <a:cs typeface="Arial"/>
            </a:endParaRPr>
          </a:p>
        </p:txBody>
      </p:sp>
      <p:sp>
        <p:nvSpPr>
          <p:cNvPr id="47" name="object 47"/>
          <p:cNvSpPr/>
          <p:nvPr/>
        </p:nvSpPr>
        <p:spPr>
          <a:xfrm>
            <a:off x="4894579" y="2715260"/>
            <a:ext cx="494030" cy="311150"/>
          </a:xfrm>
          <a:custGeom>
            <a:avLst/>
            <a:gdLst/>
            <a:ahLst/>
            <a:cxnLst/>
            <a:rect l="l" t="t" r="r" b="b"/>
            <a:pathLst>
              <a:path w="494029" h="311150">
                <a:moveTo>
                  <a:pt x="494030" y="311150"/>
                </a:moveTo>
                <a:lnTo>
                  <a:pt x="0" y="0"/>
                </a:lnTo>
              </a:path>
            </a:pathLst>
          </a:custGeom>
          <a:ln w="19048">
            <a:solidFill>
              <a:srgbClr val="000000"/>
            </a:solidFill>
          </a:ln>
        </p:spPr>
        <p:txBody>
          <a:bodyPr wrap="square" lIns="0" tIns="0" rIns="0" bIns="0" rtlCol="0"/>
          <a:lstStyle/>
          <a:p>
            <a:endParaRPr/>
          </a:p>
        </p:txBody>
      </p:sp>
      <p:sp>
        <p:nvSpPr>
          <p:cNvPr id="48" name="object 48"/>
          <p:cNvSpPr/>
          <p:nvPr/>
        </p:nvSpPr>
        <p:spPr>
          <a:xfrm>
            <a:off x="5314950" y="3098800"/>
            <a:ext cx="109220" cy="458470"/>
          </a:xfrm>
          <a:custGeom>
            <a:avLst/>
            <a:gdLst/>
            <a:ahLst/>
            <a:cxnLst/>
            <a:rect l="l" t="t" r="r" b="b"/>
            <a:pathLst>
              <a:path w="109220" h="458470">
                <a:moveTo>
                  <a:pt x="109220" y="0"/>
                </a:moveTo>
                <a:lnTo>
                  <a:pt x="0" y="458470"/>
                </a:lnTo>
              </a:path>
            </a:pathLst>
          </a:custGeom>
          <a:ln w="19048">
            <a:solidFill>
              <a:srgbClr val="000000"/>
            </a:solidFill>
          </a:ln>
        </p:spPr>
        <p:txBody>
          <a:bodyPr wrap="square" lIns="0" tIns="0" rIns="0" bIns="0" rtlCol="0"/>
          <a:lstStyle/>
          <a:p>
            <a:endParaRPr/>
          </a:p>
        </p:txBody>
      </p:sp>
      <p:sp>
        <p:nvSpPr>
          <p:cNvPr id="49" name="object 49"/>
          <p:cNvSpPr/>
          <p:nvPr/>
        </p:nvSpPr>
        <p:spPr>
          <a:xfrm>
            <a:off x="5271770" y="3921759"/>
            <a:ext cx="246379" cy="678180"/>
          </a:xfrm>
          <a:custGeom>
            <a:avLst/>
            <a:gdLst/>
            <a:ahLst/>
            <a:cxnLst/>
            <a:rect l="l" t="t" r="r" b="b"/>
            <a:pathLst>
              <a:path w="246379" h="678179">
                <a:moveTo>
                  <a:pt x="33019" y="0"/>
                </a:moveTo>
                <a:lnTo>
                  <a:pt x="43179" y="0"/>
                </a:lnTo>
                <a:lnTo>
                  <a:pt x="54609" y="1269"/>
                </a:lnTo>
                <a:lnTo>
                  <a:pt x="95250" y="13969"/>
                </a:lnTo>
                <a:lnTo>
                  <a:pt x="134619" y="40639"/>
                </a:lnTo>
                <a:lnTo>
                  <a:pt x="143509" y="48259"/>
                </a:lnTo>
                <a:lnTo>
                  <a:pt x="153669" y="57150"/>
                </a:lnTo>
                <a:lnTo>
                  <a:pt x="161289" y="67309"/>
                </a:lnTo>
                <a:lnTo>
                  <a:pt x="170179" y="78739"/>
                </a:lnTo>
                <a:lnTo>
                  <a:pt x="177800" y="88900"/>
                </a:lnTo>
                <a:lnTo>
                  <a:pt x="185419" y="101600"/>
                </a:lnTo>
                <a:lnTo>
                  <a:pt x="193039" y="114300"/>
                </a:lnTo>
                <a:lnTo>
                  <a:pt x="199389" y="127000"/>
                </a:lnTo>
                <a:lnTo>
                  <a:pt x="205739" y="140969"/>
                </a:lnTo>
                <a:lnTo>
                  <a:pt x="212089" y="154939"/>
                </a:lnTo>
                <a:lnTo>
                  <a:pt x="218439" y="168909"/>
                </a:lnTo>
                <a:lnTo>
                  <a:pt x="223519" y="184150"/>
                </a:lnTo>
                <a:lnTo>
                  <a:pt x="227329" y="199389"/>
                </a:lnTo>
                <a:lnTo>
                  <a:pt x="231139" y="214629"/>
                </a:lnTo>
                <a:lnTo>
                  <a:pt x="234950" y="231139"/>
                </a:lnTo>
                <a:lnTo>
                  <a:pt x="238759" y="247650"/>
                </a:lnTo>
                <a:lnTo>
                  <a:pt x="241300" y="264159"/>
                </a:lnTo>
                <a:lnTo>
                  <a:pt x="242569" y="280669"/>
                </a:lnTo>
                <a:lnTo>
                  <a:pt x="245109" y="297179"/>
                </a:lnTo>
                <a:lnTo>
                  <a:pt x="245109" y="314959"/>
                </a:lnTo>
                <a:lnTo>
                  <a:pt x="246379" y="331469"/>
                </a:lnTo>
                <a:lnTo>
                  <a:pt x="246379" y="349250"/>
                </a:lnTo>
                <a:lnTo>
                  <a:pt x="245109" y="365759"/>
                </a:lnTo>
                <a:lnTo>
                  <a:pt x="245109" y="383539"/>
                </a:lnTo>
                <a:lnTo>
                  <a:pt x="242569" y="400050"/>
                </a:lnTo>
                <a:lnTo>
                  <a:pt x="241300" y="416559"/>
                </a:lnTo>
                <a:lnTo>
                  <a:pt x="237489" y="433069"/>
                </a:lnTo>
                <a:lnTo>
                  <a:pt x="234950" y="449579"/>
                </a:lnTo>
                <a:lnTo>
                  <a:pt x="222250" y="496569"/>
                </a:lnTo>
                <a:lnTo>
                  <a:pt x="210819" y="525779"/>
                </a:lnTo>
                <a:lnTo>
                  <a:pt x="205739" y="539750"/>
                </a:lnTo>
                <a:lnTo>
                  <a:pt x="199389" y="553719"/>
                </a:lnTo>
                <a:lnTo>
                  <a:pt x="191769" y="566419"/>
                </a:lnTo>
                <a:lnTo>
                  <a:pt x="184150" y="579119"/>
                </a:lnTo>
                <a:lnTo>
                  <a:pt x="176529" y="590550"/>
                </a:lnTo>
                <a:lnTo>
                  <a:pt x="168909" y="601979"/>
                </a:lnTo>
                <a:lnTo>
                  <a:pt x="160019" y="612139"/>
                </a:lnTo>
                <a:lnTo>
                  <a:pt x="152400" y="622300"/>
                </a:lnTo>
                <a:lnTo>
                  <a:pt x="143509" y="631189"/>
                </a:lnTo>
                <a:lnTo>
                  <a:pt x="133350" y="638809"/>
                </a:lnTo>
                <a:lnTo>
                  <a:pt x="124459" y="646429"/>
                </a:lnTo>
                <a:lnTo>
                  <a:pt x="114300" y="654050"/>
                </a:lnTo>
                <a:lnTo>
                  <a:pt x="104139" y="660400"/>
                </a:lnTo>
                <a:lnTo>
                  <a:pt x="93979" y="665479"/>
                </a:lnTo>
                <a:lnTo>
                  <a:pt x="83819" y="669289"/>
                </a:lnTo>
                <a:lnTo>
                  <a:pt x="73659" y="673100"/>
                </a:lnTo>
                <a:lnTo>
                  <a:pt x="63500" y="675639"/>
                </a:lnTo>
                <a:lnTo>
                  <a:pt x="52069" y="676909"/>
                </a:lnTo>
                <a:lnTo>
                  <a:pt x="41909" y="678179"/>
                </a:lnTo>
                <a:lnTo>
                  <a:pt x="31750" y="678179"/>
                </a:lnTo>
                <a:lnTo>
                  <a:pt x="20319" y="678179"/>
                </a:lnTo>
                <a:lnTo>
                  <a:pt x="10159" y="675639"/>
                </a:lnTo>
                <a:lnTo>
                  <a:pt x="0" y="673100"/>
                </a:lnTo>
              </a:path>
            </a:pathLst>
          </a:custGeom>
          <a:ln w="19048">
            <a:solidFill>
              <a:srgbClr val="000000"/>
            </a:solidFill>
          </a:ln>
        </p:spPr>
        <p:txBody>
          <a:bodyPr wrap="square" lIns="0" tIns="0" rIns="0" bIns="0" rtlCol="0"/>
          <a:lstStyle/>
          <a:p>
            <a:endParaRPr/>
          </a:p>
        </p:txBody>
      </p:sp>
      <p:sp>
        <p:nvSpPr>
          <p:cNvPr id="50" name="object 50"/>
          <p:cNvSpPr/>
          <p:nvPr/>
        </p:nvSpPr>
        <p:spPr>
          <a:xfrm>
            <a:off x="5096509" y="392175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51" name="object 51"/>
          <p:cNvSpPr/>
          <p:nvPr/>
        </p:nvSpPr>
        <p:spPr>
          <a:xfrm>
            <a:off x="5518150" y="459994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52" name="object 52"/>
          <p:cNvSpPr/>
          <p:nvPr/>
        </p:nvSpPr>
        <p:spPr>
          <a:xfrm>
            <a:off x="4226559" y="3886200"/>
            <a:ext cx="247650" cy="45720"/>
          </a:xfrm>
          <a:custGeom>
            <a:avLst/>
            <a:gdLst/>
            <a:ahLst/>
            <a:cxnLst/>
            <a:rect l="l" t="t" r="r" b="b"/>
            <a:pathLst>
              <a:path w="247650" h="45720">
                <a:moveTo>
                  <a:pt x="0" y="0"/>
                </a:moveTo>
                <a:lnTo>
                  <a:pt x="12700" y="0"/>
                </a:lnTo>
                <a:lnTo>
                  <a:pt x="25400" y="0"/>
                </a:lnTo>
                <a:lnTo>
                  <a:pt x="38100" y="1269"/>
                </a:lnTo>
                <a:lnTo>
                  <a:pt x="50800" y="1269"/>
                </a:lnTo>
                <a:lnTo>
                  <a:pt x="63500" y="1269"/>
                </a:lnTo>
                <a:lnTo>
                  <a:pt x="76200" y="2539"/>
                </a:lnTo>
                <a:lnTo>
                  <a:pt x="88900" y="3810"/>
                </a:lnTo>
                <a:lnTo>
                  <a:pt x="100329" y="3810"/>
                </a:lnTo>
                <a:lnTo>
                  <a:pt x="111760" y="5080"/>
                </a:lnTo>
                <a:lnTo>
                  <a:pt x="123189" y="6350"/>
                </a:lnTo>
                <a:lnTo>
                  <a:pt x="134619" y="7619"/>
                </a:lnTo>
                <a:lnTo>
                  <a:pt x="144779" y="8889"/>
                </a:lnTo>
                <a:lnTo>
                  <a:pt x="154939" y="10160"/>
                </a:lnTo>
                <a:lnTo>
                  <a:pt x="165100" y="11430"/>
                </a:lnTo>
                <a:lnTo>
                  <a:pt x="173989" y="12700"/>
                </a:lnTo>
                <a:lnTo>
                  <a:pt x="182879" y="15239"/>
                </a:lnTo>
                <a:lnTo>
                  <a:pt x="191769" y="16510"/>
                </a:lnTo>
                <a:lnTo>
                  <a:pt x="199389" y="19050"/>
                </a:lnTo>
                <a:lnTo>
                  <a:pt x="207010" y="20319"/>
                </a:lnTo>
                <a:lnTo>
                  <a:pt x="214629" y="22860"/>
                </a:lnTo>
                <a:lnTo>
                  <a:pt x="219710" y="25400"/>
                </a:lnTo>
                <a:lnTo>
                  <a:pt x="226060" y="27939"/>
                </a:lnTo>
                <a:lnTo>
                  <a:pt x="231139" y="29210"/>
                </a:lnTo>
                <a:lnTo>
                  <a:pt x="234950" y="31750"/>
                </a:lnTo>
                <a:lnTo>
                  <a:pt x="238760" y="34289"/>
                </a:lnTo>
                <a:lnTo>
                  <a:pt x="241300" y="36830"/>
                </a:lnTo>
                <a:lnTo>
                  <a:pt x="243839" y="39369"/>
                </a:lnTo>
                <a:lnTo>
                  <a:pt x="245110" y="41910"/>
                </a:lnTo>
                <a:lnTo>
                  <a:pt x="246379" y="43180"/>
                </a:lnTo>
                <a:lnTo>
                  <a:pt x="247650" y="45719"/>
                </a:lnTo>
              </a:path>
            </a:pathLst>
          </a:custGeom>
          <a:ln w="19048">
            <a:solidFill>
              <a:srgbClr val="000000"/>
            </a:solidFill>
          </a:ln>
        </p:spPr>
        <p:txBody>
          <a:bodyPr wrap="square" lIns="0" tIns="0" rIns="0" bIns="0" rtlCol="0"/>
          <a:lstStyle/>
          <a:p>
            <a:endParaRPr/>
          </a:p>
        </p:txBody>
      </p:sp>
      <p:sp>
        <p:nvSpPr>
          <p:cNvPr id="53" name="object 53"/>
          <p:cNvSpPr/>
          <p:nvPr/>
        </p:nvSpPr>
        <p:spPr>
          <a:xfrm>
            <a:off x="3978909" y="3886200"/>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54" name="object 54"/>
          <p:cNvSpPr/>
          <p:nvPr/>
        </p:nvSpPr>
        <p:spPr>
          <a:xfrm>
            <a:off x="4226559" y="4579620"/>
            <a:ext cx="247650" cy="38100"/>
          </a:xfrm>
          <a:custGeom>
            <a:avLst/>
            <a:gdLst/>
            <a:ahLst/>
            <a:cxnLst/>
            <a:rect l="l" t="t" r="r" b="b"/>
            <a:pathLst>
              <a:path w="247650" h="38100">
                <a:moveTo>
                  <a:pt x="220979" y="0"/>
                </a:moveTo>
                <a:lnTo>
                  <a:pt x="226060" y="1269"/>
                </a:lnTo>
                <a:lnTo>
                  <a:pt x="231139" y="2539"/>
                </a:lnTo>
                <a:lnTo>
                  <a:pt x="234950" y="3809"/>
                </a:lnTo>
                <a:lnTo>
                  <a:pt x="238760" y="5079"/>
                </a:lnTo>
                <a:lnTo>
                  <a:pt x="241300" y="5079"/>
                </a:lnTo>
                <a:lnTo>
                  <a:pt x="243839" y="7619"/>
                </a:lnTo>
                <a:lnTo>
                  <a:pt x="245110" y="8889"/>
                </a:lnTo>
                <a:lnTo>
                  <a:pt x="246379" y="10159"/>
                </a:lnTo>
                <a:lnTo>
                  <a:pt x="247650" y="11429"/>
                </a:lnTo>
                <a:lnTo>
                  <a:pt x="246379" y="12699"/>
                </a:lnTo>
                <a:lnTo>
                  <a:pt x="246379" y="13969"/>
                </a:lnTo>
                <a:lnTo>
                  <a:pt x="245110" y="15239"/>
                </a:lnTo>
                <a:lnTo>
                  <a:pt x="242569" y="16509"/>
                </a:lnTo>
                <a:lnTo>
                  <a:pt x="240029" y="17779"/>
                </a:lnTo>
                <a:lnTo>
                  <a:pt x="236219" y="19049"/>
                </a:lnTo>
                <a:lnTo>
                  <a:pt x="232410" y="20319"/>
                </a:lnTo>
                <a:lnTo>
                  <a:pt x="227329" y="21589"/>
                </a:lnTo>
                <a:lnTo>
                  <a:pt x="222250" y="22859"/>
                </a:lnTo>
                <a:lnTo>
                  <a:pt x="217169" y="24129"/>
                </a:lnTo>
                <a:lnTo>
                  <a:pt x="210819" y="25399"/>
                </a:lnTo>
                <a:lnTo>
                  <a:pt x="203200" y="26669"/>
                </a:lnTo>
                <a:lnTo>
                  <a:pt x="195579" y="27939"/>
                </a:lnTo>
                <a:lnTo>
                  <a:pt x="187960" y="29209"/>
                </a:lnTo>
                <a:lnTo>
                  <a:pt x="179069" y="29209"/>
                </a:lnTo>
                <a:lnTo>
                  <a:pt x="171450" y="30479"/>
                </a:lnTo>
                <a:lnTo>
                  <a:pt x="161289" y="31749"/>
                </a:lnTo>
                <a:lnTo>
                  <a:pt x="151129" y="31749"/>
                </a:lnTo>
                <a:lnTo>
                  <a:pt x="142239" y="33019"/>
                </a:lnTo>
                <a:lnTo>
                  <a:pt x="130810" y="34289"/>
                </a:lnTo>
                <a:lnTo>
                  <a:pt x="120650" y="34289"/>
                </a:lnTo>
                <a:lnTo>
                  <a:pt x="109219" y="35559"/>
                </a:lnTo>
                <a:lnTo>
                  <a:pt x="97789" y="35559"/>
                </a:lnTo>
                <a:lnTo>
                  <a:pt x="86360" y="36829"/>
                </a:lnTo>
                <a:lnTo>
                  <a:pt x="73660" y="36829"/>
                </a:lnTo>
                <a:lnTo>
                  <a:pt x="62229" y="36829"/>
                </a:lnTo>
                <a:lnTo>
                  <a:pt x="49529" y="36829"/>
                </a:lnTo>
                <a:lnTo>
                  <a:pt x="36829" y="38099"/>
                </a:lnTo>
                <a:lnTo>
                  <a:pt x="24129" y="38099"/>
                </a:lnTo>
                <a:lnTo>
                  <a:pt x="12700" y="38099"/>
                </a:lnTo>
                <a:lnTo>
                  <a:pt x="0" y="38099"/>
                </a:lnTo>
              </a:path>
            </a:pathLst>
          </a:custGeom>
          <a:ln w="19048">
            <a:solidFill>
              <a:srgbClr val="000000"/>
            </a:solidFill>
          </a:ln>
        </p:spPr>
        <p:txBody>
          <a:bodyPr wrap="square" lIns="0" tIns="0" rIns="0" bIns="0" rtlCol="0"/>
          <a:lstStyle/>
          <a:p>
            <a:endParaRPr/>
          </a:p>
        </p:txBody>
      </p:sp>
      <p:sp>
        <p:nvSpPr>
          <p:cNvPr id="55" name="object 55"/>
          <p:cNvSpPr/>
          <p:nvPr/>
        </p:nvSpPr>
        <p:spPr>
          <a:xfrm>
            <a:off x="3978909" y="4564379"/>
            <a:ext cx="0" cy="0"/>
          </a:xfrm>
          <a:custGeom>
            <a:avLst/>
            <a:gdLst/>
            <a:ahLst/>
            <a:cxnLst/>
            <a:rect l="l" t="t" r="r" b="b"/>
            <a:pathLst>
              <a:path>
                <a:moveTo>
                  <a:pt x="0" y="0"/>
                </a:moveTo>
                <a:lnTo>
                  <a:pt x="0" y="0"/>
                </a:lnTo>
              </a:path>
            </a:pathLst>
          </a:custGeom>
          <a:ln w="19048">
            <a:solidFill>
              <a:srgbClr val="000000"/>
            </a:solidFill>
          </a:ln>
        </p:spPr>
        <p:txBody>
          <a:bodyPr wrap="square" lIns="0" tIns="0" rIns="0" bIns="0" rtlCol="0"/>
          <a:lstStyle/>
          <a:p>
            <a:endParaRPr/>
          </a:p>
        </p:txBody>
      </p:sp>
      <p:sp>
        <p:nvSpPr>
          <p:cNvPr id="56" name="object 56"/>
          <p:cNvSpPr/>
          <p:nvPr/>
        </p:nvSpPr>
        <p:spPr>
          <a:xfrm>
            <a:off x="5278120" y="3594100"/>
            <a:ext cx="0" cy="1315720"/>
          </a:xfrm>
          <a:custGeom>
            <a:avLst/>
            <a:gdLst/>
            <a:ahLst/>
            <a:cxnLst/>
            <a:rect l="l" t="t" r="r" b="b"/>
            <a:pathLst>
              <a:path h="1315720">
                <a:moveTo>
                  <a:pt x="0" y="0"/>
                </a:moveTo>
                <a:lnTo>
                  <a:pt x="0" y="1315720"/>
                </a:lnTo>
              </a:path>
            </a:pathLst>
          </a:custGeom>
          <a:ln w="73660">
            <a:solidFill>
              <a:srgbClr val="FFDB99"/>
            </a:solidFill>
          </a:ln>
        </p:spPr>
        <p:txBody>
          <a:bodyPr wrap="square" lIns="0" tIns="0" rIns="0" bIns="0" rtlCol="0"/>
          <a:lstStyle/>
          <a:p>
            <a:endParaRPr/>
          </a:p>
        </p:txBody>
      </p:sp>
      <p:sp>
        <p:nvSpPr>
          <p:cNvPr id="57" name="object 57"/>
          <p:cNvSpPr/>
          <p:nvPr/>
        </p:nvSpPr>
        <p:spPr>
          <a:xfrm>
            <a:off x="4820920" y="1488439"/>
            <a:ext cx="0" cy="1262380"/>
          </a:xfrm>
          <a:custGeom>
            <a:avLst/>
            <a:gdLst/>
            <a:ahLst/>
            <a:cxnLst/>
            <a:rect l="l" t="t" r="r" b="b"/>
            <a:pathLst>
              <a:path h="1262380">
                <a:moveTo>
                  <a:pt x="0" y="0"/>
                </a:moveTo>
                <a:lnTo>
                  <a:pt x="0" y="1262380"/>
                </a:lnTo>
              </a:path>
            </a:pathLst>
          </a:custGeom>
          <a:ln w="73660">
            <a:solidFill>
              <a:srgbClr val="FFDB99"/>
            </a:solidFill>
          </a:ln>
        </p:spPr>
        <p:txBody>
          <a:bodyPr wrap="square" lIns="0" tIns="0" rIns="0" bIns="0" rtlCol="0"/>
          <a:lstStyle/>
          <a:p>
            <a:endParaRPr/>
          </a:p>
        </p:txBody>
      </p:sp>
      <p:sp>
        <p:nvSpPr>
          <p:cNvPr id="58" name="object 58"/>
          <p:cNvSpPr/>
          <p:nvPr/>
        </p:nvSpPr>
        <p:spPr>
          <a:xfrm>
            <a:off x="4482465" y="3594100"/>
            <a:ext cx="0" cy="1315720"/>
          </a:xfrm>
          <a:custGeom>
            <a:avLst/>
            <a:gdLst/>
            <a:ahLst/>
            <a:cxnLst/>
            <a:rect l="l" t="t" r="r" b="b"/>
            <a:pathLst>
              <a:path h="1315720">
                <a:moveTo>
                  <a:pt x="0" y="0"/>
                </a:moveTo>
                <a:lnTo>
                  <a:pt x="0" y="1315720"/>
                </a:lnTo>
              </a:path>
            </a:pathLst>
          </a:custGeom>
          <a:ln w="54610">
            <a:solidFill>
              <a:srgbClr val="FFDB99"/>
            </a:solidFill>
          </a:ln>
        </p:spPr>
        <p:txBody>
          <a:bodyPr wrap="square" lIns="0" tIns="0" rIns="0" bIns="0" rtlCol="0"/>
          <a:lstStyle/>
          <a:p>
            <a:endParaRPr/>
          </a:p>
        </p:txBody>
      </p:sp>
      <p:sp>
        <p:nvSpPr>
          <p:cNvPr id="59" name="object 59"/>
          <p:cNvSpPr/>
          <p:nvPr/>
        </p:nvSpPr>
        <p:spPr>
          <a:xfrm>
            <a:off x="5163820" y="5017770"/>
            <a:ext cx="1270" cy="72390"/>
          </a:xfrm>
          <a:custGeom>
            <a:avLst/>
            <a:gdLst/>
            <a:ahLst/>
            <a:cxnLst/>
            <a:rect l="l" t="t" r="r" b="b"/>
            <a:pathLst>
              <a:path w="1270" h="72389">
                <a:moveTo>
                  <a:pt x="0" y="0"/>
                </a:moveTo>
                <a:lnTo>
                  <a:pt x="1269" y="72389"/>
                </a:lnTo>
              </a:path>
            </a:pathLst>
          </a:custGeom>
          <a:ln w="17611">
            <a:solidFill>
              <a:srgbClr val="000000"/>
            </a:solidFill>
          </a:ln>
        </p:spPr>
        <p:txBody>
          <a:bodyPr wrap="square" lIns="0" tIns="0" rIns="0" bIns="0" rtlCol="0"/>
          <a:lstStyle/>
          <a:p>
            <a:endParaRPr/>
          </a:p>
        </p:txBody>
      </p:sp>
      <p:sp>
        <p:nvSpPr>
          <p:cNvPr id="60" name="object 60"/>
          <p:cNvSpPr/>
          <p:nvPr/>
        </p:nvSpPr>
        <p:spPr>
          <a:xfrm>
            <a:off x="5163820" y="5195570"/>
            <a:ext cx="1270" cy="158750"/>
          </a:xfrm>
          <a:custGeom>
            <a:avLst/>
            <a:gdLst/>
            <a:ahLst/>
            <a:cxnLst/>
            <a:rect l="l" t="t" r="r" b="b"/>
            <a:pathLst>
              <a:path w="1270" h="158750">
                <a:moveTo>
                  <a:pt x="634" y="-8805"/>
                </a:moveTo>
                <a:lnTo>
                  <a:pt x="634" y="167555"/>
                </a:lnTo>
              </a:path>
            </a:pathLst>
          </a:custGeom>
          <a:ln w="18881">
            <a:solidFill>
              <a:srgbClr val="000000"/>
            </a:solidFill>
          </a:ln>
        </p:spPr>
        <p:txBody>
          <a:bodyPr wrap="square" lIns="0" tIns="0" rIns="0" bIns="0" rtlCol="0"/>
          <a:lstStyle/>
          <a:p>
            <a:endParaRPr/>
          </a:p>
        </p:txBody>
      </p:sp>
      <p:sp>
        <p:nvSpPr>
          <p:cNvPr id="61" name="object 61"/>
          <p:cNvSpPr/>
          <p:nvPr/>
        </p:nvSpPr>
        <p:spPr>
          <a:xfrm>
            <a:off x="5163820" y="5459729"/>
            <a:ext cx="1270" cy="142240"/>
          </a:xfrm>
          <a:custGeom>
            <a:avLst/>
            <a:gdLst/>
            <a:ahLst/>
            <a:cxnLst/>
            <a:rect l="l" t="t" r="r" b="b"/>
            <a:pathLst>
              <a:path w="1270" h="142239">
                <a:moveTo>
                  <a:pt x="634" y="-8805"/>
                </a:moveTo>
                <a:lnTo>
                  <a:pt x="634" y="151045"/>
                </a:lnTo>
              </a:path>
            </a:pathLst>
          </a:custGeom>
          <a:ln w="18881">
            <a:solidFill>
              <a:srgbClr val="000000"/>
            </a:solidFill>
          </a:ln>
        </p:spPr>
        <p:txBody>
          <a:bodyPr wrap="square" lIns="0" tIns="0" rIns="0" bIns="0" rtlCol="0"/>
          <a:lstStyle/>
          <a:p>
            <a:endParaRPr/>
          </a:p>
        </p:txBody>
      </p:sp>
      <p:sp>
        <p:nvSpPr>
          <p:cNvPr id="62" name="object 62"/>
          <p:cNvSpPr/>
          <p:nvPr/>
        </p:nvSpPr>
        <p:spPr>
          <a:xfrm>
            <a:off x="5163820" y="5707379"/>
            <a:ext cx="1270" cy="140970"/>
          </a:xfrm>
          <a:custGeom>
            <a:avLst/>
            <a:gdLst/>
            <a:ahLst/>
            <a:cxnLst/>
            <a:rect l="l" t="t" r="r" b="b"/>
            <a:pathLst>
              <a:path w="1270" h="140970">
                <a:moveTo>
                  <a:pt x="634" y="-8805"/>
                </a:moveTo>
                <a:lnTo>
                  <a:pt x="634" y="149775"/>
                </a:lnTo>
              </a:path>
            </a:pathLst>
          </a:custGeom>
          <a:ln w="18881">
            <a:solidFill>
              <a:srgbClr val="000000"/>
            </a:solidFill>
          </a:ln>
        </p:spPr>
        <p:txBody>
          <a:bodyPr wrap="square" lIns="0" tIns="0" rIns="0" bIns="0" rtlCol="0"/>
          <a:lstStyle/>
          <a:p>
            <a:endParaRPr/>
          </a:p>
        </p:txBody>
      </p:sp>
      <p:sp>
        <p:nvSpPr>
          <p:cNvPr id="63" name="object 63"/>
          <p:cNvSpPr/>
          <p:nvPr/>
        </p:nvSpPr>
        <p:spPr>
          <a:xfrm>
            <a:off x="5163820" y="5971540"/>
            <a:ext cx="1270" cy="142240"/>
          </a:xfrm>
          <a:custGeom>
            <a:avLst/>
            <a:gdLst/>
            <a:ahLst/>
            <a:cxnLst/>
            <a:rect l="l" t="t" r="r" b="b"/>
            <a:pathLst>
              <a:path w="1270" h="142239">
                <a:moveTo>
                  <a:pt x="634" y="-8805"/>
                </a:moveTo>
                <a:lnTo>
                  <a:pt x="634" y="151045"/>
                </a:lnTo>
              </a:path>
            </a:pathLst>
          </a:custGeom>
          <a:ln w="18881">
            <a:solidFill>
              <a:srgbClr val="000000"/>
            </a:solidFill>
          </a:ln>
        </p:spPr>
        <p:txBody>
          <a:bodyPr wrap="square" lIns="0" tIns="0" rIns="0" bIns="0" rtlCol="0"/>
          <a:lstStyle/>
          <a:p>
            <a:endParaRPr/>
          </a:p>
        </p:txBody>
      </p:sp>
      <p:sp>
        <p:nvSpPr>
          <p:cNvPr id="64" name="object 64"/>
          <p:cNvSpPr/>
          <p:nvPr/>
        </p:nvSpPr>
        <p:spPr>
          <a:xfrm>
            <a:off x="5163820" y="6219190"/>
            <a:ext cx="1270" cy="72390"/>
          </a:xfrm>
          <a:custGeom>
            <a:avLst/>
            <a:gdLst/>
            <a:ahLst/>
            <a:cxnLst/>
            <a:rect l="l" t="t" r="r" b="b"/>
            <a:pathLst>
              <a:path w="1270" h="72389">
                <a:moveTo>
                  <a:pt x="0" y="0"/>
                </a:moveTo>
                <a:lnTo>
                  <a:pt x="1269" y="72390"/>
                </a:lnTo>
              </a:path>
            </a:pathLst>
          </a:custGeom>
          <a:ln w="17611">
            <a:solidFill>
              <a:srgbClr val="000000"/>
            </a:solidFill>
          </a:ln>
        </p:spPr>
        <p:txBody>
          <a:bodyPr wrap="square" lIns="0" tIns="0" rIns="0" bIns="0" rtlCol="0"/>
          <a:lstStyle/>
          <a:p>
            <a:endParaRPr/>
          </a:p>
        </p:txBody>
      </p:sp>
      <p:sp>
        <p:nvSpPr>
          <p:cNvPr id="65" name="object 65"/>
          <p:cNvSpPr/>
          <p:nvPr/>
        </p:nvSpPr>
        <p:spPr>
          <a:xfrm>
            <a:off x="5163820" y="6219190"/>
            <a:ext cx="1270" cy="72390"/>
          </a:xfrm>
          <a:custGeom>
            <a:avLst/>
            <a:gdLst/>
            <a:ahLst/>
            <a:cxnLst/>
            <a:rect l="l" t="t" r="r" b="b"/>
            <a:pathLst>
              <a:path w="1270" h="72389">
                <a:moveTo>
                  <a:pt x="0" y="0"/>
                </a:moveTo>
                <a:lnTo>
                  <a:pt x="1269" y="72390"/>
                </a:lnTo>
              </a:path>
            </a:pathLst>
          </a:custGeom>
          <a:ln w="17611">
            <a:solidFill>
              <a:srgbClr val="000000"/>
            </a:solidFill>
          </a:ln>
        </p:spPr>
        <p:txBody>
          <a:bodyPr wrap="square" lIns="0" tIns="0" rIns="0" bIns="0" rtlCol="0"/>
          <a:lstStyle/>
          <a:p>
            <a:endParaRPr/>
          </a:p>
        </p:txBody>
      </p:sp>
      <p:sp>
        <p:nvSpPr>
          <p:cNvPr id="66" name="object 66"/>
          <p:cNvSpPr txBox="1"/>
          <p:nvPr/>
        </p:nvSpPr>
        <p:spPr>
          <a:xfrm>
            <a:off x="1539239" y="4996179"/>
            <a:ext cx="276288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(c) RPC/RMI </a:t>
            </a:r>
            <a:r>
              <a:rPr sz="1400" spc="-5" dirty="0">
                <a:latin typeface="Arial"/>
                <a:cs typeface="Arial"/>
              </a:rPr>
              <a:t>(between</a:t>
            </a:r>
            <a:r>
              <a:rPr sz="1400" spc="-15" dirty="0">
                <a:latin typeface="Arial"/>
                <a:cs typeface="Arial"/>
              </a:rPr>
              <a:t> </a:t>
            </a:r>
            <a:r>
              <a:rPr sz="1400" spc="-5" dirty="0">
                <a:latin typeface="Arial"/>
                <a:cs typeface="Arial"/>
              </a:rPr>
              <a:t>computers)</a:t>
            </a:r>
            <a:endParaRPr sz="1400">
              <a:latin typeface="Arial"/>
              <a:cs typeface="Arial"/>
            </a:endParaRPr>
          </a:p>
        </p:txBody>
      </p:sp>
      <p:sp>
        <p:nvSpPr>
          <p:cNvPr id="67" name="object 67"/>
          <p:cNvSpPr txBox="1"/>
          <p:nvPr/>
        </p:nvSpPr>
        <p:spPr>
          <a:xfrm>
            <a:off x="3954779" y="6108700"/>
            <a:ext cx="55181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User</a:t>
            </a:r>
            <a:r>
              <a:rPr sz="1400" spc="-75" dirty="0">
                <a:latin typeface="Arial"/>
                <a:cs typeface="Arial"/>
              </a:rPr>
              <a:t> </a:t>
            </a:r>
            <a:r>
              <a:rPr sz="1400" dirty="0">
                <a:latin typeface="Arial"/>
                <a:cs typeface="Arial"/>
              </a:rPr>
              <a:t>1</a:t>
            </a:r>
            <a:endParaRPr sz="1400">
              <a:latin typeface="Arial"/>
              <a:cs typeface="Arial"/>
            </a:endParaRPr>
          </a:p>
        </p:txBody>
      </p:sp>
      <p:sp>
        <p:nvSpPr>
          <p:cNvPr id="68" name="object 68"/>
          <p:cNvSpPr/>
          <p:nvPr/>
        </p:nvSpPr>
        <p:spPr>
          <a:xfrm>
            <a:off x="7009214" y="5274394"/>
            <a:ext cx="142071" cy="90001"/>
          </a:xfrm>
          <a:prstGeom prst="rect">
            <a:avLst/>
          </a:prstGeom>
          <a:blipFill>
            <a:blip r:embed="rId4" cstate="print"/>
            <a:stretch>
              <a:fillRect/>
            </a:stretch>
          </a:blipFill>
        </p:spPr>
        <p:txBody>
          <a:bodyPr wrap="square" lIns="0" tIns="0" rIns="0" bIns="0" rtlCol="0"/>
          <a:lstStyle/>
          <a:p>
            <a:endParaRPr/>
          </a:p>
        </p:txBody>
      </p:sp>
      <p:sp>
        <p:nvSpPr>
          <p:cNvPr id="69" name="object 69"/>
          <p:cNvSpPr/>
          <p:nvPr/>
        </p:nvSpPr>
        <p:spPr>
          <a:xfrm>
            <a:off x="6666230" y="5318759"/>
            <a:ext cx="335280" cy="1270"/>
          </a:xfrm>
          <a:custGeom>
            <a:avLst/>
            <a:gdLst/>
            <a:ahLst/>
            <a:cxnLst/>
            <a:rect l="l" t="t" r="r" b="b"/>
            <a:pathLst>
              <a:path w="335279" h="1270">
                <a:moveTo>
                  <a:pt x="0" y="0"/>
                </a:moveTo>
                <a:lnTo>
                  <a:pt x="335279" y="1269"/>
                </a:lnTo>
              </a:path>
            </a:pathLst>
          </a:custGeom>
          <a:ln w="17611">
            <a:solidFill>
              <a:srgbClr val="000000"/>
            </a:solidFill>
          </a:ln>
        </p:spPr>
        <p:txBody>
          <a:bodyPr wrap="square" lIns="0" tIns="0" rIns="0" bIns="0" rtlCol="0"/>
          <a:lstStyle/>
          <a:p>
            <a:endParaRPr/>
          </a:p>
        </p:txBody>
      </p:sp>
      <p:sp>
        <p:nvSpPr>
          <p:cNvPr id="70" name="object 70"/>
          <p:cNvSpPr/>
          <p:nvPr/>
        </p:nvSpPr>
        <p:spPr>
          <a:xfrm>
            <a:off x="6727274" y="5928444"/>
            <a:ext cx="140801" cy="88731"/>
          </a:xfrm>
          <a:prstGeom prst="rect">
            <a:avLst/>
          </a:prstGeom>
          <a:blipFill>
            <a:blip r:embed="rId5" cstate="print"/>
            <a:stretch>
              <a:fillRect/>
            </a:stretch>
          </a:blipFill>
        </p:spPr>
        <p:txBody>
          <a:bodyPr wrap="square" lIns="0" tIns="0" rIns="0" bIns="0" rtlCol="0"/>
          <a:lstStyle/>
          <a:p>
            <a:endParaRPr/>
          </a:p>
        </p:txBody>
      </p:sp>
      <p:sp>
        <p:nvSpPr>
          <p:cNvPr id="71" name="object 71"/>
          <p:cNvSpPr/>
          <p:nvPr/>
        </p:nvSpPr>
        <p:spPr>
          <a:xfrm>
            <a:off x="6868244" y="5972809"/>
            <a:ext cx="309880" cy="0"/>
          </a:xfrm>
          <a:custGeom>
            <a:avLst/>
            <a:gdLst/>
            <a:ahLst/>
            <a:cxnLst/>
            <a:rect l="l" t="t" r="r" b="b"/>
            <a:pathLst>
              <a:path w="309879">
                <a:moveTo>
                  <a:pt x="0" y="0"/>
                </a:moveTo>
                <a:lnTo>
                  <a:pt x="309795" y="0"/>
                </a:lnTo>
              </a:path>
            </a:pathLst>
          </a:custGeom>
          <a:ln w="20151">
            <a:solidFill>
              <a:srgbClr val="000000"/>
            </a:solidFill>
          </a:ln>
        </p:spPr>
        <p:txBody>
          <a:bodyPr wrap="square" lIns="0" tIns="0" rIns="0" bIns="0" rtlCol="0"/>
          <a:lstStyle/>
          <a:p>
            <a:endParaRPr/>
          </a:p>
        </p:txBody>
      </p:sp>
      <p:sp>
        <p:nvSpPr>
          <p:cNvPr id="72" name="object 72"/>
          <p:cNvSpPr txBox="1"/>
          <p:nvPr/>
        </p:nvSpPr>
        <p:spPr>
          <a:xfrm>
            <a:off x="3901440" y="5577840"/>
            <a:ext cx="7378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Thread</a:t>
            </a:r>
            <a:r>
              <a:rPr sz="1400" spc="-70" dirty="0">
                <a:latin typeface="Arial"/>
                <a:cs typeface="Arial"/>
              </a:rPr>
              <a:t> </a:t>
            </a:r>
            <a:r>
              <a:rPr sz="1400" dirty="0">
                <a:latin typeface="Arial"/>
                <a:cs typeface="Arial"/>
              </a:rPr>
              <a:t>1</a:t>
            </a:r>
            <a:endParaRPr sz="1400">
              <a:latin typeface="Arial"/>
              <a:cs typeface="Arial"/>
            </a:endParaRPr>
          </a:p>
        </p:txBody>
      </p:sp>
      <p:sp>
        <p:nvSpPr>
          <p:cNvPr id="73" name="object 73"/>
          <p:cNvSpPr/>
          <p:nvPr/>
        </p:nvSpPr>
        <p:spPr>
          <a:xfrm>
            <a:off x="6595109" y="5001259"/>
            <a:ext cx="1270" cy="71120"/>
          </a:xfrm>
          <a:custGeom>
            <a:avLst/>
            <a:gdLst/>
            <a:ahLst/>
            <a:cxnLst/>
            <a:rect l="l" t="t" r="r" b="b"/>
            <a:pathLst>
              <a:path w="1270" h="71120">
                <a:moveTo>
                  <a:pt x="0" y="0"/>
                </a:moveTo>
                <a:lnTo>
                  <a:pt x="1270" y="71119"/>
                </a:lnTo>
              </a:path>
            </a:pathLst>
          </a:custGeom>
          <a:ln w="17611">
            <a:solidFill>
              <a:srgbClr val="000000"/>
            </a:solidFill>
          </a:ln>
        </p:spPr>
        <p:txBody>
          <a:bodyPr wrap="square" lIns="0" tIns="0" rIns="0" bIns="0" rtlCol="0"/>
          <a:lstStyle/>
          <a:p>
            <a:endParaRPr/>
          </a:p>
        </p:txBody>
      </p:sp>
      <p:sp>
        <p:nvSpPr>
          <p:cNvPr id="74" name="object 74"/>
          <p:cNvSpPr/>
          <p:nvPr/>
        </p:nvSpPr>
        <p:spPr>
          <a:xfrm>
            <a:off x="6595109" y="5176520"/>
            <a:ext cx="1270" cy="160020"/>
          </a:xfrm>
          <a:custGeom>
            <a:avLst/>
            <a:gdLst/>
            <a:ahLst/>
            <a:cxnLst/>
            <a:rect l="l" t="t" r="r" b="b"/>
            <a:pathLst>
              <a:path w="1270" h="160020">
                <a:moveTo>
                  <a:pt x="634" y="-8805"/>
                </a:moveTo>
                <a:lnTo>
                  <a:pt x="634" y="168825"/>
                </a:lnTo>
              </a:path>
            </a:pathLst>
          </a:custGeom>
          <a:ln w="18881">
            <a:solidFill>
              <a:srgbClr val="000000"/>
            </a:solidFill>
          </a:ln>
        </p:spPr>
        <p:txBody>
          <a:bodyPr wrap="square" lIns="0" tIns="0" rIns="0" bIns="0" rtlCol="0"/>
          <a:lstStyle/>
          <a:p>
            <a:endParaRPr/>
          </a:p>
        </p:txBody>
      </p:sp>
      <p:sp>
        <p:nvSpPr>
          <p:cNvPr id="75" name="object 75"/>
          <p:cNvSpPr/>
          <p:nvPr/>
        </p:nvSpPr>
        <p:spPr>
          <a:xfrm>
            <a:off x="6595109" y="5441950"/>
            <a:ext cx="1270" cy="140970"/>
          </a:xfrm>
          <a:custGeom>
            <a:avLst/>
            <a:gdLst/>
            <a:ahLst/>
            <a:cxnLst/>
            <a:rect l="l" t="t" r="r" b="b"/>
            <a:pathLst>
              <a:path w="1270" h="140970">
                <a:moveTo>
                  <a:pt x="634" y="-8805"/>
                </a:moveTo>
                <a:lnTo>
                  <a:pt x="634" y="149775"/>
                </a:lnTo>
              </a:path>
            </a:pathLst>
          </a:custGeom>
          <a:ln w="18881">
            <a:solidFill>
              <a:srgbClr val="000000"/>
            </a:solidFill>
          </a:ln>
        </p:spPr>
        <p:txBody>
          <a:bodyPr wrap="square" lIns="0" tIns="0" rIns="0" bIns="0" rtlCol="0"/>
          <a:lstStyle/>
          <a:p>
            <a:endParaRPr/>
          </a:p>
        </p:txBody>
      </p:sp>
      <p:sp>
        <p:nvSpPr>
          <p:cNvPr id="76" name="object 76"/>
          <p:cNvSpPr/>
          <p:nvPr/>
        </p:nvSpPr>
        <p:spPr>
          <a:xfrm>
            <a:off x="6595109" y="5707379"/>
            <a:ext cx="1270" cy="140970"/>
          </a:xfrm>
          <a:custGeom>
            <a:avLst/>
            <a:gdLst/>
            <a:ahLst/>
            <a:cxnLst/>
            <a:rect l="l" t="t" r="r" b="b"/>
            <a:pathLst>
              <a:path w="1270" h="140970">
                <a:moveTo>
                  <a:pt x="634" y="-8805"/>
                </a:moveTo>
                <a:lnTo>
                  <a:pt x="634" y="149775"/>
                </a:lnTo>
              </a:path>
            </a:pathLst>
          </a:custGeom>
          <a:ln w="18881">
            <a:solidFill>
              <a:srgbClr val="000000"/>
            </a:solidFill>
          </a:ln>
        </p:spPr>
        <p:txBody>
          <a:bodyPr wrap="square" lIns="0" tIns="0" rIns="0" bIns="0" rtlCol="0"/>
          <a:lstStyle/>
          <a:p>
            <a:endParaRPr/>
          </a:p>
        </p:txBody>
      </p:sp>
      <p:sp>
        <p:nvSpPr>
          <p:cNvPr id="77" name="object 77"/>
          <p:cNvSpPr/>
          <p:nvPr/>
        </p:nvSpPr>
        <p:spPr>
          <a:xfrm>
            <a:off x="6595109" y="5955029"/>
            <a:ext cx="1270" cy="158750"/>
          </a:xfrm>
          <a:custGeom>
            <a:avLst/>
            <a:gdLst/>
            <a:ahLst/>
            <a:cxnLst/>
            <a:rect l="l" t="t" r="r" b="b"/>
            <a:pathLst>
              <a:path w="1270" h="158750">
                <a:moveTo>
                  <a:pt x="634" y="-8805"/>
                </a:moveTo>
                <a:lnTo>
                  <a:pt x="634" y="167555"/>
                </a:lnTo>
              </a:path>
            </a:pathLst>
          </a:custGeom>
          <a:ln w="18881">
            <a:solidFill>
              <a:srgbClr val="000000"/>
            </a:solidFill>
          </a:ln>
        </p:spPr>
        <p:txBody>
          <a:bodyPr wrap="square" lIns="0" tIns="0" rIns="0" bIns="0" rtlCol="0"/>
          <a:lstStyle/>
          <a:p>
            <a:endParaRPr/>
          </a:p>
        </p:txBody>
      </p:sp>
      <p:sp>
        <p:nvSpPr>
          <p:cNvPr id="78" name="object 78"/>
          <p:cNvSpPr/>
          <p:nvPr/>
        </p:nvSpPr>
        <p:spPr>
          <a:xfrm>
            <a:off x="6595109" y="6219190"/>
            <a:ext cx="1270" cy="72390"/>
          </a:xfrm>
          <a:custGeom>
            <a:avLst/>
            <a:gdLst/>
            <a:ahLst/>
            <a:cxnLst/>
            <a:rect l="l" t="t" r="r" b="b"/>
            <a:pathLst>
              <a:path w="1270" h="72389">
                <a:moveTo>
                  <a:pt x="0" y="0"/>
                </a:moveTo>
                <a:lnTo>
                  <a:pt x="1270" y="72390"/>
                </a:lnTo>
              </a:path>
            </a:pathLst>
          </a:custGeom>
          <a:ln w="17611">
            <a:solidFill>
              <a:srgbClr val="000000"/>
            </a:solidFill>
          </a:ln>
        </p:spPr>
        <p:txBody>
          <a:bodyPr wrap="square" lIns="0" tIns="0" rIns="0" bIns="0" rtlCol="0"/>
          <a:lstStyle/>
          <a:p>
            <a:endParaRPr/>
          </a:p>
        </p:txBody>
      </p:sp>
      <p:sp>
        <p:nvSpPr>
          <p:cNvPr id="79" name="object 79"/>
          <p:cNvSpPr/>
          <p:nvPr/>
        </p:nvSpPr>
        <p:spPr>
          <a:xfrm>
            <a:off x="6595109" y="6202679"/>
            <a:ext cx="1270" cy="88900"/>
          </a:xfrm>
          <a:custGeom>
            <a:avLst/>
            <a:gdLst/>
            <a:ahLst/>
            <a:cxnLst/>
            <a:rect l="l" t="t" r="r" b="b"/>
            <a:pathLst>
              <a:path w="1270" h="88900">
                <a:moveTo>
                  <a:pt x="0" y="0"/>
                </a:moveTo>
                <a:lnTo>
                  <a:pt x="1270" y="88900"/>
                </a:lnTo>
              </a:path>
            </a:pathLst>
          </a:custGeom>
          <a:ln w="17611">
            <a:solidFill>
              <a:srgbClr val="000000"/>
            </a:solidFill>
          </a:ln>
        </p:spPr>
        <p:txBody>
          <a:bodyPr wrap="square" lIns="0" tIns="0" rIns="0" bIns="0" rtlCol="0"/>
          <a:lstStyle/>
          <a:p>
            <a:endParaRPr/>
          </a:p>
        </p:txBody>
      </p:sp>
      <p:sp>
        <p:nvSpPr>
          <p:cNvPr id="80" name="object 80"/>
          <p:cNvSpPr/>
          <p:nvPr/>
        </p:nvSpPr>
        <p:spPr>
          <a:xfrm>
            <a:off x="4977214" y="5274394"/>
            <a:ext cx="142071" cy="90001"/>
          </a:xfrm>
          <a:prstGeom prst="rect">
            <a:avLst/>
          </a:prstGeom>
          <a:blipFill>
            <a:blip r:embed="rId4" cstate="print"/>
            <a:stretch>
              <a:fillRect/>
            </a:stretch>
          </a:blipFill>
        </p:spPr>
        <p:txBody>
          <a:bodyPr wrap="square" lIns="0" tIns="0" rIns="0" bIns="0" rtlCol="0"/>
          <a:lstStyle/>
          <a:p>
            <a:endParaRPr/>
          </a:p>
        </p:txBody>
      </p:sp>
      <p:sp>
        <p:nvSpPr>
          <p:cNvPr id="81" name="object 81"/>
          <p:cNvSpPr/>
          <p:nvPr/>
        </p:nvSpPr>
        <p:spPr>
          <a:xfrm>
            <a:off x="4597400" y="5319395"/>
            <a:ext cx="379730" cy="0"/>
          </a:xfrm>
          <a:custGeom>
            <a:avLst/>
            <a:gdLst/>
            <a:ahLst/>
            <a:cxnLst/>
            <a:rect l="l" t="t" r="r" b="b"/>
            <a:pathLst>
              <a:path w="379729">
                <a:moveTo>
                  <a:pt x="0" y="0"/>
                </a:moveTo>
                <a:lnTo>
                  <a:pt x="379645" y="0"/>
                </a:lnTo>
              </a:path>
            </a:pathLst>
          </a:custGeom>
          <a:ln w="18881">
            <a:solidFill>
              <a:srgbClr val="000000"/>
            </a:solidFill>
          </a:ln>
        </p:spPr>
        <p:txBody>
          <a:bodyPr wrap="square" lIns="0" tIns="0" rIns="0" bIns="0" rtlCol="0"/>
          <a:lstStyle/>
          <a:p>
            <a:endParaRPr/>
          </a:p>
        </p:txBody>
      </p:sp>
      <p:sp>
        <p:nvSpPr>
          <p:cNvPr id="82" name="object 82"/>
          <p:cNvSpPr/>
          <p:nvPr/>
        </p:nvSpPr>
        <p:spPr>
          <a:xfrm>
            <a:off x="4625424" y="5928444"/>
            <a:ext cx="158581" cy="88731"/>
          </a:xfrm>
          <a:prstGeom prst="rect">
            <a:avLst/>
          </a:prstGeom>
          <a:blipFill>
            <a:blip r:embed="rId6" cstate="print"/>
            <a:stretch>
              <a:fillRect/>
            </a:stretch>
          </a:blipFill>
        </p:spPr>
        <p:txBody>
          <a:bodyPr wrap="square" lIns="0" tIns="0" rIns="0" bIns="0" rtlCol="0"/>
          <a:lstStyle/>
          <a:p>
            <a:endParaRPr/>
          </a:p>
        </p:txBody>
      </p:sp>
      <p:sp>
        <p:nvSpPr>
          <p:cNvPr id="83" name="object 83"/>
          <p:cNvSpPr/>
          <p:nvPr/>
        </p:nvSpPr>
        <p:spPr>
          <a:xfrm>
            <a:off x="4775200" y="5971540"/>
            <a:ext cx="351790" cy="2540"/>
          </a:xfrm>
          <a:custGeom>
            <a:avLst/>
            <a:gdLst/>
            <a:ahLst/>
            <a:cxnLst/>
            <a:rect l="l" t="t" r="r" b="b"/>
            <a:pathLst>
              <a:path w="351789" h="2539">
                <a:moveTo>
                  <a:pt x="351789" y="0"/>
                </a:moveTo>
                <a:lnTo>
                  <a:pt x="0" y="2540"/>
                </a:lnTo>
              </a:path>
            </a:pathLst>
          </a:custGeom>
          <a:ln w="17611">
            <a:solidFill>
              <a:srgbClr val="000000"/>
            </a:solidFill>
          </a:ln>
        </p:spPr>
        <p:txBody>
          <a:bodyPr wrap="square" lIns="0" tIns="0" rIns="0" bIns="0" rtlCol="0"/>
          <a:lstStyle/>
          <a:p>
            <a:endParaRPr/>
          </a:p>
        </p:txBody>
      </p:sp>
      <p:sp>
        <p:nvSpPr>
          <p:cNvPr id="84" name="object 84"/>
          <p:cNvSpPr txBox="1"/>
          <p:nvPr/>
        </p:nvSpPr>
        <p:spPr>
          <a:xfrm>
            <a:off x="5670550" y="5543550"/>
            <a:ext cx="67754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N</a:t>
            </a:r>
            <a:r>
              <a:rPr sz="1400" spc="-5" dirty="0">
                <a:latin typeface="Arial"/>
                <a:cs typeface="Arial"/>
              </a:rPr>
              <a:t>e</a:t>
            </a:r>
            <a:r>
              <a:rPr sz="1400" dirty="0">
                <a:latin typeface="Arial"/>
                <a:cs typeface="Arial"/>
              </a:rPr>
              <a:t>t</a:t>
            </a:r>
            <a:r>
              <a:rPr sz="1400" spc="-15" dirty="0">
                <a:latin typeface="Arial"/>
                <a:cs typeface="Arial"/>
              </a:rPr>
              <a:t>w</a:t>
            </a:r>
            <a:r>
              <a:rPr sz="1400" spc="-5" dirty="0">
                <a:latin typeface="Arial"/>
                <a:cs typeface="Arial"/>
              </a:rPr>
              <a:t>o</a:t>
            </a:r>
            <a:r>
              <a:rPr sz="1400" dirty="0">
                <a:latin typeface="Arial"/>
                <a:cs typeface="Arial"/>
              </a:rPr>
              <a:t>rk</a:t>
            </a:r>
            <a:endParaRPr sz="1400">
              <a:latin typeface="Arial"/>
              <a:cs typeface="Arial"/>
            </a:endParaRPr>
          </a:p>
        </p:txBody>
      </p:sp>
      <p:sp>
        <p:nvSpPr>
          <p:cNvPr id="85" name="object 85"/>
          <p:cNvSpPr txBox="1"/>
          <p:nvPr/>
        </p:nvSpPr>
        <p:spPr>
          <a:xfrm>
            <a:off x="7594600" y="5595620"/>
            <a:ext cx="73660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Thread</a:t>
            </a:r>
            <a:r>
              <a:rPr sz="1400" spc="-80" dirty="0">
                <a:latin typeface="Arial"/>
                <a:cs typeface="Arial"/>
              </a:rPr>
              <a:t> </a:t>
            </a:r>
            <a:r>
              <a:rPr sz="1400" dirty="0">
                <a:latin typeface="Arial"/>
                <a:cs typeface="Arial"/>
              </a:rPr>
              <a:t>2</a:t>
            </a:r>
            <a:endParaRPr sz="1400">
              <a:latin typeface="Arial"/>
              <a:cs typeface="Arial"/>
            </a:endParaRPr>
          </a:p>
        </p:txBody>
      </p:sp>
      <p:sp>
        <p:nvSpPr>
          <p:cNvPr id="86" name="object 86"/>
          <p:cNvSpPr txBox="1"/>
          <p:nvPr/>
        </p:nvSpPr>
        <p:spPr>
          <a:xfrm>
            <a:off x="6631940" y="6108700"/>
            <a:ext cx="1320165" cy="416559"/>
          </a:xfrm>
          <a:prstGeom prst="rect">
            <a:avLst/>
          </a:prstGeom>
        </p:spPr>
        <p:txBody>
          <a:bodyPr vert="horz" wrap="square" lIns="0" tIns="12700" rIns="0" bIns="0" rtlCol="0">
            <a:spAutoFit/>
          </a:bodyPr>
          <a:lstStyle/>
          <a:p>
            <a:pPr marL="779145">
              <a:lnSpc>
                <a:spcPts val="1540"/>
              </a:lnSpc>
              <a:spcBef>
                <a:spcPts val="100"/>
              </a:spcBef>
            </a:pPr>
            <a:r>
              <a:rPr sz="1400" dirty="0">
                <a:latin typeface="Arial"/>
                <a:cs typeface="Arial"/>
              </a:rPr>
              <a:t>User</a:t>
            </a:r>
            <a:r>
              <a:rPr sz="1400" spc="-65" dirty="0">
                <a:latin typeface="Arial"/>
                <a:cs typeface="Arial"/>
              </a:rPr>
              <a:t> </a:t>
            </a:r>
            <a:r>
              <a:rPr sz="1400" dirty="0">
                <a:latin typeface="Arial"/>
                <a:cs typeface="Arial"/>
              </a:rPr>
              <a:t>2</a:t>
            </a:r>
            <a:endParaRPr sz="1400">
              <a:latin typeface="Arial"/>
              <a:cs typeface="Arial"/>
            </a:endParaRPr>
          </a:p>
          <a:p>
            <a:pPr marL="12700">
              <a:lnSpc>
                <a:spcPts val="1540"/>
              </a:lnSpc>
            </a:pPr>
            <a:r>
              <a:rPr sz="1400" spc="-5" dirty="0">
                <a:latin typeface="Arial"/>
                <a:cs typeface="Arial"/>
              </a:rPr>
              <a:t>Kernel </a:t>
            </a:r>
            <a:r>
              <a:rPr sz="1400" dirty="0">
                <a:latin typeface="Arial"/>
                <a:cs typeface="Arial"/>
              </a:rPr>
              <a:t>2</a:t>
            </a:r>
            <a:endParaRPr sz="1400">
              <a:latin typeface="Arial"/>
              <a:cs typeface="Arial"/>
            </a:endParaRPr>
          </a:p>
        </p:txBody>
      </p:sp>
      <p:sp>
        <p:nvSpPr>
          <p:cNvPr id="87" name="object 87"/>
          <p:cNvSpPr txBox="1"/>
          <p:nvPr/>
        </p:nvSpPr>
        <p:spPr>
          <a:xfrm>
            <a:off x="4608829" y="6320790"/>
            <a:ext cx="689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Kernel</a:t>
            </a:r>
            <a:r>
              <a:rPr sz="1400" spc="-60" dirty="0">
                <a:latin typeface="Arial"/>
                <a:cs typeface="Arial"/>
              </a:rPr>
              <a:t> </a:t>
            </a:r>
            <a:r>
              <a:rPr sz="1400" dirty="0">
                <a:latin typeface="Arial"/>
                <a:cs typeface="Arial"/>
              </a:rPr>
              <a:t>1</a:t>
            </a:r>
            <a:endParaRPr sz="1400">
              <a:latin typeface="Arial"/>
              <a:cs typeface="Arial"/>
            </a:endParaRPr>
          </a:p>
        </p:txBody>
      </p:sp>
      <p:sp>
        <p:nvSpPr>
          <p:cNvPr id="88" name="object 88"/>
          <p:cNvSpPr/>
          <p:nvPr/>
        </p:nvSpPr>
        <p:spPr>
          <a:xfrm>
            <a:off x="4262120" y="5265420"/>
            <a:ext cx="299720" cy="66040"/>
          </a:xfrm>
          <a:custGeom>
            <a:avLst/>
            <a:gdLst/>
            <a:ahLst/>
            <a:cxnLst/>
            <a:rect l="l" t="t" r="r" b="b"/>
            <a:pathLst>
              <a:path w="299720" h="66039">
                <a:moveTo>
                  <a:pt x="0" y="0"/>
                </a:moveTo>
                <a:lnTo>
                  <a:pt x="15239" y="0"/>
                </a:lnTo>
                <a:lnTo>
                  <a:pt x="30479" y="1269"/>
                </a:lnTo>
                <a:lnTo>
                  <a:pt x="46989" y="1269"/>
                </a:lnTo>
                <a:lnTo>
                  <a:pt x="60959" y="1269"/>
                </a:lnTo>
                <a:lnTo>
                  <a:pt x="76200" y="2539"/>
                </a:lnTo>
                <a:lnTo>
                  <a:pt x="91439" y="3809"/>
                </a:lnTo>
                <a:lnTo>
                  <a:pt x="105409" y="5079"/>
                </a:lnTo>
                <a:lnTo>
                  <a:pt x="120650" y="6349"/>
                </a:lnTo>
                <a:lnTo>
                  <a:pt x="134619" y="7619"/>
                </a:lnTo>
                <a:lnTo>
                  <a:pt x="147319" y="8889"/>
                </a:lnTo>
                <a:lnTo>
                  <a:pt x="161289" y="11429"/>
                </a:lnTo>
                <a:lnTo>
                  <a:pt x="173989" y="12699"/>
                </a:lnTo>
                <a:lnTo>
                  <a:pt x="185419" y="15239"/>
                </a:lnTo>
                <a:lnTo>
                  <a:pt x="198119" y="17779"/>
                </a:lnTo>
                <a:lnTo>
                  <a:pt x="209550" y="20319"/>
                </a:lnTo>
                <a:lnTo>
                  <a:pt x="219709" y="22859"/>
                </a:lnTo>
                <a:lnTo>
                  <a:pt x="229869" y="25399"/>
                </a:lnTo>
                <a:lnTo>
                  <a:pt x="240029" y="27939"/>
                </a:lnTo>
                <a:lnTo>
                  <a:pt x="248919" y="31749"/>
                </a:lnTo>
                <a:lnTo>
                  <a:pt x="257809" y="34289"/>
                </a:lnTo>
                <a:lnTo>
                  <a:pt x="265429" y="38099"/>
                </a:lnTo>
                <a:lnTo>
                  <a:pt x="271779" y="40639"/>
                </a:lnTo>
                <a:lnTo>
                  <a:pt x="278129" y="44449"/>
                </a:lnTo>
                <a:lnTo>
                  <a:pt x="283209" y="48259"/>
                </a:lnTo>
                <a:lnTo>
                  <a:pt x="288289" y="50799"/>
                </a:lnTo>
                <a:lnTo>
                  <a:pt x="292100" y="54609"/>
                </a:lnTo>
                <a:lnTo>
                  <a:pt x="295909" y="58419"/>
                </a:lnTo>
                <a:lnTo>
                  <a:pt x="298450" y="62229"/>
                </a:lnTo>
                <a:lnTo>
                  <a:pt x="299719" y="66039"/>
                </a:lnTo>
              </a:path>
            </a:pathLst>
          </a:custGeom>
          <a:ln w="17611">
            <a:solidFill>
              <a:srgbClr val="000000"/>
            </a:solidFill>
          </a:ln>
        </p:spPr>
        <p:txBody>
          <a:bodyPr wrap="square" lIns="0" tIns="0" rIns="0" bIns="0" rtlCol="0"/>
          <a:lstStyle/>
          <a:p>
            <a:endParaRPr/>
          </a:p>
        </p:txBody>
      </p:sp>
      <p:sp>
        <p:nvSpPr>
          <p:cNvPr id="89" name="object 89"/>
          <p:cNvSpPr/>
          <p:nvPr/>
        </p:nvSpPr>
        <p:spPr>
          <a:xfrm>
            <a:off x="3962400" y="5265420"/>
            <a:ext cx="0" cy="0"/>
          </a:xfrm>
          <a:custGeom>
            <a:avLst/>
            <a:gdLst/>
            <a:ahLst/>
            <a:cxnLst/>
            <a:rect l="l" t="t" r="r" b="b"/>
            <a:pathLst>
              <a:path>
                <a:moveTo>
                  <a:pt x="0" y="0"/>
                </a:moveTo>
                <a:lnTo>
                  <a:pt x="0" y="0"/>
                </a:lnTo>
              </a:path>
            </a:pathLst>
          </a:custGeom>
          <a:ln w="17611">
            <a:solidFill>
              <a:srgbClr val="000000"/>
            </a:solidFill>
          </a:ln>
        </p:spPr>
        <p:txBody>
          <a:bodyPr wrap="square" lIns="0" tIns="0" rIns="0" bIns="0" rtlCol="0"/>
          <a:lstStyle/>
          <a:p>
            <a:endParaRPr/>
          </a:p>
        </p:txBody>
      </p:sp>
      <p:sp>
        <p:nvSpPr>
          <p:cNvPr id="90" name="object 90"/>
          <p:cNvSpPr/>
          <p:nvPr/>
        </p:nvSpPr>
        <p:spPr>
          <a:xfrm>
            <a:off x="4245609" y="5961379"/>
            <a:ext cx="317500" cy="46990"/>
          </a:xfrm>
          <a:custGeom>
            <a:avLst/>
            <a:gdLst/>
            <a:ahLst/>
            <a:cxnLst/>
            <a:rect l="l" t="t" r="r" b="b"/>
            <a:pathLst>
              <a:path w="317500" h="46989">
                <a:moveTo>
                  <a:pt x="297179" y="0"/>
                </a:moveTo>
                <a:lnTo>
                  <a:pt x="302260" y="2540"/>
                </a:lnTo>
                <a:lnTo>
                  <a:pt x="306069" y="3810"/>
                </a:lnTo>
                <a:lnTo>
                  <a:pt x="309879" y="5080"/>
                </a:lnTo>
                <a:lnTo>
                  <a:pt x="313689" y="7620"/>
                </a:lnTo>
                <a:lnTo>
                  <a:pt x="314960" y="8890"/>
                </a:lnTo>
                <a:lnTo>
                  <a:pt x="316229" y="10160"/>
                </a:lnTo>
                <a:lnTo>
                  <a:pt x="317500" y="12700"/>
                </a:lnTo>
                <a:lnTo>
                  <a:pt x="316229" y="13970"/>
                </a:lnTo>
                <a:lnTo>
                  <a:pt x="314960" y="16510"/>
                </a:lnTo>
                <a:lnTo>
                  <a:pt x="313689" y="17780"/>
                </a:lnTo>
                <a:lnTo>
                  <a:pt x="311150" y="19050"/>
                </a:lnTo>
                <a:lnTo>
                  <a:pt x="307339" y="21590"/>
                </a:lnTo>
                <a:lnTo>
                  <a:pt x="302260" y="22860"/>
                </a:lnTo>
                <a:lnTo>
                  <a:pt x="297179" y="24130"/>
                </a:lnTo>
                <a:lnTo>
                  <a:pt x="292100" y="26670"/>
                </a:lnTo>
                <a:lnTo>
                  <a:pt x="284479" y="27940"/>
                </a:lnTo>
                <a:lnTo>
                  <a:pt x="276860" y="29210"/>
                </a:lnTo>
                <a:lnTo>
                  <a:pt x="269239" y="30480"/>
                </a:lnTo>
                <a:lnTo>
                  <a:pt x="260350" y="31750"/>
                </a:lnTo>
                <a:lnTo>
                  <a:pt x="250189" y="34290"/>
                </a:lnTo>
                <a:lnTo>
                  <a:pt x="241300" y="35560"/>
                </a:lnTo>
                <a:lnTo>
                  <a:pt x="229869" y="36830"/>
                </a:lnTo>
                <a:lnTo>
                  <a:pt x="218439" y="38100"/>
                </a:lnTo>
                <a:lnTo>
                  <a:pt x="207010" y="39370"/>
                </a:lnTo>
                <a:lnTo>
                  <a:pt x="194310" y="40640"/>
                </a:lnTo>
                <a:lnTo>
                  <a:pt x="181610" y="40640"/>
                </a:lnTo>
                <a:lnTo>
                  <a:pt x="167639" y="41910"/>
                </a:lnTo>
                <a:lnTo>
                  <a:pt x="153669" y="43180"/>
                </a:lnTo>
                <a:lnTo>
                  <a:pt x="139700" y="43180"/>
                </a:lnTo>
                <a:lnTo>
                  <a:pt x="125729" y="44450"/>
                </a:lnTo>
                <a:lnTo>
                  <a:pt x="110489" y="45720"/>
                </a:lnTo>
                <a:lnTo>
                  <a:pt x="95250" y="45720"/>
                </a:lnTo>
                <a:lnTo>
                  <a:pt x="80010" y="45720"/>
                </a:lnTo>
                <a:lnTo>
                  <a:pt x="63500" y="46990"/>
                </a:lnTo>
                <a:lnTo>
                  <a:pt x="48260" y="46990"/>
                </a:lnTo>
                <a:lnTo>
                  <a:pt x="31750" y="46990"/>
                </a:lnTo>
                <a:lnTo>
                  <a:pt x="15239" y="46990"/>
                </a:lnTo>
                <a:lnTo>
                  <a:pt x="0" y="46990"/>
                </a:lnTo>
              </a:path>
            </a:pathLst>
          </a:custGeom>
          <a:ln w="17611">
            <a:solidFill>
              <a:srgbClr val="000000"/>
            </a:solidFill>
          </a:ln>
        </p:spPr>
        <p:txBody>
          <a:bodyPr wrap="square" lIns="0" tIns="0" rIns="0" bIns="0" rtlCol="0"/>
          <a:lstStyle/>
          <a:p>
            <a:endParaRPr/>
          </a:p>
        </p:txBody>
      </p:sp>
      <p:sp>
        <p:nvSpPr>
          <p:cNvPr id="91" name="object 91"/>
          <p:cNvSpPr/>
          <p:nvPr/>
        </p:nvSpPr>
        <p:spPr>
          <a:xfrm>
            <a:off x="3928109" y="5938520"/>
            <a:ext cx="0" cy="0"/>
          </a:xfrm>
          <a:custGeom>
            <a:avLst/>
            <a:gdLst/>
            <a:ahLst/>
            <a:cxnLst/>
            <a:rect l="l" t="t" r="r" b="b"/>
            <a:pathLst>
              <a:path>
                <a:moveTo>
                  <a:pt x="0" y="0"/>
                </a:moveTo>
                <a:lnTo>
                  <a:pt x="0" y="0"/>
                </a:lnTo>
              </a:path>
            </a:pathLst>
          </a:custGeom>
          <a:ln w="17611">
            <a:solidFill>
              <a:srgbClr val="000000"/>
            </a:solidFill>
          </a:ln>
        </p:spPr>
        <p:txBody>
          <a:bodyPr wrap="square" lIns="0" tIns="0" rIns="0" bIns="0" rtlCol="0"/>
          <a:lstStyle/>
          <a:p>
            <a:endParaRPr/>
          </a:p>
        </p:txBody>
      </p:sp>
      <p:sp>
        <p:nvSpPr>
          <p:cNvPr id="92" name="object 92"/>
          <p:cNvSpPr/>
          <p:nvPr/>
        </p:nvSpPr>
        <p:spPr>
          <a:xfrm>
            <a:off x="7180580" y="5318759"/>
            <a:ext cx="245110" cy="652780"/>
          </a:xfrm>
          <a:custGeom>
            <a:avLst/>
            <a:gdLst/>
            <a:ahLst/>
            <a:cxnLst/>
            <a:rect l="l" t="t" r="r" b="b"/>
            <a:pathLst>
              <a:path w="245109" h="652779">
                <a:moveTo>
                  <a:pt x="31750" y="0"/>
                </a:moveTo>
                <a:lnTo>
                  <a:pt x="41910" y="0"/>
                </a:lnTo>
                <a:lnTo>
                  <a:pt x="52070" y="1269"/>
                </a:lnTo>
                <a:lnTo>
                  <a:pt x="63500" y="2539"/>
                </a:lnTo>
                <a:lnTo>
                  <a:pt x="73660" y="5079"/>
                </a:lnTo>
                <a:lnTo>
                  <a:pt x="83820" y="8889"/>
                </a:lnTo>
                <a:lnTo>
                  <a:pt x="93979" y="12699"/>
                </a:lnTo>
                <a:lnTo>
                  <a:pt x="104140" y="17779"/>
                </a:lnTo>
                <a:lnTo>
                  <a:pt x="114300" y="24129"/>
                </a:lnTo>
                <a:lnTo>
                  <a:pt x="124460" y="30479"/>
                </a:lnTo>
                <a:lnTo>
                  <a:pt x="133350" y="38099"/>
                </a:lnTo>
                <a:lnTo>
                  <a:pt x="143510" y="45719"/>
                </a:lnTo>
                <a:lnTo>
                  <a:pt x="152400" y="55879"/>
                </a:lnTo>
                <a:lnTo>
                  <a:pt x="160020" y="64769"/>
                </a:lnTo>
                <a:lnTo>
                  <a:pt x="168910" y="74929"/>
                </a:lnTo>
                <a:lnTo>
                  <a:pt x="176529" y="85089"/>
                </a:lnTo>
                <a:lnTo>
                  <a:pt x="184150" y="96519"/>
                </a:lnTo>
                <a:lnTo>
                  <a:pt x="191770" y="109219"/>
                </a:lnTo>
                <a:lnTo>
                  <a:pt x="198120" y="121919"/>
                </a:lnTo>
                <a:lnTo>
                  <a:pt x="205740" y="134619"/>
                </a:lnTo>
                <a:lnTo>
                  <a:pt x="210820" y="148589"/>
                </a:lnTo>
                <a:lnTo>
                  <a:pt x="217170" y="161289"/>
                </a:lnTo>
                <a:lnTo>
                  <a:pt x="222250" y="176529"/>
                </a:lnTo>
                <a:lnTo>
                  <a:pt x="226060" y="190499"/>
                </a:lnTo>
                <a:lnTo>
                  <a:pt x="231140" y="205739"/>
                </a:lnTo>
                <a:lnTo>
                  <a:pt x="234950" y="222249"/>
                </a:lnTo>
                <a:lnTo>
                  <a:pt x="237490" y="237489"/>
                </a:lnTo>
                <a:lnTo>
                  <a:pt x="240029" y="252729"/>
                </a:lnTo>
                <a:lnTo>
                  <a:pt x="242570" y="269239"/>
                </a:lnTo>
                <a:lnTo>
                  <a:pt x="243840" y="285749"/>
                </a:lnTo>
                <a:lnTo>
                  <a:pt x="245110" y="302259"/>
                </a:lnTo>
                <a:lnTo>
                  <a:pt x="245110" y="317499"/>
                </a:lnTo>
                <a:lnTo>
                  <a:pt x="245110" y="335279"/>
                </a:lnTo>
                <a:lnTo>
                  <a:pt x="245110" y="350519"/>
                </a:lnTo>
                <a:lnTo>
                  <a:pt x="243840" y="367029"/>
                </a:lnTo>
                <a:lnTo>
                  <a:pt x="237490" y="415289"/>
                </a:lnTo>
                <a:lnTo>
                  <a:pt x="226060" y="462279"/>
                </a:lnTo>
                <a:lnTo>
                  <a:pt x="222250" y="476249"/>
                </a:lnTo>
                <a:lnTo>
                  <a:pt x="217170" y="491489"/>
                </a:lnTo>
                <a:lnTo>
                  <a:pt x="210820" y="504189"/>
                </a:lnTo>
                <a:lnTo>
                  <a:pt x="205740" y="518159"/>
                </a:lnTo>
                <a:lnTo>
                  <a:pt x="198120" y="530859"/>
                </a:lnTo>
                <a:lnTo>
                  <a:pt x="191770" y="543559"/>
                </a:lnTo>
                <a:lnTo>
                  <a:pt x="184150" y="556259"/>
                </a:lnTo>
                <a:lnTo>
                  <a:pt x="176529" y="567689"/>
                </a:lnTo>
                <a:lnTo>
                  <a:pt x="168910" y="577849"/>
                </a:lnTo>
                <a:lnTo>
                  <a:pt x="160020" y="588009"/>
                </a:lnTo>
                <a:lnTo>
                  <a:pt x="152400" y="596899"/>
                </a:lnTo>
                <a:lnTo>
                  <a:pt x="143510" y="607059"/>
                </a:lnTo>
                <a:lnTo>
                  <a:pt x="133350" y="614679"/>
                </a:lnTo>
                <a:lnTo>
                  <a:pt x="124460" y="622299"/>
                </a:lnTo>
                <a:lnTo>
                  <a:pt x="114300" y="628649"/>
                </a:lnTo>
                <a:lnTo>
                  <a:pt x="104140" y="634999"/>
                </a:lnTo>
                <a:lnTo>
                  <a:pt x="93979" y="640079"/>
                </a:lnTo>
                <a:lnTo>
                  <a:pt x="83820" y="643889"/>
                </a:lnTo>
                <a:lnTo>
                  <a:pt x="73660" y="647699"/>
                </a:lnTo>
                <a:lnTo>
                  <a:pt x="63500" y="650239"/>
                </a:lnTo>
                <a:lnTo>
                  <a:pt x="52070" y="651509"/>
                </a:lnTo>
                <a:lnTo>
                  <a:pt x="41910" y="652779"/>
                </a:lnTo>
                <a:lnTo>
                  <a:pt x="31750" y="652779"/>
                </a:lnTo>
                <a:lnTo>
                  <a:pt x="20320" y="652779"/>
                </a:lnTo>
                <a:lnTo>
                  <a:pt x="10160" y="651509"/>
                </a:lnTo>
                <a:lnTo>
                  <a:pt x="0" y="648969"/>
                </a:lnTo>
              </a:path>
            </a:pathLst>
          </a:custGeom>
          <a:ln w="17611">
            <a:solidFill>
              <a:srgbClr val="000000"/>
            </a:solidFill>
          </a:ln>
        </p:spPr>
        <p:txBody>
          <a:bodyPr wrap="square" lIns="0" tIns="0" rIns="0" bIns="0" rtlCol="0"/>
          <a:lstStyle/>
          <a:p>
            <a:endParaRPr/>
          </a:p>
        </p:txBody>
      </p:sp>
      <p:sp>
        <p:nvSpPr>
          <p:cNvPr id="93" name="object 93"/>
          <p:cNvSpPr/>
          <p:nvPr/>
        </p:nvSpPr>
        <p:spPr>
          <a:xfrm>
            <a:off x="7001509" y="5318759"/>
            <a:ext cx="0" cy="0"/>
          </a:xfrm>
          <a:custGeom>
            <a:avLst/>
            <a:gdLst/>
            <a:ahLst/>
            <a:cxnLst/>
            <a:rect l="l" t="t" r="r" b="b"/>
            <a:pathLst>
              <a:path>
                <a:moveTo>
                  <a:pt x="0" y="0"/>
                </a:moveTo>
                <a:lnTo>
                  <a:pt x="0" y="0"/>
                </a:lnTo>
              </a:path>
            </a:pathLst>
          </a:custGeom>
          <a:ln w="17611">
            <a:solidFill>
              <a:srgbClr val="000000"/>
            </a:solidFill>
          </a:ln>
        </p:spPr>
        <p:txBody>
          <a:bodyPr wrap="square" lIns="0" tIns="0" rIns="0" bIns="0" rtlCol="0"/>
          <a:lstStyle/>
          <a:p>
            <a:endParaRPr/>
          </a:p>
        </p:txBody>
      </p:sp>
      <p:sp>
        <p:nvSpPr>
          <p:cNvPr id="94" name="object 94"/>
          <p:cNvSpPr/>
          <p:nvPr/>
        </p:nvSpPr>
        <p:spPr>
          <a:xfrm>
            <a:off x="7426959" y="5972809"/>
            <a:ext cx="0" cy="0"/>
          </a:xfrm>
          <a:custGeom>
            <a:avLst/>
            <a:gdLst/>
            <a:ahLst/>
            <a:cxnLst/>
            <a:rect l="l" t="t" r="r" b="b"/>
            <a:pathLst>
              <a:path>
                <a:moveTo>
                  <a:pt x="0" y="0"/>
                </a:moveTo>
                <a:lnTo>
                  <a:pt x="0" y="0"/>
                </a:lnTo>
              </a:path>
            </a:pathLst>
          </a:custGeom>
          <a:ln w="17611">
            <a:solidFill>
              <a:srgbClr val="000000"/>
            </a:solidFill>
          </a:ln>
        </p:spPr>
        <p:txBody>
          <a:bodyPr wrap="square" lIns="0" tIns="0" rIns="0" bIns="0" rtlCol="0"/>
          <a:lstStyle/>
          <a:p>
            <a:endParaRPr/>
          </a:p>
        </p:txBody>
      </p:sp>
      <p:sp>
        <p:nvSpPr>
          <p:cNvPr id="95" name="object 95"/>
          <p:cNvSpPr/>
          <p:nvPr/>
        </p:nvSpPr>
        <p:spPr>
          <a:xfrm>
            <a:off x="4571365" y="5035550"/>
            <a:ext cx="0" cy="1256030"/>
          </a:xfrm>
          <a:custGeom>
            <a:avLst/>
            <a:gdLst/>
            <a:ahLst/>
            <a:cxnLst/>
            <a:rect l="l" t="t" r="r" b="b"/>
            <a:pathLst>
              <a:path h="1256029">
                <a:moveTo>
                  <a:pt x="0" y="0"/>
                </a:moveTo>
                <a:lnTo>
                  <a:pt x="0" y="1256030"/>
                </a:lnTo>
              </a:path>
            </a:pathLst>
          </a:custGeom>
          <a:ln w="52070">
            <a:solidFill>
              <a:srgbClr val="FFDB99"/>
            </a:solidFill>
          </a:ln>
        </p:spPr>
        <p:txBody>
          <a:bodyPr wrap="square" lIns="0" tIns="0" rIns="0" bIns="0" rtlCol="0"/>
          <a:lstStyle/>
          <a:p>
            <a:endParaRPr/>
          </a:p>
        </p:txBody>
      </p:sp>
      <p:sp>
        <p:nvSpPr>
          <p:cNvPr id="96" name="object 96"/>
          <p:cNvSpPr/>
          <p:nvPr/>
        </p:nvSpPr>
        <p:spPr>
          <a:xfrm>
            <a:off x="7204075" y="5017770"/>
            <a:ext cx="0" cy="1254760"/>
          </a:xfrm>
          <a:custGeom>
            <a:avLst/>
            <a:gdLst/>
            <a:ahLst/>
            <a:cxnLst/>
            <a:rect l="l" t="t" r="r" b="b"/>
            <a:pathLst>
              <a:path h="1254760">
                <a:moveTo>
                  <a:pt x="0" y="0"/>
                </a:moveTo>
                <a:lnTo>
                  <a:pt x="0" y="1254759"/>
                </a:lnTo>
              </a:path>
            </a:pathLst>
          </a:custGeom>
          <a:ln w="52069">
            <a:solidFill>
              <a:srgbClr val="FFDB99"/>
            </a:solidFill>
          </a:ln>
        </p:spPr>
        <p:txBody>
          <a:bodyPr wrap="square" lIns="0" tIns="0" rIns="0" bIns="0" rtlCol="0"/>
          <a:lstStyle/>
          <a:p>
            <a:endParaRPr/>
          </a:p>
        </p:txBody>
      </p:sp>
      <p:sp>
        <p:nvSpPr>
          <p:cNvPr id="97" name="object 97"/>
          <p:cNvSpPr/>
          <p:nvPr/>
        </p:nvSpPr>
        <p:spPr>
          <a:xfrm>
            <a:off x="6409774" y="5274394"/>
            <a:ext cx="158581" cy="90001"/>
          </a:xfrm>
          <a:prstGeom prst="rect">
            <a:avLst/>
          </a:prstGeom>
          <a:blipFill>
            <a:blip r:embed="rId7" cstate="print"/>
            <a:stretch>
              <a:fillRect/>
            </a:stretch>
          </a:blipFill>
        </p:spPr>
        <p:txBody>
          <a:bodyPr wrap="square" lIns="0" tIns="0" rIns="0" bIns="0" rtlCol="0"/>
          <a:lstStyle/>
          <a:p>
            <a:endParaRPr/>
          </a:p>
        </p:txBody>
      </p:sp>
      <p:sp>
        <p:nvSpPr>
          <p:cNvPr id="98" name="object 98"/>
          <p:cNvSpPr/>
          <p:nvPr/>
        </p:nvSpPr>
        <p:spPr>
          <a:xfrm>
            <a:off x="5163820" y="5213350"/>
            <a:ext cx="1254760" cy="194310"/>
          </a:xfrm>
          <a:custGeom>
            <a:avLst/>
            <a:gdLst/>
            <a:ahLst/>
            <a:cxnLst/>
            <a:rect l="l" t="t" r="r" b="b"/>
            <a:pathLst>
              <a:path w="1254760" h="194310">
                <a:moveTo>
                  <a:pt x="0" y="105409"/>
                </a:moveTo>
                <a:lnTo>
                  <a:pt x="369569" y="105409"/>
                </a:lnTo>
                <a:lnTo>
                  <a:pt x="476250" y="17780"/>
                </a:lnTo>
                <a:lnTo>
                  <a:pt x="582929" y="194309"/>
                </a:lnTo>
                <a:lnTo>
                  <a:pt x="707389" y="0"/>
                </a:lnTo>
                <a:lnTo>
                  <a:pt x="830579" y="176530"/>
                </a:lnTo>
                <a:lnTo>
                  <a:pt x="955039" y="17780"/>
                </a:lnTo>
                <a:lnTo>
                  <a:pt x="1078229" y="194309"/>
                </a:lnTo>
                <a:lnTo>
                  <a:pt x="1165859" y="105409"/>
                </a:lnTo>
                <a:lnTo>
                  <a:pt x="1254759" y="105409"/>
                </a:lnTo>
              </a:path>
            </a:pathLst>
          </a:custGeom>
          <a:ln w="17611">
            <a:solidFill>
              <a:srgbClr val="000000"/>
            </a:solidFill>
          </a:ln>
        </p:spPr>
        <p:txBody>
          <a:bodyPr wrap="square" lIns="0" tIns="0" rIns="0" bIns="0" rtlCol="0"/>
          <a:lstStyle/>
          <a:p>
            <a:endParaRPr/>
          </a:p>
        </p:txBody>
      </p:sp>
      <p:sp>
        <p:nvSpPr>
          <p:cNvPr id="99" name="object 99"/>
          <p:cNvSpPr/>
          <p:nvPr/>
        </p:nvSpPr>
        <p:spPr>
          <a:xfrm>
            <a:off x="5163820" y="5213350"/>
            <a:ext cx="0" cy="0"/>
          </a:xfrm>
          <a:custGeom>
            <a:avLst/>
            <a:gdLst/>
            <a:ahLst/>
            <a:cxnLst/>
            <a:rect l="l" t="t" r="r" b="b"/>
            <a:pathLst>
              <a:path>
                <a:moveTo>
                  <a:pt x="0" y="0"/>
                </a:moveTo>
                <a:lnTo>
                  <a:pt x="0" y="0"/>
                </a:lnTo>
              </a:path>
            </a:pathLst>
          </a:custGeom>
          <a:ln w="17611">
            <a:solidFill>
              <a:srgbClr val="000000"/>
            </a:solidFill>
          </a:ln>
        </p:spPr>
        <p:txBody>
          <a:bodyPr wrap="square" lIns="0" tIns="0" rIns="0" bIns="0" rtlCol="0"/>
          <a:lstStyle/>
          <a:p>
            <a:endParaRPr/>
          </a:p>
        </p:txBody>
      </p:sp>
      <p:sp>
        <p:nvSpPr>
          <p:cNvPr id="100" name="object 100"/>
          <p:cNvSpPr/>
          <p:nvPr/>
        </p:nvSpPr>
        <p:spPr>
          <a:xfrm>
            <a:off x="6418579" y="5407659"/>
            <a:ext cx="0" cy="0"/>
          </a:xfrm>
          <a:custGeom>
            <a:avLst/>
            <a:gdLst/>
            <a:ahLst/>
            <a:cxnLst/>
            <a:rect l="l" t="t" r="r" b="b"/>
            <a:pathLst>
              <a:path>
                <a:moveTo>
                  <a:pt x="0" y="0"/>
                </a:moveTo>
                <a:lnTo>
                  <a:pt x="0" y="0"/>
                </a:lnTo>
              </a:path>
            </a:pathLst>
          </a:custGeom>
          <a:ln w="17611">
            <a:solidFill>
              <a:srgbClr val="000000"/>
            </a:solidFill>
          </a:ln>
        </p:spPr>
        <p:txBody>
          <a:bodyPr wrap="square" lIns="0" tIns="0" rIns="0" bIns="0" rtlCol="0"/>
          <a:lstStyle/>
          <a:p>
            <a:endParaRPr/>
          </a:p>
        </p:txBody>
      </p:sp>
      <p:sp>
        <p:nvSpPr>
          <p:cNvPr id="101" name="object 101"/>
          <p:cNvSpPr/>
          <p:nvPr/>
        </p:nvSpPr>
        <p:spPr>
          <a:xfrm>
            <a:off x="5190574" y="5928444"/>
            <a:ext cx="158581" cy="88731"/>
          </a:xfrm>
          <a:prstGeom prst="rect">
            <a:avLst/>
          </a:prstGeom>
          <a:blipFill>
            <a:blip r:embed="rId8" cstate="print"/>
            <a:stretch>
              <a:fillRect/>
            </a:stretch>
          </a:blipFill>
        </p:spPr>
        <p:txBody>
          <a:bodyPr wrap="square" lIns="0" tIns="0" rIns="0" bIns="0" rtlCol="0"/>
          <a:lstStyle/>
          <a:p>
            <a:endParaRPr/>
          </a:p>
        </p:txBody>
      </p:sp>
      <p:sp>
        <p:nvSpPr>
          <p:cNvPr id="102" name="object 102"/>
          <p:cNvSpPr/>
          <p:nvPr/>
        </p:nvSpPr>
        <p:spPr>
          <a:xfrm>
            <a:off x="5340350" y="5866129"/>
            <a:ext cx="1254760" cy="195580"/>
          </a:xfrm>
          <a:custGeom>
            <a:avLst/>
            <a:gdLst/>
            <a:ahLst/>
            <a:cxnLst/>
            <a:rect l="l" t="t" r="r" b="b"/>
            <a:pathLst>
              <a:path w="1254759" h="195579">
                <a:moveTo>
                  <a:pt x="0" y="105410"/>
                </a:moveTo>
                <a:lnTo>
                  <a:pt x="212089" y="105410"/>
                </a:lnTo>
                <a:lnTo>
                  <a:pt x="299720" y="19050"/>
                </a:lnTo>
                <a:lnTo>
                  <a:pt x="424179" y="195580"/>
                </a:lnTo>
                <a:lnTo>
                  <a:pt x="547370" y="0"/>
                </a:lnTo>
                <a:lnTo>
                  <a:pt x="671829" y="177800"/>
                </a:lnTo>
                <a:lnTo>
                  <a:pt x="777239" y="19050"/>
                </a:lnTo>
                <a:lnTo>
                  <a:pt x="901700" y="195580"/>
                </a:lnTo>
                <a:lnTo>
                  <a:pt x="989329" y="105410"/>
                </a:lnTo>
                <a:lnTo>
                  <a:pt x="1254759" y="105410"/>
                </a:lnTo>
              </a:path>
            </a:pathLst>
          </a:custGeom>
          <a:ln w="17611">
            <a:solidFill>
              <a:srgbClr val="000000"/>
            </a:solidFill>
          </a:ln>
        </p:spPr>
        <p:txBody>
          <a:bodyPr wrap="square" lIns="0" tIns="0" rIns="0" bIns="0" rtlCol="0"/>
          <a:lstStyle/>
          <a:p>
            <a:endParaRPr/>
          </a:p>
        </p:txBody>
      </p:sp>
      <p:sp>
        <p:nvSpPr>
          <p:cNvPr id="103" name="object 103"/>
          <p:cNvSpPr/>
          <p:nvPr/>
        </p:nvSpPr>
        <p:spPr>
          <a:xfrm>
            <a:off x="5340350" y="5866129"/>
            <a:ext cx="0" cy="0"/>
          </a:xfrm>
          <a:custGeom>
            <a:avLst/>
            <a:gdLst/>
            <a:ahLst/>
            <a:cxnLst/>
            <a:rect l="l" t="t" r="r" b="b"/>
            <a:pathLst>
              <a:path>
                <a:moveTo>
                  <a:pt x="0" y="0"/>
                </a:moveTo>
                <a:lnTo>
                  <a:pt x="0" y="0"/>
                </a:lnTo>
              </a:path>
            </a:pathLst>
          </a:custGeom>
          <a:ln w="17611">
            <a:solidFill>
              <a:srgbClr val="000000"/>
            </a:solidFill>
          </a:ln>
        </p:spPr>
        <p:txBody>
          <a:bodyPr wrap="square" lIns="0" tIns="0" rIns="0" bIns="0" rtlCol="0"/>
          <a:lstStyle/>
          <a:p>
            <a:endParaRPr/>
          </a:p>
        </p:txBody>
      </p:sp>
      <p:sp>
        <p:nvSpPr>
          <p:cNvPr id="104" name="object 104"/>
          <p:cNvSpPr/>
          <p:nvPr/>
        </p:nvSpPr>
        <p:spPr>
          <a:xfrm>
            <a:off x="6595109" y="6061709"/>
            <a:ext cx="0" cy="0"/>
          </a:xfrm>
          <a:custGeom>
            <a:avLst/>
            <a:gdLst/>
            <a:ahLst/>
            <a:cxnLst/>
            <a:rect l="l" t="t" r="r" b="b"/>
            <a:pathLst>
              <a:path>
                <a:moveTo>
                  <a:pt x="0" y="0"/>
                </a:moveTo>
                <a:lnTo>
                  <a:pt x="0" y="0"/>
                </a:lnTo>
              </a:path>
            </a:pathLst>
          </a:custGeom>
          <a:ln w="17611">
            <a:solidFill>
              <a:srgbClr val="000000"/>
            </a:solidFill>
          </a:ln>
        </p:spPr>
        <p:txBody>
          <a:bodyPr wrap="square" lIns="0" tIns="0" rIns="0" bIns="0" rtlCol="0"/>
          <a:lstStyle/>
          <a:p>
            <a:endParaRPr/>
          </a:p>
        </p:txBody>
      </p:sp>
      <p:sp>
        <p:nvSpPr>
          <p:cNvPr id="105" name="object 105"/>
          <p:cNvSpPr/>
          <p:nvPr/>
        </p:nvSpPr>
        <p:spPr>
          <a:xfrm>
            <a:off x="1257300" y="4958079"/>
            <a:ext cx="7409180" cy="0"/>
          </a:xfrm>
          <a:custGeom>
            <a:avLst/>
            <a:gdLst/>
            <a:ahLst/>
            <a:cxnLst/>
            <a:rect l="l" t="t" r="r" b="b"/>
            <a:pathLst>
              <a:path w="7409180">
                <a:moveTo>
                  <a:pt x="0" y="0"/>
                </a:moveTo>
                <a:lnTo>
                  <a:pt x="7409180" y="0"/>
                </a:lnTo>
              </a:path>
            </a:pathLst>
          </a:custGeom>
          <a:ln w="9344">
            <a:solidFill>
              <a:srgbClr val="000000"/>
            </a:solidFill>
          </a:ln>
        </p:spPr>
        <p:txBody>
          <a:bodyPr wrap="square" lIns="0" tIns="0" rIns="0" bIns="0" rtlCol="0"/>
          <a:lstStyle/>
          <a:p>
            <a:endParaRPr/>
          </a:p>
        </p:txBody>
      </p:sp>
      <p:sp>
        <p:nvSpPr>
          <p:cNvPr id="106" name="object 106"/>
          <p:cNvSpPr/>
          <p:nvPr/>
        </p:nvSpPr>
        <p:spPr>
          <a:xfrm>
            <a:off x="1409700" y="3204210"/>
            <a:ext cx="7409180" cy="0"/>
          </a:xfrm>
          <a:custGeom>
            <a:avLst/>
            <a:gdLst/>
            <a:ahLst/>
            <a:cxnLst/>
            <a:rect l="l" t="t" r="r" b="b"/>
            <a:pathLst>
              <a:path w="7409180">
                <a:moveTo>
                  <a:pt x="0" y="0"/>
                </a:moveTo>
                <a:lnTo>
                  <a:pt x="7409180" y="0"/>
                </a:lnTo>
              </a:path>
            </a:pathLst>
          </a:custGeom>
          <a:ln w="9344">
            <a:solidFill>
              <a:srgbClr val="000000"/>
            </a:solidFill>
          </a:ln>
        </p:spPr>
        <p:txBody>
          <a:bodyPr wrap="square" lIns="0" tIns="0" rIns="0" bIns="0" rtlCol="0"/>
          <a:lstStyle/>
          <a:p>
            <a:endParaRPr/>
          </a:p>
        </p:txBody>
      </p:sp>
      <p:sp>
        <p:nvSpPr>
          <p:cNvPr id="107" name="object 107"/>
          <p:cNvSpPr txBox="1"/>
          <p:nvPr/>
        </p:nvSpPr>
        <p:spPr>
          <a:xfrm>
            <a:off x="607059" y="1218292"/>
            <a:ext cx="2063750" cy="577850"/>
          </a:xfrm>
          <a:prstGeom prst="rect">
            <a:avLst/>
          </a:prstGeom>
        </p:spPr>
        <p:txBody>
          <a:bodyPr vert="horz" wrap="square" lIns="0" tIns="32384" rIns="0" bIns="0" rtlCol="0">
            <a:spAutoFit/>
          </a:bodyPr>
          <a:lstStyle/>
          <a:p>
            <a:pPr marL="12700">
              <a:lnSpc>
                <a:spcPct val="100000"/>
              </a:lnSpc>
              <a:spcBef>
                <a:spcPts val="254"/>
              </a:spcBef>
            </a:pPr>
            <a:r>
              <a:rPr sz="2000" dirty="0">
                <a:solidFill>
                  <a:srgbClr val="FF3300"/>
                </a:solidFill>
                <a:latin typeface="Arial"/>
                <a:cs typeface="Arial"/>
              </a:rPr>
              <a:t>Figure</a:t>
            </a:r>
            <a:r>
              <a:rPr sz="2000" spc="-10" dirty="0">
                <a:solidFill>
                  <a:srgbClr val="FF3300"/>
                </a:solidFill>
                <a:latin typeface="Arial"/>
                <a:cs typeface="Arial"/>
              </a:rPr>
              <a:t> </a:t>
            </a:r>
            <a:r>
              <a:rPr sz="2000" spc="-5" dirty="0">
                <a:solidFill>
                  <a:srgbClr val="FF3300"/>
                </a:solidFill>
                <a:latin typeface="Arial"/>
                <a:cs typeface="Arial"/>
              </a:rPr>
              <a:t>6.11</a:t>
            </a:r>
            <a:endParaRPr sz="2000">
              <a:latin typeface="Arial"/>
              <a:cs typeface="Arial"/>
            </a:endParaRPr>
          </a:p>
          <a:p>
            <a:pPr marL="871219">
              <a:lnSpc>
                <a:spcPct val="100000"/>
              </a:lnSpc>
              <a:spcBef>
                <a:spcPts val="110"/>
              </a:spcBef>
            </a:pPr>
            <a:r>
              <a:rPr sz="1400" spc="-5" dirty="0">
                <a:latin typeface="Arial"/>
                <a:cs typeface="Arial"/>
              </a:rPr>
              <a:t>(a) System</a:t>
            </a:r>
            <a:r>
              <a:rPr sz="1400" spc="-35" dirty="0">
                <a:latin typeface="Arial"/>
                <a:cs typeface="Arial"/>
              </a:rPr>
              <a:t> </a:t>
            </a:r>
            <a:r>
              <a:rPr sz="1400" spc="-5" dirty="0">
                <a:latin typeface="Arial"/>
                <a:cs typeface="Arial"/>
              </a:rPr>
              <a:t>call</a:t>
            </a:r>
            <a:endParaRPr sz="1400">
              <a:latin typeface="Arial"/>
              <a:cs typeface="Arial"/>
            </a:endParaRPr>
          </a:p>
        </p:txBody>
      </p:sp>
      <p:sp>
        <p:nvSpPr>
          <p:cNvPr id="108" name="object 108"/>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21</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2639695" cy="452120"/>
          </a:xfrm>
          <a:prstGeom prst="rect">
            <a:avLst/>
          </a:prstGeom>
        </p:spPr>
        <p:txBody>
          <a:bodyPr vert="horz" wrap="square" lIns="0" tIns="12700" rIns="0" bIns="0" rtlCol="0">
            <a:spAutoFit/>
          </a:bodyPr>
          <a:lstStyle/>
          <a:p>
            <a:pPr marL="12700">
              <a:lnSpc>
                <a:spcPct val="100000"/>
              </a:lnSpc>
              <a:spcBef>
                <a:spcPts val="100"/>
              </a:spcBef>
            </a:pPr>
            <a:r>
              <a:rPr sz="2800" spc="-5" dirty="0"/>
              <a:t>Bershad's</a:t>
            </a:r>
            <a:r>
              <a:rPr sz="2800" spc="-75" dirty="0"/>
              <a:t> </a:t>
            </a:r>
            <a:r>
              <a:rPr sz="2800" spc="-10" dirty="0"/>
              <a:t>LRPC</a:t>
            </a:r>
            <a:endParaRPr sz="2800"/>
          </a:p>
        </p:txBody>
      </p:sp>
      <p:sp>
        <p:nvSpPr>
          <p:cNvPr id="5" name="object 5"/>
          <p:cNvSpPr txBox="1"/>
          <p:nvPr/>
        </p:nvSpPr>
        <p:spPr>
          <a:xfrm>
            <a:off x="572769" y="145034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6" name="object 6"/>
          <p:cNvSpPr txBox="1"/>
          <p:nvPr/>
        </p:nvSpPr>
        <p:spPr>
          <a:xfrm>
            <a:off x="915669" y="1482090"/>
            <a:ext cx="7249159"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663300"/>
                </a:solidFill>
                <a:latin typeface="Arial"/>
                <a:cs typeface="Arial"/>
              </a:rPr>
              <a:t>Uses shared </a:t>
            </a:r>
            <a:r>
              <a:rPr sz="2400" spc="5" dirty="0">
                <a:solidFill>
                  <a:srgbClr val="663300"/>
                </a:solidFill>
                <a:latin typeface="Arial"/>
                <a:cs typeface="Arial"/>
              </a:rPr>
              <a:t>memory </a:t>
            </a:r>
            <a:r>
              <a:rPr sz="2400" dirty="0">
                <a:solidFill>
                  <a:srgbClr val="663300"/>
                </a:solidFill>
                <a:latin typeface="Arial"/>
                <a:cs typeface="Arial"/>
              </a:rPr>
              <a:t>for </a:t>
            </a:r>
            <a:r>
              <a:rPr sz="2400" spc="-5" dirty="0">
                <a:solidFill>
                  <a:srgbClr val="663300"/>
                </a:solidFill>
                <a:latin typeface="Arial"/>
                <a:cs typeface="Arial"/>
              </a:rPr>
              <a:t>interprocess</a:t>
            </a:r>
            <a:r>
              <a:rPr sz="2400" spc="-55" dirty="0">
                <a:solidFill>
                  <a:srgbClr val="663300"/>
                </a:solidFill>
                <a:latin typeface="Arial"/>
                <a:cs typeface="Arial"/>
              </a:rPr>
              <a:t> </a:t>
            </a:r>
            <a:r>
              <a:rPr sz="2400" dirty="0">
                <a:solidFill>
                  <a:srgbClr val="663300"/>
                </a:solidFill>
                <a:latin typeface="Arial"/>
                <a:cs typeface="Arial"/>
              </a:rPr>
              <a:t>communication</a:t>
            </a:r>
            <a:endParaRPr sz="2400">
              <a:latin typeface="Arial"/>
              <a:cs typeface="Arial"/>
            </a:endParaRPr>
          </a:p>
        </p:txBody>
      </p:sp>
      <p:sp>
        <p:nvSpPr>
          <p:cNvPr id="7" name="object 7"/>
          <p:cNvSpPr txBox="1"/>
          <p:nvPr/>
        </p:nvSpPr>
        <p:spPr>
          <a:xfrm>
            <a:off x="1029969" y="1846579"/>
            <a:ext cx="7379970" cy="688340"/>
          </a:xfrm>
          <a:prstGeom prst="rect">
            <a:avLst/>
          </a:prstGeom>
        </p:spPr>
        <p:txBody>
          <a:bodyPr vert="horz" wrap="square" lIns="0" tIns="69850" rIns="0" bIns="0" rtlCol="0">
            <a:spAutoFit/>
          </a:bodyPr>
          <a:lstStyle/>
          <a:p>
            <a:pPr marL="298450" indent="-285750">
              <a:lnSpc>
                <a:spcPct val="100000"/>
              </a:lnSpc>
              <a:spcBef>
                <a:spcPts val="550"/>
              </a:spcBef>
              <a:buChar char="–"/>
              <a:tabLst>
                <a:tab pos="297815" algn="l"/>
                <a:tab pos="298450" algn="l"/>
              </a:tabLst>
            </a:pPr>
            <a:r>
              <a:rPr sz="1800" spc="-15" dirty="0">
                <a:solidFill>
                  <a:srgbClr val="663300"/>
                </a:solidFill>
                <a:latin typeface="Arial"/>
                <a:cs typeface="Arial"/>
              </a:rPr>
              <a:t>while </a:t>
            </a:r>
            <a:r>
              <a:rPr sz="1800" spc="-10" dirty="0">
                <a:solidFill>
                  <a:srgbClr val="663300"/>
                </a:solidFill>
                <a:latin typeface="Arial"/>
                <a:cs typeface="Arial"/>
              </a:rPr>
              <a:t>maintaining </a:t>
            </a:r>
            <a:r>
              <a:rPr sz="1800" spc="-5" dirty="0">
                <a:solidFill>
                  <a:srgbClr val="663300"/>
                </a:solidFill>
                <a:latin typeface="Arial"/>
                <a:cs typeface="Arial"/>
              </a:rPr>
              <a:t>protection </a:t>
            </a:r>
            <a:r>
              <a:rPr sz="1800" spc="-10" dirty="0">
                <a:solidFill>
                  <a:srgbClr val="663300"/>
                </a:solidFill>
                <a:latin typeface="Arial"/>
                <a:cs typeface="Arial"/>
              </a:rPr>
              <a:t>of </a:t>
            </a:r>
            <a:r>
              <a:rPr sz="1800" spc="-5" dirty="0">
                <a:solidFill>
                  <a:srgbClr val="663300"/>
                </a:solidFill>
                <a:latin typeface="Arial"/>
                <a:cs typeface="Arial"/>
              </a:rPr>
              <a:t>the </a:t>
            </a:r>
            <a:r>
              <a:rPr sz="1800" spc="-20" dirty="0">
                <a:solidFill>
                  <a:srgbClr val="663300"/>
                </a:solidFill>
                <a:latin typeface="Arial"/>
                <a:cs typeface="Arial"/>
              </a:rPr>
              <a:t>two</a:t>
            </a:r>
            <a:r>
              <a:rPr sz="1800" spc="35" dirty="0">
                <a:solidFill>
                  <a:srgbClr val="663300"/>
                </a:solidFill>
                <a:latin typeface="Arial"/>
                <a:cs typeface="Arial"/>
              </a:rPr>
              <a:t> </a:t>
            </a:r>
            <a:r>
              <a:rPr sz="1800" spc="-10" dirty="0">
                <a:solidFill>
                  <a:srgbClr val="663300"/>
                </a:solidFill>
                <a:latin typeface="Arial"/>
                <a:cs typeface="Arial"/>
              </a:rPr>
              <a:t>processes</a:t>
            </a:r>
            <a:endParaRPr sz="1800">
              <a:latin typeface="Arial"/>
              <a:cs typeface="Arial"/>
            </a:endParaRPr>
          </a:p>
          <a:p>
            <a:pPr marL="298450" indent="-285750">
              <a:lnSpc>
                <a:spcPct val="100000"/>
              </a:lnSpc>
              <a:spcBef>
                <a:spcPts val="450"/>
              </a:spcBef>
              <a:buChar char="–"/>
              <a:tabLst>
                <a:tab pos="297815" algn="l"/>
                <a:tab pos="298450" algn="l"/>
              </a:tabLst>
            </a:pPr>
            <a:r>
              <a:rPr sz="1800" spc="-5" dirty="0">
                <a:solidFill>
                  <a:srgbClr val="663300"/>
                </a:solidFill>
                <a:latin typeface="Arial"/>
                <a:cs typeface="Arial"/>
              </a:rPr>
              <a:t>arguments </a:t>
            </a:r>
            <a:r>
              <a:rPr sz="1800" spc="-10" dirty="0">
                <a:solidFill>
                  <a:srgbClr val="663300"/>
                </a:solidFill>
                <a:latin typeface="Arial"/>
                <a:cs typeface="Arial"/>
              </a:rPr>
              <a:t>copied only once </a:t>
            </a:r>
            <a:r>
              <a:rPr sz="1800" spc="-5" dirty="0">
                <a:solidFill>
                  <a:srgbClr val="663300"/>
                </a:solidFill>
                <a:latin typeface="Arial"/>
                <a:cs typeface="Arial"/>
              </a:rPr>
              <a:t>(versus four times for </a:t>
            </a:r>
            <a:r>
              <a:rPr sz="1800" spc="-10" dirty="0">
                <a:solidFill>
                  <a:srgbClr val="663300"/>
                </a:solidFill>
                <a:latin typeface="Arial"/>
                <a:cs typeface="Arial"/>
              </a:rPr>
              <a:t>convenitional</a:t>
            </a:r>
            <a:r>
              <a:rPr sz="1800" spc="45" dirty="0">
                <a:solidFill>
                  <a:srgbClr val="663300"/>
                </a:solidFill>
                <a:latin typeface="Arial"/>
                <a:cs typeface="Arial"/>
              </a:rPr>
              <a:t> </a:t>
            </a:r>
            <a:r>
              <a:rPr sz="1800" spc="-10" dirty="0">
                <a:solidFill>
                  <a:srgbClr val="663300"/>
                </a:solidFill>
                <a:latin typeface="Arial"/>
                <a:cs typeface="Arial"/>
              </a:rPr>
              <a:t>RPC)</a:t>
            </a:r>
            <a:endParaRPr sz="1800">
              <a:latin typeface="Arial"/>
              <a:cs typeface="Arial"/>
            </a:endParaRPr>
          </a:p>
        </p:txBody>
      </p:sp>
      <p:sp>
        <p:nvSpPr>
          <p:cNvPr id="8" name="object 8"/>
          <p:cNvSpPr txBox="1"/>
          <p:nvPr/>
        </p:nvSpPr>
        <p:spPr>
          <a:xfrm>
            <a:off x="572769" y="266954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9" name="object 9"/>
          <p:cNvSpPr txBox="1"/>
          <p:nvPr/>
        </p:nvSpPr>
        <p:spPr>
          <a:xfrm>
            <a:off x="572769" y="355727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10" name="object 10"/>
          <p:cNvSpPr txBox="1"/>
          <p:nvPr/>
        </p:nvSpPr>
        <p:spPr>
          <a:xfrm>
            <a:off x="915669" y="2623820"/>
            <a:ext cx="5337810" cy="1355090"/>
          </a:xfrm>
          <a:prstGeom prst="rect">
            <a:avLst/>
          </a:prstGeom>
        </p:spPr>
        <p:txBody>
          <a:bodyPr vert="horz" wrap="square" lIns="0" tIns="88900" rIns="0" bIns="0" rtlCol="0">
            <a:spAutoFit/>
          </a:bodyPr>
          <a:lstStyle/>
          <a:p>
            <a:pPr marL="12700">
              <a:lnSpc>
                <a:spcPct val="100000"/>
              </a:lnSpc>
              <a:spcBef>
                <a:spcPts val="700"/>
              </a:spcBef>
            </a:pPr>
            <a:r>
              <a:rPr sz="2400" spc="-10" dirty="0">
                <a:solidFill>
                  <a:srgbClr val="663300"/>
                </a:solidFill>
                <a:latin typeface="Arial"/>
                <a:cs typeface="Arial"/>
              </a:rPr>
              <a:t>Client </a:t>
            </a:r>
            <a:r>
              <a:rPr sz="2400" spc="-5" dirty="0">
                <a:solidFill>
                  <a:srgbClr val="663300"/>
                </a:solidFill>
                <a:latin typeface="Arial"/>
                <a:cs typeface="Arial"/>
              </a:rPr>
              <a:t>threads can execute server</a:t>
            </a:r>
            <a:r>
              <a:rPr sz="2400" spc="-15" dirty="0">
                <a:solidFill>
                  <a:srgbClr val="663300"/>
                </a:solidFill>
                <a:latin typeface="Arial"/>
                <a:cs typeface="Arial"/>
              </a:rPr>
              <a:t> </a:t>
            </a:r>
            <a:r>
              <a:rPr sz="2400" spc="-5" dirty="0">
                <a:solidFill>
                  <a:srgbClr val="663300"/>
                </a:solidFill>
                <a:latin typeface="Arial"/>
                <a:cs typeface="Arial"/>
              </a:rPr>
              <a:t>code</a:t>
            </a:r>
            <a:endParaRPr sz="2400">
              <a:latin typeface="Arial"/>
              <a:cs typeface="Arial"/>
            </a:endParaRPr>
          </a:p>
          <a:p>
            <a:pPr marL="127000">
              <a:lnSpc>
                <a:spcPct val="100000"/>
              </a:lnSpc>
              <a:spcBef>
                <a:spcPts val="450"/>
              </a:spcBef>
              <a:tabLst>
                <a:tab pos="412115" algn="l"/>
              </a:tabLst>
            </a:pPr>
            <a:r>
              <a:rPr sz="2700" baseline="3086" dirty="0">
                <a:solidFill>
                  <a:srgbClr val="663300"/>
                </a:solidFill>
                <a:latin typeface="Arial"/>
                <a:cs typeface="Arial"/>
              </a:rPr>
              <a:t>–	</a:t>
            </a:r>
            <a:r>
              <a:rPr sz="1800" spc="-5" dirty="0">
                <a:solidFill>
                  <a:srgbClr val="663300"/>
                </a:solidFill>
                <a:latin typeface="Arial"/>
                <a:cs typeface="Arial"/>
              </a:rPr>
              <a:t>via protected </a:t>
            </a:r>
            <a:r>
              <a:rPr sz="1800" spc="-10" dirty="0">
                <a:solidFill>
                  <a:srgbClr val="663300"/>
                </a:solidFill>
                <a:latin typeface="Arial"/>
                <a:cs typeface="Arial"/>
              </a:rPr>
              <a:t>entry points only </a:t>
            </a:r>
            <a:r>
              <a:rPr sz="1800" spc="-5" dirty="0">
                <a:solidFill>
                  <a:srgbClr val="663300"/>
                </a:solidFill>
                <a:latin typeface="Arial"/>
                <a:cs typeface="Arial"/>
              </a:rPr>
              <a:t>(uses</a:t>
            </a:r>
            <a:r>
              <a:rPr sz="1800" spc="10" dirty="0">
                <a:solidFill>
                  <a:srgbClr val="663300"/>
                </a:solidFill>
                <a:latin typeface="Arial"/>
                <a:cs typeface="Arial"/>
              </a:rPr>
              <a:t> </a:t>
            </a:r>
            <a:r>
              <a:rPr sz="1800" spc="-10" dirty="0">
                <a:solidFill>
                  <a:srgbClr val="663300"/>
                </a:solidFill>
                <a:latin typeface="Arial"/>
                <a:cs typeface="Arial"/>
              </a:rPr>
              <a:t>capabilities)</a:t>
            </a:r>
            <a:endParaRPr sz="1800">
              <a:latin typeface="Arial"/>
              <a:cs typeface="Arial"/>
            </a:endParaRPr>
          </a:p>
          <a:p>
            <a:pPr marL="12700">
              <a:lnSpc>
                <a:spcPct val="100000"/>
              </a:lnSpc>
              <a:spcBef>
                <a:spcPts val="1500"/>
              </a:spcBef>
            </a:pPr>
            <a:r>
              <a:rPr sz="2400" spc="-5" dirty="0">
                <a:solidFill>
                  <a:srgbClr val="663300"/>
                </a:solidFill>
                <a:latin typeface="Arial"/>
                <a:cs typeface="Arial"/>
              </a:rPr>
              <a:t>Up </a:t>
            </a:r>
            <a:r>
              <a:rPr sz="2400" dirty="0">
                <a:solidFill>
                  <a:srgbClr val="663300"/>
                </a:solidFill>
                <a:latin typeface="Arial"/>
                <a:cs typeface="Arial"/>
              </a:rPr>
              <a:t>to 3 x </a:t>
            </a:r>
            <a:r>
              <a:rPr sz="2400" spc="-5" dirty="0">
                <a:solidFill>
                  <a:srgbClr val="663300"/>
                </a:solidFill>
                <a:latin typeface="Arial"/>
                <a:cs typeface="Arial"/>
              </a:rPr>
              <a:t>faster </a:t>
            </a:r>
            <a:r>
              <a:rPr sz="2400" dirty="0">
                <a:solidFill>
                  <a:srgbClr val="663300"/>
                </a:solidFill>
                <a:latin typeface="Arial"/>
                <a:cs typeface="Arial"/>
              </a:rPr>
              <a:t>for </a:t>
            </a:r>
            <a:r>
              <a:rPr sz="2400" spc="-5" dirty="0">
                <a:solidFill>
                  <a:srgbClr val="663300"/>
                </a:solidFill>
                <a:latin typeface="Arial"/>
                <a:cs typeface="Arial"/>
              </a:rPr>
              <a:t>local</a:t>
            </a:r>
            <a:r>
              <a:rPr sz="2400" spc="-35" dirty="0">
                <a:solidFill>
                  <a:srgbClr val="663300"/>
                </a:solidFill>
                <a:latin typeface="Arial"/>
                <a:cs typeface="Arial"/>
              </a:rPr>
              <a:t> </a:t>
            </a:r>
            <a:r>
              <a:rPr sz="2400" spc="-10" dirty="0">
                <a:solidFill>
                  <a:srgbClr val="663300"/>
                </a:solidFill>
                <a:latin typeface="Arial"/>
                <a:cs typeface="Arial"/>
              </a:rPr>
              <a:t>invocations</a:t>
            </a:r>
            <a:endParaRPr sz="24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23</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5581015" cy="452120"/>
          </a:xfrm>
          <a:prstGeom prst="rect">
            <a:avLst/>
          </a:prstGeom>
        </p:spPr>
        <p:txBody>
          <a:bodyPr vert="horz" wrap="square" lIns="0" tIns="12700" rIns="0" bIns="0" rtlCol="0">
            <a:spAutoFit/>
          </a:bodyPr>
          <a:lstStyle/>
          <a:p>
            <a:pPr marL="12700">
              <a:lnSpc>
                <a:spcPct val="100000"/>
              </a:lnSpc>
              <a:spcBef>
                <a:spcPts val="100"/>
              </a:spcBef>
            </a:pPr>
            <a:r>
              <a:rPr sz="2800" dirty="0"/>
              <a:t>A </a:t>
            </a:r>
            <a:r>
              <a:rPr sz="2800" spc="-5" dirty="0"/>
              <a:t>lightweight </a:t>
            </a:r>
            <a:r>
              <a:rPr sz="2800" dirty="0"/>
              <a:t>remote </a:t>
            </a:r>
            <a:r>
              <a:rPr sz="2800" spc="-5" dirty="0"/>
              <a:t>procedure</a:t>
            </a:r>
            <a:r>
              <a:rPr sz="2800" spc="-75" dirty="0"/>
              <a:t> </a:t>
            </a:r>
            <a:r>
              <a:rPr sz="2800" dirty="0"/>
              <a:t>call</a:t>
            </a:r>
            <a:endParaRPr sz="2800"/>
          </a:p>
        </p:txBody>
      </p:sp>
      <p:sp>
        <p:nvSpPr>
          <p:cNvPr id="5" name="object 5"/>
          <p:cNvSpPr txBox="1"/>
          <p:nvPr/>
        </p:nvSpPr>
        <p:spPr>
          <a:xfrm>
            <a:off x="2534920" y="3590290"/>
            <a:ext cx="1223010" cy="260350"/>
          </a:xfrm>
          <a:prstGeom prst="rect">
            <a:avLst/>
          </a:prstGeom>
          <a:ln w="9344">
            <a:solidFill>
              <a:srgbClr val="EC171D"/>
            </a:solidFill>
          </a:ln>
        </p:spPr>
        <p:txBody>
          <a:bodyPr vert="horz" wrap="square" lIns="0" tIns="0" rIns="0" bIns="0" rtlCol="0">
            <a:spAutoFit/>
          </a:bodyPr>
          <a:lstStyle/>
          <a:p>
            <a:pPr>
              <a:lnSpc>
                <a:spcPct val="100000"/>
              </a:lnSpc>
            </a:pPr>
            <a:r>
              <a:rPr sz="1700" dirty="0">
                <a:latin typeface="Arial"/>
                <a:cs typeface="Arial"/>
              </a:rPr>
              <a:t>1. </a:t>
            </a:r>
            <a:r>
              <a:rPr sz="1700" spc="-5" dirty="0">
                <a:latin typeface="Arial"/>
                <a:cs typeface="Arial"/>
              </a:rPr>
              <a:t>Copy</a:t>
            </a:r>
            <a:r>
              <a:rPr sz="1700" spc="-110" dirty="0">
                <a:latin typeface="Arial"/>
                <a:cs typeface="Arial"/>
              </a:rPr>
              <a:t> </a:t>
            </a:r>
            <a:r>
              <a:rPr sz="1700" spc="-5" dirty="0">
                <a:latin typeface="Arial"/>
                <a:cs typeface="Arial"/>
              </a:rPr>
              <a:t>args</a:t>
            </a:r>
            <a:endParaRPr sz="1700">
              <a:latin typeface="Arial"/>
              <a:cs typeface="Arial"/>
            </a:endParaRPr>
          </a:p>
        </p:txBody>
      </p:sp>
      <p:sp>
        <p:nvSpPr>
          <p:cNvPr id="6" name="object 6"/>
          <p:cNvSpPr/>
          <p:nvPr/>
        </p:nvSpPr>
        <p:spPr>
          <a:xfrm>
            <a:off x="4286191" y="3280350"/>
            <a:ext cx="181728" cy="20712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783329" y="3449320"/>
            <a:ext cx="567690" cy="722630"/>
          </a:xfrm>
          <a:custGeom>
            <a:avLst/>
            <a:gdLst/>
            <a:ahLst/>
            <a:cxnLst/>
            <a:rect l="l" t="t" r="r" b="b"/>
            <a:pathLst>
              <a:path w="567689" h="722629">
                <a:moveTo>
                  <a:pt x="0" y="722629"/>
                </a:moveTo>
                <a:lnTo>
                  <a:pt x="567690" y="0"/>
                </a:lnTo>
              </a:path>
            </a:pathLst>
          </a:custGeom>
          <a:ln w="25518">
            <a:solidFill>
              <a:srgbClr val="EC171D"/>
            </a:solidFill>
          </a:ln>
        </p:spPr>
        <p:txBody>
          <a:bodyPr wrap="square" lIns="0" tIns="0" rIns="0" bIns="0" rtlCol="0"/>
          <a:lstStyle/>
          <a:p>
            <a:endParaRPr/>
          </a:p>
        </p:txBody>
      </p:sp>
      <p:sp>
        <p:nvSpPr>
          <p:cNvPr id="8" name="object 8"/>
          <p:cNvSpPr txBox="1"/>
          <p:nvPr/>
        </p:nvSpPr>
        <p:spPr>
          <a:xfrm>
            <a:off x="5717540" y="3563620"/>
            <a:ext cx="3684270" cy="259079"/>
          </a:xfrm>
          <a:prstGeom prst="rect">
            <a:avLst/>
          </a:prstGeom>
          <a:ln w="9344">
            <a:solidFill>
              <a:srgbClr val="EC171D"/>
            </a:solidFill>
          </a:ln>
        </p:spPr>
        <p:txBody>
          <a:bodyPr vert="horz" wrap="square" lIns="0" tIns="0" rIns="0" bIns="0" rtlCol="0">
            <a:spAutoFit/>
          </a:bodyPr>
          <a:lstStyle/>
          <a:p>
            <a:pPr>
              <a:lnSpc>
                <a:spcPct val="100000"/>
              </a:lnSpc>
            </a:pPr>
            <a:r>
              <a:rPr sz="1700" dirty="0">
                <a:latin typeface="Arial"/>
                <a:cs typeface="Arial"/>
              </a:rPr>
              <a:t>4. </a:t>
            </a:r>
            <a:r>
              <a:rPr sz="1700" spc="-5" dirty="0">
                <a:latin typeface="Arial"/>
                <a:cs typeface="Arial"/>
              </a:rPr>
              <a:t>Execute procedure </a:t>
            </a:r>
            <a:r>
              <a:rPr sz="1700" dirty="0">
                <a:latin typeface="Arial"/>
                <a:cs typeface="Arial"/>
              </a:rPr>
              <a:t>and copy</a:t>
            </a:r>
            <a:r>
              <a:rPr sz="1700" spc="-85" dirty="0">
                <a:latin typeface="Arial"/>
                <a:cs typeface="Arial"/>
              </a:rPr>
              <a:t> </a:t>
            </a:r>
            <a:r>
              <a:rPr sz="1700" spc="-5" dirty="0">
                <a:latin typeface="Arial"/>
                <a:cs typeface="Arial"/>
              </a:rPr>
              <a:t>results</a:t>
            </a:r>
            <a:endParaRPr sz="1700">
              <a:latin typeface="Arial"/>
              <a:cs typeface="Arial"/>
            </a:endParaRPr>
          </a:p>
        </p:txBody>
      </p:sp>
      <p:sp>
        <p:nvSpPr>
          <p:cNvPr id="9" name="object 9"/>
          <p:cNvSpPr/>
          <p:nvPr/>
        </p:nvSpPr>
        <p:spPr>
          <a:xfrm>
            <a:off x="5241230" y="3074610"/>
            <a:ext cx="232528" cy="12965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461000" y="3138170"/>
            <a:ext cx="878840" cy="208279"/>
          </a:xfrm>
          <a:custGeom>
            <a:avLst/>
            <a:gdLst/>
            <a:ahLst/>
            <a:cxnLst/>
            <a:rect l="l" t="t" r="r" b="b"/>
            <a:pathLst>
              <a:path w="878839" h="208279">
                <a:moveTo>
                  <a:pt x="878839" y="208279"/>
                </a:moveTo>
                <a:lnTo>
                  <a:pt x="0" y="0"/>
                </a:lnTo>
              </a:path>
            </a:pathLst>
          </a:custGeom>
          <a:ln w="25518">
            <a:solidFill>
              <a:srgbClr val="EC171D"/>
            </a:solidFill>
          </a:ln>
        </p:spPr>
        <p:txBody>
          <a:bodyPr wrap="square" lIns="0" tIns="0" rIns="0" bIns="0" rtlCol="0"/>
          <a:lstStyle/>
          <a:p>
            <a:endParaRPr/>
          </a:p>
        </p:txBody>
      </p:sp>
      <p:sp>
        <p:nvSpPr>
          <p:cNvPr id="11" name="object 11"/>
          <p:cNvSpPr/>
          <p:nvPr/>
        </p:nvSpPr>
        <p:spPr>
          <a:xfrm>
            <a:off x="4789170" y="1691639"/>
            <a:ext cx="130810" cy="1112520"/>
          </a:xfrm>
          <a:custGeom>
            <a:avLst/>
            <a:gdLst/>
            <a:ahLst/>
            <a:cxnLst/>
            <a:rect l="l" t="t" r="r" b="b"/>
            <a:pathLst>
              <a:path w="130810" h="1112520">
                <a:moveTo>
                  <a:pt x="0" y="1112520"/>
                </a:moveTo>
                <a:lnTo>
                  <a:pt x="130809" y="1112520"/>
                </a:lnTo>
                <a:lnTo>
                  <a:pt x="130809" y="0"/>
                </a:lnTo>
                <a:lnTo>
                  <a:pt x="0" y="0"/>
                </a:lnTo>
                <a:lnTo>
                  <a:pt x="0" y="1112520"/>
                </a:lnTo>
                <a:close/>
              </a:path>
            </a:pathLst>
          </a:custGeom>
          <a:solidFill>
            <a:srgbClr val="FFDB99"/>
          </a:solidFill>
        </p:spPr>
        <p:txBody>
          <a:bodyPr wrap="square" lIns="0" tIns="0" rIns="0" bIns="0" rtlCol="0"/>
          <a:lstStyle/>
          <a:p>
            <a:endParaRPr/>
          </a:p>
        </p:txBody>
      </p:sp>
      <p:sp>
        <p:nvSpPr>
          <p:cNvPr id="12" name="object 12"/>
          <p:cNvSpPr/>
          <p:nvPr/>
        </p:nvSpPr>
        <p:spPr>
          <a:xfrm>
            <a:off x="4789170" y="3449320"/>
            <a:ext cx="130810" cy="1290320"/>
          </a:xfrm>
          <a:custGeom>
            <a:avLst/>
            <a:gdLst/>
            <a:ahLst/>
            <a:cxnLst/>
            <a:rect l="l" t="t" r="r" b="b"/>
            <a:pathLst>
              <a:path w="130810" h="1290320">
                <a:moveTo>
                  <a:pt x="0" y="1290319"/>
                </a:moveTo>
                <a:lnTo>
                  <a:pt x="130809" y="1290319"/>
                </a:lnTo>
                <a:lnTo>
                  <a:pt x="130809" y="0"/>
                </a:lnTo>
                <a:lnTo>
                  <a:pt x="0" y="0"/>
                </a:lnTo>
                <a:lnTo>
                  <a:pt x="0" y="1290319"/>
                </a:lnTo>
                <a:close/>
              </a:path>
            </a:pathLst>
          </a:custGeom>
          <a:solidFill>
            <a:srgbClr val="FFDB99"/>
          </a:solidFill>
        </p:spPr>
        <p:txBody>
          <a:bodyPr wrap="square" lIns="0" tIns="0" rIns="0" bIns="0" rtlCol="0"/>
          <a:lstStyle/>
          <a:p>
            <a:endParaRPr/>
          </a:p>
        </p:txBody>
      </p:sp>
      <p:sp>
        <p:nvSpPr>
          <p:cNvPr id="13" name="object 13"/>
          <p:cNvSpPr/>
          <p:nvPr/>
        </p:nvSpPr>
        <p:spPr>
          <a:xfrm>
            <a:off x="5900420" y="4146550"/>
            <a:ext cx="1731010" cy="1188720"/>
          </a:xfrm>
          <a:custGeom>
            <a:avLst/>
            <a:gdLst/>
            <a:ahLst/>
            <a:cxnLst/>
            <a:rect l="l" t="t" r="r" b="b"/>
            <a:pathLst>
              <a:path w="1731009" h="1188720">
                <a:moveTo>
                  <a:pt x="864870" y="0"/>
                </a:moveTo>
                <a:lnTo>
                  <a:pt x="923271" y="1220"/>
                </a:lnTo>
                <a:lnTo>
                  <a:pt x="980452" y="4835"/>
                </a:lnTo>
                <a:lnTo>
                  <a:pt x="1036313" y="10779"/>
                </a:lnTo>
                <a:lnTo>
                  <a:pt x="1090755" y="18984"/>
                </a:lnTo>
                <a:lnTo>
                  <a:pt x="1143680" y="29382"/>
                </a:lnTo>
                <a:lnTo>
                  <a:pt x="1194988" y="41907"/>
                </a:lnTo>
                <a:lnTo>
                  <a:pt x="1244581" y="56490"/>
                </a:lnTo>
                <a:lnTo>
                  <a:pt x="1292359" y="73066"/>
                </a:lnTo>
                <a:lnTo>
                  <a:pt x="1338223" y="91565"/>
                </a:lnTo>
                <a:lnTo>
                  <a:pt x="1382074" y="111922"/>
                </a:lnTo>
                <a:lnTo>
                  <a:pt x="1423814" y="134069"/>
                </a:lnTo>
                <a:lnTo>
                  <a:pt x="1463344" y="157938"/>
                </a:lnTo>
                <a:lnTo>
                  <a:pt x="1500563" y="183462"/>
                </a:lnTo>
                <a:lnTo>
                  <a:pt x="1535374" y="210574"/>
                </a:lnTo>
                <a:lnTo>
                  <a:pt x="1567677" y="239207"/>
                </a:lnTo>
                <a:lnTo>
                  <a:pt x="1597374" y="269292"/>
                </a:lnTo>
                <a:lnTo>
                  <a:pt x="1624365" y="300764"/>
                </a:lnTo>
                <a:lnTo>
                  <a:pt x="1648551" y="333555"/>
                </a:lnTo>
                <a:lnTo>
                  <a:pt x="1669834" y="367597"/>
                </a:lnTo>
                <a:lnTo>
                  <a:pt x="1688114" y="402823"/>
                </a:lnTo>
                <a:lnTo>
                  <a:pt x="1703292" y="439166"/>
                </a:lnTo>
                <a:lnTo>
                  <a:pt x="1715270" y="476558"/>
                </a:lnTo>
                <a:lnTo>
                  <a:pt x="1723948" y="514933"/>
                </a:lnTo>
                <a:lnTo>
                  <a:pt x="1729228" y="554222"/>
                </a:lnTo>
                <a:lnTo>
                  <a:pt x="1731009" y="594360"/>
                </a:lnTo>
                <a:lnTo>
                  <a:pt x="1729228" y="634356"/>
                </a:lnTo>
                <a:lnTo>
                  <a:pt x="1723948" y="673528"/>
                </a:lnTo>
                <a:lnTo>
                  <a:pt x="1715270" y="711806"/>
                </a:lnTo>
                <a:lnTo>
                  <a:pt x="1703292" y="749123"/>
                </a:lnTo>
                <a:lnTo>
                  <a:pt x="1688114" y="785408"/>
                </a:lnTo>
                <a:lnTo>
                  <a:pt x="1669834" y="820594"/>
                </a:lnTo>
                <a:lnTo>
                  <a:pt x="1648551" y="854611"/>
                </a:lnTo>
                <a:lnTo>
                  <a:pt x="1624365" y="887391"/>
                </a:lnTo>
                <a:lnTo>
                  <a:pt x="1597374" y="918865"/>
                </a:lnTo>
                <a:lnTo>
                  <a:pt x="1567677" y="948964"/>
                </a:lnTo>
                <a:lnTo>
                  <a:pt x="1535374" y="977619"/>
                </a:lnTo>
                <a:lnTo>
                  <a:pt x="1500563" y="1004763"/>
                </a:lnTo>
                <a:lnTo>
                  <a:pt x="1463344" y="1030325"/>
                </a:lnTo>
                <a:lnTo>
                  <a:pt x="1423814" y="1054237"/>
                </a:lnTo>
                <a:lnTo>
                  <a:pt x="1382074" y="1076431"/>
                </a:lnTo>
                <a:lnTo>
                  <a:pt x="1338223" y="1096838"/>
                </a:lnTo>
                <a:lnTo>
                  <a:pt x="1292359" y="1115388"/>
                </a:lnTo>
                <a:lnTo>
                  <a:pt x="1244581" y="1132014"/>
                </a:lnTo>
                <a:lnTo>
                  <a:pt x="1194988" y="1146645"/>
                </a:lnTo>
                <a:lnTo>
                  <a:pt x="1143680" y="1159215"/>
                </a:lnTo>
                <a:lnTo>
                  <a:pt x="1090755" y="1169653"/>
                </a:lnTo>
                <a:lnTo>
                  <a:pt x="1036313" y="1177892"/>
                </a:lnTo>
                <a:lnTo>
                  <a:pt x="980452" y="1183861"/>
                </a:lnTo>
                <a:lnTo>
                  <a:pt x="923271" y="1187493"/>
                </a:lnTo>
                <a:lnTo>
                  <a:pt x="864870" y="1188720"/>
                </a:lnTo>
                <a:lnTo>
                  <a:pt x="806614" y="1187493"/>
                </a:lnTo>
                <a:lnTo>
                  <a:pt x="749568" y="1183861"/>
                </a:lnTo>
                <a:lnTo>
                  <a:pt x="693831" y="1177892"/>
                </a:lnTo>
                <a:lnTo>
                  <a:pt x="639501" y="1169653"/>
                </a:lnTo>
                <a:lnTo>
                  <a:pt x="586679" y="1159215"/>
                </a:lnTo>
                <a:lnTo>
                  <a:pt x="535463" y="1146645"/>
                </a:lnTo>
                <a:lnTo>
                  <a:pt x="485954" y="1132014"/>
                </a:lnTo>
                <a:lnTo>
                  <a:pt x="438251" y="1115388"/>
                </a:lnTo>
                <a:lnTo>
                  <a:pt x="392453" y="1096838"/>
                </a:lnTo>
                <a:lnTo>
                  <a:pt x="348660" y="1076431"/>
                </a:lnTo>
                <a:lnTo>
                  <a:pt x="306972" y="1054237"/>
                </a:lnTo>
                <a:lnTo>
                  <a:pt x="267487" y="1030325"/>
                </a:lnTo>
                <a:lnTo>
                  <a:pt x="230305" y="1004763"/>
                </a:lnTo>
                <a:lnTo>
                  <a:pt x="195527" y="977619"/>
                </a:lnTo>
                <a:lnTo>
                  <a:pt x="163250" y="948964"/>
                </a:lnTo>
                <a:lnTo>
                  <a:pt x="133576" y="918865"/>
                </a:lnTo>
                <a:lnTo>
                  <a:pt x="106602" y="887391"/>
                </a:lnTo>
                <a:lnTo>
                  <a:pt x="82430" y="854611"/>
                </a:lnTo>
                <a:lnTo>
                  <a:pt x="61157" y="820594"/>
                </a:lnTo>
                <a:lnTo>
                  <a:pt x="42885" y="785408"/>
                </a:lnTo>
                <a:lnTo>
                  <a:pt x="27711" y="749123"/>
                </a:lnTo>
                <a:lnTo>
                  <a:pt x="15737" y="711806"/>
                </a:lnTo>
                <a:lnTo>
                  <a:pt x="7060" y="673528"/>
                </a:lnTo>
                <a:lnTo>
                  <a:pt x="1781" y="634356"/>
                </a:lnTo>
                <a:lnTo>
                  <a:pt x="0" y="594360"/>
                </a:lnTo>
                <a:lnTo>
                  <a:pt x="1781" y="554222"/>
                </a:lnTo>
                <a:lnTo>
                  <a:pt x="7060" y="514933"/>
                </a:lnTo>
                <a:lnTo>
                  <a:pt x="15737" y="476558"/>
                </a:lnTo>
                <a:lnTo>
                  <a:pt x="27711" y="439166"/>
                </a:lnTo>
                <a:lnTo>
                  <a:pt x="42885" y="402823"/>
                </a:lnTo>
                <a:lnTo>
                  <a:pt x="61157" y="367597"/>
                </a:lnTo>
                <a:lnTo>
                  <a:pt x="82430" y="333555"/>
                </a:lnTo>
                <a:lnTo>
                  <a:pt x="106602" y="300764"/>
                </a:lnTo>
                <a:lnTo>
                  <a:pt x="133576" y="269292"/>
                </a:lnTo>
                <a:lnTo>
                  <a:pt x="163250" y="239207"/>
                </a:lnTo>
                <a:lnTo>
                  <a:pt x="195527" y="210574"/>
                </a:lnTo>
                <a:lnTo>
                  <a:pt x="230305" y="183462"/>
                </a:lnTo>
                <a:lnTo>
                  <a:pt x="267487" y="157938"/>
                </a:lnTo>
                <a:lnTo>
                  <a:pt x="306972" y="134069"/>
                </a:lnTo>
                <a:lnTo>
                  <a:pt x="348660" y="111922"/>
                </a:lnTo>
                <a:lnTo>
                  <a:pt x="392453" y="91565"/>
                </a:lnTo>
                <a:lnTo>
                  <a:pt x="438251" y="73066"/>
                </a:lnTo>
                <a:lnTo>
                  <a:pt x="485954" y="56490"/>
                </a:lnTo>
                <a:lnTo>
                  <a:pt x="535463" y="41907"/>
                </a:lnTo>
                <a:lnTo>
                  <a:pt x="586679" y="29382"/>
                </a:lnTo>
                <a:lnTo>
                  <a:pt x="639501" y="18984"/>
                </a:lnTo>
                <a:lnTo>
                  <a:pt x="693831" y="10779"/>
                </a:lnTo>
                <a:lnTo>
                  <a:pt x="749568" y="4835"/>
                </a:lnTo>
                <a:lnTo>
                  <a:pt x="806614" y="1220"/>
                </a:lnTo>
                <a:lnTo>
                  <a:pt x="864870" y="0"/>
                </a:lnTo>
                <a:close/>
              </a:path>
            </a:pathLst>
          </a:custGeom>
          <a:ln w="25518">
            <a:solidFill>
              <a:srgbClr val="000000"/>
            </a:solidFill>
          </a:ln>
        </p:spPr>
        <p:txBody>
          <a:bodyPr wrap="square" lIns="0" tIns="0" rIns="0" bIns="0" rtlCol="0"/>
          <a:lstStyle/>
          <a:p>
            <a:endParaRPr/>
          </a:p>
        </p:txBody>
      </p:sp>
      <p:sp>
        <p:nvSpPr>
          <p:cNvPr id="14" name="object 14"/>
          <p:cNvSpPr/>
          <p:nvPr/>
        </p:nvSpPr>
        <p:spPr>
          <a:xfrm>
            <a:off x="5900420" y="414655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15" name="object 15"/>
          <p:cNvSpPr/>
          <p:nvPr/>
        </p:nvSpPr>
        <p:spPr>
          <a:xfrm>
            <a:off x="2153920" y="4171950"/>
            <a:ext cx="1653539" cy="1163320"/>
          </a:xfrm>
          <a:custGeom>
            <a:avLst/>
            <a:gdLst/>
            <a:ahLst/>
            <a:cxnLst/>
            <a:rect l="l" t="t" r="r" b="b"/>
            <a:pathLst>
              <a:path w="1653539" h="1163320">
                <a:moveTo>
                  <a:pt x="826769" y="0"/>
                </a:moveTo>
                <a:lnTo>
                  <a:pt x="768784" y="1297"/>
                </a:lnTo>
                <a:lnTo>
                  <a:pt x="712057" y="5138"/>
                </a:lnTo>
                <a:lnTo>
                  <a:pt x="656696" y="11449"/>
                </a:lnTo>
                <a:lnTo>
                  <a:pt x="602809" y="20155"/>
                </a:lnTo>
                <a:lnTo>
                  <a:pt x="550502" y="31180"/>
                </a:lnTo>
                <a:lnTo>
                  <a:pt x="499883" y="44450"/>
                </a:lnTo>
                <a:lnTo>
                  <a:pt x="451061" y="59889"/>
                </a:lnTo>
                <a:lnTo>
                  <a:pt x="404142" y="77422"/>
                </a:lnTo>
                <a:lnTo>
                  <a:pt x="359233" y="96976"/>
                </a:lnTo>
                <a:lnTo>
                  <a:pt x="316443" y="118474"/>
                </a:lnTo>
                <a:lnTo>
                  <a:pt x="275879" y="141842"/>
                </a:lnTo>
                <a:lnTo>
                  <a:pt x="237648" y="167005"/>
                </a:lnTo>
                <a:lnTo>
                  <a:pt x="201858" y="193887"/>
                </a:lnTo>
                <a:lnTo>
                  <a:pt x="168616" y="222414"/>
                </a:lnTo>
                <a:lnTo>
                  <a:pt x="138030" y="252511"/>
                </a:lnTo>
                <a:lnTo>
                  <a:pt x="110207" y="284103"/>
                </a:lnTo>
                <a:lnTo>
                  <a:pt x="85255" y="317115"/>
                </a:lnTo>
                <a:lnTo>
                  <a:pt x="63281" y="351472"/>
                </a:lnTo>
                <a:lnTo>
                  <a:pt x="44393" y="387099"/>
                </a:lnTo>
                <a:lnTo>
                  <a:pt x="28698" y="423921"/>
                </a:lnTo>
                <a:lnTo>
                  <a:pt x="16304" y="461863"/>
                </a:lnTo>
                <a:lnTo>
                  <a:pt x="7317" y="500850"/>
                </a:lnTo>
                <a:lnTo>
                  <a:pt x="1847" y="540807"/>
                </a:lnTo>
                <a:lnTo>
                  <a:pt x="0" y="581660"/>
                </a:lnTo>
                <a:lnTo>
                  <a:pt x="1847" y="622512"/>
                </a:lnTo>
                <a:lnTo>
                  <a:pt x="7317" y="662469"/>
                </a:lnTo>
                <a:lnTo>
                  <a:pt x="16304" y="701456"/>
                </a:lnTo>
                <a:lnTo>
                  <a:pt x="28698" y="739398"/>
                </a:lnTo>
                <a:lnTo>
                  <a:pt x="44393" y="776220"/>
                </a:lnTo>
                <a:lnTo>
                  <a:pt x="63281" y="811847"/>
                </a:lnTo>
                <a:lnTo>
                  <a:pt x="85255" y="846204"/>
                </a:lnTo>
                <a:lnTo>
                  <a:pt x="110207" y="879216"/>
                </a:lnTo>
                <a:lnTo>
                  <a:pt x="138030" y="910808"/>
                </a:lnTo>
                <a:lnTo>
                  <a:pt x="168616" y="940905"/>
                </a:lnTo>
                <a:lnTo>
                  <a:pt x="201858" y="969432"/>
                </a:lnTo>
                <a:lnTo>
                  <a:pt x="237648" y="996315"/>
                </a:lnTo>
                <a:lnTo>
                  <a:pt x="275879" y="1021477"/>
                </a:lnTo>
                <a:lnTo>
                  <a:pt x="316443" y="1044845"/>
                </a:lnTo>
                <a:lnTo>
                  <a:pt x="359233" y="1066343"/>
                </a:lnTo>
                <a:lnTo>
                  <a:pt x="404142" y="1085897"/>
                </a:lnTo>
                <a:lnTo>
                  <a:pt x="451061" y="1103430"/>
                </a:lnTo>
                <a:lnTo>
                  <a:pt x="499883" y="1118870"/>
                </a:lnTo>
                <a:lnTo>
                  <a:pt x="550502" y="1132139"/>
                </a:lnTo>
                <a:lnTo>
                  <a:pt x="602809" y="1143164"/>
                </a:lnTo>
                <a:lnTo>
                  <a:pt x="656696" y="1151870"/>
                </a:lnTo>
                <a:lnTo>
                  <a:pt x="712057" y="1158181"/>
                </a:lnTo>
                <a:lnTo>
                  <a:pt x="768784" y="1162022"/>
                </a:lnTo>
                <a:lnTo>
                  <a:pt x="826769" y="1163320"/>
                </a:lnTo>
                <a:lnTo>
                  <a:pt x="884755" y="1162022"/>
                </a:lnTo>
                <a:lnTo>
                  <a:pt x="941482" y="1158181"/>
                </a:lnTo>
                <a:lnTo>
                  <a:pt x="996843" y="1151870"/>
                </a:lnTo>
                <a:lnTo>
                  <a:pt x="1050730" y="1143164"/>
                </a:lnTo>
                <a:lnTo>
                  <a:pt x="1103037" y="1132139"/>
                </a:lnTo>
                <a:lnTo>
                  <a:pt x="1153656" y="1118870"/>
                </a:lnTo>
                <a:lnTo>
                  <a:pt x="1202478" y="1103430"/>
                </a:lnTo>
                <a:lnTo>
                  <a:pt x="1249397" y="1085897"/>
                </a:lnTo>
                <a:lnTo>
                  <a:pt x="1294306" y="1066343"/>
                </a:lnTo>
                <a:lnTo>
                  <a:pt x="1337096" y="1044845"/>
                </a:lnTo>
                <a:lnTo>
                  <a:pt x="1377660" y="1021477"/>
                </a:lnTo>
                <a:lnTo>
                  <a:pt x="1415891" y="996315"/>
                </a:lnTo>
                <a:lnTo>
                  <a:pt x="1451681" y="969432"/>
                </a:lnTo>
                <a:lnTo>
                  <a:pt x="1484923" y="940905"/>
                </a:lnTo>
                <a:lnTo>
                  <a:pt x="1515509" y="910808"/>
                </a:lnTo>
                <a:lnTo>
                  <a:pt x="1543332" y="879216"/>
                </a:lnTo>
                <a:lnTo>
                  <a:pt x="1568284" y="846204"/>
                </a:lnTo>
                <a:lnTo>
                  <a:pt x="1590258" y="811847"/>
                </a:lnTo>
                <a:lnTo>
                  <a:pt x="1609146" y="776220"/>
                </a:lnTo>
                <a:lnTo>
                  <a:pt x="1624841" y="739398"/>
                </a:lnTo>
                <a:lnTo>
                  <a:pt x="1637235" y="701456"/>
                </a:lnTo>
                <a:lnTo>
                  <a:pt x="1646222" y="662469"/>
                </a:lnTo>
                <a:lnTo>
                  <a:pt x="1651692" y="622512"/>
                </a:lnTo>
                <a:lnTo>
                  <a:pt x="1653540" y="581660"/>
                </a:lnTo>
                <a:lnTo>
                  <a:pt x="1651692" y="540807"/>
                </a:lnTo>
                <a:lnTo>
                  <a:pt x="1646222" y="500850"/>
                </a:lnTo>
                <a:lnTo>
                  <a:pt x="1637235" y="461863"/>
                </a:lnTo>
                <a:lnTo>
                  <a:pt x="1624841" y="423921"/>
                </a:lnTo>
                <a:lnTo>
                  <a:pt x="1609146" y="387099"/>
                </a:lnTo>
                <a:lnTo>
                  <a:pt x="1590258" y="351472"/>
                </a:lnTo>
                <a:lnTo>
                  <a:pt x="1568284" y="317115"/>
                </a:lnTo>
                <a:lnTo>
                  <a:pt x="1543332" y="284103"/>
                </a:lnTo>
                <a:lnTo>
                  <a:pt x="1515509" y="252511"/>
                </a:lnTo>
                <a:lnTo>
                  <a:pt x="1484923" y="222414"/>
                </a:lnTo>
                <a:lnTo>
                  <a:pt x="1451681" y="193887"/>
                </a:lnTo>
                <a:lnTo>
                  <a:pt x="1415891" y="167005"/>
                </a:lnTo>
                <a:lnTo>
                  <a:pt x="1377660" y="141842"/>
                </a:lnTo>
                <a:lnTo>
                  <a:pt x="1337096" y="118474"/>
                </a:lnTo>
                <a:lnTo>
                  <a:pt x="1294306" y="96976"/>
                </a:lnTo>
                <a:lnTo>
                  <a:pt x="1249397" y="77422"/>
                </a:lnTo>
                <a:lnTo>
                  <a:pt x="1202478" y="59889"/>
                </a:lnTo>
                <a:lnTo>
                  <a:pt x="1153656" y="44450"/>
                </a:lnTo>
                <a:lnTo>
                  <a:pt x="1103037" y="31180"/>
                </a:lnTo>
                <a:lnTo>
                  <a:pt x="1050730" y="20155"/>
                </a:lnTo>
                <a:lnTo>
                  <a:pt x="996843" y="11449"/>
                </a:lnTo>
                <a:lnTo>
                  <a:pt x="941482" y="5138"/>
                </a:lnTo>
                <a:lnTo>
                  <a:pt x="884755" y="1297"/>
                </a:lnTo>
                <a:lnTo>
                  <a:pt x="826769" y="0"/>
                </a:lnTo>
                <a:close/>
              </a:path>
            </a:pathLst>
          </a:custGeom>
          <a:solidFill>
            <a:srgbClr val="FFFFFF"/>
          </a:solidFill>
        </p:spPr>
        <p:txBody>
          <a:bodyPr wrap="square" lIns="0" tIns="0" rIns="0" bIns="0" rtlCol="0"/>
          <a:lstStyle/>
          <a:p>
            <a:endParaRPr/>
          </a:p>
        </p:txBody>
      </p:sp>
      <p:sp>
        <p:nvSpPr>
          <p:cNvPr id="16" name="object 16"/>
          <p:cNvSpPr/>
          <p:nvPr/>
        </p:nvSpPr>
        <p:spPr>
          <a:xfrm>
            <a:off x="2153920" y="4171950"/>
            <a:ext cx="1653539" cy="1163320"/>
          </a:xfrm>
          <a:custGeom>
            <a:avLst/>
            <a:gdLst/>
            <a:ahLst/>
            <a:cxnLst/>
            <a:rect l="l" t="t" r="r" b="b"/>
            <a:pathLst>
              <a:path w="1653539" h="1163320">
                <a:moveTo>
                  <a:pt x="826769" y="0"/>
                </a:moveTo>
                <a:lnTo>
                  <a:pt x="884755" y="1297"/>
                </a:lnTo>
                <a:lnTo>
                  <a:pt x="941482" y="5138"/>
                </a:lnTo>
                <a:lnTo>
                  <a:pt x="996843" y="11449"/>
                </a:lnTo>
                <a:lnTo>
                  <a:pt x="1050730" y="20155"/>
                </a:lnTo>
                <a:lnTo>
                  <a:pt x="1103037" y="31180"/>
                </a:lnTo>
                <a:lnTo>
                  <a:pt x="1153656" y="44449"/>
                </a:lnTo>
                <a:lnTo>
                  <a:pt x="1202478" y="59889"/>
                </a:lnTo>
                <a:lnTo>
                  <a:pt x="1249397" y="77422"/>
                </a:lnTo>
                <a:lnTo>
                  <a:pt x="1294306" y="96976"/>
                </a:lnTo>
                <a:lnTo>
                  <a:pt x="1337096" y="118474"/>
                </a:lnTo>
                <a:lnTo>
                  <a:pt x="1377660" y="141842"/>
                </a:lnTo>
                <a:lnTo>
                  <a:pt x="1415891" y="167004"/>
                </a:lnTo>
                <a:lnTo>
                  <a:pt x="1451681" y="193887"/>
                </a:lnTo>
                <a:lnTo>
                  <a:pt x="1484923" y="222414"/>
                </a:lnTo>
                <a:lnTo>
                  <a:pt x="1515509" y="252511"/>
                </a:lnTo>
                <a:lnTo>
                  <a:pt x="1543332" y="284103"/>
                </a:lnTo>
                <a:lnTo>
                  <a:pt x="1568284" y="317115"/>
                </a:lnTo>
                <a:lnTo>
                  <a:pt x="1590258" y="351472"/>
                </a:lnTo>
                <a:lnTo>
                  <a:pt x="1609146" y="387099"/>
                </a:lnTo>
                <a:lnTo>
                  <a:pt x="1624841" y="423921"/>
                </a:lnTo>
                <a:lnTo>
                  <a:pt x="1637235" y="461863"/>
                </a:lnTo>
                <a:lnTo>
                  <a:pt x="1646222" y="500850"/>
                </a:lnTo>
                <a:lnTo>
                  <a:pt x="1651692" y="540807"/>
                </a:lnTo>
                <a:lnTo>
                  <a:pt x="1653540" y="581660"/>
                </a:lnTo>
                <a:lnTo>
                  <a:pt x="1651692" y="622512"/>
                </a:lnTo>
                <a:lnTo>
                  <a:pt x="1646222" y="662469"/>
                </a:lnTo>
                <a:lnTo>
                  <a:pt x="1637235" y="701456"/>
                </a:lnTo>
                <a:lnTo>
                  <a:pt x="1624841" y="739398"/>
                </a:lnTo>
                <a:lnTo>
                  <a:pt x="1609146" y="776220"/>
                </a:lnTo>
                <a:lnTo>
                  <a:pt x="1590258" y="811847"/>
                </a:lnTo>
                <a:lnTo>
                  <a:pt x="1568284" y="846204"/>
                </a:lnTo>
                <a:lnTo>
                  <a:pt x="1543332" y="879216"/>
                </a:lnTo>
                <a:lnTo>
                  <a:pt x="1515509" y="910808"/>
                </a:lnTo>
                <a:lnTo>
                  <a:pt x="1484923" y="940905"/>
                </a:lnTo>
                <a:lnTo>
                  <a:pt x="1451681" y="969432"/>
                </a:lnTo>
                <a:lnTo>
                  <a:pt x="1415891" y="996315"/>
                </a:lnTo>
                <a:lnTo>
                  <a:pt x="1377660" y="1021477"/>
                </a:lnTo>
                <a:lnTo>
                  <a:pt x="1337096" y="1044845"/>
                </a:lnTo>
                <a:lnTo>
                  <a:pt x="1294306" y="1066343"/>
                </a:lnTo>
                <a:lnTo>
                  <a:pt x="1249397" y="1085897"/>
                </a:lnTo>
                <a:lnTo>
                  <a:pt x="1202478" y="1103430"/>
                </a:lnTo>
                <a:lnTo>
                  <a:pt x="1153656" y="1118870"/>
                </a:lnTo>
                <a:lnTo>
                  <a:pt x="1103037" y="1132139"/>
                </a:lnTo>
                <a:lnTo>
                  <a:pt x="1050730" y="1143164"/>
                </a:lnTo>
                <a:lnTo>
                  <a:pt x="996843" y="1151870"/>
                </a:lnTo>
                <a:lnTo>
                  <a:pt x="941482" y="1158181"/>
                </a:lnTo>
                <a:lnTo>
                  <a:pt x="884755" y="1162022"/>
                </a:lnTo>
                <a:lnTo>
                  <a:pt x="826769" y="1163320"/>
                </a:lnTo>
                <a:lnTo>
                  <a:pt x="768784" y="1162022"/>
                </a:lnTo>
                <a:lnTo>
                  <a:pt x="712057" y="1158181"/>
                </a:lnTo>
                <a:lnTo>
                  <a:pt x="656696" y="1151870"/>
                </a:lnTo>
                <a:lnTo>
                  <a:pt x="602809" y="1143164"/>
                </a:lnTo>
                <a:lnTo>
                  <a:pt x="550502" y="1132139"/>
                </a:lnTo>
                <a:lnTo>
                  <a:pt x="499883" y="1118869"/>
                </a:lnTo>
                <a:lnTo>
                  <a:pt x="451061" y="1103430"/>
                </a:lnTo>
                <a:lnTo>
                  <a:pt x="404142" y="1085897"/>
                </a:lnTo>
                <a:lnTo>
                  <a:pt x="359233" y="1066343"/>
                </a:lnTo>
                <a:lnTo>
                  <a:pt x="316443" y="1044845"/>
                </a:lnTo>
                <a:lnTo>
                  <a:pt x="275879" y="1021477"/>
                </a:lnTo>
                <a:lnTo>
                  <a:pt x="237648" y="996314"/>
                </a:lnTo>
                <a:lnTo>
                  <a:pt x="201858" y="969432"/>
                </a:lnTo>
                <a:lnTo>
                  <a:pt x="168616" y="940905"/>
                </a:lnTo>
                <a:lnTo>
                  <a:pt x="138030" y="910808"/>
                </a:lnTo>
                <a:lnTo>
                  <a:pt x="110207" y="879216"/>
                </a:lnTo>
                <a:lnTo>
                  <a:pt x="85255" y="846204"/>
                </a:lnTo>
                <a:lnTo>
                  <a:pt x="63281" y="811847"/>
                </a:lnTo>
                <a:lnTo>
                  <a:pt x="44393" y="776220"/>
                </a:lnTo>
                <a:lnTo>
                  <a:pt x="28698" y="739398"/>
                </a:lnTo>
                <a:lnTo>
                  <a:pt x="16304" y="701456"/>
                </a:lnTo>
                <a:lnTo>
                  <a:pt x="7317" y="662469"/>
                </a:lnTo>
                <a:lnTo>
                  <a:pt x="1847" y="622512"/>
                </a:lnTo>
                <a:lnTo>
                  <a:pt x="0" y="581660"/>
                </a:lnTo>
                <a:lnTo>
                  <a:pt x="1847" y="540807"/>
                </a:lnTo>
                <a:lnTo>
                  <a:pt x="7317" y="500850"/>
                </a:lnTo>
                <a:lnTo>
                  <a:pt x="16304" y="461863"/>
                </a:lnTo>
                <a:lnTo>
                  <a:pt x="28698" y="423921"/>
                </a:lnTo>
                <a:lnTo>
                  <a:pt x="44393" y="387099"/>
                </a:lnTo>
                <a:lnTo>
                  <a:pt x="63281" y="351472"/>
                </a:lnTo>
                <a:lnTo>
                  <a:pt x="85255" y="317115"/>
                </a:lnTo>
                <a:lnTo>
                  <a:pt x="110207" y="284103"/>
                </a:lnTo>
                <a:lnTo>
                  <a:pt x="138030" y="252511"/>
                </a:lnTo>
                <a:lnTo>
                  <a:pt x="168616" y="222414"/>
                </a:lnTo>
                <a:lnTo>
                  <a:pt x="201858" y="193887"/>
                </a:lnTo>
                <a:lnTo>
                  <a:pt x="237648" y="167005"/>
                </a:lnTo>
                <a:lnTo>
                  <a:pt x="275879" y="141842"/>
                </a:lnTo>
                <a:lnTo>
                  <a:pt x="316443" y="118474"/>
                </a:lnTo>
                <a:lnTo>
                  <a:pt x="359233" y="96976"/>
                </a:lnTo>
                <a:lnTo>
                  <a:pt x="404142" y="77422"/>
                </a:lnTo>
                <a:lnTo>
                  <a:pt x="451061" y="59889"/>
                </a:lnTo>
                <a:lnTo>
                  <a:pt x="499883" y="44450"/>
                </a:lnTo>
                <a:lnTo>
                  <a:pt x="550502" y="31180"/>
                </a:lnTo>
                <a:lnTo>
                  <a:pt x="602809" y="20155"/>
                </a:lnTo>
                <a:lnTo>
                  <a:pt x="656696" y="11449"/>
                </a:lnTo>
                <a:lnTo>
                  <a:pt x="712057" y="5138"/>
                </a:lnTo>
                <a:lnTo>
                  <a:pt x="768784" y="1297"/>
                </a:lnTo>
                <a:lnTo>
                  <a:pt x="826769" y="0"/>
                </a:lnTo>
                <a:close/>
              </a:path>
            </a:pathLst>
          </a:custGeom>
          <a:ln w="25518">
            <a:solidFill>
              <a:srgbClr val="000000"/>
            </a:solidFill>
          </a:ln>
        </p:spPr>
        <p:txBody>
          <a:bodyPr wrap="square" lIns="0" tIns="0" rIns="0" bIns="0" rtlCol="0"/>
          <a:lstStyle/>
          <a:p>
            <a:endParaRPr/>
          </a:p>
        </p:txBody>
      </p:sp>
      <p:sp>
        <p:nvSpPr>
          <p:cNvPr id="17" name="object 17"/>
          <p:cNvSpPr/>
          <p:nvPr/>
        </p:nvSpPr>
        <p:spPr>
          <a:xfrm>
            <a:off x="1638300" y="4842509"/>
            <a:ext cx="2376170" cy="698500"/>
          </a:xfrm>
          <a:custGeom>
            <a:avLst/>
            <a:gdLst/>
            <a:ahLst/>
            <a:cxnLst/>
            <a:rect l="l" t="t" r="r" b="b"/>
            <a:pathLst>
              <a:path w="2376170" h="698500">
                <a:moveTo>
                  <a:pt x="0" y="698499"/>
                </a:moveTo>
                <a:lnTo>
                  <a:pt x="2376170" y="698499"/>
                </a:lnTo>
                <a:lnTo>
                  <a:pt x="2376170" y="0"/>
                </a:lnTo>
                <a:lnTo>
                  <a:pt x="0" y="0"/>
                </a:lnTo>
                <a:lnTo>
                  <a:pt x="0" y="698499"/>
                </a:lnTo>
                <a:close/>
              </a:path>
            </a:pathLst>
          </a:custGeom>
          <a:solidFill>
            <a:srgbClr val="FFFFFF"/>
          </a:solidFill>
        </p:spPr>
        <p:txBody>
          <a:bodyPr wrap="square" lIns="0" tIns="0" rIns="0" bIns="0" rtlCol="0"/>
          <a:lstStyle/>
          <a:p>
            <a:endParaRPr/>
          </a:p>
        </p:txBody>
      </p:sp>
      <p:sp>
        <p:nvSpPr>
          <p:cNvPr id="18" name="object 18"/>
          <p:cNvSpPr/>
          <p:nvPr/>
        </p:nvSpPr>
        <p:spPr>
          <a:xfrm>
            <a:off x="5538470" y="4842509"/>
            <a:ext cx="2404110" cy="698500"/>
          </a:xfrm>
          <a:custGeom>
            <a:avLst/>
            <a:gdLst/>
            <a:ahLst/>
            <a:cxnLst/>
            <a:rect l="l" t="t" r="r" b="b"/>
            <a:pathLst>
              <a:path w="2404109" h="698500">
                <a:moveTo>
                  <a:pt x="0" y="698499"/>
                </a:moveTo>
                <a:lnTo>
                  <a:pt x="2404109" y="698499"/>
                </a:lnTo>
                <a:lnTo>
                  <a:pt x="2404109" y="0"/>
                </a:lnTo>
                <a:lnTo>
                  <a:pt x="0" y="0"/>
                </a:lnTo>
                <a:lnTo>
                  <a:pt x="0" y="698499"/>
                </a:lnTo>
                <a:close/>
              </a:path>
            </a:pathLst>
          </a:custGeom>
          <a:solidFill>
            <a:srgbClr val="FFFFFF"/>
          </a:solidFill>
        </p:spPr>
        <p:txBody>
          <a:bodyPr wrap="square" lIns="0" tIns="0" rIns="0" bIns="0" rtlCol="0"/>
          <a:lstStyle/>
          <a:p>
            <a:endParaRPr/>
          </a:p>
        </p:txBody>
      </p:sp>
      <p:sp>
        <p:nvSpPr>
          <p:cNvPr id="19" name="object 19"/>
          <p:cNvSpPr txBox="1"/>
          <p:nvPr/>
        </p:nvSpPr>
        <p:spPr>
          <a:xfrm>
            <a:off x="3418840" y="2052320"/>
            <a:ext cx="580390" cy="284480"/>
          </a:xfrm>
          <a:prstGeom prst="rect">
            <a:avLst/>
          </a:prstGeom>
        </p:spPr>
        <p:txBody>
          <a:bodyPr vert="horz" wrap="square" lIns="0" tIns="12700" rIns="0" bIns="0" rtlCol="0">
            <a:spAutoFit/>
          </a:bodyPr>
          <a:lstStyle/>
          <a:p>
            <a:pPr marL="12700">
              <a:lnSpc>
                <a:spcPct val="100000"/>
              </a:lnSpc>
              <a:spcBef>
                <a:spcPts val="100"/>
              </a:spcBef>
            </a:pPr>
            <a:r>
              <a:rPr sz="1700" spc="5" dirty="0">
                <a:latin typeface="Arial"/>
                <a:cs typeface="Arial"/>
              </a:rPr>
              <a:t>C</a:t>
            </a:r>
            <a:r>
              <a:rPr sz="1700" dirty="0">
                <a:latin typeface="Arial"/>
                <a:cs typeface="Arial"/>
              </a:rPr>
              <a:t>l</a:t>
            </a:r>
            <a:r>
              <a:rPr sz="1700" spc="5" dirty="0">
                <a:latin typeface="Arial"/>
                <a:cs typeface="Arial"/>
              </a:rPr>
              <a:t>i</a:t>
            </a:r>
            <a:r>
              <a:rPr sz="1700" spc="-10" dirty="0">
                <a:latin typeface="Arial"/>
                <a:cs typeface="Arial"/>
              </a:rPr>
              <a:t>e</a:t>
            </a:r>
            <a:r>
              <a:rPr sz="1700" dirty="0">
                <a:latin typeface="Arial"/>
                <a:cs typeface="Arial"/>
              </a:rPr>
              <a:t>nt</a:t>
            </a:r>
            <a:endParaRPr sz="1700">
              <a:latin typeface="Arial"/>
              <a:cs typeface="Arial"/>
            </a:endParaRPr>
          </a:p>
        </p:txBody>
      </p:sp>
      <p:sp>
        <p:nvSpPr>
          <p:cNvPr id="20" name="object 20"/>
          <p:cNvSpPr txBox="1"/>
          <p:nvPr/>
        </p:nvSpPr>
        <p:spPr>
          <a:xfrm>
            <a:off x="887730" y="4431029"/>
            <a:ext cx="483234" cy="284480"/>
          </a:xfrm>
          <a:prstGeom prst="rect">
            <a:avLst/>
          </a:prstGeom>
        </p:spPr>
        <p:txBody>
          <a:bodyPr vert="horz" wrap="square" lIns="0" tIns="12700" rIns="0" bIns="0" rtlCol="0">
            <a:spAutoFit/>
          </a:bodyPr>
          <a:lstStyle/>
          <a:p>
            <a:pPr marL="12700">
              <a:lnSpc>
                <a:spcPct val="100000"/>
              </a:lnSpc>
              <a:spcBef>
                <a:spcPts val="100"/>
              </a:spcBef>
            </a:pPr>
            <a:r>
              <a:rPr sz="1700" spc="5" dirty="0">
                <a:latin typeface="Arial"/>
                <a:cs typeface="Arial"/>
              </a:rPr>
              <a:t>U</a:t>
            </a:r>
            <a:r>
              <a:rPr sz="1700" dirty="0">
                <a:latin typeface="Arial"/>
                <a:cs typeface="Arial"/>
              </a:rPr>
              <a:t>ser</a:t>
            </a:r>
            <a:endParaRPr sz="1700">
              <a:latin typeface="Arial"/>
              <a:cs typeface="Arial"/>
            </a:endParaRPr>
          </a:p>
        </p:txBody>
      </p:sp>
      <p:sp>
        <p:nvSpPr>
          <p:cNvPr id="21" name="object 21"/>
          <p:cNvSpPr txBox="1"/>
          <p:nvPr/>
        </p:nvSpPr>
        <p:spPr>
          <a:xfrm>
            <a:off x="4039870" y="4455159"/>
            <a:ext cx="433705" cy="284480"/>
          </a:xfrm>
          <a:prstGeom prst="rect">
            <a:avLst/>
          </a:prstGeom>
        </p:spPr>
        <p:txBody>
          <a:bodyPr vert="horz" wrap="square" lIns="0" tIns="12700" rIns="0" bIns="0" rtlCol="0">
            <a:spAutoFit/>
          </a:bodyPr>
          <a:lstStyle/>
          <a:p>
            <a:pPr marL="12700">
              <a:lnSpc>
                <a:spcPct val="100000"/>
              </a:lnSpc>
              <a:spcBef>
                <a:spcPts val="100"/>
              </a:spcBef>
            </a:pPr>
            <a:r>
              <a:rPr sz="1700" dirty="0">
                <a:latin typeface="Arial"/>
                <a:cs typeface="Arial"/>
              </a:rPr>
              <a:t>s</a:t>
            </a:r>
            <a:r>
              <a:rPr sz="1700" spc="-5" dirty="0">
                <a:latin typeface="Arial"/>
                <a:cs typeface="Arial"/>
              </a:rPr>
              <a:t>t</a:t>
            </a:r>
            <a:r>
              <a:rPr sz="1700" dirty="0">
                <a:latin typeface="Arial"/>
                <a:cs typeface="Arial"/>
              </a:rPr>
              <a:t>ub</a:t>
            </a:r>
            <a:endParaRPr sz="1700">
              <a:latin typeface="Arial"/>
              <a:cs typeface="Arial"/>
            </a:endParaRPr>
          </a:p>
        </p:txBody>
      </p:sp>
      <p:sp>
        <p:nvSpPr>
          <p:cNvPr id="22" name="object 22"/>
          <p:cNvSpPr txBox="1"/>
          <p:nvPr/>
        </p:nvSpPr>
        <p:spPr>
          <a:xfrm>
            <a:off x="5538470" y="2052320"/>
            <a:ext cx="662305" cy="284480"/>
          </a:xfrm>
          <a:prstGeom prst="rect">
            <a:avLst/>
          </a:prstGeom>
        </p:spPr>
        <p:txBody>
          <a:bodyPr vert="horz" wrap="square" lIns="0" tIns="12700" rIns="0" bIns="0" rtlCol="0">
            <a:spAutoFit/>
          </a:bodyPr>
          <a:lstStyle/>
          <a:p>
            <a:pPr marL="12700">
              <a:lnSpc>
                <a:spcPct val="100000"/>
              </a:lnSpc>
              <a:spcBef>
                <a:spcPts val="100"/>
              </a:spcBef>
            </a:pPr>
            <a:r>
              <a:rPr sz="1700" spc="-5" dirty="0">
                <a:latin typeface="Arial"/>
                <a:cs typeface="Arial"/>
              </a:rPr>
              <a:t>Server</a:t>
            </a:r>
            <a:endParaRPr sz="1700">
              <a:latin typeface="Arial"/>
              <a:cs typeface="Arial"/>
            </a:endParaRPr>
          </a:p>
        </p:txBody>
      </p:sp>
      <p:sp>
        <p:nvSpPr>
          <p:cNvPr id="23" name="object 23"/>
          <p:cNvSpPr txBox="1"/>
          <p:nvPr/>
        </p:nvSpPr>
        <p:spPr>
          <a:xfrm>
            <a:off x="889000" y="5049520"/>
            <a:ext cx="649605" cy="284480"/>
          </a:xfrm>
          <a:prstGeom prst="rect">
            <a:avLst/>
          </a:prstGeom>
        </p:spPr>
        <p:txBody>
          <a:bodyPr vert="horz" wrap="square" lIns="0" tIns="12700" rIns="0" bIns="0" rtlCol="0">
            <a:spAutoFit/>
          </a:bodyPr>
          <a:lstStyle/>
          <a:p>
            <a:pPr marL="12700">
              <a:lnSpc>
                <a:spcPct val="100000"/>
              </a:lnSpc>
              <a:spcBef>
                <a:spcPts val="100"/>
              </a:spcBef>
            </a:pPr>
            <a:r>
              <a:rPr sz="1700" spc="-5" dirty="0">
                <a:latin typeface="Arial"/>
                <a:cs typeface="Arial"/>
              </a:rPr>
              <a:t>K</a:t>
            </a:r>
            <a:r>
              <a:rPr sz="1700" dirty="0">
                <a:latin typeface="Arial"/>
                <a:cs typeface="Arial"/>
              </a:rPr>
              <a:t>ern</a:t>
            </a:r>
            <a:r>
              <a:rPr sz="1700" spc="-10" dirty="0">
                <a:latin typeface="Arial"/>
                <a:cs typeface="Arial"/>
              </a:rPr>
              <a:t>e</a:t>
            </a:r>
            <a:r>
              <a:rPr sz="1700" dirty="0">
                <a:latin typeface="Arial"/>
                <a:cs typeface="Arial"/>
              </a:rPr>
              <a:t>l</a:t>
            </a:r>
            <a:endParaRPr sz="1700">
              <a:latin typeface="Arial"/>
              <a:cs typeface="Arial"/>
            </a:endParaRPr>
          </a:p>
        </p:txBody>
      </p:sp>
      <p:sp>
        <p:nvSpPr>
          <p:cNvPr id="24" name="object 24"/>
          <p:cNvSpPr txBox="1"/>
          <p:nvPr/>
        </p:nvSpPr>
        <p:spPr>
          <a:xfrm>
            <a:off x="5306059" y="4455159"/>
            <a:ext cx="433705" cy="284480"/>
          </a:xfrm>
          <a:prstGeom prst="rect">
            <a:avLst/>
          </a:prstGeom>
        </p:spPr>
        <p:txBody>
          <a:bodyPr vert="horz" wrap="square" lIns="0" tIns="12700" rIns="0" bIns="0" rtlCol="0">
            <a:spAutoFit/>
          </a:bodyPr>
          <a:lstStyle/>
          <a:p>
            <a:pPr marL="12700">
              <a:lnSpc>
                <a:spcPct val="100000"/>
              </a:lnSpc>
              <a:spcBef>
                <a:spcPts val="100"/>
              </a:spcBef>
            </a:pPr>
            <a:r>
              <a:rPr sz="1700" spc="5" dirty="0">
                <a:latin typeface="Arial"/>
                <a:cs typeface="Arial"/>
              </a:rPr>
              <a:t>s</a:t>
            </a:r>
            <a:r>
              <a:rPr sz="1700" spc="-5" dirty="0">
                <a:latin typeface="Arial"/>
                <a:cs typeface="Arial"/>
              </a:rPr>
              <a:t>t</a:t>
            </a:r>
            <a:r>
              <a:rPr sz="1700" spc="-10" dirty="0">
                <a:latin typeface="Arial"/>
                <a:cs typeface="Arial"/>
              </a:rPr>
              <a:t>u</a:t>
            </a:r>
            <a:r>
              <a:rPr sz="1700" dirty="0">
                <a:latin typeface="Arial"/>
                <a:cs typeface="Arial"/>
              </a:rPr>
              <a:t>b</a:t>
            </a:r>
            <a:endParaRPr sz="1700">
              <a:latin typeface="Arial"/>
              <a:cs typeface="Arial"/>
            </a:endParaRPr>
          </a:p>
        </p:txBody>
      </p:sp>
      <p:sp>
        <p:nvSpPr>
          <p:cNvPr id="25" name="object 25"/>
          <p:cNvSpPr txBox="1"/>
          <p:nvPr/>
        </p:nvSpPr>
        <p:spPr>
          <a:xfrm>
            <a:off x="4635500" y="2802889"/>
            <a:ext cx="464820" cy="671830"/>
          </a:xfrm>
          <a:prstGeom prst="rect">
            <a:avLst/>
          </a:prstGeom>
          <a:ln w="25518">
            <a:solidFill>
              <a:srgbClr val="000000"/>
            </a:solidFill>
          </a:ln>
        </p:spPr>
        <p:txBody>
          <a:bodyPr vert="horz" wrap="square" lIns="0" tIns="3810" rIns="0" bIns="0" rtlCol="0">
            <a:spAutoFit/>
          </a:bodyPr>
          <a:lstStyle/>
          <a:p>
            <a:pPr>
              <a:lnSpc>
                <a:spcPct val="100000"/>
              </a:lnSpc>
              <a:spcBef>
                <a:spcPts val="30"/>
              </a:spcBef>
            </a:pPr>
            <a:endParaRPr sz="1650">
              <a:latin typeface="Times New Roman"/>
              <a:cs typeface="Times New Roman"/>
            </a:endParaRPr>
          </a:p>
          <a:p>
            <a:pPr marL="140970">
              <a:lnSpc>
                <a:spcPct val="100000"/>
              </a:lnSpc>
            </a:pPr>
            <a:r>
              <a:rPr sz="1700" dirty="0">
                <a:latin typeface="Arial"/>
                <a:cs typeface="Arial"/>
              </a:rPr>
              <a:t>A</a:t>
            </a:r>
            <a:endParaRPr sz="1700">
              <a:latin typeface="Arial"/>
              <a:cs typeface="Arial"/>
            </a:endParaRPr>
          </a:p>
        </p:txBody>
      </p:sp>
      <p:sp>
        <p:nvSpPr>
          <p:cNvPr id="26" name="object 26"/>
          <p:cNvSpPr txBox="1"/>
          <p:nvPr/>
        </p:nvSpPr>
        <p:spPr>
          <a:xfrm>
            <a:off x="3790950" y="2853690"/>
            <a:ext cx="732790" cy="284480"/>
          </a:xfrm>
          <a:prstGeom prst="rect">
            <a:avLst/>
          </a:prstGeom>
        </p:spPr>
        <p:txBody>
          <a:bodyPr vert="horz" wrap="square" lIns="0" tIns="12700" rIns="0" bIns="0" rtlCol="0">
            <a:spAutoFit/>
          </a:bodyPr>
          <a:lstStyle/>
          <a:p>
            <a:pPr marL="12700">
              <a:lnSpc>
                <a:spcPct val="100000"/>
              </a:lnSpc>
              <a:spcBef>
                <a:spcPts val="100"/>
              </a:spcBef>
            </a:pPr>
            <a:r>
              <a:rPr sz="1700" dirty="0">
                <a:latin typeface="Arial"/>
                <a:cs typeface="Arial"/>
              </a:rPr>
              <a:t>A</a:t>
            </a:r>
            <a:r>
              <a:rPr sz="1700" spc="-80" dirty="0">
                <a:latin typeface="Arial"/>
                <a:cs typeface="Arial"/>
              </a:rPr>
              <a:t> </a:t>
            </a:r>
            <a:r>
              <a:rPr sz="1700" spc="-5" dirty="0">
                <a:latin typeface="Arial"/>
                <a:cs typeface="Arial"/>
              </a:rPr>
              <a:t>stack</a:t>
            </a:r>
            <a:endParaRPr sz="1700">
              <a:latin typeface="Arial"/>
              <a:cs typeface="Arial"/>
            </a:endParaRPr>
          </a:p>
        </p:txBody>
      </p:sp>
      <p:sp>
        <p:nvSpPr>
          <p:cNvPr id="27" name="object 27"/>
          <p:cNvSpPr/>
          <p:nvPr/>
        </p:nvSpPr>
        <p:spPr>
          <a:xfrm>
            <a:off x="4866640" y="4845050"/>
            <a:ext cx="2738120" cy="1059180"/>
          </a:xfrm>
          <a:custGeom>
            <a:avLst/>
            <a:gdLst/>
            <a:ahLst/>
            <a:cxnLst/>
            <a:rect l="l" t="t" r="r" b="b"/>
            <a:pathLst>
              <a:path w="2738120" h="1059179">
                <a:moveTo>
                  <a:pt x="2738119" y="0"/>
                </a:moveTo>
                <a:lnTo>
                  <a:pt x="2738119" y="26669"/>
                </a:lnTo>
                <a:lnTo>
                  <a:pt x="2735580" y="52069"/>
                </a:lnTo>
                <a:lnTo>
                  <a:pt x="2726690" y="105410"/>
                </a:lnTo>
                <a:lnTo>
                  <a:pt x="2710180" y="157480"/>
                </a:lnTo>
                <a:lnTo>
                  <a:pt x="2686050" y="209550"/>
                </a:lnTo>
                <a:lnTo>
                  <a:pt x="2656840" y="260350"/>
                </a:lnTo>
                <a:lnTo>
                  <a:pt x="2620010" y="311150"/>
                </a:lnTo>
                <a:lnTo>
                  <a:pt x="2598419" y="336550"/>
                </a:lnTo>
                <a:lnTo>
                  <a:pt x="2576830" y="361950"/>
                </a:lnTo>
                <a:lnTo>
                  <a:pt x="2552700" y="386080"/>
                </a:lnTo>
                <a:lnTo>
                  <a:pt x="2527300" y="410209"/>
                </a:lnTo>
                <a:lnTo>
                  <a:pt x="2500630" y="435609"/>
                </a:lnTo>
                <a:lnTo>
                  <a:pt x="2471419" y="458469"/>
                </a:lnTo>
                <a:lnTo>
                  <a:pt x="2440940" y="482600"/>
                </a:lnTo>
                <a:lnTo>
                  <a:pt x="2409190" y="505459"/>
                </a:lnTo>
                <a:lnTo>
                  <a:pt x="2376169" y="528319"/>
                </a:lnTo>
                <a:lnTo>
                  <a:pt x="2340610" y="551180"/>
                </a:lnTo>
                <a:lnTo>
                  <a:pt x="2305050" y="574040"/>
                </a:lnTo>
                <a:lnTo>
                  <a:pt x="2266950" y="595630"/>
                </a:lnTo>
                <a:lnTo>
                  <a:pt x="2227580" y="617219"/>
                </a:lnTo>
                <a:lnTo>
                  <a:pt x="2186940" y="638810"/>
                </a:lnTo>
                <a:lnTo>
                  <a:pt x="2145030" y="659130"/>
                </a:lnTo>
                <a:lnTo>
                  <a:pt x="2101850" y="680719"/>
                </a:lnTo>
                <a:lnTo>
                  <a:pt x="2057400" y="699769"/>
                </a:lnTo>
                <a:lnTo>
                  <a:pt x="2011680" y="720090"/>
                </a:lnTo>
                <a:lnTo>
                  <a:pt x="1964689" y="739140"/>
                </a:lnTo>
                <a:lnTo>
                  <a:pt x="1916430" y="758190"/>
                </a:lnTo>
                <a:lnTo>
                  <a:pt x="1866900" y="775969"/>
                </a:lnTo>
                <a:lnTo>
                  <a:pt x="1816100" y="793750"/>
                </a:lnTo>
                <a:lnTo>
                  <a:pt x="1764030" y="810260"/>
                </a:lnTo>
                <a:lnTo>
                  <a:pt x="1711960" y="828040"/>
                </a:lnTo>
                <a:lnTo>
                  <a:pt x="1657350" y="843280"/>
                </a:lnTo>
                <a:lnTo>
                  <a:pt x="1602739" y="858519"/>
                </a:lnTo>
                <a:lnTo>
                  <a:pt x="1546860" y="873760"/>
                </a:lnTo>
                <a:lnTo>
                  <a:pt x="1489710" y="889000"/>
                </a:lnTo>
                <a:lnTo>
                  <a:pt x="1431289" y="902969"/>
                </a:lnTo>
                <a:lnTo>
                  <a:pt x="1372870" y="916940"/>
                </a:lnTo>
                <a:lnTo>
                  <a:pt x="1313180" y="929640"/>
                </a:lnTo>
                <a:lnTo>
                  <a:pt x="1252220" y="942340"/>
                </a:lnTo>
                <a:lnTo>
                  <a:pt x="1191260" y="953769"/>
                </a:lnTo>
                <a:lnTo>
                  <a:pt x="1129030" y="965200"/>
                </a:lnTo>
                <a:lnTo>
                  <a:pt x="1066800" y="975360"/>
                </a:lnTo>
                <a:lnTo>
                  <a:pt x="1003300" y="985519"/>
                </a:lnTo>
                <a:lnTo>
                  <a:pt x="939800" y="994410"/>
                </a:lnTo>
                <a:lnTo>
                  <a:pt x="875030" y="1003300"/>
                </a:lnTo>
                <a:lnTo>
                  <a:pt x="808989" y="1010919"/>
                </a:lnTo>
                <a:lnTo>
                  <a:pt x="744220" y="1018540"/>
                </a:lnTo>
                <a:lnTo>
                  <a:pt x="678180" y="1026160"/>
                </a:lnTo>
                <a:lnTo>
                  <a:pt x="610870" y="1032510"/>
                </a:lnTo>
                <a:lnTo>
                  <a:pt x="543560" y="1037590"/>
                </a:lnTo>
                <a:lnTo>
                  <a:pt x="477520" y="1042669"/>
                </a:lnTo>
                <a:lnTo>
                  <a:pt x="408939" y="1046480"/>
                </a:lnTo>
                <a:lnTo>
                  <a:pt x="341630" y="1050290"/>
                </a:lnTo>
                <a:lnTo>
                  <a:pt x="274320" y="1052830"/>
                </a:lnTo>
                <a:lnTo>
                  <a:pt x="205739" y="1055370"/>
                </a:lnTo>
                <a:lnTo>
                  <a:pt x="137160" y="1056640"/>
                </a:lnTo>
                <a:lnTo>
                  <a:pt x="68580" y="1057910"/>
                </a:lnTo>
                <a:lnTo>
                  <a:pt x="0" y="1059180"/>
                </a:lnTo>
              </a:path>
            </a:pathLst>
          </a:custGeom>
          <a:ln w="25518">
            <a:solidFill>
              <a:srgbClr val="000000"/>
            </a:solidFill>
          </a:ln>
        </p:spPr>
        <p:txBody>
          <a:bodyPr wrap="square" lIns="0" tIns="0" rIns="0" bIns="0" rtlCol="0"/>
          <a:lstStyle/>
          <a:p>
            <a:endParaRPr/>
          </a:p>
        </p:txBody>
      </p:sp>
      <p:sp>
        <p:nvSpPr>
          <p:cNvPr id="28" name="object 28"/>
          <p:cNvSpPr/>
          <p:nvPr/>
        </p:nvSpPr>
        <p:spPr>
          <a:xfrm>
            <a:off x="2128520" y="3796029"/>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29" name="object 29"/>
          <p:cNvSpPr/>
          <p:nvPr/>
        </p:nvSpPr>
        <p:spPr>
          <a:xfrm>
            <a:off x="7606030" y="5904229"/>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30" name="object 30"/>
          <p:cNvSpPr/>
          <p:nvPr/>
        </p:nvSpPr>
        <p:spPr>
          <a:xfrm>
            <a:off x="2128520" y="4827270"/>
            <a:ext cx="2764790" cy="1076960"/>
          </a:xfrm>
          <a:custGeom>
            <a:avLst/>
            <a:gdLst/>
            <a:ahLst/>
            <a:cxnLst/>
            <a:rect l="l" t="t" r="r" b="b"/>
            <a:pathLst>
              <a:path w="2764790" h="1076960">
                <a:moveTo>
                  <a:pt x="2764790" y="1076959"/>
                </a:moveTo>
                <a:lnTo>
                  <a:pt x="2696210" y="1075689"/>
                </a:lnTo>
                <a:lnTo>
                  <a:pt x="2627630" y="1074419"/>
                </a:lnTo>
                <a:lnTo>
                  <a:pt x="2557780" y="1073149"/>
                </a:lnTo>
                <a:lnTo>
                  <a:pt x="2489200" y="1070609"/>
                </a:lnTo>
                <a:lnTo>
                  <a:pt x="2420620" y="1068069"/>
                </a:lnTo>
                <a:lnTo>
                  <a:pt x="2352040" y="1064259"/>
                </a:lnTo>
                <a:lnTo>
                  <a:pt x="2283460" y="1059179"/>
                </a:lnTo>
                <a:lnTo>
                  <a:pt x="2216150" y="1055369"/>
                </a:lnTo>
                <a:lnTo>
                  <a:pt x="2148840" y="1049019"/>
                </a:lnTo>
                <a:lnTo>
                  <a:pt x="2081530" y="1042669"/>
                </a:lnTo>
                <a:lnTo>
                  <a:pt x="2014220" y="1036319"/>
                </a:lnTo>
                <a:lnTo>
                  <a:pt x="1948180" y="1028699"/>
                </a:lnTo>
                <a:lnTo>
                  <a:pt x="1882140" y="1019809"/>
                </a:lnTo>
                <a:lnTo>
                  <a:pt x="1817370" y="1010919"/>
                </a:lnTo>
                <a:lnTo>
                  <a:pt x="1752600" y="1002029"/>
                </a:lnTo>
                <a:lnTo>
                  <a:pt x="1689100" y="991869"/>
                </a:lnTo>
                <a:lnTo>
                  <a:pt x="1625600" y="980439"/>
                </a:lnTo>
                <a:lnTo>
                  <a:pt x="1563370" y="969009"/>
                </a:lnTo>
                <a:lnTo>
                  <a:pt x="1501140" y="957579"/>
                </a:lnTo>
                <a:lnTo>
                  <a:pt x="1440180" y="944879"/>
                </a:lnTo>
                <a:lnTo>
                  <a:pt x="1380490" y="932179"/>
                </a:lnTo>
                <a:lnTo>
                  <a:pt x="1320800" y="918209"/>
                </a:lnTo>
                <a:lnTo>
                  <a:pt x="1262380" y="904239"/>
                </a:lnTo>
                <a:lnTo>
                  <a:pt x="1205230" y="888999"/>
                </a:lnTo>
                <a:lnTo>
                  <a:pt x="1148080" y="873759"/>
                </a:lnTo>
                <a:lnTo>
                  <a:pt x="1092200" y="857249"/>
                </a:lnTo>
                <a:lnTo>
                  <a:pt x="1037590" y="840739"/>
                </a:lnTo>
                <a:lnTo>
                  <a:pt x="984250" y="824229"/>
                </a:lnTo>
                <a:lnTo>
                  <a:pt x="932180" y="806449"/>
                </a:lnTo>
                <a:lnTo>
                  <a:pt x="881380" y="788669"/>
                </a:lnTo>
                <a:lnTo>
                  <a:pt x="830580" y="769619"/>
                </a:lnTo>
                <a:lnTo>
                  <a:pt x="782319" y="751839"/>
                </a:lnTo>
                <a:lnTo>
                  <a:pt x="735330" y="731519"/>
                </a:lnTo>
                <a:lnTo>
                  <a:pt x="688340" y="711199"/>
                </a:lnTo>
                <a:lnTo>
                  <a:pt x="643890" y="692149"/>
                </a:lnTo>
                <a:lnTo>
                  <a:pt x="599440" y="670559"/>
                </a:lnTo>
                <a:lnTo>
                  <a:pt x="557530" y="648969"/>
                </a:lnTo>
                <a:lnTo>
                  <a:pt x="516890" y="627379"/>
                </a:lnTo>
                <a:lnTo>
                  <a:pt x="477519" y="605789"/>
                </a:lnTo>
                <a:lnTo>
                  <a:pt x="439419" y="582929"/>
                </a:lnTo>
                <a:lnTo>
                  <a:pt x="402590" y="561339"/>
                </a:lnTo>
                <a:lnTo>
                  <a:pt x="367030" y="537209"/>
                </a:lnTo>
                <a:lnTo>
                  <a:pt x="334010" y="514349"/>
                </a:lnTo>
                <a:lnTo>
                  <a:pt x="300990" y="490219"/>
                </a:lnTo>
                <a:lnTo>
                  <a:pt x="270510" y="466089"/>
                </a:lnTo>
                <a:lnTo>
                  <a:pt x="214630" y="417829"/>
                </a:lnTo>
                <a:lnTo>
                  <a:pt x="189230" y="392429"/>
                </a:lnTo>
                <a:lnTo>
                  <a:pt x="163830" y="367029"/>
                </a:lnTo>
                <a:lnTo>
                  <a:pt x="120650" y="316229"/>
                </a:lnTo>
                <a:lnTo>
                  <a:pt x="83819" y="265429"/>
                </a:lnTo>
                <a:lnTo>
                  <a:pt x="53340" y="213359"/>
                </a:lnTo>
                <a:lnTo>
                  <a:pt x="29210" y="160019"/>
                </a:lnTo>
                <a:lnTo>
                  <a:pt x="12700" y="106679"/>
                </a:lnTo>
                <a:lnTo>
                  <a:pt x="2540" y="53339"/>
                </a:lnTo>
                <a:lnTo>
                  <a:pt x="1269" y="26669"/>
                </a:lnTo>
                <a:lnTo>
                  <a:pt x="0" y="0"/>
                </a:lnTo>
              </a:path>
            </a:pathLst>
          </a:custGeom>
          <a:ln w="25518">
            <a:solidFill>
              <a:srgbClr val="000000"/>
            </a:solidFill>
          </a:ln>
        </p:spPr>
        <p:txBody>
          <a:bodyPr wrap="square" lIns="0" tIns="0" rIns="0" bIns="0" rtlCol="0"/>
          <a:lstStyle/>
          <a:p>
            <a:endParaRPr/>
          </a:p>
        </p:txBody>
      </p:sp>
      <p:sp>
        <p:nvSpPr>
          <p:cNvPr id="31" name="object 31"/>
          <p:cNvSpPr/>
          <p:nvPr/>
        </p:nvSpPr>
        <p:spPr>
          <a:xfrm>
            <a:off x="2128520" y="3757929"/>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32" name="object 32"/>
          <p:cNvSpPr/>
          <p:nvPr/>
        </p:nvSpPr>
        <p:spPr>
          <a:xfrm>
            <a:off x="7660640" y="5904229"/>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33" name="object 33"/>
          <p:cNvSpPr/>
          <p:nvPr/>
        </p:nvSpPr>
        <p:spPr>
          <a:xfrm>
            <a:off x="4855209" y="4833620"/>
            <a:ext cx="1070610" cy="449580"/>
          </a:xfrm>
          <a:custGeom>
            <a:avLst/>
            <a:gdLst/>
            <a:ahLst/>
            <a:cxnLst/>
            <a:rect l="l" t="t" r="r" b="b"/>
            <a:pathLst>
              <a:path w="1070610" h="449579">
                <a:moveTo>
                  <a:pt x="1070610" y="0"/>
                </a:moveTo>
                <a:lnTo>
                  <a:pt x="1065529" y="45719"/>
                </a:lnTo>
                <a:lnTo>
                  <a:pt x="1050289" y="90169"/>
                </a:lnTo>
                <a:lnTo>
                  <a:pt x="1023619" y="134619"/>
                </a:lnTo>
                <a:lnTo>
                  <a:pt x="986789" y="177799"/>
                </a:lnTo>
                <a:lnTo>
                  <a:pt x="939800" y="218439"/>
                </a:lnTo>
                <a:lnTo>
                  <a:pt x="882650" y="256539"/>
                </a:lnTo>
                <a:lnTo>
                  <a:pt x="815339" y="292099"/>
                </a:lnTo>
                <a:lnTo>
                  <a:pt x="779779" y="309879"/>
                </a:lnTo>
                <a:lnTo>
                  <a:pt x="741679" y="325119"/>
                </a:lnTo>
                <a:lnTo>
                  <a:pt x="701039" y="341629"/>
                </a:lnTo>
                <a:lnTo>
                  <a:pt x="659129" y="355599"/>
                </a:lnTo>
                <a:lnTo>
                  <a:pt x="614679" y="368299"/>
                </a:lnTo>
                <a:lnTo>
                  <a:pt x="568960" y="380999"/>
                </a:lnTo>
                <a:lnTo>
                  <a:pt x="521969" y="392429"/>
                </a:lnTo>
                <a:lnTo>
                  <a:pt x="473710" y="403859"/>
                </a:lnTo>
                <a:lnTo>
                  <a:pt x="424179" y="412749"/>
                </a:lnTo>
                <a:lnTo>
                  <a:pt x="373379" y="421639"/>
                </a:lnTo>
                <a:lnTo>
                  <a:pt x="322579" y="429259"/>
                </a:lnTo>
                <a:lnTo>
                  <a:pt x="269239" y="435609"/>
                </a:lnTo>
                <a:lnTo>
                  <a:pt x="215900" y="439419"/>
                </a:lnTo>
                <a:lnTo>
                  <a:pt x="162560" y="444499"/>
                </a:lnTo>
                <a:lnTo>
                  <a:pt x="107950" y="447039"/>
                </a:lnTo>
                <a:lnTo>
                  <a:pt x="54610" y="448309"/>
                </a:lnTo>
                <a:lnTo>
                  <a:pt x="0" y="449579"/>
                </a:lnTo>
              </a:path>
            </a:pathLst>
          </a:custGeom>
          <a:ln w="25518">
            <a:solidFill>
              <a:srgbClr val="000000"/>
            </a:solidFill>
          </a:ln>
        </p:spPr>
        <p:txBody>
          <a:bodyPr wrap="square" lIns="0" tIns="0" rIns="0" bIns="0" rtlCol="0"/>
          <a:lstStyle/>
          <a:p>
            <a:endParaRPr/>
          </a:p>
        </p:txBody>
      </p:sp>
      <p:sp>
        <p:nvSpPr>
          <p:cNvPr id="34" name="object 34"/>
          <p:cNvSpPr/>
          <p:nvPr/>
        </p:nvSpPr>
        <p:spPr>
          <a:xfrm>
            <a:off x="3783329" y="439420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35" name="object 35"/>
          <p:cNvSpPr/>
          <p:nvPr/>
        </p:nvSpPr>
        <p:spPr>
          <a:xfrm>
            <a:off x="5925820" y="528320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36" name="object 36"/>
          <p:cNvSpPr/>
          <p:nvPr/>
        </p:nvSpPr>
        <p:spPr>
          <a:xfrm>
            <a:off x="1689100" y="3964940"/>
            <a:ext cx="1678939" cy="414020"/>
          </a:xfrm>
          <a:custGeom>
            <a:avLst/>
            <a:gdLst/>
            <a:ahLst/>
            <a:cxnLst/>
            <a:rect l="l" t="t" r="r" b="b"/>
            <a:pathLst>
              <a:path w="1678939" h="414020">
                <a:moveTo>
                  <a:pt x="1678939" y="0"/>
                </a:moveTo>
                <a:lnTo>
                  <a:pt x="0" y="0"/>
                </a:lnTo>
                <a:lnTo>
                  <a:pt x="0" y="414020"/>
                </a:lnTo>
                <a:lnTo>
                  <a:pt x="1678939" y="414020"/>
                </a:lnTo>
                <a:lnTo>
                  <a:pt x="1678939" y="0"/>
                </a:lnTo>
                <a:close/>
              </a:path>
            </a:pathLst>
          </a:custGeom>
          <a:solidFill>
            <a:srgbClr val="FFFFFF"/>
          </a:solidFill>
        </p:spPr>
        <p:txBody>
          <a:bodyPr wrap="square" lIns="0" tIns="0" rIns="0" bIns="0" rtlCol="0"/>
          <a:lstStyle/>
          <a:p>
            <a:endParaRPr/>
          </a:p>
        </p:txBody>
      </p:sp>
      <p:sp>
        <p:nvSpPr>
          <p:cNvPr id="37" name="object 37"/>
          <p:cNvSpPr/>
          <p:nvPr/>
        </p:nvSpPr>
        <p:spPr>
          <a:xfrm>
            <a:off x="3783329" y="4827270"/>
            <a:ext cx="1097280" cy="455930"/>
          </a:xfrm>
          <a:custGeom>
            <a:avLst/>
            <a:gdLst/>
            <a:ahLst/>
            <a:cxnLst/>
            <a:rect l="l" t="t" r="r" b="b"/>
            <a:pathLst>
              <a:path w="1097279" h="455929">
                <a:moveTo>
                  <a:pt x="1097280" y="455929"/>
                </a:moveTo>
                <a:lnTo>
                  <a:pt x="1042670" y="454659"/>
                </a:lnTo>
                <a:lnTo>
                  <a:pt x="986790" y="453389"/>
                </a:lnTo>
                <a:lnTo>
                  <a:pt x="930910" y="450849"/>
                </a:lnTo>
                <a:lnTo>
                  <a:pt x="876300" y="445769"/>
                </a:lnTo>
                <a:lnTo>
                  <a:pt x="821690" y="440689"/>
                </a:lnTo>
                <a:lnTo>
                  <a:pt x="767080" y="434339"/>
                </a:lnTo>
                <a:lnTo>
                  <a:pt x="715010" y="426719"/>
                </a:lnTo>
                <a:lnTo>
                  <a:pt x="662940" y="419099"/>
                </a:lnTo>
                <a:lnTo>
                  <a:pt x="612140" y="408939"/>
                </a:lnTo>
                <a:lnTo>
                  <a:pt x="562610" y="397509"/>
                </a:lnTo>
                <a:lnTo>
                  <a:pt x="514350" y="386079"/>
                </a:lnTo>
                <a:lnTo>
                  <a:pt x="467360" y="373379"/>
                </a:lnTo>
                <a:lnTo>
                  <a:pt x="422910" y="359409"/>
                </a:lnTo>
                <a:lnTo>
                  <a:pt x="379730" y="345439"/>
                </a:lnTo>
                <a:lnTo>
                  <a:pt x="337820" y="330199"/>
                </a:lnTo>
                <a:lnTo>
                  <a:pt x="298450" y="313689"/>
                </a:lnTo>
                <a:lnTo>
                  <a:pt x="261620" y="297179"/>
                </a:lnTo>
                <a:lnTo>
                  <a:pt x="226060" y="278129"/>
                </a:lnTo>
                <a:lnTo>
                  <a:pt x="162560" y="240029"/>
                </a:lnTo>
                <a:lnTo>
                  <a:pt x="109220" y="200659"/>
                </a:lnTo>
                <a:lnTo>
                  <a:pt x="66040" y="157479"/>
                </a:lnTo>
                <a:lnTo>
                  <a:pt x="33020" y="114299"/>
                </a:lnTo>
                <a:lnTo>
                  <a:pt x="11430" y="68579"/>
                </a:lnTo>
                <a:lnTo>
                  <a:pt x="0" y="22859"/>
                </a:lnTo>
                <a:lnTo>
                  <a:pt x="0" y="0"/>
                </a:lnTo>
              </a:path>
            </a:pathLst>
          </a:custGeom>
          <a:ln w="25518">
            <a:solidFill>
              <a:srgbClr val="000000"/>
            </a:solidFill>
          </a:ln>
        </p:spPr>
        <p:txBody>
          <a:bodyPr wrap="square" lIns="0" tIns="0" rIns="0" bIns="0" rtlCol="0"/>
          <a:lstStyle/>
          <a:p>
            <a:endParaRPr/>
          </a:p>
        </p:txBody>
      </p:sp>
      <p:sp>
        <p:nvSpPr>
          <p:cNvPr id="38" name="object 38"/>
          <p:cNvSpPr/>
          <p:nvPr/>
        </p:nvSpPr>
        <p:spPr>
          <a:xfrm>
            <a:off x="3783329" y="437769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39" name="object 39"/>
          <p:cNvSpPr/>
          <p:nvPr/>
        </p:nvSpPr>
        <p:spPr>
          <a:xfrm>
            <a:off x="5980429" y="528320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40" name="object 40"/>
          <p:cNvSpPr/>
          <p:nvPr/>
        </p:nvSpPr>
        <p:spPr>
          <a:xfrm>
            <a:off x="1198880" y="4739640"/>
            <a:ext cx="7777480" cy="102870"/>
          </a:xfrm>
          <a:custGeom>
            <a:avLst/>
            <a:gdLst/>
            <a:ahLst/>
            <a:cxnLst/>
            <a:rect l="l" t="t" r="r" b="b"/>
            <a:pathLst>
              <a:path w="7777480" h="102870">
                <a:moveTo>
                  <a:pt x="7777480" y="0"/>
                </a:moveTo>
                <a:lnTo>
                  <a:pt x="0" y="0"/>
                </a:lnTo>
                <a:lnTo>
                  <a:pt x="0" y="102870"/>
                </a:lnTo>
                <a:lnTo>
                  <a:pt x="7777480" y="102870"/>
                </a:lnTo>
                <a:lnTo>
                  <a:pt x="7777480" y="0"/>
                </a:lnTo>
                <a:close/>
              </a:path>
            </a:pathLst>
          </a:custGeom>
          <a:solidFill>
            <a:srgbClr val="FFDB99"/>
          </a:solidFill>
        </p:spPr>
        <p:txBody>
          <a:bodyPr wrap="square" lIns="0" tIns="0" rIns="0" bIns="0" rtlCol="0"/>
          <a:lstStyle/>
          <a:p>
            <a:endParaRPr/>
          </a:p>
        </p:txBody>
      </p:sp>
      <p:sp>
        <p:nvSpPr>
          <p:cNvPr id="41" name="object 41"/>
          <p:cNvSpPr txBox="1"/>
          <p:nvPr/>
        </p:nvSpPr>
        <p:spPr>
          <a:xfrm>
            <a:off x="5760720" y="5346700"/>
            <a:ext cx="843280" cy="259079"/>
          </a:xfrm>
          <a:prstGeom prst="rect">
            <a:avLst/>
          </a:prstGeom>
          <a:ln w="9344">
            <a:solidFill>
              <a:srgbClr val="EC171D"/>
            </a:solidFill>
          </a:ln>
        </p:spPr>
        <p:txBody>
          <a:bodyPr vert="horz" wrap="square" lIns="0" tIns="0" rIns="0" bIns="0" rtlCol="0">
            <a:spAutoFit/>
          </a:bodyPr>
          <a:lstStyle/>
          <a:p>
            <a:pPr>
              <a:lnSpc>
                <a:spcPct val="100000"/>
              </a:lnSpc>
            </a:pPr>
            <a:r>
              <a:rPr sz="1700" dirty="0">
                <a:latin typeface="Arial"/>
                <a:cs typeface="Arial"/>
              </a:rPr>
              <a:t>3.</a:t>
            </a:r>
            <a:r>
              <a:rPr sz="1700" spc="-100" dirty="0">
                <a:latin typeface="Arial"/>
                <a:cs typeface="Arial"/>
              </a:rPr>
              <a:t> </a:t>
            </a:r>
            <a:r>
              <a:rPr sz="1700" dirty="0">
                <a:latin typeface="Arial"/>
                <a:cs typeface="Arial"/>
              </a:rPr>
              <a:t>Upcall</a:t>
            </a:r>
            <a:endParaRPr sz="1700">
              <a:latin typeface="Arial"/>
              <a:cs typeface="Arial"/>
            </a:endParaRPr>
          </a:p>
        </p:txBody>
      </p:sp>
      <p:sp>
        <p:nvSpPr>
          <p:cNvPr id="42" name="object 42"/>
          <p:cNvSpPr/>
          <p:nvPr/>
        </p:nvSpPr>
        <p:spPr>
          <a:xfrm>
            <a:off x="6069271" y="4676080"/>
            <a:ext cx="128388" cy="207128"/>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6134100" y="4870450"/>
            <a:ext cx="1270" cy="361950"/>
          </a:xfrm>
          <a:custGeom>
            <a:avLst/>
            <a:gdLst/>
            <a:ahLst/>
            <a:cxnLst/>
            <a:rect l="l" t="t" r="r" b="b"/>
            <a:pathLst>
              <a:path w="1270" h="361950">
                <a:moveTo>
                  <a:pt x="0" y="361950"/>
                </a:moveTo>
                <a:lnTo>
                  <a:pt x="1270" y="0"/>
                </a:lnTo>
              </a:path>
            </a:pathLst>
          </a:custGeom>
          <a:ln w="25518">
            <a:solidFill>
              <a:srgbClr val="EC171D"/>
            </a:solidFill>
          </a:ln>
        </p:spPr>
        <p:txBody>
          <a:bodyPr wrap="square" lIns="0" tIns="0" rIns="0" bIns="0" rtlCol="0"/>
          <a:lstStyle/>
          <a:p>
            <a:endParaRPr/>
          </a:p>
        </p:txBody>
      </p:sp>
      <p:sp>
        <p:nvSpPr>
          <p:cNvPr id="44" name="object 44"/>
          <p:cNvSpPr txBox="1"/>
          <p:nvPr/>
        </p:nvSpPr>
        <p:spPr>
          <a:xfrm>
            <a:off x="7443469" y="5346700"/>
            <a:ext cx="1464310" cy="259079"/>
          </a:xfrm>
          <a:prstGeom prst="rect">
            <a:avLst/>
          </a:prstGeom>
          <a:ln w="9344">
            <a:solidFill>
              <a:srgbClr val="EC171D"/>
            </a:solidFill>
          </a:ln>
        </p:spPr>
        <p:txBody>
          <a:bodyPr vert="horz" wrap="square" lIns="0" tIns="0" rIns="0" bIns="0" rtlCol="0">
            <a:spAutoFit/>
          </a:bodyPr>
          <a:lstStyle/>
          <a:p>
            <a:pPr>
              <a:lnSpc>
                <a:spcPct val="100000"/>
              </a:lnSpc>
            </a:pPr>
            <a:r>
              <a:rPr sz="1700" dirty="0">
                <a:latin typeface="Arial"/>
                <a:cs typeface="Arial"/>
              </a:rPr>
              <a:t>5. </a:t>
            </a:r>
            <a:r>
              <a:rPr sz="1700" spc="-5" dirty="0">
                <a:latin typeface="Arial"/>
                <a:cs typeface="Arial"/>
              </a:rPr>
              <a:t>Return</a:t>
            </a:r>
            <a:r>
              <a:rPr sz="1700" spc="-90" dirty="0">
                <a:latin typeface="Arial"/>
                <a:cs typeface="Arial"/>
              </a:rPr>
              <a:t> </a:t>
            </a:r>
            <a:r>
              <a:rPr sz="1700" spc="-5" dirty="0">
                <a:latin typeface="Arial"/>
                <a:cs typeface="Arial"/>
              </a:rPr>
              <a:t>(trap)</a:t>
            </a:r>
            <a:endParaRPr sz="1700">
              <a:latin typeface="Arial"/>
              <a:cs typeface="Arial"/>
            </a:endParaRPr>
          </a:p>
        </p:txBody>
      </p:sp>
      <p:sp>
        <p:nvSpPr>
          <p:cNvPr id="45" name="object 45"/>
          <p:cNvSpPr/>
          <p:nvPr/>
        </p:nvSpPr>
        <p:spPr>
          <a:xfrm>
            <a:off x="7308791" y="4857691"/>
            <a:ext cx="128388" cy="231258"/>
          </a:xfrm>
          <a:prstGeom prst="rect">
            <a:avLst/>
          </a:prstGeom>
          <a:blipFill>
            <a:blip r:embed="rId5" cstate="print"/>
            <a:stretch>
              <a:fillRect/>
            </a:stretch>
          </a:blipFill>
        </p:spPr>
        <p:txBody>
          <a:bodyPr wrap="square" lIns="0" tIns="0" rIns="0" bIns="0" rtlCol="0"/>
          <a:lstStyle/>
          <a:p>
            <a:endParaRPr/>
          </a:p>
        </p:txBody>
      </p:sp>
      <p:sp>
        <p:nvSpPr>
          <p:cNvPr id="46" name="object 46"/>
          <p:cNvSpPr/>
          <p:nvPr/>
        </p:nvSpPr>
        <p:spPr>
          <a:xfrm>
            <a:off x="7373619" y="4533900"/>
            <a:ext cx="2540" cy="336550"/>
          </a:xfrm>
          <a:custGeom>
            <a:avLst/>
            <a:gdLst/>
            <a:ahLst/>
            <a:cxnLst/>
            <a:rect l="l" t="t" r="r" b="b"/>
            <a:pathLst>
              <a:path w="2540" h="336550">
                <a:moveTo>
                  <a:pt x="0" y="0"/>
                </a:moveTo>
                <a:lnTo>
                  <a:pt x="2539" y="336550"/>
                </a:lnTo>
              </a:path>
            </a:pathLst>
          </a:custGeom>
          <a:ln w="25518">
            <a:solidFill>
              <a:srgbClr val="EC171D"/>
            </a:solidFill>
          </a:ln>
        </p:spPr>
        <p:txBody>
          <a:bodyPr wrap="square" lIns="0" tIns="0" rIns="0" bIns="0" rtlCol="0"/>
          <a:lstStyle/>
          <a:p>
            <a:endParaRPr/>
          </a:p>
        </p:txBody>
      </p:sp>
      <p:sp>
        <p:nvSpPr>
          <p:cNvPr id="47" name="object 47"/>
          <p:cNvSpPr txBox="1"/>
          <p:nvPr/>
        </p:nvSpPr>
        <p:spPr>
          <a:xfrm>
            <a:off x="3023870" y="5346700"/>
            <a:ext cx="1611630" cy="259079"/>
          </a:xfrm>
          <a:prstGeom prst="rect">
            <a:avLst/>
          </a:prstGeom>
          <a:ln w="9344">
            <a:solidFill>
              <a:srgbClr val="EC171D"/>
            </a:solidFill>
          </a:ln>
        </p:spPr>
        <p:txBody>
          <a:bodyPr vert="horz" wrap="square" lIns="0" tIns="0" rIns="0" bIns="0" rtlCol="0">
            <a:spAutoFit/>
          </a:bodyPr>
          <a:lstStyle/>
          <a:p>
            <a:pPr>
              <a:lnSpc>
                <a:spcPct val="100000"/>
              </a:lnSpc>
            </a:pPr>
            <a:r>
              <a:rPr sz="1700" dirty="0">
                <a:latin typeface="Arial"/>
                <a:cs typeface="Arial"/>
              </a:rPr>
              <a:t>2. Trap </a:t>
            </a:r>
            <a:r>
              <a:rPr sz="1700" spc="-5" dirty="0">
                <a:latin typeface="Arial"/>
                <a:cs typeface="Arial"/>
              </a:rPr>
              <a:t>to</a:t>
            </a:r>
            <a:r>
              <a:rPr sz="1700" spc="-90" dirty="0">
                <a:latin typeface="Arial"/>
                <a:cs typeface="Arial"/>
              </a:rPr>
              <a:t> </a:t>
            </a:r>
            <a:r>
              <a:rPr sz="1700" spc="-5" dirty="0">
                <a:latin typeface="Arial"/>
                <a:cs typeface="Arial"/>
              </a:rPr>
              <a:t>Kernel</a:t>
            </a:r>
            <a:endParaRPr sz="1700">
              <a:latin typeface="Arial"/>
              <a:cs typeface="Arial"/>
            </a:endParaRPr>
          </a:p>
        </p:txBody>
      </p:sp>
      <p:sp>
        <p:nvSpPr>
          <p:cNvPr id="48" name="object 48"/>
          <p:cNvSpPr/>
          <p:nvPr/>
        </p:nvSpPr>
        <p:spPr>
          <a:xfrm>
            <a:off x="3588960" y="4960560"/>
            <a:ext cx="179188" cy="207128"/>
          </a:xfrm>
          <a:prstGeom prst="rect">
            <a:avLst/>
          </a:prstGeom>
          <a:blipFill>
            <a:blip r:embed="rId6" cstate="print"/>
            <a:stretch>
              <a:fillRect/>
            </a:stretch>
          </a:blipFill>
        </p:spPr>
        <p:txBody>
          <a:bodyPr wrap="square" lIns="0" tIns="0" rIns="0" bIns="0" rtlCol="0"/>
          <a:lstStyle/>
          <a:p>
            <a:endParaRPr/>
          </a:p>
        </p:txBody>
      </p:sp>
      <p:sp>
        <p:nvSpPr>
          <p:cNvPr id="49" name="object 49"/>
          <p:cNvSpPr/>
          <p:nvPr/>
        </p:nvSpPr>
        <p:spPr>
          <a:xfrm>
            <a:off x="3368040" y="4611370"/>
            <a:ext cx="259079" cy="361950"/>
          </a:xfrm>
          <a:custGeom>
            <a:avLst/>
            <a:gdLst/>
            <a:ahLst/>
            <a:cxnLst/>
            <a:rect l="l" t="t" r="r" b="b"/>
            <a:pathLst>
              <a:path w="259079" h="361950">
                <a:moveTo>
                  <a:pt x="0" y="0"/>
                </a:moveTo>
                <a:lnTo>
                  <a:pt x="259080" y="361949"/>
                </a:lnTo>
              </a:path>
            </a:pathLst>
          </a:custGeom>
          <a:ln w="25518">
            <a:solidFill>
              <a:srgbClr val="EC171D"/>
            </a:solidFill>
          </a:ln>
        </p:spPr>
        <p:txBody>
          <a:bodyPr wrap="square" lIns="0" tIns="0" rIns="0" bIns="0" rtlCol="0"/>
          <a:lstStyle/>
          <a:p>
            <a:endParaRPr/>
          </a:p>
        </p:txBody>
      </p:sp>
      <p:sp>
        <p:nvSpPr>
          <p:cNvPr id="50" name="object 50"/>
          <p:cNvSpPr txBox="1"/>
          <p:nvPr/>
        </p:nvSpPr>
        <p:spPr>
          <a:xfrm>
            <a:off x="481330" y="1220470"/>
            <a:ext cx="131127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3300"/>
                </a:solidFill>
                <a:latin typeface="Arial"/>
                <a:cs typeface="Arial"/>
              </a:rPr>
              <a:t>Figure</a:t>
            </a:r>
            <a:r>
              <a:rPr sz="2000" spc="-75" dirty="0">
                <a:solidFill>
                  <a:srgbClr val="FF3300"/>
                </a:solidFill>
                <a:latin typeface="Arial"/>
                <a:cs typeface="Arial"/>
              </a:rPr>
              <a:t> </a:t>
            </a:r>
            <a:r>
              <a:rPr sz="2000" spc="-5" dirty="0">
                <a:solidFill>
                  <a:srgbClr val="FF3300"/>
                </a:solidFill>
                <a:latin typeface="Arial"/>
                <a:cs typeface="Arial"/>
              </a:rPr>
              <a:t>6.13</a:t>
            </a:r>
            <a:endParaRPr sz="2000">
              <a:latin typeface="Arial"/>
              <a:cs typeface="Arial"/>
            </a:endParaRPr>
          </a:p>
        </p:txBody>
      </p:sp>
      <p:sp>
        <p:nvSpPr>
          <p:cNvPr id="51" name="object 51"/>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3" name="object 3"/>
          <p:cNvSpPr txBox="1">
            <a:spLocks noGrp="1"/>
          </p:cNvSpPr>
          <p:nvPr>
            <p:ph type="title"/>
          </p:nvPr>
        </p:nvSpPr>
        <p:spPr>
          <a:xfrm>
            <a:off x="516890" y="477520"/>
            <a:ext cx="5327015" cy="452120"/>
          </a:xfrm>
          <a:prstGeom prst="rect">
            <a:avLst/>
          </a:prstGeom>
        </p:spPr>
        <p:txBody>
          <a:bodyPr vert="horz" wrap="square" lIns="0" tIns="12700" rIns="0" bIns="0" rtlCol="0">
            <a:spAutoFit/>
          </a:bodyPr>
          <a:lstStyle/>
          <a:p>
            <a:pPr marL="12700">
              <a:lnSpc>
                <a:spcPct val="100000"/>
              </a:lnSpc>
              <a:spcBef>
                <a:spcPts val="100"/>
              </a:spcBef>
            </a:pPr>
            <a:r>
              <a:rPr sz="2800" spc="-5" dirty="0"/>
              <a:t>Monolithic kernel </a:t>
            </a:r>
            <a:r>
              <a:rPr sz="2800" dirty="0"/>
              <a:t>and</a:t>
            </a:r>
            <a:r>
              <a:rPr sz="2800" spc="-5" dirty="0"/>
              <a:t> microkernel</a:t>
            </a:r>
            <a:endParaRPr sz="2800"/>
          </a:p>
        </p:txBody>
      </p:sp>
      <p:sp>
        <p:nvSpPr>
          <p:cNvPr id="4" name="object 4"/>
          <p:cNvSpPr txBox="1"/>
          <p:nvPr/>
        </p:nvSpPr>
        <p:spPr>
          <a:xfrm>
            <a:off x="556259" y="1304290"/>
            <a:ext cx="117792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3300"/>
                </a:solidFill>
                <a:latin typeface="Arial"/>
                <a:cs typeface="Arial"/>
              </a:rPr>
              <a:t>Figure</a:t>
            </a:r>
            <a:r>
              <a:rPr sz="1800" spc="-55" dirty="0">
                <a:solidFill>
                  <a:srgbClr val="FF3300"/>
                </a:solidFill>
                <a:latin typeface="Arial"/>
                <a:cs typeface="Arial"/>
              </a:rPr>
              <a:t> </a:t>
            </a:r>
            <a:r>
              <a:rPr sz="1800" spc="-10" dirty="0">
                <a:solidFill>
                  <a:srgbClr val="FF3300"/>
                </a:solidFill>
                <a:latin typeface="Arial"/>
                <a:cs typeface="Arial"/>
              </a:rPr>
              <a:t>6.15</a:t>
            </a:r>
            <a:endParaRPr sz="1800">
              <a:latin typeface="Arial"/>
              <a:cs typeface="Arial"/>
            </a:endParaRPr>
          </a:p>
        </p:txBody>
      </p:sp>
      <p:sp>
        <p:nvSpPr>
          <p:cNvPr id="5" name="object 5"/>
          <p:cNvSpPr/>
          <p:nvPr/>
        </p:nvSpPr>
        <p:spPr>
          <a:xfrm>
            <a:off x="5533390" y="2527300"/>
            <a:ext cx="485140" cy="483870"/>
          </a:xfrm>
          <a:custGeom>
            <a:avLst/>
            <a:gdLst/>
            <a:ahLst/>
            <a:cxnLst/>
            <a:rect l="l" t="t" r="r" b="b"/>
            <a:pathLst>
              <a:path w="485139" h="483869">
                <a:moveTo>
                  <a:pt x="485139" y="0"/>
                </a:moveTo>
                <a:lnTo>
                  <a:pt x="0" y="0"/>
                </a:lnTo>
                <a:lnTo>
                  <a:pt x="0" y="483870"/>
                </a:lnTo>
                <a:lnTo>
                  <a:pt x="485139" y="483870"/>
                </a:lnTo>
                <a:lnTo>
                  <a:pt x="485139" y="0"/>
                </a:lnTo>
                <a:close/>
              </a:path>
            </a:pathLst>
          </a:custGeom>
          <a:solidFill>
            <a:srgbClr val="D8A972"/>
          </a:solidFill>
        </p:spPr>
        <p:txBody>
          <a:bodyPr wrap="square" lIns="0" tIns="0" rIns="0" bIns="0" rtlCol="0"/>
          <a:lstStyle/>
          <a:p>
            <a:endParaRPr/>
          </a:p>
        </p:txBody>
      </p:sp>
      <p:sp>
        <p:nvSpPr>
          <p:cNvPr id="6" name="object 6"/>
          <p:cNvSpPr/>
          <p:nvPr/>
        </p:nvSpPr>
        <p:spPr>
          <a:xfrm>
            <a:off x="2189479" y="2114550"/>
            <a:ext cx="485140" cy="486409"/>
          </a:xfrm>
          <a:custGeom>
            <a:avLst/>
            <a:gdLst/>
            <a:ahLst/>
            <a:cxnLst/>
            <a:rect l="l" t="t" r="r" b="b"/>
            <a:pathLst>
              <a:path w="485139" h="486410">
                <a:moveTo>
                  <a:pt x="485139" y="0"/>
                </a:moveTo>
                <a:lnTo>
                  <a:pt x="0" y="0"/>
                </a:lnTo>
                <a:lnTo>
                  <a:pt x="0" y="486410"/>
                </a:lnTo>
                <a:lnTo>
                  <a:pt x="485139" y="486410"/>
                </a:lnTo>
                <a:lnTo>
                  <a:pt x="485139" y="0"/>
                </a:lnTo>
                <a:close/>
              </a:path>
            </a:pathLst>
          </a:custGeom>
          <a:solidFill>
            <a:srgbClr val="D8A972"/>
          </a:solidFill>
        </p:spPr>
        <p:txBody>
          <a:bodyPr wrap="square" lIns="0" tIns="0" rIns="0" bIns="0" rtlCol="0"/>
          <a:lstStyle/>
          <a:p>
            <a:endParaRPr/>
          </a:p>
        </p:txBody>
      </p:sp>
      <p:sp>
        <p:nvSpPr>
          <p:cNvPr id="7" name="object 7"/>
          <p:cNvSpPr txBox="1"/>
          <p:nvPr/>
        </p:nvSpPr>
        <p:spPr>
          <a:xfrm>
            <a:off x="3092450" y="3533140"/>
            <a:ext cx="139128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Monolithic</a:t>
            </a:r>
            <a:r>
              <a:rPr sz="1400" spc="-45" dirty="0">
                <a:latin typeface="Arial"/>
                <a:cs typeface="Arial"/>
              </a:rPr>
              <a:t> </a:t>
            </a:r>
            <a:r>
              <a:rPr sz="1400" spc="-5" dirty="0">
                <a:latin typeface="Arial"/>
                <a:cs typeface="Arial"/>
              </a:rPr>
              <a:t>Kernel</a:t>
            </a:r>
            <a:endParaRPr sz="1400">
              <a:latin typeface="Arial"/>
              <a:cs typeface="Arial"/>
            </a:endParaRPr>
          </a:p>
        </p:txBody>
      </p:sp>
      <p:sp>
        <p:nvSpPr>
          <p:cNvPr id="8" name="object 8"/>
          <p:cNvSpPr/>
          <p:nvPr/>
        </p:nvSpPr>
        <p:spPr>
          <a:xfrm>
            <a:off x="2189479" y="2694939"/>
            <a:ext cx="3007360" cy="655320"/>
          </a:xfrm>
          <a:custGeom>
            <a:avLst/>
            <a:gdLst/>
            <a:ahLst/>
            <a:cxnLst/>
            <a:rect l="l" t="t" r="r" b="b"/>
            <a:pathLst>
              <a:path w="3007360" h="655320">
                <a:moveTo>
                  <a:pt x="3007360" y="0"/>
                </a:moveTo>
                <a:lnTo>
                  <a:pt x="0" y="0"/>
                </a:lnTo>
                <a:lnTo>
                  <a:pt x="0" y="655320"/>
                </a:lnTo>
                <a:lnTo>
                  <a:pt x="3007360" y="655320"/>
                </a:lnTo>
                <a:lnTo>
                  <a:pt x="3007360" y="0"/>
                </a:lnTo>
                <a:close/>
              </a:path>
            </a:pathLst>
          </a:custGeom>
          <a:solidFill>
            <a:srgbClr val="FFDB99"/>
          </a:solidFill>
        </p:spPr>
        <p:txBody>
          <a:bodyPr wrap="square" lIns="0" tIns="0" rIns="0" bIns="0" rtlCol="0"/>
          <a:lstStyle/>
          <a:p>
            <a:endParaRPr/>
          </a:p>
        </p:txBody>
      </p:sp>
      <p:sp>
        <p:nvSpPr>
          <p:cNvPr id="9" name="object 9"/>
          <p:cNvSpPr txBox="1"/>
          <p:nvPr/>
        </p:nvSpPr>
        <p:spPr>
          <a:xfrm>
            <a:off x="6569709" y="3531870"/>
            <a:ext cx="94615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Microkernel</a:t>
            </a:r>
            <a:endParaRPr sz="1400">
              <a:latin typeface="Arial"/>
              <a:cs typeface="Arial"/>
            </a:endParaRPr>
          </a:p>
        </p:txBody>
      </p:sp>
      <p:sp>
        <p:nvSpPr>
          <p:cNvPr id="10" name="object 10"/>
          <p:cNvSpPr txBox="1"/>
          <p:nvPr/>
        </p:nvSpPr>
        <p:spPr>
          <a:xfrm>
            <a:off x="3966209" y="2879090"/>
            <a:ext cx="362585" cy="238760"/>
          </a:xfrm>
          <a:prstGeom prst="rect">
            <a:avLst/>
          </a:prstGeom>
        </p:spPr>
        <p:txBody>
          <a:bodyPr vert="horz" wrap="square" lIns="0" tIns="12700" rIns="0" bIns="0" rtlCol="0">
            <a:spAutoFit/>
          </a:bodyPr>
          <a:lstStyle/>
          <a:p>
            <a:pPr>
              <a:lnSpc>
                <a:spcPct val="100000"/>
              </a:lnSpc>
              <a:spcBef>
                <a:spcPts val="100"/>
              </a:spcBef>
            </a:pPr>
            <a:r>
              <a:rPr sz="1400" dirty="0">
                <a:latin typeface="Arial"/>
                <a:cs typeface="Arial"/>
              </a:rPr>
              <a:t>.</a:t>
            </a:r>
            <a:r>
              <a:rPr sz="1400" spc="10" dirty="0">
                <a:latin typeface="Arial"/>
                <a:cs typeface="Arial"/>
              </a:rPr>
              <a:t>.</a:t>
            </a:r>
            <a:r>
              <a:rPr sz="1400" dirty="0">
                <a:latin typeface="Arial"/>
                <a:cs typeface="Arial"/>
              </a:rPr>
              <a:t>.</a:t>
            </a:r>
            <a:r>
              <a:rPr sz="1400" spc="10" dirty="0">
                <a:latin typeface="Arial"/>
                <a:cs typeface="Arial"/>
              </a:rPr>
              <a:t>..</a:t>
            </a:r>
            <a:r>
              <a:rPr sz="1400" dirty="0">
                <a:latin typeface="Arial"/>
                <a:cs typeface="Arial"/>
              </a:rPr>
              <a:t>..</a:t>
            </a:r>
            <a:endParaRPr sz="1400">
              <a:latin typeface="Arial"/>
              <a:cs typeface="Arial"/>
            </a:endParaRPr>
          </a:p>
        </p:txBody>
      </p:sp>
      <p:sp>
        <p:nvSpPr>
          <p:cNvPr id="11" name="object 11"/>
          <p:cNvSpPr txBox="1"/>
          <p:nvPr/>
        </p:nvSpPr>
        <p:spPr>
          <a:xfrm>
            <a:off x="2863850" y="2241550"/>
            <a:ext cx="37655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a:cs typeface="Arial"/>
              </a:rPr>
              <a:t>.</a:t>
            </a:r>
            <a:r>
              <a:rPr sz="1400" dirty="0">
                <a:latin typeface="Arial"/>
                <a:cs typeface="Arial"/>
              </a:rPr>
              <a:t>.</a:t>
            </a:r>
            <a:r>
              <a:rPr sz="1400" spc="10" dirty="0">
                <a:latin typeface="Arial"/>
                <a:cs typeface="Arial"/>
              </a:rPr>
              <a:t>..</a:t>
            </a:r>
            <a:r>
              <a:rPr sz="1400" dirty="0">
                <a:latin typeface="Arial"/>
                <a:cs typeface="Arial"/>
              </a:rPr>
              <a:t>.</a:t>
            </a:r>
            <a:r>
              <a:rPr sz="1400" spc="10" dirty="0">
                <a:latin typeface="Arial"/>
                <a:cs typeface="Arial"/>
              </a:rPr>
              <a:t>.</a:t>
            </a:r>
            <a:r>
              <a:rPr sz="1400" dirty="0">
                <a:latin typeface="Arial"/>
                <a:cs typeface="Arial"/>
              </a:rPr>
              <a:t>.</a:t>
            </a:r>
            <a:endParaRPr sz="1400">
              <a:latin typeface="Arial"/>
              <a:cs typeface="Arial"/>
            </a:endParaRPr>
          </a:p>
        </p:txBody>
      </p:sp>
      <p:sp>
        <p:nvSpPr>
          <p:cNvPr id="12" name="object 12"/>
          <p:cNvSpPr/>
          <p:nvPr/>
        </p:nvSpPr>
        <p:spPr>
          <a:xfrm>
            <a:off x="2244089" y="2152650"/>
            <a:ext cx="393700" cy="392430"/>
          </a:xfrm>
          <a:custGeom>
            <a:avLst/>
            <a:gdLst/>
            <a:ahLst/>
            <a:cxnLst/>
            <a:rect l="l" t="t" r="r" b="b"/>
            <a:pathLst>
              <a:path w="393700" h="392430">
                <a:moveTo>
                  <a:pt x="196850" y="0"/>
                </a:moveTo>
                <a:lnTo>
                  <a:pt x="150756" y="5039"/>
                </a:lnTo>
                <a:lnTo>
                  <a:pt x="108949" y="19475"/>
                </a:lnTo>
                <a:lnTo>
                  <a:pt x="72452" y="42287"/>
                </a:lnTo>
                <a:lnTo>
                  <a:pt x="42287" y="72452"/>
                </a:lnTo>
                <a:lnTo>
                  <a:pt x="19475" y="108949"/>
                </a:lnTo>
                <a:lnTo>
                  <a:pt x="5039" y="150756"/>
                </a:lnTo>
                <a:lnTo>
                  <a:pt x="0" y="196850"/>
                </a:lnTo>
                <a:lnTo>
                  <a:pt x="5039" y="242473"/>
                </a:lnTo>
                <a:lnTo>
                  <a:pt x="19475" y="283943"/>
                </a:lnTo>
                <a:lnTo>
                  <a:pt x="42287" y="320214"/>
                </a:lnTo>
                <a:lnTo>
                  <a:pt x="72452" y="350242"/>
                </a:lnTo>
                <a:lnTo>
                  <a:pt x="108949" y="372983"/>
                </a:lnTo>
                <a:lnTo>
                  <a:pt x="150756" y="387394"/>
                </a:lnTo>
                <a:lnTo>
                  <a:pt x="196850" y="392429"/>
                </a:lnTo>
                <a:lnTo>
                  <a:pt x="242544" y="387394"/>
                </a:lnTo>
                <a:lnTo>
                  <a:pt x="284194" y="372983"/>
                </a:lnTo>
                <a:lnTo>
                  <a:pt x="320713" y="350242"/>
                </a:lnTo>
                <a:lnTo>
                  <a:pt x="351012" y="320214"/>
                </a:lnTo>
                <a:lnTo>
                  <a:pt x="374002" y="283943"/>
                </a:lnTo>
                <a:lnTo>
                  <a:pt x="388594" y="242473"/>
                </a:lnTo>
                <a:lnTo>
                  <a:pt x="393700" y="196850"/>
                </a:lnTo>
                <a:lnTo>
                  <a:pt x="388594" y="150756"/>
                </a:lnTo>
                <a:lnTo>
                  <a:pt x="374002" y="108949"/>
                </a:lnTo>
                <a:lnTo>
                  <a:pt x="351012" y="72452"/>
                </a:lnTo>
                <a:lnTo>
                  <a:pt x="320713" y="42287"/>
                </a:lnTo>
                <a:lnTo>
                  <a:pt x="284194" y="19475"/>
                </a:lnTo>
                <a:lnTo>
                  <a:pt x="242544" y="5039"/>
                </a:lnTo>
                <a:lnTo>
                  <a:pt x="196850" y="0"/>
                </a:lnTo>
                <a:close/>
              </a:path>
            </a:pathLst>
          </a:custGeom>
          <a:solidFill>
            <a:srgbClr val="FFFFFF"/>
          </a:solidFill>
        </p:spPr>
        <p:txBody>
          <a:bodyPr wrap="square" lIns="0" tIns="0" rIns="0" bIns="0" rtlCol="0"/>
          <a:lstStyle/>
          <a:p>
            <a:endParaRPr/>
          </a:p>
        </p:txBody>
      </p:sp>
      <p:sp>
        <p:nvSpPr>
          <p:cNvPr id="13" name="object 13"/>
          <p:cNvSpPr/>
          <p:nvPr/>
        </p:nvSpPr>
        <p:spPr>
          <a:xfrm>
            <a:off x="2244089" y="2152650"/>
            <a:ext cx="393700" cy="392430"/>
          </a:xfrm>
          <a:custGeom>
            <a:avLst/>
            <a:gdLst/>
            <a:ahLst/>
            <a:cxnLst/>
            <a:rect l="l" t="t" r="r" b="b"/>
            <a:pathLst>
              <a:path w="393700" h="392430">
                <a:moveTo>
                  <a:pt x="196850" y="0"/>
                </a:moveTo>
                <a:lnTo>
                  <a:pt x="242544" y="5039"/>
                </a:lnTo>
                <a:lnTo>
                  <a:pt x="284194" y="19475"/>
                </a:lnTo>
                <a:lnTo>
                  <a:pt x="320713" y="42287"/>
                </a:lnTo>
                <a:lnTo>
                  <a:pt x="351012" y="72452"/>
                </a:lnTo>
                <a:lnTo>
                  <a:pt x="374002" y="108949"/>
                </a:lnTo>
                <a:lnTo>
                  <a:pt x="388594" y="150756"/>
                </a:lnTo>
                <a:lnTo>
                  <a:pt x="393700" y="196850"/>
                </a:lnTo>
                <a:lnTo>
                  <a:pt x="388594" y="242473"/>
                </a:lnTo>
                <a:lnTo>
                  <a:pt x="374002" y="283943"/>
                </a:lnTo>
                <a:lnTo>
                  <a:pt x="351012" y="320214"/>
                </a:lnTo>
                <a:lnTo>
                  <a:pt x="320713" y="350242"/>
                </a:lnTo>
                <a:lnTo>
                  <a:pt x="284194" y="372983"/>
                </a:lnTo>
                <a:lnTo>
                  <a:pt x="242544" y="387394"/>
                </a:lnTo>
                <a:lnTo>
                  <a:pt x="196850" y="392429"/>
                </a:lnTo>
                <a:lnTo>
                  <a:pt x="150756" y="387394"/>
                </a:lnTo>
                <a:lnTo>
                  <a:pt x="108949" y="372983"/>
                </a:lnTo>
                <a:lnTo>
                  <a:pt x="72452" y="350242"/>
                </a:lnTo>
                <a:lnTo>
                  <a:pt x="42287" y="320214"/>
                </a:lnTo>
                <a:lnTo>
                  <a:pt x="19475" y="283943"/>
                </a:lnTo>
                <a:lnTo>
                  <a:pt x="5039" y="242473"/>
                </a:lnTo>
                <a:lnTo>
                  <a:pt x="0" y="196850"/>
                </a:lnTo>
                <a:lnTo>
                  <a:pt x="5039" y="150756"/>
                </a:lnTo>
                <a:lnTo>
                  <a:pt x="19475" y="108949"/>
                </a:lnTo>
                <a:lnTo>
                  <a:pt x="42287" y="72452"/>
                </a:lnTo>
                <a:lnTo>
                  <a:pt x="72452" y="42287"/>
                </a:lnTo>
                <a:lnTo>
                  <a:pt x="108949" y="19475"/>
                </a:lnTo>
                <a:lnTo>
                  <a:pt x="150756" y="5039"/>
                </a:lnTo>
                <a:lnTo>
                  <a:pt x="196850" y="0"/>
                </a:lnTo>
                <a:close/>
              </a:path>
            </a:pathLst>
          </a:custGeom>
          <a:ln w="25518">
            <a:solidFill>
              <a:srgbClr val="000000"/>
            </a:solidFill>
          </a:ln>
        </p:spPr>
        <p:txBody>
          <a:bodyPr wrap="square" lIns="0" tIns="0" rIns="0" bIns="0" rtlCol="0"/>
          <a:lstStyle/>
          <a:p>
            <a:endParaRPr/>
          </a:p>
        </p:txBody>
      </p:sp>
      <p:sp>
        <p:nvSpPr>
          <p:cNvPr id="14" name="object 14"/>
          <p:cNvSpPr/>
          <p:nvPr/>
        </p:nvSpPr>
        <p:spPr>
          <a:xfrm>
            <a:off x="2244089" y="215265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15" name="object 15"/>
          <p:cNvSpPr/>
          <p:nvPr/>
        </p:nvSpPr>
        <p:spPr>
          <a:xfrm>
            <a:off x="2637789" y="254635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16" name="object 16"/>
          <p:cNvSpPr txBox="1"/>
          <p:nvPr/>
        </p:nvSpPr>
        <p:spPr>
          <a:xfrm>
            <a:off x="2189479" y="2298700"/>
            <a:ext cx="448309" cy="238760"/>
          </a:xfrm>
          <a:prstGeom prst="rect">
            <a:avLst/>
          </a:prstGeom>
        </p:spPr>
        <p:txBody>
          <a:bodyPr vert="horz" wrap="square" lIns="0" tIns="12700" rIns="0" bIns="0" rtlCol="0">
            <a:spAutoFit/>
          </a:bodyPr>
          <a:lstStyle/>
          <a:p>
            <a:pPr marL="165100">
              <a:lnSpc>
                <a:spcPct val="100000"/>
              </a:lnSpc>
              <a:spcBef>
                <a:spcPts val="100"/>
              </a:spcBef>
            </a:pPr>
            <a:r>
              <a:rPr sz="1400" spc="-5" dirty="0">
                <a:latin typeface="Arial"/>
                <a:cs typeface="Arial"/>
              </a:rPr>
              <a:t>S4</a:t>
            </a:r>
            <a:endParaRPr sz="1400">
              <a:latin typeface="Arial"/>
              <a:cs typeface="Arial"/>
            </a:endParaRPr>
          </a:p>
        </p:txBody>
      </p:sp>
      <p:sp>
        <p:nvSpPr>
          <p:cNvPr id="17" name="object 17"/>
          <p:cNvSpPr/>
          <p:nvPr/>
        </p:nvSpPr>
        <p:spPr>
          <a:xfrm>
            <a:off x="5589270" y="2583179"/>
            <a:ext cx="392430" cy="391160"/>
          </a:xfrm>
          <a:custGeom>
            <a:avLst/>
            <a:gdLst/>
            <a:ahLst/>
            <a:cxnLst/>
            <a:rect l="l" t="t" r="r" b="b"/>
            <a:pathLst>
              <a:path w="392429" h="391160">
                <a:moveTo>
                  <a:pt x="196850" y="0"/>
                </a:moveTo>
                <a:lnTo>
                  <a:pt x="150756" y="4968"/>
                </a:lnTo>
                <a:lnTo>
                  <a:pt x="108949" y="19224"/>
                </a:lnTo>
                <a:lnTo>
                  <a:pt x="72452" y="41787"/>
                </a:lnTo>
                <a:lnTo>
                  <a:pt x="42287" y="71682"/>
                </a:lnTo>
                <a:lnTo>
                  <a:pt x="19475" y="107931"/>
                </a:lnTo>
                <a:lnTo>
                  <a:pt x="5039" y="149556"/>
                </a:lnTo>
                <a:lnTo>
                  <a:pt x="0" y="195580"/>
                </a:lnTo>
                <a:lnTo>
                  <a:pt x="5039" y="241203"/>
                </a:lnTo>
                <a:lnTo>
                  <a:pt x="19475" y="282673"/>
                </a:lnTo>
                <a:lnTo>
                  <a:pt x="42287" y="318944"/>
                </a:lnTo>
                <a:lnTo>
                  <a:pt x="72452" y="348972"/>
                </a:lnTo>
                <a:lnTo>
                  <a:pt x="108949" y="371713"/>
                </a:lnTo>
                <a:lnTo>
                  <a:pt x="150756" y="386124"/>
                </a:lnTo>
                <a:lnTo>
                  <a:pt x="196850" y="391160"/>
                </a:lnTo>
                <a:lnTo>
                  <a:pt x="242473" y="386124"/>
                </a:lnTo>
                <a:lnTo>
                  <a:pt x="283943" y="371713"/>
                </a:lnTo>
                <a:lnTo>
                  <a:pt x="320214" y="348972"/>
                </a:lnTo>
                <a:lnTo>
                  <a:pt x="350242" y="318944"/>
                </a:lnTo>
                <a:lnTo>
                  <a:pt x="372983" y="282673"/>
                </a:lnTo>
                <a:lnTo>
                  <a:pt x="387394" y="241203"/>
                </a:lnTo>
                <a:lnTo>
                  <a:pt x="392429" y="195580"/>
                </a:lnTo>
                <a:lnTo>
                  <a:pt x="387394" y="149556"/>
                </a:lnTo>
                <a:lnTo>
                  <a:pt x="372983" y="107931"/>
                </a:lnTo>
                <a:lnTo>
                  <a:pt x="350242" y="71682"/>
                </a:lnTo>
                <a:lnTo>
                  <a:pt x="320214" y="41787"/>
                </a:lnTo>
                <a:lnTo>
                  <a:pt x="283943" y="19224"/>
                </a:lnTo>
                <a:lnTo>
                  <a:pt x="242473" y="4968"/>
                </a:lnTo>
                <a:lnTo>
                  <a:pt x="196850" y="0"/>
                </a:lnTo>
                <a:close/>
              </a:path>
            </a:pathLst>
          </a:custGeom>
          <a:solidFill>
            <a:srgbClr val="FFFFFF"/>
          </a:solidFill>
        </p:spPr>
        <p:txBody>
          <a:bodyPr wrap="square" lIns="0" tIns="0" rIns="0" bIns="0" rtlCol="0"/>
          <a:lstStyle/>
          <a:p>
            <a:endParaRPr/>
          </a:p>
        </p:txBody>
      </p:sp>
      <p:sp>
        <p:nvSpPr>
          <p:cNvPr id="18" name="object 18"/>
          <p:cNvSpPr/>
          <p:nvPr/>
        </p:nvSpPr>
        <p:spPr>
          <a:xfrm>
            <a:off x="5589270" y="2583179"/>
            <a:ext cx="392430" cy="391160"/>
          </a:xfrm>
          <a:custGeom>
            <a:avLst/>
            <a:gdLst/>
            <a:ahLst/>
            <a:cxnLst/>
            <a:rect l="l" t="t" r="r" b="b"/>
            <a:pathLst>
              <a:path w="392429" h="391160">
                <a:moveTo>
                  <a:pt x="196850" y="0"/>
                </a:moveTo>
                <a:lnTo>
                  <a:pt x="242473" y="4968"/>
                </a:lnTo>
                <a:lnTo>
                  <a:pt x="283943" y="19224"/>
                </a:lnTo>
                <a:lnTo>
                  <a:pt x="320214" y="41787"/>
                </a:lnTo>
                <a:lnTo>
                  <a:pt x="350242" y="71682"/>
                </a:lnTo>
                <a:lnTo>
                  <a:pt x="372983" y="107931"/>
                </a:lnTo>
                <a:lnTo>
                  <a:pt x="387394" y="149556"/>
                </a:lnTo>
                <a:lnTo>
                  <a:pt x="392429" y="195580"/>
                </a:lnTo>
                <a:lnTo>
                  <a:pt x="387394" y="241203"/>
                </a:lnTo>
                <a:lnTo>
                  <a:pt x="372983" y="282673"/>
                </a:lnTo>
                <a:lnTo>
                  <a:pt x="350242" y="318944"/>
                </a:lnTo>
                <a:lnTo>
                  <a:pt x="320214" y="348972"/>
                </a:lnTo>
                <a:lnTo>
                  <a:pt x="283943" y="371713"/>
                </a:lnTo>
                <a:lnTo>
                  <a:pt x="242473" y="386124"/>
                </a:lnTo>
                <a:lnTo>
                  <a:pt x="196850" y="391160"/>
                </a:lnTo>
                <a:lnTo>
                  <a:pt x="150756" y="386124"/>
                </a:lnTo>
                <a:lnTo>
                  <a:pt x="108949" y="371713"/>
                </a:lnTo>
                <a:lnTo>
                  <a:pt x="72452" y="348972"/>
                </a:lnTo>
                <a:lnTo>
                  <a:pt x="42287" y="318944"/>
                </a:lnTo>
                <a:lnTo>
                  <a:pt x="19475" y="282673"/>
                </a:lnTo>
                <a:lnTo>
                  <a:pt x="5039" y="241203"/>
                </a:lnTo>
                <a:lnTo>
                  <a:pt x="0" y="195580"/>
                </a:lnTo>
                <a:lnTo>
                  <a:pt x="5039" y="149556"/>
                </a:lnTo>
                <a:lnTo>
                  <a:pt x="19475" y="107931"/>
                </a:lnTo>
                <a:lnTo>
                  <a:pt x="42287" y="71682"/>
                </a:lnTo>
                <a:lnTo>
                  <a:pt x="72452" y="41787"/>
                </a:lnTo>
                <a:lnTo>
                  <a:pt x="108949" y="19224"/>
                </a:lnTo>
                <a:lnTo>
                  <a:pt x="150756" y="4968"/>
                </a:lnTo>
                <a:lnTo>
                  <a:pt x="196850" y="0"/>
                </a:lnTo>
                <a:close/>
              </a:path>
            </a:pathLst>
          </a:custGeom>
          <a:ln w="25518">
            <a:solidFill>
              <a:srgbClr val="000000"/>
            </a:solidFill>
          </a:ln>
        </p:spPr>
        <p:txBody>
          <a:bodyPr wrap="square" lIns="0" tIns="0" rIns="0" bIns="0" rtlCol="0"/>
          <a:lstStyle/>
          <a:p>
            <a:endParaRPr/>
          </a:p>
        </p:txBody>
      </p:sp>
      <p:sp>
        <p:nvSpPr>
          <p:cNvPr id="19" name="object 19"/>
          <p:cNvSpPr/>
          <p:nvPr/>
        </p:nvSpPr>
        <p:spPr>
          <a:xfrm>
            <a:off x="5589270" y="2583179"/>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20" name="object 20"/>
          <p:cNvSpPr/>
          <p:nvPr/>
        </p:nvSpPr>
        <p:spPr>
          <a:xfrm>
            <a:off x="5981700" y="297561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21" name="object 21"/>
          <p:cNvSpPr txBox="1"/>
          <p:nvPr/>
        </p:nvSpPr>
        <p:spPr>
          <a:xfrm>
            <a:off x="7820659" y="2672079"/>
            <a:ext cx="37528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a:cs typeface="Arial"/>
              </a:rPr>
              <a:t>.</a:t>
            </a:r>
            <a:r>
              <a:rPr sz="1400" dirty="0">
                <a:latin typeface="Arial"/>
                <a:cs typeface="Arial"/>
              </a:rPr>
              <a:t>.</a:t>
            </a:r>
            <a:r>
              <a:rPr sz="1400" spc="10" dirty="0">
                <a:latin typeface="Arial"/>
                <a:cs typeface="Arial"/>
              </a:rPr>
              <a:t>.</a:t>
            </a:r>
            <a:r>
              <a:rPr sz="1400" dirty="0">
                <a:latin typeface="Arial"/>
                <a:cs typeface="Arial"/>
              </a:rPr>
              <a:t>.</a:t>
            </a:r>
            <a:r>
              <a:rPr sz="1400" spc="10" dirty="0">
                <a:latin typeface="Arial"/>
                <a:cs typeface="Arial"/>
              </a:rPr>
              <a:t>.</a:t>
            </a:r>
            <a:r>
              <a:rPr sz="1400" dirty="0">
                <a:latin typeface="Arial"/>
                <a:cs typeface="Arial"/>
              </a:rPr>
              <a:t>..</a:t>
            </a:r>
            <a:endParaRPr sz="1400">
              <a:latin typeface="Arial"/>
              <a:cs typeface="Arial"/>
            </a:endParaRPr>
          </a:p>
        </p:txBody>
      </p:sp>
      <p:sp>
        <p:nvSpPr>
          <p:cNvPr id="22" name="object 22"/>
          <p:cNvSpPr/>
          <p:nvPr/>
        </p:nvSpPr>
        <p:spPr>
          <a:xfrm>
            <a:off x="2374900" y="2825750"/>
            <a:ext cx="392430" cy="392430"/>
          </a:xfrm>
          <a:custGeom>
            <a:avLst/>
            <a:gdLst/>
            <a:ahLst/>
            <a:cxnLst/>
            <a:rect l="l" t="t" r="r" b="b"/>
            <a:pathLst>
              <a:path w="392430" h="392430">
                <a:moveTo>
                  <a:pt x="196850" y="0"/>
                </a:moveTo>
                <a:lnTo>
                  <a:pt x="150756" y="5035"/>
                </a:lnTo>
                <a:lnTo>
                  <a:pt x="108949" y="19446"/>
                </a:lnTo>
                <a:lnTo>
                  <a:pt x="72452" y="42187"/>
                </a:lnTo>
                <a:lnTo>
                  <a:pt x="42287" y="72215"/>
                </a:lnTo>
                <a:lnTo>
                  <a:pt x="19475" y="108486"/>
                </a:lnTo>
                <a:lnTo>
                  <a:pt x="5039" y="149956"/>
                </a:lnTo>
                <a:lnTo>
                  <a:pt x="0" y="195579"/>
                </a:lnTo>
                <a:lnTo>
                  <a:pt x="5039" y="241673"/>
                </a:lnTo>
                <a:lnTo>
                  <a:pt x="19475" y="283480"/>
                </a:lnTo>
                <a:lnTo>
                  <a:pt x="42287" y="319977"/>
                </a:lnTo>
                <a:lnTo>
                  <a:pt x="72452" y="350142"/>
                </a:lnTo>
                <a:lnTo>
                  <a:pt x="108949" y="372954"/>
                </a:lnTo>
                <a:lnTo>
                  <a:pt x="150756" y="387390"/>
                </a:lnTo>
                <a:lnTo>
                  <a:pt x="196850" y="392429"/>
                </a:lnTo>
                <a:lnTo>
                  <a:pt x="242473" y="387390"/>
                </a:lnTo>
                <a:lnTo>
                  <a:pt x="283943" y="372954"/>
                </a:lnTo>
                <a:lnTo>
                  <a:pt x="320214" y="350142"/>
                </a:lnTo>
                <a:lnTo>
                  <a:pt x="350242" y="319977"/>
                </a:lnTo>
                <a:lnTo>
                  <a:pt x="372983" y="283480"/>
                </a:lnTo>
                <a:lnTo>
                  <a:pt x="387394" y="241673"/>
                </a:lnTo>
                <a:lnTo>
                  <a:pt x="392430" y="195579"/>
                </a:lnTo>
                <a:lnTo>
                  <a:pt x="387394" y="149956"/>
                </a:lnTo>
                <a:lnTo>
                  <a:pt x="372983" y="108486"/>
                </a:lnTo>
                <a:lnTo>
                  <a:pt x="350242" y="72215"/>
                </a:lnTo>
                <a:lnTo>
                  <a:pt x="320214" y="42187"/>
                </a:lnTo>
                <a:lnTo>
                  <a:pt x="283943" y="19446"/>
                </a:lnTo>
                <a:lnTo>
                  <a:pt x="242473" y="5035"/>
                </a:lnTo>
                <a:lnTo>
                  <a:pt x="196850" y="0"/>
                </a:lnTo>
                <a:close/>
              </a:path>
            </a:pathLst>
          </a:custGeom>
          <a:solidFill>
            <a:srgbClr val="FFFFFF"/>
          </a:solidFill>
        </p:spPr>
        <p:txBody>
          <a:bodyPr wrap="square" lIns="0" tIns="0" rIns="0" bIns="0" rtlCol="0"/>
          <a:lstStyle/>
          <a:p>
            <a:endParaRPr/>
          </a:p>
        </p:txBody>
      </p:sp>
      <p:sp>
        <p:nvSpPr>
          <p:cNvPr id="23" name="object 23"/>
          <p:cNvSpPr/>
          <p:nvPr/>
        </p:nvSpPr>
        <p:spPr>
          <a:xfrm>
            <a:off x="2374900" y="2825750"/>
            <a:ext cx="392430" cy="392430"/>
          </a:xfrm>
          <a:custGeom>
            <a:avLst/>
            <a:gdLst/>
            <a:ahLst/>
            <a:cxnLst/>
            <a:rect l="l" t="t" r="r" b="b"/>
            <a:pathLst>
              <a:path w="392430" h="392430">
                <a:moveTo>
                  <a:pt x="196850" y="0"/>
                </a:moveTo>
                <a:lnTo>
                  <a:pt x="242473" y="5035"/>
                </a:lnTo>
                <a:lnTo>
                  <a:pt x="283943" y="19446"/>
                </a:lnTo>
                <a:lnTo>
                  <a:pt x="320214" y="42187"/>
                </a:lnTo>
                <a:lnTo>
                  <a:pt x="350242" y="72215"/>
                </a:lnTo>
                <a:lnTo>
                  <a:pt x="372983" y="108486"/>
                </a:lnTo>
                <a:lnTo>
                  <a:pt x="387394" y="149956"/>
                </a:lnTo>
                <a:lnTo>
                  <a:pt x="392430" y="195579"/>
                </a:lnTo>
                <a:lnTo>
                  <a:pt x="387394" y="241673"/>
                </a:lnTo>
                <a:lnTo>
                  <a:pt x="372983" y="283480"/>
                </a:lnTo>
                <a:lnTo>
                  <a:pt x="350242" y="319977"/>
                </a:lnTo>
                <a:lnTo>
                  <a:pt x="320214" y="350142"/>
                </a:lnTo>
                <a:lnTo>
                  <a:pt x="283943" y="372954"/>
                </a:lnTo>
                <a:lnTo>
                  <a:pt x="242473" y="387390"/>
                </a:lnTo>
                <a:lnTo>
                  <a:pt x="196850" y="392429"/>
                </a:lnTo>
                <a:lnTo>
                  <a:pt x="150756" y="387390"/>
                </a:lnTo>
                <a:lnTo>
                  <a:pt x="108949" y="372954"/>
                </a:lnTo>
                <a:lnTo>
                  <a:pt x="72452" y="350142"/>
                </a:lnTo>
                <a:lnTo>
                  <a:pt x="42287" y="319977"/>
                </a:lnTo>
                <a:lnTo>
                  <a:pt x="19475" y="283480"/>
                </a:lnTo>
                <a:lnTo>
                  <a:pt x="5039" y="241673"/>
                </a:lnTo>
                <a:lnTo>
                  <a:pt x="0" y="195579"/>
                </a:lnTo>
                <a:lnTo>
                  <a:pt x="5039" y="149956"/>
                </a:lnTo>
                <a:lnTo>
                  <a:pt x="19475" y="108486"/>
                </a:lnTo>
                <a:lnTo>
                  <a:pt x="42287" y="72215"/>
                </a:lnTo>
                <a:lnTo>
                  <a:pt x="72452" y="42187"/>
                </a:lnTo>
                <a:lnTo>
                  <a:pt x="108949" y="19446"/>
                </a:lnTo>
                <a:lnTo>
                  <a:pt x="150756" y="5035"/>
                </a:lnTo>
                <a:lnTo>
                  <a:pt x="196850" y="0"/>
                </a:lnTo>
                <a:close/>
              </a:path>
            </a:pathLst>
          </a:custGeom>
          <a:ln w="25518">
            <a:solidFill>
              <a:srgbClr val="000000"/>
            </a:solidFill>
          </a:ln>
        </p:spPr>
        <p:txBody>
          <a:bodyPr wrap="square" lIns="0" tIns="0" rIns="0" bIns="0" rtlCol="0"/>
          <a:lstStyle/>
          <a:p>
            <a:endParaRPr/>
          </a:p>
        </p:txBody>
      </p:sp>
      <p:sp>
        <p:nvSpPr>
          <p:cNvPr id="24" name="object 24"/>
          <p:cNvSpPr/>
          <p:nvPr/>
        </p:nvSpPr>
        <p:spPr>
          <a:xfrm>
            <a:off x="2374900" y="282575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25" name="object 25"/>
          <p:cNvSpPr/>
          <p:nvPr/>
        </p:nvSpPr>
        <p:spPr>
          <a:xfrm>
            <a:off x="2768600" y="3218179"/>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26" name="object 26"/>
          <p:cNvSpPr/>
          <p:nvPr/>
        </p:nvSpPr>
        <p:spPr>
          <a:xfrm>
            <a:off x="2861310" y="2825750"/>
            <a:ext cx="392430" cy="392430"/>
          </a:xfrm>
          <a:custGeom>
            <a:avLst/>
            <a:gdLst/>
            <a:ahLst/>
            <a:cxnLst/>
            <a:rect l="l" t="t" r="r" b="b"/>
            <a:pathLst>
              <a:path w="392429" h="392430">
                <a:moveTo>
                  <a:pt x="195579" y="0"/>
                </a:moveTo>
                <a:lnTo>
                  <a:pt x="149956" y="5035"/>
                </a:lnTo>
                <a:lnTo>
                  <a:pt x="108486" y="19446"/>
                </a:lnTo>
                <a:lnTo>
                  <a:pt x="72215" y="42187"/>
                </a:lnTo>
                <a:lnTo>
                  <a:pt x="42187" y="72215"/>
                </a:lnTo>
                <a:lnTo>
                  <a:pt x="19446" y="108486"/>
                </a:lnTo>
                <a:lnTo>
                  <a:pt x="5035" y="149956"/>
                </a:lnTo>
                <a:lnTo>
                  <a:pt x="0" y="195579"/>
                </a:lnTo>
                <a:lnTo>
                  <a:pt x="5035" y="241673"/>
                </a:lnTo>
                <a:lnTo>
                  <a:pt x="19446" y="283480"/>
                </a:lnTo>
                <a:lnTo>
                  <a:pt x="42187" y="319977"/>
                </a:lnTo>
                <a:lnTo>
                  <a:pt x="72215" y="350142"/>
                </a:lnTo>
                <a:lnTo>
                  <a:pt x="108486" y="372954"/>
                </a:lnTo>
                <a:lnTo>
                  <a:pt x="149956" y="387390"/>
                </a:lnTo>
                <a:lnTo>
                  <a:pt x="195579" y="392429"/>
                </a:lnTo>
                <a:lnTo>
                  <a:pt x="241673" y="387390"/>
                </a:lnTo>
                <a:lnTo>
                  <a:pt x="283480" y="372954"/>
                </a:lnTo>
                <a:lnTo>
                  <a:pt x="319977" y="350142"/>
                </a:lnTo>
                <a:lnTo>
                  <a:pt x="350142" y="319977"/>
                </a:lnTo>
                <a:lnTo>
                  <a:pt x="372954" y="283480"/>
                </a:lnTo>
                <a:lnTo>
                  <a:pt x="387390" y="241673"/>
                </a:lnTo>
                <a:lnTo>
                  <a:pt x="392429" y="195579"/>
                </a:lnTo>
                <a:lnTo>
                  <a:pt x="387390" y="149956"/>
                </a:lnTo>
                <a:lnTo>
                  <a:pt x="372954" y="108486"/>
                </a:lnTo>
                <a:lnTo>
                  <a:pt x="350142" y="72215"/>
                </a:lnTo>
                <a:lnTo>
                  <a:pt x="319977" y="42187"/>
                </a:lnTo>
                <a:lnTo>
                  <a:pt x="283480" y="19446"/>
                </a:lnTo>
                <a:lnTo>
                  <a:pt x="241673" y="5035"/>
                </a:lnTo>
                <a:lnTo>
                  <a:pt x="195579" y="0"/>
                </a:lnTo>
                <a:close/>
              </a:path>
            </a:pathLst>
          </a:custGeom>
          <a:solidFill>
            <a:srgbClr val="FFFFFF"/>
          </a:solidFill>
        </p:spPr>
        <p:txBody>
          <a:bodyPr wrap="square" lIns="0" tIns="0" rIns="0" bIns="0" rtlCol="0"/>
          <a:lstStyle/>
          <a:p>
            <a:endParaRPr/>
          </a:p>
        </p:txBody>
      </p:sp>
      <p:sp>
        <p:nvSpPr>
          <p:cNvPr id="27" name="object 27"/>
          <p:cNvSpPr/>
          <p:nvPr/>
        </p:nvSpPr>
        <p:spPr>
          <a:xfrm>
            <a:off x="2861310" y="2825750"/>
            <a:ext cx="392430" cy="392430"/>
          </a:xfrm>
          <a:custGeom>
            <a:avLst/>
            <a:gdLst/>
            <a:ahLst/>
            <a:cxnLst/>
            <a:rect l="l" t="t" r="r" b="b"/>
            <a:pathLst>
              <a:path w="392429" h="392430">
                <a:moveTo>
                  <a:pt x="195579" y="0"/>
                </a:moveTo>
                <a:lnTo>
                  <a:pt x="241673" y="5035"/>
                </a:lnTo>
                <a:lnTo>
                  <a:pt x="283480" y="19446"/>
                </a:lnTo>
                <a:lnTo>
                  <a:pt x="319977" y="42187"/>
                </a:lnTo>
                <a:lnTo>
                  <a:pt x="350142" y="72215"/>
                </a:lnTo>
                <a:lnTo>
                  <a:pt x="372954" y="108486"/>
                </a:lnTo>
                <a:lnTo>
                  <a:pt x="387390" y="149956"/>
                </a:lnTo>
                <a:lnTo>
                  <a:pt x="392429" y="195579"/>
                </a:lnTo>
                <a:lnTo>
                  <a:pt x="387390" y="241673"/>
                </a:lnTo>
                <a:lnTo>
                  <a:pt x="372954" y="283480"/>
                </a:lnTo>
                <a:lnTo>
                  <a:pt x="350142" y="319977"/>
                </a:lnTo>
                <a:lnTo>
                  <a:pt x="319977" y="350142"/>
                </a:lnTo>
                <a:lnTo>
                  <a:pt x="283480" y="372954"/>
                </a:lnTo>
                <a:lnTo>
                  <a:pt x="241673" y="387390"/>
                </a:lnTo>
                <a:lnTo>
                  <a:pt x="195579" y="392429"/>
                </a:lnTo>
                <a:lnTo>
                  <a:pt x="149956" y="387390"/>
                </a:lnTo>
                <a:lnTo>
                  <a:pt x="108486" y="372954"/>
                </a:lnTo>
                <a:lnTo>
                  <a:pt x="72215" y="350142"/>
                </a:lnTo>
                <a:lnTo>
                  <a:pt x="42187" y="319977"/>
                </a:lnTo>
                <a:lnTo>
                  <a:pt x="19446" y="283480"/>
                </a:lnTo>
                <a:lnTo>
                  <a:pt x="5035" y="241673"/>
                </a:lnTo>
                <a:lnTo>
                  <a:pt x="0" y="195579"/>
                </a:lnTo>
                <a:lnTo>
                  <a:pt x="5035" y="149956"/>
                </a:lnTo>
                <a:lnTo>
                  <a:pt x="19446" y="108486"/>
                </a:lnTo>
                <a:lnTo>
                  <a:pt x="42187" y="72215"/>
                </a:lnTo>
                <a:lnTo>
                  <a:pt x="72215" y="42187"/>
                </a:lnTo>
                <a:lnTo>
                  <a:pt x="108486" y="19446"/>
                </a:lnTo>
                <a:lnTo>
                  <a:pt x="149956" y="5035"/>
                </a:lnTo>
                <a:lnTo>
                  <a:pt x="195579" y="0"/>
                </a:lnTo>
                <a:close/>
              </a:path>
            </a:pathLst>
          </a:custGeom>
          <a:ln w="25518">
            <a:solidFill>
              <a:srgbClr val="000000"/>
            </a:solidFill>
          </a:ln>
        </p:spPr>
        <p:txBody>
          <a:bodyPr wrap="square" lIns="0" tIns="0" rIns="0" bIns="0" rtlCol="0"/>
          <a:lstStyle/>
          <a:p>
            <a:endParaRPr/>
          </a:p>
        </p:txBody>
      </p:sp>
      <p:sp>
        <p:nvSpPr>
          <p:cNvPr id="28" name="object 28"/>
          <p:cNvSpPr/>
          <p:nvPr/>
        </p:nvSpPr>
        <p:spPr>
          <a:xfrm>
            <a:off x="2861310" y="282575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29" name="object 29"/>
          <p:cNvSpPr/>
          <p:nvPr/>
        </p:nvSpPr>
        <p:spPr>
          <a:xfrm>
            <a:off x="3253740" y="3218179"/>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30" name="object 30"/>
          <p:cNvSpPr/>
          <p:nvPr/>
        </p:nvSpPr>
        <p:spPr>
          <a:xfrm>
            <a:off x="3346450" y="2825750"/>
            <a:ext cx="392430" cy="392430"/>
          </a:xfrm>
          <a:custGeom>
            <a:avLst/>
            <a:gdLst/>
            <a:ahLst/>
            <a:cxnLst/>
            <a:rect l="l" t="t" r="r" b="b"/>
            <a:pathLst>
              <a:path w="392429" h="392430">
                <a:moveTo>
                  <a:pt x="196850" y="0"/>
                </a:moveTo>
                <a:lnTo>
                  <a:pt x="150756" y="5035"/>
                </a:lnTo>
                <a:lnTo>
                  <a:pt x="108949" y="19446"/>
                </a:lnTo>
                <a:lnTo>
                  <a:pt x="72452" y="42187"/>
                </a:lnTo>
                <a:lnTo>
                  <a:pt x="42287" y="72215"/>
                </a:lnTo>
                <a:lnTo>
                  <a:pt x="19475" y="108486"/>
                </a:lnTo>
                <a:lnTo>
                  <a:pt x="5039" y="149956"/>
                </a:lnTo>
                <a:lnTo>
                  <a:pt x="0" y="195579"/>
                </a:lnTo>
                <a:lnTo>
                  <a:pt x="5039" y="241673"/>
                </a:lnTo>
                <a:lnTo>
                  <a:pt x="19475" y="283480"/>
                </a:lnTo>
                <a:lnTo>
                  <a:pt x="42287" y="319977"/>
                </a:lnTo>
                <a:lnTo>
                  <a:pt x="72452" y="350142"/>
                </a:lnTo>
                <a:lnTo>
                  <a:pt x="108949" y="372954"/>
                </a:lnTo>
                <a:lnTo>
                  <a:pt x="150756" y="387390"/>
                </a:lnTo>
                <a:lnTo>
                  <a:pt x="196850" y="392429"/>
                </a:lnTo>
                <a:lnTo>
                  <a:pt x="242473" y="387390"/>
                </a:lnTo>
                <a:lnTo>
                  <a:pt x="283943" y="372954"/>
                </a:lnTo>
                <a:lnTo>
                  <a:pt x="320214" y="350142"/>
                </a:lnTo>
                <a:lnTo>
                  <a:pt x="350242" y="319977"/>
                </a:lnTo>
                <a:lnTo>
                  <a:pt x="372983" y="283480"/>
                </a:lnTo>
                <a:lnTo>
                  <a:pt x="387394" y="241673"/>
                </a:lnTo>
                <a:lnTo>
                  <a:pt x="392429" y="195579"/>
                </a:lnTo>
                <a:lnTo>
                  <a:pt x="387394" y="149956"/>
                </a:lnTo>
                <a:lnTo>
                  <a:pt x="372983" y="108486"/>
                </a:lnTo>
                <a:lnTo>
                  <a:pt x="350242" y="72215"/>
                </a:lnTo>
                <a:lnTo>
                  <a:pt x="320214" y="42187"/>
                </a:lnTo>
                <a:lnTo>
                  <a:pt x="283943" y="19446"/>
                </a:lnTo>
                <a:lnTo>
                  <a:pt x="242473" y="5035"/>
                </a:lnTo>
                <a:lnTo>
                  <a:pt x="196850" y="0"/>
                </a:lnTo>
                <a:close/>
              </a:path>
            </a:pathLst>
          </a:custGeom>
          <a:solidFill>
            <a:srgbClr val="FFFFFF"/>
          </a:solidFill>
        </p:spPr>
        <p:txBody>
          <a:bodyPr wrap="square" lIns="0" tIns="0" rIns="0" bIns="0" rtlCol="0"/>
          <a:lstStyle/>
          <a:p>
            <a:endParaRPr/>
          </a:p>
        </p:txBody>
      </p:sp>
      <p:sp>
        <p:nvSpPr>
          <p:cNvPr id="31" name="object 31"/>
          <p:cNvSpPr/>
          <p:nvPr/>
        </p:nvSpPr>
        <p:spPr>
          <a:xfrm>
            <a:off x="3346450" y="2825750"/>
            <a:ext cx="392430" cy="392430"/>
          </a:xfrm>
          <a:custGeom>
            <a:avLst/>
            <a:gdLst/>
            <a:ahLst/>
            <a:cxnLst/>
            <a:rect l="l" t="t" r="r" b="b"/>
            <a:pathLst>
              <a:path w="392429" h="392430">
                <a:moveTo>
                  <a:pt x="196850" y="0"/>
                </a:moveTo>
                <a:lnTo>
                  <a:pt x="242473" y="5035"/>
                </a:lnTo>
                <a:lnTo>
                  <a:pt x="283943" y="19446"/>
                </a:lnTo>
                <a:lnTo>
                  <a:pt x="320214" y="42187"/>
                </a:lnTo>
                <a:lnTo>
                  <a:pt x="350242" y="72215"/>
                </a:lnTo>
                <a:lnTo>
                  <a:pt x="372983" y="108486"/>
                </a:lnTo>
                <a:lnTo>
                  <a:pt x="387394" y="149956"/>
                </a:lnTo>
                <a:lnTo>
                  <a:pt x="392429" y="195579"/>
                </a:lnTo>
                <a:lnTo>
                  <a:pt x="387394" y="241673"/>
                </a:lnTo>
                <a:lnTo>
                  <a:pt x="372983" y="283480"/>
                </a:lnTo>
                <a:lnTo>
                  <a:pt x="350242" y="319977"/>
                </a:lnTo>
                <a:lnTo>
                  <a:pt x="320214" y="350142"/>
                </a:lnTo>
                <a:lnTo>
                  <a:pt x="283943" y="372954"/>
                </a:lnTo>
                <a:lnTo>
                  <a:pt x="242473" y="387390"/>
                </a:lnTo>
                <a:lnTo>
                  <a:pt x="196850" y="392429"/>
                </a:lnTo>
                <a:lnTo>
                  <a:pt x="150756" y="387390"/>
                </a:lnTo>
                <a:lnTo>
                  <a:pt x="108949" y="372954"/>
                </a:lnTo>
                <a:lnTo>
                  <a:pt x="72452" y="350142"/>
                </a:lnTo>
                <a:lnTo>
                  <a:pt x="42287" y="319977"/>
                </a:lnTo>
                <a:lnTo>
                  <a:pt x="19475" y="283480"/>
                </a:lnTo>
                <a:lnTo>
                  <a:pt x="5039" y="241673"/>
                </a:lnTo>
                <a:lnTo>
                  <a:pt x="0" y="195579"/>
                </a:lnTo>
                <a:lnTo>
                  <a:pt x="5039" y="149956"/>
                </a:lnTo>
                <a:lnTo>
                  <a:pt x="19475" y="108486"/>
                </a:lnTo>
                <a:lnTo>
                  <a:pt x="42287" y="72215"/>
                </a:lnTo>
                <a:lnTo>
                  <a:pt x="72452" y="42187"/>
                </a:lnTo>
                <a:lnTo>
                  <a:pt x="108949" y="19446"/>
                </a:lnTo>
                <a:lnTo>
                  <a:pt x="150756" y="5035"/>
                </a:lnTo>
                <a:lnTo>
                  <a:pt x="196850" y="0"/>
                </a:lnTo>
                <a:close/>
              </a:path>
            </a:pathLst>
          </a:custGeom>
          <a:ln w="25518">
            <a:solidFill>
              <a:srgbClr val="000000"/>
            </a:solidFill>
          </a:ln>
        </p:spPr>
        <p:txBody>
          <a:bodyPr wrap="square" lIns="0" tIns="0" rIns="0" bIns="0" rtlCol="0"/>
          <a:lstStyle/>
          <a:p>
            <a:endParaRPr/>
          </a:p>
        </p:txBody>
      </p:sp>
      <p:sp>
        <p:nvSpPr>
          <p:cNvPr id="32" name="object 32"/>
          <p:cNvSpPr/>
          <p:nvPr/>
        </p:nvSpPr>
        <p:spPr>
          <a:xfrm>
            <a:off x="3346450" y="282575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33" name="object 33"/>
          <p:cNvSpPr/>
          <p:nvPr/>
        </p:nvSpPr>
        <p:spPr>
          <a:xfrm>
            <a:off x="3740150" y="3218179"/>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34" name="object 34"/>
          <p:cNvSpPr txBox="1"/>
          <p:nvPr/>
        </p:nvSpPr>
        <p:spPr>
          <a:xfrm>
            <a:off x="2487929" y="2971800"/>
            <a:ext cx="1202690" cy="238760"/>
          </a:xfrm>
          <a:prstGeom prst="rect">
            <a:avLst/>
          </a:prstGeom>
        </p:spPr>
        <p:txBody>
          <a:bodyPr vert="horz" wrap="square" lIns="0" tIns="12700" rIns="0" bIns="0" rtlCol="0">
            <a:spAutoFit/>
          </a:bodyPr>
          <a:lstStyle/>
          <a:p>
            <a:pPr>
              <a:lnSpc>
                <a:spcPct val="100000"/>
              </a:lnSpc>
              <a:spcBef>
                <a:spcPts val="100"/>
              </a:spcBef>
              <a:tabLst>
                <a:tab pos="483234" algn="l"/>
                <a:tab pos="970915" algn="l"/>
              </a:tabLst>
            </a:pPr>
            <a:r>
              <a:rPr sz="1400" dirty="0">
                <a:latin typeface="Arial"/>
                <a:cs typeface="Arial"/>
              </a:rPr>
              <a:t>S1	S2	S3</a:t>
            </a:r>
            <a:endParaRPr sz="1400">
              <a:latin typeface="Arial"/>
              <a:cs typeface="Arial"/>
            </a:endParaRPr>
          </a:p>
        </p:txBody>
      </p:sp>
      <p:sp>
        <p:nvSpPr>
          <p:cNvPr id="35" name="object 35"/>
          <p:cNvSpPr/>
          <p:nvPr/>
        </p:nvSpPr>
        <p:spPr>
          <a:xfrm>
            <a:off x="6111240" y="2527300"/>
            <a:ext cx="486409" cy="483870"/>
          </a:xfrm>
          <a:custGeom>
            <a:avLst/>
            <a:gdLst/>
            <a:ahLst/>
            <a:cxnLst/>
            <a:rect l="l" t="t" r="r" b="b"/>
            <a:pathLst>
              <a:path w="486409" h="483869">
                <a:moveTo>
                  <a:pt x="486410" y="0"/>
                </a:moveTo>
                <a:lnTo>
                  <a:pt x="0" y="0"/>
                </a:lnTo>
                <a:lnTo>
                  <a:pt x="0" y="483870"/>
                </a:lnTo>
                <a:lnTo>
                  <a:pt x="486410" y="483870"/>
                </a:lnTo>
                <a:lnTo>
                  <a:pt x="486410" y="0"/>
                </a:lnTo>
                <a:close/>
              </a:path>
            </a:pathLst>
          </a:custGeom>
          <a:solidFill>
            <a:srgbClr val="D8A972"/>
          </a:solidFill>
        </p:spPr>
        <p:txBody>
          <a:bodyPr wrap="square" lIns="0" tIns="0" rIns="0" bIns="0" rtlCol="0"/>
          <a:lstStyle/>
          <a:p>
            <a:endParaRPr/>
          </a:p>
        </p:txBody>
      </p:sp>
      <p:sp>
        <p:nvSpPr>
          <p:cNvPr id="36" name="object 36"/>
          <p:cNvSpPr/>
          <p:nvPr/>
        </p:nvSpPr>
        <p:spPr>
          <a:xfrm>
            <a:off x="6168390" y="2583179"/>
            <a:ext cx="392430" cy="391160"/>
          </a:xfrm>
          <a:custGeom>
            <a:avLst/>
            <a:gdLst/>
            <a:ahLst/>
            <a:cxnLst/>
            <a:rect l="l" t="t" r="r" b="b"/>
            <a:pathLst>
              <a:path w="392429" h="391160">
                <a:moveTo>
                  <a:pt x="195580" y="0"/>
                </a:moveTo>
                <a:lnTo>
                  <a:pt x="149556" y="4968"/>
                </a:lnTo>
                <a:lnTo>
                  <a:pt x="107931" y="19224"/>
                </a:lnTo>
                <a:lnTo>
                  <a:pt x="71682" y="41787"/>
                </a:lnTo>
                <a:lnTo>
                  <a:pt x="41787" y="71682"/>
                </a:lnTo>
                <a:lnTo>
                  <a:pt x="19224" y="107931"/>
                </a:lnTo>
                <a:lnTo>
                  <a:pt x="4968" y="149556"/>
                </a:lnTo>
                <a:lnTo>
                  <a:pt x="0" y="195580"/>
                </a:lnTo>
                <a:lnTo>
                  <a:pt x="4968" y="241203"/>
                </a:lnTo>
                <a:lnTo>
                  <a:pt x="19224" y="282673"/>
                </a:lnTo>
                <a:lnTo>
                  <a:pt x="41787" y="318944"/>
                </a:lnTo>
                <a:lnTo>
                  <a:pt x="71682" y="348972"/>
                </a:lnTo>
                <a:lnTo>
                  <a:pt x="107931" y="371713"/>
                </a:lnTo>
                <a:lnTo>
                  <a:pt x="149556" y="386124"/>
                </a:lnTo>
                <a:lnTo>
                  <a:pt x="195580" y="391160"/>
                </a:lnTo>
                <a:lnTo>
                  <a:pt x="241673" y="386124"/>
                </a:lnTo>
                <a:lnTo>
                  <a:pt x="283480" y="371713"/>
                </a:lnTo>
                <a:lnTo>
                  <a:pt x="319977" y="348972"/>
                </a:lnTo>
                <a:lnTo>
                  <a:pt x="350142" y="318944"/>
                </a:lnTo>
                <a:lnTo>
                  <a:pt x="372954" y="282673"/>
                </a:lnTo>
                <a:lnTo>
                  <a:pt x="387390" y="241203"/>
                </a:lnTo>
                <a:lnTo>
                  <a:pt x="392430" y="195580"/>
                </a:lnTo>
                <a:lnTo>
                  <a:pt x="387390" y="149556"/>
                </a:lnTo>
                <a:lnTo>
                  <a:pt x="372954" y="107931"/>
                </a:lnTo>
                <a:lnTo>
                  <a:pt x="350142" y="71682"/>
                </a:lnTo>
                <a:lnTo>
                  <a:pt x="319977" y="41787"/>
                </a:lnTo>
                <a:lnTo>
                  <a:pt x="283480" y="19224"/>
                </a:lnTo>
                <a:lnTo>
                  <a:pt x="241673" y="4968"/>
                </a:lnTo>
                <a:lnTo>
                  <a:pt x="195580" y="0"/>
                </a:lnTo>
                <a:close/>
              </a:path>
            </a:pathLst>
          </a:custGeom>
          <a:solidFill>
            <a:srgbClr val="FFFFFF"/>
          </a:solidFill>
        </p:spPr>
        <p:txBody>
          <a:bodyPr wrap="square" lIns="0" tIns="0" rIns="0" bIns="0" rtlCol="0"/>
          <a:lstStyle/>
          <a:p>
            <a:endParaRPr/>
          </a:p>
        </p:txBody>
      </p:sp>
      <p:sp>
        <p:nvSpPr>
          <p:cNvPr id="37" name="object 37"/>
          <p:cNvSpPr/>
          <p:nvPr/>
        </p:nvSpPr>
        <p:spPr>
          <a:xfrm>
            <a:off x="6168390" y="2583179"/>
            <a:ext cx="392430" cy="391160"/>
          </a:xfrm>
          <a:custGeom>
            <a:avLst/>
            <a:gdLst/>
            <a:ahLst/>
            <a:cxnLst/>
            <a:rect l="l" t="t" r="r" b="b"/>
            <a:pathLst>
              <a:path w="392429" h="391160">
                <a:moveTo>
                  <a:pt x="195580" y="0"/>
                </a:moveTo>
                <a:lnTo>
                  <a:pt x="241673" y="4968"/>
                </a:lnTo>
                <a:lnTo>
                  <a:pt x="283480" y="19224"/>
                </a:lnTo>
                <a:lnTo>
                  <a:pt x="319977" y="41787"/>
                </a:lnTo>
                <a:lnTo>
                  <a:pt x="350142" y="71682"/>
                </a:lnTo>
                <a:lnTo>
                  <a:pt x="372954" y="107931"/>
                </a:lnTo>
                <a:lnTo>
                  <a:pt x="387390" y="149556"/>
                </a:lnTo>
                <a:lnTo>
                  <a:pt x="392430" y="195580"/>
                </a:lnTo>
                <a:lnTo>
                  <a:pt x="387390" y="241203"/>
                </a:lnTo>
                <a:lnTo>
                  <a:pt x="372954" y="282673"/>
                </a:lnTo>
                <a:lnTo>
                  <a:pt x="350142" y="318944"/>
                </a:lnTo>
                <a:lnTo>
                  <a:pt x="319977" y="348972"/>
                </a:lnTo>
                <a:lnTo>
                  <a:pt x="283480" y="371713"/>
                </a:lnTo>
                <a:lnTo>
                  <a:pt x="241673" y="386124"/>
                </a:lnTo>
                <a:lnTo>
                  <a:pt x="195580" y="391160"/>
                </a:lnTo>
                <a:lnTo>
                  <a:pt x="149556" y="386124"/>
                </a:lnTo>
                <a:lnTo>
                  <a:pt x="107931" y="371713"/>
                </a:lnTo>
                <a:lnTo>
                  <a:pt x="71682" y="348972"/>
                </a:lnTo>
                <a:lnTo>
                  <a:pt x="41787" y="318944"/>
                </a:lnTo>
                <a:lnTo>
                  <a:pt x="19224" y="282673"/>
                </a:lnTo>
                <a:lnTo>
                  <a:pt x="4968" y="241203"/>
                </a:lnTo>
                <a:lnTo>
                  <a:pt x="0" y="195580"/>
                </a:lnTo>
                <a:lnTo>
                  <a:pt x="4968" y="149556"/>
                </a:lnTo>
                <a:lnTo>
                  <a:pt x="19224" y="107931"/>
                </a:lnTo>
                <a:lnTo>
                  <a:pt x="41787" y="71682"/>
                </a:lnTo>
                <a:lnTo>
                  <a:pt x="71682" y="41787"/>
                </a:lnTo>
                <a:lnTo>
                  <a:pt x="107931" y="19224"/>
                </a:lnTo>
                <a:lnTo>
                  <a:pt x="149556" y="4968"/>
                </a:lnTo>
                <a:lnTo>
                  <a:pt x="195580" y="0"/>
                </a:lnTo>
                <a:close/>
              </a:path>
            </a:pathLst>
          </a:custGeom>
          <a:ln w="25518">
            <a:solidFill>
              <a:srgbClr val="000000"/>
            </a:solidFill>
          </a:ln>
        </p:spPr>
        <p:txBody>
          <a:bodyPr wrap="square" lIns="0" tIns="0" rIns="0" bIns="0" rtlCol="0"/>
          <a:lstStyle/>
          <a:p>
            <a:endParaRPr/>
          </a:p>
        </p:txBody>
      </p:sp>
      <p:sp>
        <p:nvSpPr>
          <p:cNvPr id="38" name="object 38"/>
          <p:cNvSpPr/>
          <p:nvPr/>
        </p:nvSpPr>
        <p:spPr>
          <a:xfrm>
            <a:off x="6168390" y="2583179"/>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39" name="object 39"/>
          <p:cNvSpPr/>
          <p:nvPr/>
        </p:nvSpPr>
        <p:spPr>
          <a:xfrm>
            <a:off x="6560819" y="297561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40" name="object 40"/>
          <p:cNvSpPr/>
          <p:nvPr/>
        </p:nvSpPr>
        <p:spPr>
          <a:xfrm>
            <a:off x="6691630" y="2527300"/>
            <a:ext cx="486409" cy="483870"/>
          </a:xfrm>
          <a:custGeom>
            <a:avLst/>
            <a:gdLst/>
            <a:ahLst/>
            <a:cxnLst/>
            <a:rect l="l" t="t" r="r" b="b"/>
            <a:pathLst>
              <a:path w="486409" h="483869">
                <a:moveTo>
                  <a:pt x="486410" y="0"/>
                </a:moveTo>
                <a:lnTo>
                  <a:pt x="0" y="0"/>
                </a:lnTo>
                <a:lnTo>
                  <a:pt x="0" y="483870"/>
                </a:lnTo>
                <a:lnTo>
                  <a:pt x="486410" y="483870"/>
                </a:lnTo>
                <a:lnTo>
                  <a:pt x="486410" y="0"/>
                </a:lnTo>
                <a:close/>
              </a:path>
            </a:pathLst>
          </a:custGeom>
          <a:solidFill>
            <a:srgbClr val="D8A972"/>
          </a:solidFill>
        </p:spPr>
        <p:txBody>
          <a:bodyPr wrap="square" lIns="0" tIns="0" rIns="0" bIns="0" rtlCol="0"/>
          <a:lstStyle/>
          <a:p>
            <a:endParaRPr/>
          </a:p>
        </p:txBody>
      </p:sp>
      <p:sp>
        <p:nvSpPr>
          <p:cNvPr id="41" name="object 41"/>
          <p:cNvSpPr/>
          <p:nvPr/>
        </p:nvSpPr>
        <p:spPr>
          <a:xfrm>
            <a:off x="6747509" y="2583179"/>
            <a:ext cx="392430" cy="391160"/>
          </a:xfrm>
          <a:custGeom>
            <a:avLst/>
            <a:gdLst/>
            <a:ahLst/>
            <a:cxnLst/>
            <a:rect l="l" t="t" r="r" b="b"/>
            <a:pathLst>
              <a:path w="392429" h="391160">
                <a:moveTo>
                  <a:pt x="195580" y="0"/>
                </a:moveTo>
                <a:lnTo>
                  <a:pt x="149956" y="4968"/>
                </a:lnTo>
                <a:lnTo>
                  <a:pt x="108486" y="19224"/>
                </a:lnTo>
                <a:lnTo>
                  <a:pt x="72215" y="41787"/>
                </a:lnTo>
                <a:lnTo>
                  <a:pt x="42187" y="71682"/>
                </a:lnTo>
                <a:lnTo>
                  <a:pt x="19446" y="107931"/>
                </a:lnTo>
                <a:lnTo>
                  <a:pt x="5035" y="149556"/>
                </a:lnTo>
                <a:lnTo>
                  <a:pt x="0" y="195580"/>
                </a:lnTo>
                <a:lnTo>
                  <a:pt x="5035" y="241203"/>
                </a:lnTo>
                <a:lnTo>
                  <a:pt x="19446" y="282673"/>
                </a:lnTo>
                <a:lnTo>
                  <a:pt x="42187" y="318944"/>
                </a:lnTo>
                <a:lnTo>
                  <a:pt x="72215" y="348972"/>
                </a:lnTo>
                <a:lnTo>
                  <a:pt x="108486" y="371713"/>
                </a:lnTo>
                <a:lnTo>
                  <a:pt x="149956" y="386124"/>
                </a:lnTo>
                <a:lnTo>
                  <a:pt x="195580" y="391160"/>
                </a:lnTo>
                <a:lnTo>
                  <a:pt x="241673" y="386124"/>
                </a:lnTo>
                <a:lnTo>
                  <a:pt x="283480" y="371713"/>
                </a:lnTo>
                <a:lnTo>
                  <a:pt x="319977" y="348972"/>
                </a:lnTo>
                <a:lnTo>
                  <a:pt x="350142" y="318944"/>
                </a:lnTo>
                <a:lnTo>
                  <a:pt x="372954" y="282673"/>
                </a:lnTo>
                <a:lnTo>
                  <a:pt x="387390" y="241203"/>
                </a:lnTo>
                <a:lnTo>
                  <a:pt x="392430" y="195580"/>
                </a:lnTo>
                <a:lnTo>
                  <a:pt x="387390" y="149556"/>
                </a:lnTo>
                <a:lnTo>
                  <a:pt x="372954" y="107931"/>
                </a:lnTo>
                <a:lnTo>
                  <a:pt x="350142" y="71682"/>
                </a:lnTo>
                <a:lnTo>
                  <a:pt x="319977" y="41787"/>
                </a:lnTo>
                <a:lnTo>
                  <a:pt x="283480" y="19224"/>
                </a:lnTo>
                <a:lnTo>
                  <a:pt x="241673" y="4968"/>
                </a:lnTo>
                <a:lnTo>
                  <a:pt x="195580" y="0"/>
                </a:lnTo>
                <a:close/>
              </a:path>
            </a:pathLst>
          </a:custGeom>
          <a:solidFill>
            <a:srgbClr val="FFFFFF"/>
          </a:solidFill>
        </p:spPr>
        <p:txBody>
          <a:bodyPr wrap="square" lIns="0" tIns="0" rIns="0" bIns="0" rtlCol="0"/>
          <a:lstStyle/>
          <a:p>
            <a:endParaRPr/>
          </a:p>
        </p:txBody>
      </p:sp>
      <p:sp>
        <p:nvSpPr>
          <p:cNvPr id="42" name="object 42"/>
          <p:cNvSpPr/>
          <p:nvPr/>
        </p:nvSpPr>
        <p:spPr>
          <a:xfrm>
            <a:off x="6747509" y="2583179"/>
            <a:ext cx="392430" cy="391160"/>
          </a:xfrm>
          <a:custGeom>
            <a:avLst/>
            <a:gdLst/>
            <a:ahLst/>
            <a:cxnLst/>
            <a:rect l="l" t="t" r="r" b="b"/>
            <a:pathLst>
              <a:path w="392429" h="391160">
                <a:moveTo>
                  <a:pt x="195580" y="0"/>
                </a:moveTo>
                <a:lnTo>
                  <a:pt x="241673" y="4968"/>
                </a:lnTo>
                <a:lnTo>
                  <a:pt x="283480" y="19224"/>
                </a:lnTo>
                <a:lnTo>
                  <a:pt x="319977" y="41787"/>
                </a:lnTo>
                <a:lnTo>
                  <a:pt x="350142" y="71682"/>
                </a:lnTo>
                <a:lnTo>
                  <a:pt x="372954" y="107931"/>
                </a:lnTo>
                <a:lnTo>
                  <a:pt x="387390" y="149556"/>
                </a:lnTo>
                <a:lnTo>
                  <a:pt x="392430" y="195580"/>
                </a:lnTo>
                <a:lnTo>
                  <a:pt x="387390" y="241203"/>
                </a:lnTo>
                <a:lnTo>
                  <a:pt x="372954" y="282673"/>
                </a:lnTo>
                <a:lnTo>
                  <a:pt x="350142" y="318944"/>
                </a:lnTo>
                <a:lnTo>
                  <a:pt x="319977" y="348972"/>
                </a:lnTo>
                <a:lnTo>
                  <a:pt x="283480" y="371713"/>
                </a:lnTo>
                <a:lnTo>
                  <a:pt x="241673" y="386124"/>
                </a:lnTo>
                <a:lnTo>
                  <a:pt x="195580" y="391160"/>
                </a:lnTo>
                <a:lnTo>
                  <a:pt x="149956" y="386124"/>
                </a:lnTo>
                <a:lnTo>
                  <a:pt x="108486" y="371713"/>
                </a:lnTo>
                <a:lnTo>
                  <a:pt x="72215" y="348972"/>
                </a:lnTo>
                <a:lnTo>
                  <a:pt x="42187" y="318944"/>
                </a:lnTo>
                <a:lnTo>
                  <a:pt x="19446" y="282673"/>
                </a:lnTo>
                <a:lnTo>
                  <a:pt x="5035" y="241203"/>
                </a:lnTo>
                <a:lnTo>
                  <a:pt x="0" y="195580"/>
                </a:lnTo>
                <a:lnTo>
                  <a:pt x="5035" y="149556"/>
                </a:lnTo>
                <a:lnTo>
                  <a:pt x="19446" y="107931"/>
                </a:lnTo>
                <a:lnTo>
                  <a:pt x="42187" y="71682"/>
                </a:lnTo>
                <a:lnTo>
                  <a:pt x="72215" y="41787"/>
                </a:lnTo>
                <a:lnTo>
                  <a:pt x="108486" y="19224"/>
                </a:lnTo>
                <a:lnTo>
                  <a:pt x="149956" y="4968"/>
                </a:lnTo>
                <a:lnTo>
                  <a:pt x="195580" y="0"/>
                </a:lnTo>
                <a:close/>
              </a:path>
            </a:pathLst>
          </a:custGeom>
          <a:ln w="25518">
            <a:solidFill>
              <a:srgbClr val="000000"/>
            </a:solidFill>
          </a:ln>
        </p:spPr>
        <p:txBody>
          <a:bodyPr wrap="square" lIns="0" tIns="0" rIns="0" bIns="0" rtlCol="0"/>
          <a:lstStyle/>
          <a:p>
            <a:endParaRPr/>
          </a:p>
        </p:txBody>
      </p:sp>
      <p:sp>
        <p:nvSpPr>
          <p:cNvPr id="43" name="object 43"/>
          <p:cNvSpPr/>
          <p:nvPr/>
        </p:nvSpPr>
        <p:spPr>
          <a:xfrm>
            <a:off x="6747509" y="2583179"/>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44" name="object 44"/>
          <p:cNvSpPr/>
          <p:nvPr/>
        </p:nvSpPr>
        <p:spPr>
          <a:xfrm>
            <a:off x="7139940" y="297561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45" name="object 45"/>
          <p:cNvSpPr/>
          <p:nvPr/>
        </p:nvSpPr>
        <p:spPr>
          <a:xfrm>
            <a:off x="7272019" y="2527300"/>
            <a:ext cx="485140" cy="483870"/>
          </a:xfrm>
          <a:custGeom>
            <a:avLst/>
            <a:gdLst/>
            <a:ahLst/>
            <a:cxnLst/>
            <a:rect l="l" t="t" r="r" b="b"/>
            <a:pathLst>
              <a:path w="485140" h="483869">
                <a:moveTo>
                  <a:pt x="485139" y="0"/>
                </a:moveTo>
                <a:lnTo>
                  <a:pt x="0" y="0"/>
                </a:lnTo>
                <a:lnTo>
                  <a:pt x="0" y="483870"/>
                </a:lnTo>
                <a:lnTo>
                  <a:pt x="485139" y="483870"/>
                </a:lnTo>
                <a:lnTo>
                  <a:pt x="485139" y="0"/>
                </a:lnTo>
                <a:close/>
              </a:path>
            </a:pathLst>
          </a:custGeom>
          <a:solidFill>
            <a:srgbClr val="D8A972"/>
          </a:solidFill>
        </p:spPr>
        <p:txBody>
          <a:bodyPr wrap="square" lIns="0" tIns="0" rIns="0" bIns="0" rtlCol="0"/>
          <a:lstStyle/>
          <a:p>
            <a:endParaRPr/>
          </a:p>
        </p:txBody>
      </p:sp>
      <p:sp>
        <p:nvSpPr>
          <p:cNvPr id="46" name="object 46"/>
          <p:cNvSpPr/>
          <p:nvPr/>
        </p:nvSpPr>
        <p:spPr>
          <a:xfrm>
            <a:off x="7327900" y="2583179"/>
            <a:ext cx="391160" cy="391160"/>
          </a:xfrm>
          <a:custGeom>
            <a:avLst/>
            <a:gdLst/>
            <a:ahLst/>
            <a:cxnLst/>
            <a:rect l="l" t="t" r="r" b="b"/>
            <a:pathLst>
              <a:path w="391159" h="391160">
                <a:moveTo>
                  <a:pt x="195579" y="0"/>
                </a:moveTo>
                <a:lnTo>
                  <a:pt x="149956" y="4968"/>
                </a:lnTo>
                <a:lnTo>
                  <a:pt x="108486" y="19224"/>
                </a:lnTo>
                <a:lnTo>
                  <a:pt x="72215" y="41787"/>
                </a:lnTo>
                <a:lnTo>
                  <a:pt x="42187" y="71682"/>
                </a:lnTo>
                <a:lnTo>
                  <a:pt x="19446" y="107931"/>
                </a:lnTo>
                <a:lnTo>
                  <a:pt x="5035" y="149556"/>
                </a:lnTo>
                <a:lnTo>
                  <a:pt x="0" y="195580"/>
                </a:lnTo>
                <a:lnTo>
                  <a:pt x="5035" y="241203"/>
                </a:lnTo>
                <a:lnTo>
                  <a:pt x="19446" y="282673"/>
                </a:lnTo>
                <a:lnTo>
                  <a:pt x="42187" y="318944"/>
                </a:lnTo>
                <a:lnTo>
                  <a:pt x="72215" y="348972"/>
                </a:lnTo>
                <a:lnTo>
                  <a:pt x="108486" y="371713"/>
                </a:lnTo>
                <a:lnTo>
                  <a:pt x="149956" y="386124"/>
                </a:lnTo>
                <a:lnTo>
                  <a:pt x="195579" y="391160"/>
                </a:lnTo>
                <a:lnTo>
                  <a:pt x="241203" y="386124"/>
                </a:lnTo>
                <a:lnTo>
                  <a:pt x="282673" y="371713"/>
                </a:lnTo>
                <a:lnTo>
                  <a:pt x="318944" y="348972"/>
                </a:lnTo>
                <a:lnTo>
                  <a:pt x="348972" y="318944"/>
                </a:lnTo>
                <a:lnTo>
                  <a:pt x="371713" y="282673"/>
                </a:lnTo>
                <a:lnTo>
                  <a:pt x="386124" y="241203"/>
                </a:lnTo>
                <a:lnTo>
                  <a:pt x="391159" y="195580"/>
                </a:lnTo>
                <a:lnTo>
                  <a:pt x="386124" y="149556"/>
                </a:lnTo>
                <a:lnTo>
                  <a:pt x="371713" y="107931"/>
                </a:lnTo>
                <a:lnTo>
                  <a:pt x="348972" y="71682"/>
                </a:lnTo>
                <a:lnTo>
                  <a:pt x="318944" y="41787"/>
                </a:lnTo>
                <a:lnTo>
                  <a:pt x="282673" y="19224"/>
                </a:lnTo>
                <a:lnTo>
                  <a:pt x="241203" y="4968"/>
                </a:lnTo>
                <a:lnTo>
                  <a:pt x="195579" y="0"/>
                </a:lnTo>
                <a:close/>
              </a:path>
            </a:pathLst>
          </a:custGeom>
          <a:solidFill>
            <a:srgbClr val="FFFFFF"/>
          </a:solidFill>
        </p:spPr>
        <p:txBody>
          <a:bodyPr wrap="square" lIns="0" tIns="0" rIns="0" bIns="0" rtlCol="0"/>
          <a:lstStyle/>
          <a:p>
            <a:endParaRPr/>
          </a:p>
        </p:txBody>
      </p:sp>
      <p:sp>
        <p:nvSpPr>
          <p:cNvPr id="47" name="object 47"/>
          <p:cNvSpPr/>
          <p:nvPr/>
        </p:nvSpPr>
        <p:spPr>
          <a:xfrm>
            <a:off x="7327900" y="2583179"/>
            <a:ext cx="391160" cy="391160"/>
          </a:xfrm>
          <a:custGeom>
            <a:avLst/>
            <a:gdLst/>
            <a:ahLst/>
            <a:cxnLst/>
            <a:rect l="l" t="t" r="r" b="b"/>
            <a:pathLst>
              <a:path w="391159" h="391160">
                <a:moveTo>
                  <a:pt x="195579" y="0"/>
                </a:moveTo>
                <a:lnTo>
                  <a:pt x="241203" y="4968"/>
                </a:lnTo>
                <a:lnTo>
                  <a:pt x="282673" y="19224"/>
                </a:lnTo>
                <a:lnTo>
                  <a:pt x="318944" y="41787"/>
                </a:lnTo>
                <a:lnTo>
                  <a:pt x="348972" y="71682"/>
                </a:lnTo>
                <a:lnTo>
                  <a:pt x="371713" y="107931"/>
                </a:lnTo>
                <a:lnTo>
                  <a:pt x="386124" y="149556"/>
                </a:lnTo>
                <a:lnTo>
                  <a:pt x="391159" y="195580"/>
                </a:lnTo>
                <a:lnTo>
                  <a:pt x="386124" y="241203"/>
                </a:lnTo>
                <a:lnTo>
                  <a:pt x="371713" y="282673"/>
                </a:lnTo>
                <a:lnTo>
                  <a:pt x="348972" y="318944"/>
                </a:lnTo>
                <a:lnTo>
                  <a:pt x="318944" y="348972"/>
                </a:lnTo>
                <a:lnTo>
                  <a:pt x="282673" y="371713"/>
                </a:lnTo>
                <a:lnTo>
                  <a:pt x="241203" y="386124"/>
                </a:lnTo>
                <a:lnTo>
                  <a:pt x="195579" y="391160"/>
                </a:lnTo>
                <a:lnTo>
                  <a:pt x="149956" y="386124"/>
                </a:lnTo>
                <a:lnTo>
                  <a:pt x="108486" y="371713"/>
                </a:lnTo>
                <a:lnTo>
                  <a:pt x="72215" y="348972"/>
                </a:lnTo>
                <a:lnTo>
                  <a:pt x="42187" y="318944"/>
                </a:lnTo>
                <a:lnTo>
                  <a:pt x="19446" y="282673"/>
                </a:lnTo>
                <a:lnTo>
                  <a:pt x="5035" y="241203"/>
                </a:lnTo>
                <a:lnTo>
                  <a:pt x="0" y="195580"/>
                </a:lnTo>
                <a:lnTo>
                  <a:pt x="5035" y="149556"/>
                </a:lnTo>
                <a:lnTo>
                  <a:pt x="19446" y="107931"/>
                </a:lnTo>
                <a:lnTo>
                  <a:pt x="42187" y="71682"/>
                </a:lnTo>
                <a:lnTo>
                  <a:pt x="72215" y="41787"/>
                </a:lnTo>
                <a:lnTo>
                  <a:pt x="108486" y="19224"/>
                </a:lnTo>
                <a:lnTo>
                  <a:pt x="149956" y="4968"/>
                </a:lnTo>
                <a:lnTo>
                  <a:pt x="195579" y="0"/>
                </a:lnTo>
                <a:close/>
              </a:path>
            </a:pathLst>
          </a:custGeom>
          <a:ln w="25518">
            <a:solidFill>
              <a:srgbClr val="000000"/>
            </a:solidFill>
          </a:ln>
        </p:spPr>
        <p:txBody>
          <a:bodyPr wrap="square" lIns="0" tIns="0" rIns="0" bIns="0" rtlCol="0"/>
          <a:lstStyle/>
          <a:p>
            <a:endParaRPr/>
          </a:p>
        </p:txBody>
      </p:sp>
      <p:sp>
        <p:nvSpPr>
          <p:cNvPr id="48" name="object 48"/>
          <p:cNvSpPr/>
          <p:nvPr/>
        </p:nvSpPr>
        <p:spPr>
          <a:xfrm>
            <a:off x="7327900" y="2583179"/>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49" name="object 49"/>
          <p:cNvSpPr/>
          <p:nvPr/>
        </p:nvSpPr>
        <p:spPr>
          <a:xfrm>
            <a:off x="7719059" y="297561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50" name="object 50"/>
          <p:cNvSpPr txBox="1"/>
          <p:nvPr/>
        </p:nvSpPr>
        <p:spPr>
          <a:xfrm>
            <a:off x="5533390" y="2707640"/>
            <a:ext cx="2185670" cy="238760"/>
          </a:xfrm>
          <a:prstGeom prst="rect">
            <a:avLst/>
          </a:prstGeom>
        </p:spPr>
        <p:txBody>
          <a:bodyPr vert="horz" wrap="square" lIns="0" tIns="12700" rIns="0" bIns="0" rtlCol="0">
            <a:spAutoFit/>
          </a:bodyPr>
          <a:lstStyle/>
          <a:p>
            <a:pPr marL="167005">
              <a:lnSpc>
                <a:spcPct val="100000"/>
              </a:lnSpc>
              <a:spcBef>
                <a:spcPts val="100"/>
              </a:spcBef>
              <a:tabLst>
                <a:tab pos="744855" algn="l"/>
                <a:tab pos="1322705" algn="l"/>
                <a:tab pos="1899285" algn="l"/>
              </a:tabLst>
            </a:pPr>
            <a:r>
              <a:rPr sz="1400" spc="-5" dirty="0">
                <a:latin typeface="Arial"/>
                <a:cs typeface="Arial"/>
              </a:rPr>
              <a:t>S1	</a:t>
            </a:r>
            <a:r>
              <a:rPr sz="1400" dirty="0">
                <a:latin typeface="Arial"/>
                <a:cs typeface="Arial"/>
              </a:rPr>
              <a:t>S2	S3	S4</a:t>
            </a:r>
            <a:endParaRPr sz="1400">
              <a:latin typeface="Arial"/>
              <a:cs typeface="Arial"/>
            </a:endParaRPr>
          </a:p>
        </p:txBody>
      </p:sp>
      <p:sp>
        <p:nvSpPr>
          <p:cNvPr id="51" name="object 51"/>
          <p:cNvSpPr/>
          <p:nvPr/>
        </p:nvSpPr>
        <p:spPr>
          <a:xfrm>
            <a:off x="5387340" y="1479550"/>
            <a:ext cx="0" cy="2219960"/>
          </a:xfrm>
          <a:custGeom>
            <a:avLst/>
            <a:gdLst/>
            <a:ahLst/>
            <a:cxnLst/>
            <a:rect l="l" t="t" r="r" b="b"/>
            <a:pathLst>
              <a:path h="2219960">
                <a:moveTo>
                  <a:pt x="0" y="0"/>
                </a:moveTo>
                <a:lnTo>
                  <a:pt x="0" y="2219960"/>
                </a:lnTo>
              </a:path>
            </a:pathLst>
          </a:custGeom>
          <a:ln w="76194">
            <a:solidFill>
              <a:srgbClr val="FFCC00"/>
            </a:solidFill>
          </a:ln>
        </p:spPr>
        <p:txBody>
          <a:bodyPr wrap="square" lIns="0" tIns="0" rIns="0" bIns="0" rtlCol="0"/>
          <a:lstStyle/>
          <a:p>
            <a:endParaRPr/>
          </a:p>
        </p:txBody>
      </p:sp>
      <p:sp>
        <p:nvSpPr>
          <p:cNvPr id="52" name="object 52"/>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53" name="object 53"/>
          <p:cNvSpPr txBox="1"/>
          <p:nvPr/>
        </p:nvSpPr>
        <p:spPr>
          <a:xfrm>
            <a:off x="4630420" y="3051809"/>
            <a:ext cx="526415" cy="238760"/>
          </a:xfrm>
          <a:prstGeom prst="rect">
            <a:avLst/>
          </a:prstGeom>
        </p:spPr>
        <p:txBody>
          <a:bodyPr vert="horz" wrap="square" lIns="0" tIns="12700" rIns="0" bIns="0" rtlCol="0">
            <a:spAutoFit/>
          </a:bodyPr>
          <a:lstStyle/>
          <a:p>
            <a:pPr>
              <a:lnSpc>
                <a:spcPct val="100000"/>
              </a:lnSpc>
              <a:spcBef>
                <a:spcPts val="100"/>
              </a:spcBef>
            </a:pPr>
            <a:r>
              <a:rPr sz="1400" spc="-5" dirty="0">
                <a:latin typeface="Arial"/>
                <a:cs typeface="Arial"/>
              </a:rPr>
              <a:t>Ke</a:t>
            </a:r>
            <a:r>
              <a:rPr sz="1400" dirty="0">
                <a:latin typeface="Arial"/>
                <a:cs typeface="Arial"/>
              </a:rPr>
              <a:t>r</a:t>
            </a:r>
            <a:r>
              <a:rPr sz="1400" spc="-5" dirty="0">
                <a:latin typeface="Arial"/>
                <a:cs typeface="Arial"/>
              </a:rPr>
              <a:t>nel</a:t>
            </a:r>
            <a:endParaRPr sz="1400">
              <a:latin typeface="Arial"/>
              <a:cs typeface="Arial"/>
            </a:endParaRPr>
          </a:p>
        </p:txBody>
      </p:sp>
      <p:sp>
        <p:nvSpPr>
          <p:cNvPr id="54" name="object 54"/>
          <p:cNvSpPr txBox="1"/>
          <p:nvPr/>
        </p:nvSpPr>
        <p:spPr>
          <a:xfrm>
            <a:off x="5496559" y="3105150"/>
            <a:ext cx="3007360" cy="243840"/>
          </a:xfrm>
          <a:prstGeom prst="rect">
            <a:avLst/>
          </a:prstGeom>
          <a:solidFill>
            <a:srgbClr val="FFDB99"/>
          </a:solidFill>
        </p:spPr>
        <p:txBody>
          <a:bodyPr vert="horz" wrap="square" lIns="0" tIns="6350" rIns="0" bIns="0" rtlCol="0">
            <a:spAutoFit/>
          </a:bodyPr>
          <a:lstStyle/>
          <a:p>
            <a:pPr marR="69215" algn="r">
              <a:lnSpc>
                <a:spcPct val="100000"/>
              </a:lnSpc>
              <a:spcBef>
                <a:spcPts val="50"/>
              </a:spcBef>
            </a:pPr>
            <a:r>
              <a:rPr sz="1400" spc="-5" dirty="0">
                <a:latin typeface="Arial"/>
                <a:cs typeface="Arial"/>
              </a:rPr>
              <a:t>Ke</a:t>
            </a:r>
            <a:r>
              <a:rPr sz="1400" dirty="0">
                <a:latin typeface="Arial"/>
                <a:cs typeface="Arial"/>
              </a:rPr>
              <a:t>r</a:t>
            </a:r>
            <a:r>
              <a:rPr sz="1400" spc="-5" dirty="0">
                <a:latin typeface="Arial"/>
                <a:cs typeface="Arial"/>
              </a:rPr>
              <a:t>nel</a:t>
            </a:r>
            <a:endParaRPr sz="1400">
              <a:latin typeface="Arial"/>
              <a:cs typeface="Arial"/>
            </a:endParaRPr>
          </a:p>
        </p:txBody>
      </p:sp>
      <p:graphicFrame>
        <p:nvGraphicFramePr>
          <p:cNvPr id="55" name="object 55"/>
          <p:cNvGraphicFramePr>
            <a:graphicFrameLocks noGrp="1"/>
          </p:cNvGraphicFramePr>
          <p:nvPr/>
        </p:nvGraphicFramePr>
        <p:xfrm>
          <a:off x="1808479" y="4199890"/>
          <a:ext cx="7199628" cy="1882140"/>
        </p:xfrm>
        <a:graphic>
          <a:graphicData uri="http://schemas.openxmlformats.org/drawingml/2006/table">
            <a:tbl>
              <a:tblPr firstRow="1" bandRow="1">
                <a:tableStyleId>{2D5ABB26-0587-4C30-8999-92F81FD0307C}</a:tableStyleId>
              </a:tblPr>
              <a:tblGrid>
                <a:gridCol w="1359535"/>
                <a:gridCol w="1339215"/>
                <a:gridCol w="1358900"/>
                <a:gridCol w="1361439"/>
                <a:gridCol w="1780539"/>
              </a:tblGrid>
              <a:tr h="351155">
                <a:tc gridSpan="5">
                  <a:txBody>
                    <a:bodyPr/>
                    <a:lstStyle/>
                    <a:p>
                      <a:pPr marR="441325" algn="ctr">
                        <a:lnSpc>
                          <a:spcPct val="100000"/>
                        </a:lnSpc>
                        <a:spcBef>
                          <a:spcPts val="480"/>
                        </a:spcBef>
                      </a:pPr>
                      <a:r>
                        <a:rPr sz="1600" spc="-10" dirty="0">
                          <a:latin typeface="Arial"/>
                          <a:cs typeface="Arial"/>
                        </a:rPr>
                        <a:t>Middleware</a:t>
                      </a:r>
                      <a:endParaRPr sz="1600">
                        <a:latin typeface="Arial"/>
                        <a:cs typeface="Arial"/>
                      </a:endParaRPr>
                    </a:p>
                  </a:txBody>
                  <a:tcPr marL="0" marR="0" marT="60960" marB="0">
                    <a:solidFill>
                      <a:srgbClr val="FFDB99"/>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828040">
                <a:tc>
                  <a:txBody>
                    <a:bodyPr/>
                    <a:lstStyle/>
                    <a:p>
                      <a:pPr>
                        <a:lnSpc>
                          <a:spcPct val="100000"/>
                        </a:lnSpc>
                      </a:pPr>
                      <a:endParaRPr sz="1700">
                        <a:latin typeface="Times New Roman"/>
                        <a:cs typeface="Times New Roman"/>
                      </a:endParaRPr>
                    </a:p>
                  </a:txBody>
                  <a:tcPr marL="0" marR="0" marT="0" marB="0">
                    <a:lnR w="53975">
                      <a:solidFill>
                        <a:srgbClr val="FFFFFF"/>
                      </a:solidFill>
                      <a:prstDash val="solid"/>
                    </a:lnR>
                    <a:lnB w="38100">
                      <a:solidFill>
                        <a:srgbClr val="FFFFFF"/>
                      </a:solidFill>
                      <a:prstDash val="solid"/>
                    </a:lnB>
                    <a:solidFill>
                      <a:srgbClr val="FFDB99"/>
                    </a:solidFill>
                  </a:tcPr>
                </a:tc>
                <a:tc>
                  <a:txBody>
                    <a:bodyPr/>
                    <a:lstStyle/>
                    <a:p>
                      <a:pPr marL="278130" marR="83820" indent="14604" algn="ctr">
                        <a:lnSpc>
                          <a:spcPct val="79200"/>
                        </a:lnSpc>
                        <a:spcBef>
                          <a:spcPts val="1025"/>
                        </a:spcBef>
                      </a:pPr>
                      <a:r>
                        <a:rPr sz="1600" spc="-10" dirty="0">
                          <a:latin typeface="Arial"/>
                          <a:cs typeface="Arial"/>
                        </a:rPr>
                        <a:t>Language  </a:t>
                      </a:r>
                      <a:r>
                        <a:rPr sz="1600" spc="-5" dirty="0">
                          <a:latin typeface="Arial"/>
                          <a:cs typeface="Arial"/>
                        </a:rPr>
                        <a:t>support  </a:t>
                      </a:r>
                      <a:r>
                        <a:rPr sz="1600" dirty="0">
                          <a:latin typeface="Arial"/>
                          <a:cs typeface="Arial"/>
                        </a:rPr>
                        <a:t>subs</a:t>
                      </a:r>
                      <a:r>
                        <a:rPr sz="1600" spc="-25" dirty="0">
                          <a:latin typeface="Arial"/>
                          <a:cs typeface="Arial"/>
                        </a:rPr>
                        <a:t>y</a:t>
                      </a:r>
                      <a:r>
                        <a:rPr sz="1600" spc="5" dirty="0">
                          <a:latin typeface="Arial"/>
                          <a:cs typeface="Arial"/>
                        </a:rPr>
                        <a:t>s</a:t>
                      </a:r>
                      <a:r>
                        <a:rPr sz="1600" spc="-5" dirty="0">
                          <a:latin typeface="Arial"/>
                          <a:cs typeface="Arial"/>
                        </a:rPr>
                        <a:t>tem</a:t>
                      </a:r>
                      <a:endParaRPr sz="1600">
                        <a:latin typeface="Arial"/>
                        <a:cs typeface="Arial"/>
                      </a:endParaRPr>
                    </a:p>
                  </a:txBody>
                  <a:tcPr marL="0" marR="0" marT="130175" marB="0">
                    <a:lnL w="53975">
                      <a:solidFill>
                        <a:srgbClr val="FFFFFF"/>
                      </a:solidFill>
                      <a:prstDash val="solid"/>
                    </a:lnL>
                    <a:lnR w="53975">
                      <a:solidFill>
                        <a:srgbClr val="FFFFFF"/>
                      </a:solidFill>
                      <a:prstDash val="solid"/>
                    </a:lnR>
                    <a:lnT w="38100">
                      <a:solidFill>
                        <a:srgbClr val="FFFFFF"/>
                      </a:solidFill>
                      <a:prstDash val="solid"/>
                    </a:lnT>
                    <a:lnB w="38100">
                      <a:solidFill>
                        <a:srgbClr val="FFFFFF"/>
                      </a:solidFill>
                      <a:prstDash val="solid"/>
                    </a:lnB>
                    <a:solidFill>
                      <a:srgbClr val="FFDB99"/>
                    </a:solidFill>
                  </a:tcPr>
                </a:tc>
                <a:tc>
                  <a:txBody>
                    <a:bodyPr/>
                    <a:lstStyle/>
                    <a:p>
                      <a:pPr marL="269240" marR="113030" indent="15240" algn="ctr">
                        <a:lnSpc>
                          <a:spcPct val="79200"/>
                        </a:lnSpc>
                        <a:spcBef>
                          <a:spcPts val="1025"/>
                        </a:spcBef>
                      </a:pPr>
                      <a:r>
                        <a:rPr sz="1600" spc="-10" dirty="0">
                          <a:latin typeface="Arial"/>
                          <a:cs typeface="Arial"/>
                        </a:rPr>
                        <a:t>Language  </a:t>
                      </a:r>
                      <a:r>
                        <a:rPr sz="1600" spc="-5" dirty="0">
                          <a:latin typeface="Arial"/>
                          <a:cs typeface="Arial"/>
                        </a:rPr>
                        <a:t>support  </a:t>
                      </a:r>
                      <a:r>
                        <a:rPr sz="1600" spc="5" dirty="0">
                          <a:latin typeface="Arial"/>
                          <a:cs typeface="Arial"/>
                        </a:rPr>
                        <a:t>s</a:t>
                      </a:r>
                      <a:r>
                        <a:rPr sz="1600" spc="-10" dirty="0">
                          <a:latin typeface="Arial"/>
                          <a:cs typeface="Arial"/>
                        </a:rPr>
                        <a:t>u</a:t>
                      </a:r>
                      <a:r>
                        <a:rPr sz="1600" spc="-5" dirty="0">
                          <a:latin typeface="Arial"/>
                          <a:cs typeface="Arial"/>
                        </a:rPr>
                        <a:t>bs</a:t>
                      </a:r>
                      <a:r>
                        <a:rPr sz="1600" spc="-25" dirty="0">
                          <a:latin typeface="Arial"/>
                          <a:cs typeface="Arial"/>
                        </a:rPr>
                        <a:t>y</a:t>
                      </a:r>
                      <a:r>
                        <a:rPr sz="1600" spc="5" dirty="0">
                          <a:latin typeface="Arial"/>
                          <a:cs typeface="Arial"/>
                        </a:rPr>
                        <a:t>s</a:t>
                      </a:r>
                      <a:r>
                        <a:rPr sz="1600" spc="-5" dirty="0">
                          <a:latin typeface="Arial"/>
                          <a:cs typeface="Arial"/>
                        </a:rPr>
                        <a:t>tem</a:t>
                      </a:r>
                      <a:endParaRPr sz="1600">
                        <a:latin typeface="Arial"/>
                        <a:cs typeface="Arial"/>
                      </a:endParaRPr>
                    </a:p>
                  </a:txBody>
                  <a:tcPr marL="0" marR="0" marT="130175" marB="0">
                    <a:lnL w="53975">
                      <a:solidFill>
                        <a:srgbClr val="FFFFFF"/>
                      </a:solidFill>
                      <a:prstDash val="solid"/>
                    </a:lnL>
                    <a:lnR w="53975">
                      <a:solidFill>
                        <a:srgbClr val="FFFFFF"/>
                      </a:solidFill>
                      <a:prstDash val="solid"/>
                    </a:lnR>
                    <a:lnT w="38100">
                      <a:solidFill>
                        <a:srgbClr val="FFFFFF"/>
                      </a:solidFill>
                      <a:prstDash val="solid"/>
                    </a:lnT>
                    <a:lnB w="38100">
                      <a:solidFill>
                        <a:srgbClr val="FFFFFF"/>
                      </a:solidFill>
                      <a:prstDash val="solid"/>
                    </a:lnB>
                    <a:solidFill>
                      <a:srgbClr val="FFDB99"/>
                    </a:solidFill>
                  </a:tcPr>
                </a:tc>
                <a:tc>
                  <a:txBody>
                    <a:bodyPr/>
                    <a:lstStyle/>
                    <a:p>
                      <a:pPr marL="240029" marR="41910" indent="-158750">
                        <a:lnSpc>
                          <a:spcPct val="79200"/>
                        </a:lnSpc>
                        <a:spcBef>
                          <a:spcPts val="1025"/>
                        </a:spcBef>
                      </a:pPr>
                      <a:r>
                        <a:rPr sz="1600" spc="-10" dirty="0">
                          <a:latin typeface="Arial"/>
                          <a:cs typeface="Arial"/>
                        </a:rPr>
                        <a:t>OS</a:t>
                      </a:r>
                      <a:r>
                        <a:rPr sz="1600" spc="-65" dirty="0">
                          <a:latin typeface="Arial"/>
                          <a:cs typeface="Arial"/>
                        </a:rPr>
                        <a:t> </a:t>
                      </a:r>
                      <a:r>
                        <a:rPr sz="1600" spc="-5" dirty="0">
                          <a:latin typeface="Arial"/>
                          <a:cs typeface="Arial"/>
                        </a:rPr>
                        <a:t>emulation  subsystem</a:t>
                      </a:r>
                      <a:endParaRPr sz="1600">
                        <a:latin typeface="Arial"/>
                        <a:cs typeface="Arial"/>
                      </a:endParaRPr>
                    </a:p>
                  </a:txBody>
                  <a:tcPr marL="0" marR="0" marT="130175" marB="0">
                    <a:lnL w="53975">
                      <a:solidFill>
                        <a:srgbClr val="FFFFFF"/>
                      </a:solidFill>
                      <a:prstDash val="solid"/>
                    </a:lnL>
                    <a:lnR w="53975">
                      <a:solidFill>
                        <a:srgbClr val="FFFFFF"/>
                      </a:solidFill>
                      <a:prstDash val="solid"/>
                    </a:lnR>
                    <a:lnT w="38100">
                      <a:solidFill>
                        <a:srgbClr val="FFFFFF"/>
                      </a:solidFill>
                      <a:prstDash val="solid"/>
                    </a:lnT>
                    <a:lnB w="38100">
                      <a:solidFill>
                        <a:srgbClr val="FFFFFF"/>
                      </a:solidFill>
                      <a:prstDash val="solid"/>
                    </a:lnB>
                    <a:solidFill>
                      <a:srgbClr val="FFDB99"/>
                    </a:solidFill>
                  </a:tcPr>
                </a:tc>
                <a:tc>
                  <a:txBody>
                    <a:bodyPr/>
                    <a:lstStyle/>
                    <a:p>
                      <a:pPr>
                        <a:lnSpc>
                          <a:spcPct val="100000"/>
                        </a:lnSpc>
                        <a:spcBef>
                          <a:spcPts val="30"/>
                        </a:spcBef>
                      </a:pPr>
                      <a:endParaRPr sz="2950">
                        <a:latin typeface="Times New Roman"/>
                        <a:cs typeface="Times New Roman"/>
                      </a:endParaRPr>
                    </a:p>
                    <a:p>
                      <a:pPr marL="53340" algn="ctr">
                        <a:lnSpc>
                          <a:spcPct val="100000"/>
                        </a:lnSpc>
                      </a:pPr>
                      <a:r>
                        <a:rPr sz="2100" spc="-5" dirty="0">
                          <a:latin typeface="Times New Roman"/>
                          <a:cs typeface="Times New Roman"/>
                        </a:rPr>
                        <a:t>....</a:t>
                      </a:r>
                      <a:endParaRPr sz="2100">
                        <a:latin typeface="Times New Roman"/>
                        <a:cs typeface="Times New Roman"/>
                      </a:endParaRPr>
                    </a:p>
                  </a:txBody>
                  <a:tcPr marL="0" marR="0" marT="3810" marB="0">
                    <a:lnL w="53975">
                      <a:solidFill>
                        <a:srgbClr val="FFFFFF"/>
                      </a:solidFill>
                      <a:prstDash val="solid"/>
                    </a:lnL>
                    <a:lnT w="38100">
                      <a:solidFill>
                        <a:srgbClr val="FFFFFF"/>
                      </a:solidFill>
                      <a:prstDash val="solid"/>
                    </a:lnT>
                    <a:lnB w="38100">
                      <a:solidFill>
                        <a:srgbClr val="FFFFFF"/>
                      </a:solidFill>
                      <a:prstDash val="solid"/>
                    </a:lnB>
                    <a:solidFill>
                      <a:srgbClr val="FFDB99"/>
                    </a:solidFill>
                  </a:tcPr>
                </a:tc>
              </a:tr>
              <a:tr h="333375">
                <a:tc gridSpan="5">
                  <a:txBody>
                    <a:bodyPr/>
                    <a:lstStyle/>
                    <a:p>
                      <a:pPr marR="487045" algn="ctr">
                        <a:lnSpc>
                          <a:spcPct val="100000"/>
                        </a:lnSpc>
                        <a:spcBef>
                          <a:spcPts val="345"/>
                        </a:spcBef>
                      </a:pPr>
                      <a:r>
                        <a:rPr sz="1600" spc="-10" dirty="0">
                          <a:latin typeface="Arial"/>
                          <a:cs typeface="Arial"/>
                        </a:rPr>
                        <a:t>Microkernel</a:t>
                      </a:r>
                      <a:endParaRPr sz="1600">
                        <a:latin typeface="Arial"/>
                        <a:cs typeface="Arial"/>
                      </a:endParaRPr>
                    </a:p>
                  </a:txBody>
                  <a:tcPr marL="0" marR="0" marT="43815" marB="0">
                    <a:lnT w="38100">
                      <a:solidFill>
                        <a:srgbClr val="FFFFFF"/>
                      </a:solidFill>
                      <a:prstDash val="solid"/>
                    </a:lnT>
                    <a:lnB w="38100">
                      <a:solidFill>
                        <a:srgbClr val="FFFFFF"/>
                      </a:solidFill>
                      <a:prstDash val="solid"/>
                    </a:lnB>
                    <a:solidFill>
                      <a:srgbClr val="FFDB99"/>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369570">
                <a:tc gridSpan="5">
                  <a:txBody>
                    <a:bodyPr/>
                    <a:lstStyle/>
                    <a:p>
                      <a:pPr marR="450850" algn="ctr">
                        <a:lnSpc>
                          <a:spcPct val="100000"/>
                        </a:lnSpc>
                        <a:spcBef>
                          <a:spcPts val="330"/>
                        </a:spcBef>
                      </a:pPr>
                      <a:r>
                        <a:rPr sz="1600" spc="-10" dirty="0">
                          <a:latin typeface="Arial"/>
                          <a:cs typeface="Arial"/>
                        </a:rPr>
                        <a:t>Hardware</a:t>
                      </a:r>
                      <a:endParaRPr sz="1600">
                        <a:latin typeface="Arial"/>
                        <a:cs typeface="Arial"/>
                      </a:endParaRPr>
                    </a:p>
                  </a:txBody>
                  <a:tcPr marL="0" marR="0" marT="41910" marB="0">
                    <a:lnT w="38100">
                      <a:solidFill>
                        <a:srgbClr val="FFFFFF"/>
                      </a:solidFill>
                      <a:prstDash val="solid"/>
                    </a:lnT>
                    <a:solidFill>
                      <a:srgbClr val="FFDB99"/>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sp>
        <p:nvSpPr>
          <p:cNvPr id="56" name="object 56"/>
          <p:cNvSpPr txBox="1"/>
          <p:nvPr/>
        </p:nvSpPr>
        <p:spPr>
          <a:xfrm>
            <a:off x="1803400" y="6134100"/>
            <a:ext cx="6060440" cy="391160"/>
          </a:xfrm>
          <a:prstGeom prst="rect">
            <a:avLst/>
          </a:prstGeom>
        </p:spPr>
        <p:txBody>
          <a:bodyPr vert="horz" wrap="square" lIns="0" tIns="12700" rIns="0" bIns="0" rtlCol="0">
            <a:spAutoFit/>
          </a:bodyPr>
          <a:lstStyle/>
          <a:p>
            <a:pPr marL="12700">
              <a:lnSpc>
                <a:spcPct val="100000"/>
              </a:lnSpc>
              <a:spcBef>
                <a:spcPts val="100"/>
              </a:spcBef>
            </a:pPr>
            <a:r>
              <a:rPr sz="2000" spc="-120" dirty="0">
                <a:latin typeface="Arial"/>
                <a:cs typeface="Arial"/>
              </a:rPr>
              <a:t>The</a:t>
            </a:r>
            <a:r>
              <a:rPr sz="3600" spc="-179" baseline="-23148" dirty="0">
                <a:latin typeface="Times New Roman"/>
                <a:cs typeface="Times New Roman"/>
              </a:rPr>
              <a:t>2</a:t>
            </a:r>
            <a:r>
              <a:rPr sz="2000" spc="-120" dirty="0">
                <a:latin typeface="Arial"/>
                <a:cs typeface="Arial"/>
              </a:rPr>
              <a:t>m</a:t>
            </a:r>
            <a:r>
              <a:rPr sz="3600" spc="-179" baseline="-23148" dirty="0">
                <a:latin typeface="Times New Roman"/>
                <a:cs typeface="Times New Roman"/>
              </a:rPr>
              <a:t>5</a:t>
            </a:r>
            <a:r>
              <a:rPr sz="2000" spc="-120" dirty="0">
                <a:latin typeface="Arial"/>
                <a:cs typeface="Arial"/>
              </a:rPr>
              <a:t>icrokernel </a:t>
            </a:r>
            <a:r>
              <a:rPr sz="2000" spc="-5" dirty="0">
                <a:latin typeface="Arial"/>
                <a:cs typeface="Arial"/>
              </a:rPr>
              <a:t>supports middleware </a:t>
            </a:r>
            <a:r>
              <a:rPr sz="2000" dirty="0">
                <a:latin typeface="Arial"/>
                <a:cs typeface="Arial"/>
              </a:rPr>
              <a:t>via</a:t>
            </a:r>
            <a:r>
              <a:rPr sz="2000" spc="75" dirty="0">
                <a:latin typeface="Arial"/>
                <a:cs typeface="Arial"/>
              </a:rPr>
              <a:t> </a:t>
            </a:r>
            <a:r>
              <a:rPr sz="2000" spc="-5" dirty="0">
                <a:latin typeface="Arial"/>
                <a:cs typeface="Arial"/>
              </a:rPr>
              <a:t>subsystems</a:t>
            </a:r>
            <a:endParaRPr sz="2000">
              <a:latin typeface="Arial"/>
              <a:cs typeface="Arial"/>
            </a:endParaRPr>
          </a:p>
        </p:txBody>
      </p:sp>
      <p:sp>
        <p:nvSpPr>
          <p:cNvPr id="57" name="object 57"/>
          <p:cNvSpPr txBox="1"/>
          <p:nvPr/>
        </p:nvSpPr>
        <p:spPr>
          <a:xfrm>
            <a:off x="660400" y="3832859"/>
            <a:ext cx="11798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Figure</a:t>
            </a:r>
            <a:r>
              <a:rPr sz="1800" spc="-85" dirty="0">
                <a:solidFill>
                  <a:srgbClr val="FF3300"/>
                </a:solidFill>
                <a:latin typeface="Arial"/>
                <a:cs typeface="Arial"/>
              </a:rPr>
              <a:t> </a:t>
            </a:r>
            <a:r>
              <a:rPr sz="1800" spc="-5" dirty="0">
                <a:solidFill>
                  <a:srgbClr val="FF3300"/>
                </a:solidFill>
                <a:latin typeface="Arial"/>
                <a:cs typeface="Arial"/>
              </a:rPr>
              <a:t>6.16</a:t>
            </a:r>
            <a:endParaRPr sz="1800">
              <a:latin typeface="Arial"/>
              <a:cs typeface="Arial"/>
            </a:endParaRPr>
          </a:p>
        </p:txBody>
      </p:sp>
      <p:sp>
        <p:nvSpPr>
          <p:cNvPr id="58" name="object 58"/>
          <p:cNvSpPr/>
          <p:nvPr/>
        </p:nvSpPr>
        <p:spPr>
          <a:xfrm>
            <a:off x="2150110" y="3956050"/>
            <a:ext cx="6560820" cy="0"/>
          </a:xfrm>
          <a:custGeom>
            <a:avLst/>
            <a:gdLst/>
            <a:ahLst/>
            <a:cxnLst/>
            <a:rect l="l" t="t" r="r" b="b"/>
            <a:pathLst>
              <a:path w="6560820">
                <a:moveTo>
                  <a:pt x="0" y="0"/>
                </a:moveTo>
                <a:lnTo>
                  <a:pt x="6560819" y="0"/>
                </a:lnTo>
              </a:path>
            </a:pathLst>
          </a:custGeom>
          <a:ln w="57146">
            <a:solidFill>
              <a:srgbClr val="FFCC00"/>
            </a:solidFill>
          </a:ln>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26</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7325359" cy="452120"/>
          </a:xfrm>
          <a:prstGeom prst="rect">
            <a:avLst/>
          </a:prstGeom>
        </p:spPr>
        <p:txBody>
          <a:bodyPr vert="horz" wrap="square" lIns="0" tIns="12700" rIns="0" bIns="0" rtlCol="0">
            <a:spAutoFit/>
          </a:bodyPr>
          <a:lstStyle/>
          <a:p>
            <a:pPr marL="12700">
              <a:lnSpc>
                <a:spcPct val="100000"/>
              </a:lnSpc>
              <a:spcBef>
                <a:spcPts val="100"/>
              </a:spcBef>
            </a:pPr>
            <a:r>
              <a:rPr sz="2800" spc="-5" dirty="0"/>
              <a:t>Advantages </a:t>
            </a:r>
            <a:r>
              <a:rPr sz="2800" dirty="0"/>
              <a:t>and </a:t>
            </a:r>
            <a:r>
              <a:rPr sz="2800" spc="-5" dirty="0"/>
              <a:t>disadvantages of</a:t>
            </a:r>
            <a:r>
              <a:rPr sz="2800" spc="5" dirty="0"/>
              <a:t> </a:t>
            </a:r>
            <a:r>
              <a:rPr sz="2800" spc="-5" dirty="0"/>
              <a:t>microkernel</a:t>
            </a:r>
            <a:endParaRPr sz="2800"/>
          </a:p>
        </p:txBody>
      </p:sp>
      <p:sp>
        <p:nvSpPr>
          <p:cNvPr id="5" name="object 5"/>
          <p:cNvSpPr txBox="1"/>
          <p:nvPr/>
        </p:nvSpPr>
        <p:spPr>
          <a:xfrm>
            <a:off x="572769" y="1393190"/>
            <a:ext cx="6861809" cy="2293620"/>
          </a:xfrm>
          <a:prstGeom prst="rect">
            <a:avLst/>
          </a:prstGeom>
        </p:spPr>
        <p:txBody>
          <a:bodyPr vert="horz" wrap="square" lIns="0" tIns="101600" rIns="0" bIns="0" rtlCol="0">
            <a:spAutoFit/>
          </a:bodyPr>
          <a:lstStyle/>
          <a:p>
            <a:pPr marL="12700">
              <a:lnSpc>
                <a:spcPct val="100000"/>
              </a:lnSpc>
              <a:spcBef>
                <a:spcPts val="800"/>
              </a:spcBef>
            </a:pPr>
            <a:r>
              <a:rPr sz="2800" dirty="0">
                <a:solidFill>
                  <a:srgbClr val="663300"/>
                </a:solidFill>
                <a:latin typeface="Arial"/>
                <a:cs typeface="Arial"/>
              </a:rPr>
              <a:t>+ </a:t>
            </a:r>
            <a:r>
              <a:rPr sz="2800" spc="-5" dirty="0">
                <a:solidFill>
                  <a:srgbClr val="663300"/>
                </a:solidFill>
                <a:latin typeface="Arial"/>
                <a:cs typeface="Arial"/>
              </a:rPr>
              <a:t>flexibility and</a:t>
            </a:r>
            <a:r>
              <a:rPr sz="2800" spc="-515" dirty="0">
                <a:solidFill>
                  <a:srgbClr val="663300"/>
                </a:solidFill>
                <a:latin typeface="Arial"/>
                <a:cs typeface="Arial"/>
              </a:rPr>
              <a:t> </a:t>
            </a:r>
            <a:r>
              <a:rPr sz="2800" spc="-5" dirty="0">
                <a:solidFill>
                  <a:srgbClr val="663300"/>
                </a:solidFill>
                <a:latin typeface="Arial"/>
                <a:cs typeface="Arial"/>
              </a:rPr>
              <a:t>extensibility</a:t>
            </a:r>
            <a:endParaRPr sz="2800">
              <a:latin typeface="Arial"/>
              <a:cs typeface="Arial"/>
            </a:endParaRPr>
          </a:p>
          <a:p>
            <a:pPr marL="755650" indent="-285750">
              <a:lnSpc>
                <a:spcPct val="100000"/>
              </a:lnSpc>
              <a:spcBef>
                <a:spcPts val="500"/>
              </a:spcBef>
              <a:buChar char="•"/>
              <a:tabLst>
                <a:tab pos="755015" algn="l"/>
                <a:tab pos="755650" algn="l"/>
              </a:tabLst>
            </a:pPr>
            <a:r>
              <a:rPr sz="2000" dirty="0">
                <a:solidFill>
                  <a:srgbClr val="663300"/>
                </a:solidFill>
                <a:latin typeface="Arial"/>
                <a:cs typeface="Arial"/>
              </a:rPr>
              <a:t>services can </a:t>
            </a:r>
            <a:r>
              <a:rPr sz="2000" spc="-5" dirty="0">
                <a:solidFill>
                  <a:srgbClr val="663300"/>
                </a:solidFill>
                <a:latin typeface="Arial"/>
                <a:cs typeface="Arial"/>
              </a:rPr>
              <a:t>be </a:t>
            </a:r>
            <a:r>
              <a:rPr sz="2000" dirty="0">
                <a:solidFill>
                  <a:srgbClr val="663300"/>
                </a:solidFill>
                <a:latin typeface="Arial"/>
                <a:cs typeface="Arial"/>
              </a:rPr>
              <a:t>added, </a:t>
            </a:r>
            <a:r>
              <a:rPr sz="2000" spc="-5" dirty="0">
                <a:solidFill>
                  <a:srgbClr val="663300"/>
                </a:solidFill>
                <a:latin typeface="Arial"/>
                <a:cs typeface="Arial"/>
              </a:rPr>
              <a:t>modified </a:t>
            </a:r>
            <a:r>
              <a:rPr sz="2000" dirty="0">
                <a:solidFill>
                  <a:srgbClr val="663300"/>
                </a:solidFill>
                <a:latin typeface="Arial"/>
                <a:cs typeface="Arial"/>
              </a:rPr>
              <a:t>and</a:t>
            </a:r>
            <a:r>
              <a:rPr sz="2000" spc="-20" dirty="0">
                <a:solidFill>
                  <a:srgbClr val="663300"/>
                </a:solidFill>
                <a:latin typeface="Arial"/>
                <a:cs typeface="Arial"/>
              </a:rPr>
              <a:t> </a:t>
            </a:r>
            <a:r>
              <a:rPr sz="2000" dirty="0">
                <a:solidFill>
                  <a:srgbClr val="663300"/>
                </a:solidFill>
                <a:latin typeface="Arial"/>
                <a:cs typeface="Arial"/>
              </a:rPr>
              <a:t>debugged</a:t>
            </a:r>
            <a:endParaRPr sz="2000">
              <a:latin typeface="Arial"/>
              <a:cs typeface="Arial"/>
            </a:endParaRPr>
          </a:p>
          <a:p>
            <a:pPr marL="755650" indent="-285750">
              <a:lnSpc>
                <a:spcPct val="100000"/>
              </a:lnSpc>
              <a:spcBef>
                <a:spcPts val="500"/>
              </a:spcBef>
              <a:buChar char="•"/>
              <a:tabLst>
                <a:tab pos="755015" algn="l"/>
                <a:tab pos="755650" algn="l"/>
              </a:tabLst>
            </a:pPr>
            <a:r>
              <a:rPr sz="2000" spc="-5" dirty="0">
                <a:solidFill>
                  <a:srgbClr val="663300"/>
                </a:solidFill>
                <a:latin typeface="Arial"/>
                <a:cs typeface="Arial"/>
              </a:rPr>
              <a:t>small </a:t>
            </a:r>
            <a:r>
              <a:rPr sz="2000" dirty="0">
                <a:solidFill>
                  <a:srgbClr val="663300"/>
                </a:solidFill>
                <a:latin typeface="Arial"/>
                <a:cs typeface="Arial"/>
              </a:rPr>
              <a:t>kernel </a:t>
            </a:r>
            <a:r>
              <a:rPr sz="2000" spc="5" dirty="0">
                <a:solidFill>
                  <a:srgbClr val="663300"/>
                </a:solidFill>
                <a:latin typeface="Arial"/>
                <a:cs typeface="Arial"/>
              </a:rPr>
              <a:t>-&gt; </a:t>
            </a:r>
            <a:r>
              <a:rPr sz="2000" spc="-5" dirty="0">
                <a:solidFill>
                  <a:srgbClr val="663300"/>
                </a:solidFill>
                <a:latin typeface="Arial"/>
                <a:cs typeface="Arial"/>
              </a:rPr>
              <a:t>fewer</a:t>
            </a:r>
            <a:r>
              <a:rPr sz="2000" spc="-30" dirty="0">
                <a:solidFill>
                  <a:srgbClr val="663300"/>
                </a:solidFill>
                <a:latin typeface="Arial"/>
                <a:cs typeface="Arial"/>
              </a:rPr>
              <a:t> </a:t>
            </a:r>
            <a:r>
              <a:rPr sz="2000" dirty="0">
                <a:solidFill>
                  <a:srgbClr val="663300"/>
                </a:solidFill>
                <a:latin typeface="Arial"/>
                <a:cs typeface="Arial"/>
              </a:rPr>
              <a:t>bugs</a:t>
            </a:r>
            <a:endParaRPr sz="2000">
              <a:latin typeface="Arial"/>
              <a:cs typeface="Arial"/>
            </a:endParaRPr>
          </a:p>
          <a:p>
            <a:pPr marL="755650" indent="-285750">
              <a:lnSpc>
                <a:spcPct val="100000"/>
              </a:lnSpc>
              <a:spcBef>
                <a:spcPts val="500"/>
              </a:spcBef>
              <a:buChar char="•"/>
              <a:tabLst>
                <a:tab pos="755015" algn="l"/>
                <a:tab pos="755650" algn="l"/>
              </a:tabLst>
            </a:pPr>
            <a:r>
              <a:rPr sz="2000" spc="-5" dirty="0">
                <a:solidFill>
                  <a:srgbClr val="663300"/>
                </a:solidFill>
                <a:latin typeface="Arial"/>
                <a:cs typeface="Arial"/>
              </a:rPr>
              <a:t>protection of </a:t>
            </a:r>
            <a:r>
              <a:rPr sz="2000" dirty="0">
                <a:solidFill>
                  <a:srgbClr val="663300"/>
                </a:solidFill>
                <a:latin typeface="Arial"/>
                <a:cs typeface="Arial"/>
              </a:rPr>
              <a:t>services and resources </a:t>
            </a:r>
            <a:r>
              <a:rPr sz="2000" spc="-5" dirty="0">
                <a:solidFill>
                  <a:srgbClr val="663300"/>
                </a:solidFill>
                <a:latin typeface="Arial"/>
                <a:cs typeface="Arial"/>
              </a:rPr>
              <a:t>is still</a:t>
            </a:r>
            <a:r>
              <a:rPr sz="2000" spc="30" dirty="0">
                <a:solidFill>
                  <a:srgbClr val="663300"/>
                </a:solidFill>
                <a:latin typeface="Arial"/>
                <a:cs typeface="Arial"/>
              </a:rPr>
              <a:t> </a:t>
            </a:r>
            <a:r>
              <a:rPr sz="2000" spc="-5" dirty="0">
                <a:solidFill>
                  <a:srgbClr val="663300"/>
                </a:solidFill>
                <a:latin typeface="Arial"/>
                <a:cs typeface="Arial"/>
              </a:rPr>
              <a:t>maintained</a:t>
            </a:r>
            <a:endParaRPr sz="2000">
              <a:latin typeface="Arial"/>
              <a:cs typeface="Arial"/>
            </a:endParaRPr>
          </a:p>
          <a:p>
            <a:pPr marL="12700">
              <a:lnSpc>
                <a:spcPct val="100000"/>
              </a:lnSpc>
              <a:spcBef>
                <a:spcPts val="1740"/>
              </a:spcBef>
              <a:tabLst>
                <a:tab pos="354965" algn="l"/>
              </a:tabLst>
            </a:pPr>
            <a:r>
              <a:rPr sz="4200" baseline="2976" dirty="0">
                <a:solidFill>
                  <a:srgbClr val="663300"/>
                </a:solidFill>
                <a:latin typeface="Arial"/>
                <a:cs typeface="Arial"/>
              </a:rPr>
              <a:t>-	</a:t>
            </a:r>
            <a:r>
              <a:rPr sz="2800" dirty="0">
                <a:solidFill>
                  <a:srgbClr val="663300"/>
                </a:solidFill>
                <a:latin typeface="Arial"/>
                <a:cs typeface="Arial"/>
              </a:rPr>
              <a:t>service invocation</a:t>
            </a:r>
            <a:r>
              <a:rPr sz="2800" spc="-5" dirty="0">
                <a:solidFill>
                  <a:srgbClr val="663300"/>
                </a:solidFill>
                <a:latin typeface="Arial"/>
                <a:cs typeface="Arial"/>
              </a:rPr>
              <a:t> expensive</a:t>
            </a:r>
            <a:endParaRPr sz="2800">
              <a:latin typeface="Arial"/>
              <a:cs typeface="Arial"/>
            </a:endParaRPr>
          </a:p>
        </p:txBody>
      </p:sp>
      <p:sp>
        <p:nvSpPr>
          <p:cNvPr id="6" name="object 6"/>
          <p:cNvSpPr txBox="1"/>
          <p:nvPr/>
        </p:nvSpPr>
        <p:spPr>
          <a:xfrm>
            <a:off x="1029969" y="3647440"/>
            <a:ext cx="110489" cy="762000"/>
          </a:xfrm>
          <a:prstGeom prst="rect">
            <a:avLst/>
          </a:prstGeom>
        </p:spPr>
        <p:txBody>
          <a:bodyPr vert="horz" wrap="square" lIns="0" tIns="76200" rIns="0" bIns="0" rtlCol="0">
            <a:spAutoFit/>
          </a:bodyPr>
          <a:lstStyle/>
          <a:p>
            <a:pPr marL="12700">
              <a:lnSpc>
                <a:spcPct val="100000"/>
              </a:lnSpc>
              <a:spcBef>
                <a:spcPts val="600"/>
              </a:spcBef>
            </a:pPr>
            <a:r>
              <a:rPr sz="2000" dirty="0">
                <a:solidFill>
                  <a:srgbClr val="663300"/>
                </a:solidFill>
                <a:latin typeface="Arial"/>
                <a:cs typeface="Arial"/>
              </a:rPr>
              <a:t>-</a:t>
            </a:r>
            <a:endParaRPr sz="2000">
              <a:latin typeface="Arial"/>
              <a:cs typeface="Arial"/>
            </a:endParaRPr>
          </a:p>
          <a:p>
            <a:pPr marL="12700">
              <a:lnSpc>
                <a:spcPct val="100000"/>
              </a:lnSpc>
              <a:spcBef>
                <a:spcPts val="500"/>
              </a:spcBef>
            </a:pPr>
            <a:r>
              <a:rPr sz="2000" dirty="0">
                <a:solidFill>
                  <a:srgbClr val="663300"/>
                </a:solidFill>
                <a:latin typeface="Arial"/>
                <a:cs typeface="Arial"/>
              </a:rPr>
              <a:t>-</a:t>
            </a:r>
            <a:endParaRPr sz="2000">
              <a:latin typeface="Arial"/>
              <a:cs typeface="Arial"/>
            </a:endParaRPr>
          </a:p>
        </p:txBody>
      </p:sp>
      <p:sp>
        <p:nvSpPr>
          <p:cNvPr id="7" name="object 7"/>
          <p:cNvSpPr txBox="1"/>
          <p:nvPr/>
        </p:nvSpPr>
        <p:spPr>
          <a:xfrm>
            <a:off x="1315719" y="3661409"/>
            <a:ext cx="7393305" cy="762000"/>
          </a:xfrm>
          <a:prstGeom prst="rect">
            <a:avLst/>
          </a:prstGeom>
        </p:spPr>
        <p:txBody>
          <a:bodyPr vert="horz" wrap="square" lIns="0" tIns="76200" rIns="0" bIns="0" rtlCol="0">
            <a:spAutoFit/>
          </a:bodyPr>
          <a:lstStyle/>
          <a:p>
            <a:pPr marL="184150" indent="-171450">
              <a:lnSpc>
                <a:spcPct val="100000"/>
              </a:lnSpc>
              <a:spcBef>
                <a:spcPts val="600"/>
              </a:spcBef>
              <a:buChar char="•"/>
              <a:tabLst>
                <a:tab pos="184150" algn="l"/>
              </a:tabLst>
            </a:pPr>
            <a:r>
              <a:rPr sz="2000" dirty="0">
                <a:solidFill>
                  <a:srgbClr val="663300"/>
                </a:solidFill>
                <a:latin typeface="Arial"/>
                <a:cs typeface="Arial"/>
              </a:rPr>
              <a:t>unless LRPC </a:t>
            </a:r>
            <a:r>
              <a:rPr sz="2000" spc="-5" dirty="0">
                <a:solidFill>
                  <a:srgbClr val="663300"/>
                </a:solidFill>
                <a:latin typeface="Arial"/>
                <a:cs typeface="Arial"/>
              </a:rPr>
              <a:t>is</a:t>
            </a:r>
            <a:r>
              <a:rPr sz="2000" spc="-10" dirty="0">
                <a:solidFill>
                  <a:srgbClr val="663300"/>
                </a:solidFill>
                <a:latin typeface="Arial"/>
                <a:cs typeface="Arial"/>
              </a:rPr>
              <a:t> </a:t>
            </a:r>
            <a:r>
              <a:rPr sz="2000" dirty="0">
                <a:solidFill>
                  <a:srgbClr val="663300"/>
                </a:solidFill>
                <a:latin typeface="Arial"/>
                <a:cs typeface="Arial"/>
              </a:rPr>
              <a:t>used</a:t>
            </a:r>
            <a:endParaRPr sz="2000">
              <a:latin typeface="Arial"/>
              <a:cs typeface="Arial"/>
            </a:endParaRPr>
          </a:p>
          <a:p>
            <a:pPr marL="184150" indent="-171450">
              <a:lnSpc>
                <a:spcPct val="100000"/>
              </a:lnSpc>
              <a:spcBef>
                <a:spcPts val="500"/>
              </a:spcBef>
              <a:buChar char="•"/>
              <a:tabLst>
                <a:tab pos="184150" algn="l"/>
              </a:tabLst>
            </a:pPr>
            <a:r>
              <a:rPr sz="2000" spc="-5" dirty="0">
                <a:solidFill>
                  <a:srgbClr val="663300"/>
                </a:solidFill>
                <a:latin typeface="Arial"/>
                <a:cs typeface="Arial"/>
              </a:rPr>
              <a:t>extra system calls </a:t>
            </a:r>
            <a:r>
              <a:rPr sz="2000" dirty="0">
                <a:solidFill>
                  <a:srgbClr val="663300"/>
                </a:solidFill>
                <a:latin typeface="Arial"/>
                <a:cs typeface="Arial"/>
              </a:rPr>
              <a:t>by services </a:t>
            </a:r>
            <a:r>
              <a:rPr sz="2000" spc="-5" dirty="0">
                <a:solidFill>
                  <a:srgbClr val="663300"/>
                </a:solidFill>
                <a:latin typeface="Arial"/>
                <a:cs typeface="Arial"/>
              </a:rPr>
              <a:t>for </a:t>
            </a:r>
            <a:r>
              <a:rPr sz="2000" dirty="0">
                <a:solidFill>
                  <a:srgbClr val="663300"/>
                </a:solidFill>
                <a:latin typeface="Arial"/>
                <a:cs typeface="Arial"/>
              </a:rPr>
              <a:t>access to </a:t>
            </a:r>
            <a:r>
              <a:rPr sz="2000" spc="-5" dirty="0">
                <a:solidFill>
                  <a:srgbClr val="663300"/>
                </a:solidFill>
                <a:latin typeface="Arial"/>
                <a:cs typeface="Arial"/>
              </a:rPr>
              <a:t>protected</a:t>
            </a:r>
            <a:r>
              <a:rPr sz="2000" spc="35" dirty="0">
                <a:solidFill>
                  <a:srgbClr val="663300"/>
                </a:solidFill>
                <a:latin typeface="Arial"/>
                <a:cs typeface="Arial"/>
              </a:rPr>
              <a:t> </a:t>
            </a:r>
            <a:r>
              <a:rPr sz="2000" dirty="0">
                <a:solidFill>
                  <a:srgbClr val="663300"/>
                </a:solidFill>
                <a:latin typeface="Arial"/>
                <a:cs typeface="Arial"/>
              </a:rPr>
              <a:t>resources</a:t>
            </a:r>
            <a:endParaRPr sz="20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3770" y="6261100"/>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27</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4415790" cy="452120"/>
          </a:xfrm>
          <a:prstGeom prst="rect">
            <a:avLst/>
          </a:prstGeom>
        </p:spPr>
        <p:txBody>
          <a:bodyPr vert="horz" wrap="square" lIns="0" tIns="12700" rIns="0" bIns="0" rtlCol="0">
            <a:spAutoFit/>
          </a:bodyPr>
          <a:lstStyle/>
          <a:p>
            <a:pPr marL="12700">
              <a:lnSpc>
                <a:spcPct val="100000"/>
              </a:lnSpc>
              <a:spcBef>
                <a:spcPts val="100"/>
              </a:spcBef>
            </a:pPr>
            <a:r>
              <a:rPr sz="2800" spc="-5" dirty="0"/>
              <a:t>Relevant topics not</a:t>
            </a:r>
            <a:r>
              <a:rPr sz="2800" spc="-40" dirty="0"/>
              <a:t> </a:t>
            </a:r>
            <a:r>
              <a:rPr sz="2800" spc="-5" dirty="0"/>
              <a:t>covered</a:t>
            </a:r>
            <a:endParaRPr sz="2800"/>
          </a:p>
        </p:txBody>
      </p:sp>
      <p:sp>
        <p:nvSpPr>
          <p:cNvPr id="5" name="object 5"/>
          <p:cNvSpPr txBox="1"/>
          <p:nvPr/>
        </p:nvSpPr>
        <p:spPr>
          <a:xfrm>
            <a:off x="572769" y="148717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6" name="object 6"/>
          <p:cNvSpPr txBox="1"/>
          <p:nvPr/>
        </p:nvSpPr>
        <p:spPr>
          <a:xfrm>
            <a:off x="914400" y="1404196"/>
            <a:ext cx="8059420" cy="864235"/>
          </a:xfrm>
          <a:prstGeom prst="rect">
            <a:avLst/>
          </a:prstGeom>
        </p:spPr>
        <p:txBody>
          <a:bodyPr vert="horz" wrap="square" lIns="0" tIns="125730" rIns="0" bIns="0" rtlCol="0">
            <a:spAutoFit/>
          </a:bodyPr>
          <a:lstStyle/>
          <a:p>
            <a:pPr marL="12700">
              <a:lnSpc>
                <a:spcPct val="100000"/>
              </a:lnSpc>
              <a:spcBef>
                <a:spcPts val="990"/>
              </a:spcBef>
            </a:pPr>
            <a:r>
              <a:rPr sz="2400" spc="-5" dirty="0">
                <a:solidFill>
                  <a:srgbClr val="663300"/>
                </a:solidFill>
                <a:latin typeface="Arial"/>
                <a:cs typeface="Arial"/>
              </a:rPr>
              <a:t>Protection of </a:t>
            </a:r>
            <a:r>
              <a:rPr sz="2400" spc="5" dirty="0">
                <a:solidFill>
                  <a:srgbClr val="663300"/>
                </a:solidFill>
                <a:latin typeface="Arial"/>
                <a:cs typeface="Arial"/>
              </a:rPr>
              <a:t>OS </a:t>
            </a:r>
            <a:r>
              <a:rPr sz="2400" spc="-5" dirty="0">
                <a:solidFill>
                  <a:srgbClr val="663300"/>
                </a:solidFill>
                <a:latin typeface="Arial"/>
                <a:cs typeface="Arial"/>
              </a:rPr>
              <a:t>resources (Section</a:t>
            </a:r>
            <a:r>
              <a:rPr sz="2400" spc="-15" dirty="0">
                <a:solidFill>
                  <a:srgbClr val="663300"/>
                </a:solidFill>
                <a:latin typeface="Arial"/>
                <a:cs typeface="Arial"/>
              </a:rPr>
              <a:t> </a:t>
            </a:r>
            <a:r>
              <a:rPr sz="2400" spc="-5" dirty="0">
                <a:solidFill>
                  <a:srgbClr val="663300"/>
                </a:solidFill>
                <a:latin typeface="Arial"/>
                <a:cs typeface="Arial"/>
              </a:rPr>
              <a:t>6.3)</a:t>
            </a:r>
            <a:endParaRPr sz="2400">
              <a:latin typeface="Arial"/>
              <a:cs typeface="Arial"/>
            </a:endParaRPr>
          </a:p>
          <a:p>
            <a:pPr marL="127635">
              <a:lnSpc>
                <a:spcPct val="100000"/>
              </a:lnSpc>
              <a:spcBef>
                <a:spcPts val="670"/>
              </a:spcBef>
              <a:tabLst>
                <a:tab pos="412115" algn="l"/>
              </a:tabLst>
            </a:pPr>
            <a:r>
              <a:rPr sz="2700" baseline="3086" dirty="0">
                <a:solidFill>
                  <a:srgbClr val="663300"/>
                </a:solidFill>
                <a:latin typeface="Arial"/>
                <a:cs typeface="Arial"/>
              </a:rPr>
              <a:t>–	</a:t>
            </a:r>
            <a:r>
              <a:rPr sz="1800" spc="-5" dirty="0">
                <a:solidFill>
                  <a:srgbClr val="663300"/>
                </a:solidFill>
                <a:latin typeface="Arial"/>
                <a:cs typeface="Arial"/>
              </a:rPr>
              <a:t>Control of access </a:t>
            </a:r>
            <a:r>
              <a:rPr sz="1800" dirty="0">
                <a:solidFill>
                  <a:srgbClr val="663300"/>
                </a:solidFill>
                <a:latin typeface="Arial"/>
                <a:cs typeface="Arial"/>
              </a:rPr>
              <a:t>to </a:t>
            </a:r>
            <a:r>
              <a:rPr sz="1800" spc="-10" dirty="0">
                <a:solidFill>
                  <a:srgbClr val="663300"/>
                </a:solidFill>
                <a:latin typeface="Arial"/>
                <a:cs typeface="Arial"/>
              </a:rPr>
              <a:t>distributed </a:t>
            </a:r>
            <a:r>
              <a:rPr sz="1800" spc="-5" dirty="0">
                <a:solidFill>
                  <a:srgbClr val="663300"/>
                </a:solidFill>
                <a:latin typeface="Arial"/>
                <a:cs typeface="Arial"/>
              </a:rPr>
              <a:t>resources is covered in </a:t>
            </a:r>
            <a:r>
              <a:rPr sz="1800" spc="-10" dirty="0">
                <a:solidFill>
                  <a:srgbClr val="663300"/>
                </a:solidFill>
                <a:latin typeface="Arial"/>
                <a:cs typeface="Arial"/>
              </a:rPr>
              <a:t>Chapter </a:t>
            </a:r>
            <a:r>
              <a:rPr sz="1800" dirty="0">
                <a:solidFill>
                  <a:srgbClr val="663300"/>
                </a:solidFill>
                <a:latin typeface="Arial"/>
                <a:cs typeface="Arial"/>
              </a:rPr>
              <a:t>7 -</a:t>
            </a:r>
            <a:r>
              <a:rPr sz="1800" spc="25" dirty="0">
                <a:solidFill>
                  <a:srgbClr val="663300"/>
                </a:solidFill>
                <a:latin typeface="Arial"/>
                <a:cs typeface="Arial"/>
              </a:rPr>
              <a:t> </a:t>
            </a:r>
            <a:r>
              <a:rPr sz="1800" spc="-5" dirty="0">
                <a:solidFill>
                  <a:srgbClr val="663300"/>
                </a:solidFill>
                <a:latin typeface="Arial"/>
                <a:cs typeface="Arial"/>
              </a:rPr>
              <a:t>Security</a:t>
            </a:r>
            <a:endParaRPr sz="1800">
              <a:latin typeface="Arial"/>
              <a:cs typeface="Arial"/>
            </a:endParaRPr>
          </a:p>
        </p:txBody>
      </p:sp>
      <p:sp>
        <p:nvSpPr>
          <p:cNvPr id="7" name="object 7"/>
          <p:cNvSpPr txBox="1"/>
          <p:nvPr/>
        </p:nvSpPr>
        <p:spPr>
          <a:xfrm>
            <a:off x="572769" y="243840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8" name="object 8"/>
          <p:cNvSpPr txBox="1"/>
          <p:nvPr/>
        </p:nvSpPr>
        <p:spPr>
          <a:xfrm>
            <a:off x="914400" y="2468879"/>
            <a:ext cx="46310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663300"/>
                </a:solidFill>
                <a:latin typeface="Arial"/>
                <a:cs typeface="Arial"/>
              </a:rPr>
              <a:t>Mach </a:t>
            </a:r>
            <a:r>
              <a:rPr sz="2400" spc="5" dirty="0">
                <a:solidFill>
                  <a:srgbClr val="663300"/>
                </a:solidFill>
                <a:latin typeface="Arial"/>
                <a:cs typeface="Arial"/>
              </a:rPr>
              <a:t>OS </a:t>
            </a:r>
            <a:r>
              <a:rPr sz="2400" spc="-5" dirty="0">
                <a:solidFill>
                  <a:srgbClr val="663300"/>
                </a:solidFill>
                <a:latin typeface="Arial"/>
                <a:cs typeface="Arial"/>
              </a:rPr>
              <a:t>case study (Chapter</a:t>
            </a:r>
            <a:r>
              <a:rPr sz="2400" spc="-40" dirty="0">
                <a:solidFill>
                  <a:srgbClr val="663300"/>
                </a:solidFill>
                <a:latin typeface="Arial"/>
                <a:cs typeface="Arial"/>
              </a:rPr>
              <a:t> </a:t>
            </a:r>
            <a:r>
              <a:rPr sz="2400" spc="-10" dirty="0">
                <a:solidFill>
                  <a:srgbClr val="663300"/>
                </a:solidFill>
                <a:latin typeface="Arial"/>
                <a:cs typeface="Arial"/>
              </a:rPr>
              <a:t>18)</a:t>
            </a:r>
            <a:endParaRPr sz="2400">
              <a:latin typeface="Arial"/>
              <a:cs typeface="Arial"/>
            </a:endParaRPr>
          </a:p>
        </p:txBody>
      </p:sp>
      <p:sp>
        <p:nvSpPr>
          <p:cNvPr id="9" name="object 9"/>
          <p:cNvSpPr txBox="1"/>
          <p:nvPr/>
        </p:nvSpPr>
        <p:spPr>
          <a:xfrm>
            <a:off x="1029969" y="2823209"/>
            <a:ext cx="153035" cy="741680"/>
          </a:xfrm>
          <a:prstGeom prst="rect">
            <a:avLst/>
          </a:prstGeom>
        </p:spPr>
        <p:txBody>
          <a:bodyPr vert="horz" wrap="square" lIns="0" tIns="96520" rIns="0" bIns="0" rtlCol="0">
            <a:spAutoFit/>
          </a:bodyPr>
          <a:lstStyle/>
          <a:p>
            <a:pPr marL="12700">
              <a:lnSpc>
                <a:spcPct val="100000"/>
              </a:lnSpc>
              <a:spcBef>
                <a:spcPts val="760"/>
              </a:spcBef>
            </a:pPr>
            <a:r>
              <a:rPr sz="1800" dirty="0">
                <a:solidFill>
                  <a:srgbClr val="663300"/>
                </a:solidFill>
                <a:latin typeface="Arial"/>
                <a:cs typeface="Arial"/>
              </a:rPr>
              <a:t>–</a:t>
            </a:r>
            <a:endParaRPr sz="1800">
              <a:latin typeface="Arial"/>
              <a:cs typeface="Arial"/>
            </a:endParaRPr>
          </a:p>
          <a:p>
            <a:pPr marL="12700">
              <a:lnSpc>
                <a:spcPct val="100000"/>
              </a:lnSpc>
              <a:spcBef>
                <a:spcPts val="660"/>
              </a:spcBef>
            </a:pPr>
            <a:r>
              <a:rPr sz="1800" dirty="0">
                <a:solidFill>
                  <a:srgbClr val="663300"/>
                </a:solidFill>
                <a:latin typeface="Arial"/>
                <a:cs typeface="Arial"/>
              </a:rPr>
              <a:t>–</a:t>
            </a:r>
            <a:endParaRPr sz="1800">
              <a:latin typeface="Arial"/>
              <a:cs typeface="Arial"/>
            </a:endParaRPr>
          </a:p>
        </p:txBody>
      </p:sp>
      <p:sp>
        <p:nvSpPr>
          <p:cNvPr id="10" name="object 10"/>
          <p:cNvSpPr txBox="1">
            <a:spLocks noGrp="1"/>
          </p:cNvSpPr>
          <p:nvPr>
            <p:ph type="body" idx="1"/>
          </p:nvPr>
        </p:nvSpPr>
        <p:spPr>
          <a:prstGeom prst="rect">
            <a:avLst/>
          </a:prstGeom>
        </p:spPr>
        <p:txBody>
          <a:bodyPr vert="horz" wrap="square" lIns="0" tIns="96520" rIns="0" bIns="0" rtlCol="0">
            <a:spAutoFit/>
          </a:bodyPr>
          <a:lstStyle/>
          <a:p>
            <a:pPr marL="12700">
              <a:lnSpc>
                <a:spcPct val="100000"/>
              </a:lnSpc>
              <a:spcBef>
                <a:spcPts val="760"/>
              </a:spcBef>
            </a:pPr>
            <a:r>
              <a:rPr spc="-10" dirty="0"/>
              <a:t>Halfway </a:t>
            </a:r>
            <a:r>
              <a:rPr dirty="0"/>
              <a:t>to a </a:t>
            </a:r>
            <a:r>
              <a:rPr spc="-10" dirty="0"/>
              <a:t>distributed</a:t>
            </a:r>
            <a:r>
              <a:rPr spc="-35" dirty="0"/>
              <a:t> </a:t>
            </a:r>
            <a:r>
              <a:rPr spc="-5" dirty="0"/>
              <a:t>OS</a:t>
            </a:r>
          </a:p>
          <a:p>
            <a:pPr marL="12700">
              <a:lnSpc>
                <a:spcPct val="100000"/>
              </a:lnSpc>
              <a:spcBef>
                <a:spcPts val="660"/>
              </a:spcBef>
            </a:pPr>
            <a:r>
              <a:rPr dirty="0"/>
              <a:t>The </a:t>
            </a:r>
            <a:r>
              <a:rPr spc="-10" dirty="0"/>
              <a:t>communication </a:t>
            </a:r>
            <a:r>
              <a:rPr spc="-5" dirty="0"/>
              <a:t>model is of </a:t>
            </a:r>
            <a:r>
              <a:rPr spc="-10" dirty="0"/>
              <a:t>particular </a:t>
            </a:r>
            <a:r>
              <a:rPr spc="-5" dirty="0"/>
              <a:t>interest. It</a:t>
            </a:r>
            <a:r>
              <a:rPr spc="60" dirty="0"/>
              <a:t> </a:t>
            </a:r>
            <a:r>
              <a:rPr spc="-10" dirty="0"/>
              <a:t>includes:</a:t>
            </a:r>
          </a:p>
          <a:p>
            <a:pPr marL="414020" indent="-228600">
              <a:lnSpc>
                <a:spcPct val="100000"/>
              </a:lnSpc>
              <a:spcBef>
                <a:spcPts val="590"/>
              </a:spcBef>
              <a:buFont typeface="Symbol"/>
              <a:buChar char=""/>
              <a:tabLst>
                <a:tab pos="414020" algn="l"/>
              </a:tabLst>
            </a:pPr>
            <a:r>
              <a:rPr sz="1600" i="1" spc="-5" dirty="0">
                <a:latin typeface="Arial"/>
                <a:cs typeface="Arial"/>
              </a:rPr>
              <a:t>ports that </a:t>
            </a:r>
            <a:r>
              <a:rPr sz="1600" i="1" dirty="0">
                <a:latin typeface="Arial"/>
                <a:cs typeface="Arial"/>
              </a:rPr>
              <a:t>can </a:t>
            </a:r>
            <a:r>
              <a:rPr sz="1600" i="1" spc="-5" dirty="0">
                <a:latin typeface="Arial"/>
                <a:cs typeface="Arial"/>
              </a:rPr>
              <a:t>migrate betwen </a:t>
            </a:r>
            <a:r>
              <a:rPr sz="1600" i="1" spc="-10" dirty="0">
                <a:latin typeface="Arial"/>
                <a:cs typeface="Arial"/>
              </a:rPr>
              <a:t>computers </a:t>
            </a:r>
            <a:r>
              <a:rPr sz="1600" i="1" spc="-5" dirty="0">
                <a:latin typeface="Arial"/>
                <a:cs typeface="Arial"/>
              </a:rPr>
              <a:t>and</a:t>
            </a:r>
            <a:r>
              <a:rPr sz="1600" i="1" spc="5" dirty="0">
                <a:latin typeface="Arial"/>
                <a:cs typeface="Arial"/>
              </a:rPr>
              <a:t> </a:t>
            </a:r>
            <a:r>
              <a:rPr sz="1600" i="1" spc="-5" dirty="0">
                <a:latin typeface="Arial"/>
                <a:cs typeface="Arial"/>
              </a:rPr>
              <a:t>processes</a:t>
            </a:r>
            <a:endParaRPr sz="1600">
              <a:latin typeface="Arial"/>
              <a:cs typeface="Arial"/>
            </a:endParaRPr>
          </a:p>
          <a:p>
            <a:pPr marL="414020" indent="-228600">
              <a:lnSpc>
                <a:spcPct val="100000"/>
              </a:lnSpc>
              <a:spcBef>
                <a:spcPts val="580"/>
              </a:spcBef>
              <a:buFont typeface="Symbol"/>
              <a:buChar char=""/>
              <a:tabLst>
                <a:tab pos="414020" algn="l"/>
              </a:tabLst>
            </a:pPr>
            <a:r>
              <a:rPr sz="1600" i="1" spc="-5" dirty="0">
                <a:latin typeface="Arial"/>
                <a:cs typeface="Arial"/>
              </a:rPr>
              <a:t>support for</a:t>
            </a:r>
            <a:r>
              <a:rPr sz="1600" i="1" spc="-85" dirty="0">
                <a:latin typeface="Arial"/>
                <a:cs typeface="Arial"/>
              </a:rPr>
              <a:t> </a:t>
            </a:r>
            <a:r>
              <a:rPr sz="1600" i="1" spc="-5" dirty="0">
                <a:latin typeface="Arial"/>
                <a:cs typeface="Arial"/>
              </a:rPr>
              <a:t>RPC</a:t>
            </a:r>
            <a:endParaRPr sz="1600">
              <a:latin typeface="Arial"/>
              <a:cs typeface="Arial"/>
            </a:endParaRPr>
          </a:p>
          <a:p>
            <a:pPr marL="414020" indent="-228600">
              <a:lnSpc>
                <a:spcPct val="100000"/>
              </a:lnSpc>
              <a:spcBef>
                <a:spcPts val="590"/>
              </a:spcBef>
              <a:buFont typeface="Symbol"/>
              <a:buChar char=""/>
              <a:tabLst>
                <a:tab pos="414020" algn="l"/>
              </a:tabLst>
            </a:pPr>
            <a:r>
              <a:rPr sz="1600" i="1" spc="-5" dirty="0">
                <a:latin typeface="Arial"/>
                <a:cs typeface="Arial"/>
              </a:rPr>
              <a:t>typed</a:t>
            </a:r>
            <a:r>
              <a:rPr sz="1600" i="1" spc="-50" dirty="0">
                <a:latin typeface="Arial"/>
                <a:cs typeface="Arial"/>
              </a:rPr>
              <a:t> </a:t>
            </a:r>
            <a:r>
              <a:rPr sz="1600" i="1" spc="-10" dirty="0">
                <a:latin typeface="Arial"/>
                <a:cs typeface="Arial"/>
              </a:rPr>
              <a:t>messages</a:t>
            </a:r>
            <a:endParaRPr sz="1600">
              <a:latin typeface="Arial"/>
              <a:cs typeface="Arial"/>
            </a:endParaRPr>
          </a:p>
          <a:p>
            <a:pPr marL="414020" indent="-228600">
              <a:lnSpc>
                <a:spcPct val="100000"/>
              </a:lnSpc>
              <a:spcBef>
                <a:spcPts val="580"/>
              </a:spcBef>
              <a:buFont typeface="Symbol"/>
              <a:buChar char=""/>
              <a:tabLst>
                <a:tab pos="414020" algn="l"/>
              </a:tabLst>
            </a:pPr>
            <a:r>
              <a:rPr sz="1600" i="1" spc="-5" dirty="0">
                <a:latin typeface="Arial"/>
                <a:cs typeface="Arial"/>
              </a:rPr>
              <a:t>access control to</a:t>
            </a:r>
            <a:r>
              <a:rPr sz="1600" i="1" spc="5" dirty="0">
                <a:latin typeface="Arial"/>
                <a:cs typeface="Arial"/>
              </a:rPr>
              <a:t> </a:t>
            </a:r>
            <a:r>
              <a:rPr sz="1600" i="1" spc="-5" dirty="0">
                <a:latin typeface="Arial"/>
                <a:cs typeface="Arial"/>
              </a:rPr>
              <a:t>ports</a:t>
            </a:r>
            <a:endParaRPr sz="1600">
              <a:latin typeface="Arial"/>
              <a:cs typeface="Arial"/>
            </a:endParaRPr>
          </a:p>
          <a:p>
            <a:pPr marL="414020" indent="-228600">
              <a:lnSpc>
                <a:spcPct val="100000"/>
              </a:lnSpc>
              <a:spcBef>
                <a:spcPts val="590"/>
              </a:spcBef>
              <a:buFont typeface="Symbol"/>
              <a:buChar char=""/>
              <a:tabLst>
                <a:tab pos="414020" algn="l"/>
              </a:tabLst>
            </a:pPr>
            <a:r>
              <a:rPr sz="1600" i="1" spc="-5" dirty="0">
                <a:latin typeface="Arial"/>
                <a:cs typeface="Arial"/>
              </a:rPr>
              <a:t>open implementation of </a:t>
            </a:r>
            <a:r>
              <a:rPr sz="1600" i="1" spc="-10" dirty="0">
                <a:latin typeface="Arial"/>
                <a:cs typeface="Arial"/>
              </a:rPr>
              <a:t>network </a:t>
            </a:r>
            <a:r>
              <a:rPr sz="1600" i="1" spc="-5" dirty="0">
                <a:latin typeface="Arial"/>
                <a:cs typeface="Arial"/>
              </a:rPr>
              <a:t>communication (drivers outside the</a:t>
            </a:r>
            <a:r>
              <a:rPr sz="1600" i="1" dirty="0">
                <a:latin typeface="Arial"/>
                <a:cs typeface="Arial"/>
              </a:rPr>
              <a:t> </a:t>
            </a:r>
            <a:r>
              <a:rPr sz="1600" i="1" spc="-5" dirty="0">
                <a:latin typeface="Arial"/>
                <a:cs typeface="Arial"/>
              </a:rPr>
              <a:t>kernel)</a:t>
            </a:r>
            <a:endParaRPr sz="1600">
              <a:latin typeface="Arial"/>
              <a:cs typeface="Arial"/>
            </a:endParaRPr>
          </a:p>
        </p:txBody>
      </p:sp>
      <p:sp>
        <p:nvSpPr>
          <p:cNvPr id="11" name="object 11"/>
          <p:cNvSpPr txBox="1"/>
          <p:nvPr/>
        </p:nvSpPr>
        <p:spPr>
          <a:xfrm>
            <a:off x="572769" y="5339079"/>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12" name="object 12"/>
          <p:cNvSpPr txBox="1"/>
          <p:nvPr/>
        </p:nvSpPr>
        <p:spPr>
          <a:xfrm>
            <a:off x="914400" y="5256106"/>
            <a:ext cx="8463280" cy="864235"/>
          </a:xfrm>
          <a:prstGeom prst="rect">
            <a:avLst/>
          </a:prstGeom>
        </p:spPr>
        <p:txBody>
          <a:bodyPr vert="horz" wrap="square" lIns="0" tIns="125730" rIns="0" bIns="0" rtlCol="0">
            <a:spAutoFit/>
          </a:bodyPr>
          <a:lstStyle/>
          <a:p>
            <a:pPr marL="12700">
              <a:lnSpc>
                <a:spcPct val="100000"/>
              </a:lnSpc>
              <a:spcBef>
                <a:spcPts val="990"/>
              </a:spcBef>
            </a:pPr>
            <a:r>
              <a:rPr sz="2400" spc="-5" dirty="0">
                <a:solidFill>
                  <a:srgbClr val="663300"/>
                </a:solidFill>
                <a:latin typeface="Arial"/>
                <a:cs typeface="Arial"/>
              </a:rPr>
              <a:t>Thread </a:t>
            </a:r>
            <a:r>
              <a:rPr sz="2400" dirty="0">
                <a:solidFill>
                  <a:srgbClr val="663300"/>
                </a:solidFill>
                <a:latin typeface="Arial"/>
                <a:cs typeface="Arial"/>
              </a:rPr>
              <a:t>programming </a:t>
            </a:r>
            <a:r>
              <a:rPr sz="2400" spc="-5" dirty="0">
                <a:solidFill>
                  <a:srgbClr val="663300"/>
                </a:solidFill>
                <a:latin typeface="Arial"/>
                <a:cs typeface="Arial"/>
              </a:rPr>
              <a:t>(Section 6.4, </a:t>
            </a:r>
            <a:r>
              <a:rPr sz="2400" spc="-10" dirty="0">
                <a:solidFill>
                  <a:srgbClr val="663300"/>
                </a:solidFill>
                <a:latin typeface="Arial"/>
                <a:cs typeface="Arial"/>
              </a:rPr>
              <a:t>and </a:t>
            </a:r>
            <a:r>
              <a:rPr sz="2400" dirty="0">
                <a:solidFill>
                  <a:srgbClr val="663300"/>
                </a:solidFill>
                <a:latin typeface="Arial"/>
                <a:cs typeface="Arial"/>
              </a:rPr>
              <a:t>many </a:t>
            </a:r>
            <a:r>
              <a:rPr sz="2400" spc="-5" dirty="0">
                <a:solidFill>
                  <a:srgbClr val="663300"/>
                </a:solidFill>
                <a:latin typeface="Arial"/>
                <a:cs typeface="Arial"/>
              </a:rPr>
              <a:t>other</a:t>
            </a:r>
            <a:r>
              <a:rPr sz="2400" spc="5" dirty="0">
                <a:solidFill>
                  <a:srgbClr val="663300"/>
                </a:solidFill>
                <a:latin typeface="Arial"/>
                <a:cs typeface="Arial"/>
              </a:rPr>
              <a:t> </a:t>
            </a:r>
            <a:r>
              <a:rPr sz="2400" spc="-5" dirty="0">
                <a:solidFill>
                  <a:srgbClr val="663300"/>
                </a:solidFill>
                <a:latin typeface="Arial"/>
                <a:cs typeface="Arial"/>
              </a:rPr>
              <a:t>sources)</a:t>
            </a:r>
            <a:endParaRPr sz="2400">
              <a:latin typeface="Arial"/>
              <a:cs typeface="Arial"/>
            </a:endParaRPr>
          </a:p>
          <a:p>
            <a:pPr marL="127635">
              <a:lnSpc>
                <a:spcPct val="100000"/>
              </a:lnSpc>
              <a:spcBef>
                <a:spcPts val="670"/>
              </a:spcBef>
              <a:tabLst>
                <a:tab pos="412115" algn="l"/>
              </a:tabLst>
            </a:pPr>
            <a:r>
              <a:rPr sz="2700" baseline="3086" dirty="0">
                <a:solidFill>
                  <a:srgbClr val="663300"/>
                </a:solidFill>
                <a:latin typeface="Arial"/>
                <a:cs typeface="Arial"/>
              </a:rPr>
              <a:t>–	</a:t>
            </a:r>
            <a:r>
              <a:rPr sz="1800" spc="-5" dirty="0">
                <a:solidFill>
                  <a:srgbClr val="663300"/>
                </a:solidFill>
                <a:latin typeface="Arial"/>
                <a:cs typeface="Arial"/>
              </a:rPr>
              <a:t>e.g. Doug </a:t>
            </a:r>
            <a:r>
              <a:rPr sz="1800" spc="-10" dirty="0">
                <a:solidFill>
                  <a:srgbClr val="663300"/>
                </a:solidFill>
                <a:latin typeface="Arial"/>
                <a:cs typeface="Arial"/>
              </a:rPr>
              <a:t>Lea's book </a:t>
            </a:r>
            <a:r>
              <a:rPr sz="1800" i="1" spc="-5" dirty="0">
                <a:solidFill>
                  <a:srgbClr val="663300"/>
                </a:solidFill>
                <a:latin typeface="Arial"/>
                <a:cs typeface="Arial"/>
              </a:rPr>
              <a:t>Concurrent </a:t>
            </a:r>
            <a:r>
              <a:rPr sz="1800" i="1" spc="-10" dirty="0">
                <a:solidFill>
                  <a:srgbClr val="663300"/>
                </a:solidFill>
                <a:latin typeface="Arial"/>
                <a:cs typeface="Arial"/>
              </a:rPr>
              <a:t>Programming </a:t>
            </a:r>
            <a:r>
              <a:rPr sz="1800" i="1" spc="-5" dirty="0">
                <a:solidFill>
                  <a:srgbClr val="663300"/>
                </a:solidFill>
                <a:latin typeface="Arial"/>
                <a:cs typeface="Arial"/>
              </a:rPr>
              <a:t>in Java</a:t>
            </a:r>
            <a:r>
              <a:rPr sz="1800" spc="-5" dirty="0">
                <a:solidFill>
                  <a:srgbClr val="663300"/>
                </a:solidFill>
                <a:latin typeface="Arial"/>
                <a:cs typeface="Arial"/>
              </a:rPr>
              <a:t>, (Addison </a:t>
            </a:r>
            <a:r>
              <a:rPr sz="1800" spc="-10" dirty="0">
                <a:solidFill>
                  <a:srgbClr val="663300"/>
                </a:solidFill>
                <a:latin typeface="Arial"/>
                <a:cs typeface="Arial"/>
              </a:rPr>
              <a:t>Wesley</a:t>
            </a:r>
            <a:r>
              <a:rPr sz="1800" spc="60" dirty="0">
                <a:solidFill>
                  <a:srgbClr val="663300"/>
                </a:solidFill>
                <a:latin typeface="Arial"/>
                <a:cs typeface="Arial"/>
              </a:rPr>
              <a:t> </a:t>
            </a:r>
            <a:r>
              <a:rPr sz="1800" spc="-10" dirty="0">
                <a:solidFill>
                  <a:srgbClr val="663300"/>
                </a:solidFill>
                <a:latin typeface="Arial"/>
                <a:cs typeface="Arial"/>
              </a:rPr>
              <a:t>1996)</a:t>
            </a:r>
            <a:endParaRPr sz="1800">
              <a:latin typeface="Arial"/>
              <a:cs typeface="Arial"/>
            </a:endParaRPr>
          </a:p>
        </p:txBody>
      </p:sp>
      <p:sp>
        <p:nvSpPr>
          <p:cNvPr id="13" name="object 13"/>
          <p:cNvSpPr txBox="1"/>
          <p:nvPr/>
        </p:nvSpPr>
        <p:spPr>
          <a:xfrm>
            <a:off x="9673590" y="6430009"/>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3" name="object 3"/>
          <p:cNvSpPr txBox="1">
            <a:spLocks noGrp="1"/>
          </p:cNvSpPr>
          <p:nvPr>
            <p:ph type="title"/>
          </p:nvPr>
        </p:nvSpPr>
        <p:spPr>
          <a:xfrm>
            <a:off x="516890" y="477520"/>
            <a:ext cx="1550035" cy="452120"/>
          </a:xfrm>
          <a:prstGeom prst="rect">
            <a:avLst/>
          </a:prstGeom>
        </p:spPr>
        <p:txBody>
          <a:bodyPr vert="horz" wrap="square" lIns="0" tIns="12700" rIns="0" bIns="0" rtlCol="0">
            <a:spAutoFit/>
          </a:bodyPr>
          <a:lstStyle/>
          <a:p>
            <a:pPr marL="12700">
              <a:lnSpc>
                <a:spcPct val="100000"/>
              </a:lnSpc>
              <a:spcBef>
                <a:spcPts val="100"/>
              </a:spcBef>
            </a:pPr>
            <a:r>
              <a:rPr sz="2800" spc="-10" dirty="0"/>
              <a:t>S</a:t>
            </a:r>
            <a:r>
              <a:rPr sz="2800" spc="-5" dirty="0"/>
              <a:t>u</a:t>
            </a:r>
            <a:r>
              <a:rPr sz="2800" spc="10" dirty="0"/>
              <a:t>mm</a:t>
            </a:r>
            <a:r>
              <a:rPr sz="2800" spc="-5" dirty="0"/>
              <a:t>a</a:t>
            </a:r>
            <a:r>
              <a:rPr sz="2800" spc="5" dirty="0"/>
              <a:t>r</a:t>
            </a:r>
            <a:r>
              <a:rPr sz="2800" dirty="0"/>
              <a:t>y</a:t>
            </a:r>
            <a:endParaRPr sz="2800"/>
          </a:p>
        </p:txBody>
      </p:sp>
      <p:sp>
        <p:nvSpPr>
          <p:cNvPr id="4" name="object 4"/>
          <p:cNvSpPr txBox="1"/>
          <p:nvPr/>
        </p:nvSpPr>
        <p:spPr>
          <a:xfrm>
            <a:off x="572769" y="145034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5" name="object 5"/>
          <p:cNvSpPr txBox="1"/>
          <p:nvPr/>
        </p:nvSpPr>
        <p:spPr>
          <a:xfrm>
            <a:off x="914400" y="1482090"/>
            <a:ext cx="7564755" cy="756920"/>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663300"/>
                </a:solidFill>
                <a:latin typeface="Arial"/>
                <a:cs typeface="Arial"/>
              </a:rPr>
              <a:t>The OS </a:t>
            </a:r>
            <a:r>
              <a:rPr sz="2400" spc="-10" dirty="0">
                <a:solidFill>
                  <a:srgbClr val="663300"/>
                </a:solidFill>
                <a:latin typeface="Arial"/>
                <a:cs typeface="Arial"/>
              </a:rPr>
              <a:t>provides </a:t>
            </a:r>
            <a:r>
              <a:rPr sz="2400" i="1" spc="-5" dirty="0">
                <a:solidFill>
                  <a:srgbClr val="663300"/>
                </a:solidFill>
                <a:latin typeface="Arial"/>
                <a:cs typeface="Arial"/>
              </a:rPr>
              <a:t>local </a:t>
            </a:r>
            <a:r>
              <a:rPr sz="2400" spc="-5" dirty="0">
                <a:solidFill>
                  <a:srgbClr val="663300"/>
                </a:solidFill>
                <a:latin typeface="Arial"/>
                <a:cs typeface="Arial"/>
              </a:rPr>
              <a:t>support for </a:t>
            </a:r>
            <a:r>
              <a:rPr sz="2400" dirty="0">
                <a:solidFill>
                  <a:srgbClr val="663300"/>
                </a:solidFill>
                <a:latin typeface="Arial"/>
                <a:cs typeface="Arial"/>
              </a:rPr>
              <a:t>the </a:t>
            </a:r>
            <a:r>
              <a:rPr sz="2400" spc="-5" dirty="0">
                <a:solidFill>
                  <a:srgbClr val="663300"/>
                </a:solidFill>
                <a:latin typeface="Arial"/>
                <a:cs typeface="Arial"/>
              </a:rPr>
              <a:t>implementation of  distributed </a:t>
            </a:r>
            <a:r>
              <a:rPr sz="2400" spc="-10" dirty="0">
                <a:solidFill>
                  <a:srgbClr val="663300"/>
                </a:solidFill>
                <a:latin typeface="Arial"/>
                <a:cs typeface="Arial"/>
              </a:rPr>
              <a:t>applications and</a:t>
            </a:r>
            <a:r>
              <a:rPr sz="2400" spc="10" dirty="0">
                <a:solidFill>
                  <a:srgbClr val="663300"/>
                </a:solidFill>
                <a:latin typeface="Arial"/>
                <a:cs typeface="Arial"/>
              </a:rPr>
              <a:t> </a:t>
            </a:r>
            <a:r>
              <a:rPr sz="2400" spc="-5" dirty="0">
                <a:solidFill>
                  <a:srgbClr val="663300"/>
                </a:solidFill>
                <a:latin typeface="Arial"/>
                <a:cs typeface="Arial"/>
              </a:rPr>
              <a:t>middleware:</a:t>
            </a:r>
            <a:endParaRPr sz="2400">
              <a:latin typeface="Arial"/>
              <a:cs typeface="Arial"/>
            </a:endParaRPr>
          </a:p>
        </p:txBody>
      </p:sp>
      <p:sp>
        <p:nvSpPr>
          <p:cNvPr id="6" name="object 6"/>
          <p:cNvSpPr txBox="1"/>
          <p:nvPr/>
        </p:nvSpPr>
        <p:spPr>
          <a:xfrm>
            <a:off x="1029969" y="2200909"/>
            <a:ext cx="153035" cy="688340"/>
          </a:xfrm>
          <a:prstGeom prst="rect">
            <a:avLst/>
          </a:prstGeom>
        </p:spPr>
        <p:txBody>
          <a:bodyPr vert="horz" wrap="square" lIns="0" tIns="69850" rIns="0" bIns="0" rtlCol="0">
            <a:spAutoFit/>
          </a:bodyPr>
          <a:lstStyle/>
          <a:p>
            <a:pPr marL="12700">
              <a:lnSpc>
                <a:spcPct val="100000"/>
              </a:lnSpc>
              <a:spcBef>
                <a:spcPts val="550"/>
              </a:spcBef>
            </a:pPr>
            <a:r>
              <a:rPr sz="1800" dirty="0">
                <a:solidFill>
                  <a:srgbClr val="663300"/>
                </a:solidFill>
                <a:latin typeface="Arial"/>
                <a:cs typeface="Arial"/>
              </a:rPr>
              <a:t>–</a:t>
            </a:r>
            <a:endParaRPr sz="1800">
              <a:latin typeface="Arial"/>
              <a:cs typeface="Arial"/>
            </a:endParaRPr>
          </a:p>
          <a:p>
            <a:pPr marL="12700">
              <a:lnSpc>
                <a:spcPct val="100000"/>
              </a:lnSpc>
              <a:spcBef>
                <a:spcPts val="450"/>
              </a:spcBef>
            </a:pPr>
            <a:r>
              <a:rPr sz="1800" dirty="0">
                <a:solidFill>
                  <a:srgbClr val="663300"/>
                </a:solidFill>
                <a:latin typeface="Arial"/>
                <a:cs typeface="Arial"/>
              </a:rPr>
              <a:t>–</a:t>
            </a:r>
            <a:endParaRPr sz="1800">
              <a:latin typeface="Arial"/>
              <a:cs typeface="Arial"/>
            </a:endParaRPr>
          </a:p>
        </p:txBody>
      </p:sp>
      <p:sp>
        <p:nvSpPr>
          <p:cNvPr id="7" name="object 7"/>
          <p:cNvSpPr txBox="1"/>
          <p:nvPr/>
        </p:nvSpPr>
        <p:spPr>
          <a:xfrm>
            <a:off x="1314450" y="2212340"/>
            <a:ext cx="8057515" cy="1277620"/>
          </a:xfrm>
          <a:prstGeom prst="rect">
            <a:avLst/>
          </a:prstGeom>
        </p:spPr>
        <p:txBody>
          <a:bodyPr vert="horz" wrap="square" lIns="0" tIns="12700" rIns="0" bIns="0" rtlCol="0">
            <a:spAutoFit/>
          </a:bodyPr>
          <a:lstStyle/>
          <a:p>
            <a:pPr marL="12700" marR="5080">
              <a:lnSpc>
                <a:spcPct val="120800"/>
              </a:lnSpc>
              <a:spcBef>
                <a:spcPts val="100"/>
              </a:spcBef>
            </a:pPr>
            <a:r>
              <a:rPr sz="1800" spc="-10" dirty="0">
                <a:solidFill>
                  <a:srgbClr val="663300"/>
                </a:solidFill>
                <a:latin typeface="Arial"/>
                <a:cs typeface="Arial"/>
              </a:rPr>
              <a:t>Manages </a:t>
            </a:r>
            <a:r>
              <a:rPr sz="1800" spc="-5" dirty="0">
                <a:solidFill>
                  <a:srgbClr val="663300"/>
                </a:solidFill>
                <a:latin typeface="Arial"/>
                <a:cs typeface="Arial"/>
              </a:rPr>
              <a:t>and protects </a:t>
            </a:r>
            <a:r>
              <a:rPr sz="1800" spc="-10" dirty="0">
                <a:solidFill>
                  <a:srgbClr val="663300"/>
                </a:solidFill>
                <a:latin typeface="Arial"/>
                <a:cs typeface="Arial"/>
              </a:rPr>
              <a:t>system </a:t>
            </a:r>
            <a:r>
              <a:rPr sz="1800" spc="-5" dirty="0">
                <a:solidFill>
                  <a:srgbClr val="663300"/>
                </a:solidFill>
                <a:latin typeface="Arial"/>
                <a:cs typeface="Arial"/>
              </a:rPr>
              <a:t>resources (memory, processing, </a:t>
            </a:r>
            <a:r>
              <a:rPr sz="1800" spc="-10" dirty="0">
                <a:solidFill>
                  <a:srgbClr val="663300"/>
                </a:solidFill>
                <a:latin typeface="Arial"/>
                <a:cs typeface="Arial"/>
              </a:rPr>
              <a:t>communication)  Provides </a:t>
            </a:r>
            <a:r>
              <a:rPr sz="1800" spc="-5" dirty="0">
                <a:solidFill>
                  <a:srgbClr val="663300"/>
                </a:solidFill>
                <a:latin typeface="Arial"/>
                <a:cs typeface="Arial"/>
              </a:rPr>
              <a:t>relevant local</a:t>
            </a:r>
            <a:r>
              <a:rPr sz="1800" spc="5" dirty="0">
                <a:solidFill>
                  <a:srgbClr val="663300"/>
                </a:solidFill>
                <a:latin typeface="Arial"/>
                <a:cs typeface="Arial"/>
              </a:rPr>
              <a:t> </a:t>
            </a:r>
            <a:r>
              <a:rPr sz="1800" spc="-5" dirty="0">
                <a:solidFill>
                  <a:srgbClr val="663300"/>
                </a:solidFill>
                <a:latin typeface="Arial"/>
                <a:cs typeface="Arial"/>
              </a:rPr>
              <a:t>abstractions:</a:t>
            </a:r>
            <a:endParaRPr sz="1800">
              <a:latin typeface="Arial"/>
              <a:cs typeface="Arial"/>
            </a:endParaRPr>
          </a:p>
          <a:p>
            <a:pPr marL="356870" indent="-228600">
              <a:lnSpc>
                <a:spcPct val="100000"/>
              </a:lnSpc>
              <a:spcBef>
                <a:spcPts val="400"/>
              </a:spcBef>
              <a:buFont typeface="Symbol"/>
              <a:buChar char=""/>
              <a:tabLst>
                <a:tab pos="356870" algn="l"/>
              </a:tabLst>
            </a:pPr>
            <a:r>
              <a:rPr sz="1600" i="1" spc="-5" dirty="0">
                <a:solidFill>
                  <a:srgbClr val="663300"/>
                </a:solidFill>
                <a:latin typeface="Arial"/>
                <a:cs typeface="Arial"/>
              </a:rPr>
              <a:t>files, processes</a:t>
            </a:r>
            <a:endParaRPr sz="1600">
              <a:latin typeface="Arial"/>
              <a:cs typeface="Arial"/>
            </a:endParaRPr>
          </a:p>
          <a:p>
            <a:pPr marL="356870" indent="-228600">
              <a:lnSpc>
                <a:spcPct val="100000"/>
              </a:lnSpc>
              <a:spcBef>
                <a:spcPts val="400"/>
              </a:spcBef>
              <a:buFont typeface="Symbol"/>
              <a:buChar char=""/>
              <a:tabLst>
                <a:tab pos="356870" algn="l"/>
              </a:tabLst>
            </a:pPr>
            <a:r>
              <a:rPr sz="1600" i="1" spc="-5" dirty="0">
                <a:solidFill>
                  <a:srgbClr val="663300"/>
                </a:solidFill>
                <a:latin typeface="Arial"/>
                <a:cs typeface="Arial"/>
              </a:rPr>
              <a:t>threads, communication ports</a:t>
            </a:r>
            <a:endParaRPr sz="1600">
              <a:latin typeface="Arial"/>
              <a:cs typeface="Arial"/>
            </a:endParaRPr>
          </a:p>
        </p:txBody>
      </p:sp>
      <p:sp>
        <p:nvSpPr>
          <p:cNvPr id="8" name="object 8"/>
          <p:cNvSpPr txBox="1"/>
          <p:nvPr/>
        </p:nvSpPr>
        <p:spPr>
          <a:xfrm>
            <a:off x="572769" y="3623309"/>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9" name="object 9"/>
          <p:cNvSpPr txBox="1"/>
          <p:nvPr/>
        </p:nvSpPr>
        <p:spPr>
          <a:xfrm>
            <a:off x="572769" y="451104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10" name="object 10"/>
          <p:cNvSpPr txBox="1"/>
          <p:nvPr/>
        </p:nvSpPr>
        <p:spPr>
          <a:xfrm>
            <a:off x="572769" y="5398770"/>
            <a:ext cx="133985" cy="391160"/>
          </a:xfrm>
          <a:prstGeom prst="rect">
            <a:avLst/>
          </a:prstGeom>
        </p:spPr>
        <p:txBody>
          <a:bodyPr vert="horz" wrap="square" lIns="0" tIns="12700" rIns="0" bIns="0" rtlCol="0">
            <a:spAutoFit/>
          </a:bodyPr>
          <a:lstStyle/>
          <a:p>
            <a:pPr marL="12700">
              <a:lnSpc>
                <a:spcPct val="100000"/>
              </a:lnSpc>
              <a:spcBef>
                <a:spcPts val="100"/>
              </a:spcBef>
            </a:pPr>
            <a:r>
              <a:rPr sz="2400" spc="-980" dirty="0">
                <a:solidFill>
                  <a:srgbClr val="663300"/>
                </a:solidFill>
                <a:latin typeface="Symbol"/>
                <a:cs typeface="Symbol"/>
              </a:rPr>
              <a:t></a:t>
            </a:r>
            <a:endParaRPr sz="2400">
              <a:latin typeface="Symbol"/>
              <a:cs typeface="Symbol"/>
            </a:endParaRPr>
          </a:p>
        </p:txBody>
      </p:sp>
      <p:sp>
        <p:nvSpPr>
          <p:cNvPr id="11" name="object 11"/>
          <p:cNvSpPr txBox="1"/>
          <p:nvPr/>
        </p:nvSpPr>
        <p:spPr>
          <a:xfrm>
            <a:off x="914400" y="3577589"/>
            <a:ext cx="8338184" cy="2242820"/>
          </a:xfrm>
          <a:prstGeom prst="rect">
            <a:avLst/>
          </a:prstGeom>
        </p:spPr>
        <p:txBody>
          <a:bodyPr vert="horz" wrap="square" lIns="0" tIns="88900" rIns="0" bIns="0" rtlCol="0">
            <a:spAutoFit/>
          </a:bodyPr>
          <a:lstStyle/>
          <a:p>
            <a:pPr marL="12700">
              <a:lnSpc>
                <a:spcPct val="100000"/>
              </a:lnSpc>
              <a:spcBef>
                <a:spcPts val="700"/>
              </a:spcBef>
            </a:pPr>
            <a:r>
              <a:rPr sz="2400" spc="-5" dirty="0">
                <a:solidFill>
                  <a:srgbClr val="663300"/>
                </a:solidFill>
                <a:latin typeface="Arial"/>
                <a:cs typeface="Arial"/>
              </a:rPr>
              <a:t>Middleware </a:t>
            </a:r>
            <a:r>
              <a:rPr sz="2400" spc="-10" dirty="0">
                <a:solidFill>
                  <a:srgbClr val="663300"/>
                </a:solidFill>
                <a:latin typeface="Arial"/>
                <a:cs typeface="Arial"/>
              </a:rPr>
              <a:t>provides </a:t>
            </a:r>
            <a:r>
              <a:rPr sz="2400" spc="-5" dirty="0">
                <a:solidFill>
                  <a:srgbClr val="663300"/>
                </a:solidFill>
                <a:latin typeface="Arial"/>
                <a:cs typeface="Arial"/>
              </a:rPr>
              <a:t>general-purpose </a:t>
            </a:r>
            <a:r>
              <a:rPr sz="2400" i="1" spc="-5" dirty="0">
                <a:solidFill>
                  <a:srgbClr val="663300"/>
                </a:solidFill>
                <a:latin typeface="Arial"/>
                <a:cs typeface="Arial"/>
              </a:rPr>
              <a:t>distributed</a:t>
            </a:r>
            <a:r>
              <a:rPr sz="2400" i="1" spc="20" dirty="0">
                <a:solidFill>
                  <a:srgbClr val="663300"/>
                </a:solidFill>
                <a:latin typeface="Arial"/>
                <a:cs typeface="Arial"/>
              </a:rPr>
              <a:t> </a:t>
            </a:r>
            <a:r>
              <a:rPr sz="2400" spc="-5" dirty="0">
                <a:solidFill>
                  <a:srgbClr val="663300"/>
                </a:solidFill>
                <a:latin typeface="Arial"/>
                <a:cs typeface="Arial"/>
              </a:rPr>
              <a:t>abstractions</a:t>
            </a:r>
            <a:endParaRPr sz="2400">
              <a:latin typeface="Arial"/>
              <a:cs typeface="Arial"/>
            </a:endParaRPr>
          </a:p>
          <a:p>
            <a:pPr marL="412750" indent="-284480">
              <a:lnSpc>
                <a:spcPct val="100000"/>
              </a:lnSpc>
              <a:spcBef>
                <a:spcPts val="450"/>
              </a:spcBef>
              <a:buChar char="–"/>
              <a:tabLst>
                <a:tab pos="412115" algn="l"/>
                <a:tab pos="412750" algn="l"/>
              </a:tabLst>
            </a:pPr>
            <a:r>
              <a:rPr sz="1800" spc="-5" dirty="0">
                <a:solidFill>
                  <a:srgbClr val="663300"/>
                </a:solidFill>
                <a:latin typeface="Arial"/>
                <a:cs typeface="Arial"/>
              </a:rPr>
              <a:t>RPC, </a:t>
            </a:r>
            <a:r>
              <a:rPr sz="1800" spc="-10" dirty="0">
                <a:solidFill>
                  <a:srgbClr val="663300"/>
                </a:solidFill>
                <a:latin typeface="Arial"/>
                <a:cs typeface="Arial"/>
              </a:rPr>
              <a:t>DSM, event </a:t>
            </a:r>
            <a:r>
              <a:rPr sz="1800" spc="-5" dirty="0">
                <a:solidFill>
                  <a:srgbClr val="663300"/>
                </a:solidFill>
                <a:latin typeface="Arial"/>
                <a:cs typeface="Arial"/>
              </a:rPr>
              <a:t>notification,</a:t>
            </a:r>
            <a:r>
              <a:rPr sz="1800" spc="20" dirty="0">
                <a:solidFill>
                  <a:srgbClr val="663300"/>
                </a:solidFill>
                <a:latin typeface="Arial"/>
                <a:cs typeface="Arial"/>
              </a:rPr>
              <a:t> </a:t>
            </a:r>
            <a:r>
              <a:rPr sz="1800" spc="-5" dirty="0">
                <a:solidFill>
                  <a:srgbClr val="663300"/>
                </a:solidFill>
                <a:latin typeface="Arial"/>
                <a:cs typeface="Arial"/>
              </a:rPr>
              <a:t>streaming</a:t>
            </a:r>
            <a:endParaRPr sz="1800">
              <a:latin typeface="Arial"/>
              <a:cs typeface="Arial"/>
            </a:endParaRPr>
          </a:p>
          <a:p>
            <a:pPr marL="12700">
              <a:lnSpc>
                <a:spcPct val="100000"/>
              </a:lnSpc>
              <a:spcBef>
                <a:spcPts val="1500"/>
              </a:spcBef>
            </a:pPr>
            <a:r>
              <a:rPr sz="2400" spc="-5" dirty="0">
                <a:solidFill>
                  <a:srgbClr val="663300"/>
                </a:solidFill>
                <a:latin typeface="Arial"/>
                <a:cs typeface="Arial"/>
              </a:rPr>
              <a:t>Invocation performance is</a:t>
            </a:r>
            <a:r>
              <a:rPr sz="2400" spc="5" dirty="0">
                <a:solidFill>
                  <a:srgbClr val="663300"/>
                </a:solidFill>
                <a:latin typeface="Arial"/>
                <a:cs typeface="Arial"/>
              </a:rPr>
              <a:t> </a:t>
            </a:r>
            <a:r>
              <a:rPr sz="2400" spc="-5" dirty="0">
                <a:solidFill>
                  <a:srgbClr val="663300"/>
                </a:solidFill>
                <a:latin typeface="Arial"/>
                <a:cs typeface="Arial"/>
              </a:rPr>
              <a:t>important</a:t>
            </a:r>
            <a:endParaRPr sz="2400">
              <a:latin typeface="Arial"/>
              <a:cs typeface="Arial"/>
            </a:endParaRPr>
          </a:p>
          <a:p>
            <a:pPr marL="283845" marR="3390265" indent="-283845">
              <a:lnSpc>
                <a:spcPct val="100000"/>
              </a:lnSpc>
              <a:spcBef>
                <a:spcPts val="450"/>
              </a:spcBef>
              <a:buChar char="–"/>
              <a:tabLst>
                <a:tab pos="283845" algn="l"/>
                <a:tab pos="412750" algn="l"/>
              </a:tabLst>
            </a:pPr>
            <a:r>
              <a:rPr sz="1800" spc="-5" dirty="0">
                <a:solidFill>
                  <a:srgbClr val="663300"/>
                </a:solidFill>
                <a:latin typeface="Arial"/>
                <a:cs typeface="Arial"/>
              </a:rPr>
              <a:t>it can be optimized, E.g. Firefly RPC,</a:t>
            </a:r>
            <a:r>
              <a:rPr sz="1800" spc="-45" dirty="0">
                <a:solidFill>
                  <a:srgbClr val="663300"/>
                </a:solidFill>
                <a:latin typeface="Arial"/>
                <a:cs typeface="Arial"/>
              </a:rPr>
              <a:t> </a:t>
            </a:r>
            <a:r>
              <a:rPr sz="1800" spc="-5" dirty="0">
                <a:solidFill>
                  <a:srgbClr val="663300"/>
                </a:solidFill>
                <a:latin typeface="Arial"/>
                <a:cs typeface="Arial"/>
              </a:rPr>
              <a:t>LRPC</a:t>
            </a:r>
            <a:endParaRPr sz="1800">
              <a:latin typeface="Arial"/>
              <a:cs typeface="Arial"/>
            </a:endParaRPr>
          </a:p>
          <a:p>
            <a:pPr marL="12700">
              <a:lnSpc>
                <a:spcPct val="100000"/>
              </a:lnSpc>
              <a:spcBef>
                <a:spcPts val="1500"/>
              </a:spcBef>
            </a:pPr>
            <a:r>
              <a:rPr sz="2400" spc="-5" dirty="0">
                <a:solidFill>
                  <a:srgbClr val="663300"/>
                </a:solidFill>
                <a:latin typeface="Arial"/>
                <a:cs typeface="Arial"/>
              </a:rPr>
              <a:t>Microkernel architecture </a:t>
            </a:r>
            <a:r>
              <a:rPr sz="2400" dirty="0">
                <a:solidFill>
                  <a:srgbClr val="663300"/>
                </a:solidFill>
                <a:latin typeface="Arial"/>
                <a:cs typeface="Arial"/>
              </a:rPr>
              <a:t>for</a:t>
            </a:r>
            <a:r>
              <a:rPr sz="2400" spc="10" dirty="0">
                <a:solidFill>
                  <a:srgbClr val="663300"/>
                </a:solidFill>
                <a:latin typeface="Arial"/>
                <a:cs typeface="Arial"/>
              </a:rPr>
              <a:t> </a:t>
            </a:r>
            <a:r>
              <a:rPr sz="2400" spc="-10" dirty="0">
                <a:solidFill>
                  <a:srgbClr val="663300"/>
                </a:solidFill>
                <a:latin typeface="Arial"/>
                <a:cs typeface="Arial"/>
              </a:rPr>
              <a:t>flexibility</a:t>
            </a:r>
            <a:endParaRPr sz="2400">
              <a:latin typeface="Arial"/>
              <a:cs typeface="Arial"/>
            </a:endParaRPr>
          </a:p>
        </p:txBody>
      </p:sp>
      <p:sp>
        <p:nvSpPr>
          <p:cNvPr id="12" name="object 12"/>
          <p:cNvSpPr txBox="1"/>
          <p:nvPr/>
        </p:nvSpPr>
        <p:spPr>
          <a:xfrm>
            <a:off x="1029969" y="5852159"/>
            <a:ext cx="5759450" cy="613410"/>
          </a:xfrm>
          <a:prstGeom prst="rect">
            <a:avLst/>
          </a:prstGeom>
        </p:spPr>
        <p:txBody>
          <a:bodyPr vert="horz" wrap="square" lIns="0" tIns="12700" rIns="0" bIns="0" rtlCol="0">
            <a:spAutoFit/>
          </a:bodyPr>
          <a:lstStyle/>
          <a:p>
            <a:pPr marL="12700">
              <a:lnSpc>
                <a:spcPts val="1955"/>
              </a:lnSpc>
              <a:spcBef>
                <a:spcPts val="100"/>
              </a:spcBef>
              <a:tabLst>
                <a:tab pos="296545" algn="l"/>
              </a:tabLst>
            </a:pPr>
            <a:r>
              <a:rPr sz="2700" baseline="3086" dirty="0">
                <a:solidFill>
                  <a:srgbClr val="663300"/>
                </a:solidFill>
                <a:latin typeface="Arial"/>
                <a:cs typeface="Arial"/>
              </a:rPr>
              <a:t>–	</a:t>
            </a:r>
            <a:r>
              <a:rPr sz="1800" dirty="0">
                <a:solidFill>
                  <a:srgbClr val="663300"/>
                </a:solidFill>
                <a:latin typeface="Arial"/>
                <a:cs typeface="Arial"/>
              </a:rPr>
              <a:t>The </a:t>
            </a:r>
            <a:r>
              <a:rPr sz="1800" spc="-5" dirty="0">
                <a:solidFill>
                  <a:srgbClr val="663300"/>
                </a:solidFill>
                <a:latin typeface="Arial"/>
                <a:cs typeface="Arial"/>
              </a:rPr>
              <a:t>KISS principle ('Keep it simple </a:t>
            </a:r>
            <a:r>
              <a:rPr sz="1800" dirty="0">
                <a:solidFill>
                  <a:srgbClr val="663300"/>
                </a:solidFill>
                <a:latin typeface="Arial"/>
                <a:cs typeface="Arial"/>
              </a:rPr>
              <a:t>–</a:t>
            </a:r>
            <a:r>
              <a:rPr sz="1800" spc="-20" dirty="0">
                <a:solidFill>
                  <a:srgbClr val="663300"/>
                </a:solidFill>
                <a:latin typeface="Arial"/>
                <a:cs typeface="Arial"/>
              </a:rPr>
              <a:t> </a:t>
            </a:r>
            <a:r>
              <a:rPr sz="1800" spc="-10" dirty="0">
                <a:solidFill>
                  <a:srgbClr val="663300"/>
                </a:solidFill>
                <a:latin typeface="Arial"/>
                <a:cs typeface="Arial"/>
              </a:rPr>
              <a:t>stupid!')</a:t>
            </a:r>
            <a:endParaRPr sz="1800">
              <a:latin typeface="Arial"/>
              <a:cs typeface="Arial"/>
            </a:endParaRPr>
          </a:p>
          <a:p>
            <a:pPr marL="412750">
              <a:lnSpc>
                <a:spcPts val="2675"/>
              </a:lnSpc>
            </a:pPr>
            <a:r>
              <a:rPr sz="2400" spc="-187" baseline="5208" dirty="0">
                <a:solidFill>
                  <a:srgbClr val="663300"/>
                </a:solidFill>
                <a:latin typeface="Symbol"/>
                <a:cs typeface="Symbol"/>
              </a:rPr>
              <a:t></a:t>
            </a:r>
            <a:r>
              <a:rPr sz="2400" spc="-187" baseline="5208" dirty="0">
                <a:solidFill>
                  <a:srgbClr val="663300"/>
                </a:solidFill>
                <a:latin typeface="Times New Roman"/>
                <a:cs typeface="Times New Roman"/>
              </a:rPr>
              <a:t> </a:t>
            </a:r>
            <a:r>
              <a:rPr sz="1600" i="1" spc="-5" dirty="0">
                <a:solidFill>
                  <a:srgbClr val="663300"/>
                </a:solidFill>
                <a:latin typeface="Arial"/>
                <a:cs typeface="Arial"/>
              </a:rPr>
              <a:t>has </a:t>
            </a:r>
            <a:r>
              <a:rPr sz="1600" i="1" spc="-245" dirty="0">
                <a:solidFill>
                  <a:srgbClr val="663300"/>
                </a:solidFill>
                <a:latin typeface="Arial"/>
                <a:cs typeface="Arial"/>
              </a:rPr>
              <a:t>res</a:t>
            </a:r>
            <a:r>
              <a:rPr sz="3600" spc="-367" baseline="-33564" dirty="0">
                <a:latin typeface="Times New Roman"/>
                <a:cs typeface="Times New Roman"/>
              </a:rPr>
              <a:t>2</a:t>
            </a:r>
            <a:r>
              <a:rPr sz="1600" i="1" spc="-245" dirty="0">
                <a:solidFill>
                  <a:srgbClr val="663300"/>
                </a:solidFill>
                <a:latin typeface="Arial"/>
                <a:cs typeface="Arial"/>
              </a:rPr>
              <a:t>u</a:t>
            </a:r>
            <a:r>
              <a:rPr sz="3600" spc="-367" baseline="-33564" dirty="0">
                <a:latin typeface="Times New Roman"/>
                <a:cs typeface="Times New Roman"/>
              </a:rPr>
              <a:t>8</a:t>
            </a:r>
            <a:r>
              <a:rPr sz="1600" i="1" spc="-245" dirty="0">
                <a:solidFill>
                  <a:srgbClr val="663300"/>
                </a:solidFill>
                <a:latin typeface="Arial"/>
                <a:cs typeface="Arial"/>
              </a:rPr>
              <a:t>lted </a:t>
            </a:r>
            <a:r>
              <a:rPr sz="1600" i="1" dirty="0">
                <a:solidFill>
                  <a:srgbClr val="663300"/>
                </a:solidFill>
                <a:latin typeface="Arial"/>
                <a:cs typeface="Arial"/>
              </a:rPr>
              <a:t>in </a:t>
            </a:r>
            <a:r>
              <a:rPr sz="1600" i="1" spc="-5" dirty="0">
                <a:solidFill>
                  <a:srgbClr val="663300"/>
                </a:solidFill>
                <a:latin typeface="Arial"/>
                <a:cs typeface="Arial"/>
              </a:rPr>
              <a:t>migration of </a:t>
            </a:r>
            <a:r>
              <a:rPr sz="1600" i="1" spc="-10" dirty="0">
                <a:solidFill>
                  <a:srgbClr val="663300"/>
                </a:solidFill>
                <a:latin typeface="Arial"/>
                <a:cs typeface="Arial"/>
              </a:rPr>
              <a:t>many </a:t>
            </a:r>
            <a:r>
              <a:rPr sz="1600" i="1" spc="-5" dirty="0">
                <a:solidFill>
                  <a:srgbClr val="663300"/>
                </a:solidFill>
                <a:latin typeface="Arial"/>
                <a:cs typeface="Arial"/>
              </a:rPr>
              <a:t>functions out of the</a:t>
            </a:r>
            <a:r>
              <a:rPr sz="1600" i="1" spc="35" dirty="0">
                <a:solidFill>
                  <a:srgbClr val="663300"/>
                </a:solidFill>
                <a:latin typeface="Arial"/>
                <a:cs typeface="Arial"/>
              </a:rPr>
              <a:t> </a:t>
            </a:r>
            <a:r>
              <a:rPr sz="1600" i="1" spc="-10" dirty="0">
                <a:solidFill>
                  <a:srgbClr val="663300"/>
                </a:solidFill>
                <a:latin typeface="Arial"/>
                <a:cs typeface="Arial"/>
              </a:rPr>
              <a:t>OS</a:t>
            </a:r>
            <a:endParaRPr sz="1600">
              <a:latin typeface="Arial"/>
              <a:cs typeface="Arial"/>
            </a:endParaRPr>
          </a:p>
        </p:txBody>
      </p:sp>
      <p:sp>
        <p:nvSpPr>
          <p:cNvPr id="13" name="object 13"/>
          <p:cNvSpPr txBox="1"/>
          <p:nvPr/>
        </p:nvSpPr>
        <p:spPr>
          <a:xfrm>
            <a:off x="9673590" y="642874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314450" y="2209801"/>
            <a:ext cx="7175500" cy="3580764"/>
          </a:xfrm>
        </p:spPr>
        <p:txBody>
          <a:bodyPr/>
          <a:lstStyle/>
          <a:p>
            <a:r>
              <a:rPr lang="en-US" sz="2400" dirty="0" smtClean="0"/>
              <a:t>Provide abstraction of physical resources </a:t>
            </a:r>
          </a:p>
          <a:p>
            <a:r>
              <a:rPr lang="en-US" sz="2400" dirty="0" smtClean="0"/>
              <a:t>–Processors </a:t>
            </a:r>
          </a:p>
          <a:p>
            <a:r>
              <a:rPr lang="en-US" sz="2400" dirty="0" smtClean="0"/>
              <a:t>–Memory</a:t>
            </a:r>
          </a:p>
          <a:p>
            <a:r>
              <a:rPr lang="en-US" sz="2400" dirty="0" smtClean="0"/>
              <a:t> –Communications</a:t>
            </a:r>
          </a:p>
          <a:p>
            <a:r>
              <a:rPr lang="en-US" sz="2400" dirty="0" smtClean="0"/>
              <a:t> –Storage media </a:t>
            </a:r>
          </a:p>
          <a:p>
            <a:r>
              <a:rPr lang="en-US" sz="2400" dirty="0" smtClean="0"/>
              <a:t>System call interface</a:t>
            </a:r>
          </a:p>
          <a:p>
            <a:r>
              <a:rPr lang="en-US" sz="2400" dirty="0" smtClean="0"/>
              <a:t> –Files rather than data blocks –Sockets rather than raw network access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2050" name="Picture 2" descr="C:\Users\Bhargavi\Desktop\img.PNG"/>
          <p:cNvPicPr>
            <a:picLocks noChangeAspect="1" noChangeArrowheads="1"/>
          </p:cNvPicPr>
          <p:nvPr/>
        </p:nvPicPr>
        <p:blipFill>
          <a:blip r:embed="rId2"/>
          <a:srcRect/>
          <a:stretch>
            <a:fillRect/>
          </a:stretch>
        </p:blipFill>
        <p:spPr bwMode="auto">
          <a:xfrm>
            <a:off x="1219200" y="0"/>
            <a:ext cx="723900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949" y="774445"/>
            <a:ext cx="7404100" cy="553998"/>
          </a:xfrm>
        </p:spPr>
        <p:txBody>
          <a:bodyPr/>
          <a:lstStyle/>
          <a:p>
            <a:r>
              <a:rPr lang="en-US" dirty="0" smtClean="0"/>
              <a:t>6.2 Operating system layers</a:t>
            </a:r>
            <a:endParaRPr lang="en-US" dirty="0"/>
          </a:p>
        </p:txBody>
      </p:sp>
      <p:sp>
        <p:nvSpPr>
          <p:cNvPr id="3" name="Text Placeholder 2"/>
          <p:cNvSpPr>
            <a:spLocks noGrp="1"/>
          </p:cNvSpPr>
          <p:nvPr>
            <p:ph type="body" idx="1"/>
          </p:nvPr>
        </p:nvSpPr>
        <p:spPr>
          <a:xfrm>
            <a:off x="1314450" y="1752600"/>
            <a:ext cx="7175500" cy="3447098"/>
          </a:xfrm>
        </p:spPr>
        <p:txBody>
          <a:bodyPr/>
          <a:lstStyle/>
          <a:p>
            <a:pPr>
              <a:buFont typeface="Arial" pitchFamily="34" charset="0"/>
              <a:buChar char="•"/>
            </a:pPr>
            <a:r>
              <a:rPr lang="en-US" sz="2800" dirty="0" smtClean="0"/>
              <a:t>Users only satisfy if their middleware –</a:t>
            </a:r>
            <a:r>
              <a:rPr lang="en-US" sz="2800" dirty="0" err="1" smtClean="0"/>
              <a:t>os</a:t>
            </a:r>
            <a:r>
              <a:rPr lang="en-US" sz="2800" dirty="0" smtClean="0"/>
              <a:t> combination had good performance</a:t>
            </a:r>
          </a:p>
          <a:p>
            <a:pPr>
              <a:buFont typeface="Arial" pitchFamily="34" charset="0"/>
              <a:buChar char="•"/>
            </a:pPr>
            <a:r>
              <a:rPr lang="en-US" sz="2800" dirty="0" smtClean="0"/>
              <a:t>Middleware runs on </a:t>
            </a:r>
            <a:r>
              <a:rPr lang="en-US" sz="2800" dirty="0" err="1" smtClean="0"/>
              <a:t>avariety</a:t>
            </a:r>
            <a:r>
              <a:rPr lang="en-US" sz="2800" dirty="0" smtClean="0"/>
              <a:t> of </a:t>
            </a:r>
            <a:r>
              <a:rPr lang="en-US" sz="2800" dirty="0" err="1" smtClean="0"/>
              <a:t>os</a:t>
            </a:r>
            <a:r>
              <a:rPr lang="en-US" sz="2800" dirty="0" smtClean="0"/>
              <a:t>-hardware combinations at nodes of distributed system</a:t>
            </a:r>
          </a:p>
          <a:p>
            <a:pPr>
              <a:buFont typeface="Arial" pitchFamily="34" charset="0"/>
              <a:buChar char="•"/>
            </a:pPr>
            <a:r>
              <a:rPr lang="en-US" sz="2800" dirty="0" smtClean="0"/>
              <a:t>In the fig shows how the </a:t>
            </a:r>
            <a:r>
              <a:rPr lang="en-US" sz="2800" dirty="0" err="1" smtClean="0"/>
              <a:t>os</a:t>
            </a:r>
            <a:r>
              <a:rPr lang="en-US" sz="2800" dirty="0" smtClean="0"/>
              <a:t> layer at each of two node support common middle ware layer in providing a distributed infrastructure for applications and services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dirty="0"/>
          </a:p>
        </p:txBody>
      </p:sp>
      <p:pic>
        <p:nvPicPr>
          <p:cNvPr id="1026" name="Picture 2" descr="C:\Users\Bhargavi\Desktop\Capture1.PNG"/>
          <p:cNvPicPr>
            <a:picLocks noChangeAspect="1" noChangeArrowheads="1"/>
          </p:cNvPicPr>
          <p:nvPr/>
        </p:nvPicPr>
        <p:blipFill>
          <a:blip r:embed="rId2"/>
          <a:srcRect/>
          <a:stretch>
            <a:fillRect/>
          </a:stretch>
        </p:blipFill>
        <p:spPr bwMode="auto">
          <a:xfrm>
            <a:off x="533400" y="76200"/>
            <a:ext cx="8839200" cy="6324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23770" y="626110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a:t>
            </a:r>
            <a:endParaRPr sz="2400">
              <a:latin typeface="Times New Roman"/>
              <a:cs typeface="Times New Roman"/>
            </a:endParaRPr>
          </a:p>
        </p:txBody>
      </p:sp>
      <p:sp>
        <p:nvSpPr>
          <p:cNvPr id="3" name="object 3"/>
          <p:cNvSpPr/>
          <p:nvPr/>
        </p:nvSpPr>
        <p:spPr>
          <a:xfrm>
            <a:off x="495300" y="1079564"/>
            <a:ext cx="8832850" cy="127000"/>
          </a:xfrm>
          <a:custGeom>
            <a:avLst/>
            <a:gdLst/>
            <a:ahLst/>
            <a:cxnLst/>
            <a:rect l="l" t="t" r="r" b="b"/>
            <a:pathLst>
              <a:path w="8832850" h="127000">
                <a:moveTo>
                  <a:pt x="0" y="126871"/>
                </a:moveTo>
                <a:lnTo>
                  <a:pt x="8832850" y="126871"/>
                </a:lnTo>
                <a:lnTo>
                  <a:pt x="8832850" y="0"/>
                </a:lnTo>
                <a:lnTo>
                  <a:pt x="0" y="0"/>
                </a:lnTo>
                <a:lnTo>
                  <a:pt x="0" y="126871"/>
                </a:lnTo>
                <a:close/>
              </a:path>
            </a:pathLst>
          </a:custGeom>
          <a:solidFill>
            <a:srgbClr val="FFCC00"/>
          </a:solidFill>
        </p:spPr>
        <p:txBody>
          <a:bodyPr wrap="square" lIns="0" tIns="0" rIns="0" bIns="0" rtlCol="0"/>
          <a:lstStyle/>
          <a:p>
            <a:endParaRPr/>
          </a:p>
        </p:txBody>
      </p:sp>
      <p:sp>
        <p:nvSpPr>
          <p:cNvPr id="4" name="object 4"/>
          <p:cNvSpPr txBox="1">
            <a:spLocks noGrp="1"/>
          </p:cNvSpPr>
          <p:nvPr>
            <p:ph type="title"/>
          </p:nvPr>
        </p:nvSpPr>
        <p:spPr>
          <a:xfrm>
            <a:off x="516890" y="477520"/>
            <a:ext cx="2258060" cy="452120"/>
          </a:xfrm>
          <a:prstGeom prst="rect">
            <a:avLst/>
          </a:prstGeom>
        </p:spPr>
        <p:txBody>
          <a:bodyPr vert="horz" wrap="square" lIns="0" tIns="12700" rIns="0" bIns="0" rtlCol="0">
            <a:spAutoFit/>
          </a:bodyPr>
          <a:lstStyle/>
          <a:p>
            <a:pPr marL="12700">
              <a:lnSpc>
                <a:spcPct val="100000"/>
              </a:lnSpc>
              <a:spcBef>
                <a:spcPts val="100"/>
              </a:spcBef>
            </a:pPr>
            <a:r>
              <a:rPr sz="2800" spc="-5" dirty="0"/>
              <a:t>System</a:t>
            </a:r>
            <a:r>
              <a:rPr sz="2800" spc="-60" dirty="0"/>
              <a:t> </a:t>
            </a:r>
            <a:r>
              <a:rPr sz="2800" spc="-5" dirty="0"/>
              <a:t>layers</a:t>
            </a:r>
            <a:endParaRPr sz="2800"/>
          </a:p>
        </p:txBody>
      </p:sp>
      <p:sp>
        <p:nvSpPr>
          <p:cNvPr id="5" name="object 5"/>
          <p:cNvSpPr/>
          <p:nvPr/>
        </p:nvSpPr>
        <p:spPr>
          <a:xfrm>
            <a:off x="7862569" y="3582670"/>
            <a:ext cx="345440" cy="2032000"/>
          </a:xfrm>
          <a:custGeom>
            <a:avLst/>
            <a:gdLst/>
            <a:ahLst/>
            <a:cxnLst/>
            <a:rect l="l" t="t" r="r" b="b"/>
            <a:pathLst>
              <a:path w="345440" h="2032000">
                <a:moveTo>
                  <a:pt x="0" y="0"/>
                </a:moveTo>
                <a:lnTo>
                  <a:pt x="345439" y="0"/>
                </a:lnTo>
                <a:lnTo>
                  <a:pt x="345439" y="2031999"/>
                </a:lnTo>
                <a:lnTo>
                  <a:pt x="0" y="2031999"/>
                </a:lnTo>
                <a:lnTo>
                  <a:pt x="0" y="0"/>
                </a:lnTo>
                <a:close/>
              </a:path>
            </a:pathLst>
          </a:custGeom>
          <a:ln w="26670">
            <a:solidFill>
              <a:srgbClr val="000000"/>
            </a:solidFill>
          </a:ln>
        </p:spPr>
        <p:txBody>
          <a:bodyPr wrap="square" lIns="0" tIns="0" rIns="0" bIns="0" rtlCol="0"/>
          <a:lstStyle/>
          <a:p>
            <a:endParaRPr/>
          </a:p>
        </p:txBody>
      </p:sp>
      <p:sp>
        <p:nvSpPr>
          <p:cNvPr id="6" name="object 6"/>
          <p:cNvSpPr/>
          <p:nvPr/>
        </p:nvSpPr>
        <p:spPr>
          <a:xfrm>
            <a:off x="5982970" y="3582670"/>
            <a:ext cx="2118360" cy="189230"/>
          </a:xfrm>
          <a:custGeom>
            <a:avLst/>
            <a:gdLst/>
            <a:ahLst/>
            <a:cxnLst/>
            <a:rect l="l" t="t" r="r" b="b"/>
            <a:pathLst>
              <a:path w="2118359" h="189229">
                <a:moveTo>
                  <a:pt x="0" y="189229"/>
                </a:moveTo>
                <a:lnTo>
                  <a:pt x="2118359" y="189229"/>
                </a:lnTo>
                <a:lnTo>
                  <a:pt x="2118359" y="0"/>
                </a:lnTo>
                <a:lnTo>
                  <a:pt x="0" y="0"/>
                </a:lnTo>
                <a:lnTo>
                  <a:pt x="0" y="189229"/>
                </a:lnTo>
                <a:close/>
              </a:path>
            </a:pathLst>
          </a:custGeom>
          <a:solidFill>
            <a:srgbClr val="D8A972"/>
          </a:solidFill>
        </p:spPr>
        <p:txBody>
          <a:bodyPr wrap="square" lIns="0" tIns="0" rIns="0" bIns="0" rtlCol="0"/>
          <a:lstStyle/>
          <a:p>
            <a:endParaRPr/>
          </a:p>
        </p:txBody>
      </p:sp>
      <p:sp>
        <p:nvSpPr>
          <p:cNvPr id="7" name="object 7"/>
          <p:cNvSpPr/>
          <p:nvPr/>
        </p:nvSpPr>
        <p:spPr>
          <a:xfrm>
            <a:off x="5982970" y="3557270"/>
            <a:ext cx="2118360" cy="1397000"/>
          </a:xfrm>
          <a:custGeom>
            <a:avLst/>
            <a:gdLst/>
            <a:ahLst/>
            <a:cxnLst/>
            <a:rect l="l" t="t" r="r" b="b"/>
            <a:pathLst>
              <a:path w="2118359" h="1397000">
                <a:moveTo>
                  <a:pt x="0" y="0"/>
                </a:moveTo>
                <a:lnTo>
                  <a:pt x="2118359" y="0"/>
                </a:lnTo>
                <a:lnTo>
                  <a:pt x="2118359" y="1396999"/>
                </a:lnTo>
                <a:lnTo>
                  <a:pt x="0" y="1396999"/>
                </a:lnTo>
                <a:lnTo>
                  <a:pt x="0" y="0"/>
                </a:lnTo>
                <a:close/>
              </a:path>
            </a:pathLst>
          </a:custGeom>
          <a:ln w="52069">
            <a:solidFill>
              <a:srgbClr val="FFFFFF"/>
            </a:solidFill>
          </a:ln>
        </p:spPr>
        <p:txBody>
          <a:bodyPr wrap="square" lIns="0" tIns="0" rIns="0" bIns="0" rtlCol="0"/>
          <a:lstStyle/>
          <a:p>
            <a:endParaRPr/>
          </a:p>
        </p:txBody>
      </p:sp>
      <p:sp>
        <p:nvSpPr>
          <p:cNvPr id="8" name="object 8"/>
          <p:cNvSpPr/>
          <p:nvPr/>
        </p:nvSpPr>
        <p:spPr>
          <a:xfrm>
            <a:off x="1826260" y="3582670"/>
            <a:ext cx="317500" cy="1371600"/>
          </a:xfrm>
          <a:custGeom>
            <a:avLst/>
            <a:gdLst/>
            <a:ahLst/>
            <a:cxnLst/>
            <a:rect l="l" t="t" r="r" b="b"/>
            <a:pathLst>
              <a:path w="317500" h="1371600">
                <a:moveTo>
                  <a:pt x="0" y="0"/>
                </a:moveTo>
                <a:lnTo>
                  <a:pt x="317500" y="0"/>
                </a:lnTo>
                <a:lnTo>
                  <a:pt x="317500" y="1371599"/>
                </a:lnTo>
                <a:lnTo>
                  <a:pt x="0" y="1371599"/>
                </a:lnTo>
                <a:lnTo>
                  <a:pt x="0" y="0"/>
                </a:lnTo>
                <a:close/>
              </a:path>
            </a:pathLst>
          </a:custGeom>
          <a:ln w="26670">
            <a:solidFill>
              <a:srgbClr val="000000"/>
            </a:solidFill>
          </a:ln>
        </p:spPr>
        <p:txBody>
          <a:bodyPr wrap="square" lIns="0" tIns="0" rIns="0" bIns="0" rtlCol="0"/>
          <a:lstStyle/>
          <a:p>
            <a:endParaRPr/>
          </a:p>
        </p:txBody>
      </p:sp>
      <p:sp>
        <p:nvSpPr>
          <p:cNvPr id="9" name="object 9"/>
          <p:cNvSpPr/>
          <p:nvPr/>
        </p:nvSpPr>
        <p:spPr>
          <a:xfrm>
            <a:off x="1985010" y="4980940"/>
            <a:ext cx="2092960" cy="685800"/>
          </a:xfrm>
          <a:custGeom>
            <a:avLst/>
            <a:gdLst/>
            <a:ahLst/>
            <a:cxnLst/>
            <a:rect l="l" t="t" r="r" b="b"/>
            <a:pathLst>
              <a:path w="2092960" h="685800">
                <a:moveTo>
                  <a:pt x="0" y="685800"/>
                </a:moveTo>
                <a:lnTo>
                  <a:pt x="2092960" y="685800"/>
                </a:lnTo>
                <a:lnTo>
                  <a:pt x="2092960" y="0"/>
                </a:lnTo>
                <a:lnTo>
                  <a:pt x="0" y="0"/>
                </a:lnTo>
                <a:lnTo>
                  <a:pt x="0" y="685800"/>
                </a:lnTo>
                <a:close/>
              </a:path>
            </a:pathLst>
          </a:custGeom>
          <a:solidFill>
            <a:srgbClr val="FFDB99"/>
          </a:solidFill>
        </p:spPr>
        <p:txBody>
          <a:bodyPr wrap="square" lIns="0" tIns="0" rIns="0" bIns="0" rtlCol="0"/>
          <a:lstStyle/>
          <a:p>
            <a:endParaRPr/>
          </a:p>
        </p:txBody>
      </p:sp>
      <p:sp>
        <p:nvSpPr>
          <p:cNvPr id="10" name="object 10"/>
          <p:cNvSpPr/>
          <p:nvPr/>
        </p:nvSpPr>
        <p:spPr>
          <a:xfrm>
            <a:off x="1985010" y="4954270"/>
            <a:ext cx="2092960" cy="712470"/>
          </a:xfrm>
          <a:custGeom>
            <a:avLst/>
            <a:gdLst/>
            <a:ahLst/>
            <a:cxnLst/>
            <a:rect l="l" t="t" r="r" b="b"/>
            <a:pathLst>
              <a:path w="2092960" h="712470">
                <a:moveTo>
                  <a:pt x="0" y="0"/>
                </a:moveTo>
                <a:lnTo>
                  <a:pt x="2092960" y="0"/>
                </a:lnTo>
                <a:lnTo>
                  <a:pt x="2092960" y="712469"/>
                </a:lnTo>
                <a:lnTo>
                  <a:pt x="0" y="712469"/>
                </a:lnTo>
                <a:lnTo>
                  <a:pt x="0" y="0"/>
                </a:lnTo>
                <a:close/>
              </a:path>
            </a:pathLst>
          </a:custGeom>
          <a:ln w="52069">
            <a:solidFill>
              <a:srgbClr val="FFFFFF"/>
            </a:solidFill>
          </a:ln>
        </p:spPr>
        <p:txBody>
          <a:bodyPr wrap="square" lIns="0" tIns="0" rIns="0" bIns="0" rtlCol="0"/>
          <a:lstStyle/>
          <a:p>
            <a:endParaRPr/>
          </a:p>
        </p:txBody>
      </p:sp>
      <p:sp>
        <p:nvSpPr>
          <p:cNvPr id="11" name="object 11"/>
          <p:cNvSpPr/>
          <p:nvPr/>
        </p:nvSpPr>
        <p:spPr>
          <a:xfrm>
            <a:off x="1985010" y="2053589"/>
            <a:ext cx="6116320" cy="764540"/>
          </a:xfrm>
          <a:custGeom>
            <a:avLst/>
            <a:gdLst/>
            <a:ahLst/>
            <a:cxnLst/>
            <a:rect l="l" t="t" r="r" b="b"/>
            <a:pathLst>
              <a:path w="6116320" h="764539">
                <a:moveTo>
                  <a:pt x="0" y="764539"/>
                </a:moveTo>
                <a:lnTo>
                  <a:pt x="6116320" y="764539"/>
                </a:lnTo>
                <a:lnTo>
                  <a:pt x="6116320" y="0"/>
                </a:lnTo>
                <a:lnTo>
                  <a:pt x="0" y="0"/>
                </a:lnTo>
                <a:lnTo>
                  <a:pt x="0" y="764539"/>
                </a:lnTo>
                <a:close/>
              </a:path>
            </a:pathLst>
          </a:custGeom>
          <a:solidFill>
            <a:srgbClr val="FFDB99"/>
          </a:solidFill>
        </p:spPr>
        <p:txBody>
          <a:bodyPr wrap="square" lIns="0" tIns="0" rIns="0" bIns="0" rtlCol="0"/>
          <a:lstStyle/>
          <a:p>
            <a:endParaRPr/>
          </a:p>
        </p:txBody>
      </p:sp>
      <p:sp>
        <p:nvSpPr>
          <p:cNvPr id="12" name="object 12"/>
          <p:cNvSpPr/>
          <p:nvPr/>
        </p:nvSpPr>
        <p:spPr>
          <a:xfrm>
            <a:off x="1985010" y="2053589"/>
            <a:ext cx="6116320" cy="1503680"/>
          </a:xfrm>
          <a:custGeom>
            <a:avLst/>
            <a:gdLst/>
            <a:ahLst/>
            <a:cxnLst/>
            <a:rect l="l" t="t" r="r" b="b"/>
            <a:pathLst>
              <a:path w="6116320" h="1503679">
                <a:moveTo>
                  <a:pt x="0" y="0"/>
                </a:moveTo>
                <a:lnTo>
                  <a:pt x="6116320" y="0"/>
                </a:lnTo>
                <a:lnTo>
                  <a:pt x="6116320" y="1503680"/>
                </a:lnTo>
                <a:lnTo>
                  <a:pt x="0" y="1503680"/>
                </a:lnTo>
                <a:lnTo>
                  <a:pt x="0" y="0"/>
                </a:lnTo>
                <a:close/>
              </a:path>
            </a:pathLst>
          </a:custGeom>
          <a:ln w="52069">
            <a:solidFill>
              <a:srgbClr val="FFFFFF"/>
            </a:solidFill>
          </a:ln>
        </p:spPr>
        <p:txBody>
          <a:bodyPr wrap="square" lIns="0" tIns="0" rIns="0" bIns="0" rtlCol="0"/>
          <a:lstStyle/>
          <a:p>
            <a:endParaRPr/>
          </a:p>
        </p:txBody>
      </p:sp>
      <p:sp>
        <p:nvSpPr>
          <p:cNvPr id="13" name="object 13"/>
          <p:cNvSpPr/>
          <p:nvPr/>
        </p:nvSpPr>
        <p:spPr>
          <a:xfrm>
            <a:off x="1985010" y="2818129"/>
            <a:ext cx="6116320" cy="764540"/>
          </a:xfrm>
          <a:custGeom>
            <a:avLst/>
            <a:gdLst/>
            <a:ahLst/>
            <a:cxnLst/>
            <a:rect l="l" t="t" r="r" b="b"/>
            <a:pathLst>
              <a:path w="6116320" h="764539">
                <a:moveTo>
                  <a:pt x="0" y="0"/>
                </a:moveTo>
                <a:lnTo>
                  <a:pt x="6116320" y="0"/>
                </a:lnTo>
                <a:lnTo>
                  <a:pt x="6116320" y="764540"/>
                </a:lnTo>
                <a:lnTo>
                  <a:pt x="0" y="764540"/>
                </a:lnTo>
                <a:lnTo>
                  <a:pt x="0" y="0"/>
                </a:lnTo>
                <a:close/>
              </a:path>
            </a:pathLst>
          </a:custGeom>
          <a:solidFill>
            <a:srgbClr val="FFDB99"/>
          </a:solidFill>
        </p:spPr>
        <p:txBody>
          <a:bodyPr wrap="square" lIns="0" tIns="0" rIns="0" bIns="0" rtlCol="0"/>
          <a:lstStyle/>
          <a:p>
            <a:endParaRPr/>
          </a:p>
        </p:txBody>
      </p:sp>
      <p:sp>
        <p:nvSpPr>
          <p:cNvPr id="14" name="object 14"/>
          <p:cNvSpPr/>
          <p:nvPr/>
        </p:nvSpPr>
        <p:spPr>
          <a:xfrm>
            <a:off x="1985010" y="2818129"/>
            <a:ext cx="6116320" cy="764540"/>
          </a:xfrm>
          <a:custGeom>
            <a:avLst/>
            <a:gdLst/>
            <a:ahLst/>
            <a:cxnLst/>
            <a:rect l="l" t="t" r="r" b="b"/>
            <a:pathLst>
              <a:path w="6116320" h="764539">
                <a:moveTo>
                  <a:pt x="0" y="0"/>
                </a:moveTo>
                <a:lnTo>
                  <a:pt x="6116320" y="0"/>
                </a:lnTo>
                <a:lnTo>
                  <a:pt x="6116320" y="764540"/>
                </a:lnTo>
                <a:lnTo>
                  <a:pt x="0" y="764540"/>
                </a:lnTo>
                <a:lnTo>
                  <a:pt x="0" y="0"/>
                </a:lnTo>
                <a:close/>
              </a:path>
            </a:pathLst>
          </a:custGeom>
          <a:ln w="52069">
            <a:solidFill>
              <a:srgbClr val="FFFFFF"/>
            </a:solidFill>
          </a:ln>
        </p:spPr>
        <p:txBody>
          <a:bodyPr wrap="square" lIns="0" tIns="0" rIns="0" bIns="0" rtlCol="0"/>
          <a:lstStyle/>
          <a:p>
            <a:endParaRPr/>
          </a:p>
        </p:txBody>
      </p:sp>
      <p:sp>
        <p:nvSpPr>
          <p:cNvPr id="15" name="object 15"/>
          <p:cNvSpPr txBox="1"/>
          <p:nvPr/>
        </p:nvSpPr>
        <p:spPr>
          <a:xfrm>
            <a:off x="4103370" y="2357120"/>
            <a:ext cx="2035810" cy="991235"/>
          </a:xfrm>
          <a:prstGeom prst="rect">
            <a:avLst/>
          </a:prstGeom>
        </p:spPr>
        <p:txBody>
          <a:bodyPr vert="horz" wrap="square" lIns="0" tIns="13970" rIns="0" bIns="0" rtlCol="0">
            <a:spAutoFit/>
          </a:bodyPr>
          <a:lstStyle/>
          <a:p>
            <a:pPr>
              <a:lnSpc>
                <a:spcPct val="100000"/>
              </a:lnSpc>
              <a:spcBef>
                <a:spcPts val="110"/>
              </a:spcBef>
            </a:pPr>
            <a:r>
              <a:rPr sz="1650" dirty="0">
                <a:latin typeface="Arial"/>
                <a:cs typeface="Arial"/>
              </a:rPr>
              <a:t>Applications,</a:t>
            </a:r>
            <a:r>
              <a:rPr sz="1650" spc="-60" dirty="0">
                <a:latin typeface="Arial"/>
                <a:cs typeface="Arial"/>
              </a:rPr>
              <a:t> </a:t>
            </a:r>
            <a:r>
              <a:rPr sz="1650" dirty="0">
                <a:latin typeface="Arial"/>
                <a:cs typeface="Arial"/>
              </a:rPr>
              <a:t>services</a:t>
            </a:r>
            <a:endParaRPr sz="1650">
              <a:latin typeface="Arial"/>
              <a:cs typeface="Arial"/>
            </a:endParaRPr>
          </a:p>
          <a:p>
            <a:pPr>
              <a:lnSpc>
                <a:spcPct val="100000"/>
              </a:lnSpc>
            </a:pPr>
            <a:endParaRPr sz="1800">
              <a:latin typeface="Times New Roman"/>
              <a:cs typeface="Times New Roman"/>
            </a:endParaRPr>
          </a:p>
          <a:p>
            <a:pPr marL="370205">
              <a:lnSpc>
                <a:spcPct val="100000"/>
              </a:lnSpc>
              <a:spcBef>
                <a:spcPts val="1560"/>
              </a:spcBef>
            </a:pPr>
            <a:r>
              <a:rPr sz="1650" spc="-5" dirty="0">
                <a:latin typeface="Arial"/>
                <a:cs typeface="Arial"/>
              </a:rPr>
              <a:t>Middleware</a:t>
            </a:r>
            <a:endParaRPr sz="1650">
              <a:latin typeface="Arial"/>
              <a:cs typeface="Arial"/>
            </a:endParaRPr>
          </a:p>
        </p:txBody>
      </p:sp>
      <p:sp>
        <p:nvSpPr>
          <p:cNvPr id="16" name="object 16"/>
          <p:cNvSpPr txBox="1"/>
          <p:nvPr/>
        </p:nvSpPr>
        <p:spPr>
          <a:xfrm>
            <a:off x="648969" y="3914140"/>
            <a:ext cx="1078230" cy="753745"/>
          </a:xfrm>
          <a:prstGeom prst="rect">
            <a:avLst/>
          </a:prstGeom>
        </p:spPr>
        <p:txBody>
          <a:bodyPr vert="horz" wrap="square" lIns="0" tIns="33020" rIns="0" bIns="0" rtlCol="0">
            <a:spAutoFit/>
          </a:bodyPr>
          <a:lstStyle/>
          <a:p>
            <a:pPr marL="12700" marR="5080">
              <a:lnSpc>
                <a:spcPts val="1870"/>
              </a:lnSpc>
              <a:spcBef>
                <a:spcPts val="260"/>
              </a:spcBef>
            </a:pPr>
            <a:r>
              <a:rPr sz="1650" dirty="0">
                <a:latin typeface="Arial"/>
                <a:cs typeface="Arial"/>
              </a:rPr>
              <a:t>OS:</a:t>
            </a:r>
            <a:r>
              <a:rPr sz="1650" spc="-90" dirty="0">
                <a:latin typeface="Arial"/>
                <a:cs typeface="Arial"/>
              </a:rPr>
              <a:t> </a:t>
            </a:r>
            <a:r>
              <a:rPr sz="1650" dirty="0">
                <a:latin typeface="Arial"/>
                <a:cs typeface="Arial"/>
              </a:rPr>
              <a:t>kernel,  </a:t>
            </a:r>
            <a:r>
              <a:rPr sz="1650" spc="-5" dirty="0">
                <a:latin typeface="Arial"/>
                <a:cs typeface="Arial"/>
              </a:rPr>
              <a:t>libraries </a:t>
            </a:r>
            <a:r>
              <a:rPr sz="1650" spc="5" dirty="0">
                <a:latin typeface="Arial"/>
                <a:cs typeface="Arial"/>
              </a:rPr>
              <a:t>&amp;  </a:t>
            </a:r>
            <a:r>
              <a:rPr sz="1650" dirty="0">
                <a:latin typeface="Arial"/>
                <a:cs typeface="Arial"/>
              </a:rPr>
              <a:t>servers</a:t>
            </a:r>
            <a:endParaRPr sz="1650">
              <a:latin typeface="Arial"/>
              <a:cs typeface="Arial"/>
            </a:endParaRPr>
          </a:p>
        </p:txBody>
      </p:sp>
      <p:sp>
        <p:nvSpPr>
          <p:cNvPr id="17" name="object 17"/>
          <p:cNvSpPr/>
          <p:nvPr/>
        </p:nvSpPr>
        <p:spPr>
          <a:xfrm>
            <a:off x="1985010" y="3582670"/>
            <a:ext cx="2092960" cy="1398270"/>
          </a:xfrm>
          <a:custGeom>
            <a:avLst/>
            <a:gdLst/>
            <a:ahLst/>
            <a:cxnLst/>
            <a:rect l="l" t="t" r="r" b="b"/>
            <a:pathLst>
              <a:path w="2092960" h="1398270">
                <a:moveTo>
                  <a:pt x="0" y="0"/>
                </a:moveTo>
                <a:lnTo>
                  <a:pt x="2092960" y="0"/>
                </a:lnTo>
                <a:lnTo>
                  <a:pt x="2092960" y="1398269"/>
                </a:lnTo>
                <a:lnTo>
                  <a:pt x="0" y="1398269"/>
                </a:lnTo>
                <a:lnTo>
                  <a:pt x="0" y="0"/>
                </a:lnTo>
                <a:close/>
              </a:path>
            </a:pathLst>
          </a:custGeom>
          <a:solidFill>
            <a:srgbClr val="D8A972"/>
          </a:solidFill>
        </p:spPr>
        <p:txBody>
          <a:bodyPr wrap="square" lIns="0" tIns="0" rIns="0" bIns="0" rtlCol="0"/>
          <a:lstStyle/>
          <a:p>
            <a:endParaRPr/>
          </a:p>
        </p:txBody>
      </p:sp>
      <p:sp>
        <p:nvSpPr>
          <p:cNvPr id="18" name="object 18"/>
          <p:cNvSpPr/>
          <p:nvPr/>
        </p:nvSpPr>
        <p:spPr>
          <a:xfrm>
            <a:off x="1985010" y="3582670"/>
            <a:ext cx="2092960" cy="1398270"/>
          </a:xfrm>
          <a:custGeom>
            <a:avLst/>
            <a:gdLst/>
            <a:ahLst/>
            <a:cxnLst/>
            <a:rect l="l" t="t" r="r" b="b"/>
            <a:pathLst>
              <a:path w="2092960" h="1398270">
                <a:moveTo>
                  <a:pt x="0" y="0"/>
                </a:moveTo>
                <a:lnTo>
                  <a:pt x="2092960" y="0"/>
                </a:lnTo>
                <a:lnTo>
                  <a:pt x="2092960" y="1398269"/>
                </a:lnTo>
                <a:lnTo>
                  <a:pt x="0" y="1398269"/>
                </a:lnTo>
                <a:lnTo>
                  <a:pt x="0" y="0"/>
                </a:lnTo>
                <a:close/>
              </a:path>
            </a:pathLst>
          </a:custGeom>
          <a:ln w="52069">
            <a:solidFill>
              <a:srgbClr val="FFFFFF"/>
            </a:solidFill>
          </a:ln>
        </p:spPr>
        <p:txBody>
          <a:bodyPr wrap="square" lIns="0" tIns="0" rIns="0" bIns="0" rtlCol="0"/>
          <a:lstStyle/>
          <a:p>
            <a:endParaRPr/>
          </a:p>
        </p:txBody>
      </p:sp>
      <p:sp>
        <p:nvSpPr>
          <p:cNvPr id="19" name="object 19"/>
          <p:cNvSpPr txBox="1"/>
          <p:nvPr/>
        </p:nvSpPr>
        <p:spPr>
          <a:xfrm>
            <a:off x="1985010" y="5074920"/>
            <a:ext cx="2092960" cy="516255"/>
          </a:xfrm>
          <a:prstGeom prst="rect">
            <a:avLst/>
          </a:prstGeom>
        </p:spPr>
        <p:txBody>
          <a:bodyPr vert="horz" wrap="square" lIns="0" tIns="33020" rIns="0" bIns="0" rtlCol="0">
            <a:spAutoFit/>
          </a:bodyPr>
          <a:lstStyle/>
          <a:p>
            <a:pPr marL="184785" marR="231140" indent="238760">
              <a:lnSpc>
                <a:spcPts val="1870"/>
              </a:lnSpc>
              <a:spcBef>
                <a:spcPts val="260"/>
              </a:spcBef>
            </a:pPr>
            <a:r>
              <a:rPr sz="1650" dirty="0">
                <a:latin typeface="Arial"/>
                <a:cs typeface="Arial"/>
              </a:rPr>
              <a:t>Computer </a:t>
            </a:r>
            <a:r>
              <a:rPr sz="1650" spc="5" dirty="0">
                <a:latin typeface="Arial"/>
                <a:cs typeface="Arial"/>
              </a:rPr>
              <a:t>&amp;  </a:t>
            </a:r>
            <a:r>
              <a:rPr sz="1650" dirty="0">
                <a:latin typeface="Arial"/>
                <a:cs typeface="Arial"/>
              </a:rPr>
              <a:t>network</a:t>
            </a:r>
            <a:r>
              <a:rPr sz="1650" spc="-95" dirty="0">
                <a:latin typeface="Arial"/>
                <a:cs typeface="Arial"/>
              </a:rPr>
              <a:t> </a:t>
            </a:r>
            <a:r>
              <a:rPr sz="1650" dirty="0">
                <a:latin typeface="Arial"/>
                <a:cs typeface="Arial"/>
              </a:rPr>
              <a:t>hardware</a:t>
            </a:r>
            <a:endParaRPr sz="1650">
              <a:latin typeface="Arial"/>
              <a:cs typeface="Arial"/>
            </a:endParaRPr>
          </a:p>
        </p:txBody>
      </p:sp>
      <p:sp>
        <p:nvSpPr>
          <p:cNvPr id="20" name="object 20"/>
          <p:cNvSpPr/>
          <p:nvPr/>
        </p:nvSpPr>
        <p:spPr>
          <a:xfrm>
            <a:off x="5982970" y="4928870"/>
            <a:ext cx="2118360" cy="712470"/>
          </a:xfrm>
          <a:custGeom>
            <a:avLst/>
            <a:gdLst/>
            <a:ahLst/>
            <a:cxnLst/>
            <a:rect l="l" t="t" r="r" b="b"/>
            <a:pathLst>
              <a:path w="2118359" h="712470">
                <a:moveTo>
                  <a:pt x="0" y="0"/>
                </a:moveTo>
                <a:lnTo>
                  <a:pt x="2118359" y="0"/>
                </a:lnTo>
                <a:lnTo>
                  <a:pt x="2118359" y="712469"/>
                </a:lnTo>
                <a:lnTo>
                  <a:pt x="0" y="712469"/>
                </a:lnTo>
                <a:lnTo>
                  <a:pt x="0" y="0"/>
                </a:lnTo>
                <a:close/>
              </a:path>
            </a:pathLst>
          </a:custGeom>
          <a:ln w="52069">
            <a:solidFill>
              <a:srgbClr val="FFFFFF"/>
            </a:solidFill>
          </a:ln>
        </p:spPr>
        <p:txBody>
          <a:bodyPr wrap="square" lIns="0" tIns="0" rIns="0" bIns="0" rtlCol="0"/>
          <a:lstStyle/>
          <a:p>
            <a:endParaRPr/>
          </a:p>
        </p:txBody>
      </p:sp>
      <p:sp>
        <p:nvSpPr>
          <p:cNvPr id="21" name="object 21"/>
          <p:cNvSpPr txBox="1"/>
          <p:nvPr/>
        </p:nvSpPr>
        <p:spPr>
          <a:xfrm>
            <a:off x="2661920" y="5734050"/>
            <a:ext cx="704215" cy="278765"/>
          </a:xfrm>
          <a:prstGeom prst="rect">
            <a:avLst/>
          </a:prstGeom>
        </p:spPr>
        <p:txBody>
          <a:bodyPr vert="horz" wrap="square" lIns="0" tIns="13970" rIns="0" bIns="0" rtlCol="0">
            <a:spAutoFit/>
          </a:bodyPr>
          <a:lstStyle/>
          <a:p>
            <a:pPr marL="12700">
              <a:lnSpc>
                <a:spcPct val="100000"/>
              </a:lnSpc>
              <a:spcBef>
                <a:spcPts val="110"/>
              </a:spcBef>
            </a:pPr>
            <a:r>
              <a:rPr sz="1650" dirty="0">
                <a:latin typeface="Arial"/>
                <a:cs typeface="Arial"/>
              </a:rPr>
              <a:t>Node</a:t>
            </a:r>
            <a:r>
              <a:rPr sz="1650" spc="-80" dirty="0">
                <a:latin typeface="Arial"/>
                <a:cs typeface="Arial"/>
              </a:rPr>
              <a:t> </a:t>
            </a:r>
            <a:r>
              <a:rPr sz="1650" spc="5" dirty="0">
                <a:latin typeface="Arial"/>
                <a:cs typeface="Arial"/>
              </a:rPr>
              <a:t>1</a:t>
            </a:r>
            <a:endParaRPr sz="1650">
              <a:latin typeface="Arial"/>
              <a:cs typeface="Arial"/>
            </a:endParaRPr>
          </a:p>
        </p:txBody>
      </p:sp>
      <p:sp>
        <p:nvSpPr>
          <p:cNvPr id="22" name="object 22"/>
          <p:cNvSpPr txBox="1"/>
          <p:nvPr/>
        </p:nvSpPr>
        <p:spPr>
          <a:xfrm>
            <a:off x="1985010" y="3939540"/>
            <a:ext cx="2092960" cy="753745"/>
          </a:xfrm>
          <a:prstGeom prst="rect">
            <a:avLst/>
          </a:prstGeom>
        </p:spPr>
        <p:txBody>
          <a:bodyPr vert="horz" wrap="square" lIns="0" tIns="13970" rIns="0" bIns="0" rtlCol="0">
            <a:spAutoFit/>
          </a:bodyPr>
          <a:lstStyle/>
          <a:p>
            <a:pPr marL="78740" algn="ctr">
              <a:lnSpc>
                <a:spcPts val="1930"/>
              </a:lnSpc>
              <a:spcBef>
                <a:spcPts val="110"/>
              </a:spcBef>
            </a:pPr>
            <a:r>
              <a:rPr sz="1650" spc="5" dirty="0">
                <a:latin typeface="Arial"/>
                <a:cs typeface="Arial"/>
              </a:rPr>
              <a:t>OS1</a:t>
            </a:r>
            <a:endParaRPr sz="1650">
              <a:latin typeface="Arial"/>
              <a:cs typeface="Arial"/>
            </a:endParaRPr>
          </a:p>
          <a:p>
            <a:pPr marL="133350" marR="92710" algn="ctr">
              <a:lnSpc>
                <a:spcPts val="1860"/>
              </a:lnSpc>
              <a:spcBef>
                <a:spcPts val="110"/>
              </a:spcBef>
            </a:pPr>
            <a:r>
              <a:rPr sz="1650" dirty="0">
                <a:latin typeface="Arial"/>
                <a:cs typeface="Arial"/>
              </a:rPr>
              <a:t>Processes,</a:t>
            </a:r>
            <a:r>
              <a:rPr sz="1650" spc="-65" dirty="0">
                <a:latin typeface="Arial"/>
                <a:cs typeface="Arial"/>
              </a:rPr>
              <a:t> </a:t>
            </a:r>
            <a:r>
              <a:rPr sz="1650" dirty="0">
                <a:latin typeface="Arial"/>
                <a:cs typeface="Arial"/>
              </a:rPr>
              <a:t>threads,  communication,</a:t>
            </a:r>
            <a:r>
              <a:rPr sz="1650" spc="-35" dirty="0">
                <a:latin typeface="Arial"/>
                <a:cs typeface="Arial"/>
              </a:rPr>
              <a:t> </a:t>
            </a:r>
            <a:r>
              <a:rPr sz="1650" spc="-5" dirty="0">
                <a:latin typeface="Arial"/>
                <a:cs typeface="Arial"/>
              </a:rPr>
              <a:t>...</a:t>
            </a:r>
            <a:endParaRPr sz="1650">
              <a:latin typeface="Arial"/>
              <a:cs typeface="Arial"/>
            </a:endParaRPr>
          </a:p>
        </p:txBody>
      </p:sp>
      <p:sp>
        <p:nvSpPr>
          <p:cNvPr id="23" name="object 23"/>
          <p:cNvSpPr txBox="1"/>
          <p:nvPr/>
        </p:nvSpPr>
        <p:spPr>
          <a:xfrm>
            <a:off x="6169659" y="3946810"/>
            <a:ext cx="2980690" cy="2055495"/>
          </a:xfrm>
          <a:prstGeom prst="rect">
            <a:avLst/>
          </a:prstGeom>
        </p:spPr>
        <p:txBody>
          <a:bodyPr vert="horz" wrap="square" lIns="0" tIns="0" rIns="0" bIns="0" rtlCol="0">
            <a:spAutoFit/>
          </a:bodyPr>
          <a:lstStyle/>
          <a:p>
            <a:pPr marL="713105">
              <a:lnSpc>
                <a:spcPts val="1780"/>
              </a:lnSpc>
            </a:pPr>
            <a:r>
              <a:rPr sz="1650" spc="5" dirty="0">
                <a:latin typeface="Arial"/>
                <a:cs typeface="Arial"/>
              </a:rPr>
              <a:t>OS2</a:t>
            </a:r>
            <a:endParaRPr sz="1650">
              <a:latin typeface="Arial"/>
              <a:cs typeface="Arial"/>
            </a:endParaRPr>
          </a:p>
          <a:p>
            <a:pPr marR="1113790" algn="ctr">
              <a:lnSpc>
                <a:spcPts val="1870"/>
              </a:lnSpc>
              <a:spcBef>
                <a:spcPts val="95"/>
              </a:spcBef>
            </a:pPr>
            <a:r>
              <a:rPr sz="1650" dirty="0">
                <a:latin typeface="Arial"/>
                <a:cs typeface="Arial"/>
              </a:rPr>
              <a:t>Processes,</a:t>
            </a:r>
            <a:r>
              <a:rPr sz="1650" spc="-65" dirty="0">
                <a:latin typeface="Arial"/>
                <a:cs typeface="Arial"/>
              </a:rPr>
              <a:t> </a:t>
            </a:r>
            <a:r>
              <a:rPr sz="1650" dirty="0">
                <a:latin typeface="Arial"/>
                <a:cs typeface="Arial"/>
              </a:rPr>
              <a:t>threads,  communication,</a:t>
            </a:r>
            <a:r>
              <a:rPr sz="1650" spc="-35" dirty="0">
                <a:latin typeface="Arial"/>
                <a:cs typeface="Arial"/>
              </a:rPr>
              <a:t> </a:t>
            </a:r>
            <a:r>
              <a:rPr sz="1650" spc="-5" dirty="0">
                <a:latin typeface="Arial"/>
                <a:cs typeface="Arial"/>
              </a:rPr>
              <a:t>...</a:t>
            </a:r>
            <a:endParaRPr sz="1650">
              <a:latin typeface="Arial"/>
              <a:cs typeface="Arial"/>
            </a:endParaRPr>
          </a:p>
          <a:p>
            <a:pPr algn="r">
              <a:lnSpc>
                <a:spcPts val="1195"/>
              </a:lnSpc>
            </a:pPr>
            <a:r>
              <a:rPr sz="1650" spc="5" dirty="0">
                <a:latin typeface="Arial"/>
                <a:cs typeface="Arial"/>
              </a:rPr>
              <a:t>P</a:t>
            </a:r>
            <a:r>
              <a:rPr sz="1650" spc="-5" dirty="0">
                <a:latin typeface="Arial"/>
                <a:cs typeface="Arial"/>
              </a:rPr>
              <a:t>latfor</a:t>
            </a:r>
            <a:r>
              <a:rPr sz="1650" spc="5" dirty="0">
                <a:latin typeface="Arial"/>
                <a:cs typeface="Arial"/>
              </a:rPr>
              <a:t>m</a:t>
            </a:r>
            <a:endParaRPr sz="1650">
              <a:latin typeface="Arial"/>
              <a:cs typeface="Arial"/>
            </a:endParaRPr>
          </a:p>
          <a:p>
            <a:pPr>
              <a:lnSpc>
                <a:spcPct val="100000"/>
              </a:lnSpc>
              <a:spcBef>
                <a:spcPts val="35"/>
              </a:spcBef>
            </a:pPr>
            <a:endParaRPr sz="2000">
              <a:latin typeface="Times New Roman"/>
              <a:cs typeface="Times New Roman"/>
            </a:endParaRPr>
          </a:p>
          <a:p>
            <a:pPr marL="51435" marR="1251585" indent="-71120" algn="ctr">
              <a:lnSpc>
                <a:spcPts val="1870"/>
              </a:lnSpc>
            </a:pPr>
            <a:r>
              <a:rPr sz="1650" dirty="0">
                <a:latin typeface="Arial"/>
                <a:cs typeface="Arial"/>
              </a:rPr>
              <a:t>Computer </a:t>
            </a:r>
            <a:r>
              <a:rPr sz="1650" spc="5" dirty="0">
                <a:latin typeface="Arial"/>
                <a:cs typeface="Arial"/>
              </a:rPr>
              <a:t>&amp;  </a:t>
            </a:r>
            <a:r>
              <a:rPr sz="1650" dirty="0">
                <a:latin typeface="Arial"/>
                <a:cs typeface="Arial"/>
              </a:rPr>
              <a:t>network</a:t>
            </a:r>
            <a:r>
              <a:rPr sz="1650" spc="-95" dirty="0">
                <a:latin typeface="Arial"/>
                <a:cs typeface="Arial"/>
              </a:rPr>
              <a:t> </a:t>
            </a:r>
            <a:r>
              <a:rPr sz="1650" dirty="0">
                <a:latin typeface="Arial"/>
                <a:cs typeface="Arial"/>
              </a:rPr>
              <a:t>hardware</a:t>
            </a:r>
            <a:endParaRPr sz="1650">
              <a:latin typeface="Arial"/>
              <a:cs typeface="Arial"/>
            </a:endParaRPr>
          </a:p>
          <a:p>
            <a:pPr marR="1077595" algn="ctr">
              <a:lnSpc>
                <a:spcPct val="100000"/>
              </a:lnSpc>
              <a:spcBef>
                <a:spcPts val="1300"/>
              </a:spcBef>
            </a:pPr>
            <a:r>
              <a:rPr sz="1650" dirty="0">
                <a:latin typeface="Arial"/>
                <a:cs typeface="Arial"/>
              </a:rPr>
              <a:t>Node</a:t>
            </a:r>
            <a:r>
              <a:rPr sz="1650" spc="-15" dirty="0">
                <a:latin typeface="Arial"/>
                <a:cs typeface="Arial"/>
              </a:rPr>
              <a:t> </a:t>
            </a:r>
            <a:r>
              <a:rPr sz="1650" spc="5" dirty="0">
                <a:latin typeface="Arial"/>
                <a:cs typeface="Arial"/>
              </a:rPr>
              <a:t>2</a:t>
            </a:r>
            <a:endParaRPr sz="1650">
              <a:latin typeface="Arial"/>
              <a:cs typeface="Arial"/>
            </a:endParaRPr>
          </a:p>
        </p:txBody>
      </p:sp>
      <p:sp>
        <p:nvSpPr>
          <p:cNvPr id="24" name="object 24"/>
          <p:cNvSpPr txBox="1"/>
          <p:nvPr/>
        </p:nvSpPr>
        <p:spPr>
          <a:xfrm>
            <a:off x="565150" y="1300479"/>
            <a:ext cx="10528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Figure</a:t>
            </a:r>
            <a:r>
              <a:rPr sz="1800" spc="-85" dirty="0">
                <a:solidFill>
                  <a:srgbClr val="FF3300"/>
                </a:solidFill>
                <a:latin typeface="Arial"/>
                <a:cs typeface="Arial"/>
              </a:rPr>
              <a:t> </a:t>
            </a:r>
            <a:r>
              <a:rPr sz="1800" spc="-5" dirty="0">
                <a:solidFill>
                  <a:srgbClr val="FF3300"/>
                </a:solidFill>
                <a:latin typeface="Arial"/>
                <a:cs typeface="Arial"/>
              </a:rPr>
              <a:t>6.1</a:t>
            </a:r>
            <a:endParaRPr sz="1800">
              <a:latin typeface="Arial"/>
              <a:cs typeface="Arial"/>
            </a:endParaRPr>
          </a:p>
        </p:txBody>
      </p:sp>
      <p:sp>
        <p:nvSpPr>
          <p:cNvPr id="25" name="object 25"/>
          <p:cNvSpPr/>
          <p:nvPr/>
        </p:nvSpPr>
        <p:spPr>
          <a:xfrm>
            <a:off x="4726940" y="3771900"/>
            <a:ext cx="4545330" cy="2620010"/>
          </a:xfrm>
          <a:custGeom>
            <a:avLst/>
            <a:gdLst/>
            <a:ahLst/>
            <a:cxnLst/>
            <a:rect l="l" t="t" r="r" b="b"/>
            <a:pathLst>
              <a:path w="4545330" h="2620010">
                <a:moveTo>
                  <a:pt x="4545330" y="0"/>
                </a:moveTo>
                <a:lnTo>
                  <a:pt x="0" y="0"/>
                </a:lnTo>
                <a:lnTo>
                  <a:pt x="0" y="2620010"/>
                </a:lnTo>
                <a:lnTo>
                  <a:pt x="4545330" y="2620010"/>
                </a:lnTo>
                <a:lnTo>
                  <a:pt x="4545330" y="0"/>
                </a:lnTo>
                <a:close/>
              </a:path>
            </a:pathLst>
          </a:custGeom>
          <a:solidFill>
            <a:srgbClr val="E9DCEA"/>
          </a:solidFill>
        </p:spPr>
        <p:txBody>
          <a:bodyPr wrap="square" lIns="0" tIns="0" rIns="0" bIns="0" rtlCol="0"/>
          <a:lstStyle/>
          <a:p>
            <a:endParaRPr/>
          </a:p>
        </p:txBody>
      </p:sp>
      <p:sp>
        <p:nvSpPr>
          <p:cNvPr id="26" name="object 26"/>
          <p:cNvSpPr/>
          <p:nvPr/>
        </p:nvSpPr>
        <p:spPr>
          <a:xfrm>
            <a:off x="4726940" y="3771900"/>
            <a:ext cx="4545330" cy="2620010"/>
          </a:xfrm>
          <a:custGeom>
            <a:avLst/>
            <a:gdLst/>
            <a:ahLst/>
            <a:cxnLst/>
            <a:rect l="l" t="t" r="r" b="b"/>
            <a:pathLst>
              <a:path w="4545330" h="2620010">
                <a:moveTo>
                  <a:pt x="2273300" y="2620010"/>
                </a:moveTo>
                <a:lnTo>
                  <a:pt x="0" y="2620010"/>
                </a:lnTo>
                <a:lnTo>
                  <a:pt x="0" y="0"/>
                </a:lnTo>
                <a:lnTo>
                  <a:pt x="4545330" y="0"/>
                </a:lnTo>
                <a:lnTo>
                  <a:pt x="4545330" y="2620010"/>
                </a:lnTo>
                <a:lnTo>
                  <a:pt x="2273300" y="2620010"/>
                </a:lnTo>
                <a:close/>
              </a:path>
            </a:pathLst>
          </a:custGeom>
          <a:ln w="9344">
            <a:solidFill>
              <a:srgbClr val="000000"/>
            </a:solidFill>
          </a:ln>
        </p:spPr>
        <p:txBody>
          <a:bodyPr wrap="square" lIns="0" tIns="0" rIns="0" bIns="0" rtlCol="0"/>
          <a:lstStyle/>
          <a:p>
            <a:endParaRPr/>
          </a:p>
        </p:txBody>
      </p:sp>
      <p:sp>
        <p:nvSpPr>
          <p:cNvPr id="27" name="object 27"/>
          <p:cNvSpPr txBox="1"/>
          <p:nvPr/>
        </p:nvSpPr>
        <p:spPr>
          <a:xfrm>
            <a:off x="5213350" y="3792220"/>
            <a:ext cx="2626995" cy="284480"/>
          </a:xfrm>
          <a:prstGeom prst="rect">
            <a:avLst/>
          </a:prstGeom>
        </p:spPr>
        <p:txBody>
          <a:bodyPr vert="horz" wrap="square" lIns="0" tIns="12700" rIns="0" bIns="0" rtlCol="0">
            <a:spAutoFit/>
          </a:bodyPr>
          <a:lstStyle/>
          <a:p>
            <a:pPr marL="12700">
              <a:lnSpc>
                <a:spcPts val="1019"/>
              </a:lnSpc>
              <a:spcBef>
                <a:spcPts val="100"/>
              </a:spcBef>
            </a:pPr>
            <a:r>
              <a:rPr sz="900" spc="-5" dirty="0">
                <a:solidFill>
                  <a:srgbClr val="FF3300"/>
                </a:solidFill>
                <a:latin typeface="Arial"/>
                <a:cs typeface="Arial"/>
              </a:rPr>
              <a:t>Figure</a:t>
            </a:r>
            <a:r>
              <a:rPr sz="900" dirty="0">
                <a:solidFill>
                  <a:srgbClr val="FF3300"/>
                </a:solidFill>
                <a:latin typeface="Arial"/>
                <a:cs typeface="Arial"/>
              </a:rPr>
              <a:t> </a:t>
            </a:r>
            <a:r>
              <a:rPr sz="900" spc="-5" dirty="0">
                <a:solidFill>
                  <a:srgbClr val="FF3300"/>
                </a:solidFill>
                <a:latin typeface="Arial"/>
                <a:cs typeface="Arial"/>
              </a:rPr>
              <a:t>2.1</a:t>
            </a:r>
            <a:endParaRPr sz="900">
              <a:latin typeface="Arial"/>
              <a:cs typeface="Arial"/>
            </a:endParaRPr>
          </a:p>
          <a:p>
            <a:pPr marL="12700">
              <a:lnSpc>
                <a:spcPts val="1019"/>
              </a:lnSpc>
            </a:pPr>
            <a:r>
              <a:rPr sz="900" spc="-5" dirty="0">
                <a:solidFill>
                  <a:srgbClr val="FF3300"/>
                </a:solidFill>
                <a:latin typeface="Arial"/>
                <a:cs typeface="Arial"/>
              </a:rPr>
              <a:t>Software </a:t>
            </a:r>
            <a:r>
              <a:rPr sz="900" dirty="0">
                <a:solidFill>
                  <a:srgbClr val="FF3300"/>
                </a:solidFill>
                <a:latin typeface="Arial"/>
                <a:cs typeface="Arial"/>
              </a:rPr>
              <a:t>and </a:t>
            </a:r>
            <a:r>
              <a:rPr sz="900" spc="-5" dirty="0">
                <a:solidFill>
                  <a:srgbClr val="FF3300"/>
                </a:solidFill>
                <a:latin typeface="Arial"/>
                <a:cs typeface="Arial"/>
              </a:rPr>
              <a:t>hardware service layers </a:t>
            </a:r>
            <a:r>
              <a:rPr sz="900" dirty="0">
                <a:solidFill>
                  <a:srgbClr val="FF3300"/>
                </a:solidFill>
                <a:latin typeface="Arial"/>
                <a:cs typeface="Arial"/>
              </a:rPr>
              <a:t>in</a:t>
            </a:r>
            <a:r>
              <a:rPr sz="900" spc="45" dirty="0">
                <a:solidFill>
                  <a:srgbClr val="FF3300"/>
                </a:solidFill>
                <a:latin typeface="Arial"/>
                <a:cs typeface="Arial"/>
              </a:rPr>
              <a:t> </a:t>
            </a:r>
            <a:r>
              <a:rPr sz="900" spc="-5" dirty="0">
                <a:solidFill>
                  <a:srgbClr val="FF3300"/>
                </a:solidFill>
                <a:latin typeface="Arial"/>
                <a:cs typeface="Arial"/>
              </a:rPr>
              <a:t>distributed</a:t>
            </a:r>
            <a:endParaRPr sz="900">
              <a:latin typeface="Arial"/>
              <a:cs typeface="Arial"/>
            </a:endParaRPr>
          </a:p>
        </p:txBody>
      </p:sp>
      <p:sp>
        <p:nvSpPr>
          <p:cNvPr id="28" name="object 28"/>
          <p:cNvSpPr txBox="1"/>
          <p:nvPr/>
        </p:nvSpPr>
        <p:spPr>
          <a:xfrm>
            <a:off x="7860406" y="3914140"/>
            <a:ext cx="434340" cy="162560"/>
          </a:xfrm>
          <a:prstGeom prst="rect">
            <a:avLst/>
          </a:prstGeom>
        </p:spPr>
        <p:txBody>
          <a:bodyPr vert="horz" wrap="square" lIns="0" tIns="12700" rIns="0" bIns="0" rtlCol="0">
            <a:spAutoFit/>
          </a:bodyPr>
          <a:lstStyle/>
          <a:p>
            <a:pPr>
              <a:lnSpc>
                <a:spcPct val="100000"/>
              </a:lnSpc>
              <a:spcBef>
                <a:spcPts val="100"/>
              </a:spcBef>
            </a:pPr>
            <a:r>
              <a:rPr sz="900" spc="-5" dirty="0">
                <a:solidFill>
                  <a:srgbClr val="FF3300"/>
                </a:solidFill>
                <a:latin typeface="Arial"/>
                <a:cs typeface="Arial"/>
              </a:rPr>
              <a:t>systems</a:t>
            </a:r>
            <a:endParaRPr sz="900">
              <a:latin typeface="Arial"/>
              <a:cs typeface="Arial"/>
            </a:endParaRPr>
          </a:p>
        </p:txBody>
      </p:sp>
      <p:sp>
        <p:nvSpPr>
          <p:cNvPr id="29" name="object 29"/>
          <p:cNvSpPr/>
          <p:nvPr/>
        </p:nvSpPr>
        <p:spPr>
          <a:xfrm>
            <a:off x="8205469" y="5294629"/>
            <a:ext cx="163830" cy="977900"/>
          </a:xfrm>
          <a:custGeom>
            <a:avLst/>
            <a:gdLst/>
            <a:ahLst/>
            <a:cxnLst/>
            <a:rect l="l" t="t" r="r" b="b"/>
            <a:pathLst>
              <a:path w="163829" h="977900">
                <a:moveTo>
                  <a:pt x="0" y="0"/>
                </a:moveTo>
                <a:lnTo>
                  <a:pt x="163829" y="0"/>
                </a:lnTo>
                <a:lnTo>
                  <a:pt x="163829" y="977900"/>
                </a:lnTo>
                <a:lnTo>
                  <a:pt x="0" y="977900"/>
                </a:lnTo>
                <a:lnTo>
                  <a:pt x="0" y="0"/>
                </a:lnTo>
                <a:close/>
              </a:path>
            </a:pathLst>
          </a:custGeom>
          <a:ln w="13969">
            <a:solidFill>
              <a:srgbClr val="000000"/>
            </a:solidFill>
          </a:ln>
        </p:spPr>
        <p:txBody>
          <a:bodyPr wrap="square" lIns="0" tIns="0" rIns="0" bIns="0" rtlCol="0"/>
          <a:lstStyle/>
          <a:p>
            <a:endParaRPr/>
          </a:p>
        </p:txBody>
      </p:sp>
      <p:sp>
        <p:nvSpPr>
          <p:cNvPr id="30" name="object 30"/>
          <p:cNvSpPr/>
          <p:nvPr/>
        </p:nvSpPr>
        <p:spPr>
          <a:xfrm>
            <a:off x="5170170" y="6014720"/>
            <a:ext cx="3144520" cy="271780"/>
          </a:xfrm>
          <a:custGeom>
            <a:avLst/>
            <a:gdLst/>
            <a:ahLst/>
            <a:cxnLst/>
            <a:rect l="l" t="t" r="r" b="b"/>
            <a:pathLst>
              <a:path w="3144520" h="271779">
                <a:moveTo>
                  <a:pt x="0" y="271779"/>
                </a:moveTo>
                <a:lnTo>
                  <a:pt x="3144520" y="271779"/>
                </a:lnTo>
                <a:lnTo>
                  <a:pt x="3144520" y="0"/>
                </a:lnTo>
                <a:lnTo>
                  <a:pt x="0" y="0"/>
                </a:lnTo>
                <a:lnTo>
                  <a:pt x="0" y="271779"/>
                </a:lnTo>
                <a:close/>
              </a:path>
            </a:pathLst>
          </a:custGeom>
          <a:solidFill>
            <a:srgbClr val="FFDB99"/>
          </a:solidFill>
        </p:spPr>
        <p:txBody>
          <a:bodyPr wrap="square" lIns="0" tIns="0" rIns="0" bIns="0" rtlCol="0"/>
          <a:lstStyle/>
          <a:p>
            <a:endParaRPr/>
          </a:p>
        </p:txBody>
      </p:sp>
      <p:sp>
        <p:nvSpPr>
          <p:cNvPr id="31" name="object 31"/>
          <p:cNvSpPr/>
          <p:nvPr/>
        </p:nvSpPr>
        <p:spPr>
          <a:xfrm>
            <a:off x="5170170" y="6000750"/>
            <a:ext cx="3144520" cy="285750"/>
          </a:xfrm>
          <a:custGeom>
            <a:avLst/>
            <a:gdLst/>
            <a:ahLst/>
            <a:cxnLst/>
            <a:rect l="l" t="t" r="r" b="b"/>
            <a:pathLst>
              <a:path w="3144520" h="285750">
                <a:moveTo>
                  <a:pt x="0" y="0"/>
                </a:moveTo>
                <a:lnTo>
                  <a:pt x="3144520" y="0"/>
                </a:lnTo>
                <a:lnTo>
                  <a:pt x="3144520" y="285750"/>
                </a:lnTo>
                <a:lnTo>
                  <a:pt x="0" y="285750"/>
                </a:lnTo>
                <a:lnTo>
                  <a:pt x="0" y="0"/>
                </a:lnTo>
                <a:close/>
              </a:path>
            </a:pathLst>
          </a:custGeom>
          <a:ln w="26670">
            <a:solidFill>
              <a:srgbClr val="FFFFFF"/>
            </a:solidFill>
          </a:ln>
        </p:spPr>
        <p:txBody>
          <a:bodyPr wrap="square" lIns="0" tIns="0" rIns="0" bIns="0" rtlCol="0"/>
          <a:lstStyle/>
          <a:p>
            <a:endParaRPr/>
          </a:p>
        </p:txBody>
      </p:sp>
      <p:sp>
        <p:nvSpPr>
          <p:cNvPr id="32" name="object 32"/>
          <p:cNvSpPr/>
          <p:nvPr/>
        </p:nvSpPr>
        <p:spPr>
          <a:xfrm>
            <a:off x="5170170" y="4196079"/>
            <a:ext cx="3144520" cy="718820"/>
          </a:xfrm>
          <a:custGeom>
            <a:avLst/>
            <a:gdLst/>
            <a:ahLst/>
            <a:cxnLst/>
            <a:rect l="l" t="t" r="r" b="b"/>
            <a:pathLst>
              <a:path w="3144520" h="718820">
                <a:moveTo>
                  <a:pt x="0" y="718820"/>
                </a:moveTo>
                <a:lnTo>
                  <a:pt x="3144520" y="718820"/>
                </a:lnTo>
                <a:lnTo>
                  <a:pt x="3144520" y="0"/>
                </a:lnTo>
                <a:lnTo>
                  <a:pt x="0" y="0"/>
                </a:lnTo>
                <a:lnTo>
                  <a:pt x="0" y="718820"/>
                </a:lnTo>
                <a:close/>
              </a:path>
            </a:pathLst>
          </a:custGeom>
          <a:solidFill>
            <a:srgbClr val="FFDB99"/>
          </a:solidFill>
        </p:spPr>
        <p:txBody>
          <a:bodyPr wrap="square" lIns="0" tIns="0" rIns="0" bIns="0" rtlCol="0"/>
          <a:lstStyle/>
          <a:p>
            <a:endParaRPr/>
          </a:p>
        </p:txBody>
      </p:sp>
      <p:sp>
        <p:nvSpPr>
          <p:cNvPr id="33" name="object 33"/>
          <p:cNvSpPr/>
          <p:nvPr/>
        </p:nvSpPr>
        <p:spPr>
          <a:xfrm>
            <a:off x="5170170" y="5294629"/>
            <a:ext cx="3144520" cy="720090"/>
          </a:xfrm>
          <a:custGeom>
            <a:avLst/>
            <a:gdLst/>
            <a:ahLst/>
            <a:cxnLst/>
            <a:rect l="l" t="t" r="r" b="b"/>
            <a:pathLst>
              <a:path w="3144520" h="720089">
                <a:moveTo>
                  <a:pt x="0" y="720090"/>
                </a:moveTo>
                <a:lnTo>
                  <a:pt x="3144520" y="720090"/>
                </a:lnTo>
                <a:lnTo>
                  <a:pt x="3144520" y="0"/>
                </a:lnTo>
                <a:lnTo>
                  <a:pt x="0" y="0"/>
                </a:lnTo>
                <a:lnTo>
                  <a:pt x="0" y="720090"/>
                </a:lnTo>
                <a:close/>
              </a:path>
            </a:pathLst>
          </a:custGeom>
          <a:solidFill>
            <a:srgbClr val="FFDB99"/>
          </a:solidFill>
        </p:spPr>
        <p:txBody>
          <a:bodyPr wrap="square" lIns="0" tIns="0" rIns="0" bIns="0" rtlCol="0"/>
          <a:lstStyle/>
          <a:p>
            <a:endParaRPr/>
          </a:p>
        </p:txBody>
      </p:sp>
      <p:sp>
        <p:nvSpPr>
          <p:cNvPr id="34" name="object 34"/>
          <p:cNvSpPr/>
          <p:nvPr/>
        </p:nvSpPr>
        <p:spPr>
          <a:xfrm>
            <a:off x="5170170" y="4196079"/>
            <a:ext cx="3144520" cy="1818639"/>
          </a:xfrm>
          <a:custGeom>
            <a:avLst/>
            <a:gdLst/>
            <a:ahLst/>
            <a:cxnLst/>
            <a:rect l="l" t="t" r="r" b="b"/>
            <a:pathLst>
              <a:path w="3144520" h="1818639">
                <a:moveTo>
                  <a:pt x="0" y="0"/>
                </a:moveTo>
                <a:lnTo>
                  <a:pt x="3144520" y="0"/>
                </a:lnTo>
                <a:lnTo>
                  <a:pt x="3144520" y="1818640"/>
                </a:lnTo>
                <a:lnTo>
                  <a:pt x="0" y="1818640"/>
                </a:lnTo>
                <a:lnTo>
                  <a:pt x="0" y="0"/>
                </a:lnTo>
                <a:close/>
              </a:path>
            </a:pathLst>
          </a:custGeom>
          <a:ln w="26670">
            <a:solidFill>
              <a:srgbClr val="FFFFFF"/>
            </a:solidFill>
          </a:ln>
        </p:spPr>
        <p:txBody>
          <a:bodyPr wrap="square" lIns="0" tIns="0" rIns="0" bIns="0" rtlCol="0"/>
          <a:lstStyle/>
          <a:p>
            <a:endParaRPr/>
          </a:p>
        </p:txBody>
      </p:sp>
      <p:sp>
        <p:nvSpPr>
          <p:cNvPr id="35" name="object 35"/>
          <p:cNvSpPr/>
          <p:nvPr/>
        </p:nvSpPr>
        <p:spPr>
          <a:xfrm>
            <a:off x="5170170" y="4914900"/>
            <a:ext cx="3144520" cy="379730"/>
          </a:xfrm>
          <a:custGeom>
            <a:avLst/>
            <a:gdLst/>
            <a:ahLst/>
            <a:cxnLst/>
            <a:rect l="l" t="t" r="r" b="b"/>
            <a:pathLst>
              <a:path w="3144520" h="379729">
                <a:moveTo>
                  <a:pt x="0" y="0"/>
                </a:moveTo>
                <a:lnTo>
                  <a:pt x="3144520" y="0"/>
                </a:lnTo>
                <a:lnTo>
                  <a:pt x="3144520" y="379730"/>
                </a:lnTo>
                <a:lnTo>
                  <a:pt x="0" y="379730"/>
                </a:lnTo>
                <a:lnTo>
                  <a:pt x="0" y="0"/>
                </a:lnTo>
                <a:close/>
              </a:path>
            </a:pathLst>
          </a:custGeom>
          <a:solidFill>
            <a:srgbClr val="FFDB99"/>
          </a:solidFill>
        </p:spPr>
        <p:txBody>
          <a:bodyPr wrap="square" lIns="0" tIns="0" rIns="0" bIns="0" rtlCol="0"/>
          <a:lstStyle/>
          <a:p>
            <a:endParaRPr/>
          </a:p>
        </p:txBody>
      </p:sp>
      <p:sp>
        <p:nvSpPr>
          <p:cNvPr id="36" name="object 36"/>
          <p:cNvSpPr/>
          <p:nvPr/>
        </p:nvSpPr>
        <p:spPr>
          <a:xfrm>
            <a:off x="5170170" y="4914900"/>
            <a:ext cx="3144520" cy="379730"/>
          </a:xfrm>
          <a:custGeom>
            <a:avLst/>
            <a:gdLst/>
            <a:ahLst/>
            <a:cxnLst/>
            <a:rect l="l" t="t" r="r" b="b"/>
            <a:pathLst>
              <a:path w="3144520" h="379729">
                <a:moveTo>
                  <a:pt x="0" y="0"/>
                </a:moveTo>
                <a:lnTo>
                  <a:pt x="3144520" y="0"/>
                </a:lnTo>
                <a:lnTo>
                  <a:pt x="3144520" y="379730"/>
                </a:lnTo>
                <a:lnTo>
                  <a:pt x="0" y="379730"/>
                </a:lnTo>
                <a:lnTo>
                  <a:pt x="0" y="0"/>
                </a:lnTo>
                <a:close/>
              </a:path>
            </a:pathLst>
          </a:custGeom>
          <a:ln w="26670">
            <a:solidFill>
              <a:srgbClr val="FFFFFF"/>
            </a:solidFill>
          </a:ln>
        </p:spPr>
        <p:txBody>
          <a:bodyPr wrap="square" lIns="0" tIns="0" rIns="0" bIns="0" rtlCol="0"/>
          <a:lstStyle/>
          <a:p>
            <a:endParaRPr/>
          </a:p>
        </p:txBody>
      </p:sp>
      <p:sp>
        <p:nvSpPr>
          <p:cNvPr id="37" name="object 37"/>
          <p:cNvSpPr txBox="1"/>
          <p:nvPr/>
        </p:nvSpPr>
        <p:spPr>
          <a:xfrm>
            <a:off x="5183504" y="4495800"/>
            <a:ext cx="2665730" cy="154940"/>
          </a:xfrm>
          <a:prstGeom prst="rect">
            <a:avLst/>
          </a:prstGeom>
        </p:spPr>
        <p:txBody>
          <a:bodyPr vert="horz" wrap="square" lIns="0" tIns="12700" rIns="0" bIns="0" rtlCol="0">
            <a:spAutoFit/>
          </a:bodyPr>
          <a:lstStyle/>
          <a:p>
            <a:pPr marL="1033780">
              <a:lnSpc>
                <a:spcPct val="100000"/>
              </a:lnSpc>
              <a:spcBef>
                <a:spcPts val="100"/>
              </a:spcBef>
            </a:pPr>
            <a:r>
              <a:rPr sz="850" spc="-5" dirty="0">
                <a:latin typeface="Arial"/>
                <a:cs typeface="Arial"/>
              </a:rPr>
              <a:t>Applications,</a:t>
            </a:r>
            <a:r>
              <a:rPr sz="850" dirty="0">
                <a:latin typeface="Arial"/>
                <a:cs typeface="Arial"/>
              </a:rPr>
              <a:t> </a:t>
            </a:r>
            <a:r>
              <a:rPr sz="850" spc="-5" dirty="0">
                <a:latin typeface="Arial"/>
                <a:cs typeface="Arial"/>
              </a:rPr>
              <a:t>services</a:t>
            </a:r>
            <a:endParaRPr sz="850">
              <a:latin typeface="Arial"/>
              <a:cs typeface="Arial"/>
            </a:endParaRPr>
          </a:p>
        </p:txBody>
      </p:sp>
      <p:sp>
        <p:nvSpPr>
          <p:cNvPr id="38" name="object 38"/>
          <p:cNvSpPr txBox="1"/>
          <p:nvPr/>
        </p:nvSpPr>
        <p:spPr>
          <a:xfrm>
            <a:off x="5183504" y="6028054"/>
            <a:ext cx="3017520" cy="245110"/>
          </a:xfrm>
          <a:prstGeom prst="rect">
            <a:avLst/>
          </a:prstGeom>
          <a:solidFill>
            <a:srgbClr val="FFDB99"/>
          </a:solidFill>
        </p:spPr>
        <p:txBody>
          <a:bodyPr vert="horz" wrap="square" lIns="0" tIns="55244" rIns="0" bIns="0" rtlCol="0">
            <a:spAutoFit/>
          </a:bodyPr>
          <a:lstStyle/>
          <a:p>
            <a:pPr marL="775970">
              <a:lnSpc>
                <a:spcPct val="100000"/>
              </a:lnSpc>
              <a:spcBef>
                <a:spcPts val="434"/>
              </a:spcBef>
            </a:pPr>
            <a:r>
              <a:rPr sz="850" spc="-5" dirty="0">
                <a:latin typeface="Arial"/>
                <a:cs typeface="Arial"/>
              </a:rPr>
              <a:t>Computer and network</a:t>
            </a:r>
            <a:r>
              <a:rPr sz="850" spc="10" dirty="0">
                <a:latin typeface="Arial"/>
                <a:cs typeface="Arial"/>
              </a:rPr>
              <a:t> </a:t>
            </a:r>
            <a:r>
              <a:rPr sz="850" spc="-5" dirty="0">
                <a:latin typeface="Arial"/>
                <a:cs typeface="Arial"/>
              </a:rPr>
              <a:t>hardware</a:t>
            </a:r>
            <a:endParaRPr sz="850">
              <a:latin typeface="Arial"/>
              <a:cs typeface="Arial"/>
            </a:endParaRPr>
          </a:p>
        </p:txBody>
      </p:sp>
      <p:sp>
        <p:nvSpPr>
          <p:cNvPr id="39" name="object 39"/>
          <p:cNvSpPr txBox="1"/>
          <p:nvPr/>
        </p:nvSpPr>
        <p:spPr>
          <a:xfrm>
            <a:off x="8451850" y="5784850"/>
            <a:ext cx="427990" cy="154940"/>
          </a:xfrm>
          <a:prstGeom prst="rect">
            <a:avLst/>
          </a:prstGeom>
        </p:spPr>
        <p:txBody>
          <a:bodyPr vert="horz" wrap="square" lIns="0" tIns="12700" rIns="0" bIns="0" rtlCol="0">
            <a:spAutoFit/>
          </a:bodyPr>
          <a:lstStyle/>
          <a:p>
            <a:pPr marL="12700">
              <a:lnSpc>
                <a:spcPct val="100000"/>
              </a:lnSpc>
              <a:spcBef>
                <a:spcPts val="100"/>
              </a:spcBef>
            </a:pPr>
            <a:r>
              <a:rPr sz="850" spc="-5" dirty="0">
                <a:latin typeface="Arial"/>
                <a:cs typeface="Arial"/>
              </a:rPr>
              <a:t>Platform</a:t>
            </a:r>
            <a:endParaRPr sz="850">
              <a:latin typeface="Arial"/>
              <a:cs typeface="Arial"/>
            </a:endParaRPr>
          </a:p>
        </p:txBody>
      </p:sp>
      <p:sp>
        <p:nvSpPr>
          <p:cNvPr id="40" name="object 40"/>
          <p:cNvSpPr txBox="1"/>
          <p:nvPr/>
        </p:nvSpPr>
        <p:spPr>
          <a:xfrm>
            <a:off x="6300470" y="5567679"/>
            <a:ext cx="869315" cy="154940"/>
          </a:xfrm>
          <a:prstGeom prst="rect">
            <a:avLst/>
          </a:prstGeom>
        </p:spPr>
        <p:txBody>
          <a:bodyPr vert="horz" wrap="square" lIns="0" tIns="12700" rIns="0" bIns="0" rtlCol="0">
            <a:spAutoFit/>
          </a:bodyPr>
          <a:lstStyle/>
          <a:p>
            <a:pPr marL="12700">
              <a:lnSpc>
                <a:spcPct val="100000"/>
              </a:lnSpc>
              <a:spcBef>
                <a:spcPts val="100"/>
              </a:spcBef>
            </a:pPr>
            <a:r>
              <a:rPr sz="850" spc="-5" dirty="0">
                <a:latin typeface="Arial"/>
                <a:cs typeface="Arial"/>
              </a:rPr>
              <a:t>Operating</a:t>
            </a:r>
            <a:r>
              <a:rPr sz="850" spc="-50" dirty="0">
                <a:latin typeface="Arial"/>
                <a:cs typeface="Arial"/>
              </a:rPr>
              <a:t> </a:t>
            </a:r>
            <a:r>
              <a:rPr sz="850" spc="-5" dirty="0">
                <a:latin typeface="Arial"/>
                <a:cs typeface="Arial"/>
              </a:rPr>
              <a:t>system</a:t>
            </a:r>
            <a:endParaRPr sz="850">
              <a:latin typeface="Arial"/>
              <a:cs typeface="Arial"/>
            </a:endParaRPr>
          </a:p>
        </p:txBody>
      </p:sp>
      <p:sp>
        <p:nvSpPr>
          <p:cNvPr id="41" name="object 41"/>
          <p:cNvSpPr txBox="1"/>
          <p:nvPr/>
        </p:nvSpPr>
        <p:spPr>
          <a:xfrm>
            <a:off x="5183504" y="5011420"/>
            <a:ext cx="2665730" cy="154940"/>
          </a:xfrm>
          <a:prstGeom prst="rect">
            <a:avLst/>
          </a:prstGeom>
        </p:spPr>
        <p:txBody>
          <a:bodyPr vert="horz" wrap="square" lIns="0" tIns="12700" rIns="0" bIns="0" rtlCol="0">
            <a:spAutoFit/>
          </a:bodyPr>
          <a:lstStyle/>
          <a:p>
            <a:pPr marL="1278890">
              <a:lnSpc>
                <a:spcPct val="100000"/>
              </a:lnSpc>
              <a:spcBef>
                <a:spcPts val="100"/>
              </a:spcBef>
            </a:pPr>
            <a:r>
              <a:rPr sz="850" spc="-5" dirty="0">
                <a:latin typeface="Arial"/>
                <a:cs typeface="Arial"/>
              </a:rPr>
              <a:t>Middleware</a:t>
            </a:r>
            <a:endParaRPr sz="850">
              <a:latin typeface="Arial"/>
              <a:cs typeface="Arial"/>
            </a:endParaRPr>
          </a:p>
        </p:txBody>
      </p:sp>
      <p:sp>
        <p:nvSpPr>
          <p:cNvPr id="42" name="object 42"/>
          <p:cNvSpPr txBox="1"/>
          <p:nvPr/>
        </p:nvSpPr>
        <p:spPr>
          <a:xfrm>
            <a:off x="9648190" y="643509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50949" y="457200"/>
            <a:ext cx="6597651" cy="317245"/>
          </a:xfrm>
        </p:spPr>
        <p:txBody>
          <a:bodyPr/>
          <a:lstStyle/>
          <a:p>
            <a:endParaRPr lang="en-US" dirty="0"/>
          </a:p>
        </p:txBody>
      </p:sp>
      <p:sp>
        <p:nvSpPr>
          <p:cNvPr id="3" name="Text Placeholder 2"/>
          <p:cNvSpPr>
            <a:spLocks noGrp="1"/>
          </p:cNvSpPr>
          <p:nvPr>
            <p:ph type="body" idx="1"/>
          </p:nvPr>
        </p:nvSpPr>
        <p:spPr>
          <a:xfrm>
            <a:off x="685800" y="457200"/>
            <a:ext cx="7804150" cy="5724644"/>
          </a:xfrm>
        </p:spPr>
        <p:txBody>
          <a:bodyPr/>
          <a:lstStyle/>
          <a:p>
            <a:pPr>
              <a:buFont typeface="Arial" pitchFamily="34" charset="0"/>
              <a:buChar char="•"/>
            </a:pPr>
            <a:r>
              <a:rPr lang="en-US" sz="2000" dirty="0" err="1" smtClean="0"/>
              <a:t>Kernal</a:t>
            </a:r>
            <a:r>
              <a:rPr lang="en-US" sz="2000" dirty="0" smtClean="0"/>
              <a:t> and server processes are the components that manage resources and present clients with an interface to the </a:t>
            </a:r>
            <a:r>
              <a:rPr lang="en-US" sz="2000" dirty="0" err="1" smtClean="0"/>
              <a:t>resources,we</a:t>
            </a:r>
            <a:r>
              <a:rPr lang="en-US" sz="2000" dirty="0" smtClean="0"/>
              <a:t> require at least the following</a:t>
            </a:r>
          </a:p>
          <a:p>
            <a:pPr>
              <a:buFont typeface="Arial" pitchFamily="34" charset="0"/>
              <a:buChar char="•"/>
            </a:pPr>
            <a:endParaRPr lang="en-US" sz="2000" dirty="0" smtClean="0"/>
          </a:p>
          <a:p>
            <a:pPr>
              <a:buFont typeface="Arial" pitchFamily="34" charset="0"/>
              <a:buChar char="•"/>
            </a:pPr>
            <a:r>
              <a:rPr lang="en-US" sz="2000" b="1" dirty="0" err="1" smtClean="0"/>
              <a:t>Encapsulation:</a:t>
            </a:r>
            <a:r>
              <a:rPr lang="en-US" sz="2000" dirty="0" err="1" smtClean="0"/>
              <a:t>details</a:t>
            </a:r>
            <a:r>
              <a:rPr lang="en-US" sz="2000" dirty="0" smtClean="0"/>
              <a:t> such as management of memory and devices used to implement resources should be hidden</a:t>
            </a:r>
          </a:p>
          <a:p>
            <a:pPr>
              <a:buFont typeface="Arial" pitchFamily="34" charset="0"/>
              <a:buChar char="•"/>
            </a:pPr>
            <a:r>
              <a:rPr lang="en-US" sz="2000" b="1" dirty="0" err="1" smtClean="0"/>
              <a:t>Protection</a:t>
            </a:r>
            <a:r>
              <a:rPr lang="en-US" sz="2000" dirty="0" err="1" smtClean="0"/>
              <a:t>:Resources</a:t>
            </a:r>
            <a:r>
              <a:rPr lang="en-US" sz="2000" dirty="0" smtClean="0"/>
              <a:t> require protection from illegitimate accesses</a:t>
            </a:r>
          </a:p>
          <a:p>
            <a:pPr>
              <a:buFont typeface="Arial" pitchFamily="34" charset="0"/>
              <a:buChar char="•"/>
            </a:pPr>
            <a:r>
              <a:rPr lang="en-US" sz="2000" b="1" dirty="0" smtClean="0"/>
              <a:t>Concurrent </a:t>
            </a:r>
            <a:r>
              <a:rPr lang="en-US" sz="2000" b="1" dirty="0" err="1" smtClean="0"/>
              <a:t>processing:clients</a:t>
            </a:r>
            <a:r>
              <a:rPr lang="en-US" sz="2000" b="1" dirty="0" smtClean="0"/>
              <a:t> </a:t>
            </a:r>
            <a:r>
              <a:rPr lang="en-US" sz="2000" dirty="0" smtClean="0"/>
              <a:t>may share resources and access them concurrently .resource managers are responsible for achieving concurrency transparency</a:t>
            </a:r>
          </a:p>
          <a:p>
            <a:pPr>
              <a:buFont typeface="Arial" pitchFamily="34" charset="0"/>
              <a:buChar char="•"/>
            </a:pPr>
            <a:endParaRPr lang="en-US" sz="2000" dirty="0" smtClean="0"/>
          </a:p>
          <a:p>
            <a:pPr>
              <a:buFont typeface="Arial" pitchFamily="34" charset="0"/>
              <a:buChar char="•"/>
            </a:pPr>
            <a:r>
              <a:rPr lang="en-US" sz="2400" dirty="0" smtClean="0"/>
              <a:t>A combination of libraries ,</a:t>
            </a:r>
            <a:r>
              <a:rPr lang="en-US" sz="2400" dirty="0" err="1" smtClean="0"/>
              <a:t>kernals</a:t>
            </a:r>
            <a:r>
              <a:rPr lang="en-US" sz="2400" dirty="0" smtClean="0"/>
              <a:t> and servers may be called to perform invocation-related tasks</a:t>
            </a:r>
          </a:p>
          <a:p>
            <a:pPr>
              <a:buFont typeface="Arial" pitchFamily="34" charset="0"/>
              <a:buChar char="•"/>
            </a:pPr>
            <a:endParaRPr lang="en-US" sz="2400" dirty="0" smtClean="0"/>
          </a:p>
          <a:p>
            <a:pPr>
              <a:buFont typeface="Arial" pitchFamily="34" charset="0"/>
              <a:buChar char="•"/>
            </a:pPr>
            <a:r>
              <a:rPr lang="en-US" sz="2000" b="1" dirty="0" err="1" smtClean="0"/>
              <a:t>Communication</a:t>
            </a:r>
            <a:r>
              <a:rPr lang="en-US" sz="2000" dirty="0" err="1" smtClean="0"/>
              <a:t>:operation</a:t>
            </a:r>
            <a:r>
              <a:rPr lang="en-US" sz="2000" dirty="0" smtClean="0"/>
              <a:t> parameters and results have to be passed to and from resource </a:t>
            </a:r>
            <a:r>
              <a:rPr lang="en-US" sz="2000" dirty="0" err="1" smtClean="0"/>
              <a:t>managers,over</a:t>
            </a:r>
            <a:r>
              <a:rPr lang="en-US" sz="2000" dirty="0" smtClean="0"/>
              <a:t> n/w</a:t>
            </a:r>
          </a:p>
          <a:p>
            <a:pPr>
              <a:buFont typeface="Arial" pitchFamily="34" charset="0"/>
              <a:buChar char="•"/>
            </a:pPr>
            <a:r>
              <a:rPr lang="en-US" sz="2000" b="1" dirty="0" err="1" smtClean="0"/>
              <a:t>Scheduling</a:t>
            </a:r>
            <a:r>
              <a:rPr lang="en-US" sz="2000" dirty="0" err="1" smtClean="0"/>
              <a:t>:when</a:t>
            </a:r>
            <a:r>
              <a:rPr lang="en-US" sz="2000" dirty="0" smtClean="0"/>
              <a:t> operation is invoked its processing must be scheduled with in </a:t>
            </a:r>
            <a:r>
              <a:rPr lang="en-US" sz="2000" dirty="0" err="1" smtClean="0"/>
              <a:t>kernal</a:t>
            </a:r>
            <a:r>
              <a:rPr lang="en-US" sz="2000" dirty="0" smtClean="0"/>
              <a:t> or server</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TotalTime>
  <Words>2406</Words>
  <Application>Microsoft Office PowerPoint</Application>
  <PresentationFormat>A4 Paper (210x297 mm)</PresentationFormat>
  <Paragraphs>452</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Unit-2-2 Operating System Support</vt:lpstr>
      <vt:lpstr>Learning objectives</vt:lpstr>
      <vt:lpstr>Os support:Introduction</vt:lpstr>
      <vt:lpstr>Slide 4</vt:lpstr>
      <vt:lpstr>Slide 5</vt:lpstr>
      <vt:lpstr>6.2 Operating system layers</vt:lpstr>
      <vt:lpstr>Slide 7</vt:lpstr>
      <vt:lpstr>System layers</vt:lpstr>
      <vt:lpstr>Slide 9</vt:lpstr>
      <vt:lpstr>Core OS functionality</vt:lpstr>
      <vt:lpstr>Slide 11</vt:lpstr>
      <vt:lpstr>6.3 Protection</vt:lpstr>
      <vt:lpstr>Slide 13</vt:lpstr>
      <vt:lpstr>6.4 Processes and Threads</vt:lpstr>
      <vt:lpstr>6.4.1 Address space</vt:lpstr>
      <vt:lpstr>Process address space</vt:lpstr>
      <vt:lpstr>6.4.2 Creation of a new process</vt:lpstr>
      <vt:lpstr>Slide 18</vt:lpstr>
      <vt:lpstr>Copy-on-write – a convenient optimization</vt:lpstr>
      <vt:lpstr>Slide 20</vt:lpstr>
      <vt:lpstr>6.4.3 Threads</vt:lpstr>
      <vt:lpstr>Slide 22</vt:lpstr>
      <vt:lpstr>Slide 23</vt:lpstr>
      <vt:lpstr>Threads concept and implementation</vt:lpstr>
      <vt:lpstr>Client and server with threads</vt:lpstr>
      <vt:lpstr>Alternative server threading architectures</vt:lpstr>
      <vt:lpstr>Java thread constructor and management methods</vt:lpstr>
      <vt:lpstr>Java thread synchronization calls</vt:lpstr>
      <vt:lpstr>Threads implementation</vt:lpstr>
      <vt:lpstr>Support for communication and invocation</vt:lpstr>
      <vt:lpstr>Implementation of invocation mechanisms</vt:lpstr>
      <vt:lpstr>Invocations between address spaces</vt:lpstr>
      <vt:lpstr>Bershad's LRPC</vt:lpstr>
      <vt:lpstr>A lightweight remote procedure call</vt:lpstr>
      <vt:lpstr>Monolithic kernel and microkernel</vt:lpstr>
      <vt:lpstr>Advantages and disadvantages of microkernel</vt:lpstr>
      <vt:lpstr>Relevant topics not covered</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Course Operating System Support</dc:title>
  <dc:creator>Bhargavi</dc:creator>
  <cp:lastModifiedBy>kamma</cp:lastModifiedBy>
  <cp:revision>30</cp:revision>
  <dcterms:created xsi:type="dcterms:W3CDTF">2018-09-04T05:01:09Z</dcterms:created>
  <dcterms:modified xsi:type="dcterms:W3CDTF">2018-11-26T03:26:28Z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2014-11-11T00:00:00Z</vt:filetime>
  </property>
  <property fmtid="{D5CDD505-2E9C-101B-9397-08002B2CF9AE}" pid="3" name="Creator">
    <vt:lpwstr>pdftk 1.44 - www.pdftk.com</vt:lpwstr>
  </property>
  <property fmtid="{D5CDD505-2E9C-101B-9397-08002B2CF9AE}" pid="4" name="LastSaved">
    <vt:filetime>2018-09-04T00:00:00Z</vt:filetime>
  </property>
</Properties>
</file>