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42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96017" y="1493012"/>
            <a:ext cx="4668520" cy="4998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10/24/2018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10/24/2018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10/24/2018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68240" y="430022"/>
            <a:ext cx="7756918" cy="5632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3909" y="1190498"/>
            <a:ext cx="9704070" cy="2982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035164" y="7187699"/>
            <a:ext cx="26924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" Type="http://schemas.openxmlformats.org/officeDocument/2006/relationships/image" Target="../media/image59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19" Type="http://schemas.openxmlformats.org/officeDocument/2006/relationships/image" Target="../media/image76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51" y="2526413"/>
            <a:ext cx="6964680" cy="1478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167890">
              <a:lnSpc>
                <a:spcPct val="120600"/>
              </a:lnSpc>
              <a:spcBef>
                <a:spcPts val="95"/>
              </a:spcBef>
              <a:tabLst>
                <a:tab pos="4221480" algn="l"/>
              </a:tabLst>
            </a:pPr>
            <a:r>
              <a:rPr sz="3950" b="1" dirty="0">
                <a:latin typeface="Arial"/>
                <a:cs typeface="Arial"/>
              </a:rPr>
              <a:t>Chapter	12  Coordination </a:t>
            </a:r>
            <a:r>
              <a:rPr sz="3950" b="1" spc="5" dirty="0">
                <a:latin typeface="Arial"/>
                <a:cs typeface="Arial"/>
              </a:rPr>
              <a:t>and</a:t>
            </a:r>
            <a:r>
              <a:rPr sz="3950" b="1" spc="-15" dirty="0">
                <a:latin typeface="Arial"/>
                <a:cs typeface="Arial"/>
              </a:rPr>
              <a:t> </a:t>
            </a:r>
            <a:r>
              <a:rPr sz="3950" b="1" dirty="0">
                <a:latin typeface="Arial"/>
                <a:cs typeface="Arial"/>
              </a:rPr>
              <a:t>Agreement</a:t>
            </a:r>
            <a:endParaRPr sz="3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0567" y="473455"/>
            <a:ext cx="5430520" cy="48667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3050" spc="20" dirty="0">
                <a:latin typeface="Arial"/>
                <a:cs typeface="Arial"/>
              </a:rPr>
              <a:t>CSD511 </a:t>
            </a:r>
            <a:r>
              <a:rPr sz="3050" spc="15" dirty="0">
                <a:latin typeface="Arial"/>
                <a:cs typeface="Arial"/>
              </a:rPr>
              <a:t>– </a:t>
            </a:r>
            <a:r>
              <a:rPr sz="3050" spc="10">
                <a:latin typeface="Arial"/>
                <a:cs typeface="Arial"/>
              </a:rPr>
              <a:t>Distributed</a:t>
            </a:r>
            <a:r>
              <a:rPr sz="3050" spc="-25">
                <a:latin typeface="Arial"/>
                <a:cs typeface="Arial"/>
              </a:rPr>
              <a:t> </a:t>
            </a:r>
            <a:r>
              <a:rPr sz="3050" spc="15" smtClean="0">
                <a:latin typeface="Arial"/>
                <a:cs typeface="Arial"/>
              </a:rPr>
              <a:t>Systems</a:t>
            </a:r>
            <a:endParaRPr sz="3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10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5801" y="357632"/>
            <a:ext cx="685800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A </a:t>
            </a:r>
            <a:r>
              <a:rPr spc="5" dirty="0"/>
              <a:t>ring-based algorithm:</a:t>
            </a:r>
            <a:r>
              <a:rPr spc="-30" dirty="0"/>
              <a:t> </a:t>
            </a:r>
            <a:r>
              <a:rPr spc="5" dirty="0"/>
              <a:t>discussion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909" y="1168315"/>
            <a:ext cx="8165465" cy="550418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90525" indent="-377825">
              <a:lnSpc>
                <a:spcPct val="100000"/>
              </a:lnSpc>
              <a:spcBef>
                <a:spcPts val="890"/>
              </a:spcBef>
              <a:buChar char="•"/>
              <a:tabLst>
                <a:tab pos="390525" algn="l"/>
                <a:tab pos="391160" algn="l"/>
              </a:tabLst>
            </a:pPr>
            <a:r>
              <a:rPr sz="3050" spc="15" dirty="0">
                <a:latin typeface="Arial"/>
                <a:cs typeface="Arial"/>
              </a:rPr>
              <a:t>Properties</a:t>
            </a:r>
            <a:endParaRPr sz="3050">
              <a:latin typeface="Arial"/>
              <a:cs typeface="Arial"/>
            </a:endParaRPr>
          </a:p>
          <a:p>
            <a:pPr marL="830580" lvl="1" indent="-314325">
              <a:lnSpc>
                <a:spcPct val="100000"/>
              </a:lnSpc>
              <a:spcBef>
                <a:spcPts val="650"/>
              </a:spcBef>
              <a:buChar char="–"/>
              <a:tabLst>
                <a:tab pos="831215" algn="l"/>
              </a:tabLst>
            </a:pPr>
            <a:r>
              <a:rPr sz="2650" spc="-10" dirty="0">
                <a:latin typeface="Arial"/>
                <a:cs typeface="Arial"/>
              </a:rPr>
              <a:t>safety,</a:t>
            </a:r>
            <a:r>
              <a:rPr sz="2650" spc="-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why?</a:t>
            </a:r>
            <a:endParaRPr sz="2650">
              <a:latin typeface="Arial"/>
              <a:cs typeface="Arial"/>
            </a:endParaRPr>
          </a:p>
          <a:p>
            <a:pPr marL="830580" lvl="1" indent="-314325">
              <a:lnSpc>
                <a:spcPct val="100000"/>
              </a:lnSpc>
              <a:spcBef>
                <a:spcPts val="620"/>
              </a:spcBef>
              <a:buChar char="–"/>
              <a:tabLst>
                <a:tab pos="831215" algn="l"/>
              </a:tabLst>
            </a:pPr>
            <a:r>
              <a:rPr sz="2650" spc="-5" dirty="0">
                <a:latin typeface="Arial"/>
                <a:cs typeface="Arial"/>
              </a:rPr>
              <a:t>liveness,</a:t>
            </a:r>
            <a:r>
              <a:rPr sz="2650" spc="-1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why?</a:t>
            </a:r>
            <a:endParaRPr sz="2650">
              <a:latin typeface="Arial"/>
              <a:cs typeface="Arial"/>
            </a:endParaRPr>
          </a:p>
          <a:p>
            <a:pPr marL="830580" lvl="1" indent="-314325">
              <a:lnSpc>
                <a:spcPct val="100000"/>
              </a:lnSpc>
              <a:spcBef>
                <a:spcPts val="625"/>
              </a:spcBef>
              <a:buChar char="–"/>
              <a:tabLst>
                <a:tab pos="831215" algn="l"/>
              </a:tabLst>
            </a:pPr>
            <a:r>
              <a:rPr sz="2650" spc="-10" dirty="0">
                <a:latin typeface="Arial"/>
                <a:cs typeface="Arial"/>
              </a:rPr>
              <a:t>HB </a:t>
            </a:r>
            <a:r>
              <a:rPr sz="2650" spc="-5" dirty="0">
                <a:latin typeface="Arial"/>
                <a:cs typeface="Arial"/>
              </a:rPr>
              <a:t>ordering not guaranteed,</a:t>
            </a:r>
            <a:r>
              <a:rPr sz="2650" spc="15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why?</a:t>
            </a:r>
            <a:endParaRPr sz="2650">
              <a:latin typeface="Arial"/>
              <a:cs typeface="Arial"/>
            </a:endParaRPr>
          </a:p>
          <a:p>
            <a:pPr marL="390525" indent="-377825">
              <a:lnSpc>
                <a:spcPct val="100000"/>
              </a:lnSpc>
              <a:spcBef>
                <a:spcPts val="755"/>
              </a:spcBef>
              <a:buChar char="•"/>
              <a:tabLst>
                <a:tab pos="390525" algn="l"/>
                <a:tab pos="391160" algn="l"/>
              </a:tabLst>
            </a:pPr>
            <a:r>
              <a:rPr sz="3050" spc="15" dirty="0">
                <a:latin typeface="Arial"/>
                <a:cs typeface="Arial"/>
              </a:rPr>
              <a:t>Performance</a:t>
            </a:r>
            <a:endParaRPr sz="3050">
              <a:latin typeface="Arial"/>
              <a:cs typeface="Arial"/>
            </a:endParaRPr>
          </a:p>
          <a:p>
            <a:pPr marL="830580" lvl="1" indent="-314325">
              <a:lnSpc>
                <a:spcPct val="100000"/>
              </a:lnSpc>
              <a:spcBef>
                <a:spcPts val="655"/>
              </a:spcBef>
              <a:buChar char="–"/>
              <a:tabLst>
                <a:tab pos="831215" algn="l"/>
              </a:tabLst>
            </a:pPr>
            <a:r>
              <a:rPr sz="2650" spc="-5" dirty="0">
                <a:latin typeface="Arial"/>
                <a:cs typeface="Arial"/>
              </a:rPr>
              <a:t>bandwidth consumption: token keeps</a:t>
            </a:r>
            <a:r>
              <a:rPr sz="265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circulating</a:t>
            </a:r>
            <a:endParaRPr sz="2650">
              <a:latin typeface="Arial"/>
              <a:cs typeface="Arial"/>
            </a:endParaRPr>
          </a:p>
          <a:p>
            <a:pPr marL="830580" lvl="1" indent="-314325">
              <a:lnSpc>
                <a:spcPct val="100000"/>
              </a:lnSpc>
              <a:spcBef>
                <a:spcPts val="615"/>
              </a:spcBef>
              <a:buChar char="–"/>
              <a:tabLst>
                <a:tab pos="831215" algn="l"/>
              </a:tabLst>
            </a:pPr>
            <a:r>
              <a:rPr sz="2650" spc="-10" dirty="0">
                <a:latin typeface="Arial"/>
                <a:cs typeface="Arial"/>
              </a:rPr>
              <a:t>enter overhead: </a:t>
            </a:r>
            <a:r>
              <a:rPr sz="2650" spc="-5" dirty="0">
                <a:latin typeface="Arial"/>
                <a:cs typeface="Arial"/>
              </a:rPr>
              <a:t>0 to </a:t>
            </a:r>
            <a:r>
              <a:rPr sz="2650" i="1" spc="-5" dirty="0">
                <a:latin typeface="Arial"/>
                <a:cs typeface="Arial"/>
              </a:rPr>
              <a:t>N</a:t>
            </a:r>
            <a:r>
              <a:rPr sz="2650" i="1" spc="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messages</a:t>
            </a:r>
            <a:endParaRPr sz="2650">
              <a:latin typeface="Arial"/>
              <a:cs typeface="Arial"/>
            </a:endParaRPr>
          </a:p>
          <a:p>
            <a:pPr marL="830580" lvl="1" indent="-314325">
              <a:lnSpc>
                <a:spcPct val="100000"/>
              </a:lnSpc>
              <a:spcBef>
                <a:spcPts val="625"/>
              </a:spcBef>
              <a:buChar char="–"/>
              <a:tabLst>
                <a:tab pos="831215" algn="l"/>
              </a:tabLst>
            </a:pPr>
            <a:r>
              <a:rPr sz="2650" spc="-10" dirty="0">
                <a:latin typeface="Arial"/>
                <a:cs typeface="Arial"/>
              </a:rPr>
              <a:t>enter delay: delay </a:t>
            </a:r>
            <a:r>
              <a:rPr sz="2650" spc="-5" dirty="0">
                <a:latin typeface="Arial"/>
                <a:cs typeface="Arial"/>
              </a:rPr>
              <a:t>for 0 to </a:t>
            </a:r>
            <a:r>
              <a:rPr sz="2650" i="1" spc="-5" dirty="0">
                <a:latin typeface="Arial"/>
                <a:cs typeface="Arial"/>
              </a:rPr>
              <a:t>N</a:t>
            </a:r>
            <a:r>
              <a:rPr sz="2650" i="1" spc="1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messages</a:t>
            </a:r>
            <a:endParaRPr sz="2650">
              <a:latin typeface="Arial"/>
              <a:cs typeface="Arial"/>
            </a:endParaRPr>
          </a:p>
          <a:p>
            <a:pPr marL="830580" lvl="1" indent="-314325">
              <a:lnSpc>
                <a:spcPct val="100000"/>
              </a:lnSpc>
              <a:spcBef>
                <a:spcPts val="620"/>
              </a:spcBef>
              <a:buChar char="–"/>
              <a:tabLst>
                <a:tab pos="831215" algn="l"/>
              </a:tabLst>
            </a:pPr>
            <a:r>
              <a:rPr sz="2650" spc="-10" dirty="0">
                <a:latin typeface="Arial"/>
                <a:cs typeface="Arial"/>
              </a:rPr>
              <a:t>exit overhead: one</a:t>
            </a:r>
            <a:r>
              <a:rPr sz="265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message</a:t>
            </a:r>
            <a:endParaRPr sz="2650">
              <a:latin typeface="Arial"/>
              <a:cs typeface="Arial"/>
            </a:endParaRPr>
          </a:p>
          <a:p>
            <a:pPr marL="830580" lvl="1" indent="-314325">
              <a:lnSpc>
                <a:spcPct val="100000"/>
              </a:lnSpc>
              <a:spcBef>
                <a:spcPts val="620"/>
              </a:spcBef>
              <a:buChar char="–"/>
              <a:tabLst>
                <a:tab pos="831215" algn="l"/>
              </a:tabLst>
            </a:pPr>
            <a:r>
              <a:rPr sz="2650" spc="-10" dirty="0">
                <a:latin typeface="Arial"/>
                <a:cs typeface="Arial"/>
              </a:rPr>
              <a:t>exit delay:</a:t>
            </a:r>
            <a:r>
              <a:rPr sz="2650" spc="-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none</a:t>
            </a:r>
            <a:endParaRPr sz="2650">
              <a:latin typeface="Arial"/>
              <a:cs typeface="Arial"/>
            </a:endParaRPr>
          </a:p>
          <a:p>
            <a:pPr marL="830580" lvl="1" indent="-314325">
              <a:lnSpc>
                <a:spcPct val="100000"/>
              </a:lnSpc>
              <a:spcBef>
                <a:spcPts val="620"/>
              </a:spcBef>
              <a:buChar char="–"/>
              <a:tabLst>
                <a:tab pos="831215" algn="l"/>
              </a:tabLst>
            </a:pPr>
            <a:r>
              <a:rPr sz="2650" spc="-10" dirty="0">
                <a:latin typeface="Arial"/>
                <a:cs typeface="Arial"/>
              </a:rPr>
              <a:t>synchronization delay: delay </a:t>
            </a:r>
            <a:r>
              <a:rPr sz="2650" spc="-5" dirty="0">
                <a:latin typeface="Arial"/>
                <a:cs typeface="Arial"/>
              </a:rPr>
              <a:t>for 1 to </a:t>
            </a:r>
            <a:r>
              <a:rPr sz="2650" i="1" spc="-5" dirty="0">
                <a:latin typeface="Arial"/>
                <a:cs typeface="Arial"/>
              </a:rPr>
              <a:t>N</a:t>
            </a:r>
            <a:r>
              <a:rPr sz="2650" i="1" spc="4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messages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47864" y="7169148"/>
            <a:ext cx="24384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-5" dirty="0">
                <a:latin typeface="Arial"/>
                <a:cs typeface="Arial"/>
              </a:rPr>
              <a:t>11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1747" y="357632"/>
            <a:ext cx="924433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An </a:t>
            </a:r>
            <a:r>
              <a:rPr spc="5" dirty="0"/>
              <a:t>algorithm using multicast </a:t>
            </a:r>
            <a:r>
              <a:rPr spc="10" dirty="0"/>
              <a:t>and </a:t>
            </a:r>
            <a:r>
              <a:rPr spc="5" dirty="0"/>
              <a:t>logical</a:t>
            </a:r>
            <a:r>
              <a:rPr spc="-55" dirty="0"/>
              <a:t> </a:t>
            </a:r>
            <a:r>
              <a:rPr spc="5" dirty="0"/>
              <a:t>clocks</a:t>
            </a:r>
          </a:p>
        </p:txBody>
      </p:sp>
      <p:sp>
        <p:nvSpPr>
          <p:cNvPr id="4" name="object 4"/>
          <p:cNvSpPr/>
          <p:nvPr/>
        </p:nvSpPr>
        <p:spPr>
          <a:xfrm>
            <a:off x="2660027" y="5401817"/>
            <a:ext cx="1158240" cy="885190"/>
          </a:xfrm>
          <a:custGeom>
            <a:avLst/>
            <a:gdLst/>
            <a:ahLst/>
            <a:cxnLst/>
            <a:rect l="l" t="t" r="r" b="b"/>
            <a:pathLst>
              <a:path w="1158239" h="885189">
                <a:moveTo>
                  <a:pt x="1158239" y="884681"/>
                </a:moveTo>
                <a:lnTo>
                  <a:pt x="0" y="0"/>
                </a:lnTo>
              </a:path>
            </a:pathLst>
          </a:custGeom>
          <a:ln w="2799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49025" y="6286500"/>
            <a:ext cx="915669" cy="911860"/>
          </a:xfrm>
          <a:custGeom>
            <a:avLst/>
            <a:gdLst/>
            <a:ahLst/>
            <a:cxnLst/>
            <a:rect l="l" t="t" r="r" b="b"/>
            <a:pathLst>
              <a:path w="915670" h="911859">
                <a:moveTo>
                  <a:pt x="457962" y="0"/>
                </a:moveTo>
                <a:lnTo>
                  <a:pt x="411128" y="2354"/>
                </a:lnTo>
                <a:lnTo>
                  <a:pt x="365649" y="9266"/>
                </a:lnTo>
                <a:lnTo>
                  <a:pt x="321756" y="20503"/>
                </a:lnTo>
                <a:lnTo>
                  <a:pt x="279677" y="35837"/>
                </a:lnTo>
                <a:lnTo>
                  <a:pt x="239644" y="55038"/>
                </a:lnTo>
                <a:lnTo>
                  <a:pt x="201885" y="77875"/>
                </a:lnTo>
                <a:lnTo>
                  <a:pt x="166631" y="104119"/>
                </a:lnTo>
                <a:lnTo>
                  <a:pt x="134112" y="133540"/>
                </a:lnTo>
                <a:lnTo>
                  <a:pt x="104557" y="165908"/>
                </a:lnTo>
                <a:lnTo>
                  <a:pt x="78197" y="200992"/>
                </a:lnTo>
                <a:lnTo>
                  <a:pt x="55261" y="238563"/>
                </a:lnTo>
                <a:lnTo>
                  <a:pt x="35980" y="278391"/>
                </a:lnTo>
                <a:lnTo>
                  <a:pt x="20584" y="320247"/>
                </a:lnTo>
                <a:lnTo>
                  <a:pt x="9301" y="363899"/>
                </a:lnTo>
                <a:lnTo>
                  <a:pt x="2363" y="409119"/>
                </a:lnTo>
                <a:lnTo>
                  <a:pt x="0" y="455676"/>
                </a:lnTo>
                <a:lnTo>
                  <a:pt x="2363" y="502232"/>
                </a:lnTo>
                <a:lnTo>
                  <a:pt x="9301" y="547452"/>
                </a:lnTo>
                <a:lnTo>
                  <a:pt x="20584" y="591104"/>
                </a:lnTo>
                <a:lnTo>
                  <a:pt x="35980" y="632960"/>
                </a:lnTo>
                <a:lnTo>
                  <a:pt x="55261" y="672788"/>
                </a:lnTo>
                <a:lnTo>
                  <a:pt x="78197" y="710359"/>
                </a:lnTo>
                <a:lnTo>
                  <a:pt x="104557" y="745443"/>
                </a:lnTo>
                <a:lnTo>
                  <a:pt x="134112" y="777811"/>
                </a:lnTo>
                <a:lnTo>
                  <a:pt x="166631" y="807232"/>
                </a:lnTo>
                <a:lnTo>
                  <a:pt x="201885" y="833476"/>
                </a:lnTo>
                <a:lnTo>
                  <a:pt x="239644" y="856313"/>
                </a:lnTo>
                <a:lnTo>
                  <a:pt x="279677" y="875514"/>
                </a:lnTo>
                <a:lnTo>
                  <a:pt x="321756" y="890848"/>
                </a:lnTo>
                <a:lnTo>
                  <a:pt x="365649" y="902085"/>
                </a:lnTo>
                <a:lnTo>
                  <a:pt x="411128" y="908997"/>
                </a:lnTo>
                <a:lnTo>
                  <a:pt x="457962" y="911352"/>
                </a:lnTo>
                <a:lnTo>
                  <a:pt x="504661" y="908997"/>
                </a:lnTo>
                <a:lnTo>
                  <a:pt x="550022" y="902085"/>
                </a:lnTo>
                <a:lnTo>
                  <a:pt x="593814" y="890848"/>
                </a:lnTo>
                <a:lnTo>
                  <a:pt x="635805" y="875514"/>
                </a:lnTo>
                <a:lnTo>
                  <a:pt x="675765" y="856313"/>
                </a:lnTo>
                <a:lnTo>
                  <a:pt x="713462" y="833476"/>
                </a:lnTo>
                <a:lnTo>
                  <a:pt x="748666" y="807232"/>
                </a:lnTo>
                <a:lnTo>
                  <a:pt x="781145" y="777811"/>
                </a:lnTo>
                <a:lnTo>
                  <a:pt x="810668" y="745443"/>
                </a:lnTo>
                <a:lnTo>
                  <a:pt x="837004" y="710359"/>
                </a:lnTo>
                <a:lnTo>
                  <a:pt x="859923" y="672788"/>
                </a:lnTo>
                <a:lnTo>
                  <a:pt x="879193" y="632960"/>
                </a:lnTo>
                <a:lnTo>
                  <a:pt x="894582" y="591104"/>
                </a:lnTo>
                <a:lnTo>
                  <a:pt x="905861" y="547452"/>
                </a:lnTo>
                <a:lnTo>
                  <a:pt x="912798" y="502232"/>
                </a:lnTo>
                <a:lnTo>
                  <a:pt x="915162" y="455676"/>
                </a:lnTo>
                <a:lnTo>
                  <a:pt x="912798" y="409119"/>
                </a:lnTo>
                <a:lnTo>
                  <a:pt x="905861" y="363899"/>
                </a:lnTo>
                <a:lnTo>
                  <a:pt x="894582" y="320247"/>
                </a:lnTo>
                <a:lnTo>
                  <a:pt x="879193" y="278391"/>
                </a:lnTo>
                <a:lnTo>
                  <a:pt x="859923" y="238563"/>
                </a:lnTo>
                <a:lnTo>
                  <a:pt x="837004" y="200992"/>
                </a:lnTo>
                <a:lnTo>
                  <a:pt x="810668" y="165908"/>
                </a:lnTo>
                <a:lnTo>
                  <a:pt x="781145" y="133540"/>
                </a:lnTo>
                <a:lnTo>
                  <a:pt x="748666" y="104119"/>
                </a:lnTo>
                <a:lnTo>
                  <a:pt x="713462" y="77875"/>
                </a:lnTo>
                <a:lnTo>
                  <a:pt x="675765" y="55038"/>
                </a:lnTo>
                <a:lnTo>
                  <a:pt x="635805" y="35837"/>
                </a:lnTo>
                <a:lnTo>
                  <a:pt x="593814" y="20503"/>
                </a:lnTo>
                <a:lnTo>
                  <a:pt x="550022" y="9266"/>
                </a:lnTo>
                <a:lnTo>
                  <a:pt x="504661" y="2354"/>
                </a:lnTo>
                <a:lnTo>
                  <a:pt x="457962" y="0"/>
                </a:lnTo>
                <a:close/>
              </a:path>
            </a:pathLst>
          </a:custGeom>
          <a:ln w="2799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2865" y="4031741"/>
            <a:ext cx="1584325" cy="1455420"/>
          </a:xfrm>
          <a:custGeom>
            <a:avLst/>
            <a:gdLst/>
            <a:ahLst/>
            <a:cxnLst/>
            <a:rect l="l" t="t" r="r" b="b"/>
            <a:pathLst>
              <a:path w="1584325" h="1455420">
                <a:moveTo>
                  <a:pt x="1584198" y="727709"/>
                </a:moveTo>
                <a:lnTo>
                  <a:pt x="1582640" y="681723"/>
                </a:lnTo>
                <a:lnTo>
                  <a:pt x="1578031" y="636492"/>
                </a:lnTo>
                <a:lnTo>
                  <a:pt x="1570462" y="592101"/>
                </a:lnTo>
                <a:lnTo>
                  <a:pt x="1560026" y="548637"/>
                </a:lnTo>
                <a:lnTo>
                  <a:pt x="1546815" y="506185"/>
                </a:lnTo>
                <a:lnTo>
                  <a:pt x="1530922" y="464830"/>
                </a:lnTo>
                <a:lnTo>
                  <a:pt x="1512440" y="424658"/>
                </a:lnTo>
                <a:lnTo>
                  <a:pt x="1491462" y="385755"/>
                </a:lnTo>
                <a:lnTo>
                  <a:pt x="1468079" y="348206"/>
                </a:lnTo>
                <a:lnTo>
                  <a:pt x="1442385" y="312097"/>
                </a:lnTo>
                <a:lnTo>
                  <a:pt x="1414472" y="277513"/>
                </a:lnTo>
                <a:lnTo>
                  <a:pt x="1384432" y="244540"/>
                </a:lnTo>
                <a:lnTo>
                  <a:pt x="1352359" y="213264"/>
                </a:lnTo>
                <a:lnTo>
                  <a:pt x="1318345" y="183770"/>
                </a:lnTo>
                <a:lnTo>
                  <a:pt x="1282482" y="156144"/>
                </a:lnTo>
                <a:lnTo>
                  <a:pt x="1244864" y="130471"/>
                </a:lnTo>
                <a:lnTo>
                  <a:pt x="1205582" y="106837"/>
                </a:lnTo>
                <a:lnTo>
                  <a:pt x="1164730" y="85327"/>
                </a:lnTo>
                <a:lnTo>
                  <a:pt x="1122399" y="66027"/>
                </a:lnTo>
                <a:lnTo>
                  <a:pt x="1078683" y="49023"/>
                </a:lnTo>
                <a:lnTo>
                  <a:pt x="1033674" y="34400"/>
                </a:lnTo>
                <a:lnTo>
                  <a:pt x="987465" y="22244"/>
                </a:lnTo>
                <a:lnTo>
                  <a:pt x="940149" y="12641"/>
                </a:lnTo>
                <a:lnTo>
                  <a:pt x="891817" y="5675"/>
                </a:lnTo>
                <a:lnTo>
                  <a:pt x="842563" y="1433"/>
                </a:lnTo>
                <a:lnTo>
                  <a:pt x="792480" y="0"/>
                </a:lnTo>
                <a:lnTo>
                  <a:pt x="742311" y="1433"/>
                </a:lnTo>
                <a:lnTo>
                  <a:pt x="692979" y="5675"/>
                </a:lnTo>
                <a:lnTo>
                  <a:pt x="644576" y="12641"/>
                </a:lnTo>
                <a:lnTo>
                  <a:pt x="597193" y="22244"/>
                </a:lnTo>
                <a:lnTo>
                  <a:pt x="550924" y="34400"/>
                </a:lnTo>
                <a:lnTo>
                  <a:pt x="505861" y="49023"/>
                </a:lnTo>
                <a:lnTo>
                  <a:pt x="462095" y="66027"/>
                </a:lnTo>
                <a:lnTo>
                  <a:pt x="419720" y="85327"/>
                </a:lnTo>
                <a:lnTo>
                  <a:pt x="378828" y="106837"/>
                </a:lnTo>
                <a:lnTo>
                  <a:pt x="339511" y="130471"/>
                </a:lnTo>
                <a:lnTo>
                  <a:pt x="301861" y="156144"/>
                </a:lnTo>
                <a:lnTo>
                  <a:pt x="265971" y="183770"/>
                </a:lnTo>
                <a:lnTo>
                  <a:pt x="231933" y="213264"/>
                </a:lnTo>
                <a:lnTo>
                  <a:pt x="199840" y="244540"/>
                </a:lnTo>
                <a:lnTo>
                  <a:pt x="169783" y="277513"/>
                </a:lnTo>
                <a:lnTo>
                  <a:pt x="141856" y="312097"/>
                </a:lnTo>
                <a:lnTo>
                  <a:pt x="116150" y="348206"/>
                </a:lnTo>
                <a:lnTo>
                  <a:pt x="92757" y="385755"/>
                </a:lnTo>
                <a:lnTo>
                  <a:pt x="71771" y="424658"/>
                </a:lnTo>
                <a:lnTo>
                  <a:pt x="53284" y="464830"/>
                </a:lnTo>
                <a:lnTo>
                  <a:pt x="37387" y="506185"/>
                </a:lnTo>
                <a:lnTo>
                  <a:pt x="24174" y="548637"/>
                </a:lnTo>
                <a:lnTo>
                  <a:pt x="13736" y="592101"/>
                </a:lnTo>
                <a:lnTo>
                  <a:pt x="6166" y="636492"/>
                </a:lnTo>
                <a:lnTo>
                  <a:pt x="1557" y="681723"/>
                </a:lnTo>
                <a:lnTo>
                  <a:pt x="0" y="727710"/>
                </a:lnTo>
                <a:lnTo>
                  <a:pt x="1557" y="773777"/>
                </a:lnTo>
                <a:lnTo>
                  <a:pt x="6166" y="819077"/>
                </a:lnTo>
                <a:lnTo>
                  <a:pt x="13736" y="863524"/>
                </a:lnTo>
                <a:lnTo>
                  <a:pt x="24174" y="907034"/>
                </a:lnTo>
                <a:lnTo>
                  <a:pt x="37387" y="949521"/>
                </a:lnTo>
                <a:lnTo>
                  <a:pt x="53284" y="990901"/>
                </a:lnTo>
                <a:lnTo>
                  <a:pt x="71771" y="1031090"/>
                </a:lnTo>
                <a:lnTo>
                  <a:pt x="92757" y="1070001"/>
                </a:lnTo>
                <a:lnTo>
                  <a:pt x="116150" y="1107551"/>
                </a:lnTo>
                <a:lnTo>
                  <a:pt x="141856" y="1143655"/>
                </a:lnTo>
                <a:lnTo>
                  <a:pt x="169783" y="1178228"/>
                </a:lnTo>
                <a:lnTo>
                  <a:pt x="199840" y="1211184"/>
                </a:lnTo>
                <a:lnTo>
                  <a:pt x="231933" y="1242440"/>
                </a:lnTo>
                <a:lnTo>
                  <a:pt x="265971" y="1271911"/>
                </a:lnTo>
                <a:lnTo>
                  <a:pt x="301861" y="1299511"/>
                </a:lnTo>
                <a:lnTo>
                  <a:pt x="339511" y="1325156"/>
                </a:lnTo>
                <a:lnTo>
                  <a:pt x="378828" y="1348762"/>
                </a:lnTo>
                <a:lnTo>
                  <a:pt x="419720" y="1370242"/>
                </a:lnTo>
                <a:lnTo>
                  <a:pt x="462095" y="1389513"/>
                </a:lnTo>
                <a:lnTo>
                  <a:pt x="505861" y="1406490"/>
                </a:lnTo>
                <a:lnTo>
                  <a:pt x="550924" y="1421087"/>
                </a:lnTo>
                <a:lnTo>
                  <a:pt x="597193" y="1433221"/>
                </a:lnTo>
                <a:lnTo>
                  <a:pt x="644576" y="1442805"/>
                </a:lnTo>
                <a:lnTo>
                  <a:pt x="692979" y="1449757"/>
                </a:lnTo>
                <a:lnTo>
                  <a:pt x="742311" y="1453990"/>
                </a:lnTo>
                <a:lnTo>
                  <a:pt x="792480" y="1455420"/>
                </a:lnTo>
                <a:lnTo>
                  <a:pt x="842563" y="1453990"/>
                </a:lnTo>
                <a:lnTo>
                  <a:pt x="891817" y="1449757"/>
                </a:lnTo>
                <a:lnTo>
                  <a:pt x="940149" y="1442805"/>
                </a:lnTo>
                <a:lnTo>
                  <a:pt x="987465" y="1433221"/>
                </a:lnTo>
                <a:lnTo>
                  <a:pt x="1033674" y="1421087"/>
                </a:lnTo>
                <a:lnTo>
                  <a:pt x="1078683" y="1406490"/>
                </a:lnTo>
                <a:lnTo>
                  <a:pt x="1122399" y="1389513"/>
                </a:lnTo>
                <a:lnTo>
                  <a:pt x="1164730" y="1370242"/>
                </a:lnTo>
                <a:lnTo>
                  <a:pt x="1205582" y="1348762"/>
                </a:lnTo>
                <a:lnTo>
                  <a:pt x="1244864" y="1325156"/>
                </a:lnTo>
                <a:lnTo>
                  <a:pt x="1282482" y="1299511"/>
                </a:lnTo>
                <a:lnTo>
                  <a:pt x="1318345" y="1271911"/>
                </a:lnTo>
                <a:lnTo>
                  <a:pt x="1352359" y="1242440"/>
                </a:lnTo>
                <a:lnTo>
                  <a:pt x="1384432" y="1211184"/>
                </a:lnTo>
                <a:lnTo>
                  <a:pt x="1414472" y="1178228"/>
                </a:lnTo>
                <a:lnTo>
                  <a:pt x="1442385" y="1143655"/>
                </a:lnTo>
                <a:lnTo>
                  <a:pt x="1468079" y="1107551"/>
                </a:lnTo>
                <a:lnTo>
                  <a:pt x="1491462" y="1070001"/>
                </a:lnTo>
                <a:lnTo>
                  <a:pt x="1512440" y="1031090"/>
                </a:lnTo>
                <a:lnTo>
                  <a:pt x="1530922" y="990901"/>
                </a:lnTo>
                <a:lnTo>
                  <a:pt x="1546815" y="949521"/>
                </a:lnTo>
                <a:lnTo>
                  <a:pt x="1560026" y="907034"/>
                </a:lnTo>
                <a:lnTo>
                  <a:pt x="1570462" y="863524"/>
                </a:lnTo>
                <a:lnTo>
                  <a:pt x="1578031" y="819077"/>
                </a:lnTo>
                <a:lnTo>
                  <a:pt x="1582640" y="773777"/>
                </a:lnTo>
                <a:lnTo>
                  <a:pt x="1584198" y="727709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2865" y="4031741"/>
            <a:ext cx="1584325" cy="1455420"/>
          </a:xfrm>
          <a:custGeom>
            <a:avLst/>
            <a:gdLst/>
            <a:ahLst/>
            <a:cxnLst/>
            <a:rect l="l" t="t" r="r" b="b"/>
            <a:pathLst>
              <a:path w="1584325" h="1455420">
                <a:moveTo>
                  <a:pt x="792480" y="0"/>
                </a:moveTo>
                <a:lnTo>
                  <a:pt x="742311" y="1433"/>
                </a:lnTo>
                <a:lnTo>
                  <a:pt x="692979" y="5675"/>
                </a:lnTo>
                <a:lnTo>
                  <a:pt x="644576" y="12641"/>
                </a:lnTo>
                <a:lnTo>
                  <a:pt x="597193" y="22244"/>
                </a:lnTo>
                <a:lnTo>
                  <a:pt x="550924" y="34400"/>
                </a:lnTo>
                <a:lnTo>
                  <a:pt x="505861" y="49023"/>
                </a:lnTo>
                <a:lnTo>
                  <a:pt x="462095" y="66027"/>
                </a:lnTo>
                <a:lnTo>
                  <a:pt x="419720" y="85327"/>
                </a:lnTo>
                <a:lnTo>
                  <a:pt x="378828" y="106837"/>
                </a:lnTo>
                <a:lnTo>
                  <a:pt x="339511" y="130471"/>
                </a:lnTo>
                <a:lnTo>
                  <a:pt x="301861" y="156144"/>
                </a:lnTo>
                <a:lnTo>
                  <a:pt x="265971" y="183770"/>
                </a:lnTo>
                <a:lnTo>
                  <a:pt x="231933" y="213264"/>
                </a:lnTo>
                <a:lnTo>
                  <a:pt x="199840" y="244540"/>
                </a:lnTo>
                <a:lnTo>
                  <a:pt x="169783" y="277513"/>
                </a:lnTo>
                <a:lnTo>
                  <a:pt x="141856" y="312097"/>
                </a:lnTo>
                <a:lnTo>
                  <a:pt x="116150" y="348206"/>
                </a:lnTo>
                <a:lnTo>
                  <a:pt x="92757" y="385755"/>
                </a:lnTo>
                <a:lnTo>
                  <a:pt x="71771" y="424658"/>
                </a:lnTo>
                <a:lnTo>
                  <a:pt x="53284" y="464830"/>
                </a:lnTo>
                <a:lnTo>
                  <a:pt x="37387" y="506185"/>
                </a:lnTo>
                <a:lnTo>
                  <a:pt x="24174" y="548637"/>
                </a:lnTo>
                <a:lnTo>
                  <a:pt x="13736" y="592101"/>
                </a:lnTo>
                <a:lnTo>
                  <a:pt x="6166" y="636492"/>
                </a:lnTo>
                <a:lnTo>
                  <a:pt x="1557" y="681723"/>
                </a:lnTo>
                <a:lnTo>
                  <a:pt x="0" y="727710"/>
                </a:lnTo>
                <a:lnTo>
                  <a:pt x="1557" y="773777"/>
                </a:lnTo>
                <a:lnTo>
                  <a:pt x="6166" y="819077"/>
                </a:lnTo>
                <a:lnTo>
                  <a:pt x="13736" y="863524"/>
                </a:lnTo>
                <a:lnTo>
                  <a:pt x="24174" y="907034"/>
                </a:lnTo>
                <a:lnTo>
                  <a:pt x="37387" y="949521"/>
                </a:lnTo>
                <a:lnTo>
                  <a:pt x="53284" y="990901"/>
                </a:lnTo>
                <a:lnTo>
                  <a:pt x="71771" y="1031090"/>
                </a:lnTo>
                <a:lnTo>
                  <a:pt x="92757" y="1070001"/>
                </a:lnTo>
                <a:lnTo>
                  <a:pt x="116150" y="1107551"/>
                </a:lnTo>
                <a:lnTo>
                  <a:pt x="141856" y="1143655"/>
                </a:lnTo>
                <a:lnTo>
                  <a:pt x="169783" y="1178228"/>
                </a:lnTo>
                <a:lnTo>
                  <a:pt x="199840" y="1211184"/>
                </a:lnTo>
                <a:lnTo>
                  <a:pt x="231933" y="1242440"/>
                </a:lnTo>
                <a:lnTo>
                  <a:pt x="265971" y="1271911"/>
                </a:lnTo>
                <a:lnTo>
                  <a:pt x="301861" y="1299511"/>
                </a:lnTo>
                <a:lnTo>
                  <a:pt x="339511" y="1325156"/>
                </a:lnTo>
                <a:lnTo>
                  <a:pt x="378828" y="1348762"/>
                </a:lnTo>
                <a:lnTo>
                  <a:pt x="419720" y="1370242"/>
                </a:lnTo>
                <a:lnTo>
                  <a:pt x="462095" y="1389513"/>
                </a:lnTo>
                <a:lnTo>
                  <a:pt x="505861" y="1406490"/>
                </a:lnTo>
                <a:lnTo>
                  <a:pt x="550924" y="1421087"/>
                </a:lnTo>
                <a:lnTo>
                  <a:pt x="597193" y="1433221"/>
                </a:lnTo>
                <a:lnTo>
                  <a:pt x="644576" y="1442805"/>
                </a:lnTo>
                <a:lnTo>
                  <a:pt x="692979" y="1449757"/>
                </a:lnTo>
                <a:lnTo>
                  <a:pt x="742311" y="1453990"/>
                </a:lnTo>
                <a:lnTo>
                  <a:pt x="792480" y="1455420"/>
                </a:lnTo>
                <a:lnTo>
                  <a:pt x="842563" y="1453990"/>
                </a:lnTo>
                <a:lnTo>
                  <a:pt x="891817" y="1449757"/>
                </a:lnTo>
                <a:lnTo>
                  <a:pt x="940149" y="1442805"/>
                </a:lnTo>
                <a:lnTo>
                  <a:pt x="987465" y="1433221"/>
                </a:lnTo>
                <a:lnTo>
                  <a:pt x="1033674" y="1421087"/>
                </a:lnTo>
                <a:lnTo>
                  <a:pt x="1078683" y="1406490"/>
                </a:lnTo>
                <a:lnTo>
                  <a:pt x="1122399" y="1389513"/>
                </a:lnTo>
                <a:lnTo>
                  <a:pt x="1164730" y="1370242"/>
                </a:lnTo>
                <a:lnTo>
                  <a:pt x="1205582" y="1348762"/>
                </a:lnTo>
                <a:lnTo>
                  <a:pt x="1244864" y="1325156"/>
                </a:lnTo>
                <a:lnTo>
                  <a:pt x="1282482" y="1299511"/>
                </a:lnTo>
                <a:lnTo>
                  <a:pt x="1318345" y="1271911"/>
                </a:lnTo>
                <a:lnTo>
                  <a:pt x="1352359" y="1242440"/>
                </a:lnTo>
                <a:lnTo>
                  <a:pt x="1384432" y="1211184"/>
                </a:lnTo>
                <a:lnTo>
                  <a:pt x="1414472" y="1178228"/>
                </a:lnTo>
                <a:lnTo>
                  <a:pt x="1442385" y="1143655"/>
                </a:lnTo>
                <a:lnTo>
                  <a:pt x="1468079" y="1107551"/>
                </a:lnTo>
                <a:lnTo>
                  <a:pt x="1491462" y="1070001"/>
                </a:lnTo>
                <a:lnTo>
                  <a:pt x="1512440" y="1031090"/>
                </a:lnTo>
                <a:lnTo>
                  <a:pt x="1530922" y="990901"/>
                </a:lnTo>
                <a:lnTo>
                  <a:pt x="1546815" y="949521"/>
                </a:lnTo>
                <a:lnTo>
                  <a:pt x="1560026" y="907034"/>
                </a:lnTo>
                <a:lnTo>
                  <a:pt x="1570462" y="863524"/>
                </a:lnTo>
                <a:lnTo>
                  <a:pt x="1578031" y="819077"/>
                </a:lnTo>
                <a:lnTo>
                  <a:pt x="1582640" y="773777"/>
                </a:lnTo>
                <a:lnTo>
                  <a:pt x="1584198" y="727709"/>
                </a:lnTo>
                <a:lnTo>
                  <a:pt x="1582640" y="681723"/>
                </a:lnTo>
                <a:lnTo>
                  <a:pt x="1578031" y="636492"/>
                </a:lnTo>
                <a:lnTo>
                  <a:pt x="1570462" y="592101"/>
                </a:lnTo>
                <a:lnTo>
                  <a:pt x="1560026" y="548637"/>
                </a:lnTo>
                <a:lnTo>
                  <a:pt x="1546815" y="506185"/>
                </a:lnTo>
                <a:lnTo>
                  <a:pt x="1530922" y="464830"/>
                </a:lnTo>
                <a:lnTo>
                  <a:pt x="1512440" y="424658"/>
                </a:lnTo>
                <a:lnTo>
                  <a:pt x="1491462" y="385755"/>
                </a:lnTo>
                <a:lnTo>
                  <a:pt x="1468079" y="348206"/>
                </a:lnTo>
                <a:lnTo>
                  <a:pt x="1442385" y="312097"/>
                </a:lnTo>
                <a:lnTo>
                  <a:pt x="1414472" y="277513"/>
                </a:lnTo>
                <a:lnTo>
                  <a:pt x="1384432" y="244540"/>
                </a:lnTo>
                <a:lnTo>
                  <a:pt x="1352359" y="213264"/>
                </a:lnTo>
                <a:lnTo>
                  <a:pt x="1318345" y="183770"/>
                </a:lnTo>
                <a:lnTo>
                  <a:pt x="1282482" y="156144"/>
                </a:lnTo>
                <a:lnTo>
                  <a:pt x="1244864" y="130471"/>
                </a:lnTo>
                <a:lnTo>
                  <a:pt x="1205582" y="106837"/>
                </a:lnTo>
                <a:lnTo>
                  <a:pt x="1164730" y="85327"/>
                </a:lnTo>
                <a:lnTo>
                  <a:pt x="1122399" y="66027"/>
                </a:lnTo>
                <a:lnTo>
                  <a:pt x="1078683" y="49023"/>
                </a:lnTo>
                <a:lnTo>
                  <a:pt x="1033674" y="34400"/>
                </a:lnTo>
                <a:lnTo>
                  <a:pt x="987465" y="22244"/>
                </a:lnTo>
                <a:lnTo>
                  <a:pt x="940149" y="12641"/>
                </a:lnTo>
                <a:lnTo>
                  <a:pt x="891817" y="5675"/>
                </a:lnTo>
                <a:lnTo>
                  <a:pt x="842563" y="1433"/>
                </a:lnTo>
                <a:lnTo>
                  <a:pt x="792480" y="0"/>
                </a:lnTo>
                <a:close/>
              </a:path>
            </a:pathLst>
          </a:custGeom>
          <a:ln w="27990">
            <a:solidFill>
              <a:srgbClr val="FFD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34981" y="6051803"/>
            <a:ext cx="1584960" cy="1455420"/>
          </a:xfrm>
          <a:custGeom>
            <a:avLst/>
            <a:gdLst/>
            <a:ahLst/>
            <a:cxnLst/>
            <a:rect l="l" t="t" r="r" b="b"/>
            <a:pathLst>
              <a:path w="1584960" h="1455420">
                <a:moveTo>
                  <a:pt x="1584959" y="727709"/>
                </a:moveTo>
                <a:lnTo>
                  <a:pt x="1583399" y="681723"/>
                </a:lnTo>
                <a:lnTo>
                  <a:pt x="1578780" y="636492"/>
                </a:lnTo>
                <a:lnTo>
                  <a:pt x="1571196" y="592101"/>
                </a:lnTo>
                <a:lnTo>
                  <a:pt x="1560739" y="548637"/>
                </a:lnTo>
                <a:lnTo>
                  <a:pt x="1547503" y="506185"/>
                </a:lnTo>
                <a:lnTo>
                  <a:pt x="1531581" y="464830"/>
                </a:lnTo>
                <a:lnTo>
                  <a:pt x="1513066" y="424658"/>
                </a:lnTo>
                <a:lnTo>
                  <a:pt x="1492052" y="385755"/>
                </a:lnTo>
                <a:lnTo>
                  <a:pt x="1468630" y="348206"/>
                </a:lnTo>
                <a:lnTo>
                  <a:pt x="1442895" y="312097"/>
                </a:lnTo>
                <a:lnTo>
                  <a:pt x="1414940" y="277513"/>
                </a:lnTo>
                <a:lnTo>
                  <a:pt x="1384857" y="244540"/>
                </a:lnTo>
                <a:lnTo>
                  <a:pt x="1352740" y="213264"/>
                </a:lnTo>
                <a:lnTo>
                  <a:pt x="1318682" y="183770"/>
                </a:lnTo>
                <a:lnTo>
                  <a:pt x="1282776" y="156144"/>
                </a:lnTo>
                <a:lnTo>
                  <a:pt x="1245115" y="130471"/>
                </a:lnTo>
                <a:lnTo>
                  <a:pt x="1205793" y="106837"/>
                </a:lnTo>
                <a:lnTo>
                  <a:pt x="1164902" y="85327"/>
                </a:lnTo>
                <a:lnTo>
                  <a:pt x="1122535" y="66027"/>
                </a:lnTo>
                <a:lnTo>
                  <a:pt x="1078786" y="49023"/>
                </a:lnTo>
                <a:lnTo>
                  <a:pt x="1033748" y="34400"/>
                </a:lnTo>
                <a:lnTo>
                  <a:pt x="987514" y="22244"/>
                </a:lnTo>
                <a:lnTo>
                  <a:pt x="940177" y="12641"/>
                </a:lnTo>
                <a:lnTo>
                  <a:pt x="891830" y="5675"/>
                </a:lnTo>
                <a:lnTo>
                  <a:pt x="842567" y="1433"/>
                </a:lnTo>
                <a:lnTo>
                  <a:pt x="792479" y="0"/>
                </a:lnTo>
                <a:lnTo>
                  <a:pt x="742392" y="1433"/>
                </a:lnTo>
                <a:lnTo>
                  <a:pt x="693129" y="5675"/>
                </a:lnTo>
                <a:lnTo>
                  <a:pt x="644782" y="12641"/>
                </a:lnTo>
                <a:lnTo>
                  <a:pt x="597445" y="22244"/>
                </a:lnTo>
                <a:lnTo>
                  <a:pt x="551211" y="34400"/>
                </a:lnTo>
                <a:lnTo>
                  <a:pt x="506173" y="49023"/>
                </a:lnTo>
                <a:lnTo>
                  <a:pt x="462424" y="66027"/>
                </a:lnTo>
                <a:lnTo>
                  <a:pt x="420057" y="85327"/>
                </a:lnTo>
                <a:lnTo>
                  <a:pt x="379166" y="106837"/>
                </a:lnTo>
                <a:lnTo>
                  <a:pt x="339844" y="130471"/>
                </a:lnTo>
                <a:lnTo>
                  <a:pt x="302183" y="156144"/>
                </a:lnTo>
                <a:lnTo>
                  <a:pt x="266277" y="183770"/>
                </a:lnTo>
                <a:lnTo>
                  <a:pt x="232219" y="213264"/>
                </a:lnTo>
                <a:lnTo>
                  <a:pt x="200102" y="244540"/>
                </a:lnTo>
                <a:lnTo>
                  <a:pt x="170019" y="277513"/>
                </a:lnTo>
                <a:lnTo>
                  <a:pt x="142064" y="312097"/>
                </a:lnTo>
                <a:lnTo>
                  <a:pt x="116329" y="348206"/>
                </a:lnTo>
                <a:lnTo>
                  <a:pt x="92907" y="385755"/>
                </a:lnTo>
                <a:lnTo>
                  <a:pt x="71893" y="424658"/>
                </a:lnTo>
                <a:lnTo>
                  <a:pt x="53378" y="464830"/>
                </a:lnTo>
                <a:lnTo>
                  <a:pt x="37456" y="506185"/>
                </a:lnTo>
                <a:lnTo>
                  <a:pt x="24220" y="548637"/>
                </a:lnTo>
                <a:lnTo>
                  <a:pt x="13763" y="592101"/>
                </a:lnTo>
                <a:lnTo>
                  <a:pt x="6179" y="636492"/>
                </a:lnTo>
                <a:lnTo>
                  <a:pt x="1560" y="681723"/>
                </a:lnTo>
                <a:lnTo>
                  <a:pt x="0" y="727710"/>
                </a:lnTo>
                <a:lnTo>
                  <a:pt x="1560" y="773777"/>
                </a:lnTo>
                <a:lnTo>
                  <a:pt x="6179" y="819077"/>
                </a:lnTo>
                <a:lnTo>
                  <a:pt x="13763" y="863524"/>
                </a:lnTo>
                <a:lnTo>
                  <a:pt x="24220" y="907034"/>
                </a:lnTo>
                <a:lnTo>
                  <a:pt x="37456" y="949521"/>
                </a:lnTo>
                <a:lnTo>
                  <a:pt x="53378" y="990901"/>
                </a:lnTo>
                <a:lnTo>
                  <a:pt x="71893" y="1031090"/>
                </a:lnTo>
                <a:lnTo>
                  <a:pt x="92907" y="1070001"/>
                </a:lnTo>
                <a:lnTo>
                  <a:pt x="116329" y="1107551"/>
                </a:lnTo>
                <a:lnTo>
                  <a:pt x="142064" y="1143655"/>
                </a:lnTo>
                <a:lnTo>
                  <a:pt x="170019" y="1178228"/>
                </a:lnTo>
                <a:lnTo>
                  <a:pt x="200102" y="1211184"/>
                </a:lnTo>
                <a:lnTo>
                  <a:pt x="232219" y="1242440"/>
                </a:lnTo>
                <a:lnTo>
                  <a:pt x="266277" y="1271911"/>
                </a:lnTo>
                <a:lnTo>
                  <a:pt x="302183" y="1299511"/>
                </a:lnTo>
                <a:lnTo>
                  <a:pt x="339844" y="1325156"/>
                </a:lnTo>
                <a:lnTo>
                  <a:pt x="379166" y="1348762"/>
                </a:lnTo>
                <a:lnTo>
                  <a:pt x="420057" y="1370242"/>
                </a:lnTo>
                <a:lnTo>
                  <a:pt x="462424" y="1389513"/>
                </a:lnTo>
                <a:lnTo>
                  <a:pt x="506173" y="1406490"/>
                </a:lnTo>
                <a:lnTo>
                  <a:pt x="551211" y="1421087"/>
                </a:lnTo>
                <a:lnTo>
                  <a:pt x="597445" y="1433221"/>
                </a:lnTo>
                <a:lnTo>
                  <a:pt x="644782" y="1442805"/>
                </a:lnTo>
                <a:lnTo>
                  <a:pt x="693129" y="1449757"/>
                </a:lnTo>
                <a:lnTo>
                  <a:pt x="742392" y="1453990"/>
                </a:lnTo>
                <a:lnTo>
                  <a:pt x="792479" y="1455420"/>
                </a:lnTo>
                <a:lnTo>
                  <a:pt x="842567" y="1453990"/>
                </a:lnTo>
                <a:lnTo>
                  <a:pt x="891830" y="1449757"/>
                </a:lnTo>
                <a:lnTo>
                  <a:pt x="940177" y="1442805"/>
                </a:lnTo>
                <a:lnTo>
                  <a:pt x="987514" y="1433221"/>
                </a:lnTo>
                <a:lnTo>
                  <a:pt x="1033748" y="1421087"/>
                </a:lnTo>
                <a:lnTo>
                  <a:pt x="1078786" y="1406490"/>
                </a:lnTo>
                <a:lnTo>
                  <a:pt x="1122535" y="1389513"/>
                </a:lnTo>
                <a:lnTo>
                  <a:pt x="1164902" y="1370242"/>
                </a:lnTo>
                <a:lnTo>
                  <a:pt x="1205793" y="1348762"/>
                </a:lnTo>
                <a:lnTo>
                  <a:pt x="1245115" y="1325156"/>
                </a:lnTo>
                <a:lnTo>
                  <a:pt x="1282776" y="1299511"/>
                </a:lnTo>
                <a:lnTo>
                  <a:pt x="1318682" y="1271911"/>
                </a:lnTo>
                <a:lnTo>
                  <a:pt x="1352740" y="1242440"/>
                </a:lnTo>
                <a:lnTo>
                  <a:pt x="1384857" y="1211184"/>
                </a:lnTo>
                <a:lnTo>
                  <a:pt x="1414940" y="1178228"/>
                </a:lnTo>
                <a:lnTo>
                  <a:pt x="1442895" y="1143655"/>
                </a:lnTo>
                <a:lnTo>
                  <a:pt x="1468630" y="1107551"/>
                </a:lnTo>
                <a:lnTo>
                  <a:pt x="1492052" y="1070001"/>
                </a:lnTo>
                <a:lnTo>
                  <a:pt x="1513066" y="1031090"/>
                </a:lnTo>
                <a:lnTo>
                  <a:pt x="1531581" y="990901"/>
                </a:lnTo>
                <a:lnTo>
                  <a:pt x="1547503" y="949521"/>
                </a:lnTo>
                <a:lnTo>
                  <a:pt x="1560739" y="907034"/>
                </a:lnTo>
                <a:lnTo>
                  <a:pt x="1571196" y="863524"/>
                </a:lnTo>
                <a:lnTo>
                  <a:pt x="1578780" y="819077"/>
                </a:lnTo>
                <a:lnTo>
                  <a:pt x="1583399" y="773777"/>
                </a:lnTo>
                <a:lnTo>
                  <a:pt x="1584959" y="727709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34981" y="6051803"/>
            <a:ext cx="1584960" cy="1455420"/>
          </a:xfrm>
          <a:custGeom>
            <a:avLst/>
            <a:gdLst/>
            <a:ahLst/>
            <a:cxnLst/>
            <a:rect l="l" t="t" r="r" b="b"/>
            <a:pathLst>
              <a:path w="1584960" h="1455420">
                <a:moveTo>
                  <a:pt x="792479" y="0"/>
                </a:moveTo>
                <a:lnTo>
                  <a:pt x="742392" y="1433"/>
                </a:lnTo>
                <a:lnTo>
                  <a:pt x="693129" y="5675"/>
                </a:lnTo>
                <a:lnTo>
                  <a:pt x="644782" y="12641"/>
                </a:lnTo>
                <a:lnTo>
                  <a:pt x="597445" y="22244"/>
                </a:lnTo>
                <a:lnTo>
                  <a:pt x="551211" y="34400"/>
                </a:lnTo>
                <a:lnTo>
                  <a:pt x="506173" y="49023"/>
                </a:lnTo>
                <a:lnTo>
                  <a:pt x="462424" y="66027"/>
                </a:lnTo>
                <a:lnTo>
                  <a:pt x="420057" y="85327"/>
                </a:lnTo>
                <a:lnTo>
                  <a:pt x="379166" y="106837"/>
                </a:lnTo>
                <a:lnTo>
                  <a:pt x="339844" y="130471"/>
                </a:lnTo>
                <a:lnTo>
                  <a:pt x="302183" y="156144"/>
                </a:lnTo>
                <a:lnTo>
                  <a:pt x="266277" y="183770"/>
                </a:lnTo>
                <a:lnTo>
                  <a:pt x="232219" y="213264"/>
                </a:lnTo>
                <a:lnTo>
                  <a:pt x="200102" y="244540"/>
                </a:lnTo>
                <a:lnTo>
                  <a:pt x="170019" y="277513"/>
                </a:lnTo>
                <a:lnTo>
                  <a:pt x="142064" y="312097"/>
                </a:lnTo>
                <a:lnTo>
                  <a:pt x="116329" y="348206"/>
                </a:lnTo>
                <a:lnTo>
                  <a:pt x="92907" y="385755"/>
                </a:lnTo>
                <a:lnTo>
                  <a:pt x="71893" y="424658"/>
                </a:lnTo>
                <a:lnTo>
                  <a:pt x="53378" y="464830"/>
                </a:lnTo>
                <a:lnTo>
                  <a:pt x="37456" y="506185"/>
                </a:lnTo>
                <a:lnTo>
                  <a:pt x="24220" y="548637"/>
                </a:lnTo>
                <a:lnTo>
                  <a:pt x="13763" y="592101"/>
                </a:lnTo>
                <a:lnTo>
                  <a:pt x="6179" y="636492"/>
                </a:lnTo>
                <a:lnTo>
                  <a:pt x="1560" y="681723"/>
                </a:lnTo>
                <a:lnTo>
                  <a:pt x="0" y="727710"/>
                </a:lnTo>
                <a:lnTo>
                  <a:pt x="1560" y="773777"/>
                </a:lnTo>
                <a:lnTo>
                  <a:pt x="6179" y="819077"/>
                </a:lnTo>
                <a:lnTo>
                  <a:pt x="13763" y="863524"/>
                </a:lnTo>
                <a:lnTo>
                  <a:pt x="24220" y="907034"/>
                </a:lnTo>
                <a:lnTo>
                  <a:pt x="37456" y="949521"/>
                </a:lnTo>
                <a:lnTo>
                  <a:pt x="53378" y="990901"/>
                </a:lnTo>
                <a:lnTo>
                  <a:pt x="71893" y="1031090"/>
                </a:lnTo>
                <a:lnTo>
                  <a:pt x="92907" y="1070001"/>
                </a:lnTo>
                <a:lnTo>
                  <a:pt x="116329" y="1107551"/>
                </a:lnTo>
                <a:lnTo>
                  <a:pt x="142064" y="1143655"/>
                </a:lnTo>
                <a:lnTo>
                  <a:pt x="170019" y="1178228"/>
                </a:lnTo>
                <a:lnTo>
                  <a:pt x="200102" y="1211184"/>
                </a:lnTo>
                <a:lnTo>
                  <a:pt x="232219" y="1242440"/>
                </a:lnTo>
                <a:lnTo>
                  <a:pt x="266277" y="1271911"/>
                </a:lnTo>
                <a:lnTo>
                  <a:pt x="302183" y="1299511"/>
                </a:lnTo>
                <a:lnTo>
                  <a:pt x="339844" y="1325156"/>
                </a:lnTo>
                <a:lnTo>
                  <a:pt x="379166" y="1348762"/>
                </a:lnTo>
                <a:lnTo>
                  <a:pt x="420057" y="1370242"/>
                </a:lnTo>
                <a:lnTo>
                  <a:pt x="462424" y="1389513"/>
                </a:lnTo>
                <a:lnTo>
                  <a:pt x="506173" y="1406490"/>
                </a:lnTo>
                <a:lnTo>
                  <a:pt x="551211" y="1421087"/>
                </a:lnTo>
                <a:lnTo>
                  <a:pt x="597445" y="1433221"/>
                </a:lnTo>
                <a:lnTo>
                  <a:pt x="644782" y="1442805"/>
                </a:lnTo>
                <a:lnTo>
                  <a:pt x="693129" y="1449757"/>
                </a:lnTo>
                <a:lnTo>
                  <a:pt x="742392" y="1453990"/>
                </a:lnTo>
                <a:lnTo>
                  <a:pt x="792479" y="1455420"/>
                </a:lnTo>
                <a:lnTo>
                  <a:pt x="842567" y="1453990"/>
                </a:lnTo>
                <a:lnTo>
                  <a:pt x="891830" y="1449757"/>
                </a:lnTo>
                <a:lnTo>
                  <a:pt x="940177" y="1442805"/>
                </a:lnTo>
                <a:lnTo>
                  <a:pt x="987514" y="1433221"/>
                </a:lnTo>
                <a:lnTo>
                  <a:pt x="1033748" y="1421087"/>
                </a:lnTo>
                <a:lnTo>
                  <a:pt x="1078786" y="1406490"/>
                </a:lnTo>
                <a:lnTo>
                  <a:pt x="1122535" y="1389513"/>
                </a:lnTo>
                <a:lnTo>
                  <a:pt x="1164902" y="1370242"/>
                </a:lnTo>
                <a:lnTo>
                  <a:pt x="1205793" y="1348762"/>
                </a:lnTo>
                <a:lnTo>
                  <a:pt x="1245115" y="1325156"/>
                </a:lnTo>
                <a:lnTo>
                  <a:pt x="1282776" y="1299511"/>
                </a:lnTo>
                <a:lnTo>
                  <a:pt x="1318682" y="1271911"/>
                </a:lnTo>
                <a:lnTo>
                  <a:pt x="1352740" y="1242440"/>
                </a:lnTo>
                <a:lnTo>
                  <a:pt x="1384857" y="1211184"/>
                </a:lnTo>
                <a:lnTo>
                  <a:pt x="1414940" y="1178228"/>
                </a:lnTo>
                <a:lnTo>
                  <a:pt x="1442895" y="1143655"/>
                </a:lnTo>
                <a:lnTo>
                  <a:pt x="1468630" y="1107551"/>
                </a:lnTo>
                <a:lnTo>
                  <a:pt x="1492052" y="1070001"/>
                </a:lnTo>
                <a:lnTo>
                  <a:pt x="1513066" y="1031090"/>
                </a:lnTo>
                <a:lnTo>
                  <a:pt x="1531581" y="990901"/>
                </a:lnTo>
                <a:lnTo>
                  <a:pt x="1547503" y="949521"/>
                </a:lnTo>
                <a:lnTo>
                  <a:pt x="1560739" y="907034"/>
                </a:lnTo>
                <a:lnTo>
                  <a:pt x="1571196" y="863524"/>
                </a:lnTo>
                <a:lnTo>
                  <a:pt x="1578780" y="819077"/>
                </a:lnTo>
                <a:lnTo>
                  <a:pt x="1583399" y="773777"/>
                </a:lnTo>
                <a:lnTo>
                  <a:pt x="1584959" y="727709"/>
                </a:lnTo>
                <a:lnTo>
                  <a:pt x="1583399" y="681723"/>
                </a:lnTo>
                <a:lnTo>
                  <a:pt x="1578780" y="636492"/>
                </a:lnTo>
                <a:lnTo>
                  <a:pt x="1571196" y="592101"/>
                </a:lnTo>
                <a:lnTo>
                  <a:pt x="1560739" y="548637"/>
                </a:lnTo>
                <a:lnTo>
                  <a:pt x="1547503" y="506185"/>
                </a:lnTo>
                <a:lnTo>
                  <a:pt x="1531581" y="464830"/>
                </a:lnTo>
                <a:lnTo>
                  <a:pt x="1513066" y="424658"/>
                </a:lnTo>
                <a:lnTo>
                  <a:pt x="1492052" y="385755"/>
                </a:lnTo>
                <a:lnTo>
                  <a:pt x="1468630" y="348206"/>
                </a:lnTo>
                <a:lnTo>
                  <a:pt x="1442895" y="312097"/>
                </a:lnTo>
                <a:lnTo>
                  <a:pt x="1414940" y="277513"/>
                </a:lnTo>
                <a:lnTo>
                  <a:pt x="1384857" y="244540"/>
                </a:lnTo>
                <a:lnTo>
                  <a:pt x="1352740" y="213264"/>
                </a:lnTo>
                <a:lnTo>
                  <a:pt x="1318682" y="183770"/>
                </a:lnTo>
                <a:lnTo>
                  <a:pt x="1282776" y="156144"/>
                </a:lnTo>
                <a:lnTo>
                  <a:pt x="1245115" y="130471"/>
                </a:lnTo>
                <a:lnTo>
                  <a:pt x="1205793" y="106837"/>
                </a:lnTo>
                <a:lnTo>
                  <a:pt x="1164902" y="85327"/>
                </a:lnTo>
                <a:lnTo>
                  <a:pt x="1122535" y="66027"/>
                </a:lnTo>
                <a:lnTo>
                  <a:pt x="1078786" y="49023"/>
                </a:lnTo>
                <a:lnTo>
                  <a:pt x="1033748" y="34400"/>
                </a:lnTo>
                <a:lnTo>
                  <a:pt x="987514" y="22244"/>
                </a:lnTo>
                <a:lnTo>
                  <a:pt x="940177" y="12641"/>
                </a:lnTo>
                <a:lnTo>
                  <a:pt x="891830" y="5675"/>
                </a:lnTo>
                <a:lnTo>
                  <a:pt x="842567" y="1433"/>
                </a:lnTo>
                <a:lnTo>
                  <a:pt x="792479" y="0"/>
                </a:lnTo>
                <a:close/>
              </a:path>
            </a:pathLst>
          </a:custGeom>
          <a:ln w="27990">
            <a:solidFill>
              <a:srgbClr val="FFD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97265" y="3776471"/>
            <a:ext cx="915669" cy="883285"/>
          </a:xfrm>
          <a:custGeom>
            <a:avLst/>
            <a:gdLst/>
            <a:ahLst/>
            <a:cxnLst/>
            <a:rect l="l" t="t" r="r" b="b"/>
            <a:pathLst>
              <a:path w="915669" h="883285">
                <a:moveTo>
                  <a:pt x="457962" y="0"/>
                </a:moveTo>
                <a:lnTo>
                  <a:pt x="408051" y="2586"/>
                </a:lnTo>
                <a:lnTo>
                  <a:pt x="359700" y="10169"/>
                </a:lnTo>
                <a:lnTo>
                  <a:pt x="313188" y="22482"/>
                </a:lnTo>
                <a:lnTo>
                  <a:pt x="268792" y="39256"/>
                </a:lnTo>
                <a:lnTo>
                  <a:pt x="226793" y="60226"/>
                </a:lnTo>
                <a:lnTo>
                  <a:pt x="187470" y="85124"/>
                </a:lnTo>
                <a:lnTo>
                  <a:pt x="151101" y="113684"/>
                </a:lnTo>
                <a:lnTo>
                  <a:pt x="117965" y="145639"/>
                </a:lnTo>
                <a:lnTo>
                  <a:pt x="88343" y="180722"/>
                </a:lnTo>
                <a:lnTo>
                  <a:pt x="62512" y="218665"/>
                </a:lnTo>
                <a:lnTo>
                  <a:pt x="40751" y="259203"/>
                </a:lnTo>
                <a:lnTo>
                  <a:pt x="23341" y="302068"/>
                </a:lnTo>
                <a:lnTo>
                  <a:pt x="10560" y="346994"/>
                </a:lnTo>
                <a:lnTo>
                  <a:pt x="2686" y="393713"/>
                </a:lnTo>
                <a:lnTo>
                  <a:pt x="0" y="441959"/>
                </a:lnTo>
                <a:lnTo>
                  <a:pt x="2686" y="490063"/>
                </a:lnTo>
                <a:lnTo>
                  <a:pt x="10560" y="536659"/>
                </a:lnTo>
                <a:lnTo>
                  <a:pt x="23341" y="581479"/>
                </a:lnTo>
                <a:lnTo>
                  <a:pt x="40751" y="624254"/>
                </a:lnTo>
                <a:lnTo>
                  <a:pt x="62512" y="664718"/>
                </a:lnTo>
                <a:lnTo>
                  <a:pt x="88343" y="702600"/>
                </a:lnTo>
                <a:lnTo>
                  <a:pt x="117965" y="737634"/>
                </a:lnTo>
                <a:lnTo>
                  <a:pt x="151101" y="769550"/>
                </a:lnTo>
                <a:lnTo>
                  <a:pt x="187470" y="798082"/>
                </a:lnTo>
                <a:lnTo>
                  <a:pt x="226793" y="822960"/>
                </a:lnTo>
                <a:lnTo>
                  <a:pt x="268792" y="843916"/>
                </a:lnTo>
                <a:lnTo>
                  <a:pt x="313188" y="860682"/>
                </a:lnTo>
                <a:lnTo>
                  <a:pt x="359700" y="872989"/>
                </a:lnTo>
                <a:lnTo>
                  <a:pt x="408051" y="880571"/>
                </a:lnTo>
                <a:lnTo>
                  <a:pt x="457962" y="883158"/>
                </a:lnTo>
                <a:lnTo>
                  <a:pt x="507729" y="880571"/>
                </a:lnTo>
                <a:lnTo>
                  <a:pt x="555957" y="872989"/>
                </a:lnTo>
                <a:lnTo>
                  <a:pt x="602364" y="860682"/>
                </a:lnTo>
                <a:lnTo>
                  <a:pt x="646669" y="843916"/>
                </a:lnTo>
                <a:lnTo>
                  <a:pt x="688594" y="822960"/>
                </a:lnTo>
                <a:lnTo>
                  <a:pt x="727856" y="798082"/>
                </a:lnTo>
                <a:lnTo>
                  <a:pt x="764176" y="769550"/>
                </a:lnTo>
                <a:lnTo>
                  <a:pt x="797273" y="737634"/>
                </a:lnTo>
                <a:lnTo>
                  <a:pt x="826867" y="702600"/>
                </a:lnTo>
                <a:lnTo>
                  <a:pt x="852678" y="664717"/>
                </a:lnTo>
                <a:lnTo>
                  <a:pt x="874424" y="624254"/>
                </a:lnTo>
                <a:lnTo>
                  <a:pt x="891826" y="581479"/>
                </a:lnTo>
                <a:lnTo>
                  <a:pt x="904603" y="536659"/>
                </a:lnTo>
                <a:lnTo>
                  <a:pt x="912475" y="490063"/>
                </a:lnTo>
                <a:lnTo>
                  <a:pt x="915162" y="441959"/>
                </a:lnTo>
                <a:lnTo>
                  <a:pt x="912475" y="393713"/>
                </a:lnTo>
                <a:lnTo>
                  <a:pt x="904603" y="346994"/>
                </a:lnTo>
                <a:lnTo>
                  <a:pt x="891826" y="302068"/>
                </a:lnTo>
                <a:lnTo>
                  <a:pt x="874424" y="259203"/>
                </a:lnTo>
                <a:lnTo>
                  <a:pt x="852678" y="218665"/>
                </a:lnTo>
                <a:lnTo>
                  <a:pt x="826867" y="180722"/>
                </a:lnTo>
                <a:lnTo>
                  <a:pt x="797273" y="145639"/>
                </a:lnTo>
                <a:lnTo>
                  <a:pt x="764176" y="113684"/>
                </a:lnTo>
                <a:lnTo>
                  <a:pt x="727856" y="85124"/>
                </a:lnTo>
                <a:lnTo>
                  <a:pt x="688594" y="60226"/>
                </a:lnTo>
                <a:lnTo>
                  <a:pt x="646669" y="39256"/>
                </a:lnTo>
                <a:lnTo>
                  <a:pt x="602364" y="22482"/>
                </a:lnTo>
                <a:lnTo>
                  <a:pt x="555957" y="10169"/>
                </a:lnTo>
                <a:lnTo>
                  <a:pt x="507729" y="2586"/>
                </a:lnTo>
                <a:lnTo>
                  <a:pt x="457962" y="0"/>
                </a:lnTo>
                <a:close/>
              </a:path>
            </a:pathLst>
          </a:custGeom>
          <a:ln w="2799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854" y="3461765"/>
            <a:ext cx="1616710" cy="1511300"/>
          </a:xfrm>
          <a:custGeom>
            <a:avLst/>
            <a:gdLst/>
            <a:ahLst/>
            <a:cxnLst/>
            <a:rect l="l" t="t" r="r" b="b"/>
            <a:pathLst>
              <a:path w="1616709" h="1511300">
                <a:moveTo>
                  <a:pt x="1616201" y="755141"/>
                </a:moveTo>
                <a:lnTo>
                  <a:pt x="1614729" y="709165"/>
                </a:lnTo>
                <a:lnTo>
                  <a:pt x="1610368" y="663914"/>
                </a:lnTo>
                <a:lnTo>
                  <a:pt x="1603203" y="619467"/>
                </a:lnTo>
                <a:lnTo>
                  <a:pt x="1593316" y="575904"/>
                </a:lnTo>
                <a:lnTo>
                  <a:pt x="1580794" y="533303"/>
                </a:lnTo>
                <a:lnTo>
                  <a:pt x="1565719" y="491745"/>
                </a:lnTo>
                <a:lnTo>
                  <a:pt x="1548176" y="451307"/>
                </a:lnTo>
                <a:lnTo>
                  <a:pt x="1528249" y="412070"/>
                </a:lnTo>
                <a:lnTo>
                  <a:pt x="1506022" y="374113"/>
                </a:lnTo>
                <a:lnTo>
                  <a:pt x="1481579" y="337515"/>
                </a:lnTo>
                <a:lnTo>
                  <a:pt x="1455004" y="302355"/>
                </a:lnTo>
                <a:lnTo>
                  <a:pt x="1426381" y="268712"/>
                </a:lnTo>
                <a:lnTo>
                  <a:pt x="1395794" y="236665"/>
                </a:lnTo>
                <a:lnTo>
                  <a:pt x="1363328" y="206294"/>
                </a:lnTo>
                <a:lnTo>
                  <a:pt x="1329067" y="177678"/>
                </a:lnTo>
                <a:lnTo>
                  <a:pt x="1293093" y="150896"/>
                </a:lnTo>
                <a:lnTo>
                  <a:pt x="1255493" y="126028"/>
                </a:lnTo>
                <a:lnTo>
                  <a:pt x="1216349" y="103152"/>
                </a:lnTo>
                <a:lnTo>
                  <a:pt x="1175746" y="82347"/>
                </a:lnTo>
                <a:lnTo>
                  <a:pt x="1133768" y="63694"/>
                </a:lnTo>
                <a:lnTo>
                  <a:pt x="1090499" y="47271"/>
                </a:lnTo>
                <a:lnTo>
                  <a:pt x="1046023" y="33157"/>
                </a:lnTo>
                <a:lnTo>
                  <a:pt x="1000424" y="21431"/>
                </a:lnTo>
                <a:lnTo>
                  <a:pt x="953786" y="12174"/>
                </a:lnTo>
                <a:lnTo>
                  <a:pt x="906194" y="5463"/>
                </a:lnTo>
                <a:lnTo>
                  <a:pt x="857731" y="1379"/>
                </a:lnTo>
                <a:lnTo>
                  <a:pt x="808481" y="0"/>
                </a:lnTo>
                <a:lnTo>
                  <a:pt x="759229" y="1379"/>
                </a:lnTo>
                <a:lnTo>
                  <a:pt x="710757" y="5463"/>
                </a:lnTo>
                <a:lnTo>
                  <a:pt x="663151" y="12174"/>
                </a:lnTo>
                <a:lnTo>
                  <a:pt x="616494" y="21431"/>
                </a:lnTo>
                <a:lnTo>
                  <a:pt x="570871" y="33157"/>
                </a:lnTo>
                <a:lnTo>
                  <a:pt x="526368" y="47271"/>
                </a:lnTo>
                <a:lnTo>
                  <a:pt x="483068" y="63694"/>
                </a:lnTo>
                <a:lnTo>
                  <a:pt x="441056" y="82347"/>
                </a:lnTo>
                <a:lnTo>
                  <a:pt x="400416" y="103152"/>
                </a:lnTo>
                <a:lnTo>
                  <a:pt x="361234" y="126028"/>
                </a:lnTo>
                <a:lnTo>
                  <a:pt x="323593" y="150896"/>
                </a:lnTo>
                <a:lnTo>
                  <a:pt x="287579" y="177678"/>
                </a:lnTo>
                <a:lnTo>
                  <a:pt x="253275" y="206294"/>
                </a:lnTo>
                <a:lnTo>
                  <a:pt x="220766" y="236665"/>
                </a:lnTo>
                <a:lnTo>
                  <a:pt x="190138" y="268712"/>
                </a:lnTo>
                <a:lnTo>
                  <a:pt x="161474" y="302355"/>
                </a:lnTo>
                <a:lnTo>
                  <a:pt x="134858" y="337515"/>
                </a:lnTo>
                <a:lnTo>
                  <a:pt x="110377" y="374113"/>
                </a:lnTo>
                <a:lnTo>
                  <a:pt x="88113" y="412070"/>
                </a:lnTo>
                <a:lnTo>
                  <a:pt x="68152" y="451307"/>
                </a:lnTo>
                <a:lnTo>
                  <a:pt x="50578" y="491745"/>
                </a:lnTo>
                <a:lnTo>
                  <a:pt x="35476" y="533303"/>
                </a:lnTo>
                <a:lnTo>
                  <a:pt x="22930" y="575904"/>
                </a:lnTo>
                <a:lnTo>
                  <a:pt x="13025" y="619467"/>
                </a:lnTo>
                <a:lnTo>
                  <a:pt x="5845" y="663914"/>
                </a:lnTo>
                <a:lnTo>
                  <a:pt x="1475" y="709165"/>
                </a:lnTo>
                <a:lnTo>
                  <a:pt x="0" y="755142"/>
                </a:lnTo>
                <a:lnTo>
                  <a:pt x="1475" y="801200"/>
                </a:lnTo>
                <a:lnTo>
                  <a:pt x="5845" y="846526"/>
                </a:lnTo>
                <a:lnTo>
                  <a:pt x="13025" y="891043"/>
                </a:lnTo>
                <a:lnTo>
                  <a:pt x="22930" y="934670"/>
                </a:lnTo>
                <a:lnTo>
                  <a:pt x="35476" y="977330"/>
                </a:lnTo>
                <a:lnTo>
                  <a:pt x="50578" y="1018942"/>
                </a:lnTo>
                <a:lnTo>
                  <a:pt x="68152" y="1059428"/>
                </a:lnTo>
                <a:lnTo>
                  <a:pt x="88113" y="1098709"/>
                </a:lnTo>
                <a:lnTo>
                  <a:pt x="110377" y="1136706"/>
                </a:lnTo>
                <a:lnTo>
                  <a:pt x="134858" y="1173340"/>
                </a:lnTo>
                <a:lnTo>
                  <a:pt x="161474" y="1208532"/>
                </a:lnTo>
                <a:lnTo>
                  <a:pt x="190138" y="1242203"/>
                </a:lnTo>
                <a:lnTo>
                  <a:pt x="220766" y="1274274"/>
                </a:lnTo>
                <a:lnTo>
                  <a:pt x="253275" y="1304666"/>
                </a:lnTo>
                <a:lnTo>
                  <a:pt x="287579" y="1333300"/>
                </a:lnTo>
                <a:lnTo>
                  <a:pt x="323593" y="1360097"/>
                </a:lnTo>
                <a:lnTo>
                  <a:pt x="361234" y="1384978"/>
                </a:lnTo>
                <a:lnTo>
                  <a:pt x="400416" y="1407865"/>
                </a:lnTo>
                <a:lnTo>
                  <a:pt x="441056" y="1428678"/>
                </a:lnTo>
                <a:lnTo>
                  <a:pt x="483068" y="1447338"/>
                </a:lnTo>
                <a:lnTo>
                  <a:pt x="526368" y="1463766"/>
                </a:lnTo>
                <a:lnTo>
                  <a:pt x="570871" y="1477883"/>
                </a:lnTo>
                <a:lnTo>
                  <a:pt x="616494" y="1489611"/>
                </a:lnTo>
                <a:lnTo>
                  <a:pt x="663151" y="1498870"/>
                </a:lnTo>
                <a:lnTo>
                  <a:pt x="710757" y="1505582"/>
                </a:lnTo>
                <a:lnTo>
                  <a:pt x="759229" y="1509666"/>
                </a:lnTo>
                <a:lnTo>
                  <a:pt x="808481" y="1511046"/>
                </a:lnTo>
                <a:lnTo>
                  <a:pt x="857731" y="1509666"/>
                </a:lnTo>
                <a:lnTo>
                  <a:pt x="906194" y="1505582"/>
                </a:lnTo>
                <a:lnTo>
                  <a:pt x="953786" y="1498870"/>
                </a:lnTo>
                <a:lnTo>
                  <a:pt x="1000424" y="1489611"/>
                </a:lnTo>
                <a:lnTo>
                  <a:pt x="1046023" y="1477883"/>
                </a:lnTo>
                <a:lnTo>
                  <a:pt x="1090499" y="1463766"/>
                </a:lnTo>
                <a:lnTo>
                  <a:pt x="1133768" y="1447338"/>
                </a:lnTo>
                <a:lnTo>
                  <a:pt x="1175746" y="1428678"/>
                </a:lnTo>
                <a:lnTo>
                  <a:pt x="1216349" y="1407865"/>
                </a:lnTo>
                <a:lnTo>
                  <a:pt x="1255493" y="1384978"/>
                </a:lnTo>
                <a:lnTo>
                  <a:pt x="1293093" y="1360097"/>
                </a:lnTo>
                <a:lnTo>
                  <a:pt x="1329067" y="1333300"/>
                </a:lnTo>
                <a:lnTo>
                  <a:pt x="1363328" y="1304666"/>
                </a:lnTo>
                <a:lnTo>
                  <a:pt x="1395794" y="1274274"/>
                </a:lnTo>
                <a:lnTo>
                  <a:pt x="1426381" y="1242203"/>
                </a:lnTo>
                <a:lnTo>
                  <a:pt x="1455004" y="1208532"/>
                </a:lnTo>
                <a:lnTo>
                  <a:pt x="1481579" y="1173340"/>
                </a:lnTo>
                <a:lnTo>
                  <a:pt x="1506022" y="1136706"/>
                </a:lnTo>
                <a:lnTo>
                  <a:pt x="1528249" y="1098709"/>
                </a:lnTo>
                <a:lnTo>
                  <a:pt x="1548176" y="1059428"/>
                </a:lnTo>
                <a:lnTo>
                  <a:pt x="1565719" y="1018942"/>
                </a:lnTo>
                <a:lnTo>
                  <a:pt x="1580794" y="977330"/>
                </a:lnTo>
                <a:lnTo>
                  <a:pt x="1593316" y="934670"/>
                </a:lnTo>
                <a:lnTo>
                  <a:pt x="1603203" y="891043"/>
                </a:lnTo>
                <a:lnTo>
                  <a:pt x="1610368" y="846526"/>
                </a:lnTo>
                <a:lnTo>
                  <a:pt x="1614729" y="801200"/>
                </a:lnTo>
                <a:lnTo>
                  <a:pt x="1616201" y="755141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51854" y="3461765"/>
            <a:ext cx="1616710" cy="1511300"/>
          </a:xfrm>
          <a:custGeom>
            <a:avLst/>
            <a:gdLst/>
            <a:ahLst/>
            <a:cxnLst/>
            <a:rect l="l" t="t" r="r" b="b"/>
            <a:pathLst>
              <a:path w="1616709" h="1511300">
                <a:moveTo>
                  <a:pt x="808481" y="0"/>
                </a:moveTo>
                <a:lnTo>
                  <a:pt x="759229" y="1379"/>
                </a:lnTo>
                <a:lnTo>
                  <a:pt x="710757" y="5463"/>
                </a:lnTo>
                <a:lnTo>
                  <a:pt x="663151" y="12174"/>
                </a:lnTo>
                <a:lnTo>
                  <a:pt x="616494" y="21431"/>
                </a:lnTo>
                <a:lnTo>
                  <a:pt x="570871" y="33157"/>
                </a:lnTo>
                <a:lnTo>
                  <a:pt x="526368" y="47271"/>
                </a:lnTo>
                <a:lnTo>
                  <a:pt x="483068" y="63694"/>
                </a:lnTo>
                <a:lnTo>
                  <a:pt x="441056" y="82347"/>
                </a:lnTo>
                <a:lnTo>
                  <a:pt x="400416" y="103152"/>
                </a:lnTo>
                <a:lnTo>
                  <a:pt x="361234" y="126028"/>
                </a:lnTo>
                <a:lnTo>
                  <a:pt x="323593" y="150896"/>
                </a:lnTo>
                <a:lnTo>
                  <a:pt x="287579" y="177678"/>
                </a:lnTo>
                <a:lnTo>
                  <a:pt x="253275" y="206294"/>
                </a:lnTo>
                <a:lnTo>
                  <a:pt x="220766" y="236665"/>
                </a:lnTo>
                <a:lnTo>
                  <a:pt x="190138" y="268712"/>
                </a:lnTo>
                <a:lnTo>
                  <a:pt x="161474" y="302355"/>
                </a:lnTo>
                <a:lnTo>
                  <a:pt x="134858" y="337515"/>
                </a:lnTo>
                <a:lnTo>
                  <a:pt x="110377" y="374113"/>
                </a:lnTo>
                <a:lnTo>
                  <a:pt x="88113" y="412070"/>
                </a:lnTo>
                <a:lnTo>
                  <a:pt x="68152" y="451307"/>
                </a:lnTo>
                <a:lnTo>
                  <a:pt x="50578" y="491745"/>
                </a:lnTo>
                <a:lnTo>
                  <a:pt x="35476" y="533303"/>
                </a:lnTo>
                <a:lnTo>
                  <a:pt x="22930" y="575904"/>
                </a:lnTo>
                <a:lnTo>
                  <a:pt x="13025" y="619467"/>
                </a:lnTo>
                <a:lnTo>
                  <a:pt x="5845" y="663914"/>
                </a:lnTo>
                <a:lnTo>
                  <a:pt x="1475" y="709165"/>
                </a:lnTo>
                <a:lnTo>
                  <a:pt x="0" y="755142"/>
                </a:lnTo>
                <a:lnTo>
                  <a:pt x="1475" y="801200"/>
                </a:lnTo>
                <a:lnTo>
                  <a:pt x="5845" y="846526"/>
                </a:lnTo>
                <a:lnTo>
                  <a:pt x="13025" y="891043"/>
                </a:lnTo>
                <a:lnTo>
                  <a:pt x="22930" y="934670"/>
                </a:lnTo>
                <a:lnTo>
                  <a:pt x="35476" y="977330"/>
                </a:lnTo>
                <a:lnTo>
                  <a:pt x="50578" y="1018942"/>
                </a:lnTo>
                <a:lnTo>
                  <a:pt x="68152" y="1059428"/>
                </a:lnTo>
                <a:lnTo>
                  <a:pt x="88113" y="1098709"/>
                </a:lnTo>
                <a:lnTo>
                  <a:pt x="110377" y="1136706"/>
                </a:lnTo>
                <a:lnTo>
                  <a:pt x="134858" y="1173340"/>
                </a:lnTo>
                <a:lnTo>
                  <a:pt x="161474" y="1208532"/>
                </a:lnTo>
                <a:lnTo>
                  <a:pt x="190138" y="1242203"/>
                </a:lnTo>
                <a:lnTo>
                  <a:pt x="220766" y="1274274"/>
                </a:lnTo>
                <a:lnTo>
                  <a:pt x="253275" y="1304666"/>
                </a:lnTo>
                <a:lnTo>
                  <a:pt x="287579" y="1333300"/>
                </a:lnTo>
                <a:lnTo>
                  <a:pt x="323593" y="1360097"/>
                </a:lnTo>
                <a:lnTo>
                  <a:pt x="361234" y="1384978"/>
                </a:lnTo>
                <a:lnTo>
                  <a:pt x="400416" y="1407865"/>
                </a:lnTo>
                <a:lnTo>
                  <a:pt x="441056" y="1428678"/>
                </a:lnTo>
                <a:lnTo>
                  <a:pt x="483068" y="1447338"/>
                </a:lnTo>
                <a:lnTo>
                  <a:pt x="526368" y="1463766"/>
                </a:lnTo>
                <a:lnTo>
                  <a:pt x="570871" y="1477883"/>
                </a:lnTo>
                <a:lnTo>
                  <a:pt x="616494" y="1489611"/>
                </a:lnTo>
                <a:lnTo>
                  <a:pt x="663151" y="1498870"/>
                </a:lnTo>
                <a:lnTo>
                  <a:pt x="710757" y="1505582"/>
                </a:lnTo>
                <a:lnTo>
                  <a:pt x="759229" y="1509666"/>
                </a:lnTo>
                <a:lnTo>
                  <a:pt x="808481" y="1511046"/>
                </a:lnTo>
                <a:lnTo>
                  <a:pt x="857731" y="1509666"/>
                </a:lnTo>
                <a:lnTo>
                  <a:pt x="906194" y="1505582"/>
                </a:lnTo>
                <a:lnTo>
                  <a:pt x="953786" y="1498870"/>
                </a:lnTo>
                <a:lnTo>
                  <a:pt x="1000424" y="1489611"/>
                </a:lnTo>
                <a:lnTo>
                  <a:pt x="1046023" y="1477883"/>
                </a:lnTo>
                <a:lnTo>
                  <a:pt x="1090499" y="1463766"/>
                </a:lnTo>
                <a:lnTo>
                  <a:pt x="1133768" y="1447338"/>
                </a:lnTo>
                <a:lnTo>
                  <a:pt x="1175746" y="1428678"/>
                </a:lnTo>
                <a:lnTo>
                  <a:pt x="1216349" y="1407865"/>
                </a:lnTo>
                <a:lnTo>
                  <a:pt x="1255493" y="1384978"/>
                </a:lnTo>
                <a:lnTo>
                  <a:pt x="1293093" y="1360097"/>
                </a:lnTo>
                <a:lnTo>
                  <a:pt x="1329067" y="1333300"/>
                </a:lnTo>
                <a:lnTo>
                  <a:pt x="1363328" y="1304666"/>
                </a:lnTo>
                <a:lnTo>
                  <a:pt x="1395794" y="1274274"/>
                </a:lnTo>
                <a:lnTo>
                  <a:pt x="1426381" y="1242203"/>
                </a:lnTo>
                <a:lnTo>
                  <a:pt x="1455004" y="1208532"/>
                </a:lnTo>
                <a:lnTo>
                  <a:pt x="1481579" y="1173340"/>
                </a:lnTo>
                <a:lnTo>
                  <a:pt x="1506022" y="1136706"/>
                </a:lnTo>
                <a:lnTo>
                  <a:pt x="1528249" y="1098709"/>
                </a:lnTo>
                <a:lnTo>
                  <a:pt x="1548176" y="1059428"/>
                </a:lnTo>
                <a:lnTo>
                  <a:pt x="1565719" y="1018942"/>
                </a:lnTo>
                <a:lnTo>
                  <a:pt x="1580794" y="977330"/>
                </a:lnTo>
                <a:lnTo>
                  <a:pt x="1593316" y="934670"/>
                </a:lnTo>
                <a:lnTo>
                  <a:pt x="1603203" y="891043"/>
                </a:lnTo>
                <a:lnTo>
                  <a:pt x="1610368" y="846526"/>
                </a:lnTo>
                <a:lnTo>
                  <a:pt x="1614729" y="801200"/>
                </a:lnTo>
                <a:lnTo>
                  <a:pt x="1616201" y="755141"/>
                </a:lnTo>
                <a:lnTo>
                  <a:pt x="1614729" y="709165"/>
                </a:lnTo>
                <a:lnTo>
                  <a:pt x="1610368" y="663914"/>
                </a:lnTo>
                <a:lnTo>
                  <a:pt x="1603203" y="619467"/>
                </a:lnTo>
                <a:lnTo>
                  <a:pt x="1593316" y="575904"/>
                </a:lnTo>
                <a:lnTo>
                  <a:pt x="1580794" y="533303"/>
                </a:lnTo>
                <a:lnTo>
                  <a:pt x="1565719" y="491745"/>
                </a:lnTo>
                <a:lnTo>
                  <a:pt x="1548176" y="451307"/>
                </a:lnTo>
                <a:lnTo>
                  <a:pt x="1528249" y="412070"/>
                </a:lnTo>
                <a:lnTo>
                  <a:pt x="1506022" y="374113"/>
                </a:lnTo>
                <a:lnTo>
                  <a:pt x="1481579" y="337515"/>
                </a:lnTo>
                <a:lnTo>
                  <a:pt x="1455004" y="302355"/>
                </a:lnTo>
                <a:lnTo>
                  <a:pt x="1426381" y="268712"/>
                </a:lnTo>
                <a:lnTo>
                  <a:pt x="1395794" y="236665"/>
                </a:lnTo>
                <a:lnTo>
                  <a:pt x="1363328" y="206294"/>
                </a:lnTo>
                <a:lnTo>
                  <a:pt x="1329067" y="177678"/>
                </a:lnTo>
                <a:lnTo>
                  <a:pt x="1293093" y="150896"/>
                </a:lnTo>
                <a:lnTo>
                  <a:pt x="1255493" y="126028"/>
                </a:lnTo>
                <a:lnTo>
                  <a:pt x="1216349" y="103152"/>
                </a:lnTo>
                <a:lnTo>
                  <a:pt x="1175746" y="82347"/>
                </a:lnTo>
                <a:lnTo>
                  <a:pt x="1133768" y="63694"/>
                </a:lnTo>
                <a:lnTo>
                  <a:pt x="1090499" y="47271"/>
                </a:lnTo>
                <a:lnTo>
                  <a:pt x="1046023" y="33157"/>
                </a:lnTo>
                <a:lnTo>
                  <a:pt x="1000424" y="21431"/>
                </a:lnTo>
                <a:lnTo>
                  <a:pt x="953786" y="12174"/>
                </a:lnTo>
                <a:lnTo>
                  <a:pt x="906194" y="5463"/>
                </a:lnTo>
                <a:lnTo>
                  <a:pt x="857731" y="1379"/>
                </a:lnTo>
                <a:lnTo>
                  <a:pt x="808481" y="0"/>
                </a:lnTo>
                <a:close/>
              </a:path>
            </a:pathLst>
          </a:custGeom>
          <a:ln w="27990">
            <a:solidFill>
              <a:srgbClr val="FFD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08789" y="3976115"/>
            <a:ext cx="243204" cy="112395"/>
          </a:xfrm>
          <a:custGeom>
            <a:avLst/>
            <a:gdLst/>
            <a:ahLst/>
            <a:cxnLst/>
            <a:rect l="l" t="t" r="r" b="b"/>
            <a:pathLst>
              <a:path w="243204" h="112395">
                <a:moveTo>
                  <a:pt x="243078" y="0"/>
                </a:moveTo>
                <a:lnTo>
                  <a:pt x="0" y="0"/>
                </a:lnTo>
                <a:lnTo>
                  <a:pt x="0" y="55625"/>
                </a:lnTo>
                <a:lnTo>
                  <a:pt x="30480" y="112013"/>
                </a:lnTo>
                <a:lnTo>
                  <a:pt x="243078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08789" y="3976115"/>
            <a:ext cx="243204" cy="112395"/>
          </a:xfrm>
          <a:custGeom>
            <a:avLst/>
            <a:gdLst/>
            <a:ahLst/>
            <a:cxnLst/>
            <a:rect l="l" t="t" r="r" b="b"/>
            <a:pathLst>
              <a:path w="243204" h="112395">
                <a:moveTo>
                  <a:pt x="0" y="55625"/>
                </a:moveTo>
                <a:lnTo>
                  <a:pt x="0" y="0"/>
                </a:lnTo>
                <a:lnTo>
                  <a:pt x="243078" y="0"/>
                </a:lnTo>
                <a:lnTo>
                  <a:pt x="30480" y="112013"/>
                </a:lnTo>
                <a:lnTo>
                  <a:pt x="0" y="55625"/>
                </a:lnTo>
                <a:close/>
              </a:path>
            </a:pathLst>
          </a:custGeom>
          <a:ln w="2799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06103" y="4031741"/>
            <a:ext cx="3202940" cy="656590"/>
          </a:xfrm>
          <a:custGeom>
            <a:avLst/>
            <a:gdLst/>
            <a:ahLst/>
            <a:cxnLst/>
            <a:rect l="l" t="t" r="r" b="b"/>
            <a:pathLst>
              <a:path w="3202940" h="656589">
                <a:moveTo>
                  <a:pt x="0" y="656082"/>
                </a:moveTo>
                <a:lnTo>
                  <a:pt x="3202686" y="0"/>
                </a:lnTo>
              </a:path>
            </a:pathLst>
          </a:custGeom>
          <a:ln w="2799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95434" y="6328892"/>
            <a:ext cx="239826" cy="199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26983" y="5373623"/>
            <a:ext cx="1312545" cy="996950"/>
          </a:xfrm>
          <a:custGeom>
            <a:avLst/>
            <a:gdLst/>
            <a:ahLst/>
            <a:cxnLst/>
            <a:rect l="l" t="t" r="r" b="b"/>
            <a:pathLst>
              <a:path w="1312545" h="996950">
                <a:moveTo>
                  <a:pt x="0" y="0"/>
                </a:moveTo>
                <a:lnTo>
                  <a:pt x="1312164" y="996696"/>
                </a:lnTo>
              </a:path>
            </a:pathLst>
          </a:custGeom>
          <a:ln w="2799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62390" y="5273522"/>
            <a:ext cx="241350" cy="197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47194" y="4703546"/>
            <a:ext cx="211632" cy="227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10747" y="4887467"/>
            <a:ext cx="1280160" cy="1283970"/>
          </a:xfrm>
          <a:custGeom>
            <a:avLst/>
            <a:gdLst/>
            <a:ahLst/>
            <a:cxnLst/>
            <a:rect l="l" t="t" r="r" b="b"/>
            <a:pathLst>
              <a:path w="1280160" h="1283970">
                <a:moveTo>
                  <a:pt x="0" y="1283969"/>
                </a:moveTo>
                <a:lnTo>
                  <a:pt x="1280160" y="0"/>
                </a:lnTo>
              </a:path>
            </a:pathLst>
          </a:custGeom>
          <a:ln w="2799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726307" y="4062476"/>
            <a:ext cx="28765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b="1" i="1" spc="20" dirty="0">
                <a:latin typeface="Arial"/>
                <a:cs typeface="Arial"/>
              </a:rPr>
              <a:t>P</a:t>
            </a:r>
            <a:r>
              <a:rPr sz="1950" b="1" i="1" spc="15" baseline="-23504" dirty="0">
                <a:latin typeface="Arial"/>
                <a:cs typeface="Arial"/>
              </a:rPr>
              <a:t>3</a:t>
            </a:r>
            <a:endParaRPr sz="1950" baseline="-23504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77873" y="5444744"/>
            <a:ext cx="274320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dirty="0">
                <a:latin typeface="Arial"/>
                <a:cs typeface="Arial"/>
              </a:rPr>
              <a:t>34</a:t>
            </a:r>
            <a:endParaRPr sz="17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646032" y="4703546"/>
            <a:ext cx="241350" cy="1415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73387" y="4088129"/>
            <a:ext cx="3078480" cy="685165"/>
          </a:xfrm>
          <a:custGeom>
            <a:avLst/>
            <a:gdLst/>
            <a:ahLst/>
            <a:cxnLst/>
            <a:rect l="l" t="t" r="r" b="b"/>
            <a:pathLst>
              <a:path w="3078479" h="685164">
                <a:moveTo>
                  <a:pt x="3078480" y="0"/>
                </a:moveTo>
                <a:lnTo>
                  <a:pt x="0" y="685038"/>
                </a:lnTo>
              </a:path>
            </a:pathLst>
          </a:custGeom>
          <a:ln w="2799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80394" y="6043142"/>
            <a:ext cx="209346" cy="2276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46027" y="4745735"/>
            <a:ext cx="1281430" cy="1341120"/>
          </a:xfrm>
          <a:custGeom>
            <a:avLst/>
            <a:gdLst/>
            <a:ahLst/>
            <a:cxnLst/>
            <a:rect l="l" t="t" r="r" b="b"/>
            <a:pathLst>
              <a:path w="1281429" h="1341120">
                <a:moveTo>
                  <a:pt x="1280922" y="0"/>
                </a:moveTo>
                <a:lnTo>
                  <a:pt x="0" y="1341120"/>
                </a:lnTo>
              </a:path>
            </a:pathLst>
          </a:custGeom>
          <a:ln w="2799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20630" y="5957798"/>
            <a:ext cx="241350" cy="1994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46667" y="5088635"/>
            <a:ext cx="1219200" cy="911860"/>
          </a:xfrm>
          <a:custGeom>
            <a:avLst/>
            <a:gdLst/>
            <a:ahLst/>
            <a:cxnLst/>
            <a:rect l="l" t="t" r="r" b="b"/>
            <a:pathLst>
              <a:path w="1219200" h="911860">
                <a:moveTo>
                  <a:pt x="0" y="0"/>
                </a:moveTo>
                <a:lnTo>
                  <a:pt x="1219200" y="911352"/>
                </a:lnTo>
              </a:path>
            </a:pathLst>
          </a:custGeom>
          <a:ln w="2799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557149" y="4748276"/>
            <a:ext cx="595630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dirty="0">
                <a:latin typeface="Arial"/>
                <a:cs typeface="Arial"/>
              </a:rPr>
              <a:t>Reply</a:t>
            </a:r>
            <a:endParaRPr sz="17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70354" y="6506201"/>
            <a:ext cx="274320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dirty="0">
                <a:latin typeface="Arial"/>
                <a:cs typeface="Arial"/>
              </a:rPr>
              <a:t>34</a:t>
            </a:r>
            <a:endParaRPr sz="17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69196" y="6014706"/>
            <a:ext cx="274320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dirty="0">
                <a:latin typeface="Arial"/>
                <a:cs typeface="Arial"/>
              </a:rPr>
              <a:t>41</a:t>
            </a:r>
            <a:endParaRPr sz="175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indent="-377825">
              <a:lnSpc>
                <a:spcPct val="100000"/>
              </a:lnSpc>
              <a:spcBef>
                <a:spcPts val="100"/>
              </a:spcBef>
              <a:buChar char="•"/>
              <a:tabLst>
                <a:tab pos="390525" algn="l"/>
                <a:tab pos="391160" algn="l"/>
              </a:tabLst>
            </a:pPr>
            <a:r>
              <a:rPr spc="-5" dirty="0"/>
              <a:t>Multicast </a:t>
            </a:r>
            <a:r>
              <a:rPr dirty="0"/>
              <a:t>a </a:t>
            </a:r>
            <a:r>
              <a:rPr spc="-5" dirty="0"/>
              <a:t>request message for the token (Ricart and Agrawala</a:t>
            </a:r>
            <a:r>
              <a:rPr spc="-15" dirty="0"/>
              <a:t> </a:t>
            </a:r>
            <a:r>
              <a:rPr spc="-5" dirty="0"/>
              <a:t>[1981])</a:t>
            </a:r>
          </a:p>
          <a:p>
            <a:pPr marL="830580" lvl="1" indent="-314325">
              <a:lnSpc>
                <a:spcPct val="100000"/>
              </a:lnSpc>
              <a:spcBef>
                <a:spcPts val="35"/>
              </a:spcBef>
              <a:buChar char="–"/>
              <a:tabLst>
                <a:tab pos="830580" algn="l"/>
                <a:tab pos="831215" algn="l"/>
              </a:tabLst>
            </a:pPr>
            <a:r>
              <a:rPr sz="1950" spc="10" dirty="0">
                <a:latin typeface="Arial"/>
                <a:cs typeface="Arial"/>
              </a:rPr>
              <a:t>enter only </a:t>
            </a:r>
            <a:r>
              <a:rPr sz="1950" spc="5" dirty="0">
                <a:latin typeface="Arial"/>
                <a:cs typeface="Arial"/>
              </a:rPr>
              <a:t>if all </a:t>
            </a:r>
            <a:r>
              <a:rPr sz="1950" spc="10" dirty="0">
                <a:latin typeface="Arial"/>
                <a:cs typeface="Arial"/>
              </a:rPr>
              <a:t>the other processes</a:t>
            </a:r>
            <a:r>
              <a:rPr sz="1950" spc="-2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reply</a:t>
            </a:r>
            <a:endParaRPr sz="1950">
              <a:latin typeface="Arial"/>
              <a:cs typeface="Arial"/>
            </a:endParaRPr>
          </a:p>
          <a:p>
            <a:pPr marL="830580" lvl="1" indent="-314325">
              <a:lnSpc>
                <a:spcPct val="100000"/>
              </a:lnSpc>
              <a:spcBef>
                <a:spcPts val="40"/>
              </a:spcBef>
              <a:buChar char="–"/>
              <a:tabLst>
                <a:tab pos="830580" algn="l"/>
                <a:tab pos="831215" algn="l"/>
              </a:tabLst>
            </a:pPr>
            <a:r>
              <a:rPr sz="1950" spc="10" dirty="0">
                <a:latin typeface="Arial"/>
                <a:cs typeface="Arial"/>
              </a:rPr>
              <a:t>totally-ordered timestamps: &lt;</a:t>
            </a:r>
            <a:r>
              <a:rPr sz="1950" i="1" spc="10" dirty="0">
                <a:latin typeface="Times New Roman"/>
                <a:cs typeface="Times New Roman"/>
              </a:rPr>
              <a:t>T</a:t>
            </a:r>
            <a:r>
              <a:rPr sz="1950" spc="10" dirty="0">
                <a:latin typeface="Arial"/>
                <a:cs typeface="Arial"/>
              </a:rPr>
              <a:t>, </a:t>
            </a:r>
            <a:r>
              <a:rPr sz="1950" i="1" spc="10" dirty="0">
                <a:latin typeface="Times New Roman"/>
                <a:cs typeface="Times New Roman"/>
              </a:rPr>
              <a:t>p</a:t>
            </a:r>
            <a:r>
              <a:rPr sz="1950" i="1" spc="15" baseline="-23504" dirty="0">
                <a:latin typeface="Times New Roman"/>
                <a:cs typeface="Times New Roman"/>
              </a:rPr>
              <a:t>i</a:t>
            </a:r>
            <a:r>
              <a:rPr sz="1950" i="1" spc="300" baseline="-23504" dirty="0">
                <a:latin typeface="Times New Roman"/>
                <a:cs typeface="Times New Roman"/>
              </a:rPr>
              <a:t> </a:t>
            </a:r>
            <a:r>
              <a:rPr sz="1950" spc="20" dirty="0">
                <a:latin typeface="Arial"/>
                <a:cs typeface="Arial"/>
              </a:rPr>
              <a:t>&gt;</a:t>
            </a:r>
            <a:endParaRPr sz="1950">
              <a:latin typeface="Arial"/>
              <a:cs typeface="Arial"/>
            </a:endParaRPr>
          </a:p>
          <a:p>
            <a:pPr marL="390525" indent="-377825">
              <a:lnSpc>
                <a:spcPct val="100000"/>
              </a:lnSpc>
              <a:spcBef>
                <a:spcPts val="15"/>
              </a:spcBef>
              <a:buChar char="•"/>
              <a:tabLst>
                <a:tab pos="390525" algn="l"/>
                <a:tab pos="391160" algn="l"/>
              </a:tabLst>
            </a:pPr>
            <a:r>
              <a:rPr spc="-5" dirty="0"/>
              <a:t>Each process keeps </a:t>
            </a:r>
            <a:r>
              <a:rPr dirty="0"/>
              <a:t>a </a:t>
            </a:r>
            <a:r>
              <a:rPr i="1" spc="-5" dirty="0">
                <a:latin typeface="Arial"/>
                <a:cs typeface="Arial"/>
              </a:rPr>
              <a:t>state: </a:t>
            </a:r>
            <a:r>
              <a:rPr i="1" dirty="0">
                <a:latin typeface="Arial"/>
                <a:cs typeface="Arial"/>
              </a:rPr>
              <a:t>RELEASED, HELD,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WANTED</a:t>
            </a:r>
          </a:p>
          <a:p>
            <a:pPr marL="830580" lvl="1" indent="-314325">
              <a:lnSpc>
                <a:spcPct val="100000"/>
              </a:lnSpc>
              <a:spcBef>
                <a:spcPts val="35"/>
              </a:spcBef>
              <a:buChar char="–"/>
              <a:tabLst>
                <a:tab pos="830580" algn="l"/>
                <a:tab pos="831215" algn="l"/>
              </a:tabLst>
            </a:pPr>
            <a:r>
              <a:rPr sz="1950" spc="5" dirty="0">
                <a:latin typeface="Arial"/>
                <a:cs typeface="Arial"/>
              </a:rPr>
              <a:t>if all </a:t>
            </a:r>
            <a:r>
              <a:rPr sz="1950" spc="15" dirty="0">
                <a:latin typeface="Arial"/>
                <a:cs typeface="Arial"/>
              </a:rPr>
              <a:t>have </a:t>
            </a:r>
            <a:r>
              <a:rPr sz="1950" i="1" spc="10" dirty="0">
                <a:latin typeface="Arial"/>
                <a:cs typeface="Arial"/>
              </a:rPr>
              <a:t>state </a:t>
            </a:r>
            <a:r>
              <a:rPr sz="1950" i="1" spc="20" dirty="0">
                <a:latin typeface="Arial"/>
                <a:cs typeface="Arial"/>
              </a:rPr>
              <a:t>= </a:t>
            </a:r>
            <a:r>
              <a:rPr sz="1950" i="1" spc="15" dirty="0">
                <a:latin typeface="Arial"/>
                <a:cs typeface="Arial"/>
              </a:rPr>
              <a:t>RELEASED</a:t>
            </a:r>
            <a:r>
              <a:rPr sz="1950" spc="15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all </a:t>
            </a:r>
            <a:r>
              <a:rPr sz="1950" spc="10" dirty="0">
                <a:latin typeface="Arial"/>
                <a:cs typeface="Arial"/>
              </a:rPr>
              <a:t>reply, </a:t>
            </a:r>
            <a:r>
              <a:rPr sz="1950" spc="15" dirty="0">
                <a:latin typeface="Arial"/>
                <a:cs typeface="Arial"/>
              </a:rPr>
              <a:t>a </a:t>
            </a:r>
            <a:r>
              <a:rPr sz="1950" spc="10" dirty="0">
                <a:latin typeface="Arial"/>
                <a:cs typeface="Arial"/>
              </a:rPr>
              <a:t>process </a:t>
            </a:r>
            <a:r>
              <a:rPr sz="1950" spc="15" dirty="0">
                <a:latin typeface="Arial"/>
                <a:cs typeface="Arial"/>
              </a:rPr>
              <a:t>can </a:t>
            </a:r>
            <a:r>
              <a:rPr sz="1950" spc="10" dirty="0">
                <a:latin typeface="Arial"/>
                <a:cs typeface="Arial"/>
              </a:rPr>
              <a:t>hold the token </a:t>
            </a:r>
            <a:r>
              <a:rPr sz="1950" spc="15" dirty="0">
                <a:latin typeface="Arial"/>
                <a:cs typeface="Arial"/>
              </a:rPr>
              <a:t>and</a:t>
            </a:r>
            <a:r>
              <a:rPr sz="1950" spc="-4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enter</a:t>
            </a:r>
            <a:endParaRPr sz="1950">
              <a:latin typeface="Arial"/>
              <a:cs typeface="Arial"/>
            </a:endParaRPr>
          </a:p>
          <a:p>
            <a:pPr marL="830580" lvl="1" indent="-314325">
              <a:lnSpc>
                <a:spcPct val="100000"/>
              </a:lnSpc>
              <a:spcBef>
                <a:spcPts val="40"/>
              </a:spcBef>
              <a:buChar char="–"/>
              <a:tabLst>
                <a:tab pos="830580" algn="l"/>
                <a:tab pos="831215" algn="l"/>
              </a:tabLst>
            </a:pPr>
            <a:r>
              <a:rPr sz="1950" spc="5" dirty="0">
                <a:latin typeface="Arial"/>
                <a:cs typeface="Arial"/>
              </a:rPr>
              <a:t>if </a:t>
            </a:r>
            <a:r>
              <a:rPr sz="1950" spc="15" dirty="0">
                <a:latin typeface="Arial"/>
                <a:cs typeface="Arial"/>
              </a:rPr>
              <a:t>a </a:t>
            </a:r>
            <a:r>
              <a:rPr sz="1950" spc="10" dirty="0">
                <a:latin typeface="Arial"/>
                <a:cs typeface="Arial"/>
              </a:rPr>
              <a:t>process </a:t>
            </a:r>
            <a:r>
              <a:rPr sz="1950" spc="15" dirty="0">
                <a:latin typeface="Arial"/>
                <a:cs typeface="Arial"/>
              </a:rPr>
              <a:t>has </a:t>
            </a:r>
            <a:r>
              <a:rPr sz="1950" i="1" spc="10" dirty="0">
                <a:latin typeface="Arial"/>
                <a:cs typeface="Arial"/>
              </a:rPr>
              <a:t>state </a:t>
            </a:r>
            <a:r>
              <a:rPr sz="1950" i="1" spc="20" dirty="0">
                <a:latin typeface="Arial"/>
                <a:cs typeface="Arial"/>
              </a:rPr>
              <a:t>= </a:t>
            </a:r>
            <a:r>
              <a:rPr sz="1950" i="1" spc="15" dirty="0">
                <a:latin typeface="Arial"/>
                <a:cs typeface="Arial"/>
              </a:rPr>
              <a:t>HELD</a:t>
            </a:r>
            <a:r>
              <a:rPr sz="1950" spc="15" dirty="0">
                <a:latin typeface="Arial"/>
                <a:cs typeface="Arial"/>
              </a:rPr>
              <a:t>, </a:t>
            </a:r>
            <a:r>
              <a:rPr sz="1950" spc="10" dirty="0">
                <a:latin typeface="Arial"/>
                <a:cs typeface="Arial"/>
              </a:rPr>
              <a:t>doesn't reply </a:t>
            </a:r>
            <a:r>
              <a:rPr sz="1950" spc="5" dirty="0">
                <a:latin typeface="Arial"/>
                <a:cs typeface="Arial"/>
              </a:rPr>
              <a:t>until it</a:t>
            </a:r>
            <a:r>
              <a:rPr sz="1950" spc="-6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exits</a:t>
            </a:r>
            <a:endParaRPr sz="1950">
              <a:latin typeface="Arial"/>
              <a:cs typeface="Arial"/>
            </a:endParaRPr>
          </a:p>
          <a:p>
            <a:pPr marL="830580" marR="5080" lvl="1" indent="-314325">
              <a:lnSpc>
                <a:spcPct val="101800"/>
              </a:lnSpc>
              <a:spcBef>
                <a:spcPts val="5"/>
              </a:spcBef>
              <a:buChar char="–"/>
              <a:tabLst>
                <a:tab pos="830580" algn="l"/>
                <a:tab pos="831215" algn="l"/>
                <a:tab pos="1099820" algn="l"/>
                <a:tab pos="1816735" algn="l"/>
                <a:tab pos="2449830" algn="l"/>
                <a:tab pos="3012440" algn="l"/>
                <a:tab pos="4037329" algn="l"/>
                <a:tab pos="4586605" algn="l"/>
                <a:tab pos="5275580" algn="l"/>
                <a:tab pos="5565775" algn="l"/>
                <a:tab pos="6870065" algn="l"/>
                <a:tab pos="7895590" algn="l"/>
                <a:tab pos="8484870" algn="l"/>
                <a:tab pos="8976995" algn="l"/>
              </a:tabLst>
            </a:pPr>
            <a:r>
              <a:rPr sz="1950" spc="5" dirty="0">
                <a:latin typeface="Arial"/>
                <a:cs typeface="Arial"/>
              </a:rPr>
              <a:t>i</a:t>
            </a:r>
            <a:r>
              <a:rPr sz="1950" spc="10" dirty="0">
                <a:latin typeface="Arial"/>
                <a:cs typeface="Arial"/>
              </a:rPr>
              <a:t>f	</a:t>
            </a:r>
            <a:r>
              <a:rPr sz="1950" spc="15" dirty="0">
                <a:latin typeface="Arial"/>
                <a:cs typeface="Arial"/>
              </a:rPr>
              <a:t>more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0" dirty="0">
                <a:latin typeface="Arial"/>
                <a:cs typeface="Arial"/>
              </a:rPr>
              <a:t>tha</a:t>
            </a:r>
            <a:r>
              <a:rPr sz="1950" spc="15" dirty="0">
                <a:latin typeface="Arial"/>
                <a:cs typeface="Arial"/>
              </a:rPr>
              <a:t>n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0" dirty="0">
                <a:latin typeface="Arial"/>
                <a:cs typeface="Arial"/>
              </a:rPr>
              <a:t>on</a:t>
            </a:r>
            <a:r>
              <a:rPr sz="1950" spc="1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0" dirty="0">
                <a:latin typeface="Arial"/>
                <a:cs typeface="Arial"/>
              </a:rPr>
              <a:t>proces</a:t>
            </a:r>
            <a:r>
              <a:rPr sz="1950" spc="1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0" dirty="0">
                <a:latin typeface="Arial"/>
                <a:cs typeface="Arial"/>
              </a:rPr>
              <a:t>ha</a:t>
            </a:r>
            <a:r>
              <a:rPr sz="1950" spc="1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i="1" spc="5" dirty="0">
                <a:latin typeface="Arial"/>
                <a:cs typeface="Arial"/>
              </a:rPr>
              <a:t>stat</a:t>
            </a:r>
            <a:r>
              <a:rPr sz="1950" i="1" spc="20" dirty="0">
                <a:latin typeface="Arial"/>
                <a:cs typeface="Arial"/>
              </a:rPr>
              <a:t>e</a:t>
            </a:r>
            <a:r>
              <a:rPr sz="1950" i="1" dirty="0">
                <a:latin typeface="Arial"/>
                <a:cs typeface="Arial"/>
              </a:rPr>
              <a:t>	</a:t>
            </a:r>
            <a:r>
              <a:rPr sz="1950" i="1" spc="20" dirty="0">
                <a:latin typeface="Arial"/>
                <a:cs typeface="Arial"/>
              </a:rPr>
              <a:t>=</a:t>
            </a:r>
            <a:r>
              <a:rPr sz="1950" i="1" dirty="0">
                <a:latin typeface="Arial"/>
                <a:cs typeface="Arial"/>
              </a:rPr>
              <a:t>	</a:t>
            </a:r>
            <a:r>
              <a:rPr sz="1950" i="1" spc="20" dirty="0">
                <a:latin typeface="Arial"/>
                <a:cs typeface="Arial"/>
              </a:rPr>
              <a:t>WAN</a:t>
            </a:r>
            <a:r>
              <a:rPr sz="1950" i="1" spc="10" dirty="0">
                <a:latin typeface="Arial"/>
                <a:cs typeface="Arial"/>
              </a:rPr>
              <a:t>T</a:t>
            </a:r>
            <a:r>
              <a:rPr sz="1950" i="1" spc="15" dirty="0">
                <a:latin typeface="Arial"/>
                <a:cs typeface="Arial"/>
              </a:rPr>
              <a:t>E</a:t>
            </a:r>
            <a:r>
              <a:rPr sz="1950" i="1" spc="25" dirty="0">
                <a:latin typeface="Arial"/>
                <a:cs typeface="Arial"/>
              </a:rPr>
              <a:t>D</a:t>
            </a:r>
            <a:r>
              <a:rPr sz="1950" spc="10" dirty="0">
                <a:latin typeface="Arial"/>
                <a:cs typeface="Arial"/>
              </a:rPr>
              <a:t>,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0" dirty="0">
                <a:latin typeface="Arial"/>
                <a:cs typeface="Arial"/>
              </a:rPr>
              <a:t>proces</a:t>
            </a:r>
            <a:r>
              <a:rPr sz="1950" spc="1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5" dirty="0">
                <a:latin typeface="Arial"/>
                <a:cs typeface="Arial"/>
              </a:rPr>
              <a:t>wit</a:t>
            </a:r>
            <a:r>
              <a:rPr sz="1950" spc="15" dirty="0">
                <a:latin typeface="Arial"/>
                <a:cs typeface="Arial"/>
              </a:rPr>
              <a:t>h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5" dirty="0">
                <a:latin typeface="Arial"/>
                <a:cs typeface="Arial"/>
              </a:rPr>
              <a:t>th</a:t>
            </a:r>
            <a:r>
              <a:rPr sz="1950" spc="1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0" dirty="0">
                <a:latin typeface="Arial"/>
                <a:cs typeface="Arial"/>
              </a:rPr>
              <a:t>lowest  timestamp </a:t>
            </a:r>
            <a:r>
              <a:rPr sz="1950" spc="5" dirty="0">
                <a:latin typeface="Arial"/>
                <a:cs typeface="Arial"/>
              </a:rPr>
              <a:t>will </a:t>
            </a:r>
            <a:r>
              <a:rPr sz="1950" spc="10" dirty="0">
                <a:latin typeface="Arial"/>
                <a:cs typeface="Arial"/>
              </a:rPr>
              <a:t>get </a:t>
            </a:r>
            <a:r>
              <a:rPr sz="1950" spc="5" dirty="0">
                <a:latin typeface="Arial"/>
                <a:cs typeface="Arial"/>
              </a:rPr>
              <a:t>all </a:t>
            </a:r>
            <a:r>
              <a:rPr sz="1950" i="1" spc="15" dirty="0">
                <a:latin typeface="Arial"/>
                <a:cs typeface="Arial"/>
              </a:rPr>
              <a:t>N</a:t>
            </a:r>
            <a:r>
              <a:rPr sz="1950" spc="15" dirty="0">
                <a:latin typeface="Arial"/>
                <a:cs typeface="Arial"/>
              </a:rPr>
              <a:t>-1 </a:t>
            </a:r>
            <a:r>
              <a:rPr sz="1950" spc="10" dirty="0">
                <a:latin typeface="Arial"/>
                <a:cs typeface="Arial"/>
              </a:rPr>
              <a:t>replies</a:t>
            </a:r>
            <a:r>
              <a:rPr sz="1950" spc="-2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first</a:t>
            </a:r>
            <a:endParaRPr sz="1950">
              <a:latin typeface="Arial"/>
              <a:cs typeface="Arial"/>
            </a:endParaRPr>
          </a:p>
          <a:p>
            <a:pPr marL="2406015">
              <a:lnSpc>
                <a:spcPct val="100000"/>
              </a:lnSpc>
              <a:spcBef>
                <a:spcPts val="1605"/>
              </a:spcBef>
            </a:pPr>
            <a:r>
              <a:rPr sz="1750" dirty="0"/>
              <a:t>41</a:t>
            </a:r>
            <a:endParaRPr sz="1750"/>
          </a:p>
        </p:txBody>
      </p:sp>
      <p:sp>
        <p:nvSpPr>
          <p:cNvPr id="33" name="object 33"/>
          <p:cNvSpPr txBox="1"/>
          <p:nvPr/>
        </p:nvSpPr>
        <p:spPr>
          <a:xfrm>
            <a:off x="3711078" y="4167617"/>
            <a:ext cx="274320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dirty="0">
                <a:latin typeface="Arial"/>
                <a:cs typeface="Arial"/>
              </a:rPr>
              <a:t>41</a:t>
            </a:r>
            <a:endParaRPr sz="17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25630" y="5759426"/>
            <a:ext cx="274320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dirty="0">
                <a:latin typeface="Arial"/>
                <a:cs typeface="Arial"/>
              </a:rPr>
              <a:t>34</a:t>
            </a:r>
            <a:endParaRPr sz="175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82865" y="4031741"/>
            <a:ext cx="1584325" cy="1455420"/>
          </a:xfrm>
          <a:custGeom>
            <a:avLst/>
            <a:gdLst/>
            <a:ahLst/>
            <a:cxnLst/>
            <a:rect l="l" t="t" r="r" b="b"/>
            <a:pathLst>
              <a:path w="1584325" h="1455420">
                <a:moveTo>
                  <a:pt x="1584198" y="727709"/>
                </a:moveTo>
                <a:lnTo>
                  <a:pt x="1582640" y="681723"/>
                </a:lnTo>
                <a:lnTo>
                  <a:pt x="1578031" y="636492"/>
                </a:lnTo>
                <a:lnTo>
                  <a:pt x="1570462" y="592101"/>
                </a:lnTo>
                <a:lnTo>
                  <a:pt x="1560026" y="548637"/>
                </a:lnTo>
                <a:lnTo>
                  <a:pt x="1546815" y="506185"/>
                </a:lnTo>
                <a:lnTo>
                  <a:pt x="1530922" y="464830"/>
                </a:lnTo>
                <a:lnTo>
                  <a:pt x="1512440" y="424658"/>
                </a:lnTo>
                <a:lnTo>
                  <a:pt x="1491462" y="385755"/>
                </a:lnTo>
                <a:lnTo>
                  <a:pt x="1468079" y="348206"/>
                </a:lnTo>
                <a:lnTo>
                  <a:pt x="1442385" y="312097"/>
                </a:lnTo>
                <a:lnTo>
                  <a:pt x="1414472" y="277513"/>
                </a:lnTo>
                <a:lnTo>
                  <a:pt x="1384432" y="244540"/>
                </a:lnTo>
                <a:lnTo>
                  <a:pt x="1352359" y="213264"/>
                </a:lnTo>
                <a:lnTo>
                  <a:pt x="1318345" y="183770"/>
                </a:lnTo>
                <a:lnTo>
                  <a:pt x="1282482" y="156144"/>
                </a:lnTo>
                <a:lnTo>
                  <a:pt x="1244864" y="130471"/>
                </a:lnTo>
                <a:lnTo>
                  <a:pt x="1205582" y="106837"/>
                </a:lnTo>
                <a:lnTo>
                  <a:pt x="1164730" y="85327"/>
                </a:lnTo>
                <a:lnTo>
                  <a:pt x="1122399" y="66027"/>
                </a:lnTo>
                <a:lnTo>
                  <a:pt x="1078683" y="49023"/>
                </a:lnTo>
                <a:lnTo>
                  <a:pt x="1033674" y="34400"/>
                </a:lnTo>
                <a:lnTo>
                  <a:pt x="987465" y="22244"/>
                </a:lnTo>
                <a:lnTo>
                  <a:pt x="940149" y="12641"/>
                </a:lnTo>
                <a:lnTo>
                  <a:pt x="891817" y="5675"/>
                </a:lnTo>
                <a:lnTo>
                  <a:pt x="842563" y="1433"/>
                </a:lnTo>
                <a:lnTo>
                  <a:pt x="792480" y="0"/>
                </a:lnTo>
                <a:lnTo>
                  <a:pt x="742311" y="1433"/>
                </a:lnTo>
                <a:lnTo>
                  <a:pt x="692979" y="5675"/>
                </a:lnTo>
                <a:lnTo>
                  <a:pt x="644576" y="12641"/>
                </a:lnTo>
                <a:lnTo>
                  <a:pt x="597193" y="22244"/>
                </a:lnTo>
                <a:lnTo>
                  <a:pt x="550924" y="34400"/>
                </a:lnTo>
                <a:lnTo>
                  <a:pt x="505861" y="49023"/>
                </a:lnTo>
                <a:lnTo>
                  <a:pt x="462095" y="66027"/>
                </a:lnTo>
                <a:lnTo>
                  <a:pt x="419720" y="85327"/>
                </a:lnTo>
                <a:lnTo>
                  <a:pt x="378828" y="106837"/>
                </a:lnTo>
                <a:lnTo>
                  <a:pt x="339511" y="130471"/>
                </a:lnTo>
                <a:lnTo>
                  <a:pt x="301861" y="156144"/>
                </a:lnTo>
                <a:lnTo>
                  <a:pt x="265971" y="183770"/>
                </a:lnTo>
                <a:lnTo>
                  <a:pt x="231933" y="213264"/>
                </a:lnTo>
                <a:lnTo>
                  <a:pt x="199840" y="244540"/>
                </a:lnTo>
                <a:lnTo>
                  <a:pt x="169783" y="277513"/>
                </a:lnTo>
                <a:lnTo>
                  <a:pt x="141856" y="312097"/>
                </a:lnTo>
                <a:lnTo>
                  <a:pt x="116150" y="348206"/>
                </a:lnTo>
                <a:lnTo>
                  <a:pt x="92757" y="385755"/>
                </a:lnTo>
                <a:lnTo>
                  <a:pt x="71771" y="424658"/>
                </a:lnTo>
                <a:lnTo>
                  <a:pt x="53284" y="464830"/>
                </a:lnTo>
                <a:lnTo>
                  <a:pt x="37387" y="506185"/>
                </a:lnTo>
                <a:lnTo>
                  <a:pt x="24174" y="548637"/>
                </a:lnTo>
                <a:lnTo>
                  <a:pt x="13736" y="592101"/>
                </a:lnTo>
                <a:lnTo>
                  <a:pt x="6166" y="636492"/>
                </a:lnTo>
                <a:lnTo>
                  <a:pt x="1557" y="681723"/>
                </a:lnTo>
                <a:lnTo>
                  <a:pt x="0" y="727710"/>
                </a:lnTo>
                <a:lnTo>
                  <a:pt x="1557" y="773777"/>
                </a:lnTo>
                <a:lnTo>
                  <a:pt x="6166" y="819077"/>
                </a:lnTo>
                <a:lnTo>
                  <a:pt x="13736" y="863524"/>
                </a:lnTo>
                <a:lnTo>
                  <a:pt x="24174" y="907034"/>
                </a:lnTo>
                <a:lnTo>
                  <a:pt x="37387" y="949521"/>
                </a:lnTo>
                <a:lnTo>
                  <a:pt x="53284" y="990901"/>
                </a:lnTo>
                <a:lnTo>
                  <a:pt x="71771" y="1031090"/>
                </a:lnTo>
                <a:lnTo>
                  <a:pt x="92757" y="1070001"/>
                </a:lnTo>
                <a:lnTo>
                  <a:pt x="116150" y="1107551"/>
                </a:lnTo>
                <a:lnTo>
                  <a:pt x="141856" y="1143655"/>
                </a:lnTo>
                <a:lnTo>
                  <a:pt x="169783" y="1178228"/>
                </a:lnTo>
                <a:lnTo>
                  <a:pt x="199840" y="1211184"/>
                </a:lnTo>
                <a:lnTo>
                  <a:pt x="231933" y="1242440"/>
                </a:lnTo>
                <a:lnTo>
                  <a:pt x="265971" y="1271911"/>
                </a:lnTo>
                <a:lnTo>
                  <a:pt x="301861" y="1299511"/>
                </a:lnTo>
                <a:lnTo>
                  <a:pt x="339511" y="1325156"/>
                </a:lnTo>
                <a:lnTo>
                  <a:pt x="378828" y="1348762"/>
                </a:lnTo>
                <a:lnTo>
                  <a:pt x="419720" y="1370242"/>
                </a:lnTo>
                <a:lnTo>
                  <a:pt x="462095" y="1389513"/>
                </a:lnTo>
                <a:lnTo>
                  <a:pt x="505861" y="1406490"/>
                </a:lnTo>
                <a:lnTo>
                  <a:pt x="550924" y="1421087"/>
                </a:lnTo>
                <a:lnTo>
                  <a:pt x="597193" y="1433221"/>
                </a:lnTo>
                <a:lnTo>
                  <a:pt x="644576" y="1442805"/>
                </a:lnTo>
                <a:lnTo>
                  <a:pt x="692979" y="1449757"/>
                </a:lnTo>
                <a:lnTo>
                  <a:pt x="742311" y="1453990"/>
                </a:lnTo>
                <a:lnTo>
                  <a:pt x="792480" y="1455420"/>
                </a:lnTo>
                <a:lnTo>
                  <a:pt x="842563" y="1453990"/>
                </a:lnTo>
                <a:lnTo>
                  <a:pt x="891817" y="1449757"/>
                </a:lnTo>
                <a:lnTo>
                  <a:pt x="940149" y="1442805"/>
                </a:lnTo>
                <a:lnTo>
                  <a:pt x="987465" y="1433221"/>
                </a:lnTo>
                <a:lnTo>
                  <a:pt x="1033674" y="1421087"/>
                </a:lnTo>
                <a:lnTo>
                  <a:pt x="1078683" y="1406490"/>
                </a:lnTo>
                <a:lnTo>
                  <a:pt x="1122399" y="1389513"/>
                </a:lnTo>
                <a:lnTo>
                  <a:pt x="1164730" y="1370242"/>
                </a:lnTo>
                <a:lnTo>
                  <a:pt x="1205582" y="1348762"/>
                </a:lnTo>
                <a:lnTo>
                  <a:pt x="1244864" y="1325156"/>
                </a:lnTo>
                <a:lnTo>
                  <a:pt x="1282482" y="1299511"/>
                </a:lnTo>
                <a:lnTo>
                  <a:pt x="1318345" y="1271911"/>
                </a:lnTo>
                <a:lnTo>
                  <a:pt x="1352359" y="1242440"/>
                </a:lnTo>
                <a:lnTo>
                  <a:pt x="1384432" y="1211184"/>
                </a:lnTo>
                <a:lnTo>
                  <a:pt x="1414472" y="1178228"/>
                </a:lnTo>
                <a:lnTo>
                  <a:pt x="1442385" y="1143655"/>
                </a:lnTo>
                <a:lnTo>
                  <a:pt x="1468079" y="1107551"/>
                </a:lnTo>
                <a:lnTo>
                  <a:pt x="1491462" y="1070001"/>
                </a:lnTo>
                <a:lnTo>
                  <a:pt x="1512440" y="1031090"/>
                </a:lnTo>
                <a:lnTo>
                  <a:pt x="1530922" y="990901"/>
                </a:lnTo>
                <a:lnTo>
                  <a:pt x="1546815" y="949521"/>
                </a:lnTo>
                <a:lnTo>
                  <a:pt x="1560026" y="907034"/>
                </a:lnTo>
                <a:lnTo>
                  <a:pt x="1570462" y="863524"/>
                </a:lnTo>
                <a:lnTo>
                  <a:pt x="1578031" y="819077"/>
                </a:lnTo>
                <a:lnTo>
                  <a:pt x="1582640" y="773777"/>
                </a:lnTo>
                <a:lnTo>
                  <a:pt x="1584198" y="727709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82865" y="4031741"/>
            <a:ext cx="1584325" cy="1455420"/>
          </a:xfrm>
          <a:custGeom>
            <a:avLst/>
            <a:gdLst/>
            <a:ahLst/>
            <a:cxnLst/>
            <a:rect l="l" t="t" r="r" b="b"/>
            <a:pathLst>
              <a:path w="1584325" h="1455420">
                <a:moveTo>
                  <a:pt x="792480" y="0"/>
                </a:moveTo>
                <a:lnTo>
                  <a:pt x="742311" y="1433"/>
                </a:lnTo>
                <a:lnTo>
                  <a:pt x="692979" y="5675"/>
                </a:lnTo>
                <a:lnTo>
                  <a:pt x="644576" y="12641"/>
                </a:lnTo>
                <a:lnTo>
                  <a:pt x="597193" y="22244"/>
                </a:lnTo>
                <a:lnTo>
                  <a:pt x="550924" y="34400"/>
                </a:lnTo>
                <a:lnTo>
                  <a:pt x="505861" y="49023"/>
                </a:lnTo>
                <a:lnTo>
                  <a:pt x="462095" y="66027"/>
                </a:lnTo>
                <a:lnTo>
                  <a:pt x="419720" y="85327"/>
                </a:lnTo>
                <a:lnTo>
                  <a:pt x="378828" y="106837"/>
                </a:lnTo>
                <a:lnTo>
                  <a:pt x="339511" y="130471"/>
                </a:lnTo>
                <a:lnTo>
                  <a:pt x="301861" y="156144"/>
                </a:lnTo>
                <a:lnTo>
                  <a:pt x="265971" y="183770"/>
                </a:lnTo>
                <a:lnTo>
                  <a:pt x="231933" y="213264"/>
                </a:lnTo>
                <a:lnTo>
                  <a:pt x="199840" y="244540"/>
                </a:lnTo>
                <a:lnTo>
                  <a:pt x="169783" y="277513"/>
                </a:lnTo>
                <a:lnTo>
                  <a:pt x="141856" y="312097"/>
                </a:lnTo>
                <a:lnTo>
                  <a:pt x="116150" y="348206"/>
                </a:lnTo>
                <a:lnTo>
                  <a:pt x="92757" y="385755"/>
                </a:lnTo>
                <a:lnTo>
                  <a:pt x="71771" y="424658"/>
                </a:lnTo>
                <a:lnTo>
                  <a:pt x="53284" y="464830"/>
                </a:lnTo>
                <a:lnTo>
                  <a:pt x="37387" y="506185"/>
                </a:lnTo>
                <a:lnTo>
                  <a:pt x="24174" y="548637"/>
                </a:lnTo>
                <a:lnTo>
                  <a:pt x="13736" y="592101"/>
                </a:lnTo>
                <a:lnTo>
                  <a:pt x="6166" y="636492"/>
                </a:lnTo>
                <a:lnTo>
                  <a:pt x="1557" y="681723"/>
                </a:lnTo>
                <a:lnTo>
                  <a:pt x="0" y="727710"/>
                </a:lnTo>
                <a:lnTo>
                  <a:pt x="1557" y="773777"/>
                </a:lnTo>
                <a:lnTo>
                  <a:pt x="6166" y="819077"/>
                </a:lnTo>
                <a:lnTo>
                  <a:pt x="13736" y="863524"/>
                </a:lnTo>
                <a:lnTo>
                  <a:pt x="24174" y="907034"/>
                </a:lnTo>
                <a:lnTo>
                  <a:pt x="37387" y="949521"/>
                </a:lnTo>
                <a:lnTo>
                  <a:pt x="53284" y="990901"/>
                </a:lnTo>
                <a:lnTo>
                  <a:pt x="71771" y="1031090"/>
                </a:lnTo>
                <a:lnTo>
                  <a:pt x="92757" y="1070001"/>
                </a:lnTo>
                <a:lnTo>
                  <a:pt x="116150" y="1107551"/>
                </a:lnTo>
                <a:lnTo>
                  <a:pt x="141856" y="1143655"/>
                </a:lnTo>
                <a:lnTo>
                  <a:pt x="169783" y="1178228"/>
                </a:lnTo>
                <a:lnTo>
                  <a:pt x="199840" y="1211184"/>
                </a:lnTo>
                <a:lnTo>
                  <a:pt x="231933" y="1242440"/>
                </a:lnTo>
                <a:lnTo>
                  <a:pt x="265971" y="1271911"/>
                </a:lnTo>
                <a:lnTo>
                  <a:pt x="301861" y="1299511"/>
                </a:lnTo>
                <a:lnTo>
                  <a:pt x="339511" y="1325156"/>
                </a:lnTo>
                <a:lnTo>
                  <a:pt x="378828" y="1348762"/>
                </a:lnTo>
                <a:lnTo>
                  <a:pt x="419720" y="1370242"/>
                </a:lnTo>
                <a:lnTo>
                  <a:pt x="462095" y="1389513"/>
                </a:lnTo>
                <a:lnTo>
                  <a:pt x="505861" y="1406490"/>
                </a:lnTo>
                <a:lnTo>
                  <a:pt x="550924" y="1421087"/>
                </a:lnTo>
                <a:lnTo>
                  <a:pt x="597193" y="1433221"/>
                </a:lnTo>
                <a:lnTo>
                  <a:pt x="644576" y="1442805"/>
                </a:lnTo>
                <a:lnTo>
                  <a:pt x="692979" y="1449757"/>
                </a:lnTo>
                <a:lnTo>
                  <a:pt x="742311" y="1453990"/>
                </a:lnTo>
                <a:lnTo>
                  <a:pt x="792480" y="1455420"/>
                </a:lnTo>
                <a:lnTo>
                  <a:pt x="842563" y="1453990"/>
                </a:lnTo>
                <a:lnTo>
                  <a:pt x="891817" y="1449757"/>
                </a:lnTo>
                <a:lnTo>
                  <a:pt x="940149" y="1442805"/>
                </a:lnTo>
                <a:lnTo>
                  <a:pt x="987465" y="1433221"/>
                </a:lnTo>
                <a:lnTo>
                  <a:pt x="1033674" y="1421087"/>
                </a:lnTo>
                <a:lnTo>
                  <a:pt x="1078683" y="1406490"/>
                </a:lnTo>
                <a:lnTo>
                  <a:pt x="1122399" y="1389513"/>
                </a:lnTo>
                <a:lnTo>
                  <a:pt x="1164730" y="1370242"/>
                </a:lnTo>
                <a:lnTo>
                  <a:pt x="1205582" y="1348762"/>
                </a:lnTo>
                <a:lnTo>
                  <a:pt x="1244864" y="1325156"/>
                </a:lnTo>
                <a:lnTo>
                  <a:pt x="1282482" y="1299511"/>
                </a:lnTo>
                <a:lnTo>
                  <a:pt x="1318345" y="1271911"/>
                </a:lnTo>
                <a:lnTo>
                  <a:pt x="1352359" y="1242440"/>
                </a:lnTo>
                <a:lnTo>
                  <a:pt x="1384432" y="1211184"/>
                </a:lnTo>
                <a:lnTo>
                  <a:pt x="1414472" y="1178228"/>
                </a:lnTo>
                <a:lnTo>
                  <a:pt x="1442385" y="1143655"/>
                </a:lnTo>
                <a:lnTo>
                  <a:pt x="1468079" y="1107551"/>
                </a:lnTo>
                <a:lnTo>
                  <a:pt x="1491462" y="1070001"/>
                </a:lnTo>
                <a:lnTo>
                  <a:pt x="1512440" y="1031090"/>
                </a:lnTo>
                <a:lnTo>
                  <a:pt x="1530922" y="990901"/>
                </a:lnTo>
                <a:lnTo>
                  <a:pt x="1546815" y="949521"/>
                </a:lnTo>
                <a:lnTo>
                  <a:pt x="1560026" y="907034"/>
                </a:lnTo>
                <a:lnTo>
                  <a:pt x="1570462" y="863524"/>
                </a:lnTo>
                <a:lnTo>
                  <a:pt x="1578031" y="819077"/>
                </a:lnTo>
                <a:lnTo>
                  <a:pt x="1582640" y="773777"/>
                </a:lnTo>
                <a:lnTo>
                  <a:pt x="1584198" y="727709"/>
                </a:lnTo>
                <a:lnTo>
                  <a:pt x="1582640" y="681723"/>
                </a:lnTo>
                <a:lnTo>
                  <a:pt x="1578031" y="636492"/>
                </a:lnTo>
                <a:lnTo>
                  <a:pt x="1570462" y="592101"/>
                </a:lnTo>
                <a:lnTo>
                  <a:pt x="1560026" y="548637"/>
                </a:lnTo>
                <a:lnTo>
                  <a:pt x="1546815" y="506185"/>
                </a:lnTo>
                <a:lnTo>
                  <a:pt x="1530922" y="464830"/>
                </a:lnTo>
                <a:lnTo>
                  <a:pt x="1512440" y="424658"/>
                </a:lnTo>
                <a:lnTo>
                  <a:pt x="1491462" y="385755"/>
                </a:lnTo>
                <a:lnTo>
                  <a:pt x="1468079" y="348206"/>
                </a:lnTo>
                <a:lnTo>
                  <a:pt x="1442385" y="312097"/>
                </a:lnTo>
                <a:lnTo>
                  <a:pt x="1414472" y="277513"/>
                </a:lnTo>
                <a:lnTo>
                  <a:pt x="1384432" y="244540"/>
                </a:lnTo>
                <a:lnTo>
                  <a:pt x="1352359" y="213264"/>
                </a:lnTo>
                <a:lnTo>
                  <a:pt x="1318345" y="183770"/>
                </a:lnTo>
                <a:lnTo>
                  <a:pt x="1282482" y="156144"/>
                </a:lnTo>
                <a:lnTo>
                  <a:pt x="1244864" y="130471"/>
                </a:lnTo>
                <a:lnTo>
                  <a:pt x="1205582" y="106837"/>
                </a:lnTo>
                <a:lnTo>
                  <a:pt x="1164730" y="85327"/>
                </a:lnTo>
                <a:lnTo>
                  <a:pt x="1122399" y="66027"/>
                </a:lnTo>
                <a:lnTo>
                  <a:pt x="1078683" y="49023"/>
                </a:lnTo>
                <a:lnTo>
                  <a:pt x="1033674" y="34400"/>
                </a:lnTo>
                <a:lnTo>
                  <a:pt x="987465" y="22244"/>
                </a:lnTo>
                <a:lnTo>
                  <a:pt x="940149" y="12641"/>
                </a:lnTo>
                <a:lnTo>
                  <a:pt x="891817" y="5675"/>
                </a:lnTo>
                <a:lnTo>
                  <a:pt x="842563" y="1433"/>
                </a:lnTo>
                <a:lnTo>
                  <a:pt x="792480" y="0"/>
                </a:lnTo>
                <a:close/>
              </a:path>
            </a:pathLst>
          </a:custGeom>
          <a:ln w="27990">
            <a:solidFill>
              <a:srgbClr val="FFD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695583" y="4574540"/>
            <a:ext cx="28765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b="1" i="1" spc="20" dirty="0">
                <a:latin typeface="Arial"/>
                <a:cs typeface="Arial"/>
              </a:rPr>
              <a:t>P</a:t>
            </a:r>
            <a:r>
              <a:rPr sz="1950" b="1" i="1" spc="15" baseline="-23504" dirty="0">
                <a:latin typeface="Arial"/>
                <a:cs typeface="Arial"/>
              </a:rPr>
              <a:t>1</a:t>
            </a:r>
            <a:endParaRPr sz="1950" baseline="-23504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167511" y="6602221"/>
            <a:ext cx="28765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b="1" i="1" spc="20" dirty="0">
                <a:latin typeface="Arial"/>
                <a:cs typeface="Arial"/>
              </a:rPr>
              <a:t>P</a:t>
            </a:r>
            <a:r>
              <a:rPr sz="1950" b="1" i="1" spc="15" baseline="-23504" dirty="0">
                <a:latin typeface="Arial"/>
                <a:cs typeface="Arial"/>
              </a:rPr>
              <a:t>2</a:t>
            </a:r>
            <a:endParaRPr sz="1950" baseline="-23504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254635" y="5489702"/>
            <a:ext cx="595630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dirty="0">
                <a:latin typeface="Arial"/>
                <a:cs typeface="Arial"/>
              </a:rPr>
              <a:t>Reply</a:t>
            </a:r>
            <a:endParaRPr sz="17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509387" y="5631444"/>
            <a:ext cx="595630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dirty="0">
                <a:latin typeface="Arial"/>
                <a:cs typeface="Arial"/>
              </a:rPr>
              <a:t>Reply</a:t>
            </a:r>
            <a:endParaRPr sz="175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359514" y="6500342"/>
            <a:ext cx="118668" cy="2550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37472" y="3989552"/>
            <a:ext cx="118668" cy="2558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514727" y="7055610"/>
            <a:ext cx="4180204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0" dirty="0">
                <a:latin typeface="Arial"/>
                <a:cs typeface="Arial"/>
              </a:rPr>
              <a:t>Figure 12.5 Multicast</a:t>
            </a:r>
            <a:r>
              <a:rPr sz="1950" spc="-4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synchronization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992" y="1260601"/>
            <a:ext cx="8685530" cy="580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15"/>
              </a:lnSpc>
              <a:spcBef>
                <a:spcPts val="100"/>
              </a:spcBef>
            </a:pPr>
            <a:r>
              <a:rPr sz="2200" i="1" spc="-5" dirty="0">
                <a:latin typeface="Times New Roman"/>
                <a:cs typeface="Times New Roman"/>
              </a:rPr>
              <a:t>On</a:t>
            </a:r>
            <a:r>
              <a:rPr sz="2200" i="1" spc="-1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initialization</a:t>
            </a:r>
            <a:endParaRPr sz="2200">
              <a:latin typeface="Times New Roman"/>
              <a:cs typeface="Times New Roman"/>
            </a:endParaRPr>
          </a:p>
          <a:p>
            <a:pPr marL="437515">
              <a:lnSpc>
                <a:spcPts val="2385"/>
              </a:lnSpc>
            </a:pPr>
            <a:r>
              <a:rPr sz="2200" i="1" spc="-5" dirty="0">
                <a:latin typeface="Times New Roman"/>
                <a:cs typeface="Times New Roman"/>
              </a:rPr>
              <a:t>state </a:t>
            </a:r>
            <a:r>
              <a:rPr sz="2200" dirty="0">
                <a:latin typeface="Times New Roman"/>
                <a:cs typeface="Times New Roman"/>
              </a:rPr>
              <a:t>:=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RELEASED;</a:t>
            </a:r>
            <a:endParaRPr sz="2200">
              <a:latin typeface="Times New Roman"/>
              <a:cs typeface="Times New Roman"/>
            </a:endParaRPr>
          </a:p>
          <a:p>
            <a:pPr marL="437515" marR="6045200" indent="-425450">
              <a:lnSpc>
                <a:spcPts val="2380"/>
              </a:lnSpc>
              <a:spcBef>
                <a:spcPts val="165"/>
              </a:spcBef>
            </a:pPr>
            <a:r>
              <a:rPr sz="2200" i="1" spc="-5" dirty="0">
                <a:latin typeface="Times New Roman"/>
                <a:cs typeface="Times New Roman"/>
              </a:rPr>
              <a:t>To enter the section  state </a:t>
            </a:r>
            <a:r>
              <a:rPr sz="2200" dirty="0">
                <a:latin typeface="Times New Roman"/>
                <a:cs typeface="Times New Roman"/>
              </a:rPr>
              <a:t>:=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WANTED;</a:t>
            </a:r>
            <a:endParaRPr sz="2200">
              <a:latin typeface="Times New Roman"/>
              <a:cs typeface="Times New Roman"/>
            </a:endParaRPr>
          </a:p>
          <a:p>
            <a:pPr marL="437515">
              <a:lnSpc>
                <a:spcPts val="2220"/>
              </a:lnSpc>
              <a:tabLst>
                <a:tab pos="5050790" algn="l"/>
              </a:tabLst>
            </a:pPr>
            <a:r>
              <a:rPr sz="2200" spc="-5" dirty="0">
                <a:latin typeface="Times New Roman"/>
                <a:cs typeface="Times New Roman"/>
              </a:rPr>
              <a:t>Multicast </a:t>
            </a:r>
            <a:r>
              <a:rPr sz="2200" i="1" spc="-5" dirty="0">
                <a:latin typeface="Times New Roman"/>
                <a:cs typeface="Times New Roman"/>
              </a:rPr>
              <a:t>request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all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processes;	request processing deferred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here</a:t>
            </a:r>
            <a:endParaRPr sz="2200">
              <a:latin typeface="Times New Roman"/>
              <a:cs typeface="Times New Roman"/>
            </a:endParaRPr>
          </a:p>
          <a:p>
            <a:pPr marL="437515">
              <a:lnSpc>
                <a:spcPts val="2380"/>
              </a:lnSpc>
            </a:pPr>
            <a:r>
              <a:rPr sz="2200" i="1" dirty="0">
                <a:latin typeface="Times New Roman"/>
                <a:cs typeface="Times New Roman"/>
              </a:rPr>
              <a:t>T </a:t>
            </a:r>
            <a:r>
              <a:rPr sz="2200" spc="-5" dirty="0">
                <a:latin typeface="Times New Roman"/>
                <a:cs typeface="Times New Roman"/>
              </a:rPr>
              <a:t>:= request’s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timestamp;</a:t>
            </a:r>
            <a:endParaRPr sz="2200">
              <a:latin typeface="Times New Roman"/>
              <a:cs typeface="Times New Roman"/>
            </a:endParaRPr>
          </a:p>
          <a:p>
            <a:pPr marL="437515">
              <a:lnSpc>
                <a:spcPts val="2380"/>
              </a:lnSpc>
            </a:pPr>
            <a:r>
              <a:rPr sz="2200" i="1" spc="-5" dirty="0">
                <a:latin typeface="Times New Roman"/>
                <a:cs typeface="Times New Roman"/>
              </a:rPr>
              <a:t>Wait until </a:t>
            </a:r>
            <a:r>
              <a:rPr sz="2200" spc="-5" dirty="0">
                <a:latin typeface="Times New Roman"/>
                <a:cs typeface="Times New Roman"/>
              </a:rPr>
              <a:t>(number of replies received </a:t>
            </a:r>
            <a:r>
              <a:rPr sz="2200" dirty="0">
                <a:latin typeface="Times New Roman"/>
                <a:cs typeface="Times New Roman"/>
              </a:rPr>
              <a:t>= </a:t>
            </a:r>
            <a:r>
              <a:rPr sz="2200" spc="-5" dirty="0">
                <a:latin typeface="Times New Roman"/>
                <a:cs typeface="Times New Roman"/>
              </a:rPr>
              <a:t>(</a:t>
            </a:r>
            <a:r>
              <a:rPr sz="2200" i="1" spc="-5" dirty="0">
                <a:latin typeface="Times New Roman"/>
                <a:cs typeface="Times New Roman"/>
              </a:rPr>
              <a:t>N </a:t>
            </a:r>
            <a:r>
              <a:rPr sz="2200" dirty="0">
                <a:latin typeface="Times New Roman"/>
                <a:cs typeface="Times New Roman"/>
              </a:rPr>
              <a:t>–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1));</a:t>
            </a:r>
            <a:endParaRPr sz="2200">
              <a:latin typeface="Times New Roman"/>
              <a:cs typeface="Times New Roman"/>
            </a:endParaRPr>
          </a:p>
          <a:p>
            <a:pPr marL="437515">
              <a:lnSpc>
                <a:spcPts val="2510"/>
              </a:lnSpc>
            </a:pPr>
            <a:r>
              <a:rPr sz="2200" i="1" spc="-5" dirty="0">
                <a:latin typeface="Times New Roman"/>
                <a:cs typeface="Times New Roman"/>
              </a:rPr>
              <a:t>state </a:t>
            </a:r>
            <a:r>
              <a:rPr sz="2200" dirty="0">
                <a:latin typeface="Times New Roman"/>
                <a:cs typeface="Times New Roman"/>
              </a:rPr>
              <a:t>:=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HELD;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620"/>
              </a:lnSpc>
              <a:spcBef>
                <a:spcPts val="2030"/>
              </a:spcBef>
            </a:pPr>
            <a:r>
              <a:rPr sz="2200" i="1" spc="-5" dirty="0">
                <a:latin typeface="Times New Roman"/>
                <a:cs typeface="Times New Roman"/>
              </a:rPr>
              <a:t>On receipt of </a:t>
            </a:r>
            <a:r>
              <a:rPr sz="2200" i="1" dirty="0">
                <a:latin typeface="Times New Roman"/>
                <a:cs typeface="Times New Roman"/>
              </a:rPr>
              <a:t>a </a:t>
            </a:r>
            <a:r>
              <a:rPr sz="2200" i="1" spc="-5" dirty="0">
                <a:latin typeface="Times New Roman"/>
                <a:cs typeface="Times New Roman"/>
              </a:rPr>
              <a:t>request </a:t>
            </a:r>
            <a:r>
              <a:rPr sz="2200" i="1" dirty="0">
                <a:latin typeface="Times New Roman"/>
                <a:cs typeface="Times New Roman"/>
              </a:rPr>
              <a:t>&lt;T</a:t>
            </a:r>
            <a:r>
              <a:rPr sz="2100" i="1" baseline="-21825" dirty="0">
                <a:latin typeface="Times New Roman"/>
                <a:cs typeface="Times New Roman"/>
              </a:rPr>
              <a:t>i</a:t>
            </a:r>
            <a:r>
              <a:rPr sz="2200" i="1" dirty="0">
                <a:latin typeface="Times New Roman"/>
                <a:cs typeface="Times New Roman"/>
              </a:rPr>
              <a:t>, p</a:t>
            </a:r>
            <a:r>
              <a:rPr sz="2100" i="1" baseline="-21825" dirty="0">
                <a:latin typeface="Times New Roman"/>
                <a:cs typeface="Times New Roman"/>
              </a:rPr>
              <a:t>i</a:t>
            </a:r>
            <a:r>
              <a:rPr sz="2200" i="1" dirty="0">
                <a:latin typeface="Times New Roman"/>
                <a:cs typeface="Times New Roman"/>
              </a:rPr>
              <a:t>&gt; </a:t>
            </a:r>
            <a:r>
              <a:rPr sz="2200" i="1" spc="-5" dirty="0">
                <a:latin typeface="Times New Roman"/>
                <a:cs typeface="Times New Roman"/>
              </a:rPr>
              <a:t>at </a:t>
            </a:r>
            <a:r>
              <a:rPr sz="2200" i="1" spc="5" dirty="0">
                <a:latin typeface="Times New Roman"/>
                <a:cs typeface="Times New Roman"/>
              </a:rPr>
              <a:t>p</a:t>
            </a:r>
            <a:r>
              <a:rPr sz="2100" i="1" spc="7" baseline="-21825" dirty="0">
                <a:latin typeface="Times New Roman"/>
                <a:cs typeface="Times New Roman"/>
              </a:rPr>
              <a:t>j </a:t>
            </a:r>
            <a:r>
              <a:rPr sz="2200" i="1" spc="-5" dirty="0">
                <a:latin typeface="Times New Roman"/>
                <a:cs typeface="Times New Roman"/>
              </a:rPr>
              <a:t>(i </a:t>
            </a:r>
            <a:r>
              <a:rPr sz="2300" i="1" spc="-100" dirty="0">
                <a:latin typeface="PMingLiU"/>
                <a:cs typeface="PMingLiU"/>
              </a:rPr>
              <a:t>≠</a:t>
            </a:r>
            <a:r>
              <a:rPr sz="2300" i="1" spc="-225" dirty="0">
                <a:latin typeface="PMingLiU"/>
                <a:cs typeface="PMingLiU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j)</a:t>
            </a:r>
            <a:endParaRPr sz="2200">
              <a:latin typeface="Times New Roman"/>
              <a:cs typeface="Times New Roman"/>
            </a:endParaRPr>
          </a:p>
          <a:p>
            <a:pPr marL="437515" marR="1340485">
              <a:lnSpc>
                <a:spcPts val="2380"/>
              </a:lnSpc>
              <a:spcBef>
                <a:spcPts val="160"/>
              </a:spcBef>
              <a:tabLst>
                <a:tab pos="731520" algn="l"/>
              </a:tabLst>
            </a:pPr>
            <a:r>
              <a:rPr sz="2200" i="1" spc="-5" dirty="0">
                <a:latin typeface="Times New Roman"/>
                <a:cs typeface="Times New Roman"/>
              </a:rPr>
              <a:t>if	</a:t>
            </a:r>
            <a:r>
              <a:rPr sz="2200" spc="-5" dirty="0">
                <a:latin typeface="Times New Roman"/>
                <a:cs typeface="Times New Roman"/>
              </a:rPr>
              <a:t>(</a:t>
            </a:r>
            <a:r>
              <a:rPr sz="2200" i="1" spc="-5" dirty="0">
                <a:latin typeface="Times New Roman"/>
                <a:cs typeface="Times New Roman"/>
              </a:rPr>
              <a:t>state </a:t>
            </a:r>
            <a:r>
              <a:rPr sz="2200" dirty="0">
                <a:latin typeface="Times New Roman"/>
                <a:cs typeface="Times New Roman"/>
              </a:rPr>
              <a:t>= HELD or </a:t>
            </a:r>
            <a:r>
              <a:rPr sz="2200" spc="-5" dirty="0">
                <a:latin typeface="Times New Roman"/>
                <a:cs typeface="Times New Roman"/>
              </a:rPr>
              <a:t>(</a:t>
            </a:r>
            <a:r>
              <a:rPr sz="2200" i="1" spc="-5" dirty="0">
                <a:latin typeface="Times New Roman"/>
                <a:cs typeface="Times New Roman"/>
              </a:rPr>
              <a:t>state </a:t>
            </a:r>
            <a:r>
              <a:rPr sz="2200" dirty="0">
                <a:latin typeface="Times New Roman"/>
                <a:cs typeface="Times New Roman"/>
              </a:rPr>
              <a:t>= WANTED </a:t>
            </a:r>
            <a:r>
              <a:rPr sz="2200" i="1" dirty="0">
                <a:latin typeface="Times New Roman"/>
                <a:cs typeface="Times New Roman"/>
              </a:rPr>
              <a:t>and </a:t>
            </a:r>
            <a:r>
              <a:rPr sz="2200" spc="-5" dirty="0">
                <a:latin typeface="Times New Roman"/>
                <a:cs typeface="Times New Roman"/>
              </a:rPr>
              <a:t>(</a:t>
            </a:r>
            <a:r>
              <a:rPr sz="2200" i="1" spc="-5" dirty="0">
                <a:latin typeface="Times New Roman"/>
                <a:cs typeface="Times New Roman"/>
              </a:rPr>
              <a:t>T</a:t>
            </a:r>
            <a:r>
              <a:rPr sz="2200" spc="-5" dirty="0">
                <a:latin typeface="Times New Roman"/>
                <a:cs typeface="Times New Roman"/>
              </a:rPr>
              <a:t>, </a:t>
            </a:r>
            <a:r>
              <a:rPr sz="2200" i="1" dirty="0">
                <a:latin typeface="Times New Roman"/>
                <a:cs typeface="Times New Roman"/>
              </a:rPr>
              <a:t>p</a:t>
            </a:r>
            <a:r>
              <a:rPr sz="2100" i="1" baseline="-21825" dirty="0">
                <a:latin typeface="Times New Roman"/>
                <a:cs typeface="Times New Roman"/>
              </a:rPr>
              <a:t>j</a:t>
            </a:r>
            <a:r>
              <a:rPr sz="2200" dirty="0">
                <a:latin typeface="Times New Roman"/>
                <a:cs typeface="Times New Roman"/>
              </a:rPr>
              <a:t>) &lt; </a:t>
            </a:r>
            <a:r>
              <a:rPr sz="2200" spc="-5" dirty="0">
                <a:latin typeface="Times New Roman"/>
                <a:cs typeface="Times New Roman"/>
              </a:rPr>
              <a:t>(</a:t>
            </a:r>
            <a:r>
              <a:rPr sz="2200" i="1" spc="-5" dirty="0">
                <a:latin typeface="Times New Roman"/>
                <a:cs typeface="Times New Roman"/>
              </a:rPr>
              <a:t>T</a:t>
            </a:r>
            <a:r>
              <a:rPr sz="2100" i="1" spc="-7" baseline="-21825" dirty="0">
                <a:latin typeface="Times New Roman"/>
                <a:cs typeface="Times New Roman"/>
              </a:rPr>
              <a:t>i</a:t>
            </a:r>
            <a:r>
              <a:rPr sz="2200" spc="-5" dirty="0">
                <a:latin typeface="Times New Roman"/>
                <a:cs typeface="Times New Roman"/>
              </a:rPr>
              <a:t>, </a:t>
            </a:r>
            <a:r>
              <a:rPr sz="2200" i="1" spc="-5" dirty="0">
                <a:latin typeface="Times New Roman"/>
                <a:cs typeface="Times New Roman"/>
              </a:rPr>
              <a:t>p</a:t>
            </a:r>
            <a:r>
              <a:rPr sz="2100" i="1" spc="-7" baseline="-21825" dirty="0">
                <a:latin typeface="Times New Roman"/>
                <a:cs typeface="Times New Roman"/>
              </a:rPr>
              <a:t>i</a:t>
            </a:r>
            <a:r>
              <a:rPr sz="2200" spc="-5" dirty="0">
                <a:latin typeface="Times New Roman"/>
                <a:cs typeface="Times New Roman"/>
              </a:rPr>
              <a:t>)))  </a:t>
            </a:r>
            <a:r>
              <a:rPr sz="2200" i="1" spc="-5" dirty="0">
                <a:latin typeface="Times New Roman"/>
                <a:cs typeface="Times New Roman"/>
              </a:rPr>
              <a:t>then</a:t>
            </a:r>
            <a:endParaRPr sz="2200">
              <a:latin typeface="Times New Roman"/>
              <a:cs typeface="Times New Roman"/>
            </a:endParaRPr>
          </a:p>
          <a:p>
            <a:pPr marL="848360">
              <a:lnSpc>
                <a:spcPts val="2220"/>
              </a:lnSpc>
            </a:pPr>
            <a:r>
              <a:rPr sz="2200" dirty="0">
                <a:latin typeface="Times New Roman"/>
                <a:cs typeface="Times New Roman"/>
              </a:rPr>
              <a:t>queue </a:t>
            </a:r>
            <a:r>
              <a:rPr sz="2200" i="1" spc="-5" dirty="0">
                <a:latin typeface="Times New Roman"/>
                <a:cs typeface="Times New Roman"/>
              </a:rPr>
              <a:t>request </a:t>
            </a:r>
            <a:r>
              <a:rPr sz="2200" spc="-5" dirty="0">
                <a:latin typeface="Times New Roman"/>
                <a:cs typeface="Times New Roman"/>
              </a:rPr>
              <a:t>from </a:t>
            </a:r>
            <a:r>
              <a:rPr sz="2200" i="1" spc="5" dirty="0">
                <a:latin typeface="Times New Roman"/>
                <a:cs typeface="Times New Roman"/>
              </a:rPr>
              <a:t>p</a:t>
            </a:r>
            <a:r>
              <a:rPr sz="2100" i="1" spc="7" baseline="-21825" dirty="0">
                <a:latin typeface="Times New Roman"/>
                <a:cs typeface="Times New Roman"/>
              </a:rPr>
              <a:t>i </a:t>
            </a:r>
            <a:r>
              <a:rPr sz="2200" spc="-5" dirty="0">
                <a:latin typeface="Times New Roman"/>
                <a:cs typeface="Times New Roman"/>
              </a:rPr>
              <a:t>without</a:t>
            </a:r>
            <a:r>
              <a:rPr sz="2200" spc="-1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replying;</a:t>
            </a:r>
            <a:endParaRPr sz="2200">
              <a:latin typeface="Times New Roman"/>
              <a:cs typeface="Times New Roman"/>
            </a:endParaRPr>
          </a:p>
          <a:p>
            <a:pPr marL="437515">
              <a:lnSpc>
                <a:spcPts val="2380"/>
              </a:lnSpc>
            </a:pPr>
            <a:r>
              <a:rPr sz="2200" i="1" spc="-5" dirty="0">
                <a:latin typeface="Times New Roman"/>
                <a:cs typeface="Times New Roman"/>
              </a:rPr>
              <a:t>else</a:t>
            </a:r>
            <a:endParaRPr sz="2200">
              <a:latin typeface="Times New Roman"/>
              <a:cs typeface="Times New Roman"/>
            </a:endParaRPr>
          </a:p>
          <a:p>
            <a:pPr marL="437515" marR="5165725" indent="410209">
              <a:lnSpc>
                <a:spcPts val="2380"/>
              </a:lnSpc>
              <a:spcBef>
                <a:spcPts val="165"/>
              </a:spcBef>
            </a:pPr>
            <a:r>
              <a:rPr sz="2200" spc="-5" dirty="0">
                <a:latin typeface="Times New Roman"/>
                <a:cs typeface="Times New Roman"/>
              </a:rPr>
              <a:t>reply immediately to </a:t>
            </a:r>
            <a:r>
              <a:rPr sz="2200" i="1" dirty="0">
                <a:latin typeface="Times New Roman"/>
                <a:cs typeface="Times New Roman"/>
              </a:rPr>
              <a:t>p</a:t>
            </a:r>
            <a:r>
              <a:rPr sz="2100" i="1" baseline="-2182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;  end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if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220"/>
              </a:lnSpc>
            </a:pPr>
            <a:r>
              <a:rPr sz="2200" i="1" spc="-5" dirty="0">
                <a:latin typeface="Times New Roman"/>
                <a:cs typeface="Times New Roman"/>
              </a:rPr>
              <a:t>To exit the critical</a:t>
            </a:r>
            <a:r>
              <a:rPr sz="2200" i="1" spc="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section</a:t>
            </a:r>
            <a:endParaRPr sz="2200">
              <a:latin typeface="Times New Roman"/>
              <a:cs typeface="Times New Roman"/>
            </a:endParaRPr>
          </a:p>
          <a:p>
            <a:pPr marL="437515">
              <a:lnSpc>
                <a:spcPts val="2385"/>
              </a:lnSpc>
            </a:pPr>
            <a:r>
              <a:rPr sz="2200" i="1" spc="-5" dirty="0">
                <a:latin typeface="Times New Roman"/>
                <a:cs typeface="Times New Roman"/>
              </a:rPr>
              <a:t>state </a:t>
            </a:r>
            <a:r>
              <a:rPr sz="2200" dirty="0">
                <a:latin typeface="Times New Roman"/>
                <a:cs typeface="Times New Roman"/>
              </a:rPr>
              <a:t>:=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RELEASED;</a:t>
            </a:r>
            <a:endParaRPr sz="2200">
              <a:latin typeface="Times New Roman"/>
              <a:cs typeface="Times New Roman"/>
            </a:endParaRPr>
          </a:p>
          <a:p>
            <a:pPr marL="437515">
              <a:lnSpc>
                <a:spcPts val="2510"/>
              </a:lnSpc>
            </a:pPr>
            <a:r>
              <a:rPr sz="2200" spc="-5" dirty="0">
                <a:latin typeface="Times New Roman"/>
                <a:cs typeface="Times New Roman"/>
              </a:rPr>
              <a:t>reply </a:t>
            </a:r>
            <a:r>
              <a:rPr sz="2200" dirty="0">
                <a:latin typeface="Times New Roman"/>
                <a:cs typeface="Times New Roman"/>
              </a:rPr>
              <a:t>to any </a:t>
            </a:r>
            <a:r>
              <a:rPr sz="2200" spc="-5" dirty="0">
                <a:latin typeface="Times New Roman"/>
                <a:cs typeface="Times New Roman"/>
              </a:rPr>
              <a:t>queued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requests;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23801" y="1953767"/>
            <a:ext cx="161290" cy="1034415"/>
          </a:xfrm>
          <a:custGeom>
            <a:avLst/>
            <a:gdLst/>
            <a:ahLst/>
            <a:cxnLst/>
            <a:rect l="l" t="t" r="r" b="b"/>
            <a:pathLst>
              <a:path w="161289" h="1034414">
                <a:moveTo>
                  <a:pt x="0" y="0"/>
                </a:moveTo>
                <a:lnTo>
                  <a:pt x="56959" y="25336"/>
                </a:lnTo>
                <a:lnTo>
                  <a:pt x="80772" y="86106"/>
                </a:lnTo>
                <a:lnTo>
                  <a:pt x="80772" y="430530"/>
                </a:lnTo>
                <a:lnTo>
                  <a:pt x="87058" y="464236"/>
                </a:lnTo>
                <a:lnTo>
                  <a:pt x="104203" y="491585"/>
                </a:lnTo>
                <a:lnTo>
                  <a:pt x="129635" y="509932"/>
                </a:lnTo>
                <a:lnTo>
                  <a:pt x="160782" y="516636"/>
                </a:lnTo>
                <a:lnTo>
                  <a:pt x="129635" y="523446"/>
                </a:lnTo>
                <a:lnTo>
                  <a:pt x="104203" y="541972"/>
                </a:lnTo>
                <a:lnTo>
                  <a:pt x="87058" y="569356"/>
                </a:lnTo>
                <a:lnTo>
                  <a:pt x="80772" y="602742"/>
                </a:lnTo>
                <a:lnTo>
                  <a:pt x="80772" y="947928"/>
                </a:lnTo>
                <a:lnTo>
                  <a:pt x="74366" y="981313"/>
                </a:lnTo>
                <a:lnTo>
                  <a:pt x="56959" y="1008697"/>
                </a:lnTo>
                <a:lnTo>
                  <a:pt x="31265" y="1027223"/>
                </a:lnTo>
                <a:lnTo>
                  <a:pt x="0" y="1034034"/>
                </a:lnTo>
              </a:path>
            </a:pathLst>
          </a:custGeom>
          <a:ln w="1049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84637" y="357632"/>
            <a:ext cx="872172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Figure 12.4 Ricart </a:t>
            </a:r>
            <a:r>
              <a:rPr spc="10" dirty="0"/>
              <a:t>and </a:t>
            </a:r>
            <a:r>
              <a:rPr spc="5" dirty="0"/>
              <a:t>Agrawala’s</a:t>
            </a:r>
            <a:r>
              <a:rPr spc="-30" dirty="0"/>
              <a:t> </a:t>
            </a:r>
            <a:r>
              <a:rPr spc="5" dirty="0"/>
              <a:t>algorithm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13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7923" y="357632"/>
            <a:ext cx="795274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An </a:t>
            </a:r>
            <a:r>
              <a:rPr spc="5" dirty="0"/>
              <a:t>algorithm using multicast:</a:t>
            </a:r>
            <a:r>
              <a:rPr spc="-35" dirty="0"/>
              <a:t> </a:t>
            </a:r>
            <a:r>
              <a:rPr spc="5" dirty="0"/>
              <a:t>discussion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909" y="1175636"/>
            <a:ext cx="9704705" cy="593471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04470" indent="-191770">
              <a:lnSpc>
                <a:spcPct val="100000"/>
              </a:lnSpc>
              <a:spcBef>
                <a:spcPts val="525"/>
              </a:spcBef>
              <a:buChar char="•"/>
              <a:tabLst>
                <a:tab pos="205104" algn="l"/>
              </a:tabLst>
            </a:pPr>
            <a:r>
              <a:rPr sz="3050" spc="15" dirty="0">
                <a:latin typeface="Arial"/>
                <a:cs typeface="Arial"/>
              </a:rPr>
              <a:t>Properties</a:t>
            </a:r>
            <a:endParaRPr sz="305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340"/>
              </a:spcBef>
              <a:buChar char="–"/>
              <a:tabLst>
                <a:tab pos="487045" algn="l"/>
              </a:tabLst>
            </a:pPr>
            <a:r>
              <a:rPr sz="2650" spc="-10" dirty="0">
                <a:latin typeface="Arial"/>
                <a:cs typeface="Arial"/>
              </a:rPr>
              <a:t>safety,</a:t>
            </a:r>
            <a:r>
              <a:rPr sz="2650" spc="-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why?</a:t>
            </a:r>
            <a:endParaRPr sz="265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305"/>
              </a:spcBef>
              <a:buChar char="–"/>
              <a:tabLst>
                <a:tab pos="487045" algn="l"/>
              </a:tabLst>
            </a:pPr>
            <a:r>
              <a:rPr sz="2650" spc="-5" dirty="0">
                <a:latin typeface="Arial"/>
                <a:cs typeface="Arial"/>
              </a:rPr>
              <a:t>liveness,</a:t>
            </a:r>
            <a:r>
              <a:rPr sz="2650" spc="-1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why?</a:t>
            </a:r>
            <a:endParaRPr sz="265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300"/>
              </a:spcBef>
              <a:buChar char="–"/>
              <a:tabLst>
                <a:tab pos="487045" algn="l"/>
              </a:tabLst>
            </a:pPr>
            <a:r>
              <a:rPr sz="2650" spc="-10" dirty="0">
                <a:latin typeface="Arial"/>
                <a:cs typeface="Arial"/>
              </a:rPr>
              <a:t>HB </a:t>
            </a:r>
            <a:r>
              <a:rPr sz="2650" spc="-5" dirty="0">
                <a:latin typeface="Arial"/>
                <a:cs typeface="Arial"/>
              </a:rPr>
              <a:t>ordering, why?</a:t>
            </a:r>
            <a:endParaRPr sz="2650">
              <a:latin typeface="Arial"/>
              <a:cs typeface="Arial"/>
            </a:endParaRPr>
          </a:p>
          <a:p>
            <a:pPr marL="204470" indent="-191770">
              <a:lnSpc>
                <a:spcPct val="100000"/>
              </a:lnSpc>
              <a:spcBef>
                <a:spcPts val="390"/>
              </a:spcBef>
              <a:buChar char="•"/>
              <a:tabLst>
                <a:tab pos="205104" algn="l"/>
              </a:tabLst>
            </a:pPr>
            <a:r>
              <a:rPr sz="3050" spc="15" dirty="0">
                <a:latin typeface="Arial"/>
                <a:cs typeface="Arial"/>
              </a:rPr>
              <a:t>Performance</a:t>
            </a:r>
            <a:endParaRPr sz="305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340"/>
              </a:spcBef>
              <a:buChar char="–"/>
              <a:tabLst>
                <a:tab pos="487045" algn="l"/>
              </a:tabLst>
            </a:pPr>
            <a:r>
              <a:rPr sz="2650" spc="-5" dirty="0">
                <a:latin typeface="Arial"/>
                <a:cs typeface="Arial"/>
              </a:rPr>
              <a:t>bandwidth consumption: no token keeps circulating</a:t>
            </a:r>
            <a:endParaRPr sz="2650">
              <a:latin typeface="Arial"/>
              <a:cs typeface="Arial"/>
            </a:endParaRPr>
          </a:p>
          <a:p>
            <a:pPr marL="486409" marR="5080" lvl="1" indent="-267335">
              <a:lnSpc>
                <a:spcPts val="3490"/>
              </a:lnSpc>
              <a:spcBef>
                <a:spcPts val="155"/>
              </a:spcBef>
              <a:buChar char="–"/>
              <a:tabLst>
                <a:tab pos="487045" algn="l"/>
              </a:tabLst>
            </a:pPr>
            <a:r>
              <a:rPr sz="2650" spc="-10" dirty="0">
                <a:latin typeface="Arial"/>
                <a:cs typeface="Arial"/>
              </a:rPr>
              <a:t>entry overhead: </a:t>
            </a:r>
            <a:r>
              <a:rPr sz="2650" spc="-5" dirty="0">
                <a:latin typeface="Arial"/>
                <a:cs typeface="Arial"/>
              </a:rPr>
              <a:t>2(</a:t>
            </a:r>
            <a:r>
              <a:rPr sz="2650" i="1" spc="-5" dirty="0">
                <a:latin typeface="Arial"/>
                <a:cs typeface="Arial"/>
              </a:rPr>
              <a:t>N</a:t>
            </a:r>
            <a:r>
              <a:rPr sz="2650" spc="-5" dirty="0">
                <a:latin typeface="Arial"/>
                <a:cs typeface="Arial"/>
              </a:rPr>
              <a:t>-1), </a:t>
            </a:r>
            <a:r>
              <a:rPr sz="2650" spc="-10" dirty="0">
                <a:latin typeface="Arial"/>
                <a:cs typeface="Arial"/>
              </a:rPr>
              <a:t>why? [with multicast support: </a:t>
            </a:r>
            <a:r>
              <a:rPr sz="2650" spc="-5" dirty="0">
                <a:latin typeface="Arial"/>
                <a:cs typeface="Arial"/>
              </a:rPr>
              <a:t>1 + </a:t>
            </a:r>
            <a:r>
              <a:rPr sz="2650" spc="5" dirty="0">
                <a:latin typeface="Arial"/>
                <a:cs typeface="Arial"/>
              </a:rPr>
              <a:t>(</a:t>
            </a:r>
            <a:r>
              <a:rPr sz="2650" i="1" spc="5" dirty="0">
                <a:latin typeface="Arial"/>
                <a:cs typeface="Arial"/>
              </a:rPr>
              <a:t>N </a:t>
            </a:r>
            <a:r>
              <a:rPr sz="2650" spc="-5" dirty="0">
                <a:latin typeface="Arial"/>
                <a:cs typeface="Arial"/>
              </a:rPr>
              <a:t>-  1) =</a:t>
            </a:r>
            <a:r>
              <a:rPr sz="2650" spc="-15" dirty="0">
                <a:latin typeface="Arial"/>
                <a:cs typeface="Arial"/>
              </a:rPr>
              <a:t> </a:t>
            </a:r>
            <a:r>
              <a:rPr sz="2650" i="1" spc="-5" dirty="0">
                <a:latin typeface="Arial"/>
                <a:cs typeface="Arial"/>
              </a:rPr>
              <a:t>N</a:t>
            </a:r>
            <a:r>
              <a:rPr sz="2650" spc="-5" dirty="0">
                <a:latin typeface="Arial"/>
                <a:cs typeface="Arial"/>
              </a:rPr>
              <a:t>]</a:t>
            </a:r>
            <a:endParaRPr sz="265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135"/>
              </a:spcBef>
              <a:buChar char="–"/>
              <a:tabLst>
                <a:tab pos="487045" algn="l"/>
              </a:tabLst>
            </a:pPr>
            <a:r>
              <a:rPr sz="2650" spc="-10" dirty="0">
                <a:latin typeface="Arial"/>
                <a:cs typeface="Arial"/>
              </a:rPr>
              <a:t>entry delay: delay between request and getting all</a:t>
            </a:r>
            <a:r>
              <a:rPr sz="2650" spc="11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replies</a:t>
            </a:r>
            <a:endParaRPr sz="265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305"/>
              </a:spcBef>
              <a:buChar char="–"/>
              <a:tabLst>
                <a:tab pos="487045" algn="l"/>
              </a:tabLst>
            </a:pPr>
            <a:r>
              <a:rPr sz="2650" spc="-10" dirty="0">
                <a:latin typeface="Arial"/>
                <a:cs typeface="Arial"/>
              </a:rPr>
              <a:t>exit overhead: </a:t>
            </a:r>
            <a:r>
              <a:rPr sz="2650" spc="-5" dirty="0">
                <a:latin typeface="Arial"/>
                <a:cs typeface="Arial"/>
              </a:rPr>
              <a:t>0 to </a:t>
            </a:r>
            <a:r>
              <a:rPr sz="2650" i="1" spc="-5" dirty="0">
                <a:latin typeface="Arial"/>
                <a:cs typeface="Arial"/>
              </a:rPr>
              <a:t>N</a:t>
            </a:r>
            <a:r>
              <a:rPr sz="2650" spc="-5" dirty="0">
                <a:latin typeface="Arial"/>
                <a:cs typeface="Arial"/>
              </a:rPr>
              <a:t>-1</a:t>
            </a:r>
            <a:r>
              <a:rPr sz="2650" spc="15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messages</a:t>
            </a:r>
            <a:endParaRPr sz="265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300"/>
              </a:spcBef>
              <a:buChar char="–"/>
              <a:tabLst>
                <a:tab pos="487045" algn="l"/>
              </a:tabLst>
            </a:pPr>
            <a:r>
              <a:rPr sz="2650" spc="-10" dirty="0">
                <a:latin typeface="Arial"/>
                <a:cs typeface="Arial"/>
              </a:rPr>
              <a:t>exit delay:</a:t>
            </a:r>
            <a:r>
              <a:rPr sz="2650" spc="-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none</a:t>
            </a:r>
            <a:endParaRPr sz="2650">
              <a:latin typeface="Arial"/>
              <a:cs typeface="Arial"/>
            </a:endParaRPr>
          </a:p>
          <a:p>
            <a:pPr marL="486409" marR="6350" lvl="1" indent="-267335">
              <a:lnSpc>
                <a:spcPct val="109600"/>
              </a:lnSpc>
              <a:buChar char="–"/>
              <a:tabLst>
                <a:tab pos="487045" algn="l"/>
                <a:tab pos="2983230" algn="l"/>
                <a:tab pos="4042410" algn="l"/>
                <a:tab pos="5007610" algn="l"/>
                <a:tab pos="5564505" algn="l"/>
                <a:tab pos="5914390" algn="l"/>
                <a:tab pos="7440295" algn="l"/>
                <a:tab pos="8275955" algn="l"/>
                <a:tab pos="8961755" algn="l"/>
              </a:tabLst>
            </a:pPr>
            <a:r>
              <a:rPr sz="2650" spc="-5" dirty="0">
                <a:latin typeface="Arial"/>
                <a:cs typeface="Arial"/>
              </a:rPr>
              <a:t>synchronization	delay:	delay	f</a:t>
            </a:r>
            <a:r>
              <a:rPr sz="2650" dirty="0">
                <a:latin typeface="Arial"/>
                <a:cs typeface="Arial"/>
              </a:rPr>
              <a:t>o</a:t>
            </a:r>
            <a:r>
              <a:rPr sz="2650" spc="-5" dirty="0">
                <a:latin typeface="Arial"/>
                <a:cs typeface="Arial"/>
              </a:rPr>
              <a:t>r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5" dirty="0">
                <a:latin typeface="Arial"/>
                <a:cs typeface="Arial"/>
              </a:rPr>
              <a:t>1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messag</a:t>
            </a:r>
            <a:r>
              <a:rPr sz="2650" spc="-5" dirty="0">
                <a:latin typeface="Arial"/>
                <a:cs typeface="Arial"/>
              </a:rPr>
              <a:t>e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(on</a:t>
            </a:r>
            <a:r>
              <a:rPr sz="2650" spc="-5" dirty="0">
                <a:latin typeface="Arial"/>
                <a:cs typeface="Arial"/>
              </a:rPr>
              <a:t>e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las</a:t>
            </a:r>
            <a:r>
              <a:rPr sz="2650" spc="-5" dirty="0">
                <a:latin typeface="Arial"/>
                <a:cs typeface="Arial"/>
              </a:rPr>
              <a:t>t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reply  from the previous</a:t>
            </a:r>
            <a:r>
              <a:rPr sz="265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holder)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47864" y="7169148"/>
            <a:ext cx="24384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-5" dirty="0">
                <a:latin typeface="Arial"/>
                <a:cs typeface="Arial"/>
              </a:rPr>
              <a:t>14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4169" y="357632"/>
            <a:ext cx="554291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Maekawa’s </a:t>
            </a:r>
            <a:r>
              <a:rPr spc="5" dirty="0"/>
              <a:t>voting</a:t>
            </a:r>
            <a:r>
              <a:rPr spc="-60" dirty="0"/>
              <a:t> </a:t>
            </a:r>
            <a:r>
              <a:rPr spc="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3909" y="1175403"/>
            <a:ext cx="9782810" cy="583438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650" spc="-10" dirty="0">
                <a:latin typeface="Arial"/>
                <a:cs typeface="Arial"/>
              </a:rPr>
              <a:t>•Observation: not all peers </a:t>
            </a:r>
            <a:r>
              <a:rPr sz="2650" spc="-5" dirty="0">
                <a:latin typeface="Arial"/>
                <a:cs typeface="Arial"/>
              </a:rPr>
              <a:t>to </a:t>
            </a:r>
            <a:r>
              <a:rPr sz="2650" spc="-10" dirty="0">
                <a:latin typeface="Arial"/>
                <a:cs typeface="Arial"/>
              </a:rPr>
              <a:t>grant </a:t>
            </a:r>
            <a:r>
              <a:rPr sz="2650" spc="-5" dirty="0">
                <a:latin typeface="Arial"/>
                <a:cs typeface="Arial"/>
              </a:rPr>
              <a:t>it</a:t>
            </a:r>
            <a:r>
              <a:rPr sz="2650" spc="2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access</a:t>
            </a:r>
            <a:endParaRPr sz="2650">
              <a:latin typeface="Arial"/>
              <a:cs typeface="Arial"/>
            </a:endParaRPr>
          </a:p>
          <a:p>
            <a:pPr marL="292100" indent="-266065">
              <a:lnSpc>
                <a:spcPct val="100000"/>
              </a:lnSpc>
              <a:spcBef>
                <a:spcPts val="180"/>
              </a:spcBef>
              <a:buChar char="–"/>
              <a:tabLst>
                <a:tab pos="292735" algn="l"/>
              </a:tabLst>
            </a:pPr>
            <a:r>
              <a:rPr sz="2200" spc="-5" dirty="0">
                <a:latin typeface="Arial"/>
                <a:cs typeface="Arial"/>
              </a:rPr>
              <a:t>Only </a:t>
            </a:r>
            <a:r>
              <a:rPr sz="2200" dirty="0">
                <a:latin typeface="Arial"/>
                <a:cs typeface="Arial"/>
              </a:rPr>
              <a:t>obtain permission from subsets, </a:t>
            </a:r>
            <a:r>
              <a:rPr sz="2200" spc="-5" dirty="0">
                <a:latin typeface="Arial"/>
                <a:cs typeface="Arial"/>
              </a:rPr>
              <a:t>overlapped by any two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processes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650" spc="-5" dirty="0">
                <a:latin typeface="Arial"/>
                <a:cs typeface="Arial"/>
              </a:rPr>
              <a:t>•Maekawa’s approach</a:t>
            </a:r>
            <a:endParaRPr sz="2650">
              <a:latin typeface="Arial"/>
              <a:cs typeface="Arial"/>
            </a:endParaRPr>
          </a:p>
          <a:p>
            <a:pPr marL="292100" indent="-266065">
              <a:lnSpc>
                <a:spcPct val="100000"/>
              </a:lnSpc>
              <a:spcBef>
                <a:spcPts val="180"/>
              </a:spcBef>
              <a:buChar char="–"/>
              <a:tabLst>
                <a:tab pos="292735" algn="l"/>
              </a:tabLst>
            </a:pPr>
            <a:r>
              <a:rPr sz="2200" spc="-5" dirty="0">
                <a:latin typeface="Arial"/>
                <a:cs typeface="Arial"/>
              </a:rPr>
              <a:t>subsets Vi,Vj for process Pi, Pj</a:t>
            </a:r>
            <a:endParaRPr sz="2200">
              <a:latin typeface="Arial"/>
              <a:cs typeface="Arial"/>
            </a:endParaRPr>
          </a:p>
          <a:p>
            <a:pPr marL="491490" lvl="1" indent="-196850">
              <a:lnSpc>
                <a:spcPct val="100000"/>
              </a:lnSpc>
              <a:spcBef>
                <a:spcPts val="180"/>
              </a:spcBef>
              <a:buChar char="•"/>
              <a:tabLst>
                <a:tab pos="492125" algn="l"/>
              </a:tabLst>
            </a:pPr>
            <a:r>
              <a:rPr sz="1950" spc="15" dirty="0">
                <a:latin typeface="Arial"/>
                <a:cs typeface="Arial"/>
              </a:rPr>
              <a:t>Pi </a:t>
            </a:r>
            <a:r>
              <a:rPr sz="1950" spc="10" dirty="0">
                <a:latin typeface="Symbol"/>
                <a:cs typeface="Symbol"/>
              </a:rPr>
              <a:t></a:t>
            </a:r>
            <a:r>
              <a:rPr sz="1950" spc="10" dirty="0">
                <a:latin typeface="Arial"/>
                <a:cs typeface="Arial"/>
              </a:rPr>
              <a:t>Vi, Pj </a:t>
            </a:r>
            <a:r>
              <a:rPr sz="1950" spc="25" dirty="0">
                <a:latin typeface="Symbol"/>
                <a:cs typeface="Symbol"/>
              </a:rPr>
              <a:t></a:t>
            </a:r>
            <a:r>
              <a:rPr sz="1950" spc="40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Arial"/>
                <a:cs typeface="Arial"/>
              </a:rPr>
              <a:t>Vj</a:t>
            </a:r>
            <a:endParaRPr sz="1950">
              <a:latin typeface="Arial"/>
              <a:cs typeface="Arial"/>
            </a:endParaRPr>
          </a:p>
          <a:p>
            <a:pPr marL="491490" lvl="1" indent="-196850">
              <a:lnSpc>
                <a:spcPct val="100000"/>
              </a:lnSpc>
              <a:spcBef>
                <a:spcPts val="170"/>
              </a:spcBef>
              <a:buChar char="•"/>
              <a:tabLst>
                <a:tab pos="492125" algn="l"/>
              </a:tabLst>
            </a:pPr>
            <a:r>
              <a:rPr sz="1950" spc="15" dirty="0">
                <a:latin typeface="Arial"/>
                <a:cs typeface="Arial"/>
              </a:rPr>
              <a:t>Vi </a:t>
            </a:r>
            <a:r>
              <a:rPr sz="1950" spc="25" dirty="0">
                <a:latin typeface="Symbol"/>
                <a:cs typeface="Symbol"/>
              </a:rPr>
              <a:t></a:t>
            </a:r>
            <a:r>
              <a:rPr sz="1950" spc="2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Arial"/>
                <a:cs typeface="Arial"/>
              </a:rPr>
              <a:t>Vj </a:t>
            </a:r>
            <a:r>
              <a:rPr sz="1950" spc="15" dirty="0">
                <a:latin typeface="Symbol"/>
                <a:cs typeface="Symbol"/>
              </a:rPr>
              <a:t>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Symbol"/>
                <a:cs typeface="Symbol"/>
              </a:rPr>
              <a:t></a:t>
            </a:r>
            <a:r>
              <a:rPr sz="1950" spc="15" dirty="0">
                <a:latin typeface="Arial"/>
                <a:cs typeface="Arial"/>
              </a:rPr>
              <a:t>, </a:t>
            </a:r>
            <a:r>
              <a:rPr sz="1950" spc="10" dirty="0">
                <a:latin typeface="Arial"/>
                <a:cs typeface="Arial"/>
              </a:rPr>
              <a:t>there is at least </a:t>
            </a:r>
            <a:r>
              <a:rPr sz="1950" spc="15" dirty="0">
                <a:latin typeface="Arial"/>
                <a:cs typeface="Arial"/>
              </a:rPr>
              <a:t>one common</a:t>
            </a:r>
            <a:r>
              <a:rPr sz="1950" spc="30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member</a:t>
            </a:r>
            <a:endParaRPr sz="1950">
              <a:latin typeface="Arial"/>
              <a:cs typeface="Arial"/>
            </a:endParaRPr>
          </a:p>
          <a:p>
            <a:pPr marL="491490" lvl="1" indent="-196850">
              <a:lnSpc>
                <a:spcPct val="100000"/>
              </a:lnSpc>
              <a:spcBef>
                <a:spcPts val="140"/>
              </a:spcBef>
              <a:buChar char="•"/>
              <a:tabLst>
                <a:tab pos="492125" algn="l"/>
              </a:tabLst>
            </a:pPr>
            <a:r>
              <a:rPr sz="1950" spc="10" dirty="0">
                <a:latin typeface="Arial"/>
                <a:cs typeface="Arial"/>
              </a:rPr>
              <a:t>subset |Vi|=K, to </a:t>
            </a:r>
            <a:r>
              <a:rPr sz="1950" spc="15" dirty="0">
                <a:latin typeface="Arial"/>
                <a:cs typeface="Arial"/>
              </a:rPr>
              <a:t>be </a:t>
            </a:r>
            <a:r>
              <a:rPr sz="1950" spc="5" dirty="0">
                <a:latin typeface="Arial"/>
                <a:cs typeface="Arial"/>
              </a:rPr>
              <a:t>fair, </a:t>
            </a:r>
            <a:r>
              <a:rPr sz="1950" spc="15" dirty="0">
                <a:latin typeface="Arial"/>
                <a:cs typeface="Arial"/>
              </a:rPr>
              <a:t>each </a:t>
            </a:r>
            <a:r>
              <a:rPr sz="1950" spc="10" dirty="0">
                <a:latin typeface="Arial"/>
                <a:cs typeface="Arial"/>
              </a:rPr>
              <a:t>process should </a:t>
            </a:r>
            <a:r>
              <a:rPr sz="1950" spc="15" dirty="0">
                <a:latin typeface="Arial"/>
                <a:cs typeface="Arial"/>
              </a:rPr>
              <a:t>have </a:t>
            </a:r>
            <a:r>
              <a:rPr sz="1950" spc="10" dirty="0">
                <a:latin typeface="Arial"/>
                <a:cs typeface="Arial"/>
              </a:rPr>
              <a:t>the </a:t>
            </a:r>
            <a:r>
              <a:rPr sz="1950" spc="15" dirty="0">
                <a:latin typeface="Arial"/>
                <a:cs typeface="Arial"/>
              </a:rPr>
              <a:t>same</a:t>
            </a:r>
            <a:r>
              <a:rPr sz="1950" spc="-10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size</a:t>
            </a:r>
            <a:endParaRPr sz="1950">
              <a:latin typeface="Arial"/>
              <a:cs typeface="Arial"/>
            </a:endParaRPr>
          </a:p>
          <a:p>
            <a:pPr marL="292100" indent="-266065">
              <a:lnSpc>
                <a:spcPct val="100000"/>
              </a:lnSpc>
              <a:spcBef>
                <a:spcPts val="150"/>
              </a:spcBef>
              <a:buChar char="–"/>
              <a:tabLst>
                <a:tab pos="292735" algn="l"/>
              </a:tabLst>
            </a:pPr>
            <a:r>
              <a:rPr sz="2200" dirty="0">
                <a:latin typeface="Arial"/>
                <a:cs typeface="Arial"/>
              </a:rPr>
              <a:t>Pi </a:t>
            </a:r>
            <a:r>
              <a:rPr sz="2200" spc="-5" dirty="0">
                <a:latin typeface="Arial"/>
                <a:cs typeface="Arial"/>
              </a:rPr>
              <a:t>cannot enter the critical section </a:t>
            </a:r>
            <a:r>
              <a:rPr sz="2200" dirty="0">
                <a:latin typeface="Arial"/>
                <a:cs typeface="Arial"/>
              </a:rPr>
              <a:t>until it has received all K </a:t>
            </a:r>
            <a:r>
              <a:rPr sz="2200" spc="-5" dirty="0">
                <a:latin typeface="Arial"/>
                <a:cs typeface="Arial"/>
              </a:rPr>
              <a:t>reply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messages</a:t>
            </a:r>
            <a:endParaRPr sz="2200">
              <a:latin typeface="Arial"/>
              <a:cs typeface="Arial"/>
            </a:endParaRPr>
          </a:p>
          <a:p>
            <a:pPr marL="292100" indent="-266065">
              <a:lnSpc>
                <a:spcPct val="100000"/>
              </a:lnSpc>
              <a:spcBef>
                <a:spcPts val="145"/>
              </a:spcBef>
              <a:buChar char="–"/>
              <a:tabLst>
                <a:tab pos="292735" algn="l"/>
              </a:tabLst>
            </a:pPr>
            <a:r>
              <a:rPr sz="2200" spc="-5" dirty="0">
                <a:latin typeface="Arial"/>
                <a:cs typeface="Arial"/>
              </a:rPr>
              <a:t>Choose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subset</a:t>
            </a:r>
            <a:endParaRPr sz="2200">
              <a:latin typeface="Arial"/>
              <a:cs typeface="Arial"/>
            </a:endParaRPr>
          </a:p>
          <a:p>
            <a:pPr marL="491490" marR="5080" lvl="1" indent="-196850">
              <a:lnSpc>
                <a:spcPct val="106200"/>
              </a:lnSpc>
              <a:spcBef>
                <a:spcPts val="30"/>
              </a:spcBef>
              <a:buChar char="•"/>
              <a:tabLst>
                <a:tab pos="492125" algn="l"/>
              </a:tabLst>
            </a:pPr>
            <a:r>
              <a:rPr sz="1950" spc="10" dirty="0">
                <a:latin typeface="Arial"/>
                <a:cs typeface="Arial"/>
              </a:rPr>
              <a:t>Simple </a:t>
            </a:r>
            <a:r>
              <a:rPr sz="1950" spc="15" dirty="0">
                <a:latin typeface="Arial"/>
                <a:cs typeface="Arial"/>
              </a:rPr>
              <a:t>way </a:t>
            </a:r>
            <a:r>
              <a:rPr sz="1950" spc="10" dirty="0">
                <a:latin typeface="Arial"/>
                <a:cs typeface="Arial"/>
              </a:rPr>
              <a:t>(2</a:t>
            </a:r>
            <a:r>
              <a:rPr sz="1950" spc="10" dirty="0">
                <a:latin typeface="Symbol"/>
                <a:cs typeface="Symbol"/>
              </a:rPr>
              <a:t></a:t>
            </a:r>
            <a:r>
              <a:rPr sz="1950" spc="10" dirty="0">
                <a:latin typeface="Arial"/>
                <a:cs typeface="Arial"/>
              </a:rPr>
              <a:t>N): place processes in </a:t>
            </a:r>
            <a:r>
              <a:rPr sz="1950" spc="15" dirty="0">
                <a:latin typeface="Arial"/>
                <a:cs typeface="Arial"/>
              </a:rPr>
              <a:t>a </a:t>
            </a:r>
            <a:r>
              <a:rPr sz="1950" spc="20" dirty="0">
                <a:latin typeface="Symbol"/>
                <a:cs typeface="Symbol"/>
              </a:rPr>
              <a:t></a:t>
            </a:r>
            <a:r>
              <a:rPr sz="1950" spc="20" dirty="0">
                <a:latin typeface="Arial"/>
                <a:cs typeface="Arial"/>
              </a:rPr>
              <a:t>N </a:t>
            </a:r>
            <a:r>
              <a:rPr sz="1950" spc="15" dirty="0">
                <a:latin typeface="Arial"/>
                <a:cs typeface="Arial"/>
              </a:rPr>
              <a:t>by </a:t>
            </a:r>
            <a:r>
              <a:rPr sz="1950" spc="20" dirty="0">
                <a:latin typeface="Symbol"/>
                <a:cs typeface="Symbol"/>
              </a:rPr>
              <a:t></a:t>
            </a:r>
            <a:r>
              <a:rPr sz="1950" spc="20" dirty="0">
                <a:latin typeface="Arial"/>
                <a:cs typeface="Arial"/>
              </a:rPr>
              <a:t>N </a:t>
            </a:r>
            <a:r>
              <a:rPr sz="1950" spc="10" dirty="0">
                <a:latin typeface="Arial"/>
                <a:cs typeface="Arial"/>
              </a:rPr>
              <a:t>matrix </a:t>
            </a:r>
            <a:r>
              <a:rPr sz="1950" spc="15" dirty="0">
                <a:latin typeface="Arial"/>
                <a:cs typeface="Arial"/>
              </a:rPr>
              <a:t>and </a:t>
            </a:r>
            <a:r>
              <a:rPr sz="1950" spc="5" dirty="0">
                <a:latin typeface="Arial"/>
                <a:cs typeface="Arial"/>
              </a:rPr>
              <a:t>let </a:t>
            </a:r>
            <a:r>
              <a:rPr sz="1950" spc="10" dirty="0">
                <a:latin typeface="Arial"/>
                <a:cs typeface="Arial"/>
              </a:rPr>
              <a:t>Vi </a:t>
            </a:r>
            <a:r>
              <a:rPr sz="1950" spc="15" dirty="0">
                <a:latin typeface="Arial"/>
                <a:cs typeface="Arial"/>
              </a:rPr>
              <a:t>be </a:t>
            </a:r>
            <a:r>
              <a:rPr sz="1950" spc="10" dirty="0">
                <a:latin typeface="Arial"/>
                <a:cs typeface="Arial"/>
              </a:rPr>
              <a:t>the union of  the </a:t>
            </a:r>
            <a:r>
              <a:rPr sz="1950" spc="15" dirty="0">
                <a:latin typeface="Arial"/>
                <a:cs typeface="Arial"/>
              </a:rPr>
              <a:t>row and column </a:t>
            </a:r>
            <a:r>
              <a:rPr sz="1950" spc="10" dirty="0">
                <a:latin typeface="Arial"/>
                <a:cs typeface="Arial"/>
              </a:rPr>
              <a:t>containing</a:t>
            </a:r>
            <a:r>
              <a:rPr sz="1950" spc="-3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Pi</a:t>
            </a:r>
            <a:endParaRPr sz="1950">
              <a:latin typeface="Arial"/>
              <a:cs typeface="Arial"/>
            </a:endParaRPr>
          </a:p>
          <a:p>
            <a:pPr marL="491490" lvl="1" indent="-197485">
              <a:lnSpc>
                <a:spcPct val="100000"/>
              </a:lnSpc>
              <a:spcBef>
                <a:spcPts val="195"/>
              </a:spcBef>
              <a:buChar char="•"/>
              <a:tabLst>
                <a:tab pos="492125" algn="l"/>
              </a:tabLst>
            </a:pPr>
            <a:r>
              <a:rPr sz="1950" spc="10" dirty="0">
                <a:latin typeface="Arial"/>
                <a:cs typeface="Arial"/>
              </a:rPr>
              <a:t>Optimal (</a:t>
            </a:r>
            <a:r>
              <a:rPr sz="1950" spc="10" dirty="0">
                <a:latin typeface="Symbol"/>
                <a:cs typeface="Symbol"/>
              </a:rPr>
              <a:t></a:t>
            </a:r>
            <a:r>
              <a:rPr sz="1950" spc="10" dirty="0">
                <a:latin typeface="Arial"/>
                <a:cs typeface="Arial"/>
              </a:rPr>
              <a:t>N): </a:t>
            </a:r>
            <a:r>
              <a:rPr sz="1950" spc="5" dirty="0">
                <a:latin typeface="Arial"/>
                <a:cs typeface="Arial"/>
              </a:rPr>
              <a:t>non-trivial </a:t>
            </a:r>
            <a:r>
              <a:rPr sz="1950" spc="10" dirty="0">
                <a:latin typeface="Arial"/>
                <a:cs typeface="Arial"/>
              </a:rPr>
              <a:t>to calculate (skim</a:t>
            </a:r>
            <a:r>
              <a:rPr sz="1950" spc="-1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here)</a:t>
            </a:r>
            <a:endParaRPr sz="1950">
              <a:latin typeface="Arial"/>
              <a:cs typeface="Arial"/>
            </a:endParaRPr>
          </a:p>
          <a:p>
            <a:pPr marL="292100" indent="-266065">
              <a:lnSpc>
                <a:spcPct val="100000"/>
              </a:lnSpc>
              <a:spcBef>
                <a:spcPts val="125"/>
              </a:spcBef>
              <a:buChar char="–"/>
              <a:tabLst>
                <a:tab pos="292735" algn="l"/>
              </a:tabLst>
            </a:pPr>
            <a:r>
              <a:rPr sz="2200" dirty="0">
                <a:latin typeface="Arial"/>
                <a:cs typeface="Arial"/>
              </a:rPr>
              <a:t>Deadlock-prone</a:t>
            </a:r>
            <a:endParaRPr sz="2200">
              <a:latin typeface="Arial"/>
              <a:cs typeface="Arial"/>
            </a:endParaRPr>
          </a:p>
          <a:p>
            <a:pPr marL="491490" lvl="1" indent="-196850">
              <a:lnSpc>
                <a:spcPct val="100000"/>
              </a:lnSpc>
              <a:spcBef>
                <a:spcPts val="160"/>
              </a:spcBef>
              <a:buChar char="•"/>
              <a:tabLst>
                <a:tab pos="492125" algn="l"/>
              </a:tabLst>
            </a:pPr>
            <a:r>
              <a:rPr sz="1950" spc="15" dirty="0">
                <a:latin typeface="Arial"/>
                <a:cs typeface="Arial"/>
              </a:rPr>
              <a:t>V1={P1, </a:t>
            </a:r>
            <a:r>
              <a:rPr sz="1950" spc="10" dirty="0">
                <a:latin typeface="Arial"/>
                <a:cs typeface="Arial"/>
              </a:rPr>
              <a:t>P2}, V2={P2, P3}, V3={P3,</a:t>
            </a:r>
            <a:r>
              <a:rPr sz="1950" spc="-2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P1}</a:t>
            </a:r>
            <a:endParaRPr sz="1950">
              <a:latin typeface="Arial"/>
              <a:cs typeface="Arial"/>
            </a:endParaRPr>
          </a:p>
          <a:p>
            <a:pPr marL="491490" marR="5080" lvl="1" indent="-196850" algn="just">
              <a:lnSpc>
                <a:spcPts val="2510"/>
              </a:lnSpc>
              <a:spcBef>
                <a:spcPts val="105"/>
              </a:spcBef>
              <a:buChar char="•"/>
              <a:tabLst>
                <a:tab pos="492125" algn="l"/>
              </a:tabLst>
            </a:pPr>
            <a:r>
              <a:rPr sz="1950" spc="5" dirty="0">
                <a:latin typeface="Arial"/>
                <a:cs typeface="Arial"/>
              </a:rPr>
              <a:t>If </a:t>
            </a:r>
            <a:r>
              <a:rPr sz="1950" spc="10" dirty="0">
                <a:latin typeface="Arial"/>
                <a:cs typeface="Arial"/>
              </a:rPr>
              <a:t>P1, </a:t>
            </a:r>
            <a:r>
              <a:rPr sz="1950" spc="15" dirty="0">
                <a:latin typeface="Arial"/>
                <a:cs typeface="Arial"/>
              </a:rPr>
              <a:t>P2 and P3 </a:t>
            </a:r>
            <a:r>
              <a:rPr sz="1950" spc="10" dirty="0">
                <a:latin typeface="Arial"/>
                <a:cs typeface="Arial"/>
              </a:rPr>
              <a:t>concurrently request entry to the </a:t>
            </a:r>
            <a:r>
              <a:rPr sz="1950" spc="5" dirty="0">
                <a:latin typeface="Arial"/>
                <a:cs typeface="Arial"/>
              </a:rPr>
              <a:t>critical </a:t>
            </a:r>
            <a:r>
              <a:rPr sz="1950" spc="10" dirty="0">
                <a:latin typeface="Arial"/>
                <a:cs typeface="Arial"/>
              </a:rPr>
              <a:t>section, then </a:t>
            </a:r>
            <a:r>
              <a:rPr sz="1950" spc="5" dirty="0">
                <a:latin typeface="Arial"/>
                <a:cs typeface="Arial"/>
              </a:rPr>
              <a:t>its </a:t>
            </a:r>
            <a:r>
              <a:rPr sz="1950" spc="10" dirty="0">
                <a:latin typeface="Arial"/>
                <a:cs typeface="Arial"/>
              </a:rPr>
              <a:t>possible </a:t>
            </a:r>
            <a:r>
              <a:rPr sz="1950" spc="56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that </a:t>
            </a:r>
            <a:r>
              <a:rPr sz="1950" spc="15" dirty="0">
                <a:latin typeface="Arial"/>
                <a:cs typeface="Arial"/>
              </a:rPr>
              <a:t>each </a:t>
            </a:r>
            <a:r>
              <a:rPr sz="1950" spc="10" dirty="0">
                <a:latin typeface="Arial"/>
                <a:cs typeface="Arial"/>
              </a:rPr>
              <a:t>process </a:t>
            </a:r>
            <a:r>
              <a:rPr sz="1950" spc="15" dirty="0">
                <a:latin typeface="Arial"/>
                <a:cs typeface="Arial"/>
              </a:rPr>
              <a:t>has </a:t>
            </a:r>
            <a:r>
              <a:rPr sz="1950" spc="10" dirty="0">
                <a:latin typeface="Arial"/>
                <a:cs typeface="Arial"/>
              </a:rPr>
              <a:t>received </a:t>
            </a:r>
            <a:r>
              <a:rPr sz="1950" spc="15" dirty="0">
                <a:latin typeface="Arial"/>
                <a:cs typeface="Arial"/>
              </a:rPr>
              <a:t>one </a:t>
            </a:r>
            <a:r>
              <a:rPr sz="1950" spc="5" dirty="0">
                <a:latin typeface="Arial"/>
                <a:cs typeface="Arial"/>
              </a:rPr>
              <a:t>(itself) </a:t>
            </a:r>
            <a:r>
              <a:rPr sz="1950" spc="10" dirty="0">
                <a:latin typeface="Arial"/>
                <a:cs typeface="Arial"/>
              </a:rPr>
              <a:t>out of </a:t>
            </a:r>
            <a:r>
              <a:rPr sz="1950" spc="15" dirty="0">
                <a:latin typeface="Arial"/>
                <a:cs typeface="Arial"/>
              </a:rPr>
              <a:t>two </a:t>
            </a:r>
            <a:r>
              <a:rPr sz="1950" spc="10" dirty="0">
                <a:latin typeface="Arial"/>
                <a:cs typeface="Arial"/>
              </a:rPr>
              <a:t>replies, </a:t>
            </a:r>
            <a:r>
              <a:rPr sz="1950" spc="15" dirty="0">
                <a:latin typeface="Arial"/>
                <a:cs typeface="Arial"/>
              </a:rPr>
              <a:t>and none </a:t>
            </a:r>
            <a:r>
              <a:rPr sz="1950" spc="10" dirty="0">
                <a:latin typeface="Arial"/>
                <a:cs typeface="Arial"/>
              </a:rPr>
              <a:t>can  proceed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5849" y="6999951"/>
            <a:ext cx="4672330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09550" indent="-196850">
              <a:lnSpc>
                <a:spcPct val="100000"/>
              </a:lnSpc>
              <a:spcBef>
                <a:spcPts val="135"/>
              </a:spcBef>
              <a:buChar char="•"/>
              <a:tabLst>
                <a:tab pos="210185" algn="l"/>
              </a:tabLst>
            </a:pPr>
            <a:r>
              <a:rPr sz="1950" spc="10" dirty="0">
                <a:latin typeface="Arial"/>
                <a:cs typeface="Arial"/>
              </a:rPr>
              <a:t>adapted </a:t>
            </a:r>
            <a:r>
              <a:rPr sz="1950" spc="15" dirty="0">
                <a:latin typeface="Arial"/>
                <a:cs typeface="Arial"/>
              </a:rPr>
              <a:t>and </a:t>
            </a:r>
            <a:r>
              <a:rPr sz="1950" spc="10" dirty="0">
                <a:latin typeface="Arial"/>
                <a:cs typeface="Arial"/>
              </a:rPr>
              <a:t>solved </a:t>
            </a:r>
            <a:r>
              <a:rPr sz="1950" spc="15" dirty="0">
                <a:latin typeface="Arial"/>
                <a:cs typeface="Arial"/>
              </a:rPr>
              <a:t>by </a:t>
            </a:r>
            <a:r>
              <a:rPr sz="1950" spc="10" dirty="0">
                <a:latin typeface="Arial"/>
                <a:cs typeface="Arial"/>
              </a:rPr>
              <a:t>[Saunders</a:t>
            </a:r>
            <a:r>
              <a:rPr sz="1950" spc="-2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1987]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47864" y="7169148"/>
            <a:ext cx="24384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-5" dirty="0">
                <a:latin typeface="Arial"/>
                <a:cs typeface="Arial"/>
              </a:rPr>
              <a:t>15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0769" y="357632"/>
            <a:ext cx="660844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Figure 12.6 </a:t>
            </a:r>
            <a:r>
              <a:rPr spc="10" dirty="0"/>
              <a:t>Maekawa’s</a:t>
            </a:r>
            <a:r>
              <a:rPr spc="-55" dirty="0"/>
              <a:t> </a:t>
            </a:r>
            <a:r>
              <a:rPr spc="5" dirty="0"/>
              <a:t>algorithm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On</a:t>
            </a:r>
            <a:r>
              <a:rPr spc="-5" dirty="0"/>
              <a:t> </a:t>
            </a:r>
            <a:r>
              <a:rPr spc="5" dirty="0"/>
              <a:t>initialization</a:t>
            </a:r>
          </a:p>
          <a:p>
            <a:pPr marL="225425">
              <a:lnSpc>
                <a:spcPct val="100000"/>
              </a:lnSpc>
              <a:spcBef>
                <a:spcPts val="40"/>
              </a:spcBef>
            </a:pPr>
            <a:r>
              <a:rPr spc="5" dirty="0"/>
              <a:t>state </a:t>
            </a:r>
            <a:r>
              <a:rPr i="0" spc="10" dirty="0">
                <a:latin typeface="Times New Roman"/>
                <a:cs typeface="Times New Roman"/>
              </a:rPr>
              <a:t>:=</a:t>
            </a:r>
            <a:r>
              <a:rPr i="0" spc="5" dirty="0">
                <a:latin typeface="Times New Roman"/>
                <a:cs typeface="Times New Roman"/>
              </a:rPr>
              <a:t> </a:t>
            </a:r>
            <a:r>
              <a:rPr i="0" spc="15" dirty="0">
                <a:latin typeface="Times New Roman"/>
                <a:cs typeface="Times New Roman"/>
              </a:rPr>
              <a:t>RELEASED;</a:t>
            </a:r>
          </a:p>
          <a:p>
            <a:pPr marL="225425">
              <a:lnSpc>
                <a:spcPct val="100000"/>
              </a:lnSpc>
              <a:spcBef>
                <a:spcPts val="45"/>
              </a:spcBef>
            </a:pPr>
            <a:r>
              <a:rPr spc="10" dirty="0"/>
              <a:t>voted </a:t>
            </a:r>
            <a:r>
              <a:rPr i="0" spc="10" dirty="0">
                <a:latin typeface="Times New Roman"/>
                <a:cs typeface="Times New Roman"/>
              </a:rPr>
              <a:t>:=</a:t>
            </a:r>
            <a:r>
              <a:rPr i="0" spc="-5" dirty="0">
                <a:latin typeface="Times New Roman"/>
                <a:cs typeface="Times New Roman"/>
              </a:rPr>
              <a:t> </a:t>
            </a:r>
            <a:r>
              <a:rPr i="0" spc="15" dirty="0">
                <a:latin typeface="Times New Roman"/>
                <a:cs typeface="Times New Roman"/>
              </a:rPr>
              <a:t>FALSE;</a:t>
            </a:r>
          </a:p>
          <a:p>
            <a:pPr marL="225425" marR="1254125" indent="-213360">
              <a:lnSpc>
                <a:spcPct val="105900"/>
              </a:lnSpc>
              <a:spcBef>
                <a:spcPts val="295"/>
              </a:spcBef>
            </a:pPr>
            <a:r>
              <a:rPr spc="10" dirty="0"/>
              <a:t>For p</a:t>
            </a:r>
            <a:r>
              <a:rPr sz="1950" spc="15" baseline="-23504" dirty="0"/>
              <a:t>i </a:t>
            </a:r>
            <a:r>
              <a:rPr sz="1950" spc="10" dirty="0"/>
              <a:t>to enter the critical </a:t>
            </a:r>
            <a:r>
              <a:rPr sz="1950" spc="5" dirty="0"/>
              <a:t>section  </a:t>
            </a:r>
            <a:r>
              <a:rPr sz="1950" i="1" spc="5" dirty="0"/>
              <a:t>state </a:t>
            </a:r>
            <a:r>
              <a:rPr sz="1950" i="0" spc="10" dirty="0">
                <a:latin typeface="Times New Roman"/>
                <a:cs typeface="Times New Roman"/>
              </a:rPr>
              <a:t>:=</a:t>
            </a:r>
            <a:r>
              <a:rPr sz="1950" i="0" spc="5" dirty="0">
                <a:latin typeface="Times New Roman"/>
                <a:cs typeface="Times New Roman"/>
              </a:rPr>
              <a:t> </a:t>
            </a:r>
            <a:r>
              <a:rPr sz="1950" i="0" spc="15" dirty="0">
                <a:latin typeface="Times New Roman"/>
                <a:cs typeface="Times New Roman"/>
              </a:rPr>
              <a:t>WANTED;</a:t>
            </a:r>
            <a:endParaRPr sz="1950">
              <a:latin typeface="Times New Roman"/>
              <a:cs typeface="Times New Roman"/>
            </a:endParaRPr>
          </a:p>
          <a:p>
            <a:pPr marL="226060" marR="5080" indent="-635">
              <a:lnSpc>
                <a:spcPct val="101800"/>
              </a:lnSpc>
            </a:pPr>
            <a:r>
              <a:rPr i="0" spc="10" dirty="0">
                <a:latin typeface="Times New Roman"/>
                <a:cs typeface="Times New Roman"/>
              </a:rPr>
              <a:t>Multicast </a:t>
            </a:r>
            <a:r>
              <a:rPr spc="10" dirty="0"/>
              <a:t>request </a:t>
            </a:r>
            <a:r>
              <a:rPr i="0" spc="10" dirty="0">
                <a:latin typeface="Times New Roman"/>
                <a:cs typeface="Times New Roman"/>
              </a:rPr>
              <a:t>to </a:t>
            </a:r>
            <a:r>
              <a:rPr i="0" spc="5" dirty="0">
                <a:latin typeface="Times New Roman"/>
                <a:cs typeface="Times New Roman"/>
              </a:rPr>
              <a:t>all </a:t>
            </a:r>
            <a:r>
              <a:rPr i="0" spc="10" dirty="0">
                <a:latin typeface="Times New Roman"/>
                <a:cs typeface="Times New Roman"/>
              </a:rPr>
              <a:t>processes in </a:t>
            </a:r>
            <a:r>
              <a:rPr spc="5" dirty="0"/>
              <a:t>V</a:t>
            </a:r>
            <a:r>
              <a:rPr sz="1950" spc="7" baseline="-23504" dirty="0"/>
              <a:t>i</a:t>
            </a:r>
            <a:r>
              <a:rPr sz="1950" i="0" spc="5" dirty="0">
                <a:latin typeface="Times New Roman"/>
                <a:cs typeface="Times New Roman"/>
              </a:rPr>
              <a:t>;  </a:t>
            </a:r>
            <a:r>
              <a:rPr sz="1950" spc="15" dirty="0"/>
              <a:t>Wait </a:t>
            </a:r>
            <a:r>
              <a:rPr sz="1950" spc="10" dirty="0"/>
              <a:t>until </a:t>
            </a:r>
            <a:r>
              <a:rPr sz="1950" i="0" spc="10" dirty="0">
                <a:latin typeface="Times New Roman"/>
                <a:cs typeface="Times New Roman"/>
              </a:rPr>
              <a:t>(number of </a:t>
            </a:r>
            <a:r>
              <a:rPr sz="1950" i="0" spc="5" dirty="0">
                <a:latin typeface="Times New Roman"/>
                <a:cs typeface="Times New Roman"/>
              </a:rPr>
              <a:t>replies </a:t>
            </a:r>
            <a:r>
              <a:rPr sz="1950" i="0" spc="10" dirty="0">
                <a:latin typeface="Times New Roman"/>
                <a:cs typeface="Times New Roman"/>
              </a:rPr>
              <a:t>received </a:t>
            </a:r>
            <a:r>
              <a:rPr sz="1950" i="0" spc="20" dirty="0">
                <a:latin typeface="Times New Roman"/>
                <a:cs typeface="Times New Roman"/>
              </a:rPr>
              <a:t>= </a:t>
            </a:r>
            <a:r>
              <a:rPr sz="1950" spc="5" dirty="0"/>
              <a:t>K</a:t>
            </a:r>
            <a:r>
              <a:rPr sz="1950" i="0" spc="5" dirty="0">
                <a:latin typeface="Times New Roman"/>
                <a:cs typeface="Times New Roman"/>
              </a:rPr>
              <a:t>);  </a:t>
            </a:r>
            <a:r>
              <a:rPr sz="1950" spc="5" dirty="0"/>
              <a:t>state </a:t>
            </a:r>
            <a:r>
              <a:rPr sz="1950" i="0" spc="10" dirty="0">
                <a:latin typeface="Times New Roman"/>
                <a:cs typeface="Times New Roman"/>
              </a:rPr>
              <a:t>:=</a:t>
            </a:r>
            <a:r>
              <a:rPr sz="1950" i="0" spc="5" dirty="0">
                <a:latin typeface="Times New Roman"/>
                <a:cs typeface="Times New Roman"/>
              </a:rPr>
              <a:t> </a:t>
            </a:r>
            <a:r>
              <a:rPr sz="1950" i="0" spc="15" dirty="0">
                <a:latin typeface="Times New Roman"/>
                <a:cs typeface="Times New Roman"/>
              </a:rPr>
              <a:t>HELD;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pc="15" dirty="0"/>
              <a:t>On </a:t>
            </a:r>
            <a:r>
              <a:rPr spc="10" dirty="0"/>
              <a:t>receipt of </a:t>
            </a:r>
            <a:r>
              <a:rPr spc="15" dirty="0"/>
              <a:t>a </a:t>
            </a:r>
            <a:r>
              <a:rPr spc="10" dirty="0"/>
              <a:t>request from </a:t>
            </a:r>
            <a:r>
              <a:rPr spc="15" dirty="0"/>
              <a:t>p</a:t>
            </a:r>
            <a:r>
              <a:rPr sz="1950" spc="22" baseline="-23504" dirty="0"/>
              <a:t>i </a:t>
            </a:r>
            <a:r>
              <a:rPr sz="1950" spc="10" dirty="0"/>
              <a:t>at</a:t>
            </a:r>
            <a:r>
              <a:rPr sz="1950" spc="-254" dirty="0"/>
              <a:t> </a:t>
            </a:r>
            <a:r>
              <a:rPr sz="1950" spc="10" dirty="0"/>
              <a:t>p</a:t>
            </a:r>
            <a:r>
              <a:rPr sz="1950" spc="15" baseline="-23504" dirty="0"/>
              <a:t>j</a:t>
            </a:r>
            <a:endParaRPr sz="1950" baseline="-23504"/>
          </a:p>
          <a:p>
            <a:pPr marL="226060">
              <a:lnSpc>
                <a:spcPct val="100000"/>
              </a:lnSpc>
              <a:spcBef>
                <a:spcPts val="45"/>
              </a:spcBef>
            </a:pPr>
            <a:r>
              <a:rPr spc="10" dirty="0"/>
              <a:t>if </a:t>
            </a:r>
            <a:r>
              <a:rPr i="0" spc="5" dirty="0">
                <a:latin typeface="Times New Roman"/>
                <a:cs typeface="Times New Roman"/>
              </a:rPr>
              <a:t>(</a:t>
            </a:r>
            <a:r>
              <a:rPr spc="5" dirty="0"/>
              <a:t>state </a:t>
            </a:r>
            <a:r>
              <a:rPr i="0" spc="20" dirty="0">
                <a:latin typeface="Times New Roman"/>
                <a:cs typeface="Times New Roman"/>
              </a:rPr>
              <a:t>= HELD </a:t>
            </a:r>
            <a:r>
              <a:rPr spc="10" dirty="0"/>
              <a:t>or voted </a:t>
            </a:r>
            <a:r>
              <a:rPr i="0" spc="20" dirty="0">
                <a:latin typeface="Times New Roman"/>
                <a:cs typeface="Times New Roman"/>
              </a:rPr>
              <a:t>=</a:t>
            </a:r>
            <a:r>
              <a:rPr i="0" spc="-45" dirty="0">
                <a:latin typeface="Times New Roman"/>
                <a:cs typeface="Times New Roman"/>
              </a:rPr>
              <a:t> </a:t>
            </a:r>
            <a:r>
              <a:rPr i="0" spc="15" dirty="0">
                <a:latin typeface="Times New Roman"/>
                <a:cs typeface="Times New Roman"/>
              </a:rPr>
              <a:t>TRUE)</a:t>
            </a:r>
          </a:p>
          <a:p>
            <a:pPr marL="225425">
              <a:lnSpc>
                <a:spcPct val="100000"/>
              </a:lnSpc>
              <a:spcBef>
                <a:spcPts val="70"/>
              </a:spcBef>
            </a:pPr>
            <a:r>
              <a:rPr spc="10" dirty="0"/>
              <a:t>then</a:t>
            </a:r>
          </a:p>
          <a:p>
            <a:pPr marL="437515">
              <a:lnSpc>
                <a:spcPct val="100000"/>
              </a:lnSpc>
              <a:spcBef>
                <a:spcPts val="20"/>
              </a:spcBef>
            </a:pPr>
            <a:r>
              <a:rPr i="0" spc="10" dirty="0">
                <a:latin typeface="Times New Roman"/>
                <a:cs typeface="Times New Roman"/>
              </a:rPr>
              <a:t>queue </a:t>
            </a:r>
            <a:r>
              <a:rPr spc="10" dirty="0"/>
              <a:t>request </a:t>
            </a:r>
            <a:r>
              <a:rPr i="0" spc="10" dirty="0">
                <a:latin typeface="Times New Roman"/>
                <a:cs typeface="Times New Roman"/>
              </a:rPr>
              <a:t>from </a:t>
            </a:r>
            <a:r>
              <a:rPr spc="10" dirty="0"/>
              <a:t>p</a:t>
            </a:r>
            <a:r>
              <a:rPr sz="1950" spc="15" baseline="-23504" dirty="0"/>
              <a:t>i </a:t>
            </a:r>
            <a:r>
              <a:rPr sz="1950" i="0" spc="10" dirty="0">
                <a:latin typeface="Times New Roman"/>
                <a:cs typeface="Times New Roman"/>
              </a:rPr>
              <a:t>without</a:t>
            </a:r>
            <a:r>
              <a:rPr sz="1950" i="0" spc="-195" dirty="0">
                <a:latin typeface="Times New Roman"/>
                <a:cs typeface="Times New Roman"/>
              </a:rPr>
              <a:t> </a:t>
            </a:r>
            <a:r>
              <a:rPr sz="1950" i="0" spc="5" dirty="0">
                <a:latin typeface="Times New Roman"/>
                <a:cs typeface="Times New Roman"/>
              </a:rPr>
              <a:t>replying;</a:t>
            </a:r>
            <a:endParaRPr sz="1950">
              <a:latin typeface="Times New Roman"/>
              <a:cs typeface="Times New Roman"/>
            </a:endParaRPr>
          </a:p>
          <a:p>
            <a:pPr marL="226060">
              <a:lnSpc>
                <a:spcPct val="100000"/>
              </a:lnSpc>
              <a:spcBef>
                <a:spcPts val="40"/>
              </a:spcBef>
            </a:pPr>
            <a:r>
              <a:rPr spc="10" dirty="0"/>
              <a:t>else</a:t>
            </a:r>
          </a:p>
          <a:p>
            <a:pPr marL="437515" marR="2609850">
              <a:lnSpc>
                <a:spcPct val="101800"/>
              </a:lnSpc>
            </a:pPr>
            <a:r>
              <a:rPr i="0" spc="10" dirty="0">
                <a:latin typeface="Times New Roman"/>
                <a:cs typeface="Times New Roman"/>
              </a:rPr>
              <a:t>send </a:t>
            </a:r>
            <a:r>
              <a:rPr spc="10" dirty="0"/>
              <a:t>reply </a:t>
            </a:r>
            <a:r>
              <a:rPr i="0" spc="10" dirty="0">
                <a:latin typeface="Times New Roman"/>
                <a:cs typeface="Times New Roman"/>
              </a:rPr>
              <a:t>to </a:t>
            </a:r>
            <a:r>
              <a:rPr spc="5" dirty="0"/>
              <a:t>p</a:t>
            </a:r>
            <a:r>
              <a:rPr sz="1950" spc="7" baseline="-23504" dirty="0"/>
              <a:t>i</a:t>
            </a:r>
            <a:r>
              <a:rPr sz="1950" i="0" spc="5" dirty="0">
                <a:latin typeface="Times New Roman"/>
                <a:cs typeface="Times New Roman"/>
              </a:rPr>
              <a:t>;  </a:t>
            </a:r>
            <a:r>
              <a:rPr sz="1950" spc="10" dirty="0"/>
              <a:t>voted </a:t>
            </a:r>
            <a:r>
              <a:rPr sz="1950" i="0" spc="10" dirty="0">
                <a:latin typeface="Times New Roman"/>
                <a:cs typeface="Times New Roman"/>
              </a:rPr>
              <a:t>:=</a:t>
            </a:r>
            <a:r>
              <a:rPr sz="1950" i="0" spc="-75" dirty="0">
                <a:latin typeface="Times New Roman"/>
                <a:cs typeface="Times New Roman"/>
              </a:rPr>
              <a:t> </a:t>
            </a:r>
            <a:r>
              <a:rPr sz="1950" i="0" spc="15" dirty="0">
                <a:latin typeface="Times New Roman"/>
                <a:cs typeface="Times New Roman"/>
              </a:rPr>
              <a:t>TRUE;</a:t>
            </a:r>
            <a:endParaRPr sz="1950">
              <a:latin typeface="Times New Roman"/>
              <a:cs typeface="Times New Roman"/>
            </a:endParaRPr>
          </a:p>
          <a:p>
            <a:pPr marL="226060">
              <a:lnSpc>
                <a:spcPct val="100000"/>
              </a:lnSpc>
              <a:spcBef>
                <a:spcPts val="40"/>
              </a:spcBef>
            </a:pPr>
            <a:r>
              <a:rPr spc="15" dirty="0"/>
              <a:t>end</a:t>
            </a:r>
            <a:r>
              <a:rPr spc="5" dirty="0"/>
              <a:t> </a:t>
            </a:r>
            <a:r>
              <a:rPr spc="10" dirty="0"/>
              <a:t>if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617589" y="1506739"/>
            <a:ext cx="4218940" cy="3727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6060" marR="958215" indent="-213360">
              <a:lnSpc>
                <a:spcPct val="102000"/>
              </a:lnSpc>
              <a:spcBef>
                <a:spcPts val="90"/>
              </a:spcBef>
            </a:pPr>
            <a:r>
              <a:rPr sz="1950" i="1" spc="10" dirty="0">
                <a:latin typeface="Times New Roman"/>
                <a:cs typeface="Times New Roman"/>
              </a:rPr>
              <a:t>For p</a:t>
            </a:r>
            <a:r>
              <a:rPr sz="1950" i="1" spc="15" baseline="-23504" dirty="0">
                <a:latin typeface="Times New Roman"/>
                <a:cs typeface="Times New Roman"/>
              </a:rPr>
              <a:t>i </a:t>
            </a:r>
            <a:r>
              <a:rPr sz="1950" i="1" spc="10" dirty="0">
                <a:latin typeface="Times New Roman"/>
                <a:cs typeface="Times New Roman"/>
              </a:rPr>
              <a:t>to </a:t>
            </a:r>
            <a:r>
              <a:rPr sz="1950" i="1" spc="5" dirty="0">
                <a:latin typeface="Times New Roman"/>
                <a:cs typeface="Times New Roman"/>
              </a:rPr>
              <a:t>exit </a:t>
            </a:r>
            <a:r>
              <a:rPr sz="1950" i="1" spc="10" dirty="0">
                <a:latin typeface="Times New Roman"/>
                <a:cs typeface="Times New Roman"/>
              </a:rPr>
              <a:t>the </a:t>
            </a:r>
            <a:r>
              <a:rPr sz="1950" i="1" spc="5" dirty="0">
                <a:latin typeface="Times New Roman"/>
                <a:cs typeface="Times New Roman"/>
              </a:rPr>
              <a:t>critical section  state </a:t>
            </a:r>
            <a:r>
              <a:rPr sz="1950" spc="10" dirty="0">
                <a:latin typeface="Times New Roman"/>
                <a:cs typeface="Times New Roman"/>
              </a:rPr>
              <a:t>:=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RELEASED;</a:t>
            </a:r>
            <a:endParaRPr sz="1950">
              <a:latin typeface="Times New Roman"/>
              <a:cs typeface="Times New Roman"/>
            </a:endParaRPr>
          </a:p>
          <a:p>
            <a:pPr marL="226060">
              <a:lnSpc>
                <a:spcPct val="100000"/>
              </a:lnSpc>
              <a:spcBef>
                <a:spcPts val="40"/>
              </a:spcBef>
            </a:pPr>
            <a:r>
              <a:rPr sz="1950" spc="10" dirty="0">
                <a:latin typeface="Times New Roman"/>
                <a:cs typeface="Times New Roman"/>
              </a:rPr>
              <a:t>Multicast </a:t>
            </a:r>
            <a:r>
              <a:rPr sz="1950" i="1" spc="10" dirty="0">
                <a:latin typeface="Times New Roman"/>
                <a:cs typeface="Times New Roman"/>
              </a:rPr>
              <a:t>release </a:t>
            </a:r>
            <a:r>
              <a:rPr sz="1950" spc="10" dirty="0">
                <a:latin typeface="Times New Roman"/>
                <a:cs typeface="Times New Roman"/>
              </a:rPr>
              <a:t>to all processes in</a:t>
            </a:r>
            <a:r>
              <a:rPr sz="1950" spc="-70" dirty="0">
                <a:latin typeface="Times New Roman"/>
                <a:cs typeface="Times New Roman"/>
              </a:rPr>
              <a:t> </a:t>
            </a:r>
            <a:r>
              <a:rPr sz="1950" i="1" spc="5" dirty="0">
                <a:latin typeface="Times New Roman"/>
                <a:cs typeface="Times New Roman"/>
              </a:rPr>
              <a:t>V</a:t>
            </a:r>
            <a:r>
              <a:rPr sz="1950" i="1" spc="7" baseline="-23504" dirty="0">
                <a:latin typeface="Times New Roman"/>
                <a:cs typeface="Times New Roman"/>
              </a:rPr>
              <a:t>i</a:t>
            </a:r>
            <a:r>
              <a:rPr sz="1950" spc="5" dirty="0">
                <a:latin typeface="Times New Roman"/>
                <a:cs typeface="Times New Roman"/>
              </a:rPr>
              <a:t>;</a:t>
            </a:r>
            <a:endParaRPr sz="1950">
              <a:latin typeface="Times New Roman"/>
              <a:cs typeface="Times New Roman"/>
            </a:endParaRPr>
          </a:p>
          <a:p>
            <a:pPr marL="226060" marR="465455" indent="-213360">
              <a:lnSpc>
                <a:spcPct val="102400"/>
              </a:lnSpc>
              <a:spcBef>
                <a:spcPts val="535"/>
              </a:spcBef>
            </a:pPr>
            <a:r>
              <a:rPr sz="1950" i="1" spc="15" dirty="0">
                <a:latin typeface="Times New Roman"/>
                <a:cs typeface="Times New Roman"/>
              </a:rPr>
              <a:t>On </a:t>
            </a:r>
            <a:r>
              <a:rPr sz="1950" i="1" spc="10" dirty="0">
                <a:latin typeface="Times New Roman"/>
                <a:cs typeface="Times New Roman"/>
              </a:rPr>
              <a:t>receipt of </a:t>
            </a:r>
            <a:r>
              <a:rPr sz="1950" i="1" spc="15" dirty="0">
                <a:latin typeface="Times New Roman"/>
                <a:cs typeface="Times New Roman"/>
              </a:rPr>
              <a:t>a </a:t>
            </a:r>
            <a:r>
              <a:rPr sz="1950" i="1" spc="10" dirty="0">
                <a:latin typeface="Times New Roman"/>
                <a:cs typeface="Times New Roman"/>
              </a:rPr>
              <a:t>release from </a:t>
            </a:r>
            <a:r>
              <a:rPr sz="1950" i="1" spc="15" dirty="0">
                <a:latin typeface="Times New Roman"/>
                <a:cs typeface="Times New Roman"/>
              </a:rPr>
              <a:t>p</a:t>
            </a:r>
            <a:r>
              <a:rPr sz="1950" i="1" spc="22" baseline="-23504" dirty="0">
                <a:latin typeface="Times New Roman"/>
                <a:cs typeface="Times New Roman"/>
              </a:rPr>
              <a:t>i </a:t>
            </a:r>
            <a:r>
              <a:rPr sz="1950" i="1" spc="10" dirty="0">
                <a:latin typeface="Times New Roman"/>
                <a:cs typeface="Times New Roman"/>
              </a:rPr>
              <a:t>at p</a:t>
            </a:r>
            <a:r>
              <a:rPr sz="1950" i="1" spc="15" baseline="-23504" dirty="0">
                <a:latin typeface="Times New Roman"/>
                <a:cs typeface="Times New Roman"/>
              </a:rPr>
              <a:t>j  </a:t>
            </a:r>
            <a:r>
              <a:rPr sz="1950" i="1" spc="10" dirty="0">
                <a:latin typeface="Times New Roman"/>
                <a:cs typeface="Times New Roman"/>
              </a:rPr>
              <a:t>if </a:t>
            </a:r>
            <a:r>
              <a:rPr sz="1950" spc="10" dirty="0">
                <a:latin typeface="Times New Roman"/>
                <a:cs typeface="Times New Roman"/>
              </a:rPr>
              <a:t>(queue of requests </a:t>
            </a:r>
            <a:r>
              <a:rPr sz="1950" spc="5" dirty="0">
                <a:latin typeface="Times New Roman"/>
                <a:cs typeface="Times New Roman"/>
              </a:rPr>
              <a:t>is </a:t>
            </a:r>
            <a:r>
              <a:rPr sz="1950" spc="10" dirty="0">
                <a:latin typeface="Times New Roman"/>
                <a:cs typeface="Times New Roman"/>
              </a:rPr>
              <a:t>non-empty)  </a:t>
            </a:r>
            <a:r>
              <a:rPr sz="1950" i="1" spc="10" dirty="0">
                <a:latin typeface="Times New Roman"/>
                <a:cs typeface="Times New Roman"/>
              </a:rPr>
              <a:t>then</a:t>
            </a:r>
            <a:endParaRPr sz="1950">
              <a:latin typeface="Times New Roman"/>
              <a:cs typeface="Times New Roman"/>
            </a:endParaRPr>
          </a:p>
          <a:p>
            <a:pPr marL="437515" marR="5080">
              <a:lnSpc>
                <a:spcPts val="2380"/>
              </a:lnSpc>
              <a:spcBef>
                <a:spcPts val="60"/>
              </a:spcBef>
            </a:pPr>
            <a:r>
              <a:rPr sz="1950" spc="10" dirty="0">
                <a:latin typeface="Times New Roman"/>
                <a:cs typeface="Times New Roman"/>
              </a:rPr>
              <a:t>remove head of queue </a:t>
            </a:r>
            <a:r>
              <a:rPr sz="1950" spc="15" dirty="0">
                <a:latin typeface="Times New Roman"/>
                <a:cs typeface="Times New Roman"/>
              </a:rPr>
              <a:t>– </a:t>
            </a:r>
            <a:r>
              <a:rPr sz="1950" spc="10" dirty="0">
                <a:latin typeface="Times New Roman"/>
                <a:cs typeface="Times New Roman"/>
              </a:rPr>
              <a:t>from </a:t>
            </a:r>
            <a:r>
              <a:rPr sz="1950" i="1" spc="10" dirty="0">
                <a:latin typeface="Times New Roman"/>
                <a:cs typeface="Times New Roman"/>
              </a:rPr>
              <a:t>p</a:t>
            </a:r>
            <a:r>
              <a:rPr sz="1950" i="1" spc="15" baseline="-23504" dirty="0">
                <a:latin typeface="Times New Roman"/>
                <a:cs typeface="Times New Roman"/>
              </a:rPr>
              <a:t>k</a:t>
            </a:r>
            <a:r>
              <a:rPr sz="1950" spc="10" dirty="0">
                <a:latin typeface="Times New Roman"/>
                <a:cs typeface="Times New Roman"/>
              </a:rPr>
              <a:t>, </a:t>
            </a:r>
            <a:r>
              <a:rPr sz="1950" spc="5" dirty="0">
                <a:latin typeface="Times New Roman"/>
                <a:cs typeface="Times New Roman"/>
              </a:rPr>
              <a:t>say;  </a:t>
            </a:r>
            <a:r>
              <a:rPr sz="1950" spc="10" dirty="0">
                <a:latin typeface="Times New Roman"/>
                <a:cs typeface="Times New Roman"/>
              </a:rPr>
              <a:t>send </a:t>
            </a:r>
            <a:r>
              <a:rPr sz="1950" i="1" spc="10" dirty="0">
                <a:latin typeface="Times New Roman"/>
                <a:cs typeface="Times New Roman"/>
              </a:rPr>
              <a:t>reply </a:t>
            </a:r>
            <a:r>
              <a:rPr sz="1950" spc="10" dirty="0">
                <a:latin typeface="Times New Roman"/>
                <a:cs typeface="Times New Roman"/>
              </a:rPr>
              <a:t>to</a:t>
            </a:r>
            <a:r>
              <a:rPr sz="1950" spc="-20" dirty="0">
                <a:latin typeface="Times New Roman"/>
                <a:cs typeface="Times New Roman"/>
              </a:rPr>
              <a:t> </a:t>
            </a:r>
            <a:r>
              <a:rPr sz="1950" i="1" spc="10" dirty="0">
                <a:latin typeface="Times New Roman"/>
                <a:cs typeface="Times New Roman"/>
              </a:rPr>
              <a:t>p</a:t>
            </a:r>
            <a:r>
              <a:rPr sz="1950" i="1" spc="15" baseline="-23504" dirty="0">
                <a:latin typeface="Times New Roman"/>
                <a:cs typeface="Times New Roman"/>
              </a:rPr>
              <a:t>k</a:t>
            </a:r>
            <a:r>
              <a:rPr sz="1950" spc="10" dirty="0">
                <a:latin typeface="Times New Roman"/>
                <a:cs typeface="Times New Roman"/>
              </a:rPr>
              <a:t>;</a:t>
            </a:r>
            <a:endParaRPr sz="1950">
              <a:latin typeface="Times New Roman"/>
              <a:cs typeface="Times New Roman"/>
            </a:endParaRPr>
          </a:p>
          <a:p>
            <a:pPr marL="437515">
              <a:lnSpc>
                <a:spcPts val="2300"/>
              </a:lnSpc>
            </a:pPr>
            <a:r>
              <a:rPr sz="1950" i="1" spc="10" dirty="0">
                <a:latin typeface="Times New Roman"/>
                <a:cs typeface="Times New Roman"/>
              </a:rPr>
              <a:t>voted </a:t>
            </a:r>
            <a:r>
              <a:rPr sz="1950" spc="10" dirty="0">
                <a:latin typeface="Times New Roman"/>
                <a:cs typeface="Times New Roman"/>
              </a:rPr>
              <a:t>:=</a:t>
            </a:r>
            <a:r>
              <a:rPr sz="1950" spc="-80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TRUE;</a:t>
            </a:r>
            <a:endParaRPr sz="1950">
              <a:latin typeface="Times New Roman"/>
              <a:cs typeface="Times New Roman"/>
            </a:endParaRPr>
          </a:p>
          <a:p>
            <a:pPr marL="226060">
              <a:lnSpc>
                <a:spcPct val="100000"/>
              </a:lnSpc>
              <a:spcBef>
                <a:spcPts val="45"/>
              </a:spcBef>
            </a:pPr>
            <a:r>
              <a:rPr sz="1950" i="1" spc="10" dirty="0">
                <a:latin typeface="Times New Roman"/>
                <a:cs typeface="Times New Roman"/>
              </a:rPr>
              <a:t>else</a:t>
            </a:r>
            <a:endParaRPr sz="1950">
              <a:latin typeface="Times New Roman"/>
              <a:cs typeface="Times New Roman"/>
            </a:endParaRPr>
          </a:p>
          <a:p>
            <a:pPr marL="437515">
              <a:lnSpc>
                <a:spcPct val="100000"/>
              </a:lnSpc>
              <a:spcBef>
                <a:spcPts val="40"/>
              </a:spcBef>
            </a:pPr>
            <a:r>
              <a:rPr sz="1950" i="1" spc="10" dirty="0">
                <a:latin typeface="Times New Roman"/>
                <a:cs typeface="Times New Roman"/>
              </a:rPr>
              <a:t>voted </a:t>
            </a:r>
            <a:r>
              <a:rPr sz="1950" spc="10" dirty="0">
                <a:latin typeface="Times New Roman"/>
                <a:cs typeface="Times New Roman"/>
              </a:rPr>
              <a:t>:=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FALSE;</a:t>
            </a:r>
            <a:endParaRPr sz="1950">
              <a:latin typeface="Times New Roman"/>
              <a:cs typeface="Times New Roman"/>
            </a:endParaRPr>
          </a:p>
          <a:p>
            <a:pPr marL="226060">
              <a:lnSpc>
                <a:spcPct val="100000"/>
              </a:lnSpc>
              <a:spcBef>
                <a:spcPts val="45"/>
              </a:spcBef>
            </a:pPr>
            <a:r>
              <a:rPr sz="1950" i="1" spc="15" dirty="0">
                <a:latin typeface="Times New Roman"/>
                <a:cs typeface="Times New Roman"/>
              </a:rPr>
              <a:t>end</a:t>
            </a:r>
            <a:r>
              <a:rPr sz="1950" i="1" spc="5" dirty="0">
                <a:latin typeface="Times New Roman"/>
                <a:cs typeface="Times New Roman"/>
              </a:rPr>
              <a:t> </a:t>
            </a:r>
            <a:r>
              <a:rPr sz="1950" i="1" spc="10" dirty="0">
                <a:latin typeface="Times New Roman"/>
                <a:cs typeface="Times New Roman"/>
              </a:rPr>
              <a:t>if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46839" y="1436369"/>
            <a:ext cx="0" cy="4872990"/>
          </a:xfrm>
          <a:custGeom>
            <a:avLst/>
            <a:gdLst/>
            <a:ahLst/>
            <a:cxnLst/>
            <a:rect l="l" t="t" r="r" b="b"/>
            <a:pathLst>
              <a:path h="4872990">
                <a:moveTo>
                  <a:pt x="0" y="0"/>
                </a:moveTo>
                <a:lnTo>
                  <a:pt x="0" y="4872990"/>
                </a:lnTo>
              </a:path>
            </a:pathLst>
          </a:custGeom>
          <a:ln w="27990">
            <a:solidFill>
              <a:srgbClr val="3434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47864" y="7169148"/>
            <a:ext cx="24384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-5" dirty="0">
                <a:latin typeface="Arial"/>
                <a:cs typeface="Arial"/>
              </a:rPr>
              <a:t>16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3923" y="322579"/>
            <a:ext cx="3383279" cy="629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950" b="1" dirty="0">
                <a:latin typeface="Arial"/>
                <a:cs typeface="Arial"/>
              </a:rPr>
              <a:t>12.3</a:t>
            </a:r>
            <a:r>
              <a:rPr sz="3950" b="1" spc="-55" dirty="0">
                <a:latin typeface="Arial"/>
                <a:cs typeface="Arial"/>
              </a:rPr>
              <a:t> </a:t>
            </a:r>
            <a:r>
              <a:rPr sz="3950" b="1" dirty="0">
                <a:latin typeface="Arial"/>
                <a:cs typeface="Arial"/>
              </a:rPr>
              <a:t>Elections</a:t>
            </a:r>
            <a:endParaRPr sz="3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3909" y="1186687"/>
            <a:ext cx="9625330" cy="5871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4470" indent="-191770">
              <a:lnSpc>
                <a:spcPct val="100000"/>
              </a:lnSpc>
              <a:spcBef>
                <a:spcPts val="95"/>
              </a:spcBef>
              <a:buChar char="•"/>
              <a:tabLst>
                <a:tab pos="205104" algn="l"/>
              </a:tabLst>
            </a:pPr>
            <a:r>
              <a:rPr sz="2650" spc="-10" dirty="0">
                <a:latin typeface="Arial"/>
                <a:cs typeface="Arial"/>
              </a:rPr>
              <a:t>Election: choosing </a:t>
            </a:r>
            <a:r>
              <a:rPr sz="2650" spc="-5" dirty="0">
                <a:latin typeface="Arial"/>
                <a:cs typeface="Arial"/>
              </a:rPr>
              <a:t>a </a:t>
            </a:r>
            <a:r>
              <a:rPr sz="2650" spc="-10" dirty="0">
                <a:latin typeface="Arial"/>
                <a:cs typeface="Arial"/>
              </a:rPr>
              <a:t>unique process </a:t>
            </a:r>
            <a:r>
              <a:rPr sz="2650" spc="-5" dirty="0">
                <a:latin typeface="Arial"/>
                <a:cs typeface="Arial"/>
              </a:rPr>
              <a:t>for a </a:t>
            </a:r>
            <a:r>
              <a:rPr sz="2650" spc="-10" dirty="0">
                <a:latin typeface="Arial"/>
                <a:cs typeface="Arial"/>
              </a:rPr>
              <a:t>particular</a:t>
            </a:r>
            <a:r>
              <a:rPr sz="2650" spc="3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role</a:t>
            </a:r>
            <a:endParaRPr sz="265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25"/>
              </a:spcBef>
              <a:buChar char="–"/>
              <a:tabLst>
                <a:tab pos="487045" algn="l"/>
              </a:tabLst>
            </a:pPr>
            <a:r>
              <a:rPr sz="2200" spc="-5" dirty="0">
                <a:latin typeface="Arial"/>
                <a:cs typeface="Arial"/>
              </a:rPr>
              <a:t>All the processes agree on the </a:t>
            </a:r>
            <a:r>
              <a:rPr sz="2200" b="1" i="1" dirty="0">
                <a:solidFill>
                  <a:srgbClr val="33339A"/>
                </a:solidFill>
                <a:latin typeface="Arial"/>
                <a:cs typeface="Arial"/>
              </a:rPr>
              <a:t>unique </a:t>
            </a:r>
            <a:r>
              <a:rPr sz="2200" dirty="0">
                <a:latin typeface="Arial"/>
                <a:cs typeface="Arial"/>
              </a:rPr>
              <a:t>choice</a:t>
            </a:r>
            <a:endParaRPr sz="2200">
              <a:latin typeface="Arial"/>
              <a:cs typeface="Arial"/>
            </a:endParaRPr>
          </a:p>
          <a:p>
            <a:pPr marL="486409" lvl="1" indent="-267335">
              <a:lnSpc>
                <a:spcPts val="2625"/>
              </a:lnSpc>
              <a:spcBef>
                <a:spcPts val="5"/>
              </a:spcBef>
              <a:buChar char="–"/>
              <a:tabLst>
                <a:tab pos="487045" algn="l"/>
              </a:tabLst>
            </a:pPr>
            <a:r>
              <a:rPr sz="2200" spc="-5" dirty="0">
                <a:latin typeface="Arial"/>
                <a:cs typeface="Arial"/>
              </a:rPr>
              <a:t>For example, server in dist.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mutex</a:t>
            </a:r>
            <a:endParaRPr sz="2200">
              <a:latin typeface="Arial"/>
              <a:cs typeface="Arial"/>
            </a:endParaRPr>
          </a:p>
          <a:p>
            <a:pPr marL="204470" indent="-191770">
              <a:lnSpc>
                <a:spcPts val="3165"/>
              </a:lnSpc>
              <a:buChar char="•"/>
              <a:tabLst>
                <a:tab pos="205104" algn="l"/>
              </a:tabLst>
            </a:pPr>
            <a:r>
              <a:rPr sz="2650" spc="-10" dirty="0">
                <a:latin typeface="Arial"/>
                <a:cs typeface="Arial"/>
              </a:rPr>
              <a:t>Assumptions</a:t>
            </a:r>
            <a:endParaRPr sz="265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25"/>
              </a:spcBef>
              <a:buChar char="–"/>
              <a:tabLst>
                <a:tab pos="487045" algn="l"/>
              </a:tabLst>
            </a:pPr>
            <a:r>
              <a:rPr sz="2200" dirty="0">
                <a:latin typeface="Arial"/>
                <a:cs typeface="Arial"/>
              </a:rPr>
              <a:t>Each process can call only one election at a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time</a:t>
            </a:r>
            <a:endParaRPr sz="220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buChar char="–"/>
              <a:tabLst>
                <a:tab pos="487045" algn="l"/>
              </a:tabLst>
            </a:pPr>
            <a:r>
              <a:rPr sz="2200" spc="-5" dirty="0">
                <a:latin typeface="Arial"/>
                <a:cs typeface="Arial"/>
              </a:rPr>
              <a:t>multiple concurrent elections can be called by different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processes</a:t>
            </a:r>
            <a:endParaRPr sz="220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5"/>
              </a:spcBef>
              <a:buChar char="–"/>
              <a:tabLst>
                <a:tab pos="487045" algn="l"/>
              </a:tabLst>
            </a:pPr>
            <a:r>
              <a:rPr sz="2200" dirty="0">
                <a:latin typeface="Arial"/>
                <a:cs typeface="Arial"/>
              </a:rPr>
              <a:t>Participant: engages in an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election</a:t>
            </a:r>
            <a:endParaRPr sz="2200">
              <a:latin typeface="Arial"/>
              <a:cs typeface="Arial"/>
            </a:endParaRPr>
          </a:p>
          <a:p>
            <a:pPr marL="706755" lvl="2" indent="-219075">
              <a:lnSpc>
                <a:spcPct val="100000"/>
              </a:lnSpc>
              <a:spcBef>
                <a:spcPts val="35"/>
              </a:spcBef>
              <a:buChar char="•"/>
              <a:tabLst>
                <a:tab pos="706755" algn="l"/>
                <a:tab pos="707390" algn="l"/>
                <a:tab pos="2586355" algn="l"/>
              </a:tabLst>
            </a:pPr>
            <a:r>
              <a:rPr sz="1950" spc="15" dirty="0">
                <a:latin typeface="Arial"/>
                <a:cs typeface="Arial"/>
              </a:rPr>
              <a:t>each</a:t>
            </a:r>
            <a:r>
              <a:rPr sz="1950" spc="10" dirty="0">
                <a:latin typeface="Arial"/>
                <a:cs typeface="Arial"/>
              </a:rPr>
              <a:t> process</a:t>
            </a:r>
            <a:r>
              <a:rPr sz="1950" spc="20" dirty="0">
                <a:latin typeface="Arial"/>
                <a:cs typeface="Arial"/>
              </a:rPr>
              <a:t> </a:t>
            </a:r>
            <a:r>
              <a:rPr sz="1950" i="1" spc="10" dirty="0">
                <a:latin typeface="Times New Roman"/>
                <a:cs typeface="Times New Roman"/>
              </a:rPr>
              <a:t>p</a:t>
            </a:r>
            <a:r>
              <a:rPr sz="1950" i="1" spc="15" baseline="-23504" dirty="0">
                <a:latin typeface="Times New Roman"/>
                <a:cs typeface="Times New Roman"/>
              </a:rPr>
              <a:t>i	</a:t>
            </a:r>
            <a:r>
              <a:rPr sz="1950" spc="15" dirty="0">
                <a:latin typeface="Arial"/>
                <a:cs typeface="Arial"/>
              </a:rPr>
              <a:t>has </a:t>
            </a:r>
            <a:r>
              <a:rPr sz="1950" spc="10" dirty="0">
                <a:latin typeface="Arial"/>
                <a:cs typeface="Arial"/>
              </a:rPr>
              <a:t>variable </a:t>
            </a:r>
            <a:r>
              <a:rPr sz="1950" i="1" spc="5" dirty="0">
                <a:latin typeface="Times New Roman"/>
                <a:cs typeface="Times New Roman"/>
              </a:rPr>
              <a:t>elected</a:t>
            </a:r>
            <a:r>
              <a:rPr sz="1950" i="1" spc="7" baseline="-23504" dirty="0">
                <a:latin typeface="Times New Roman"/>
                <a:cs typeface="Times New Roman"/>
              </a:rPr>
              <a:t>i </a:t>
            </a:r>
            <a:r>
              <a:rPr sz="1950" spc="20" dirty="0">
                <a:latin typeface="Arial"/>
                <a:cs typeface="Arial"/>
              </a:rPr>
              <a:t>= </a:t>
            </a:r>
            <a:r>
              <a:rPr sz="1950" spc="15" dirty="0">
                <a:latin typeface="Arial"/>
                <a:cs typeface="Arial"/>
              </a:rPr>
              <a:t>? </a:t>
            </a:r>
            <a:r>
              <a:rPr sz="1950" spc="10" dirty="0">
                <a:latin typeface="Arial"/>
                <a:cs typeface="Arial"/>
              </a:rPr>
              <a:t>(don't </a:t>
            </a:r>
            <a:r>
              <a:rPr sz="1950" spc="15" dirty="0">
                <a:latin typeface="Arial"/>
                <a:cs typeface="Arial"/>
              </a:rPr>
              <a:t>know)</a:t>
            </a:r>
            <a:r>
              <a:rPr sz="1950" spc="-16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initially</a:t>
            </a:r>
            <a:endParaRPr sz="1950">
              <a:latin typeface="Arial"/>
              <a:cs typeface="Arial"/>
            </a:endParaRPr>
          </a:p>
          <a:p>
            <a:pPr marL="706755" lvl="2" indent="-219075">
              <a:lnSpc>
                <a:spcPct val="100000"/>
              </a:lnSpc>
              <a:spcBef>
                <a:spcPts val="40"/>
              </a:spcBef>
              <a:buChar char="•"/>
              <a:tabLst>
                <a:tab pos="706755" algn="l"/>
                <a:tab pos="707390" algn="l"/>
              </a:tabLst>
            </a:pPr>
            <a:r>
              <a:rPr sz="1950" spc="10" dirty="0">
                <a:latin typeface="Arial"/>
                <a:cs typeface="Arial"/>
              </a:rPr>
              <a:t>process with the </a:t>
            </a:r>
            <a:r>
              <a:rPr sz="1950" i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largest</a:t>
            </a:r>
            <a:r>
              <a:rPr sz="1950" i="1" spc="1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identifier</a:t>
            </a:r>
            <a:r>
              <a:rPr sz="1950" spc="-1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wins</a:t>
            </a:r>
            <a:endParaRPr sz="1950">
              <a:latin typeface="Arial"/>
              <a:cs typeface="Arial"/>
            </a:endParaRPr>
          </a:p>
          <a:p>
            <a:pPr marL="723900">
              <a:lnSpc>
                <a:spcPts val="2080"/>
              </a:lnSpc>
              <a:spcBef>
                <a:spcPts val="40"/>
              </a:spcBef>
              <a:tabLst>
                <a:tab pos="1005840" algn="l"/>
              </a:tabLst>
            </a:pPr>
            <a:r>
              <a:rPr sz="1750" spc="5" dirty="0">
                <a:latin typeface="Arial"/>
                <a:cs typeface="Arial"/>
              </a:rPr>
              <a:t>–	</a:t>
            </a:r>
            <a:r>
              <a:rPr sz="1750" dirty="0">
                <a:latin typeface="Arial"/>
                <a:cs typeface="Arial"/>
              </a:rPr>
              <a:t>The (unique) identifier could </a:t>
            </a:r>
            <a:r>
              <a:rPr sz="1750" spc="5" dirty="0">
                <a:latin typeface="Arial"/>
                <a:cs typeface="Arial"/>
              </a:rPr>
              <a:t>be </a:t>
            </a:r>
            <a:r>
              <a:rPr sz="1750" dirty="0">
                <a:latin typeface="Arial"/>
                <a:cs typeface="Arial"/>
              </a:rPr>
              <a:t>any useful</a:t>
            </a:r>
            <a:r>
              <a:rPr sz="1750" spc="2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value</a:t>
            </a:r>
            <a:endParaRPr sz="1750">
              <a:latin typeface="Arial"/>
              <a:cs typeface="Arial"/>
            </a:endParaRPr>
          </a:p>
          <a:p>
            <a:pPr marL="204470" indent="-191770">
              <a:lnSpc>
                <a:spcPts val="3160"/>
              </a:lnSpc>
              <a:buChar char="•"/>
              <a:tabLst>
                <a:tab pos="205104" algn="l"/>
              </a:tabLst>
            </a:pPr>
            <a:r>
              <a:rPr sz="2650" spc="-5" dirty="0">
                <a:latin typeface="Arial"/>
                <a:cs typeface="Arial"/>
              </a:rPr>
              <a:t>Properties</a:t>
            </a:r>
            <a:endParaRPr sz="2650">
              <a:latin typeface="Arial"/>
              <a:cs typeface="Arial"/>
            </a:endParaRPr>
          </a:p>
          <a:p>
            <a:pPr marL="486409" marR="5080" lvl="1" indent="-267335">
              <a:lnSpc>
                <a:spcPts val="2680"/>
              </a:lnSpc>
              <a:spcBef>
                <a:spcPts val="65"/>
              </a:spcBef>
              <a:buChar char="–"/>
              <a:tabLst>
                <a:tab pos="487045" algn="l"/>
              </a:tabLst>
            </a:pPr>
            <a:r>
              <a:rPr sz="2200" spc="-5" dirty="0">
                <a:latin typeface="Arial"/>
                <a:cs typeface="Arial"/>
              </a:rPr>
              <a:t>[E1] </a:t>
            </a:r>
            <a:r>
              <a:rPr sz="2200" i="1" spc="-5" dirty="0">
                <a:latin typeface="Times New Roman"/>
                <a:cs typeface="Times New Roman"/>
              </a:rPr>
              <a:t>elected</a:t>
            </a:r>
            <a:r>
              <a:rPr sz="2100" i="1" spc="-7" baseline="-21825" dirty="0">
                <a:latin typeface="Times New Roman"/>
                <a:cs typeface="Times New Roman"/>
              </a:rPr>
              <a:t>i </a:t>
            </a:r>
            <a:r>
              <a:rPr sz="2200" spc="-5" dirty="0">
                <a:latin typeface="Arial"/>
                <a:cs typeface="Arial"/>
              </a:rPr>
              <a:t>of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“participant” process must be </a:t>
            </a:r>
            <a:r>
              <a:rPr sz="2200" dirty="0">
                <a:latin typeface="Arial"/>
                <a:cs typeface="Arial"/>
              </a:rPr>
              <a:t>P </a:t>
            </a:r>
            <a:r>
              <a:rPr sz="2200" spc="-5" dirty="0">
                <a:latin typeface="Arial"/>
                <a:cs typeface="Arial"/>
              </a:rPr>
              <a:t>(elected process=largest  id) or </a:t>
            </a:r>
            <a:r>
              <a:rPr sz="2200" dirty="0">
                <a:latin typeface="Symbol"/>
                <a:cs typeface="Symbol"/>
              </a:rPr>
              <a:t>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(undefined)</a:t>
            </a:r>
            <a:endParaRPr sz="2200">
              <a:latin typeface="Arial"/>
              <a:cs typeface="Arial"/>
            </a:endParaRPr>
          </a:p>
          <a:p>
            <a:pPr marL="486409" marR="5080" lvl="1" indent="-267335">
              <a:lnSpc>
                <a:spcPts val="2620"/>
              </a:lnSpc>
              <a:spcBef>
                <a:spcPts val="15"/>
              </a:spcBef>
              <a:buChar char="–"/>
              <a:tabLst>
                <a:tab pos="487045" algn="l"/>
              </a:tabLst>
            </a:pPr>
            <a:r>
              <a:rPr sz="2200" dirty="0">
                <a:latin typeface="Arial"/>
                <a:cs typeface="Arial"/>
              </a:rPr>
              <a:t>[E2] liveness: all processes participate and eventually set </a:t>
            </a:r>
            <a:r>
              <a:rPr sz="2200" i="1" spc="-5" dirty="0">
                <a:latin typeface="Times New Roman"/>
                <a:cs typeface="Times New Roman"/>
              </a:rPr>
              <a:t>elected</a:t>
            </a:r>
            <a:r>
              <a:rPr sz="2100" i="1" spc="-7" baseline="-21825" dirty="0">
                <a:latin typeface="Times New Roman"/>
                <a:cs typeface="Times New Roman"/>
              </a:rPr>
              <a:t>i </a:t>
            </a:r>
            <a:r>
              <a:rPr sz="2200" spc="-5" dirty="0">
                <a:latin typeface="Arial"/>
                <a:cs typeface="Arial"/>
              </a:rPr>
              <a:t>!= </a:t>
            </a:r>
            <a:r>
              <a:rPr sz="2200" dirty="0">
                <a:latin typeface="Symbol"/>
                <a:cs typeface="Symbol"/>
              </a:rPr>
              <a:t>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(or  </a:t>
            </a:r>
            <a:r>
              <a:rPr sz="2200" dirty="0">
                <a:latin typeface="Arial"/>
                <a:cs typeface="Arial"/>
              </a:rPr>
              <a:t>crash)</a:t>
            </a:r>
            <a:endParaRPr sz="2200">
              <a:latin typeface="Arial"/>
              <a:cs typeface="Arial"/>
            </a:endParaRPr>
          </a:p>
          <a:p>
            <a:pPr marL="204470" indent="-191770">
              <a:lnSpc>
                <a:spcPts val="3060"/>
              </a:lnSpc>
              <a:buChar char="•"/>
              <a:tabLst>
                <a:tab pos="205104" algn="l"/>
              </a:tabLst>
            </a:pPr>
            <a:r>
              <a:rPr sz="2650" spc="-5" dirty="0">
                <a:latin typeface="Arial"/>
                <a:cs typeface="Arial"/>
              </a:rPr>
              <a:t>Performance</a:t>
            </a:r>
            <a:endParaRPr sz="265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25"/>
              </a:spcBef>
              <a:buChar char="–"/>
              <a:tabLst>
                <a:tab pos="487045" algn="l"/>
              </a:tabLst>
            </a:pPr>
            <a:r>
              <a:rPr sz="2200" spc="-5" dirty="0">
                <a:latin typeface="Arial"/>
                <a:cs typeface="Arial"/>
              </a:rPr>
              <a:t>overhead (bandwidth consumption</a:t>
            </a:r>
            <a:r>
              <a:rPr sz="2200" spc="-5">
                <a:latin typeface="Arial"/>
                <a:cs typeface="Arial"/>
              </a:rPr>
              <a:t>): </a:t>
            </a:r>
            <a:r>
              <a:rPr lang="en-US" sz="2200" spc="-5" dirty="0" err="1" smtClean="0">
                <a:latin typeface="Arial"/>
                <a:cs typeface="Arial"/>
              </a:rPr>
              <a:t>noof</a:t>
            </a:r>
            <a:r>
              <a:rPr lang="en-US" sz="2200" spc="-5" dirty="0" smtClean="0">
                <a:latin typeface="Arial"/>
                <a:cs typeface="Arial"/>
              </a:rPr>
              <a:t> </a:t>
            </a:r>
            <a:r>
              <a:rPr sz="2200" smtClean="0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of</a:t>
            </a:r>
            <a:r>
              <a:rPr sz="2200" spc="-20">
                <a:latin typeface="Arial"/>
                <a:cs typeface="Arial"/>
              </a:rPr>
              <a:t> </a:t>
            </a:r>
            <a:r>
              <a:rPr sz="2200" spc="-5" smtClean="0">
                <a:latin typeface="Arial"/>
                <a:cs typeface="Arial"/>
              </a:rPr>
              <a:t>messages</a:t>
            </a:r>
            <a:r>
              <a:rPr lang="en-US" sz="2200" spc="-5" dirty="0" smtClean="0">
                <a:latin typeface="Arial"/>
                <a:cs typeface="Arial"/>
              </a:rPr>
              <a:t> sent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0411" y="7032748"/>
            <a:ext cx="717042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– </a:t>
            </a:r>
            <a:r>
              <a:rPr sz="2200" spc="-5" dirty="0">
                <a:latin typeface="Arial"/>
                <a:cs typeface="Arial"/>
              </a:rPr>
              <a:t>turnaround time: </a:t>
            </a:r>
            <a:r>
              <a:rPr sz="2200" dirty="0">
                <a:latin typeface="Arial"/>
                <a:cs typeface="Arial"/>
              </a:rPr>
              <a:t># </a:t>
            </a:r>
            <a:r>
              <a:rPr sz="2200" spc="-5" dirty="0">
                <a:latin typeface="Arial"/>
                <a:cs typeface="Arial"/>
              </a:rPr>
              <a:t>of messages to complete an</a:t>
            </a:r>
            <a:r>
              <a:rPr sz="2200" spc="-37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election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47864" y="7169148"/>
            <a:ext cx="24384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-5" dirty="0">
                <a:latin typeface="Arial"/>
                <a:cs typeface="Arial"/>
              </a:rPr>
              <a:t>17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1843" y="357632"/>
            <a:ext cx="618617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A </a:t>
            </a:r>
            <a:r>
              <a:rPr spc="5" dirty="0"/>
              <a:t>ring-based election</a:t>
            </a:r>
            <a:r>
              <a:rPr spc="-60" dirty="0"/>
              <a:t> </a:t>
            </a:r>
            <a:r>
              <a:rPr spc="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5423" y="1876425"/>
            <a:ext cx="9902190" cy="34233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1140" indent="-218440">
              <a:lnSpc>
                <a:spcPts val="3115"/>
              </a:lnSpc>
              <a:spcBef>
                <a:spcPts val="95"/>
              </a:spcBef>
              <a:buChar char="•"/>
              <a:tabLst>
                <a:tab pos="231775" algn="l"/>
              </a:tabLst>
            </a:pPr>
            <a:r>
              <a:rPr sz="2650" spc="-5" dirty="0">
                <a:latin typeface="Arial"/>
                <a:cs typeface="Arial"/>
              </a:rPr>
              <a:t>Arrange processes in a logical</a:t>
            </a:r>
            <a:r>
              <a:rPr sz="2650" spc="-1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ring</a:t>
            </a:r>
            <a:endParaRPr sz="2650">
              <a:latin typeface="Arial"/>
              <a:cs typeface="Arial"/>
            </a:endParaRPr>
          </a:p>
          <a:p>
            <a:pPr marL="586740" lvl="1" indent="-354330">
              <a:lnSpc>
                <a:spcPts val="2515"/>
              </a:lnSpc>
              <a:buFont typeface="Arial"/>
              <a:buChar char="–"/>
              <a:tabLst>
                <a:tab pos="586740" algn="l"/>
                <a:tab pos="587375" algn="l"/>
              </a:tabLst>
            </a:pPr>
            <a:r>
              <a:rPr sz="2200" i="1" spc="5" dirty="0">
                <a:latin typeface="Times New Roman"/>
                <a:cs typeface="Times New Roman"/>
              </a:rPr>
              <a:t>p</a:t>
            </a:r>
            <a:r>
              <a:rPr sz="2100" i="1" spc="7" baseline="-21825" dirty="0">
                <a:latin typeface="Times New Roman"/>
                <a:cs typeface="Times New Roman"/>
              </a:rPr>
              <a:t>i </a:t>
            </a:r>
            <a:r>
              <a:rPr sz="2200" spc="-5" dirty="0">
                <a:latin typeface="Arial"/>
                <a:cs typeface="Arial"/>
              </a:rPr>
              <a:t>sends messages to </a:t>
            </a:r>
            <a:r>
              <a:rPr sz="2200" i="1" spc="10" dirty="0">
                <a:latin typeface="Times New Roman"/>
                <a:cs typeface="Times New Roman"/>
              </a:rPr>
              <a:t>p</a:t>
            </a:r>
            <a:r>
              <a:rPr sz="2100" spc="15" baseline="-21825" dirty="0">
                <a:latin typeface="Times New Roman"/>
                <a:cs typeface="Times New Roman"/>
              </a:rPr>
              <a:t>(</a:t>
            </a:r>
            <a:r>
              <a:rPr sz="2100" i="1" spc="15" baseline="-21825" dirty="0">
                <a:latin typeface="Times New Roman"/>
                <a:cs typeface="Times New Roman"/>
              </a:rPr>
              <a:t>i</a:t>
            </a:r>
            <a:r>
              <a:rPr sz="2100" spc="15" baseline="-21825" dirty="0">
                <a:latin typeface="Times New Roman"/>
                <a:cs typeface="Times New Roman"/>
              </a:rPr>
              <a:t>+1) </a:t>
            </a:r>
            <a:r>
              <a:rPr sz="2100" spc="30" baseline="-21825" dirty="0">
                <a:latin typeface="Times New Roman"/>
                <a:cs typeface="Times New Roman"/>
              </a:rPr>
              <a:t>mod</a:t>
            </a:r>
            <a:r>
              <a:rPr sz="2100" spc="-150" baseline="-21825" dirty="0">
                <a:latin typeface="Times New Roman"/>
                <a:cs typeface="Times New Roman"/>
              </a:rPr>
              <a:t> </a:t>
            </a:r>
            <a:r>
              <a:rPr sz="2100" i="1" spc="30" baseline="-21825" dirty="0">
                <a:latin typeface="Times New Roman"/>
                <a:cs typeface="Times New Roman"/>
              </a:rPr>
              <a:t>N</a:t>
            </a:r>
            <a:endParaRPr sz="2100" baseline="-21825">
              <a:latin typeface="Times New Roman"/>
              <a:cs typeface="Times New Roman"/>
            </a:endParaRPr>
          </a:p>
          <a:p>
            <a:pPr marL="509270" lvl="1" indent="-276860">
              <a:lnSpc>
                <a:spcPts val="2515"/>
              </a:lnSpc>
              <a:buChar char="–"/>
              <a:tabLst>
                <a:tab pos="509905" algn="l"/>
              </a:tabLst>
            </a:pPr>
            <a:r>
              <a:rPr sz="2200" spc="-5" dirty="0">
                <a:latin typeface="Arial"/>
                <a:cs typeface="Arial"/>
              </a:rPr>
              <a:t>It could be unrelated to the physical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configuration</a:t>
            </a:r>
            <a:endParaRPr sz="2200">
              <a:latin typeface="Arial"/>
              <a:cs typeface="Arial"/>
            </a:endParaRPr>
          </a:p>
          <a:p>
            <a:pPr marL="509270" lvl="1" indent="-276860">
              <a:lnSpc>
                <a:spcPts val="2505"/>
              </a:lnSpc>
              <a:buChar char="–"/>
              <a:tabLst>
                <a:tab pos="509905" algn="l"/>
              </a:tabLst>
            </a:pPr>
            <a:r>
              <a:rPr sz="2200" spc="-5" dirty="0">
                <a:latin typeface="Arial"/>
                <a:cs typeface="Arial"/>
              </a:rPr>
              <a:t>Elect the coordinator with the largest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id</a:t>
            </a:r>
            <a:endParaRPr sz="2200">
              <a:latin typeface="Arial"/>
              <a:cs typeface="Arial"/>
            </a:endParaRPr>
          </a:p>
          <a:p>
            <a:pPr marL="509270" lvl="1" indent="-276860">
              <a:lnSpc>
                <a:spcPts val="2480"/>
              </a:lnSpc>
              <a:buChar char="–"/>
              <a:tabLst>
                <a:tab pos="509905" algn="l"/>
              </a:tabLst>
            </a:pPr>
            <a:r>
              <a:rPr sz="2200" spc="-5" dirty="0">
                <a:latin typeface="Arial"/>
                <a:cs typeface="Arial"/>
              </a:rPr>
              <a:t>Assume no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failures</a:t>
            </a:r>
            <a:endParaRPr sz="2200">
              <a:latin typeface="Arial"/>
              <a:cs typeface="Arial"/>
            </a:endParaRPr>
          </a:p>
          <a:p>
            <a:pPr marL="231140" marR="6350" indent="-218440">
              <a:lnSpc>
                <a:spcPts val="3020"/>
              </a:lnSpc>
              <a:spcBef>
                <a:spcPts val="145"/>
              </a:spcBef>
              <a:buChar char="•"/>
              <a:tabLst>
                <a:tab pos="231775" algn="l"/>
              </a:tabLst>
            </a:pPr>
            <a:r>
              <a:rPr sz="2650" spc="-10" dirty="0">
                <a:latin typeface="Arial"/>
                <a:cs typeface="Arial"/>
              </a:rPr>
              <a:t>Initially, every process </a:t>
            </a:r>
            <a:r>
              <a:rPr sz="2650" spc="-5" dirty="0">
                <a:latin typeface="Arial"/>
                <a:cs typeface="Arial"/>
              </a:rPr>
              <a:t>is a non-participant. Any process can call  an election</a:t>
            </a:r>
            <a:endParaRPr sz="2650">
              <a:latin typeface="Arial"/>
              <a:cs typeface="Arial"/>
            </a:endParaRPr>
          </a:p>
          <a:p>
            <a:pPr marL="509270" lvl="1" indent="-276860">
              <a:lnSpc>
                <a:spcPts val="2385"/>
              </a:lnSpc>
              <a:buChar char="–"/>
              <a:tabLst>
                <a:tab pos="509905" algn="l"/>
              </a:tabLst>
            </a:pPr>
            <a:r>
              <a:rPr sz="2200" spc="-5" dirty="0">
                <a:latin typeface="Arial"/>
                <a:cs typeface="Arial"/>
              </a:rPr>
              <a:t>Marks itself as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participant</a:t>
            </a:r>
            <a:endParaRPr sz="2200">
              <a:latin typeface="Arial"/>
              <a:cs typeface="Arial"/>
            </a:endParaRPr>
          </a:p>
          <a:p>
            <a:pPr marL="509270" lvl="1" indent="-276860">
              <a:lnSpc>
                <a:spcPts val="2505"/>
              </a:lnSpc>
              <a:buChar char="–"/>
              <a:tabLst>
                <a:tab pos="509905" algn="l"/>
                <a:tab pos="2840355" algn="l"/>
              </a:tabLst>
            </a:pPr>
            <a:r>
              <a:rPr sz="2200" spc="-5" dirty="0">
                <a:latin typeface="Arial"/>
                <a:cs typeface="Arial"/>
              </a:rPr>
              <a:t>Places its id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	</a:t>
            </a:r>
            <a:r>
              <a:rPr sz="2200" i="1" dirty="0">
                <a:latin typeface="Arial"/>
                <a:cs typeface="Arial"/>
              </a:rPr>
              <a:t>election</a:t>
            </a:r>
            <a:r>
              <a:rPr sz="2200" i="1" spc="-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message</a:t>
            </a:r>
            <a:endParaRPr sz="2200">
              <a:latin typeface="Arial"/>
              <a:cs typeface="Arial"/>
            </a:endParaRPr>
          </a:p>
          <a:p>
            <a:pPr marL="509270" lvl="1" indent="-276860">
              <a:lnSpc>
                <a:spcPts val="2505"/>
              </a:lnSpc>
              <a:buChar char="–"/>
              <a:tabLst>
                <a:tab pos="509905" algn="l"/>
              </a:tabLst>
            </a:pPr>
            <a:r>
              <a:rPr sz="2200" spc="-5" dirty="0">
                <a:latin typeface="Arial"/>
                <a:cs typeface="Arial"/>
              </a:rPr>
              <a:t>Sends the message to </a:t>
            </a:r>
            <a:r>
              <a:rPr sz="2200" spc="-5">
                <a:latin typeface="Arial"/>
                <a:cs typeface="Arial"/>
              </a:rPr>
              <a:t>its</a:t>
            </a:r>
            <a:r>
              <a:rPr sz="2200" spc="-10">
                <a:latin typeface="Arial"/>
                <a:cs typeface="Arial"/>
              </a:rPr>
              <a:t> </a:t>
            </a:r>
            <a:r>
              <a:rPr sz="2200" spc="-5" smtClean="0">
                <a:latin typeface="Arial"/>
                <a:cs typeface="Arial"/>
              </a:rPr>
              <a:t>neighbor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3385" y="357632"/>
            <a:ext cx="894270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Figure 12.7 </a:t>
            </a:r>
            <a:r>
              <a:rPr spc="15" dirty="0"/>
              <a:t>A </a:t>
            </a:r>
            <a:r>
              <a:rPr spc="5" dirty="0"/>
              <a:t>ring-based election in</a:t>
            </a:r>
            <a:r>
              <a:rPr spc="-40" dirty="0"/>
              <a:t> </a:t>
            </a:r>
            <a:r>
              <a:rPr spc="5" dirty="0"/>
              <a:t>progress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51125" y="1495298"/>
            <a:ext cx="4469130" cy="1734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4470" indent="-191770">
              <a:lnSpc>
                <a:spcPts val="2595"/>
              </a:lnSpc>
              <a:spcBef>
                <a:spcPts val="100"/>
              </a:spcBef>
              <a:buChar char="•"/>
              <a:tabLst>
                <a:tab pos="205104" algn="l"/>
              </a:tabLst>
            </a:pPr>
            <a:r>
              <a:rPr sz="2200" dirty="0">
                <a:latin typeface="Arial"/>
                <a:cs typeface="Arial"/>
              </a:rPr>
              <a:t>Receiving an election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message:</a:t>
            </a:r>
            <a:endParaRPr sz="2200">
              <a:latin typeface="Arial"/>
              <a:cs typeface="Arial"/>
            </a:endParaRPr>
          </a:p>
          <a:p>
            <a:pPr marL="486409" marR="5080" lvl="1" indent="-267335">
              <a:lnSpc>
                <a:spcPts val="2260"/>
              </a:lnSpc>
              <a:spcBef>
                <a:spcPts val="100"/>
              </a:spcBef>
              <a:buChar char="–"/>
              <a:tabLst>
                <a:tab pos="486409" algn="l"/>
                <a:tab pos="487045" algn="l"/>
              </a:tabLst>
            </a:pPr>
            <a:r>
              <a:rPr sz="1950" spc="5" dirty="0">
                <a:latin typeface="Arial"/>
                <a:cs typeface="Arial"/>
              </a:rPr>
              <a:t>if </a:t>
            </a:r>
            <a:r>
              <a:rPr sz="1950" i="1" spc="10" dirty="0">
                <a:latin typeface="Arial"/>
                <a:cs typeface="Arial"/>
              </a:rPr>
              <a:t>id </a:t>
            </a:r>
            <a:r>
              <a:rPr sz="1950" spc="20" dirty="0">
                <a:latin typeface="Arial"/>
                <a:cs typeface="Arial"/>
              </a:rPr>
              <a:t>&gt; </a:t>
            </a:r>
            <a:r>
              <a:rPr sz="1950" i="1" spc="15" dirty="0">
                <a:latin typeface="Arial"/>
                <a:cs typeface="Arial"/>
              </a:rPr>
              <a:t>myid</a:t>
            </a:r>
            <a:r>
              <a:rPr sz="1950" spc="15" dirty="0">
                <a:latin typeface="Arial"/>
                <a:cs typeface="Arial"/>
              </a:rPr>
              <a:t>, </a:t>
            </a:r>
            <a:r>
              <a:rPr sz="1950" spc="10" dirty="0">
                <a:latin typeface="Arial"/>
                <a:cs typeface="Arial"/>
              </a:rPr>
              <a:t>forward the </a:t>
            </a:r>
            <a:r>
              <a:rPr sz="1950" spc="15" dirty="0">
                <a:latin typeface="Arial"/>
                <a:cs typeface="Arial"/>
              </a:rPr>
              <a:t>msg, </a:t>
            </a:r>
            <a:r>
              <a:rPr sz="1950" spc="10" dirty="0">
                <a:latin typeface="Arial"/>
                <a:cs typeface="Arial"/>
              </a:rPr>
              <a:t>mark  participant</a:t>
            </a:r>
            <a:endParaRPr sz="1950">
              <a:latin typeface="Arial"/>
              <a:cs typeface="Arial"/>
            </a:endParaRPr>
          </a:p>
          <a:p>
            <a:pPr marL="486409" lvl="1" indent="-267335">
              <a:lnSpc>
                <a:spcPts val="2155"/>
              </a:lnSpc>
              <a:buChar char="–"/>
              <a:tabLst>
                <a:tab pos="486409" algn="l"/>
                <a:tab pos="487045" algn="l"/>
              </a:tabLst>
            </a:pPr>
            <a:r>
              <a:rPr sz="1950" spc="5" dirty="0">
                <a:latin typeface="Arial"/>
                <a:cs typeface="Arial"/>
              </a:rPr>
              <a:t>if </a:t>
            </a:r>
            <a:r>
              <a:rPr sz="1950" i="1" spc="10" dirty="0">
                <a:latin typeface="Arial"/>
                <a:cs typeface="Arial"/>
              </a:rPr>
              <a:t>id </a:t>
            </a:r>
            <a:r>
              <a:rPr sz="1950" spc="20" dirty="0">
                <a:latin typeface="Arial"/>
                <a:cs typeface="Arial"/>
              </a:rPr>
              <a:t>&lt;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i="1" spc="15" dirty="0">
                <a:latin typeface="Arial"/>
                <a:cs typeface="Arial"/>
              </a:rPr>
              <a:t>myid</a:t>
            </a:r>
            <a:endParaRPr sz="1950">
              <a:latin typeface="Arial"/>
              <a:cs typeface="Arial"/>
            </a:endParaRPr>
          </a:p>
          <a:p>
            <a:pPr marL="706755" marR="5080" lvl="2" indent="-219075">
              <a:lnSpc>
                <a:spcPts val="2010"/>
              </a:lnSpc>
              <a:spcBef>
                <a:spcPts val="105"/>
              </a:spcBef>
              <a:buChar char="•"/>
              <a:tabLst>
                <a:tab pos="706755" algn="l"/>
                <a:tab pos="707390" algn="l"/>
              </a:tabLst>
            </a:pPr>
            <a:r>
              <a:rPr sz="1750" dirty="0">
                <a:latin typeface="Arial"/>
                <a:cs typeface="Arial"/>
              </a:rPr>
              <a:t>non-participant: replace </a:t>
            </a:r>
            <a:r>
              <a:rPr sz="1750" i="1" dirty="0">
                <a:latin typeface="Arial"/>
                <a:cs typeface="Arial"/>
              </a:rPr>
              <a:t>id </a:t>
            </a:r>
            <a:r>
              <a:rPr sz="1750" dirty="0">
                <a:latin typeface="Arial"/>
                <a:cs typeface="Arial"/>
              </a:rPr>
              <a:t>with </a:t>
            </a:r>
            <a:r>
              <a:rPr sz="1750" i="1" dirty="0">
                <a:latin typeface="Arial"/>
                <a:cs typeface="Arial"/>
              </a:rPr>
              <a:t>myid</a:t>
            </a:r>
            <a:r>
              <a:rPr sz="1750" dirty="0">
                <a:latin typeface="Arial"/>
                <a:cs typeface="Arial"/>
              </a:rPr>
              <a:t>:  </a:t>
            </a:r>
            <a:r>
              <a:rPr sz="1750" spc="5" dirty="0">
                <a:latin typeface="Arial"/>
                <a:cs typeface="Arial"/>
              </a:rPr>
              <a:t>forward the msg, mark</a:t>
            </a:r>
            <a:r>
              <a:rPr sz="1750" spc="-1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participant</a:t>
            </a:r>
            <a:endParaRPr sz="17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6613" y="3190005"/>
            <a:ext cx="3994150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31140" indent="-218440">
              <a:lnSpc>
                <a:spcPct val="100000"/>
              </a:lnSpc>
              <a:spcBef>
                <a:spcPts val="110"/>
              </a:spcBef>
              <a:buChar char="•"/>
              <a:tabLst>
                <a:tab pos="231140" algn="l"/>
                <a:tab pos="231775" algn="l"/>
                <a:tab pos="1522730" algn="l"/>
                <a:tab pos="2143760" algn="l"/>
                <a:tab pos="3383915" algn="l"/>
              </a:tabLst>
            </a:pPr>
            <a:r>
              <a:rPr sz="1750" dirty="0">
                <a:latin typeface="Arial"/>
                <a:cs typeface="Arial"/>
              </a:rPr>
              <a:t>participant:	s</a:t>
            </a:r>
            <a:r>
              <a:rPr sz="1750" spc="5" dirty="0">
                <a:latin typeface="Arial"/>
                <a:cs typeface="Arial"/>
              </a:rPr>
              <a:t>t</a:t>
            </a:r>
            <a:r>
              <a:rPr sz="1750" dirty="0">
                <a:latin typeface="Arial"/>
                <a:cs typeface="Arial"/>
              </a:rPr>
              <a:t>o</a:t>
            </a:r>
            <a:r>
              <a:rPr sz="1750" spc="5" dirty="0">
                <a:latin typeface="Arial"/>
                <a:cs typeface="Arial"/>
              </a:rPr>
              <a:t>p</a:t>
            </a:r>
            <a:r>
              <a:rPr sz="1750" dirty="0">
                <a:latin typeface="Arial"/>
                <a:cs typeface="Arial"/>
              </a:rPr>
              <a:t>	forwardin</a:t>
            </a:r>
            <a:r>
              <a:rPr sz="1750" spc="5" dirty="0">
                <a:latin typeface="Arial"/>
                <a:cs typeface="Arial"/>
              </a:rPr>
              <a:t>g</a:t>
            </a:r>
            <a:r>
              <a:rPr sz="1750" dirty="0">
                <a:latin typeface="Arial"/>
                <a:cs typeface="Arial"/>
              </a:rPr>
              <a:t>	(why?</a:t>
            </a:r>
            <a:endParaRPr sz="1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45309" y="3445285"/>
            <a:ext cx="245300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dirty="0">
                <a:latin typeface="Arial"/>
                <a:cs typeface="Arial"/>
              </a:rPr>
              <a:t>Later, multiple</a:t>
            </a:r>
            <a:r>
              <a:rPr sz="1750" spc="-5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elections)</a:t>
            </a:r>
            <a:endParaRPr sz="17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57627" y="3697478"/>
            <a:ext cx="4263390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80035" algn="l"/>
                <a:tab pos="594995" algn="l"/>
                <a:tab pos="979169" algn="l"/>
                <a:tab pos="1315085" algn="l"/>
                <a:tab pos="2104390" algn="l"/>
                <a:tab pos="3550285" algn="l"/>
              </a:tabLst>
            </a:pPr>
            <a:r>
              <a:rPr sz="1950" spc="15" dirty="0">
                <a:latin typeface="Arial"/>
                <a:cs typeface="Arial"/>
              </a:rPr>
              <a:t>–	</a:t>
            </a:r>
            <a:r>
              <a:rPr sz="1950" spc="5" dirty="0">
                <a:latin typeface="Arial"/>
                <a:cs typeface="Arial"/>
              </a:rPr>
              <a:t>i</a:t>
            </a:r>
            <a:r>
              <a:rPr sz="1950" spc="10" dirty="0">
                <a:latin typeface="Arial"/>
                <a:cs typeface="Arial"/>
              </a:rPr>
              <a:t>f	</a:t>
            </a:r>
            <a:r>
              <a:rPr sz="1950" i="1" dirty="0">
                <a:latin typeface="Arial"/>
                <a:cs typeface="Arial"/>
              </a:rPr>
              <a:t>i</a:t>
            </a:r>
            <a:r>
              <a:rPr sz="1950" i="1" spc="15" dirty="0">
                <a:latin typeface="Arial"/>
                <a:cs typeface="Arial"/>
              </a:rPr>
              <a:t>d</a:t>
            </a:r>
            <a:r>
              <a:rPr sz="1950" i="1" dirty="0">
                <a:latin typeface="Arial"/>
                <a:cs typeface="Arial"/>
              </a:rPr>
              <a:t>	</a:t>
            </a:r>
            <a:r>
              <a:rPr sz="1950" spc="20" dirty="0">
                <a:latin typeface="Arial"/>
                <a:cs typeface="Arial"/>
              </a:rPr>
              <a:t>=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i="1" spc="10" dirty="0">
                <a:latin typeface="Arial"/>
                <a:cs typeface="Arial"/>
              </a:rPr>
              <a:t>myi</a:t>
            </a:r>
            <a:r>
              <a:rPr sz="1950" i="1" spc="15" dirty="0">
                <a:latin typeface="Arial"/>
                <a:cs typeface="Arial"/>
              </a:rPr>
              <a:t>d</a:t>
            </a:r>
            <a:r>
              <a:rPr sz="1950" spc="10" dirty="0">
                <a:latin typeface="Arial"/>
                <a:cs typeface="Arial"/>
              </a:rPr>
              <a:t>,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0" dirty="0">
                <a:latin typeface="Arial"/>
                <a:cs typeface="Arial"/>
              </a:rPr>
              <a:t>coordinator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0" dirty="0">
                <a:latin typeface="Arial"/>
                <a:cs typeface="Arial"/>
              </a:rPr>
              <a:t>found,</a:t>
            </a:r>
            <a:endParaRPr sz="1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5108" y="3984002"/>
            <a:ext cx="3996690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5" dirty="0">
                <a:latin typeface="Arial"/>
                <a:cs typeface="Arial"/>
              </a:rPr>
              <a:t>mark </a:t>
            </a:r>
            <a:r>
              <a:rPr sz="1950" spc="10" dirty="0">
                <a:latin typeface="Arial"/>
                <a:cs typeface="Arial"/>
              </a:rPr>
              <a:t>non-participant, </a:t>
            </a:r>
            <a:r>
              <a:rPr sz="1950" i="1" spc="10" dirty="0">
                <a:latin typeface="Arial"/>
                <a:cs typeface="Arial"/>
              </a:rPr>
              <a:t>elected</a:t>
            </a:r>
            <a:r>
              <a:rPr sz="1950" i="1" spc="15" baseline="-23504" dirty="0">
                <a:latin typeface="Arial"/>
                <a:cs typeface="Arial"/>
              </a:rPr>
              <a:t>i </a:t>
            </a:r>
            <a:r>
              <a:rPr sz="1950" spc="10" dirty="0">
                <a:latin typeface="Arial"/>
                <a:cs typeface="Arial"/>
              </a:rPr>
              <a:t>:=</a:t>
            </a:r>
            <a:r>
              <a:rPr sz="1950" spc="245" dirty="0">
                <a:latin typeface="Arial"/>
                <a:cs typeface="Arial"/>
              </a:rPr>
              <a:t> </a:t>
            </a:r>
            <a:r>
              <a:rPr sz="1950" i="1" spc="10" dirty="0">
                <a:latin typeface="Arial"/>
                <a:cs typeface="Arial"/>
              </a:rPr>
              <a:t>id</a:t>
            </a:r>
            <a:r>
              <a:rPr sz="1950" spc="10" dirty="0">
                <a:latin typeface="Arial"/>
                <a:cs typeface="Arial"/>
              </a:rPr>
              <a:t>,</a:t>
            </a:r>
            <a:endParaRPr sz="1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1125" y="4270514"/>
            <a:ext cx="4137025" cy="6470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86409">
              <a:lnSpc>
                <a:spcPts val="2280"/>
              </a:lnSpc>
              <a:spcBef>
                <a:spcPts val="135"/>
              </a:spcBef>
            </a:pPr>
            <a:r>
              <a:rPr sz="1950" spc="15" dirty="0">
                <a:latin typeface="Arial"/>
                <a:cs typeface="Arial"/>
              </a:rPr>
              <a:t>send </a:t>
            </a:r>
            <a:r>
              <a:rPr sz="1950" i="1" spc="10" dirty="0">
                <a:latin typeface="Arial"/>
                <a:cs typeface="Arial"/>
              </a:rPr>
              <a:t>elected </a:t>
            </a:r>
            <a:r>
              <a:rPr sz="1950" spc="15" dirty="0">
                <a:latin typeface="Arial"/>
                <a:cs typeface="Arial"/>
              </a:rPr>
              <a:t>message </a:t>
            </a:r>
            <a:r>
              <a:rPr sz="1950" spc="10" dirty="0">
                <a:latin typeface="Arial"/>
                <a:cs typeface="Arial"/>
              </a:rPr>
              <a:t>with</a:t>
            </a:r>
            <a:r>
              <a:rPr sz="1950" spc="-75" dirty="0">
                <a:latin typeface="Arial"/>
                <a:cs typeface="Arial"/>
              </a:rPr>
              <a:t> </a:t>
            </a:r>
            <a:r>
              <a:rPr sz="1950" i="1" spc="10" dirty="0">
                <a:latin typeface="Arial"/>
                <a:cs typeface="Arial"/>
              </a:rPr>
              <a:t>myid</a:t>
            </a:r>
            <a:endParaRPr sz="1950">
              <a:latin typeface="Arial"/>
              <a:cs typeface="Arial"/>
            </a:endParaRPr>
          </a:p>
          <a:p>
            <a:pPr marL="204470" indent="-191770">
              <a:lnSpc>
                <a:spcPts val="2580"/>
              </a:lnSpc>
              <a:buChar char="•"/>
              <a:tabLst>
                <a:tab pos="205104" algn="l"/>
              </a:tabLst>
            </a:pPr>
            <a:r>
              <a:rPr sz="2200" dirty="0">
                <a:latin typeface="Arial"/>
                <a:cs typeface="Arial"/>
              </a:rPr>
              <a:t>Receiving an elected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message: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57627" y="4876292"/>
            <a:ext cx="4262120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80035" algn="l"/>
                <a:tab pos="642620" algn="l"/>
                <a:tab pos="1024890" algn="l"/>
                <a:tab pos="1790700" algn="l"/>
                <a:tab pos="2513965" algn="l"/>
              </a:tabLst>
            </a:pPr>
            <a:r>
              <a:rPr sz="1950" spc="15" dirty="0">
                <a:latin typeface="Arial"/>
                <a:cs typeface="Arial"/>
              </a:rPr>
              <a:t>–	</a:t>
            </a:r>
            <a:r>
              <a:rPr sz="1950" i="1" spc="10" dirty="0">
                <a:latin typeface="Arial"/>
                <a:cs typeface="Arial"/>
              </a:rPr>
              <a:t>id	</a:t>
            </a:r>
            <a:r>
              <a:rPr sz="1950" spc="10" dirty="0">
                <a:latin typeface="Arial"/>
                <a:cs typeface="Arial"/>
              </a:rPr>
              <a:t>!=	</a:t>
            </a:r>
            <a:r>
              <a:rPr sz="1950" i="1" spc="15" dirty="0">
                <a:latin typeface="Arial"/>
                <a:cs typeface="Arial"/>
              </a:rPr>
              <a:t>myid,	</a:t>
            </a:r>
            <a:r>
              <a:rPr sz="1950" spc="15" dirty="0">
                <a:latin typeface="Arial"/>
                <a:cs typeface="Arial"/>
              </a:rPr>
              <a:t>mark	</a:t>
            </a:r>
            <a:r>
              <a:rPr sz="1950" spc="10" dirty="0">
                <a:latin typeface="Arial"/>
                <a:cs typeface="Arial"/>
              </a:rPr>
              <a:t>non-participant,</a:t>
            </a:r>
            <a:endParaRPr sz="1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5108" y="5162816"/>
            <a:ext cx="330136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i="1" spc="10" dirty="0">
                <a:latin typeface="Arial"/>
                <a:cs typeface="Arial"/>
              </a:rPr>
              <a:t>elected</a:t>
            </a:r>
            <a:r>
              <a:rPr sz="1950" i="1" spc="15" baseline="-23504" dirty="0">
                <a:latin typeface="Arial"/>
                <a:cs typeface="Arial"/>
              </a:rPr>
              <a:t>i </a:t>
            </a:r>
            <a:r>
              <a:rPr sz="1950" spc="10" dirty="0">
                <a:latin typeface="Arial"/>
                <a:cs typeface="Arial"/>
              </a:rPr>
              <a:t>:= </a:t>
            </a:r>
            <a:r>
              <a:rPr sz="1950" i="1" spc="10" dirty="0">
                <a:latin typeface="Arial"/>
                <a:cs typeface="Arial"/>
              </a:rPr>
              <a:t>id </a:t>
            </a:r>
            <a:r>
              <a:rPr sz="1950" spc="10" dirty="0">
                <a:latin typeface="Arial"/>
                <a:cs typeface="Arial"/>
              </a:rPr>
              <a:t>forward the</a:t>
            </a:r>
            <a:r>
              <a:rPr sz="1950" spc="-260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msg</a:t>
            </a:r>
            <a:endParaRPr sz="19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5762" y="1477733"/>
            <a:ext cx="4934021" cy="4243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54073" y="5205157"/>
            <a:ext cx="261620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10" dirty="0">
                <a:latin typeface="Arial"/>
                <a:cs typeface="Arial"/>
              </a:rPr>
              <a:t>24</a:t>
            </a:r>
            <a:endParaRPr sz="165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18</a:t>
            </a:fld>
            <a:endParaRPr spc="-5" dirty="0"/>
          </a:p>
        </p:txBody>
      </p:sp>
      <p:sp>
        <p:nvSpPr>
          <p:cNvPr id="13" name="object 13"/>
          <p:cNvSpPr txBox="1"/>
          <p:nvPr/>
        </p:nvSpPr>
        <p:spPr>
          <a:xfrm>
            <a:off x="967100" y="4754052"/>
            <a:ext cx="261620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10" dirty="0">
                <a:latin typeface="Arial"/>
                <a:cs typeface="Arial"/>
              </a:rPr>
              <a:t>15</a:t>
            </a:r>
            <a:endParaRPr sz="16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5641" y="3534091"/>
            <a:ext cx="143510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10" dirty="0">
                <a:latin typeface="Arial"/>
                <a:cs typeface="Arial"/>
              </a:rPr>
              <a:t>9</a:t>
            </a:r>
            <a:endParaRPr sz="16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49408" y="2314129"/>
            <a:ext cx="143510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10" dirty="0">
                <a:latin typeface="Arial"/>
                <a:cs typeface="Arial"/>
              </a:rPr>
              <a:t>4</a:t>
            </a:r>
            <a:endParaRPr sz="1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35079" y="1597849"/>
            <a:ext cx="143510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10" dirty="0">
                <a:latin typeface="Arial"/>
                <a:cs typeface="Arial"/>
              </a:rPr>
              <a:t>3</a:t>
            </a:r>
            <a:endParaRPr sz="16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24027" y="5284405"/>
            <a:ext cx="261620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10" dirty="0">
                <a:latin typeface="Arial"/>
                <a:cs typeface="Arial"/>
              </a:rPr>
              <a:t>28</a:t>
            </a:r>
            <a:endParaRPr sz="16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13537" y="1837102"/>
            <a:ext cx="261620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10" dirty="0">
                <a:latin typeface="Arial"/>
                <a:cs typeface="Arial"/>
              </a:rPr>
              <a:t>17</a:t>
            </a:r>
            <a:endParaRPr sz="16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23365" y="2897821"/>
            <a:ext cx="261620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10" dirty="0">
                <a:latin typeface="Arial"/>
                <a:cs typeface="Arial"/>
              </a:rPr>
              <a:t>24</a:t>
            </a:r>
            <a:endParaRPr sz="16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33855" y="4197031"/>
            <a:ext cx="143510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10" dirty="0">
                <a:latin typeface="Arial"/>
                <a:cs typeface="Arial"/>
              </a:rPr>
              <a:t>1</a:t>
            </a:r>
            <a:endParaRPr sz="16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3771" y="5450084"/>
            <a:ext cx="8308340" cy="17341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956175">
              <a:lnSpc>
                <a:spcPct val="100000"/>
              </a:lnSpc>
              <a:spcBef>
                <a:spcPts val="135"/>
              </a:spcBef>
              <a:tabLst>
                <a:tab pos="5223510" algn="l"/>
              </a:tabLst>
            </a:pPr>
            <a:r>
              <a:rPr sz="1950" spc="15" dirty="0">
                <a:latin typeface="Arial"/>
                <a:cs typeface="Arial"/>
              </a:rPr>
              <a:t>–	</a:t>
            </a:r>
            <a:r>
              <a:rPr sz="1950" spc="5" dirty="0">
                <a:latin typeface="Arial"/>
                <a:cs typeface="Arial"/>
              </a:rPr>
              <a:t>if </a:t>
            </a:r>
            <a:r>
              <a:rPr sz="1950" i="1" spc="10" dirty="0">
                <a:latin typeface="Arial"/>
                <a:cs typeface="Arial"/>
              </a:rPr>
              <a:t>id </a:t>
            </a:r>
            <a:r>
              <a:rPr sz="1950" spc="20" dirty="0">
                <a:latin typeface="Arial"/>
                <a:cs typeface="Arial"/>
              </a:rPr>
              <a:t>= </a:t>
            </a:r>
            <a:r>
              <a:rPr sz="1950" i="1" spc="15" dirty="0">
                <a:latin typeface="Arial"/>
                <a:cs typeface="Arial"/>
              </a:rPr>
              <a:t>myid</a:t>
            </a:r>
            <a:r>
              <a:rPr sz="1950" spc="15" dirty="0">
                <a:latin typeface="Arial"/>
                <a:cs typeface="Arial"/>
              </a:rPr>
              <a:t>, </a:t>
            </a:r>
            <a:r>
              <a:rPr sz="1950" spc="10" dirty="0">
                <a:latin typeface="Arial"/>
                <a:cs typeface="Arial"/>
              </a:rPr>
              <a:t>stop</a:t>
            </a:r>
            <a:r>
              <a:rPr sz="1950" spc="-8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forwarding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50" dirty="0">
                <a:latin typeface="Arial"/>
                <a:cs typeface="Arial"/>
              </a:rPr>
              <a:t>Note: </a:t>
            </a:r>
            <a:r>
              <a:rPr sz="1750" spc="5" dirty="0">
                <a:latin typeface="Arial"/>
                <a:cs typeface="Arial"/>
              </a:rPr>
              <a:t>The </a:t>
            </a:r>
            <a:r>
              <a:rPr sz="1750" dirty="0">
                <a:latin typeface="Arial"/>
                <a:cs typeface="Arial"/>
              </a:rPr>
              <a:t>election was </a:t>
            </a:r>
            <a:r>
              <a:rPr sz="1750" spc="5" dirty="0">
                <a:latin typeface="Arial"/>
                <a:cs typeface="Arial"/>
              </a:rPr>
              <a:t>started by process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17.</a:t>
            </a:r>
            <a:endParaRPr sz="1750">
              <a:latin typeface="Arial"/>
              <a:cs typeface="Arial"/>
            </a:endParaRPr>
          </a:p>
          <a:p>
            <a:pPr marL="643890" marR="2202815">
              <a:lnSpc>
                <a:spcPts val="2120"/>
              </a:lnSpc>
              <a:spcBef>
                <a:spcPts val="70"/>
              </a:spcBef>
            </a:pPr>
            <a:r>
              <a:rPr sz="1750" dirty="0">
                <a:latin typeface="Arial"/>
                <a:cs typeface="Arial"/>
              </a:rPr>
              <a:t>The highest process identifier </a:t>
            </a:r>
            <a:r>
              <a:rPr sz="1750" spc="5" dirty="0">
                <a:latin typeface="Arial"/>
                <a:cs typeface="Arial"/>
              </a:rPr>
              <a:t>encountered so far </a:t>
            </a:r>
            <a:r>
              <a:rPr sz="1750" dirty="0">
                <a:latin typeface="Arial"/>
                <a:cs typeface="Arial"/>
              </a:rPr>
              <a:t>is </a:t>
            </a:r>
            <a:r>
              <a:rPr sz="1750" spc="5" dirty="0">
                <a:latin typeface="Arial"/>
                <a:cs typeface="Arial"/>
              </a:rPr>
              <a:t>24.  </a:t>
            </a:r>
            <a:r>
              <a:rPr sz="1750" dirty="0">
                <a:latin typeface="Arial"/>
                <a:cs typeface="Arial"/>
              </a:rPr>
              <a:t>Participant processes are shown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darkened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19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2935" y="357632"/>
            <a:ext cx="852170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A </a:t>
            </a:r>
            <a:r>
              <a:rPr spc="5" dirty="0"/>
              <a:t>ring-based election algorithm:</a:t>
            </a:r>
            <a:r>
              <a:rPr spc="-20" dirty="0"/>
              <a:t> </a:t>
            </a:r>
            <a:r>
              <a:rPr spc="5" dirty="0"/>
              <a:t>discussion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909" y="1187450"/>
            <a:ext cx="9704070" cy="57988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04470" indent="-191770">
              <a:lnSpc>
                <a:spcPct val="100000"/>
              </a:lnSpc>
              <a:spcBef>
                <a:spcPts val="135"/>
              </a:spcBef>
              <a:buChar char="•"/>
              <a:tabLst>
                <a:tab pos="205104" algn="l"/>
              </a:tabLst>
            </a:pPr>
            <a:r>
              <a:rPr sz="3050" spc="15" dirty="0">
                <a:latin typeface="Arial"/>
                <a:cs typeface="Arial"/>
              </a:rPr>
              <a:t>Properties</a:t>
            </a:r>
            <a:endParaRPr sz="3050">
              <a:latin typeface="Arial"/>
              <a:cs typeface="Arial"/>
            </a:endParaRPr>
          </a:p>
          <a:p>
            <a:pPr marL="486409" lvl="1" indent="-267335">
              <a:lnSpc>
                <a:spcPts val="3175"/>
              </a:lnSpc>
              <a:buChar char="–"/>
              <a:tabLst>
                <a:tab pos="487045" algn="l"/>
                <a:tab pos="1674495" algn="l"/>
                <a:tab pos="2488565" algn="l"/>
                <a:tab pos="3153410" algn="l"/>
                <a:tab pos="4527550" algn="l"/>
                <a:tab pos="5323205" algn="l"/>
                <a:tab pos="5988050" algn="l"/>
                <a:tab pos="7194550" algn="l"/>
                <a:tab pos="7654290" algn="l"/>
                <a:tab pos="8390890" algn="l"/>
                <a:tab pos="9315450" algn="l"/>
              </a:tabLst>
            </a:pPr>
            <a:r>
              <a:rPr sz="2650" spc="-5" dirty="0">
                <a:latin typeface="Arial"/>
                <a:cs typeface="Arial"/>
              </a:rPr>
              <a:t>s</a:t>
            </a:r>
            <a:r>
              <a:rPr sz="2650" spc="-10" dirty="0">
                <a:latin typeface="Arial"/>
                <a:cs typeface="Arial"/>
              </a:rPr>
              <a:t>afety</a:t>
            </a:r>
            <a:r>
              <a:rPr sz="2650" spc="-5" dirty="0">
                <a:latin typeface="Arial"/>
                <a:cs typeface="Arial"/>
              </a:rPr>
              <a:t>: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onl</a:t>
            </a:r>
            <a:r>
              <a:rPr sz="2650" spc="-5" dirty="0">
                <a:latin typeface="Arial"/>
                <a:cs typeface="Arial"/>
              </a:rPr>
              <a:t>y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th</a:t>
            </a:r>
            <a:r>
              <a:rPr sz="2650" spc="-5" dirty="0">
                <a:latin typeface="Arial"/>
                <a:cs typeface="Arial"/>
              </a:rPr>
              <a:t>e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proces</a:t>
            </a:r>
            <a:r>
              <a:rPr sz="2650" spc="-5" dirty="0">
                <a:latin typeface="Arial"/>
                <a:cs typeface="Arial"/>
              </a:rPr>
              <a:t>s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wit</a:t>
            </a:r>
            <a:r>
              <a:rPr sz="2650" spc="-5" dirty="0">
                <a:latin typeface="Arial"/>
                <a:cs typeface="Arial"/>
              </a:rPr>
              <a:t>h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th</a:t>
            </a:r>
            <a:r>
              <a:rPr sz="2650" spc="-5" dirty="0">
                <a:latin typeface="Arial"/>
                <a:cs typeface="Arial"/>
              </a:rPr>
              <a:t>e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larges</a:t>
            </a:r>
            <a:r>
              <a:rPr sz="2650" spc="-5" dirty="0">
                <a:latin typeface="Arial"/>
                <a:cs typeface="Arial"/>
              </a:rPr>
              <a:t>t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i</a:t>
            </a:r>
            <a:r>
              <a:rPr sz="2650" spc="-5" dirty="0">
                <a:latin typeface="Arial"/>
                <a:cs typeface="Arial"/>
              </a:rPr>
              <a:t>d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ca</a:t>
            </a:r>
            <a:r>
              <a:rPr sz="2650" spc="-5" dirty="0">
                <a:latin typeface="Arial"/>
                <a:cs typeface="Arial"/>
              </a:rPr>
              <a:t>n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sen</a:t>
            </a:r>
            <a:r>
              <a:rPr sz="2650" spc="-5" dirty="0">
                <a:latin typeface="Arial"/>
                <a:cs typeface="Arial"/>
              </a:rPr>
              <a:t>d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an</a:t>
            </a:r>
            <a:endParaRPr sz="2650">
              <a:latin typeface="Arial"/>
              <a:cs typeface="Arial"/>
            </a:endParaRPr>
          </a:p>
          <a:p>
            <a:pPr marL="486409">
              <a:lnSpc>
                <a:spcPts val="3170"/>
              </a:lnSpc>
            </a:pPr>
            <a:r>
              <a:rPr sz="2650" i="1" spc="-5" dirty="0">
                <a:latin typeface="Arial"/>
                <a:cs typeface="Arial"/>
              </a:rPr>
              <a:t>elected </a:t>
            </a:r>
            <a:r>
              <a:rPr sz="2650" spc="-10" dirty="0">
                <a:latin typeface="Arial"/>
                <a:cs typeface="Arial"/>
              </a:rPr>
              <a:t>message</a:t>
            </a:r>
            <a:endParaRPr sz="2650">
              <a:latin typeface="Arial"/>
              <a:cs typeface="Arial"/>
            </a:endParaRPr>
          </a:p>
          <a:p>
            <a:pPr marL="486409" marR="5080" lvl="1" indent="-267335">
              <a:lnSpc>
                <a:spcPts val="3170"/>
              </a:lnSpc>
              <a:spcBef>
                <a:spcPts val="110"/>
              </a:spcBef>
              <a:buChar char="–"/>
              <a:tabLst>
                <a:tab pos="487045" algn="l"/>
                <a:tab pos="5213985" algn="l"/>
                <a:tab pos="5915025" algn="l"/>
                <a:tab pos="7569200" algn="l"/>
                <a:tab pos="9429115" algn="l"/>
              </a:tabLst>
            </a:pPr>
            <a:r>
              <a:rPr sz="2650" spc="-10" dirty="0">
                <a:latin typeface="Arial"/>
                <a:cs typeface="Arial"/>
              </a:rPr>
              <a:t>liveness</a:t>
            </a:r>
            <a:r>
              <a:rPr sz="2650" spc="-5" dirty="0">
                <a:latin typeface="Arial"/>
                <a:cs typeface="Arial"/>
              </a:rPr>
              <a:t>:</a:t>
            </a:r>
            <a:r>
              <a:rPr sz="2650" spc="35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ever</a:t>
            </a:r>
            <a:r>
              <a:rPr sz="2650" spc="-5" dirty="0">
                <a:latin typeface="Arial"/>
                <a:cs typeface="Arial"/>
              </a:rPr>
              <a:t>y</a:t>
            </a:r>
            <a:r>
              <a:rPr sz="2650" spc="35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proces</a:t>
            </a:r>
            <a:r>
              <a:rPr sz="2650" spc="-5" dirty="0">
                <a:latin typeface="Arial"/>
                <a:cs typeface="Arial"/>
              </a:rPr>
              <a:t>s</a:t>
            </a:r>
            <a:r>
              <a:rPr sz="2650" spc="35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i</a:t>
            </a:r>
            <a:r>
              <a:rPr sz="2650" spc="-5" dirty="0">
                <a:latin typeface="Arial"/>
                <a:cs typeface="Arial"/>
              </a:rPr>
              <a:t>n</a:t>
            </a:r>
            <a:r>
              <a:rPr sz="2650" spc="35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th</a:t>
            </a:r>
            <a:r>
              <a:rPr sz="2650" spc="-5" dirty="0">
                <a:latin typeface="Arial"/>
                <a:cs typeface="Arial"/>
              </a:rPr>
              <a:t>e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5" dirty="0">
                <a:latin typeface="Arial"/>
                <a:cs typeface="Arial"/>
              </a:rPr>
              <a:t>ring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5" dirty="0">
                <a:latin typeface="Arial"/>
                <a:cs typeface="Arial"/>
              </a:rPr>
              <a:t>eventually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5" dirty="0">
                <a:latin typeface="Arial"/>
                <a:cs typeface="Arial"/>
              </a:rPr>
              <a:t>participates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5" dirty="0">
                <a:latin typeface="Arial"/>
                <a:cs typeface="Arial"/>
              </a:rPr>
              <a:t>in  </a:t>
            </a:r>
            <a:r>
              <a:rPr sz="2650" spc="-10" dirty="0">
                <a:latin typeface="Arial"/>
                <a:cs typeface="Arial"/>
              </a:rPr>
              <a:t>the election; extra elections are</a:t>
            </a:r>
            <a:r>
              <a:rPr sz="2650" spc="1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stopped</a:t>
            </a:r>
            <a:endParaRPr sz="2650">
              <a:latin typeface="Arial"/>
              <a:cs typeface="Arial"/>
            </a:endParaRPr>
          </a:p>
          <a:p>
            <a:pPr marL="204470" indent="-191770">
              <a:lnSpc>
                <a:spcPts val="3579"/>
              </a:lnSpc>
              <a:buChar char="•"/>
              <a:tabLst>
                <a:tab pos="205104" algn="l"/>
              </a:tabLst>
            </a:pPr>
            <a:r>
              <a:rPr sz="3050" spc="15" dirty="0">
                <a:latin typeface="Arial"/>
                <a:cs typeface="Arial"/>
              </a:rPr>
              <a:t>Performance</a:t>
            </a:r>
            <a:endParaRPr sz="305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5"/>
              </a:spcBef>
              <a:buChar char="–"/>
              <a:tabLst>
                <a:tab pos="487045" algn="l"/>
              </a:tabLst>
            </a:pPr>
            <a:r>
              <a:rPr sz="2650" spc="-10" dirty="0">
                <a:latin typeface="Arial"/>
                <a:cs typeface="Arial"/>
              </a:rPr>
              <a:t>one election, best case,</a:t>
            </a:r>
            <a:r>
              <a:rPr sz="2650" spc="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when?</a:t>
            </a:r>
            <a:endParaRPr sz="2650">
              <a:latin typeface="Arial"/>
              <a:cs typeface="Arial"/>
            </a:endParaRPr>
          </a:p>
          <a:p>
            <a:pPr marL="706755" lvl="2" indent="-219075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707390" algn="l"/>
              </a:tabLst>
            </a:pPr>
            <a:r>
              <a:rPr sz="2200" i="1" dirty="0">
                <a:latin typeface="Arial"/>
                <a:cs typeface="Arial"/>
              </a:rPr>
              <a:t>N election</a:t>
            </a:r>
            <a:r>
              <a:rPr sz="2200" i="1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messages</a:t>
            </a:r>
            <a:endParaRPr sz="2200">
              <a:latin typeface="Arial"/>
              <a:cs typeface="Arial"/>
            </a:endParaRPr>
          </a:p>
          <a:p>
            <a:pPr marL="706755" lvl="2" indent="-21907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07390" algn="l"/>
              </a:tabLst>
            </a:pPr>
            <a:r>
              <a:rPr sz="2200" i="1" dirty="0">
                <a:latin typeface="Arial"/>
                <a:cs typeface="Arial"/>
              </a:rPr>
              <a:t>N elected</a:t>
            </a:r>
            <a:r>
              <a:rPr sz="2200" i="1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messages</a:t>
            </a:r>
            <a:endParaRPr sz="2200">
              <a:latin typeface="Arial"/>
              <a:cs typeface="Arial"/>
            </a:endParaRPr>
          </a:p>
          <a:p>
            <a:pPr marL="706755" lvl="2" indent="-219075">
              <a:lnSpc>
                <a:spcPts val="2625"/>
              </a:lnSpc>
              <a:spcBef>
                <a:spcPts val="5"/>
              </a:spcBef>
              <a:buChar char="•"/>
              <a:tabLst>
                <a:tab pos="707390" algn="l"/>
              </a:tabLst>
            </a:pPr>
            <a:r>
              <a:rPr sz="2200" spc="-5" dirty="0">
                <a:latin typeface="Arial"/>
                <a:cs typeface="Arial"/>
              </a:rPr>
              <a:t>turnaround: </a:t>
            </a:r>
            <a:r>
              <a:rPr sz="2200" spc="5" dirty="0">
                <a:latin typeface="Arial"/>
                <a:cs typeface="Arial"/>
              </a:rPr>
              <a:t>2</a:t>
            </a:r>
            <a:r>
              <a:rPr sz="2200" i="1" spc="5" dirty="0">
                <a:latin typeface="Arial"/>
                <a:cs typeface="Arial"/>
              </a:rPr>
              <a:t>N</a:t>
            </a:r>
            <a:r>
              <a:rPr sz="2200" i="1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messages</a:t>
            </a:r>
            <a:endParaRPr sz="2200">
              <a:latin typeface="Arial"/>
              <a:cs typeface="Arial"/>
            </a:endParaRPr>
          </a:p>
          <a:p>
            <a:pPr marL="486409" lvl="1" indent="-267335">
              <a:lnSpc>
                <a:spcPts val="3165"/>
              </a:lnSpc>
              <a:buChar char="–"/>
              <a:tabLst>
                <a:tab pos="487045" algn="l"/>
              </a:tabLst>
            </a:pPr>
            <a:r>
              <a:rPr sz="2650" spc="-10" dirty="0">
                <a:latin typeface="Arial"/>
                <a:cs typeface="Arial"/>
              </a:rPr>
              <a:t>one election, worst case,</a:t>
            </a:r>
            <a:r>
              <a:rPr sz="2650" spc="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when?</a:t>
            </a:r>
            <a:endParaRPr sz="2650">
              <a:latin typeface="Arial"/>
              <a:cs typeface="Arial"/>
            </a:endParaRPr>
          </a:p>
          <a:p>
            <a:pPr marL="706755" lvl="2" indent="-219075">
              <a:lnSpc>
                <a:spcPct val="100000"/>
              </a:lnSpc>
              <a:spcBef>
                <a:spcPts val="15"/>
              </a:spcBef>
              <a:buChar char="•"/>
              <a:tabLst>
                <a:tab pos="707390" algn="l"/>
              </a:tabLst>
            </a:pPr>
            <a:r>
              <a:rPr sz="2200" dirty="0">
                <a:latin typeface="Arial"/>
                <a:cs typeface="Arial"/>
              </a:rPr>
              <a:t>2</a:t>
            </a:r>
            <a:r>
              <a:rPr sz="2200" i="1" dirty="0">
                <a:latin typeface="Arial"/>
                <a:cs typeface="Arial"/>
              </a:rPr>
              <a:t>N </a:t>
            </a:r>
            <a:r>
              <a:rPr sz="2200" dirty="0">
                <a:latin typeface="Arial"/>
                <a:cs typeface="Arial"/>
              </a:rPr>
              <a:t>- 1 election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messages</a:t>
            </a:r>
            <a:endParaRPr sz="2200">
              <a:latin typeface="Arial"/>
              <a:cs typeface="Arial"/>
            </a:endParaRPr>
          </a:p>
          <a:p>
            <a:pPr marL="706755" lvl="2" indent="-219075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707390" algn="l"/>
              </a:tabLst>
            </a:pPr>
            <a:r>
              <a:rPr sz="2200" i="1" dirty="0">
                <a:latin typeface="Arial"/>
                <a:cs typeface="Arial"/>
              </a:rPr>
              <a:t>N elected</a:t>
            </a:r>
            <a:r>
              <a:rPr sz="2200" i="1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messages</a:t>
            </a:r>
            <a:endParaRPr sz="2200">
              <a:latin typeface="Arial"/>
              <a:cs typeface="Arial"/>
            </a:endParaRPr>
          </a:p>
          <a:p>
            <a:pPr marL="706755" lvl="2" indent="-219075">
              <a:lnSpc>
                <a:spcPts val="2625"/>
              </a:lnSpc>
              <a:spcBef>
                <a:spcPts val="5"/>
              </a:spcBef>
              <a:buChar char="•"/>
              <a:tabLst>
                <a:tab pos="707390" algn="l"/>
              </a:tabLst>
            </a:pPr>
            <a:r>
              <a:rPr sz="2200" spc="-5" dirty="0">
                <a:latin typeface="Arial"/>
                <a:cs typeface="Arial"/>
              </a:rPr>
              <a:t>turnaround: </a:t>
            </a:r>
            <a:r>
              <a:rPr sz="2200" spc="5" dirty="0">
                <a:latin typeface="Arial"/>
                <a:cs typeface="Arial"/>
              </a:rPr>
              <a:t>3</a:t>
            </a:r>
            <a:r>
              <a:rPr sz="2200" i="1" spc="5" dirty="0">
                <a:latin typeface="Arial"/>
                <a:cs typeface="Arial"/>
              </a:rPr>
              <a:t>N </a:t>
            </a:r>
            <a:r>
              <a:rPr sz="2200" dirty="0">
                <a:latin typeface="Arial"/>
                <a:cs typeface="Arial"/>
              </a:rPr>
              <a:t>- 1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messages</a:t>
            </a:r>
            <a:endParaRPr sz="2200">
              <a:latin typeface="Arial"/>
              <a:cs typeface="Arial"/>
            </a:endParaRPr>
          </a:p>
          <a:p>
            <a:pPr marL="486409" lvl="1" indent="-267335">
              <a:lnSpc>
                <a:spcPts val="3165"/>
              </a:lnSpc>
              <a:buChar char="–"/>
              <a:tabLst>
                <a:tab pos="487045" algn="l"/>
              </a:tabLst>
            </a:pPr>
            <a:r>
              <a:rPr sz="2650" spc="-5" dirty="0">
                <a:latin typeface="Arial"/>
                <a:cs typeface="Arial"/>
              </a:rPr>
              <a:t>can't </a:t>
            </a:r>
            <a:r>
              <a:rPr sz="2650" spc="-10" dirty="0">
                <a:latin typeface="Arial"/>
                <a:cs typeface="Arial"/>
              </a:rPr>
              <a:t>tolerate failures, not very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practical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143370" y="7187699"/>
            <a:ext cx="16002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z="1550" spc="-5" dirty="0">
                <a:latin typeface="Arial"/>
                <a:cs typeface="Arial"/>
              </a:rPr>
              <a:pPr marL="25400">
                <a:lnSpc>
                  <a:spcPts val="1805"/>
                </a:lnSpc>
              </a:pPr>
              <a:t>2</a:t>
            </a:fld>
            <a:endParaRPr sz="155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335" y="408686"/>
            <a:ext cx="9705975" cy="629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950" b="1" dirty="0">
                <a:latin typeface="Arial"/>
                <a:cs typeface="Arial"/>
              </a:rPr>
              <a:t>Chapter </a:t>
            </a:r>
            <a:r>
              <a:rPr sz="3950" b="1" spc="5" dirty="0">
                <a:latin typeface="Arial"/>
                <a:cs typeface="Arial"/>
              </a:rPr>
              <a:t>12 </a:t>
            </a:r>
            <a:r>
              <a:rPr sz="3950" b="1" dirty="0">
                <a:latin typeface="Arial"/>
                <a:cs typeface="Arial"/>
              </a:rPr>
              <a:t>Coordination </a:t>
            </a:r>
            <a:r>
              <a:rPr sz="3950" b="1" spc="5" dirty="0">
                <a:latin typeface="Arial"/>
                <a:cs typeface="Arial"/>
              </a:rPr>
              <a:t>and</a:t>
            </a:r>
            <a:r>
              <a:rPr sz="3950" b="1" spc="10" dirty="0">
                <a:latin typeface="Arial"/>
                <a:cs typeface="Arial"/>
              </a:rPr>
              <a:t> </a:t>
            </a:r>
            <a:r>
              <a:rPr sz="3950" b="1" dirty="0">
                <a:latin typeface="Arial"/>
                <a:cs typeface="Arial"/>
              </a:rPr>
              <a:t>Agreement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909" y="1697838"/>
            <a:ext cx="8906510" cy="4265295"/>
          </a:xfrm>
          <a:prstGeom prst="rect">
            <a:avLst/>
          </a:prstGeom>
        </p:spPr>
        <p:txBody>
          <a:bodyPr vert="horz" wrap="square" lIns="0" tIns="253365" rIns="0" bIns="0" rtlCol="0">
            <a:spAutoFit/>
          </a:bodyPr>
          <a:lstStyle/>
          <a:p>
            <a:pPr marL="885190" lvl="1" indent="-872490">
              <a:lnSpc>
                <a:spcPct val="100000"/>
              </a:lnSpc>
              <a:spcBef>
                <a:spcPts val="1995"/>
              </a:spcBef>
              <a:buAutoNum type="arabicPeriod"/>
              <a:tabLst>
                <a:tab pos="885825" algn="l"/>
              </a:tabLst>
            </a:pPr>
            <a:r>
              <a:rPr sz="3050" spc="10" dirty="0">
                <a:latin typeface="Arial"/>
                <a:cs typeface="Arial"/>
              </a:rPr>
              <a:t>Introduction</a:t>
            </a:r>
            <a:endParaRPr sz="3050">
              <a:latin typeface="Arial"/>
              <a:cs typeface="Arial"/>
            </a:endParaRPr>
          </a:p>
          <a:p>
            <a:pPr marL="885190" lvl="1" indent="-872490">
              <a:lnSpc>
                <a:spcPct val="100000"/>
              </a:lnSpc>
              <a:spcBef>
                <a:spcPts val="1900"/>
              </a:spcBef>
              <a:buAutoNum type="arabicPeriod"/>
              <a:tabLst>
                <a:tab pos="885825" algn="l"/>
              </a:tabLst>
            </a:pPr>
            <a:r>
              <a:rPr sz="3050" spc="10" dirty="0">
                <a:latin typeface="Arial"/>
                <a:cs typeface="Arial"/>
              </a:rPr>
              <a:t>Distributed </a:t>
            </a:r>
            <a:r>
              <a:rPr sz="3050" spc="15" dirty="0">
                <a:latin typeface="Arial"/>
                <a:cs typeface="Arial"/>
              </a:rPr>
              <a:t>mutual</a:t>
            </a:r>
            <a:r>
              <a:rPr sz="3050" spc="5" dirty="0">
                <a:latin typeface="Arial"/>
                <a:cs typeface="Arial"/>
              </a:rPr>
              <a:t> </a:t>
            </a:r>
            <a:r>
              <a:rPr sz="3050" spc="15" dirty="0">
                <a:latin typeface="Arial"/>
                <a:cs typeface="Arial"/>
              </a:rPr>
              <a:t>exclusion</a:t>
            </a:r>
            <a:endParaRPr sz="3050">
              <a:latin typeface="Arial"/>
              <a:cs typeface="Arial"/>
            </a:endParaRPr>
          </a:p>
          <a:p>
            <a:pPr marL="883919" lvl="1" indent="-871219">
              <a:lnSpc>
                <a:spcPct val="100000"/>
              </a:lnSpc>
              <a:spcBef>
                <a:spcPts val="1910"/>
              </a:spcBef>
              <a:buAutoNum type="arabicPeriod"/>
              <a:tabLst>
                <a:tab pos="884555" algn="l"/>
              </a:tabLst>
            </a:pPr>
            <a:r>
              <a:rPr sz="3050" spc="15" dirty="0">
                <a:latin typeface="Arial"/>
                <a:cs typeface="Arial"/>
              </a:rPr>
              <a:t>Elections</a:t>
            </a:r>
            <a:endParaRPr sz="3050">
              <a:latin typeface="Arial"/>
              <a:cs typeface="Arial"/>
            </a:endParaRPr>
          </a:p>
          <a:p>
            <a:pPr marL="885190" lvl="1" indent="-872490">
              <a:lnSpc>
                <a:spcPct val="100000"/>
              </a:lnSpc>
              <a:spcBef>
                <a:spcPts val="1900"/>
              </a:spcBef>
              <a:buAutoNum type="arabicPeriod"/>
              <a:tabLst>
                <a:tab pos="885825" algn="l"/>
              </a:tabLst>
            </a:pPr>
            <a:r>
              <a:rPr sz="3050" spc="10" dirty="0">
                <a:latin typeface="Arial"/>
                <a:cs typeface="Arial"/>
              </a:rPr>
              <a:t>Multicast</a:t>
            </a:r>
            <a:r>
              <a:rPr sz="3050" spc="5" dirty="0">
                <a:latin typeface="Arial"/>
                <a:cs typeface="Arial"/>
              </a:rPr>
              <a:t> </a:t>
            </a:r>
            <a:r>
              <a:rPr sz="3050" spc="15" dirty="0">
                <a:latin typeface="Arial"/>
                <a:cs typeface="Arial"/>
              </a:rPr>
              <a:t>communication</a:t>
            </a:r>
            <a:endParaRPr sz="3050">
              <a:latin typeface="Arial"/>
              <a:cs typeface="Arial"/>
            </a:endParaRPr>
          </a:p>
          <a:p>
            <a:pPr marL="885825" lvl="1" indent="-873125">
              <a:lnSpc>
                <a:spcPct val="100000"/>
              </a:lnSpc>
              <a:spcBef>
                <a:spcPts val="1905"/>
              </a:spcBef>
              <a:buAutoNum type="arabicPeriod"/>
              <a:tabLst>
                <a:tab pos="886460" algn="l"/>
              </a:tabLst>
            </a:pPr>
            <a:r>
              <a:rPr sz="3050" spc="15" dirty="0">
                <a:latin typeface="Arial"/>
                <a:cs typeface="Arial"/>
              </a:rPr>
              <a:t>Consensus and </a:t>
            </a:r>
            <a:r>
              <a:rPr sz="3050" spc="10" dirty="0">
                <a:latin typeface="Arial"/>
                <a:cs typeface="Arial"/>
              </a:rPr>
              <a:t>related </a:t>
            </a:r>
            <a:r>
              <a:rPr sz="3050" spc="15" dirty="0">
                <a:latin typeface="Arial"/>
                <a:cs typeface="Arial"/>
              </a:rPr>
              <a:t>problems</a:t>
            </a:r>
            <a:r>
              <a:rPr sz="3050" spc="25" dirty="0">
                <a:latin typeface="Arial"/>
                <a:cs typeface="Arial"/>
              </a:rPr>
              <a:t> </a:t>
            </a:r>
            <a:r>
              <a:rPr sz="3050" spc="15" dirty="0">
                <a:latin typeface="Arial"/>
                <a:cs typeface="Arial"/>
              </a:rPr>
              <a:t>(agreement)</a:t>
            </a:r>
            <a:endParaRPr sz="3050">
              <a:latin typeface="Arial"/>
              <a:cs typeface="Arial"/>
            </a:endParaRPr>
          </a:p>
          <a:p>
            <a:pPr marL="883919" lvl="1" indent="-871219">
              <a:lnSpc>
                <a:spcPct val="100000"/>
              </a:lnSpc>
              <a:spcBef>
                <a:spcPts val="1905"/>
              </a:spcBef>
              <a:buAutoNum type="arabicPeriod"/>
              <a:tabLst>
                <a:tab pos="884555" algn="l"/>
              </a:tabLst>
            </a:pPr>
            <a:r>
              <a:rPr sz="3050" spc="20" dirty="0">
                <a:latin typeface="Arial"/>
                <a:cs typeface="Arial"/>
              </a:rPr>
              <a:t>Summary</a:t>
            </a:r>
            <a:endParaRPr sz="3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700411" y="6598996"/>
            <a:ext cx="8808720" cy="401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25"/>
              </a:lnSpc>
            </a:pPr>
            <a:r>
              <a:rPr sz="2650" spc="-5" dirty="0">
                <a:latin typeface="Arial"/>
                <a:cs typeface="Arial"/>
              </a:rPr>
              <a:t>– </a:t>
            </a:r>
            <a:r>
              <a:rPr sz="2650" spc="-10" dirty="0">
                <a:latin typeface="Arial"/>
                <a:cs typeface="Arial"/>
              </a:rPr>
              <a:t>Coordinator: announce the </a:t>
            </a:r>
            <a:r>
              <a:rPr sz="2650" spc="-5" dirty="0">
                <a:latin typeface="Arial"/>
                <a:cs typeface="Arial"/>
              </a:rPr>
              <a:t>identity of </a:t>
            </a:r>
            <a:r>
              <a:rPr sz="2650" spc="-10" dirty="0">
                <a:latin typeface="Arial"/>
                <a:cs typeface="Arial"/>
              </a:rPr>
              <a:t>the elected</a:t>
            </a:r>
            <a:r>
              <a:rPr sz="2650" spc="-3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process</a:t>
            </a:r>
            <a:endParaRPr sz="26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20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2269" y="357632"/>
            <a:ext cx="546544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The </a:t>
            </a:r>
            <a:r>
              <a:rPr spc="5" dirty="0"/>
              <a:t>bully election</a:t>
            </a:r>
            <a:r>
              <a:rPr spc="-70" dirty="0"/>
              <a:t> </a:t>
            </a:r>
            <a:r>
              <a:rPr spc="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909" y="1168315"/>
            <a:ext cx="9795510" cy="301625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04470" indent="-191770">
              <a:lnSpc>
                <a:spcPct val="100000"/>
              </a:lnSpc>
              <a:spcBef>
                <a:spcPts val="890"/>
              </a:spcBef>
              <a:buChar char="•"/>
              <a:tabLst>
                <a:tab pos="205104" algn="l"/>
              </a:tabLst>
            </a:pPr>
            <a:r>
              <a:rPr sz="3050" spc="15" dirty="0">
                <a:latin typeface="Arial"/>
                <a:cs typeface="Arial"/>
              </a:rPr>
              <a:t>Assumption</a:t>
            </a:r>
            <a:endParaRPr sz="3050">
              <a:latin typeface="Arial"/>
              <a:cs typeface="Arial"/>
            </a:endParaRPr>
          </a:p>
          <a:p>
            <a:pPr marL="486409" marR="5080" lvl="1" indent="-267335">
              <a:lnSpc>
                <a:spcPct val="119400"/>
              </a:lnSpc>
              <a:spcBef>
                <a:spcPts val="35"/>
              </a:spcBef>
              <a:buChar char="–"/>
              <a:tabLst>
                <a:tab pos="487045" algn="l"/>
                <a:tab pos="5564505" algn="l"/>
                <a:tab pos="7214234" algn="l"/>
              </a:tabLst>
            </a:pPr>
            <a:r>
              <a:rPr sz="2650" spc="-5" dirty="0">
                <a:latin typeface="Arial"/>
                <a:cs typeface="Arial"/>
              </a:rPr>
              <a:t>Each process knows which</a:t>
            </a:r>
            <a:r>
              <a:rPr sz="2650" spc="34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processes</a:t>
            </a:r>
            <a:r>
              <a:rPr sz="2650" spc="8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have	higher identifiers,  </a:t>
            </a:r>
            <a:r>
              <a:rPr sz="2650" spc="-10" dirty="0">
                <a:latin typeface="Arial"/>
                <a:cs typeface="Arial"/>
              </a:rPr>
              <a:t>and that </a:t>
            </a:r>
            <a:r>
              <a:rPr sz="2650" spc="-5" dirty="0">
                <a:latin typeface="Arial"/>
                <a:cs typeface="Arial"/>
              </a:rPr>
              <a:t>it </a:t>
            </a:r>
            <a:r>
              <a:rPr sz="2650" spc="-10" dirty="0">
                <a:latin typeface="Arial"/>
                <a:cs typeface="Arial"/>
              </a:rPr>
              <a:t>can</a:t>
            </a:r>
            <a:r>
              <a:rPr sz="2650" spc="7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communicate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with	all such</a:t>
            </a:r>
            <a:r>
              <a:rPr sz="2650" spc="-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processes</a:t>
            </a:r>
            <a:endParaRPr sz="2650">
              <a:latin typeface="Arial"/>
              <a:cs typeface="Arial"/>
            </a:endParaRPr>
          </a:p>
          <a:p>
            <a:pPr marL="204470" indent="-191770">
              <a:lnSpc>
                <a:spcPct val="100000"/>
              </a:lnSpc>
              <a:spcBef>
                <a:spcPts val="765"/>
              </a:spcBef>
              <a:buChar char="•"/>
              <a:tabLst>
                <a:tab pos="205104" algn="l"/>
              </a:tabLst>
            </a:pPr>
            <a:r>
              <a:rPr sz="3050" spc="15" dirty="0">
                <a:latin typeface="Arial"/>
                <a:cs typeface="Arial"/>
              </a:rPr>
              <a:t>Compare </a:t>
            </a:r>
            <a:r>
              <a:rPr sz="3050" spc="10" dirty="0">
                <a:latin typeface="Arial"/>
                <a:cs typeface="Arial"/>
              </a:rPr>
              <a:t>with </a:t>
            </a:r>
            <a:r>
              <a:rPr sz="3050" spc="15" dirty="0">
                <a:latin typeface="Arial"/>
                <a:cs typeface="Arial"/>
              </a:rPr>
              <a:t>ring-based </a:t>
            </a:r>
            <a:r>
              <a:rPr sz="3050" spc="10" dirty="0">
                <a:latin typeface="Arial"/>
                <a:cs typeface="Arial"/>
              </a:rPr>
              <a:t>election</a:t>
            </a:r>
            <a:endParaRPr sz="305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645"/>
              </a:spcBef>
              <a:buChar char="–"/>
              <a:tabLst>
                <a:tab pos="487045" algn="l"/>
              </a:tabLst>
            </a:pPr>
            <a:r>
              <a:rPr sz="2650" spc="-10" dirty="0">
                <a:latin typeface="Arial"/>
                <a:cs typeface="Arial"/>
              </a:rPr>
              <a:t>Processes can crash and be detected </a:t>
            </a:r>
            <a:r>
              <a:rPr sz="2650" spc="-5" dirty="0">
                <a:latin typeface="Arial"/>
                <a:cs typeface="Arial"/>
              </a:rPr>
              <a:t>by</a:t>
            </a:r>
            <a:r>
              <a:rPr sz="2650" spc="3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timeouts</a:t>
            </a:r>
            <a:endParaRPr sz="2650">
              <a:latin typeface="Arial"/>
              <a:cs typeface="Arial"/>
            </a:endParaRPr>
          </a:p>
          <a:p>
            <a:pPr marL="706755" lvl="2" indent="-219075">
              <a:lnSpc>
                <a:spcPct val="100000"/>
              </a:lnSpc>
              <a:spcBef>
                <a:spcPts val="575"/>
              </a:spcBef>
              <a:buChar char="•"/>
              <a:tabLst>
                <a:tab pos="707390" algn="l"/>
              </a:tabLst>
            </a:pPr>
            <a:r>
              <a:rPr sz="2200" dirty="0">
                <a:latin typeface="Arial"/>
                <a:cs typeface="Arial"/>
              </a:rPr>
              <a:t>synchronous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9397" y="4225546"/>
            <a:ext cx="188087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140" indent="-218440">
              <a:lnSpc>
                <a:spcPct val="100000"/>
              </a:lnSpc>
              <a:spcBef>
                <a:spcPts val="100"/>
              </a:spcBef>
              <a:buChar char="•"/>
              <a:tabLst>
                <a:tab pos="231775" algn="l"/>
                <a:tab pos="1340485" algn="l"/>
                <a:tab pos="1703705" algn="l"/>
              </a:tabLst>
            </a:pPr>
            <a:r>
              <a:rPr sz="220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imeou</a:t>
            </a:r>
            <a:r>
              <a:rPr sz="2200" dirty="0">
                <a:latin typeface="Arial"/>
                <a:cs typeface="Arial"/>
              </a:rPr>
              <a:t>t	</a:t>
            </a:r>
            <a:r>
              <a:rPr sz="2200" i="1" dirty="0">
                <a:latin typeface="Arial"/>
                <a:cs typeface="Arial"/>
              </a:rPr>
              <a:t>T	</a:t>
            </a:r>
            <a:r>
              <a:rPr sz="2200" dirty="0">
                <a:latin typeface="Arial"/>
                <a:cs typeface="Arial"/>
              </a:rPr>
              <a:t>=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6156" y="4295647"/>
            <a:ext cx="641921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53685" algn="l"/>
              </a:tabLst>
            </a:pPr>
            <a:r>
              <a:rPr sz="3300" spc="15" baseline="13888" dirty="0">
                <a:latin typeface="Arial"/>
                <a:cs typeface="Arial"/>
              </a:rPr>
              <a:t>2</a:t>
            </a:r>
            <a:r>
              <a:rPr sz="3300" i="1" spc="15" baseline="13888" dirty="0">
                <a:latin typeface="Arial"/>
                <a:cs typeface="Arial"/>
              </a:rPr>
              <a:t>T</a:t>
            </a:r>
            <a:r>
              <a:rPr sz="1400" i="1" spc="10" dirty="0">
                <a:latin typeface="Arial"/>
                <a:cs typeface="Arial"/>
              </a:rPr>
              <a:t>transmitting	</a:t>
            </a:r>
            <a:r>
              <a:rPr sz="3300" i="1" spc="15" baseline="13888" dirty="0">
                <a:latin typeface="Arial"/>
                <a:cs typeface="Arial"/>
              </a:rPr>
              <a:t>T</a:t>
            </a:r>
            <a:r>
              <a:rPr sz="1400" i="1" spc="10" dirty="0">
                <a:latin typeface="Arial"/>
                <a:cs typeface="Arial"/>
              </a:rPr>
              <a:t>processing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77645" y="4225544"/>
            <a:ext cx="572008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4865" algn="l"/>
                <a:tab pos="2584450" algn="l"/>
                <a:tab pos="3536315" algn="l"/>
                <a:tab pos="5085715" algn="l"/>
              </a:tabLst>
            </a:pPr>
            <a:r>
              <a:rPr sz="2200" spc="-5" dirty="0">
                <a:latin typeface="Arial"/>
                <a:cs typeface="Arial"/>
              </a:rPr>
              <a:t>(ma</a:t>
            </a:r>
            <a:r>
              <a:rPr sz="2200" dirty="0">
                <a:latin typeface="Arial"/>
                <a:cs typeface="Arial"/>
              </a:rPr>
              <a:t>x	</a:t>
            </a:r>
            <a:r>
              <a:rPr sz="2200" spc="-5" dirty="0">
                <a:latin typeface="Arial"/>
                <a:cs typeface="Arial"/>
              </a:rPr>
              <a:t>transmissio</a:t>
            </a:r>
            <a:r>
              <a:rPr sz="2200" dirty="0">
                <a:latin typeface="Arial"/>
                <a:cs typeface="Arial"/>
              </a:rPr>
              <a:t>n	</a:t>
            </a:r>
            <a:r>
              <a:rPr sz="2200" spc="-5" dirty="0">
                <a:latin typeface="Arial"/>
                <a:cs typeface="Arial"/>
              </a:rPr>
              <a:t>delay</a:t>
            </a:r>
            <a:r>
              <a:rPr sz="2200" dirty="0">
                <a:latin typeface="Arial"/>
                <a:cs typeface="Arial"/>
              </a:rPr>
              <a:t>)	+	</a:t>
            </a:r>
            <a:r>
              <a:rPr sz="2200" spc="-5" dirty="0">
                <a:latin typeface="Arial"/>
                <a:cs typeface="Arial"/>
              </a:rPr>
              <a:t>(max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909" y="4566621"/>
            <a:ext cx="9958191" cy="2632131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706755">
              <a:lnSpc>
                <a:spcPct val="100000"/>
              </a:lnSpc>
              <a:spcBef>
                <a:spcPts val="585"/>
              </a:spcBef>
            </a:pPr>
            <a:r>
              <a:rPr sz="2200" dirty="0">
                <a:latin typeface="Arial"/>
                <a:cs typeface="Arial"/>
              </a:rPr>
              <a:t>processing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>
                <a:latin typeface="Arial"/>
                <a:cs typeface="Arial"/>
              </a:rPr>
              <a:t>delay</a:t>
            </a:r>
            <a:r>
              <a:rPr sz="2200" smtClean="0">
                <a:latin typeface="Arial"/>
                <a:cs typeface="Arial"/>
              </a:rPr>
              <a:t>)</a:t>
            </a:r>
            <a:r>
              <a:rPr lang="en-US" sz="2200" dirty="0" smtClean="0">
                <a:latin typeface="Arial"/>
                <a:cs typeface="Arial"/>
              </a:rPr>
              <a:t>.this is the total time for sending and receiving a </a:t>
            </a:r>
            <a:r>
              <a:rPr lang="en-US" sz="2200" dirty="0" err="1" smtClean="0">
                <a:latin typeface="Arial"/>
                <a:cs typeface="Arial"/>
              </a:rPr>
              <a:t>response,no</a:t>
            </a:r>
            <a:r>
              <a:rPr lang="en-US" sz="2200" dirty="0" smtClean="0">
                <a:latin typeface="Arial"/>
                <a:cs typeface="Arial"/>
              </a:rPr>
              <a:t> response with in T the local failure </a:t>
            </a:r>
            <a:r>
              <a:rPr lang="en-US" sz="2200" dirty="0" err="1" smtClean="0">
                <a:latin typeface="Arial"/>
                <a:cs typeface="Arial"/>
              </a:rPr>
              <a:t>dectector</a:t>
            </a:r>
            <a:r>
              <a:rPr lang="en-US" sz="2200" dirty="0" smtClean="0">
                <a:latin typeface="Arial"/>
                <a:cs typeface="Arial"/>
              </a:rPr>
              <a:t> report as request failed</a:t>
            </a:r>
            <a:endParaRPr sz="2200">
              <a:latin typeface="Arial"/>
              <a:cs typeface="Arial"/>
            </a:endParaRPr>
          </a:p>
          <a:p>
            <a:pPr marL="204470" indent="-191770">
              <a:spcBef>
                <a:spcPts val="710"/>
              </a:spcBef>
              <a:buChar char="•"/>
              <a:tabLst>
                <a:tab pos="205104" algn="l"/>
              </a:tabLst>
            </a:pPr>
            <a:r>
              <a:rPr sz="3050" spc="15" dirty="0">
                <a:latin typeface="Arial"/>
                <a:cs typeface="Arial"/>
              </a:rPr>
              <a:t>Three types </a:t>
            </a:r>
            <a:r>
              <a:rPr sz="3050" spc="10" dirty="0">
                <a:latin typeface="Arial"/>
                <a:cs typeface="Arial"/>
              </a:rPr>
              <a:t>of</a:t>
            </a:r>
            <a:r>
              <a:rPr sz="3050" spc="-15" dirty="0">
                <a:latin typeface="Arial"/>
                <a:cs typeface="Arial"/>
              </a:rPr>
              <a:t> </a:t>
            </a:r>
            <a:r>
              <a:rPr sz="3050" spc="15" dirty="0">
                <a:latin typeface="Arial"/>
                <a:cs typeface="Arial"/>
              </a:rPr>
              <a:t>messages</a:t>
            </a:r>
            <a:endParaRPr sz="3050">
              <a:latin typeface="Arial"/>
              <a:cs typeface="Arial"/>
            </a:endParaRPr>
          </a:p>
          <a:p>
            <a:pPr marL="486409" lvl="1" indent="-267335">
              <a:spcBef>
                <a:spcPts val="650"/>
              </a:spcBef>
              <a:buChar char="–"/>
              <a:tabLst>
                <a:tab pos="487045" algn="l"/>
              </a:tabLst>
            </a:pPr>
            <a:r>
              <a:rPr sz="2650" spc="-5" dirty="0">
                <a:latin typeface="Arial"/>
                <a:cs typeface="Arial"/>
              </a:rPr>
              <a:t>Election: announce an</a:t>
            </a:r>
            <a:r>
              <a:rPr sz="2650" spc="-1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election</a:t>
            </a:r>
            <a:endParaRPr sz="2650">
              <a:latin typeface="Arial"/>
              <a:cs typeface="Arial"/>
            </a:endParaRPr>
          </a:p>
          <a:p>
            <a:pPr marL="486409" lvl="1" indent="-267335">
              <a:spcBef>
                <a:spcPts val="625"/>
              </a:spcBef>
              <a:buChar char="–"/>
              <a:tabLst>
                <a:tab pos="487045" algn="l"/>
              </a:tabLst>
            </a:pPr>
            <a:r>
              <a:rPr sz="2650" spc="-10" dirty="0">
                <a:latin typeface="Arial"/>
                <a:cs typeface="Arial"/>
              </a:rPr>
              <a:t>Answer: </a:t>
            </a:r>
            <a:r>
              <a:rPr sz="2650" spc="-5" dirty="0">
                <a:latin typeface="Arial"/>
                <a:cs typeface="Arial"/>
              </a:rPr>
              <a:t>in </a:t>
            </a:r>
            <a:r>
              <a:rPr sz="2650" spc="-10" dirty="0">
                <a:latin typeface="Arial"/>
                <a:cs typeface="Arial"/>
              </a:rPr>
              <a:t>response </a:t>
            </a:r>
            <a:r>
              <a:rPr sz="2650" spc="-5" dirty="0">
                <a:latin typeface="Arial"/>
                <a:cs typeface="Arial"/>
              </a:rPr>
              <a:t>to</a:t>
            </a:r>
            <a:r>
              <a:rPr sz="2650" spc="-2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Election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8220" y="6547178"/>
            <a:ext cx="451802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5"/>
              </a:lnSpc>
            </a:pPr>
            <a:r>
              <a:rPr sz="2200" dirty="0">
                <a:latin typeface="Arial"/>
                <a:cs typeface="Arial"/>
              </a:rPr>
              <a:t>– </a:t>
            </a:r>
            <a:r>
              <a:rPr sz="2200" spc="-5" dirty="0">
                <a:latin typeface="Arial"/>
                <a:cs typeface="Arial"/>
              </a:rPr>
              <a:t>set </a:t>
            </a:r>
            <a:r>
              <a:rPr sz="2200" i="1" dirty="0">
                <a:latin typeface="Arial"/>
                <a:cs typeface="Arial"/>
              </a:rPr>
              <a:t>elected</a:t>
            </a:r>
            <a:r>
              <a:rPr sz="2100" i="1" baseline="-21825" dirty="0">
                <a:latin typeface="Arial"/>
                <a:cs typeface="Arial"/>
              </a:rPr>
              <a:t>i </a:t>
            </a:r>
            <a:r>
              <a:rPr sz="2200" spc="-5" dirty="0">
                <a:latin typeface="Arial"/>
                <a:cs typeface="Arial"/>
              </a:rPr>
              <a:t>to the new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coordinator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21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1417" y="357632"/>
            <a:ext cx="690562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The </a:t>
            </a:r>
            <a:r>
              <a:rPr spc="5" dirty="0"/>
              <a:t>bully election algorithm:</a:t>
            </a:r>
            <a:r>
              <a:rPr spc="-55" dirty="0"/>
              <a:t> </a:t>
            </a:r>
            <a:r>
              <a:rPr spc="5" dirty="0"/>
              <a:t>howto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909" y="1153922"/>
            <a:ext cx="9705340" cy="542480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04470" marR="8255" indent="-191770">
              <a:lnSpc>
                <a:spcPts val="2850"/>
              </a:lnSpc>
              <a:spcBef>
                <a:spcPts val="465"/>
              </a:spcBef>
              <a:buChar char="•"/>
              <a:tabLst>
                <a:tab pos="205104" algn="l"/>
                <a:tab pos="1106170" algn="l"/>
                <a:tab pos="1672589" algn="l"/>
                <a:tab pos="3022600" algn="l"/>
                <a:tab pos="4018279" algn="l"/>
                <a:tab pos="5126355" algn="l"/>
                <a:tab pos="5786755" algn="l"/>
                <a:tab pos="7660005" algn="l"/>
                <a:tab pos="8394065" algn="l"/>
                <a:tab pos="9389745" algn="l"/>
              </a:tabLst>
            </a:pPr>
            <a:r>
              <a:rPr sz="2650" spc="-15" dirty="0">
                <a:latin typeface="Arial"/>
                <a:cs typeface="Arial"/>
              </a:rPr>
              <a:t>S</a:t>
            </a:r>
            <a:r>
              <a:rPr sz="2650" spc="-10" dirty="0">
                <a:latin typeface="Arial"/>
                <a:cs typeface="Arial"/>
              </a:rPr>
              <a:t>tar</a:t>
            </a:r>
            <a:r>
              <a:rPr sz="2650" spc="-5" dirty="0">
                <a:latin typeface="Arial"/>
                <a:cs typeface="Arial"/>
              </a:rPr>
              <a:t>t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a</a:t>
            </a:r>
            <a:r>
              <a:rPr sz="2650" spc="-5" dirty="0">
                <a:latin typeface="Arial"/>
                <a:cs typeface="Arial"/>
              </a:rPr>
              <a:t>n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electio</a:t>
            </a:r>
            <a:r>
              <a:rPr sz="2650" spc="-5" dirty="0">
                <a:latin typeface="Arial"/>
                <a:cs typeface="Arial"/>
              </a:rPr>
              <a:t>n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whe</a:t>
            </a:r>
            <a:r>
              <a:rPr sz="2650" spc="-5" dirty="0">
                <a:latin typeface="Arial"/>
                <a:cs typeface="Arial"/>
              </a:rPr>
              <a:t>n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detec</a:t>
            </a:r>
            <a:r>
              <a:rPr sz="2650" spc="-5" dirty="0">
                <a:latin typeface="Arial"/>
                <a:cs typeface="Arial"/>
              </a:rPr>
              <a:t>t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th</a:t>
            </a:r>
            <a:r>
              <a:rPr sz="2650" spc="-5" dirty="0">
                <a:latin typeface="Arial"/>
                <a:cs typeface="Arial"/>
              </a:rPr>
              <a:t>e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coordinato</a:t>
            </a:r>
            <a:r>
              <a:rPr sz="2650" spc="-5" dirty="0">
                <a:latin typeface="Arial"/>
                <a:cs typeface="Arial"/>
              </a:rPr>
              <a:t>r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ha</a:t>
            </a:r>
            <a:r>
              <a:rPr sz="2650" spc="-5" dirty="0">
                <a:latin typeface="Arial"/>
                <a:cs typeface="Arial"/>
              </a:rPr>
              <a:t>s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faile</a:t>
            </a:r>
            <a:r>
              <a:rPr sz="2650" spc="-5" dirty="0">
                <a:latin typeface="Arial"/>
                <a:cs typeface="Arial"/>
              </a:rPr>
              <a:t>d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o</a:t>
            </a:r>
            <a:r>
              <a:rPr sz="2650" spc="-5" dirty="0">
                <a:latin typeface="Arial"/>
                <a:cs typeface="Arial"/>
              </a:rPr>
              <a:t>r  begin to replace the coordinator, which has lower</a:t>
            </a:r>
            <a:r>
              <a:rPr sz="2650" spc="2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identifier</a:t>
            </a:r>
            <a:endParaRPr sz="2650">
              <a:latin typeface="Arial"/>
              <a:cs typeface="Arial"/>
            </a:endParaRPr>
          </a:p>
          <a:p>
            <a:pPr marL="464820" marR="5715" lvl="1" indent="-257810" algn="just">
              <a:lnSpc>
                <a:spcPts val="2380"/>
              </a:lnSpc>
              <a:spcBef>
                <a:spcPts val="5"/>
              </a:spcBef>
              <a:buChar char="–"/>
              <a:tabLst>
                <a:tab pos="465455" algn="l"/>
              </a:tabLst>
            </a:pPr>
            <a:r>
              <a:rPr sz="2200" dirty="0">
                <a:latin typeface="Arial"/>
                <a:cs typeface="Arial"/>
              </a:rPr>
              <a:t>Send an election message to all processes with higher id's and waits for  </a:t>
            </a:r>
            <a:r>
              <a:rPr sz="2200" spc="-5" dirty="0">
                <a:latin typeface="Arial"/>
                <a:cs typeface="Arial"/>
              </a:rPr>
              <a:t>answers (except the failed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coordinator/process)</a:t>
            </a:r>
            <a:endParaRPr sz="2200">
              <a:latin typeface="Arial"/>
              <a:cs typeface="Arial"/>
            </a:endParaRPr>
          </a:p>
          <a:p>
            <a:pPr marL="626745" lvl="2" indent="-159385">
              <a:lnSpc>
                <a:spcPts val="2020"/>
              </a:lnSpc>
              <a:buChar char="•"/>
              <a:tabLst>
                <a:tab pos="627380" algn="l"/>
              </a:tabLst>
            </a:pPr>
            <a:r>
              <a:rPr sz="1950" spc="5" dirty="0">
                <a:latin typeface="Arial"/>
                <a:cs typeface="Arial"/>
              </a:rPr>
              <a:t>If </a:t>
            </a:r>
            <a:r>
              <a:rPr sz="1950" spc="15" dirty="0">
                <a:latin typeface="Arial"/>
                <a:cs typeface="Arial"/>
              </a:rPr>
              <a:t>no </a:t>
            </a:r>
            <a:r>
              <a:rPr sz="1950" spc="10" dirty="0">
                <a:latin typeface="Arial"/>
                <a:cs typeface="Arial"/>
              </a:rPr>
              <a:t>answers in time</a:t>
            </a:r>
            <a:r>
              <a:rPr sz="1950" spc="-25" dirty="0">
                <a:latin typeface="Arial"/>
                <a:cs typeface="Arial"/>
              </a:rPr>
              <a:t> </a:t>
            </a:r>
            <a:r>
              <a:rPr sz="1950" i="1" spc="20" dirty="0">
                <a:latin typeface="Arial"/>
                <a:cs typeface="Arial"/>
              </a:rPr>
              <a:t>T</a:t>
            </a:r>
            <a:endParaRPr sz="1950">
              <a:latin typeface="Arial"/>
              <a:cs typeface="Arial"/>
            </a:endParaRPr>
          </a:p>
          <a:p>
            <a:pPr marL="859155" lvl="3" indent="-231140">
              <a:lnSpc>
                <a:spcPts val="1920"/>
              </a:lnSpc>
              <a:buChar char="–"/>
              <a:tabLst>
                <a:tab pos="859790" algn="l"/>
              </a:tabLst>
            </a:pPr>
            <a:r>
              <a:rPr sz="1750" dirty="0">
                <a:latin typeface="Arial"/>
                <a:cs typeface="Arial"/>
              </a:rPr>
              <a:t>Considers it is the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coordinator</a:t>
            </a:r>
            <a:endParaRPr sz="1750">
              <a:latin typeface="Arial"/>
              <a:cs typeface="Arial"/>
            </a:endParaRPr>
          </a:p>
          <a:p>
            <a:pPr marL="859155" lvl="3" indent="-231140">
              <a:lnSpc>
                <a:spcPts val="1905"/>
              </a:lnSpc>
              <a:buChar char="–"/>
              <a:tabLst>
                <a:tab pos="859790" algn="l"/>
              </a:tabLst>
            </a:pPr>
            <a:r>
              <a:rPr sz="1750" spc="5" dirty="0">
                <a:latin typeface="Arial"/>
                <a:cs typeface="Arial"/>
              </a:rPr>
              <a:t>sends </a:t>
            </a:r>
            <a:r>
              <a:rPr sz="1750" dirty="0">
                <a:latin typeface="Arial"/>
                <a:cs typeface="Arial"/>
              </a:rPr>
              <a:t>coordinator </a:t>
            </a:r>
            <a:r>
              <a:rPr sz="1750" spc="5" dirty="0">
                <a:latin typeface="Arial"/>
                <a:cs typeface="Arial"/>
              </a:rPr>
              <a:t>message </a:t>
            </a:r>
            <a:r>
              <a:rPr sz="1750" dirty="0">
                <a:latin typeface="Arial"/>
                <a:cs typeface="Arial"/>
              </a:rPr>
              <a:t>(with its id) </a:t>
            </a:r>
            <a:r>
              <a:rPr sz="1750" spc="5" dirty="0">
                <a:latin typeface="Arial"/>
                <a:cs typeface="Arial"/>
              </a:rPr>
              <a:t>to </a:t>
            </a:r>
            <a:r>
              <a:rPr sz="1750" dirty="0">
                <a:latin typeface="Arial"/>
                <a:cs typeface="Arial"/>
              </a:rPr>
              <a:t>all </a:t>
            </a:r>
            <a:r>
              <a:rPr sz="1750" spc="5" dirty="0">
                <a:latin typeface="Arial"/>
                <a:cs typeface="Arial"/>
              </a:rPr>
              <a:t>processes </a:t>
            </a:r>
            <a:r>
              <a:rPr sz="1750" dirty="0">
                <a:latin typeface="Arial"/>
                <a:cs typeface="Arial"/>
              </a:rPr>
              <a:t>with lower</a:t>
            </a:r>
            <a:r>
              <a:rPr sz="1750" spc="4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id's</a:t>
            </a:r>
            <a:endParaRPr sz="1750">
              <a:latin typeface="Arial"/>
              <a:cs typeface="Arial"/>
            </a:endParaRPr>
          </a:p>
          <a:p>
            <a:pPr marL="626745" lvl="2" indent="-159385">
              <a:lnSpc>
                <a:spcPts val="2155"/>
              </a:lnSpc>
              <a:buChar char="•"/>
              <a:tabLst>
                <a:tab pos="627380" algn="l"/>
              </a:tabLst>
            </a:pPr>
            <a:r>
              <a:rPr sz="1950" spc="10" dirty="0">
                <a:latin typeface="Arial"/>
                <a:cs typeface="Arial"/>
              </a:rPr>
              <a:t>else</a:t>
            </a:r>
            <a:endParaRPr sz="1950">
              <a:latin typeface="Arial"/>
              <a:cs typeface="Arial"/>
            </a:endParaRPr>
          </a:p>
          <a:p>
            <a:pPr marL="859155" lvl="3" indent="-231140">
              <a:lnSpc>
                <a:spcPts val="1885"/>
              </a:lnSpc>
              <a:buChar char="–"/>
              <a:tabLst>
                <a:tab pos="859790" algn="l"/>
              </a:tabLst>
            </a:pPr>
            <a:r>
              <a:rPr sz="1750" dirty="0">
                <a:latin typeface="Arial"/>
                <a:cs typeface="Arial"/>
              </a:rPr>
              <a:t>waits for </a:t>
            </a:r>
            <a:r>
              <a:rPr sz="1750" spc="5" dirty="0">
                <a:latin typeface="Arial"/>
                <a:cs typeface="Arial"/>
              </a:rPr>
              <a:t>a </a:t>
            </a:r>
            <a:r>
              <a:rPr sz="1750" dirty="0">
                <a:latin typeface="Arial"/>
                <a:cs typeface="Arial"/>
              </a:rPr>
              <a:t>coordinator message and </a:t>
            </a:r>
            <a:r>
              <a:rPr sz="1750" spc="5" dirty="0">
                <a:latin typeface="Arial"/>
                <a:cs typeface="Arial"/>
              </a:rPr>
              <a:t>starts an </a:t>
            </a:r>
            <a:r>
              <a:rPr sz="1750" dirty="0">
                <a:latin typeface="Arial"/>
                <a:cs typeface="Arial"/>
              </a:rPr>
              <a:t>election if </a:t>
            </a:r>
            <a:r>
              <a:rPr sz="1750" spc="5" dirty="0">
                <a:latin typeface="Arial"/>
                <a:cs typeface="Arial"/>
              </a:rPr>
              <a:t>T’</a:t>
            </a:r>
            <a:r>
              <a:rPr sz="1750" spc="3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timeout</a:t>
            </a:r>
            <a:endParaRPr sz="1750">
              <a:latin typeface="Arial"/>
              <a:cs typeface="Arial"/>
            </a:endParaRPr>
          </a:p>
          <a:p>
            <a:pPr marL="464820" lvl="1" indent="-257810">
              <a:lnSpc>
                <a:spcPts val="2410"/>
              </a:lnSpc>
              <a:buChar char="–"/>
              <a:tabLst>
                <a:tab pos="465455" algn="l"/>
              </a:tabLst>
            </a:pPr>
            <a:r>
              <a:rPr sz="2200" spc="-5" dirty="0">
                <a:latin typeface="Arial"/>
                <a:cs typeface="Arial"/>
              </a:rPr>
              <a:t>To be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coordinator, it has to start an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election</a:t>
            </a:r>
            <a:endParaRPr sz="2200">
              <a:latin typeface="Arial"/>
              <a:cs typeface="Arial"/>
            </a:endParaRPr>
          </a:p>
          <a:p>
            <a:pPr marL="626745" lvl="2" indent="-159385">
              <a:lnSpc>
                <a:spcPts val="2155"/>
              </a:lnSpc>
              <a:buChar char="•"/>
              <a:tabLst>
                <a:tab pos="627380" algn="l"/>
              </a:tabLst>
            </a:pPr>
            <a:r>
              <a:rPr sz="1950" spc="20" dirty="0">
                <a:latin typeface="Arial"/>
                <a:cs typeface="Arial"/>
              </a:rPr>
              <a:t>A </a:t>
            </a:r>
            <a:r>
              <a:rPr sz="1950" spc="10" dirty="0">
                <a:latin typeface="Arial"/>
                <a:cs typeface="Arial"/>
              </a:rPr>
              <a:t>higher id process </a:t>
            </a:r>
            <a:r>
              <a:rPr sz="1950" spc="15" dirty="0">
                <a:latin typeface="Arial"/>
                <a:cs typeface="Arial"/>
              </a:rPr>
              <a:t>can </a:t>
            </a:r>
            <a:r>
              <a:rPr sz="1950" spc="10" dirty="0">
                <a:latin typeface="Arial"/>
                <a:cs typeface="Arial"/>
              </a:rPr>
              <a:t>replace the current coordinator (hence</a:t>
            </a:r>
            <a:r>
              <a:rPr sz="1950" spc="-4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“bully”)</a:t>
            </a:r>
            <a:endParaRPr sz="1950">
              <a:latin typeface="Arial"/>
              <a:cs typeface="Arial"/>
            </a:endParaRPr>
          </a:p>
          <a:p>
            <a:pPr marL="859155" lvl="3" indent="-231140">
              <a:lnSpc>
                <a:spcPts val="1845"/>
              </a:lnSpc>
              <a:buChar char="–"/>
              <a:tabLst>
                <a:tab pos="859790" algn="l"/>
              </a:tabLst>
            </a:pPr>
            <a:r>
              <a:rPr sz="1750" dirty="0">
                <a:latin typeface="Arial"/>
                <a:cs typeface="Arial"/>
              </a:rPr>
              <a:t>The highest one directly sends </a:t>
            </a:r>
            <a:r>
              <a:rPr sz="1750" spc="5" dirty="0">
                <a:latin typeface="Arial"/>
                <a:cs typeface="Arial"/>
              </a:rPr>
              <a:t>a </a:t>
            </a:r>
            <a:r>
              <a:rPr sz="1750" dirty="0">
                <a:latin typeface="Arial"/>
                <a:cs typeface="Arial"/>
              </a:rPr>
              <a:t>coordinator message to all process with lower</a:t>
            </a:r>
            <a:r>
              <a:rPr sz="1750" spc="8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identifiers</a:t>
            </a:r>
            <a:endParaRPr sz="1750">
              <a:latin typeface="Arial"/>
              <a:cs typeface="Arial"/>
            </a:endParaRPr>
          </a:p>
          <a:p>
            <a:pPr marL="204470" indent="-191770">
              <a:lnSpc>
                <a:spcPts val="2885"/>
              </a:lnSpc>
              <a:buChar char="•"/>
              <a:tabLst>
                <a:tab pos="205104" algn="l"/>
              </a:tabLst>
            </a:pPr>
            <a:r>
              <a:rPr sz="2650" spc="-5" dirty="0">
                <a:latin typeface="Arial"/>
                <a:cs typeface="Arial"/>
              </a:rPr>
              <a:t>Receiving an election</a:t>
            </a:r>
            <a:r>
              <a:rPr sz="2650" spc="-1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message</a:t>
            </a:r>
            <a:endParaRPr sz="2650">
              <a:latin typeface="Arial"/>
              <a:cs typeface="Arial"/>
            </a:endParaRPr>
          </a:p>
          <a:p>
            <a:pPr marL="464820" lvl="1" indent="-257810">
              <a:lnSpc>
                <a:spcPts val="2385"/>
              </a:lnSpc>
              <a:buChar char="–"/>
              <a:tabLst>
                <a:tab pos="465455" algn="l"/>
              </a:tabLst>
            </a:pPr>
            <a:r>
              <a:rPr sz="2200" spc="-5" dirty="0">
                <a:latin typeface="Arial"/>
                <a:cs typeface="Arial"/>
              </a:rPr>
              <a:t>sends an answer message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back</a:t>
            </a:r>
            <a:endParaRPr sz="2200">
              <a:latin typeface="Arial"/>
              <a:cs typeface="Arial"/>
            </a:endParaRPr>
          </a:p>
          <a:p>
            <a:pPr marL="464820" marR="6350" lvl="1" indent="-257810" algn="just">
              <a:lnSpc>
                <a:spcPct val="90300"/>
              </a:lnSpc>
              <a:spcBef>
                <a:spcPts val="125"/>
              </a:spcBef>
              <a:buChar char="–"/>
              <a:tabLst>
                <a:tab pos="465455" algn="l"/>
              </a:tabLst>
            </a:pPr>
            <a:r>
              <a:rPr sz="2200" spc="-5" dirty="0">
                <a:latin typeface="Arial"/>
                <a:cs typeface="Arial"/>
              </a:rPr>
              <a:t>starts an election if it hasn't started </a:t>
            </a:r>
            <a:r>
              <a:rPr sz="2200" dirty="0">
                <a:latin typeface="Arial"/>
                <a:cs typeface="Arial"/>
              </a:rPr>
              <a:t>one—send election messages to all  higher-id processes (including the </a:t>
            </a:r>
            <a:r>
              <a:rPr sz="2200" spc="-5" dirty="0">
                <a:latin typeface="Arial"/>
                <a:cs typeface="Arial"/>
              </a:rPr>
              <a:t>“failed” coordinator—the coordinator  might be up by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now)</a:t>
            </a:r>
            <a:endParaRPr sz="2200">
              <a:latin typeface="Arial"/>
              <a:cs typeface="Arial"/>
            </a:endParaRPr>
          </a:p>
          <a:p>
            <a:pPr marL="204470" indent="-191770">
              <a:lnSpc>
                <a:spcPts val="2845"/>
              </a:lnSpc>
              <a:buChar char="•"/>
              <a:tabLst>
                <a:tab pos="205104" algn="l"/>
              </a:tabLst>
            </a:pPr>
            <a:r>
              <a:rPr sz="2650" spc="-5" dirty="0">
                <a:latin typeface="Arial"/>
                <a:cs typeface="Arial"/>
              </a:rPr>
              <a:t>Receiving a coordinator</a:t>
            </a:r>
            <a:r>
              <a:rPr sz="2650" spc="5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message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47864" y="7169148"/>
            <a:ext cx="24384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-5" dirty="0">
                <a:latin typeface="Arial"/>
                <a:cs typeface="Arial"/>
              </a:rPr>
              <a:t>22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2605" y="357632"/>
            <a:ext cx="618617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Figure 12.8 </a:t>
            </a:r>
            <a:r>
              <a:rPr spc="10" dirty="0"/>
              <a:t>The </a:t>
            </a:r>
            <a:r>
              <a:rPr spc="5" dirty="0"/>
              <a:t>bully</a:t>
            </a:r>
            <a:r>
              <a:rPr spc="-60" dirty="0"/>
              <a:t> </a:t>
            </a:r>
            <a:r>
              <a:rPr spc="5" dirty="0"/>
              <a:t>algorithm</a:t>
            </a:r>
          </a:p>
        </p:txBody>
      </p:sp>
      <p:sp>
        <p:nvSpPr>
          <p:cNvPr id="4" name="object 4"/>
          <p:cNvSpPr/>
          <p:nvPr/>
        </p:nvSpPr>
        <p:spPr>
          <a:xfrm>
            <a:off x="7750208" y="4664192"/>
            <a:ext cx="297180" cy="337185"/>
          </a:xfrm>
          <a:custGeom>
            <a:avLst/>
            <a:gdLst/>
            <a:ahLst/>
            <a:cxnLst/>
            <a:rect l="l" t="t" r="r" b="b"/>
            <a:pathLst>
              <a:path w="297179" h="337185">
                <a:moveTo>
                  <a:pt x="148591" y="336810"/>
                </a:moveTo>
                <a:lnTo>
                  <a:pt x="101538" y="328220"/>
                </a:lnTo>
                <a:lnTo>
                  <a:pt x="60738" y="304304"/>
                </a:lnTo>
                <a:lnTo>
                  <a:pt x="28604" y="267842"/>
                </a:lnTo>
                <a:lnTo>
                  <a:pt x="7553" y="221615"/>
                </a:lnTo>
                <a:lnTo>
                  <a:pt x="0" y="168405"/>
                </a:lnTo>
                <a:lnTo>
                  <a:pt x="7553" y="115194"/>
                </a:lnTo>
                <a:lnTo>
                  <a:pt x="28604" y="68967"/>
                </a:lnTo>
                <a:lnTo>
                  <a:pt x="60738" y="32506"/>
                </a:lnTo>
                <a:lnTo>
                  <a:pt x="101538" y="8590"/>
                </a:lnTo>
                <a:lnTo>
                  <a:pt x="148591" y="0"/>
                </a:lnTo>
                <a:lnTo>
                  <a:pt x="195649" y="8590"/>
                </a:lnTo>
                <a:lnTo>
                  <a:pt x="236450" y="32506"/>
                </a:lnTo>
                <a:lnTo>
                  <a:pt x="268582" y="68967"/>
                </a:lnTo>
                <a:lnTo>
                  <a:pt x="289630" y="115194"/>
                </a:lnTo>
                <a:lnTo>
                  <a:pt x="297183" y="168405"/>
                </a:lnTo>
                <a:lnTo>
                  <a:pt x="289630" y="221615"/>
                </a:lnTo>
                <a:lnTo>
                  <a:pt x="268582" y="267842"/>
                </a:lnTo>
                <a:lnTo>
                  <a:pt x="236450" y="304304"/>
                </a:lnTo>
                <a:lnTo>
                  <a:pt x="195649" y="328220"/>
                </a:lnTo>
                <a:lnTo>
                  <a:pt x="148591" y="336810"/>
                </a:lnTo>
                <a:close/>
              </a:path>
            </a:pathLst>
          </a:custGeom>
          <a:solidFill>
            <a:srgbClr val="FFD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50208" y="4664192"/>
            <a:ext cx="297180" cy="337185"/>
          </a:xfrm>
          <a:custGeom>
            <a:avLst/>
            <a:gdLst/>
            <a:ahLst/>
            <a:cxnLst/>
            <a:rect l="l" t="t" r="r" b="b"/>
            <a:pathLst>
              <a:path w="297179" h="337185">
                <a:moveTo>
                  <a:pt x="297183" y="168405"/>
                </a:moveTo>
                <a:lnTo>
                  <a:pt x="289630" y="115194"/>
                </a:lnTo>
                <a:lnTo>
                  <a:pt x="268582" y="68967"/>
                </a:lnTo>
                <a:lnTo>
                  <a:pt x="236450" y="32506"/>
                </a:lnTo>
                <a:lnTo>
                  <a:pt x="195649" y="8590"/>
                </a:lnTo>
                <a:lnTo>
                  <a:pt x="148591" y="0"/>
                </a:lnTo>
                <a:lnTo>
                  <a:pt x="101538" y="8590"/>
                </a:lnTo>
                <a:lnTo>
                  <a:pt x="60738" y="32506"/>
                </a:lnTo>
                <a:lnTo>
                  <a:pt x="28604" y="68967"/>
                </a:lnTo>
                <a:lnTo>
                  <a:pt x="7553" y="115194"/>
                </a:lnTo>
                <a:lnTo>
                  <a:pt x="0" y="168405"/>
                </a:lnTo>
                <a:lnTo>
                  <a:pt x="7553" y="221615"/>
                </a:lnTo>
                <a:lnTo>
                  <a:pt x="28604" y="267842"/>
                </a:lnTo>
                <a:lnTo>
                  <a:pt x="60738" y="304304"/>
                </a:lnTo>
                <a:lnTo>
                  <a:pt x="101538" y="328220"/>
                </a:lnTo>
                <a:lnTo>
                  <a:pt x="148591" y="336810"/>
                </a:lnTo>
                <a:lnTo>
                  <a:pt x="195649" y="328220"/>
                </a:lnTo>
                <a:lnTo>
                  <a:pt x="236450" y="304304"/>
                </a:lnTo>
                <a:lnTo>
                  <a:pt x="268582" y="267842"/>
                </a:lnTo>
                <a:lnTo>
                  <a:pt x="289630" y="221615"/>
                </a:lnTo>
                <a:lnTo>
                  <a:pt x="297183" y="168405"/>
                </a:lnTo>
                <a:close/>
              </a:path>
            </a:pathLst>
          </a:custGeom>
          <a:ln w="25247">
            <a:solidFill>
              <a:srgbClr val="FFED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66293" y="3552228"/>
            <a:ext cx="240029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-114" dirty="0">
                <a:latin typeface="Arial"/>
                <a:cs typeface="Arial"/>
              </a:rPr>
              <a:t>p</a:t>
            </a:r>
            <a:r>
              <a:rPr sz="2400" spc="22" baseline="-20833" dirty="0">
                <a:latin typeface="Arial"/>
                <a:cs typeface="Arial"/>
              </a:rPr>
              <a:t>1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3129" y="3578120"/>
            <a:ext cx="140970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15" dirty="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2193" y="3759419"/>
            <a:ext cx="11176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1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63595" y="3578136"/>
            <a:ext cx="140970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15" dirty="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87801" y="3785327"/>
            <a:ext cx="11176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1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99964" y="3604043"/>
            <a:ext cx="210820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770"/>
              </a:lnSpc>
              <a:spcBef>
                <a:spcPts val="130"/>
              </a:spcBef>
            </a:pPr>
            <a:r>
              <a:rPr sz="1600" spc="15" dirty="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  <a:p>
            <a:pPr marL="111760">
              <a:lnSpc>
                <a:spcPts val="1290"/>
              </a:lnSpc>
            </a:pPr>
            <a:r>
              <a:rPr sz="1200" spc="1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66293" y="5000790"/>
            <a:ext cx="210820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770"/>
              </a:lnSpc>
              <a:spcBef>
                <a:spcPts val="130"/>
              </a:spcBef>
            </a:pPr>
            <a:r>
              <a:rPr sz="1600" spc="15" dirty="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  <a:p>
            <a:pPr marL="111760">
              <a:lnSpc>
                <a:spcPts val="1290"/>
              </a:lnSpc>
            </a:pPr>
            <a:r>
              <a:rPr sz="1200" spc="1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53133" y="5026698"/>
            <a:ext cx="210820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770"/>
              </a:lnSpc>
              <a:spcBef>
                <a:spcPts val="130"/>
              </a:spcBef>
            </a:pPr>
            <a:r>
              <a:rPr sz="1600" spc="15" dirty="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  <a:p>
            <a:pPr marL="111760">
              <a:lnSpc>
                <a:spcPts val="1290"/>
              </a:lnSpc>
            </a:pPr>
            <a:r>
              <a:rPr sz="1200" spc="1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63595" y="5052605"/>
            <a:ext cx="140970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15" dirty="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87801" y="5233889"/>
            <a:ext cx="11176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1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99964" y="5052605"/>
            <a:ext cx="210820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770"/>
              </a:lnSpc>
              <a:spcBef>
                <a:spcPts val="130"/>
              </a:spcBef>
            </a:pPr>
            <a:r>
              <a:rPr sz="1600" spc="15" dirty="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  <a:p>
            <a:pPr marL="111760">
              <a:lnSpc>
                <a:spcPts val="1290"/>
              </a:lnSpc>
            </a:pPr>
            <a:r>
              <a:rPr sz="1200" spc="1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725822" y="1637533"/>
            <a:ext cx="321945" cy="361950"/>
          </a:xfrm>
          <a:custGeom>
            <a:avLst/>
            <a:gdLst/>
            <a:ahLst/>
            <a:cxnLst/>
            <a:rect l="l" t="t" r="r" b="b"/>
            <a:pathLst>
              <a:path w="321945" h="361950">
                <a:moveTo>
                  <a:pt x="160791" y="361945"/>
                </a:moveTo>
                <a:lnTo>
                  <a:pt x="117922" y="355445"/>
                </a:lnTo>
                <a:lnTo>
                  <a:pt x="79477" y="337113"/>
                </a:lnTo>
                <a:lnTo>
                  <a:pt x="46960" y="308706"/>
                </a:lnTo>
                <a:lnTo>
                  <a:pt x="21873" y="271980"/>
                </a:lnTo>
                <a:lnTo>
                  <a:pt x="5718" y="228692"/>
                </a:lnTo>
                <a:lnTo>
                  <a:pt x="0" y="180596"/>
                </a:lnTo>
                <a:lnTo>
                  <a:pt x="5718" y="132556"/>
                </a:lnTo>
                <a:lnTo>
                  <a:pt x="21873" y="89407"/>
                </a:lnTo>
                <a:lnTo>
                  <a:pt x="46960" y="52862"/>
                </a:lnTo>
                <a:lnTo>
                  <a:pt x="79477" y="24637"/>
                </a:lnTo>
                <a:lnTo>
                  <a:pt x="117922" y="6445"/>
                </a:lnTo>
                <a:lnTo>
                  <a:pt x="160791" y="0"/>
                </a:lnTo>
                <a:lnTo>
                  <a:pt x="203654" y="6445"/>
                </a:lnTo>
                <a:lnTo>
                  <a:pt x="242095" y="24637"/>
                </a:lnTo>
                <a:lnTo>
                  <a:pt x="274610" y="52862"/>
                </a:lnTo>
                <a:lnTo>
                  <a:pt x="299696" y="89407"/>
                </a:lnTo>
                <a:lnTo>
                  <a:pt x="315850" y="132556"/>
                </a:lnTo>
                <a:lnTo>
                  <a:pt x="321569" y="180596"/>
                </a:lnTo>
                <a:lnTo>
                  <a:pt x="315850" y="228692"/>
                </a:lnTo>
                <a:lnTo>
                  <a:pt x="299696" y="271980"/>
                </a:lnTo>
                <a:lnTo>
                  <a:pt x="274610" y="308706"/>
                </a:lnTo>
                <a:lnTo>
                  <a:pt x="242095" y="337113"/>
                </a:lnTo>
                <a:lnTo>
                  <a:pt x="203654" y="355445"/>
                </a:lnTo>
                <a:lnTo>
                  <a:pt x="160791" y="361945"/>
                </a:lnTo>
                <a:close/>
              </a:path>
            </a:pathLst>
          </a:custGeom>
          <a:solidFill>
            <a:srgbClr val="FFD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25822" y="1637533"/>
            <a:ext cx="321945" cy="361950"/>
          </a:xfrm>
          <a:custGeom>
            <a:avLst/>
            <a:gdLst/>
            <a:ahLst/>
            <a:cxnLst/>
            <a:rect l="l" t="t" r="r" b="b"/>
            <a:pathLst>
              <a:path w="321945" h="361950">
                <a:moveTo>
                  <a:pt x="321569" y="180596"/>
                </a:moveTo>
                <a:lnTo>
                  <a:pt x="315850" y="132556"/>
                </a:lnTo>
                <a:lnTo>
                  <a:pt x="299696" y="89407"/>
                </a:lnTo>
                <a:lnTo>
                  <a:pt x="274610" y="52862"/>
                </a:lnTo>
                <a:lnTo>
                  <a:pt x="242095" y="24637"/>
                </a:lnTo>
                <a:lnTo>
                  <a:pt x="203654" y="6445"/>
                </a:lnTo>
                <a:lnTo>
                  <a:pt x="160791" y="0"/>
                </a:lnTo>
                <a:lnTo>
                  <a:pt x="117922" y="6445"/>
                </a:lnTo>
                <a:lnTo>
                  <a:pt x="79477" y="24637"/>
                </a:lnTo>
                <a:lnTo>
                  <a:pt x="46960" y="52862"/>
                </a:lnTo>
                <a:lnTo>
                  <a:pt x="21873" y="89407"/>
                </a:lnTo>
                <a:lnTo>
                  <a:pt x="5718" y="132556"/>
                </a:lnTo>
                <a:lnTo>
                  <a:pt x="0" y="180596"/>
                </a:lnTo>
                <a:lnTo>
                  <a:pt x="5718" y="228692"/>
                </a:lnTo>
                <a:lnTo>
                  <a:pt x="21873" y="271980"/>
                </a:lnTo>
                <a:lnTo>
                  <a:pt x="46960" y="308706"/>
                </a:lnTo>
                <a:lnTo>
                  <a:pt x="79477" y="337113"/>
                </a:lnTo>
                <a:lnTo>
                  <a:pt x="117922" y="355445"/>
                </a:lnTo>
                <a:lnTo>
                  <a:pt x="160791" y="361945"/>
                </a:lnTo>
                <a:lnTo>
                  <a:pt x="203654" y="355445"/>
                </a:lnTo>
                <a:lnTo>
                  <a:pt x="242095" y="337113"/>
                </a:lnTo>
                <a:lnTo>
                  <a:pt x="274610" y="308706"/>
                </a:lnTo>
                <a:lnTo>
                  <a:pt x="299696" y="271980"/>
                </a:lnTo>
                <a:lnTo>
                  <a:pt x="315850" y="228692"/>
                </a:lnTo>
                <a:lnTo>
                  <a:pt x="321569" y="180596"/>
                </a:lnTo>
                <a:close/>
              </a:path>
            </a:pathLst>
          </a:custGeom>
          <a:ln w="25251">
            <a:solidFill>
              <a:srgbClr val="FFED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824349" y="2957070"/>
            <a:ext cx="15621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5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66238" y="2621022"/>
            <a:ext cx="64960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5" dirty="0">
                <a:latin typeface="Arial"/>
                <a:cs typeface="Arial"/>
              </a:rPr>
              <a:t>election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47672" y="3034780"/>
            <a:ext cx="64960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5" dirty="0">
                <a:latin typeface="Arial"/>
                <a:cs typeface="Arial"/>
              </a:rPr>
              <a:t>election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77405" y="3267945"/>
            <a:ext cx="65024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0" dirty="0">
                <a:latin typeface="Arial"/>
                <a:cs typeface="Arial"/>
              </a:rPr>
              <a:t>Stage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66293" y="1948218"/>
            <a:ext cx="210820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770"/>
              </a:lnSpc>
              <a:spcBef>
                <a:spcPts val="130"/>
              </a:spcBef>
            </a:pPr>
            <a:r>
              <a:rPr sz="1600" spc="15" dirty="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  <a:p>
            <a:pPr marL="111760">
              <a:lnSpc>
                <a:spcPts val="1290"/>
              </a:lnSpc>
            </a:pPr>
            <a:r>
              <a:rPr sz="1200" spc="1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63595" y="2000034"/>
            <a:ext cx="140970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15" dirty="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87801" y="2181317"/>
            <a:ext cx="11176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1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99964" y="2000034"/>
            <a:ext cx="210820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770"/>
              </a:lnSpc>
              <a:spcBef>
                <a:spcPts val="130"/>
              </a:spcBef>
            </a:pPr>
            <a:r>
              <a:rPr sz="1600" spc="15" dirty="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  <a:p>
            <a:pPr marL="111760">
              <a:lnSpc>
                <a:spcPts val="1290"/>
              </a:lnSpc>
            </a:pPr>
            <a:r>
              <a:rPr sz="1200" spc="1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24349" y="1378968"/>
            <a:ext cx="15621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5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79397" y="1042926"/>
            <a:ext cx="64960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5" dirty="0">
                <a:latin typeface="Arial"/>
                <a:cs typeface="Arial"/>
              </a:rPr>
              <a:t>election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37215" y="1870460"/>
            <a:ext cx="60960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5" dirty="0">
                <a:latin typeface="Arial"/>
                <a:cs typeface="Arial"/>
              </a:rPr>
              <a:t>answer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79397" y="1974126"/>
            <a:ext cx="609600" cy="708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13030" algn="ctr">
              <a:lnSpc>
                <a:spcPts val="1770"/>
              </a:lnSpc>
              <a:spcBef>
                <a:spcPts val="130"/>
              </a:spcBef>
            </a:pPr>
            <a:r>
              <a:rPr sz="1600" spc="15" dirty="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  <a:p>
            <a:pPr marL="48260" algn="ctr">
              <a:lnSpc>
                <a:spcPts val="1290"/>
              </a:lnSpc>
            </a:pPr>
            <a:r>
              <a:rPr sz="1200" spc="1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95"/>
              </a:spcBef>
            </a:pPr>
            <a:r>
              <a:rPr sz="1400" spc="5" dirty="0">
                <a:latin typeface="Arial"/>
                <a:cs typeface="Arial"/>
              </a:rPr>
              <a:t>answer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12060" y="1482599"/>
            <a:ext cx="64960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5" dirty="0">
                <a:latin typeface="Arial"/>
                <a:cs typeface="Arial"/>
              </a:rPr>
              <a:t>election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77405" y="1689868"/>
            <a:ext cx="65024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0" dirty="0">
                <a:latin typeface="Arial"/>
                <a:cs typeface="Arial"/>
              </a:rPr>
              <a:t>Stage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77405" y="4235855"/>
            <a:ext cx="1535430" cy="69786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928369">
              <a:lnSpc>
                <a:spcPct val="100000"/>
              </a:lnSpc>
              <a:spcBef>
                <a:spcPts val="1060"/>
              </a:spcBef>
            </a:pPr>
            <a:r>
              <a:rPr sz="1400" spc="10" dirty="0">
                <a:latin typeface="Arial"/>
                <a:cs typeface="Arial"/>
              </a:rPr>
              <a:t>timeout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400" spc="10" dirty="0">
                <a:latin typeface="Arial"/>
                <a:cs typeface="Arial"/>
              </a:rPr>
              <a:t>Stage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77402" y="5569978"/>
            <a:ext cx="2706370" cy="941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450"/>
              </a:lnSpc>
              <a:spcBef>
                <a:spcPts val="125"/>
              </a:spcBef>
            </a:pPr>
            <a:r>
              <a:rPr sz="1400" spc="10" dirty="0">
                <a:latin typeface="Arial"/>
                <a:cs typeface="Arial"/>
              </a:rPr>
              <a:t>Eventually.....</a:t>
            </a:r>
            <a:endParaRPr sz="1400">
              <a:latin typeface="Arial"/>
              <a:cs typeface="Arial"/>
            </a:endParaRPr>
          </a:p>
          <a:p>
            <a:pPr marL="1473200">
              <a:lnSpc>
                <a:spcPts val="1450"/>
              </a:lnSpc>
            </a:pPr>
            <a:r>
              <a:rPr sz="1400" spc="10" dirty="0">
                <a:latin typeface="Arial"/>
                <a:cs typeface="Arial"/>
              </a:rPr>
              <a:t>coordinator</a:t>
            </a:r>
            <a:endParaRPr sz="1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55"/>
              </a:spcBef>
            </a:pPr>
            <a:r>
              <a:rPr sz="1400" spc="15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400" spc="10" dirty="0">
                <a:latin typeface="Arial"/>
                <a:cs typeface="Arial"/>
              </a:rPr>
              <a:t>Stage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492133" y="1637533"/>
            <a:ext cx="321945" cy="361950"/>
          </a:xfrm>
          <a:custGeom>
            <a:avLst/>
            <a:gdLst/>
            <a:ahLst/>
            <a:cxnLst/>
            <a:rect l="l" t="t" r="r" b="b"/>
            <a:pathLst>
              <a:path w="321945" h="361950">
                <a:moveTo>
                  <a:pt x="160791" y="361945"/>
                </a:moveTo>
                <a:lnTo>
                  <a:pt x="117922" y="355445"/>
                </a:lnTo>
                <a:lnTo>
                  <a:pt x="79477" y="337113"/>
                </a:lnTo>
                <a:lnTo>
                  <a:pt x="46960" y="308706"/>
                </a:lnTo>
                <a:lnTo>
                  <a:pt x="21873" y="271980"/>
                </a:lnTo>
                <a:lnTo>
                  <a:pt x="5718" y="228692"/>
                </a:lnTo>
                <a:lnTo>
                  <a:pt x="0" y="180596"/>
                </a:lnTo>
                <a:lnTo>
                  <a:pt x="5718" y="132556"/>
                </a:lnTo>
                <a:lnTo>
                  <a:pt x="21873" y="89407"/>
                </a:lnTo>
                <a:lnTo>
                  <a:pt x="46960" y="52862"/>
                </a:lnTo>
                <a:lnTo>
                  <a:pt x="79477" y="24637"/>
                </a:lnTo>
                <a:lnTo>
                  <a:pt x="117922" y="6445"/>
                </a:lnTo>
                <a:lnTo>
                  <a:pt x="160791" y="0"/>
                </a:lnTo>
                <a:lnTo>
                  <a:pt x="203654" y="6445"/>
                </a:lnTo>
                <a:lnTo>
                  <a:pt x="242095" y="24637"/>
                </a:lnTo>
                <a:lnTo>
                  <a:pt x="274610" y="52862"/>
                </a:lnTo>
                <a:lnTo>
                  <a:pt x="299696" y="89407"/>
                </a:lnTo>
                <a:lnTo>
                  <a:pt x="315850" y="132556"/>
                </a:lnTo>
                <a:lnTo>
                  <a:pt x="321569" y="180596"/>
                </a:lnTo>
                <a:lnTo>
                  <a:pt x="315850" y="228692"/>
                </a:lnTo>
                <a:lnTo>
                  <a:pt x="299696" y="271980"/>
                </a:lnTo>
                <a:lnTo>
                  <a:pt x="274610" y="308706"/>
                </a:lnTo>
                <a:lnTo>
                  <a:pt x="242095" y="337113"/>
                </a:lnTo>
                <a:lnTo>
                  <a:pt x="203654" y="355445"/>
                </a:lnTo>
                <a:lnTo>
                  <a:pt x="160791" y="361945"/>
                </a:lnTo>
                <a:close/>
              </a:path>
            </a:pathLst>
          </a:custGeom>
          <a:solidFill>
            <a:srgbClr val="FFD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92133" y="1637533"/>
            <a:ext cx="321945" cy="361950"/>
          </a:xfrm>
          <a:custGeom>
            <a:avLst/>
            <a:gdLst/>
            <a:ahLst/>
            <a:cxnLst/>
            <a:rect l="l" t="t" r="r" b="b"/>
            <a:pathLst>
              <a:path w="321945" h="361950">
                <a:moveTo>
                  <a:pt x="321569" y="180596"/>
                </a:moveTo>
                <a:lnTo>
                  <a:pt x="315850" y="132556"/>
                </a:lnTo>
                <a:lnTo>
                  <a:pt x="299696" y="89407"/>
                </a:lnTo>
                <a:lnTo>
                  <a:pt x="274610" y="52862"/>
                </a:lnTo>
                <a:lnTo>
                  <a:pt x="242095" y="24637"/>
                </a:lnTo>
                <a:lnTo>
                  <a:pt x="203654" y="6445"/>
                </a:lnTo>
                <a:lnTo>
                  <a:pt x="160791" y="0"/>
                </a:lnTo>
                <a:lnTo>
                  <a:pt x="117922" y="6445"/>
                </a:lnTo>
                <a:lnTo>
                  <a:pt x="79477" y="24637"/>
                </a:lnTo>
                <a:lnTo>
                  <a:pt x="46960" y="52862"/>
                </a:lnTo>
                <a:lnTo>
                  <a:pt x="21873" y="89407"/>
                </a:lnTo>
                <a:lnTo>
                  <a:pt x="5718" y="132556"/>
                </a:lnTo>
                <a:lnTo>
                  <a:pt x="0" y="180596"/>
                </a:lnTo>
                <a:lnTo>
                  <a:pt x="5718" y="228692"/>
                </a:lnTo>
                <a:lnTo>
                  <a:pt x="21873" y="271980"/>
                </a:lnTo>
                <a:lnTo>
                  <a:pt x="46960" y="308706"/>
                </a:lnTo>
                <a:lnTo>
                  <a:pt x="79477" y="337113"/>
                </a:lnTo>
                <a:lnTo>
                  <a:pt x="117922" y="355445"/>
                </a:lnTo>
                <a:lnTo>
                  <a:pt x="160791" y="361945"/>
                </a:lnTo>
                <a:lnTo>
                  <a:pt x="203654" y="355445"/>
                </a:lnTo>
                <a:lnTo>
                  <a:pt x="242095" y="337113"/>
                </a:lnTo>
                <a:lnTo>
                  <a:pt x="274610" y="308706"/>
                </a:lnTo>
                <a:lnTo>
                  <a:pt x="299696" y="271980"/>
                </a:lnTo>
                <a:lnTo>
                  <a:pt x="315850" y="228692"/>
                </a:lnTo>
                <a:lnTo>
                  <a:pt x="321569" y="180596"/>
                </a:lnTo>
                <a:close/>
              </a:path>
            </a:pathLst>
          </a:custGeom>
          <a:ln w="25251">
            <a:solidFill>
              <a:srgbClr val="FFED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03363" y="1637533"/>
            <a:ext cx="321945" cy="361950"/>
          </a:xfrm>
          <a:custGeom>
            <a:avLst/>
            <a:gdLst/>
            <a:ahLst/>
            <a:cxnLst/>
            <a:rect l="l" t="t" r="r" b="b"/>
            <a:pathLst>
              <a:path w="321945" h="361950">
                <a:moveTo>
                  <a:pt x="160791" y="361945"/>
                </a:moveTo>
                <a:lnTo>
                  <a:pt x="117922" y="355445"/>
                </a:lnTo>
                <a:lnTo>
                  <a:pt x="79477" y="337113"/>
                </a:lnTo>
                <a:lnTo>
                  <a:pt x="46960" y="308706"/>
                </a:lnTo>
                <a:lnTo>
                  <a:pt x="21873" y="271980"/>
                </a:lnTo>
                <a:lnTo>
                  <a:pt x="5718" y="228692"/>
                </a:lnTo>
                <a:lnTo>
                  <a:pt x="0" y="180596"/>
                </a:lnTo>
                <a:lnTo>
                  <a:pt x="5718" y="132556"/>
                </a:lnTo>
                <a:lnTo>
                  <a:pt x="21873" y="89407"/>
                </a:lnTo>
                <a:lnTo>
                  <a:pt x="46960" y="52862"/>
                </a:lnTo>
                <a:lnTo>
                  <a:pt x="79477" y="24637"/>
                </a:lnTo>
                <a:lnTo>
                  <a:pt x="117922" y="6445"/>
                </a:lnTo>
                <a:lnTo>
                  <a:pt x="160791" y="0"/>
                </a:lnTo>
                <a:lnTo>
                  <a:pt x="203654" y="6445"/>
                </a:lnTo>
                <a:lnTo>
                  <a:pt x="242095" y="24637"/>
                </a:lnTo>
                <a:lnTo>
                  <a:pt x="274610" y="52862"/>
                </a:lnTo>
                <a:lnTo>
                  <a:pt x="299696" y="89407"/>
                </a:lnTo>
                <a:lnTo>
                  <a:pt x="315850" y="132556"/>
                </a:lnTo>
                <a:lnTo>
                  <a:pt x="321569" y="180596"/>
                </a:lnTo>
                <a:lnTo>
                  <a:pt x="315850" y="228692"/>
                </a:lnTo>
                <a:lnTo>
                  <a:pt x="299696" y="271980"/>
                </a:lnTo>
                <a:lnTo>
                  <a:pt x="274610" y="308706"/>
                </a:lnTo>
                <a:lnTo>
                  <a:pt x="242095" y="337113"/>
                </a:lnTo>
                <a:lnTo>
                  <a:pt x="203654" y="355445"/>
                </a:lnTo>
                <a:lnTo>
                  <a:pt x="160791" y="361945"/>
                </a:lnTo>
                <a:close/>
              </a:path>
            </a:pathLst>
          </a:custGeom>
          <a:solidFill>
            <a:srgbClr val="FFD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03363" y="1637533"/>
            <a:ext cx="321945" cy="361950"/>
          </a:xfrm>
          <a:custGeom>
            <a:avLst/>
            <a:gdLst/>
            <a:ahLst/>
            <a:cxnLst/>
            <a:rect l="l" t="t" r="r" b="b"/>
            <a:pathLst>
              <a:path w="321945" h="361950">
                <a:moveTo>
                  <a:pt x="321569" y="180596"/>
                </a:moveTo>
                <a:lnTo>
                  <a:pt x="315850" y="132556"/>
                </a:lnTo>
                <a:lnTo>
                  <a:pt x="299696" y="89407"/>
                </a:lnTo>
                <a:lnTo>
                  <a:pt x="274610" y="52862"/>
                </a:lnTo>
                <a:lnTo>
                  <a:pt x="242095" y="24637"/>
                </a:lnTo>
                <a:lnTo>
                  <a:pt x="203654" y="6445"/>
                </a:lnTo>
                <a:lnTo>
                  <a:pt x="160791" y="0"/>
                </a:lnTo>
                <a:lnTo>
                  <a:pt x="117922" y="6445"/>
                </a:lnTo>
                <a:lnTo>
                  <a:pt x="79477" y="24637"/>
                </a:lnTo>
                <a:lnTo>
                  <a:pt x="46960" y="52862"/>
                </a:lnTo>
                <a:lnTo>
                  <a:pt x="21873" y="89407"/>
                </a:lnTo>
                <a:lnTo>
                  <a:pt x="5718" y="132556"/>
                </a:lnTo>
                <a:lnTo>
                  <a:pt x="0" y="180596"/>
                </a:lnTo>
                <a:lnTo>
                  <a:pt x="5718" y="228692"/>
                </a:lnTo>
                <a:lnTo>
                  <a:pt x="21873" y="271980"/>
                </a:lnTo>
                <a:lnTo>
                  <a:pt x="46960" y="308706"/>
                </a:lnTo>
                <a:lnTo>
                  <a:pt x="79477" y="337113"/>
                </a:lnTo>
                <a:lnTo>
                  <a:pt x="117922" y="355445"/>
                </a:lnTo>
                <a:lnTo>
                  <a:pt x="160791" y="361945"/>
                </a:lnTo>
                <a:lnTo>
                  <a:pt x="203654" y="355445"/>
                </a:lnTo>
                <a:lnTo>
                  <a:pt x="242095" y="337113"/>
                </a:lnTo>
                <a:lnTo>
                  <a:pt x="274610" y="308706"/>
                </a:lnTo>
                <a:lnTo>
                  <a:pt x="299696" y="271980"/>
                </a:lnTo>
                <a:lnTo>
                  <a:pt x="315850" y="228692"/>
                </a:lnTo>
                <a:lnTo>
                  <a:pt x="321569" y="180596"/>
                </a:lnTo>
                <a:close/>
              </a:path>
            </a:pathLst>
          </a:custGeom>
          <a:ln w="25251">
            <a:solidFill>
              <a:srgbClr val="FFED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14605" y="1637533"/>
            <a:ext cx="346075" cy="361950"/>
          </a:xfrm>
          <a:custGeom>
            <a:avLst/>
            <a:gdLst/>
            <a:ahLst/>
            <a:cxnLst/>
            <a:rect l="l" t="t" r="r" b="b"/>
            <a:pathLst>
              <a:path w="346075" h="361950">
                <a:moveTo>
                  <a:pt x="172965" y="361945"/>
                </a:moveTo>
                <a:lnTo>
                  <a:pt x="126818" y="355445"/>
                </a:lnTo>
                <a:lnTo>
                  <a:pt x="85453" y="337113"/>
                </a:lnTo>
                <a:lnTo>
                  <a:pt x="50480" y="308706"/>
                </a:lnTo>
                <a:lnTo>
                  <a:pt x="23508" y="271980"/>
                </a:lnTo>
                <a:lnTo>
                  <a:pt x="6145" y="228692"/>
                </a:lnTo>
                <a:lnTo>
                  <a:pt x="0" y="180596"/>
                </a:lnTo>
                <a:lnTo>
                  <a:pt x="6145" y="132556"/>
                </a:lnTo>
                <a:lnTo>
                  <a:pt x="23508" y="89407"/>
                </a:lnTo>
                <a:lnTo>
                  <a:pt x="50480" y="52862"/>
                </a:lnTo>
                <a:lnTo>
                  <a:pt x="85453" y="24637"/>
                </a:lnTo>
                <a:lnTo>
                  <a:pt x="126818" y="6445"/>
                </a:lnTo>
                <a:lnTo>
                  <a:pt x="172965" y="0"/>
                </a:lnTo>
                <a:lnTo>
                  <a:pt x="219118" y="6445"/>
                </a:lnTo>
                <a:lnTo>
                  <a:pt x="260486" y="24637"/>
                </a:lnTo>
                <a:lnTo>
                  <a:pt x="295461" y="52862"/>
                </a:lnTo>
                <a:lnTo>
                  <a:pt x="322434" y="89407"/>
                </a:lnTo>
                <a:lnTo>
                  <a:pt x="339798" y="132556"/>
                </a:lnTo>
                <a:lnTo>
                  <a:pt x="345943" y="180596"/>
                </a:lnTo>
                <a:lnTo>
                  <a:pt x="339798" y="228692"/>
                </a:lnTo>
                <a:lnTo>
                  <a:pt x="322434" y="271980"/>
                </a:lnTo>
                <a:lnTo>
                  <a:pt x="295461" y="308706"/>
                </a:lnTo>
                <a:lnTo>
                  <a:pt x="260486" y="337113"/>
                </a:lnTo>
                <a:lnTo>
                  <a:pt x="219118" y="355445"/>
                </a:lnTo>
                <a:lnTo>
                  <a:pt x="172965" y="361945"/>
                </a:lnTo>
                <a:close/>
              </a:path>
            </a:pathLst>
          </a:custGeom>
          <a:solidFill>
            <a:srgbClr val="FFD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14605" y="1637533"/>
            <a:ext cx="346075" cy="361950"/>
          </a:xfrm>
          <a:custGeom>
            <a:avLst/>
            <a:gdLst/>
            <a:ahLst/>
            <a:cxnLst/>
            <a:rect l="l" t="t" r="r" b="b"/>
            <a:pathLst>
              <a:path w="346075" h="361950">
                <a:moveTo>
                  <a:pt x="345943" y="180596"/>
                </a:moveTo>
                <a:lnTo>
                  <a:pt x="339798" y="132556"/>
                </a:lnTo>
                <a:lnTo>
                  <a:pt x="322434" y="89407"/>
                </a:lnTo>
                <a:lnTo>
                  <a:pt x="295461" y="52862"/>
                </a:lnTo>
                <a:lnTo>
                  <a:pt x="260486" y="24637"/>
                </a:lnTo>
                <a:lnTo>
                  <a:pt x="219118" y="6445"/>
                </a:lnTo>
                <a:lnTo>
                  <a:pt x="172965" y="0"/>
                </a:lnTo>
                <a:lnTo>
                  <a:pt x="126818" y="6445"/>
                </a:lnTo>
                <a:lnTo>
                  <a:pt x="85453" y="24637"/>
                </a:lnTo>
                <a:lnTo>
                  <a:pt x="50480" y="52862"/>
                </a:lnTo>
                <a:lnTo>
                  <a:pt x="23508" y="89407"/>
                </a:lnTo>
                <a:lnTo>
                  <a:pt x="6145" y="132556"/>
                </a:lnTo>
                <a:lnTo>
                  <a:pt x="0" y="180596"/>
                </a:lnTo>
                <a:lnTo>
                  <a:pt x="6145" y="228692"/>
                </a:lnTo>
                <a:lnTo>
                  <a:pt x="23508" y="271980"/>
                </a:lnTo>
                <a:lnTo>
                  <a:pt x="50480" y="308706"/>
                </a:lnTo>
                <a:lnTo>
                  <a:pt x="85453" y="337113"/>
                </a:lnTo>
                <a:lnTo>
                  <a:pt x="126818" y="355445"/>
                </a:lnTo>
                <a:lnTo>
                  <a:pt x="172965" y="361945"/>
                </a:lnTo>
                <a:lnTo>
                  <a:pt x="219118" y="355445"/>
                </a:lnTo>
                <a:lnTo>
                  <a:pt x="260486" y="337113"/>
                </a:lnTo>
                <a:lnTo>
                  <a:pt x="295461" y="308706"/>
                </a:lnTo>
                <a:lnTo>
                  <a:pt x="322434" y="271980"/>
                </a:lnTo>
                <a:lnTo>
                  <a:pt x="339798" y="228692"/>
                </a:lnTo>
                <a:lnTo>
                  <a:pt x="345943" y="180596"/>
                </a:lnTo>
                <a:close/>
              </a:path>
            </a:pathLst>
          </a:custGeom>
          <a:ln w="25292">
            <a:solidFill>
              <a:srgbClr val="FFED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566293" y="6553745"/>
            <a:ext cx="210820" cy="4184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770"/>
              </a:lnSpc>
              <a:spcBef>
                <a:spcPts val="130"/>
              </a:spcBef>
            </a:pPr>
            <a:r>
              <a:rPr sz="1600" spc="15" dirty="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  <a:p>
            <a:pPr marL="111760">
              <a:lnSpc>
                <a:spcPts val="1290"/>
              </a:lnSpc>
            </a:pPr>
            <a:r>
              <a:rPr sz="1200" spc="1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363595" y="6604799"/>
            <a:ext cx="140970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15" dirty="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953133" y="6578890"/>
            <a:ext cx="1646555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770"/>
              </a:lnSpc>
              <a:spcBef>
                <a:spcPts val="130"/>
              </a:spcBef>
            </a:pPr>
            <a:r>
              <a:rPr sz="1600" spc="15" dirty="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  <a:p>
            <a:pPr marL="111760">
              <a:lnSpc>
                <a:spcPts val="1290"/>
              </a:lnSpc>
              <a:tabLst>
                <a:tab pos="1546860" algn="l"/>
              </a:tabLst>
            </a:pPr>
            <a:r>
              <a:rPr sz="1200" spc="10" dirty="0">
                <a:latin typeface="Arial"/>
                <a:cs typeface="Arial"/>
              </a:rPr>
              <a:t>2	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799964" y="6630708"/>
            <a:ext cx="140970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15" dirty="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899025" y="6811991"/>
            <a:ext cx="11176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1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039767" y="1327403"/>
            <a:ext cx="1323340" cy="277495"/>
          </a:xfrm>
          <a:custGeom>
            <a:avLst/>
            <a:gdLst/>
            <a:ahLst/>
            <a:cxnLst/>
            <a:rect l="l" t="t" r="r" b="b"/>
            <a:pathLst>
              <a:path w="1323339" h="277494">
                <a:moveTo>
                  <a:pt x="1322839" y="277373"/>
                </a:moveTo>
                <a:lnTo>
                  <a:pt x="1299801" y="230496"/>
                </a:lnTo>
                <a:lnTo>
                  <a:pt x="1265525" y="200683"/>
                </a:lnTo>
                <a:lnTo>
                  <a:pt x="1217125" y="172229"/>
                </a:lnTo>
                <a:lnTo>
                  <a:pt x="1155465" y="145313"/>
                </a:lnTo>
                <a:lnTo>
                  <a:pt x="1081412" y="120113"/>
                </a:lnTo>
                <a:lnTo>
                  <a:pt x="1040008" y="108213"/>
                </a:lnTo>
                <a:lnTo>
                  <a:pt x="995830" y="96808"/>
                </a:lnTo>
                <a:lnTo>
                  <a:pt x="948987" y="85922"/>
                </a:lnTo>
                <a:lnTo>
                  <a:pt x="899586" y="75577"/>
                </a:lnTo>
                <a:lnTo>
                  <a:pt x="847735" y="65794"/>
                </a:lnTo>
                <a:lnTo>
                  <a:pt x="793544" y="56597"/>
                </a:lnTo>
                <a:lnTo>
                  <a:pt x="737119" y="48007"/>
                </a:lnTo>
                <a:lnTo>
                  <a:pt x="678569" y="40047"/>
                </a:lnTo>
                <a:lnTo>
                  <a:pt x="618003" y="32739"/>
                </a:lnTo>
                <a:lnTo>
                  <a:pt x="555528" y="26106"/>
                </a:lnTo>
                <a:lnTo>
                  <a:pt x="491252" y="20169"/>
                </a:lnTo>
                <a:lnTo>
                  <a:pt x="425285" y="14952"/>
                </a:lnTo>
                <a:lnTo>
                  <a:pt x="357733" y="10476"/>
                </a:lnTo>
                <a:lnTo>
                  <a:pt x="288705" y="6764"/>
                </a:lnTo>
                <a:lnTo>
                  <a:pt x="218310" y="3838"/>
                </a:lnTo>
                <a:lnTo>
                  <a:pt x="146655" y="1720"/>
                </a:lnTo>
                <a:lnTo>
                  <a:pt x="73849" y="433"/>
                </a:lnTo>
                <a:lnTo>
                  <a:pt x="0" y="0"/>
                </a:lnTo>
              </a:path>
            </a:pathLst>
          </a:custGeom>
          <a:ln w="258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765701" y="1327403"/>
            <a:ext cx="1323975" cy="277495"/>
          </a:xfrm>
          <a:custGeom>
            <a:avLst/>
            <a:gdLst/>
            <a:ahLst/>
            <a:cxnLst/>
            <a:rect l="l" t="t" r="r" b="b"/>
            <a:pathLst>
              <a:path w="1323975" h="277494">
                <a:moveTo>
                  <a:pt x="1323597" y="0"/>
                </a:moveTo>
                <a:lnTo>
                  <a:pt x="1249672" y="433"/>
                </a:lnTo>
                <a:lnTo>
                  <a:pt x="1176795" y="1720"/>
                </a:lnTo>
                <a:lnTo>
                  <a:pt x="1105075" y="3838"/>
                </a:lnTo>
                <a:lnTo>
                  <a:pt x="1034619" y="6763"/>
                </a:lnTo>
                <a:lnTo>
                  <a:pt x="965535" y="10475"/>
                </a:lnTo>
                <a:lnTo>
                  <a:pt x="897932" y="14951"/>
                </a:lnTo>
                <a:lnTo>
                  <a:pt x="831917" y="20168"/>
                </a:lnTo>
                <a:lnTo>
                  <a:pt x="767599" y="26104"/>
                </a:lnTo>
                <a:lnTo>
                  <a:pt x="705085" y="32736"/>
                </a:lnTo>
                <a:lnTo>
                  <a:pt x="644483" y="40044"/>
                </a:lnTo>
                <a:lnTo>
                  <a:pt x="585901" y="48003"/>
                </a:lnTo>
                <a:lnTo>
                  <a:pt x="529448" y="56593"/>
                </a:lnTo>
                <a:lnTo>
                  <a:pt x="475231" y="65790"/>
                </a:lnTo>
                <a:lnTo>
                  <a:pt x="423358" y="75572"/>
                </a:lnTo>
                <a:lnTo>
                  <a:pt x="373937" y="85917"/>
                </a:lnTo>
                <a:lnTo>
                  <a:pt x="327077" y="96803"/>
                </a:lnTo>
                <a:lnTo>
                  <a:pt x="282884" y="108207"/>
                </a:lnTo>
                <a:lnTo>
                  <a:pt x="241468" y="120108"/>
                </a:lnTo>
                <a:lnTo>
                  <a:pt x="202936" y="132482"/>
                </a:lnTo>
                <a:lnTo>
                  <a:pt x="134956" y="158562"/>
                </a:lnTo>
                <a:lnTo>
                  <a:pt x="79809" y="186270"/>
                </a:lnTo>
                <a:lnTo>
                  <a:pt x="38358" y="215426"/>
                </a:lnTo>
                <a:lnTo>
                  <a:pt x="11467" y="245854"/>
                </a:lnTo>
                <a:lnTo>
                  <a:pt x="3751" y="261488"/>
                </a:lnTo>
                <a:lnTo>
                  <a:pt x="0" y="277373"/>
                </a:lnTo>
              </a:path>
            </a:pathLst>
          </a:custGeom>
          <a:ln w="258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21953" y="1430282"/>
            <a:ext cx="605790" cy="152400"/>
          </a:xfrm>
          <a:custGeom>
            <a:avLst/>
            <a:gdLst/>
            <a:ahLst/>
            <a:cxnLst/>
            <a:rect l="l" t="t" r="r" b="b"/>
            <a:pathLst>
              <a:path w="605789" h="152400">
                <a:moveTo>
                  <a:pt x="605795" y="152396"/>
                </a:moveTo>
                <a:lnTo>
                  <a:pt x="587633" y="117084"/>
                </a:lnTo>
                <a:lnTo>
                  <a:pt x="540746" y="84864"/>
                </a:lnTo>
                <a:lnTo>
                  <a:pt x="468694" y="56588"/>
                </a:lnTo>
                <a:lnTo>
                  <a:pt x="424343" y="44196"/>
                </a:lnTo>
                <a:lnTo>
                  <a:pt x="375035" y="33110"/>
                </a:lnTo>
                <a:lnTo>
                  <a:pt x="321215" y="23438"/>
                </a:lnTo>
                <a:lnTo>
                  <a:pt x="263327" y="15284"/>
                </a:lnTo>
                <a:lnTo>
                  <a:pt x="201817" y="8757"/>
                </a:lnTo>
                <a:lnTo>
                  <a:pt x="137129" y="3963"/>
                </a:lnTo>
                <a:lnTo>
                  <a:pt x="69708" y="1008"/>
                </a:lnTo>
                <a:lnTo>
                  <a:pt x="0" y="0"/>
                </a:lnTo>
              </a:path>
            </a:pathLst>
          </a:custGeom>
          <a:ln w="258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64930" y="1430282"/>
            <a:ext cx="591820" cy="152400"/>
          </a:xfrm>
          <a:custGeom>
            <a:avLst/>
            <a:gdLst/>
            <a:ahLst/>
            <a:cxnLst/>
            <a:rect l="l" t="t" r="r" b="b"/>
            <a:pathLst>
              <a:path w="591820" h="152400">
                <a:moveTo>
                  <a:pt x="591310" y="0"/>
                </a:moveTo>
                <a:lnTo>
                  <a:pt x="517923" y="1180"/>
                </a:lnTo>
                <a:lnTo>
                  <a:pt x="447232" y="4629"/>
                </a:lnTo>
                <a:lnTo>
                  <a:pt x="379771" y="10208"/>
                </a:lnTo>
                <a:lnTo>
                  <a:pt x="316071" y="17775"/>
                </a:lnTo>
                <a:lnTo>
                  <a:pt x="256668" y="27193"/>
                </a:lnTo>
                <a:lnTo>
                  <a:pt x="202092" y="38321"/>
                </a:lnTo>
                <a:lnTo>
                  <a:pt x="152876" y="51021"/>
                </a:lnTo>
                <a:lnTo>
                  <a:pt x="109555" y="65151"/>
                </a:lnTo>
                <a:lnTo>
                  <a:pt x="72660" y="80574"/>
                </a:lnTo>
                <a:lnTo>
                  <a:pt x="20280" y="114738"/>
                </a:lnTo>
                <a:lnTo>
                  <a:pt x="5861" y="133200"/>
                </a:lnTo>
                <a:lnTo>
                  <a:pt x="0" y="152396"/>
                </a:lnTo>
              </a:path>
            </a:pathLst>
          </a:custGeom>
          <a:ln w="258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47868" y="2021602"/>
            <a:ext cx="605155" cy="159385"/>
          </a:xfrm>
          <a:custGeom>
            <a:avLst/>
            <a:gdLst/>
            <a:ahLst/>
            <a:cxnLst/>
            <a:rect l="l" t="t" r="r" b="b"/>
            <a:pathLst>
              <a:path w="605154" h="159385">
                <a:moveTo>
                  <a:pt x="7615" y="159252"/>
                </a:moveTo>
                <a:lnTo>
                  <a:pt x="0" y="159252"/>
                </a:lnTo>
                <a:lnTo>
                  <a:pt x="1515" y="159252"/>
                </a:lnTo>
                <a:lnTo>
                  <a:pt x="11429" y="159252"/>
                </a:lnTo>
                <a:lnTo>
                  <a:pt x="80622" y="158198"/>
                </a:lnTo>
                <a:lnTo>
                  <a:pt x="147479" y="155119"/>
                </a:lnTo>
                <a:lnTo>
                  <a:pt x="211554" y="150134"/>
                </a:lnTo>
                <a:lnTo>
                  <a:pt x="272400" y="143362"/>
                </a:lnTo>
                <a:lnTo>
                  <a:pt x="329570" y="134924"/>
                </a:lnTo>
                <a:lnTo>
                  <a:pt x="382619" y="124940"/>
                </a:lnTo>
                <a:lnTo>
                  <a:pt x="431098" y="113530"/>
                </a:lnTo>
                <a:lnTo>
                  <a:pt x="474563" y="100813"/>
                </a:lnTo>
                <a:lnTo>
                  <a:pt x="512566" y="86910"/>
                </a:lnTo>
                <a:lnTo>
                  <a:pt x="570400" y="56026"/>
                </a:lnTo>
                <a:lnTo>
                  <a:pt x="601029" y="21837"/>
                </a:lnTo>
                <a:lnTo>
                  <a:pt x="605025" y="3804"/>
                </a:lnTo>
                <a:lnTo>
                  <a:pt x="605025" y="1519"/>
                </a:lnTo>
                <a:lnTo>
                  <a:pt x="605025" y="0"/>
                </a:lnTo>
                <a:lnTo>
                  <a:pt x="605025" y="753"/>
                </a:lnTo>
              </a:path>
            </a:pathLst>
          </a:custGeom>
          <a:ln w="258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14461" y="2021589"/>
            <a:ext cx="590550" cy="159385"/>
          </a:xfrm>
          <a:custGeom>
            <a:avLst/>
            <a:gdLst/>
            <a:ahLst/>
            <a:cxnLst/>
            <a:rect l="l" t="t" r="r" b="b"/>
            <a:pathLst>
              <a:path w="590550" h="159385">
                <a:moveTo>
                  <a:pt x="0" y="766"/>
                </a:moveTo>
                <a:lnTo>
                  <a:pt x="0" y="0"/>
                </a:lnTo>
                <a:lnTo>
                  <a:pt x="0" y="1532"/>
                </a:lnTo>
                <a:lnTo>
                  <a:pt x="0" y="3817"/>
                </a:lnTo>
                <a:lnTo>
                  <a:pt x="17991" y="41876"/>
                </a:lnTo>
                <a:lnTo>
                  <a:pt x="69045" y="76516"/>
                </a:lnTo>
                <a:lnTo>
                  <a:pt x="105603" y="92194"/>
                </a:lnTo>
                <a:lnTo>
                  <a:pt x="148785" y="106586"/>
                </a:lnTo>
                <a:lnTo>
                  <a:pt x="198043" y="119549"/>
                </a:lnTo>
                <a:lnTo>
                  <a:pt x="252831" y="130939"/>
                </a:lnTo>
                <a:lnTo>
                  <a:pt x="312600" y="140612"/>
                </a:lnTo>
                <a:lnTo>
                  <a:pt x="376805" y="148424"/>
                </a:lnTo>
                <a:lnTo>
                  <a:pt x="444896" y="154233"/>
                </a:lnTo>
                <a:lnTo>
                  <a:pt x="516328" y="157894"/>
                </a:lnTo>
                <a:lnTo>
                  <a:pt x="590552" y="159265"/>
                </a:lnTo>
              </a:path>
            </a:pathLst>
          </a:custGeom>
          <a:ln w="257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878350" y="1520957"/>
            <a:ext cx="75182" cy="646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314129" y="1534195"/>
            <a:ext cx="74851" cy="771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058723" y="2042921"/>
            <a:ext cx="1330325" cy="371475"/>
          </a:xfrm>
          <a:custGeom>
            <a:avLst/>
            <a:gdLst/>
            <a:ahLst/>
            <a:cxnLst/>
            <a:rect l="l" t="t" r="r" b="b"/>
            <a:pathLst>
              <a:path w="1330325" h="371475">
                <a:moveTo>
                  <a:pt x="10759" y="370333"/>
                </a:moveTo>
                <a:lnTo>
                  <a:pt x="1773" y="370775"/>
                </a:lnTo>
                <a:lnTo>
                  <a:pt x="0" y="371003"/>
                </a:lnTo>
                <a:lnTo>
                  <a:pt x="5510" y="371087"/>
                </a:lnTo>
                <a:lnTo>
                  <a:pt x="18375" y="371099"/>
                </a:lnTo>
                <a:lnTo>
                  <a:pt x="90295" y="370562"/>
                </a:lnTo>
                <a:lnTo>
                  <a:pt x="161205" y="368971"/>
                </a:lnTo>
                <a:lnTo>
                  <a:pt x="231005" y="366353"/>
                </a:lnTo>
                <a:lnTo>
                  <a:pt x="299595" y="362736"/>
                </a:lnTo>
                <a:lnTo>
                  <a:pt x="366875" y="358147"/>
                </a:lnTo>
                <a:lnTo>
                  <a:pt x="432744" y="352615"/>
                </a:lnTo>
                <a:lnTo>
                  <a:pt x="497103" y="346165"/>
                </a:lnTo>
                <a:lnTo>
                  <a:pt x="559850" y="338827"/>
                </a:lnTo>
                <a:lnTo>
                  <a:pt x="620885" y="330628"/>
                </a:lnTo>
                <a:lnTo>
                  <a:pt x="680109" y="321595"/>
                </a:lnTo>
                <a:lnTo>
                  <a:pt x="737422" y="311755"/>
                </a:lnTo>
                <a:lnTo>
                  <a:pt x="792722" y="301138"/>
                </a:lnTo>
                <a:lnTo>
                  <a:pt x="845910" y="289770"/>
                </a:lnTo>
                <a:lnTo>
                  <a:pt x="896885" y="277678"/>
                </a:lnTo>
                <a:lnTo>
                  <a:pt x="945548" y="264891"/>
                </a:lnTo>
                <a:lnTo>
                  <a:pt x="991797" y="251436"/>
                </a:lnTo>
                <a:lnTo>
                  <a:pt x="1035533" y="237341"/>
                </a:lnTo>
                <a:lnTo>
                  <a:pt x="1076656" y="222632"/>
                </a:lnTo>
                <a:lnTo>
                  <a:pt x="1115065" y="207339"/>
                </a:lnTo>
                <a:lnTo>
                  <a:pt x="1150660" y="191488"/>
                </a:lnTo>
                <a:lnTo>
                  <a:pt x="1213006" y="158224"/>
                </a:lnTo>
                <a:lnTo>
                  <a:pt x="1262894" y="123061"/>
                </a:lnTo>
                <a:lnTo>
                  <a:pt x="1299521" y="86220"/>
                </a:lnTo>
                <a:lnTo>
                  <a:pt x="1322086" y="47921"/>
                </a:lnTo>
                <a:lnTo>
                  <a:pt x="1329785" y="8387"/>
                </a:lnTo>
                <a:lnTo>
                  <a:pt x="1329785" y="2285"/>
                </a:lnTo>
                <a:lnTo>
                  <a:pt x="1329785" y="0"/>
                </a:lnTo>
                <a:lnTo>
                  <a:pt x="1329027" y="1519"/>
                </a:lnTo>
              </a:path>
            </a:pathLst>
          </a:custGeom>
          <a:ln w="257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38847" y="2122170"/>
            <a:ext cx="1280795" cy="291465"/>
          </a:xfrm>
          <a:custGeom>
            <a:avLst/>
            <a:gdLst/>
            <a:ahLst/>
            <a:cxnLst/>
            <a:rect l="l" t="t" r="r" b="b"/>
            <a:pathLst>
              <a:path w="1280795" h="291464">
                <a:moveTo>
                  <a:pt x="757" y="0"/>
                </a:moveTo>
                <a:lnTo>
                  <a:pt x="0" y="0"/>
                </a:lnTo>
                <a:lnTo>
                  <a:pt x="0" y="2285"/>
                </a:lnTo>
                <a:lnTo>
                  <a:pt x="0" y="6855"/>
                </a:lnTo>
                <a:lnTo>
                  <a:pt x="17889" y="54488"/>
                </a:lnTo>
                <a:lnTo>
                  <a:pt x="48796" y="84843"/>
                </a:lnTo>
                <a:lnTo>
                  <a:pt x="93886" y="113860"/>
                </a:lnTo>
                <a:lnTo>
                  <a:pt x="152300" y="141350"/>
                </a:lnTo>
                <a:lnTo>
                  <a:pt x="223178" y="167127"/>
                </a:lnTo>
                <a:lnTo>
                  <a:pt x="263022" y="179314"/>
                </a:lnTo>
                <a:lnTo>
                  <a:pt x="305660" y="191003"/>
                </a:lnTo>
                <a:lnTo>
                  <a:pt x="350984" y="202169"/>
                </a:lnTo>
                <a:lnTo>
                  <a:pt x="398887" y="212790"/>
                </a:lnTo>
                <a:lnTo>
                  <a:pt x="449262" y="222842"/>
                </a:lnTo>
                <a:lnTo>
                  <a:pt x="502001" y="232301"/>
                </a:lnTo>
                <a:lnTo>
                  <a:pt x="556997" y="241145"/>
                </a:lnTo>
                <a:lnTo>
                  <a:pt x="614141" y="249349"/>
                </a:lnTo>
                <a:lnTo>
                  <a:pt x="673328" y="256891"/>
                </a:lnTo>
                <a:lnTo>
                  <a:pt x="734449" y="263747"/>
                </a:lnTo>
                <a:lnTo>
                  <a:pt x="797397" y="269893"/>
                </a:lnTo>
                <a:lnTo>
                  <a:pt x="862065" y="275307"/>
                </a:lnTo>
                <a:lnTo>
                  <a:pt x="928344" y="279964"/>
                </a:lnTo>
                <a:lnTo>
                  <a:pt x="996129" y="283841"/>
                </a:lnTo>
                <a:lnTo>
                  <a:pt x="1065311" y="286915"/>
                </a:lnTo>
                <a:lnTo>
                  <a:pt x="1135783" y="289162"/>
                </a:lnTo>
                <a:lnTo>
                  <a:pt x="1207437" y="290559"/>
                </a:lnTo>
                <a:lnTo>
                  <a:pt x="1280166" y="291083"/>
                </a:lnTo>
              </a:path>
            </a:pathLst>
          </a:custGeom>
          <a:ln w="258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740072" y="1999791"/>
            <a:ext cx="74847" cy="77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26660" y="2141983"/>
            <a:ext cx="25400" cy="52069"/>
          </a:xfrm>
          <a:custGeom>
            <a:avLst/>
            <a:gdLst/>
            <a:ahLst/>
            <a:cxnLst/>
            <a:rect l="l" t="t" r="r" b="b"/>
            <a:pathLst>
              <a:path w="25400" h="52069">
                <a:moveTo>
                  <a:pt x="25144" y="25901"/>
                </a:moveTo>
                <a:lnTo>
                  <a:pt x="0" y="51815"/>
                </a:lnTo>
                <a:lnTo>
                  <a:pt x="0" y="0"/>
                </a:lnTo>
                <a:lnTo>
                  <a:pt x="25144" y="25901"/>
                </a:lnTo>
                <a:close/>
              </a:path>
            </a:pathLst>
          </a:custGeom>
          <a:ln w="24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26649" y="2141982"/>
            <a:ext cx="25400" cy="52069"/>
          </a:xfrm>
          <a:custGeom>
            <a:avLst/>
            <a:gdLst/>
            <a:ahLst/>
            <a:cxnLst/>
            <a:rect l="l" t="t" r="r" b="b"/>
            <a:pathLst>
              <a:path w="25400" h="52069">
                <a:moveTo>
                  <a:pt x="25146" y="25908"/>
                </a:moveTo>
                <a:lnTo>
                  <a:pt x="0" y="0"/>
                </a:lnTo>
                <a:lnTo>
                  <a:pt x="0" y="51816"/>
                </a:lnTo>
                <a:lnTo>
                  <a:pt x="25146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51804" y="219379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664104" y="1624576"/>
            <a:ext cx="470534" cy="387985"/>
          </a:xfrm>
          <a:custGeom>
            <a:avLst/>
            <a:gdLst/>
            <a:ahLst/>
            <a:cxnLst/>
            <a:rect l="l" t="t" r="r" b="b"/>
            <a:pathLst>
              <a:path w="470534" h="387985">
                <a:moveTo>
                  <a:pt x="0" y="387860"/>
                </a:moveTo>
                <a:lnTo>
                  <a:pt x="470161" y="0"/>
                </a:lnTo>
              </a:path>
            </a:pathLst>
          </a:custGeom>
          <a:ln w="254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664104" y="1624576"/>
            <a:ext cx="470534" cy="387985"/>
          </a:xfrm>
          <a:custGeom>
            <a:avLst/>
            <a:gdLst/>
            <a:ahLst/>
            <a:cxnLst/>
            <a:rect l="l" t="t" r="r" b="b"/>
            <a:pathLst>
              <a:path w="470534" h="387985">
                <a:moveTo>
                  <a:pt x="0" y="0"/>
                </a:moveTo>
                <a:lnTo>
                  <a:pt x="470161" y="387860"/>
                </a:lnTo>
              </a:path>
            </a:pathLst>
          </a:custGeom>
          <a:ln w="254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725822" y="3215642"/>
            <a:ext cx="321945" cy="336550"/>
          </a:xfrm>
          <a:custGeom>
            <a:avLst/>
            <a:gdLst/>
            <a:ahLst/>
            <a:cxnLst/>
            <a:rect l="l" t="t" r="r" b="b"/>
            <a:pathLst>
              <a:path w="321945" h="336550">
                <a:moveTo>
                  <a:pt x="160791" y="336044"/>
                </a:moveTo>
                <a:lnTo>
                  <a:pt x="117922" y="330025"/>
                </a:lnTo>
                <a:lnTo>
                  <a:pt x="79477" y="313041"/>
                </a:lnTo>
                <a:lnTo>
                  <a:pt x="46960" y="286701"/>
                </a:lnTo>
                <a:lnTo>
                  <a:pt x="21873" y="252615"/>
                </a:lnTo>
                <a:lnTo>
                  <a:pt x="5718" y="212391"/>
                </a:lnTo>
                <a:lnTo>
                  <a:pt x="0" y="167639"/>
                </a:lnTo>
                <a:lnTo>
                  <a:pt x="5718" y="122943"/>
                </a:lnTo>
                <a:lnTo>
                  <a:pt x="21873" y="82861"/>
                </a:lnTo>
                <a:lnTo>
                  <a:pt x="46960" y="48959"/>
                </a:lnTo>
                <a:lnTo>
                  <a:pt x="79477" y="22804"/>
                </a:lnTo>
                <a:lnTo>
                  <a:pt x="117922" y="5962"/>
                </a:lnTo>
                <a:lnTo>
                  <a:pt x="160791" y="0"/>
                </a:lnTo>
                <a:lnTo>
                  <a:pt x="203654" y="5962"/>
                </a:lnTo>
                <a:lnTo>
                  <a:pt x="242095" y="22804"/>
                </a:lnTo>
                <a:lnTo>
                  <a:pt x="274610" y="48959"/>
                </a:lnTo>
                <a:lnTo>
                  <a:pt x="299696" y="82861"/>
                </a:lnTo>
                <a:lnTo>
                  <a:pt x="315850" y="122943"/>
                </a:lnTo>
                <a:lnTo>
                  <a:pt x="321569" y="167639"/>
                </a:lnTo>
                <a:lnTo>
                  <a:pt x="315850" y="212391"/>
                </a:lnTo>
                <a:lnTo>
                  <a:pt x="299696" y="252615"/>
                </a:lnTo>
                <a:lnTo>
                  <a:pt x="274610" y="286701"/>
                </a:lnTo>
                <a:lnTo>
                  <a:pt x="242095" y="313041"/>
                </a:lnTo>
                <a:lnTo>
                  <a:pt x="203654" y="330025"/>
                </a:lnTo>
                <a:lnTo>
                  <a:pt x="160791" y="336044"/>
                </a:lnTo>
                <a:close/>
              </a:path>
            </a:pathLst>
          </a:custGeom>
          <a:solidFill>
            <a:srgbClr val="FFD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725822" y="3215642"/>
            <a:ext cx="321945" cy="336550"/>
          </a:xfrm>
          <a:custGeom>
            <a:avLst/>
            <a:gdLst/>
            <a:ahLst/>
            <a:cxnLst/>
            <a:rect l="l" t="t" r="r" b="b"/>
            <a:pathLst>
              <a:path w="321945" h="336550">
                <a:moveTo>
                  <a:pt x="321569" y="167639"/>
                </a:moveTo>
                <a:lnTo>
                  <a:pt x="315850" y="122943"/>
                </a:lnTo>
                <a:lnTo>
                  <a:pt x="299696" y="82861"/>
                </a:lnTo>
                <a:lnTo>
                  <a:pt x="274610" y="48959"/>
                </a:lnTo>
                <a:lnTo>
                  <a:pt x="242095" y="22804"/>
                </a:lnTo>
                <a:lnTo>
                  <a:pt x="203654" y="5962"/>
                </a:lnTo>
                <a:lnTo>
                  <a:pt x="160791" y="0"/>
                </a:lnTo>
                <a:lnTo>
                  <a:pt x="117922" y="5962"/>
                </a:lnTo>
                <a:lnTo>
                  <a:pt x="79477" y="22804"/>
                </a:lnTo>
                <a:lnTo>
                  <a:pt x="46960" y="48959"/>
                </a:lnTo>
                <a:lnTo>
                  <a:pt x="21873" y="82861"/>
                </a:lnTo>
                <a:lnTo>
                  <a:pt x="5718" y="122943"/>
                </a:lnTo>
                <a:lnTo>
                  <a:pt x="0" y="167639"/>
                </a:lnTo>
                <a:lnTo>
                  <a:pt x="5718" y="212391"/>
                </a:lnTo>
                <a:lnTo>
                  <a:pt x="21873" y="252615"/>
                </a:lnTo>
                <a:lnTo>
                  <a:pt x="46960" y="286701"/>
                </a:lnTo>
                <a:lnTo>
                  <a:pt x="79477" y="313041"/>
                </a:lnTo>
                <a:lnTo>
                  <a:pt x="117922" y="330025"/>
                </a:lnTo>
                <a:lnTo>
                  <a:pt x="160791" y="336044"/>
                </a:lnTo>
                <a:lnTo>
                  <a:pt x="203654" y="330025"/>
                </a:lnTo>
                <a:lnTo>
                  <a:pt x="242095" y="313041"/>
                </a:lnTo>
                <a:lnTo>
                  <a:pt x="274610" y="286701"/>
                </a:lnTo>
                <a:lnTo>
                  <a:pt x="299696" y="252615"/>
                </a:lnTo>
                <a:lnTo>
                  <a:pt x="315850" y="212391"/>
                </a:lnTo>
                <a:lnTo>
                  <a:pt x="321569" y="167639"/>
                </a:lnTo>
                <a:close/>
              </a:path>
            </a:pathLst>
          </a:custGeom>
          <a:ln w="25292">
            <a:solidFill>
              <a:srgbClr val="FFED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492133" y="3215642"/>
            <a:ext cx="321945" cy="336550"/>
          </a:xfrm>
          <a:custGeom>
            <a:avLst/>
            <a:gdLst/>
            <a:ahLst/>
            <a:cxnLst/>
            <a:rect l="l" t="t" r="r" b="b"/>
            <a:pathLst>
              <a:path w="321945" h="336550">
                <a:moveTo>
                  <a:pt x="160791" y="336044"/>
                </a:moveTo>
                <a:lnTo>
                  <a:pt x="117922" y="330025"/>
                </a:lnTo>
                <a:lnTo>
                  <a:pt x="79477" y="313041"/>
                </a:lnTo>
                <a:lnTo>
                  <a:pt x="46960" y="286701"/>
                </a:lnTo>
                <a:lnTo>
                  <a:pt x="21873" y="252615"/>
                </a:lnTo>
                <a:lnTo>
                  <a:pt x="5718" y="212391"/>
                </a:lnTo>
                <a:lnTo>
                  <a:pt x="0" y="167639"/>
                </a:lnTo>
                <a:lnTo>
                  <a:pt x="5718" y="122943"/>
                </a:lnTo>
                <a:lnTo>
                  <a:pt x="21873" y="82861"/>
                </a:lnTo>
                <a:lnTo>
                  <a:pt x="46960" y="48959"/>
                </a:lnTo>
                <a:lnTo>
                  <a:pt x="79477" y="22804"/>
                </a:lnTo>
                <a:lnTo>
                  <a:pt x="117922" y="5962"/>
                </a:lnTo>
                <a:lnTo>
                  <a:pt x="160791" y="0"/>
                </a:lnTo>
                <a:lnTo>
                  <a:pt x="203654" y="5962"/>
                </a:lnTo>
                <a:lnTo>
                  <a:pt x="242095" y="22804"/>
                </a:lnTo>
                <a:lnTo>
                  <a:pt x="274610" y="48959"/>
                </a:lnTo>
                <a:lnTo>
                  <a:pt x="299696" y="82861"/>
                </a:lnTo>
                <a:lnTo>
                  <a:pt x="315850" y="122943"/>
                </a:lnTo>
                <a:lnTo>
                  <a:pt x="321569" y="167639"/>
                </a:lnTo>
                <a:lnTo>
                  <a:pt x="315850" y="212391"/>
                </a:lnTo>
                <a:lnTo>
                  <a:pt x="299696" y="252615"/>
                </a:lnTo>
                <a:lnTo>
                  <a:pt x="274610" y="286701"/>
                </a:lnTo>
                <a:lnTo>
                  <a:pt x="242095" y="313041"/>
                </a:lnTo>
                <a:lnTo>
                  <a:pt x="203654" y="330025"/>
                </a:lnTo>
                <a:lnTo>
                  <a:pt x="160791" y="336044"/>
                </a:lnTo>
                <a:close/>
              </a:path>
            </a:pathLst>
          </a:custGeom>
          <a:solidFill>
            <a:srgbClr val="FFD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492133" y="3215642"/>
            <a:ext cx="321945" cy="336550"/>
          </a:xfrm>
          <a:custGeom>
            <a:avLst/>
            <a:gdLst/>
            <a:ahLst/>
            <a:cxnLst/>
            <a:rect l="l" t="t" r="r" b="b"/>
            <a:pathLst>
              <a:path w="321945" h="336550">
                <a:moveTo>
                  <a:pt x="321569" y="167639"/>
                </a:moveTo>
                <a:lnTo>
                  <a:pt x="315850" y="122943"/>
                </a:lnTo>
                <a:lnTo>
                  <a:pt x="299696" y="82861"/>
                </a:lnTo>
                <a:lnTo>
                  <a:pt x="274610" y="48959"/>
                </a:lnTo>
                <a:lnTo>
                  <a:pt x="242095" y="22804"/>
                </a:lnTo>
                <a:lnTo>
                  <a:pt x="203654" y="5962"/>
                </a:lnTo>
                <a:lnTo>
                  <a:pt x="160791" y="0"/>
                </a:lnTo>
                <a:lnTo>
                  <a:pt x="117922" y="5962"/>
                </a:lnTo>
                <a:lnTo>
                  <a:pt x="79477" y="22804"/>
                </a:lnTo>
                <a:lnTo>
                  <a:pt x="46960" y="48959"/>
                </a:lnTo>
                <a:lnTo>
                  <a:pt x="21873" y="82861"/>
                </a:lnTo>
                <a:lnTo>
                  <a:pt x="5718" y="122943"/>
                </a:lnTo>
                <a:lnTo>
                  <a:pt x="0" y="167639"/>
                </a:lnTo>
                <a:lnTo>
                  <a:pt x="5718" y="212391"/>
                </a:lnTo>
                <a:lnTo>
                  <a:pt x="21873" y="252615"/>
                </a:lnTo>
                <a:lnTo>
                  <a:pt x="46960" y="286701"/>
                </a:lnTo>
                <a:lnTo>
                  <a:pt x="79477" y="313041"/>
                </a:lnTo>
                <a:lnTo>
                  <a:pt x="117922" y="330025"/>
                </a:lnTo>
                <a:lnTo>
                  <a:pt x="160791" y="336044"/>
                </a:lnTo>
                <a:lnTo>
                  <a:pt x="203654" y="330025"/>
                </a:lnTo>
                <a:lnTo>
                  <a:pt x="242095" y="313041"/>
                </a:lnTo>
                <a:lnTo>
                  <a:pt x="274610" y="286701"/>
                </a:lnTo>
                <a:lnTo>
                  <a:pt x="299696" y="252615"/>
                </a:lnTo>
                <a:lnTo>
                  <a:pt x="315850" y="212391"/>
                </a:lnTo>
                <a:lnTo>
                  <a:pt x="321569" y="167639"/>
                </a:lnTo>
                <a:close/>
              </a:path>
            </a:pathLst>
          </a:custGeom>
          <a:ln w="25292">
            <a:solidFill>
              <a:srgbClr val="FFED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903363" y="3215642"/>
            <a:ext cx="321945" cy="336550"/>
          </a:xfrm>
          <a:custGeom>
            <a:avLst/>
            <a:gdLst/>
            <a:ahLst/>
            <a:cxnLst/>
            <a:rect l="l" t="t" r="r" b="b"/>
            <a:pathLst>
              <a:path w="321945" h="336550">
                <a:moveTo>
                  <a:pt x="160791" y="336044"/>
                </a:moveTo>
                <a:lnTo>
                  <a:pt x="117922" y="330025"/>
                </a:lnTo>
                <a:lnTo>
                  <a:pt x="79477" y="313041"/>
                </a:lnTo>
                <a:lnTo>
                  <a:pt x="46960" y="286701"/>
                </a:lnTo>
                <a:lnTo>
                  <a:pt x="21873" y="252615"/>
                </a:lnTo>
                <a:lnTo>
                  <a:pt x="5718" y="212391"/>
                </a:lnTo>
                <a:lnTo>
                  <a:pt x="0" y="167639"/>
                </a:lnTo>
                <a:lnTo>
                  <a:pt x="5718" y="122943"/>
                </a:lnTo>
                <a:lnTo>
                  <a:pt x="21873" y="82861"/>
                </a:lnTo>
                <a:lnTo>
                  <a:pt x="46960" y="48959"/>
                </a:lnTo>
                <a:lnTo>
                  <a:pt x="79477" y="22804"/>
                </a:lnTo>
                <a:lnTo>
                  <a:pt x="117922" y="5962"/>
                </a:lnTo>
                <a:lnTo>
                  <a:pt x="160791" y="0"/>
                </a:lnTo>
                <a:lnTo>
                  <a:pt x="203654" y="5962"/>
                </a:lnTo>
                <a:lnTo>
                  <a:pt x="242095" y="22804"/>
                </a:lnTo>
                <a:lnTo>
                  <a:pt x="274610" y="48959"/>
                </a:lnTo>
                <a:lnTo>
                  <a:pt x="299696" y="82861"/>
                </a:lnTo>
                <a:lnTo>
                  <a:pt x="315850" y="122943"/>
                </a:lnTo>
                <a:lnTo>
                  <a:pt x="321569" y="167639"/>
                </a:lnTo>
                <a:lnTo>
                  <a:pt x="315850" y="212391"/>
                </a:lnTo>
                <a:lnTo>
                  <a:pt x="299696" y="252615"/>
                </a:lnTo>
                <a:lnTo>
                  <a:pt x="274610" y="286701"/>
                </a:lnTo>
                <a:lnTo>
                  <a:pt x="242095" y="313041"/>
                </a:lnTo>
                <a:lnTo>
                  <a:pt x="203654" y="330025"/>
                </a:lnTo>
                <a:lnTo>
                  <a:pt x="160791" y="336044"/>
                </a:lnTo>
                <a:close/>
              </a:path>
            </a:pathLst>
          </a:custGeom>
          <a:solidFill>
            <a:srgbClr val="FFD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903363" y="3215642"/>
            <a:ext cx="321945" cy="336550"/>
          </a:xfrm>
          <a:custGeom>
            <a:avLst/>
            <a:gdLst/>
            <a:ahLst/>
            <a:cxnLst/>
            <a:rect l="l" t="t" r="r" b="b"/>
            <a:pathLst>
              <a:path w="321945" h="336550">
                <a:moveTo>
                  <a:pt x="321569" y="167639"/>
                </a:moveTo>
                <a:lnTo>
                  <a:pt x="315850" y="122943"/>
                </a:lnTo>
                <a:lnTo>
                  <a:pt x="299696" y="82861"/>
                </a:lnTo>
                <a:lnTo>
                  <a:pt x="274610" y="48959"/>
                </a:lnTo>
                <a:lnTo>
                  <a:pt x="242095" y="22804"/>
                </a:lnTo>
                <a:lnTo>
                  <a:pt x="203654" y="5962"/>
                </a:lnTo>
                <a:lnTo>
                  <a:pt x="160791" y="0"/>
                </a:lnTo>
                <a:lnTo>
                  <a:pt x="117922" y="5962"/>
                </a:lnTo>
                <a:lnTo>
                  <a:pt x="79477" y="22804"/>
                </a:lnTo>
                <a:lnTo>
                  <a:pt x="46960" y="48959"/>
                </a:lnTo>
                <a:lnTo>
                  <a:pt x="21873" y="82861"/>
                </a:lnTo>
                <a:lnTo>
                  <a:pt x="5718" y="122943"/>
                </a:lnTo>
                <a:lnTo>
                  <a:pt x="0" y="167639"/>
                </a:lnTo>
                <a:lnTo>
                  <a:pt x="5718" y="212391"/>
                </a:lnTo>
                <a:lnTo>
                  <a:pt x="21873" y="252615"/>
                </a:lnTo>
                <a:lnTo>
                  <a:pt x="46960" y="286701"/>
                </a:lnTo>
                <a:lnTo>
                  <a:pt x="79477" y="313041"/>
                </a:lnTo>
                <a:lnTo>
                  <a:pt x="117922" y="330025"/>
                </a:lnTo>
                <a:lnTo>
                  <a:pt x="160791" y="336044"/>
                </a:lnTo>
                <a:lnTo>
                  <a:pt x="203654" y="330025"/>
                </a:lnTo>
                <a:lnTo>
                  <a:pt x="242095" y="313041"/>
                </a:lnTo>
                <a:lnTo>
                  <a:pt x="274610" y="286701"/>
                </a:lnTo>
                <a:lnTo>
                  <a:pt x="299696" y="252615"/>
                </a:lnTo>
                <a:lnTo>
                  <a:pt x="315850" y="212391"/>
                </a:lnTo>
                <a:lnTo>
                  <a:pt x="321569" y="167639"/>
                </a:lnTo>
                <a:close/>
              </a:path>
            </a:pathLst>
          </a:custGeom>
          <a:ln w="25292">
            <a:solidFill>
              <a:srgbClr val="FFED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314605" y="3215642"/>
            <a:ext cx="346075" cy="336550"/>
          </a:xfrm>
          <a:custGeom>
            <a:avLst/>
            <a:gdLst/>
            <a:ahLst/>
            <a:cxnLst/>
            <a:rect l="l" t="t" r="r" b="b"/>
            <a:pathLst>
              <a:path w="346075" h="336550">
                <a:moveTo>
                  <a:pt x="172965" y="336044"/>
                </a:moveTo>
                <a:lnTo>
                  <a:pt x="126818" y="330025"/>
                </a:lnTo>
                <a:lnTo>
                  <a:pt x="85453" y="313041"/>
                </a:lnTo>
                <a:lnTo>
                  <a:pt x="50480" y="286701"/>
                </a:lnTo>
                <a:lnTo>
                  <a:pt x="23508" y="252615"/>
                </a:lnTo>
                <a:lnTo>
                  <a:pt x="6145" y="212391"/>
                </a:lnTo>
                <a:lnTo>
                  <a:pt x="0" y="167639"/>
                </a:lnTo>
                <a:lnTo>
                  <a:pt x="6145" y="122943"/>
                </a:lnTo>
                <a:lnTo>
                  <a:pt x="23508" y="82861"/>
                </a:lnTo>
                <a:lnTo>
                  <a:pt x="50480" y="48959"/>
                </a:lnTo>
                <a:lnTo>
                  <a:pt x="85453" y="22804"/>
                </a:lnTo>
                <a:lnTo>
                  <a:pt x="126818" y="5962"/>
                </a:lnTo>
                <a:lnTo>
                  <a:pt x="172965" y="0"/>
                </a:lnTo>
                <a:lnTo>
                  <a:pt x="219118" y="5962"/>
                </a:lnTo>
                <a:lnTo>
                  <a:pt x="260486" y="22804"/>
                </a:lnTo>
                <a:lnTo>
                  <a:pt x="295461" y="48959"/>
                </a:lnTo>
                <a:lnTo>
                  <a:pt x="322434" y="82861"/>
                </a:lnTo>
                <a:lnTo>
                  <a:pt x="339798" y="122943"/>
                </a:lnTo>
                <a:lnTo>
                  <a:pt x="345943" y="167639"/>
                </a:lnTo>
                <a:lnTo>
                  <a:pt x="339798" y="212391"/>
                </a:lnTo>
                <a:lnTo>
                  <a:pt x="322434" y="252615"/>
                </a:lnTo>
                <a:lnTo>
                  <a:pt x="295461" y="286701"/>
                </a:lnTo>
                <a:lnTo>
                  <a:pt x="260486" y="313041"/>
                </a:lnTo>
                <a:lnTo>
                  <a:pt x="219118" y="330025"/>
                </a:lnTo>
                <a:lnTo>
                  <a:pt x="172965" y="336044"/>
                </a:lnTo>
                <a:close/>
              </a:path>
            </a:pathLst>
          </a:custGeom>
          <a:solidFill>
            <a:srgbClr val="FFD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314605" y="3215642"/>
            <a:ext cx="346075" cy="336550"/>
          </a:xfrm>
          <a:custGeom>
            <a:avLst/>
            <a:gdLst/>
            <a:ahLst/>
            <a:cxnLst/>
            <a:rect l="l" t="t" r="r" b="b"/>
            <a:pathLst>
              <a:path w="346075" h="336550">
                <a:moveTo>
                  <a:pt x="345943" y="167639"/>
                </a:moveTo>
                <a:lnTo>
                  <a:pt x="339798" y="122943"/>
                </a:lnTo>
                <a:lnTo>
                  <a:pt x="322434" y="82861"/>
                </a:lnTo>
                <a:lnTo>
                  <a:pt x="295461" y="48959"/>
                </a:lnTo>
                <a:lnTo>
                  <a:pt x="260486" y="22804"/>
                </a:lnTo>
                <a:lnTo>
                  <a:pt x="219118" y="5962"/>
                </a:lnTo>
                <a:lnTo>
                  <a:pt x="172965" y="0"/>
                </a:lnTo>
                <a:lnTo>
                  <a:pt x="126818" y="5962"/>
                </a:lnTo>
                <a:lnTo>
                  <a:pt x="85453" y="22804"/>
                </a:lnTo>
                <a:lnTo>
                  <a:pt x="50480" y="48959"/>
                </a:lnTo>
                <a:lnTo>
                  <a:pt x="23508" y="82861"/>
                </a:lnTo>
                <a:lnTo>
                  <a:pt x="6145" y="122943"/>
                </a:lnTo>
                <a:lnTo>
                  <a:pt x="0" y="167639"/>
                </a:lnTo>
                <a:lnTo>
                  <a:pt x="6145" y="212391"/>
                </a:lnTo>
                <a:lnTo>
                  <a:pt x="23508" y="252615"/>
                </a:lnTo>
                <a:lnTo>
                  <a:pt x="50480" y="286701"/>
                </a:lnTo>
                <a:lnTo>
                  <a:pt x="85453" y="313041"/>
                </a:lnTo>
                <a:lnTo>
                  <a:pt x="126818" y="330025"/>
                </a:lnTo>
                <a:lnTo>
                  <a:pt x="172965" y="336044"/>
                </a:lnTo>
                <a:lnTo>
                  <a:pt x="219118" y="330025"/>
                </a:lnTo>
                <a:lnTo>
                  <a:pt x="260486" y="313041"/>
                </a:lnTo>
                <a:lnTo>
                  <a:pt x="295461" y="286701"/>
                </a:lnTo>
                <a:lnTo>
                  <a:pt x="322434" y="252615"/>
                </a:lnTo>
                <a:lnTo>
                  <a:pt x="339798" y="212391"/>
                </a:lnTo>
                <a:lnTo>
                  <a:pt x="345943" y="167639"/>
                </a:lnTo>
                <a:close/>
              </a:path>
            </a:pathLst>
          </a:custGeom>
          <a:ln w="25333">
            <a:solidFill>
              <a:srgbClr val="FFED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664104" y="3202685"/>
            <a:ext cx="470534" cy="387985"/>
          </a:xfrm>
          <a:custGeom>
            <a:avLst/>
            <a:gdLst/>
            <a:ahLst/>
            <a:cxnLst/>
            <a:rect l="l" t="t" r="r" b="b"/>
            <a:pathLst>
              <a:path w="470534" h="387985">
                <a:moveTo>
                  <a:pt x="0" y="387860"/>
                </a:moveTo>
                <a:lnTo>
                  <a:pt x="470161" y="0"/>
                </a:lnTo>
              </a:path>
            </a:pathLst>
          </a:custGeom>
          <a:ln w="254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664104" y="3202685"/>
            <a:ext cx="470534" cy="387985"/>
          </a:xfrm>
          <a:custGeom>
            <a:avLst/>
            <a:gdLst/>
            <a:ahLst/>
            <a:cxnLst/>
            <a:rect l="l" t="t" r="r" b="b"/>
            <a:pathLst>
              <a:path w="470534" h="387985">
                <a:moveTo>
                  <a:pt x="0" y="0"/>
                </a:moveTo>
                <a:lnTo>
                  <a:pt x="470161" y="387860"/>
                </a:lnTo>
              </a:path>
            </a:pathLst>
          </a:custGeom>
          <a:ln w="254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479177" y="4650485"/>
            <a:ext cx="345948" cy="3619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492133" y="4664192"/>
            <a:ext cx="321945" cy="337185"/>
          </a:xfrm>
          <a:custGeom>
            <a:avLst/>
            <a:gdLst/>
            <a:ahLst/>
            <a:cxnLst/>
            <a:rect l="l" t="t" r="r" b="b"/>
            <a:pathLst>
              <a:path w="321945" h="337185">
                <a:moveTo>
                  <a:pt x="160791" y="336810"/>
                </a:moveTo>
                <a:lnTo>
                  <a:pt x="117922" y="330791"/>
                </a:lnTo>
                <a:lnTo>
                  <a:pt x="79477" y="313807"/>
                </a:lnTo>
                <a:lnTo>
                  <a:pt x="46960" y="287467"/>
                </a:lnTo>
                <a:lnTo>
                  <a:pt x="21873" y="253381"/>
                </a:lnTo>
                <a:lnTo>
                  <a:pt x="5718" y="213157"/>
                </a:lnTo>
                <a:lnTo>
                  <a:pt x="0" y="168405"/>
                </a:lnTo>
                <a:lnTo>
                  <a:pt x="5718" y="123653"/>
                </a:lnTo>
                <a:lnTo>
                  <a:pt x="21873" y="83429"/>
                </a:lnTo>
                <a:lnTo>
                  <a:pt x="46960" y="49342"/>
                </a:lnTo>
                <a:lnTo>
                  <a:pt x="79477" y="23002"/>
                </a:lnTo>
                <a:lnTo>
                  <a:pt x="117922" y="6018"/>
                </a:lnTo>
                <a:lnTo>
                  <a:pt x="160791" y="0"/>
                </a:lnTo>
                <a:lnTo>
                  <a:pt x="203654" y="6018"/>
                </a:lnTo>
                <a:lnTo>
                  <a:pt x="242095" y="23002"/>
                </a:lnTo>
                <a:lnTo>
                  <a:pt x="274610" y="49342"/>
                </a:lnTo>
                <a:lnTo>
                  <a:pt x="299696" y="83429"/>
                </a:lnTo>
                <a:lnTo>
                  <a:pt x="315850" y="123653"/>
                </a:lnTo>
                <a:lnTo>
                  <a:pt x="321569" y="168405"/>
                </a:lnTo>
                <a:lnTo>
                  <a:pt x="315850" y="213157"/>
                </a:lnTo>
                <a:lnTo>
                  <a:pt x="299696" y="253381"/>
                </a:lnTo>
                <a:lnTo>
                  <a:pt x="274610" y="287467"/>
                </a:lnTo>
                <a:lnTo>
                  <a:pt x="242095" y="313807"/>
                </a:lnTo>
                <a:lnTo>
                  <a:pt x="203654" y="330791"/>
                </a:lnTo>
                <a:lnTo>
                  <a:pt x="160791" y="336810"/>
                </a:lnTo>
                <a:close/>
              </a:path>
            </a:pathLst>
          </a:custGeom>
          <a:solidFill>
            <a:srgbClr val="FFD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492133" y="4664192"/>
            <a:ext cx="321945" cy="337185"/>
          </a:xfrm>
          <a:custGeom>
            <a:avLst/>
            <a:gdLst/>
            <a:ahLst/>
            <a:cxnLst/>
            <a:rect l="l" t="t" r="r" b="b"/>
            <a:pathLst>
              <a:path w="321945" h="337185">
                <a:moveTo>
                  <a:pt x="321569" y="168405"/>
                </a:moveTo>
                <a:lnTo>
                  <a:pt x="315850" y="123653"/>
                </a:lnTo>
                <a:lnTo>
                  <a:pt x="299696" y="83429"/>
                </a:lnTo>
                <a:lnTo>
                  <a:pt x="274610" y="49342"/>
                </a:lnTo>
                <a:lnTo>
                  <a:pt x="242095" y="23002"/>
                </a:lnTo>
                <a:lnTo>
                  <a:pt x="203654" y="6018"/>
                </a:lnTo>
                <a:lnTo>
                  <a:pt x="160791" y="0"/>
                </a:lnTo>
                <a:lnTo>
                  <a:pt x="117922" y="6018"/>
                </a:lnTo>
                <a:lnTo>
                  <a:pt x="79477" y="23002"/>
                </a:lnTo>
                <a:lnTo>
                  <a:pt x="46960" y="49342"/>
                </a:lnTo>
                <a:lnTo>
                  <a:pt x="21873" y="83429"/>
                </a:lnTo>
                <a:lnTo>
                  <a:pt x="5718" y="123653"/>
                </a:lnTo>
                <a:lnTo>
                  <a:pt x="0" y="168405"/>
                </a:lnTo>
                <a:lnTo>
                  <a:pt x="5718" y="213157"/>
                </a:lnTo>
                <a:lnTo>
                  <a:pt x="21873" y="253381"/>
                </a:lnTo>
                <a:lnTo>
                  <a:pt x="46960" y="287467"/>
                </a:lnTo>
                <a:lnTo>
                  <a:pt x="79477" y="313807"/>
                </a:lnTo>
                <a:lnTo>
                  <a:pt x="117922" y="330791"/>
                </a:lnTo>
                <a:lnTo>
                  <a:pt x="160791" y="336810"/>
                </a:lnTo>
                <a:lnTo>
                  <a:pt x="203654" y="330791"/>
                </a:lnTo>
                <a:lnTo>
                  <a:pt x="242095" y="313807"/>
                </a:lnTo>
                <a:lnTo>
                  <a:pt x="274610" y="287467"/>
                </a:lnTo>
                <a:lnTo>
                  <a:pt x="299696" y="253381"/>
                </a:lnTo>
                <a:lnTo>
                  <a:pt x="315850" y="213157"/>
                </a:lnTo>
                <a:lnTo>
                  <a:pt x="321569" y="168405"/>
                </a:lnTo>
                <a:close/>
              </a:path>
            </a:pathLst>
          </a:custGeom>
          <a:ln w="25291">
            <a:solidFill>
              <a:srgbClr val="FFED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903363" y="4664192"/>
            <a:ext cx="346710" cy="337185"/>
          </a:xfrm>
          <a:custGeom>
            <a:avLst/>
            <a:gdLst/>
            <a:ahLst/>
            <a:cxnLst/>
            <a:rect l="l" t="t" r="r" b="b"/>
            <a:pathLst>
              <a:path w="346710" h="337185">
                <a:moveTo>
                  <a:pt x="173735" y="336810"/>
                </a:moveTo>
                <a:lnTo>
                  <a:pt x="127531" y="330791"/>
                </a:lnTo>
                <a:lnTo>
                  <a:pt x="86024" y="313807"/>
                </a:lnTo>
                <a:lnTo>
                  <a:pt x="50866" y="287467"/>
                </a:lnTo>
                <a:lnTo>
                  <a:pt x="23708" y="253381"/>
                </a:lnTo>
                <a:lnTo>
                  <a:pt x="6202" y="213157"/>
                </a:lnTo>
                <a:lnTo>
                  <a:pt x="0" y="168405"/>
                </a:lnTo>
                <a:lnTo>
                  <a:pt x="6202" y="123653"/>
                </a:lnTo>
                <a:lnTo>
                  <a:pt x="23708" y="83429"/>
                </a:lnTo>
                <a:lnTo>
                  <a:pt x="50866" y="49342"/>
                </a:lnTo>
                <a:lnTo>
                  <a:pt x="86024" y="23002"/>
                </a:lnTo>
                <a:lnTo>
                  <a:pt x="127531" y="6018"/>
                </a:lnTo>
                <a:lnTo>
                  <a:pt x="173735" y="0"/>
                </a:lnTo>
                <a:lnTo>
                  <a:pt x="219620" y="6018"/>
                </a:lnTo>
                <a:lnTo>
                  <a:pt x="260914" y="23002"/>
                </a:lnTo>
                <a:lnTo>
                  <a:pt x="295942" y="49342"/>
                </a:lnTo>
                <a:lnTo>
                  <a:pt x="323033" y="83429"/>
                </a:lnTo>
                <a:lnTo>
                  <a:pt x="340515" y="123653"/>
                </a:lnTo>
                <a:lnTo>
                  <a:pt x="346713" y="168405"/>
                </a:lnTo>
                <a:lnTo>
                  <a:pt x="340515" y="213157"/>
                </a:lnTo>
                <a:lnTo>
                  <a:pt x="323033" y="253381"/>
                </a:lnTo>
                <a:lnTo>
                  <a:pt x="295942" y="287467"/>
                </a:lnTo>
                <a:lnTo>
                  <a:pt x="260914" y="313807"/>
                </a:lnTo>
                <a:lnTo>
                  <a:pt x="219620" y="330791"/>
                </a:lnTo>
                <a:lnTo>
                  <a:pt x="173735" y="336810"/>
                </a:lnTo>
                <a:close/>
              </a:path>
            </a:pathLst>
          </a:custGeom>
          <a:solidFill>
            <a:srgbClr val="FFD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903363" y="4664192"/>
            <a:ext cx="346710" cy="337185"/>
          </a:xfrm>
          <a:custGeom>
            <a:avLst/>
            <a:gdLst/>
            <a:ahLst/>
            <a:cxnLst/>
            <a:rect l="l" t="t" r="r" b="b"/>
            <a:pathLst>
              <a:path w="346710" h="337185">
                <a:moveTo>
                  <a:pt x="346713" y="168405"/>
                </a:moveTo>
                <a:lnTo>
                  <a:pt x="340515" y="123653"/>
                </a:lnTo>
                <a:lnTo>
                  <a:pt x="323033" y="83429"/>
                </a:lnTo>
                <a:lnTo>
                  <a:pt x="295942" y="49342"/>
                </a:lnTo>
                <a:lnTo>
                  <a:pt x="260914" y="23002"/>
                </a:lnTo>
                <a:lnTo>
                  <a:pt x="219620" y="6018"/>
                </a:lnTo>
                <a:lnTo>
                  <a:pt x="173735" y="0"/>
                </a:lnTo>
                <a:lnTo>
                  <a:pt x="127531" y="6018"/>
                </a:lnTo>
                <a:lnTo>
                  <a:pt x="86024" y="23002"/>
                </a:lnTo>
                <a:lnTo>
                  <a:pt x="50866" y="49342"/>
                </a:lnTo>
                <a:lnTo>
                  <a:pt x="23708" y="83429"/>
                </a:lnTo>
                <a:lnTo>
                  <a:pt x="6202" y="123653"/>
                </a:lnTo>
                <a:lnTo>
                  <a:pt x="0" y="168405"/>
                </a:lnTo>
                <a:lnTo>
                  <a:pt x="6202" y="213157"/>
                </a:lnTo>
                <a:lnTo>
                  <a:pt x="23708" y="253381"/>
                </a:lnTo>
                <a:lnTo>
                  <a:pt x="50866" y="287467"/>
                </a:lnTo>
                <a:lnTo>
                  <a:pt x="86024" y="313807"/>
                </a:lnTo>
                <a:lnTo>
                  <a:pt x="127531" y="330791"/>
                </a:lnTo>
                <a:lnTo>
                  <a:pt x="173735" y="336810"/>
                </a:lnTo>
                <a:lnTo>
                  <a:pt x="219620" y="330791"/>
                </a:lnTo>
                <a:lnTo>
                  <a:pt x="260914" y="313807"/>
                </a:lnTo>
                <a:lnTo>
                  <a:pt x="295942" y="287467"/>
                </a:lnTo>
                <a:lnTo>
                  <a:pt x="323033" y="253381"/>
                </a:lnTo>
                <a:lnTo>
                  <a:pt x="340515" y="213157"/>
                </a:lnTo>
                <a:lnTo>
                  <a:pt x="346713" y="168405"/>
                </a:lnTo>
                <a:close/>
              </a:path>
            </a:pathLst>
          </a:custGeom>
          <a:ln w="25333">
            <a:solidFill>
              <a:srgbClr val="FFED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338978" y="4664192"/>
            <a:ext cx="321945" cy="337185"/>
          </a:xfrm>
          <a:custGeom>
            <a:avLst/>
            <a:gdLst/>
            <a:ahLst/>
            <a:cxnLst/>
            <a:rect l="l" t="t" r="r" b="b"/>
            <a:pathLst>
              <a:path w="321945" h="337185">
                <a:moveTo>
                  <a:pt x="160791" y="336810"/>
                </a:moveTo>
                <a:lnTo>
                  <a:pt x="117922" y="330791"/>
                </a:lnTo>
                <a:lnTo>
                  <a:pt x="79477" y="313807"/>
                </a:lnTo>
                <a:lnTo>
                  <a:pt x="46960" y="287467"/>
                </a:lnTo>
                <a:lnTo>
                  <a:pt x="21873" y="253381"/>
                </a:lnTo>
                <a:lnTo>
                  <a:pt x="5718" y="213157"/>
                </a:lnTo>
                <a:lnTo>
                  <a:pt x="0" y="168405"/>
                </a:lnTo>
                <a:lnTo>
                  <a:pt x="5718" y="123653"/>
                </a:lnTo>
                <a:lnTo>
                  <a:pt x="21873" y="83429"/>
                </a:lnTo>
                <a:lnTo>
                  <a:pt x="46960" y="49342"/>
                </a:lnTo>
                <a:lnTo>
                  <a:pt x="79477" y="23002"/>
                </a:lnTo>
                <a:lnTo>
                  <a:pt x="117922" y="6018"/>
                </a:lnTo>
                <a:lnTo>
                  <a:pt x="160791" y="0"/>
                </a:lnTo>
                <a:lnTo>
                  <a:pt x="203654" y="6018"/>
                </a:lnTo>
                <a:lnTo>
                  <a:pt x="242095" y="23002"/>
                </a:lnTo>
                <a:lnTo>
                  <a:pt x="274610" y="49342"/>
                </a:lnTo>
                <a:lnTo>
                  <a:pt x="299696" y="83429"/>
                </a:lnTo>
                <a:lnTo>
                  <a:pt x="315850" y="123653"/>
                </a:lnTo>
                <a:lnTo>
                  <a:pt x="321569" y="168405"/>
                </a:lnTo>
                <a:lnTo>
                  <a:pt x="315850" y="213157"/>
                </a:lnTo>
                <a:lnTo>
                  <a:pt x="299696" y="253381"/>
                </a:lnTo>
                <a:lnTo>
                  <a:pt x="274610" y="287467"/>
                </a:lnTo>
                <a:lnTo>
                  <a:pt x="242095" y="313807"/>
                </a:lnTo>
                <a:lnTo>
                  <a:pt x="203654" y="330791"/>
                </a:lnTo>
                <a:lnTo>
                  <a:pt x="160791" y="336810"/>
                </a:lnTo>
                <a:close/>
              </a:path>
            </a:pathLst>
          </a:custGeom>
          <a:solidFill>
            <a:srgbClr val="FFD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338978" y="4664192"/>
            <a:ext cx="321945" cy="337185"/>
          </a:xfrm>
          <a:custGeom>
            <a:avLst/>
            <a:gdLst/>
            <a:ahLst/>
            <a:cxnLst/>
            <a:rect l="l" t="t" r="r" b="b"/>
            <a:pathLst>
              <a:path w="321945" h="337185">
                <a:moveTo>
                  <a:pt x="321569" y="168405"/>
                </a:moveTo>
                <a:lnTo>
                  <a:pt x="315850" y="123653"/>
                </a:lnTo>
                <a:lnTo>
                  <a:pt x="299696" y="83429"/>
                </a:lnTo>
                <a:lnTo>
                  <a:pt x="274610" y="49342"/>
                </a:lnTo>
                <a:lnTo>
                  <a:pt x="242095" y="23002"/>
                </a:lnTo>
                <a:lnTo>
                  <a:pt x="203654" y="6018"/>
                </a:lnTo>
                <a:lnTo>
                  <a:pt x="160791" y="0"/>
                </a:lnTo>
                <a:lnTo>
                  <a:pt x="117922" y="6018"/>
                </a:lnTo>
                <a:lnTo>
                  <a:pt x="79477" y="23002"/>
                </a:lnTo>
                <a:lnTo>
                  <a:pt x="46960" y="49342"/>
                </a:lnTo>
                <a:lnTo>
                  <a:pt x="21873" y="83429"/>
                </a:lnTo>
                <a:lnTo>
                  <a:pt x="5718" y="123653"/>
                </a:lnTo>
                <a:lnTo>
                  <a:pt x="0" y="168405"/>
                </a:lnTo>
                <a:lnTo>
                  <a:pt x="5718" y="213157"/>
                </a:lnTo>
                <a:lnTo>
                  <a:pt x="21873" y="253381"/>
                </a:lnTo>
                <a:lnTo>
                  <a:pt x="46960" y="287467"/>
                </a:lnTo>
                <a:lnTo>
                  <a:pt x="79477" y="313807"/>
                </a:lnTo>
                <a:lnTo>
                  <a:pt x="117922" y="330791"/>
                </a:lnTo>
                <a:lnTo>
                  <a:pt x="160791" y="336810"/>
                </a:lnTo>
                <a:lnTo>
                  <a:pt x="203654" y="330791"/>
                </a:lnTo>
                <a:lnTo>
                  <a:pt x="242095" y="313807"/>
                </a:lnTo>
                <a:lnTo>
                  <a:pt x="274610" y="287467"/>
                </a:lnTo>
                <a:lnTo>
                  <a:pt x="299696" y="253381"/>
                </a:lnTo>
                <a:lnTo>
                  <a:pt x="315850" y="213157"/>
                </a:lnTo>
                <a:lnTo>
                  <a:pt x="321569" y="168405"/>
                </a:lnTo>
                <a:close/>
              </a:path>
            </a:pathLst>
          </a:custGeom>
          <a:ln w="25291">
            <a:solidFill>
              <a:srgbClr val="FFED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664104" y="4625333"/>
            <a:ext cx="470534" cy="414655"/>
          </a:xfrm>
          <a:custGeom>
            <a:avLst/>
            <a:gdLst/>
            <a:ahLst/>
            <a:cxnLst/>
            <a:rect l="l" t="t" r="r" b="b"/>
            <a:pathLst>
              <a:path w="470534" h="414654">
                <a:moveTo>
                  <a:pt x="0" y="414527"/>
                </a:moveTo>
                <a:lnTo>
                  <a:pt x="470161" y="0"/>
                </a:lnTo>
              </a:path>
            </a:pathLst>
          </a:custGeom>
          <a:ln w="25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664104" y="4625333"/>
            <a:ext cx="470534" cy="414655"/>
          </a:xfrm>
          <a:custGeom>
            <a:avLst/>
            <a:gdLst/>
            <a:ahLst/>
            <a:cxnLst/>
            <a:rect l="l" t="t" r="r" b="b"/>
            <a:pathLst>
              <a:path w="470534" h="414654">
                <a:moveTo>
                  <a:pt x="0" y="0"/>
                </a:moveTo>
                <a:lnTo>
                  <a:pt x="470161" y="414527"/>
                </a:lnTo>
              </a:path>
            </a:pathLst>
          </a:custGeom>
          <a:ln w="25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750208" y="6243054"/>
            <a:ext cx="321945" cy="336550"/>
          </a:xfrm>
          <a:custGeom>
            <a:avLst/>
            <a:gdLst/>
            <a:ahLst/>
            <a:cxnLst/>
            <a:rect l="l" t="t" r="r" b="b"/>
            <a:pathLst>
              <a:path w="321945" h="336550">
                <a:moveTo>
                  <a:pt x="160791" y="336044"/>
                </a:moveTo>
                <a:lnTo>
                  <a:pt x="117922" y="330025"/>
                </a:lnTo>
                <a:lnTo>
                  <a:pt x="79477" y="313041"/>
                </a:lnTo>
                <a:lnTo>
                  <a:pt x="46960" y="286701"/>
                </a:lnTo>
                <a:lnTo>
                  <a:pt x="21873" y="252615"/>
                </a:lnTo>
                <a:lnTo>
                  <a:pt x="5718" y="212391"/>
                </a:lnTo>
                <a:lnTo>
                  <a:pt x="0" y="167639"/>
                </a:lnTo>
                <a:lnTo>
                  <a:pt x="5718" y="122943"/>
                </a:lnTo>
                <a:lnTo>
                  <a:pt x="21873" y="82861"/>
                </a:lnTo>
                <a:lnTo>
                  <a:pt x="46960" y="48959"/>
                </a:lnTo>
                <a:lnTo>
                  <a:pt x="79477" y="22804"/>
                </a:lnTo>
                <a:lnTo>
                  <a:pt x="117922" y="5962"/>
                </a:lnTo>
                <a:lnTo>
                  <a:pt x="160791" y="0"/>
                </a:lnTo>
                <a:lnTo>
                  <a:pt x="203654" y="5962"/>
                </a:lnTo>
                <a:lnTo>
                  <a:pt x="242095" y="22804"/>
                </a:lnTo>
                <a:lnTo>
                  <a:pt x="274610" y="48959"/>
                </a:lnTo>
                <a:lnTo>
                  <a:pt x="299696" y="82861"/>
                </a:lnTo>
                <a:lnTo>
                  <a:pt x="315850" y="122943"/>
                </a:lnTo>
                <a:lnTo>
                  <a:pt x="321569" y="167639"/>
                </a:lnTo>
                <a:lnTo>
                  <a:pt x="315850" y="212391"/>
                </a:lnTo>
                <a:lnTo>
                  <a:pt x="299696" y="252615"/>
                </a:lnTo>
                <a:lnTo>
                  <a:pt x="274610" y="286701"/>
                </a:lnTo>
                <a:lnTo>
                  <a:pt x="242095" y="313041"/>
                </a:lnTo>
                <a:lnTo>
                  <a:pt x="203654" y="330025"/>
                </a:lnTo>
                <a:lnTo>
                  <a:pt x="160791" y="336044"/>
                </a:lnTo>
                <a:close/>
              </a:path>
            </a:pathLst>
          </a:custGeom>
          <a:solidFill>
            <a:srgbClr val="FFD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750208" y="6243054"/>
            <a:ext cx="321945" cy="336550"/>
          </a:xfrm>
          <a:custGeom>
            <a:avLst/>
            <a:gdLst/>
            <a:ahLst/>
            <a:cxnLst/>
            <a:rect l="l" t="t" r="r" b="b"/>
            <a:pathLst>
              <a:path w="321945" h="336550">
                <a:moveTo>
                  <a:pt x="321569" y="167639"/>
                </a:moveTo>
                <a:lnTo>
                  <a:pt x="315850" y="122943"/>
                </a:lnTo>
                <a:lnTo>
                  <a:pt x="299696" y="82861"/>
                </a:lnTo>
                <a:lnTo>
                  <a:pt x="274610" y="48959"/>
                </a:lnTo>
                <a:lnTo>
                  <a:pt x="242095" y="22804"/>
                </a:lnTo>
                <a:lnTo>
                  <a:pt x="203654" y="5962"/>
                </a:lnTo>
                <a:lnTo>
                  <a:pt x="160791" y="0"/>
                </a:lnTo>
                <a:lnTo>
                  <a:pt x="117922" y="5962"/>
                </a:lnTo>
                <a:lnTo>
                  <a:pt x="79477" y="22804"/>
                </a:lnTo>
                <a:lnTo>
                  <a:pt x="46960" y="48959"/>
                </a:lnTo>
                <a:lnTo>
                  <a:pt x="21873" y="82861"/>
                </a:lnTo>
                <a:lnTo>
                  <a:pt x="5718" y="122943"/>
                </a:lnTo>
                <a:lnTo>
                  <a:pt x="0" y="167639"/>
                </a:lnTo>
                <a:lnTo>
                  <a:pt x="5718" y="212391"/>
                </a:lnTo>
                <a:lnTo>
                  <a:pt x="21873" y="252615"/>
                </a:lnTo>
                <a:lnTo>
                  <a:pt x="46960" y="286701"/>
                </a:lnTo>
                <a:lnTo>
                  <a:pt x="79477" y="313041"/>
                </a:lnTo>
                <a:lnTo>
                  <a:pt x="117922" y="330025"/>
                </a:lnTo>
                <a:lnTo>
                  <a:pt x="160791" y="336044"/>
                </a:lnTo>
                <a:lnTo>
                  <a:pt x="203654" y="330025"/>
                </a:lnTo>
                <a:lnTo>
                  <a:pt x="242095" y="313041"/>
                </a:lnTo>
                <a:lnTo>
                  <a:pt x="274610" y="286701"/>
                </a:lnTo>
                <a:lnTo>
                  <a:pt x="299696" y="252615"/>
                </a:lnTo>
                <a:lnTo>
                  <a:pt x="315850" y="212391"/>
                </a:lnTo>
                <a:lnTo>
                  <a:pt x="321569" y="167639"/>
                </a:lnTo>
                <a:close/>
              </a:path>
            </a:pathLst>
          </a:custGeom>
          <a:ln w="25292">
            <a:solidFill>
              <a:srgbClr val="FFED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492133" y="6243054"/>
            <a:ext cx="346710" cy="336550"/>
          </a:xfrm>
          <a:custGeom>
            <a:avLst/>
            <a:gdLst/>
            <a:ahLst/>
            <a:cxnLst/>
            <a:rect l="l" t="t" r="r" b="b"/>
            <a:pathLst>
              <a:path w="346710" h="336550">
                <a:moveTo>
                  <a:pt x="173735" y="336044"/>
                </a:moveTo>
                <a:lnTo>
                  <a:pt x="127531" y="330025"/>
                </a:lnTo>
                <a:lnTo>
                  <a:pt x="86024" y="313041"/>
                </a:lnTo>
                <a:lnTo>
                  <a:pt x="50866" y="286701"/>
                </a:lnTo>
                <a:lnTo>
                  <a:pt x="23708" y="252615"/>
                </a:lnTo>
                <a:lnTo>
                  <a:pt x="6202" y="212391"/>
                </a:lnTo>
                <a:lnTo>
                  <a:pt x="0" y="167639"/>
                </a:lnTo>
                <a:lnTo>
                  <a:pt x="6202" y="122943"/>
                </a:lnTo>
                <a:lnTo>
                  <a:pt x="23708" y="82861"/>
                </a:lnTo>
                <a:lnTo>
                  <a:pt x="50866" y="48959"/>
                </a:lnTo>
                <a:lnTo>
                  <a:pt x="86024" y="22804"/>
                </a:lnTo>
                <a:lnTo>
                  <a:pt x="127531" y="5962"/>
                </a:lnTo>
                <a:lnTo>
                  <a:pt x="173735" y="0"/>
                </a:lnTo>
                <a:lnTo>
                  <a:pt x="219625" y="5962"/>
                </a:lnTo>
                <a:lnTo>
                  <a:pt x="260919" y="22804"/>
                </a:lnTo>
                <a:lnTo>
                  <a:pt x="295947" y="48959"/>
                </a:lnTo>
                <a:lnTo>
                  <a:pt x="323036" y="82861"/>
                </a:lnTo>
                <a:lnTo>
                  <a:pt x="340515" y="122943"/>
                </a:lnTo>
                <a:lnTo>
                  <a:pt x="346713" y="167639"/>
                </a:lnTo>
                <a:lnTo>
                  <a:pt x="340515" y="212391"/>
                </a:lnTo>
                <a:lnTo>
                  <a:pt x="323036" y="252615"/>
                </a:lnTo>
                <a:lnTo>
                  <a:pt x="295947" y="286701"/>
                </a:lnTo>
                <a:lnTo>
                  <a:pt x="260919" y="313041"/>
                </a:lnTo>
                <a:lnTo>
                  <a:pt x="219625" y="330025"/>
                </a:lnTo>
                <a:lnTo>
                  <a:pt x="173735" y="336044"/>
                </a:lnTo>
                <a:close/>
              </a:path>
            </a:pathLst>
          </a:custGeom>
          <a:solidFill>
            <a:srgbClr val="FFD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492133" y="6243054"/>
            <a:ext cx="346710" cy="336550"/>
          </a:xfrm>
          <a:custGeom>
            <a:avLst/>
            <a:gdLst/>
            <a:ahLst/>
            <a:cxnLst/>
            <a:rect l="l" t="t" r="r" b="b"/>
            <a:pathLst>
              <a:path w="346710" h="336550">
                <a:moveTo>
                  <a:pt x="346713" y="167639"/>
                </a:moveTo>
                <a:lnTo>
                  <a:pt x="340515" y="122943"/>
                </a:lnTo>
                <a:lnTo>
                  <a:pt x="323036" y="82861"/>
                </a:lnTo>
                <a:lnTo>
                  <a:pt x="295947" y="48959"/>
                </a:lnTo>
                <a:lnTo>
                  <a:pt x="260919" y="22804"/>
                </a:lnTo>
                <a:lnTo>
                  <a:pt x="219625" y="5962"/>
                </a:lnTo>
                <a:lnTo>
                  <a:pt x="173735" y="0"/>
                </a:lnTo>
                <a:lnTo>
                  <a:pt x="127531" y="5962"/>
                </a:lnTo>
                <a:lnTo>
                  <a:pt x="86024" y="22804"/>
                </a:lnTo>
                <a:lnTo>
                  <a:pt x="50866" y="48959"/>
                </a:lnTo>
                <a:lnTo>
                  <a:pt x="23708" y="82861"/>
                </a:lnTo>
                <a:lnTo>
                  <a:pt x="6202" y="122943"/>
                </a:lnTo>
                <a:lnTo>
                  <a:pt x="0" y="167639"/>
                </a:lnTo>
                <a:lnTo>
                  <a:pt x="6202" y="212391"/>
                </a:lnTo>
                <a:lnTo>
                  <a:pt x="23708" y="252615"/>
                </a:lnTo>
                <a:lnTo>
                  <a:pt x="50866" y="286701"/>
                </a:lnTo>
                <a:lnTo>
                  <a:pt x="86024" y="313041"/>
                </a:lnTo>
                <a:lnTo>
                  <a:pt x="127531" y="330025"/>
                </a:lnTo>
                <a:lnTo>
                  <a:pt x="173735" y="336044"/>
                </a:lnTo>
                <a:lnTo>
                  <a:pt x="219625" y="330025"/>
                </a:lnTo>
                <a:lnTo>
                  <a:pt x="260919" y="313041"/>
                </a:lnTo>
                <a:lnTo>
                  <a:pt x="295947" y="286701"/>
                </a:lnTo>
                <a:lnTo>
                  <a:pt x="323036" y="252615"/>
                </a:lnTo>
                <a:lnTo>
                  <a:pt x="340515" y="212391"/>
                </a:lnTo>
                <a:lnTo>
                  <a:pt x="346713" y="167639"/>
                </a:lnTo>
                <a:close/>
              </a:path>
            </a:pathLst>
          </a:custGeom>
          <a:ln w="25334">
            <a:solidFill>
              <a:srgbClr val="FFED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928507" y="6243054"/>
            <a:ext cx="321945" cy="336550"/>
          </a:xfrm>
          <a:custGeom>
            <a:avLst/>
            <a:gdLst/>
            <a:ahLst/>
            <a:cxnLst/>
            <a:rect l="l" t="t" r="r" b="b"/>
            <a:pathLst>
              <a:path w="321945" h="336550">
                <a:moveTo>
                  <a:pt x="160791" y="336044"/>
                </a:moveTo>
                <a:lnTo>
                  <a:pt x="117922" y="330025"/>
                </a:lnTo>
                <a:lnTo>
                  <a:pt x="79477" y="313041"/>
                </a:lnTo>
                <a:lnTo>
                  <a:pt x="46960" y="286701"/>
                </a:lnTo>
                <a:lnTo>
                  <a:pt x="21873" y="252615"/>
                </a:lnTo>
                <a:lnTo>
                  <a:pt x="5718" y="212391"/>
                </a:lnTo>
                <a:lnTo>
                  <a:pt x="0" y="167639"/>
                </a:lnTo>
                <a:lnTo>
                  <a:pt x="5718" y="122943"/>
                </a:lnTo>
                <a:lnTo>
                  <a:pt x="21873" y="82861"/>
                </a:lnTo>
                <a:lnTo>
                  <a:pt x="46960" y="48959"/>
                </a:lnTo>
                <a:lnTo>
                  <a:pt x="79477" y="22804"/>
                </a:lnTo>
                <a:lnTo>
                  <a:pt x="117922" y="5962"/>
                </a:lnTo>
                <a:lnTo>
                  <a:pt x="160791" y="0"/>
                </a:lnTo>
                <a:lnTo>
                  <a:pt x="203654" y="5962"/>
                </a:lnTo>
                <a:lnTo>
                  <a:pt x="242095" y="22804"/>
                </a:lnTo>
                <a:lnTo>
                  <a:pt x="274610" y="48959"/>
                </a:lnTo>
                <a:lnTo>
                  <a:pt x="299696" y="82861"/>
                </a:lnTo>
                <a:lnTo>
                  <a:pt x="315850" y="122943"/>
                </a:lnTo>
                <a:lnTo>
                  <a:pt x="321569" y="167639"/>
                </a:lnTo>
                <a:lnTo>
                  <a:pt x="315850" y="212391"/>
                </a:lnTo>
                <a:lnTo>
                  <a:pt x="299696" y="252615"/>
                </a:lnTo>
                <a:lnTo>
                  <a:pt x="274610" y="286701"/>
                </a:lnTo>
                <a:lnTo>
                  <a:pt x="242095" y="313041"/>
                </a:lnTo>
                <a:lnTo>
                  <a:pt x="203654" y="330025"/>
                </a:lnTo>
                <a:lnTo>
                  <a:pt x="160791" y="336044"/>
                </a:lnTo>
                <a:close/>
              </a:path>
            </a:pathLst>
          </a:custGeom>
          <a:solidFill>
            <a:srgbClr val="FFD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928507" y="6243054"/>
            <a:ext cx="321945" cy="336550"/>
          </a:xfrm>
          <a:custGeom>
            <a:avLst/>
            <a:gdLst/>
            <a:ahLst/>
            <a:cxnLst/>
            <a:rect l="l" t="t" r="r" b="b"/>
            <a:pathLst>
              <a:path w="321945" h="336550">
                <a:moveTo>
                  <a:pt x="321569" y="167639"/>
                </a:moveTo>
                <a:lnTo>
                  <a:pt x="315850" y="122943"/>
                </a:lnTo>
                <a:lnTo>
                  <a:pt x="299696" y="82861"/>
                </a:lnTo>
                <a:lnTo>
                  <a:pt x="274610" y="48959"/>
                </a:lnTo>
                <a:lnTo>
                  <a:pt x="242095" y="22804"/>
                </a:lnTo>
                <a:lnTo>
                  <a:pt x="203654" y="5962"/>
                </a:lnTo>
                <a:lnTo>
                  <a:pt x="160791" y="0"/>
                </a:lnTo>
                <a:lnTo>
                  <a:pt x="117922" y="5962"/>
                </a:lnTo>
                <a:lnTo>
                  <a:pt x="79477" y="22804"/>
                </a:lnTo>
                <a:lnTo>
                  <a:pt x="46960" y="48959"/>
                </a:lnTo>
                <a:lnTo>
                  <a:pt x="21873" y="82861"/>
                </a:lnTo>
                <a:lnTo>
                  <a:pt x="5718" y="122943"/>
                </a:lnTo>
                <a:lnTo>
                  <a:pt x="0" y="167639"/>
                </a:lnTo>
                <a:lnTo>
                  <a:pt x="5718" y="212391"/>
                </a:lnTo>
                <a:lnTo>
                  <a:pt x="21873" y="252615"/>
                </a:lnTo>
                <a:lnTo>
                  <a:pt x="46960" y="286701"/>
                </a:lnTo>
                <a:lnTo>
                  <a:pt x="79477" y="313041"/>
                </a:lnTo>
                <a:lnTo>
                  <a:pt x="117922" y="330025"/>
                </a:lnTo>
                <a:lnTo>
                  <a:pt x="160791" y="336044"/>
                </a:lnTo>
                <a:lnTo>
                  <a:pt x="203654" y="330025"/>
                </a:lnTo>
                <a:lnTo>
                  <a:pt x="242095" y="313041"/>
                </a:lnTo>
                <a:lnTo>
                  <a:pt x="274610" y="286701"/>
                </a:lnTo>
                <a:lnTo>
                  <a:pt x="299696" y="252615"/>
                </a:lnTo>
                <a:lnTo>
                  <a:pt x="315850" y="212391"/>
                </a:lnTo>
                <a:lnTo>
                  <a:pt x="321569" y="167639"/>
                </a:lnTo>
                <a:close/>
              </a:path>
            </a:pathLst>
          </a:custGeom>
          <a:ln w="25292">
            <a:solidFill>
              <a:srgbClr val="FFED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338978" y="6243054"/>
            <a:ext cx="321945" cy="336550"/>
          </a:xfrm>
          <a:custGeom>
            <a:avLst/>
            <a:gdLst/>
            <a:ahLst/>
            <a:cxnLst/>
            <a:rect l="l" t="t" r="r" b="b"/>
            <a:pathLst>
              <a:path w="321945" h="336550">
                <a:moveTo>
                  <a:pt x="160791" y="336044"/>
                </a:moveTo>
                <a:lnTo>
                  <a:pt x="117922" y="330025"/>
                </a:lnTo>
                <a:lnTo>
                  <a:pt x="79477" y="313041"/>
                </a:lnTo>
                <a:lnTo>
                  <a:pt x="46960" y="286701"/>
                </a:lnTo>
                <a:lnTo>
                  <a:pt x="21873" y="252615"/>
                </a:lnTo>
                <a:lnTo>
                  <a:pt x="5718" y="212391"/>
                </a:lnTo>
                <a:lnTo>
                  <a:pt x="0" y="167639"/>
                </a:lnTo>
                <a:lnTo>
                  <a:pt x="5718" y="122943"/>
                </a:lnTo>
                <a:lnTo>
                  <a:pt x="21873" y="82861"/>
                </a:lnTo>
                <a:lnTo>
                  <a:pt x="46960" y="48959"/>
                </a:lnTo>
                <a:lnTo>
                  <a:pt x="79477" y="22804"/>
                </a:lnTo>
                <a:lnTo>
                  <a:pt x="117922" y="5962"/>
                </a:lnTo>
                <a:lnTo>
                  <a:pt x="160791" y="0"/>
                </a:lnTo>
                <a:lnTo>
                  <a:pt x="203654" y="5962"/>
                </a:lnTo>
                <a:lnTo>
                  <a:pt x="242095" y="22804"/>
                </a:lnTo>
                <a:lnTo>
                  <a:pt x="274610" y="48959"/>
                </a:lnTo>
                <a:lnTo>
                  <a:pt x="299696" y="82861"/>
                </a:lnTo>
                <a:lnTo>
                  <a:pt x="315850" y="122943"/>
                </a:lnTo>
                <a:lnTo>
                  <a:pt x="321569" y="167639"/>
                </a:lnTo>
                <a:lnTo>
                  <a:pt x="315850" y="212391"/>
                </a:lnTo>
                <a:lnTo>
                  <a:pt x="299696" y="252615"/>
                </a:lnTo>
                <a:lnTo>
                  <a:pt x="274610" y="286701"/>
                </a:lnTo>
                <a:lnTo>
                  <a:pt x="242095" y="313041"/>
                </a:lnTo>
                <a:lnTo>
                  <a:pt x="203654" y="330025"/>
                </a:lnTo>
                <a:lnTo>
                  <a:pt x="160791" y="336044"/>
                </a:lnTo>
                <a:close/>
              </a:path>
            </a:pathLst>
          </a:custGeom>
          <a:solidFill>
            <a:srgbClr val="FFD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338978" y="6243054"/>
            <a:ext cx="321945" cy="336550"/>
          </a:xfrm>
          <a:custGeom>
            <a:avLst/>
            <a:gdLst/>
            <a:ahLst/>
            <a:cxnLst/>
            <a:rect l="l" t="t" r="r" b="b"/>
            <a:pathLst>
              <a:path w="321945" h="336550">
                <a:moveTo>
                  <a:pt x="321569" y="167639"/>
                </a:moveTo>
                <a:lnTo>
                  <a:pt x="315850" y="122943"/>
                </a:lnTo>
                <a:lnTo>
                  <a:pt x="299696" y="82861"/>
                </a:lnTo>
                <a:lnTo>
                  <a:pt x="274610" y="48959"/>
                </a:lnTo>
                <a:lnTo>
                  <a:pt x="242095" y="22804"/>
                </a:lnTo>
                <a:lnTo>
                  <a:pt x="203654" y="5962"/>
                </a:lnTo>
                <a:lnTo>
                  <a:pt x="160791" y="0"/>
                </a:lnTo>
                <a:lnTo>
                  <a:pt x="117922" y="5962"/>
                </a:lnTo>
                <a:lnTo>
                  <a:pt x="79477" y="22804"/>
                </a:lnTo>
                <a:lnTo>
                  <a:pt x="46960" y="48959"/>
                </a:lnTo>
                <a:lnTo>
                  <a:pt x="21873" y="82861"/>
                </a:lnTo>
                <a:lnTo>
                  <a:pt x="5718" y="122943"/>
                </a:lnTo>
                <a:lnTo>
                  <a:pt x="0" y="167639"/>
                </a:lnTo>
                <a:lnTo>
                  <a:pt x="5718" y="212391"/>
                </a:lnTo>
                <a:lnTo>
                  <a:pt x="21873" y="252615"/>
                </a:lnTo>
                <a:lnTo>
                  <a:pt x="46960" y="286701"/>
                </a:lnTo>
                <a:lnTo>
                  <a:pt x="79477" y="313041"/>
                </a:lnTo>
                <a:lnTo>
                  <a:pt x="117922" y="330025"/>
                </a:lnTo>
                <a:lnTo>
                  <a:pt x="160791" y="336044"/>
                </a:lnTo>
                <a:lnTo>
                  <a:pt x="203654" y="330025"/>
                </a:lnTo>
                <a:lnTo>
                  <a:pt x="242095" y="313041"/>
                </a:lnTo>
                <a:lnTo>
                  <a:pt x="274610" y="286701"/>
                </a:lnTo>
                <a:lnTo>
                  <a:pt x="299696" y="252615"/>
                </a:lnTo>
                <a:lnTo>
                  <a:pt x="315850" y="212391"/>
                </a:lnTo>
                <a:lnTo>
                  <a:pt x="321569" y="167639"/>
                </a:lnTo>
                <a:close/>
              </a:path>
            </a:pathLst>
          </a:custGeom>
          <a:ln w="25292">
            <a:solidFill>
              <a:srgbClr val="FFED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688491" y="6204195"/>
            <a:ext cx="471170" cy="387985"/>
          </a:xfrm>
          <a:custGeom>
            <a:avLst/>
            <a:gdLst/>
            <a:ahLst/>
            <a:cxnLst/>
            <a:rect l="l" t="t" r="r" b="b"/>
            <a:pathLst>
              <a:path w="471170" h="387984">
                <a:moveTo>
                  <a:pt x="0" y="387860"/>
                </a:moveTo>
                <a:lnTo>
                  <a:pt x="470919" y="0"/>
                </a:lnTo>
              </a:path>
            </a:pathLst>
          </a:custGeom>
          <a:ln w="25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688491" y="6204195"/>
            <a:ext cx="471170" cy="387985"/>
          </a:xfrm>
          <a:custGeom>
            <a:avLst/>
            <a:gdLst/>
            <a:ahLst/>
            <a:cxnLst/>
            <a:rect l="l" t="t" r="r" b="b"/>
            <a:pathLst>
              <a:path w="471170" h="387984">
                <a:moveTo>
                  <a:pt x="0" y="0"/>
                </a:moveTo>
                <a:lnTo>
                  <a:pt x="470919" y="387860"/>
                </a:lnTo>
              </a:path>
            </a:pathLst>
          </a:custGeom>
          <a:ln w="25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252875" y="4625333"/>
            <a:ext cx="470534" cy="414655"/>
          </a:xfrm>
          <a:custGeom>
            <a:avLst/>
            <a:gdLst/>
            <a:ahLst/>
            <a:cxnLst/>
            <a:rect l="l" t="t" r="r" b="b"/>
            <a:pathLst>
              <a:path w="470534" h="414654">
                <a:moveTo>
                  <a:pt x="0" y="414527"/>
                </a:moveTo>
                <a:lnTo>
                  <a:pt x="470161" y="0"/>
                </a:lnTo>
              </a:path>
            </a:pathLst>
          </a:custGeom>
          <a:ln w="25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252875" y="4625333"/>
            <a:ext cx="470534" cy="414655"/>
          </a:xfrm>
          <a:custGeom>
            <a:avLst/>
            <a:gdLst/>
            <a:ahLst/>
            <a:cxnLst/>
            <a:rect l="l" t="t" r="r" b="b"/>
            <a:pathLst>
              <a:path w="470534" h="414654">
                <a:moveTo>
                  <a:pt x="0" y="0"/>
                </a:moveTo>
                <a:lnTo>
                  <a:pt x="470161" y="414527"/>
                </a:lnTo>
              </a:path>
            </a:pathLst>
          </a:custGeom>
          <a:ln w="25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278019" y="6204195"/>
            <a:ext cx="470534" cy="387985"/>
          </a:xfrm>
          <a:custGeom>
            <a:avLst/>
            <a:gdLst/>
            <a:ahLst/>
            <a:cxnLst/>
            <a:rect l="l" t="t" r="r" b="b"/>
            <a:pathLst>
              <a:path w="470534" h="387984">
                <a:moveTo>
                  <a:pt x="0" y="387860"/>
                </a:moveTo>
                <a:lnTo>
                  <a:pt x="470161" y="0"/>
                </a:lnTo>
              </a:path>
            </a:pathLst>
          </a:custGeom>
          <a:ln w="254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278019" y="6204195"/>
            <a:ext cx="470534" cy="387985"/>
          </a:xfrm>
          <a:custGeom>
            <a:avLst/>
            <a:gdLst/>
            <a:ahLst/>
            <a:cxnLst/>
            <a:rect l="l" t="t" r="r" b="b"/>
            <a:pathLst>
              <a:path w="470534" h="387984">
                <a:moveTo>
                  <a:pt x="0" y="0"/>
                </a:moveTo>
                <a:lnTo>
                  <a:pt x="470161" y="387860"/>
                </a:lnTo>
              </a:path>
            </a:pathLst>
          </a:custGeom>
          <a:ln w="254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709566" y="3009131"/>
            <a:ext cx="604520" cy="151765"/>
          </a:xfrm>
          <a:custGeom>
            <a:avLst/>
            <a:gdLst/>
            <a:ahLst/>
            <a:cxnLst/>
            <a:rect l="l" t="t" r="r" b="b"/>
            <a:pathLst>
              <a:path w="604520" h="151764">
                <a:moveTo>
                  <a:pt x="604267" y="151643"/>
                </a:moveTo>
                <a:lnTo>
                  <a:pt x="583883" y="114029"/>
                </a:lnTo>
                <a:lnTo>
                  <a:pt x="531235" y="79985"/>
                </a:lnTo>
                <a:lnTo>
                  <a:pt x="494159" y="64641"/>
                </a:lnTo>
                <a:lnTo>
                  <a:pt x="450635" y="50595"/>
                </a:lnTo>
                <a:lnTo>
                  <a:pt x="401201" y="37984"/>
                </a:lnTo>
                <a:lnTo>
                  <a:pt x="346395" y="26941"/>
                </a:lnTo>
                <a:lnTo>
                  <a:pt x="286758" y="17603"/>
                </a:lnTo>
                <a:lnTo>
                  <a:pt x="222828" y="10104"/>
                </a:lnTo>
                <a:lnTo>
                  <a:pt x="155144" y="4581"/>
                </a:lnTo>
                <a:lnTo>
                  <a:pt x="84246" y="1167"/>
                </a:lnTo>
                <a:lnTo>
                  <a:pt x="10671" y="0"/>
                </a:lnTo>
                <a:lnTo>
                  <a:pt x="757" y="0"/>
                </a:lnTo>
                <a:lnTo>
                  <a:pt x="0" y="0"/>
                </a:lnTo>
                <a:lnTo>
                  <a:pt x="7615" y="0"/>
                </a:lnTo>
              </a:path>
            </a:pathLst>
          </a:custGeom>
          <a:ln w="258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176160" y="3009131"/>
            <a:ext cx="590550" cy="151765"/>
          </a:xfrm>
          <a:custGeom>
            <a:avLst/>
            <a:gdLst/>
            <a:ahLst/>
            <a:cxnLst/>
            <a:rect l="l" t="t" r="r" b="b"/>
            <a:pathLst>
              <a:path w="590550" h="151764">
                <a:moveTo>
                  <a:pt x="590552" y="0"/>
                </a:moveTo>
                <a:lnTo>
                  <a:pt x="517327" y="1180"/>
                </a:lnTo>
                <a:lnTo>
                  <a:pt x="446773" y="4627"/>
                </a:lnTo>
                <a:lnTo>
                  <a:pt x="379427" y="10198"/>
                </a:lnTo>
                <a:lnTo>
                  <a:pt x="315822" y="17753"/>
                </a:lnTo>
                <a:lnTo>
                  <a:pt x="256494" y="27150"/>
                </a:lnTo>
                <a:lnTo>
                  <a:pt x="201978" y="38247"/>
                </a:lnTo>
                <a:lnTo>
                  <a:pt x="152807" y="50903"/>
                </a:lnTo>
                <a:lnTo>
                  <a:pt x="109517" y="64976"/>
                </a:lnTo>
                <a:lnTo>
                  <a:pt x="72643" y="80324"/>
                </a:lnTo>
                <a:lnTo>
                  <a:pt x="20281" y="114282"/>
                </a:lnTo>
                <a:lnTo>
                  <a:pt x="5863" y="132608"/>
                </a:lnTo>
                <a:lnTo>
                  <a:pt x="0" y="151643"/>
                </a:lnTo>
              </a:path>
            </a:pathLst>
          </a:custGeom>
          <a:ln w="258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265365" y="3086399"/>
            <a:ext cx="74081" cy="771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425853" y="2879598"/>
            <a:ext cx="1323975" cy="277495"/>
          </a:xfrm>
          <a:custGeom>
            <a:avLst/>
            <a:gdLst/>
            <a:ahLst/>
            <a:cxnLst/>
            <a:rect l="l" t="t" r="r" b="b"/>
            <a:pathLst>
              <a:path w="1323975" h="277494">
                <a:moveTo>
                  <a:pt x="1323597" y="277373"/>
                </a:moveTo>
                <a:lnTo>
                  <a:pt x="1300558" y="230496"/>
                </a:lnTo>
                <a:lnTo>
                  <a:pt x="1266279" y="200683"/>
                </a:lnTo>
                <a:lnTo>
                  <a:pt x="1217872" y="172229"/>
                </a:lnTo>
                <a:lnTo>
                  <a:pt x="1156200" y="145313"/>
                </a:lnTo>
                <a:lnTo>
                  <a:pt x="1082128" y="120113"/>
                </a:lnTo>
                <a:lnTo>
                  <a:pt x="1040712" y="108213"/>
                </a:lnTo>
                <a:lnTo>
                  <a:pt x="996520" y="96808"/>
                </a:lnTo>
                <a:lnTo>
                  <a:pt x="949659" y="85922"/>
                </a:lnTo>
                <a:lnTo>
                  <a:pt x="900239" y="75577"/>
                </a:lnTo>
                <a:lnTo>
                  <a:pt x="848366" y="65794"/>
                </a:lnTo>
                <a:lnTo>
                  <a:pt x="794149" y="56597"/>
                </a:lnTo>
                <a:lnTo>
                  <a:pt x="737695" y="48007"/>
                </a:lnTo>
                <a:lnTo>
                  <a:pt x="679114" y="40047"/>
                </a:lnTo>
                <a:lnTo>
                  <a:pt x="618512" y="32739"/>
                </a:lnTo>
                <a:lnTo>
                  <a:pt x="555998" y="26106"/>
                </a:lnTo>
                <a:lnTo>
                  <a:pt x="491679" y="20169"/>
                </a:lnTo>
                <a:lnTo>
                  <a:pt x="425664" y="14952"/>
                </a:lnTo>
                <a:lnTo>
                  <a:pt x="358061" y="10476"/>
                </a:lnTo>
                <a:lnTo>
                  <a:pt x="288978" y="6764"/>
                </a:lnTo>
                <a:lnTo>
                  <a:pt x="218522" y="3838"/>
                </a:lnTo>
                <a:lnTo>
                  <a:pt x="146801" y="1720"/>
                </a:lnTo>
                <a:lnTo>
                  <a:pt x="73925" y="433"/>
                </a:lnTo>
                <a:lnTo>
                  <a:pt x="0" y="0"/>
                </a:lnTo>
              </a:path>
            </a:pathLst>
          </a:custGeom>
          <a:ln w="258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176918" y="2879598"/>
            <a:ext cx="1304925" cy="277495"/>
          </a:xfrm>
          <a:custGeom>
            <a:avLst/>
            <a:gdLst/>
            <a:ahLst/>
            <a:cxnLst/>
            <a:rect l="l" t="t" r="r" b="b"/>
            <a:pathLst>
              <a:path w="1304925" h="277494">
                <a:moveTo>
                  <a:pt x="1304553" y="0"/>
                </a:moveTo>
                <a:lnTo>
                  <a:pt x="1231573" y="510"/>
                </a:lnTo>
                <a:lnTo>
                  <a:pt x="1159640" y="1868"/>
                </a:lnTo>
                <a:lnTo>
                  <a:pt x="1088859" y="4051"/>
                </a:lnTo>
                <a:lnTo>
                  <a:pt x="1019336" y="7037"/>
                </a:lnTo>
                <a:lnTo>
                  <a:pt x="951177" y="10803"/>
                </a:lnTo>
                <a:lnTo>
                  <a:pt x="884488" y="15328"/>
                </a:lnTo>
                <a:lnTo>
                  <a:pt x="819376" y="20588"/>
                </a:lnTo>
                <a:lnTo>
                  <a:pt x="755945" y="26563"/>
                </a:lnTo>
                <a:lnTo>
                  <a:pt x="694302" y="33228"/>
                </a:lnTo>
                <a:lnTo>
                  <a:pt x="634553" y="40563"/>
                </a:lnTo>
                <a:lnTo>
                  <a:pt x="576803" y="48544"/>
                </a:lnTo>
                <a:lnTo>
                  <a:pt x="521159" y="57150"/>
                </a:lnTo>
                <a:lnTo>
                  <a:pt x="467727" y="66358"/>
                </a:lnTo>
                <a:lnTo>
                  <a:pt x="416612" y="76146"/>
                </a:lnTo>
                <a:lnTo>
                  <a:pt x="367920" y="86491"/>
                </a:lnTo>
                <a:lnTo>
                  <a:pt x="321758" y="97371"/>
                </a:lnTo>
                <a:lnTo>
                  <a:pt x="278230" y="108765"/>
                </a:lnTo>
                <a:lnTo>
                  <a:pt x="237444" y="120649"/>
                </a:lnTo>
                <a:lnTo>
                  <a:pt x="199505" y="133001"/>
                </a:lnTo>
                <a:lnTo>
                  <a:pt x="132591" y="159021"/>
                </a:lnTo>
                <a:lnTo>
                  <a:pt x="78336" y="186647"/>
                </a:lnTo>
                <a:lnTo>
                  <a:pt x="37588" y="215700"/>
                </a:lnTo>
                <a:lnTo>
                  <a:pt x="11193" y="246001"/>
                </a:lnTo>
                <a:lnTo>
                  <a:pt x="3643" y="261564"/>
                </a:lnTo>
                <a:lnTo>
                  <a:pt x="0" y="277373"/>
                </a:lnTo>
              </a:path>
            </a:pathLst>
          </a:custGeom>
          <a:ln w="258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700796" y="3086399"/>
            <a:ext cx="75182" cy="772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6834511" y="3034794"/>
            <a:ext cx="64960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5" dirty="0">
                <a:latin typeface="Arial"/>
                <a:cs typeface="Arial"/>
              </a:rPr>
              <a:t>election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7069750" y="3009131"/>
            <a:ext cx="556260" cy="151765"/>
          </a:xfrm>
          <a:custGeom>
            <a:avLst/>
            <a:gdLst/>
            <a:ahLst/>
            <a:cxnLst/>
            <a:rect l="l" t="t" r="r" b="b"/>
            <a:pathLst>
              <a:path w="556259" h="151764">
                <a:moveTo>
                  <a:pt x="556265" y="151643"/>
                </a:moveTo>
                <a:lnTo>
                  <a:pt x="537278" y="114029"/>
                </a:lnTo>
                <a:lnTo>
                  <a:pt x="487958" y="79985"/>
                </a:lnTo>
                <a:lnTo>
                  <a:pt x="412383" y="50595"/>
                </a:lnTo>
                <a:lnTo>
                  <a:pt x="366024" y="37984"/>
                </a:lnTo>
                <a:lnTo>
                  <a:pt x="314631" y="26941"/>
                </a:lnTo>
                <a:lnTo>
                  <a:pt x="258714" y="17603"/>
                </a:lnTo>
                <a:lnTo>
                  <a:pt x="198783" y="10104"/>
                </a:lnTo>
                <a:lnTo>
                  <a:pt x="135346" y="4581"/>
                </a:lnTo>
                <a:lnTo>
                  <a:pt x="68915" y="1167"/>
                </a:lnTo>
                <a:lnTo>
                  <a:pt x="0" y="0"/>
                </a:lnTo>
              </a:path>
            </a:pathLst>
          </a:custGeom>
          <a:ln w="257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537113" y="3009131"/>
            <a:ext cx="566420" cy="151765"/>
          </a:xfrm>
          <a:custGeom>
            <a:avLst/>
            <a:gdLst/>
            <a:ahLst/>
            <a:cxnLst/>
            <a:rect l="l" t="t" r="r" b="b"/>
            <a:pathLst>
              <a:path w="566420" h="151764">
                <a:moveTo>
                  <a:pt x="566166" y="0"/>
                </a:moveTo>
                <a:lnTo>
                  <a:pt x="495886" y="1180"/>
                </a:lnTo>
                <a:lnTo>
                  <a:pt x="428177" y="4627"/>
                </a:lnTo>
                <a:lnTo>
                  <a:pt x="363551" y="10198"/>
                </a:lnTo>
                <a:lnTo>
                  <a:pt x="302523" y="17753"/>
                </a:lnTo>
                <a:lnTo>
                  <a:pt x="245607" y="27150"/>
                </a:lnTo>
                <a:lnTo>
                  <a:pt x="193317" y="38247"/>
                </a:lnTo>
                <a:lnTo>
                  <a:pt x="146167" y="50903"/>
                </a:lnTo>
                <a:lnTo>
                  <a:pt x="104672" y="64976"/>
                </a:lnTo>
                <a:lnTo>
                  <a:pt x="69344" y="80324"/>
                </a:lnTo>
                <a:lnTo>
                  <a:pt x="19251" y="114282"/>
                </a:lnTo>
                <a:lnTo>
                  <a:pt x="5513" y="132608"/>
                </a:lnTo>
                <a:lnTo>
                  <a:pt x="0" y="151643"/>
                </a:lnTo>
              </a:path>
            </a:pathLst>
          </a:custGeom>
          <a:ln w="25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614586" y="3099053"/>
            <a:ext cx="24765" cy="52069"/>
          </a:xfrm>
          <a:custGeom>
            <a:avLst/>
            <a:gdLst/>
            <a:ahLst/>
            <a:cxnLst/>
            <a:rect l="l" t="t" r="r" b="b"/>
            <a:pathLst>
              <a:path w="24765" h="52069">
                <a:moveTo>
                  <a:pt x="0" y="25901"/>
                </a:moveTo>
                <a:lnTo>
                  <a:pt x="24386" y="0"/>
                </a:lnTo>
                <a:lnTo>
                  <a:pt x="24386" y="51803"/>
                </a:lnTo>
                <a:lnTo>
                  <a:pt x="0" y="51803"/>
                </a:lnTo>
                <a:lnTo>
                  <a:pt x="0" y="25901"/>
                </a:lnTo>
                <a:close/>
              </a:path>
            </a:pathLst>
          </a:custGeom>
          <a:ln w="249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614539" y="3099054"/>
            <a:ext cx="24765" cy="52069"/>
          </a:xfrm>
          <a:custGeom>
            <a:avLst/>
            <a:gdLst/>
            <a:ahLst/>
            <a:cxnLst/>
            <a:rect l="l" t="t" r="r" b="b"/>
            <a:pathLst>
              <a:path w="24765" h="52069">
                <a:moveTo>
                  <a:pt x="24384" y="51816"/>
                </a:moveTo>
                <a:lnTo>
                  <a:pt x="24383" y="0"/>
                </a:lnTo>
                <a:lnTo>
                  <a:pt x="0" y="25908"/>
                </a:lnTo>
                <a:lnTo>
                  <a:pt x="0" y="51816"/>
                </a:lnTo>
                <a:lnTo>
                  <a:pt x="24384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614573" y="3099053"/>
            <a:ext cx="0" cy="26034"/>
          </a:xfrm>
          <a:custGeom>
            <a:avLst/>
            <a:gdLst/>
            <a:ahLst/>
            <a:cxnLst/>
            <a:rect l="l" t="t" r="r" b="b"/>
            <a:pathLst>
              <a:path h="26035">
                <a:moveTo>
                  <a:pt x="-12379" y="12950"/>
                </a:moveTo>
                <a:lnTo>
                  <a:pt x="12379" y="12950"/>
                </a:lnTo>
              </a:path>
            </a:pathLst>
          </a:custGeom>
          <a:ln w="25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5447671" y="3448560"/>
            <a:ext cx="60960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5" dirty="0">
                <a:latin typeface="Arial"/>
                <a:cs typeface="Arial"/>
              </a:rPr>
              <a:t>answer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5733965" y="3625600"/>
            <a:ext cx="605155" cy="159385"/>
          </a:xfrm>
          <a:custGeom>
            <a:avLst/>
            <a:gdLst/>
            <a:ahLst/>
            <a:cxnLst/>
            <a:rect l="l" t="t" r="r" b="b"/>
            <a:pathLst>
              <a:path w="605154" h="159385">
                <a:moveTo>
                  <a:pt x="7615" y="159252"/>
                </a:moveTo>
                <a:lnTo>
                  <a:pt x="0" y="159252"/>
                </a:lnTo>
                <a:lnTo>
                  <a:pt x="1515" y="159252"/>
                </a:lnTo>
                <a:lnTo>
                  <a:pt x="11429" y="159252"/>
                </a:lnTo>
                <a:lnTo>
                  <a:pt x="80622" y="158198"/>
                </a:lnTo>
                <a:lnTo>
                  <a:pt x="147479" y="155119"/>
                </a:lnTo>
                <a:lnTo>
                  <a:pt x="211554" y="150134"/>
                </a:lnTo>
                <a:lnTo>
                  <a:pt x="272400" y="143362"/>
                </a:lnTo>
                <a:lnTo>
                  <a:pt x="329570" y="134924"/>
                </a:lnTo>
                <a:lnTo>
                  <a:pt x="382619" y="124940"/>
                </a:lnTo>
                <a:lnTo>
                  <a:pt x="431098" y="113530"/>
                </a:lnTo>
                <a:lnTo>
                  <a:pt x="474563" y="100813"/>
                </a:lnTo>
                <a:lnTo>
                  <a:pt x="512566" y="86910"/>
                </a:lnTo>
                <a:lnTo>
                  <a:pt x="570400" y="56026"/>
                </a:lnTo>
                <a:lnTo>
                  <a:pt x="601029" y="21837"/>
                </a:lnTo>
                <a:lnTo>
                  <a:pt x="605025" y="3804"/>
                </a:lnTo>
                <a:lnTo>
                  <a:pt x="605025" y="1519"/>
                </a:lnTo>
                <a:lnTo>
                  <a:pt x="605025" y="0"/>
                </a:lnTo>
                <a:lnTo>
                  <a:pt x="605025" y="753"/>
                </a:lnTo>
              </a:path>
            </a:pathLst>
          </a:custGeom>
          <a:ln w="258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200558" y="3625587"/>
            <a:ext cx="590550" cy="159385"/>
          </a:xfrm>
          <a:custGeom>
            <a:avLst/>
            <a:gdLst/>
            <a:ahLst/>
            <a:cxnLst/>
            <a:rect l="l" t="t" r="r" b="b"/>
            <a:pathLst>
              <a:path w="590550" h="159385">
                <a:moveTo>
                  <a:pt x="0" y="766"/>
                </a:moveTo>
                <a:lnTo>
                  <a:pt x="0" y="0"/>
                </a:lnTo>
                <a:lnTo>
                  <a:pt x="0" y="1532"/>
                </a:lnTo>
                <a:lnTo>
                  <a:pt x="0" y="3817"/>
                </a:lnTo>
                <a:lnTo>
                  <a:pt x="17991" y="41876"/>
                </a:lnTo>
                <a:lnTo>
                  <a:pt x="69045" y="76516"/>
                </a:lnTo>
                <a:lnTo>
                  <a:pt x="105603" y="92194"/>
                </a:lnTo>
                <a:lnTo>
                  <a:pt x="148785" y="106586"/>
                </a:lnTo>
                <a:lnTo>
                  <a:pt x="198043" y="119549"/>
                </a:lnTo>
                <a:lnTo>
                  <a:pt x="252831" y="130939"/>
                </a:lnTo>
                <a:lnTo>
                  <a:pt x="312600" y="140612"/>
                </a:lnTo>
                <a:lnTo>
                  <a:pt x="376805" y="148424"/>
                </a:lnTo>
                <a:lnTo>
                  <a:pt x="444896" y="154233"/>
                </a:lnTo>
                <a:lnTo>
                  <a:pt x="516328" y="157894"/>
                </a:lnTo>
                <a:lnTo>
                  <a:pt x="590552" y="159265"/>
                </a:lnTo>
              </a:path>
            </a:pathLst>
          </a:custGeom>
          <a:ln w="257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126183" y="3603788"/>
            <a:ext cx="74847" cy="771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764943" y="6035790"/>
            <a:ext cx="607060" cy="167640"/>
          </a:xfrm>
          <a:custGeom>
            <a:avLst/>
            <a:gdLst/>
            <a:ahLst/>
            <a:cxnLst/>
            <a:rect l="l" t="t" r="r" b="b"/>
            <a:pathLst>
              <a:path w="607060" h="167639">
                <a:moveTo>
                  <a:pt x="606553" y="0"/>
                </a:moveTo>
                <a:lnTo>
                  <a:pt x="535762" y="1122"/>
                </a:lnTo>
                <a:lnTo>
                  <a:pt x="467383" y="4407"/>
                </a:lnTo>
                <a:lnTo>
                  <a:pt x="401871" y="9732"/>
                </a:lnTo>
                <a:lnTo>
                  <a:pt x="339677" y="16973"/>
                </a:lnTo>
                <a:lnTo>
                  <a:pt x="281257" y="26007"/>
                </a:lnTo>
                <a:lnTo>
                  <a:pt x="227061" y="36710"/>
                </a:lnTo>
                <a:lnTo>
                  <a:pt x="177545" y="48959"/>
                </a:lnTo>
                <a:lnTo>
                  <a:pt x="133160" y="62631"/>
                </a:lnTo>
                <a:lnTo>
                  <a:pt x="94360" y="77603"/>
                </a:lnTo>
                <a:lnTo>
                  <a:pt x="35329" y="110952"/>
                </a:lnTo>
                <a:lnTo>
                  <a:pt x="4076" y="148019"/>
                </a:lnTo>
                <a:lnTo>
                  <a:pt x="0" y="167639"/>
                </a:lnTo>
              </a:path>
            </a:pathLst>
          </a:custGeom>
          <a:ln w="257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322736" y="6035790"/>
            <a:ext cx="605155" cy="167640"/>
          </a:xfrm>
          <a:custGeom>
            <a:avLst/>
            <a:gdLst/>
            <a:ahLst/>
            <a:cxnLst/>
            <a:rect l="l" t="t" r="r" b="b"/>
            <a:pathLst>
              <a:path w="605154" h="167639">
                <a:moveTo>
                  <a:pt x="605025" y="167639"/>
                </a:moveTo>
                <a:lnTo>
                  <a:pt x="589338" y="129082"/>
                </a:lnTo>
                <a:lnTo>
                  <a:pt x="544660" y="93751"/>
                </a:lnTo>
                <a:lnTo>
                  <a:pt x="474563" y="62631"/>
                </a:lnTo>
                <a:lnTo>
                  <a:pt x="431098" y="48959"/>
                </a:lnTo>
                <a:lnTo>
                  <a:pt x="382619" y="36710"/>
                </a:lnTo>
                <a:lnTo>
                  <a:pt x="329570" y="26007"/>
                </a:lnTo>
                <a:lnTo>
                  <a:pt x="272400" y="16973"/>
                </a:lnTo>
                <a:lnTo>
                  <a:pt x="211554" y="9732"/>
                </a:lnTo>
                <a:lnTo>
                  <a:pt x="147479" y="4407"/>
                </a:lnTo>
                <a:lnTo>
                  <a:pt x="80622" y="1122"/>
                </a:lnTo>
                <a:lnTo>
                  <a:pt x="11429" y="0"/>
                </a:lnTo>
                <a:lnTo>
                  <a:pt x="1515" y="0"/>
                </a:lnTo>
                <a:lnTo>
                  <a:pt x="0" y="0"/>
                </a:lnTo>
                <a:lnTo>
                  <a:pt x="8373" y="0"/>
                </a:lnTo>
              </a:path>
            </a:pathLst>
          </a:custGeom>
          <a:ln w="257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740097" y="6139441"/>
            <a:ext cx="74847" cy="774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2020957" y="7090664"/>
            <a:ext cx="629856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dirty="0">
                <a:latin typeface="Arial"/>
                <a:cs typeface="Arial"/>
              </a:rPr>
              <a:t>The election of coordinator p</a:t>
            </a:r>
            <a:r>
              <a:rPr sz="1800" baseline="-20833" dirty="0">
                <a:latin typeface="Arial"/>
                <a:cs typeface="Arial"/>
              </a:rPr>
              <a:t>2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5" dirty="0">
                <a:latin typeface="Arial"/>
                <a:cs typeface="Arial"/>
              </a:rPr>
              <a:t>after the </a:t>
            </a:r>
            <a:r>
              <a:rPr sz="1750" dirty="0">
                <a:latin typeface="Arial"/>
                <a:cs typeface="Arial"/>
              </a:rPr>
              <a:t>failure </a:t>
            </a:r>
            <a:r>
              <a:rPr sz="1750" spc="5" dirty="0">
                <a:latin typeface="Arial"/>
                <a:cs typeface="Arial"/>
              </a:rPr>
              <a:t>of </a:t>
            </a:r>
            <a:r>
              <a:rPr sz="1750" dirty="0">
                <a:latin typeface="Arial"/>
                <a:cs typeface="Arial"/>
              </a:rPr>
              <a:t>p</a:t>
            </a:r>
            <a:r>
              <a:rPr sz="1800" baseline="-20833" dirty="0">
                <a:latin typeface="Arial"/>
                <a:cs typeface="Arial"/>
              </a:rPr>
              <a:t>4 </a:t>
            </a:r>
            <a:r>
              <a:rPr sz="1750" spc="5" dirty="0">
                <a:latin typeface="Arial"/>
                <a:cs typeface="Arial"/>
              </a:rPr>
              <a:t>and then</a:t>
            </a:r>
            <a:r>
              <a:rPr sz="1750" spc="-16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p</a:t>
            </a:r>
            <a:r>
              <a:rPr sz="1800" spc="7" baseline="-20833" dirty="0">
                <a:latin typeface="Arial"/>
                <a:cs typeface="Arial"/>
              </a:rPr>
              <a:t>3</a:t>
            </a:r>
            <a:endParaRPr sz="1800" baseline="-20833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23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361" y="357632"/>
            <a:ext cx="780288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The </a:t>
            </a:r>
            <a:r>
              <a:rPr spc="5" dirty="0"/>
              <a:t>bully election algorithm:</a:t>
            </a:r>
            <a:r>
              <a:rPr spc="-30" dirty="0"/>
              <a:t> </a:t>
            </a:r>
            <a:r>
              <a:rPr spc="5" dirty="0"/>
              <a:t>discussion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909" y="1186687"/>
            <a:ext cx="9703435" cy="6045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4470" indent="-191770">
              <a:lnSpc>
                <a:spcPct val="100000"/>
              </a:lnSpc>
              <a:spcBef>
                <a:spcPts val="95"/>
              </a:spcBef>
              <a:buChar char="•"/>
              <a:tabLst>
                <a:tab pos="205104" algn="l"/>
              </a:tabLst>
            </a:pPr>
            <a:r>
              <a:rPr sz="2650" spc="-5" dirty="0">
                <a:latin typeface="Arial"/>
                <a:cs typeface="Arial"/>
              </a:rPr>
              <a:t>Properties</a:t>
            </a:r>
            <a:endParaRPr sz="265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25"/>
              </a:spcBef>
              <a:buChar char="–"/>
              <a:tabLst>
                <a:tab pos="487045" algn="l"/>
              </a:tabLst>
            </a:pPr>
            <a:r>
              <a:rPr sz="2200" spc="-5" dirty="0">
                <a:latin typeface="Arial"/>
                <a:cs typeface="Arial"/>
              </a:rPr>
              <a:t>safety:</a:t>
            </a:r>
            <a:endParaRPr sz="2200">
              <a:latin typeface="Arial"/>
              <a:cs typeface="Arial"/>
            </a:endParaRPr>
          </a:p>
          <a:p>
            <a:pPr marL="706755" lvl="2" indent="-219075">
              <a:lnSpc>
                <a:spcPct val="100000"/>
              </a:lnSpc>
              <a:spcBef>
                <a:spcPts val="30"/>
              </a:spcBef>
              <a:buChar char="•"/>
              <a:tabLst>
                <a:tab pos="706755" algn="l"/>
                <a:tab pos="707390" algn="l"/>
              </a:tabLst>
            </a:pPr>
            <a:r>
              <a:rPr sz="1950" spc="15" dirty="0">
                <a:latin typeface="Arial"/>
                <a:cs typeface="Arial"/>
              </a:rPr>
              <a:t>a </a:t>
            </a:r>
            <a:r>
              <a:rPr sz="1950" spc="10" dirty="0">
                <a:latin typeface="Arial"/>
                <a:cs typeface="Arial"/>
              </a:rPr>
              <a:t>lower-id process always yields to </a:t>
            </a:r>
            <a:r>
              <a:rPr sz="1950" spc="15" dirty="0">
                <a:latin typeface="Arial"/>
                <a:cs typeface="Arial"/>
              </a:rPr>
              <a:t>a </a:t>
            </a:r>
            <a:r>
              <a:rPr sz="1950" spc="10" dirty="0">
                <a:latin typeface="Arial"/>
                <a:cs typeface="Arial"/>
              </a:rPr>
              <a:t>higher-id</a:t>
            </a:r>
            <a:r>
              <a:rPr sz="1950" spc="-4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process</a:t>
            </a:r>
            <a:endParaRPr sz="1950">
              <a:latin typeface="Arial"/>
              <a:cs typeface="Arial"/>
            </a:endParaRPr>
          </a:p>
          <a:p>
            <a:pPr marL="706755" lvl="2" indent="-219075">
              <a:lnSpc>
                <a:spcPct val="100000"/>
              </a:lnSpc>
              <a:spcBef>
                <a:spcPts val="45"/>
              </a:spcBef>
              <a:buChar char="•"/>
              <a:tabLst>
                <a:tab pos="706755" algn="l"/>
                <a:tab pos="707390" algn="l"/>
              </a:tabLst>
            </a:pPr>
            <a:r>
              <a:rPr sz="1950" spc="10" dirty="0">
                <a:latin typeface="Arial"/>
                <a:cs typeface="Arial"/>
              </a:rPr>
              <a:t>However, </a:t>
            </a:r>
            <a:r>
              <a:rPr sz="1950" spc="5" dirty="0">
                <a:latin typeface="Arial"/>
                <a:cs typeface="Arial"/>
              </a:rPr>
              <a:t>it’s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guaranteed</a:t>
            </a:r>
            <a:endParaRPr sz="1950">
              <a:latin typeface="Arial"/>
              <a:cs typeface="Arial"/>
            </a:endParaRPr>
          </a:p>
          <a:p>
            <a:pPr marL="1005840" marR="5080" lvl="3" indent="-281940">
              <a:lnSpc>
                <a:spcPct val="100899"/>
              </a:lnSpc>
              <a:spcBef>
                <a:spcPts val="20"/>
              </a:spcBef>
              <a:buChar char="–"/>
              <a:tabLst>
                <a:tab pos="1005840" algn="l"/>
                <a:tab pos="1006475" algn="l"/>
              </a:tabLst>
            </a:pPr>
            <a:r>
              <a:rPr sz="1750" dirty="0">
                <a:latin typeface="Arial"/>
                <a:cs typeface="Arial"/>
              </a:rPr>
              <a:t>if </a:t>
            </a:r>
            <a:r>
              <a:rPr sz="1750" spc="5" dirty="0">
                <a:latin typeface="Arial"/>
                <a:cs typeface="Arial"/>
              </a:rPr>
              <a:t>processes that </a:t>
            </a:r>
            <a:r>
              <a:rPr sz="1750" dirty="0">
                <a:latin typeface="Arial"/>
                <a:cs typeface="Arial"/>
              </a:rPr>
              <a:t>have </a:t>
            </a:r>
            <a:r>
              <a:rPr sz="1750" spc="5" dirty="0">
                <a:latin typeface="Arial"/>
                <a:cs typeface="Arial"/>
              </a:rPr>
              <a:t>crashed are </a:t>
            </a:r>
            <a:r>
              <a:rPr sz="1750" dirty="0">
                <a:latin typeface="Arial"/>
                <a:cs typeface="Arial"/>
              </a:rPr>
              <a:t>replaced </a:t>
            </a:r>
            <a:r>
              <a:rPr sz="1750" spc="5" dirty="0">
                <a:latin typeface="Arial"/>
                <a:cs typeface="Arial"/>
              </a:rPr>
              <a:t>by </a:t>
            </a:r>
            <a:r>
              <a:rPr sz="1750" dirty="0">
                <a:latin typeface="Arial"/>
                <a:cs typeface="Arial"/>
              </a:rPr>
              <a:t>processes with </a:t>
            </a:r>
            <a:r>
              <a:rPr sz="1750" spc="5" dirty="0">
                <a:latin typeface="Arial"/>
                <a:cs typeface="Arial"/>
              </a:rPr>
              <a:t>the same </a:t>
            </a:r>
            <a:r>
              <a:rPr sz="1750" dirty="0">
                <a:latin typeface="Arial"/>
                <a:cs typeface="Arial"/>
              </a:rPr>
              <a:t>identifier since  message delivery order might not </a:t>
            </a:r>
            <a:r>
              <a:rPr sz="1750" spc="5" dirty="0">
                <a:latin typeface="Arial"/>
                <a:cs typeface="Arial"/>
              </a:rPr>
              <a:t>be </a:t>
            </a:r>
            <a:r>
              <a:rPr sz="1750" dirty="0">
                <a:latin typeface="Arial"/>
                <a:cs typeface="Arial"/>
              </a:rPr>
              <a:t>guaranteed and</a:t>
            </a:r>
            <a:endParaRPr sz="1750">
              <a:latin typeface="Arial"/>
              <a:cs typeface="Arial"/>
            </a:endParaRPr>
          </a:p>
          <a:p>
            <a:pPr marL="1005840" lvl="3" indent="-281940">
              <a:lnSpc>
                <a:spcPct val="100000"/>
              </a:lnSpc>
              <a:spcBef>
                <a:spcPts val="25"/>
              </a:spcBef>
              <a:buChar char="–"/>
              <a:tabLst>
                <a:tab pos="1005840" algn="l"/>
                <a:tab pos="1006475" algn="l"/>
              </a:tabLst>
            </a:pPr>
            <a:r>
              <a:rPr sz="1750" dirty="0">
                <a:latin typeface="Arial"/>
                <a:cs typeface="Arial"/>
              </a:rPr>
              <a:t>failure detection might </a:t>
            </a:r>
            <a:r>
              <a:rPr sz="1750" spc="5" dirty="0">
                <a:latin typeface="Arial"/>
                <a:cs typeface="Arial"/>
              </a:rPr>
              <a:t>be</a:t>
            </a:r>
            <a:r>
              <a:rPr sz="1750" dirty="0">
                <a:latin typeface="Arial"/>
                <a:cs typeface="Arial"/>
              </a:rPr>
              <a:t> unreliable</a:t>
            </a:r>
            <a:endParaRPr sz="1750">
              <a:latin typeface="Arial"/>
              <a:cs typeface="Arial"/>
            </a:endParaRPr>
          </a:p>
          <a:p>
            <a:pPr marL="486409" lvl="1" indent="-267335">
              <a:lnSpc>
                <a:spcPts val="2625"/>
              </a:lnSpc>
              <a:buChar char="–"/>
              <a:tabLst>
                <a:tab pos="487045" algn="l"/>
              </a:tabLst>
            </a:pPr>
            <a:r>
              <a:rPr sz="2200" dirty="0">
                <a:latin typeface="Arial"/>
                <a:cs typeface="Arial"/>
              </a:rPr>
              <a:t>liveness: all processes participate </a:t>
            </a:r>
            <a:r>
              <a:rPr sz="2200" spc="-5" dirty="0">
                <a:latin typeface="Arial"/>
                <a:cs typeface="Arial"/>
              </a:rPr>
              <a:t>and know the coordinator at the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end</a:t>
            </a:r>
            <a:endParaRPr sz="2200">
              <a:latin typeface="Arial"/>
              <a:cs typeface="Arial"/>
            </a:endParaRPr>
          </a:p>
          <a:p>
            <a:pPr marL="204470" indent="-191770">
              <a:lnSpc>
                <a:spcPts val="3165"/>
              </a:lnSpc>
              <a:buChar char="•"/>
              <a:tabLst>
                <a:tab pos="205104" algn="l"/>
              </a:tabLst>
            </a:pPr>
            <a:r>
              <a:rPr sz="2650" spc="-5" dirty="0">
                <a:latin typeface="Arial"/>
                <a:cs typeface="Arial"/>
              </a:rPr>
              <a:t>Performance</a:t>
            </a:r>
            <a:endParaRPr sz="265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15"/>
              </a:spcBef>
              <a:buChar char="–"/>
              <a:tabLst>
                <a:tab pos="487045" algn="l"/>
              </a:tabLst>
            </a:pPr>
            <a:r>
              <a:rPr sz="2200" spc="-5" dirty="0">
                <a:latin typeface="Arial"/>
                <a:cs typeface="Arial"/>
              </a:rPr>
              <a:t>best case: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when?</a:t>
            </a:r>
            <a:endParaRPr sz="2200">
              <a:latin typeface="Arial"/>
              <a:cs typeface="Arial"/>
            </a:endParaRPr>
          </a:p>
          <a:p>
            <a:pPr marL="706755" lvl="2" indent="-219075">
              <a:lnSpc>
                <a:spcPct val="100000"/>
              </a:lnSpc>
              <a:spcBef>
                <a:spcPts val="40"/>
              </a:spcBef>
              <a:buChar char="•"/>
              <a:tabLst>
                <a:tab pos="706755" algn="l"/>
                <a:tab pos="707390" algn="l"/>
              </a:tabLst>
            </a:pPr>
            <a:r>
              <a:rPr sz="1950" spc="10" dirty="0">
                <a:latin typeface="Arial"/>
                <a:cs typeface="Arial"/>
              </a:rPr>
              <a:t>overhead: </a:t>
            </a:r>
            <a:r>
              <a:rPr sz="1950" i="1" spc="15" dirty="0">
                <a:latin typeface="Arial"/>
                <a:cs typeface="Arial"/>
              </a:rPr>
              <a:t>N</a:t>
            </a:r>
            <a:r>
              <a:rPr sz="1950" spc="15" dirty="0">
                <a:latin typeface="Arial"/>
                <a:cs typeface="Arial"/>
              </a:rPr>
              <a:t>-2 </a:t>
            </a:r>
            <a:r>
              <a:rPr sz="1950" i="1" spc="10" dirty="0">
                <a:latin typeface="Arial"/>
                <a:cs typeface="Arial"/>
              </a:rPr>
              <a:t>coordinator</a:t>
            </a:r>
            <a:r>
              <a:rPr sz="1950" i="1" spc="-10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messages</a:t>
            </a:r>
            <a:endParaRPr sz="1950">
              <a:latin typeface="Arial"/>
              <a:cs typeface="Arial"/>
            </a:endParaRPr>
          </a:p>
          <a:p>
            <a:pPr marL="706755" lvl="2" indent="-219075">
              <a:lnSpc>
                <a:spcPct val="100000"/>
              </a:lnSpc>
              <a:spcBef>
                <a:spcPts val="45"/>
              </a:spcBef>
              <a:buChar char="•"/>
              <a:tabLst>
                <a:tab pos="706755" algn="l"/>
                <a:tab pos="707390" algn="l"/>
              </a:tabLst>
            </a:pPr>
            <a:r>
              <a:rPr sz="1950" spc="10" dirty="0">
                <a:latin typeface="Arial"/>
                <a:cs typeface="Arial"/>
              </a:rPr>
              <a:t>turnaround delay: </a:t>
            </a:r>
            <a:r>
              <a:rPr sz="1950" spc="15" dirty="0">
                <a:latin typeface="Arial"/>
                <a:cs typeface="Arial"/>
              </a:rPr>
              <a:t>no </a:t>
            </a:r>
            <a:r>
              <a:rPr sz="1950" i="1" spc="10" dirty="0">
                <a:latin typeface="Arial"/>
                <a:cs typeface="Arial"/>
              </a:rPr>
              <a:t>election/answer</a:t>
            </a:r>
            <a:r>
              <a:rPr sz="1950" i="1" spc="-10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messages</a:t>
            </a:r>
            <a:endParaRPr sz="195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5"/>
              </a:spcBef>
              <a:buChar char="–"/>
              <a:tabLst>
                <a:tab pos="487045" algn="l"/>
              </a:tabLst>
            </a:pPr>
            <a:r>
              <a:rPr sz="2200" spc="-5" dirty="0">
                <a:latin typeface="Arial"/>
                <a:cs typeface="Arial"/>
              </a:rPr>
              <a:t>worst case: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when?</a:t>
            </a:r>
            <a:endParaRPr sz="2200">
              <a:latin typeface="Arial"/>
              <a:cs typeface="Arial"/>
            </a:endParaRPr>
          </a:p>
          <a:p>
            <a:pPr marL="706755" lvl="2" indent="-219075">
              <a:lnSpc>
                <a:spcPct val="100000"/>
              </a:lnSpc>
              <a:spcBef>
                <a:spcPts val="40"/>
              </a:spcBef>
              <a:buChar char="•"/>
              <a:tabLst>
                <a:tab pos="706755" algn="l"/>
                <a:tab pos="707390" algn="l"/>
              </a:tabLst>
            </a:pPr>
            <a:r>
              <a:rPr sz="1950" spc="10" dirty="0">
                <a:latin typeface="Arial"/>
                <a:cs typeface="Arial"/>
              </a:rPr>
              <a:t>overhead:</a:t>
            </a:r>
            <a:endParaRPr sz="1950">
              <a:latin typeface="Arial"/>
              <a:cs typeface="Arial"/>
            </a:endParaRPr>
          </a:p>
          <a:p>
            <a:pPr marL="706755" lvl="2" indent="-219075">
              <a:lnSpc>
                <a:spcPct val="100000"/>
              </a:lnSpc>
              <a:spcBef>
                <a:spcPts val="45"/>
              </a:spcBef>
              <a:buChar char="•"/>
              <a:tabLst>
                <a:tab pos="706755" algn="l"/>
                <a:tab pos="707390" algn="l"/>
              </a:tabLst>
            </a:pPr>
            <a:r>
              <a:rPr sz="1950" spc="15" dirty="0">
                <a:latin typeface="Arial"/>
                <a:cs typeface="Arial"/>
              </a:rPr>
              <a:t>1+ 2 </a:t>
            </a:r>
            <a:r>
              <a:rPr sz="1950" spc="20" dirty="0">
                <a:latin typeface="Arial"/>
                <a:cs typeface="Arial"/>
              </a:rPr>
              <a:t>+ </a:t>
            </a:r>
            <a:r>
              <a:rPr sz="1950" spc="5" dirty="0">
                <a:latin typeface="Arial"/>
                <a:cs typeface="Arial"/>
              </a:rPr>
              <a:t>...+ </a:t>
            </a:r>
            <a:r>
              <a:rPr sz="1950" spc="10" dirty="0">
                <a:latin typeface="Arial"/>
                <a:cs typeface="Arial"/>
              </a:rPr>
              <a:t>(</a:t>
            </a:r>
            <a:r>
              <a:rPr sz="1950" i="1" spc="10" dirty="0">
                <a:latin typeface="Arial"/>
                <a:cs typeface="Arial"/>
              </a:rPr>
              <a:t>N</a:t>
            </a:r>
            <a:r>
              <a:rPr sz="1950" spc="10" dirty="0">
                <a:latin typeface="Arial"/>
                <a:cs typeface="Arial"/>
              </a:rPr>
              <a:t>-2) </a:t>
            </a:r>
            <a:r>
              <a:rPr sz="1950" spc="20" dirty="0">
                <a:latin typeface="Arial"/>
                <a:cs typeface="Arial"/>
              </a:rPr>
              <a:t>+ </a:t>
            </a:r>
            <a:r>
              <a:rPr sz="1950" spc="10" dirty="0">
                <a:latin typeface="Arial"/>
                <a:cs typeface="Arial"/>
              </a:rPr>
              <a:t>(</a:t>
            </a:r>
            <a:r>
              <a:rPr sz="1950" i="1" spc="10" dirty="0">
                <a:latin typeface="Arial"/>
                <a:cs typeface="Arial"/>
              </a:rPr>
              <a:t>N</a:t>
            </a:r>
            <a:r>
              <a:rPr sz="1950" spc="10" dirty="0">
                <a:latin typeface="Arial"/>
                <a:cs typeface="Arial"/>
              </a:rPr>
              <a:t>-2)= (</a:t>
            </a:r>
            <a:r>
              <a:rPr sz="1950" i="1" spc="10" dirty="0">
                <a:latin typeface="Arial"/>
                <a:cs typeface="Arial"/>
              </a:rPr>
              <a:t>N</a:t>
            </a:r>
            <a:r>
              <a:rPr sz="1950" spc="10" dirty="0">
                <a:latin typeface="Arial"/>
                <a:cs typeface="Arial"/>
              </a:rPr>
              <a:t>-1)(</a:t>
            </a:r>
            <a:r>
              <a:rPr sz="1950" i="1" spc="10" dirty="0">
                <a:latin typeface="Arial"/>
                <a:cs typeface="Arial"/>
              </a:rPr>
              <a:t>N</a:t>
            </a:r>
            <a:r>
              <a:rPr sz="1950" spc="10" dirty="0">
                <a:latin typeface="Arial"/>
                <a:cs typeface="Arial"/>
              </a:rPr>
              <a:t>-2)/2 </a:t>
            </a:r>
            <a:r>
              <a:rPr sz="1950" spc="20" dirty="0">
                <a:latin typeface="Arial"/>
                <a:cs typeface="Arial"/>
              </a:rPr>
              <a:t>+ </a:t>
            </a:r>
            <a:r>
              <a:rPr sz="1950" spc="10" dirty="0">
                <a:latin typeface="Arial"/>
                <a:cs typeface="Arial"/>
              </a:rPr>
              <a:t>(</a:t>
            </a:r>
            <a:r>
              <a:rPr sz="1950" i="1" spc="10" dirty="0">
                <a:latin typeface="Arial"/>
                <a:cs typeface="Arial"/>
              </a:rPr>
              <a:t>N</a:t>
            </a:r>
            <a:r>
              <a:rPr sz="1950" spc="10" dirty="0">
                <a:latin typeface="Arial"/>
                <a:cs typeface="Arial"/>
              </a:rPr>
              <a:t>-2) </a:t>
            </a:r>
            <a:r>
              <a:rPr sz="1950" i="1" spc="10" dirty="0">
                <a:latin typeface="Arial"/>
                <a:cs typeface="Arial"/>
              </a:rPr>
              <a:t>election</a:t>
            </a:r>
            <a:r>
              <a:rPr sz="1950" i="1" spc="-7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messages,</a:t>
            </a:r>
            <a:endParaRPr sz="1950">
              <a:latin typeface="Arial"/>
              <a:cs typeface="Arial"/>
            </a:endParaRPr>
          </a:p>
          <a:p>
            <a:pPr marL="706755" lvl="2" indent="-219075">
              <a:lnSpc>
                <a:spcPct val="100000"/>
              </a:lnSpc>
              <a:spcBef>
                <a:spcPts val="40"/>
              </a:spcBef>
              <a:buChar char="•"/>
              <a:tabLst>
                <a:tab pos="706755" algn="l"/>
                <a:tab pos="707390" algn="l"/>
              </a:tabLst>
            </a:pPr>
            <a:r>
              <a:rPr sz="1950" spc="10" dirty="0">
                <a:latin typeface="Arial"/>
                <a:cs typeface="Arial"/>
              </a:rPr>
              <a:t>1+...+ (</a:t>
            </a:r>
            <a:r>
              <a:rPr sz="1950" i="1" spc="10" dirty="0">
                <a:latin typeface="Arial"/>
                <a:cs typeface="Arial"/>
              </a:rPr>
              <a:t>N</a:t>
            </a:r>
            <a:r>
              <a:rPr sz="1950" spc="10" dirty="0">
                <a:latin typeface="Arial"/>
                <a:cs typeface="Arial"/>
              </a:rPr>
              <a:t>-2) </a:t>
            </a:r>
            <a:r>
              <a:rPr sz="1950" i="1" spc="15" dirty="0">
                <a:latin typeface="Arial"/>
                <a:cs typeface="Arial"/>
              </a:rPr>
              <a:t>answer</a:t>
            </a:r>
            <a:r>
              <a:rPr sz="1950" i="1" spc="-1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messages,</a:t>
            </a:r>
            <a:endParaRPr sz="1950">
              <a:latin typeface="Arial"/>
              <a:cs typeface="Arial"/>
            </a:endParaRPr>
          </a:p>
          <a:p>
            <a:pPr marL="706755" lvl="2" indent="-219075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706755" algn="l"/>
                <a:tab pos="707390" algn="l"/>
              </a:tabLst>
            </a:pPr>
            <a:r>
              <a:rPr sz="1950" i="1" spc="15" dirty="0">
                <a:latin typeface="Arial"/>
                <a:cs typeface="Arial"/>
              </a:rPr>
              <a:t>N</a:t>
            </a:r>
            <a:r>
              <a:rPr sz="1950" spc="15" dirty="0">
                <a:latin typeface="Arial"/>
                <a:cs typeface="Arial"/>
              </a:rPr>
              <a:t>-2 </a:t>
            </a:r>
            <a:r>
              <a:rPr sz="1950" i="1" spc="10" dirty="0">
                <a:latin typeface="Arial"/>
                <a:cs typeface="Arial"/>
              </a:rPr>
              <a:t>coordinator</a:t>
            </a:r>
            <a:r>
              <a:rPr sz="1950" i="1" spc="-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messages,</a:t>
            </a:r>
            <a:endParaRPr sz="1950">
              <a:latin typeface="Arial"/>
              <a:cs typeface="Arial"/>
            </a:endParaRPr>
          </a:p>
          <a:p>
            <a:pPr marL="706755" lvl="2" indent="-219075">
              <a:lnSpc>
                <a:spcPct val="100000"/>
              </a:lnSpc>
              <a:spcBef>
                <a:spcPts val="45"/>
              </a:spcBef>
              <a:buChar char="•"/>
              <a:tabLst>
                <a:tab pos="706755" algn="l"/>
                <a:tab pos="707390" algn="l"/>
              </a:tabLst>
            </a:pPr>
            <a:r>
              <a:rPr sz="1950" spc="10" dirty="0">
                <a:latin typeface="Arial"/>
                <a:cs typeface="Arial"/>
              </a:rPr>
              <a:t>total: (</a:t>
            </a:r>
            <a:r>
              <a:rPr sz="1950" i="1" spc="10" dirty="0">
                <a:latin typeface="Arial"/>
                <a:cs typeface="Arial"/>
              </a:rPr>
              <a:t>N</a:t>
            </a:r>
            <a:r>
              <a:rPr sz="1950" spc="10" dirty="0">
                <a:latin typeface="Arial"/>
                <a:cs typeface="Arial"/>
              </a:rPr>
              <a:t>-1)(</a:t>
            </a:r>
            <a:r>
              <a:rPr sz="1950" i="1" spc="10" dirty="0">
                <a:latin typeface="Arial"/>
                <a:cs typeface="Arial"/>
              </a:rPr>
              <a:t>N</a:t>
            </a:r>
            <a:r>
              <a:rPr sz="1950" spc="10" dirty="0">
                <a:latin typeface="Arial"/>
                <a:cs typeface="Arial"/>
              </a:rPr>
              <a:t>-2) </a:t>
            </a:r>
            <a:r>
              <a:rPr sz="1950" spc="20" dirty="0">
                <a:latin typeface="Arial"/>
                <a:cs typeface="Arial"/>
              </a:rPr>
              <a:t>+ </a:t>
            </a:r>
            <a:r>
              <a:rPr sz="1950" spc="10" dirty="0">
                <a:latin typeface="Arial"/>
                <a:cs typeface="Arial"/>
              </a:rPr>
              <a:t>2(</a:t>
            </a:r>
            <a:r>
              <a:rPr sz="1950" i="1" spc="10" dirty="0">
                <a:latin typeface="Arial"/>
                <a:cs typeface="Arial"/>
              </a:rPr>
              <a:t>N</a:t>
            </a:r>
            <a:r>
              <a:rPr sz="1950" spc="10" dirty="0">
                <a:latin typeface="Arial"/>
                <a:cs typeface="Arial"/>
              </a:rPr>
              <a:t>-2) </a:t>
            </a:r>
            <a:r>
              <a:rPr sz="1950" spc="20" dirty="0">
                <a:latin typeface="Arial"/>
                <a:cs typeface="Arial"/>
              </a:rPr>
              <a:t>= </a:t>
            </a:r>
            <a:r>
              <a:rPr sz="1950" spc="10" dirty="0">
                <a:latin typeface="Arial"/>
                <a:cs typeface="Arial"/>
              </a:rPr>
              <a:t>(</a:t>
            </a:r>
            <a:r>
              <a:rPr sz="1950" i="1" spc="10" dirty="0">
                <a:latin typeface="Arial"/>
                <a:cs typeface="Arial"/>
              </a:rPr>
              <a:t>N</a:t>
            </a:r>
            <a:r>
              <a:rPr sz="1950" spc="10" dirty="0">
                <a:latin typeface="Arial"/>
                <a:cs typeface="Arial"/>
              </a:rPr>
              <a:t>+1)(</a:t>
            </a:r>
            <a:r>
              <a:rPr sz="1950" i="1" spc="10" dirty="0">
                <a:latin typeface="Arial"/>
                <a:cs typeface="Arial"/>
              </a:rPr>
              <a:t>N-</a:t>
            </a:r>
            <a:r>
              <a:rPr sz="1950" spc="10" dirty="0">
                <a:latin typeface="Arial"/>
                <a:cs typeface="Arial"/>
              </a:rPr>
              <a:t>2) </a:t>
            </a:r>
            <a:r>
              <a:rPr sz="1950" spc="20" dirty="0">
                <a:latin typeface="Arial"/>
                <a:cs typeface="Arial"/>
              </a:rPr>
              <a:t>=</a:t>
            </a:r>
            <a:r>
              <a:rPr sz="1950" spc="-4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O(</a:t>
            </a:r>
            <a:r>
              <a:rPr sz="1950" i="1" spc="10" dirty="0">
                <a:latin typeface="Arial"/>
                <a:cs typeface="Arial"/>
              </a:rPr>
              <a:t>N</a:t>
            </a:r>
            <a:r>
              <a:rPr sz="1950" spc="15" baseline="23504" dirty="0">
                <a:latin typeface="Arial"/>
                <a:cs typeface="Arial"/>
              </a:rPr>
              <a:t>2</a:t>
            </a:r>
            <a:r>
              <a:rPr sz="1950" spc="10" dirty="0">
                <a:latin typeface="Arial"/>
                <a:cs typeface="Arial"/>
              </a:rPr>
              <a:t>)</a:t>
            </a:r>
            <a:endParaRPr sz="195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15"/>
              </a:spcBef>
              <a:buChar char="–"/>
              <a:tabLst>
                <a:tab pos="487045" algn="l"/>
              </a:tabLst>
            </a:pPr>
            <a:r>
              <a:rPr sz="2200" dirty="0">
                <a:latin typeface="Arial"/>
                <a:cs typeface="Arial"/>
              </a:rPr>
              <a:t>turnaround delay: delay of election and answer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messages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24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9299" y="322579"/>
            <a:ext cx="7273290" cy="629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950" b="1" dirty="0">
                <a:latin typeface="Arial"/>
                <a:cs typeface="Arial"/>
              </a:rPr>
              <a:t>12.4 Multicast Communication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191" y="1261502"/>
            <a:ext cx="9688830" cy="5822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7170" marR="5080" indent="-204470" algn="just">
              <a:lnSpc>
                <a:spcPct val="109500"/>
              </a:lnSpc>
              <a:spcBef>
                <a:spcPts val="105"/>
              </a:spcBef>
              <a:buChar char="•"/>
              <a:tabLst>
                <a:tab pos="217804" algn="l"/>
              </a:tabLst>
            </a:pPr>
            <a:r>
              <a:rPr sz="2650" spc="-10" dirty="0">
                <a:latin typeface="Arial"/>
                <a:cs typeface="Arial"/>
              </a:rPr>
              <a:t>Group (multicast) communication: </a:t>
            </a:r>
            <a:r>
              <a:rPr sz="2650" spc="-5" dirty="0">
                <a:latin typeface="Arial"/>
                <a:cs typeface="Arial"/>
              </a:rPr>
              <a:t>for </a:t>
            </a:r>
            <a:r>
              <a:rPr sz="2650" spc="-10" dirty="0">
                <a:latin typeface="Arial"/>
                <a:cs typeface="Arial"/>
              </a:rPr>
              <a:t>each </a:t>
            </a:r>
            <a:r>
              <a:rPr sz="2650" spc="-5" dirty="0">
                <a:latin typeface="Arial"/>
                <a:cs typeface="Arial"/>
              </a:rPr>
              <a:t>of a </a:t>
            </a:r>
            <a:r>
              <a:rPr sz="2650" spc="-10" dirty="0">
                <a:latin typeface="Arial"/>
                <a:cs typeface="Arial"/>
              </a:rPr>
              <a:t>group of  processes </a:t>
            </a:r>
            <a:r>
              <a:rPr sz="2650" spc="-5" dirty="0">
                <a:latin typeface="Arial"/>
                <a:cs typeface="Arial"/>
              </a:rPr>
              <a:t>to </a:t>
            </a:r>
            <a:r>
              <a:rPr sz="2650" spc="-10" dirty="0">
                <a:latin typeface="Arial"/>
                <a:cs typeface="Arial"/>
              </a:rPr>
              <a:t>receive copies </a:t>
            </a:r>
            <a:r>
              <a:rPr sz="2650" spc="-5" dirty="0">
                <a:latin typeface="Arial"/>
                <a:cs typeface="Arial"/>
              </a:rPr>
              <a:t>of </a:t>
            </a:r>
            <a:r>
              <a:rPr sz="2650" spc="-10" dirty="0">
                <a:latin typeface="Arial"/>
                <a:cs typeface="Arial"/>
              </a:rPr>
              <a:t>the messages sent </a:t>
            </a:r>
            <a:r>
              <a:rPr sz="2650" spc="-5" dirty="0">
                <a:latin typeface="Arial"/>
                <a:cs typeface="Arial"/>
              </a:rPr>
              <a:t>to </a:t>
            </a:r>
            <a:r>
              <a:rPr sz="2650" spc="-10" dirty="0">
                <a:latin typeface="Arial"/>
                <a:cs typeface="Arial"/>
              </a:rPr>
              <a:t>the group,  </a:t>
            </a:r>
            <a:r>
              <a:rPr sz="2650" spc="-5" dirty="0">
                <a:latin typeface="Arial"/>
                <a:cs typeface="Arial"/>
              </a:rPr>
              <a:t>often with delivery</a:t>
            </a:r>
            <a:r>
              <a:rPr sz="2650" spc="5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guarantees</a:t>
            </a:r>
            <a:endParaRPr sz="2650">
              <a:latin typeface="Arial"/>
              <a:cs typeface="Arial"/>
            </a:endParaRPr>
          </a:p>
          <a:p>
            <a:pPr marL="509270" lvl="1" indent="-290195">
              <a:lnSpc>
                <a:spcPct val="100000"/>
              </a:lnSpc>
              <a:spcBef>
                <a:spcPts val="300"/>
              </a:spcBef>
              <a:buChar char="–"/>
              <a:tabLst>
                <a:tab pos="509270" algn="l"/>
                <a:tab pos="509905" algn="l"/>
              </a:tabLst>
            </a:pPr>
            <a:r>
              <a:rPr sz="2200" spc="-5" dirty="0">
                <a:latin typeface="Arial"/>
                <a:cs typeface="Arial"/>
              </a:rPr>
              <a:t>The set of messages that every process of the group should receive</a:t>
            </a:r>
            <a:endParaRPr sz="2200">
              <a:latin typeface="Arial"/>
              <a:cs typeface="Arial"/>
            </a:endParaRPr>
          </a:p>
          <a:p>
            <a:pPr marL="509270" lvl="1" indent="-290195">
              <a:lnSpc>
                <a:spcPct val="100000"/>
              </a:lnSpc>
              <a:spcBef>
                <a:spcPts val="260"/>
              </a:spcBef>
              <a:buChar char="–"/>
              <a:tabLst>
                <a:tab pos="509270" algn="l"/>
                <a:tab pos="509905" algn="l"/>
              </a:tabLst>
            </a:pPr>
            <a:r>
              <a:rPr sz="2200" spc="-5" dirty="0">
                <a:latin typeface="Arial"/>
                <a:cs typeface="Arial"/>
              </a:rPr>
              <a:t>On the delivery ordering across the group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members</a:t>
            </a:r>
            <a:endParaRPr sz="2200">
              <a:latin typeface="Arial"/>
              <a:cs typeface="Arial"/>
            </a:endParaRPr>
          </a:p>
          <a:p>
            <a:pPr marL="217170" indent="-204470">
              <a:lnSpc>
                <a:spcPct val="100000"/>
              </a:lnSpc>
              <a:spcBef>
                <a:spcPts val="280"/>
              </a:spcBef>
              <a:buChar char="•"/>
              <a:tabLst>
                <a:tab pos="217804" algn="l"/>
              </a:tabLst>
            </a:pPr>
            <a:r>
              <a:rPr sz="2650" spc="-5" dirty="0">
                <a:latin typeface="Arial"/>
                <a:cs typeface="Arial"/>
              </a:rPr>
              <a:t>Challenges</a:t>
            </a:r>
            <a:endParaRPr sz="2650">
              <a:latin typeface="Arial"/>
              <a:cs typeface="Arial"/>
            </a:endParaRPr>
          </a:p>
          <a:p>
            <a:pPr marL="509270" marR="98425" lvl="1" indent="-290195">
              <a:lnSpc>
                <a:spcPct val="110200"/>
              </a:lnSpc>
              <a:spcBef>
                <a:spcPts val="25"/>
              </a:spcBef>
              <a:buChar char="–"/>
              <a:tabLst>
                <a:tab pos="509270" algn="l"/>
                <a:tab pos="509905" algn="l"/>
              </a:tabLst>
            </a:pPr>
            <a:r>
              <a:rPr sz="2200" dirty="0">
                <a:solidFill>
                  <a:srgbClr val="33339A"/>
                </a:solidFill>
                <a:latin typeface="Arial"/>
                <a:cs typeface="Arial"/>
              </a:rPr>
              <a:t>Efficiency </a:t>
            </a:r>
            <a:r>
              <a:rPr sz="2200" dirty="0">
                <a:latin typeface="Arial"/>
                <a:cs typeface="Arial"/>
              </a:rPr>
              <a:t>concerns include minimizing overhead activities and increasing  throughput and bandwidth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utilization</a:t>
            </a:r>
            <a:endParaRPr sz="2200">
              <a:latin typeface="Arial"/>
              <a:cs typeface="Arial"/>
            </a:endParaRPr>
          </a:p>
          <a:p>
            <a:pPr marL="509270" lvl="1" indent="-290195">
              <a:lnSpc>
                <a:spcPct val="100000"/>
              </a:lnSpc>
              <a:spcBef>
                <a:spcPts val="260"/>
              </a:spcBef>
              <a:buChar char="–"/>
              <a:tabLst>
                <a:tab pos="509270" algn="l"/>
                <a:tab pos="509905" algn="l"/>
              </a:tabLst>
            </a:pPr>
            <a:r>
              <a:rPr sz="2200" dirty="0">
                <a:solidFill>
                  <a:srgbClr val="33339A"/>
                </a:solidFill>
                <a:latin typeface="Arial"/>
                <a:cs typeface="Arial"/>
              </a:rPr>
              <a:t>Delivery guarantees </a:t>
            </a:r>
            <a:r>
              <a:rPr sz="2200" spc="-5" dirty="0">
                <a:latin typeface="Arial"/>
                <a:cs typeface="Arial"/>
              </a:rPr>
              <a:t>ensure that operations are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completed</a:t>
            </a:r>
            <a:endParaRPr sz="2200">
              <a:latin typeface="Arial"/>
              <a:cs typeface="Arial"/>
            </a:endParaRPr>
          </a:p>
          <a:p>
            <a:pPr marL="217170" indent="-204470">
              <a:lnSpc>
                <a:spcPct val="100000"/>
              </a:lnSpc>
              <a:spcBef>
                <a:spcPts val="280"/>
              </a:spcBef>
              <a:buChar char="•"/>
              <a:tabLst>
                <a:tab pos="217804" algn="l"/>
              </a:tabLst>
            </a:pPr>
            <a:r>
              <a:rPr sz="2650" spc="-5" dirty="0">
                <a:latin typeface="Arial"/>
                <a:cs typeface="Arial"/>
              </a:rPr>
              <a:t>Types of</a:t>
            </a:r>
            <a:r>
              <a:rPr sz="2650" spc="-1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group</a:t>
            </a:r>
            <a:endParaRPr sz="2650">
              <a:latin typeface="Arial"/>
              <a:cs typeface="Arial"/>
            </a:endParaRPr>
          </a:p>
          <a:p>
            <a:pPr marL="509270" lvl="1" indent="-290195">
              <a:lnSpc>
                <a:spcPct val="100000"/>
              </a:lnSpc>
              <a:spcBef>
                <a:spcPts val="290"/>
              </a:spcBef>
              <a:buChar char="–"/>
              <a:tabLst>
                <a:tab pos="509270" algn="l"/>
                <a:tab pos="509905" algn="l"/>
              </a:tabLst>
            </a:pPr>
            <a:r>
              <a:rPr sz="2200" spc="-5" dirty="0">
                <a:latin typeface="Arial"/>
                <a:cs typeface="Arial"/>
              </a:rPr>
              <a:t>Static or dynamic: whether </a:t>
            </a:r>
            <a:r>
              <a:rPr sz="2200" dirty="0">
                <a:latin typeface="Arial"/>
                <a:cs typeface="Arial"/>
              </a:rPr>
              <a:t>joining or leaving is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considered</a:t>
            </a:r>
            <a:endParaRPr sz="2200">
              <a:latin typeface="Arial"/>
              <a:cs typeface="Arial"/>
            </a:endParaRPr>
          </a:p>
          <a:p>
            <a:pPr marL="509270" lvl="1" indent="-290195">
              <a:lnSpc>
                <a:spcPct val="100000"/>
              </a:lnSpc>
              <a:spcBef>
                <a:spcPts val="265"/>
              </a:spcBef>
              <a:buChar char="–"/>
              <a:tabLst>
                <a:tab pos="509270" algn="l"/>
                <a:tab pos="509905" algn="l"/>
              </a:tabLst>
            </a:pPr>
            <a:r>
              <a:rPr sz="2200" spc="-5" dirty="0">
                <a:latin typeface="Arial"/>
                <a:cs typeface="Arial"/>
              </a:rPr>
              <a:t>Closed or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open</a:t>
            </a:r>
            <a:endParaRPr sz="2200">
              <a:latin typeface="Arial"/>
              <a:cs typeface="Arial"/>
            </a:endParaRPr>
          </a:p>
          <a:p>
            <a:pPr marL="727710" marR="97790" lvl="2" indent="-217170">
              <a:lnSpc>
                <a:spcPts val="2620"/>
              </a:lnSpc>
              <a:spcBef>
                <a:spcPts val="130"/>
              </a:spcBef>
              <a:buChar char="•"/>
              <a:tabLst>
                <a:tab pos="727710" algn="l"/>
                <a:tab pos="728345" algn="l"/>
              </a:tabLst>
            </a:pPr>
            <a:r>
              <a:rPr sz="1950" spc="20" dirty="0">
                <a:latin typeface="Arial"/>
                <a:cs typeface="Arial"/>
              </a:rPr>
              <a:t>A </a:t>
            </a:r>
            <a:r>
              <a:rPr sz="1950" spc="10" dirty="0">
                <a:latin typeface="Arial"/>
                <a:cs typeface="Arial"/>
              </a:rPr>
              <a:t>group is said to </a:t>
            </a:r>
            <a:r>
              <a:rPr sz="1950" spc="15" dirty="0">
                <a:latin typeface="Arial"/>
                <a:cs typeface="Arial"/>
              </a:rPr>
              <a:t>be </a:t>
            </a:r>
            <a:r>
              <a:rPr sz="1950" spc="10" dirty="0">
                <a:latin typeface="Arial"/>
                <a:cs typeface="Arial"/>
              </a:rPr>
              <a:t>closed </a:t>
            </a:r>
            <a:r>
              <a:rPr sz="1950" spc="5" dirty="0">
                <a:latin typeface="Arial"/>
                <a:cs typeface="Arial"/>
              </a:rPr>
              <a:t>if </a:t>
            </a:r>
            <a:r>
              <a:rPr sz="1950" spc="10" dirty="0">
                <a:latin typeface="Arial"/>
                <a:cs typeface="Arial"/>
              </a:rPr>
              <a:t>only </a:t>
            </a:r>
            <a:r>
              <a:rPr sz="1950" spc="15" dirty="0">
                <a:latin typeface="Arial"/>
                <a:cs typeface="Arial"/>
              </a:rPr>
              <a:t>members </a:t>
            </a:r>
            <a:r>
              <a:rPr sz="1950" spc="10" dirty="0">
                <a:latin typeface="Arial"/>
                <a:cs typeface="Arial"/>
              </a:rPr>
              <a:t>of the group </a:t>
            </a:r>
            <a:r>
              <a:rPr sz="1950" spc="15" dirty="0">
                <a:latin typeface="Arial"/>
                <a:cs typeface="Arial"/>
              </a:rPr>
              <a:t>can </a:t>
            </a:r>
            <a:r>
              <a:rPr sz="1950" spc="10" dirty="0">
                <a:latin typeface="Arial"/>
                <a:cs typeface="Arial"/>
              </a:rPr>
              <a:t>multicast to </a:t>
            </a:r>
            <a:r>
              <a:rPr sz="1950" spc="5" dirty="0">
                <a:latin typeface="Arial"/>
                <a:cs typeface="Arial"/>
              </a:rPr>
              <a:t>it. </a:t>
            </a:r>
            <a:r>
              <a:rPr sz="1950" spc="20" dirty="0">
                <a:latin typeface="Arial"/>
                <a:cs typeface="Arial"/>
              </a:rPr>
              <a:t>A  </a:t>
            </a:r>
            <a:r>
              <a:rPr sz="1950" spc="10" dirty="0">
                <a:latin typeface="Arial"/>
                <a:cs typeface="Arial"/>
              </a:rPr>
              <a:t>process in </a:t>
            </a:r>
            <a:r>
              <a:rPr sz="1950" spc="15" dirty="0">
                <a:latin typeface="Arial"/>
                <a:cs typeface="Arial"/>
              </a:rPr>
              <a:t>a </a:t>
            </a:r>
            <a:r>
              <a:rPr sz="1950" spc="10" dirty="0">
                <a:latin typeface="Arial"/>
                <a:cs typeface="Arial"/>
              </a:rPr>
              <a:t>closed group </a:t>
            </a:r>
            <a:r>
              <a:rPr sz="1950" spc="15" dirty="0">
                <a:latin typeface="Arial"/>
                <a:cs typeface="Arial"/>
              </a:rPr>
              <a:t>sends </a:t>
            </a:r>
            <a:r>
              <a:rPr sz="1950" spc="10" dirty="0">
                <a:latin typeface="Arial"/>
                <a:cs typeface="Arial"/>
              </a:rPr>
              <a:t>to </a:t>
            </a:r>
            <a:r>
              <a:rPr sz="1950" spc="5" dirty="0">
                <a:latin typeface="Arial"/>
                <a:cs typeface="Arial"/>
              </a:rPr>
              <a:t>itself </a:t>
            </a:r>
            <a:r>
              <a:rPr sz="1950" spc="15" dirty="0">
                <a:latin typeface="Arial"/>
                <a:cs typeface="Arial"/>
              </a:rPr>
              <a:t>any messages </a:t>
            </a:r>
            <a:r>
              <a:rPr sz="1950" spc="10" dirty="0">
                <a:latin typeface="Arial"/>
                <a:cs typeface="Arial"/>
              </a:rPr>
              <a:t>to the</a:t>
            </a:r>
            <a:r>
              <a:rPr sz="1950" spc="-5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group</a:t>
            </a:r>
            <a:endParaRPr sz="1950">
              <a:latin typeface="Arial"/>
              <a:cs typeface="Arial"/>
            </a:endParaRPr>
          </a:p>
          <a:p>
            <a:pPr marL="727710" lvl="2" indent="-217170">
              <a:lnSpc>
                <a:spcPct val="100000"/>
              </a:lnSpc>
              <a:spcBef>
                <a:spcPts val="135"/>
              </a:spcBef>
              <a:buChar char="•"/>
              <a:tabLst>
                <a:tab pos="727710" algn="l"/>
                <a:tab pos="728345" algn="l"/>
              </a:tabLst>
            </a:pPr>
            <a:r>
              <a:rPr sz="1950" spc="20" dirty="0">
                <a:latin typeface="Arial"/>
                <a:cs typeface="Arial"/>
              </a:rPr>
              <a:t>A </a:t>
            </a:r>
            <a:r>
              <a:rPr sz="1950" spc="10" dirty="0">
                <a:latin typeface="Arial"/>
                <a:cs typeface="Arial"/>
              </a:rPr>
              <a:t>group is </a:t>
            </a:r>
            <a:r>
              <a:rPr sz="1950" spc="15" dirty="0">
                <a:latin typeface="Arial"/>
                <a:cs typeface="Arial"/>
              </a:rPr>
              <a:t>open </a:t>
            </a:r>
            <a:r>
              <a:rPr sz="1950" spc="5" dirty="0">
                <a:latin typeface="Arial"/>
                <a:cs typeface="Arial"/>
              </a:rPr>
              <a:t>if </a:t>
            </a:r>
            <a:r>
              <a:rPr sz="1950" spc="10" dirty="0">
                <a:latin typeface="Arial"/>
                <a:cs typeface="Arial"/>
              </a:rPr>
              <a:t>processes outside the group </a:t>
            </a:r>
            <a:r>
              <a:rPr sz="1950" spc="15" dirty="0">
                <a:latin typeface="Arial"/>
                <a:cs typeface="Arial"/>
              </a:rPr>
              <a:t>can send </a:t>
            </a:r>
            <a:r>
              <a:rPr sz="1950" spc="10" dirty="0">
                <a:latin typeface="Arial"/>
                <a:cs typeface="Arial"/>
              </a:rPr>
              <a:t>to</a:t>
            </a:r>
            <a:r>
              <a:rPr sz="1950" spc="-7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it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25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0009" y="357632"/>
            <a:ext cx="3529329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Reliable</a:t>
            </a:r>
            <a:r>
              <a:rPr spc="-60" dirty="0"/>
              <a:t> </a:t>
            </a:r>
            <a:r>
              <a:rPr spc="5" dirty="0"/>
              <a:t>Multicast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4191" y="1249312"/>
            <a:ext cx="9680575" cy="490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170" marR="8890" indent="-204470">
              <a:lnSpc>
                <a:spcPct val="124700"/>
              </a:lnSpc>
              <a:spcBef>
                <a:spcPts val="100"/>
              </a:spcBef>
              <a:buChar char="•"/>
              <a:tabLst>
                <a:tab pos="217804" algn="l"/>
                <a:tab pos="1386205" algn="l"/>
                <a:tab pos="2314575" algn="l"/>
                <a:tab pos="4232275" algn="l"/>
                <a:tab pos="6261735" algn="l"/>
                <a:tab pos="6648450" algn="l"/>
                <a:tab pos="7969250" algn="l"/>
                <a:tab pos="8300084" algn="l"/>
              </a:tabLst>
            </a:pPr>
            <a:r>
              <a:rPr sz="2650" spc="-10" dirty="0">
                <a:latin typeface="Arial"/>
                <a:cs typeface="Arial"/>
              </a:rPr>
              <a:t>Simpl</a:t>
            </a:r>
            <a:r>
              <a:rPr sz="2650" spc="-5" dirty="0">
                <a:latin typeface="Arial"/>
                <a:cs typeface="Arial"/>
              </a:rPr>
              <a:t>e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basi</a:t>
            </a:r>
            <a:r>
              <a:rPr sz="2650" spc="-5" dirty="0">
                <a:latin typeface="Arial"/>
                <a:cs typeface="Arial"/>
              </a:rPr>
              <a:t>c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multicastin</a:t>
            </a:r>
            <a:r>
              <a:rPr sz="2650" spc="-5" dirty="0">
                <a:latin typeface="Arial"/>
                <a:cs typeface="Arial"/>
              </a:rPr>
              <a:t>g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(B-multicast</a:t>
            </a:r>
            <a:r>
              <a:rPr sz="2650" spc="-5" dirty="0">
                <a:latin typeface="Arial"/>
                <a:cs typeface="Arial"/>
              </a:rPr>
              <a:t>)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i</a:t>
            </a:r>
            <a:r>
              <a:rPr sz="2650" spc="-5" dirty="0">
                <a:latin typeface="Arial"/>
                <a:cs typeface="Arial"/>
              </a:rPr>
              <a:t>s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sendin</a:t>
            </a:r>
            <a:r>
              <a:rPr sz="2650" spc="-5" dirty="0">
                <a:latin typeface="Arial"/>
                <a:cs typeface="Arial"/>
              </a:rPr>
              <a:t>g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5" dirty="0">
                <a:latin typeface="Arial"/>
                <a:cs typeface="Arial"/>
              </a:rPr>
              <a:t>a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message  </a:t>
            </a:r>
            <a:r>
              <a:rPr sz="2650" spc="-5" dirty="0">
                <a:latin typeface="Arial"/>
                <a:cs typeface="Arial"/>
              </a:rPr>
              <a:t>to </a:t>
            </a:r>
            <a:r>
              <a:rPr sz="2650" spc="-10" dirty="0">
                <a:latin typeface="Arial"/>
                <a:cs typeface="Arial"/>
              </a:rPr>
              <a:t>every process that </a:t>
            </a:r>
            <a:r>
              <a:rPr sz="2650" spc="-5" dirty="0">
                <a:latin typeface="Arial"/>
                <a:cs typeface="Arial"/>
              </a:rPr>
              <a:t>is a </a:t>
            </a:r>
            <a:r>
              <a:rPr sz="2650" spc="-10" dirty="0">
                <a:latin typeface="Arial"/>
                <a:cs typeface="Arial"/>
              </a:rPr>
              <a:t>member </a:t>
            </a:r>
            <a:r>
              <a:rPr sz="2650" spc="-5" dirty="0">
                <a:latin typeface="Arial"/>
                <a:cs typeface="Arial"/>
              </a:rPr>
              <a:t>of a </a:t>
            </a:r>
            <a:r>
              <a:rPr sz="2650" spc="-10" dirty="0">
                <a:latin typeface="Arial"/>
                <a:cs typeface="Arial"/>
              </a:rPr>
              <a:t>defined</a:t>
            </a:r>
            <a:r>
              <a:rPr sz="2650" spc="2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group</a:t>
            </a:r>
            <a:endParaRPr sz="2650">
              <a:latin typeface="Arial"/>
              <a:cs typeface="Arial"/>
            </a:endParaRPr>
          </a:p>
          <a:p>
            <a:pPr marL="509270" lvl="1" indent="-278130">
              <a:lnSpc>
                <a:spcPct val="100000"/>
              </a:lnSpc>
              <a:spcBef>
                <a:spcPts val="755"/>
              </a:spcBef>
              <a:buChar char="–"/>
              <a:tabLst>
                <a:tab pos="509905" algn="l"/>
              </a:tabLst>
            </a:pPr>
            <a:r>
              <a:rPr sz="2200" spc="-5" dirty="0">
                <a:latin typeface="Arial"/>
                <a:cs typeface="Arial"/>
              </a:rPr>
              <a:t>B-multicast(g, m) for each process </a:t>
            </a:r>
            <a:r>
              <a:rPr sz="2200" dirty="0">
                <a:latin typeface="Arial"/>
                <a:cs typeface="Arial"/>
              </a:rPr>
              <a:t>p </a:t>
            </a:r>
            <a:r>
              <a:rPr sz="2200" dirty="0">
                <a:latin typeface="Symbol"/>
                <a:cs typeface="Symbol"/>
              </a:rPr>
              <a:t>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group g, send(p, message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m)</a:t>
            </a:r>
            <a:endParaRPr sz="2200">
              <a:latin typeface="Arial"/>
              <a:cs typeface="Arial"/>
            </a:endParaRPr>
          </a:p>
          <a:p>
            <a:pPr marL="509270" lvl="1" indent="-278130">
              <a:lnSpc>
                <a:spcPct val="100000"/>
              </a:lnSpc>
              <a:spcBef>
                <a:spcPts val="625"/>
              </a:spcBef>
              <a:buChar char="–"/>
              <a:tabLst>
                <a:tab pos="509905" algn="l"/>
              </a:tabLst>
            </a:pPr>
            <a:r>
              <a:rPr sz="2200" spc="-5" dirty="0">
                <a:latin typeface="Arial"/>
                <a:cs typeface="Arial"/>
              </a:rPr>
              <a:t>On receive(m) at p: B-deliver(m) at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</a:t>
            </a:r>
            <a:endParaRPr sz="2200">
              <a:latin typeface="Arial"/>
              <a:cs typeface="Arial"/>
            </a:endParaRPr>
          </a:p>
          <a:p>
            <a:pPr marL="217170" indent="-204470">
              <a:lnSpc>
                <a:spcPct val="100000"/>
              </a:lnSpc>
              <a:spcBef>
                <a:spcPts val="740"/>
              </a:spcBef>
              <a:buChar char="•"/>
              <a:tabLst>
                <a:tab pos="217804" algn="l"/>
              </a:tabLst>
            </a:pPr>
            <a:r>
              <a:rPr sz="2650" spc="-5" dirty="0">
                <a:latin typeface="Arial"/>
                <a:cs typeface="Arial"/>
              </a:rPr>
              <a:t>Reliable multicasting (R-multicast) requires these</a:t>
            </a:r>
            <a:r>
              <a:rPr sz="2650" spc="25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properties</a:t>
            </a:r>
            <a:endParaRPr sz="2650">
              <a:latin typeface="Arial"/>
              <a:cs typeface="Arial"/>
            </a:endParaRPr>
          </a:p>
          <a:p>
            <a:pPr marL="509270" marR="7620" lvl="1" indent="-278130">
              <a:lnSpc>
                <a:spcPct val="125200"/>
              </a:lnSpc>
              <a:spcBef>
                <a:spcPts val="45"/>
              </a:spcBef>
              <a:buChar char="–"/>
              <a:tabLst>
                <a:tab pos="509905" algn="l"/>
                <a:tab pos="9276080" algn="l"/>
              </a:tabLst>
            </a:pP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ntegrity</a:t>
            </a:r>
            <a:r>
              <a:rPr sz="2200" dirty="0">
                <a:latin typeface="Arial"/>
                <a:cs typeface="Arial"/>
              </a:rPr>
              <a:t>: </a:t>
            </a:r>
            <a:r>
              <a:rPr sz="2200" spc="-229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229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correc</a:t>
            </a:r>
            <a:r>
              <a:rPr sz="2200" dirty="0">
                <a:latin typeface="Arial"/>
                <a:cs typeface="Arial"/>
              </a:rPr>
              <a:t>t </a:t>
            </a:r>
            <a:r>
              <a:rPr sz="2200" spc="-229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proces</a:t>
            </a:r>
            <a:r>
              <a:rPr sz="2200" dirty="0">
                <a:latin typeface="Arial"/>
                <a:cs typeface="Arial"/>
              </a:rPr>
              <a:t>s </a:t>
            </a:r>
            <a:r>
              <a:rPr sz="2200" spc="-229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send</a:t>
            </a:r>
            <a:r>
              <a:rPr sz="2200" dirty="0">
                <a:latin typeface="Arial"/>
                <a:cs typeface="Arial"/>
              </a:rPr>
              <a:t>s </a:t>
            </a:r>
            <a:r>
              <a:rPr sz="2200" spc="-229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229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messag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229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o </a:t>
            </a:r>
            <a:r>
              <a:rPr sz="2200" spc="-229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onl</a:t>
            </a:r>
            <a:r>
              <a:rPr sz="2200" dirty="0">
                <a:latin typeface="Arial"/>
                <a:cs typeface="Arial"/>
              </a:rPr>
              <a:t>y </a:t>
            </a:r>
            <a:r>
              <a:rPr sz="2200" spc="-229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229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membe</a:t>
            </a:r>
            <a:r>
              <a:rPr sz="2200" dirty="0">
                <a:latin typeface="Arial"/>
                <a:cs typeface="Arial"/>
              </a:rPr>
              <a:t>r </a:t>
            </a:r>
            <a:r>
              <a:rPr sz="2200" spc="-229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f	</a:t>
            </a:r>
            <a:r>
              <a:rPr sz="2200" spc="-5" dirty="0">
                <a:latin typeface="Arial"/>
                <a:cs typeface="Arial"/>
              </a:rPr>
              <a:t>the  group and does it only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once</a:t>
            </a:r>
            <a:endParaRPr sz="2200">
              <a:latin typeface="Arial"/>
              <a:cs typeface="Arial"/>
            </a:endParaRPr>
          </a:p>
          <a:p>
            <a:pPr marL="509270" marR="6350" lvl="1" indent="-278130">
              <a:lnSpc>
                <a:spcPct val="125200"/>
              </a:lnSpc>
              <a:buChar char="–"/>
              <a:tabLst>
                <a:tab pos="509905" algn="l"/>
                <a:tab pos="1656714" algn="l"/>
                <a:tab pos="1963420" algn="l"/>
                <a:tab pos="2285365" algn="l"/>
                <a:tab pos="3306445" algn="l"/>
                <a:tab pos="4451985" algn="l"/>
                <a:tab pos="5365115" algn="l"/>
                <a:tab pos="5687060" algn="l"/>
                <a:tab pos="7066915" algn="l"/>
                <a:tab pos="7373620" algn="l"/>
                <a:tab pos="7928609" algn="l"/>
                <a:tab pos="9354185" algn="l"/>
              </a:tabLst>
            </a:pPr>
            <a:r>
              <a:rPr sz="2200" dirty="0">
                <a:latin typeface="Arial"/>
                <a:cs typeface="Arial"/>
              </a:rPr>
              <a:t>Validity:	if	a	correct	process	sends	a	message,	it	will	eventually	be  delivered</a:t>
            </a:r>
            <a:endParaRPr sz="2200">
              <a:latin typeface="Arial"/>
              <a:cs typeface="Arial"/>
            </a:endParaRPr>
          </a:p>
          <a:p>
            <a:pPr marL="509270" marR="5080" lvl="1" indent="-278130">
              <a:lnSpc>
                <a:spcPct val="125200"/>
              </a:lnSpc>
              <a:spcBef>
                <a:spcPts val="5"/>
              </a:spcBef>
              <a:buChar char="–"/>
              <a:tabLst>
                <a:tab pos="509905" algn="l"/>
                <a:tab pos="2112010" algn="l"/>
                <a:tab pos="2410460" algn="l"/>
                <a:tab pos="2724150" algn="l"/>
                <a:tab pos="4015740" algn="l"/>
                <a:tab pos="4376420" algn="l"/>
                <a:tab pos="5669280" algn="l"/>
                <a:tab pos="6061075" algn="l"/>
                <a:tab pos="6374130" algn="l"/>
                <a:tab pos="7383780" algn="l"/>
                <a:tab pos="8595360" algn="l"/>
                <a:tab pos="9030970" algn="l"/>
              </a:tabLst>
            </a:pP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greement</a:t>
            </a:r>
            <a:r>
              <a:rPr sz="2200" dirty="0">
                <a:latin typeface="Arial"/>
                <a:cs typeface="Arial"/>
              </a:rPr>
              <a:t>:	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f	a	</a:t>
            </a:r>
            <a:r>
              <a:rPr sz="2200" spc="-5" dirty="0">
                <a:latin typeface="Arial"/>
                <a:cs typeface="Arial"/>
              </a:rPr>
              <a:t>messag</a:t>
            </a:r>
            <a:r>
              <a:rPr sz="2200" dirty="0">
                <a:latin typeface="Arial"/>
                <a:cs typeface="Arial"/>
              </a:rPr>
              <a:t>e	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s	</a:t>
            </a:r>
            <a:r>
              <a:rPr sz="2200" spc="-5" dirty="0">
                <a:latin typeface="Arial"/>
                <a:cs typeface="Arial"/>
              </a:rPr>
              <a:t>delivere</a:t>
            </a:r>
            <a:r>
              <a:rPr sz="2200" dirty="0">
                <a:latin typeface="Arial"/>
                <a:cs typeface="Arial"/>
              </a:rPr>
              <a:t>d	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o	a	</a:t>
            </a:r>
            <a:r>
              <a:rPr sz="2200" spc="-5" dirty="0">
                <a:latin typeface="Arial"/>
                <a:cs typeface="Arial"/>
              </a:rPr>
              <a:t>correc</a:t>
            </a:r>
            <a:r>
              <a:rPr sz="2200" dirty="0">
                <a:latin typeface="Arial"/>
                <a:cs typeface="Arial"/>
              </a:rPr>
              <a:t>t	</a:t>
            </a:r>
            <a:r>
              <a:rPr sz="2200" spc="-5" dirty="0">
                <a:latin typeface="Arial"/>
                <a:cs typeface="Arial"/>
              </a:rPr>
              <a:t>process</a:t>
            </a:r>
            <a:r>
              <a:rPr sz="2200" dirty="0">
                <a:latin typeface="Arial"/>
                <a:cs typeface="Arial"/>
              </a:rPr>
              <a:t>,	</a:t>
            </a:r>
            <a:r>
              <a:rPr sz="2200" spc="-5" dirty="0">
                <a:latin typeface="Arial"/>
                <a:cs typeface="Arial"/>
              </a:rPr>
              <a:t>al</a:t>
            </a:r>
            <a:r>
              <a:rPr sz="2200" dirty="0">
                <a:latin typeface="Arial"/>
                <a:cs typeface="Arial"/>
              </a:rPr>
              <a:t>l	</a:t>
            </a:r>
            <a:r>
              <a:rPr sz="2200" spc="-5" dirty="0">
                <a:latin typeface="Arial"/>
                <a:cs typeface="Arial"/>
              </a:rPr>
              <a:t>other  correct processes in the group will deliver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it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47864" y="7169148"/>
            <a:ext cx="24384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-5" dirty="0">
                <a:latin typeface="Arial"/>
                <a:cs typeface="Arial"/>
              </a:rPr>
              <a:t>26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0670" y="469646"/>
            <a:ext cx="812609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Figure 12.10 Reliable multicast</a:t>
            </a:r>
            <a:r>
              <a:rPr spc="-20" dirty="0"/>
              <a:t> </a:t>
            </a:r>
            <a:r>
              <a:rPr spc="5" dirty="0"/>
              <a:t>algorithm</a:t>
            </a:r>
          </a:p>
        </p:txBody>
      </p:sp>
      <p:sp>
        <p:nvSpPr>
          <p:cNvPr id="4" name="object 4"/>
          <p:cNvSpPr/>
          <p:nvPr/>
        </p:nvSpPr>
        <p:spPr>
          <a:xfrm>
            <a:off x="1382453" y="1349974"/>
            <a:ext cx="7720489" cy="4323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5863" y="5999988"/>
            <a:ext cx="9522460" cy="1348105"/>
          </a:xfrm>
          <a:custGeom>
            <a:avLst/>
            <a:gdLst/>
            <a:ahLst/>
            <a:cxnLst/>
            <a:rect l="l" t="t" r="r" b="b"/>
            <a:pathLst>
              <a:path w="9522460" h="1348104">
                <a:moveTo>
                  <a:pt x="0" y="0"/>
                </a:moveTo>
                <a:lnTo>
                  <a:pt x="0" y="1347978"/>
                </a:lnTo>
                <a:lnTo>
                  <a:pt x="9521952" y="1347978"/>
                </a:lnTo>
                <a:lnTo>
                  <a:pt x="9521952" y="0"/>
                </a:lnTo>
                <a:lnTo>
                  <a:pt x="0" y="0"/>
                </a:lnTo>
                <a:close/>
              </a:path>
            </a:pathLst>
          </a:custGeom>
          <a:ln w="1049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8491" y="6036055"/>
            <a:ext cx="8750935" cy="1268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Implementing reliable R-multicast over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B-multicast</a:t>
            </a:r>
            <a:endParaRPr sz="2200">
              <a:latin typeface="Arial"/>
              <a:cs typeface="Arial"/>
            </a:endParaRPr>
          </a:p>
          <a:p>
            <a:pPr marL="260985" indent="-247015">
              <a:lnSpc>
                <a:spcPct val="100000"/>
              </a:lnSpc>
              <a:spcBef>
                <a:spcPts val="35"/>
              </a:spcBef>
              <a:buChar char="–"/>
              <a:tabLst>
                <a:tab pos="261620" algn="l"/>
              </a:tabLst>
            </a:pPr>
            <a:r>
              <a:rPr sz="1950" spc="15" dirty="0">
                <a:latin typeface="Arial"/>
                <a:cs typeface="Arial"/>
              </a:rPr>
              <a:t>When a message </a:t>
            </a:r>
            <a:r>
              <a:rPr sz="1950" spc="10" dirty="0">
                <a:latin typeface="Arial"/>
                <a:cs typeface="Arial"/>
              </a:rPr>
              <a:t>is delivered, the receiving process multicasts</a:t>
            </a:r>
            <a:r>
              <a:rPr sz="1950" spc="-6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it</a:t>
            </a:r>
            <a:endParaRPr sz="1950">
              <a:latin typeface="Arial"/>
              <a:cs typeface="Arial"/>
            </a:endParaRPr>
          </a:p>
          <a:p>
            <a:pPr marL="260985" marR="5080" indent="-247015">
              <a:lnSpc>
                <a:spcPct val="101800"/>
              </a:lnSpc>
              <a:buChar char="–"/>
              <a:tabLst>
                <a:tab pos="261620" algn="l"/>
              </a:tabLst>
            </a:pPr>
            <a:r>
              <a:rPr sz="1950" spc="10" dirty="0">
                <a:latin typeface="Arial"/>
                <a:cs typeface="Arial"/>
              </a:rPr>
              <a:t>Duplicate </a:t>
            </a:r>
            <a:r>
              <a:rPr sz="1950" spc="15" dirty="0">
                <a:latin typeface="Arial"/>
                <a:cs typeface="Arial"/>
              </a:rPr>
              <a:t>messages </a:t>
            </a:r>
            <a:r>
              <a:rPr sz="1950" spc="10" dirty="0">
                <a:latin typeface="Arial"/>
                <a:cs typeface="Arial"/>
              </a:rPr>
              <a:t>are </a:t>
            </a:r>
            <a:r>
              <a:rPr sz="1950" spc="5" dirty="0">
                <a:latin typeface="Arial"/>
                <a:cs typeface="Arial"/>
              </a:rPr>
              <a:t>identified </a:t>
            </a:r>
            <a:r>
              <a:rPr sz="1950" spc="10" dirty="0">
                <a:latin typeface="Arial"/>
                <a:cs typeface="Arial"/>
              </a:rPr>
              <a:t>(possible </a:t>
            </a:r>
            <a:r>
              <a:rPr sz="1950" spc="15" dirty="0">
                <a:latin typeface="Arial"/>
                <a:cs typeface="Arial"/>
              </a:rPr>
              <a:t>by a </a:t>
            </a:r>
            <a:r>
              <a:rPr sz="1950" spc="10" dirty="0">
                <a:latin typeface="Arial"/>
                <a:cs typeface="Arial"/>
              </a:rPr>
              <a:t>sequence number) </a:t>
            </a:r>
            <a:r>
              <a:rPr sz="1950" spc="15" dirty="0">
                <a:latin typeface="Arial"/>
                <a:cs typeface="Arial"/>
              </a:rPr>
              <a:t>and </a:t>
            </a:r>
            <a:r>
              <a:rPr sz="1950" spc="10" dirty="0">
                <a:latin typeface="Arial"/>
                <a:cs typeface="Arial"/>
              </a:rPr>
              <a:t>not  delivered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27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4461" y="357632"/>
            <a:ext cx="544068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Types </a:t>
            </a:r>
            <a:r>
              <a:rPr spc="5" dirty="0"/>
              <a:t>of </a:t>
            </a:r>
            <a:r>
              <a:rPr spc="10" dirty="0"/>
              <a:t>message</a:t>
            </a:r>
            <a:r>
              <a:rPr spc="-85" dirty="0"/>
              <a:t> </a:t>
            </a:r>
            <a:r>
              <a:rPr spc="5" dirty="0"/>
              <a:t>ordering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3167" y="1256304"/>
            <a:ext cx="9385935" cy="571817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2650" spc="-10" dirty="0">
                <a:latin typeface="Arial"/>
                <a:cs typeface="Arial"/>
              </a:rPr>
              <a:t>•Three types </a:t>
            </a:r>
            <a:r>
              <a:rPr sz="2650" spc="-5" dirty="0">
                <a:latin typeface="Arial"/>
                <a:cs typeface="Arial"/>
              </a:rPr>
              <a:t>of </a:t>
            </a:r>
            <a:r>
              <a:rPr sz="2650" spc="-10" dirty="0">
                <a:latin typeface="Arial"/>
                <a:cs typeface="Arial"/>
              </a:rPr>
              <a:t>message</a:t>
            </a:r>
            <a:r>
              <a:rPr sz="2650" spc="2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ordering</a:t>
            </a:r>
            <a:endParaRPr sz="2650">
              <a:latin typeface="Arial"/>
              <a:cs typeface="Arial"/>
            </a:endParaRPr>
          </a:p>
          <a:p>
            <a:pPr marL="304165" marR="5080" indent="-290195" algn="just">
              <a:lnSpc>
                <a:spcPct val="110100"/>
              </a:lnSpc>
              <a:spcBef>
                <a:spcPts val="30"/>
              </a:spcBef>
              <a:buFont typeface="Arial"/>
              <a:buChar char="–"/>
              <a:tabLst>
                <a:tab pos="304800" algn="l"/>
              </a:tabLst>
            </a:pPr>
            <a:r>
              <a:rPr sz="2200" b="1" i="1" spc="-5" dirty="0">
                <a:solidFill>
                  <a:srgbClr val="33339A"/>
                </a:solidFill>
                <a:latin typeface="Arial"/>
                <a:cs typeface="Arial"/>
              </a:rPr>
              <a:t>FIFO (First-in, first-out) ordering</a:t>
            </a:r>
            <a:r>
              <a:rPr sz="2200" spc="-5" dirty="0">
                <a:latin typeface="Arial"/>
                <a:cs typeface="Arial"/>
              </a:rPr>
              <a:t>: if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correct process delivers </a:t>
            </a:r>
            <a:r>
              <a:rPr sz="2200" dirty="0">
                <a:latin typeface="Arial"/>
                <a:cs typeface="Arial"/>
              </a:rPr>
              <a:t>a  </a:t>
            </a:r>
            <a:r>
              <a:rPr sz="2200" spc="-5" dirty="0">
                <a:latin typeface="Arial"/>
                <a:cs typeface="Arial"/>
              </a:rPr>
              <a:t>message before another, every correct </a:t>
            </a:r>
            <a:r>
              <a:rPr sz="2200" dirty="0">
                <a:latin typeface="Arial"/>
                <a:cs typeface="Arial"/>
              </a:rPr>
              <a:t>process will deliver the first  </a:t>
            </a:r>
            <a:r>
              <a:rPr sz="2200" spc="-5" dirty="0">
                <a:latin typeface="Arial"/>
                <a:cs typeface="Arial"/>
              </a:rPr>
              <a:t>message before the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other</a:t>
            </a:r>
            <a:endParaRPr sz="2200">
              <a:latin typeface="Arial"/>
              <a:cs typeface="Arial"/>
            </a:endParaRPr>
          </a:p>
          <a:p>
            <a:pPr marL="304165" marR="5080" indent="-290195">
              <a:lnSpc>
                <a:spcPts val="2910"/>
              </a:lnSpc>
              <a:spcBef>
                <a:spcPts val="135"/>
              </a:spcBef>
              <a:buFont typeface="Arial"/>
              <a:buChar char="–"/>
              <a:tabLst>
                <a:tab pos="304165" algn="l"/>
                <a:tab pos="304800" algn="l"/>
              </a:tabLst>
            </a:pPr>
            <a:r>
              <a:rPr sz="2200" b="1" i="1" dirty="0">
                <a:solidFill>
                  <a:srgbClr val="33339A"/>
                </a:solidFill>
                <a:latin typeface="Arial"/>
                <a:cs typeface="Arial"/>
              </a:rPr>
              <a:t>Casual ordering</a:t>
            </a:r>
            <a:r>
              <a:rPr sz="2200" dirty="0">
                <a:latin typeface="Arial"/>
                <a:cs typeface="Arial"/>
              </a:rPr>
              <a:t>: </a:t>
            </a:r>
            <a:r>
              <a:rPr sz="2200" spc="-5" dirty="0">
                <a:latin typeface="Arial"/>
                <a:cs typeface="Arial"/>
              </a:rPr>
              <a:t>any correct process that </a:t>
            </a:r>
            <a:r>
              <a:rPr sz="2200" dirty="0">
                <a:latin typeface="Arial"/>
                <a:cs typeface="Arial"/>
              </a:rPr>
              <a:t>delivers the second message  will deliver the previous message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first</a:t>
            </a:r>
            <a:endParaRPr sz="2200">
              <a:latin typeface="Arial"/>
              <a:cs typeface="Arial"/>
            </a:endParaRPr>
          </a:p>
          <a:p>
            <a:pPr marL="304165" marR="6350" indent="-290195">
              <a:lnSpc>
                <a:spcPts val="2900"/>
              </a:lnSpc>
              <a:buFont typeface="Arial"/>
              <a:buChar char="–"/>
              <a:tabLst>
                <a:tab pos="304165" algn="l"/>
                <a:tab pos="304800" algn="l"/>
              </a:tabLst>
            </a:pPr>
            <a:r>
              <a:rPr sz="2200" b="1" i="1" spc="-5" dirty="0">
                <a:solidFill>
                  <a:srgbClr val="33339A"/>
                </a:solidFill>
                <a:latin typeface="Arial"/>
                <a:cs typeface="Arial"/>
              </a:rPr>
              <a:t>Total ordering</a:t>
            </a:r>
            <a:r>
              <a:rPr sz="2200" spc="-5" dirty="0">
                <a:latin typeface="Arial"/>
                <a:cs typeface="Arial"/>
              </a:rPr>
              <a:t>: if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correct process delivers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message before another,  any</a:t>
            </a:r>
            <a:r>
              <a:rPr sz="2200" spc="2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other</a:t>
            </a:r>
            <a:r>
              <a:rPr sz="2200" spc="229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correct</a:t>
            </a:r>
            <a:r>
              <a:rPr sz="2200" spc="229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process</a:t>
            </a:r>
            <a:r>
              <a:rPr sz="2200" spc="229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that</a:t>
            </a:r>
            <a:r>
              <a:rPr sz="2200" spc="229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delivers</a:t>
            </a:r>
            <a:r>
              <a:rPr sz="2200" spc="229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</a:t>
            </a:r>
            <a:r>
              <a:rPr sz="2200" spc="2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second</a:t>
            </a:r>
            <a:r>
              <a:rPr sz="2200" spc="2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message</a:t>
            </a:r>
            <a:r>
              <a:rPr sz="2200" spc="2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will</a:t>
            </a:r>
            <a:r>
              <a:rPr sz="2200" spc="2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deliver</a:t>
            </a:r>
            <a:endParaRPr sz="2200">
              <a:latin typeface="Arial"/>
              <a:cs typeface="Arial"/>
            </a:endParaRPr>
          </a:p>
          <a:p>
            <a:pPr marL="304165">
              <a:lnSpc>
                <a:spcPct val="100000"/>
              </a:lnSpc>
              <a:spcBef>
                <a:spcPts val="135"/>
              </a:spcBef>
            </a:pPr>
            <a:r>
              <a:rPr sz="2200" spc="-5" dirty="0">
                <a:latin typeface="Arial"/>
                <a:cs typeface="Arial"/>
              </a:rPr>
              <a:t>the first message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first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2650" spc="-10" dirty="0">
                <a:latin typeface="Arial"/>
                <a:cs typeface="Arial"/>
              </a:rPr>
              <a:t>•Note</a:t>
            </a:r>
            <a:r>
              <a:rPr sz="2650" spc="-1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that</a:t>
            </a:r>
            <a:endParaRPr sz="2650">
              <a:latin typeface="Arial"/>
              <a:cs typeface="Arial"/>
            </a:endParaRPr>
          </a:p>
          <a:p>
            <a:pPr marL="304165" indent="-290195">
              <a:lnSpc>
                <a:spcPct val="100000"/>
              </a:lnSpc>
              <a:spcBef>
                <a:spcPts val="300"/>
              </a:spcBef>
              <a:buChar char="–"/>
              <a:tabLst>
                <a:tab pos="304165" algn="l"/>
                <a:tab pos="304800" algn="l"/>
              </a:tabLst>
            </a:pPr>
            <a:r>
              <a:rPr sz="2200" spc="-5" dirty="0">
                <a:latin typeface="Arial"/>
                <a:cs typeface="Arial"/>
              </a:rPr>
              <a:t>FIFO ordering and casual ordering are only partial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orders</a:t>
            </a:r>
            <a:endParaRPr sz="2200">
              <a:latin typeface="Arial"/>
              <a:cs typeface="Arial"/>
            </a:endParaRPr>
          </a:p>
          <a:p>
            <a:pPr marL="304165" indent="-290195">
              <a:lnSpc>
                <a:spcPct val="100000"/>
              </a:lnSpc>
              <a:spcBef>
                <a:spcPts val="265"/>
              </a:spcBef>
              <a:buChar char="–"/>
              <a:tabLst>
                <a:tab pos="304165" algn="l"/>
                <a:tab pos="304800" algn="l"/>
              </a:tabLst>
            </a:pPr>
            <a:r>
              <a:rPr sz="2200" dirty="0">
                <a:latin typeface="Arial"/>
                <a:cs typeface="Arial"/>
              </a:rPr>
              <a:t>Not </a:t>
            </a:r>
            <a:r>
              <a:rPr sz="2200" spc="-5" dirty="0">
                <a:latin typeface="Arial"/>
                <a:cs typeface="Arial"/>
              </a:rPr>
              <a:t>all messages are sent by the same sending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process</a:t>
            </a:r>
            <a:endParaRPr sz="2200">
              <a:latin typeface="Arial"/>
              <a:cs typeface="Arial"/>
            </a:endParaRPr>
          </a:p>
          <a:p>
            <a:pPr marL="304165" marR="6350" indent="-290195">
              <a:lnSpc>
                <a:spcPct val="110000"/>
              </a:lnSpc>
              <a:spcBef>
                <a:spcPts val="5"/>
              </a:spcBef>
              <a:buChar char="–"/>
              <a:tabLst>
                <a:tab pos="304165" algn="l"/>
                <a:tab pos="304800" algn="l"/>
              </a:tabLst>
            </a:pPr>
            <a:r>
              <a:rPr sz="2200" spc="-5" dirty="0">
                <a:latin typeface="Arial"/>
                <a:cs typeface="Arial"/>
              </a:rPr>
              <a:t>Some multicasts are concurrent, not able to be ordered by happened-  before</a:t>
            </a:r>
            <a:endParaRPr sz="2200">
              <a:latin typeface="Arial"/>
              <a:cs typeface="Arial"/>
            </a:endParaRPr>
          </a:p>
          <a:p>
            <a:pPr marL="304165" indent="-290195">
              <a:lnSpc>
                <a:spcPct val="100000"/>
              </a:lnSpc>
              <a:spcBef>
                <a:spcPts val="265"/>
              </a:spcBef>
              <a:buChar char="–"/>
              <a:tabLst>
                <a:tab pos="304165" algn="l"/>
                <a:tab pos="304800" algn="l"/>
              </a:tabLst>
            </a:pPr>
            <a:r>
              <a:rPr sz="2200" spc="-5" dirty="0">
                <a:latin typeface="Arial"/>
                <a:cs typeface="Arial"/>
              </a:rPr>
              <a:t>Total order demands consistency, but not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particular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order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246" y="144272"/>
            <a:ext cx="9464675" cy="1100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68600" marR="5080" indent="-2756535">
              <a:lnSpc>
                <a:spcPct val="100699"/>
              </a:lnSpc>
              <a:spcBef>
                <a:spcPts val="95"/>
              </a:spcBef>
            </a:pPr>
            <a:r>
              <a:rPr spc="5" dirty="0"/>
              <a:t>Figure 12.12 Total, </a:t>
            </a:r>
            <a:r>
              <a:rPr spc="10" dirty="0"/>
              <a:t>FIFO and </a:t>
            </a:r>
            <a:r>
              <a:rPr spc="5" dirty="0"/>
              <a:t>causal ordering of  multicast</a:t>
            </a:r>
            <a:r>
              <a:rPr spc="-5" dirty="0"/>
              <a:t> </a:t>
            </a:r>
            <a:r>
              <a:rPr spc="10" dirty="0"/>
              <a:t>messages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20617" y="1509013"/>
            <a:ext cx="3056890" cy="1704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Notice</a:t>
            </a:r>
            <a:endParaRPr sz="2200">
              <a:latin typeface="Arial"/>
              <a:cs typeface="Arial"/>
            </a:endParaRPr>
          </a:p>
          <a:p>
            <a:pPr marL="217170" marR="5080" indent="-204470">
              <a:lnSpc>
                <a:spcPct val="100000"/>
              </a:lnSpc>
              <a:spcBef>
                <a:spcPts val="5"/>
              </a:spcBef>
              <a:buChar char="•"/>
              <a:tabLst>
                <a:tab pos="217804" algn="l"/>
              </a:tabLst>
            </a:pPr>
            <a:r>
              <a:rPr sz="2200" spc="-5" dirty="0">
                <a:latin typeface="Arial"/>
                <a:cs typeface="Arial"/>
              </a:rPr>
              <a:t>the consistent ordering  of totally ordered  </a:t>
            </a:r>
            <a:r>
              <a:rPr sz="2200" dirty="0">
                <a:latin typeface="Arial"/>
                <a:cs typeface="Arial"/>
              </a:rPr>
              <a:t>messages </a:t>
            </a:r>
            <a:r>
              <a:rPr sz="2200" i="1" spc="5" dirty="0">
                <a:latin typeface="Arial"/>
                <a:cs typeface="Arial"/>
              </a:rPr>
              <a:t>T</a:t>
            </a:r>
            <a:r>
              <a:rPr sz="2100" i="1" spc="7" baseline="-21825" dirty="0">
                <a:latin typeface="Arial"/>
                <a:cs typeface="Arial"/>
              </a:rPr>
              <a:t>1 </a:t>
            </a:r>
            <a:r>
              <a:rPr sz="2200" dirty="0">
                <a:latin typeface="Arial"/>
                <a:cs typeface="Arial"/>
              </a:rPr>
              <a:t>and</a:t>
            </a:r>
            <a:r>
              <a:rPr sz="2200" spc="-229" dirty="0">
                <a:latin typeface="Arial"/>
                <a:cs typeface="Arial"/>
              </a:rPr>
              <a:t> </a:t>
            </a:r>
            <a:r>
              <a:rPr sz="2200" i="1" spc="5" dirty="0">
                <a:latin typeface="Arial"/>
                <a:cs typeface="Arial"/>
              </a:rPr>
              <a:t>T</a:t>
            </a:r>
            <a:r>
              <a:rPr sz="2100" i="1" spc="7" baseline="-21825" dirty="0">
                <a:latin typeface="Arial"/>
                <a:cs typeface="Arial"/>
              </a:rPr>
              <a:t>2</a:t>
            </a:r>
            <a:r>
              <a:rPr sz="2200" spc="5" dirty="0">
                <a:latin typeface="Arial"/>
                <a:cs typeface="Arial"/>
              </a:rPr>
              <a:t>,</a:t>
            </a:r>
            <a:endParaRPr sz="2200">
              <a:latin typeface="Arial"/>
              <a:cs typeface="Arial"/>
            </a:endParaRPr>
          </a:p>
          <a:p>
            <a:pPr marL="217170" indent="-204470">
              <a:lnSpc>
                <a:spcPct val="100000"/>
              </a:lnSpc>
              <a:spcBef>
                <a:spcPts val="15"/>
              </a:spcBef>
              <a:buChar char="•"/>
              <a:tabLst>
                <a:tab pos="217804" algn="l"/>
              </a:tabLst>
            </a:pPr>
            <a:r>
              <a:rPr sz="2200" spc="-5" dirty="0">
                <a:latin typeface="Arial"/>
                <a:cs typeface="Arial"/>
              </a:rPr>
              <a:t>the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FIFO-related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20617" y="3188442"/>
            <a:ext cx="3293110" cy="2376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messages </a:t>
            </a:r>
            <a:r>
              <a:rPr sz="2200" i="1" spc="5" dirty="0">
                <a:latin typeface="Arial"/>
                <a:cs typeface="Arial"/>
              </a:rPr>
              <a:t>F</a:t>
            </a:r>
            <a:r>
              <a:rPr sz="2100" i="1" spc="7" baseline="-21825" dirty="0">
                <a:latin typeface="Arial"/>
                <a:cs typeface="Arial"/>
              </a:rPr>
              <a:t>1 </a:t>
            </a:r>
            <a:r>
              <a:rPr sz="2200" dirty="0">
                <a:latin typeface="Arial"/>
                <a:cs typeface="Arial"/>
              </a:rPr>
              <a:t>and </a:t>
            </a:r>
            <a:r>
              <a:rPr sz="2200" i="1" spc="5" dirty="0">
                <a:latin typeface="Arial"/>
                <a:cs typeface="Arial"/>
              </a:rPr>
              <a:t>F</a:t>
            </a:r>
            <a:r>
              <a:rPr sz="2100" i="1" spc="7" baseline="-21825" dirty="0">
                <a:latin typeface="Arial"/>
                <a:cs typeface="Arial"/>
              </a:rPr>
              <a:t>2</a:t>
            </a:r>
            <a:r>
              <a:rPr sz="2100" i="1" spc="-60" baseline="-218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and</a:t>
            </a:r>
            <a:endParaRPr sz="2200">
              <a:latin typeface="Arial"/>
              <a:cs typeface="Arial"/>
            </a:endParaRPr>
          </a:p>
          <a:p>
            <a:pPr marL="217170" marR="486409" indent="-204470">
              <a:lnSpc>
                <a:spcPct val="100000"/>
              </a:lnSpc>
              <a:buChar char="•"/>
              <a:tabLst>
                <a:tab pos="217804" algn="l"/>
              </a:tabLst>
            </a:pPr>
            <a:r>
              <a:rPr sz="2200" dirty="0">
                <a:latin typeface="Arial"/>
                <a:cs typeface="Arial"/>
              </a:rPr>
              <a:t>the causally related  messages </a:t>
            </a:r>
            <a:r>
              <a:rPr sz="2200" i="1" spc="5" dirty="0">
                <a:latin typeface="Arial"/>
                <a:cs typeface="Arial"/>
              </a:rPr>
              <a:t>C</a:t>
            </a:r>
            <a:r>
              <a:rPr sz="2100" i="1" spc="7" baseline="-21825" dirty="0">
                <a:latin typeface="Arial"/>
                <a:cs typeface="Arial"/>
              </a:rPr>
              <a:t>1 </a:t>
            </a:r>
            <a:r>
              <a:rPr sz="2200" dirty="0">
                <a:latin typeface="Arial"/>
                <a:cs typeface="Arial"/>
              </a:rPr>
              <a:t>and</a:t>
            </a:r>
            <a:r>
              <a:rPr sz="2200" spc="-254" dirty="0">
                <a:latin typeface="Arial"/>
                <a:cs typeface="Arial"/>
              </a:rPr>
              <a:t> </a:t>
            </a:r>
            <a:r>
              <a:rPr sz="2200" i="1" spc="5" dirty="0">
                <a:latin typeface="Arial"/>
                <a:cs typeface="Arial"/>
              </a:rPr>
              <a:t>C</a:t>
            </a:r>
            <a:r>
              <a:rPr sz="2100" i="1" spc="7" baseline="-21825" dirty="0">
                <a:latin typeface="Arial"/>
                <a:cs typeface="Arial"/>
              </a:rPr>
              <a:t>3</a:t>
            </a:r>
            <a:endParaRPr sz="2100" baseline="-21825">
              <a:latin typeface="Arial"/>
              <a:cs typeface="Arial"/>
            </a:endParaRPr>
          </a:p>
          <a:p>
            <a:pPr marL="295275">
              <a:lnSpc>
                <a:spcPct val="100000"/>
              </a:lnSpc>
              <a:spcBef>
                <a:spcPts val="15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and</a:t>
            </a:r>
            <a:endParaRPr sz="2200">
              <a:latin typeface="Arial"/>
              <a:cs typeface="Arial"/>
            </a:endParaRPr>
          </a:p>
          <a:p>
            <a:pPr marL="217170" marR="302260" indent="-204470">
              <a:lnSpc>
                <a:spcPct val="100000"/>
              </a:lnSpc>
              <a:spcBef>
                <a:spcPts val="5"/>
              </a:spcBef>
              <a:buChar char="•"/>
              <a:tabLst>
                <a:tab pos="217804" algn="l"/>
              </a:tabLst>
            </a:pPr>
            <a:r>
              <a:rPr sz="2200" spc="-5" dirty="0">
                <a:latin typeface="Arial"/>
                <a:cs typeface="Arial"/>
              </a:rPr>
              <a:t>the otherwise arbitrary  delivery ordering of  messages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6615" y="1399032"/>
            <a:ext cx="6346190" cy="6029960"/>
          </a:xfrm>
          <a:custGeom>
            <a:avLst/>
            <a:gdLst/>
            <a:ahLst/>
            <a:cxnLst/>
            <a:rect l="l" t="t" r="r" b="b"/>
            <a:pathLst>
              <a:path w="6346190" h="6029959">
                <a:moveTo>
                  <a:pt x="0" y="0"/>
                </a:moveTo>
                <a:lnTo>
                  <a:pt x="0" y="6029706"/>
                </a:lnTo>
                <a:lnTo>
                  <a:pt x="6345936" y="6029706"/>
                </a:lnTo>
                <a:lnTo>
                  <a:pt x="6345936" y="0"/>
                </a:lnTo>
                <a:lnTo>
                  <a:pt x="0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615" y="1399032"/>
            <a:ext cx="6346825" cy="6029960"/>
          </a:xfrm>
          <a:custGeom>
            <a:avLst/>
            <a:gdLst/>
            <a:ahLst/>
            <a:cxnLst/>
            <a:rect l="l" t="t" r="r" b="b"/>
            <a:pathLst>
              <a:path w="6346825" h="6029959">
                <a:moveTo>
                  <a:pt x="0" y="0"/>
                </a:moveTo>
                <a:lnTo>
                  <a:pt x="0" y="6029706"/>
                </a:lnTo>
                <a:lnTo>
                  <a:pt x="6346697" y="6029706"/>
                </a:lnTo>
                <a:lnTo>
                  <a:pt x="6346697" y="0"/>
                </a:lnTo>
                <a:lnTo>
                  <a:pt x="0" y="0"/>
                </a:lnTo>
                <a:close/>
              </a:path>
            </a:pathLst>
          </a:custGeom>
          <a:ln w="1049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26602" y="1879372"/>
            <a:ext cx="113750" cy="2036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38040" y="3685328"/>
            <a:ext cx="77160" cy="3560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4160" y="3252494"/>
            <a:ext cx="114535" cy="2295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38040" y="5975150"/>
            <a:ext cx="77160" cy="3560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4164" y="5287811"/>
            <a:ext cx="100813" cy="2295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58029" y="1625364"/>
            <a:ext cx="0" cy="2136775"/>
          </a:xfrm>
          <a:custGeom>
            <a:avLst/>
            <a:gdLst/>
            <a:ahLst/>
            <a:cxnLst/>
            <a:rect l="l" t="t" r="r" b="b"/>
            <a:pathLst>
              <a:path h="2136775">
                <a:moveTo>
                  <a:pt x="0" y="0"/>
                </a:moveTo>
                <a:lnTo>
                  <a:pt x="0" y="2136629"/>
                </a:lnTo>
              </a:path>
            </a:pathLst>
          </a:custGeom>
          <a:ln w="25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58029" y="3864102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291"/>
                </a:lnTo>
              </a:path>
            </a:pathLst>
          </a:custGeom>
          <a:ln w="25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58029" y="4041647"/>
            <a:ext cx="0" cy="77470"/>
          </a:xfrm>
          <a:custGeom>
            <a:avLst/>
            <a:gdLst/>
            <a:ahLst/>
            <a:cxnLst/>
            <a:rect l="l" t="t" r="r" b="b"/>
            <a:pathLst>
              <a:path h="77470">
                <a:moveTo>
                  <a:pt x="0" y="0"/>
                </a:moveTo>
                <a:lnTo>
                  <a:pt x="0" y="76962"/>
                </a:lnTo>
              </a:path>
            </a:pathLst>
          </a:custGeom>
          <a:ln w="25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58029" y="4245102"/>
            <a:ext cx="0" cy="1577340"/>
          </a:xfrm>
          <a:custGeom>
            <a:avLst/>
            <a:gdLst/>
            <a:ahLst/>
            <a:cxnLst/>
            <a:rect l="l" t="t" r="r" b="b"/>
            <a:pathLst>
              <a:path h="1577339">
                <a:moveTo>
                  <a:pt x="0" y="0"/>
                </a:moveTo>
                <a:lnTo>
                  <a:pt x="0" y="1577339"/>
                </a:lnTo>
              </a:path>
            </a:pathLst>
          </a:custGeom>
          <a:ln w="25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58029" y="5924550"/>
            <a:ext cx="0" cy="254635"/>
          </a:xfrm>
          <a:custGeom>
            <a:avLst/>
            <a:gdLst/>
            <a:ahLst/>
            <a:cxnLst/>
            <a:rect l="l" t="t" r="r" b="b"/>
            <a:pathLst>
              <a:path h="254635">
                <a:moveTo>
                  <a:pt x="0" y="0"/>
                </a:moveTo>
                <a:lnTo>
                  <a:pt x="0" y="254508"/>
                </a:lnTo>
              </a:path>
            </a:pathLst>
          </a:custGeom>
          <a:ln w="25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58029" y="6280403"/>
            <a:ext cx="0" cy="306070"/>
          </a:xfrm>
          <a:custGeom>
            <a:avLst/>
            <a:gdLst/>
            <a:ahLst/>
            <a:cxnLst/>
            <a:rect l="l" t="t" r="r" b="b"/>
            <a:pathLst>
              <a:path h="306070">
                <a:moveTo>
                  <a:pt x="0" y="0"/>
                </a:moveTo>
                <a:lnTo>
                  <a:pt x="0" y="305562"/>
                </a:lnTo>
              </a:path>
            </a:pathLst>
          </a:custGeom>
          <a:ln w="25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58029" y="6713219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4">
                <a:moveTo>
                  <a:pt x="0" y="0"/>
                </a:moveTo>
                <a:lnTo>
                  <a:pt x="0" y="279679"/>
                </a:lnTo>
              </a:path>
            </a:pathLst>
          </a:custGeom>
          <a:ln w="25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50858" y="1625364"/>
            <a:ext cx="0" cy="1781175"/>
          </a:xfrm>
          <a:custGeom>
            <a:avLst/>
            <a:gdLst/>
            <a:ahLst/>
            <a:cxnLst/>
            <a:rect l="l" t="t" r="r" b="b"/>
            <a:pathLst>
              <a:path h="1781175">
                <a:moveTo>
                  <a:pt x="0" y="0"/>
                </a:moveTo>
                <a:lnTo>
                  <a:pt x="0" y="1780775"/>
                </a:lnTo>
              </a:path>
            </a:pathLst>
          </a:custGeom>
          <a:ln w="25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50858" y="3507485"/>
            <a:ext cx="0" cy="534670"/>
          </a:xfrm>
          <a:custGeom>
            <a:avLst/>
            <a:gdLst/>
            <a:ahLst/>
            <a:cxnLst/>
            <a:rect l="l" t="t" r="r" b="b"/>
            <a:pathLst>
              <a:path h="534670">
                <a:moveTo>
                  <a:pt x="0" y="0"/>
                </a:moveTo>
                <a:lnTo>
                  <a:pt x="0" y="534162"/>
                </a:lnTo>
              </a:path>
            </a:pathLst>
          </a:custGeom>
          <a:ln w="25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50858" y="4143755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0"/>
                </a:moveTo>
                <a:lnTo>
                  <a:pt x="0" y="279653"/>
                </a:lnTo>
              </a:path>
            </a:pathLst>
          </a:custGeom>
          <a:ln w="25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50858" y="4525517"/>
            <a:ext cx="0" cy="916305"/>
          </a:xfrm>
          <a:custGeom>
            <a:avLst/>
            <a:gdLst/>
            <a:ahLst/>
            <a:cxnLst/>
            <a:rect l="l" t="t" r="r" b="b"/>
            <a:pathLst>
              <a:path h="916304">
                <a:moveTo>
                  <a:pt x="0" y="0"/>
                </a:moveTo>
                <a:lnTo>
                  <a:pt x="0" y="915923"/>
                </a:lnTo>
              </a:path>
            </a:pathLst>
          </a:custGeom>
          <a:ln w="25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50858" y="5542788"/>
            <a:ext cx="0" cy="534670"/>
          </a:xfrm>
          <a:custGeom>
            <a:avLst/>
            <a:gdLst/>
            <a:ahLst/>
            <a:cxnLst/>
            <a:rect l="l" t="t" r="r" b="b"/>
            <a:pathLst>
              <a:path h="534670">
                <a:moveTo>
                  <a:pt x="0" y="0"/>
                </a:moveTo>
                <a:lnTo>
                  <a:pt x="0" y="534162"/>
                </a:lnTo>
              </a:path>
            </a:pathLst>
          </a:custGeom>
          <a:ln w="25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50858" y="6204203"/>
            <a:ext cx="0" cy="458470"/>
          </a:xfrm>
          <a:custGeom>
            <a:avLst/>
            <a:gdLst/>
            <a:ahLst/>
            <a:cxnLst/>
            <a:rect l="l" t="t" r="r" b="b"/>
            <a:pathLst>
              <a:path h="458470">
                <a:moveTo>
                  <a:pt x="0" y="0"/>
                </a:moveTo>
                <a:lnTo>
                  <a:pt x="0" y="457962"/>
                </a:lnTo>
              </a:path>
            </a:pathLst>
          </a:custGeom>
          <a:ln w="25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50858" y="6764273"/>
            <a:ext cx="0" cy="229235"/>
          </a:xfrm>
          <a:custGeom>
            <a:avLst/>
            <a:gdLst/>
            <a:ahLst/>
            <a:cxnLst/>
            <a:rect l="l" t="t" r="r" b="b"/>
            <a:pathLst>
              <a:path h="229234">
                <a:moveTo>
                  <a:pt x="0" y="0"/>
                </a:moveTo>
                <a:lnTo>
                  <a:pt x="0" y="228625"/>
                </a:lnTo>
              </a:path>
            </a:pathLst>
          </a:custGeom>
          <a:ln w="25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39281" y="1625364"/>
            <a:ext cx="0" cy="1831339"/>
          </a:xfrm>
          <a:custGeom>
            <a:avLst/>
            <a:gdLst/>
            <a:ahLst/>
            <a:cxnLst/>
            <a:rect l="l" t="t" r="r" b="b"/>
            <a:pathLst>
              <a:path h="1831339">
                <a:moveTo>
                  <a:pt x="0" y="0"/>
                </a:moveTo>
                <a:lnTo>
                  <a:pt x="0" y="1831067"/>
                </a:lnTo>
              </a:path>
            </a:pathLst>
          </a:custGeom>
          <a:ln w="25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39281" y="3558540"/>
            <a:ext cx="0" cy="433070"/>
          </a:xfrm>
          <a:custGeom>
            <a:avLst/>
            <a:gdLst/>
            <a:ahLst/>
            <a:cxnLst/>
            <a:rect l="l" t="t" r="r" b="b"/>
            <a:pathLst>
              <a:path h="433070">
                <a:moveTo>
                  <a:pt x="0" y="0"/>
                </a:moveTo>
                <a:lnTo>
                  <a:pt x="0" y="432815"/>
                </a:lnTo>
              </a:path>
            </a:pathLst>
          </a:custGeom>
          <a:ln w="25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39281" y="4092702"/>
            <a:ext cx="0" cy="636270"/>
          </a:xfrm>
          <a:custGeom>
            <a:avLst/>
            <a:gdLst/>
            <a:ahLst/>
            <a:cxnLst/>
            <a:rect l="l" t="t" r="r" b="b"/>
            <a:pathLst>
              <a:path h="636270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25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39281" y="4830317"/>
            <a:ext cx="0" cy="661670"/>
          </a:xfrm>
          <a:custGeom>
            <a:avLst/>
            <a:gdLst/>
            <a:ahLst/>
            <a:cxnLst/>
            <a:rect l="l" t="t" r="r" b="b"/>
            <a:pathLst>
              <a:path h="661670">
                <a:moveTo>
                  <a:pt x="0" y="0"/>
                </a:moveTo>
                <a:lnTo>
                  <a:pt x="0" y="661415"/>
                </a:lnTo>
              </a:path>
            </a:pathLst>
          </a:custGeom>
          <a:ln w="25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39281" y="5618988"/>
            <a:ext cx="0" cy="687705"/>
          </a:xfrm>
          <a:custGeom>
            <a:avLst/>
            <a:gdLst/>
            <a:ahLst/>
            <a:cxnLst/>
            <a:rect l="l" t="t" r="r" b="b"/>
            <a:pathLst>
              <a:path h="687704">
                <a:moveTo>
                  <a:pt x="0" y="0"/>
                </a:moveTo>
                <a:lnTo>
                  <a:pt x="0" y="687324"/>
                </a:lnTo>
              </a:path>
            </a:pathLst>
          </a:custGeom>
          <a:ln w="25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39281" y="6407658"/>
            <a:ext cx="0" cy="356870"/>
          </a:xfrm>
          <a:custGeom>
            <a:avLst/>
            <a:gdLst/>
            <a:ahLst/>
            <a:cxnLst/>
            <a:rect l="l" t="t" r="r" b="b"/>
            <a:pathLst>
              <a:path h="356870">
                <a:moveTo>
                  <a:pt x="0" y="0"/>
                </a:moveTo>
                <a:lnTo>
                  <a:pt x="0" y="356615"/>
                </a:lnTo>
              </a:path>
            </a:pathLst>
          </a:custGeom>
          <a:ln w="25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39281" y="6890766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4">
                <a:moveTo>
                  <a:pt x="0" y="0"/>
                </a:moveTo>
                <a:lnTo>
                  <a:pt x="0" y="102133"/>
                </a:lnTo>
              </a:path>
            </a:pathLst>
          </a:custGeom>
          <a:ln w="25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75992" y="3253006"/>
            <a:ext cx="2382520" cy="585470"/>
          </a:xfrm>
          <a:custGeom>
            <a:avLst/>
            <a:gdLst/>
            <a:ahLst/>
            <a:cxnLst/>
            <a:rect l="l" t="t" r="r" b="b"/>
            <a:pathLst>
              <a:path w="2382520" h="585470">
                <a:moveTo>
                  <a:pt x="2382024" y="585215"/>
                </a:moveTo>
                <a:lnTo>
                  <a:pt x="0" y="0"/>
                </a:lnTo>
              </a:path>
            </a:pathLst>
          </a:custGeom>
          <a:ln w="25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76004" y="3253006"/>
            <a:ext cx="4789805" cy="254635"/>
          </a:xfrm>
          <a:custGeom>
            <a:avLst/>
            <a:gdLst/>
            <a:ahLst/>
            <a:cxnLst/>
            <a:rect l="l" t="t" r="r" b="b"/>
            <a:pathLst>
              <a:path w="4789805" h="254635">
                <a:moveTo>
                  <a:pt x="4789183" y="254507"/>
                </a:moveTo>
                <a:lnTo>
                  <a:pt x="0" y="0"/>
                </a:lnTo>
              </a:path>
            </a:pathLst>
          </a:custGeom>
          <a:ln w="254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76004" y="3813076"/>
            <a:ext cx="2382520" cy="178435"/>
          </a:xfrm>
          <a:custGeom>
            <a:avLst/>
            <a:gdLst/>
            <a:ahLst/>
            <a:cxnLst/>
            <a:rect l="l" t="t" r="r" b="b"/>
            <a:pathLst>
              <a:path w="2382520" h="178435">
                <a:moveTo>
                  <a:pt x="0" y="0"/>
                </a:moveTo>
                <a:lnTo>
                  <a:pt x="2386774" y="177952"/>
                </a:lnTo>
              </a:path>
            </a:pathLst>
          </a:custGeom>
          <a:ln w="254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76004" y="3813076"/>
            <a:ext cx="4789805" cy="992505"/>
          </a:xfrm>
          <a:custGeom>
            <a:avLst/>
            <a:gdLst/>
            <a:ahLst/>
            <a:cxnLst/>
            <a:rect l="l" t="t" r="r" b="b"/>
            <a:pathLst>
              <a:path w="4789805" h="992504">
                <a:moveTo>
                  <a:pt x="0" y="0"/>
                </a:moveTo>
                <a:lnTo>
                  <a:pt x="4798733" y="990142"/>
                </a:lnTo>
              </a:path>
            </a:pathLst>
          </a:custGeom>
          <a:ln w="254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76004" y="3685823"/>
            <a:ext cx="4763770" cy="788670"/>
          </a:xfrm>
          <a:custGeom>
            <a:avLst/>
            <a:gdLst/>
            <a:ahLst/>
            <a:cxnLst/>
            <a:rect l="l" t="t" r="r" b="b"/>
            <a:pathLst>
              <a:path w="4763770" h="788670">
                <a:moveTo>
                  <a:pt x="0" y="788669"/>
                </a:moveTo>
                <a:lnTo>
                  <a:pt x="4763276" y="0"/>
                </a:lnTo>
              </a:path>
            </a:pathLst>
          </a:custGeom>
          <a:ln w="254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32882" y="3685823"/>
            <a:ext cx="2406650" cy="483234"/>
          </a:xfrm>
          <a:custGeom>
            <a:avLst/>
            <a:gdLst/>
            <a:ahLst/>
            <a:cxnLst/>
            <a:rect l="l" t="t" r="r" b="b"/>
            <a:pathLst>
              <a:path w="2406650" h="483235">
                <a:moveTo>
                  <a:pt x="0" y="483107"/>
                </a:moveTo>
                <a:lnTo>
                  <a:pt x="2406410" y="0"/>
                </a:lnTo>
              </a:path>
            </a:pathLst>
          </a:custGeom>
          <a:ln w="254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891663" y="3597129"/>
            <a:ext cx="1993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i="1" spc="-60" dirty="0">
                <a:latin typeface="Arial"/>
                <a:cs typeface="Arial"/>
              </a:rPr>
              <a:t>F</a:t>
            </a:r>
            <a:r>
              <a:rPr sz="1800" baseline="-18518" dirty="0">
                <a:latin typeface="Arial"/>
                <a:cs typeface="Arial"/>
              </a:rPr>
              <a:t>3</a:t>
            </a:r>
            <a:endParaRPr sz="1800" baseline="-18518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46817" y="3113726"/>
            <a:ext cx="22415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latin typeface="Arial"/>
                <a:cs typeface="Arial"/>
              </a:rPr>
              <a:t>F</a:t>
            </a:r>
            <a:r>
              <a:rPr sz="1800" baseline="-18518" dirty="0">
                <a:latin typeface="Arial"/>
                <a:cs typeface="Arial"/>
              </a:rPr>
              <a:t>1</a:t>
            </a:r>
            <a:endParaRPr sz="1800" baseline="-18518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46817" y="3673034"/>
            <a:ext cx="22415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latin typeface="Arial"/>
                <a:cs typeface="Arial"/>
              </a:rPr>
              <a:t>F</a:t>
            </a:r>
            <a:r>
              <a:rPr sz="1800" baseline="-18518" dirty="0">
                <a:latin typeface="Arial"/>
                <a:cs typeface="Arial"/>
              </a:rPr>
              <a:t>2</a:t>
            </a:r>
            <a:endParaRPr sz="1800" baseline="-18518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891663" y="1739373"/>
            <a:ext cx="1993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i="1" spc="-60" dirty="0">
                <a:latin typeface="Arial"/>
                <a:cs typeface="Arial"/>
              </a:rPr>
              <a:t>T</a:t>
            </a:r>
            <a:r>
              <a:rPr sz="1800" baseline="-18518" dirty="0">
                <a:latin typeface="Arial"/>
                <a:cs typeface="Arial"/>
              </a:rPr>
              <a:t>2</a:t>
            </a:r>
            <a:endParaRPr sz="1800" baseline="-18518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50858" y="1676406"/>
            <a:ext cx="2432685" cy="687070"/>
          </a:xfrm>
          <a:custGeom>
            <a:avLst/>
            <a:gdLst/>
            <a:ahLst/>
            <a:cxnLst/>
            <a:rect l="l" t="t" r="r" b="b"/>
            <a:pathLst>
              <a:path w="2432685" h="687069">
                <a:moveTo>
                  <a:pt x="0" y="0"/>
                </a:moveTo>
                <a:lnTo>
                  <a:pt x="2437168" y="685190"/>
                </a:lnTo>
              </a:path>
            </a:pathLst>
          </a:custGeom>
          <a:ln w="25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50858" y="1676406"/>
            <a:ext cx="4788535" cy="814069"/>
          </a:xfrm>
          <a:custGeom>
            <a:avLst/>
            <a:gdLst/>
            <a:ahLst/>
            <a:cxnLst/>
            <a:rect l="l" t="t" r="r" b="b"/>
            <a:pathLst>
              <a:path w="4788535" h="814069">
                <a:moveTo>
                  <a:pt x="0" y="0"/>
                </a:moveTo>
                <a:lnTo>
                  <a:pt x="4797971" y="812190"/>
                </a:lnTo>
              </a:path>
            </a:pathLst>
          </a:custGeom>
          <a:ln w="254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46817" y="1536386"/>
            <a:ext cx="22415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latin typeface="Arial"/>
                <a:cs typeface="Arial"/>
              </a:rPr>
              <a:t>T</a:t>
            </a:r>
            <a:r>
              <a:rPr sz="1800" baseline="-18518" dirty="0">
                <a:latin typeface="Arial"/>
                <a:cs typeface="Arial"/>
              </a:rPr>
              <a:t>1</a:t>
            </a:r>
            <a:endParaRPr sz="1800" baseline="-18518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74655" y="7005260"/>
            <a:ext cx="2501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spc="130" dirty="0">
                <a:latin typeface="Arial"/>
                <a:cs typeface="Arial"/>
              </a:rPr>
              <a:t>P</a:t>
            </a:r>
            <a:r>
              <a:rPr sz="1800" baseline="-18518" dirty="0">
                <a:latin typeface="Arial"/>
                <a:cs typeface="Arial"/>
              </a:rPr>
              <a:t>1</a:t>
            </a:r>
            <a:endParaRPr sz="1800" baseline="-18518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281813" y="7005260"/>
            <a:ext cx="22415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spc="-75" dirty="0">
                <a:latin typeface="Arial"/>
                <a:cs typeface="Arial"/>
              </a:rPr>
              <a:t>P</a:t>
            </a:r>
            <a:r>
              <a:rPr sz="1800" baseline="-18518" dirty="0">
                <a:latin typeface="Arial"/>
                <a:cs typeface="Arial"/>
              </a:rPr>
              <a:t>2</a:t>
            </a:r>
            <a:endParaRPr sz="1800" baseline="-18518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63825" y="7005260"/>
            <a:ext cx="24955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spc="125" dirty="0">
                <a:latin typeface="Arial"/>
                <a:cs typeface="Arial"/>
              </a:rPr>
              <a:t>P</a:t>
            </a:r>
            <a:r>
              <a:rPr sz="1800" baseline="-18518" dirty="0">
                <a:latin typeface="Arial"/>
                <a:cs typeface="Arial"/>
              </a:rPr>
              <a:t>3</a:t>
            </a:r>
            <a:endParaRPr sz="1800" baseline="-18518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332882" y="1879859"/>
            <a:ext cx="2406650" cy="280035"/>
          </a:xfrm>
          <a:custGeom>
            <a:avLst/>
            <a:gdLst/>
            <a:ahLst/>
            <a:cxnLst/>
            <a:rect l="l" t="t" r="r" b="b"/>
            <a:pathLst>
              <a:path w="2406650" h="280035">
                <a:moveTo>
                  <a:pt x="0" y="279653"/>
                </a:moveTo>
                <a:lnTo>
                  <a:pt x="2406410" y="0"/>
                </a:lnTo>
              </a:path>
            </a:pathLst>
          </a:custGeom>
          <a:ln w="254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76004" y="1879859"/>
            <a:ext cx="4763770" cy="50800"/>
          </a:xfrm>
          <a:custGeom>
            <a:avLst/>
            <a:gdLst/>
            <a:ahLst/>
            <a:cxnLst/>
            <a:rect l="l" t="t" r="r" b="b"/>
            <a:pathLst>
              <a:path w="4763770" h="50800">
                <a:moveTo>
                  <a:pt x="0" y="50290"/>
                </a:moveTo>
                <a:lnTo>
                  <a:pt x="4763276" y="0"/>
                </a:lnTo>
              </a:path>
            </a:pathLst>
          </a:custGeom>
          <a:ln w="254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00064" y="2133101"/>
            <a:ext cx="126734" cy="1274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81328" y="2286264"/>
            <a:ext cx="152641" cy="1526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688487" y="2438663"/>
            <a:ext cx="126734" cy="1274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00569" y="4041647"/>
            <a:ext cx="127000" cy="102235"/>
          </a:xfrm>
          <a:custGeom>
            <a:avLst/>
            <a:gdLst/>
            <a:ahLst/>
            <a:cxnLst/>
            <a:rect l="l" t="t" r="r" b="b"/>
            <a:pathLst>
              <a:path w="127000" h="102235">
                <a:moveTo>
                  <a:pt x="0" y="0"/>
                </a:moveTo>
                <a:lnTo>
                  <a:pt x="0" y="102108"/>
                </a:lnTo>
                <a:lnTo>
                  <a:pt x="126492" y="102108"/>
                </a:lnTo>
                <a:lnTo>
                  <a:pt x="12649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12759" y="4053841"/>
            <a:ext cx="127000" cy="102235"/>
          </a:xfrm>
          <a:custGeom>
            <a:avLst/>
            <a:gdLst/>
            <a:ahLst/>
            <a:cxnLst/>
            <a:rect l="l" t="t" r="r" b="b"/>
            <a:pathLst>
              <a:path w="127000" h="102235">
                <a:moveTo>
                  <a:pt x="126492" y="0"/>
                </a:moveTo>
                <a:lnTo>
                  <a:pt x="0" y="0"/>
                </a:lnTo>
                <a:lnTo>
                  <a:pt x="0" y="102108"/>
                </a:lnTo>
                <a:lnTo>
                  <a:pt x="126492" y="102108"/>
                </a:lnTo>
                <a:lnTo>
                  <a:pt x="126492" y="0"/>
                </a:lnTo>
                <a:close/>
              </a:path>
            </a:pathLst>
          </a:custGeom>
          <a:ln w="253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131987" y="5072159"/>
            <a:ext cx="101564" cy="15261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195723" y="4398267"/>
            <a:ext cx="0" cy="687070"/>
          </a:xfrm>
          <a:custGeom>
            <a:avLst/>
            <a:gdLst/>
            <a:ahLst/>
            <a:cxnLst/>
            <a:rect l="l" t="t" r="r" b="b"/>
            <a:pathLst>
              <a:path h="687070">
                <a:moveTo>
                  <a:pt x="0" y="0"/>
                </a:moveTo>
                <a:lnTo>
                  <a:pt x="0" y="685190"/>
                </a:lnTo>
              </a:path>
            </a:pathLst>
          </a:custGeom>
          <a:ln w="25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6245993" y="4665158"/>
            <a:ext cx="4654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Time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281328" y="2107955"/>
            <a:ext cx="152641" cy="15264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663340" y="2006611"/>
            <a:ext cx="151881" cy="15264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00569" y="4423409"/>
            <a:ext cx="127000" cy="102235"/>
          </a:xfrm>
          <a:custGeom>
            <a:avLst/>
            <a:gdLst/>
            <a:ahLst/>
            <a:cxnLst/>
            <a:rect l="l" t="t" r="r" b="b"/>
            <a:pathLst>
              <a:path w="127000" h="102235">
                <a:moveTo>
                  <a:pt x="0" y="0"/>
                </a:moveTo>
                <a:lnTo>
                  <a:pt x="0" y="102108"/>
                </a:lnTo>
                <a:lnTo>
                  <a:pt x="126492" y="102108"/>
                </a:lnTo>
                <a:lnTo>
                  <a:pt x="126492" y="0"/>
                </a:lnTo>
                <a:lnTo>
                  <a:pt x="0" y="0"/>
                </a:lnTo>
                <a:close/>
              </a:path>
            </a:pathLst>
          </a:custGeom>
          <a:solidFill>
            <a:srgbClr val="CF9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12759" y="4435616"/>
            <a:ext cx="127000" cy="102235"/>
          </a:xfrm>
          <a:custGeom>
            <a:avLst/>
            <a:gdLst/>
            <a:ahLst/>
            <a:cxnLst/>
            <a:rect l="l" t="t" r="r" b="b"/>
            <a:pathLst>
              <a:path w="127000" h="102235">
                <a:moveTo>
                  <a:pt x="126492" y="0"/>
                </a:moveTo>
                <a:lnTo>
                  <a:pt x="0" y="0"/>
                </a:lnTo>
                <a:lnTo>
                  <a:pt x="0" y="102108"/>
                </a:lnTo>
                <a:lnTo>
                  <a:pt x="126492" y="102108"/>
                </a:lnTo>
                <a:lnTo>
                  <a:pt x="126492" y="0"/>
                </a:lnTo>
                <a:close/>
              </a:path>
            </a:pathLst>
          </a:custGeom>
          <a:ln w="25398">
            <a:solidFill>
              <a:srgbClr val="CF92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688977" y="3991355"/>
            <a:ext cx="127000" cy="101600"/>
          </a:xfrm>
          <a:custGeom>
            <a:avLst/>
            <a:gdLst/>
            <a:ahLst/>
            <a:cxnLst/>
            <a:rect l="l" t="t" r="r" b="b"/>
            <a:pathLst>
              <a:path w="127000" h="101600">
                <a:moveTo>
                  <a:pt x="0" y="0"/>
                </a:moveTo>
                <a:lnTo>
                  <a:pt x="0" y="101346"/>
                </a:lnTo>
                <a:lnTo>
                  <a:pt x="126491" y="101346"/>
                </a:lnTo>
                <a:lnTo>
                  <a:pt x="126491" y="0"/>
                </a:lnTo>
                <a:lnTo>
                  <a:pt x="0" y="0"/>
                </a:lnTo>
                <a:close/>
              </a:path>
            </a:pathLst>
          </a:custGeom>
          <a:solidFill>
            <a:srgbClr val="CF9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701182" y="4003550"/>
            <a:ext cx="127000" cy="102235"/>
          </a:xfrm>
          <a:custGeom>
            <a:avLst/>
            <a:gdLst/>
            <a:ahLst/>
            <a:cxnLst/>
            <a:rect l="l" t="t" r="r" b="b"/>
            <a:pathLst>
              <a:path w="127000" h="102235">
                <a:moveTo>
                  <a:pt x="126492" y="0"/>
                </a:moveTo>
                <a:lnTo>
                  <a:pt x="0" y="0"/>
                </a:lnTo>
                <a:lnTo>
                  <a:pt x="0" y="102108"/>
                </a:lnTo>
                <a:lnTo>
                  <a:pt x="126492" y="102108"/>
                </a:lnTo>
                <a:lnTo>
                  <a:pt x="126492" y="0"/>
                </a:lnTo>
                <a:close/>
              </a:path>
            </a:pathLst>
          </a:custGeom>
          <a:ln w="25398">
            <a:solidFill>
              <a:srgbClr val="CF92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06965" y="4118609"/>
            <a:ext cx="101600" cy="127000"/>
          </a:xfrm>
          <a:custGeom>
            <a:avLst/>
            <a:gdLst/>
            <a:ahLst/>
            <a:cxnLst/>
            <a:rect l="l" t="t" r="r" b="b"/>
            <a:pathLst>
              <a:path w="101600" h="127000">
                <a:moveTo>
                  <a:pt x="0" y="0"/>
                </a:moveTo>
                <a:lnTo>
                  <a:pt x="0" y="126491"/>
                </a:lnTo>
                <a:lnTo>
                  <a:pt x="101346" y="126491"/>
                </a:lnTo>
                <a:lnTo>
                  <a:pt x="101346" y="0"/>
                </a:lnTo>
                <a:lnTo>
                  <a:pt x="0" y="0"/>
                </a:lnTo>
                <a:close/>
              </a:path>
            </a:pathLst>
          </a:custGeom>
          <a:solidFill>
            <a:srgbClr val="CF9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19167" y="4130804"/>
            <a:ext cx="102235" cy="127635"/>
          </a:xfrm>
          <a:custGeom>
            <a:avLst/>
            <a:gdLst/>
            <a:ahLst/>
            <a:cxnLst/>
            <a:rect l="l" t="t" r="r" b="b"/>
            <a:pathLst>
              <a:path w="102235" h="127635">
                <a:moveTo>
                  <a:pt x="102108" y="0"/>
                </a:moveTo>
                <a:lnTo>
                  <a:pt x="0" y="0"/>
                </a:lnTo>
                <a:lnTo>
                  <a:pt x="0" y="127253"/>
                </a:lnTo>
                <a:lnTo>
                  <a:pt x="102108" y="127253"/>
                </a:lnTo>
                <a:lnTo>
                  <a:pt x="102108" y="0"/>
                </a:lnTo>
                <a:close/>
              </a:path>
            </a:pathLst>
          </a:custGeom>
          <a:ln w="25376">
            <a:solidFill>
              <a:srgbClr val="CF92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61703" y="1930150"/>
            <a:ext cx="100965" cy="241935"/>
          </a:xfrm>
          <a:custGeom>
            <a:avLst/>
            <a:gdLst/>
            <a:ahLst/>
            <a:cxnLst/>
            <a:rect l="l" t="t" r="r" b="b"/>
            <a:pathLst>
              <a:path w="100965" h="241935">
                <a:moveTo>
                  <a:pt x="0" y="0"/>
                </a:moveTo>
                <a:lnTo>
                  <a:pt x="3594" y="63696"/>
                </a:lnTo>
                <a:lnTo>
                  <a:pt x="13743" y="120970"/>
                </a:lnTo>
                <a:lnTo>
                  <a:pt x="29490" y="169584"/>
                </a:lnTo>
                <a:lnTo>
                  <a:pt x="49883" y="207298"/>
                </a:lnTo>
                <a:lnTo>
                  <a:pt x="73967" y="231874"/>
                </a:lnTo>
                <a:lnTo>
                  <a:pt x="100787" y="241071"/>
                </a:lnTo>
              </a:path>
            </a:pathLst>
          </a:custGeom>
          <a:ln w="253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61703" y="1688596"/>
            <a:ext cx="100965" cy="241935"/>
          </a:xfrm>
          <a:custGeom>
            <a:avLst/>
            <a:gdLst/>
            <a:ahLst/>
            <a:cxnLst/>
            <a:rect l="l" t="t" r="r" b="b"/>
            <a:pathLst>
              <a:path w="100965" h="241935">
                <a:moveTo>
                  <a:pt x="100586" y="0"/>
                </a:moveTo>
                <a:lnTo>
                  <a:pt x="49784" y="33840"/>
                </a:lnTo>
                <a:lnTo>
                  <a:pt x="29432" y="71629"/>
                </a:lnTo>
                <a:lnTo>
                  <a:pt x="13715" y="120340"/>
                </a:lnTo>
                <a:lnTo>
                  <a:pt x="3587" y="177729"/>
                </a:lnTo>
                <a:lnTo>
                  <a:pt x="0" y="241553"/>
                </a:lnTo>
              </a:path>
            </a:pathLst>
          </a:custGeom>
          <a:ln w="253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306965" y="3914394"/>
            <a:ext cx="101600" cy="127635"/>
          </a:xfrm>
          <a:custGeom>
            <a:avLst/>
            <a:gdLst/>
            <a:ahLst/>
            <a:cxnLst/>
            <a:rect l="l" t="t" r="r" b="b"/>
            <a:pathLst>
              <a:path w="101600" h="127635">
                <a:moveTo>
                  <a:pt x="0" y="0"/>
                </a:moveTo>
                <a:lnTo>
                  <a:pt x="0" y="127253"/>
                </a:lnTo>
                <a:lnTo>
                  <a:pt x="101346" y="127253"/>
                </a:lnTo>
                <a:lnTo>
                  <a:pt x="1013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319167" y="3926587"/>
            <a:ext cx="102235" cy="128270"/>
          </a:xfrm>
          <a:custGeom>
            <a:avLst/>
            <a:gdLst/>
            <a:ahLst/>
            <a:cxnLst/>
            <a:rect l="l" t="t" r="r" b="b"/>
            <a:pathLst>
              <a:path w="102235" h="128270">
                <a:moveTo>
                  <a:pt x="102108" y="0"/>
                </a:moveTo>
                <a:lnTo>
                  <a:pt x="0" y="0"/>
                </a:lnTo>
                <a:lnTo>
                  <a:pt x="0" y="128017"/>
                </a:lnTo>
                <a:lnTo>
                  <a:pt x="102108" y="128017"/>
                </a:lnTo>
                <a:lnTo>
                  <a:pt x="102108" y="0"/>
                </a:lnTo>
                <a:close/>
              </a:path>
            </a:pathLst>
          </a:custGeom>
          <a:ln w="253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688977" y="4728971"/>
            <a:ext cx="127000" cy="101600"/>
          </a:xfrm>
          <a:custGeom>
            <a:avLst/>
            <a:gdLst/>
            <a:ahLst/>
            <a:cxnLst/>
            <a:rect l="l" t="t" r="r" b="b"/>
            <a:pathLst>
              <a:path w="127000" h="101600">
                <a:moveTo>
                  <a:pt x="0" y="0"/>
                </a:moveTo>
                <a:lnTo>
                  <a:pt x="0" y="101346"/>
                </a:lnTo>
                <a:lnTo>
                  <a:pt x="126491" y="101346"/>
                </a:lnTo>
                <a:lnTo>
                  <a:pt x="12649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701182" y="4741178"/>
            <a:ext cx="127000" cy="102235"/>
          </a:xfrm>
          <a:custGeom>
            <a:avLst/>
            <a:gdLst/>
            <a:ahLst/>
            <a:cxnLst/>
            <a:rect l="l" t="t" r="r" b="b"/>
            <a:pathLst>
              <a:path w="127000" h="102235">
                <a:moveTo>
                  <a:pt x="126492" y="0"/>
                </a:moveTo>
                <a:lnTo>
                  <a:pt x="0" y="0"/>
                </a:lnTo>
                <a:lnTo>
                  <a:pt x="0" y="102108"/>
                </a:lnTo>
                <a:lnTo>
                  <a:pt x="126492" y="102108"/>
                </a:lnTo>
                <a:lnTo>
                  <a:pt x="126492" y="0"/>
                </a:lnTo>
                <a:close/>
              </a:path>
            </a:pathLst>
          </a:custGeom>
          <a:ln w="253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74166" y="3812558"/>
            <a:ext cx="100807" cy="2547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00064" y="1853448"/>
            <a:ext cx="151880" cy="1534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50858" y="5288294"/>
            <a:ext cx="2407285" cy="585470"/>
          </a:xfrm>
          <a:custGeom>
            <a:avLst/>
            <a:gdLst/>
            <a:ahLst/>
            <a:cxnLst/>
            <a:rect l="l" t="t" r="r" b="b"/>
            <a:pathLst>
              <a:path w="2407285" h="585470">
                <a:moveTo>
                  <a:pt x="2407171" y="585215"/>
                </a:moveTo>
                <a:lnTo>
                  <a:pt x="0" y="0"/>
                </a:lnTo>
              </a:path>
            </a:pathLst>
          </a:custGeom>
          <a:ln w="25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76017" y="5288294"/>
            <a:ext cx="4814570" cy="280035"/>
          </a:xfrm>
          <a:custGeom>
            <a:avLst/>
            <a:gdLst/>
            <a:ahLst/>
            <a:cxnLst/>
            <a:rect l="l" t="t" r="r" b="b"/>
            <a:pathLst>
              <a:path w="4814570" h="280035">
                <a:moveTo>
                  <a:pt x="4814330" y="279653"/>
                </a:moveTo>
                <a:lnTo>
                  <a:pt x="0" y="0"/>
                </a:lnTo>
              </a:path>
            </a:pathLst>
          </a:custGeom>
          <a:ln w="254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76017" y="5848364"/>
            <a:ext cx="2382520" cy="788670"/>
          </a:xfrm>
          <a:custGeom>
            <a:avLst/>
            <a:gdLst/>
            <a:ahLst/>
            <a:cxnLst/>
            <a:rect l="l" t="t" r="r" b="b"/>
            <a:pathLst>
              <a:path w="2382520" h="788670">
                <a:moveTo>
                  <a:pt x="0" y="0"/>
                </a:moveTo>
                <a:lnTo>
                  <a:pt x="2386774" y="787095"/>
                </a:lnTo>
              </a:path>
            </a:pathLst>
          </a:custGeom>
          <a:ln w="25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50870" y="5848364"/>
            <a:ext cx="4814570" cy="992505"/>
          </a:xfrm>
          <a:custGeom>
            <a:avLst/>
            <a:gdLst/>
            <a:ahLst/>
            <a:cxnLst/>
            <a:rect l="l" t="t" r="r" b="b"/>
            <a:pathLst>
              <a:path w="4814570" h="992504">
                <a:moveTo>
                  <a:pt x="0" y="0"/>
                </a:moveTo>
                <a:lnTo>
                  <a:pt x="4823929" y="990142"/>
                </a:lnTo>
              </a:path>
            </a:pathLst>
          </a:custGeom>
          <a:ln w="254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76017" y="5975618"/>
            <a:ext cx="4763770" cy="737870"/>
          </a:xfrm>
          <a:custGeom>
            <a:avLst/>
            <a:gdLst/>
            <a:ahLst/>
            <a:cxnLst/>
            <a:rect l="l" t="t" r="r" b="b"/>
            <a:pathLst>
              <a:path w="4763770" h="737870">
                <a:moveTo>
                  <a:pt x="0" y="737615"/>
                </a:moveTo>
                <a:lnTo>
                  <a:pt x="4763276" y="0"/>
                </a:lnTo>
              </a:path>
            </a:pathLst>
          </a:custGeom>
          <a:ln w="254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358042" y="5975618"/>
            <a:ext cx="2381885" cy="228600"/>
          </a:xfrm>
          <a:custGeom>
            <a:avLst/>
            <a:gdLst/>
            <a:ahLst/>
            <a:cxnLst/>
            <a:rect l="l" t="t" r="r" b="b"/>
            <a:pathLst>
              <a:path w="2381885" h="228600">
                <a:moveTo>
                  <a:pt x="0" y="228599"/>
                </a:moveTo>
                <a:lnTo>
                  <a:pt x="2381264" y="0"/>
                </a:lnTo>
              </a:path>
            </a:pathLst>
          </a:custGeom>
          <a:ln w="254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5916809" y="5886177"/>
            <a:ext cx="1416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018155" y="5962668"/>
            <a:ext cx="977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46817" y="5148266"/>
            <a:ext cx="2501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spc="40" dirty="0">
                <a:latin typeface="Arial"/>
                <a:cs typeface="Arial"/>
              </a:rPr>
              <a:t>C</a:t>
            </a:r>
            <a:r>
              <a:rPr sz="1800" baseline="-18518" dirty="0">
                <a:latin typeface="Arial"/>
                <a:cs typeface="Arial"/>
              </a:rPr>
              <a:t>1</a:t>
            </a:r>
            <a:endParaRPr sz="1800" baseline="-18518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46817" y="5708336"/>
            <a:ext cx="2501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spc="40" dirty="0">
                <a:latin typeface="Arial"/>
                <a:cs typeface="Arial"/>
              </a:rPr>
              <a:t>C</a:t>
            </a:r>
            <a:r>
              <a:rPr sz="1800" baseline="-18518" dirty="0">
                <a:latin typeface="Arial"/>
                <a:cs typeface="Arial"/>
              </a:rPr>
              <a:t>2</a:t>
            </a:r>
            <a:endParaRPr sz="1800" baseline="-18518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900569" y="6076950"/>
            <a:ext cx="127000" cy="127635"/>
          </a:xfrm>
          <a:custGeom>
            <a:avLst/>
            <a:gdLst/>
            <a:ahLst/>
            <a:cxnLst/>
            <a:rect l="l" t="t" r="r" b="b"/>
            <a:pathLst>
              <a:path w="127000" h="127635">
                <a:moveTo>
                  <a:pt x="0" y="0"/>
                </a:moveTo>
                <a:lnTo>
                  <a:pt x="0" y="127253"/>
                </a:lnTo>
                <a:lnTo>
                  <a:pt x="126492" y="127253"/>
                </a:lnTo>
                <a:lnTo>
                  <a:pt x="12649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12759" y="6089154"/>
            <a:ext cx="127000" cy="127635"/>
          </a:xfrm>
          <a:custGeom>
            <a:avLst/>
            <a:gdLst/>
            <a:ahLst/>
            <a:cxnLst/>
            <a:rect l="l" t="t" r="r" b="b"/>
            <a:pathLst>
              <a:path w="127000" h="127635">
                <a:moveTo>
                  <a:pt x="126492" y="0"/>
                </a:moveTo>
                <a:lnTo>
                  <a:pt x="0" y="0"/>
                </a:lnTo>
                <a:lnTo>
                  <a:pt x="0" y="127253"/>
                </a:lnTo>
                <a:lnTo>
                  <a:pt x="126492" y="127253"/>
                </a:lnTo>
                <a:lnTo>
                  <a:pt x="126492" y="0"/>
                </a:lnTo>
                <a:close/>
              </a:path>
            </a:pathLst>
          </a:custGeom>
          <a:ln w="25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00569" y="6662166"/>
            <a:ext cx="127000" cy="102235"/>
          </a:xfrm>
          <a:custGeom>
            <a:avLst/>
            <a:gdLst/>
            <a:ahLst/>
            <a:cxnLst/>
            <a:rect l="l" t="t" r="r" b="b"/>
            <a:pathLst>
              <a:path w="127000" h="102234">
                <a:moveTo>
                  <a:pt x="0" y="0"/>
                </a:moveTo>
                <a:lnTo>
                  <a:pt x="0" y="102107"/>
                </a:lnTo>
                <a:lnTo>
                  <a:pt x="126492" y="102107"/>
                </a:lnTo>
                <a:lnTo>
                  <a:pt x="126492" y="0"/>
                </a:lnTo>
                <a:lnTo>
                  <a:pt x="0" y="0"/>
                </a:lnTo>
                <a:close/>
              </a:path>
            </a:pathLst>
          </a:custGeom>
          <a:solidFill>
            <a:srgbClr val="CF9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12759" y="6674370"/>
            <a:ext cx="127000" cy="102235"/>
          </a:xfrm>
          <a:custGeom>
            <a:avLst/>
            <a:gdLst/>
            <a:ahLst/>
            <a:cxnLst/>
            <a:rect l="l" t="t" r="r" b="b"/>
            <a:pathLst>
              <a:path w="127000" h="102234">
                <a:moveTo>
                  <a:pt x="126492" y="0"/>
                </a:moveTo>
                <a:lnTo>
                  <a:pt x="0" y="0"/>
                </a:lnTo>
                <a:lnTo>
                  <a:pt x="0" y="102108"/>
                </a:lnTo>
                <a:lnTo>
                  <a:pt x="126492" y="102108"/>
                </a:lnTo>
                <a:lnTo>
                  <a:pt x="126492" y="0"/>
                </a:lnTo>
                <a:close/>
              </a:path>
            </a:pathLst>
          </a:custGeom>
          <a:ln w="25398">
            <a:solidFill>
              <a:srgbClr val="CF92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688977" y="6306311"/>
            <a:ext cx="127000" cy="101600"/>
          </a:xfrm>
          <a:custGeom>
            <a:avLst/>
            <a:gdLst/>
            <a:ahLst/>
            <a:cxnLst/>
            <a:rect l="l" t="t" r="r" b="b"/>
            <a:pathLst>
              <a:path w="127000" h="101600">
                <a:moveTo>
                  <a:pt x="0" y="0"/>
                </a:moveTo>
                <a:lnTo>
                  <a:pt x="0" y="101346"/>
                </a:lnTo>
                <a:lnTo>
                  <a:pt x="126491" y="101346"/>
                </a:lnTo>
                <a:lnTo>
                  <a:pt x="126491" y="0"/>
                </a:lnTo>
                <a:lnTo>
                  <a:pt x="0" y="0"/>
                </a:lnTo>
                <a:close/>
              </a:path>
            </a:pathLst>
          </a:custGeom>
          <a:solidFill>
            <a:srgbClr val="CF9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701182" y="6318517"/>
            <a:ext cx="127000" cy="102235"/>
          </a:xfrm>
          <a:custGeom>
            <a:avLst/>
            <a:gdLst/>
            <a:ahLst/>
            <a:cxnLst/>
            <a:rect l="l" t="t" r="r" b="b"/>
            <a:pathLst>
              <a:path w="127000" h="102235">
                <a:moveTo>
                  <a:pt x="126492" y="0"/>
                </a:moveTo>
                <a:lnTo>
                  <a:pt x="0" y="0"/>
                </a:lnTo>
                <a:lnTo>
                  <a:pt x="0" y="102108"/>
                </a:lnTo>
                <a:lnTo>
                  <a:pt x="126492" y="102108"/>
                </a:lnTo>
                <a:lnTo>
                  <a:pt x="126492" y="0"/>
                </a:lnTo>
                <a:close/>
              </a:path>
            </a:pathLst>
          </a:custGeom>
          <a:ln w="25398">
            <a:solidFill>
              <a:srgbClr val="CF92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306965" y="617905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0" y="0"/>
                </a:moveTo>
                <a:lnTo>
                  <a:pt x="0" y="101346"/>
                </a:lnTo>
                <a:lnTo>
                  <a:pt x="101346" y="101346"/>
                </a:lnTo>
                <a:lnTo>
                  <a:pt x="101346" y="0"/>
                </a:lnTo>
                <a:lnTo>
                  <a:pt x="0" y="0"/>
                </a:lnTo>
                <a:close/>
              </a:path>
            </a:pathLst>
          </a:custGeom>
          <a:solidFill>
            <a:srgbClr val="CF9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319167" y="6191263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102108" y="0"/>
                </a:moveTo>
                <a:lnTo>
                  <a:pt x="0" y="0"/>
                </a:lnTo>
                <a:lnTo>
                  <a:pt x="0" y="102108"/>
                </a:lnTo>
                <a:lnTo>
                  <a:pt x="102108" y="102108"/>
                </a:lnTo>
                <a:lnTo>
                  <a:pt x="102108" y="0"/>
                </a:lnTo>
                <a:close/>
              </a:path>
            </a:pathLst>
          </a:custGeom>
          <a:ln w="25387">
            <a:solidFill>
              <a:srgbClr val="CF92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306965" y="6585966"/>
            <a:ext cx="101600" cy="127635"/>
          </a:xfrm>
          <a:custGeom>
            <a:avLst/>
            <a:gdLst/>
            <a:ahLst/>
            <a:cxnLst/>
            <a:rect l="l" t="t" r="r" b="b"/>
            <a:pathLst>
              <a:path w="101600" h="127634">
                <a:moveTo>
                  <a:pt x="0" y="0"/>
                </a:moveTo>
                <a:lnTo>
                  <a:pt x="0" y="127253"/>
                </a:lnTo>
                <a:lnTo>
                  <a:pt x="101346" y="127253"/>
                </a:lnTo>
                <a:lnTo>
                  <a:pt x="1013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319167" y="6598170"/>
            <a:ext cx="102235" cy="127635"/>
          </a:xfrm>
          <a:custGeom>
            <a:avLst/>
            <a:gdLst/>
            <a:ahLst/>
            <a:cxnLst/>
            <a:rect l="l" t="t" r="r" b="b"/>
            <a:pathLst>
              <a:path w="102235" h="127634">
                <a:moveTo>
                  <a:pt x="102108" y="0"/>
                </a:moveTo>
                <a:lnTo>
                  <a:pt x="0" y="0"/>
                </a:lnTo>
                <a:lnTo>
                  <a:pt x="0" y="127253"/>
                </a:lnTo>
                <a:lnTo>
                  <a:pt x="102108" y="127253"/>
                </a:lnTo>
                <a:lnTo>
                  <a:pt x="102108" y="0"/>
                </a:lnTo>
                <a:close/>
              </a:path>
            </a:pathLst>
          </a:custGeom>
          <a:ln w="253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688977" y="6764273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0" y="0"/>
                </a:moveTo>
                <a:lnTo>
                  <a:pt x="0" y="126492"/>
                </a:lnTo>
                <a:lnTo>
                  <a:pt x="126491" y="126492"/>
                </a:lnTo>
                <a:lnTo>
                  <a:pt x="12649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701182" y="6776478"/>
            <a:ext cx="127000" cy="127635"/>
          </a:xfrm>
          <a:custGeom>
            <a:avLst/>
            <a:gdLst/>
            <a:ahLst/>
            <a:cxnLst/>
            <a:rect l="l" t="t" r="r" b="b"/>
            <a:pathLst>
              <a:path w="127000" h="127634">
                <a:moveTo>
                  <a:pt x="126492" y="0"/>
                </a:moveTo>
                <a:lnTo>
                  <a:pt x="0" y="0"/>
                </a:lnTo>
                <a:lnTo>
                  <a:pt x="0" y="127253"/>
                </a:lnTo>
                <a:lnTo>
                  <a:pt x="126492" y="127253"/>
                </a:lnTo>
                <a:lnTo>
                  <a:pt x="126492" y="0"/>
                </a:lnTo>
                <a:close/>
              </a:path>
            </a:pathLst>
          </a:custGeom>
          <a:ln w="25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86850" y="5960373"/>
            <a:ext cx="50800" cy="104139"/>
          </a:xfrm>
          <a:custGeom>
            <a:avLst/>
            <a:gdLst/>
            <a:ahLst/>
            <a:cxnLst/>
            <a:rect l="l" t="t" r="r" b="b"/>
            <a:pathLst>
              <a:path w="50800" h="104139">
                <a:moveTo>
                  <a:pt x="0" y="1527"/>
                </a:moveTo>
                <a:lnTo>
                  <a:pt x="0" y="0"/>
                </a:lnTo>
                <a:lnTo>
                  <a:pt x="0" y="2290"/>
                </a:lnTo>
                <a:lnTo>
                  <a:pt x="4001" y="41484"/>
                </a:lnTo>
                <a:lnTo>
                  <a:pt x="14861" y="73535"/>
                </a:lnTo>
                <a:lnTo>
                  <a:pt x="30863" y="95300"/>
                </a:lnTo>
                <a:lnTo>
                  <a:pt x="50293" y="103635"/>
                </a:lnTo>
              </a:path>
            </a:pathLst>
          </a:custGeom>
          <a:ln w="253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86850" y="5860555"/>
            <a:ext cx="50800" cy="101600"/>
          </a:xfrm>
          <a:custGeom>
            <a:avLst/>
            <a:gdLst/>
            <a:ahLst/>
            <a:cxnLst/>
            <a:rect l="l" t="t" r="r" b="b"/>
            <a:pathLst>
              <a:path w="50800" h="101600">
                <a:moveTo>
                  <a:pt x="50293" y="0"/>
                </a:moveTo>
                <a:lnTo>
                  <a:pt x="30863" y="8335"/>
                </a:lnTo>
                <a:lnTo>
                  <a:pt x="14861" y="30100"/>
                </a:lnTo>
                <a:lnTo>
                  <a:pt x="4001" y="62151"/>
                </a:lnTo>
                <a:lnTo>
                  <a:pt x="0" y="101345"/>
                </a:lnTo>
              </a:path>
            </a:pathLst>
          </a:custGeom>
          <a:ln w="253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24953" y="3201923"/>
            <a:ext cx="75437" cy="7543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24953" y="3761232"/>
            <a:ext cx="75437" cy="10134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24953" y="5236464"/>
            <a:ext cx="75437" cy="10134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24953" y="582167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75437" y="38100"/>
                </a:moveTo>
                <a:lnTo>
                  <a:pt x="72497" y="23145"/>
                </a:lnTo>
                <a:lnTo>
                  <a:pt x="64484" y="11048"/>
                </a:lnTo>
                <a:lnTo>
                  <a:pt x="52613" y="2952"/>
                </a:lnTo>
                <a:lnTo>
                  <a:pt x="38099" y="0"/>
                </a:lnTo>
                <a:lnTo>
                  <a:pt x="23145" y="2952"/>
                </a:lnTo>
                <a:lnTo>
                  <a:pt x="11048" y="11049"/>
                </a:lnTo>
                <a:lnTo>
                  <a:pt x="2952" y="23145"/>
                </a:lnTo>
                <a:lnTo>
                  <a:pt x="0" y="38100"/>
                </a:lnTo>
                <a:lnTo>
                  <a:pt x="2952" y="52613"/>
                </a:lnTo>
                <a:lnTo>
                  <a:pt x="11048" y="64484"/>
                </a:lnTo>
                <a:lnTo>
                  <a:pt x="23145" y="72497"/>
                </a:lnTo>
                <a:lnTo>
                  <a:pt x="38099" y="75438"/>
                </a:lnTo>
                <a:lnTo>
                  <a:pt x="52613" y="72497"/>
                </a:lnTo>
                <a:lnTo>
                  <a:pt x="64484" y="64484"/>
                </a:lnTo>
                <a:lnTo>
                  <a:pt x="72497" y="52613"/>
                </a:lnTo>
                <a:lnTo>
                  <a:pt x="75437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688215" y="5948934"/>
            <a:ext cx="100584" cy="7543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713361" y="3633978"/>
            <a:ext cx="75437" cy="10134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713361" y="1828038"/>
            <a:ext cx="75437" cy="10058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24953" y="1649729"/>
            <a:ext cx="75437" cy="7543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00569" y="3406140"/>
            <a:ext cx="127000" cy="101600"/>
          </a:xfrm>
          <a:custGeom>
            <a:avLst/>
            <a:gdLst/>
            <a:ahLst/>
            <a:cxnLst/>
            <a:rect l="l" t="t" r="r" b="b"/>
            <a:pathLst>
              <a:path w="127000" h="101600">
                <a:moveTo>
                  <a:pt x="0" y="0"/>
                </a:moveTo>
                <a:lnTo>
                  <a:pt x="0" y="101346"/>
                </a:lnTo>
                <a:lnTo>
                  <a:pt x="126492" y="101346"/>
                </a:lnTo>
                <a:lnTo>
                  <a:pt x="1264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12759" y="3418335"/>
            <a:ext cx="127000" cy="102235"/>
          </a:xfrm>
          <a:custGeom>
            <a:avLst/>
            <a:gdLst/>
            <a:ahLst/>
            <a:cxnLst/>
            <a:rect l="l" t="t" r="r" b="b"/>
            <a:pathLst>
              <a:path w="127000" h="102235">
                <a:moveTo>
                  <a:pt x="126492" y="0"/>
                </a:moveTo>
                <a:lnTo>
                  <a:pt x="0" y="0"/>
                </a:lnTo>
                <a:lnTo>
                  <a:pt x="0" y="102108"/>
                </a:lnTo>
                <a:lnTo>
                  <a:pt x="126492" y="102108"/>
                </a:lnTo>
                <a:lnTo>
                  <a:pt x="126492" y="0"/>
                </a:lnTo>
                <a:close/>
              </a:path>
            </a:pathLst>
          </a:custGeom>
          <a:ln w="25398">
            <a:solidFill>
              <a:srgbClr val="FFDC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306965" y="3761994"/>
            <a:ext cx="101600" cy="102235"/>
          </a:xfrm>
          <a:custGeom>
            <a:avLst/>
            <a:gdLst/>
            <a:ahLst/>
            <a:cxnLst/>
            <a:rect l="l" t="t" r="r" b="b"/>
            <a:pathLst>
              <a:path w="101600" h="102235">
                <a:moveTo>
                  <a:pt x="0" y="0"/>
                </a:moveTo>
                <a:lnTo>
                  <a:pt x="0" y="102108"/>
                </a:lnTo>
                <a:lnTo>
                  <a:pt x="101346" y="102108"/>
                </a:lnTo>
                <a:lnTo>
                  <a:pt x="10134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319167" y="3774188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102108" y="0"/>
                </a:moveTo>
                <a:lnTo>
                  <a:pt x="0" y="0"/>
                </a:lnTo>
                <a:lnTo>
                  <a:pt x="0" y="102108"/>
                </a:lnTo>
                <a:lnTo>
                  <a:pt x="102108" y="102108"/>
                </a:lnTo>
                <a:lnTo>
                  <a:pt x="102108" y="0"/>
                </a:lnTo>
                <a:close/>
              </a:path>
            </a:pathLst>
          </a:custGeom>
          <a:ln w="25387">
            <a:solidFill>
              <a:srgbClr val="FFDC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663831" y="3456432"/>
            <a:ext cx="127000" cy="102235"/>
          </a:xfrm>
          <a:custGeom>
            <a:avLst/>
            <a:gdLst/>
            <a:ahLst/>
            <a:cxnLst/>
            <a:rect l="l" t="t" r="r" b="b"/>
            <a:pathLst>
              <a:path w="127000" h="102235">
                <a:moveTo>
                  <a:pt x="0" y="0"/>
                </a:moveTo>
                <a:lnTo>
                  <a:pt x="0" y="102108"/>
                </a:lnTo>
                <a:lnTo>
                  <a:pt x="126491" y="102108"/>
                </a:lnTo>
                <a:lnTo>
                  <a:pt x="12649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676035" y="3468625"/>
            <a:ext cx="127000" cy="102235"/>
          </a:xfrm>
          <a:custGeom>
            <a:avLst/>
            <a:gdLst/>
            <a:ahLst/>
            <a:cxnLst/>
            <a:rect l="l" t="t" r="r" b="b"/>
            <a:pathLst>
              <a:path w="127000" h="102235">
                <a:moveTo>
                  <a:pt x="126492" y="0"/>
                </a:moveTo>
                <a:lnTo>
                  <a:pt x="0" y="0"/>
                </a:lnTo>
                <a:lnTo>
                  <a:pt x="0" y="102108"/>
                </a:lnTo>
                <a:lnTo>
                  <a:pt x="126492" y="102108"/>
                </a:lnTo>
                <a:lnTo>
                  <a:pt x="126492" y="0"/>
                </a:lnTo>
                <a:close/>
              </a:path>
            </a:pathLst>
          </a:custGeom>
          <a:ln w="25398">
            <a:solidFill>
              <a:srgbClr val="FFDC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00569" y="5441441"/>
            <a:ext cx="127000" cy="101600"/>
          </a:xfrm>
          <a:custGeom>
            <a:avLst/>
            <a:gdLst/>
            <a:ahLst/>
            <a:cxnLst/>
            <a:rect l="l" t="t" r="r" b="b"/>
            <a:pathLst>
              <a:path w="127000" h="101600">
                <a:moveTo>
                  <a:pt x="0" y="0"/>
                </a:moveTo>
                <a:lnTo>
                  <a:pt x="0" y="101346"/>
                </a:lnTo>
                <a:lnTo>
                  <a:pt x="126492" y="101346"/>
                </a:lnTo>
                <a:lnTo>
                  <a:pt x="1264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912759" y="5453648"/>
            <a:ext cx="127000" cy="101600"/>
          </a:xfrm>
          <a:custGeom>
            <a:avLst/>
            <a:gdLst/>
            <a:ahLst/>
            <a:cxnLst/>
            <a:rect l="l" t="t" r="r" b="b"/>
            <a:pathLst>
              <a:path w="127000" h="101600">
                <a:moveTo>
                  <a:pt x="126492" y="0"/>
                </a:moveTo>
                <a:lnTo>
                  <a:pt x="0" y="0"/>
                </a:lnTo>
                <a:lnTo>
                  <a:pt x="0" y="101346"/>
                </a:lnTo>
                <a:lnTo>
                  <a:pt x="126492" y="101346"/>
                </a:lnTo>
                <a:lnTo>
                  <a:pt x="126492" y="0"/>
                </a:lnTo>
                <a:close/>
              </a:path>
            </a:pathLst>
          </a:custGeom>
          <a:ln w="25398">
            <a:solidFill>
              <a:srgbClr val="FFDC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306965" y="5822441"/>
            <a:ext cx="101600" cy="102235"/>
          </a:xfrm>
          <a:custGeom>
            <a:avLst/>
            <a:gdLst/>
            <a:ahLst/>
            <a:cxnLst/>
            <a:rect l="l" t="t" r="r" b="b"/>
            <a:pathLst>
              <a:path w="101600" h="102235">
                <a:moveTo>
                  <a:pt x="0" y="0"/>
                </a:moveTo>
                <a:lnTo>
                  <a:pt x="0" y="102108"/>
                </a:lnTo>
                <a:lnTo>
                  <a:pt x="101346" y="102108"/>
                </a:lnTo>
                <a:lnTo>
                  <a:pt x="10134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319167" y="5834646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102108" y="0"/>
                </a:moveTo>
                <a:lnTo>
                  <a:pt x="0" y="0"/>
                </a:lnTo>
                <a:lnTo>
                  <a:pt x="0" y="102108"/>
                </a:lnTo>
                <a:lnTo>
                  <a:pt x="102108" y="102108"/>
                </a:lnTo>
                <a:lnTo>
                  <a:pt x="102108" y="0"/>
                </a:lnTo>
                <a:close/>
              </a:path>
            </a:pathLst>
          </a:custGeom>
          <a:ln w="25387">
            <a:solidFill>
              <a:srgbClr val="FFDC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688977" y="5491734"/>
            <a:ext cx="101600" cy="127635"/>
          </a:xfrm>
          <a:custGeom>
            <a:avLst/>
            <a:gdLst/>
            <a:ahLst/>
            <a:cxnLst/>
            <a:rect l="l" t="t" r="r" b="b"/>
            <a:pathLst>
              <a:path w="101600" h="127635">
                <a:moveTo>
                  <a:pt x="0" y="0"/>
                </a:moveTo>
                <a:lnTo>
                  <a:pt x="0" y="127253"/>
                </a:lnTo>
                <a:lnTo>
                  <a:pt x="101346" y="127253"/>
                </a:lnTo>
                <a:lnTo>
                  <a:pt x="10134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701182" y="5503938"/>
            <a:ext cx="101600" cy="128270"/>
          </a:xfrm>
          <a:custGeom>
            <a:avLst/>
            <a:gdLst/>
            <a:ahLst/>
            <a:cxnLst/>
            <a:rect l="l" t="t" r="r" b="b"/>
            <a:pathLst>
              <a:path w="101600" h="128270">
                <a:moveTo>
                  <a:pt x="101345" y="0"/>
                </a:moveTo>
                <a:lnTo>
                  <a:pt x="0" y="0"/>
                </a:lnTo>
                <a:lnTo>
                  <a:pt x="0" y="128017"/>
                </a:lnTo>
                <a:lnTo>
                  <a:pt x="101345" y="128017"/>
                </a:lnTo>
                <a:lnTo>
                  <a:pt x="101345" y="0"/>
                </a:lnTo>
                <a:close/>
              </a:path>
            </a:pathLst>
          </a:custGeom>
          <a:ln w="25375">
            <a:solidFill>
              <a:srgbClr val="FFDC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7102735" y="6029959"/>
            <a:ext cx="2839720" cy="1236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635">
              <a:lnSpc>
                <a:spcPct val="101899"/>
              </a:lnSpc>
              <a:spcBef>
                <a:spcPts val="90"/>
              </a:spcBef>
            </a:pPr>
            <a:r>
              <a:rPr sz="1950" spc="15" dirty="0">
                <a:latin typeface="Arial"/>
                <a:cs typeface="Arial"/>
              </a:rPr>
              <a:t>Note </a:t>
            </a:r>
            <a:r>
              <a:rPr sz="1950" spc="10" dirty="0">
                <a:latin typeface="Arial"/>
                <a:cs typeface="Arial"/>
              </a:rPr>
              <a:t>that </a:t>
            </a:r>
            <a:r>
              <a:rPr sz="1950" i="1" spc="10" dirty="0">
                <a:latin typeface="Arial"/>
                <a:cs typeface="Arial"/>
              </a:rPr>
              <a:t>T</a:t>
            </a:r>
            <a:r>
              <a:rPr sz="1950" i="1" spc="15" baseline="-23504" dirty="0">
                <a:latin typeface="Arial"/>
                <a:cs typeface="Arial"/>
              </a:rPr>
              <a:t>1 </a:t>
            </a:r>
            <a:r>
              <a:rPr sz="1950" spc="15" dirty="0">
                <a:latin typeface="Arial"/>
                <a:cs typeface="Arial"/>
              </a:rPr>
              <a:t>and </a:t>
            </a:r>
            <a:r>
              <a:rPr sz="1950" i="1" spc="10" dirty="0">
                <a:latin typeface="Arial"/>
                <a:cs typeface="Arial"/>
              </a:rPr>
              <a:t>T</a:t>
            </a:r>
            <a:r>
              <a:rPr sz="1950" i="1" spc="15" baseline="-23504" dirty="0">
                <a:latin typeface="Arial"/>
                <a:cs typeface="Arial"/>
              </a:rPr>
              <a:t>2 </a:t>
            </a:r>
            <a:r>
              <a:rPr sz="1950" spc="10" dirty="0">
                <a:latin typeface="Arial"/>
                <a:cs typeface="Arial"/>
              </a:rPr>
              <a:t>are  delivered in opposite  order to the physical time  of </a:t>
            </a:r>
            <a:r>
              <a:rPr sz="1950" spc="15" dirty="0">
                <a:latin typeface="Arial"/>
                <a:cs typeface="Arial"/>
              </a:rPr>
              <a:t>message</a:t>
            </a:r>
            <a:r>
              <a:rPr sz="1950" spc="-2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creation</a:t>
            </a:r>
            <a:endParaRPr sz="1950">
              <a:latin typeface="Arial"/>
              <a:cs typeface="Arial"/>
            </a:endParaRPr>
          </a:p>
        </p:txBody>
      </p:sp>
      <p:sp>
        <p:nvSpPr>
          <p:cNvPr id="120" name="object 1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47864" y="7169148"/>
            <a:ext cx="24384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-5" dirty="0">
                <a:latin typeface="Arial"/>
                <a:cs typeface="Arial"/>
              </a:rPr>
              <a:t>29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7077" y="357632"/>
            <a:ext cx="777684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Bulletin board </a:t>
            </a:r>
            <a:r>
              <a:rPr spc="10" dirty="0"/>
              <a:t>example (FIFO</a:t>
            </a:r>
            <a:r>
              <a:rPr spc="-55" dirty="0"/>
              <a:t> </a:t>
            </a:r>
            <a:r>
              <a:rPr spc="5" dirty="0"/>
              <a:t>ordering)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3909" y="1031239"/>
            <a:ext cx="9704070" cy="2143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7170" marR="5080" indent="-204470" algn="just">
              <a:lnSpc>
                <a:spcPct val="101800"/>
              </a:lnSpc>
              <a:spcBef>
                <a:spcPts val="90"/>
              </a:spcBef>
              <a:buChar char="•"/>
              <a:tabLst>
                <a:tab pos="217804" algn="l"/>
              </a:tabLst>
            </a:pPr>
            <a:r>
              <a:rPr sz="1950" spc="20" dirty="0">
                <a:latin typeface="Arial"/>
                <a:cs typeface="Arial"/>
              </a:rPr>
              <a:t>A </a:t>
            </a:r>
            <a:r>
              <a:rPr sz="1950" spc="5" dirty="0">
                <a:latin typeface="Arial"/>
                <a:cs typeface="Arial"/>
              </a:rPr>
              <a:t>bulletin </a:t>
            </a:r>
            <a:r>
              <a:rPr sz="1950" spc="10" dirty="0">
                <a:latin typeface="Arial"/>
                <a:cs typeface="Arial"/>
              </a:rPr>
              <a:t>board </a:t>
            </a:r>
            <a:r>
              <a:rPr sz="1950" spc="15" dirty="0">
                <a:latin typeface="Arial"/>
                <a:cs typeface="Arial"/>
              </a:rPr>
              <a:t>such as </a:t>
            </a:r>
            <a:r>
              <a:rPr sz="1950" spc="20" dirty="0">
                <a:latin typeface="Arial"/>
                <a:cs typeface="Arial"/>
              </a:rPr>
              <a:t>Web </a:t>
            </a:r>
            <a:r>
              <a:rPr sz="1950" spc="15" dirty="0">
                <a:latin typeface="Arial"/>
                <a:cs typeface="Arial"/>
              </a:rPr>
              <a:t>Board </a:t>
            </a:r>
            <a:r>
              <a:rPr sz="1950" spc="10" dirty="0">
                <a:latin typeface="Arial"/>
                <a:cs typeface="Arial"/>
              </a:rPr>
              <a:t>at </a:t>
            </a:r>
            <a:r>
              <a:rPr sz="1950" spc="15" dirty="0">
                <a:latin typeface="Arial"/>
                <a:cs typeface="Arial"/>
              </a:rPr>
              <a:t>NJIT </a:t>
            </a:r>
            <a:r>
              <a:rPr sz="1950" spc="5" dirty="0">
                <a:latin typeface="Arial"/>
                <a:cs typeface="Arial"/>
              </a:rPr>
              <a:t>illustrates </a:t>
            </a:r>
            <a:r>
              <a:rPr sz="1950" spc="10" dirty="0">
                <a:latin typeface="Arial"/>
                <a:cs typeface="Arial"/>
              </a:rPr>
              <a:t>the </a:t>
            </a:r>
            <a:r>
              <a:rPr sz="1950" spc="5" dirty="0">
                <a:latin typeface="Arial"/>
                <a:cs typeface="Arial"/>
              </a:rPr>
              <a:t>desirability </a:t>
            </a:r>
            <a:r>
              <a:rPr sz="1950" spc="10" dirty="0">
                <a:latin typeface="Arial"/>
                <a:cs typeface="Arial"/>
              </a:rPr>
              <a:t>of consistency  </a:t>
            </a:r>
            <a:r>
              <a:rPr sz="1950" spc="15" dirty="0">
                <a:latin typeface="Arial"/>
                <a:cs typeface="Arial"/>
              </a:rPr>
              <a:t>and FIFO </a:t>
            </a:r>
            <a:r>
              <a:rPr sz="1950" spc="10" dirty="0">
                <a:latin typeface="Arial"/>
                <a:cs typeface="Arial"/>
              </a:rPr>
              <a:t>ordering. </a:t>
            </a:r>
            <a:r>
              <a:rPr sz="1950" spc="20" dirty="0">
                <a:latin typeface="Arial"/>
                <a:cs typeface="Arial"/>
              </a:rPr>
              <a:t>A </a:t>
            </a:r>
            <a:r>
              <a:rPr sz="1950" spc="10" dirty="0">
                <a:latin typeface="Arial"/>
                <a:cs typeface="Arial"/>
              </a:rPr>
              <a:t>user </a:t>
            </a:r>
            <a:r>
              <a:rPr sz="1950" spc="15" dirty="0">
                <a:latin typeface="Arial"/>
                <a:cs typeface="Arial"/>
              </a:rPr>
              <a:t>can </a:t>
            </a:r>
            <a:r>
              <a:rPr sz="1950" spc="10" dirty="0">
                <a:latin typeface="Arial"/>
                <a:cs typeface="Arial"/>
              </a:rPr>
              <a:t>best refer to preceding </a:t>
            </a:r>
            <a:r>
              <a:rPr sz="1950" spc="15" dirty="0">
                <a:latin typeface="Arial"/>
                <a:cs typeface="Arial"/>
              </a:rPr>
              <a:t>messages </a:t>
            </a:r>
            <a:r>
              <a:rPr sz="1950" spc="5" dirty="0">
                <a:latin typeface="Arial"/>
                <a:cs typeface="Arial"/>
              </a:rPr>
              <a:t>if </a:t>
            </a:r>
            <a:r>
              <a:rPr sz="1950" spc="10" dirty="0">
                <a:latin typeface="Arial"/>
                <a:cs typeface="Arial"/>
              </a:rPr>
              <a:t>they are delivered  in order. </a:t>
            </a:r>
            <a:r>
              <a:rPr sz="1950" spc="15" dirty="0">
                <a:latin typeface="Arial"/>
                <a:cs typeface="Arial"/>
              </a:rPr>
              <a:t>Message 25 </a:t>
            </a:r>
            <a:r>
              <a:rPr sz="1950" spc="10" dirty="0">
                <a:latin typeface="Arial"/>
                <a:cs typeface="Arial"/>
              </a:rPr>
              <a:t>in Figure 12.13 refers to </a:t>
            </a:r>
            <a:r>
              <a:rPr sz="1950" spc="15" dirty="0">
                <a:latin typeface="Arial"/>
                <a:cs typeface="Arial"/>
              </a:rPr>
              <a:t>message </a:t>
            </a:r>
            <a:r>
              <a:rPr sz="1950" spc="10" dirty="0">
                <a:latin typeface="Arial"/>
                <a:cs typeface="Arial"/>
              </a:rPr>
              <a:t>24, </a:t>
            </a:r>
            <a:r>
              <a:rPr sz="1950" spc="15" dirty="0">
                <a:latin typeface="Arial"/>
                <a:cs typeface="Arial"/>
              </a:rPr>
              <a:t>and message 27 </a:t>
            </a:r>
            <a:r>
              <a:rPr sz="1950" spc="10" dirty="0">
                <a:latin typeface="Arial"/>
                <a:cs typeface="Arial"/>
              </a:rPr>
              <a:t>refers </a:t>
            </a:r>
            <a:r>
              <a:rPr sz="1950" spc="56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to </a:t>
            </a:r>
            <a:r>
              <a:rPr sz="1950" spc="15" dirty="0">
                <a:latin typeface="Arial"/>
                <a:cs typeface="Arial"/>
              </a:rPr>
              <a:t>message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23.</a:t>
            </a:r>
            <a:endParaRPr sz="1950">
              <a:latin typeface="Arial"/>
              <a:cs typeface="Arial"/>
            </a:endParaRPr>
          </a:p>
          <a:p>
            <a:pPr marL="217170" marR="5715" indent="-204470" algn="just">
              <a:lnSpc>
                <a:spcPct val="101800"/>
              </a:lnSpc>
              <a:buChar char="•"/>
              <a:tabLst>
                <a:tab pos="217804" algn="l"/>
              </a:tabLst>
            </a:pPr>
            <a:r>
              <a:rPr sz="1950" spc="15" dirty="0">
                <a:latin typeface="Arial"/>
                <a:cs typeface="Arial"/>
              </a:rPr>
              <a:t>Note </a:t>
            </a:r>
            <a:r>
              <a:rPr sz="1950" spc="10" dirty="0">
                <a:latin typeface="Arial"/>
                <a:cs typeface="Arial"/>
              </a:rPr>
              <a:t>the further advantage that </a:t>
            </a:r>
            <a:r>
              <a:rPr sz="1950" spc="20" dirty="0">
                <a:latin typeface="Arial"/>
                <a:cs typeface="Arial"/>
              </a:rPr>
              <a:t>Web </a:t>
            </a:r>
            <a:r>
              <a:rPr sz="1950" spc="10" dirty="0">
                <a:latin typeface="Arial"/>
                <a:cs typeface="Arial"/>
              </a:rPr>
              <a:t>Board allows </a:t>
            </a:r>
            <a:r>
              <a:rPr sz="1950" spc="15" dirty="0">
                <a:latin typeface="Arial"/>
                <a:cs typeface="Arial"/>
              </a:rPr>
              <a:t>by </a:t>
            </a:r>
            <a:r>
              <a:rPr sz="1950" spc="10" dirty="0">
                <a:latin typeface="Arial"/>
                <a:cs typeface="Arial"/>
              </a:rPr>
              <a:t>permitting </a:t>
            </a:r>
            <a:r>
              <a:rPr sz="1950" spc="15" dirty="0">
                <a:latin typeface="Arial"/>
                <a:cs typeface="Arial"/>
              </a:rPr>
              <a:t>messages </a:t>
            </a:r>
            <a:r>
              <a:rPr sz="1950" spc="10" dirty="0">
                <a:latin typeface="Arial"/>
                <a:cs typeface="Arial"/>
              </a:rPr>
              <a:t>to begin </a:t>
            </a:r>
            <a:r>
              <a:rPr sz="1950" spc="56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threads </a:t>
            </a:r>
            <a:r>
              <a:rPr sz="1950" spc="15" dirty="0">
                <a:latin typeface="Arial"/>
                <a:cs typeface="Arial"/>
              </a:rPr>
              <a:t>by </a:t>
            </a:r>
            <a:r>
              <a:rPr sz="1950" spc="10" dirty="0">
                <a:latin typeface="Arial"/>
                <a:cs typeface="Arial"/>
              </a:rPr>
              <a:t>replying to </a:t>
            </a:r>
            <a:r>
              <a:rPr sz="1950" spc="15" dirty="0">
                <a:latin typeface="Arial"/>
                <a:cs typeface="Arial"/>
              </a:rPr>
              <a:t>a </a:t>
            </a:r>
            <a:r>
              <a:rPr sz="1950" spc="10" dirty="0">
                <a:latin typeface="Arial"/>
                <a:cs typeface="Arial"/>
              </a:rPr>
              <a:t>particular </a:t>
            </a:r>
            <a:r>
              <a:rPr sz="1950" spc="15" dirty="0">
                <a:latin typeface="Arial"/>
                <a:cs typeface="Arial"/>
              </a:rPr>
              <a:t>message. Thus messages do </a:t>
            </a:r>
            <a:r>
              <a:rPr sz="1950" spc="10" dirty="0">
                <a:latin typeface="Arial"/>
                <a:cs typeface="Arial"/>
              </a:rPr>
              <a:t>not </a:t>
            </a:r>
            <a:r>
              <a:rPr sz="1950" spc="15" dirty="0">
                <a:latin typeface="Arial"/>
                <a:cs typeface="Arial"/>
              </a:rPr>
              <a:t>have </a:t>
            </a:r>
            <a:r>
              <a:rPr sz="1950" spc="10" dirty="0">
                <a:latin typeface="Arial"/>
                <a:cs typeface="Arial"/>
              </a:rPr>
              <a:t>to be  displayed in the </a:t>
            </a:r>
            <a:r>
              <a:rPr sz="1950" spc="15" dirty="0">
                <a:latin typeface="Arial"/>
                <a:cs typeface="Arial"/>
              </a:rPr>
              <a:t>same </a:t>
            </a:r>
            <a:r>
              <a:rPr sz="1950" spc="10" dirty="0">
                <a:latin typeface="Arial"/>
                <a:cs typeface="Arial"/>
              </a:rPr>
              <a:t>order they are</a:t>
            </a:r>
            <a:r>
              <a:rPr sz="1950" spc="-3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delivered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22183" y="3424428"/>
            <a:ext cx="7128509" cy="822325"/>
          </a:xfrm>
          <a:custGeom>
            <a:avLst/>
            <a:gdLst/>
            <a:ahLst/>
            <a:cxnLst/>
            <a:rect l="l" t="t" r="r" b="b"/>
            <a:pathLst>
              <a:path w="7128509" h="822325">
                <a:moveTo>
                  <a:pt x="0" y="0"/>
                </a:moveTo>
                <a:lnTo>
                  <a:pt x="0" y="822198"/>
                </a:lnTo>
                <a:lnTo>
                  <a:pt x="7128509" y="822198"/>
                </a:lnTo>
                <a:lnTo>
                  <a:pt x="712850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C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48675" y="6851142"/>
            <a:ext cx="20955" cy="1905"/>
          </a:xfrm>
          <a:custGeom>
            <a:avLst/>
            <a:gdLst/>
            <a:ahLst/>
            <a:cxnLst/>
            <a:rect l="l" t="t" r="r" b="b"/>
            <a:pathLst>
              <a:path w="20955" h="1904">
                <a:moveTo>
                  <a:pt x="0" y="0"/>
                </a:moveTo>
                <a:lnTo>
                  <a:pt x="0" y="1524"/>
                </a:lnTo>
                <a:lnTo>
                  <a:pt x="20574" y="1524"/>
                </a:lnTo>
                <a:lnTo>
                  <a:pt x="2057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61729" y="6851142"/>
            <a:ext cx="19050" cy="1905"/>
          </a:xfrm>
          <a:custGeom>
            <a:avLst/>
            <a:gdLst/>
            <a:ahLst/>
            <a:cxnLst/>
            <a:rect l="l" t="t" r="r" b="b"/>
            <a:pathLst>
              <a:path w="19050" h="1904">
                <a:moveTo>
                  <a:pt x="0" y="0"/>
                </a:moveTo>
                <a:lnTo>
                  <a:pt x="0" y="1524"/>
                </a:lnTo>
                <a:lnTo>
                  <a:pt x="19050" y="1524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32311" y="6851142"/>
            <a:ext cx="20955" cy="1905"/>
          </a:xfrm>
          <a:custGeom>
            <a:avLst/>
            <a:gdLst/>
            <a:ahLst/>
            <a:cxnLst/>
            <a:rect l="l" t="t" r="r" b="b"/>
            <a:pathLst>
              <a:path w="20954" h="1904">
                <a:moveTo>
                  <a:pt x="0" y="0"/>
                </a:moveTo>
                <a:lnTo>
                  <a:pt x="0" y="1524"/>
                </a:lnTo>
                <a:lnTo>
                  <a:pt x="20574" y="1524"/>
                </a:lnTo>
                <a:lnTo>
                  <a:pt x="2057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77898" y="6851142"/>
            <a:ext cx="20955" cy="1905"/>
          </a:xfrm>
          <a:custGeom>
            <a:avLst/>
            <a:gdLst/>
            <a:ahLst/>
            <a:cxnLst/>
            <a:rect l="l" t="t" r="r" b="b"/>
            <a:pathLst>
              <a:path w="20954" h="1904">
                <a:moveTo>
                  <a:pt x="0" y="0"/>
                </a:moveTo>
                <a:lnTo>
                  <a:pt x="0" y="1524"/>
                </a:lnTo>
                <a:lnTo>
                  <a:pt x="20574" y="1524"/>
                </a:lnTo>
                <a:lnTo>
                  <a:pt x="2057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2945" y="3405378"/>
            <a:ext cx="7115809" cy="2540"/>
          </a:xfrm>
          <a:custGeom>
            <a:avLst/>
            <a:gdLst/>
            <a:ahLst/>
            <a:cxnLst/>
            <a:rect l="l" t="t" r="r" b="b"/>
            <a:pathLst>
              <a:path w="7115809" h="2539">
                <a:moveTo>
                  <a:pt x="0" y="0"/>
                </a:moveTo>
                <a:lnTo>
                  <a:pt x="7115556" y="2285"/>
                </a:lnTo>
              </a:path>
            </a:pathLst>
          </a:custGeom>
          <a:ln w="1399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533880" y="3302508"/>
          <a:ext cx="7305040" cy="3740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185"/>
                <a:gridCol w="666750"/>
                <a:gridCol w="2056129"/>
                <a:gridCol w="4396740"/>
                <a:gridCol w="97790"/>
              </a:tblGrid>
              <a:tr h="607415">
                <a:tc gridSpan="4">
                  <a:txBody>
                    <a:bodyPr/>
                    <a:lstStyle/>
                    <a:p>
                      <a:pPr marL="232473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625" spc="7" baseline="-9523" dirty="0">
                          <a:latin typeface="Times New Roman"/>
                          <a:cs typeface="Times New Roman"/>
                        </a:rPr>
                        <a:t>Bulletin board:</a:t>
                      </a:r>
                      <a:r>
                        <a:rPr sz="2625" spc="-390" baseline="-9523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50" i="1" spc="-5" dirty="0">
                          <a:latin typeface="Arial"/>
                          <a:cs typeface="Arial"/>
                        </a:rPr>
                        <a:t>os.interesting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18288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solidFill>
                      <a:srgbClr val="BBE0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  <a:solidFill>
                      <a:srgbClr val="BBE0E3"/>
                    </a:solidFill>
                  </a:tcPr>
                </a:tc>
              </a:tr>
              <a:tr h="3367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2039"/>
                        </a:lnSpc>
                      </a:pPr>
                      <a:r>
                        <a:rPr sz="1750" spc="5" dirty="0">
                          <a:latin typeface="Times New Roman"/>
                          <a:cs typeface="Times New Roman"/>
                        </a:rPr>
                        <a:t>Item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ts val="1955"/>
                        </a:lnSpc>
                      </a:pPr>
                      <a:r>
                        <a:rPr sz="1750" spc="5" dirty="0">
                          <a:latin typeface="Times New Roman"/>
                          <a:cs typeface="Times New Roman"/>
                        </a:rPr>
                        <a:t>From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709295">
                        <a:lnSpc>
                          <a:spcPts val="1955"/>
                        </a:lnSpc>
                      </a:pPr>
                      <a:r>
                        <a:rPr sz="1750" spc="5" dirty="0">
                          <a:latin typeface="Times New Roman"/>
                          <a:cs typeface="Times New Roman"/>
                        </a:rPr>
                        <a:t>Subject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10101"/>
                      </a:solidFill>
                      <a:prstDash val="solid"/>
                    </a:ln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solidFill>
                      <a:srgbClr val="BBE0E3"/>
                    </a:solidFill>
                  </a:tcPr>
                </a:tc>
              </a:tr>
              <a:tr h="6141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23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205740">
                        <a:lnSpc>
                          <a:spcPct val="100000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A.Hanlon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673100">
                        <a:lnSpc>
                          <a:spcPct val="100000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Mach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R w="12700">
                      <a:solidFill>
                        <a:srgbClr val="010101"/>
                      </a:solidFill>
                      <a:prstDash val="solid"/>
                    </a:ln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solidFill>
                      <a:srgbClr val="BBE0E3"/>
                    </a:solidFill>
                  </a:tcPr>
                </a:tc>
              </a:tr>
              <a:tr h="4171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750" spc="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750" spc="5" dirty="0">
                          <a:latin typeface="Times New Roman"/>
                          <a:cs typeface="Times New Roman"/>
                        </a:rPr>
                        <a:t>G.Joseph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67373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750" spc="5" dirty="0">
                          <a:latin typeface="Times New Roman"/>
                          <a:cs typeface="Times New Roman"/>
                        </a:rPr>
                        <a:t>Microkernels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R w="12700">
                      <a:solidFill>
                        <a:srgbClr val="010101"/>
                      </a:solidFill>
                      <a:prstDash val="solid"/>
                    </a:ln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solidFill>
                      <a:srgbClr val="BBE0E3"/>
                    </a:solidFill>
                  </a:tcPr>
                </a:tc>
              </a:tr>
              <a:tr h="4171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750" spc="5" dirty="0">
                          <a:latin typeface="Times New Roman"/>
                          <a:cs typeface="Times New Roman"/>
                        </a:rPr>
                        <a:t>25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63500" marB="0"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750" spc="5" dirty="0">
                          <a:latin typeface="Times New Roman"/>
                          <a:cs typeface="Times New Roman"/>
                        </a:rPr>
                        <a:t>A.Hanlon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63500" marB="0"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67437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750" spc="5" dirty="0">
                          <a:latin typeface="Times New Roman"/>
                          <a:cs typeface="Times New Roman"/>
                        </a:rPr>
                        <a:t>Re:</a:t>
                      </a:r>
                      <a:r>
                        <a:rPr sz="17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5" dirty="0">
                          <a:latin typeface="Times New Roman"/>
                          <a:cs typeface="Times New Roman"/>
                        </a:rPr>
                        <a:t>Microkernels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63500" marB="0">
                    <a:lnR w="12700">
                      <a:solidFill>
                        <a:srgbClr val="010101"/>
                      </a:solidFill>
                      <a:prstDash val="solid"/>
                    </a:ln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solidFill>
                      <a:srgbClr val="BBE0E3"/>
                    </a:solidFill>
                  </a:tcPr>
                </a:tc>
              </a:tr>
              <a:tr h="4171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750" spc="5" dirty="0">
                          <a:latin typeface="Times New Roman"/>
                          <a:cs typeface="Times New Roman"/>
                        </a:rPr>
                        <a:t>26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750" spc="5" dirty="0">
                          <a:latin typeface="Times New Roman"/>
                          <a:cs typeface="Times New Roman"/>
                        </a:rPr>
                        <a:t>T.L’Heureux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67437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RPC</a:t>
                      </a:r>
                      <a:r>
                        <a:rPr sz="17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5" dirty="0">
                          <a:latin typeface="Times New Roman"/>
                          <a:cs typeface="Times New Roman"/>
                        </a:rPr>
                        <a:t>performance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R w="12700">
                      <a:solidFill>
                        <a:srgbClr val="010101"/>
                      </a:solidFill>
                      <a:prstDash val="solid"/>
                    </a:ln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solidFill>
                      <a:srgbClr val="BBE0E3"/>
                    </a:solidFill>
                  </a:tcPr>
                </a:tc>
              </a:tr>
              <a:tr h="8203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750" spc="5" dirty="0">
                          <a:latin typeface="Times New Roman"/>
                          <a:cs typeface="Times New Roman"/>
                        </a:rPr>
                        <a:t>27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079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end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63500" marB="0"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750" spc="5" dirty="0">
                          <a:latin typeface="Times New Roman"/>
                          <a:cs typeface="Times New Roman"/>
                        </a:rPr>
                        <a:t>M.Walker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63500" marB="0"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67246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750" spc="5" dirty="0">
                          <a:latin typeface="Times New Roman"/>
                          <a:cs typeface="Times New Roman"/>
                        </a:rPr>
                        <a:t>Re:</a:t>
                      </a:r>
                      <a:r>
                        <a:rPr sz="17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5" dirty="0">
                          <a:latin typeface="Times New Roman"/>
                          <a:cs typeface="Times New Roman"/>
                        </a:rPr>
                        <a:t>Mach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63500" marB="0">
                    <a:lnR w="12700">
                      <a:solidFill>
                        <a:srgbClr val="010101"/>
                      </a:solidFill>
                      <a:prstDash val="solid"/>
                    </a:lnR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solidFill>
                      <a:srgbClr val="BBE0E3"/>
                    </a:solidFill>
                  </a:tcPr>
                </a:tc>
              </a:tr>
              <a:tr h="990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420245" y="7055610"/>
            <a:ext cx="549465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0" dirty="0">
                <a:latin typeface="Arial"/>
                <a:cs typeface="Arial"/>
              </a:rPr>
              <a:t>Figure 12.13 Display from </a:t>
            </a:r>
            <a:r>
              <a:rPr sz="1950" spc="5" dirty="0">
                <a:latin typeface="Arial"/>
                <a:cs typeface="Arial"/>
              </a:rPr>
              <a:t>bulletin </a:t>
            </a:r>
            <a:r>
              <a:rPr sz="1950" spc="10" dirty="0">
                <a:latin typeface="Arial"/>
                <a:cs typeface="Arial"/>
              </a:rPr>
              <a:t>board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program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143370" y="7187699"/>
            <a:ext cx="16002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z="1550" spc="-5" dirty="0">
                <a:latin typeface="Arial"/>
                <a:cs typeface="Arial"/>
              </a:rPr>
              <a:pPr marL="25400">
                <a:lnSpc>
                  <a:spcPts val="1805"/>
                </a:lnSpc>
              </a:pPr>
              <a:t>3</a:t>
            </a:fld>
            <a:endParaRPr sz="15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93909" y="1171614"/>
            <a:ext cx="9289415" cy="5457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4470" marR="5080" indent="-191770">
              <a:lnSpc>
                <a:spcPct val="119600"/>
              </a:lnSpc>
              <a:spcBef>
                <a:spcPts val="100"/>
              </a:spcBef>
              <a:buChar char="•"/>
              <a:tabLst>
                <a:tab pos="205104" algn="l"/>
              </a:tabLst>
            </a:pPr>
            <a:r>
              <a:rPr sz="2650" spc="-10" dirty="0">
                <a:latin typeface="Arial"/>
                <a:cs typeface="Arial"/>
              </a:rPr>
              <a:t>Fundamental issue: </a:t>
            </a:r>
            <a:r>
              <a:rPr sz="2650" spc="-5" dirty="0">
                <a:latin typeface="Arial"/>
                <a:cs typeface="Arial"/>
              </a:rPr>
              <a:t>for a </a:t>
            </a:r>
            <a:r>
              <a:rPr sz="2650" spc="-10" dirty="0">
                <a:latin typeface="Arial"/>
                <a:cs typeface="Arial"/>
              </a:rPr>
              <a:t>set </a:t>
            </a:r>
            <a:r>
              <a:rPr sz="2650" spc="-5" dirty="0">
                <a:latin typeface="Arial"/>
                <a:cs typeface="Arial"/>
              </a:rPr>
              <a:t>of </a:t>
            </a:r>
            <a:r>
              <a:rPr sz="2650" spc="-10" dirty="0">
                <a:latin typeface="Arial"/>
                <a:cs typeface="Arial"/>
              </a:rPr>
              <a:t>processes, how </a:t>
            </a:r>
            <a:r>
              <a:rPr sz="2650" spc="-5" dirty="0">
                <a:latin typeface="Arial"/>
                <a:cs typeface="Arial"/>
              </a:rPr>
              <a:t>to </a:t>
            </a:r>
            <a:r>
              <a:rPr sz="2650" spc="-10" dirty="0">
                <a:latin typeface="Arial"/>
                <a:cs typeface="Arial"/>
              </a:rPr>
              <a:t>coordinate  their actions </a:t>
            </a:r>
            <a:r>
              <a:rPr sz="2650" spc="-5" dirty="0">
                <a:latin typeface="Arial"/>
                <a:cs typeface="Arial"/>
              </a:rPr>
              <a:t>or to </a:t>
            </a:r>
            <a:r>
              <a:rPr sz="2650" spc="-10" dirty="0">
                <a:latin typeface="Arial"/>
                <a:cs typeface="Arial"/>
              </a:rPr>
              <a:t>agree on one </a:t>
            </a:r>
            <a:r>
              <a:rPr sz="2650" spc="-5" dirty="0">
                <a:latin typeface="Arial"/>
                <a:cs typeface="Arial"/>
              </a:rPr>
              <a:t>or </a:t>
            </a:r>
            <a:r>
              <a:rPr sz="2650" spc="-10" dirty="0">
                <a:latin typeface="Arial"/>
                <a:cs typeface="Arial"/>
              </a:rPr>
              <a:t>more</a:t>
            </a:r>
            <a:r>
              <a:rPr sz="2650" spc="2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values?</a:t>
            </a:r>
            <a:endParaRPr sz="265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1735"/>
              </a:spcBef>
              <a:buChar char="–"/>
              <a:tabLst>
                <a:tab pos="487045" algn="l"/>
              </a:tabLst>
            </a:pPr>
            <a:r>
              <a:rPr sz="2200" spc="-5" dirty="0">
                <a:latin typeface="Arial"/>
                <a:cs typeface="Arial"/>
              </a:rPr>
              <a:t>even no fixed master-slave relationship between the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components</a:t>
            </a:r>
            <a:endParaRPr sz="2200">
              <a:latin typeface="Arial"/>
              <a:cs typeface="Arial"/>
            </a:endParaRPr>
          </a:p>
          <a:p>
            <a:pPr marL="204470" marR="429259" indent="-191770">
              <a:lnSpc>
                <a:spcPct val="119600"/>
              </a:lnSpc>
              <a:spcBef>
                <a:spcPts val="1105"/>
              </a:spcBef>
              <a:buChar char="•"/>
              <a:tabLst>
                <a:tab pos="205104" algn="l"/>
              </a:tabLst>
            </a:pPr>
            <a:r>
              <a:rPr sz="2650" spc="-5" dirty="0">
                <a:latin typeface="Arial"/>
                <a:cs typeface="Arial"/>
              </a:rPr>
              <a:t>Further issue: how to consider and deal with failures when  designing algorithms</a:t>
            </a:r>
            <a:endParaRPr sz="2650">
              <a:latin typeface="Arial"/>
              <a:cs typeface="Arial"/>
            </a:endParaRPr>
          </a:p>
          <a:p>
            <a:pPr marL="204470" indent="-191770">
              <a:lnSpc>
                <a:spcPct val="100000"/>
              </a:lnSpc>
              <a:spcBef>
                <a:spcPts val="1889"/>
              </a:spcBef>
              <a:buChar char="•"/>
              <a:tabLst>
                <a:tab pos="205104" algn="l"/>
              </a:tabLst>
            </a:pPr>
            <a:r>
              <a:rPr sz="2650" spc="-10" dirty="0">
                <a:latin typeface="Arial"/>
                <a:cs typeface="Arial"/>
              </a:rPr>
              <a:t>Topics covered</a:t>
            </a:r>
            <a:endParaRPr sz="265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1725"/>
              </a:spcBef>
              <a:buChar char="–"/>
              <a:tabLst>
                <a:tab pos="487045" algn="l"/>
              </a:tabLst>
            </a:pPr>
            <a:r>
              <a:rPr sz="2200" dirty="0">
                <a:latin typeface="Arial"/>
                <a:cs typeface="Arial"/>
              </a:rPr>
              <a:t>mutual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exclusion</a:t>
            </a:r>
            <a:endParaRPr sz="220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1580"/>
              </a:spcBef>
              <a:buChar char="–"/>
              <a:tabLst>
                <a:tab pos="487045" algn="l"/>
              </a:tabLst>
            </a:pPr>
            <a:r>
              <a:rPr sz="2200" spc="-5" dirty="0">
                <a:latin typeface="Arial"/>
                <a:cs typeface="Arial"/>
              </a:rPr>
              <a:t>how to elect one of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collection of processes to perform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special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role</a:t>
            </a:r>
            <a:endParaRPr sz="220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1570"/>
              </a:spcBef>
              <a:buChar char="–"/>
              <a:tabLst>
                <a:tab pos="487045" algn="l"/>
              </a:tabLst>
            </a:pPr>
            <a:r>
              <a:rPr sz="2200" dirty="0">
                <a:latin typeface="Arial"/>
                <a:cs typeface="Arial"/>
              </a:rPr>
              <a:t>multicast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communication</a:t>
            </a:r>
            <a:endParaRPr sz="220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1575"/>
              </a:spcBef>
              <a:buChar char="–"/>
              <a:tabLst>
                <a:tab pos="487045" algn="l"/>
              </a:tabLst>
            </a:pPr>
            <a:r>
              <a:rPr sz="2200" spc="-5" dirty="0">
                <a:latin typeface="Arial"/>
                <a:cs typeface="Arial"/>
              </a:rPr>
              <a:t>agreement problem: consensus and byzantine agreement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4927" y="322579"/>
            <a:ext cx="4082415" cy="629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950" b="1" dirty="0">
                <a:latin typeface="Arial"/>
                <a:cs typeface="Arial"/>
              </a:rPr>
              <a:t>12.1</a:t>
            </a:r>
            <a:r>
              <a:rPr sz="3950" b="1" spc="-45" dirty="0">
                <a:latin typeface="Arial"/>
                <a:cs typeface="Arial"/>
              </a:rPr>
              <a:t> </a:t>
            </a:r>
            <a:r>
              <a:rPr sz="3950" b="1" dirty="0">
                <a:latin typeface="Arial"/>
                <a:cs typeface="Arial"/>
              </a:rPr>
              <a:t>Introduction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30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4461" y="357632"/>
            <a:ext cx="544131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Implementing total</a:t>
            </a:r>
            <a:r>
              <a:rPr spc="-30" dirty="0"/>
              <a:t> </a:t>
            </a:r>
            <a:r>
              <a:rPr spc="5" dirty="0"/>
              <a:t>ordering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3130" y="1904492"/>
            <a:ext cx="9512300" cy="2712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marR="5080" indent="-377825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91160" algn="l"/>
              </a:tabLst>
            </a:pPr>
            <a:r>
              <a:rPr sz="2200" spc="-5" dirty="0">
                <a:latin typeface="Arial"/>
                <a:cs typeface="Arial"/>
              </a:rPr>
              <a:t>The normal approach to total ordering is to assign totally ordered  identifiers to multicast messages, using the identifiers to make ordering  </a:t>
            </a:r>
            <a:r>
              <a:rPr sz="2200" dirty="0">
                <a:latin typeface="Arial"/>
                <a:cs typeface="Arial"/>
              </a:rPr>
              <a:t>decisions.</a:t>
            </a:r>
            <a:endParaRPr sz="2200">
              <a:latin typeface="Arial"/>
              <a:cs typeface="Arial"/>
            </a:endParaRPr>
          </a:p>
          <a:p>
            <a:pPr marL="390525" marR="5080" indent="-377825" algn="just">
              <a:lnSpc>
                <a:spcPct val="100000"/>
              </a:lnSpc>
              <a:spcBef>
                <a:spcPts val="10"/>
              </a:spcBef>
              <a:buChar char="•"/>
              <a:tabLst>
                <a:tab pos="391160" algn="l"/>
              </a:tabLst>
            </a:pPr>
            <a:r>
              <a:rPr sz="2200" spc="-5" dirty="0">
                <a:latin typeface="Arial"/>
                <a:cs typeface="Arial"/>
              </a:rPr>
              <a:t>One possible implementation is to use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dirty="0">
                <a:solidFill>
                  <a:srgbClr val="009A9A"/>
                </a:solidFill>
                <a:latin typeface="Arial"/>
                <a:cs typeface="Arial"/>
              </a:rPr>
              <a:t>sequencer </a:t>
            </a:r>
            <a:r>
              <a:rPr sz="2200" dirty="0">
                <a:latin typeface="Arial"/>
                <a:cs typeface="Arial"/>
              </a:rPr>
              <a:t>process to assign  </a:t>
            </a:r>
            <a:r>
              <a:rPr sz="2200" spc="-5" dirty="0">
                <a:latin typeface="Arial"/>
                <a:cs typeface="Arial"/>
              </a:rPr>
              <a:t>identifiers. See Figure 12.14.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drawback of this is that the sequencer  can become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bottleneck.</a:t>
            </a:r>
            <a:endParaRPr sz="2200">
              <a:latin typeface="Arial"/>
              <a:cs typeface="Arial"/>
            </a:endParaRPr>
          </a:p>
          <a:p>
            <a:pPr marL="390525" marR="8255" indent="-377825" algn="just">
              <a:lnSpc>
                <a:spcPct val="100000"/>
              </a:lnSpc>
              <a:spcBef>
                <a:spcPts val="15"/>
              </a:spcBef>
              <a:buChar char="•"/>
              <a:tabLst>
                <a:tab pos="391160" algn="l"/>
              </a:tabLst>
            </a:pPr>
            <a:r>
              <a:rPr sz="2200" dirty="0">
                <a:latin typeface="Arial"/>
                <a:cs typeface="Arial"/>
              </a:rPr>
              <a:t>An </a:t>
            </a:r>
            <a:r>
              <a:rPr sz="2200" spc="-5" dirty="0">
                <a:latin typeface="Arial"/>
                <a:cs typeface="Arial"/>
              </a:rPr>
              <a:t>alternative is to have the processes collectively agree on identifiers. </a:t>
            </a:r>
            <a:r>
              <a:rPr sz="2200" dirty="0">
                <a:latin typeface="Arial"/>
                <a:cs typeface="Arial"/>
              </a:rPr>
              <a:t>A  simple algorithm is shown in Figure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12.15.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376" y="466598"/>
            <a:ext cx="919353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Figure 12.14 Total ordering using </a:t>
            </a:r>
            <a:r>
              <a:rPr spc="15" dirty="0"/>
              <a:t>a</a:t>
            </a:r>
            <a:r>
              <a:rPr spc="-15" dirty="0"/>
              <a:t> </a:t>
            </a:r>
            <a:r>
              <a:rPr spc="5" dirty="0"/>
              <a:t>sequencer</a:t>
            </a:r>
          </a:p>
        </p:txBody>
      </p:sp>
      <p:sp>
        <p:nvSpPr>
          <p:cNvPr id="3" name="object 3"/>
          <p:cNvSpPr/>
          <p:nvPr/>
        </p:nvSpPr>
        <p:spPr>
          <a:xfrm>
            <a:off x="1681446" y="1239774"/>
            <a:ext cx="6838360" cy="6048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47864" y="7169148"/>
            <a:ext cx="24384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-5" dirty="0">
                <a:latin typeface="Arial"/>
                <a:cs typeface="Arial"/>
              </a:rPr>
              <a:t>32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6958" y="357632"/>
            <a:ext cx="974153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Figure 12.15 </a:t>
            </a:r>
            <a:r>
              <a:rPr spc="10" dirty="0"/>
              <a:t>The </a:t>
            </a:r>
            <a:r>
              <a:rPr spc="5" dirty="0"/>
              <a:t>ISIS algorithm for total</a:t>
            </a:r>
            <a:r>
              <a:rPr spc="-5" dirty="0"/>
              <a:t> </a:t>
            </a:r>
            <a:r>
              <a:rPr spc="5" dirty="0"/>
              <a:t>ordering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7093" y="7111232"/>
            <a:ext cx="1494790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5" dirty="0">
                <a:latin typeface="Arial"/>
                <a:cs typeface="Arial"/>
              </a:rPr>
              <a:t>identified </a:t>
            </a:r>
            <a:r>
              <a:rPr sz="1950" spc="15" dirty="0">
                <a:latin typeface="Arial"/>
                <a:cs typeface="Arial"/>
              </a:rPr>
              <a:t>by</a:t>
            </a:r>
            <a:r>
              <a:rPr sz="1950" spc="-4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7863" y="1996477"/>
            <a:ext cx="116839" cy="23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5"/>
              </a:lnSpc>
            </a:pPr>
            <a:r>
              <a:rPr sz="1650" spc="-5" dirty="0">
                <a:latin typeface="Arial"/>
                <a:cs typeface="Arial"/>
              </a:rPr>
              <a:t>2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8129" y="1080516"/>
            <a:ext cx="5950585" cy="3491865"/>
          </a:xfrm>
          <a:custGeom>
            <a:avLst/>
            <a:gdLst/>
            <a:ahLst/>
            <a:cxnLst/>
            <a:rect l="l" t="t" r="r" b="b"/>
            <a:pathLst>
              <a:path w="5950585" h="3491865">
                <a:moveTo>
                  <a:pt x="0" y="0"/>
                </a:moveTo>
                <a:lnTo>
                  <a:pt x="0" y="3491484"/>
                </a:lnTo>
                <a:lnTo>
                  <a:pt x="5950458" y="3491483"/>
                </a:lnTo>
                <a:lnTo>
                  <a:pt x="5950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8129" y="1081277"/>
            <a:ext cx="5950585" cy="3491229"/>
          </a:xfrm>
          <a:custGeom>
            <a:avLst/>
            <a:gdLst/>
            <a:ahLst/>
            <a:cxnLst/>
            <a:rect l="l" t="t" r="r" b="b"/>
            <a:pathLst>
              <a:path w="5950585" h="3491229">
                <a:moveTo>
                  <a:pt x="0" y="0"/>
                </a:moveTo>
                <a:lnTo>
                  <a:pt x="0" y="3490722"/>
                </a:lnTo>
                <a:lnTo>
                  <a:pt x="5950458" y="3490721"/>
                </a:lnTo>
                <a:lnTo>
                  <a:pt x="5950458" y="0"/>
                </a:lnTo>
                <a:lnTo>
                  <a:pt x="0" y="0"/>
                </a:lnTo>
                <a:close/>
              </a:path>
            </a:pathLst>
          </a:custGeom>
          <a:ln w="1049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2058" y="1151102"/>
            <a:ext cx="5013477" cy="3363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96091" y="2268728"/>
            <a:ext cx="129539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50" spc="-5" dirty="0">
                <a:latin typeface="Arial"/>
                <a:cs typeface="Arial"/>
              </a:rPr>
              <a:t>1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32317" y="3033019"/>
            <a:ext cx="129539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50" spc="-5" dirty="0">
                <a:latin typeface="Arial"/>
                <a:cs typeface="Arial"/>
              </a:rPr>
              <a:t>1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62837" y="3339339"/>
            <a:ext cx="129539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50" spc="-5" dirty="0">
                <a:latin typeface="Arial"/>
                <a:cs typeface="Arial"/>
              </a:rPr>
              <a:t>2</a:t>
            </a:r>
            <a:endParaRPr sz="1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67390" y="1553219"/>
            <a:ext cx="1039494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50" spc="-5" dirty="0">
                <a:latin typeface="Arial"/>
                <a:cs typeface="Arial"/>
              </a:rPr>
              <a:t>1</a:t>
            </a:r>
            <a:r>
              <a:rPr sz="1650" spc="-55" dirty="0">
                <a:latin typeface="Arial"/>
                <a:cs typeface="Arial"/>
              </a:rPr>
              <a:t> </a:t>
            </a:r>
            <a:r>
              <a:rPr sz="1650" spc="-5" dirty="0">
                <a:latin typeface="Arial"/>
                <a:cs typeface="Arial"/>
              </a:rPr>
              <a:t>Message</a:t>
            </a:r>
            <a:endParaRPr sz="1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8170" y="1330719"/>
            <a:ext cx="23876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Arial"/>
                <a:cs typeface="Arial"/>
              </a:rPr>
              <a:t>P</a:t>
            </a:r>
            <a:r>
              <a:rPr sz="1800" spc="7" baseline="-9259" dirty="0">
                <a:latin typeface="Arial"/>
                <a:cs typeface="Arial"/>
              </a:rPr>
              <a:t>2</a:t>
            </a:r>
            <a:endParaRPr sz="1800" baseline="-9259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3888" y="4188967"/>
            <a:ext cx="9704070" cy="297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8490">
              <a:lnSpc>
                <a:spcPct val="100000"/>
              </a:lnSpc>
              <a:spcBef>
                <a:spcPts val="100"/>
              </a:spcBef>
            </a:pPr>
            <a:r>
              <a:rPr sz="1650" spc="10" dirty="0">
                <a:latin typeface="Arial"/>
                <a:cs typeface="Arial"/>
              </a:rPr>
              <a:t>P</a:t>
            </a:r>
            <a:r>
              <a:rPr sz="1800" spc="15" baseline="-9259" dirty="0">
                <a:latin typeface="Arial"/>
                <a:cs typeface="Arial"/>
              </a:rPr>
              <a:t>3</a:t>
            </a:r>
            <a:endParaRPr sz="1800" baseline="-9259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10" dirty="0">
                <a:latin typeface="Arial"/>
                <a:cs typeface="Arial"/>
              </a:rPr>
              <a:t>Algorithm for process </a:t>
            </a:r>
            <a:r>
              <a:rPr sz="1950" spc="15" dirty="0">
                <a:latin typeface="Arial"/>
                <a:cs typeface="Arial"/>
              </a:rPr>
              <a:t>p </a:t>
            </a:r>
            <a:r>
              <a:rPr sz="1950" spc="10" dirty="0">
                <a:latin typeface="Arial"/>
                <a:cs typeface="Arial"/>
              </a:rPr>
              <a:t>to multicast </a:t>
            </a:r>
            <a:r>
              <a:rPr sz="1950" spc="15" dirty="0">
                <a:latin typeface="Arial"/>
                <a:cs typeface="Arial"/>
              </a:rPr>
              <a:t>a message </a:t>
            </a:r>
            <a:r>
              <a:rPr sz="1950" spc="30" dirty="0">
                <a:latin typeface="Arial"/>
                <a:cs typeface="Arial"/>
              </a:rPr>
              <a:t>m </a:t>
            </a:r>
            <a:r>
              <a:rPr sz="1950" spc="10" dirty="0">
                <a:latin typeface="Arial"/>
                <a:cs typeface="Arial"/>
              </a:rPr>
              <a:t>to group</a:t>
            </a:r>
            <a:r>
              <a:rPr sz="1950" spc="-80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g</a:t>
            </a:r>
            <a:endParaRPr sz="1950">
              <a:latin typeface="Arial"/>
              <a:cs typeface="Arial"/>
            </a:endParaRPr>
          </a:p>
          <a:p>
            <a:pPr marL="405765" indent="-39306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405765" algn="l"/>
                <a:tab pos="406400" algn="l"/>
              </a:tabLst>
            </a:pPr>
            <a:r>
              <a:rPr sz="1950" spc="15" dirty="0">
                <a:latin typeface="Arial"/>
                <a:cs typeface="Arial"/>
              </a:rPr>
              <a:t>p </a:t>
            </a:r>
            <a:r>
              <a:rPr sz="1950" spc="10" dirty="0">
                <a:latin typeface="Arial"/>
                <a:cs typeface="Arial"/>
              </a:rPr>
              <a:t>B-multicasts </a:t>
            </a:r>
            <a:r>
              <a:rPr sz="1950" spc="15" dirty="0">
                <a:latin typeface="Arial"/>
                <a:cs typeface="Arial"/>
              </a:rPr>
              <a:t>&lt;m, </a:t>
            </a:r>
            <a:r>
              <a:rPr sz="1950" spc="10" dirty="0">
                <a:latin typeface="Arial"/>
                <a:cs typeface="Arial"/>
              </a:rPr>
              <a:t>i&gt; to g, where </a:t>
            </a:r>
            <a:r>
              <a:rPr sz="1950" spc="5" dirty="0">
                <a:latin typeface="Arial"/>
                <a:cs typeface="Arial"/>
              </a:rPr>
              <a:t>i </a:t>
            </a:r>
            <a:r>
              <a:rPr sz="1950" spc="10" dirty="0">
                <a:latin typeface="Arial"/>
                <a:cs typeface="Arial"/>
              </a:rPr>
              <a:t>is </a:t>
            </a:r>
            <a:r>
              <a:rPr sz="1950" spc="15" dirty="0">
                <a:latin typeface="Arial"/>
                <a:cs typeface="Arial"/>
              </a:rPr>
              <a:t>a </a:t>
            </a:r>
            <a:r>
              <a:rPr sz="1950" spc="10" dirty="0">
                <a:latin typeface="Arial"/>
                <a:cs typeface="Arial"/>
              </a:rPr>
              <a:t>unique </a:t>
            </a:r>
            <a:r>
              <a:rPr sz="1950" spc="5" dirty="0">
                <a:latin typeface="Arial"/>
                <a:cs typeface="Arial"/>
              </a:rPr>
              <a:t>identifier </a:t>
            </a:r>
            <a:r>
              <a:rPr sz="1950" spc="10" dirty="0">
                <a:latin typeface="Arial"/>
                <a:cs typeface="Arial"/>
              </a:rPr>
              <a:t>for</a:t>
            </a:r>
            <a:r>
              <a:rPr sz="1950" spc="-55" dirty="0">
                <a:latin typeface="Arial"/>
                <a:cs typeface="Arial"/>
              </a:rPr>
              <a:t> </a:t>
            </a:r>
            <a:r>
              <a:rPr sz="1950" spc="30" dirty="0">
                <a:latin typeface="Arial"/>
                <a:cs typeface="Arial"/>
              </a:rPr>
              <a:t>m</a:t>
            </a:r>
            <a:endParaRPr sz="1950">
              <a:latin typeface="Arial"/>
              <a:cs typeface="Arial"/>
            </a:endParaRPr>
          </a:p>
          <a:p>
            <a:pPr marL="405765" marR="5080" indent="-393065">
              <a:lnSpc>
                <a:spcPts val="2620"/>
              </a:lnSpc>
              <a:spcBef>
                <a:spcPts val="130"/>
              </a:spcBef>
              <a:buAutoNum type="arabicPeriod"/>
              <a:tabLst>
                <a:tab pos="405130" algn="l"/>
                <a:tab pos="405765" algn="l"/>
                <a:tab pos="3193415" algn="l"/>
              </a:tabLst>
            </a:pPr>
            <a:r>
              <a:rPr sz="1950" spc="15" dirty="0">
                <a:latin typeface="Arial"/>
                <a:cs typeface="Arial"/>
              </a:rPr>
              <a:t>Each </a:t>
            </a:r>
            <a:r>
              <a:rPr sz="1950" spc="10" dirty="0">
                <a:latin typeface="Arial"/>
                <a:cs typeface="Arial"/>
              </a:rPr>
              <a:t>process </a:t>
            </a:r>
            <a:r>
              <a:rPr sz="1950" spc="15" dirty="0">
                <a:latin typeface="Arial"/>
                <a:cs typeface="Arial"/>
              </a:rPr>
              <a:t>q </a:t>
            </a:r>
            <a:r>
              <a:rPr sz="1950" spc="10" dirty="0">
                <a:latin typeface="Arial"/>
                <a:cs typeface="Arial"/>
              </a:rPr>
              <a:t>replies to the sender </a:t>
            </a:r>
            <a:r>
              <a:rPr sz="1950" spc="15" dirty="0">
                <a:latin typeface="Arial"/>
                <a:cs typeface="Arial"/>
              </a:rPr>
              <a:t>p </a:t>
            </a:r>
            <a:r>
              <a:rPr sz="1950" spc="10" dirty="0">
                <a:latin typeface="Arial"/>
                <a:cs typeface="Arial"/>
              </a:rPr>
              <a:t>with </a:t>
            </a:r>
            <a:r>
              <a:rPr sz="1950" spc="15" dirty="0">
                <a:latin typeface="Arial"/>
                <a:cs typeface="Arial"/>
              </a:rPr>
              <a:t>a </a:t>
            </a:r>
            <a:r>
              <a:rPr sz="1950" spc="10" dirty="0">
                <a:latin typeface="Arial"/>
                <a:cs typeface="Arial"/>
              </a:rPr>
              <a:t>proposal for the message’s agreed  sequence </a:t>
            </a:r>
            <a:r>
              <a:rPr sz="1950" spc="15" dirty="0">
                <a:latin typeface="Arial"/>
                <a:cs typeface="Arial"/>
              </a:rPr>
              <a:t>number</a:t>
            </a:r>
            <a:r>
              <a:rPr sz="1950" spc="2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of</a:t>
            </a:r>
            <a:r>
              <a:rPr sz="1950" spc="15" dirty="0">
                <a:latin typeface="Arial"/>
                <a:cs typeface="Arial"/>
              </a:rPr>
              <a:t> P</a:t>
            </a:r>
            <a:r>
              <a:rPr sz="1950" spc="22" baseline="23504" dirty="0">
                <a:latin typeface="Arial"/>
                <a:cs typeface="Arial"/>
              </a:rPr>
              <a:t>q	</a:t>
            </a:r>
            <a:r>
              <a:rPr sz="1950" spc="10" dirty="0">
                <a:latin typeface="Arial"/>
                <a:cs typeface="Arial"/>
              </a:rPr>
              <a:t>:=Max(A</a:t>
            </a:r>
            <a:r>
              <a:rPr sz="1950" spc="15" baseline="23504" dirty="0">
                <a:latin typeface="Arial"/>
                <a:cs typeface="Arial"/>
              </a:rPr>
              <a:t>q </a:t>
            </a:r>
            <a:r>
              <a:rPr sz="1950" spc="10" dirty="0">
                <a:latin typeface="Arial"/>
                <a:cs typeface="Arial"/>
              </a:rPr>
              <a:t>, P</a:t>
            </a:r>
            <a:r>
              <a:rPr sz="1950" spc="15" baseline="23504" dirty="0">
                <a:latin typeface="Arial"/>
                <a:cs typeface="Arial"/>
              </a:rPr>
              <a:t>q</a:t>
            </a:r>
            <a:r>
              <a:rPr sz="1950" spc="509" baseline="23504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)+1</a:t>
            </a:r>
            <a:endParaRPr sz="1950">
              <a:latin typeface="Arial"/>
              <a:cs typeface="Arial"/>
            </a:endParaRPr>
          </a:p>
          <a:p>
            <a:pPr marR="1847214" algn="ctr">
              <a:lnSpc>
                <a:spcPts val="210"/>
              </a:lnSpc>
              <a:tabLst>
                <a:tab pos="1198880" algn="l"/>
                <a:tab pos="1691005" algn="l"/>
              </a:tabLst>
            </a:pPr>
            <a:r>
              <a:rPr sz="1300" spc="10" dirty="0">
                <a:latin typeface="Arial"/>
                <a:cs typeface="Arial"/>
              </a:rPr>
              <a:t>g	g	g</a:t>
            </a:r>
            <a:endParaRPr sz="1300">
              <a:latin typeface="Arial"/>
              <a:cs typeface="Arial"/>
            </a:endParaRPr>
          </a:p>
          <a:p>
            <a:pPr marL="405765" indent="-393065">
              <a:lnSpc>
                <a:spcPts val="2265"/>
              </a:lnSpc>
              <a:buAutoNum type="arabicPeriod" startAt="3"/>
              <a:tabLst>
                <a:tab pos="405130" algn="l"/>
                <a:tab pos="406400" algn="l"/>
              </a:tabLst>
            </a:pPr>
            <a:r>
              <a:rPr sz="1950" spc="15" dirty="0">
                <a:latin typeface="Arial"/>
                <a:cs typeface="Arial"/>
              </a:rPr>
              <a:t>p</a:t>
            </a:r>
            <a:r>
              <a:rPr sz="1950" spc="6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collects</a:t>
            </a:r>
            <a:r>
              <a:rPr sz="1950" spc="7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all</a:t>
            </a:r>
            <a:r>
              <a:rPr sz="1950" spc="7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the</a:t>
            </a:r>
            <a:r>
              <a:rPr sz="1950" spc="7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proposed</a:t>
            </a:r>
            <a:r>
              <a:rPr sz="1950" spc="7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sequence</a:t>
            </a:r>
            <a:r>
              <a:rPr sz="1950" spc="70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numbers</a:t>
            </a:r>
            <a:r>
              <a:rPr sz="1950" spc="80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and</a:t>
            </a:r>
            <a:r>
              <a:rPr sz="1950" spc="8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selects</a:t>
            </a:r>
            <a:r>
              <a:rPr sz="1950" spc="8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the</a:t>
            </a:r>
            <a:r>
              <a:rPr sz="1950" spc="6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largest</a:t>
            </a:r>
            <a:r>
              <a:rPr sz="1950" spc="70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one</a:t>
            </a:r>
            <a:r>
              <a:rPr sz="1950" spc="75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a</a:t>
            </a:r>
            <a:r>
              <a:rPr sz="1950" spc="75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as</a:t>
            </a:r>
            <a:r>
              <a:rPr sz="1950" spc="7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the</a:t>
            </a:r>
            <a:endParaRPr sz="1950">
              <a:latin typeface="Arial"/>
              <a:cs typeface="Arial"/>
            </a:endParaRPr>
          </a:p>
          <a:p>
            <a:pPr marR="1929764" algn="ctr">
              <a:lnSpc>
                <a:spcPct val="100000"/>
              </a:lnSpc>
              <a:spcBef>
                <a:spcPts val="280"/>
              </a:spcBef>
            </a:pPr>
            <a:r>
              <a:rPr sz="1950" spc="10" dirty="0">
                <a:latin typeface="Arial"/>
                <a:cs typeface="Arial"/>
              </a:rPr>
              <a:t>next agreed sequence number. </a:t>
            </a:r>
            <a:r>
              <a:rPr sz="1950" spc="5" dirty="0">
                <a:latin typeface="Arial"/>
                <a:cs typeface="Arial"/>
              </a:rPr>
              <a:t>It </a:t>
            </a:r>
            <a:r>
              <a:rPr sz="1950" spc="10" dirty="0">
                <a:latin typeface="Arial"/>
                <a:cs typeface="Arial"/>
              </a:rPr>
              <a:t>then B-multicasts </a:t>
            </a:r>
            <a:r>
              <a:rPr sz="1950" spc="5" dirty="0">
                <a:latin typeface="Arial"/>
                <a:cs typeface="Arial"/>
              </a:rPr>
              <a:t>&lt;i, </a:t>
            </a:r>
            <a:r>
              <a:rPr sz="1950" spc="15" dirty="0">
                <a:latin typeface="Arial"/>
                <a:cs typeface="Arial"/>
              </a:rPr>
              <a:t>a&gt; </a:t>
            </a:r>
            <a:r>
              <a:rPr sz="1950" spc="10" dirty="0">
                <a:latin typeface="Arial"/>
                <a:cs typeface="Arial"/>
              </a:rPr>
              <a:t>to g.</a:t>
            </a:r>
            <a:endParaRPr sz="1950">
              <a:latin typeface="Arial"/>
              <a:cs typeface="Arial"/>
            </a:endParaRPr>
          </a:p>
          <a:p>
            <a:pPr marL="405765" indent="-393065">
              <a:lnSpc>
                <a:spcPts val="1770"/>
              </a:lnSpc>
              <a:spcBef>
                <a:spcPts val="280"/>
              </a:spcBef>
              <a:buAutoNum type="arabicPeriod" startAt="4"/>
              <a:tabLst>
                <a:tab pos="405765" algn="l"/>
                <a:tab pos="406400" algn="l"/>
                <a:tab pos="1115695" algn="l"/>
                <a:tab pos="2134235" algn="l"/>
                <a:tab pos="2408555" algn="l"/>
                <a:tab pos="2739390" algn="l"/>
                <a:tab pos="3013710" algn="l"/>
                <a:tab pos="3609975" algn="l"/>
                <a:tab pos="4097654" algn="l"/>
                <a:tab pos="4449445" algn="l"/>
                <a:tab pos="5567045" algn="l"/>
                <a:tab pos="5925185" algn="l"/>
                <a:tab pos="6479540" algn="l"/>
                <a:tab pos="7564755" algn="l"/>
                <a:tab pos="7839709" algn="l"/>
                <a:tab pos="8183880" algn="l"/>
                <a:tab pos="8668385" algn="l"/>
              </a:tabLst>
            </a:pPr>
            <a:r>
              <a:rPr sz="1950" spc="15" dirty="0">
                <a:latin typeface="Arial"/>
                <a:cs typeface="Arial"/>
              </a:rPr>
              <a:t>Each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0" dirty="0">
                <a:latin typeface="Arial"/>
                <a:cs typeface="Arial"/>
              </a:rPr>
              <a:t>proces</a:t>
            </a:r>
            <a:r>
              <a:rPr sz="1950" spc="1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5" dirty="0">
                <a:latin typeface="Arial"/>
                <a:cs typeface="Arial"/>
              </a:rPr>
              <a:t>q</a:t>
            </a:r>
            <a:r>
              <a:rPr sz="1950" dirty="0">
                <a:latin typeface="Arial"/>
                <a:cs typeface="Arial"/>
              </a:rPr>
              <a:t>	i</a:t>
            </a:r>
            <a:r>
              <a:rPr sz="1950" spc="15" dirty="0">
                <a:latin typeface="Arial"/>
                <a:cs typeface="Arial"/>
              </a:rPr>
              <a:t>n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5" dirty="0">
                <a:latin typeface="Arial"/>
                <a:cs typeface="Arial"/>
              </a:rPr>
              <a:t>g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0" dirty="0">
                <a:latin typeface="Arial"/>
                <a:cs typeface="Arial"/>
              </a:rPr>
              <a:t>set</a:t>
            </a:r>
            <a:r>
              <a:rPr sz="1950" spc="1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5" dirty="0">
                <a:latin typeface="Arial"/>
                <a:cs typeface="Arial"/>
              </a:rPr>
              <a:t>A</a:t>
            </a:r>
            <a:r>
              <a:rPr sz="1950" spc="15" baseline="23504" dirty="0">
                <a:latin typeface="Arial"/>
                <a:cs typeface="Arial"/>
              </a:rPr>
              <a:t>q</a:t>
            </a:r>
            <a:r>
              <a:rPr sz="1950" baseline="23504" dirty="0">
                <a:latin typeface="Arial"/>
                <a:cs typeface="Arial"/>
              </a:rPr>
              <a:t>	</a:t>
            </a:r>
            <a:r>
              <a:rPr sz="1950" spc="5" dirty="0">
                <a:latin typeface="Arial"/>
                <a:cs typeface="Arial"/>
              </a:rPr>
              <a:t>:</a:t>
            </a:r>
            <a:r>
              <a:rPr sz="1950" spc="20" dirty="0">
                <a:latin typeface="Arial"/>
                <a:cs typeface="Arial"/>
              </a:rPr>
              <a:t>=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0" dirty="0">
                <a:latin typeface="Arial"/>
                <a:cs typeface="Arial"/>
              </a:rPr>
              <a:t>Max(A</a:t>
            </a:r>
            <a:r>
              <a:rPr sz="1950" spc="15" baseline="23504" dirty="0">
                <a:latin typeface="Arial"/>
                <a:cs typeface="Arial"/>
              </a:rPr>
              <a:t>q</a:t>
            </a:r>
            <a:r>
              <a:rPr sz="1950" baseline="23504" dirty="0">
                <a:latin typeface="Arial"/>
                <a:cs typeface="Arial"/>
              </a:rPr>
              <a:t> </a:t>
            </a:r>
            <a:r>
              <a:rPr sz="1950" spc="7" baseline="23504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,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0" dirty="0">
                <a:latin typeface="Arial"/>
                <a:cs typeface="Arial"/>
              </a:rPr>
              <a:t>a)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0" dirty="0">
                <a:latin typeface="Arial"/>
                <a:cs typeface="Arial"/>
              </a:rPr>
              <a:t>an</a:t>
            </a:r>
            <a:r>
              <a:rPr sz="1950" spc="15" dirty="0">
                <a:latin typeface="Arial"/>
                <a:cs typeface="Arial"/>
              </a:rPr>
              <a:t>d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0" dirty="0">
                <a:latin typeface="Arial"/>
                <a:cs typeface="Arial"/>
              </a:rPr>
              <a:t>attache</a:t>
            </a:r>
            <a:r>
              <a:rPr sz="1950" spc="1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5" dirty="0">
                <a:latin typeface="Arial"/>
                <a:cs typeface="Arial"/>
              </a:rPr>
              <a:t>t</a:t>
            </a:r>
            <a:r>
              <a:rPr sz="1950" spc="20" dirty="0">
                <a:latin typeface="Arial"/>
                <a:cs typeface="Arial"/>
              </a:rPr>
              <a:t>o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5" dirty="0">
                <a:latin typeface="Arial"/>
                <a:cs typeface="Arial"/>
              </a:rPr>
              <a:t>th</a:t>
            </a:r>
            <a:r>
              <a:rPr sz="1950" spc="1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5" dirty="0">
                <a:latin typeface="Arial"/>
                <a:cs typeface="Arial"/>
              </a:rPr>
              <a:t>message</a:t>
            </a:r>
            <a:endParaRPr sz="1950">
              <a:latin typeface="Arial"/>
              <a:cs typeface="Arial"/>
            </a:endParaRPr>
          </a:p>
          <a:p>
            <a:pPr marR="461645" algn="ctr">
              <a:lnSpc>
                <a:spcPts val="990"/>
              </a:lnSpc>
              <a:tabLst>
                <a:tab pos="1397635" algn="l"/>
              </a:tabLst>
            </a:pPr>
            <a:r>
              <a:rPr sz="1300" spc="10" dirty="0">
                <a:latin typeface="Arial"/>
                <a:cs typeface="Arial"/>
              </a:rPr>
              <a:t>g	g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14095" y="3382771"/>
            <a:ext cx="23622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50" spc="-15" dirty="0">
                <a:latin typeface="Arial"/>
                <a:cs typeface="Arial"/>
              </a:rPr>
              <a:t>P</a:t>
            </a:r>
            <a:r>
              <a:rPr sz="1800" spc="7" baseline="-9259" dirty="0">
                <a:latin typeface="Arial"/>
                <a:cs typeface="Arial"/>
              </a:rPr>
              <a:t>1</a:t>
            </a:r>
            <a:endParaRPr sz="1800" baseline="-9259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13583" y="1963928"/>
            <a:ext cx="23812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50" spc="-5" dirty="0">
                <a:latin typeface="Arial"/>
                <a:cs typeface="Arial"/>
              </a:rPr>
              <a:t>P</a:t>
            </a:r>
            <a:r>
              <a:rPr sz="1800" spc="7" baseline="-9259" dirty="0">
                <a:latin typeface="Arial"/>
                <a:cs typeface="Arial"/>
              </a:rPr>
              <a:t>4</a:t>
            </a:r>
            <a:endParaRPr sz="1800" baseline="-9259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01725" y="2837179"/>
            <a:ext cx="187007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50" spc="-5" dirty="0">
                <a:latin typeface="Arial"/>
                <a:cs typeface="Arial"/>
              </a:rPr>
              <a:t>3 Agreed</a:t>
            </a:r>
            <a:r>
              <a:rPr sz="1650" spc="-20" dirty="0">
                <a:latin typeface="Arial"/>
                <a:cs typeface="Arial"/>
              </a:rPr>
              <a:t> </a:t>
            </a:r>
            <a:r>
              <a:rPr sz="1650" spc="-5" dirty="0">
                <a:latin typeface="Arial"/>
                <a:cs typeface="Arial"/>
              </a:rPr>
              <a:t>Sequence</a:t>
            </a:r>
            <a:endParaRPr sz="16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35288" y="3643381"/>
            <a:ext cx="129539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50" spc="-5" dirty="0">
                <a:latin typeface="Arial"/>
                <a:cs typeface="Arial"/>
              </a:rPr>
              <a:t>3</a:t>
            </a:r>
            <a:endParaRPr sz="16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04573" y="1796288"/>
            <a:ext cx="129539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50" spc="-5" dirty="0">
                <a:latin typeface="Arial"/>
                <a:cs typeface="Arial"/>
              </a:rPr>
              <a:t>3</a:t>
            </a:r>
            <a:endParaRPr sz="16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 rot="20520000">
            <a:off x="3741527" y="2043883"/>
            <a:ext cx="1946032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0"/>
              </a:lnSpc>
            </a:pPr>
            <a:r>
              <a:rPr sz="1550" spc="-5" dirty="0">
                <a:latin typeface="Arial"/>
                <a:cs typeface="Arial"/>
              </a:rPr>
              <a:t>2 </a:t>
            </a:r>
            <a:r>
              <a:rPr sz="1550" spc="-35" dirty="0">
                <a:latin typeface="Arial"/>
                <a:cs typeface="Arial"/>
              </a:rPr>
              <a:t>P</a:t>
            </a:r>
            <a:r>
              <a:rPr sz="2325" spc="-52" baseline="1792" dirty="0">
                <a:latin typeface="Arial"/>
                <a:cs typeface="Arial"/>
              </a:rPr>
              <a:t>ropo</a:t>
            </a:r>
            <a:r>
              <a:rPr sz="2325" spc="-52" baseline="3584" dirty="0">
                <a:latin typeface="Arial"/>
                <a:cs typeface="Arial"/>
              </a:rPr>
              <a:t>sed</a:t>
            </a:r>
            <a:r>
              <a:rPr sz="2325" spc="-120" baseline="3584" dirty="0">
                <a:latin typeface="Arial"/>
                <a:cs typeface="Arial"/>
              </a:rPr>
              <a:t> </a:t>
            </a:r>
            <a:r>
              <a:rPr sz="2325" spc="-52" baseline="3584" dirty="0">
                <a:latin typeface="Arial"/>
                <a:cs typeface="Arial"/>
              </a:rPr>
              <a:t>S</a:t>
            </a:r>
            <a:r>
              <a:rPr sz="2325" spc="-52" baseline="5376" dirty="0">
                <a:latin typeface="Arial"/>
                <a:cs typeface="Arial"/>
              </a:rPr>
              <a:t>eque</a:t>
            </a:r>
            <a:r>
              <a:rPr sz="2325" spc="-52" baseline="7168" dirty="0">
                <a:latin typeface="Arial"/>
                <a:cs typeface="Arial"/>
              </a:rPr>
              <a:t>nce</a:t>
            </a:r>
            <a:endParaRPr sz="2325" baseline="7168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42623" y="1982215"/>
            <a:ext cx="129539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Arial"/>
                <a:cs typeface="Arial"/>
              </a:rPr>
              <a:t>2</a:t>
            </a:r>
            <a:endParaRPr sz="16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23614" y="1320037"/>
            <a:ext cx="368871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5" dirty="0">
                <a:latin typeface="Arial"/>
                <a:cs typeface="Arial"/>
              </a:rPr>
              <a:t>Each </a:t>
            </a:r>
            <a:r>
              <a:rPr sz="1950" spc="10" dirty="0">
                <a:latin typeface="Arial"/>
                <a:cs typeface="Arial"/>
              </a:rPr>
              <a:t>process </a:t>
            </a:r>
            <a:r>
              <a:rPr sz="1950" spc="15" dirty="0">
                <a:latin typeface="Arial"/>
                <a:cs typeface="Arial"/>
              </a:rPr>
              <a:t>q </a:t>
            </a:r>
            <a:r>
              <a:rPr sz="1950" spc="10" dirty="0">
                <a:latin typeface="Arial"/>
                <a:cs typeface="Arial"/>
              </a:rPr>
              <a:t>in group </a:t>
            </a:r>
            <a:r>
              <a:rPr sz="1950" spc="15" dirty="0">
                <a:latin typeface="Arial"/>
                <a:cs typeface="Arial"/>
              </a:rPr>
              <a:t>g</a:t>
            </a:r>
            <a:r>
              <a:rPr sz="1950" spc="-4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keeps</a:t>
            </a:r>
            <a:endParaRPr sz="19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25128" y="1683515"/>
            <a:ext cx="274510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08279" indent="-195580">
              <a:lnSpc>
                <a:spcPct val="100000"/>
              </a:lnSpc>
              <a:spcBef>
                <a:spcPts val="135"/>
              </a:spcBef>
              <a:buChar char="•"/>
              <a:tabLst>
                <a:tab pos="208915" algn="l"/>
              </a:tabLst>
            </a:pPr>
            <a:r>
              <a:rPr sz="1950" spc="15" dirty="0">
                <a:latin typeface="Arial"/>
                <a:cs typeface="Arial"/>
              </a:rPr>
              <a:t>A</a:t>
            </a:r>
            <a:r>
              <a:rPr sz="1950" spc="22" baseline="23504" dirty="0">
                <a:latin typeface="Arial"/>
                <a:cs typeface="Arial"/>
              </a:rPr>
              <a:t>q </a:t>
            </a:r>
            <a:r>
              <a:rPr sz="1950" spc="10" dirty="0">
                <a:latin typeface="Arial"/>
                <a:cs typeface="Arial"/>
              </a:rPr>
              <a:t>: the largest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agreed</a:t>
            </a:r>
            <a:endParaRPr sz="19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20976" y="1838204"/>
            <a:ext cx="3467735" cy="9017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latin typeface="Arial"/>
                <a:cs typeface="Arial"/>
              </a:rPr>
              <a:t>g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10" dirty="0">
                <a:latin typeface="Arial"/>
                <a:cs typeface="Arial"/>
              </a:rPr>
              <a:t>sequence </a:t>
            </a:r>
            <a:r>
              <a:rPr sz="1950" spc="15" dirty="0">
                <a:latin typeface="Arial"/>
                <a:cs typeface="Arial"/>
              </a:rPr>
              <a:t>number </a:t>
            </a:r>
            <a:r>
              <a:rPr sz="1950" spc="5" dirty="0">
                <a:latin typeface="Arial"/>
                <a:cs typeface="Arial"/>
              </a:rPr>
              <a:t>it</a:t>
            </a:r>
            <a:r>
              <a:rPr sz="1950" spc="-2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has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950" spc="10" dirty="0">
                <a:latin typeface="Arial"/>
                <a:cs typeface="Arial"/>
              </a:rPr>
              <a:t>observed </a:t>
            </a:r>
            <a:r>
              <a:rPr sz="1950" spc="15" dirty="0">
                <a:latin typeface="Arial"/>
                <a:cs typeface="Arial"/>
              </a:rPr>
              <a:t>so </a:t>
            </a:r>
            <a:r>
              <a:rPr sz="1950" spc="10" dirty="0">
                <a:latin typeface="Arial"/>
                <a:cs typeface="Arial"/>
              </a:rPr>
              <a:t>far for the group</a:t>
            </a:r>
            <a:r>
              <a:rPr sz="1950" spc="-50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g</a:t>
            </a:r>
            <a:endParaRPr sz="19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25151" y="2774700"/>
            <a:ext cx="3444240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08279" indent="-195580">
              <a:lnSpc>
                <a:spcPct val="100000"/>
              </a:lnSpc>
              <a:spcBef>
                <a:spcPts val="135"/>
              </a:spcBef>
              <a:buChar char="•"/>
              <a:tabLst>
                <a:tab pos="208915" algn="l"/>
              </a:tabLst>
            </a:pPr>
            <a:r>
              <a:rPr sz="1950" spc="15" dirty="0">
                <a:latin typeface="Arial"/>
                <a:cs typeface="Arial"/>
              </a:rPr>
              <a:t>P</a:t>
            </a:r>
            <a:r>
              <a:rPr sz="1950" spc="22" baseline="23504" dirty="0">
                <a:latin typeface="Arial"/>
                <a:cs typeface="Arial"/>
              </a:rPr>
              <a:t>q </a:t>
            </a:r>
            <a:r>
              <a:rPr sz="1950" spc="10" dirty="0">
                <a:latin typeface="Arial"/>
                <a:cs typeface="Arial"/>
              </a:rPr>
              <a:t>: </a:t>
            </a:r>
            <a:r>
              <a:rPr sz="1950" spc="5" dirty="0">
                <a:latin typeface="Arial"/>
                <a:cs typeface="Arial"/>
              </a:rPr>
              <a:t>its </a:t>
            </a:r>
            <a:r>
              <a:rPr sz="1950" spc="15" dirty="0">
                <a:latin typeface="Arial"/>
                <a:cs typeface="Arial"/>
              </a:rPr>
              <a:t>own </a:t>
            </a:r>
            <a:r>
              <a:rPr sz="1950" spc="10" dirty="0">
                <a:latin typeface="Arial"/>
                <a:cs typeface="Arial"/>
              </a:rPr>
              <a:t>largest</a:t>
            </a:r>
            <a:r>
              <a:rPr sz="1950" spc="-8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proposed</a:t>
            </a:r>
            <a:endParaRPr sz="19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20976" y="2929388"/>
            <a:ext cx="2040889" cy="5378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latin typeface="Arial"/>
                <a:cs typeface="Arial"/>
              </a:rPr>
              <a:t>g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10" dirty="0">
                <a:latin typeface="Arial"/>
                <a:cs typeface="Arial"/>
              </a:rPr>
              <a:t>sequence</a:t>
            </a:r>
            <a:r>
              <a:rPr sz="1950" spc="-45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number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0433" y="357632"/>
            <a:ext cx="58889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Implementing casual</a:t>
            </a:r>
            <a:r>
              <a:rPr spc="-25" dirty="0"/>
              <a:t> </a:t>
            </a:r>
            <a:r>
              <a:rPr spc="5" dirty="0"/>
              <a:t>ordering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5047" y="1057910"/>
            <a:ext cx="8549005" cy="766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2565" indent="-189865">
              <a:lnSpc>
                <a:spcPct val="100000"/>
              </a:lnSpc>
              <a:spcBef>
                <a:spcPts val="95"/>
              </a:spcBef>
              <a:buChar char="•"/>
              <a:tabLst>
                <a:tab pos="203200" algn="l"/>
              </a:tabLst>
            </a:pPr>
            <a:r>
              <a:rPr sz="2650" spc="-10" dirty="0">
                <a:latin typeface="Arial"/>
                <a:cs typeface="Arial"/>
              </a:rPr>
              <a:t>Causal ordering using vector timestamps (Figure</a:t>
            </a:r>
            <a:r>
              <a:rPr sz="2650" spc="8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12.16)</a:t>
            </a:r>
            <a:endParaRPr sz="2650">
              <a:latin typeface="Arial"/>
              <a:cs typeface="Arial"/>
            </a:endParaRPr>
          </a:p>
          <a:p>
            <a:pPr marL="232410">
              <a:lnSpc>
                <a:spcPct val="100000"/>
              </a:lnSpc>
              <a:spcBef>
                <a:spcPts val="15"/>
              </a:spcBef>
              <a:tabLst>
                <a:tab pos="537210" algn="l"/>
                <a:tab pos="1329055" algn="l"/>
                <a:tab pos="2338705" algn="l"/>
                <a:tab pos="3876675" algn="l"/>
                <a:tab pos="4560570" algn="l"/>
                <a:tab pos="5694680" algn="l"/>
                <a:tab pos="7261859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Arial"/>
                <a:cs typeface="Arial"/>
              </a:rPr>
              <a:t>Only	orders	multicasts,	and	ignores	one-to-one	messages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93861" y="1463293"/>
            <a:ext cx="108204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between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5265" y="1799326"/>
            <a:ext cx="9599295" cy="10331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processes</a:t>
            </a:r>
            <a:endParaRPr sz="2200">
              <a:latin typeface="Arial"/>
              <a:cs typeface="Arial"/>
            </a:endParaRPr>
          </a:p>
          <a:p>
            <a:pPr marL="316865" marR="5080" indent="-304800">
              <a:lnSpc>
                <a:spcPct val="100000"/>
              </a:lnSpc>
              <a:spcBef>
                <a:spcPts val="5"/>
              </a:spcBef>
              <a:tabLst>
                <a:tab pos="31686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Arial"/>
                <a:cs typeface="Arial"/>
              </a:rPr>
              <a:t>Each process updates its vector timestamp before delivering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message to  maintain the count of precedent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messages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9319" y="3324833"/>
            <a:ext cx="7562585" cy="4142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12997" y="4284217"/>
            <a:ext cx="3285490" cy="631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59435" marR="5080" indent="-547370">
              <a:lnSpc>
                <a:spcPct val="102000"/>
              </a:lnSpc>
              <a:spcBef>
                <a:spcPts val="90"/>
              </a:spcBef>
            </a:pPr>
            <a:r>
              <a:rPr sz="1950" spc="10" dirty="0">
                <a:latin typeface="Arial"/>
                <a:cs typeface="Arial"/>
              </a:rPr>
              <a:t>Figure 12.16 Causal ordering  using vector</a:t>
            </a:r>
            <a:r>
              <a:rPr sz="1950" spc="-5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timestamps</a:t>
            </a:r>
            <a:endParaRPr sz="19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33</a:t>
            </a:fld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34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233" y="322579"/>
            <a:ext cx="9091930" cy="629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950" b="1" dirty="0">
                <a:latin typeface="Arial"/>
                <a:cs typeface="Arial"/>
              </a:rPr>
              <a:t>12.5 </a:t>
            </a:r>
            <a:r>
              <a:rPr sz="3950" b="1" spc="5" dirty="0">
                <a:latin typeface="Arial"/>
                <a:cs typeface="Arial"/>
              </a:rPr>
              <a:t>Consensus and </a:t>
            </a:r>
            <a:r>
              <a:rPr sz="3950" b="1" dirty="0">
                <a:latin typeface="Arial"/>
                <a:cs typeface="Arial"/>
              </a:rPr>
              <a:t>related</a:t>
            </a:r>
            <a:r>
              <a:rPr sz="3950" b="1" spc="-40" dirty="0">
                <a:latin typeface="Arial"/>
                <a:cs typeface="Arial"/>
              </a:rPr>
              <a:t> </a:t>
            </a:r>
            <a:r>
              <a:rPr sz="3950" b="1" dirty="0">
                <a:latin typeface="Arial"/>
                <a:cs typeface="Arial"/>
              </a:rPr>
              <a:t>problems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191" y="1482254"/>
            <a:ext cx="9680575" cy="560197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17170" indent="-204470">
              <a:lnSpc>
                <a:spcPct val="100000"/>
              </a:lnSpc>
              <a:spcBef>
                <a:spcPts val="785"/>
              </a:spcBef>
              <a:buChar char="•"/>
              <a:tabLst>
                <a:tab pos="217804" algn="l"/>
              </a:tabLst>
            </a:pPr>
            <a:r>
              <a:rPr sz="2650" spc="-5" dirty="0">
                <a:latin typeface="Arial"/>
                <a:cs typeface="Arial"/>
              </a:rPr>
              <a:t>Problems of</a:t>
            </a:r>
            <a:r>
              <a:rPr sz="265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agreement</a:t>
            </a:r>
            <a:endParaRPr sz="2650">
              <a:latin typeface="Arial"/>
              <a:cs typeface="Arial"/>
            </a:endParaRPr>
          </a:p>
          <a:p>
            <a:pPr marL="479425" marR="6985" lvl="1" indent="-260350">
              <a:lnSpc>
                <a:spcPct val="120000"/>
              </a:lnSpc>
              <a:spcBef>
                <a:spcPts val="50"/>
              </a:spcBef>
              <a:buChar char="–"/>
              <a:tabLst>
                <a:tab pos="480059" algn="l"/>
              </a:tabLst>
            </a:pPr>
            <a:r>
              <a:rPr sz="2200" spc="-5" dirty="0">
                <a:latin typeface="Arial"/>
                <a:cs typeface="Arial"/>
              </a:rPr>
              <a:t>For processes to agree on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value (consensus) after one or more of the  processes has proposed what that value should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be</a:t>
            </a:r>
            <a:endParaRPr sz="2200">
              <a:latin typeface="Arial"/>
              <a:cs typeface="Arial"/>
            </a:endParaRPr>
          </a:p>
          <a:p>
            <a:pPr marL="479425" marR="6350" lvl="1" indent="-260350">
              <a:lnSpc>
                <a:spcPct val="120000"/>
              </a:lnSpc>
              <a:buChar char="–"/>
              <a:tabLst>
                <a:tab pos="480059" algn="l"/>
                <a:tab pos="1775460" algn="l"/>
                <a:tab pos="2821940" algn="l"/>
                <a:tab pos="4257675" algn="l"/>
                <a:tab pos="5646420" algn="l"/>
                <a:tab pos="7158990" algn="l"/>
                <a:tab pos="8935085" algn="l"/>
              </a:tabLst>
            </a:pP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overe</a:t>
            </a:r>
            <a:r>
              <a:rPr sz="2200" dirty="0">
                <a:latin typeface="Arial"/>
                <a:cs typeface="Arial"/>
              </a:rPr>
              <a:t>d	</a:t>
            </a:r>
            <a:r>
              <a:rPr sz="2200" spc="-5" dirty="0">
                <a:latin typeface="Arial"/>
                <a:cs typeface="Arial"/>
              </a:rPr>
              <a:t>topics</a:t>
            </a:r>
            <a:r>
              <a:rPr sz="2200" dirty="0">
                <a:latin typeface="Arial"/>
                <a:cs typeface="Arial"/>
              </a:rPr>
              <a:t>:	</a:t>
            </a:r>
            <a:r>
              <a:rPr sz="2200" spc="-5" dirty="0">
                <a:latin typeface="Arial"/>
                <a:cs typeface="Arial"/>
              </a:rPr>
              <a:t>byzantin</a:t>
            </a:r>
            <a:r>
              <a:rPr sz="2200" dirty="0">
                <a:latin typeface="Arial"/>
                <a:cs typeface="Arial"/>
              </a:rPr>
              <a:t>e	</a:t>
            </a:r>
            <a:r>
              <a:rPr sz="2200" spc="-5" dirty="0">
                <a:latin typeface="Arial"/>
                <a:cs typeface="Arial"/>
              </a:rPr>
              <a:t>generals</a:t>
            </a:r>
            <a:r>
              <a:rPr sz="2200" dirty="0">
                <a:latin typeface="Arial"/>
                <a:cs typeface="Arial"/>
              </a:rPr>
              <a:t>,	</a:t>
            </a:r>
            <a:r>
              <a:rPr sz="2200" spc="-5" dirty="0">
                <a:latin typeface="Arial"/>
                <a:cs typeface="Arial"/>
              </a:rPr>
              <a:t>interactiv</a:t>
            </a:r>
            <a:r>
              <a:rPr sz="2200" dirty="0">
                <a:latin typeface="Arial"/>
                <a:cs typeface="Arial"/>
              </a:rPr>
              <a:t>e	</a:t>
            </a:r>
            <a:r>
              <a:rPr sz="2200" spc="-5" dirty="0">
                <a:latin typeface="Arial"/>
                <a:cs typeface="Arial"/>
              </a:rPr>
              <a:t>consistency</a:t>
            </a:r>
            <a:r>
              <a:rPr sz="2200" dirty="0">
                <a:latin typeface="Arial"/>
                <a:cs typeface="Arial"/>
              </a:rPr>
              <a:t>,	</a:t>
            </a:r>
            <a:r>
              <a:rPr sz="2200" spc="-5" dirty="0">
                <a:latin typeface="Arial"/>
                <a:cs typeface="Arial"/>
              </a:rPr>
              <a:t>totally  </a:t>
            </a:r>
            <a:r>
              <a:rPr sz="2200" dirty="0">
                <a:latin typeface="Arial"/>
                <a:cs typeface="Arial"/>
              </a:rPr>
              <a:t>ordered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multicast</a:t>
            </a:r>
            <a:endParaRPr sz="2200">
              <a:latin typeface="Arial"/>
              <a:cs typeface="Arial"/>
            </a:endParaRPr>
          </a:p>
          <a:p>
            <a:pPr marL="683895" lvl="2" indent="-202565">
              <a:lnSpc>
                <a:spcPct val="100000"/>
              </a:lnSpc>
              <a:spcBef>
                <a:spcPts val="509"/>
              </a:spcBef>
              <a:buChar char="•"/>
              <a:tabLst>
                <a:tab pos="684530" algn="l"/>
                <a:tab pos="1252220" algn="l"/>
                <a:tab pos="2463800" algn="l"/>
                <a:tab pos="3563620" algn="l"/>
                <a:tab pos="4676775" algn="l"/>
                <a:tab pos="4950460" algn="l"/>
                <a:tab pos="6007735" algn="l"/>
                <a:tab pos="7035800" algn="l"/>
                <a:tab pos="8035925" algn="l"/>
                <a:tab pos="8923655" algn="l"/>
              </a:tabLst>
            </a:pPr>
            <a:r>
              <a:rPr sz="1950" spc="15" dirty="0">
                <a:latin typeface="Arial"/>
                <a:cs typeface="Arial"/>
              </a:rPr>
              <a:t>The	</a:t>
            </a:r>
            <a:r>
              <a:rPr sz="1950" spc="10" dirty="0">
                <a:latin typeface="Arial"/>
                <a:cs typeface="Arial"/>
              </a:rPr>
              <a:t>byzantine	generals	problem:	</a:t>
            </a:r>
            <a:r>
              <a:rPr sz="1950" spc="15" dirty="0">
                <a:latin typeface="Arial"/>
                <a:cs typeface="Arial"/>
              </a:rPr>
              <a:t>a	</a:t>
            </a:r>
            <a:r>
              <a:rPr sz="1950" spc="10" dirty="0">
                <a:latin typeface="Arial"/>
                <a:cs typeface="Arial"/>
              </a:rPr>
              <a:t>decision	whether	multiple	armies	should</a:t>
            </a:r>
            <a:endParaRPr sz="1950">
              <a:latin typeface="Arial"/>
              <a:cs typeface="Arial"/>
            </a:endParaRPr>
          </a:p>
          <a:p>
            <a:pPr marL="683895" marR="6350">
              <a:lnSpc>
                <a:spcPct val="122300"/>
              </a:lnSpc>
              <a:spcBef>
                <a:spcPts val="10"/>
              </a:spcBef>
            </a:pPr>
            <a:r>
              <a:rPr sz="1950" spc="10" dirty="0">
                <a:latin typeface="Arial"/>
                <a:cs typeface="Arial"/>
              </a:rPr>
              <a:t>attack or </a:t>
            </a:r>
            <a:r>
              <a:rPr sz="1950" spc="5" dirty="0">
                <a:latin typeface="Arial"/>
                <a:cs typeface="Arial"/>
              </a:rPr>
              <a:t>retreat, </a:t>
            </a:r>
            <a:r>
              <a:rPr sz="1950" spc="10" dirty="0">
                <a:latin typeface="Arial"/>
                <a:cs typeface="Arial"/>
              </a:rPr>
              <a:t>assuming that united action </a:t>
            </a:r>
            <a:r>
              <a:rPr sz="1950" spc="5" dirty="0">
                <a:latin typeface="Arial"/>
                <a:cs typeface="Arial"/>
              </a:rPr>
              <a:t>will </a:t>
            </a:r>
            <a:r>
              <a:rPr sz="1950" spc="15" dirty="0">
                <a:latin typeface="Arial"/>
                <a:cs typeface="Arial"/>
              </a:rPr>
              <a:t>be more </a:t>
            </a:r>
            <a:r>
              <a:rPr sz="1950" spc="10" dirty="0">
                <a:latin typeface="Arial"/>
                <a:cs typeface="Arial"/>
              </a:rPr>
              <a:t>successful than </a:t>
            </a:r>
            <a:r>
              <a:rPr sz="1950" spc="15" dirty="0">
                <a:latin typeface="Arial"/>
                <a:cs typeface="Arial"/>
              </a:rPr>
              <a:t>some  </a:t>
            </a:r>
            <a:r>
              <a:rPr sz="1950" spc="10" dirty="0">
                <a:latin typeface="Arial"/>
                <a:cs typeface="Arial"/>
              </a:rPr>
              <a:t>attacking </a:t>
            </a:r>
            <a:r>
              <a:rPr sz="1950" spc="15" dirty="0">
                <a:latin typeface="Arial"/>
                <a:cs typeface="Arial"/>
              </a:rPr>
              <a:t>and some</a:t>
            </a:r>
            <a:r>
              <a:rPr sz="1950" spc="-1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retreating</a:t>
            </a:r>
            <a:endParaRPr sz="1950">
              <a:latin typeface="Arial"/>
              <a:cs typeface="Arial"/>
            </a:endParaRPr>
          </a:p>
          <a:p>
            <a:pPr marL="683895" marR="5080" lvl="2" indent="-202565">
              <a:lnSpc>
                <a:spcPct val="122300"/>
              </a:lnSpc>
              <a:spcBef>
                <a:spcPts val="5"/>
              </a:spcBef>
              <a:buChar char="•"/>
              <a:tabLst>
                <a:tab pos="684530" algn="l"/>
              </a:tabLst>
            </a:pPr>
            <a:r>
              <a:rPr sz="1950" spc="10" dirty="0">
                <a:latin typeface="Arial"/>
                <a:cs typeface="Arial"/>
              </a:rPr>
              <a:t>Another example might </a:t>
            </a:r>
            <a:r>
              <a:rPr sz="1950" spc="15" dirty="0">
                <a:latin typeface="Arial"/>
                <a:cs typeface="Arial"/>
              </a:rPr>
              <a:t>be space </a:t>
            </a:r>
            <a:r>
              <a:rPr sz="1950" spc="10" dirty="0">
                <a:latin typeface="Arial"/>
                <a:cs typeface="Arial"/>
              </a:rPr>
              <a:t>ship controllers deciding whether to proceed or  abort. Failure handling during consensus is </a:t>
            </a:r>
            <a:r>
              <a:rPr sz="1950" spc="15" dirty="0">
                <a:latin typeface="Arial"/>
                <a:cs typeface="Arial"/>
              </a:rPr>
              <a:t>a key</a:t>
            </a:r>
            <a:r>
              <a:rPr sz="1950" spc="-7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concern</a:t>
            </a:r>
            <a:endParaRPr sz="1950">
              <a:latin typeface="Arial"/>
              <a:cs typeface="Arial"/>
            </a:endParaRPr>
          </a:p>
          <a:p>
            <a:pPr marL="217170" indent="-204470">
              <a:lnSpc>
                <a:spcPct val="100000"/>
              </a:lnSpc>
              <a:spcBef>
                <a:spcPts val="585"/>
              </a:spcBef>
              <a:buChar char="•"/>
              <a:tabLst>
                <a:tab pos="217804" algn="l"/>
              </a:tabLst>
            </a:pPr>
            <a:r>
              <a:rPr sz="2650" spc="-10" dirty="0">
                <a:latin typeface="Arial"/>
                <a:cs typeface="Arial"/>
              </a:rPr>
              <a:t>Assumptions</a:t>
            </a:r>
            <a:endParaRPr sz="2650">
              <a:latin typeface="Arial"/>
              <a:cs typeface="Arial"/>
            </a:endParaRPr>
          </a:p>
          <a:p>
            <a:pPr marL="479425" lvl="1" indent="-260350">
              <a:lnSpc>
                <a:spcPct val="100000"/>
              </a:lnSpc>
              <a:spcBef>
                <a:spcPts val="575"/>
              </a:spcBef>
              <a:buChar char="–"/>
              <a:tabLst>
                <a:tab pos="480059" algn="l"/>
              </a:tabLst>
            </a:pPr>
            <a:r>
              <a:rPr sz="2200" dirty="0">
                <a:latin typeface="Arial"/>
                <a:cs typeface="Arial"/>
              </a:rPr>
              <a:t>communication (by message passing) is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reliable</a:t>
            </a:r>
            <a:endParaRPr sz="2200">
              <a:latin typeface="Arial"/>
              <a:cs typeface="Arial"/>
            </a:endParaRPr>
          </a:p>
          <a:p>
            <a:pPr marL="479425" lvl="1" indent="-260350">
              <a:lnSpc>
                <a:spcPct val="100000"/>
              </a:lnSpc>
              <a:spcBef>
                <a:spcPts val="525"/>
              </a:spcBef>
              <a:buChar char="–"/>
              <a:tabLst>
                <a:tab pos="480059" algn="l"/>
              </a:tabLst>
            </a:pPr>
            <a:r>
              <a:rPr sz="2200" dirty="0">
                <a:latin typeface="Arial"/>
                <a:cs typeface="Arial"/>
              </a:rPr>
              <a:t>processes may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fail</a:t>
            </a:r>
            <a:endParaRPr sz="2200">
              <a:latin typeface="Arial"/>
              <a:cs typeface="Arial"/>
            </a:endParaRPr>
          </a:p>
          <a:p>
            <a:pPr marL="683895" lvl="2" indent="-202565">
              <a:lnSpc>
                <a:spcPct val="100000"/>
              </a:lnSpc>
              <a:spcBef>
                <a:spcPts val="515"/>
              </a:spcBef>
              <a:buChar char="•"/>
              <a:tabLst>
                <a:tab pos="684530" algn="l"/>
              </a:tabLst>
            </a:pPr>
            <a:r>
              <a:rPr sz="1950" spc="15" dirty="0">
                <a:latin typeface="Arial"/>
                <a:cs typeface="Arial"/>
              </a:rPr>
              <a:t>Sometimes up </a:t>
            </a:r>
            <a:r>
              <a:rPr sz="1950" spc="10" dirty="0">
                <a:latin typeface="Arial"/>
                <a:cs typeface="Arial"/>
              </a:rPr>
              <a:t>to f of the </a:t>
            </a:r>
            <a:r>
              <a:rPr sz="1950" spc="25" dirty="0">
                <a:latin typeface="Arial"/>
                <a:cs typeface="Arial"/>
              </a:rPr>
              <a:t>N </a:t>
            </a:r>
            <a:r>
              <a:rPr sz="1950" spc="10" dirty="0">
                <a:latin typeface="Arial"/>
                <a:cs typeface="Arial"/>
              </a:rPr>
              <a:t>processes are</a:t>
            </a:r>
            <a:r>
              <a:rPr sz="1950" spc="-6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faulty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3789" y="357632"/>
            <a:ext cx="400304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Consensus</a:t>
            </a:r>
            <a:r>
              <a:rPr spc="-60" dirty="0"/>
              <a:t> </a:t>
            </a:r>
            <a:r>
              <a:rPr spc="5" dirty="0"/>
              <a:t>Process</a:t>
            </a:r>
          </a:p>
        </p:txBody>
      </p:sp>
      <p:sp>
        <p:nvSpPr>
          <p:cNvPr id="3" name="object 3"/>
          <p:cNvSpPr/>
          <p:nvPr/>
        </p:nvSpPr>
        <p:spPr>
          <a:xfrm>
            <a:off x="745121" y="3160776"/>
            <a:ext cx="5051425" cy="4187190"/>
          </a:xfrm>
          <a:custGeom>
            <a:avLst/>
            <a:gdLst/>
            <a:ahLst/>
            <a:cxnLst/>
            <a:rect l="l" t="t" r="r" b="b"/>
            <a:pathLst>
              <a:path w="5051425" h="4187190">
                <a:moveTo>
                  <a:pt x="0" y="0"/>
                </a:moveTo>
                <a:lnTo>
                  <a:pt x="0" y="4187189"/>
                </a:lnTo>
                <a:lnTo>
                  <a:pt x="5051298" y="4187189"/>
                </a:lnTo>
                <a:lnTo>
                  <a:pt x="5051298" y="0"/>
                </a:lnTo>
                <a:lnTo>
                  <a:pt x="0" y="0"/>
                </a:lnTo>
                <a:close/>
              </a:path>
            </a:pathLst>
          </a:custGeom>
          <a:ln w="1049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3702" y="3254486"/>
            <a:ext cx="504825" cy="527685"/>
          </a:xfrm>
          <a:custGeom>
            <a:avLst/>
            <a:gdLst/>
            <a:ahLst/>
            <a:cxnLst/>
            <a:rect l="l" t="t" r="r" b="b"/>
            <a:pathLst>
              <a:path w="504825" h="527685">
                <a:moveTo>
                  <a:pt x="252231" y="527315"/>
                </a:moveTo>
                <a:lnTo>
                  <a:pt x="206853" y="523064"/>
                </a:lnTo>
                <a:lnTo>
                  <a:pt x="164160" y="510811"/>
                </a:lnTo>
                <a:lnTo>
                  <a:pt x="124859" y="491302"/>
                </a:lnTo>
                <a:lnTo>
                  <a:pt x="89661" y="465282"/>
                </a:lnTo>
                <a:lnTo>
                  <a:pt x="59272" y="433499"/>
                </a:lnTo>
                <a:lnTo>
                  <a:pt x="34404" y="396699"/>
                </a:lnTo>
                <a:lnTo>
                  <a:pt x="15763" y="355627"/>
                </a:lnTo>
                <a:lnTo>
                  <a:pt x="4058" y="311031"/>
                </a:lnTo>
                <a:lnTo>
                  <a:pt x="0" y="263657"/>
                </a:lnTo>
                <a:lnTo>
                  <a:pt x="4058" y="216283"/>
                </a:lnTo>
                <a:lnTo>
                  <a:pt x="15763" y="171687"/>
                </a:lnTo>
                <a:lnTo>
                  <a:pt x="34404" y="130615"/>
                </a:lnTo>
                <a:lnTo>
                  <a:pt x="59272" y="93815"/>
                </a:lnTo>
                <a:lnTo>
                  <a:pt x="89661" y="62032"/>
                </a:lnTo>
                <a:lnTo>
                  <a:pt x="124859" y="36012"/>
                </a:lnTo>
                <a:lnTo>
                  <a:pt x="164160" y="16503"/>
                </a:lnTo>
                <a:lnTo>
                  <a:pt x="206853" y="4250"/>
                </a:lnTo>
                <a:lnTo>
                  <a:pt x="252231" y="0"/>
                </a:lnTo>
                <a:lnTo>
                  <a:pt x="297609" y="4250"/>
                </a:lnTo>
                <a:lnTo>
                  <a:pt x="340302" y="16503"/>
                </a:lnTo>
                <a:lnTo>
                  <a:pt x="379603" y="36012"/>
                </a:lnTo>
                <a:lnTo>
                  <a:pt x="414801" y="62032"/>
                </a:lnTo>
                <a:lnTo>
                  <a:pt x="445190" y="93815"/>
                </a:lnTo>
                <a:lnTo>
                  <a:pt x="470058" y="130615"/>
                </a:lnTo>
                <a:lnTo>
                  <a:pt x="488699" y="171687"/>
                </a:lnTo>
                <a:lnTo>
                  <a:pt x="500404" y="216283"/>
                </a:lnTo>
                <a:lnTo>
                  <a:pt x="504462" y="263657"/>
                </a:lnTo>
                <a:lnTo>
                  <a:pt x="500404" y="311031"/>
                </a:lnTo>
                <a:lnTo>
                  <a:pt x="488699" y="355627"/>
                </a:lnTo>
                <a:lnTo>
                  <a:pt x="470058" y="396699"/>
                </a:lnTo>
                <a:lnTo>
                  <a:pt x="445190" y="433499"/>
                </a:lnTo>
                <a:lnTo>
                  <a:pt x="414801" y="465282"/>
                </a:lnTo>
                <a:lnTo>
                  <a:pt x="379603" y="491302"/>
                </a:lnTo>
                <a:lnTo>
                  <a:pt x="340302" y="510811"/>
                </a:lnTo>
                <a:lnTo>
                  <a:pt x="297609" y="523064"/>
                </a:lnTo>
                <a:lnTo>
                  <a:pt x="252231" y="527315"/>
                </a:lnTo>
                <a:close/>
              </a:path>
            </a:pathLst>
          </a:custGeom>
          <a:solidFill>
            <a:srgbClr val="FFD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3702" y="3254486"/>
            <a:ext cx="504825" cy="527685"/>
          </a:xfrm>
          <a:custGeom>
            <a:avLst/>
            <a:gdLst/>
            <a:ahLst/>
            <a:cxnLst/>
            <a:rect l="l" t="t" r="r" b="b"/>
            <a:pathLst>
              <a:path w="504825" h="527685">
                <a:moveTo>
                  <a:pt x="504462" y="263657"/>
                </a:moveTo>
                <a:lnTo>
                  <a:pt x="500404" y="216283"/>
                </a:lnTo>
                <a:lnTo>
                  <a:pt x="488699" y="171687"/>
                </a:lnTo>
                <a:lnTo>
                  <a:pt x="470058" y="130615"/>
                </a:lnTo>
                <a:lnTo>
                  <a:pt x="445190" y="93815"/>
                </a:lnTo>
                <a:lnTo>
                  <a:pt x="414801" y="62032"/>
                </a:lnTo>
                <a:lnTo>
                  <a:pt x="379603" y="36012"/>
                </a:lnTo>
                <a:lnTo>
                  <a:pt x="340302" y="16503"/>
                </a:lnTo>
                <a:lnTo>
                  <a:pt x="297609" y="4250"/>
                </a:lnTo>
                <a:lnTo>
                  <a:pt x="252231" y="0"/>
                </a:lnTo>
                <a:lnTo>
                  <a:pt x="206853" y="4250"/>
                </a:lnTo>
                <a:lnTo>
                  <a:pt x="164160" y="16503"/>
                </a:lnTo>
                <a:lnTo>
                  <a:pt x="124859" y="36012"/>
                </a:lnTo>
                <a:lnTo>
                  <a:pt x="89661" y="62032"/>
                </a:lnTo>
                <a:lnTo>
                  <a:pt x="59272" y="93815"/>
                </a:lnTo>
                <a:lnTo>
                  <a:pt x="34404" y="130615"/>
                </a:lnTo>
                <a:lnTo>
                  <a:pt x="15763" y="171687"/>
                </a:lnTo>
                <a:lnTo>
                  <a:pt x="4058" y="216283"/>
                </a:lnTo>
                <a:lnTo>
                  <a:pt x="0" y="263657"/>
                </a:lnTo>
                <a:lnTo>
                  <a:pt x="4058" y="311031"/>
                </a:lnTo>
                <a:lnTo>
                  <a:pt x="15763" y="355627"/>
                </a:lnTo>
                <a:lnTo>
                  <a:pt x="34404" y="396699"/>
                </a:lnTo>
                <a:lnTo>
                  <a:pt x="59272" y="433499"/>
                </a:lnTo>
                <a:lnTo>
                  <a:pt x="89661" y="465282"/>
                </a:lnTo>
                <a:lnTo>
                  <a:pt x="124859" y="491302"/>
                </a:lnTo>
                <a:lnTo>
                  <a:pt x="164160" y="510811"/>
                </a:lnTo>
                <a:lnTo>
                  <a:pt x="206853" y="523064"/>
                </a:lnTo>
                <a:lnTo>
                  <a:pt x="252231" y="527315"/>
                </a:lnTo>
                <a:lnTo>
                  <a:pt x="297609" y="523064"/>
                </a:lnTo>
                <a:lnTo>
                  <a:pt x="340302" y="510811"/>
                </a:lnTo>
                <a:lnTo>
                  <a:pt x="379603" y="491302"/>
                </a:lnTo>
                <a:lnTo>
                  <a:pt x="414801" y="465282"/>
                </a:lnTo>
                <a:lnTo>
                  <a:pt x="445190" y="433499"/>
                </a:lnTo>
                <a:lnTo>
                  <a:pt x="470058" y="396699"/>
                </a:lnTo>
                <a:lnTo>
                  <a:pt x="488699" y="355627"/>
                </a:lnTo>
                <a:lnTo>
                  <a:pt x="500404" y="311031"/>
                </a:lnTo>
                <a:lnTo>
                  <a:pt x="504462" y="263657"/>
                </a:lnTo>
                <a:close/>
              </a:path>
            </a:pathLst>
          </a:custGeom>
          <a:ln w="25160">
            <a:solidFill>
              <a:srgbClr val="FFDC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58837" y="3456030"/>
            <a:ext cx="125741" cy="124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97145" y="3518904"/>
            <a:ext cx="1008380" cy="954405"/>
          </a:xfrm>
          <a:custGeom>
            <a:avLst/>
            <a:gdLst/>
            <a:ahLst/>
            <a:cxnLst/>
            <a:rect l="l" t="t" r="r" b="b"/>
            <a:pathLst>
              <a:path w="1008380" h="954404">
                <a:moveTo>
                  <a:pt x="0" y="0"/>
                </a:moveTo>
                <a:lnTo>
                  <a:pt x="402501" y="125145"/>
                </a:lnTo>
                <a:lnTo>
                  <a:pt x="704570" y="326618"/>
                </a:lnTo>
                <a:lnTo>
                  <a:pt x="930554" y="628815"/>
                </a:lnTo>
                <a:lnTo>
                  <a:pt x="1006640" y="955421"/>
                </a:lnTo>
              </a:path>
            </a:pathLst>
          </a:custGeom>
          <a:ln w="25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2638" y="6721574"/>
            <a:ext cx="528955" cy="527685"/>
          </a:xfrm>
          <a:custGeom>
            <a:avLst/>
            <a:gdLst/>
            <a:ahLst/>
            <a:cxnLst/>
            <a:rect l="l" t="t" r="r" b="b"/>
            <a:pathLst>
              <a:path w="528954" h="527684">
                <a:moveTo>
                  <a:pt x="264429" y="527315"/>
                </a:moveTo>
                <a:lnTo>
                  <a:pt x="216823" y="523064"/>
                </a:lnTo>
                <a:lnTo>
                  <a:pt x="172048" y="510811"/>
                </a:lnTo>
                <a:lnTo>
                  <a:pt x="130842" y="491302"/>
                </a:lnTo>
                <a:lnTo>
                  <a:pt x="93945" y="465282"/>
                </a:lnTo>
                <a:lnTo>
                  <a:pt x="62098" y="433499"/>
                </a:lnTo>
                <a:lnTo>
                  <a:pt x="36040" y="396699"/>
                </a:lnTo>
                <a:lnTo>
                  <a:pt x="16511" y="355627"/>
                </a:lnTo>
                <a:lnTo>
                  <a:pt x="4251" y="311031"/>
                </a:lnTo>
                <a:lnTo>
                  <a:pt x="0" y="263657"/>
                </a:lnTo>
                <a:lnTo>
                  <a:pt x="4251" y="216283"/>
                </a:lnTo>
                <a:lnTo>
                  <a:pt x="16511" y="171687"/>
                </a:lnTo>
                <a:lnTo>
                  <a:pt x="36040" y="130615"/>
                </a:lnTo>
                <a:lnTo>
                  <a:pt x="62098" y="93815"/>
                </a:lnTo>
                <a:lnTo>
                  <a:pt x="93945" y="62032"/>
                </a:lnTo>
                <a:lnTo>
                  <a:pt x="130842" y="36012"/>
                </a:lnTo>
                <a:lnTo>
                  <a:pt x="172048" y="16503"/>
                </a:lnTo>
                <a:lnTo>
                  <a:pt x="216823" y="4250"/>
                </a:lnTo>
                <a:lnTo>
                  <a:pt x="264429" y="0"/>
                </a:lnTo>
                <a:lnTo>
                  <a:pt x="312030" y="4250"/>
                </a:lnTo>
                <a:lnTo>
                  <a:pt x="356803" y="16503"/>
                </a:lnTo>
                <a:lnTo>
                  <a:pt x="398006" y="36012"/>
                </a:lnTo>
                <a:lnTo>
                  <a:pt x="434901" y="62032"/>
                </a:lnTo>
                <a:lnTo>
                  <a:pt x="466748" y="93815"/>
                </a:lnTo>
                <a:lnTo>
                  <a:pt x="492805" y="130615"/>
                </a:lnTo>
                <a:lnTo>
                  <a:pt x="512334" y="171687"/>
                </a:lnTo>
                <a:lnTo>
                  <a:pt x="524594" y="216283"/>
                </a:lnTo>
                <a:lnTo>
                  <a:pt x="528845" y="263657"/>
                </a:lnTo>
                <a:lnTo>
                  <a:pt x="524594" y="311031"/>
                </a:lnTo>
                <a:lnTo>
                  <a:pt x="512334" y="355627"/>
                </a:lnTo>
                <a:lnTo>
                  <a:pt x="492805" y="396699"/>
                </a:lnTo>
                <a:lnTo>
                  <a:pt x="466748" y="433499"/>
                </a:lnTo>
                <a:lnTo>
                  <a:pt x="434901" y="465282"/>
                </a:lnTo>
                <a:lnTo>
                  <a:pt x="398006" y="491302"/>
                </a:lnTo>
                <a:lnTo>
                  <a:pt x="356803" y="510811"/>
                </a:lnTo>
                <a:lnTo>
                  <a:pt x="312030" y="523064"/>
                </a:lnTo>
                <a:lnTo>
                  <a:pt x="264429" y="527315"/>
                </a:lnTo>
                <a:close/>
              </a:path>
            </a:pathLst>
          </a:custGeom>
          <a:solidFill>
            <a:srgbClr val="FFD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2638" y="6721574"/>
            <a:ext cx="528955" cy="527685"/>
          </a:xfrm>
          <a:custGeom>
            <a:avLst/>
            <a:gdLst/>
            <a:ahLst/>
            <a:cxnLst/>
            <a:rect l="l" t="t" r="r" b="b"/>
            <a:pathLst>
              <a:path w="528954" h="527684">
                <a:moveTo>
                  <a:pt x="528845" y="263657"/>
                </a:moveTo>
                <a:lnTo>
                  <a:pt x="524594" y="216283"/>
                </a:lnTo>
                <a:lnTo>
                  <a:pt x="512334" y="171687"/>
                </a:lnTo>
                <a:lnTo>
                  <a:pt x="492805" y="130615"/>
                </a:lnTo>
                <a:lnTo>
                  <a:pt x="466748" y="93815"/>
                </a:lnTo>
                <a:lnTo>
                  <a:pt x="434901" y="62032"/>
                </a:lnTo>
                <a:lnTo>
                  <a:pt x="398006" y="36012"/>
                </a:lnTo>
                <a:lnTo>
                  <a:pt x="356803" y="16503"/>
                </a:lnTo>
                <a:lnTo>
                  <a:pt x="312030" y="4250"/>
                </a:lnTo>
                <a:lnTo>
                  <a:pt x="264429" y="0"/>
                </a:lnTo>
                <a:lnTo>
                  <a:pt x="216823" y="4250"/>
                </a:lnTo>
                <a:lnTo>
                  <a:pt x="172048" y="16503"/>
                </a:lnTo>
                <a:lnTo>
                  <a:pt x="130842" y="36012"/>
                </a:lnTo>
                <a:lnTo>
                  <a:pt x="93945" y="62032"/>
                </a:lnTo>
                <a:lnTo>
                  <a:pt x="62098" y="93815"/>
                </a:lnTo>
                <a:lnTo>
                  <a:pt x="36040" y="130615"/>
                </a:lnTo>
                <a:lnTo>
                  <a:pt x="16511" y="171687"/>
                </a:lnTo>
                <a:lnTo>
                  <a:pt x="4251" y="216283"/>
                </a:lnTo>
                <a:lnTo>
                  <a:pt x="0" y="263657"/>
                </a:lnTo>
                <a:lnTo>
                  <a:pt x="4251" y="311031"/>
                </a:lnTo>
                <a:lnTo>
                  <a:pt x="16511" y="355627"/>
                </a:lnTo>
                <a:lnTo>
                  <a:pt x="36040" y="396699"/>
                </a:lnTo>
                <a:lnTo>
                  <a:pt x="62098" y="433499"/>
                </a:lnTo>
                <a:lnTo>
                  <a:pt x="93945" y="465282"/>
                </a:lnTo>
                <a:lnTo>
                  <a:pt x="130842" y="491302"/>
                </a:lnTo>
                <a:lnTo>
                  <a:pt x="172048" y="510811"/>
                </a:lnTo>
                <a:lnTo>
                  <a:pt x="216823" y="523064"/>
                </a:lnTo>
                <a:lnTo>
                  <a:pt x="264429" y="527315"/>
                </a:lnTo>
                <a:lnTo>
                  <a:pt x="312030" y="523064"/>
                </a:lnTo>
                <a:lnTo>
                  <a:pt x="356803" y="510811"/>
                </a:lnTo>
                <a:lnTo>
                  <a:pt x="398006" y="491302"/>
                </a:lnTo>
                <a:lnTo>
                  <a:pt x="434901" y="465282"/>
                </a:lnTo>
                <a:lnTo>
                  <a:pt x="466748" y="433499"/>
                </a:lnTo>
                <a:lnTo>
                  <a:pt x="492805" y="396699"/>
                </a:lnTo>
                <a:lnTo>
                  <a:pt x="512334" y="355627"/>
                </a:lnTo>
                <a:lnTo>
                  <a:pt x="524594" y="311031"/>
                </a:lnTo>
                <a:lnTo>
                  <a:pt x="528845" y="263657"/>
                </a:lnTo>
                <a:close/>
              </a:path>
            </a:pathLst>
          </a:custGeom>
          <a:ln w="25158">
            <a:solidFill>
              <a:srgbClr val="FFDC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19713" y="4437356"/>
            <a:ext cx="11239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80"/>
              </a:lnSpc>
            </a:pPr>
            <a:r>
              <a:rPr sz="1550" spc="15" dirty="0">
                <a:latin typeface="Arial"/>
                <a:cs typeface="Arial"/>
              </a:rPr>
              <a:t>1</a:t>
            </a:r>
            <a:endParaRPr sz="15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94573" y="4397502"/>
            <a:ext cx="127000" cy="302260"/>
          </a:xfrm>
          <a:custGeom>
            <a:avLst/>
            <a:gdLst/>
            <a:ahLst/>
            <a:cxnLst/>
            <a:rect l="l" t="t" r="r" b="b"/>
            <a:pathLst>
              <a:path w="127000" h="302260">
                <a:moveTo>
                  <a:pt x="0" y="0"/>
                </a:moveTo>
                <a:lnTo>
                  <a:pt x="0" y="301751"/>
                </a:lnTo>
                <a:lnTo>
                  <a:pt x="126492" y="301751"/>
                </a:lnTo>
                <a:lnTo>
                  <a:pt x="1264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61111" y="6821861"/>
            <a:ext cx="113284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550" spc="-15" dirty="0">
                <a:latin typeface="Arial"/>
                <a:cs typeface="Arial"/>
              </a:rPr>
              <a:t>P</a:t>
            </a:r>
            <a:r>
              <a:rPr sz="1725" spc="-22" baseline="-19323" dirty="0">
                <a:latin typeface="Arial"/>
                <a:cs typeface="Arial"/>
              </a:rPr>
              <a:t>3</a:t>
            </a:r>
            <a:r>
              <a:rPr sz="1725" spc="247" baseline="-19323" dirty="0">
                <a:latin typeface="Arial"/>
                <a:cs typeface="Arial"/>
              </a:rPr>
              <a:t> </a:t>
            </a:r>
            <a:r>
              <a:rPr sz="1550" spc="15" dirty="0">
                <a:latin typeface="Arial"/>
                <a:cs typeface="Arial"/>
              </a:rPr>
              <a:t>(crashes)</a:t>
            </a:r>
            <a:endParaRPr sz="15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8947" y="3354749"/>
            <a:ext cx="468312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4434205" algn="l"/>
              </a:tabLst>
            </a:pPr>
            <a:r>
              <a:rPr sz="1550" spc="-40" dirty="0">
                <a:latin typeface="Arial"/>
                <a:cs typeface="Arial"/>
              </a:rPr>
              <a:t>P</a:t>
            </a:r>
            <a:r>
              <a:rPr sz="1725" spc="30" baseline="-19323" dirty="0">
                <a:latin typeface="Arial"/>
                <a:cs typeface="Arial"/>
              </a:rPr>
              <a:t>1</a:t>
            </a:r>
            <a:r>
              <a:rPr sz="1725" baseline="-19323" dirty="0">
                <a:latin typeface="Arial"/>
                <a:cs typeface="Arial"/>
              </a:rPr>
              <a:t>	</a:t>
            </a:r>
            <a:r>
              <a:rPr sz="1550" spc="155" dirty="0">
                <a:latin typeface="Arial"/>
                <a:cs typeface="Arial"/>
              </a:rPr>
              <a:t>P</a:t>
            </a:r>
            <a:r>
              <a:rPr sz="1725" spc="30" baseline="-19323" dirty="0">
                <a:latin typeface="Arial"/>
                <a:cs typeface="Arial"/>
              </a:rPr>
              <a:t>2</a:t>
            </a:r>
            <a:endParaRPr sz="1725" baseline="-19323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05956" y="3254486"/>
            <a:ext cx="504825" cy="527685"/>
          </a:xfrm>
          <a:custGeom>
            <a:avLst/>
            <a:gdLst/>
            <a:ahLst/>
            <a:cxnLst/>
            <a:rect l="l" t="t" r="r" b="b"/>
            <a:pathLst>
              <a:path w="504825" h="527685">
                <a:moveTo>
                  <a:pt x="252231" y="527315"/>
                </a:moveTo>
                <a:lnTo>
                  <a:pt x="206853" y="523064"/>
                </a:lnTo>
                <a:lnTo>
                  <a:pt x="164160" y="510811"/>
                </a:lnTo>
                <a:lnTo>
                  <a:pt x="124859" y="491302"/>
                </a:lnTo>
                <a:lnTo>
                  <a:pt x="89661" y="465282"/>
                </a:lnTo>
                <a:lnTo>
                  <a:pt x="59272" y="433499"/>
                </a:lnTo>
                <a:lnTo>
                  <a:pt x="34404" y="396699"/>
                </a:lnTo>
                <a:lnTo>
                  <a:pt x="15763" y="355627"/>
                </a:lnTo>
                <a:lnTo>
                  <a:pt x="4058" y="311031"/>
                </a:lnTo>
                <a:lnTo>
                  <a:pt x="0" y="263657"/>
                </a:lnTo>
                <a:lnTo>
                  <a:pt x="4058" y="216283"/>
                </a:lnTo>
                <a:lnTo>
                  <a:pt x="15763" y="171687"/>
                </a:lnTo>
                <a:lnTo>
                  <a:pt x="34404" y="130615"/>
                </a:lnTo>
                <a:lnTo>
                  <a:pt x="59272" y="93815"/>
                </a:lnTo>
                <a:lnTo>
                  <a:pt x="89661" y="62032"/>
                </a:lnTo>
                <a:lnTo>
                  <a:pt x="124859" y="36012"/>
                </a:lnTo>
                <a:lnTo>
                  <a:pt x="164160" y="16503"/>
                </a:lnTo>
                <a:lnTo>
                  <a:pt x="206853" y="4250"/>
                </a:lnTo>
                <a:lnTo>
                  <a:pt x="252231" y="0"/>
                </a:lnTo>
                <a:lnTo>
                  <a:pt x="297609" y="4250"/>
                </a:lnTo>
                <a:lnTo>
                  <a:pt x="340302" y="16503"/>
                </a:lnTo>
                <a:lnTo>
                  <a:pt x="379603" y="36012"/>
                </a:lnTo>
                <a:lnTo>
                  <a:pt x="414801" y="62032"/>
                </a:lnTo>
                <a:lnTo>
                  <a:pt x="445190" y="93815"/>
                </a:lnTo>
                <a:lnTo>
                  <a:pt x="470058" y="130615"/>
                </a:lnTo>
                <a:lnTo>
                  <a:pt x="488699" y="171687"/>
                </a:lnTo>
                <a:lnTo>
                  <a:pt x="500404" y="216283"/>
                </a:lnTo>
                <a:lnTo>
                  <a:pt x="504462" y="263657"/>
                </a:lnTo>
                <a:lnTo>
                  <a:pt x="500404" y="311031"/>
                </a:lnTo>
                <a:lnTo>
                  <a:pt x="488699" y="355627"/>
                </a:lnTo>
                <a:lnTo>
                  <a:pt x="470058" y="396699"/>
                </a:lnTo>
                <a:lnTo>
                  <a:pt x="445190" y="433499"/>
                </a:lnTo>
                <a:lnTo>
                  <a:pt x="414801" y="465282"/>
                </a:lnTo>
                <a:lnTo>
                  <a:pt x="379603" y="491302"/>
                </a:lnTo>
                <a:lnTo>
                  <a:pt x="340302" y="510811"/>
                </a:lnTo>
                <a:lnTo>
                  <a:pt x="297609" y="523064"/>
                </a:lnTo>
                <a:lnTo>
                  <a:pt x="252231" y="527315"/>
                </a:lnTo>
                <a:close/>
              </a:path>
            </a:pathLst>
          </a:custGeom>
          <a:solidFill>
            <a:srgbClr val="FFD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05956" y="3254486"/>
            <a:ext cx="504825" cy="527685"/>
          </a:xfrm>
          <a:custGeom>
            <a:avLst/>
            <a:gdLst/>
            <a:ahLst/>
            <a:cxnLst/>
            <a:rect l="l" t="t" r="r" b="b"/>
            <a:pathLst>
              <a:path w="504825" h="527685">
                <a:moveTo>
                  <a:pt x="504462" y="263657"/>
                </a:moveTo>
                <a:lnTo>
                  <a:pt x="500404" y="216283"/>
                </a:lnTo>
                <a:lnTo>
                  <a:pt x="488699" y="171687"/>
                </a:lnTo>
                <a:lnTo>
                  <a:pt x="470058" y="130615"/>
                </a:lnTo>
                <a:lnTo>
                  <a:pt x="445190" y="93815"/>
                </a:lnTo>
                <a:lnTo>
                  <a:pt x="414801" y="62032"/>
                </a:lnTo>
                <a:lnTo>
                  <a:pt x="379603" y="36012"/>
                </a:lnTo>
                <a:lnTo>
                  <a:pt x="340302" y="16503"/>
                </a:lnTo>
                <a:lnTo>
                  <a:pt x="297609" y="4250"/>
                </a:lnTo>
                <a:lnTo>
                  <a:pt x="252231" y="0"/>
                </a:lnTo>
                <a:lnTo>
                  <a:pt x="206853" y="4250"/>
                </a:lnTo>
                <a:lnTo>
                  <a:pt x="164160" y="16503"/>
                </a:lnTo>
                <a:lnTo>
                  <a:pt x="124859" y="36012"/>
                </a:lnTo>
                <a:lnTo>
                  <a:pt x="89661" y="62032"/>
                </a:lnTo>
                <a:lnTo>
                  <a:pt x="59272" y="93815"/>
                </a:lnTo>
                <a:lnTo>
                  <a:pt x="34404" y="130615"/>
                </a:lnTo>
                <a:lnTo>
                  <a:pt x="15763" y="171687"/>
                </a:lnTo>
                <a:lnTo>
                  <a:pt x="4058" y="216283"/>
                </a:lnTo>
                <a:lnTo>
                  <a:pt x="0" y="263657"/>
                </a:lnTo>
                <a:lnTo>
                  <a:pt x="4058" y="311031"/>
                </a:lnTo>
                <a:lnTo>
                  <a:pt x="15763" y="355627"/>
                </a:lnTo>
                <a:lnTo>
                  <a:pt x="34404" y="396699"/>
                </a:lnTo>
                <a:lnTo>
                  <a:pt x="59272" y="433499"/>
                </a:lnTo>
                <a:lnTo>
                  <a:pt x="89661" y="465282"/>
                </a:lnTo>
                <a:lnTo>
                  <a:pt x="124859" y="491302"/>
                </a:lnTo>
                <a:lnTo>
                  <a:pt x="164160" y="510811"/>
                </a:lnTo>
                <a:lnTo>
                  <a:pt x="206853" y="523064"/>
                </a:lnTo>
                <a:lnTo>
                  <a:pt x="252231" y="527315"/>
                </a:lnTo>
                <a:lnTo>
                  <a:pt x="297609" y="523064"/>
                </a:lnTo>
                <a:lnTo>
                  <a:pt x="340302" y="510811"/>
                </a:lnTo>
                <a:lnTo>
                  <a:pt x="379603" y="491302"/>
                </a:lnTo>
                <a:lnTo>
                  <a:pt x="414801" y="465282"/>
                </a:lnTo>
                <a:lnTo>
                  <a:pt x="445190" y="433499"/>
                </a:lnTo>
                <a:lnTo>
                  <a:pt x="470058" y="396699"/>
                </a:lnTo>
                <a:lnTo>
                  <a:pt x="488699" y="355627"/>
                </a:lnTo>
                <a:lnTo>
                  <a:pt x="500404" y="311031"/>
                </a:lnTo>
                <a:lnTo>
                  <a:pt x="504462" y="263657"/>
                </a:lnTo>
                <a:close/>
              </a:path>
            </a:pathLst>
          </a:custGeom>
          <a:ln w="25160">
            <a:solidFill>
              <a:srgbClr val="FFDC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11270" y="4459973"/>
            <a:ext cx="2192020" cy="1432560"/>
          </a:xfrm>
          <a:custGeom>
            <a:avLst/>
            <a:gdLst/>
            <a:ahLst/>
            <a:cxnLst/>
            <a:rect l="l" t="t" r="r" b="b"/>
            <a:pathLst>
              <a:path w="2192020" h="1432560">
                <a:moveTo>
                  <a:pt x="2191581" y="716279"/>
                </a:moveTo>
                <a:lnTo>
                  <a:pt x="2185554" y="640733"/>
                </a:lnTo>
                <a:lnTo>
                  <a:pt x="2167878" y="567449"/>
                </a:lnTo>
                <a:lnTo>
                  <a:pt x="2139160" y="496823"/>
                </a:lnTo>
                <a:lnTo>
                  <a:pt x="2120849" y="462631"/>
                </a:lnTo>
                <a:lnTo>
                  <a:pt x="2100005" y="429251"/>
                </a:lnTo>
                <a:lnTo>
                  <a:pt x="2076703" y="396735"/>
                </a:lnTo>
                <a:lnTo>
                  <a:pt x="2051020" y="365131"/>
                </a:lnTo>
                <a:lnTo>
                  <a:pt x="2023031" y="334490"/>
                </a:lnTo>
                <a:lnTo>
                  <a:pt x="1992813" y="304859"/>
                </a:lnTo>
                <a:lnTo>
                  <a:pt x="1960440" y="276290"/>
                </a:lnTo>
                <a:lnTo>
                  <a:pt x="1925989" y="248831"/>
                </a:lnTo>
                <a:lnTo>
                  <a:pt x="1889535" y="222533"/>
                </a:lnTo>
                <a:lnTo>
                  <a:pt x="1851154" y="197444"/>
                </a:lnTo>
                <a:lnTo>
                  <a:pt x="1810923" y="173615"/>
                </a:lnTo>
                <a:lnTo>
                  <a:pt x="1768917" y="151095"/>
                </a:lnTo>
                <a:lnTo>
                  <a:pt x="1725211" y="129933"/>
                </a:lnTo>
                <a:lnTo>
                  <a:pt x="1679882" y="110180"/>
                </a:lnTo>
                <a:lnTo>
                  <a:pt x="1633005" y="91884"/>
                </a:lnTo>
                <a:lnTo>
                  <a:pt x="1584656" y="75095"/>
                </a:lnTo>
                <a:lnTo>
                  <a:pt x="1534912" y="59863"/>
                </a:lnTo>
                <a:lnTo>
                  <a:pt x="1483847" y="46237"/>
                </a:lnTo>
                <a:lnTo>
                  <a:pt x="1431538" y="34267"/>
                </a:lnTo>
                <a:lnTo>
                  <a:pt x="1378060" y="24003"/>
                </a:lnTo>
                <a:lnTo>
                  <a:pt x="1323490" y="15494"/>
                </a:lnTo>
                <a:lnTo>
                  <a:pt x="1267902" y="8790"/>
                </a:lnTo>
                <a:lnTo>
                  <a:pt x="1211374" y="3939"/>
                </a:lnTo>
                <a:lnTo>
                  <a:pt x="1153980" y="993"/>
                </a:lnTo>
                <a:lnTo>
                  <a:pt x="1095797" y="0"/>
                </a:lnTo>
                <a:lnTo>
                  <a:pt x="1037613" y="993"/>
                </a:lnTo>
                <a:lnTo>
                  <a:pt x="980219" y="3939"/>
                </a:lnTo>
                <a:lnTo>
                  <a:pt x="923691" y="8790"/>
                </a:lnTo>
                <a:lnTo>
                  <a:pt x="868103" y="15494"/>
                </a:lnTo>
                <a:lnTo>
                  <a:pt x="813532" y="24003"/>
                </a:lnTo>
                <a:lnTo>
                  <a:pt x="760054" y="34267"/>
                </a:lnTo>
                <a:lnTo>
                  <a:pt x="707745" y="46237"/>
                </a:lnTo>
                <a:lnTo>
                  <a:pt x="656679" y="59863"/>
                </a:lnTo>
                <a:lnTo>
                  <a:pt x="606934" y="75095"/>
                </a:lnTo>
                <a:lnTo>
                  <a:pt x="558585" y="91884"/>
                </a:lnTo>
                <a:lnTo>
                  <a:pt x="511708" y="110180"/>
                </a:lnTo>
                <a:lnTo>
                  <a:pt x="466378" y="129933"/>
                </a:lnTo>
                <a:lnTo>
                  <a:pt x="422672" y="151095"/>
                </a:lnTo>
                <a:lnTo>
                  <a:pt x="380665" y="173615"/>
                </a:lnTo>
                <a:lnTo>
                  <a:pt x="340433" y="197444"/>
                </a:lnTo>
                <a:lnTo>
                  <a:pt x="302052" y="222533"/>
                </a:lnTo>
                <a:lnTo>
                  <a:pt x="265597" y="248831"/>
                </a:lnTo>
                <a:lnTo>
                  <a:pt x="231145" y="276290"/>
                </a:lnTo>
                <a:lnTo>
                  <a:pt x="198772" y="304859"/>
                </a:lnTo>
                <a:lnTo>
                  <a:pt x="168553" y="334490"/>
                </a:lnTo>
                <a:lnTo>
                  <a:pt x="140563" y="365131"/>
                </a:lnTo>
                <a:lnTo>
                  <a:pt x="114880" y="396735"/>
                </a:lnTo>
                <a:lnTo>
                  <a:pt x="91578" y="429251"/>
                </a:lnTo>
                <a:lnTo>
                  <a:pt x="70733" y="462631"/>
                </a:lnTo>
                <a:lnTo>
                  <a:pt x="52422" y="496823"/>
                </a:lnTo>
                <a:lnTo>
                  <a:pt x="36720" y="531779"/>
                </a:lnTo>
                <a:lnTo>
                  <a:pt x="13446" y="603784"/>
                </a:lnTo>
                <a:lnTo>
                  <a:pt x="1519" y="678248"/>
                </a:lnTo>
                <a:lnTo>
                  <a:pt x="0" y="716279"/>
                </a:lnTo>
                <a:lnTo>
                  <a:pt x="1519" y="754310"/>
                </a:lnTo>
                <a:lnTo>
                  <a:pt x="13446" y="828775"/>
                </a:lnTo>
                <a:lnTo>
                  <a:pt x="36720" y="900779"/>
                </a:lnTo>
                <a:lnTo>
                  <a:pt x="52422" y="935735"/>
                </a:lnTo>
                <a:lnTo>
                  <a:pt x="70733" y="969928"/>
                </a:lnTo>
                <a:lnTo>
                  <a:pt x="91578" y="1003307"/>
                </a:lnTo>
                <a:lnTo>
                  <a:pt x="114880" y="1035823"/>
                </a:lnTo>
                <a:lnTo>
                  <a:pt x="140563" y="1067427"/>
                </a:lnTo>
                <a:lnTo>
                  <a:pt x="168553" y="1098069"/>
                </a:lnTo>
                <a:lnTo>
                  <a:pt x="198772" y="1127699"/>
                </a:lnTo>
                <a:lnTo>
                  <a:pt x="231145" y="1156268"/>
                </a:lnTo>
                <a:lnTo>
                  <a:pt x="265597" y="1183727"/>
                </a:lnTo>
                <a:lnTo>
                  <a:pt x="302052" y="1210025"/>
                </a:lnTo>
                <a:lnTo>
                  <a:pt x="340433" y="1235114"/>
                </a:lnTo>
                <a:lnTo>
                  <a:pt x="380665" y="1258943"/>
                </a:lnTo>
                <a:lnTo>
                  <a:pt x="422672" y="1281463"/>
                </a:lnTo>
                <a:lnTo>
                  <a:pt x="466378" y="1302625"/>
                </a:lnTo>
                <a:lnTo>
                  <a:pt x="511708" y="1322379"/>
                </a:lnTo>
                <a:lnTo>
                  <a:pt x="558585" y="1340675"/>
                </a:lnTo>
                <a:lnTo>
                  <a:pt x="606934" y="1357463"/>
                </a:lnTo>
                <a:lnTo>
                  <a:pt x="656679" y="1372695"/>
                </a:lnTo>
                <a:lnTo>
                  <a:pt x="707745" y="1386321"/>
                </a:lnTo>
                <a:lnTo>
                  <a:pt x="760054" y="1398291"/>
                </a:lnTo>
                <a:lnTo>
                  <a:pt x="813532" y="1408555"/>
                </a:lnTo>
                <a:lnTo>
                  <a:pt x="868103" y="1417064"/>
                </a:lnTo>
                <a:lnTo>
                  <a:pt x="923691" y="1423769"/>
                </a:lnTo>
                <a:lnTo>
                  <a:pt x="980219" y="1428619"/>
                </a:lnTo>
                <a:lnTo>
                  <a:pt x="1037613" y="1431566"/>
                </a:lnTo>
                <a:lnTo>
                  <a:pt x="1095797" y="1432559"/>
                </a:lnTo>
                <a:lnTo>
                  <a:pt x="1153980" y="1431566"/>
                </a:lnTo>
                <a:lnTo>
                  <a:pt x="1211374" y="1428619"/>
                </a:lnTo>
                <a:lnTo>
                  <a:pt x="1267902" y="1423769"/>
                </a:lnTo>
                <a:lnTo>
                  <a:pt x="1323490" y="1417064"/>
                </a:lnTo>
                <a:lnTo>
                  <a:pt x="1378060" y="1408555"/>
                </a:lnTo>
                <a:lnTo>
                  <a:pt x="1431538" y="1398291"/>
                </a:lnTo>
                <a:lnTo>
                  <a:pt x="1483847" y="1386321"/>
                </a:lnTo>
                <a:lnTo>
                  <a:pt x="1534912" y="1372695"/>
                </a:lnTo>
                <a:lnTo>
                  <a:pt x="1584656" y="1357463"/>
                </a:lnTo>
                <a:lnTo>
                  <a:pt x="1633005" y="1340675"/>
                </a:lnTo>
                <a:lnTo>
                  <a:pt x="1679882" y="1322379"/>
                </a:lnTo>
                <a:lnTo>
                  <a:pt x="1725211" y="1302625"/>
                </a:lnTo>
                <a:lnTo>
                  <a:pt x="1768917" y="1281463"/>
                </a:lnTo>
                <a:lnTo>
                  <a:pt x="1810923" y="1258943"/>
                </a:lnTo>
                <a:lnTo>
                  <a:pt x="1851154" y="1235114"/>
                </a:lnTo>
                <a:lnTo>
                  <a:pt x="1889535" y="1210025"/>
                </a:lnTo>
                <a:lnTo>
                  <a:pt x="1925989" y="1183727"/>
                </a:lnTo>
                <a:lnTo>
                  <a:pt x="1960440" y="1156268"/>
                </a:lnTo>
                <a:lnTo>
                  <a:pt x="1992813" y="1127699"/>
                </a:lnTo>
                <a:lnTo>
                  <a:pt x="2023031" y="1098069"/>
                </a:lnTo>
                <a:lnTo>
                  <a:pt x="2051020" y="1067427"/>
                </a:lnTo>
                <a:lnTo>
                  <a:pt x="2076703" y="1035823"/>
                </a:lnTo>
                <a:lnTo>
                  <a:pt x="2100005" y="1003307"/>
                </a:lnTo>
                <a:lnTo>
                  <a:pt x="2120849" y="969928"/>
                </a:lnTo>
                <a:lnTo>
                  <a:pt x="2139160" y="935735"/>
                </a:lnTo>
                <a:lnTo>
                  <a:pt x="2154861" y="900779"/>
                </a:lnTo>
                <a:lnTo>
                  <a:pt x="2178134" y="828775"/>
                </a:lnTo>
                <a:lnTo>
                  <a:pt x="2190062" y="754310"/>
                </a:lnTo>
                <a:lnTo>
                  <a:pt x="2191581" y="716279"/>
                </a:lnTo>
                <a:close/>
              </a:path>
            </a:pathLst>
          </a:custGeom>
          <a:ln w="25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63120" y="4410060"/>
            <a:ext cx="126504" cy="1257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21113" y="3744454"/>
            <a:ext cx="680085" cy="703580"/>
          </a:xfrm>
          <a:custGeom>
            <a:avLst/>
            <a:gdLst/>
            <a:ahLst/>
            <a:cxnLst/>
            <a:rect l="l" t="t" r="r" b="b"/>
            <a:pathLst>
              <a:path w="680085" h="703579">
                <a:moveTo>
                  <a:pt x="0" y="0"/>
                </a:moveTo>
                <a:lnTo>
                  <a:pt x="678700" y="704354"/>
                </a:lnTo>
              </a:path>
            </a:pathLst>
          </a:custGeom>
          <a:ln w="25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44184" y="5943194"/>
            <a:ext cx="126504" cy="1257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07054" y="6056362"/>
            <a:ext cx="0" cy="577850"/>
          </a:xfrm>
          <a:custGeom>
            <a:avLst/>
            <a:gdLst/>
            <a:ahLst/>
            <a:cxnLst/>
            <a:rect l="l" t="t" r="r" b="b"/>
            <a:pathLst>
              <a:path h="577850">
                <a:moveTo>
                  <a:pt x="0" y="577596"/>
                </a:moveTo>
                <a:lnTo>
                  <a:pt x="0" y="0"/>
                </a:lnTo>
              </a:path>
            </a:pathLst>
          </a:custGeom>
          <a:ln w="25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51169" y="4460354"/>
            <a:ext cx="125741" cy="1257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39198" y="3794748"/>
            <a:ext cx="706120" cy="703580"/>
          </a:xfrm>
          <a:custGeom>
            <a:avLst/>
            <a:gdLst/>
            <a:ahLst/>
            <a:cxnLst/>
            <a:rect l="l" t="t" r="r" b="b"/>
            <a:pathLst>
              <a:path w="706120" h="703579">
                <a:moveTo>
                  <a:pt x="705627" y="0"/>
                </a:moveTo>
                <a:lnTo>
                  <a:pt x="0" y="703319"/>
                </a:lnTo>
              </a:path>
            </a:pathLst>
          </a:custGeom>
          <a:ln w="251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349887" y="5063166"/>
            <a:ext cx="190055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550" spc="15" dirty="0">
                <a:latin typeface="Arial"/>
                <a:cs typeface="Arial"/>
              </a:rPr>
              <a:t>Consensus</a:t>
            </a:r>
            <a:r>
              <a:rPr sz="1550" spc="-2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algorithm</a:t>
            </a:r>
            <a:endParaRPr sz="15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40587" y="4134279"/>
            <a:ext cx="105791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550" spc="15" dirty="0">
                <a:latin typeface="Arial"/>
                <a:cs typeface="Arial"/>
              </a:rPr>
              <a:t>v</a:t>
            </a:r>
            <a:r>
              <a:rPr sz="1725" spc="22" baseline="-19323" dirty="0">
                <a:latin typeface="Arial"/>
                <a:cs typeface="Arial"/>
              </a:rPr>
              <a:t>1</a:t>
            </a:r>
            <a:r>
              <a:rPr sz="1725" spc="-352" baseline="-19323" dirty="0">
                <a:latin typeface="Arial"/>
                <a:cs typeface="Arial"/>
              </a:rPr>
              <a:t> </a:t>
            </a:r>
            <a:r>
              <a:rPr sz="1550" spc="15" dirty="0">
                <a:latin typeface="Arial"/>
                <a:cs typeface="Arial"/>
              </a:rPr>
              <a:t>=proceed</a:t>
            </a:r>
            <a:endParaRPr sz="15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75611" y="6143684"/>
            <a:ext cx="76517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550" spc="20" dirty="0">
                <a:latin typeface="Arial"/>
                <a:cs typeface="Arial"/>
              </a:rPr>
              <a:t>v</a:t>
            </a:r>
            <a:r>
              <a:rPr sz="1725" spc="-75" baseline="-19323" dirty="0">
                <a:latin typeface="Arial"/>
                <a:cs typeface="Arial"/>
              </a:rPr>
              <a:t>3</a:t>
            </a:r>
            <a:r>
              <a:rPr sz="1550" spc="15" dirty="0">
                <a:latin typeface="Arial"/>
                <a:cs typeface="Arial"/>
              </a:rPr>
              <a:t>=abort</a:t>
            </a:r>
            <a:endParaRPr sz="15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42171" y="4134286"/>
            <a:ext cx="103251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550" spc="15" dirty="0">
                <a:latin typeface="Arial"/>
                <a:cs typeface="Arial"/>
              </a:rPr>
              <a:t>v</a:t>
            </a:r>
            <a:r>
              <a:rPr sz="1725" spc="-75" baseline="-19323" dirty="0">
                <a:latin typeface="Arial"/>
                <a:cs typeface="Arial"/>
              </a:rPr>
              <a:t>2</a:t>
            </a:r>
            <a:r>
              <a:rPr sz="1550" spc="15" dirty="0">
                <a:latin typeface="Arial"/>
                <a:cs typeface="Arial"/>
              </a:rPr>
              <a:t>=proceed</a:t>
            </a:r>
            <a:endParaRPr sz="15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929095" y="6684253"/>
            <a:ext cx="756285" cy="577850"/>
          </a:xfrm>
          <a:custGeom>
            <a:avLst/>
            <a:gdLst/>
            <a:ahLst/>
            <a:cxnLst/>
            <a:rect l="l" t="t" r="r" b="b"/>
            <a:pathLst>
              <a:path w="756285" h="577850">
                <a:moveTo>
                  <a:pt x="0" y="0"/>
                </a:moveTo>
                <a:lnTo>
                  <a:pt x="754799" y="578446"/>
                </a:lnTo>
              </a:path>
            </a:pathLst>
          </a:custGeom>
          <a:ln w="25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29095" y="6684253"/>
            <a:ext cx="756285" cy="577850"/>
          </a:xfrm>
          <a:custGeom>
            <a:avLst/>
            <a:gdLst/>
            <a:ahLst/>
            <a:cxnLst/>
            <a:rect l="l" t="t" r="r" b="b"/>
            <a:pathLst>
              <a:path w="756285" h="577850">
                <a:moveTo>
                  <a:pt x="755931" y="0"/>
                </a:moveTo>
                <a:lnTo>
                  <a:pt x="0" y="577596"/>
                </a:lnTo>
              </a:path>
            </a:pathLst>
          </a:custGeom>
          <a:ln w="25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30306" y="3456043"/>
            <a:ext cx="125741" cy="1249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34723" y="3518917"/>
            <a:ext cx="1008380" cy="954405"/>
          </a:xfrm>
          <a:custGeom>
            <a:avLst/>
            <a:gdLst/>
            <a:ahLst/>
            <a:cxnLst/>
            <a:rect l="l" t="t" r="r" b="b"/>
            <a:pathLst>
              <a:path w="1008379" h="954404">
                <a:moveTo>
                  <a:pt x="0" y="954016"/>
                </a:moveTo>
                <a:lnTo>
                  <a:pt x="76199" y="627878"/>
                </a:lnTo>
                <a:lnTo>
                  <a:pt x="277377" y="326125"/>
                </a:lnTo>
                <a:lnTo>
                  <a:pt x="605045" y="124961"/>
                </a:lnTo>
                <a:lnTo>
                  <a:pt x="1008150" y="0"/>
                </a:lnTo>
              </a:path>
            </a:pathLst>
          </a:custGeom>
          <a:ln w="25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715" indent="-335915">
              <a:lnSpc>
                <a:spcPct val="110000"/>
              </a:lnSpc>
              <a:spcBef>
                <a:spcPts val="100"/>
              </a:spcBef>
              <a:buAutoNum type="arabicPeriod"/>
              <a:tabLst>
                <a:tab pos="349250" algn="l"/>
              </a:tabLst>
            </a:pPr>
            <a:r>
              <a:rPr dirty="0"/>
              <a:t>Each process p</a:t>
            </a:r>
            <a:r>
              <a:rPr sz="2100" baseline="-21825" dirty="0"/>
              <a:t>i </a:t>
            </a:r>
            <a:r>
              <a:rPr sz="2200" dirty="0"/>
              <a:t>begins in an undecided state and proposes a single value  </a:t>
            </a:r>
            <a:r>
              <a:rPr sz="2200" spc="-5" dirty="0"/>
              <a:t>v</a:t>
            </a:r>
            <a:r>
              <a:rPr sz="2100" spc="-7" baseline="-21825" dirty="0"/>
              <a:t>i</a:t>
            </a:r>
            <a:r>
              <a:rPr sz="2200" spc="-5" dirty="0"/>
              <a:t>, drawn from </a:t>
            </a:r>
            <a:r>
              <a:rPr sz="2200" dirty="0"/>
              <a:t>a </a:t>
            </a:r>
            <a:r>
              <a:rPr sz="2200" spc="-5" dirty="0"/>
              <a:t>set </a:t>
            </a:r>
            <a:r>
              <a:rPr sz="2200" dirty="0"/>
              <a:t>D</a:t>
            </a:r>
            <a:r>
              <a:rPr sz="2200" spc="-15" dirty="0"/>
              <a:t> </a:t>
            </a:r>
            <a:r>
              <a:rPr sz="2200" spc="-5" dirty="0"/>
              <a:t>(i=1…N)</a:t>
            </a:r>
            <a:endParaRPr sz="2200"/>
          </a:p>
          <a:p>
            <a:pPr marL="348615" indent="-335915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349250" algn="l"/>
              </a:tabLst>
            </a:pPr>
            <a:r>
              <a:rPr spc="-5" dirty="0"/>
              <a:t>Processes communicate with each other, exchanging</a:t>
            </a:r>
            <a:r>
              <a:rPr spc="-15" dirty="0"/>
              <a:t> </a:t>
            </a:r>
            <a:r>
              <a:rPr spc="-5" dirty="0"/>
              <a:t>values</a:t>
            </a:r>
          </a:p>
          <a:p>
            <a:pPr marL="348615" marR="5080" indent="-335915">
              <a:lnSpc>
                <a:spcPct val="110000"/>
              </a:lnSpc>
              <a:buAutoNum type="arabicPeriod"/>
              <a:tabLst>
                <a:tab pos="349250" algn="l"/>
              </a:tabLst>
            </a:pPr>
            <a:r>
              <a:rPr spc="-5" dirty="0"/>
              <a:t>Each process then sets the value of </a:t>
            </a:r>
            <a:r>
              <a:rPr dirty="0"/>
              <a:t>a </a:t>
            </a:r>
            <a:r>
              <a:rPr spc="-5" dirty="0"/>
              <a:t>decision variable </a:t>
            </a:r>
            <a:r>
              <a:rPr spc="5" dirty="0"/>
              <a:t>d</a:t>
            </a:r>
            <a:r>
              <a:rPr sz="2100" spc="7" baseline="-21825" dirty="0"/>
              <a:t>i </a:t>
            </a:r>
            <a:r>
              <a:rPr sz="2200" spc="-5" dirty="0"/>
              <a:t>and enters the  decided state</a:t>
            </a:r>
            <a:endParaRPr sz="2200"/>
          </a:p>
          <a:p>
            <a:pPr marL="1527810">
              <a:lnSpc>
                <a:spcPct val="100000"/>
              </a:lnSpc>
              <a:spcBef>
                <a:spcPts val="1205"/>
              </a:spcBef>
              <a:tabLst>
                <a:tab pos="3064510" algn="l"/>
              </a:tabLst>
            </a:pPr>
            <a:r>
              <a:rPr sz="1550" spc="-30" dirty="0"/>
              <a:t>d</a:t>
            </a:r>
            <a:r>
              <a:rPr sz="1725" spc="-44" baseline="-19323" dirty="0"/>
              <a:t>1</a:t>
            </a:r>
            <a:r>
              <a:rPr sz="1725" spc="-277" baseline="-19323" dirty="0"/>
              <a:t> </a:t>
            </a:r>
            <a:r>
              <a:rPr sz="1550" spc="15" dirty="0"/>
              <a:t>:=proceed	</a:t>
            </a:r>
            <a:r>
              <a:rPr sz="1550" spc="-30" dirty="0"/>
              <a:t>d</a:t>
            </a:r>
            <a:r>
              <a:rPr sz="1725" spc="-44" baseline="-19323" dirty="0"/>
              <a:t>2</a:t>
            </a:r>
            <a:r>
              <a:rPr sz="1725" spc="-277" baseline="-19323" dirty="0"/>
              <a:t> </a:t>
            </a:r>
            <a:r>
              <a:rPr sz="1550" spc="15" dirty="0"/>
              <a:t>:=proceed</a:t>
            </a:r>
            <a:endParaRPr sz="1550"/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35</a:t>
            </a:fld>
            <a:endParaRPr spc="-5" dirty="0"/>
          </a:p>
        </p:txBody>
      </p:sp>
      <p:sp>
        <p:nvSpPr>
          <p:cNvPr id="32" name="object 32"/>
          <p:cNvSpPr txBox="1"/>
          <p:nvPr/>
        </p:nvSpPr>
        <p:spPr>
          <a:xfrm>
            <a:off x="5890393" y="6614412"/>
            <a:ext cx="2768600" cy="631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0"/>
              </a:spcBef>
            </a:pPr>
            <a:r>
              <a:rPr sz="1950" spc="10" dirty="0">
                <a:latin typeface="Arial"/>
                <a:cs typeface="Arial"/>
              </a:rPr>
              <a:t>Figure 12.17 Consensus  for three</a:t>
            </a:r>
            <a:r>
              <a:rPr sz="1950" spc="-1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processes</a:t>
            </a:r>
            <a:endParaRPr sz="19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91736" y="3492510"/>
            <a:ext cx="3916045" cy="1235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0525" marR="5080" indent="-378460">
              <a:lnSpc>
                <a:spcPct val="101800"/>
              </a:lnSpc>
              <a:spcBef>
                <a:spcPts val="90"/>
              </a:spcBef>
            </a:pPr>
            <a:r>
              <a:rPr sz="1950" spc="15" dirty="0">
                <a:latin typeface="Arial"/>
                <a:cs typeface="Arial"/>
              </a:rPr>
              <a:t>Two </a:t>
            </a:r>
            <a:r>
              <a:rPr sz="1950" spc="10" dirty="0">
                <a:latin typeface="Arial"/>
                <a:cs typeface="Arial"/>
              </a:rPr>
              <a:t>processes propose “proceed.”  </a:t>
            </a:r>
            <a:r>
              <a:rPr sz="1950" spc="15" dirty="0">
                <a:latin typeface="Arial"/>
                <a:cs typeface="Arial"/>
              </a:rPr>
              <a:t>One </a:t>
            </a:r>
            <a:r>
              <a:rPr sz="1950" spc="10" dirty="0">
                <a:latin typeface="Arial"/>
                <a:cs typeface="Arial"/>
              </a:rPr>
              <a:t>proposes “abort,” but then  crashes. </a:t>
            </a:r>
            <a:r>
              <a:rPr sz="1950" spc="15" dirty="0">
                <a:latin typeface="Arial"/>
                <a:cs typeface="Arial"/>
              </a:rPr>
              <a:t>The two </a:t>
            </a:r>
            <a:r>
              <a:rPr sz="1950" spc="10" dirty="0">
                <a:latin typeface="Arial"/>
                <a:cs typeface="Arial"/>
              </a:rPr>
              <a:t>remaining  processes decide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proceed.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36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3189" y="412496"/>
            <a:ext cx="581723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Requirements for</a:t>
            </a:r>
            <a:r>
              <a:rPr spc="-40" dirty="0"/>
              <a:t> </a:t>
            </a:r>
            <a:r>
              <a:rPr spc="10" dirty="0"/>
              <a:t>Consensus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909" y="1560741"/>
            <a:ext cx="9702165" cy="293687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04470" indent="-191770">
              <a:lnSpc>
                <a:spcPct val="100000"/>
              </a:lnSpc>
              <a:spcBef>
                <a:spcPts val="785"/>
              </a:spcBef>
              <a:buChar char="•"/>
              <a:tabLst>
                <a:tab pos="205104" algn="l"/>
              </a:tabLst>
            </a:pPr>
            <a:r>
              <a:rPr sz="2650" spc="-10" dirty="0">
                <a:latin typeface="Arial"/>
                <a:cs typeface="Arial"/>
              </a:rPr>
              <a:t>Three requirements </a:t>
            </a:r>
            <a:r>
              <a:rPr sz="2650" spc="-5" dirty="0">
                <a:latin typeface="Arial"/>
                <a:cs typeface="Arial"/>
              </a:rPr>
              <a:t>of a </a:t>
            </a:r>
            <a:r>
              <a:rPr sz="2650" spc="-10" dirty="0">
                <a:latin typeface="Arial"/>
                <a:cs typeface="Arial"/>
              </a:rPr>
              <a:t>consensus</a:t>
            </a:r>
            <a:r>
              <a:rPr sz="2650" spc="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algorithm</a:t>
            </a:r>
            <a:endParaRPr sz="265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487045" algn="l"/>
              </a:tabLst>
            </a:pPr>
            <a:r>
              <a:rPr sz="2200" b="1" i="1" spc="-5" dirty="0">
                <a:solidFill>
                  <a:srgbClr val="33339A"/>
                </a:solidFill>
                <a:latin typeface="Arial"/>
                <a:cs typeface="Arial"/>
              </a:rPr>
              <a:t>Termination</a:t>
            </a:r>
            <a:r>
              <a:rPr sz="2200" spc="-5" dirty="0">
                <a:latin typeface="Arial"/>
                <a:cs typeface="Arial"/>
              </a:rPr>
              <a:t>: Eventually every correct process sets its decision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variable</a:t>
            </a:r>
            <a:endParaRPr sz="2200">
              <a:latin typeface="Arial"/>
              <a:cs typeface="Arial"/>
            </a:endParaRPr>
          </a:p>
          <a:p>
            <a:pPr marL="486409" marR="5080" lvl="1" indent="-267335" algn="just">
              <a:lnSpc>
                <a:spcPct val="120000"/>
              </a:lnSpc>
              <a:buFont typeface="Arial"/>
              <a:buChar char="–"/>
              <a:tabLst>
                <a:tab pos="487045" algn="l"/>
              </a:tabLst>
            </a:pPr>
            <a:r>
              <a:rPr sz="2200" b="1" i="1" dirty="0">
                <a:solidFill>
                  <a:srgbClr val="33339A"/>
                </a:solidFill>
                <a:latin typeface="Arial"/>
                <a:cs typeface="Arial"/>
              </a:rPr>
              <a:t>Agreement</a:t>
            </a:r>
            <a:r>
              <a:rPr sz="2200" dirty="0">
                <a:latin typeface="Arial"/>
                <a:cs typeface="Arial"/>
              </a:rPr>
              <a:t>: </a:t>
            </a:r>
            <a:r>
              <a:rPr sz="2200" spc="-5" dirty="0">
                <a:latin typeface="Arial"/>
                <a:cs typeface="Arial"/>
              </a:rPr>
              <a:t>The decision value of all correct processes is the same: if pi  and pj are correct and have entered the </a:t>
            </a:r>
            <a:r>
              <a:rPr sz="2200" i="1" dirty="0">
                <a:latin typeface="Arial"/>
                <a:cs typeface="Arial"/>
              </a:rPr>
              <a:t>decided </a:t>
            </a:r>
            <a:r>
              <a:rPr sz="2200" spc="-5" dirty="0">
                <a:latin typeface="Arial"/>
                <a:cs typeface="Arial"/>
              </a:rPr>
              <a:t>state, then di=dj  (i,j=1,2, …,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N)</a:t>
            </a:r>
            <a:endParaRPr sz="2200">
              <a:latin typeface="Arial"/>
              <a:cs typeface="Arial"/>
            </a:endParaRPr>
          </a:p>
          <a:p>
            <a:pPr marL="486409" marR="5715" lvl="1" indent="-267335" algn="just">
              <a:lnSpc>
                <a:spcPct val="120000"/>
              </a:lnSpc>
              <a:buFont typeface="Arial"/>
              <a:buChar char="–"/>
              <a:tabLst>
                <a:tab pos="487045" algn="l"/>
              </a:tabLst>
            </a:pPr>
            <a:r>
              <a:rPr sz="2200" b="1" i="1" spc="-5" dirty="0">
                <a:solidFill>
                  <a:srgbClr val="33339A"/>
                </a:solidFill>
                <a:latin typeface="Arial"/>
                <a:cs typeface="Arial"/>
              </a:rPr>
              <a:t>Integrity</a:t>
            </a:r>
            <a:r>
              <a:rPr sz="2200" spc="-5" dirty="0">
                <a:latin typeface="Arial"/>
                <a:cs typeface="Arial"/>
              </a:rPr>
              <a:t>: If the correct processes all proposed the same value, then any  correct process in the </a:t>
            </a:r>
            <a:r>
              <a:rPr sz="2200" i="1" dirty="0">
                <a:latin typeface="Arial"/>
                <a:cs typeface="Arial"/>
              </a:rPr>
              <a:t>decided </a:t>
            </a:r>
            <a:r>
              <a:rPr sz="2200" spc="-5" dirty="0">
                <a:latin typeface="Arial"/>
                <a:cs typeface="Arial"/>
              </a:rPr>
              <a:t>state has chosen that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value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37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2209" y="430022"/>
            <a:ext cx="64096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The </a:t>
            </a:r>
            <a:r>
              <a:rPr spc="5" dirty="0"/>
              <a:t>byzantine generals</a:t>
            </a:r>
            <a:r>
              <a:rPr spc="-35" dirty="0"/>
              <a:t> </a:t>
            </a:r>
            <a:r>
              <a:rPr spc="5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4191" y="1334662"/>
            <a:ext cx="9679305" cy="522986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04470" indent="-191770">
              <a:lnSpc>
                <a:spcPct val="100000"/>
              </a:lnSpc>
              <a:spcBef>
                <a:spcPts val="310"/>
              </a:spcBef>
              <a:buChar char="•"/>
              <a:tabLst>
                <a:tab pos="205104" algn="l"/>
              </a:tabLst>
            </a:pPr>
            <a:r>
              <a:rPr sz="2650" spc="-5" dirty="0">
                <a:latin typeface="Arial"/>
                <a:cs typeface="Arial"/>
              </a:rPr>
              <a:t>Problem description</a:t>
            </a:r>
            <a:endParaRPr sz="265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180"/>
              </a:spcBef>
              <a:buChar char="–"/>
              <a:tabLst>
                <a:tab pos="487045" algn="l"/>
              </a:tabLst>
            </a:pPr>
            <a:r>
              <a:rPr sz="2200" spc="-5" dirty="0">
                <a:latin typeface="Arial"/>
                <a:cs typeface="Arial"/>
              </a:rPr>
              <a:t>Three or more generals must agree to</a:t>
            </a:r>
            <a:r>
              <a:rPr sz="2200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200" i="1" u="heavy" spc="-5" dirty="0">
                <a:solidFill>
                  <a:srgbClr val="33339A"/>
                </a:solidFill>
                <a:uFill>
                  <a:solidFill>
                    <a:srgbClr val="33339A"/>
                  </a:solidFill>
                </a:uFill>
                <a:latin typeface="Arial"/>
                <a:cs typeface="Arial"/>
              </a:rPr>
              <a:t>attack</a:t>
            </a:r>
            <a:r>
              <a:rPr sz="2200" i="1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or to</a:t>
            </a:r>
            <a:r>
              <a:rPr sz="22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200" i="1" u="heavy" spc="-5" dirty="0">
                <a:solidFill>
                  <a:srgbClr val="33339A"/>
                </a:solidFill>
                <a:uFill>
                  <a:solidFill>
                    <a:srgbClr val="33339A"/>
                  </a:solidFill>
                </a:uFill>
                <a:latin typeface="Arial"/>
                <a:cs typeface="Arial"/>
              </a:rPr>
              <a:t>retreat</a:t>
            </a:r>
            <a:endParaRPr sz="220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135"/>
              </a:spcBef>
              <a:buChar char="–"/>
              <a:tabLst>
                <a:tab pos="487045" algn="l"/>
              </a:tabLst>
            </a:pPr>
            <a:r>
              <a:rPr sz="2200" spc="-5" dirty="0">
                <a:latin typeface="Arial"/>
                <a:cs typeface="Arial"/>
              </a:rPr>
              <a:t>One general, the </a:t>
            </a:r>
            <a:r>
              <a:rPr sz="2200" i="1" spc="-5" dirty="0">
                <a:solidFill>
                  <a:srgbClr val="33339A"/>
                </a:solidFill>
                <a:latin typeface="Arial"/>
                <a:cs typeface="Arial"/>
              </a:rPr>
              <a:t>commander</a:t>
            </a:r>
            <a:r>
              <a:rPr sz="2200" spc="-5" dirty="0">
                <a:latin typeface="Arial"/>
                <a:cs typeface="Arial"/>
              </a:rPr>
              <a:t>, issues the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order</a:t>
            </a:r>
            <a:endParaRPr sz="220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145"/>
              </a:spcBef>
              <a:buChar char="–"/>
              <a:tabLst>
                <a:tab pos="487045" algn="l"/>
              </a:tabLst>
            </a:pPr>
            <a:r>
              <a:rPr sz="2200" spc="-5" dirty="0">
                <a:latin typeface="Arial"/>
                <a:cs typeface="Arial"/>
              </a:rPr>
              <a:t>Other generals, the </a:t>
            </a:r>
            <a:r>
              <a:rPr sz="2200" i="1" dirty="0">
                <a:solidFill>
                  <a:srgbClr val="33339A"/>
                </a:solidFill>
                <a:latin typeface="Arial"/>
                <a:cs typeface="Arial"/>
              </a:rPr>
              <a:t>lieutenants</a:t>
            </a:r>
            <a:r>
              <a:rPr sz="2200" dirty="0">
                <a:latin typeface="Arial"/>
                <a:cs typeface="Arial"/>
              </a:rPr>
              <a:t>, </a:t>
            </a:r>
            <a:r>
              <a:rPr sz="2200" spc="-5" dirty="0">
                <a:latin typeface="Arial"/>
                <a:cs typeface="Arial"/>
              </a:rPr>
              <a:t>must decide to attack or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retreat</a:t>
            </a:r>
            <a:endParaRPr sz="220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145"/>
              </a:spcBef>
              <a:buChar char="–"/>
              <a:tabLst>
                <a:tab pos="487045" algn="l"/>
              </a:tabLst>
            </a:pPr>
            <a:r>
              <a:rPr sz="2200" spc="-5" dirty="0">
                <a:latin typeface="Arial"/>
                <a:cs typeface="Arial"/>
              </a:rPr>
              <a:t>One or more generals may be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treacherous</a:t>
            </a:r>
            <a:endParaRPr sz="2200">
              <a:latin typeface="Arial"/>
              <a:cs typeface="Arial"/>
            </a:endParaRPr>
          </a:p>
          <a:p>
            <a:pPr marL="706755" lvl="2" indent="-219075">
              <a:lnSpc>
                <a:spcPct val="100000"/>
              </a:lnSpc>
              <a:spcBef>
                <a:spcPts val="155"/>
              </a:spcBef>
              <a:buChar char="•"/>
              <a:tabLst>
                <a:tab pos="706755" algn="l"/>
                <a:tab pos="707390" algn="l"/>
              </a:tabLst>
            </a:pPr>
            <a:r>
              <a:rPr sz="1950" spc="20" dirty="0">
                <a:latin typeface="Arial"/>
                <a:cs typeface="Arial"/>
              </a:rPr>
              <a:t>A </a:t>
            </a:r>
            <a:r>
              <a:rPr sz="1950" i="1" spc="10" dirty="0">
                <a:solidFill>
                  <a:srgbClr val="33339A"/>
                </a:solidFill>
                <a:latin typeface="Arial"/>
                <a:cs typeface="Arial"/>
              </a:rPr>
              <a:t>treacherous general </a:t>
            </a:r>
            <a:r>
              <a:rPr sz="1950" spc="5" dirty="0">
                <a:latin typeface="Arial"/>
                <a:cs typeface="Arial"/>
              </a:rPr>
              <a:t>tells </a:t>
            </a:r>
            <a:r>
              <a:rPr sz="1950" spc="15" dirty="0">
                <a:latin typeface="Arial"/>
                <a:cs typeface="Arial"/>
              </a:rPr>
              <a:t>one </a:t>
            </a:r>
            <a:r>
              <a:rPr sz="1950" spc="10" dirty="0">
                <a:latin typeface="Arial"/>
                <a:cs typeface="Arial"/>
              </a:rPr>
              <a:t>general to attack </a:t>
            </a:r>
            <a:r>
              <a:rPr sz="1950" spc="15" dirty="0">
                <a:latin typeface="Arial"/>
                <a:cs typeface="Arial"/>
              </a:rPr>
              <a:t>and </a:t>
            </a:r>
            <a:r>
              <a:rPr sz="1950" spc="10" dirty="0">
                <a:latin typeface="Arial"/>
                <a:cs typeface="Arial"/>
              </a:rPr>
              <a:t>another to</a:t>
            </a:r>
            <a:r>
              <a:rPr sz="1950" spc="-2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retreat</a:t>
            </a:r>
            <a:endParaRPr sz="1950">
              <a:latin typeface="Arial"/>
              <a:cs typeface="Arial"/>
            </a:endParaRPr>
          </a:p>
          <a:p>
            <a:pPr marL="204470" marR="6350" indent="-191770">
              <a:lnSpc>
                <a:spcPts val="3340"/>
              </a:lnSpc>
              <a:spcBef>
                <a:spcPts val="105"/>
              </a:spcBef>
              <a:buChar char="•"/>
              <a:tabLst>
                <a:tab pos="205104" algn="l"/>
              </a:tabLst>
            </a:pPr>
            <a:r>
              <a:rPr sz="2650" spc="-10" dirty="0">
                <a:latin typeface="Arial"/>
                <a:cs typeface="Arial"/>
              </a:rPr>
              <a:t>Difference from consensus </a:t>
            </a:r>
            <a:r>
              <a:rPr sz="2650" spc="-5" dirty="0">
                <a:latin typeface="Arial"/>
                <a:cs typeface="Arial"/>
              </a:rPr>
              <a:t>is </a:t>
            </a:r>
            <a:r>
              <a:rPr sz="2650" spc="-10" dirty="0">
                <a:latin typeface="Arial"/>
                <a:cs typeface="Arial"/>
              </a:rPr>
              <a:t>that </a:t>
            </a:r>
            <a:r>
              <a:rPr sz="2650" spc="-5" dirty="0">
                <a:latin typeface="Arial"/>
                <a:cs typeface="Arial"/>
              </a:rPr>
              <a:t>a single process supplies the  value to agree</a:t>
            </a:r>
            <a:r>
              <a:rPr sz="2650" spc="-1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on</a:t>
            </a:r>
            <a:endParaRPr sz="2650">
              <a:latin typeface="Arial"/>
              <a:cs typeface="Arial"/>
            </a:endParaRPr>
          </a:p>
          <a:p>
            <a:pPr marL="204470" indent="-191770">
              <a:lnSpc>
                <a:spcPct val="100000"/>
              </a:lnSpc>
              <a:spcBef>
                <a:spcPts val="10"/>
              </a:spcBef>
              <a:buChar char="•"/>
              <a:tabLst>
                <a:tab pos="205104" algn="l"/>
              </a:tabLst>
            </a:pPr>
            <a:r>
              <a:rPr sz="2650" spc="-5" dirty="0">
                <a:latin typeface="Arial"/>
                <a:cs typeface="Arial"/>
              </a:rPr>
              <a:t>Requirements</a:t>
            </a:r>
            <a:endParaRPr sz="265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180"/>
              </a:spcBef>
              <a:buFont typeface="Arial"/>
              <a:buChar char="–"/>
              <a:tabLst>
                <a:tab pos="487045" algn="l"/>
              </a:tabLst>
            </a:pPr>
            <a:r>
              <a:rPr sz="2200" i="1" dirty="0">
                <a:solidFill>
                  <a:srgbClr val="33339A"/>
                </a:solidFill>
                <a:latin typeface="Arial"/>
                <a:cs typeface="Arial"/>
              </a:rPr>
              <a:t>Termination</a:t>
            </a:r>
            <a:r>
              <a:rPr sz="2200" dirty="0">
                <a:latin typeface="Arial"/>
                <a:cs typeface="Arial"/>
              </a:rPr>
              <a:t>: </a:t>
            </a:r>
            <a:r>
              <a:rPr sz="2200" spc="-5" dirty="0">
                <a:latin typeface="Arial"/>
                <a:cs typeface="Arial"/>
              </a:rPr>
              <a:t>eventually each correct process sets its decision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variable</a:t>
            </a:r>
            <a:endParaRPr sz="220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135"/>
              </a:spcBef>
              <a:buFont typeface="Arial"/>
              <a:buChar char="–"/>
              <a:tabLst>
                <a:tab pos="487045" algn="l"/>
              </a:tabLst>
            </a:pPr>
            <a:r>
              <a:rPr sz="2200" i="1" dirty="0">
                <a:solidFill>
                  <a:srgbClr val="33339A"/>
                </a:solidFill>
                <a:latin typeface="Arial"/>
                <a:cs typeface="Arial"/>
              </a:rPr>
              <a:t>Agreement</a:t>
            </a:r>
            <a:r>
              <a:rPr sz="2200" dirty="0">
                <a:latin typeface="Arial"/>
                <a:cs typeface="Arial"/>
              </a:rPr>
              <a:t>: </a:t>
            </a:r>
            <a:r>
              <a:rPr sz="2200" spc="-5" dirty="0">
                <a:latin typeface="Arial"/>
                <a:cs typeface="Arial"/>
              </a:rPr>
              <a:t>the decision variable of </a:t>
            </a:r>
            <a:r>
              <a:rPr sz="2200" dirty="0">
                <a:latin typeface="Arial"/>
                <a:cs typeface="Arial"/>
              </a:rPr>
              <a:t>all </a:t>
            </a:r>
            <a:r>
              <a:rPr sz="2200" spc="-5" dirty="0">
                <a:latin typeface="Arial"/>
                <a:cs typeface="Arial"/>
              </a:rPr>
              <a:t>correct processes is the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same</a:t>
            </a:r>
            <a:endParaRPr sz="2200">
              <a:latin typeface="Arial"/>
              <a:cs typeface="Arial"/>
            </a:endParaRPr>
          </a:p>
          <a:p>
            <a:pPr marL="486409" marR="5080" lvl="1" indent="-267335" algn="just">
              <a:lnSpc>
                <a:spcPts val="2780"/>
              </a:lnSpc>
              <a:spcBef>
                <a:spcPts val="120"/>
              </a:spcBef>
              <a:buFont typeface="Arial"/>
              <a:buChar char="–"/>
              <a:tabLst>
                <a:tab pos="487045" algn="l"/>
              </a:tabLst>
            </a:pPr>
            <a:r>
              <a:rPr sz="2200" i="1" spc="-5" dirty="0">
                <a:solidFill>
                  <a:srgbClr val="33339A"/>
                </a:solidFill>
                <a:latin typeface="Arial"/>
                <a:cs typeface="Arial"/>
              </a:rPr>
              <a:t>Integrity</a:t>
            </a:r>
            <a:r>
              <a:rPr sz="2200" spc="-5" dirty="0">
                <a:latin typeface="Arial"/>
                <a:cs typeface="Arial"/>
              </a:rPr>
              <a:t>: if the commander is correct, then all correct processes agree on  the value that the commander has proposed (but the commander need  not be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correct)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38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7211" y="357632"/>
            <a:ext cx="715581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The </a:t>
            </a:r>
            <a:r>
              <a:rPr spc="5" dirty="0"/>
              <a:t>interactive consistency</a:t>
            </a:r>
            <a:r>
              <a:rPr spc="-20" dirty="0"/>
              <a:t> </a:t>
            </a:r>
            <a:r>
              <a:rPr spc="5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909" y="1886347"/>
            <a:ext cx="9625965" cy="39738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4470" marR="5080" indent="-191770" algn="just">
              <a:lnSpc>
                <a:spcPct val="119500"/>
              </a:lnSpc>
              <a:spcBef>
                <a:spcPts val="95"/>
              </a:spcBef>
              <a:buChar char="•"/>
              <a:tabLst>
                <a:tab pos="205104" algn="l"/>
              </a:tabLst>
            </a:pPr>
            <a:r>
              <a:rPr sz="2650" spc="-10" dirty="0">
                <a:latin typeface="Arial"/>
                <a:cs typeface="Arial"/>
              </a:rPr>
              <a:t>Interactive consistency: all correct processes agree on </a:t>
            </a:r>
            <a:r>
              <a:rPr sz="2650" spc="-5" dirty="0">
                <a:latin typeface="Arial"/>
                <a:cs typeface="Arial"/>
              </a:rPr>
              <a:t>a </a:t>
            </a:r>
            <a:r>
              <a:rPr sz="2650" spc="-10" dirty="0">
                <a:latin typeface="Arial"/>
                <a:cs typeface="Arial"/>
              </a:rPr>
              <a:t>vector  </a:t>
            </a:r>
            <a:r>
              <a:rPr sz="2650" spc="-5" dirty="0">
                <a:latin typeface="Arial"/>
                <a:cs typeface="Arial"/>
              </a:rPr>
              <a:t>of </a:t>
            </a:r>
            <a:r>
              <a:rPr sz="2650" spc="-10" dirty="0">
                <a:latin typeface="Arial"/>
                <a:cs typeface="Arial"/>
              </a:rPr>
              <a:t>values, one </a:t>
            </a:r>
            <a:r>
              <a:rPr sz="2650" spc="-5" dirty="0">
                <a:latin typeface="Arial"/>
                <a:cs typeface="Arial"/>
              </a:rPr>
              <a:t>for </a:t>
            </a:r>
            <a:r>
              <a:rPr sz="2650" spc="-10" dirty="0">
                <a:latin typeface="Arial"/>
                <a:cs typeface="Arial"/>
              </a:rPr>
              <a:t>each process. </a:t>
            </a:r>
            <a:r>
              <a:rPr sz="2650" spc="-5" dirty="0">
                <a:latin typeface="Arial"/>
                <a:cs typeface="Arial"/>
              </a:rPr>
              <a:t>This is called the decision  </a:t>
            </a:r>
            <a:r>
              <a:rPr sz="2650" spc="-10" dirty="0">
                <a:latin typeface="Arial"/>
                <a:cs typeface="Arial"/>
              </a:rPr>
              <a:t>vector</a:t>
            </a:r>
            <a:endParaRPr sz="265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580"/>
              </a:spcBef>
              <a:buChar char="–"/>
              <a:tabLst>
                <a:tab pos="487045" algn="l"/>
              </a:tabLst>
            </a:pPr>
            <a:r>
              <a:rPr sz="2200" spc="-5" dirty="0">
                <a:latin typeface="Arial"/>
                <a:cs typeface="Arial"/>
              </a:rPr>
              <a:t>Another variant of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consensus</a:t>
            </a:r>
            <a:endParaRPr sz="2200">
              <a:latin typeface="Arial"/>
              <a:cs typeface="Arial"/>
            </a:endParaRPr>
          </a:p>
          <a:p>
            <a:pPr marL="204470" indent="-191770">
              <a:lnSpc>
                <a:spcPct val="100000"/>
              </a:lnSpc>
              <a:spcBef>
                <a:spcPts val="570"/>
              </a:spcBef>
              <a:buChar char="•"/>
              <a:tabLst>
                <a:tab pos="205104" algn="l"/>
              </a:tabLst>
            </a:pPr>
            <a:r>
              <a:rPr sz="2650" spc="-5" dirty="0">
                <a:latin typeface="Arial"/>
                <a:cs typeface="Arial"/>
              </a:rPr>
              <a:t>Requirements</a:t>
            </a:r>
            <a:endParaRPr sz="265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487045" algn="l"/>
              </a:tabLst>
            </a:pPr>
            <a:r>
              <a:rPr sz="2200" i="1" dirty="0">
                <a:solidFill>
                  <a:srgbClr val="33339A"/>
                </a:solidFill>
                <a:latin typeface="Arial"/>
                <a:cs typeface="Arial"/>
              </a:rPr>
              <a:t>Termination</a:t>
            </a:r>
            <a:r>
              <a:rPr sz="2200" dirty="0">
                <a:latin typeface="Arial"/>
                <a:cs typeface="Arial"/>
              </a:rPr>
              <a:t>: </a:t>
            </a:r>
            <a:r>
              <a:rPr sz="2200" spc="-5" dirty="0">
                <a:latin typeface="Arial"/>
                <a:cs typeface="Arial"/>
              </a:rPr>
              <a:t>eventually each correct process sets its decision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variable</a:t>
            </a:r>
            <a:endParaRPr sz="220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487045" algn="l"/>
              </a:tabLst>
            </a:pPr>
            <a:r>
              <a:rPr sz="2200" i="1" dirty="0">
                <a:solidFill>
                  <a:srgbClr val="33339A"/>
                </a:solidFill>
                <a:latin typeface="Arial"/>
                <a:cs typeface="Arial"/>
              </a:rPr>
              <a:t>Agreement</a:t>
            </a:r>
            <a:r>
              <a:rPr sz="2200" dirty="0">
                <a:latin typeface="Arial"/>
                <a:cs typeface="Arial"/>
              </a:rPr>
              <a:t>: </a:t>
            </a:r>
            <a:r>
              <a:rPr sz="2200" spc="-5" dirty="0">
                <a:latin typeface="Arial"/>
                <a:cs typeface="Arial"/>
              </a:rPr>
              <a:t>the decision vector of all correct processes is the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same</a:t>
            </a:r>
            <a:endParaRPr sz="2200">
              <a:latin typeface="Arial"/>
              <a:cs typeface="Arial"/>
            </a:endParaRPr>
          </a:p>
          <a:p>
            <a:pPr marL="486409" marR="5715" lvl="1" indent="-267335">
              <a:lnSpc>
                <a:spcPct val="120000"/>
              </a:lnSpc>
              <a:buFont typeface="Arial"/>
              <a:buChar char="–"/>
              <a:tabLst>
                <a:tab pos="487045" algn="l"/>
              </a:tabLst>
            </a:pPr>
            <a:r>
              <a:rPr sz="2200" i="1" spc="-5" dirty="0">
                <a:solidFill>
                  <a:srgbClr val="33339A"/>
                </a:solidFill>
                <a:latin typeface="Arial"/>
                <a:cs typeface="Arial"/>
              </a:rPr>
              <a:t>Integrity</a:t>
            </a:r>
            <a:r>
              <a:rPr sz="2200" spc="-5" dirty="0">
                <a:latin typeface="Arial"/>
                <a:cs typeface="Arial"/>
              </a:rPr>
              <a:t>: if any process is correct, then all correct processes decide the  correct value for that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process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39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0521" y="357632"/>
            <a:ext cx="753110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Relating </a:t>
            </a:r>
            <a:r>
              <a:rPr spc="10" dirty="0"/>
              <a:t>consensus </a:t>
            </a:r>
            <a:r>
              <a:rPr spc="5" dirty="0"/>
              <a:t>to other</a:t>
            </a:r>
            <a:r>
              <a:rPr spc="-40" dirty="0"/>
              <a:t> </a:t>
            </a:r>
            <a:r>
              <a:rPr spc="5"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4191" y="1261502"/>
            <a:ext cx="1911350" cy="911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170" marR="5080" indent="-204470">
              <a:lnSpc>
                <a:spcPct val="109600"/>
              </a:lnSpc>
              <a:spcBef>
                <a:spcPts val="100"/>
              </a:spcBef>
              <a:buChar char="•"/>
              <a:tabLst>
                <a:tab pos="217804" algn="l"/>
              </a:tabLst>
            </a:pPr>
            <a:r>
              <a:rPr sz="2650" spc="-5" dirty="0">
                <a:solidFill>
                  <a:srgbClr val="33339A"/>
                </a:solidFill>
                <a:latin typeface="Arial"/>
                <a:cs typeface="Arial"/>
              </a:rPr>
              <a:t>C</a:t>
            </a:r>
            <a:r>
              <a:rPr sz="2650" spc="-10" dirty="0">
                <a:solidFill>
                  <a:srgbClr val="33339A"/>
                </a:solidFill>
                <a:latin typeface="Arial"/>
                <a:cs typeface="Arial"/>
              </a:rPr>
              <a:t>onsensus  Consensus</a:t>
            </a:r>
            <a:endParaRPr sz="2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08004" y="1261502"/>
            <a:ext cx="7619365" cy="911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 marR="5080" indent="-5715">
              <a:lnSpc>
                <a:spcPct val="109600"/>
              </a:lnSpc>
              <a:spcBef>
                <a:spcPts val="100"/>
              </a:spcBef>
              <a:tabLst>
                <a:tab pos="829944" algn="l"/>
                <a:tab pos="1588135" algn="l"/>
                <a:tab pos="2186940" algn="l"/>
                <a:tab pos="2562860" algn="l"/>
                <a:tab pos="3830320" algn="l"/>
                <a:tab pos="4183379" algn="l"/>
                <a:tab pos="5240655" algn="l"/>
                <a:tab pos="5662295" algn="l"/>
                <a:tab pos="6057265" algn="l"/>
                <a:tab pos="6522084" algn="l"/>
              </a:tabLst>
            </a:pPr>
            <a:r>
              <a:rPr sz="2650" spc="-10" dirty="0">
                <a:solidFill>
                  <a:srgbClr val="33339A"/>
                </a:solidFill>
                <a:latin typeface="Arial"/>
                <a:cs typeface="Arial"/>
              </a:rPr>
              <a:t>(C</a:t>
            </a:r>
            <a:r>
              <a:rPr sz="2650" spc="-5" dirty="0">
                <a:solidFill>
                  <a:srgbClr val="33339A"/>
                </a:solidFill>
                <a:latin typeface="Arial"/>
                <a:cs typeface="Arial"/>
              </a:rPr>
              <a:t>)</a:t>
            </a:r>
            <a:r>
              <a:rPr sz="2650" spc="-5" dirty="0">
                <a:latin typeface="Arial"/>
                <a:cs typeface="Arial"/>
              </a:rPr>
              <a:t>,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solidFill>
                  <a:srgbClr val="33339A"/>
                </a:solidFill>
                <a:latin typeface="Arial"/>
                <a:cs typeface="Arial"/>
              </a:rPr>
              <a:t>Byzantin</a:t>
            </a:r>
            <a:r>
              <a:rPr sz="2650" spc="-5" dirty="0">
                <a:solidFill>
                  <a:srgbClr val="33339A"/>
                </a:solidFill>
                <a:latin typeface="Arial"/>
                <a:cs typeface="Arial"/>
              </a:rPr>
              <a:t>e</a:t>
            </a:r>
            <a:r>
              <a:rPr sz="2650" dirty="0">
                <a:solidFill>
                  <a:srgbClr val="33339A"/>
                </a:solidFill>
                <a:latin typeface="Arial"/>
                <a:cs typeface="Arial"/>
              </a:rPr>
              <a:t>	</a:t>
            </a:r>
            <a:r>
              <a:rPr sz="2650" spc="-10" dirty="0">
                <a:solidFill>
                  <a:srgbClr val="33339A"/>
                </a:solidFill>
                <a:latin typeface="Arial"/>
                <a:cs typeface="Arial"/>
              </a:rPr>
              <a:t>General</a:t>
            </a:r>
            <a:r>
              <a:rPr sz="2650" spc="-5" dirty="0">
                <a:solidFill>
                  <a:srgbClr val="33339A"/>
                </a:solidFill>
                <a:latin typeface="Arial"/>
                <a:cs typeface="Arial"/>
              </a:rPr>
              <a:t>s</a:t>
            </a:r>
            <a:r>
              <a:rPr sz="2650" dirty="0">
                <a:solidFill>
                  <a:srgbClr val="33339A"/>
                </a:solidFill>
                <a:latin typeface="Arial"/>
                <a:cs typeface="Arial"/>
              </a:rPr>
              <a:t>	</a:t>
            </a:r>
            <a:r>
              <a:rPr sz="2650" spc="-10" dirty="0">
                <a:solidFill>
                  <a:srgbClr val="33339A"/>
                </a:solidFill>
                <a:latin typeface="Arial"/>
                <a:cs typeface="Arial"/>
              </a:rPr>
              <a:t>(BG</a:t>
            </a:r>
            <a:r>
              <a:rPr sz="2650" spc="-15" dirty="0">
                <a:solidFill>
                  <a:srgbClr val="33339A"/>
                </a:solidFill>
                <a:latin typeface="Arial"/>
                <a:cs typeface="Arial"/>
              </a:rPr>
              <a:t>)</a:t>
            </a:r>
            <a:r>
              <a:rPr sz="2650" spc="-5" dirty="0">
                <a:latin typeface="Arial"/>
                <a:cs typeface="Arial"/>
              </a:rPr>
              <a:t>,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5" dirty="0">
                <a:latin typeface="Arial"/>
                <a:cs typeface="Arial"/>
              </a:rPr>
              <a:t>and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solidFill>
                  <a:srgbClr val="33339A"/>
                </a:solidFill>
                <a:latin typeface="Arial"/>
                <a:cs typeface="Arial"/>
              </a:rPr>
              <a:t>Interactive  (IC</a:t>
            </a:r>
            <a:r>
              <a:rPr sz="2650" spc="-5" dirty="0">
                <a:solidFill>
                  <a:srgbClr val="33339A"/>
                </a:solidFill>
                <a:latin typeface="Arial"/>
                <a:cs typeface="Arial"/>
              </a:rPr>
              <a:t>)</a:t>
            </a:r>
            <a:r>
              <a:rPr sz="2650" dirty="0">
                <a:solidFill>
                  <a:srgbClr val="33339A"/>
                </a:solidFill>
                <a:latin typeface="Arial"/>
                <a:cs typeface="Arial"/>
              </a:rPr>
              <a:t>	</a:t>
            </a:r>
            <a:r>
              <a:rPr sz="2650" spc="-66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are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5" dirty="0">
                <a:latin typeface="Arial"/>
                <a:cs typeface="Arial"/>
              </a:rPr>
              <a:t>all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5" dirty="0">
                <a:latin typeface="Arial"/>
                <a:cs typeface="Arial"/>
              </a:rPr>
              <a:t>problems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5" dirty="0">
                <a:latin typeface="Arial"/>
                <a:cs typeface="Arial"/>
              </a:rPr>
              <a:t>concerned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5" dirty="0">
                <a:latin typeface="Arial"/>
                <a:cs typeface="Arial"/>
              </a:rPr>
              <a:t>with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5" dirty="0">
                <a:latin typeface="Arial"/>
                <a:cs typeface="Arial"/>
              </a:rPr>
              <a:t>making</a:t>
            </a:r>
            <a:endParaRPr sz="2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157" y="2146200"/>
            <a:ext cx="9763125" cy="467931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405"/>
              </a:spcBef>
            </a:pPr>
            <a:r>
              <a:rPr sz="2650" spc="-10" dirty="0">
                <a:latin typeface="Arial"/>
                <a:cs typeface="Arial"/>
              </a:rPr>
              <a:t>decisions </a:t>
            </a:r>
            <a:r>
              <a:rPr sz="2650" spc="-5" dirty="0">
                <a:latin typeface="Arial"/>
                <a:cs typeface="Arial"/>
              </a:rPr>
              <a:t>in </a:t>
            </a:r>
            <a:r>
              <a:rPr sz="2650" spc="-10" dirty="0">
                <a:latin typeface="Arial"/>
                <a:cs typeface="Arial"/>
              </a:rPr>
              <a:t>the context </a:t>
            </a:r>
            <a:r>
              <a:rPr sz="2650" spc="-5" dirty="0">
                <a:latin typeface="Arial"/>
                <a:cs typeface="Arial"/>
              </a:rPr>
              <a:t>of </a:t>
            </a:r>
            <a:r>
              <a:rPr sz="2650" spc="-10" dirty="0">
                <a:latin typeface="Arial"/>
                <a:cs typeface="Arial"/>
              </a:rPr>
              <a:t>arbitrary </a:t>
            </a:r>
            <a:r>
              <a:rPr sz="2650" spc="-5" dirty="0">
                <a:latin typeface="Arial"/>
                <a:cs typeface="Arial"/>
              </a:rPr>
              <a:t>or </a:t>
            </a:r>
            <a:r>
              <a:rPr sz="2650" spc="-10" dirty="0">
                <a:latin typeface="Arial"/>
                <a:cs typeface="Arial"/>
              </a:rPr>
              <a:t>crash</a:t>
            </a:r>
            <a:r>
              <a:rPr sz="2650" spc="3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failures</a:t>
            </a:r>
            <a:endParaRPr sz="2650">
              <a:latin typeface="Arial"/>
              <a:cs typeface="Arial"/>
            </a:endParaRPr>
          </a:p>
          <a:p>
            <a:pPr marL="217170" marR="6350" indent="-204470">
              <a:lnSpc>
                <a:spcPct val="109600"/>
              </a:lnSpc>
              <a:buChar char="•"/>
              <a:tabLst>
                <a:tab pos="217804" algn="l"/>
                <a:tab pos="2009139" algn="l"/>
              </a:tabLst>
            </a:pPr>
            <a:r>
              <a:rPr sz="2650" spc="-10" dirty="0">
                <a:latin typeface="Arial"/>
                <a:cs typeface="Arial"/>
              </a:rPr>
              <a:t>We can sometimes generate solutions </a:t>
            </a:r>
            <a:r>
              <a:rPr sz="2650" spc="-5" dirty="0">
                <a:latin typeface="Arial"/>
                <a:cs typeface="Arial"/>
              </a:rPr>
              <a:t>for </a:t>
            </a:r>
            <a:r>
              <a:rPr sz="2650" spc="-10" dirty="0">
                <a:latin typeface="Arial"/>
                <a:cs typeface="Arial"/>
              </a:rPr>
              <a:t>one problem </a:t>
            </a:r>
            <a:r>
              <a:rPr sz="2650" spc="-5" dirty="0">
                <a:latin typeface="Arial"/>
                <a:cs typeface="Arial"/>
              </a:rPr>
              <a:t>in </a:t>
            </a:r>
            <a:r>
              <a:rPr sz="2650" spc="-10" dirty="0">
                <a:latin typeface="Arial"/>
                <a:cs typeface="Arial"/>
              </a:rPr>
              <a:t>terms  </a:t>
            </a:r>
            <a:r>
              <a:rPr sz="2650" spc="-5" dirty="0">
                <a:latin typeface="Arial"/>
                <a:cs typeface="Arial"/>
              </a:rPr>
              <a:t>of</a:t>
            </a:r>
            <a:r>
              <a:rPr sz="2650" spc="1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another.	For</a:t>
            </a:r>
            <a:r>
              <a:rPr sz="2650" spc="-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example</a:t>
            </a:r>
            <a:endParaRPr sz="2650">
              <a:latin typeface="Arial"/>
              <a:cs typeface="Arial"/>
            </a:endParaRPr>
          </a:p>
          <a:p>
            <a:pPr marL="523240" marR="6350" lvl="1" indent="-304165">
              <a:lnSpc>
                <a:spcPct val="110200"/>
              </a:lnSpc>
              <a:spcBef>
                <a:spcPts val="25"/>
              </a:spcBef>
              <a:buChar char="–"/>
              <a:tabLst>
                <a:tab pos="522605" algn="l"/>
                <a:tab pos="523240" algn="l"/>
              </a:tabLst>
            </a:pPr>
            <a:r>
              <a:rPr sz="2200" spc="-5" dirty="0">
                <a:latin typeface="Arial"/>
                <a:cs typeface="Arial"/>
              </a:rPr>
              <a:t>We can derive IC from BG by running BG </a:t>
            </a:r>
            <a:r>
              <a:rPr sz="2200" dirty="0">
                <a:latin typeface="Arial"/>
                <a:cs typeface="Arial"/>
              </a:rPr>
              <a:t>N </a:t>
            </a:r>
            <a:r>
              <a:rPr sz="2200" spc="-5" dirty="0">
                <a:latin typeface="Arial"/>
                <a:cs typeface="Arial"/>
              </a:rPr>
              <a:t>times, once for each process  with that process acting as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commander</a:t>
            </a:r>
            <a:endParaRPr sz="2200">
              <a:latin typeface="Arial"/>
              <a:cs typeface="Arial"/>
            </a:endParaRPr>
          </a:p>
          <a:p>
            <a:pPr marL="523240" marR="5080" lvl="1" indent="-304165">
              <a:lnSpc>
                <a:spcPct val="110000"/>
              </a:lnSpc>
              <a:buChar char="–"/>
              <a:tabLst>
                <a:tab pos="522605" algn="l"/>
                <a:tab pos="523240" algn="l"/>
              </a:tabLst>
            </a:pPr>
            <a:r>
              <a:rPr sz="2200" spc="-5" dirty="0">
                <a:latin typeface="Arial"/>
                <a:cs typeface="Arial"/>
              </a:rPr>
              <a:t>We can derive </a:t>
            </a:r>
            <a:r>
              <a:rPr sz="2200" dirty="0">
                <a:latin typeface="Arial"/>
                <a:cs typeface="Arial"/>
              </a:rPr>
              <a:t>C </a:t>
            </a:r>
            <a:r>
              <a:rPr sz="2200" spc="-5" dirty="0">
                <a:latin typeface="Arial"/>
                <a:cs typeface="Arial"/>
              </a:rPr>
              <a:t>from IC by running IC to produce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vector of values at  each</a:t>
            </a:r>
            <a:r>
              <a:rPr sz="2200" spc="2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process,</a:t>
            </a:r>
            <a:r>
              <a:rPr sz="2200" spc="229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then</a:t>
            </a:r>
            <a:r>
              <a:rPr sz="2200" spc="2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applying</a:t>
            </a:r>
            <a:r>
              <a:rPr sz="2200" spc="2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2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function</a:t>
            </a:r>
            <a:r>
              <a:rPr sz="2200" spc="2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to</a:t>
            </a:r>
            <a:r>
              <a:rPr sz="2200" spc="2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2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vector’s</a:t>
            </a:r>
            <a:r>
              <a:rPr sz="2200" spc="2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values</a:t>
            </a:r>
            <a:r>
              <a:rPr sz="2200" spc="2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2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derive</a:t>
            </a:r>
            <a:r>
              <a:rPr sz="2200" spc="2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  <a:p>
            <a:pPr marL="523240">
              <a:lnSpc>
                <a:spcPct val="100000"/>
              </a:lnSpc>
              <a:spcBef>
                <a:spcPts val="270"/>
              </a:spcBef>
            </a:pPr>
            <a:r>
              <a:rPr sz="2200" dirty="0">
                <a:latin typeface="Arial"/>
                <a:cs typeface="Arial"/>
              </a:rPr>
              <a:t>single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value.</a:t>
            </a:r>
            <a:endParaRPr sz="2200">
              <a:latin typeface="Arial"/>
              <a:cs typeface="Arial"/>
            </a:endParaRPr>
          </a:p>
          <a:p>
            <a:pPr marL="522605" lvl="1" indent="-303530">
              <a:lnSpc>
                <a:spcPct val="100000"/>
              </a:lnSpc>
              <a:spcBef>
                <a:spcPts val="265"/>
              </a:spcBef>
              <a:buChar char="–"/>
              <a:tabLst>
                <a:tab pos="522605" algn="l"/>
                <a:tab pos="523240" algn="l"/>
              </a:tabLst>
            </a:pPr>
            <a:r>
              <a:rPr sz="2200" spc="-5" dirty="0">
                <a:latin typeface="Arial"/>
                <a:cs typeface="Arial"/>
              </a:rPr>
              <a:t>We can derive BG from 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by</a:t>
            </a:r>
            <a:endParaRPr sz="2200">
              <a:latin typeface="Arial"/>
              <a:cs typeface="Arial"/>
            </a:endParaRPr>
          </a:p>
          <a:p>
            <a:pPr marL="771525" lvl="2" indent="-247015">
              <a:lnSpc>
                <a:spcPct val="100000"/>
              </a:lnSpc>
              <a:spcBef>
                <a:spcPts val="265"/>
              </a:spcBef>
              <a:buChar char="•"/>
              <a:tabLst>
                <a:tab pos="771525" algn="l"/>
                <a:tab pos="772160" algn="l"/>
              </a:tabLst>
            </a:pPr>
            <a:r>
              <a:rPr sz="2200" spc="-5" dirty="0">
                <a:latin typeface="Arial"/>
                <a:cs typeface="Arial"/>
              </a:rPr>
              <a:t>Commander sends proposed value to itself and each remaining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process</a:t>
            </a:r>
            <a:endParaRPr sz="2200">
              <a:latin typeface="Arial"/>
              <a:cs typeface="Arial"/>
            </a:endParaRPr>
          </a:p>
          <a:p>
            <a:pPr marL="771525" lvl="2" indent="-247015">
              <a:lnSpc>
                <a:spcPct val="100000"/>
              </a:lnSpc>
              <a:spcBef>
                <a:spcPts val="270"/>
              </a:spcBef>
              <a:buChar char="•"/>
              <a:tabLst>
                <a:tab pos="771525" algn="l"/>
                <a:tab pos="772160" algn="l"/>
              </a:tabLst>
            </a:pPr>
            <a:r>
              <a:rPr sz="2200" dirty="0">
                <a:latin typeface="Arial"/>
                <a:cs typeface="Arial"/>
              </a:rPr>
              <a:t>All processes run C with received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values</a:t>
            </a:r>
            <a:endParaRPr sz="2200">
              <a:latin typeface="Arial"/>
              <a:cs typeface="Arial"/>
            </a:endParaRPr>
          </a:p>
          <a:p>
            <a:pPr marL="771525" lvl="2" indent="-247015">
              <a:lnSpc>
                <a:spcPct val="100000"/>
              </a:lnSpc>
              <a:spcBef>
                <a:spcPts val="260"/>
              </a:spcBef>
              <a:buChar char="•"/>
              <a:tabLst>
                <a:tab pos="771525" algn="l"/>
                <a:tab pos="772160" algn="l"/>
              </a:tabLst>
            </a:pPr>
            <a:r>
              <a:rPr sz="2200" spc="-5" dirty="0">
                <a:latin typeface="Arial"/>
                <a:cs typeface="Arial"/>
              </a:rPr>
              <a:t>They derive BG from the vector of 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values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143370" y="7187699"/>
            <a:ext cx="16002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z="1550" spc="-5" dirty="0">
                <a:latin typeface="Arial"/>
                <a:cs typeface="Arial"/>
              </a:rPr>
              <a:pPr marL="25400">
                <a:lnSpc>
                  <a:spcPts val="1805"/>
                </a:lnSpc>
              </a:pPr>
              <a:t>4</a:t>
            </a:fld>
            <a:endParaRPr sz="155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081" y="357632"/>
            <a:ext cx="847407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Failure Assumptions </a:t>
            </a:r>
            <a:r>
              <a:rPr spc="10" dirty="0"/>
              <a:t>and </a:t>
            </a:r>
            <a:r>
              <a:rPr spc="5" dirty="0"/>
              <a:t>Failure</a:t>
            </a:r>
            <a:r>
              <a:rPr dirty="0"/>
              <a:t> </a:t>
            </a:r>
            <a:r>
              <a:rPr spc="5" dirty="0"/>
              <a:t>Detectors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909" y="1174617"/>
            <a:ext cx="9702165" cy="575627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90525" indent="-377825">
              <a:lnSpc>
                <a:spcPct val="100000"/>
              </a:lnSpc>
              <a:spcBef>
                <a:spcPts val="455"/>
              </a:spcBef>
              <a:buChar char="•"/>
              <a:tabLst>
                <a:tab pos="390525" algn="l"/>
                <a:tab pos="391160" algn="l"/>
              </a:tabLst>
            </a:pPr>
            <a:r>
              <a:rPr sz="2650" spc="-10" dirty="0">
                <a:latin typeface="Arial"/>
                <a:cs typeface="Arial"/>
              </a:rPr>
              <a:t>Failure assumptions </a:t>
            </a:r>
            <a:r>
              <a:rPr sz="2650" spc="-5" dirty="0">
                <a:latin typeface="Arial"/>
                <a:cs typeface="Arial"/>
              </a:rPr>
              <a:t>of </a:t>
            </a:r>
            <a:r>
              <a:rPr sz="2650" spc="-10" dirty="0">
                <a:latin typeface="Arial"/>
                <a:cs typeface="Arial"/>
              </a:rPr>
              <a:t>this</a:t>
            </a:r>
            <a:r>
              <a:rPr sz="2650" spc="2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chapter</a:t>
            </a:r>
            <a:endParaRPr sz="2650">
              <a:latin typeface="Arial"/>
              <a:cs typeface="Arial"/>
            </a:endParaRPr>
          </a:p>
          <a:p>
            <a:pPr marL="830580" lvl="1" indent="-314325">
              <a:lnSpc>
                <a:spcPct val="100000"/>
              </a:lnSpc>
              <a:spcBef>
                <a:spcPts val="300"/>
              </a:spcBef>
              <a:buChar char="–"/>
              <a:tabLst>
                <a:tab pos="830580" algn="l"/>
                <a:tab pos="831215" algn="l"/>
              </a:tabLst>
            </a:pPr>
            <a:r>
              <a:rPr sz="2200" dirty="0">
                <a:latin typeface="Arial"/>
                <a:cs typeface="Arial"/>
              </a:rPr>
              <a:t>Reliable communication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channels</a:t>
            </a:r>
            <a:endParaRPr sz="2200">
              <a:latin typeface="Arial"/>
              <a:cs typeface="Arial"/>
            </a:endParaRPr>
          </a:p>
          <a:p>
            <a:pPr marL="830580" lvl="1" indent="-314325">
              <a:lnSpc>
                <a:spcPct val="100000"/>
              </a:lnSpc>
              <a:spcBef>
                <a:spcPts val="265"/>
              </a:spcBef>
              <a:buChar char="–"/>
              <a:tabLst>
                <a:tab pos="830580" algn="l"/>
                <a:tab pos="831215" algn="l"/>
              </a:tabLst>
            </a:pPr>
            <a:r>
              <a:rPr sz="2200" dirty="0">
                <a:latin typeface="Arial"/>
                <a:cs typeface="Arial"/>
              </a:rPr>
              <a:t>Processes only fail by crashing unless state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otherwise</a:t>
            </a:r>
            <a:endParaRPr sz="2200">
              <a:latin typeface="Arial"/>
              <a:cs typeface="Arial"/>
            </a:endParaRPr>
          </a:p>
          <a:p>
            <a:pPr marL="390525" marR="5080" indent="-377825">
              <a:lnSpc>
                <a:spcPts val="3490"/>
              </a:lnSpc>
              <a:spcBef>
                <a:spcPts val="130"/>
              </a:spcBef>
              <a:buChar char="•"/>
              <a:tabLst>
                <a:tab pos="390525" algn="l"/>
                <a:tab pos="391160" algn="l"/>
              </a:tabLst>
            </a:pPr>
            <a:r>
              <a:rPr sz="2650" spc="-10" dirty="0">
                <a:latin typeface="Arial"/>
                <a:cs typeface="Arial"/>
              </a:rPr>
              <a:t>Failure detector: object/code </a:t>
            </a:r>
            <a:r>
              <a:rPr sz="2650" spc="-5" dirty="0">
                <a:latin typeface="Arial"/>
                <a:cs typeface="Arial"/>
              </a:rPr>
              <a:t>in a </a:t>
            </a:r>
            <a:r>
              <a:rPr sz="2650" spc="-10" dirty="0">
                <a:latin typeface="Arial"/>
                <a:cs typeface="Arial"/>
              </a:rPr>
              <a:t>process that detects failures  </a:t>
            </a:r>
            <a:r>
              <a:rPr sz="2650" spc="-5" dirty="0">
                <a:latin typeface="Arial"/>
                <a:cs typeface="Arial"/>
              </a:rPr>
              <a:t>of </a:t>
            </a:r>
            <a:r>
              <a:rPr sz="2650" spc="-10" dirty="0">
                <a:latin typeface="Arial"/>
                <a:cs typeface="Arial"/>
              </a:rPr>
              <a:t>other</a:t>
            </a:r>
            <a:r>
              <a:rPr sz="265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processes</a:t>
            </a:r>
            <a:endParaRPr sz="2650">
              <a:latin typeface="Arial"/>
              <a:cs typeface="Arial"/>
            </a:endParaRPr>
          </a:p>
          <a:p>
            <a:pPr marL="390525" indent="-377825">
              <a:lnSpc>
                <a:spcPct val="100000"/>
              </a:lnSpc>
              <a:spcBef>
                <a:spcPts val="130"/>
              </a:spcBef>
              <a:buChar char="•"/>
              <a:tabLst>
                <a:tab pos="390525" algn="l"/>
                <a:tab pos="391160" algn="l"/>
              </a:tabLst>
            </a:pPr>
            <a:r>
              <a:rPr sz="2650" spc="-5" dirty="0">
                <a:latin typeface="Arial"/>
                <a:cs typeface="Arial"/>
              </a:rPr>
              <a:t>unreliable failure</a:t>
            </a:r>
            <a:r>
              <a:rPr sz="265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detector</a:t>
            </a:r>
            <a:endParaRPr sz="2650">
              <a:latin typeface="Arial"/>
              <a:cs typeface="Arial"/>
            </a:endParaRPr>
          </a:p>
          <a:p>
            <a:pPr marL="830580" lvl="1" indent="-314325">
              <a:lnSpc>
                <a:spcPct val="100000"/>
              </a:lnSpc>
              <a:spcBef>
                <a:spcPts val="300"/>
              </a:spcBef>
              <a:buChar char="–"/>
              <a:tabLst>
                <a:tab pos="830580" algn="l"/>
                <a:tab pos="831215" algn="l"/>
              </a:tabLst>
            </a:pPr>
            <a:r>
              <a:rPr sz="2200" spc="-5" dirty="0">
                <a:latin typeface="Arial"/>
                <a:cs typeface="Arial"/>
              </a:rPr>
              <a:t>One of two values: unsuspected or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suspected</a:t>
            </a:r>
            <a:endParaRPr sz="2200">
              <a:latin typeface="Arial"/>
              <a:cs typeface="Arial"/>
            </a:endParaRPr>
          </a:p>
          <a:p>
            <a:pPr marL="1271905" lvl="2" indent="-252095">
              <a:lnSpc>
                <a:spcPct val="100000"/>
              </a:lnSpc>
              <a:spcBef>
                <a:spcPts val="270"/>
              </a:spcBef>
              <a:buChar char="•"/>
              <a:tabLst>
                <a:tab pos="1271905" algn="l"/>
                <a:tab pos="1272540" algn="l"/>
              </a:tabLst>
            </a:pPr>
            <a:r>
              <a:rPr sz="1950" spc="10" dirty="0">
                <a:latin typeface="Arial"/>
                <a:cs typeface="Arial"/>
              </a:rPr>
              <a:t>Evidence of possible</a:t>
            </a:r>
            <a:r>
              <a:rPr sz="1950" spc="-3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failures</a:t>
            </a:r>
            <a:endParaRPr sz="1950">
              <a:latin typeface="Arial"/>
              <a:cs typeface="Arial"/>
            </a:endParaRPr>
          </a:p>
          <a:p>
            <a:pPr marL="830580" lvl="1" indent="-314325">
              <a:lnSpc>
                <a:spcPct val="100000"/>
              </a:lnSpc>
              <a:spcBef>
                <a:spcPts val="270"/>
              </a:spcBef>
              <a:buChar char="–"/>
              <a:tabLst>
                <a:tab pos="830580" algn="l"/>
                <a:tab pos="831215" algn="l"/>
              </a:tabLst>
            </a:pPr>
            <a:r>
              <a:rPr sz="2200" spc="-5" dirty="0">
                <a:latin typeface="Arial"/>
                <a:cs typeface="Arial"/>
              </a:rPr>
              <a:t>Example: most practical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systems</a:t>
            </a:r>
            <a:endParaRPr sz="2200">
              <a:latin typeface="Arial"/>
              <a:cs typeface="Arial"/>
            </a:endParaRPr>
          </a:p>
          <a:p>
            <a:pPr marL="1271905" lvl="2" indent="-252095">
              <a:lnSpc>
                <a:spcPct val="100000"/>
              </a:lnSpc>
              <a:spcBef>
                <a:spcPts val="270"/>
              </a:spcBef>
              <a:buChar char="•"/>
              <a:tabLst>
                <a:tab pos="1271905" algn="l"/>
                <a:tab pos="1272540" algn="l"/>
              </a:tabLst>
            </a:pPr>
            <a:r>
              <a:rPr sz="1950" spc="15" dirty="0">
                <a:latin typeface="Arial"/>
                <a:cs typeface="Arial"/>
              </a:rPr>
              <a:t>Each </a:t>
            </a:r>
            <a:r>
              <a:rPr sz="1950" spc="10" dirty="0">
                <a:latin typeface="Arial"/>
                <a:cs typeface="Arial"/>
              </a:rPr>
              <a:t>process </a:t>
            </a:r>
            <a:r>
              <a:rPr sz="1950" spc="15" dirty="0">
                <a:latin typeface="Arial"/>
                <a:cs typeface="Arial"/>
              </a:rPr>
              <a:t>sends </a:t>
            </a:r>
            <a:r>
              <a:rPr sz="1950" spc="5" dirty="0">
                <a:latin typeface="Arial"/>
                <a:cs typeface="Arial"/>
              </a:rPr>
              <a:t>“alive/I’m </a:t>
            </a:r>
            <a:r>
              <a:rPr sz="1950" spc="10" dirty="0">
                <a:latin typeface="Arial"/>
                <a:cs typeface="Arial"/>
              </a:rPr>
              <a:t>here” </a:t>
            </a:r>
            <a:r>
              <a:rPr sz="1950" spc="15" dirty="0">
                <a:latin typeface="Arial"/>
                <a:cs typeface="Arial"/>
              </a:rPr>
              <a:t>message </a:t>
            </a:r>
            <a:r>
              <a:rPr sz="1950" spc="10" dirty="0">
                <a:latin typeface="Arial"/>
                <a:cs typeface="Arial"/>
              </a:rPr>
              <a:t>to everyone</a:t>
            </a:r>
            <a:r>
              <a:rPr sz="1950" spc="-3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else</a:t>
            </a:r>
            <a:endParaRPr sz="1950">
              <a:latin typeface="Arial"/>
              <a:cs typeface="Arial"/>
            </a:endParaRPr>
          </a:p>
          <a:p>
            <a:pPr marL="1271905" lvl="2" indent="-252095">
              <a:lnSpc>
                <a:spcPct val="100000"/>
              </a:lnSpc>
              <a:spcBef>
                <a:spcPts val="275"/>
              </a:spcBef>
              <a:buChar char="•"/>
              <a:tabLst>
                <a:tab pos="1271905" algn="l"/>
                <a:tab pos="1272540" algn="l"/>
              </a:tabLst>
            </a:pPr>
            <a:r>
              <a:rPr sz="1950" spc="5" dirty="0">
                <a:latin typeface="Arial"/>
                <a:cs typeface="Arial"/>
              </a:rPr>
              <a:t>If </a:t>
            </a:r>
            <a:r>
              <a:rPr sz="1950" spc="10" dirty="0">
                <a:latin typeface="Arial"/>
                <a:cs typeface="Arial"/>
              </a:rPr>
              <a:t>not receiving </a:t>
            </a:r>
            <a:r>
              <a:rPr sz="1950" spc="5" dirty="0">
                <a:latin typeface="Arial"/>
                <a:cs typeface="Arial"/>
              </a:rPr>
              <a:t>“alive” </a:t>
            </a:r>
            <a:r>
              <a:rPr sz="1950" spc="15" dirty="0">
                <a:latin typeface="Arial"/>
                <a:cs typeface="Arial"/>
              </a:rPr>
              <a:t>message </a:t>
            </a:r>
            <a:r>
              <a:rPr sz="1950" spc="10" dirty="0">
                <a:latin typeface="Arial"/>
                <a:cs typeface="Arial"/>
              </a:rPr>
              <a:t>after timeout, </a:t>
            </a:r>
            <a:r>
              <a:rPr sz="1950" spc="5" dirty="0">
                <a:latin typeface="Arial"/>
                <a:cs typeface="Arial"/>
              </a:rPr>
              <a:t>it’s</a:t>
            </a:r>
            <a:r>
              <a:rPr sz="1950" spc="-2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suspected</a:t>
            </a:r>
            <a:endParaRPr sz="1950">
              <a:latin typeface="Arial"/>
              <a:cs typeface="Arial"/>
            </a:endParaRPr>
          </a:p>
          <a:p>
            <a:pPr marR="1575435" algn="ctr">
              <a:lnSpc>
                <a:spcPct val="100000"/>
              </a:lnSpc>
              <a:spcBef>
                <a:spcPts val="260"/>
              </a:spcBef>
              <a:tabLst>
                <a:tab pos="252095" algn="l"/>
              </a:tabLst>
            </a:pPr>
            <a:r>
              <a:rPr sz="1750" spc="5" dirty="0">
                <a:latin typeface="Arial"/>
                <a:cs typeface="Arial"/>
              </a:rPr>
              <a:t>–	maybe </a:t>
            </a:r>
            <a:r>
              <a:rPr sz="1750" dirty="0">
                <a:latin typeface="Arial"/>
                <a:cs typeface="Arial"/>
              </a:rPr>
              <a:t>function correctly, but network</a:t>
            </a:r>
            <a:r>
              <a:rPr sz="1750" spc="1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partitioned</a:t>
            </a:r>
            <a:endParaRPr sz="1750">
              <a:latin typeface="Arial"/>
              <a:cs typeface="Arial"/>
            </a:endParaRPr>
          </a:p>
          <a:p>
            <a:pPr marL="390525" indent="-377825">
              <a:lnSpc>
                <a:spcPct val="100000"/>
              </a:lnSpc>
              <a:spcBef>
                <a:spcPts val="250"/>
              </a:spcBef>
              <a:buChar char="•"/>
              <a:tabLst>
                <a:tab pos="390525" algn="l"/>
                <a:tab pos="391160" algn="l"/>
              </a:tabLst>
            </a:pPr>
            <a:r>
              <a:rPr sz="2650" spc="-5" dirty="0">
                <a:latin typeface="Arial"/>
                <a:cs typeface="Arial"/>
              </a:rPr>
              <a:t>reliable failure</a:t>
            </a:r>
            <a:r>
              <a:rPr sz="2650" spc="-1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detector</a:t>
            </a:r>
            <a:endParaRPr sz="2650">
              <a:latin typeface="Arial"/>
              <a:cs typeface="Arial"/>
            </a:endParaRPr>
          </a:p>
          <a:p>
            <a:pPr marL="830580" lvl="1" indent="-314325">
              <a:lnSpc>
                <a:spcPct val="100000"/>
              </a:lnSpc>
              <a:spcBef>
                <a:spcPts val="300"/>
              </a:spcBef>
              <a:buChar char="–"/>
              <a:tabLst>
                <a:tab pos="830580" algn="l"/>
                <a:tab pos="831215" algn="l"/>
              </a:tabLst>
            </a:pPr>
            <a:r>
              <a:rPr sz="2200" spc="-5" dirty="0">
                <a:latin typeface="Arial"/>
                <a:cs typeface="Arial"/>
              </a:rPr>
              <a:t>One of two accurate values: unsuspected or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failure</a:t>
            </a:r>
            <a:endParaRPr sz="2200">
              <a:latin typeface="Arial"/>
              <a:cs typeface="Arial"/>
            </a:endParaRPr>
          </a:p>
          <a:p>
            <a:pPr marL="830580" lvl="1" indent="-314325">
              <a:lnSpc>
                <a:spcPct val="100000"/>
              </a:lnSpc>
              <a:spcBef>
                <a:spcPts val="265"/>
              </a:spcBef>
              <a:buChar char="–"/>
              <a:tabLst>
                <a:tab pos="830580" algn="l"/>
                <a:tab pos="831215" algn="l"/>
              </a:tabLst>
            </a:pPr>
            <a:r>
              <a:rPr sz="2200" spc="-5" dirty="0">
                <a:latin typeface="Arial"/>
                <a:cs typeface="Arial"/>
              </a:rPr>
              <a:t>few practical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systems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112673" name="Object 1057"/>
          <p:cNvGraphicFramePr>
            <a:graphicFrameLocks noChangeAspect="1"/>
          </p:cNvGraphicFramePr>
          <p:nvPr/>
        </p:nvGraphicFramePr>
        <p:xfrm>
          <a:off x="7251700" y="2790825"/>
          <a:ext cx="3057525" cy="1985963"/>
        </p:xfrm>
        <a:graphic>
          <a:graphicData uri="http://schemas.openxmlformats.org/presentationml/2006/ole">
            <p:oleObj spid="_x0000_s1026" name="Bitmap Image" r:id="rId3" imgW="2610214" imgH="1695687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6335" y="357632"/>
            <a:ext cx="7458709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Consensus </a:t>
            </a:r>
            <a:r>
              <a:rPr spc="5" dirty="0"/>
              <a:t>in </a:t>
            </a:r>
            <a:r>
              <a:rPr spc="15" dirty="0"/>
              <a:t>a </a:t>
            </a:r>
            <a:r>
              <a:rPr spc="10" dirty="0"/>
              <a:t>Synchronous</a:t>
            </a:r>
            <a:r>
              <a:rPr spc="-114" dirty="0"/>
              <a:t> </a:t>
            </a:r>
            <a:r>
              <a:rPr spc="10" dirty="0"/>
              <a:t>System</a:t>
            </a:r>
          </a:p>
        </p:txBody>
      </p:sp>
      <p:sp>
        <p:nvSpPr>
          <p:cNvPr id="3" name="object 3"/>
          <p:cNvSpPr/>
          <p:nvPr/>
        </p:nvSpPr>
        <p:spPr>
          <a:xfrm>
            <a:off x="730454" y="2736520"/>
            <a:ext cx="8678034" cy="4654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84219" y="5554471"/>
            <a:ext cx="2796540" cy="631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0"/>
              </a:spcBef>
            </a:pPr>
            <a:r>
              <a:rPr sz="1950" spc="10" dirty="0">
                <a:latin typeface="Arial"/>
                <a:cs typeface="Arial"/>
              </a:rPr>
              <a:t>Figure 12.18 Consensus  in </a:t>
            </a:r>
            <a:r>
              <a:rPr sz="1950" spc="15" dirty="0">
                <a:latin typeface="Arial"/>
                <a:cs typeface="Arial"/>
              </a:rPr>
              <a:t>a </a:t>
            </a:r>
            <a:r>
              <a:rPr sz="1950" spc="10" dirty="0">
                <a:latin typeface="Arial"/>
                <a:cs typeface="Arial"/>
              </a:rPr>
              <a:t>synchronous</a:t>
            </a:r>
            <a:r>
              <a:rPr sz="1950" spc="-4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system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40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493903" y="1111253"/>
            <a:ext cx="9625330" cy="15392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4470" marR="5080" indent="-191770" algn="just">
              <a:lnSpc>
                <a:spcPct val="101899"/>
              </a:lnSpc>
              <a:spcBef>
                <a:spcPts val="90"/>
              </a:spcBef>
              <a:buChar char="•"/>
              <a:tabLst>
                <a:tab pos="205104" algn="l"/>
              </a:tabLst>
            </a:pPr>
            <a:r>
              <a:rPr sz="1950" spc="20" dirty="0">
                <a:latin typeface="Arial"/>
                <a:cs typeface="Arial"/>
              </a:rPr>
              <a:t>Up </a:t>
            </a:r>
            <a:r>
              <a:rPr sz="1950" spc="10" dirty="0">
                <a:latin typeface="Arial"/>
                <a:cs typeface="Arial"/>
              </a:rPr>
              <a:t>to </a:t>
            </a:r>
            <a:r>
              <a:rPr sz="1950" spc="10" dirty="0">
                <a:solidFill>
                  <a:srgbClr val="009A9A"/>
                </a:solidFill>
                <a:latin typeface="Arial"/>
                <a:cs typeface="Arial"/>
              </a:rPr>
              <a:t>f </a:t>
            </a:r>
            <a:r>
              <a:rPr sz="1950" spc="10" dirty="0">
                <a:latin typeface="Arial"/>
                <a:cs typeface="Arial"/>
              </a:rPr>
              <a:t>processes </a:t>
            </a:r>
            <a:r>
              <a:rPr sz="1950" spc="15" dirty="0">
                <a:latin typeface="Arial"/>
                <a:cs typeface="Arial"/>
              </a:rPr>
              <a:t>may have </a:t>
            </a:r>
            <a:r>
              <a:rPr sz="1950" spc="10" dirty="0">
                <a:latin typeface="Arial"/>
                <a:cs typeface="Arial"/>
              </a:rPr>
              <a:t>crash </a:t>
            </a:r>
            <a:r>
              <a:rPr sz="1950" spc="5" dirty="0">
                <a:latin typeface="Arial"/>
                <a:cs typeface="Arial"/>
              </a:rPr>
              <a:t>failures, all </a:t>
            </a:r>
            <a:r>
              <a:rPr sz="1950" spc="10" dirty="0">
                <a:latin typeface="Arial"/>
                <a:cs typeface="Arial"/>
              </a:rPr>
              <a:t>failures occurring during </a:t>
            </a:r>
            <a:r>
              <a:rPr sz="1950" spc="10" dirty="0">
                <a:solidFill>
                  <a:srgbClr val="009A9A"/>
                </a:solidFill>
                <a:latin typeface="Arial"/>
                <a:cs typeface="Arial"/>
              </a:rPr>
              <a:t>f+1 </a:t>
            </a:r>
            <a:r>
              <a:rPr sz="1950" spc="10" dirty="0">
                <a:latin typeface="Arial"/>
                <a:cs typeface="Arial"/>
              </a:rPr>
              <a:t>rounds.  During </a:t>
            </a:r>
            <a:r>
              <a:rPr sz="1950" spc="15" dirty="0">
                <a:latin typeface="Arial"/>
                <a:cs typeface="Arial"/>
              </a:rPr>
              <a:t>each </a:t>
            </a:r>
            <a:r>
              <a:rPr sz="1950" spc="10" dirty="0">
                <a:latin typeface="Arial"/>
                <a:cs typeface="Arial"/>
              </a:rPr>
              <a:t>round, </a:t>
            </a:r>
            <a:r>
              <a:rPr sz="1950" spc="15" dirty="0">
                <a:latin typeface="Arial"/>
                <a:cs typeface="Arial"/>
              </a:rPr>
              <a:t>each </a:t>
            </a:r>
            <a:r>
              <a:rPr sz="1950" spc="10" dirty="0">
                <a:latin typeface="Arial"/>
                <a:cs typeface="Arial"/>
              </a:rPr>
              <a:t>of the correct processes multicasts the values </a:t>
            </a:r>
            <a:r>
              <a:rPr sz="1950" spc="15" dirty="0">
                <a:latin typeface="Arial"/>
                <a:cs typeface="Arial"/>
              </a:rPr>
              <a:t>among  </a:t>
            </a:r>
            <a:r>
              <a:rPr sz="1950" spc="10" dirty="0">
                <a:latin typeface="Arial"/>
                <a:cs typeface="Arial"/>
              </a:rPr>
              <a:t>themselves</a:t>
            </a:r>
            <a:endParaRPr sz="1950">
              <a:latin typeface="Arial"/>
              <a:cs typeface="Arial"/>
            </a:endParaRPr>
          </a:p>
          <a:p>
            <a:pPr marL="204470" indent="-191770">
              <a:lnSpc>
                <a:spcPct val="100000"/>
              </a:lnSpc>
              <a:spcBef>
                <a:spcPts val="40"/>
              </a:spcBef>
              <a:buChar char="•"/>
              <a:tabLst>
                <a:tab pos="205104" algn="l"/>
              </a:tabLst>
            </a:pPr>
            <a:r>
              <a:rPr sz="1950" spc="15" dirty="0">
                <a:latin typeface="Arial"/>
                <a:cs typeface="Arial"/>
              </a:rPr>
              <a:t>The </a:t>
            </a:r>
            <a:r>
              <a:rPr sz="1950" spc="10" dirty="0">
                <a:latin typeface="Arial"/>
                <a:cs typeface="Arial"/>
              </a:rPr>
              <a:t>algorithm guarantees </a:t>
            </a:r>
            <a:r>
              <a:rPr sz="1950" spc="5" dirty="0">
                <a:latin typeface="Arial"/>
                <a:cs typeface="Arial"/>
              </a:rPr>
              <a:t>all </a:t>
            </a:r>
            <a:r>
              <a:rPr sz="1950" spc="10" dirty="0">
                <a:latin typeface="Arial"/>
                <a:cs typeface="Arial"/>
              </a:rPr>
              <a:t>surviving correct processes are in </a:t>
            </a:r>
            <a:r>
              <a:rPr sz="1950" spc="15" dirty="0">
                <a:latin typeface="Arial"/>
                <a:cs typeface="Arial"/>
              </a:rPr>
              <a:t>a </a:t>
            </a:r>
            <a:r>
              <a:rPr sz="1950" spc="10" dirty="0">
                <a:latin typeface="Arial"/>
                <a:cs typeface="Arial"/>
              </a:rPr>
              <a:t>position to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agree</a:t>
            </a:r>
            <a:endParaRPr sz="1950">
              <a:latin typeface="Arial"/>
              <a:cs typeface="Arial"/>
            </a:endParaRPr>
          </a:p>
          <a:p>
            <a:pPr marL="204470" indent="-191770">
              <a:lnSpc>
                <a:spcPct val="100000"/>
              </a:lnSpc>
              <a:spcBef>
                <a:spcPts val="45"/>
              </a:spcBef>
              <a:buChar char="•"/>
              <a:tabLst>
                <a:tab pos="205104" algn="l"/>
              </a:tabLst>
            </a:pPr>
            <a:r>
              <a:rPr sz="1950" spc="10" dirty="0">
                <a:latin typeface="Arial"/>
                <a:cs typeface="Arial"/>
              </a:rPr>
              <a:t>Note: </a:t>
            </a:r>
            <a:r>
              <a:rPr sz="1950" spc="15" dirty="0">
                <a:latin typeface="Arial"/>
                <a:cs typeface="Arial"/>
              </a:rPr>
              <a:t>any </a:t>
            </a:r>
            <a:r>
              <a:rPr sz="1950" spc="10" dirty="0">
                <a:latin typeface="Arial"/>
                <a:cs typeface="Arial"/>
              </a:rPr>
              <a:t>process with </a:t>
            </a:r>
            <a:r>
              <a:rPr sz="1950" spc="10" dirty="0">
                <a:solidFill>
                  <a:srgbClr val="009A9A"/>
                </a:solidFill>
                <a:latin typeface="Arial"/>
                <a:cs typeface="Arial"/>
              </a:rPr>
              <a:t>f </a:t>
            </a:r>
            <a:r>
              <a:rPr sz="1950" spc="10" dirty="0">
                <a:latin typeface="Arial"/>
                <a:cs typeface="Arial"/>
              </a:rPr>
              <a:t>failures </a:t>
            </a:r>
            <a:r>
              <a:rPr sz="1950" spc="5" dirty="0">
                <a:latin typeface="Arial"/>
                <a:cs typeface="Arial"/>
              </a:rPr>
              <a:t>will </a:t>
            </a:r>
            <a:r>
              <a:rPr sz="1950" spc="10" dirty="0">
                <a:latin typeface="Arial"/>
                <a:cs typeface="Arial"/>
              </a:rPr>
              <a:t>require at least </a:t>
            </a:r>
            <a:r>
              <a:rPr sz="1950" spc="10" dirty="0">
                <a:solidFill>
                  <a:srgbClr val="009A9A"/>
                </a:solidFill>
                <a:latin typeface="Arial"/>
                <a:cs typeface="Arial"/>
              </a:rPr>
              <a:t>f+1 </a:t>
            </a:r>
            <a:r>
              <a:rPr sz="1950" spc="10" dirty="0">
                <a:latin typeface="Arial"/>
                <a:cs typeface="Arial"/>
              </a:rPr>
              <a:t>rounds to</a:t>
            </a:r>
            <a:r>
              <a:rPr sz="1950" spc="-4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agree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41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143" y="466598"/>
            <a:ext cx="825373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Limits for solutions to Byzantine</a:t>
            </a:r>
            <a:r>
              <a:rPr dirty="0"/>
              <a:t> </a:t>
            </a:r>
            <a:r>
              <a:rPr spc="5" dirty="0"/>
              <a:t>Generals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4191" y="1562491"/>
            <a:ext cx="9654540" cy="4309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895" marR="6350" indent="-290195">
              <a:lnSpc>
                <a:spcPct val="129400"/>
              </a:lnSpc>
              <a:spcBef>
                <a:spcPts val="100"/>
              </a:spcBef>
              <a:buChar char="•"/>
              <a:tabLst>
                <a:tab pos="302895" algn="l"/>
                <a:tab pos="303530" algn="l"/>
                <a:tab pos="1369060" algn="l"/>
                <a:tab pos="2435860" algn="l"/>
                <a:tab pos="2905125" algn="l"/>
                <a:tab pos="3561079" algn="l"/>
                <a:tab pos="5226050" algn="l"/>
                <a:tab pos="6777990" algn="l"/>
                <a:tab pos="8348345" algn="l"/>
                <a:tab pos="9266555" algn="l"/>
              </a:tabLst>
            </a:pPr>
            <a:r>
              <a:rPr sz="2650" spc="-10" dirty="0">
                <a:latin typeface="Arial"/>
                <a:cs typeface="Arial"/>
              </a:rPr>
              <a:t>Som</a:t>
            </a:r>
            <a:r>
              <a:rPr sz="2650" spc="-5" dirty="0">
                <a:latin typeface="Arial"/>
                <a:cs typeface="Arial"/>
              </a:rPr>
              <a:t>e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case</a:t>
            </a:r>
            <a:r>
              <a:rPr sz="2650" spc="-5" dirty="0">
                <a:latin typeface="Arial"/>
                <a:cs typeface="Arial"/>
              </a:rPr>
              <a:t>s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o</a:t>
            </a:r>
            <a:r>
              <a:rPr sz="2650" spc="-5" dirty="0">
                <a:latin typeface="Arial"/>
                <a:cs typeface="Arial"/>
              </a:rPr>
              <a:t>f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th</a:t>
            </a:r>
            <a:r>
              <a:rPr sz="2650" spc="-5" dirty="0">
                <a:latin typeface="Arial"/>
                <a:cs typeface="Arial"/>
              </a:rPr>
              <a:t>e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Byzant</a:t>
            </a:r>
            <a:r>
              <a:rPr sz="2650" spc="-5" dirty="0">
                <a:latin typeface="Arial"/>
                <a:cs typeface="Arial"/>
              </a:rPr>
              <a:t>i</a:t>
            </a:r>
            <a:r>
              <a:rPr sz="2650" spc="-10" dirty="0">
                <a:latin typeface="Arial"/>
                <a:cs typeface="Arial"/>
              </a:rPr>
              <a:t>n</a:t>
            </a:r>
            <a:r>
              <a:rPr sz="2650" spc="-5" dirty="0">
                <a:latin typeface="Arial"/>
                <a:cs typeface="Arial"/>
              </a:rPr>
              <a:t>e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General</a:t>
            </a:r>
            <a:r>
              <a:rPr sz="2650" spc="-5" dirty="0">
                <a:latin typeface="Arial"/>
                <a:cs typeface="Arial"/>
              </a:rPr>
              <a:t>s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problem</a:t>
            </a:r>
            <a:r>
              <a:rPr sz="2650" spc="-5" dirty="0">
                <a:latin typeface="Arial"/>
                <a:cs typeface="Arial"/>
              </a:rPr>
              <a:t>s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hav</a:t>
            </a:r>
            <a:r>
              <a:rPr sz="2650" spc="-5" dirty="0">
                <a:latin typeface="Arial"/>
                <a:cs typeface="Arial"/>
              </a:rPr>
              <a:t>e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no  </a:t>
            </a:r>
            <a:r>
              <a:rPr sz="2650" spc="-5" dirty="0">
                <a:latin typeface="Arial"/>
                <a:cs typeface="Arial"/>
              </a:rPr>
              <a:t>solutions</a:t>
            </a:r>
            <a:endParaRPr sz="2650">
              <a:latin typeface="Arial"/>
              <a:cs typeface="Arial"/>
            </a:endParaRPr>
          </a:p>
          <a:p>
            <a:pPr marL="552450" lvl="1" indent="-248285">
              <a:lnSpc>
                <a:spcPct val="100000"/>
              </a:lnSpc>
              <a:spcBef>
                <a:spcPts val="850"/>
              </a:spcBef>
              <a:buChar char="–"/>
              <a:tabLst>
                <a:tab pos="553085" algn="l"/>
              </a:tabLst>
            </a:pPr>
            <a:r>
              <a:rPr sz="2200" spc="-5" dirty="0">
                <a:latin typeface="Arial"/>
                <a:cs typeface="Arial"/>
              </a:rPr>
              <a:t>Lamport </a:t>
            </a:r>
            <a:r>
              <a:rPr sz="2200" i="1" spc="-5" dirty="0">
                <a:latin typeface="Arial"/>
                <a:cs typeface="Arial"/>
              </a:rPr>
              <a:t>et al </a:t>
            </a:r>
            <a:r>
              <a:rPr sz="2200" spc="-5" dirty="0">
                <a:latin typeface="Arial"/>
                <a:cs typeface="Arial"/>
              </a:rPr>
              <a:t>found that if there are only </a:t>
            </a:r>
            <a:r>
              <a:rPr sz="2200" dirty="0">
                <a:latin typeface="Arial"/>
                <a:cs typeface="Arial"/>
              </a:rPr>
              <a:t>3 </a:t>
            </a:r>
            <a:r>
              <a:rPr sz="2200" spc="-5" dirty="0">
                <a:latin typeface="Arial"/>
                <a:cs typeface="Arial"/>
              </a:rPr>
              <a:t>processes, there is no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solution</a:t>
            </a:r>
            <a:endParaRPr sz="2200">
              <a:latin typeface="Arial"/>
              <a:cs typeface="Arial"/>
            </a:endParaRPr>
          </a:p>
          <a:p>
            <a:pPr marL="552450" marR="5080" lvl="1" indent="-248285">
              <a:lnSpc>
                <a:spcPts val="3440"/>
              </a:lnSpc>
              <a:spcBef>
                <a:spcPts val="254"/>
              </a:spcBef>
              <a:buChar char="–"/>
              <a:tabLst>
                <a:tab pos="553085" algn="l"/>
              </a:tabLst>
            </a:pPr>
            <a:r>
              <a:rPr sz="2200" dirty="0">
                <a:latin typeface="Arial"/>
                <a:cs typeface="Arial"/>
              </a:rPr>
              <a:t>Pease </a:t>
            </a:r>
            <a:r>
              <a:rPr sz="2200" i="1" spc="-5" dirty="0">
                <a:latin typeface="Arial"/>
                <a:cs typeface="Arial"/>
              </a:rPr>
              <a:t>et al </a:t>
            </a:r>
            <a:r>
              <a:rPr sz="2200" spc="-5" dirty="0">
                <a:latin typeface="Arial"/>
                <a:cs typeface="Arial"/>
              </a:rPr>
              <a:t>found that if the total number of processes is less than three  times the number of failures plus one, there is no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solution</a:t>
            </a:r>
            <a:endParaRPr sz="2200">
              <a:latin typeface="Arial"/>
              <a:cs typeface="Arial"/>
            </a:endParaRPr>
          </a:p>
          <a:p>
            <a:pPr marL="302895" indent="-290195">
              <a:lnSpc>
                <a:spcPct val="100000"/>
              </a:lnSpc>
              <a:spcBef>
                <a:spcPts val="645"/>
              </a:spcBef>
              <a:buChar char="•"/>
              <a:tabLst>
                <a:tab pos="302895" algn="l"/>
                <a:tab pos="303530" algn="l"/>
              </a:tabLst>
            </a:pPr>
            <a:r>
              <a:rPr sz="2650" spc="-10" dirty="0">
                <a:latin typeface="Arial"/>
                <a:cs typeface="Arial"/>
              </a:rPr>
              <a:t>Thus</a:t>
            </a:r>
            <a:r>
              <a:rPr sz="2650" spc="7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there</a:t>
            </a:r>
            <a:r>
              <a:rPr sz="2650" spc="7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is</a:t>
            </a:r>
            <a:r>
              <a:rPr sz="2650" spc="7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a</a:t>
            </a:r>
            <a:r>
              <a:rPr sz="2650" spc="7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solution</a:t>
            </a:r>
            <a:r>
              <a:rPr sz="2650" spc="7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with</a:t>
            </a:r>
            <a:r>
              <a:rPr sz="2650" spc="7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4</a:t>
            </a:r>
            <a:r>
              <a:rPr sz="2650" spc="10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processes</a:t>
            </a:r>
            <a:r>
              <a:rPr sz="2650" spc="8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and</a:t>
            </a:r>
            <a:r>
              <a:rPr sz="2650" spc="9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1</a:t>
            </a:r>
            <a:r>
              <a:rPr sz="2650" spc="8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failure,</a:t>
            </a:r>
            <a:r>
              <a:rPr sz="2650" spc="85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if</a:t>
            </a:r>
            <a:r>
              <a:rPr sz="2650" spc="9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there</a:t>
            </a:r>
            <a:endParaRPr sz="2650">
              <a:latin typeface="Arial"/>
              <a:cs typeface="Arial"/>
            </a:endParaRPr>
          </a:p>
          <a:p>
            <a:pPr marL="302895">
              <a:lnSpc>
                <a:spcPct val="100000"/>
              </a:lnSpc>
              <a:spcBef>
                <a:spcPts val="940"/>
              </a:spcBef>
            </a:pPr>
            <a:r>
              <a:rPr sz="2650" spc="-10" dirty="0">
                <a:latin typeface="Arial"/>
                <a:cs typeface="Arial"/>
              </a:rPr>
              <a:t>are two</a:t>
            </a:r>
            <a:r>
              <a:rPr sz="2650" spc="-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rounds</a:t>
            </a:r>
            <a:endParaRPr sz="2650">
              <a:latin typeface="Arial"/>
              <a:cs typeface="Arial"/>
            </a:endParaRPr>
          </a:p>
          <a:p>
            <a:pPr marL="552450" lvl="1" indent="-248285">
              <a:lnSpc>
                <a:spcPct val="100000"/>
              </a:lnSpc>
              <a:spcBef>
                <a:spcPts val="850"/>
              </a:spcBef>
              <a:buChar char="–"/>
              <a:tabLst>
                <a:tab pos="553085" algn="l"/>
              </a:tabLst>
            </a:pPr>
            <a:r>
              <a:rPr sz="2200" dirty="0">
                <a:latin typeface="Arial"/>
                <a:cs typeface="Arial"/>
              </a:rPr>
              <a:t>In </a:t>
            </a:r>
            <a:r>
              <a:rPr sz="2200" spc="-5" dirty="0">
                <a:latin typeface="Arial"/>
                <a:cs typeface="Arial"/>
              </a:rPr>
              <a:t>the first, the commander sends the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values</a:t>
            </a:r>
            <a:endParaRPr sz="2200">
              <a:latin typeface="Arial"/>
              <a:cs typeface="Arial"/>
            </a:endParaRPr>
          </a:p>
          <a:p>
            <a:pPr marL="552450" lvl="1" indent="-248285">
              <a:lnSpc>
                <a:spcPct val="100000"/>
              </a:lnSpc>
              <a:spcBef>
                <a:spcPts val="800"/>
              </a:spcBef>
              <a:buChar char="–"/>
              <a:tabLst>
                <a:tab pos="553085" algn="l"/>
              </a:tabLst>
            </a:pPr>
            <a:r>
              <a:rPr sz="2200" spc="-5" dirty="0">
                <a:latin typeface="Arial"/>
                <a:cs typeface="Arial"/>
              </a:rPr>
              <a:t>while in the second, each lieutenant sends the values it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received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Figure 12.19 Three Byzantine</a:t>
            </a:r>
            <a:r>
              <a:rPr spc="-10" dirty="0"/>
              <a:t> </a:t>
            </a:r>
            <a:r>
              <a:rPr spc="5" dirty="0"/>
              <a:t>generals</a:t>
            </a:r>
          </a:p>
        </p:txBody>
      </p:sp>
      <p:sp>
        <p:nvSpPr>
          <p:cNvPr id="3" name="object 3"/>
          <p:cNvSpPr/>
          <p:nvPr/>
        </p:nvSpPr>
        <p:spPr>
          <a:xfrm>
            <a:off x="560717" y="2098548"/>
            <a:ext cx="9571990" cy="3778250"/>
          </a:xfrm>
          <a:custGeom>
            <a:avLst/>
            <a:gdLst/>
            <a:ahLst/>
            <a:cxnLst/>
            <a:rect l="l" t="t" r="r" b="b"/>
            <a:pathLst>
              <a:path w="9571990" h="3778250">
                <a:moveTo>
                  <a:pt x="0" y="0"/>
                </a:moveTo>
                <a:lnTo>
                  <a:pt x="0" y="3777996"/>
                </a:lnTo>
                <a:lnTo>
                  <a:pt x="9571481" y="3777996"/>
                </a:lnTo>
                <a:lnTo>
                  <a:pt x="9571481" y="0"/>
                </a:lnTo>
                <a:lnTo>
                  <a:pt x="0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1479" y="2099310"/>
            <a:ext cx="9571990" cy="3778250"/>
          </a:xfrm>
          <a:custGeom>
            <a:avLst/>
            <a:gdLst/>
            <a:ahLst/>
            <a:cxnLst/>
            <a:rect l="l" t="t" r="r" b="b"/>
            <a:pathLst>
              <a:path w="9571990" h="3778250">
                <a:moveTo>
                  <a:pt x="0" y="0"/>
                </a:moveTo>
                <a:lnTo>
                  <a:pt x="0" y="3777996"/>
                </a:lnTo>
                <a:lnTo>
                  <a:pt x="9571482" y="3777996"/>
                </a:lnTo>
                <a:lnTo>
                  <a:pt x="9571482" y="0"/>
                </a:lnTo>
                <a:lnTo>
                  <a:pt x="0" y="0"/>
                </a:lnTo>
                <a:close/>
              </a:path>
            </a:pathLst>
          </a:custGeom>
          <a:ln w="1049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6753" y="2409698"/>
            <a:ext cx="166687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200" i="1" spc="-80" dirty="0">
                <a:latin typeface="Arial"/>
                <a:cs typeface="Arial"/>
              </a:rPr>
              <a:t>p</a:t>
            </a:r>
            <a:r>
              <a:rPr sz="2100" spc="-120" baseline="-15873" dirty="0">
                <a:latin typeface="Arial"/>
                <a:cs typeface="Arial"/>
              </a:rPr>
              <a:t>1</a:t>
            </a:r>
            <a:r>
              <a:rPr sz="2100" spc="-202" baseline="-15873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(Commander)</a:t>
            </a:r>
            <a:endParaRPr sz="17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54693" y="2496311"/>
            <a:ext cx="897890" cy="901065"/>
          </a:xfrm>
          <a:custGeom>
            <a:avLst/>
            <a:gdLst/>
            <a:ahLst/>
            <a:cxnLst/>
            <a:rect l="l" t="t" r="r" b="b"/>
            <a:pathLst>
              <a:path w="897889" h="901064">
                <a:moveTo>
                  <a:pt x="897636" y="450342"/>
                </a:moveTo>
                <a:lnTo>
                  <a:pt x="894999" y="401192"/>
                </a:lnTo>
                <a:lnTo>
                  <a:pt x="887273" y="353595"/>
                </a:lnTo>
                <a:lnTo>
                  <a:pt x="874733" y="307823"/>
                </a:lnTo>
                <a:lnTo>
                  <a:pt x="857653" y="264148"/>
                </a:lnTo>
                <a:lnTo>
                  <a:pt x="836309" y="222842"/>
                </a:lnTo>
                <a:lnTo>
                  <a:pt x="810975" y="184178"/>
                </a:lnTo>
                <a:lnTo>
                  <a:pt x="781926" y="148428"/>
                </a:lnTo>
                <a:lnTo>
                  <a:pt x="749439" y="115863"/>
                </a:lnTo>
                <a:lnTo>
                  <a:pt x="713786" y="86758"/>
                </a:lnTo>
                <a:lnTo>
                  <a:pt x="675244" y="61383"/>
                </a:lnTo>
                <a:lnTo>
                  <a:pt x="634088" y="40011"/>
                </a:lnTo>
                <a:lnTo>
                  <a:pt x="590592" y="22914"/>
                </a:lnTo>
                <a:lnTo>
                  <a:pt x="545032" y="10365"/>
                </a:lnTo>
                <a:lnTo>
                  <a:pt x="497682" y="2636"/>
                </a:lnTo>
                <a:lnTo>
                  <a:pt x="448818" y="0"/>
                </a:lnTo>
                <a:lnTo>
                  <a:pt x="399953" y="2636"/>
                </a:lnTo>
                <a:lnTo>
                  <a:pt x="352603" y="10365"/>
                </a:lnTo>
                <a:lnTo>
                  <a:pt x="307043" y="22914"/>
                </a:lnTo>
                <a:lnTo>
                  <a:pt x="263547" y="40011"/>
                </a:lnTo>
                <a:lnTo>
                  <a:pt x="222391" y="61383"/>
                </a:lnTo>
                <a:lnTo>
                  <a:pt x="183849" y="86758"/>
                </a:lnTo>
                <a:lnTo>
                  <a:pt x="148196" y="115863"/>
                </a:lnTo>
                <a:lnTo>
                  <a:pt x="115709" y="148428"/>
                </a:lnTo>
                <a:lnTo>
                  <a:pt x="86660" y="184178"/>
                </a:lnTo>
                <a:lnTo>
                  <a:pt x="61326" y="222842"/>
                </a:lnTo>
                <a:lnTo>
                  <a:pt x="39982" y="264148"/>
                </a:lnTo>
                <a:lnTo>
                  <a:pt x="22902" y="307823"/>
                </a:lnTo>
                <a:lnTo>
                  <a:pt x="10362" y="353595"/>
                </a:lnTo>
                <a:lnTo>
                  <a:pt x="2636" y="401192"/>
                </a:lnTo>
                <a:lnTo>
                  <a:pt x="0" y="450342"/>
                </a:lnTo>
                <a:lnTo>
                  <a:pt x="2636" y="499358"/>
                </a:lnTo>
                <a:lnTo>
                  <a:pt x="10362" y="546859"/>
                </a:lnTo>
                <a:lnTo>
                  <a:pt x="22902" y="592567"/>
                </a:lnTo>
                <a:lnTo>
                  <a:pt x="39982" y="636207"/>
                </a:lnTo>
                <a:lnTo>
                  <a:pt x="61326" y="677502"/>
                </a:lnTo>
                <a:lnTo>
                  <a:pt x="86660" y="716176"/>
                </a:lnTo>
                <a:lnTo>
                  <a:pt x="115709" y="751952"/>
                </a:lnTo>
                <a:lnTo>
                  <a:pt x="148196" y="784554"/>
                </a:lnTo>
                <a:lnTo>
                  <a:pt x="183849" y="813706"/>
                </a:lnTo>
                <a:lnTo>
                  <a:pt x="222391" y="839131"/>
                </a:lnTo>
                <a:lnTo>
                  <a:pt x="263547" y="860553"/>
                </a:lnTo>
                <a:lnTo>
                  <a:pt x="307043" y="877695"/>
                </a:lnTo>
                <a:lnTo>
                  <a:pt x="352603" y="890282"/>
                </a:lnTo>
                <a:lnTo>
                  <a:pt x="399953" y="898037"/>
                </a:lnTo>
                <a:lnTo>
                  <a:pt x="448818" y="900684"/>
                </a:lnTo>
                <a:lnTo>
                  <a:pt x="497682" y="898037"/>
                </a:lnTo>
                <a:lnTo>
                  <a:pt x="545032" y="890282"/>
                </a:lnTo>
                <a:lnTo>
                  <a:pt x="590592" y="877695"/>
                </a:lnTo>
                <a:lnTo>
                  <a:pt x="634088" y="860553"/>
                </a:lnTo>
                <a:lnTo>
                  <a:pt x="675244" y="839131"/>
                </a:lnTo>
                <a:lnTo>
                  <a:pt x="713786" y="813706"/>
                </a:lnTo>
                <a:lnTo>
                  <a:pt x="749439" y="784554"/>
                </a:lnTo>
                <a:lnTo>
                  <a:pt x="781926" y="751952"/>
                </a:lnTo>
                <a:lnTo>
                  <a:pt x="810975" y="716176"/>
                </a:lnTo>
                <a:lnTo>
                  <a:pt x="836309" y="677502"/>
                </a:lnTo>
                <a:lnTo>
                  <a:pt x="857653" y="636207"/>
                </a:lnTo>
                <a:lnTo>
                  <a:pt x="874733" y="592567"/>
                </a:lnTo>
                <a:lnTo>
                  <a:pt x="887273" y="546859"/>
                </a:lnTo>
                <a:lnTo>
                  <a:pt x="894999" y="499358"/>
                </a:lnTo>
                <a:lnTo>
                  <a:pt x="897636" y="450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54693" y="2496311"/>
            <a:ext cx="897890" cy="901065"/>
          </a:xfrm>
          <a:custGeom>
            <a:avLst/>
            <a:gdLst/>
            <a:ahLst/>
            <a:cxnLst/>
            <a:rect l="l" t="t" r="r" b="b"/>
            <a:pathLst>
              <a:path w="897889" h="901064">
                <a:moveTo>
                  <a:pt x="448818" y="0"/>
                </a:moveTo>
                <a:lnTo>
                  <a:pt x="399953" y="2636"/>
                </a:lnTo>
                <a:lnTo>
                  <a:pt x="352603" y="10365"/>
                </a:lnTo>
                <a:lnTo>
                  <a:pt x="307043" y="22914"/>
                </a:lnTo>
                <a:lnTo>
                  <a:pt x="263547" y="40011"/>
                </a:lnTo>
                <a:lnTo>
                  <a:pt x="222391" y="61383"/>
                </a:lnTo>
                <a:lnTo>
                  <a:pt x="183849" y="86758"/>
                </a:lnTo>
                <a:lnTo>
                  <a:pt x="148196" y="115863"/>
                </a:lnTo>
                <a:lnTo>
                  <a:pt x="115709" y="148428"/>
                </a:lnTo>
                <a:lnTo>
                  <a:pt x="86660" y="184178"/>
                </a:lnTo>
                <a:lnTo>
                  <a:pt x="61326" y="222842"/>
                </a:lnTo>
                <a:lnTo>
                  <a:pt x="39982" y="264148"/>
                </a:lnTo>
                <a:lnTo>
                  <a:pt x="22902" y="307823"/>
                </a:lnTo>
                <a:lnTo>
                  <a:pt x="10362" y="353595"/>
                </a:lnTo>
                <a:lnTo>
                  <a:pt x="2636" y="401192"/>
                </a:lnTo>
                <a:lnTo>
                  <a:pt x="0" y="450342"/>
                </a:lnTo>
                <a:lnTo>
                  <a:pt x="2636" y="499358"/>
                </a:lnTo>
                <a:lnTo>
                  <a:pt x="10362" y="546859"/>
                </a:lnTo>
                <a:lnTo>
                  <a:pt x="22902" y="592567"/>
                </a:lnTo>
                <a:lnTo>
                  <a:pt x="39982" y="636207"/>
                </a:lnTo>
                <a:lnTo>
                  <a:pt x="61326" y="677502"/>
                </a:lnTo>
                <a:lnTo>
                  <a:pt x="86660" y="716176"/>
                </a:lnTo>
                <a:lnTo>
                  <a:pt x="115709" y="751952"/>
                </a:lnTo>
                <a:lnTo>
                  <a:pt x="148196" y="784554"/>
                </a:lnTo>
                <a:lnTo>
                  <a:pt x="183849" y="813706"/>
                </a:lnTo>
                <a:lnTo>
                  <a:pt x="222391" y="839131"/>
                </a:lnTo>
                <a:lnTo>
                  <a:pt x="263547" y="860553"/>
                </a:lnTo>
                <a:lnTo>
                  <a:pt x="307043" y="877695"/>
                </a:lnTo>
                <a:lnTo>
                  <a:pt x="352603" y="890282"/>
                </a:lnTo>
                <a:lnTo>
                  <a:pt x="399953" y="898037"/>
                </a:lnTo>
                <a:lnTo>
                  <a:pt x="448818" y="900684"/>
                </a:lnTo>
                <a:lnTo>
                  <a:pt x="497682" y="898037"/>
                </a:lnTo>
                <a:lnTo>
                  <a:pt x="545032" y="890282"/>
                </a:lnTo>
                <a:lnTo>
                  <a:pt x="590592" y="877695"/>
                </a:lnTo>
                <a:lnTo>
                  <a:pt x="634088" y="860553"/>
                </a:lnTo>
                <a:lnTo>
                  <a:pt x="675244" y="839131"/>
                </a:lnTo>
                <a:lnTo>
                  <a:pt x="713786" y="813706"/>
                </a:lnTo>
                <a:lnTo>
                  <a:pt x="749439" y="784554"/>
                </a:lnTo>
                <a:lnTo>
                  <a:pt x="781926" y="751952"/>
                </a:lnTo>
                <a:lnTo>
                  <a:pt x="810975" y="716176"/>
                </a:lnTo>
                <a:lnTo>
                  <a:pt x="836309" y="677502"/>
                </a:lnTo>
                <a:lnTo>
                  <a:pt x="857653" y="636207"/>
                </a:lnTo>
                <a:lnTo>
                  <a:pt x="874733" y="592567"/>
                </a:lnTo>
                <a:lnTo>
                  <a:pt x="887273" y="546859"/>
                </a:lnTo>
                <a:lnTo>
                  <a:pt x="894999" y="499358"/>
                </a:lnTo>
                <a:lnTo>
                  <a:pt x="897636" y="450342"/>
                </a:lnTo>
                <a:lnTo>
                  <a:pt x="894999" y="401192"/>
                </a:lnTo>
                <a:lnTo>
                  <a:pt x="887273" y="353595"/>
                </a:lnTo>
                <a:lnTo>
                  <a:pt x="874733" y="307823"/>
                </a:lnTo>
                <a:lnTo>
                  <a:pt x="857653" y="264148"/>
                </a:lnTo>
                <a:lnTo>
                  <a:pt x="836309" y="222842"/>
                </a:lnTo>
                <a:lnTo>
                  <a:pt x="810975" y="184178"/>
                </a:lnTo>
                <a:lnTo>
                  <a:pt x="781926" y="148428"/>
                </a:lnTo>
                <a:lnTo>
                  <a:pt x="749439" y="115863"/>
                </a:lnTo>
                <a:lnTo>
                  <a:pt x="713786" y="86758"/>
                </a:lnTo>
                <a:lnTo>
                  <a:pt x="675244" y="61383"/>
                </a:lnTo>
                <a:lnTo>
                  <a:pt x="634088" y="40011"/>
                </a:lnTo>
                <a:lnTo>
                  <a:pt x="590592" y="22914"/>
                </a:lnTo>
                <a:lnTo>
                  <a:pt x="545032" y="10365"/>
                </a:lnTo>
                <a:lnTo>
                  <a:pt x="497682" y="2636"/>
                </a:lnTo>
                <a:lnTo>
                  <a:pt x="448818" y="0"/>
                </a:lnTo>
                <a:close/>
              </a:path>
            </a:pathLst>
          </a:custGeom>
          <a:ln w="4023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37779" y="3688841"/>
            <a:ext cx="898525" cy="902969"/>
          </a:xfrm>
          <a:custGeom>
            <a:avLst/>
            <a:gdLst/>
            <a:ahLst/>
            <a:cxnLst/>
            <a:rect l="l" t="t" r="r" b="b"/>
            <a:pathLst>
              <a:path w="898525" h="902970">
                <a:moveTo>
                  <a:pt x="898398" y="451104"/>
                </a:moveTo>
                <a:lnTo>
                  <a:pt x="895761" y="401944"/>
                </a:lnTo>
                <a:lnTo>
                  <a:pt x="888035" y="354320"/>
                </a:lnTo>
                <a:lnTo>
                  <a:pt x="875495" y="308506"/>
                </a:lnTo>
                <a:lnTo>
                  <a:pt x="858415" y="264776"/>
                </a:lnTo>
                <a:lnTo>
                  <a:pt x="837071" y="223407"/>
                </a:lnTo>
                <a:lnTo>
                  <a:pt x="811737" y="184672"/>
                </a:lnTo>
                <a:lnTo>
                  <a:pt x="782688" y="148847"/>
                </a:lnTo>
                <a:lnTo>
                  <a:pt x="750201" y="116206"/>
                </a:lnTo>
                <a:lnTo>
                  <a:pt x="714548" y="87026"/>
                </a:lnTo>
                <a:lnTo>
                  <a:pt x="676006" y="61580"/>
                </a:lnTo>
                <a:lnTo>
                  <a:pt x="634850" y="40145"/>
                </a:lnTo>
                <a:lnTo>
                  <a:pt x="591354" y="22994"/>
                </a:lnTo>
                <a:lnTo>
                  <a:pt x="545794" y="10402"/>
                </a:lnTo>
                <a:lnTo>
                  <a:pt x="498444" y="2646"/>
                </a:lnTo>
                <a:lnTo>
                  <a:pt x="449580" y="0"/>
                </a:lnTo>
                <a:lnTo>
                  <a:pt x="400573" y="2646"/>
                </a:lnTo>
                <a:lnTo>
                  <a:pt x="353099" y="10402"/>
                </a:lnTo>
                <a:lnTo>
                  <a:pt x="307433" y="22994"/>
                </a:lnTo>
                <a:lnTo>
                  <a:pt x="263847" y="40145"/>
                </a:lnTo>
                <a:lnTo>
                  <a:pt x="222616" y="61580"/>
                </a:lnTo>
                <a:lnTo>
                  <a:pt x="184013" y="87026"/>
                </a:lnTo>
                <a:lnTo>
                  <a:pt x="148312" y="116206"/>
                </a:lnTo>
                <a:lnTo>
                  <a:pt x="115786" y="148847"/>
                </a:lnTo>
                <a:lnTo>
                  <a:pt x="86709" y="184672"/>
                </a:lnTo>
                <a:lnTo>
                  <a:pt x="61355" y="223407"/>
                </a:lnTo>
                <a:lnTo>
                  <a:pt x="39996" y="264776"/>
                </a:lnTo>
                <a:lnTo>
                  <a:pt x="22908" y="308506"/>
                </a:lnTo>
                <a:lnTo>
                  <a:pt x="10364" y="354320"/>
                </a:lnTo>
                <a:lnTo>
                  <a:pt x="2636" y="401944"/>
                </a:lnTo>
                <a:lnTo>
                  <a:pt x="0" y="451104"/>
                </a:lnTo>
                <a:lnTo>
                  <a:pt x="2636" y="500405"/>
                </a:lnTo>
                <a:lnTo>
                  <a:pt x="10364" y="548153"/>
                </a:lnTo>
                <a:lnTo>
                  <a:pt x="22908" y="594073"/>
                </a:lnTo>
                <a:lnTo>
                  <a:pt x="39996" y="637892"/>
                </a:lnTo>
                <a:lnTo>
                  <a:pt x="61355" y="679337"/>
                </a:lnTo>
                <a:lnTo>
                  <a:pt x="86709" y="718133"/>
                </a:lnTo>
                <a:lnTo>
                  <a:pt x="115786" y="754007"/>
                </a:lnTo>
                <a:lnTo>
                  <a:pt x="148312" y="786685"/>
                </a:lnTo>
                <a:lnTo>
                  <a:pt x="184013" y="815894"/>
                </a:lnTo>
                <a:lnTo>
                  <a:pt x="222616" y="841360"/>
                </a:lnTo>
                <a:lnTo>
                  <a:pt x="263847" y="862810"/>
                </a:lnTo>
                <a:lnTo>
                  <a:pt x="307433" y="879969"/>
                </a:lnTo>
                <a:lnTo>
                  <a:pt x="353099" y="892565"/>
                </a:lnTo>
                <a:lnTo>
                  <a:pt x="400573" y="900323"/>
                </a:lnTo>
                <a:lnTo>
                  <a:pt x="449580" y="902969"/>
                </a:lnTo>
                <a:lnTo>
                  <a:pt x="498444" y="900323"/>
                </a:lnTo>
                <a:lnTo>
                  <a:pt x="545794" y="892565"/>
                </a:lnTo>
                <a:lnTo>
                  <a:pt x="591354" y="879969"/>
                </a:lnTo>
                <a:lnTo>
                  <a:pt x="634850" y="862810"/>
                </a:lnTo>
                <a:lnTo>
                  <a:pt x="676006" y="841360"/>
                </a:lnTo>
                <a:lnTo>
                  <a:pt x="714548" y="815894"/>
                </a:lnTo>
                <a:lnTo>
                  <a:pt x="750201" y="786685"/>
                </a:lnTo>
                <a:lnTo>
                  <a:pt x="782688" y="754007"/>
                </a:lnTo>
                <a:lnTo>
                  <a:pt x="811737" y="718133"/>
                </a:lnTo>
                <a:lnTo>
                  <a:pt x="837071" y="679337"/>
                </a:lnTo>
                <a:lnTo>
                  <a:pt x="858415" y="637892"/>
                </a:lnTo>
                <a:lnTo>
                  <a:pt x="875495" y="594073"/>
                </a:lnTo>
                <a:lnTo>
                  <a:pt x="888035" y="548153"/>
                </a:lnTo>
                <a:lnTo>
                  <a:pt x="895761" y="500405"/>
                </a:lnTo>
                <a:lnTo>
                  <a:pt x="898398" y="451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37779" y="3688841"/>
            <a:ext cx="898525" cy="902969"/>
          </a:xfrm>
          <a:custGeom>
            <a:avLst/>
            <a:gdLst/>
            <a:ahLst/>
            <a:cxnLst/>
            <a:rect l="l" t="t" r="r" b="b"/>
            <a:pathLst>
              <a:path w="898525" h="902970">
                <a:moveTo>
                  <a:pt x="449580" y="0"/>
                </a:moveTo>
                <a:lnTo>
                  <a:pt x="400573" y="2646"/>
                </a:lnTo>
                <a:lnTo>
                  <a:pt x="353099" y="10402"/>
                </a:lnTo>
                <a:lnTo>
                  <a:pt x="307433" y="22994"/>
                </a:lnTo>
                <a:lnTo>
                  <a:pt x="263847" y="40145"/>
                </a:lnTo>
                <a:lnTo>
                  <a:pt x="222616" y="61580"/>
                </a:lnTo>
                <a:lnTo>
                  <a:pt x="184013" y="87026"/>
                </a:lnTo>
                <a:lnTo>
                  <a:pt x="148312" y="116206"/>
                </a:lnTo>
                <a:lnTo>
                  <a:pt x="115786" y="148847"/>
                </a:lnTo>
                <a:lnTo>
                  <a:pt x="86709" y="184672"/>
                </a:lnTo>
                <a:lnTo>
                  <a:pt x="61355" y="223407"/>
                </a:lnTo>
                <a:lnTo>
                  <a:pt x="39996" y="264776"/>
                </a:lnTo>
                <a:lnTo>
                  <a:pt x="22908" y="308506"/>
                </a:lnTo>
                <a:lnTo>
                  <a:pt x="10364" y="354320"/>
                </a:lnTo>
                <a:lnTo>
                  <a:pt x="2636" y="401944"/>
                </a:lnTo>
                <a:lnTo>
                  <a:pt x="0" y="451104"/>
                </a:lnTo>
                <a:lnTo>
                  <a:pt x="2636" y="500405"/>
                </a:lnTo>
                <a:lnTo>
                  <a:pt x="10364" y="548153"/>
                </a:lnTo>
                <a:lnTo>
                  <a:pt x="22908" y="594073"/>
                </a:lnTo>
                <a:lnTo>
                  <a:pt x="39996" y="637892"/>
                </a:lnTo>
                <a:lnTo>
                  <a:pt x="61355" y="679337"/>
                </a:lnTo>
                <a:lnTo>
                  <a:pt x="86709" y="718133"/>
                </a:lnTo>
                <a:lnTo>
                  <a:pt x="115786" y="754007"/>
                </a:lnTo>
                <a:lnTo>
                  <a:pt x="148312" y="786685"/>
                </a:lnTo>
                <a:lnTo>
                  <a:pt x="184013" y="815894"/>
                </a:lnTo>
                <a:lnTo>
                  <a:pt x="222616" y="841360"/>
                </a:lnTo>
                <a:lnTo>
                  <a:pt x="263847" y="862810"/>
                </a:lnTo>
                <a:lnTo>
                  <a:pt x="307433" y="879969"/>
                </a:lnTo>
                <a:lnTo>
                  <a:pt x="353099" y="892565"/>
                </a:lnTo>
                <a:lnTo>
                  <a:pt x="400573" y="900323"/>
                </a:lnTo>
                <a:lnTo>
                  <a:pt x="449580" y="902969"/>
                </a:lnTo>
                <a:lnTo>
                  <a:pt x="498444" y="900323"/>
                </a:lnTo>
                <a:lnTo>
                  <a:pt x="545794" y="892565"/>
                </a:lnTo>
                <a:lnTo>
                  <a:pt x="591354" y="879969"/>
                </a:lnTo>
                <a:lnTo>
                  <a:pt x="634850" y="862810"/>
                </a:lnTo>
                <a:lnTo>
                  <a:pt x="676006" y="841360"/>
                </a:lnTo>
                <a:lnTo>
                  <a:pt x="714548" y="815894"/>
                </a:lnTo>
                <a:lnTo>
                  <a:pt x="750201" y="786685"/>
                </a:lnTo>
                <a:lnTo>
                  <a:pt x="782688" y="754007"/>
                </a:lnTo>
                <a:lnTo>
                  <a:pt x="811737" y="718133"/>
                </a:lnTo>
                <a:lnTo>
                  <a:pt x="837071" y="679337"/>
                </a:lnTo>
                <a:lnTo>
                  <a:pt x="858415" y="637892"/>
                </a:lnTo>
                <a:lnTo>
                  <a:pt x="875495" y="594073"/>
                </a:lnTo>
                <a:lnTo>
                  <a:pt x="888035" y="548153"/>
                </a:lnTo>
                <a:lnTo>
                  <a:pt x="895761" y="500405"/>
                </a:lnTo>
                <a:lnTo>
                  <a:pt x="898398" y="451104"/>
                </a:lnTo>
                <a:lnTo>
                  <a:pt x="895761" y="401944"/>
                </a:lnTo>
                <a:lnTo>
                  <a:pt x="888035" y="354320"/>
                </a:lnTo>
                <a:lnTo>
                  <a:pt x="875495" y="308506"/>
                </a:lnTo>
                <a:lnTo>
                  <a:pt x="858415" y="264776"/>
                </a:lnTo>
                <a:lnTo>
                  <a:pt x="837071" y="223407"/>
                </a:lnTo>
                <a:lnTo>
                  <a:pt x="811737" y="184672"/>
                </a:lnTo>
                <a:lnTo>
                  <a:pt x="782688" y="148847"/>
                </a:lnTo>
                <a:lnTo>
                  <a:pt x="750201" y="116206"/>
                </a:lnTo>
                <a:lnTo>
                  <a:pt x="714548" y="87026"/>
                </a:lnTo>
                <a:lnTo>
                  <a:pt x="676006" y="61580"/>
                </a:lnTo>
                <a:lnTo>
                  <a:pt x="634850" y="40145"/>
                </a:lnTo>
                <a:lnTo>
                  <a:pt x="591354" y="22994"/>
                </a:lnTo>
                <a:lnTo>
                  <a:pt x="545794" y="10402"/>
                </a:lnTo>
                <a:lnTo>
                  <a:pt x="498444" y="2646"/>
                </a:lnTo>
                <a:lnTo>
                  <a:pt x="449580" y="0"/>
                </a:lnTo>
                <a:close/>
              </a:path>
            </a:pathLst>
          </a:custGeom>
          <a:ln w="4023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42651" y="3688841"/>
            <a:ext cx="897890" cy="902969"/>
          </a:xfrm>
          <a:custGeom>
            <a:avLst/>
            <a:gdLst/>
            <a:ahLst/>
            <a:cxnLst/>
            <a:rect l="l" t="t" r="r" b="b"/>
            <a:pathLst>
              <a:path w="897889" h="902970">
                <a:moveTo>
                  <a:pt x="897635" y="451104"/>
                </a:moveTo>
                <a:lnTo>
                  <a:pt x="894999" y="401944"/>
                </a:lnTo>
                <a:lnTo>
                  <a:pt x="887273" y="354320"/>
                </a:lnTo>
                <a:lnTo>
                  <a:pt x="874733" y="308506"/>
                </a:lnTo>
                <a:lnTo>
                  <a:pt x="857653" y="264776"/>
                </a:lnTo>
                <a:lnTo>
                  <a:pt x="836309" y="223407"/>
                </a:lnTo>
                <a:lnTo>
                  <a:pt x="810975" y="184672"/>
                </a:lnTo>
                <a:lnTo>
                  <a:pt x="781926" y="148847"/>
                </a:lnTo>
                <a:lnTo>
                  <a:pt x="749439" y="116206"/>
                </a:lnTo>
                <a:lnTo>
                  <a:pt x="713786" y="87026"/>
                </a:lnTo>
                <a:lnTo>
                  <a:pt x="675244" y="61580"/>
                </a:lnTo>
                <a:lnTo>
                  <a:pt x="634088" y="40145"/>
                </a:lnTo>
                <a:lnTo>
                  <a:pt x="590592" y="22994"/>
                </a:lnTo>
                <a:lnTo>
                  <a:pt x="545032" y="10402"/>
                </a:lnTo>
                <a:lnTo>
                  <a:pt x="497682" y="2646"/>
                </a:lnTo>
                <a:lnTo>
                  <a:pt x="448817" y="0"/>
                </a:lnTo>
                <a:lnTo>
                  <a:pt x="399953" y="2646"/>
                </a:lnTo>
                <a:lnTo>
                  <a:pt x="352603" y="10402"/>
                </a:lnTo>
                <a:lnTo>
                  <a:pt x="307043" y="22994"/>
                </a:lnTo>
                <a:lnTo>
                  <a:pt x="263547" y="40145"/>
                </a:lnTo>
                <a:lnTo>
                  <a:pt x="222391" y="61580"/>
                </a:lnTo>
                <a:lnTo>
                  <a:pt x="183849" y="87026"/>
                </a:lnTo>
                <a:lnTo>
                  <a:pt x="148196" y="116206"/>
                </a:lnTo>
                <a:lnTo>
                  <a:pt x="115709" y="148847"/>
                </a:lnTo>
                <a:lnTo>
                  <a:pt x="86660" y="184672"/>
                </a:lnTo>
                <a:lnTo>
                  <a:pt x="61326" y="223407"/>
                </a:lnTo>
                <a:lnTo>
                  <a:pt x="39982" y="264776"/>
                </a:lnTo>
                <a:lnTo>
                  <a:pt x="22902" y="308506"/>
                </a:lnTo>
                <a:lnTo>
                  <a:pt x="10362" y="354320"/>
                </a:lnTo>
                <a:lnTo>
                  <a:pt x="2636" y="401944"/>
                </a:lnTo>
                <a:lnTo>
                  <a:pt x="0" y="451104"/>
                </a:lnTo>
                <a:lnTo>
                  <a:pt x="2636" y="500405"/>
                </a:lnTo>
                <a:lnTo>
                  <a:pt x="10362" y="548153"/>
                </a:lnTo>
                <a:lnTo>
                  <a:pt x="22902" y="594073"/>
                </a:lnTo>
                <a:lnTo>
                  <a:pt x="39982" y="637892"/>
                </a:lnTo>
                <a:lnTo>
                  <a:pt x="61326" y="679337"/>
                </a:lnTo>
                <a:lnTo>
                  <a:pt x="86660" y="718133"/>
                </a:lnTo>
                <a:lnTo>
                  <a:pt x="115709" y="754007"/>
                </a:lnTo>
                <a:lnTo>
                  <a:pt x="148196" y="786685"/>
                </a:lnTo>
                <a:lnTo>
                  <a:pt x="183849" y="815894"/>
                </a:lnTo>
                <a:lnTo>
                  <a:pt x="222391" y="841360"/>
                </a:lnTo>
                <a:lnTo>
                  <a:pt x="263547" y="862810"/>
                </a:lnTo>
                <a:lnTo>
                  <a:pt x="307043" y="879969"/>
                </a:lnTo>
                <a:lnTo>
                  <a:pt x="352603" y="892565"/>
                </a:lnTo>
                <a:lnTo>
                  <a:pt x="399953" y="900323"/>
                </a:lnTo>
                <a:lnTo>
                  <a:pt x="448817" y="902969"/>
                </a:lnTo>
                <a:lnTo>
                  <a:pt x="497682" y="900323"/>
                </a:lnTo>
                <a:lnTo>
                  <a:pt x="545032" y="892565"/>
                </a:lnTo>
                <a:lnTo>
                  <a:pt x="590592" y="879969"/>
                </a:lnTo>
                <a:lnTo>
                  <a:pt x="634088" y="862810"/>
                </a:lnTo>
                <a:lnTo>
                  <a:pt x="675244" y="841360"/>
                </a:lnTo>
                <a:lnTo>
                  <a:pt x="713786" y="815894"/>
                </a:lnTo>
                <a:lnTo>
                  <a:pt x="749439" y="786685"/>
                </a:lnTo>
                <a:lnTo>
                  <a:pt x="781926" y="754007"/>
                </a:lnTo>
                <a:lnTo>
                  <a:pt x="810975" y="718133"/>
                </a:lnTo>
                <a:lnTo>
                  <a:pt x="836309" y="679337"/>
                </a:lnTo>
                <a:lnTo>
                  <a:pt x="857653" y="637892"/>
                </a:lnTo>
                <a:lnTo>
                  <a:pt x="874733" y="594073"/>
                </a:lnTo>
                <a:lnTo>
                  <a:pt x="887273" y="548153"/>
                </a:lnTo>
                <a:lnTo>
                  <a:pt x="894999" y="500405"/>
                </a:lnTo>
                <a:lnTo>
                  <a:pt x="897635" y="451104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42651" y="3688841"/>
            <a:ext cx="897890" cy="902969"/>
          </a:xfrm>
          <a:custGeom>
            <a:avLst/>
            <a:gdLst/>
            <a:ahLst/>
            <a:cxnLst/>
            <a:rect l="l" t="t" r="r" b="b"/>
            <a:pathLst>
              <a:path w="897889" h="902970">
                <a:moveTo>
                  <a:pt x="448817" y="0"/>
                </a:moveTo>
                <a:lnTo>
                  <a:pt x="399953" y="2646"/>
                </a:lnTo>
                <a:lnTo>
                  <a:pt x="352603" y="10402"/>
                </a:lnTo>
                <a:lnTo>
                  <a:pt x="307043" y="22994"/>
                </a:lnTo>
                <a:lnTo>
                  <a:pt x="263547" y="40145"/>
                </a:lnTo>
                <a:lnTo>
                  <a:pt x="222391" y="61580"/>
                </a:lnTo>
                <a:lnTo>
                  <a:pt x="183849" y="87026"/>
                </a:lnTo>
                <a:lnTo>
                  <a:pt x="148196" y="116206"/>
                </a:lnTo>
                <a:lnTo>
                  <a:pt x="115709" y="148847"/>
                </a:lnTo>
                <a:lnTo>
                  <a:pt x="86660" y="184672"/>
                </a:lnTo>
                <a:lnTo>
                  <a:pt x="61326" y="223407"/>
                </a:lnTo>
                <a:lnTo>
                  <a:pt x="39982" y="264776"/>
                </a:lnTo>
                <a:lnTo>
                  <a:pt x="22902" y="308506"/>
                </a:lnTo>
                <a:lnTo>
                  <a:pt x="10362" y="354320"/>
                </a:lnTo>
                <a:lnTo>
                  <a:pt x="2636" y="401944"/>
                </a:lnTo>
                <a:lnTo>
                  <a:pt x="0" y="451104"/>
                </a:lnTo>
                <a:lnTo>
                  <a:pt x="2636" y="500405"/>
                </a:lnTo>
                <a:lnTo>
                  <a:pt x="10362" y="548153"/>
                </a:lnTo>
                <a:lnTo>
                  <a:pt x="22902" y="594073"/>
                </a:lnTo>
                <a:lnTo>
                  <a:pt x="39982" y="637892"/>
                </a:lnTo>
                <a:lnTo>
                  <a:pt x="61326" y="679337"/>
                </a:lnTo>
                <a:lnTo>
                  <a:pt x="86660" y="718133"/>
                </a:lnTo>
                <a:lnTo>
                  <a:pt x="115709" y="754007"/>
                </a:lnTo>
                <a:lnTo>
                  <a:pt x="148196" y="786685"/>
                </a:lnTo>
                <a:lnTo>
                  <a:pt x="183849" y="815894"/>
                </a:lnTo>
                <a:lnTo>
                  <a:pt x="222391" y="841360"/>
                </a:lnTo>
                <a:lnTo>
                  <a:pt x="263547" y="862810"/>
                </a:lnTo>
                <a:lnTo>
                  <a:pt x="307043" y="879969"/>
                </a:lnTo>
                <a:lnTo>
                  <a:pt x="352603" y="892565"/>
                </a:lnTo>
                <a:lnTo>
                  <a:pt x="399953" y="900323"/>
                </a:lnTo>
                <a:lnTo>
                  <a:pt x="448817" y="902969"/>
                </a:lnTo>
                <a:lnTo>
                  <a:pt x="497682" y="900323"/>
                </a:lnTo>
                <a:lnTo>
                  <a:pt x="545032" y="892565"/>
                </a:lnTo>
                <a:lnTo>
                  <a:pt x="590592" y="879969"/>
                </a:lnTo>
                <a:lnTo>
                  <a:pt x="634088" y="862810"/>
                </a:lnTo>
                <a:lnTo>
                  <a:pt x="675244" y="841360"/>
                </a:lnTo>
                <a:lnTo>
                  <a:pt x="713786" y="815894"/>
                </a:lnTo>
                <a:lnTo>
                  <a:pt x="749439" y="786685"/>
                </a:lnTo>
                <a:lnTo>
                  <a:pt x="781926" y="754007"/>
                </a:lnTo>
                <a:lnTo>
                  <a:pt x="810975" y="718133"/>
                </a:lnTo>
                <a:lnTo>
                  <a:pt x="836309" y="679337"/>
                </a:lnTo>
                <a:lnTo>
                  <a:pt x="857653" y="637892"/>
                </a:lnTo>
                <a:lnTo>
                  <a:pt x="874733" y="594073"/>
                </a:lnTo>
                <a:lnTo>
                  <a:pt x="887273" y="548153"/>
                </a:lnTo>
                <a:lnTo>
                  <a:pt x="894999" y="500405"/>
                </a:lnTo>
                <a:lnTo>
                  <a:pt x="897635" y="451104"/>
                </a:lnTo>
                <a:lnTo>
                  <a:pt x="894999" y="401944"/>
                </a:lnTo>
                <a:lnTo>
                  <a:pt x="887273" y="354320"/>
                </a:lnTo>
                <a:lnTo>
                  <a:pt x="874733" y="308506"/>
                </a:lnTo>
                <a:lnTo>
                  <a:pt x="857653" y="264776"/>
                </a:lnTo>
                <a:lnTo>
                  <a:pt x="836309" y="223407"/>
                </a:lnTo>
                <a:lnTo>
                  <a:pt x="810975" y="184672"/>
                </a:lnTo>
                <a:lnTo>
                  <a:pt x="781926" y="148847"/>
                </a:lnTo>
                <a:lnTo>
                  <a:pt x="749439" y="116206"/>
                </a:lnTo>
                <a:lnTo>
                  <a:pt x="713786" y="87026"/>
                </a:lnTo>
                <a:lnTo>
                  <a:pt x="675244" y="61580"/>
                </a:lnTo>
                <a:lnTo>
                  <a:pt x="634088" y="40145"/>
                </a:lnTo>
                <a:lnTo>
                  <a:pt x="590592" y="22994"/>
                </a:lnTo>
                <a:lnTo>
                  <a:pt x="545032" y="10402"/>
                </a:lnTo>
                <a:lnTo>
                  <a:pt x="497682" y="2646"/>
                </a:lnTo>
                <a:lnTo>
                  <a:pt x="448817" y="0"/>
                </a:lnTo>
                <a:close/>
              </a:path>
            </a:pathLst>
          </a:custGeom>
          <a:ln w="40233">
            <a:solidFill>
              <a:srgbClr val="FFD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84996" y="3696919"/>
            <a:ext cx="143865" cy="1469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84361" y="3239261"/>
            <a:ext cx="501650" cy="504190"/>
          </a:xfrm>
          <a:custGeom>
            <a:avLst/>
            <a:gdLst/>
            <a:ahLst/>
            <a:cxnLst/>
            <a:rect l="l" t="t" r="r" b="b"/>
            <a:pathLst>
              <a:path w="501650" h="504189">
                <a:moveTo>
                  <a:pt x="501395" y="0"/>
                </a:moveTo>
                <a:lnTo>
                  <a:pt x="0" y="503681"/>
                </a:lnTo>
              </a:path>
            </a:pathLst>
          </a:custGeom>
          <a:ln w="4023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46919" y="3696919"/>
            <a:ext cx="146913" cy="1469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93071" y="3239261"/>
            <a:ext cx="502284" cy="504190"/>
          </a:xfrm>
          <a:custGeom>
            <a:avLst/>
            <a:gdLst/>
            <a:ahLst/>
            <a:cxnLst/>
            <a:rect l="l" t="t" r="r" b="b"/>
            <a:pathLst>
              <a:path w="502285" h="504189">
                <a:moveTo>
                  <a:pt x="0" y="0"/>
                </a:moveTo>
                <a:lnTo>
                  <a:pt x="502158" y="503681"/>
                </a:lnTo>
              </a:path>
            </a:pathLst>
          </a:custGeom>
          <a:ln w="4023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89184" y="3934663"/>
            <a:ext cx="145389" cy="1469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42730" y="4254703"/>
            <a:ext cx="146913" cy="1469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69527" y="4327397"/>
            <a:ext cx="1373505" cy="1905"/>
          </a:xfrm>
          <a:custGeom>
            <a:avLst/>
            <a:gdLst/>
            <a:ahLst/>
            <a:cxnLst/>
            <a:rect l="l" t="t" r="r" b="b"/>
            <a:pathLst>
              <a:path w="1373504" h="1904">
                <a:moveTo>
                  <a:pt x="1373124" y="0"/>
                </a:moveTo>
                <a:lnTo>
                  <a:pt x="0" y="1524"/>
                </a:lnTo>
              </a:path>
            </a:pathLst>
          </a:custGeom>
          <a:ln w="4023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672719" y="3275330"/>
            <a:ext cx="31305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750" spc="5" dirty="0">
                <a:latin typeface="Arial"/>
                <a:cs typeface="Arial"/>
              </a:rPr>
              <a:t>1:v</a:t>
            </a:r>
            <a:endParaRPr sz="17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06046" y="3291325"/>
            <a:ext cx="31305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750" spc="5" dirty="0">
                <a:latin typeface="Arial"/>
                <a:cs typeface="Arial"/>
              </a:rPr>
              <a:t>1:v</a:t>
            </a:r>
            <a:endParaRPr sz="17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01925" y="2409698"/>
            <a:ext cx="166687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200" i="1" spc="-90" dirty="0">
                <a:latin typeface="Arial"/>
                <a:cs typeface="Arial"/>
              </a:rPr>
              <a:t>p</a:t>
            </a:r>
            <a:r>
              <a:rPr sz="2100" spc="-135" baseline="-15873" dirty="0">
                <a:latin typeface="Arial"/>
                <a:cs typeface="Arial"/>
              </a:rPr>
              <a:t>1</a:t>
            </a:r>
            <a:r>
              <a:rPr sz="2100" spc="-179" baseline="-15873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(Commander)</a:t>
            </a:r>
            <a:endParaRPr sz="17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459865" y="2496311"/>
            <a:ext cx="899160" cy="901065"/>
          </a:xfrm>
          <a:custGeom>
            <a:avLst/>
            <a:gdLst/>
            <a:ahLst/>
            <a:cxnLst/>
            <a:rect l="l" t="t" r="r" b="b"/>
            <a:pathLst>
              <a:path w="899159" h="901064">
                <a:moveTo>
                  <a:pt x="899159" y="450342"/>
                </a:moveTo>
                <a:lnTo>
                  <a:pt x="896523" y="401192"/>
                </a:lnTo>
                <a:lnTo>
                  <a:pt x="888795" y="353595"/>
                </a:lnTo>
                <a:lnTo>
                  <a:pt x="876251" y="307823"/>
                </a:lnTo>
                <a:lnTo>
                  <a:pt x="859163" y="264148"/>
                </a:lnTo>
                <a:lnTo>
                  <a:pt x="837804" y="222842"/>
                </a:lnTo>
                <a:lnTo>
                  <a:pt x="812450" y="184178"/>
                </a:lnTo>
                <a:lnTo>
                  <a:pt x="783373" y="148428"/>
                </a:lnTo>
                <a:lnTo>
                  <a:pt x="750847" y="115863"/>
                </a:lnTo>
                <a:lnTo>
                  <a:pt x="715146" y="86758"/>
                </a:lnTo>
                <a:lnTo>
                  <a:pt x="676543" y="61383"/>
                </a:lnTo>
                <a:lnTo>
                  <a:pt x="635312" y="40011"/>
                </a:lnTo>
                <a:lnTo>
                  <a:pt x="591726" y="22914"/>
                </a:lnTo>
                <a:lnTo>
                  <a:pt x="546060" y="10365"/>
                </a:lnTo>
                <a:lnTo>
                  <a:pt x="498586" y="2636"/>
                </a:lnTo>
                <a:lnTo>
                  <a:pt x="449579" y="0"/>
                </a:lnTo>
                <a:lnTo>
                  <a:pt x="400573" y="2636"/>
                </a:lnTo>
                <a:lnTo>
                  <a:pt x="353099" y="10365"/>
                </a:lnTo>
                <a:lnTo>
                  <a:pt x="307433" y="22914"/>
                </a:lnTo>
                <a:lnTo>
                  <a:pt x="263847" y="40011"/>
                </a:lnTo>
                <a:lnTo>
                  <a:pt x="222616" y="61383"/>
                </a:lnTo>
                <a:lnTo>
                  <a:pt x="184013" y="86758"/>
                </a:lnTo>
                <a:lnTo>
                  <a:pt x="148312" y="115863"/>
                </a:lnTo>
                <a:lnTo>
                  <a:pt x="115786" y="148428"/>
                </a:lnTo>
                <a:lnTo>
                  <a:pt x="86709" y="184178"/>
                </a:lnTo>
                <a:lnTo>
                  <a:pt x="61355" y="222842"/>
                </a:lnTo>
                <a:lnTo>
                  <a:pt x="39996" y="264148"/>
                </a:lnTo>
                <a:lnTo>
                  <a:pt x="22908" y="307823"/>
                </a:lnTo>
                <a:lnTo>
                  <a:pt x="10364" y="353595"/>
                </a:lnTo>
                <a:lnTo>
                  <a:pt x="2636" y="401192"/>
                </a:lnTo>
                <a:lnTo>
                  <a:pt x="0" y="450342"/>
                </a:lnTo>
                <a:lnTo>
                  <a:pt x="2636" y="499358"/>
                </a:lnTo>
                <a:lnTo>
                  <a:pt x="10364" y="546859"/>
                </a:lnTo>
                <a:lnTo>
                  <a:pt x="22908" y="592567"/>
                </a:lnTo>
                <a:lnTo>
                  <a:pt x="39996" y="636207"/>
                </a:lnTo>
                <a:lnTo>
                  <a:pt x="61355" y="677502"/>
                </a:lnTo>
                <a:lnTo>
                  <a:pt x="86709" y="716176"/>
                </a:lnTo>
                <a:lnTo>
                  <a:pt x="115786" y="751952"/>
                </a:lnTo>
                <a:lnTo>
                  <a:pt x="148312" y="784554"/>
                </a:lnTo>
                <a:lnTo>
                  <a:pt x="184013" y="813706"/>
                </a:lnTo>
                <a:lnTo>
                  <a:pt x="222616" y="839131"/>
                </a:lnTo>
                <a:lnTo>
                  <a:pt x="263847" y="860553"/>
                </a:lnTo>
                <a:lnTo>
                  <a:pt x="307433" y="877695"/>
                </a:lnTo>
                <a:lnTo>
                  <a:pt x="353099" y="890282"/>
                </a:lnTo>
                <a:lnTo>
                  <a:pt x="400573" y="898037"/>
                </a:lnTo>
                <a:lnTo>
                  <a:pt x="449579" y="900684"/>
                </a:lnTo>
                <a:lnTo>
                  <a:pt x="498586" y="898037"/>
                </a:lnTo>
                <a:lnTo>
                  <a:pt x="546060" y="890282"/>
                </a:lnTo>
                <a:lnTo>
                  <a:pt x="591726" y="877695"/>
                </a:lnTo>
                <a:lnTo>
                  <a:pt x="635312" y="860553"/>
                </a:lnTo>
                <a:lnTo>
                  <a:pt x="676543" y="839131"/>
                </a:lnTo>
                <a:lnTo>
                  <a:pt x="715146" y="813706"/>
                </a:lnTo>
                <a:lnTo>
                  <a:pt x="750847" y="784554"/>
                </a:lnTo>
                <a:lnTo>
                  <a:pt x="783373" y="751952"/>
                </a:lnTo>
                <a:lnTo>
                  <a:pt x="812450" y="716176"/>
                </a:lnTo>
                <a:lnTo>
                  <a:pt x="837804" y="677502"/>
                </a:lnTo>
                <a:lnTo>
                  <a:pt x="859163" y="636207"/>
                </a:lnTo>
                <a:lnTo>
                  <a:pt x="876251" y="592567"/>
                </a:lnTo>
                <a:lnTo>
                  <a:pt x="888795" y="546859"/>
                </a:lnTo>
                <a:lnTo>
                  <a:pt x="896523" y="499358"/>
                </a:lnTo>
                <a:lnTo>
                  <a:pt x="899159" y="450342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59865" y="2496311"/>
            <a:ext cx="899160" cy="901065"/>
          </a:xfrm>
          <a:custGeom>
            <a:avLst/>
            <a:gdLst/>
            <a:ahLst/>
            <a:cxnLst/>
            <a:rect l="l" t="t" r="r" b="b"/>
            <a:pathLst>
              <a:path w="899159" h="901064">
                <a:moveTo>
                  <a:pt x="449579" y="0"/>
                </a:moveTo>
                <a:lnTo>
                  <a:pt x="400573" y="2636"/>
                </a:lnTo>
                <a:lnTo>
                  <a:pt x="353099" y="10365"/>
                </a:lnTo>
                <a:lnTo>
                  <a:pt x="307433" y="22914"/>
                </a:lnTo>
                <a:lnTo>
                  <a:pt x="263847" y="40011"/>
                </a:lnTo>
                <a:lnTo>
                  <a:pt x="222616" y="61383"/>
                </a:lnTo>
                <a:lnTo>
                  <a:pt x="184013" y="86758"/>
                </a:lnTo>
                <a:lnTo>
                  <a:pt x="148312" y="115863"/>
                </a:lnTo>
                <a:lnTo>
                  <a:pt x="115786" y="148428"/>
                </a:lnTo>
                <a:lnTo>
                  <a:pt x="86709" y="184178"/>
                </a:lnTo>
                <a:lnTo>
                  <a:pt x="61355" y="222842"/>
                </a:lnTo>
                <a:lnTo>
                  <a:pt x="39996" y="264148"/>
                </a:lnTo>
                <a:lnTo>
                  <a:pt x="22908" y="307823"/>
                </a:lnTo>
                <a:lnTo>
                  <a:pt x="10364" y="353595"/>
                </a:lnTo>
                <a:lnTo>
                  <a:pt x="2636" y="401192"/>
                </a:lnTo>
                <a:lnTo>
                  <a:pt x="0" y="450342"/>
                </a:lnTo>
                <a:lnTo>
                  <a:pt x="2636" y="499358"/>
                </a:lnTo>
                <a:lnTo>
                  <a:pt x="10364" y="546859"/>
                </a:lnTo>
                <a:lnTo>
                  <a:pt x="22908" y="592567"/>
                </a:lnTo>
                <a:lnTo>
                  <a:pt x="39996" y="636207"/>
                </a:lnTo>
                <a:lnTo>
                  <a:pt x="61355" y="677502"/>
                </a:lnTo>
                <a:lnTo>
                  <a:pt x="86709" y="716176"/>
                </a:lnTo>
                <a:lnTo>
                  <a:pt x="115786" y="751952"/>
                </a:lnTo>
                <a:lnTo>
                  <a:pt x="148312" y="784554"/>
                </a:lnTo>
                <a:lnTo>
                  <a:pt x="184013" y="813706"/>
                </a:lnTo>
                <a:lnTo>
                  <a:pt x="222616" y="839131"/>
                </a:lnTo>
                <a:lnTo>
                  <a:pt x="263847" y="860553"/>
                </a:lnTo>
                <a:lnTo>
                  <a:pt x="307433" y="877695"/>
                </a:lnTo>
                <a:lnTo>
                  <a:pt x="353099" y="890282"/>
                </a:lnTo>
                <a:lnTo>
                  <a:pt x="400573" y="898037"/>
                </a:lnTo>
                <a:lnTo>
                  <a:pt x="449579" y="900684"/>
                </a:lnTo>
                <a:lnTo>
                  <a:pt x="498586" y="898037"/>
                </a:lnTo>
                <a:lnTo>
                  <a:pt x="546060" y="890282"/>
                </a:lnTo>
                <a:lnTo>
                  <a:pt x="591726" y="877695"/>
                </a:lnTo>
                <a:lnTo>
                  <a:pt x="635312" y="860553"/>
                </a:lnTo>
                <a:lnTo>
                  <a:pt x="676543" y="839131"/>
                </a:lnTo>
                <a:lnTo>
                  <a:pt x="715146" y="813706"/>
                </a:lnTo>
                <a:lnTo>
                  <a:pt x="750847" y="784554"/>
                </a:lnTo>
                <a:lnTo>
                  <a:pt x="783373" y="751952"/>
                </a:lnTo>
                <a:lnTo>
                  <a:pt x="812450" y="716176"/>
                </a:lnTo>
                <a:lnTo>
                  <a:pt x="837804" y="677502"/>
                </a:lnTo>
                <a:lnTo>
                  <a:pt x="859163" y="636207"/>
                </a:lnTo>
                <a:lnTo>
                  <a:pt x="876251" y="592567"/>
                </a:lnTo>
                <a:lnTo>
                  <a:pt x="888795" y="546859"/>
                </a:lnTo>
                <a:lnTo>
                  <a:pt x="896523" y="499358"/>
                </a:lnTo>
                <a:lnTo>
                  <a:pt x="899159" y="450342"/>
                </a:lnTo>
                <a:lnTo>
                  <a:pt x="896523" y="401192"/>
                </a:lnTo>
                <a:lnTo>
                  <a:pt x="888795" y="353595"/>
                </a:lnTo>
                <a:lnTo>
                  <a:pt x="876251" y="307823"/>
                </a:lnTo>
                <a:lnTo>
                  <a:pt x="859163" y="264148"/>
                </a:lnTo>
                <a:lnTo>
                  <a:pt x="837804" y="222842"/>
                </a:lnTo>
                <a:lnTo>
                  <a:pt x="812450" y="184178"/>
                </a:lnTo>
                <a:lnTo>
                  <a:pt x="783373" y="148428"/>
                </a:lnTo>
                <a:lnTo>
                  <a:pt x="750847" y="115863"/>
                </a:lnTo>
                <a:lnTo>
                  <a:pt x="715146" y="86758"/>
                </a:lnTo>
                <a:lnTo>
                  <a:pt x="676543" y="61383"/>
                </a:lnTo>
                <a:lnTo>
                  <a:pt x="635312" y="40011"/>
                </a:lnTo>
                <a:lnTo>
                  <a:pt x="591726" y="22914"/>
                </a:lnTo>
                <a:lnTo>
                  <a:pt x="546060" y="10365"/>
                </a:lnTo>
                <a:lnTo>
                  <a:pt x="498586" y="2636"/>
                </a:lnTo>
                <a:lnTo>
                  <a:pt x="449579" y="0"/>
                </a:lnTo>
                <a:close/>
              </a:path>
            </a:pathLst>
          </a:custGeom>
          <a:ln w="40233">
            <a:solidFill>
              <a:srgbClr val="FFD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71895" y="3688841"/>
            <a:ext cx="897890" cy="902969"/>
          </a:xfrm>
          <a:custGeom>
            <a:avLst/>
            <a:gdLst/>
            <a:ahLst/>
            <a:cxnLst/>
            <a:rect l="l" t="t" r="r" b="b"/>
            <a:pathLst>
              <a:path w="897890" h="902970">
                <a:moveTo>
                  <a:pt x="897636" y="451104"/>
                </a:moveTo>
                <a:lnTo>
                  <a:pt x="894999" y="401944"/>
                </a:lnTo>
                <a:lnTo>
                  <a:pt x="887273" y="354320"/>
                </a:lnTo>
                <a:lnTo>
                  <a:pt x="874733" y="308506"/>
                </a:lnTo>
                <a:lnTo>
                  <a:pt x="857653" y="264776"/>
                </a:lnTo>
                <a:lnTo>
                  <a:pt x="836309" y="223407"/>
                </a:lnTo>
                <a:lnTo>
                  <a:pt x="810975" y="184672"/>
                </a:lnTo>
                <a:lnTo>
                  <a:pt x="781926" y="148847"/>
                </a:lnTo>
                <a:lnTo>
                  <a:pt x="749439" y="116206"/>
                </a:lnTo>
                <a:lnTo>
                  <a:pt x="713786" y="87026"/>
                </a:lnTo>
                <a:lnTo>
                  <a:pt x="675244" y="61580"/>
                </a:lnTo>
                <a:lnTo>
                  <a:pt x="634088" y="40145"/>
                </a:lnTo>
                <a:lnTo>
                  <a:pt x="590592" y="22994"/>
                </a:lnTo>
                <a:lnTo>
                  <a:pt x="545032" y="10402"/>
                </a:lnTo>
                <a:lnTo>
                  <a:pt x="497682" y="2646"/>
                </a:lnTo>
                <a:lnTo>
                  <a:pt x="448818" y="0"/>
                </a:lnTo>
                <a:lnTo>
                  <a:pt x="399953" y="2646"/>
                </a:lnTo>
                <a:lnTo>
                  <a:pt x="352603" y="10402"/>
                </a:lnTo>
                <a:lnTo>
                  <a:pt x="307043" y="22994"/>
                </a:lnTo>
                <a:lnTo>
                  <a:pt x="263547" y="40145"/>
                </a:lnTo>
                <a:lnTo>
                  <a:pt x="222391" y="61580"/>
                </a:lnTo>
                <a:lnTo>
                  <a:pt x="183849" y="87026"/>
                </a:lnTo>
                <a:lnTo>
                  <a:pt x="148196" y="116206"/>
                </a:lnTo>
                <a:lnTo>
                  <a:pt x="115709" y="148847"/>
                </a:lnTo>
                <a:lnTo>
                  <a:pt x="86660" y="184672"/>
                </a:lnTo>
                <a:lnTo>
                  <a:pt x="61326" y="223407"/>
                </a:lnTo>
                <a:lnTo>
                  <a:pt x="39982" y="264776"/>
                </a:lnTo>
                <a:lnTo>
                  <a:pt x="22902" y="308506"/>
                </a:lnTo>
                <a:lnTo>
                  <a:pt x="10362" y="354320"/>
                </a:lnTo>
                <a:lnTo>
                  <a:pt x="2636" y="401944"/>
                </a:lnTo>
                <a:lnTo>
                  <a:pt x="0" y="451104"/>
                </a:lnTo>
                <a:lnTo>
                  <a:pt x="2636" y="500405"/>
                </a:lnTo>
                <a:lnTo>
                  <a:pt x="10362" y="548153"/>
                </a:lnTo>
                <a:lnTo>
                  <a:pt x="22902" y="594073"/>
                </a:lnTo>
                <a:lnTo>
                  <a:pt x="39982" y="637892"/>
                </a:lnTo>
                <a:lnTo>
                  <a:pt x="61326" y="679337"/>
                </a:lnTo>
                <a:lnTo>
                  <a:pt x="86660" y="718133"/>
                </a:lnTo>
                <a:lnTo>
                  <a:pt x="115709" y="754007"/>
                </a:lnTo>
                <a:lnTo>
                  <a:pt x="148196" y="786685"/>
                </a:lnTo>
                <a:lnTo>
                  <a:pt x="183849" y="815894"/>
                </a:lnTo>
                <a:lnTo>
                  <a:pt x="222391" y="841360"/>
                </a:lnTo>
                <a:lnTo>
                  <a:pt x="263547" y="862810"/>
                </a:lnTo>
                <a:lnTo>
                  <a:pt x="307043" y="879969"/>
                </a:lnTo>
                <a:lnTo>
                  <a:pt x="352603" y="892565"/>
                </a:lnTo>
                <a:lnTo>
                  <a:pt x="399953" y="900323"/>
                </a:lnTo>
                <a:lnTo>
                  <a:pt x="448818" y="902969"/>
                </a:lnTo>
                <a:lnTo>
                  <a:pt x="497682" y="900323"/>
                </a:lnTo>
                <a:lnTo>
                  <a:pt x="545032" y="892565"/>
                </a:lnTo>
                <a:lnTo>
                  <a:pt x="590592" y="879969"/>
                </a:lnTo>
                <a:lnTo>
                  <a:pt x="634088" y="862810"/>
                </a:lnTo>
                <a:lnTo>
                  <a:pt x="675244" y="841360"/>
                </a:lnTo>
                <a:lnTo>
                  <a:pt x="713786" y="815894"/>
                </a:lnTo>
                <a:lnTo>
                  <a:pt x="749439" y="786685"/>
                </a:lnTo>
                <a:lnTo>
                  <a:pt x="781926" y="754007"/>
                </a:lnTo>
                <a:lnTo>
                  <a:pt x="810975" y="718133"/>
                </a:lnTo>
                <a:lnTo>
                  <a:pt x="836309" y="679337"/>
                </a:lnTo>
                <a:lnTo>
                  <a:pt x="857653" y="637892"/>
                </a:lnTo>
                <a:lnTo>
                  <a:pt x="874733" y="594073"/>
                </a:lnTo>
                <a:lnTo>
                  <a:pt x="887273" y="548153"/>
                </a:lnTo>
                <a:lnTo>
                  <a:pt x="894999" y="500405"/>
                </a:lnTo>
                <a:lnTo>
                  <a:pt x="897636" y="451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71895" y="3688841"/>
            <a:ext cx="897890" cy="902969"/>
          </a:xfrm>
          <a:custGeom>
            <a:avLst/>
            <a:gdLst/>
            <a:ahLst/>
            <a:cxnLst/>
            <a:rect l="l" t="t" r="r" b="b"/>
            <a:pathLst>
              <a:path w="897890" h="902970">
                <a:moveTo>
                  <a:pt x="448818" y="0"/>
                </a:moveTo>
                <a:lnTo>
                  <a:pt x="399953" y="2646"/>
                </a:lnTo>
                <a:lnTo>
                  <a:pt x="352603" y="10402"/>
                </a:lnTo>
                <a:lnTo>
                  <a:pt x="307043" y="22994"/>
                </a:lnTo>
                <a:lnTo>
                  <a:pt x="263547" y="40145"/>
                </a:lnTo>
                <a:lnTo>
                  <a:pt x="222391" y="61580"/>
                </a:lnTo>
                <a:lnTo>
                  <a:pt x="183849" y="87026"/>
                </a:lnTo>
                <a:lnTo>
                  <a:pt x="148196" y="116206"/>
                </a:lnTo>
                <a:lnTo>
                  <a:pt x="115709" y="148847"/>
                </a:lnTo>
                <a:lnTo>
                  <a:pt x="86660" y="184672"/>
                </a:lnTo>
                <a:lnTo>
                  <a:pt x="61326" y="223407"/>
                </a:lnTo>
                <a:lnTo>
                  <a:pt x="39982" y="264776"/>
                </a:lnTo>
                <a:lnTo>
                  <a:pt x="22902" y="308506"/>
                </a:lnTo>
                <a:lnTo>
                  <a:pt x="10362" y="354320"/>
                </a:lnTo>
                <a:lnTo>
                  <a:pt x="2636" y="401944"/>
                </a:lnTo>
                <a:lnTo>
                  <a:pt x="0" y="451104"/>
                </a:lnTo>
                <a:lnTo>
                  <a:pt x="2636" y="500405"/>
                </a:lnTo>
                <a:lnTo>
                  <a:pt x="10362" y="548153"/>
                </a:lnTo>
                <a:lnTo>
                  <a:pt x="22902" y="594073"/>
                </a:lnTo>
                <a:lnTo>
                  <a:pt x="39982" y="637892"/>
                </a:lnTo>
                <a:lnTo>
                  <a:pt x="61326" y="679337"/>
                </a:lnTo>
                <a:lnTo>
                  <a:pt x="86660" y="718133"/>
                </a:lnTo>
                <a:lnTo>
                  <a:pt x="115709" y="754007"/>
                </a:lnTo>
                <a:lnTo>
                  <a:pt x="148196" y="786685"/>
                </a:lnTo>
                <a:lnTo>
                  <a:pt x="183849" y="815894"/>
                </a:lnTo>
                <a:lnTo>
                  <a:pt x="222391" y="841360"/>
                </a:lnTo>
                <a:lnTo>
                  <a:pt x="263547" y="862810"/>
                </a:lnTo>
                <a:lnTo>
                  <a:pt x="307043" y="879969"/>
                </a:lnTo>
                <a:lnTo>
                  <a:pt x="352603" y="892565"/>
                </a:lnTo>
                <a:lnTo>
                  <a:pt x="399953" y="900323"/>
                </a:lnTo>
                <a:lnTo>
                  <a:pt x="448818" y="902969"/>
                </a:lnTo>
                <a:lnTo>
                  <a:pt x="497682" y="900323"/>
                </a:lnTo>
                <a:lnTo>
                  <a:pt x="545032" y="892565"/>
                </a:lnTo>
                <a:lnTo>
                  <a:pt x="590592" y="879969"/>
                </a:lnTo>
                <a:lnTo>
                  <a:pt x="634088" y="862810"/>
                </a:lnTo>
                <a:lnTo>
                  <a:pt x="675244" y="841360"/>
                </a:lnTo>
                <a:lnTo>
                  <a:pt x="713786" y="815894"/>
                </a:lnTo>
                <a:lnTo>
                  <a:pt x="749439" y="786685"/>
                </a:lnTo>
                <a:lnTo>
                  <a:pt x="781926" y="754007"/>
                </a:lnTo>
                <a:lnTo>
                  <a:pt x="810975" y="718133"/>
                </a:lnTo>
                <a:lnTo>
                  <a:pt x="836309" y="679337"/>
                </a:lnTo>
                <a:lnTo>
                  <a:pt x="857653" y="637892"/>
                </a:lnTo>
                <a:lnTo>
                  <a:pt x="874733" y="594073"/>
                </a:lnTo>
                <a:lnTo>
                  <a:pt x="887273" y="548153"/>
                </a:lnTo>
                <a:lnTo>
                  <a:pt x="894999" y="500405"/>
                </a:lnTo>
                <a:lnTo>
                  <a:pt x="897636" y="451104"/>
                </a:lnTo>
                <a:lnTo>
                  <a:pt x="894999" y="401944"/>
                </a:lnTo>
                <a:lnTo>
                  <a:pt x="887273" y="354320"/>
                </a:lnTo>
                <a:lnTo>
                  <a:pt x="874733" y="308506"/>
                </a:lnTo>
                <a:lnTo>
                  <a:pt x="857653" y="264776"/>
                </a:lnTo>
                <a:lnTo>
                  <a:pt x="836309" y="223407"/>
                </a:lnTo>
                <a:lnTo>
                  <a:pt x="810975" y="184672"/>
                </a:lnTo>
                <a:lnTo>
                  <a:pt x="781926" y="148847"/>
                </a:lnTo>
                <a:lnTo>
                  <a:pt x="749439" y="116206"/>
                </a:lnTo>
                <a:lnTo>
                  <a:pt x="713786" y="87026"/>
                </a:lnTo>
                <a:lnTo>
                  <a:pt x="675244" y="61580"/>
                </a:lnTo>
                <a:lnTo>
                  <a:pt x="634088" y="40145"/>
                </a:lnTo>
                <a:lnTo>
                  <a:pt x="590592" y="22994"/>
                </a:lnTo>
                <a:lnTo>
                  <a:pt x="545032" y="10402"/>
                </a:lnTo>
                <a:lnTo>
                  <a:pt x="497682" y="2646"/>
                </a:lnTo>
                <a:lnTo>
                  <a:pt x="448818" y="0"/>
                </a:lnTo>
                <a:close/>
              </a:path>
            </a:pathLst>
          </a:custGeom>
          <a:ln w="4023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73718" y="3688841"/>
            <a:ext cx="899160" cy="902969"/>
          </a:xfrm>
          <a:custGeom>
            <a:avLst/>
            <a:gdLst/>
            <a:ahLst/>
            <a:cxnLst/>
            <a:rect l="l" t="t" r="r" b="b"/>
            <a:pathLst>
              <a:path w="899159" h="902970">
                <a:moveTo>
                  <a:pt x="899159" y="451104"/>
                </a:moveTo>
                <a:lnTo>
                  <a:pt x="896523" y="401944"/>
                </a:lnTo>
                <a:lnTo>
                  <a:pt x="888795" y="354320"/>
                </a:lnTo>
                <a:lnTo>
                  <a:pt x="876251" y="308506"/>
                </a:lnTo>
                <a:lnTo>
                  <a:pt x="859163" y="264776"/>
                </a:lnTo>
                <a:lnTo>
                  <a:pt x="837804" y="223407"/>
                </a:lnTo>
                <a:lnTo>
                  <a:pt x="812450" y="184672"/>
                </a:lnTo>
                <a:lnTo>
                  <a:pt x="783373" y="148847"/>
                </a:lnTo>
                <a:lnTo>
                  <a:pt x="750847" y="116206"/>
                </a:lnTo>
                <a:lnTo>
                  <a:pt x="715146" y="87026"/>
                </a:lnTo>
                <a:lnTo>
                  <a:pt x="676543" y="61580"/>
                </a:lnTo>
                <a:lnTo>
                  <a:pt x="635312" y="40145"/>
                </a:lnTo>
                <a:lnTo>
                  <a:pt x="591726" y="22994"/>
                </a:lnTo>
                <a:lnTo>
                  <a:pt x="546060" y="10402"/>
                </a:lnTo>
                <a:lnTo>
                  <a:pt x="498586" y="2646"/>
                </a:lnTo>
                <a:lnTo>
                  <a:pt x="449579" y="0"/>
                </a:lnTo>
                <a:lnTo>
                  <a:pt x="400573" y="2646"/>
                </a:lnTo>
                <a:lnTo>
                  <a:pt x="353099" y="10402"/>
                </a:lnTo>
                <a:lnTo>
                  <a:pt x="307433" y="22994"/>
                </a:lnTo>
                <a:lnTo>
                  <a:pt x="263847" y="40145"/>
                </a:lnTo>
                <a:lnTo>
                  <a:pt x="222616" y="61580"/>
                </a:lnTo>
                <a:lnTo>
                  <a:pt x="184013" y="87026"/>
                </a:lnTo>
                <a:lnTo>
                  <a:pt x="148312" y="116206"/>
                </a:lnTo>
                <a:lnTo>
                  <a:pt x="115786" y="148847"/>
                </a:lnTo>
                <a:lnTo>
                  <a:pt x="86709" y="184672"/>
                </a:lnTo>
                <a:lnTo>
                  <a:pt x="61355" y="223407"/>
                </a:lnTo>
                <a:lnTo>
                  <a:pt x="39996" y="264776"/>
                </a:lnTo>
                <a:lnTo>
                  <a:pt x="22908" y="308506"/>
                </a:lnTo>
                <a:lnTo>
                  <a:pt x="10364" y="354320"/>
                </a:lnTo>
                <a:lnTo>
                  <a:pt x="2636" y="401944"/>
                </a:lnTo>
                <a:lnTo>
                  <a:pt x="0" y="451104"/>
                </a:lnTo>
                <a:lnTo>
                  <a:pt x="2636" y="500405"/>
                </a:lnTo>
                <a:lnTo>
                  <a:pt x="10364" y="548153"/>
                </a:lnTo>
                <a:lnTo>
                  <a:pt x="22908" y="594073"/>
                </a:lnTo>
                <a:lnTo>
                  <a:pt x="39996" y="637892"/>
                </a:lnTo>
                <a:lnTo>
                  <a:pt x="61355" y="679337"/>
                </a:lnTo>
                <a:lnTo>
                  <a:pt x="86709" y="718133"/>
                </a:lnTo>
                <a:lnTo>
                  <a:pt x="115786" y="754007"/>
                </a:lnTo>
                <a:lnTo>
                  <a:pt x="148312" y="786685"/>
                </a:lnTo>
                <a:lnTo>
                  <a:pt x="184013" y="815894"/>
                </a:lnTo>
                <a:lnTo>
                  <a:pt x="222616" y="841360"/>
                </a:lnTo>
                <a:lnTo>
                  <a:pt x="263847" y="862810"/>
                </a:lnTo>
                <a:lnTo>
                  <a:pt x="307433" y="879969"/>
                </a:lnTo>
                <a:lnTo>
                  <a:pt x="353099" y="892565"/>
                </a:lnTo>
                <a:lnTo>
                  <a:pt x="400573" y="900323"/>
                </a:lnTo>
                <a:lnTo>
                  <a:pt x="449579" y="902969"/>
                </a:lnTo>
                <a:lnTo>
                  <a:pt x="498586" y="900323"/>
                </a:lnTo>
                <a:lnTo>
                  <a:pt x="546060" y="892565"/>
                </a:lnTo>
                <a:lnTo>
                  <a:pt x="591726" y="879969"/>
                </a:lnTo>
                <a:lnTo>
                  <a:pt x="635312" y="862810"/>
                </a:lnTo>
                <a:lnTo>
                  <a:pt x="676543" y="841360"/>
                </a:lnTo>
                <a:lnTo>
                  <a:pt x="715146" y="815894"/>
                </a:lnTo>
                <a:lnTo>
                  <a:pt x="750847" y="786685"/>
                </a:lnTo>
                <a:lnTo>
                  <a:pt x="783373" y="754007"/>
                </a:lnTo>
                <a:lnTo>
                  <a:pt x="812450" y="718133"/>
                </a:lnTo>
                <a:lnTo>
                  <a:pt x="837804" y="679337"/>
                </a:lnTo>
                <a:lnTo>
                  <a:pt x="859163" y="637892"/>
                </a:lnTo>
                <a:lnTo>
                  <a:pt x="876251" y="594073"/>
                </a:lnTo>
                <a:lnTo>
                  <a:pt x="888795" y="548153"/>
                </a:lnTo>
                <a:lnTo>
                  <a:pt x="896523" y="500405"/>
                </a:lnTo>
                <a:lnTo>
                  <a:pt x="899159" y="451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73718" y="3688841"/>
            <a:ext cx="899160" cy="902969"/>
          </a:xfrm>
          <a:custGeom>
            <a:avLst/>
            <a:gdLst/>
            <a:ahLst/>
            <a:cxnLst/>
            <a:rect l="l" t="t" r="r" b="b"/>
            <a:pathLst>
              <a:path w="899159" h="902970">
                <a:moveTo>
                  <a:pt x="449579" y="0"/>
                </a:moveTo>
                <a:lnTo>
                  <a:pt x="400573" y="2646"/>
                </a:lnTo>
                <a:lnTo>
                  <a:pt x="353099" y="10402"/>
                </a:lnTo>
                <a:lnTo>
                  <a:pt x="307433" y="22994"/>
                </a:lnTo>
                <a:lnTo>
                  <a:pt x="263847" y="40145"/>
                </a:lnTo>
                <a:lnTo>
                  <a:pt x="222616" y="61580"/>
                </a:lnTo>
                <a:lnTo>
                  <a:pt x="184013" y="87026"/>
                </a:lnTo>
                <a:lnTo>
                  <a:pt x="148312" y="116206"/>
                </a:lnTo>
                <a:lnTo>
                  <a:pt x="115786" y="148847"/>
                </a:lnTo>
                <a:lnTo>
                  <a:pt x="86709" y="184672"/>
                </a:lnTo>
                <a:lnTo>
                  <a:pt x="61355" y="223407"/>
                </a:lnTo>
                <a:lnTo>
                  <a:pt x="39996" y="264776"/>
                </a:lnTo>
                <a:lnTo>
                  <a:pt x="22908" y="308506"/>
                </a:lnTo>
                <a:lnTo>
                  <a:pt x="10364" y="354320"/>
                </a:lnTo>
                <a:lnTo>
                  <a:pt x="2636" y="401944"/>
                </a:lnTo>
                <a:lnTo>
                  <a:pt x="0" y="451104"/>
                </a:lnTo>
                <a:lnTo>
                  <a:pt x="2636" y="500405"/>
                </a:lnTo>
                <a:lnTo>
                  <a:pt x="10364" y="548153"/>
                </a:lnTo>
                <a:lnTo>
                  <a:pt x="22908" y="594073"/>
                </a:lnTo>
                <a:lnTo>
                  <a:pt x="39996" y="637892"/>
                </a:lnTo>
                <a:lnTo>
                  <a:pt x="61355" y="679337"/>
                </a:lnTo>
                <a:lnTo>
                  <a:pt x="86709" y="718133"/>
                </a:lnTo>
                <a:lnTo>
                  <a:pt x="115786" y="754007"/>
                </a:lnTo>
                <a:lnTo>
                  <a:pt x="148312" y="786685"/>
                </a:lnTo>
                <a:lnTo>
                  <a:pt x="184013" y="815894"/>
                </a:lnTo>
                <a:lnTo>
                  <a:pt x="222616" y="841360"/>
                </a:lnTo>
                <a:lnTo>
                  <a:pt x="263847" y="862810"/>
                </a:lnTo>
                <a:lnTo>
                  <a:pt x="307433" y="879969"/>
                </a:lnTo>
                <a:lnTo>
                  <a:pt x="353099" y="892565"/>
                </a:lnTo>
                <a:lnTo>
                  <a:pt x="400573" y="900323"/>
                </a:lnTo>
                <a:lnTo>
                  <a:pt x="449579" y="902969"/>
                </a:lnTo>
                <a:lnTo>
                  <a:pt x="498586" y="900323"/>
                </a:lnTo>
                <a:lnTo>
                  <a:pt x="546060" y="892565"/>
                </a:lnTo>
                <a:lnTo>
                  <a:pt x="591726" y="879969"/>
                </a:lnTo>
                <a:lnTo>
                  <a:pt x="635312" y="862810"/>
                </a:lnTo>
                <a:lnTo>
                  <a:pt x="676543" y="841360"/>
                </a:lnTo>
                <a:lnTo>
                  <a:pt x="715146" y="815894"/>
                </a:lnTo>
                <a:lnTo>
                  <a:pt x="750847" y="786685"/>
                </a:lnTo>
                <a:lnTo>
                  <a:pt x="783373" y="754007"/>
                </a:lnTo>
                <a:lnTo>
                  <a:pt x="812450" y="718133"/>
                </a:lnTo>
                <a:lnTo>
                  <a:pt x="837804" y="679337"/>
                </a:lnTo>
                <a:lnTo>
                  <a:pt x="859163" y="637892"/>
                </a:lnTo>
                <a:lnTo>
                  <a:pt x="876251" y="594073"/>
                </a:lnTo>
                <a:lnTo>
                  <a:pt x="888795" y="548153"/>
                </a:lnTo>
                <a:lnTo>
                  <a:pt x="896523" y="500405"/>
                </a:lnTo>
                <a:lnTo>
                  <a:pt x="899159" y="451104"/>
                </a:lnTo>
                <a:lnTo>
                  <a:pt x="896523" y="401944"/>
                </a:lnTo>
                <a:lnTo>
                  <a:pt x="888795" y="354320"/>
                </a:lnTo>
                <a:lnTo>
                  <a:pt x="876251" y="308506"/>
                </a:lnTo>
                <a:lnTo>
                  <a:pt x="859163" y="264776"/>
                </a:lnTo>
                <a:lnTo>
                  <a:pt x="837804" y="223407"/>
                </a:lnTo>
                <a:lnTo>
                  <a:pt x="812450" y="184672"/>
                </a:lnTo>
                <a:lnTo>
                  <a:pt x="783373" y="148847"/>
                </a:lnTo>
                <a:lnTo>
                  <a:pt x="750847" y="116206"/>
                </a:lnTo>
                <a:lnTo>
                  <a:pt x="715146" y="87026"/>
                </a:lnTo>
                <a:lnTo>
                  <a:pt x="676543" y="61580"/>
                </a:lnTo>
                <a:lnTo>
                  <a:pt x="635312" y="40145"/>
                </a:lnTo>
                <a:lnTo>
                  <a:pt x="591726" y="22994"/>
                </a:lnTo>
                <a:lnTo>
                  <a:pt x="546060" y="10402"/>
                </a:lnTo>
                <a:lnTo>
                  <a:pt x="498586" y="2646"/>
                </a:lnTo>
                <a:lnTo>
                  <a:pt x="449579" y="0"/>
                </a:lnTo>
                <a:close/>
              </a:path>
            </a:pathLst>
          </a:custGeom>
          <a:ln w="4023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16839" y="3696919"/>
            <a:ext cx="144627" cy="1469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16953" y="3239261"/>
            <a:ext cx="501015" cy="504190"/>
          </a:xfrm>
          <a:custGeom>
            <a:avLst/>
            <a:gdLst/>
            <a:ahLst/>
            <a:cxnLst/>
            <a:rect l="l" t="t" r="r" b="b"/>
            <a:pathLst>
              <a:path w="501015" h="504189">
                <a:moveTo>
                  <a:pt x="500633" y="0"/>
                </a:moveTo>
                <a:lnTo>
                  <a:pt x="0" y="503681"/>
                </a:lnTo>
              </a:path>
            </a:pathLst>
          </a:custGeom>
          <a:ln w="4023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53602" y="3696919"/>
            <a:ext cx="173583" cy="1469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26425" y="3239261"/>
            <a:ext cx="501650" cy="504190"/>
          </a:xfrm>
          <a:custGeom>
            <a:avLst/>
            <a:gdLst/>
            <a:ahLst/>
            <a:cxnLst/>
            <a:rect l="l" t="t" r="r" b="b"/>
            <a:pathLst>
              <a:path w="501650" h="504189">
                <a:moveTo>
                  <a:pt x="0" y="0"/>
                </a:moveTo>
                <a:lnTo>
                  <a:pt x="501395" y="503681"/>
                </a:lnTo>
              </a:path>
            </a:pathLst>
          </a:custGeom>
          <a:ln w="4023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22551" y="3934663"/>
            <a:ext cx="145389" cy="1469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75334" y="4254703"/>
            <a:ext cx="146913" cy="1469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02131" y="4327397"/>
            <a:ext cx="1371600" cy="1905"/>
          </a:xfrm>
          <a:custGeom>
            <a:avLst/>
            <a:gdLst/>
            <a:ahLst/>
            <a:cxnLst/>
            <a:rect l="l" t="t" r="r" b="b"/>
            <a:pathLst>
              <a:path w="1371600" h="1904">
                <a:moveTo>
                  <a:pt x="1371600" y="0"/>
                </a:moveTo>
                <a:lnTo>
                  <a:pt x="0" y="1524"/>
                </a:lnTo>
              </a:path>
            </a:pathLst>
          </a:custGeom>
          <a:ln w="4023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496941" y="3275330"/>
            <a:ext cx="31305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750" spc="5" dirty="0">
                <a:latin typeface="Arial"/>
                <a:cs typeface="Arial"/>
              </a:rPr>
              <a:t>1:x</a:t>
            </a:r>
            <a:endParaRPr sz="175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42</a:t>
            </a:fld>
            <a:endParaRPr spc="-5" dirty="0"/>
          </a:p>
        </p:txBody>
      </p:sp>
      <p:sp>
        <p:nvSpPr>
          <p:cNvPr id="36" name="object 36"/>
          <p:cNvSpPr txBox="1"/>
          <p:nvPr/>
        </p:nvSpPr>
        <p:spPr>
          <a:xfrm>
            <a:off x="6930268" y="3291325"/>
            <a:ext cx="36258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750" spc="5" dirty="0">
                <a:latin typeface="Arial"/>
                <a:cs typeface="Arial"/>
              </a:rPr>
              <a:t>1:w</a:t>
            </a:r>
            <a:endParaRPr sz="17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42296" y="3737096"/>
            <a:ext cx="8931910" cy="15151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158115" algn="ctr">
              <a:lnSpc>
                <a:spcPts val="1985"/>
              </a:lnSpc>
              <a:spcBef>
                <a:spcPts val="110"/>
              </a:spcBef>
              <a:tabLst>
                <a:tab pos="572770" algn="l"/>
                <a:tab pos="1412875" algn="l"/>
                <a:tab pos="4832985" algn="l"/>
                <a:tab pos="5395595" algn="l"/>
                <a:tab pos="6217920" algn="l"/>
              </a:tabLst>
            </a:pPr>
            <a:r>
              <a:rPr sz="1750" u="heavy" dirty="0">
                <a:uFill>
                  <a:solidFill>
                    <a:srgbClr val="010101"/>
                  </a:solidFill>
                </a:uFill>
                <a:latin typeface="Arial"/>
                <a:cs typeface="Arial"/>
              </a:rPr>
              <a:t> 	</a:t>
            </a:r>
            <a:r>
              <a:rPr sz="1750" u="heavy" spc="5" dirty="0">
                <a:uFill>
                  <a:solidFill>
                    <a:srgbClr val="010101"/>
                  </a:solidFill>
                </a:uFill>
                <a:latin typeface="Arial"/>
                <a:cs typeface="Arial"/>
              </a:rPr>
              <a:t>2:1:v	</a:t>
            </a:r>
            <a:r>
              <a:rPr sz="1750" spc="5" dirty="0">
                <a:latin typeface="Arial"/>
                <a:cs typeface="Arial"/>
              </a:rPr>
              <a:t>	</a:t>
            </a:r>
            <a:r>
              <a:rPr sz="1750" u="heavy" spc="5" dirty="0">
                <a:uFill>
                  <a:solidFill>
                    <a:srgbClr val="010101"/>
                  </a:solidFill>
                </a:uFill>
                <a:latin typeface="Arial"/>
                <a:cs typeface="Arial"/>
              </a:rPr>
              <a:t> 	2:1:w	</a:t>
            </a:r>
            <a:endParaRPr sz="1750">
              <a:latin typeface="Arial"/>
              <a:cs typeface="Arial"/>
            </a:endParaRPr>
          </a:p>
          <a:p>
            <a:pPr marR="5080" algn="ctr">
              <a:lnSpc>
                <a:spcPts val="2525"/>
              </a:lnSpc>
              <a:tabLst>
                <a:tab pos="3861435" algn="l"/>
                <a:tab pos="4824095" algn="l"/>
                <a:tab pos="8685530" algn="l"/>
              </a:tabLst>
            </a:pPr>
            <a:r>
              <a:rPr sz="2200" i="1" spc="-185" dirty="0">
                <a:latin typeface="Arial"/>
                <a:cs typeface="Arial"/>
              </a:rPr>
              <a:t>p</a:t>
            </a:r>
            <a:r>
              <a:rPr sz="2100" spc="22" baseline="-15873" dirty="0">
                <a:latin typeface="Arial"/>
                <a:cs typeface="Arial"/>
              </a:rPr>
              <a:t>2</a:t>
            </a:r>
            <a:r>
              <a:rPr sz="2100" baseline="-15873" dirty="0">
                <a:latin typeface="Arial"/>
                <a:cs typeface="Arial"/>
              </a:rPr>
              <a:t>	</a:t>
            </a:r>
            <a:r>
              <a:rPr sz="2200" i="1" spc="-190" dirty="0">
                <a:latin typeface="Arial"/>
                <a:cs typeface="Arial"/>
              </a:rPr>
              <a:t>p</a:t>
            </a:r>
            <a:r>
              <a:rPr sz="2100" spc="22" baseline="-15873" dirty="0">
                <a:latin typeface="Arial"/>
                <a:cs typeface="Arial"/>
              </a:rPr>
              <a:t>3</a:t>
            </a:r>
            <a:r>
              <a:rPr sz="2100" baseline="-15873" dirty="0">
                <a:latin typeface="Arial"/>
                <a:cs typeface="Arial"/>
              </a:rPr>
              <a:t>	</a:t>
            </a:r>
            <a:r>
              <a:rPr sz="2200" i="1" spc="-195" dirty="0">
                <a:latin typeface="Arial"/>
                <a:cs typeface="Arial"/>
              </a:rPr>
              <a:t>p</a:t>
            </a:r>
            <a:r>
              <a:rPr sz="2100" spc="22" baseline="-15873" dirty="0">
                <a:latin typeface="Arial"/>
                <a:cs typeface="Arial"/>
              </a:rPr>
              <a:t>2</a:t>
            </a:r>
            <a:r>
              <a:rPr sz="2100" baseline="-15873" dirty="0">
                <a:latin typeface="Arial"/>
                <a:cs typeface="Arial"/>
              </a:rPr>
              <a:t>	</a:t>
            </a:r>
            <a:r>
              <a:rPr sz="2200" i="1" spc="-190" dirty="0">
                <a:latin typeface="Arial"/>
                <a:cs typeface="Arial"/>
              </a:rPr>
              <a:t>p</a:t>
            </a:r>
            <a:r>
              <a:rPr sz="2100" spc="22" baseline="-15873" dirty="0">
                <a:latin typeface="Arial"/>
                <a:cs typeface="Arial"/>
              </a:rPr>
              <a:t>3</a:t>
            </a:r>
            <a:endParaRPr sz="2100" baseline="-15873">
              <a:latin typeface="Arial"/>
              <a:cs typeface="Arial"/>
            </a:endParaRPr>
          </a:p>
          <a:p>
            <a:pPr marL="47625" algn="ctr">
              <a:lnSpc>
                <a:spcPct val="100000"/>
              </a:lnSpc>
              <a:spcBef>
                <a:spcPts val="509"/>
              </a:spcBef>
              <a:tabLst>
                <a:tab pos="4873625" algn="l"/>
              </a:tabLst>
            </a:pPr>
            <a:r>
              <a:rPr sz="1750" spc="5" dirty="0">
                <a:latin typeface="Arial"/>
                <a:cs typeface="Arial"/>
              </a:rPr>
              <a:t>3:1:u	3:1:x</a:t>
            </a:r>
            <a:endParaRPr sz="1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imes New Roman"/>
              <a:cs typeface="Times New Roman"/>
            </a:endParaRPr>
          </a:p>
          <a:p>
            <a:pPr marR="198120" algn="ctr">
              <a:lnSpc>
                <a:spcPct val="100000"/>
              </a:lnSpc>
            </a:pPr>
            <a:r>
              <a:rPr sz="1750" spc="5" dirty="0">
                <a:latin typeface="Arial"/>
                <a:cs typeface="Arial"/>
              </a:rPr>
              <a:t>Faulty </a:t>
            </a:r>
            <a:r>
              <a:rPr sz="1750" dirty="0">
                <a:latin typeface="Arial"/>
                <a:cs typeface="Arial"/>
              </a:rPr>
              <a:t>processes </a:t>
            </a:r>
            <a:r>
              <a:rPr sz="1750" spc="5" dirty="0">
                <a:latin typeface="Arial"/>
                <a:cs typeface="Arial"/>
              </a:rPr>
              <a:t>are shown</a:t>
            </a:r>
            <a:r>
              <a:rPr sz="1750" spc="-1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coloured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0427" y="430022"/>
            <a:ext cx="750379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Figure 12.20 Four Byzantine</a:t>
            </a:r>
            <a:r>
              <a:rPr spc="-15" dirty="0"/>
              <a:t> </a:t>
            </a:r>
            <a:r>
              <a:rPr spc="5" dirty="0"/>
              <a:t>generals</a:t>
            </a:r>
          </a:p>
        </p:txBody>
      </p:sp>
      <p:sp>
        <p:nvSpPr>
          <p:cNvPr id="3" name="object 3"/>
          <p:cNvSpPr/>
          <p:nvPr/>
        </p:nvSpPr>
        <p:spPr>
          <a:xfrm>
            <a:off x="644537" y="2014727"/>
            <a:ext cx="9404350" cy="4533900"/>
          </a:xfrm>
          <a:custGeom>
            <a:avLst/>
            <a:gdLst/>
            <a:ahLst/>
            <a:cxnLst/>
            <a:rect l="l" t="t" r="r" b="b"/>
            <a:pathLst>
              <a:path w="9404350" h="4533900">
                <a:moveTo>
                  <a:pt x="0" y="0"/>
                </a:moveTo>
                <a:lnTo>
                  <a:pt x="0" y="4533900"/>
                </a:lnTo>
                <a:lnTo>
                  <a:pt x="9403842" y="4533900"/>
                </a:lnTo>
                <a:lnTo>
                  <a:pt x="9403842" y="0"/>
                </a:lnTo>
                <a:lnTo>
                  <a:pt x="0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5299" y="2014727"/>
            <a:ext cx="9403080" cy="4533900"/>
          </a:xfrm>
          <a:custGeom>
            <a:avLst/>
            <a:gdLst/>
            <a:ahLst/>
            <a:cxnLst/>
            <a:rect l="l" t="t" r="r" b="b"/>
            <a:pathLst>
              <a:path w="9403080" h="4533900">
                <a:moveTo>
                  <a:pt x="0" y="0"/>
                </a:moveTo>
                <a:lnTo>
                  <a:pt x="0" y="4533900"/>
                </a:lnTo>
                <a:lnTo>
                  <a:pt x="9403080" y="4533900"/>
                </a:lnTo>
                <a:lnTo>
                  <a:pt x="9403080" y="0"/>
                </a:lnTo>
                <a:lnTo>
                  <a:pt x="0" y="0"/>
                </a:lnTo>
                <a:close/>
              </a:path>
            </a:pathLst>
          </a:custGeom>
          <a:ln w="1049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9717" y="2266442"/>
            <a:ext cx="166179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200" i="1" spc="-95" dirty="0">
                <a:latin typeface="Arial"/>
                <a:cs typeface="Arial"/>
              </a:rPr>
              <a:t>p</a:t>
            </a:r>
            <a:r>
              <a:rPr sz="2100" spc="-142" baseline="-17857" dirty="0">
                <a:latin typeface="Arial"/>
                <a:cs typeface="Arial"/>
              </a:rPr>
              <a:t>1</a:t>
            </a:r>
            <a:r>
              <a:rPr sz="2100" spc="-225" baseline="-17857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(Commander)</a:t>
            </a:r>
            <a:endParaRPr sz="17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5833" y="3751580"/>
            <a:ext cx="24384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200" i="1" spc="-204" dirty="0">
                <a:latin typeface="Arial"/>
                <a:cs typeface="Arial"/>
              </a:rPr>
              <a:t>p</a:t>
            </a:r>
            <a:r>
              <a:rPr sz="2100" spc="22" baseline="-17857" dirty="0">
                <a:latin typeface="Arial"/>
                <a:cs typeface="Arial"/>
              </a:rPr>
              <a:t>2</a:t>
            </a:r>
            <a:endParaRPr sz="2100" baseline="-1785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23923" y="3751580"/>
            <a:ext cx="24130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200" i="1" spc="-225" dirty="0">
                <a:latin typeface="Arial"/>
                <a:cs typeface="Arial"/>
              </a:rPr>
              <a:t>p</a:t>
            </a:r>
            <a:r>
              <a:rPr sz="2100" spc="22" baseline="-17857" dirty="0">
                <a:latin typeface="Arial"/>
                <a:cs typeface="Arial"/>
              </a:rPr>
              <a:t>3</a:t>
            </a:r>
            <a:endParaRPr sz="2100" baseline="-17857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42173" y="3461765"/>
            <a:ext cx="875030" cy="918210"/>
          </a:xfrm>
          <a:custGeom>
            <a:avLst/>
            <a:gdLst/>
            <a:ahLst/>
            <a:cxnLst/>
            <a:rect l="l" t="t" r="r" b="b"/>
            <a:pathLst>
              <a:path w="875030" h="918210">
                <a:moveTo>
                  <a:pt x="874776" y="458723"/>
                </a:moveTo>
                <a:lnTo>
                  <a:pt x="872209" y="408804"/>
                </a:lnTo>
                <a:lnTo>
                  <a:pt x="864687" y="360425"/>
                </a:lnTo>
                <a:lnTo>
                  <a:pt x="852476" y="313870"/>
                </a:lnTo>
                <a:lnTo>
                  <a:pt x="835844" y="269421"/>
                </a:lnTo>
                <a:lnTo>
                  <a:pt x="815057" y="227358"/>
                </a:lnTo>
                <a:lnTo>
                  <a:pt x="790382" y="187964"/>
                </a:lnTo>
                <a:lnTo>
                  <a:pt x="762087" y="151520"/>
                </a:lnTo>
                <a:lnTo>
                  <a:pt x="730437" y="118308"/>
                </a:lnTo>
                <a:lnTo>
                  <a:pt x="695699" y="88611"/>
                </a:lnTo>
                <a:lnTo>
                  <a:pt x="658142" y="62709"/>
                </a:lnTo>
                <a:lnTo>
                  <a:pt x="618030" y="40885"/>
                </a:lnTo>
                <a:lnTo>
                  <a:pt x="575633" y="23420"/>
                </a:lnTo>
                <a:lnTo>
                  <a:pt x="531215" y="10597"/>
                </a:lnTo>
                <a:lnTo>
                  <a:pt x="485044" y="2696"/>
                </a:lnTo>
                <a:lnTo>
                  <a:pt x="437388" y="0"/>
                </a:lnTo>
                <a:lnTo>
                  <a:pt x="389731" y="2696"/>
                </a:lnTo>
                <a:lnTo>
                  <a:pt x="343560" y="10597"/>
                </a:lnTo>
                <a:lnTo>
                  <a:pt x="299142" y="23420"/>
                </a:lnTo>
                <a:lnTo>
                  <a:pt x="256745" y="40885"/>
                </a:lnTo>
                <a:lnTo>
                  <a:pt x="216633" y="62709"/>
                </a:lnTo>
                <a:lnTo>
                  <a:pt x="179076" y="88611"/>
                </a:lnTo>
                <a:lnTo>
                  <a:pt x="144338" y="118308"/>
                </a:lnTo>
                <a:lnTo>
                  <a:pt x="112688" y="151520"/>
                </a:lnTo>
                <a:lnTo>
                  <a:pt x="84393" y="187964"/>
                </a:lnTo>
                <a:lnTo>
                  <a:pt x="59718" y="227358"/>
                </a:lnTo>
                <a:lnTo>
                  <a:pt x="38931" y="269421"/>
                </a:lnTo>
                <a:lnTo>
                  <a:pt x="22299" y="313870"/>
                </a:lnTo>
                <a:lnTo>
                  <a:pt x="10088" y="360425"/>
                </a:lnTo>
                <a:lnTo>
                  <a:pt x="2566" y="408804"/>
                </a:lnTo>
                <a:lnTo>
                  <a:pt x="0" y="458723"/>
                </a:lnTo>
                <a:lnTo>
                  <a:pt x="2566" y="508786"/>
                </a:lnTo>
                <a:lnTo>
                  <a:pt x="10088" y="557288"/>
                </a:lnTo>
                <a:lnTo>
                  <a:pt x="22299" y="603949"/>
                </a:lnTo>
                <a:lnTo>
                  <a:pt x="38931" y="648488"/>
                </a:lnTo>
                <a:lnTo>
                  <a:pt x="59718" y="690625"/>
                </a:lnTo>
                <a:lnTo>
                  <a:pt x="84393" y="730081"/>
                </a:lnTo>
                <a:lnTo>
                  <a:pt x="112688" y="766574"/>
                </a:lnTo>
                <a:lnTo>
                  <a:pt x="144338" y="799823"/>
                </a:lnTo>
                <a:lnTo>
                  <a:pt x="179076" y="829549"/>
                </a:lnTo>
                <a:lnTo>
                  <a:pt x="216633" y="855471"/>
                </a:lnTo>
                <a:lnTo>
                  <a:pt x="256745" y="877309"/>
                </a:lnTo>
                <a:lnTo>
                  <a:pt x="299142" y="894783"/>
                </a:lnTo>
                <a:lnTo>
                  <a:pt x="343560" y="907611"/>
                </a:lnTo>
                <a:lnTo>
                  <a:pt x="389731" y="915513"/>
                </a:lnTo>
                <a:lnTo>
                  <a:pt x="437388" y="918210"/>
                </a:lnTo>
                <a:lnTo>
                  <a:pt x="485044" y="915513"/>
                </a:lnTo>
                <a:lnTo>
                  <a:pt x="531215" y="907611"/>
                </a:lnTo>
                <a:lnTo>
                  <a:pt x="575633" y="894783"/>
                </a:lnTo>
                <a:lnTo>
                  <a:pt x="618030" y="877309"/>
                </a:lnTo>
                <a:lnTo>
                  <a:pt x="658142" y="855471"/>
                </a:lnTo>
                <a:lnTo>
                  <a:pt x="695699" y="829549"/>
                </a:lnTo>
                <a:lnTo>
                  <a:pt x="730437" y="799823"/>
                </a:lnTo>
                <a:lnTo>
                  <a:pt x="762087" y="766574"/>
                </a:lnTo>
                <a:lnTo>
                  <a:pt x="790382" y="730081"/>
                </a:lnTo>
                <a:lnTo>
                  <a:pt x="815057" y="690626"/>
                </a:lnTo>
                <a:lnTo>
                  <a:pt x="835844" y="648488"/>
                </a:lnTo>
                <a:lnTo>
                  <a:pt x="852476" y="603949"/>
                </a:lnTo>
                <a:lnTo>
                  <a:pt x="864687" y="557288"/>
                </a:lnTo>
                <a:lnTo>
                  <a:pt x="872209" y="508786"/>
                </a:lnTo>
                <a:lnTo>
                  <a:pt x="874776" y="4587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42173" y="3461765"/>
            <a:ext cx="875030" cy="918210"/>
          </a:xfrm>
          <a:custGeom>
            <a:avLst/>
            <a:gdLst/>
            <a:ahLst/>
            <a:cxnLst/>
            <a:rect l="l" t="t" r="r" b="b"/>
            <a:pathLst>
              <a:path w="875030" h="918210">
                <a:moveTo>
                  <a:pt x="437388" y="0"/>
                </a:moveTo>
                <a:lnTo>
                  <a:pt x="389731" y="2696"/>
                </a:lnTo>
                <a:lnTo>
                  <a:pt x="343560" y="10597"/>
                </a:lnTo>
                <a:lnTo>
                  <a:pt x="299142" y="23420"/>
                </a:lnTo>
                <a:lnTo>
                  <a:pt x="256745" y="40885"/>
                </a:lnTo>
                <a:lnTo>
                  <a:pt x="216633" y="62709"/>
                </a:lnTo>
                <a:lnTo>
                  <a:pt x="179076" y="88611"/>
                </a:lnTo>
                <a:lnTo>
                  <a:pt x="144338" y="118308"/>
                </a:lnTo>
                <a:lnTo>
                  <a:pt x="112688" y="151520"/>
                </a:lnTo>
                <a:lnTo>
                  <a:pt x="84393" y="187964"/>
                </a:lnTo>
                <a:lnTo>
                  <a:pt x="59718" y="227358"/>
                </a:lnTo>
                <a:lnTo>
                  <a:pt x="38931" y="269421"/>
                </a:lnTo>
                <a:lnTo>
                  <a:pt x="22299" y="313870"/>
                </a:lnTo>
                <a:lnTo>
                  <a:pt x="10088" y="360425"/>
                </a:lnTo>
                <a:lnTo>
                  <a:pt x="2566" y="408804"/>
                </a:lnTo>
                <a:lnTo>
                  <a:pt x="0" y="458723"/>
                </a:lnTo>
                <a:lnTo>
                  <a:pt x="2566" y="508786"/>
                </a:lnTo>
                <a:lnTo>
                  <a:pt x="10088" y="557288"/>
                </a:lnTo>
                <a:lnTo>
                  <a:pt x="22299" y="603949"/>
                </a:lnTo>
                <a:lnTo>
                  <a:pt x="38931" y="648488"/>
                </a:lnTo>
                <a:lnTo>
                  <a:pt x="59718" y="690626"/>
                </a:lnTo>
                <a:lnTo>
                  <a:pt x="84393" y="730081"/>
                </a:lnTo>
                <a:lnTo>
                  <a:pt x="112688" y="766574"/>
                </a:lnTo>
                <a:lnTo>
                  <a:pt x="144338" y="799823"/>
                </a:lnTo>
                <a:lnTo>
                  <a:pt x="179076" y="829549"/>
                </a:lnTo>
                <a:lnTo>
                  <a:pt x="216633" y="855471"/>
                </a:lnTo>
                <a:lnTo>
                  <a:pt x="256745" y="877309"/>
                </a:lnTo>
                <a:lnTo>
                  <a:pt x="299142" y="894783"/>
                </a:lnTo>
                <a:lnTo>
                  <a:pt x="343560" y="907611"/>
                </a:lnTo>
                <a:lnTo>
                  <a:pt x="389731" y="915513"/>
                </a:lnTo>
                <a:lnTo>
                  <a:pt x="437388" y="918210"/>
                </a:lnTo>
                <a:lnTo>
                  <a:pt x="485044" y="915513"/>
                </a:lnTo>
                <a:lnTo>
                  <a:pt x="531215" y="907611"/>
                </a:lnTo>
                <a:lnTo>
                  <a:pt x="575633" y="894783"/>
                </a:lnTo>
                <a:lnTo>
                  <a:pt x="618030" y="877309"/>
                </a:lnTo>
                <a:lnTo>
                  <a:pt x="658142" y="855471"/>
                </a:lnTo>
                <a:lnTo>
                  <a:pt x="695699" y="829549"/>
                </a:lnTo>
                <a:lnTo>
                  <a:pt x="730437" y="799823"/>
                </a:lnTo>
                <a:lnTo>
                  <a:pt x="762087" y="766574"/>
                </a:lnTo>
                <a:lnTo>
                  <a:pt x="790382" y="730081"/>
                </a:lnTo>
                <a:lnTo>
                  <a:pt x="815057" y="690625"/>
                </a:lnTo>
                <a:lnTo>
                  <a:pt x="835844" y="648488"/>
                </a:lnTo>
                <a:lnTo>
                  <a:pt x="852476" y="603949"/>
                </a:lnTo>
                <a:lnTo>
                  <a:pt x="864687" y="557288"/>
                </a:lnTo>
                <a:lnTo>
                  <a:pt x="872209" y="508786"/>
                </a:lnTo>
                <a:lnTo>
                  <a:pt x="874776" y="458723"/>
                </a:lnTo>
                <a:lnTo>
                  <a:pt x="872209" y="408804"/>
                </a:lnTo>
                <a:lnTo>
                  <a:pt x="864687" y="360425"/>
                </a:lnTo>
                <a:lnTo>
                  <a:pt x="852476" y="313870"/>
                </a:lnTo>
                <a:lnTo>
                  <a:pt x="835844" y="269421"/>
                </a:lnTo>
                <a:lnTo>
                  <a:pt x="815057" y="227358"/>
                </a:lnTo>
                <a:lnTo>
                  <a:pt x="790382" y="187964"/>
                </a:lnTo>
                <a:lnTo>
                  <a:pt x="762087" y="151520"/>
                </a:lnTo>
                <a:lnTo>
                  <a:pt x="730437" y="118308"/>
                </a:lnTo>
                <a:lnTo>
                  <a:pt x="695699" y="88611"/>
                </a:lnTo>
                <a:lnTo>
                  <a:pt x="658142" y="62709"/>
                </a:lnTo>
                <a:lnTo>
                  <a:pt x="618030" y="40885"/>
                </a:lnTo>
                <a:lnTo>
                  <a:pt x="575633" y="23420"/>
                </a:lnTo>
                <a:lnTo>
                  <a:pt x="531215" y="10597"/>
                </a:lnTo>
                <a:lnTo>
                  <a:pt x="485044" y="2696"/>
                </a:lnTo>
                <a:lnTo>
                  <a:pt x="437388" y="0"/>
                </a:lnTo>
                <a:close/>
              </a:path>
            </a:pathLst>
          </a:custGeom>
          <a:ln w="1399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88371" y="3461765"/>
            <a:ext cx="876300" cy="918210"/>
          </a:xfrm>
          <a:custGeom>
            <a:avLst/>
            <a:gdLst/>
            <a:ahLst/>
            <a:cxnLst/>
            <a:rect l="l" t="t" r="r" b="b"/>
            <a:pathLst>
              <a:path w="876300" h="918210">
                <a:moveTo>
                  <a:pt x="876300" y="458723"/>
                </a:moveTo>
                <a:lnTo>
                  <a:pt x="873723" y="408804"/>
                </a:lnTo>
                <a:lnTo>
                  <a:pt x="866174" y="360425"/>
                </a:lnTo>
                <a:lnTo>
                  <a:pt x="853921" y="313870"/>
                </a:lnTo>
                <a:lnTo>
                  <a:pt x="837235" y="269421"/>
                </a:lnTo>
                <a:lnTo>
                  <a:pt x="816384" y="227358"/>
                </a:lnTo>
                <a:lnTo>
                  <a:pt x="791638" y="187964"/>
                </a:lnTo>
                <a:lnTo>
                  <a:pt x="763268" y="151520"/>
                </a:lnTo>
                <a:lnTo>
                  <a:pt x="731542" y="118308"/>
                </a:lnTo>
                <a:lnTo>
                  <a:pt x="696730" y="88611"/>
                </a:lnTo>
                <a:lnTo>
                  <a:pt x="659101" y="62709"/>
                </a:lnTo>
                <a:lnTo>
                  <a:pt x="618926" y="40885"/>
                </a:lnTo>
                <a:lnTo>
                  <a:pt x="576474" y="23420"/>
                </a:lnTo>
                <a:lnTo>
                  <a:pt x="532014" y="10597"/>
                </a:lnTo>
                <a:lnTo>
                  <a:pt x="485816" y="2696"/>
                </a:lnTo>
                <a:lnTo>
                  <a:pt x="438150" y="0"/>
                </a:lnTo>
                <a:lnTo>
                  <a:pt x="390350" y="2696"/>
                </a:lnTo>
                <a:lnTo>
                  <a:pt x="344056" y="10597"/>
                </a:lnTo>
                <a:lnTo>
                  <a:pt x="299533" y="23420"/>
                </a:lnTo>
                <a:lnTo>
                  <a:pt x="257045" y="40885"/>
                </a:lnTo>
                <a:lnTo>
                  <a:pt x="216859" y="62709"/>
                </a:lnTo>
                <a:lnTo>
                  <a:pt x="179240" y="88611"/>
                </a:lnTo>
                <a:lnTo>
                  <a:pt x="144454" y="118308"/>
                </a:lnTo>
                <a:lnTo>
                  <a:pt x="112766" y="151520"/>
                </a:lnTo>
                <a:lnTo>
                  <a:pt x="84441" y="187964"/>
                </a:lnTo>
                <a:lnTo>
                  <a:pt x="59746" y="227358"/>
                </a:lnTo>
                <a:lnTo>
                  <a:pt x="38945" y="269421"/>
                </a:lnTo>
                <a:lnTo>
                  <a:pt x="22305" y="313870"/>
                </a:lnTo>
                <a:lnTo>
                  <a:pt x="10090" y="360425"/>
                </a:lnTo>
                <a:lnTo>
                  <a:pt x="2566" y="408804"/>
                </a:lnTo>
                <a:lnTo>
                  <a:pt x="0" y="458723"/>
                </a:lnTo>
                <a:lnTo>
                  <a:pt x="2566" y="508786"/>
                </a:lnTo>
                <a:lnTo>
                  <a:pt x="10090" y="557288"/>
                </a:lnTo>
                <a:lnTo>
                  <a:pt x="22305" y="603949"/>
                </a:lnTo>
                <a:lnTo>
                  <a:pt x="38945" y="648488"/>
                </a:lnTo>
                <a:lnTo>
                  <a:pt x="59746" y="690626"/>
                </a:lnTo>
                <a:lnTo>
                  <a:pt x="84441" y="730081"/>
                </a:lnTo>
                <a:lnTo>
                  <a:pt x="112766" y="766574"/>
                </a:lnTo>
                <a:lnTo>
                  <a:pt x="144454" y="799823"/>
                </a:lnTo>
                <a:lnTo>
                  <a:pt x="179240" y="829549"/>
                </a:lnTo>
                <a:lnTo>
                  <a:pt x="216859" y="855471"/>
                </a:lnTo>
                <a:lnTo>
                  <a:pt x="257045" y="877309"/>
                </a:lnTo>
                <a:lnTo>
                  <a:pt x="299533" y="894783"/>
                </a:lnTo>
                <a:lnTo>
                  <a:pt x="344056" y="907611"/>
                </a:lnTo>
                <a:lnTo>
                  <a:pt x="390350" y="915513"/>
                </a:lnTo>
                <a:lnTo>
                  <a:pt x="438150" y="918210"/>
                </a:lnTo>
                <a:lnTo>
                  <a:pt x="485816" y="915513"/>
                </a:lnTo>
                <a:lnTo>
                  <a:pt x="532014" y="907611"/>
                </a:lnTo>
                <a:lnTo>
                  <a:pt x="576474" y="894783"/>
                </a:lnTo>
                <a:lnTo>
                  <a:pt x="618926" y="877309"/>
                </a:lnTo>
                <a:lnTo>
                  <a:pt x="659101" y="855471"/>
                </a:lnTo>
                <a:lnTo>
                  <a:pt x="696730" y="829549"/>
                </a:lnTo>
                <a:lnTo>
                  <a:pt x="731542" y="799823"/>
                </a:lnTo>
                <a:lnTo>
                  <a:pt x="763268" y="766574"/>
                </a:lnTo>
                <a:lnTo>
                  <a:pt x="791638" y="730081"/>
                </a:lnTo>
                <a:lnTo>
                  <a:pt x="816384" y="690625"/>
                </a:lnTo>
                <a:lnTo>
                  <a:pt x="837235" y="648488"/>
                </a:lnTo>
                <a:lnTo>
                  <a:pt x="853921" y="603949"/>
                </a:lnTo>
                <a:lnTo>
                  <a:pt x="866174" y="557288"/>
                </a:lnTo>
                <a:lnTo>
                  <a:pt x="873723" y="508786"/>
                </a:lnTo>
                <a:lnTo>
                  <a:pt x="876300" y="458723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8371" y="3461765"/>
            <a:ext cx="876300" cy="918210"/>
          </a:xfrm>
          <a:custGeom>
            <a:avLst/>
            <a:gdLst/>
            <a:ahLst/>
            <a:cxnLst/>
            <a:rect l="l" t="t" r="r" b="b"/>
            <a:pathLst>
              <a:path w="876300" h="918210">
                <a:moveTo>
                  <a:pt x="438150" y="0"/>
                </a:moveTo>
                <a:lnTo>
                  <a:pt x="390350" y="2696"/>
                </a:lnTo>
                <a:lnTo>
                  <a:pt x="344056" y="10597"/>
                </a:lnTo>
                <a:lnTo>
                  <a:pt x="299533" y="23420"/>
                </a:lnTo>
                <a:lnTo>
                  <a:pt x="257045" y="40885"/>
                </a:lnTo>
                <a:lnTo>
                  <a:pt x="216859" y="62709"/>
                </a:lnTo>
                <a:lnTo>
                  <a:pt x="179240" y="88611"/>
                </a:lnTo>
                <a:lnTo>
                  <a:pt x="144454" y="118308"/>
                </a:lnTo>
                <a:lnTo>
                  <a:pt x="112766" y="151520"/>
                </a:lnTo>
                <a:lnTo>
                  <a:pt x="84441" y="187964"/>
                </a:lnTo>
                <a:lnTo>
                  <a:pt x="59746" y="227358"/>
                </a:lnTo>
                <a:lnTo>
                  <a:pt x="38945" y="269421"/>
                </a:lnTo>
                <a:lnTo>
                  <a:pt x="22305" y="313870"/>
                </a:lnTo>
                <a:lnTo>
                  <a:pt x="10090" y="360425"/>
                </a:lnTo>
                <a:lnTo>
                  <a:pt x="2566" y="408804"/>
                </a:lnTo>
                <a:lnTo>
                  <a:pt x="0" y="458723"/>
                </a:lnTo>
                <a:lnTo>
                  <a:pt x="2566" y="508786"/>
                </a:lnTo>
                <a:lnTo>
                  <a:pt x="10090" y="557288"/>
                </a:lnTo>
                <a:lnTo>
                  <a:pt x="22305" y="603949"/>
                </a:lnTo>
                <a:lnTo>
                  <a:pt x="38945" y="648488"/>
                </a:lnTo>
                <a:lnTo>
                  <a:pt x="59746" y="690626"/>
                </a:lnTo>
                <a:lnTo>
                  <a:pt x="84441" y="730081"/>
                </a:lnTo>
                <a:lnTo>
                  <a:pt x="112766" y="766574"/>
                </a:lnTo>
                <a:lnTo>
                  <a:pt x="144454" y="799823"/>
                </a:lnTo>
                <a:lnTo>
                  <a:pt x="179240" y="829549"/>
                </a:lnTo>
                <a:lnTo>
                  <a:pt x="216859" y="855471"/>
                </a:lnTo>
                <a:lnTo>
                  <a:pt x="257045" y="877309"/>
                </a:lnTo>
                <a:lnTo>
                  <a:pt x="299533" y="894783"/>
                </a:lnTo>
                <a:lnTo>
                  <a:pt x="344056" y="907611"/>
                </a:lnTo>
                <a:lnTo>
                  <a:pt x="390350" y="915513"/>
                </a:lnTo>
                <a:lnTo>
                  <a:pt x="438150" y="918210"/>
                </a:lnTo>
                <a:lnTo>
                  <a:pt x="485816" y="915513"/>
                </a:lnTo>
                <a:lnTo>
                  <a:pt x="532014" y="907611"/>
                </a:lnTo>
                <a:lnTo>
                  <a:pt x="576474" y="894783"/>
                </a:lnTo>
                <a:lnTo>
                  <a:pt x="618926" y="877309"/>
                </a:lnTo>
                <a:lnTo>
                  <a:pt x="659101" y="855471"/>
                </a:lnTo>
                <a:lnTo>
                  <a:pt x="696730" y="829549"/>
                </a:lnTo>
                <a:lnTo>
                  <a:pt x="731542" y="799823"/>
                </a:lnTo>
                <a:lnTo>
                  <a:pt x="763268" y="766574"/>
                </a:lnTo>
                <a:lnTo>
                  <a:pt x="791638" y="730081"/>
                </a:lnTo>
                <a:lnTo>
                  <a:pt x="816384" y="690625"/>
                </a:lnTo>
                <a:lnTo>
                  <a:pt x="837235" y="648488"/>
                </a:lnTo>
                <a:lnTo>
                  <a:pt x="853921" y="603949"/>
                </a:lnTo>
                <a:lnTo>
                  <a:pt x="866174" y="557288"/>
                </a:lnTo>
                <a:lnTo>
                  <a:pt x="873723" y="508786"/>
                </a:lnTo>
                <a:lnTo>
                  <a:pt x="876300" y="458723"/>
                </a:lnTo>
                <a:lnTo>
                  <a:pt x="873723" y="408804"/>
                </a:lnTo>
                <a:lnTo>
                  <a:pt x="866174" y="360425"/>
                </a:lnTo>
                <a:lnTo>
                  <a:pt x="853921" y="313870"/>
                </a:lnTo>
                <a:lnTo>
                  <a:pt x="837235" y="269421"/>
                </a:lnTo>
                <a:lnTo>
                  <a:pt x="816384" y="227358"/>
                </a:lnTo>
                <a:lnTo>
                  <a:pt x="791638" y="187964"/>
                </a:lnTo>
                <a:lnTo>
                  <a:pt x="763268" y="151520"/>
                </a:lnTo>
                <a:lnTo>
                  <a:pt x="731542" y="118308"/>
                </a:lnTo>
                <a:lnTo>
                  <a:pt x="696730" y="88611"/>
                </a:lnTo>
                <a:lnTo>
                  <a:pt x="659101" y="62709"/>
                </a:lnTo>
                <a:lnTo>
                  <a:pt x="618926" y="40885"/>
                </a:lnTo>
                <a:lnTo>
                  <a:pt x="576474" y="23420"/>
                </a:lnTo>
                <a:lnTo>
                  <a:pt x="532014" y="10597"/>
                </a:lnTo>
                <a:lnTo>
                  <a:pt x="485816" y="2696"/>
                </a:lnTo>
                <a:lnTo>
                  <a:pt x="438150" y="0"/>
                </a:lnTo>
                <a:close/>
              </a:path>
            </a:pathLst>
          </a:custGeom>
          <a:ln w="40233">
            <a:solidFill>
              <a:srgbClr val="FFD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69578" y="3467557"/>
            <a:ext cx="143103" cy="149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68181" y="3003042"/>
            <a:ext cx="490220" cy="513080"/>
          </a:xfrm>
          <a:custGeom>
            <a:avLst/>
            <a:gdLst/>
            <a:ahLst/>
            <a:cxnLst/>
            <a:rect l="l" t="t" r="r" b="b"/>
            <a:pathLst>
              <a:path w="490219" h="513079">
                <a:moveTo>
                  <a:pt x="489966" y="0"/>
                </a:moveTo>
                <a:lnTo>
                  <a:pt x="0" y="512826"/>
                </a:lnTo>
              </a:path>
            </a:pathLst>
          </a:custGeom>
          <a:ln w="4023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92638" y="3467557"/>
            <a:ext cx="143103" cy="149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50983" y="3003042"/>
            <a:ext cx="487680" cy="513080"/>
          </a:xfrm>
          <a:custGeom>
            <a:avLst/>
            <a:gdLst/>
            <a:ahLst/>
            <a:cxnLst/>
            <a:rect l="l" t="t" r="r" b="b"/>
            <a:pathLst>
              <a:path w="487679" h="513079">
                <a:moveTo>
                  <a:pt x="0" y="0"/>
                </a:moveTo>
                <a:lnTo>
                  <a:pt x="487680" y="512826"/>
                </a:lnTo>
              </a:path>
            </a:pathLst>
          </a:custGeom>
          <a:ln w="4023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38714" y="3710635"/>
            <a:ext cx="141579" cy="1491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16949" y="3784853"/>
            <a:ext cx="1342390" cy="2540"/>
          </a:xfrm>
          <a:custGeom>
            <a:avLst/>
            <a:gdLst/>
            <a:ahLst/>
            <a:cxnLst/>
            <a:rect l="l" t="t" r="r" b="b"/>
            <a:pathLst>
              <a:path w="1342389" h="2539">
                <a:moveTo>
                  <a:pt x="0" y="0"/>
                </a:moveTo>
                <a:lnTo>
                  <a:pt x="1341882" y="2285"/>
                </a:lnTo>
              </a:path>
            </a:pathLst>
          </a:custGeom>
          <a:ln w="4023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25026" y="4034485"/>
            <a:ext cx="143103" cy="1484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48013" y="4108703"/>
            <a:ext cx="1340485" cy="1905"/>
          </a:xfrm>
          <a:custGeom>
            <a:avLst/>
            <a:gdLst/>
            <a:ahLst/>
            <a:cxnLst/>
            <a:rect l="l" t="t" r="r" b="b"/>
            <a:pathLst>
              <a:path w="1340485" h="1904">
                <a:moveTo>
                  <a:pt x="1340358" y="0"/>
                </a:moveTo>
                <a:lnTo>
                  <a:pt x="0" y="1524"/>
                </a:lnTo>
              </a:path>
            </a:pathLst>
          </a:custGeom>
          <a:ln w="4023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722249" y="3077972"/>
            <a:ext cx="31305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750" spc="5" dirty="0">
                <a:latin typeface="Arial"/>
                <a:cs typeface="Arial"/>
              </a:rPr>
              <a:t>1:v</a:t>
            </a:r>
            <a:endParaRPr sz="17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73684" y="3077972"/>
            <a:ext cx="31305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750" spc="5" dirty="0">
                <a:latin typeface="Arial"/>
                <a:cs typeface="Arial"/>
              </a:rPr>
              <a:t>1:v</a:t>
            </a:r>
            <a:endParaRPr sz="17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86875" y="3507747"/>
            <a:ext cx="500380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750" spc="5" dirty="0">
                <a:latin typeface="Arial"/>
                <a:cs typeface="Arial"/>
              </a:rPr>
              <a:t>2:1:v</a:t>
            </a:r>
            <a:endParaRPr sz="17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39155" y="3831602"/>
            <a:ext cx="511809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750" spc="5" dirty="0">
                <a:latin typeface="Arial"/>
                <a:cs typeface="Arial"/>
              </a:rPr>
              <a:t>3:1:u</a:t>
            </a:r>
            <a:endParaRPr sz="17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78070" y="6154167"/>
            <a:ext cx="371919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750" spc="5" dirty="0">
                <a:latin typeface="Arial"/>
                <a:cs typeface="Arial"/>
              </a:rPr>
              <a:t>Faulty </a:t>
            </a:r>
            <a:r>
              <a:rPr sz="1750" dirty="0">
                <a:latin typeface="Arial"/>
                <a:cs typeface="Arial"/>
              </a:rPr>
              <a:t>processes </a:t>
            </a:r>
            <a:r>
              <a:rPr sz="1750" spc="5" dirty="0">
                <a:latin typeface="Arial"/>
                <a:cs typeface="Arial"/>
              </a:rPr>
              <a:t>are shown</a:t>
            </a:r>
            <a:r>
              <a:rPr sz="1750" spc="-1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coloured</a:t>
            </a:r>
            <a:endParaRPr sz="17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728607" y="4729734"/>
            <a:ext cx="874394" cy="918210"/>
          </a:xfrm>
          <a:custGeom>
            <a:avLst/>
            <a:gdLst/>
            <a:ahLst/>
            <a:cxnLst/>
            <a:rect l="l" t="t" r="r" b="b"/>
            <a:pathLst>
              <a:path w="874395" h="918210">
                <a:moveTo>
                  <a:pt x="874013" y="459486"/>
                </a:moveTo>
                <a:lnTo>
                  <a:pt x="871457" y="409423"/>
                </a:lnTo>
                <a:lnTo>
                  <a:pt x="863962" y="360921"/>
                </a:lnTo>
                <a:lnTo>
                  <a:pt x="851794" y="314260"/>
                </a:lnTo>
                <a:lnTo>
                  <a:pt x="835216" y="269721"/>
                </a:lnTo>
                <a:lnTo>
                  <a:pt x="814493" y="227583"/>
                </a:lnTo>
                <a:lnTo>
                  <a:pt x="789889" y="188128"/>
                </a:lnTo>
                <a:lnTo>
                  <a:pt x="761668" y="151635"/>
                </a:lnTo>
                <a:lnTo>
                  <a:pt x="730094" y="118386"/>
                </a:lnTo>
                <a:lnTo>
                  <a:pt x="695431" y="88660"/>
                </a:lnTo>
                <a:lnTo>
                  <a:pt x="657944" y="62737"/>
                </a:lnTo>
                <a:lnTo>
                  <a:pt x="617897" y="40900"/>
                </a:lnTo>
                <a:lnTo>
                  <a:pt x="575553" y="23426"/>
                </a:lnTo>
                <a:lnTo>
                  <a:pt x="531178" y="10598"/>
                </a:lnTo>
                <a:lnTo>
                  <a:pt x="485035" y="2696"/>
                </a:lnTo>
                <a:lnTo>
                  <a:pt x="437388" y="0"/>
                </a:lnTo>
                <a:lnTo>
                  <a:pt x="389731" y="2696"/>
                </a:lnTo>
                <a:lnTo>
                  <a:pt x="343560" y="10598"/>
                </a:lnTo>
                <a:lnTo>
                  <a:pt x="299142" y="23426"/>
                </a:lnTo>
                <a:lnTo>
                  <a:pt x="256745" y="40900"/>
                </a:lnTo>
                <a:lnTo>
                  <a:pt x="216633" y="62738"/>
                </a:lnTo>
                <a:lnTo>
                  <a:pt x="179076" y="88660"/>
                </a:lnTo>
                <a:lnTo>
                  <a:pt x="144338" y="118386"/>
                </a:lnTo>
                <a:lnTo>
                  <a:pt x="112688" y="151635"/>
                </a:lnTo>
                <a:lnTo>
                  <a:pt x="84393" y="188128"/>
                </a:lnTo>
                <a:lnTo>
                  <a:pt x="59718" y="227583"/>
                </a:lnTo>
                <a:lnTo>
                  <a:pt x="38931" y="269721"/>
                </a:lnTo>
                <a:lnTo>
                  <a:pt x="22299" y="314260"/>
                </a:lnTo>
                <a:lnTo>
                  <a:pt x="10088" y="360921"/>
                </a:lnTo>
                <a:lnTo>
                  <a:pt x="2566" y="409423"/>
                </a:lnTo>
                <a:lnTo>
                  <a:pt x="0" y="459486"/>
                </a:lnTo>
                <a:lnTo>
                  <a:pt x="2566" y="509405"/>
                </a:lnTo>
                <a:lnTo>
                  <a:pt x="10088" y="557784"/>
                </a:lnTo>
                <a:lnTo>
                  <a:pt x="22299" y="604339"/>
                </a:lnTo>
                <a:lnTo>
                  <a:pt x="38931" y="648788"/>
                </a:lnTo>
                <a:lnTo>
                  <a:pt x="59718" y="690851"/>
                </a:lnTo>
                <a:lnTo>
                  <a:pt x="84393" y="730245"/>
                </a:lnTo>
                <a:lnTo>
                  <a:pt x="112688" y="766689"/>
                </a:lnTo>
                <a:lnTo>
                  <a:pt x="144338" y="799901"/>
                </a:lnTo>
                <a:lnTo>
                  <a:pt x="179076" y="829598"/>
                </a:lnTo>
                <a:lnTo>
                  <a:pt x="216633" y="855500"/>
                </a:lnTo>
                <a:lnTo>
                  <a:pt x="256745" y="877324"/>
                </a:lnTo>
                <a:lnTo>
                  <a:pt x="299142" y="894789"/>
                </a:lnTo>
                <a:lnTo>
                  <a:pt x="343560" y="907612"/>
                </a:lnTo>
                <a:lnTo>
                  <a:pt x="389731" y="915513"/>
                </a:lnTo>
                <a:lnTo>
                  <a:pt x="437388" y="918210"/>
                </a:lnTo>
                <a:lnTo>
                  <a:pt x="485035" y="915513"/>
                </a:lnTo>
                <a:lnTo>
                  <a:pt x="531178" y="907612"/>
                </a:lnTo>
                <a:lnTo>
                  <a:pt x="575553" y="894789"/>
                </a:lnTo>
                <a:lnTo>
                  <a:pt x="617897" y="877324"/>
                </a:lnTo>
                <a:lnTo>
                  <a:pt x="657944" y="855500"/>
                </a:lnTo>
                <a:lnTo>
                  <a:pt x="695431" y="829598"/>
                </a:lnTo>
                <a:lnTo>
                  <a:pt x="730094" y="799901"/>
                </a:lnTo>
                <a:lnTo>
                  <a:pt x="761668" y="766689"/>
                </a:lnTo>
                <a:lnTo>
                  <a:pt x="789889" y="730245"/>
                </a:lnTo>
                <a:lnTo>
                  <a:pt x="814493" y="690851"/>
                </a:lnTo>
                <a:lnTo>
                  <a:pt x="835216" y="648788"/>
                </a:lnTo>
                <a:lnTo>
                  <a:pt x="851794" y="604339"/>
                </a:lnTo>
                <a:lnTo>
                  <a:pt x="863962" y="557784"/>
                </a:lnTo>
                <a:lnTo>
                  <a:pt x="871457" y="509405"/>
                </a:lnTo>
                <a:lnTo>
                  <a:pt x="874013" y="4594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28607" y="4729734"/>
            <a:ext cx="874394" cy="918210"/>
          </a:xfrm>
          <a:custGeom>
            <a:avLst/>
            <a:gdLst/>
            <a:ahLst/>
            <a:cxnLst/>
            <a:rect l="l" t="t" r="r" b="b"/>
            <a:pathLst>
              <a:path w="874395" h="918210">
                <a:moveTo>
                  <a:pt x="437388" y="0"/>
                </a:moveTo>
                <a:lnTo>
                  <a:pt x="389731" y="2696"/>
                </a:lnTo>
                <a:lnTo>
                  <a:pt x="343560" y="10598"/>
                </a:lnTo>
                <a:lnTo>
                  <a:pt x="299142" y="23426"/>
                </a:lnTo>
                <a:lnTo>
                  <a:pt x="256745" y="40900"/>
                </a:lnTo>
                <a:lnTo>
                  <a:pt x="216633" y="62738"/>
                </a:lnTo>
                <a:lnTo>
                  <a:pt x="179076" y="88660"/>
                </a:lnTo>
                <a:lnTo>
                  <a:pt x="144338" y="118386"/>
                </a:lnTo>
                <a:lnTo>
                  <a:pt x="112688" y="151635"/>
                </a:lnTo>
                <a:lnTo>
                  <a:pt x="84393" y="188128"/>
                </a:lnTo>
                <a:lnTo>
                  <a:pt x="59718" y="227583"/>
                </a:lnTo>
                <a:lnTo>
                  <a:pt x="38931" y="269721"/>
                </a:lnTo>
                <a:lnTo>
                  <a:pt x="22299" y="314260"/>
                </a:lnTo>
                <a:lnTo>
                  <a:pt x="10088" y="360921"/>
                </a:lnTo>
                <a:lnTo>
                  <a:pt x="2566" y="409423"/>
                </a:lnTo>
                <a:lnTo>
                  <a:pt x="0" y="459486"/>
                </a:lnTo>
                <a:lnTo>
                  <a:pt x="2566" y="509405"/>
                </a:lnTo>
                <a:lnTo>
                  <a:pt x="10088" y="557784"/>
                </a:lnTo>
                <a:lnTo>
                  <a:pt x="22299" y="604339"/>
                </a:lnTo>
                <a:lnTo>
                  <a:pt x="38931" y="648788"/>
                </a:lnTo>
                <a:lnTo>
                  <a:pt x="59718" y="690851"/>
                </a:lnTo>
                <a:lnTo>
                  <a:pt x="84393" y="730245"/>
                </a:lnTo>
                <a:lnTo>
                  <a:pt x="112688" y="766689"/>
                </a:lnTo>
                <a:lnTo>
                  <a:pt x="144338" y="799901"/>
                </a:lnTo>
                <a:lnTo>
                  <a:pt x="179076" y="829598"/>
                </a:lnTo>
                <a:lnTo>
                  <a:pt x="216633" y="855500"/>
                </a:lnTo>
                <a:lnTo>
                  <a:pt x="256745" y="877324"/>
                </a:lnTo>
                <a:lnTo>
                  <a:pt x="299142" y="894789"/>
                </a:lnTo>
                <a:lnTo>
                  <a:pt x="343560" y="907612"/>
                </a:lnTo>
                <a:lnTo>
                  <a:pt x="389731" y="915513"/>
                </a:lnTo>
                <a:lnTo>
                  <a:pt x="437388" y="918210"/>
                </a:lnTo>
                <a:lnTo>
                  <a:pt x="485035" y="915513"/>
                </a:lnTo>
                <a:lnTo>
                  <a:pt x="531178" y="907612"/>
                </a:lnTo>
                <a:lnTo>
                  <a:pt x="575553" y="894789"/>
                </a:lnTo>
                <a:lnTo>
                  <a:pt x="617897" y="877324"/>
                </a:lnTo>
                <a:lnTo>
                  <a:pt x="657944" y="855500"/>
                </a:lnTo>
                <a:lnTo>
                  <a:pt x="695431" y="829598"/>
                </a:lnTo>
                <a:lnTo>
                  <a:pt x="730094" y="799901"/>
                </a:lnTo>
                <a:lnTo>
                  <a:pt x="761668" y="766689"/>
                </a:lnTo>
                <a:lnTo>
                  <a:pt x="789889" y="730245"/>
                </a:lnTo>
                <a:lnTo>
                  <a:pt x="814493" y="690851"/>
                </a:lnTo>
                <a:lnTo>
                  <a:pt x="835216" y="648788"/>
                </a:lnTo>
                <a:lnTo>
                  <a:pt x="851794" y="604339"/>
                </a:lnTo>
                <a:lnTo>
                  <a:pt x="863962" y="557784"/>
                </a:lnTo>
                <a:lnTo>
                  <a:pt x="871457" y="509405"/>
                </a:lnTo>
                <a:lnTo>
                  <a:pt x="874013" y="459486"/>
                </a:lnTo>
                <a:lnTo>
                  <a:pt x="871457" y="409423"/>
                </a:lnTo>
                <a:lnTo>
                  <a:pt x="863962" y="360921"/>
                </a:lnTo>
                <a:lnTo>
                  <a:pt x="851794" y="314260"/>
                </a:lnTo>
                <a:lnTo>
                  <a:pt x="835216" y="269721"/>
                </a:lnTo>
                <a:lnTo>
                  <a:pt x="814493" y="227583"/>
                </a:lnTo>
                <a:lnTo>
                  <a:pt x="789889" y="188128"/>
                </a:lnTo>
                <a:lnTo>
                  <a:pt x="761668" y="151635"/>
                </a:lnTo>
                <a:lnTo>
                  <a:pt x="730094" y="118386"/>
                </a:lnTo>
                <a:lnTo>
                  <a:pt x="695431" y="88660"/>
                </a:lnTo>
                <a:lnTo>
                  <a:pt x="657944" y="62737"/>
                </a:lnTo>
                <a:lnTo>
                  <a:pt x="617897" y="40900"/>
                </a:lnTo>
                <a:lnTo>
                  <a:pt x="575553" y="23426"/>
                </a:lnTo>
                <a:lnTo>
                  <a:pt x="531178" y="10598"/>
                </a:lnTo>
                <a:lnTo>
                  <a:pt x="485035" y="2696"/>
                </a:lnTo>
                <a:lnTo>
                  <a:pt x="437388" y="0"/>
                </a:lnTo>
                <a:close/>
              </a:path>
            </a:pathLst>
          </a:custGeom>
          <a:ln w="1399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053975" y="5747258"/>
            <a:ext cx="24384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200" i="1" spc="-204" dirty="0">
                <a:latin typeface="Arial"/>
                <a:cs typeface="Arial"/>
              </a:rPr>
              <a:t>p</a:t>
            </a:r>
            <a:r>
              <a:rPr sz="2100" spc="22" baseline="-17857" dirty="0">
                <a:latin typeface="Arial"/>
                <a:cs typeface="Arial"/>
              </a:rPr>
              <a:t>4</a:t>
            </a:r>
            <a:endParaRPr sz="2100" baseline="-17857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94824" y="4601413"/>
            <a:ext cx="143103" cy="1225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65995" y="3057905"/>
            <a:ext cx="1905" cy="1537335"/>
          </a:xfrm>
          <a:custGeom>
            <a:avLst/>
            <a:gdLst/>
            <a:ahLst/>
            <a:cxnLst/>
            <a:rect l="l" t="t" r="r" b="b"/>
            <a:pathLst>
              <a:path w="1905" h="1537335">
                <a:moveTo>
                  <a:pt x="0" y="0"/>
                </a:moveTo>
                <a:lnTo>
                  <a:pt x="1524" y="1536954"/>
                </a:lnTo>
              </a:path>
            </a:pathLst>
          </a:custGeom>
          <a:ln w="4023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202565" y="3294380"/>
            <a:ext cx="31305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750" spc="5" dirty="0">
                <a:latin typeface="Arial"/>
                <a:cs typeface="Arial"/>
              </a:rPr>
              <a:t>1:v</a:t>
            </a:r>
            <a:endParaRPr sz="17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78028" y="4697221"/>
            <a:ext cx="499109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750" spc="5" dirty="0">
                <a:latin typeface="Arial"/>
                <a:cs typeface="Arial"/>
              </a:rPr>
              <a:t>2:1:v</a:t>
            </a:r>
            <a:endParaRPr sz="17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27206" y="4697221"/>
            <a:ext cx="54927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750" spc="5" dirty="0">
                <a:latin typeface="Arial"/>
                <a:cs typeface="Arial"/>
              </a:rPr>
              <a:t>3:1:w</a:t>
            </a:r>
            <a:endParaRPr sz="17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892638" y="4251655"/>
            <a:ext cx="143103" cy="1484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50983" y="4351782"/>
            <a:ext cx="487680" cy="513080"/>
          </a:xfrm>
          <a:custGeom>
            <a:avLst/>
            <a:gdLst/>
            <a:ahLst/>
            <a:cxnLst/>
            <a:rect l="l" t="t" r="r" b="b"/>
            <a:pathLst>
              <a:path w="487679" h="513079">
                <a:moveTo>
                  <a:pt x="0" y="512825"/>
                </a:moveTo>
                <a:lnTo>
                  <a:pt x="487680" y="0"/>
                </a:lnTo>
              </a:path>
            </a:pathLst>
          </a:custGeom>
          <a:ln w="4023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32213" y="4898593"/>
            <a:ext cx="143103" cy="1484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02621" y="4325873"/>
            <a:ext cx="593725" cy="621030"/>
          </a:xfrm>
          <a:custGeom>
            <a:avLst/>
            <a:gdLst/>
            <a:ahLst/>
            <a:cxnLst/>
            <a:rect l="l" t="t" r="r" b="b"/>
            <a:pathLst>
              <a:path w="593725" h="621029">
                <a:moveTo>
                  <a:pt x="593598" y="0"/>
                </a:moveTo>
                <a:lnTo>
                  <a:pt x="0" y="621030"/>
                </a:lnTo>
              </a:path>
            </a:pathLst>
          </a:custGeom>
          <a:ln w="4023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569350" y="4319263"/>
            <a:ext cx="122110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720725" algn="l"/>
              </a:tabLst>
            </a:pPr>
            <a:r>
              <a:rPr sz="1750" spc="5" dirty="0">
                <a:latin typeface="Arial"/>
                <a:cs typeface="Arial"/>
              </a:rPr>
              <a:t>4:1:v	4:1:v</a:t>
            </a:r>
            <a:endParaRPr sz="175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269578" y="4251655"/>
            <a:ext cx="167487" cy="14843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68181" y="4351782"/>
            <a:ext cx="514350" cy="513080"/>
          </a:xfrm>
          <a:custGeom>
            <a:avLst/>
            <a:gdLst/>
            <a:ahLst/>
            <a:cxnLst/>
            <a:rect l="l" t="t" r="r" b="b"/>
            <a:pathLst>
              <a:path w="514350" h="513079">
                <a:moveTo>
                  <a:pt x="514350" y="512825"/>
                </a:moveTo>
                <a:lnTo>
                  <a:pt x="0" y="0"/>
                </a:lnTo>
              </a:path>
            </a:pathLst>
          </a:custGeom>
          <a:ln w="4023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55912" y="4898593"/>
            <a:ext cx="143103" cy="14843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35009" y="4325873"/>
            <a:ext cx="593725" cy="621030"/>
          </a:xfrm>
          <a:custGeom>
            <a:avLst/>
            <a:gdLst/>
            <a:ahLst/>
            <a:cxnLst/>
            <a:rect l="l" t="t" r="r" b="b"/>
            <a:pathLst>
              <a:path w="593725" h="621029">
                <a:moveTo>
                  <a:pt x="0" y="0"/>
                </a:moveTo>
                <a:lnTo>
                  <a:pt x="593598" y="621030"/>
                </a:lnTo>
              </a:path>
            </a:pathLst>
          </a:custGeom>
          <a:ln w="4023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673731" y="2266442"/>
            <a:ext cx="166052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200" i="1" spc="-95" dirty="0">
                <a:latin typeface="Arial"/>
                <a:cs typeface="Arial"/>
              </a:rPr>
              <a:t>p</a:t>
            </a:r>
            <a:r>
              <a:rPr sz="2100" spc="-142" baseline="-17857" dirty="0">
                <a:latin typeface="Arial"/>
                <a:cs typeface="Arial"/>
              </a:rPr>
              <a:t>1</a:t>
            </a:r>
            <a:r>
              <a:rPr sz="2100" spc="-240" baseline="-17857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(Commander)</a:t>
            </a:r>
            <a:endParaRPr sz="17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839847" y="3751580"/>
            <a:ext cx="24384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200" i="1" spc="-204" dirty="0">
                <a:latin typeface="Arial"/>
                <a:cs typeface="Arial"/>
              </a:rPr>
              <a:t>p</a:t>
            </a:r>
            <a:r>
              <a:rPr sz="2100" spc="22" baseline="-17857" dirty="0">
                <a:latin typeface="Arial"/>
                <a:cs typeface="Arial"/>
              </a:rPr>
              <a:t>2</a:t>
            </a:r>
            <a:endParaRPr sz="2100" baseline="-17857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606413" y="3751580"/>
            <a:ext cx="24511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200" i="1" spc="-195" dirty="0">
                <a:latin typeface="Arial"/>
                <a:cs typeface="Arial"/>
              </a:rPr>
              <a:t>p</a:t>
            </a:r>
            <a:r>
              <a:rPr sz="2100" spc="22" baseline="-17857" dirty="0">
                <a:latin typeface="Arial"/>
                <a:cs typeface="Arial"/>
              </a:rPr>
              <a:t>3</a:t>
            </a:r>
            <a:endParaRPr sz="2100" baseline="-17857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232283" y="3461765"/>
            <a:ext cx="878205" cy="918210"/>
          </a:xfrm>
          <a:custGeom>
            <a:avLst/>
            <a:gdLst/>
            <a:ahLst/>
            <a:cxnLst/>
            <a:rect l="l" t="t" r="r" b="b"/>
            <a:pathLst>
              <a:path w="878204" h="918210">
                <a:moveTo>
                  <a:pt x="877824" y="458723"/>
                </a:moveTo>
                <a:lnTo>
                  <a:pt x="875247" y="408804"/>
                </a:lnTo>
                <a:lnTo>
                  <a:pt x="867696" y="360425"/>
                </a:lnTo>
                <a:lnTo>
                  <a:pt x="855439" y="313870"/>
                </a:lnTo>
                <a:lnTo>
                  <a:pt x="838744" y="269421"/>
                </a:lnTo>
                <a:lnTo>
                  <a:pt x="817880" y="227358"/>
                </a:lnTo>
                <a:lnTo>
                  <a:pt x="793113" y="187964"/>
                </a:lnTo>
                <a:lnTo>
                  <a:pt x="764714" y="151520"/>
                </a:lnTo>
                <a:lnTo>
                  <a:pt x="732950" y="118308"/>
                </a:lnTo>
                <a:lnTo>
                  <a:pt x="698089" y="88611"/>
                </a:lnTo>
                <a:lnTo>
                  <a:pt x="660400" y="62709"/>
                </a:lnTo>
                <a:lnTo>
                  <a:pt x="620150" y="40885"/>
                </a:lnTo>
                <a:lnTo>
                  <a:pt x="577608" y="23420"/>
                </a:lnTo>
                <a:lnTo>
                  <a:pt x="533042" y="10597"/>
                </a:lnTo>
                <a:lnTo>
                  <a:pt x="486720" y="2696"/>
                </a:lnTo>
                <a:lnTo>
                  <a:pt x="438912" y="0"/>
                </a:lnTo>
                <a:lnTo>
                  <a:pt x="391103" y="2696"/>
                </a:lnTo>
                <a:lnTo>
                  <a:pt x="344781" y="10597"/>
                </a:lnTo>
                <a:lnTo>
                  <a:pt x="300215" y="23420"/>
                </a:lnTo>
                <a:lnTo>
                  <a:pt x="257673" y="40885"/>
                </a:lnTo>
                <a:lnTo>
                  <a:pt x="217424" y="62709"/>
                </a:lnTo>
                <a:lnTo>
                  <a:pt x="179734" y="88611"/>
                </a:lnTo>
                <a:lnTo>
                  <a:pt x="144873" y="118308"/>
                </a:lnTo>
                <a:lnTo>
                  <a:pt x="113109" y="151520"/>
                </a:lnTo>
                <a:lnTo>
                  <a:pt x="84710" y="187964"/>
                </a:lnTo>
                <a:lnTo>
                  <a:pt x="59943" y="227358"/>
                </a:lnTo>
                <a:lnTo>
                  <a:pt x="39079" y="269421"/>
                </a:lnTo>
                <a:lnTo>
                  <a:pt x="22384" y="313870"/>
                </a:lnTo>
                <a:lnTo>
                  <a:pt x="10127" y="360425"/>
                </a:lnTo>
                <a:lnTo>
                  <a:pt x="2576" y="408804"/>
                </a:lnTo>
                <a:lnTo>
                  <a:pt x="0" y="458723"/>
                </a:lnTo>
                <a:lnTo>
                  <a:pt x="2576" y="508786"/>
                </a:lnTo>
                <a:lnTo>
                  <a:pt x="10127" y="557288"/>
                </a:lnTo>
                <a:lnTo>
                  <a:pt x="22384" y="603949"/>
                </a:lnTo>
                <a:lnTo>
                  <a:pt x="39079" y="648488"/>
                </a:lnTo>
                <a:lnTo>
                  <a:pt x="59943" y="690625"/>
                </a:lnTo>
                <a:lnTo>
                  <a:pt x="84710" y="730081"/>
                </a:lnTo>
                <a:lnTo>
                  <a:pt x="113109" y="766574"/>
                </a:lnTo>
                <a:lnTo>
                  <a:pt x="144873" y="799823"/>
                </a:lnTo>
                <a:lnTo>
                  <a:pt x="179734" y="829549"/>
                </a:lnTo>
                <a:lnTo>
                  <a:pt x="217424" y="855471"/>
                </a:lnTo>
                <a:lnTo>
                  <a:pt x="257673" y="877309"/>
                </a:lnTo>
                <a:lnTo>
                  <a:pt x="300215" y="894783"/>
                </a:lnTo>
                <a:lnTo>
                  <a:pt x="344781" y="907611"/>
                </a:lnTo>
                <a:lnTo>
                  <a:pt x="391103" y="915513"/>
                </a:lnTo>
                <a:lnTo>
                  <a:pt x="438912" y="918210"/>
                </a:lnTo>
                <a:lnTo>
                  <a:pt x="486720" y="915513"/>
                </a:lnTo>
                <a:lnTo>
                  <a:pt x="533042" y="907611"/>
                </a:lnTo>
                <a:lnTo>
                  <a:pt x="577608" y="894783"/>
                </a:lnTo>
                <a:lnTo>
                  <a:pt x="620150" y="877309"/>
                </a:lnTo>
                <a:lnTo>
                  <a:pt x="660400" y="855471"/>
                </a:lnTo>
                <a:lnTo>
                  <a:pt x="698089" y="829549"/>
                </a:lnTo>
                <a:lnTo>
                  <a:pt x="732950" y="799823"/>
                </a:lnTo>
                <a:lnTo>
                  <a:pt x="764714" y="766574"/>
                </a:lnTo>
                <a:lnTo>
                  <a:pt x="793113" y="730081"/>
                </a:lnTo>
                <a:lnTo>
                  <a:pt x="817880" y="690625"/>
                </a:lnTo>
                <a:lnTo>
                  <a:pt x="838744" y="648488"/>
                </a:lnTo>
                <a:lnTo>
                  <a:pt x="855439" y="603949"/>
                </a:lnTo>
                <a:lnTo>
                  <a:pt x="867696" y="557288"/>
                </a:lnTo>
                <a:lnTo>
                  <a:pt x="875247" y="508786"/>
                </a:lnTo>
                <a:lnTo>
                  <a:pt x="877824" y="4587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32283" y="3461765"/>
            <a:ext cx="878205" cy="918210"/>
          </a:xfrm>
          <a:custGeom>
            <a:avLst/>
            <a:gdLst/>
            <a:ahLst/>
            <a:cxnLst/>
            <a:rect l="l" t="t" r="r" b="b"/>
            <a:pathLst>
              <a:path w="878204" h="918210">
                <a:moveTo>
                  <a:pt x="438912" y="0"/>
                </a:moveTo>
                <a:lnTo>
                  <a:pt x="391103" y="2696"/>
                </a:lnTo>
                <a:lnTo>
                  <a:pt x="344781" y="10597"/>
                </a:lnTo>
                <a:lnTo>
                  <a:pt x="300215" y="23420"/>
                </a:lnTo>
                <a:lnTo>
                  <a:pt x="257673" y="40885"/>
                </a:lnTo>
                <a:lnTo>
                  <a:pt x="217424" y="62709"/>
                </a:lnTo>
                <a:lnTo>
                  <a:pt x="179734" y="88611"/>
                </a:lnTo>
                <a:lnTo>
                  <a:pt x="144873" y="118308"/>
                </a:lnTo>
                <a:lnTo>
                  <a:pt x="113109" y="151520"/>
                </a:lnTo>
                <a:lnTo>
                  <a:pt x="84710" y="187964"/>
                </a:lnTo>
                <a:lnTo>
                  <a:pt x="59943" y="227358"/>
                </a:lnTo>
                <a:lnTo>
                  <a:pt x="39079" y="269421"/>
                </a:lnTo>
                <a:lnTo>
                  <a:pt x="22384" y="313870"/>
                </a:lnTo>
                <a:lnTo>
                  <a:pt x="10127" y="360425"/>
                </a:lnTo>
                <a:lnTo>
                  <a:pt x="2576" y="408804"/>
                </a:lnTo>
                <a:lnTo>
                  <a:pt x="0" y="458723"/>
                </a:lnTo>
                <a:lnTo>
                  <a:pt x="2576" y="508786"/>
                </a:lnTo>
                <a:lnTo>
                  <a:pt x="10127" y="557288"/>
                </a:lnTo>
                <a:lnTo>
                  <a:pt x="22384" y="603949"/>
                </a:lnTo>
                <a:lnTo>
                  <a:pt x="39079" y="648488"/>
                </a:lnTo>
                <a:lnTo>
                  <a:pt x="59944" y="690626"/>
                </a:lnTo>
                <a:lnTo>
                  <a:pt x="84710" y="730081"/>
                </a:lnTo>
                <a:lnTo>
                  <a:pt x="113109" y="766574"/>
                </a:lnTo>
                <a:lnTo>
                  <a:pt x="144873" y="799823"/>
                </a:lnTo>
                <a:lnTo>
                  <a:pt x="179734" y="829549"/>
                </a:lnTo>
                <a:lnTo>
                  <a:pt x="217424" y="855471"/>
                </a:lnTo>
                <a:lnTo>
                  <a:pt x="257673" y="877309"/>
                </a:lnTo>
                <a:lnTo>
                  <a:pt x="300215" y="894783"/>
                </a:lnTo>
                <a:lnTo>
                  <a:pt x="344781" y="907611"/>
                </a:lnTo>
                <a:lnTo>
                  <a:pt x="391103" y="915513"/>
                </a:lnTo>
                <a:lnTo>
                  <a:pt x="438912" y="918210"/>
                </a:lnTo>
                <a:lnTo>
                  <a:pt x="486720" y="915513"/>
                </a:lnTo>
                <a:lnTo>
                  <a:pt x="533042" y="907611"/>
                </a:lnTo>
                <a:lnTo>
                  <a:pt x="577608" y="894783"/>
                </a:lnTo>
                <a:lnTo>
                  <a:pt x="620150" y="877309"/>
                </a:lnTo>
                <a:lnTo>
                  <a:pt x="660400" y="855471"/>
                </a:lnTo>
                <a:lnTo>
                  <a:pt x="698089" y="829549"/>
                </a:lnTo>
                <a:lnTo>
                  <a:pt x="732950" y="799823"/>
                </a:lnTo>
                <a:lnTo>
                  <a:pt x="764714" y="766574"/>
                </a:lnTo>
                <a:lnTo>
                  <a:pt x="793113" y="730081"/>
                </a:lnTo>
                <a:lnTo>
                  <a:pt x="817880" y="690625"/>
                </a:lnTo>
                <a:lnTo>
                  <a:pt x="838744" y="648488"/>
                </a:lnTo>
                <a:lnTo>
                  <a:pt x="855439" y="603949"/>
                </a:lnTo>
                <a:lnTo>
                  <a:pt x="867696" y="557288"/>
                </a:lnTo>
                <a:lnTo>
                  <a:pt x="875247" y="508786"/>
                </a:lnTo>
                <a:lnTo>
                  <a:pt x="877824" y="458723"/>
                </a:lnTo>
                <a:lnTo>
                  <a:pt x="875247" y="408804"/>
                </a:lnTo>
                <a:lnTo>
                  <a:pt x="867696" y="360425"/>
                </a:lnTo>
                <a:lnTo>
                  <a:pt x="855439" y="313870"/>
                </a:lnTo>
                <a:lnTo>
                  <a:pt x="838744" y="269421"/>
                </a:lnTo>
                <a:lnTo>
                  <a:pt x="817880" y="227358"/>
                </a:lnTo>
                <a:lnTo>
                  <a:pt x="793113" y="187964"/>
                </a:lnTo>
                <a:lnTo>
                  <a:pt x="764714" y="151520"/>
                </a:lnTo>
                <a:lnTo>
                  <a:pt x="732950" y="118308"/>
                </a:lnTo>
                <a:lnTo>
                  <a:pt x="698089" y="88611"/>
                </a:lnTo>
                <a:lnTo>
                  <a:pt x="660400" y="62709"/>
                </a:lnTo>
                <a:lnTo>
                  <a:pt x="620150" y="40885"/>
                </a:lnTo>
                <a:lnTo>
                  <a:pt x="577608" y="23420"/>
                </a:lnTo>
                <a:lnTo>
                  <a:pt x="533042" y="10597"/>
                </a:lnTo>
                <a:lnTo>
                  <a:pt x="486720" y="2696"/>
                </a:lnTo>
                <a:lnTo>
                  <a:pt x="438912" y="0"/>
                </a:lnTo>
                <a:close/>
              </a:path>
            </a:pathLst>
          </a:custGeom>
          <a:ln w="1399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577719" y="3461765"/>
            <a:ext cx="876300" cy="918210"/>
          </a:xfrm>
          <a:custGeom>
            <a:avLst/>
            <a:gdLst/>
            <a:ahLst/>
            <a:cxnLst/>
            <a:rect l="l" t="t" r="r" b="b"/>
            <a:pathLst>
              <a:path w="876300" h="918210">
                <a:moveTo>
                  <a:pt x="876300" y="458723"/>
                </a:moveTo>
                <a:lnTo>
                  <a:pt x="873733" y="408804"/>
                </a:lnTo>
                <a:lnTo>
                  <a:pt x="866209" y="360425"/>
                </a:lnTo>
                <a:lnTo>
                  <a:pt x="853994" y="313870"/>
                </a:lnTo>
                <a:lnTo>
                  <a:pt x="837354" y="269421"/>
                </a:lnTo>
                <a:lnTo>
                  <a:pt x="816553" y="227358"/>
                </a:lnTo>
                <a:lnTo>
                  <a:pt x="791858" y="187964"/>
                </a:lnTo>
                <a:lnTo>
                  <a:pt x="763533" y="151520"/>
                </a:lnTo>
                <a:lnTo>
                  <a:pt x="731845" y="118308"/>
                </a:lnTo>
                <a:lnTo>
                  <a:pt x="697059" y="88611"/>
                </a:lnTo>
                <a:lnTo>
                  <a:pt x="659440" y="62709"/>
                </a:lnTo>
                <a:lnTo>
                  <a:pt x="619254" y="40885"/>
                </a:lnTo>
                <a:lnTo>
                  <a:pt x="576766" y="23420"/>
                </a:lnTo>
                <a:lnTo>
                  <a:pt x="532243" y="10597"/>
                </a:lnTo>
                <a:lnTo>
                  <a:pt x="485949" y="2696"/>
                </a:lnTo>
                <a:lnTo>
                  <a:pt x="438150" y="0"/>
                </a:lnTo>
                <a:lnTo>
                  <a:pt x="390350" y="2696"/>
                </a:lnTo>
                <a:lnTo>
                  <a:pt x="344056" y="10597"/>
                </a:lnTo>
                <a:lnTo>
                  <a:pt x="299533" y="23420"/>
                </a:lnTo>
                <a:lnTo>
                  <a:pt x="257045" y="40885"/>
                </a:lnTo>
                <a:lnTo>
                  <a:pt x="216859" y="62709"/>
                </a:lnTo>
                <a:lnTo>
                  <a:pt x="179240" y="88611"/>
                </a:lnTo>
                <a:lnTo>
                  <a:pt x="144454" y="118308"/>
                </a:lnTo>
                <a:lnTo>
                  <a:pt x="112766" y="151520"/>
                </a:lnTo>
                <a:lnTo>
                  <a:pt x="84441" y="187964"/>
                </a:lnTo>
                <a:lnTo>
                  <a:pt x="59746" y="227358"/>
                </a:lnTo>
                <a:lnTo>
                  <a:pt x="38945" y="269421"/>
                </a:lnTo>
                <a:lnTo>
                  <a:pt x="22305" y="313870"/>
                </a:lnTo>
                <a:lnTo>
                  <a:pt x="10090" y="360425"/>
                </a:lnTo>
                <a:lnTo>
                  <a:pt x="2566" y="408804"/>
                </a:lnTo>
                <a:lnTo>
                  <a:pt x="0" y="458723"/>
                </a:lnTo>
                <a:lnTo>
                  <a:pt x="2566" y="508786"/>
                </a:lnTo>
                <a:lnTo>
                  <a:pt x="10090" y="557288"/>
                </a:lnTo>
                <a:lnTo>
                  <a:pt x="22305" y="603949"/>
                </a:lnTo>
                <a:lnTo>
                  <a:pt x="38945" y="648488"/>
                </a:lnTo>
                <a:lnTo>
                  <a:pt x="59746" y="690626"/>
                </a:lnTo>
                <a:lnTo>
                  <a:pt x="84441" y="730081"/>
                </a:lnTo>
                <a:lnTo>
                  <a:pt x="112766" y="766574"/>
                </a:lnTo>
                <a:lnTo>
                  <a:pt x="144454" y="799823"/>
                </a:lnTo>
                <a:lnTo>
                  <a:pt x="179240" y="829549"/>
                </a:lnTo>
                <a:lnTo>
                  <a:pt x="216859" y="855471"/>
                </a:lnTo>
                <a:lnTo>
                  <a:pt x="257045" y="877309"/>
                </a:lnTo>
                <a:lnTo>
                  <a:pt x="299533" y="894783"/>
                </a:lnTo>
                <a:lnTo>
                  <a:pt x="344056" y="907611"/>
                </a:lnTo>
                <a:lnTo>
                  <a:pt x="390350" y="915513"/>
                </a:lnTo>
                <a:lnTo>
                  <a:pt x="438150" y="918210"/>
                </a:lnTo>
                <a:lnTo>
                  <a:pt x="485949" y="915513"/>
                </a:lnTo>
                <a:lnTo>
                  <a:pt x="532243" y="907611"/>
                </a:lnTo>
                <a:lnTo>
                  <a:pt x="576766" y="894783"/>
                </a:lnTo>
                <a:lnTo>
                  <a:pt x="619254" y="877309"/>
                </a:lnTo>
                <a:lnTo>
                  <a:pt x="659440" y="855471"/>
                </a:lnTo>
                <a:lnTo>
                  <a:pt x="697059" y="829549"/>
                </a:lnTo>
                <a:lnTo>
                  <a:pt x="731845" y="799823"/>
                </a:lnTo>
                <a:lnTo>
                  <a:pt x="763533" y="766574"/>
                </a:lnTo>
                <a:lnTo>
                  <a:pt x="791858" y="730081"/>
                </a:lnTo>
                <a:lnTo>
                  <a:pt x="816553" y="690625"/>
                </a:lnTo>
                <a:lnTo>
                  <a:pt x="837354" y="648488"/>
                </a:lnTo>
                <a:lnTo>
                  <a:pt x="853994" y="603949"/>
                </a:lnTo>
                <a:lnTo>
                  <a:pt x="866209" y="557288"/>
                </a:lnTo>
                <a:lnTo>
                  <a:pt x="873733" y="508786"/>
                </a:lnTo>
                <a:lnTo>
                  <a:pt x="876300" y="4587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577719" y="3461765"/>
            <a:ext cx="876300" cy="918210"/>
          </a:xfrm>
          <a:custGeom>
            <a:avLst/>
            <a:gdLst/>
            <a:ahLst/>
            <a:cxnLst/>
            <a:rect l="l" t="t" r="r" b="b"/>
            <a:pathLst>
              <a:path w="876300" h="918210">
                <a:moveTo>
                  <a:pt x="438150" y="0"/>
                </a:moveTo>
                <a:lnTo>
                  <a:pt x="390350" y="2696"/>
                </a:lnTo>
                <a:lnTo>
                  <a:pt x="344056" y="10597"/>
                </a:lnTo>
                <a:lnTo>
                  <a:pt x="299533" y="23420"/>
                </a:lnTo>
                <a:lnTo>
                  <a:pt x="257045" y="40885"/>
                </a:lnTo>
                <a:lnTo>
                  <a:pt x="216859" y="62709"/>
                </a:lnTo>
                <a:lnTo>
                  <a:pt x="179240" y="88611"/>
                </a:lnTo>
                <a:lnTo>
                  <a:pt x="144454" y="118308"/>
                </a:lnTo>
                <a:lnTo>
                  <a:pt x="112766" y="151520"/>
                </a:lnTo>
                <a:lnTo>
                  <a:pt x="84441" y="187964"/>
                </a:lnTo>
                <a:lnTo>
                  <a:pt x="59746" y="227358"/>
                </a:lnTo>
                <a:lnTo>
                  <a:pt x="38945" y="269421"/>
                </a:lnTo>
                <a:lnTo>
                  <a:pt x="22305" y="313870"/>
                </a:lnTo>
                <a:lnTo>
                  <a:pt x="10090" y="360425"/>
                </a:lnTo>
                <a:lnTo>
                  <a:pt x="2566" y="408804"/>
                </a:lnTo>
                <a:lnTo>
                  <a:pt x="0" y="458723"/>
                </a:lnTo>
                <a:lnTo>
                  <a:pt x="2566" y="508786"/>
                </a:lnTo>
                <a:lnTo>
                  <a:pt x="10090" y="557288"/>
                </a:lnTo>
                <a:lnTo>
                  <a:pt x="22305" y="603949"/>
                </a:lnTo>
                <a:lnTo>
                  <a:pt x="38945" y="648488"/>
                </a:lnTo>
                <a:lnTo>
                  <a:pt x="59746" y="690626"/>
                </a:lnTo>
                <a:lnTo>
                  <a:pt x="84441" y="730081"/>
                </a:lnTo>
                <a:lnTo>
                  <a:pt x="112766" y="766574"/>
                </a:lnTo>
                <a:lnTo>
                  <a:pt x="144454" y="799823"/>
                </a:lnTo>
                <a:lnTo>
                  <a:pt x="179240" y="829549"/>
                </a:lnTo>
                <a:lnTo>
                  <a:pt x="216859" y="855471"/>
                </a:lnTo>
                <a:lnTo>
                  <a:pt x="257045" y="877309"/>
                </a:lnTo>
                <a:lnTo>
                  <a:pt x="299533" y="894783"/>
                </a:lnTo>
                <a:lnTo>
                  <a:pt x="344056" y="907611"/>
                </a:lnTo>
                <a:lnTo>
                  <a:pt x="390350" y="915513"/>
                </a:lnTo>
                <a:lnTo>
                  <a:pt x="438150" y="918210"/>
                </a:lnTo>
                <a:lnTo>
                  <a:pt x="485949" y="915513"/>
                </a:lnTo>
                <a:lnTo>
                  <a:pt x="532243" y="907611"/>
                </a:lnTo>
                <a:lnTo>
                  <a:pt x="576766" y="894783"/>
                </a:lnTo>
                <a:lnTo>
                  <a:pt x="619254" y="877309"/>
                </a:lnTo>
                <a:lnTo>
                  <a:pt x="659440" y="855471"/>
                </a:lnTo>
                <a:lnTo>
                  <a:pt x="697059" y="829549"/>
                </a:lnTo>
                <a:lnTo>
                  <a:pt x="731845" y="799823"/>
                </a:lnTo>
                <a:lnTo>
                  <a:pt x="763533" y="766574"/>
                </a:lnTo>
                <a:lnTo>
                  <a:pt x="791858" y="730081"/>
                </a:lnTo>
                <a:lnTo>
                  <a:pt x="816553" y="690625"/>
                </a:lnTo>
                <a:lnTo>
                  <a:pt x="837354" y="648488"/>
                </a:lnTo>
                <a:lnTo>
                  <a:pt x="853994" y="603949"/>
                </a:lnTo>
                <a:lnTo>
                  <a:pt x="866209" y="557288"/>
                </a:lnTo>
                <a:lnTo>
                  <a:pt x="873733" y="508786"/>
                </a:lnTo>
                <a:lnTo>
                  <a:pt x="876300" y="458723"/>
                </a:lnTo>
                <a:lnTo>
                  <a:pt x="873733" y="408804"/>
                </a:lnTo>
                <a:lnTo>
                  <a:pt x="866209" y="360425"/>
                </a:lnTo>
                <a:lnTo>
                  <a:pt x="853994" y="313870"/>
                </a:lnTo>
                <a:lnTo>
                  <a:pt x="837354" y="269421"/>
                </a:lnTo>
                <a:lnTo>
                  <a:pt x="816553" y="227358"/>
                </a:lnTo>
                <a:lnTo>
                  <a:pt x="791858" y="187964"/>
                </a:lnTo>
                <a:lnTo>
                  <a:pt x="763533" y="151520"/>
                </a:lnTo>
                <a:lnTo>
                  <a:pt x="731845" y="118308"/>
                </a:lnTo>
                <a:lnTo>
                  <a:pt x="697059" y="88611"/>
                </a:lnTo>
                <a:lnTo>
                  <a:pt x="659440" y="62709"/>
                </a:lnTo>
                <a:lnTo>
                  <a:pt x="619254" y="40885"/>
                </a:lnTo>
                <a:lnTo>
                  <a:pt x="576766" y="23420"/>
                </a:lnTo>
                <a:lnTo>
                  <a:pt x="532243" y="10597"/>
                </a:lnTo>
                <a:lnTo>
                  <a:pt x="485949" y="2696"/>
                </a:lnTo>
                <a:lnTo>
                  <a:pt x="438150" y="0"/>
                </a:lnTo>
                <a:close/>
              </a:path>
            </a:pathLst>
          </a:custGeom>
          <a:ln w="1399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60451" y="3467557"/>
            <a:ext cx="141579" cy="1491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057529" y="3003042"/>
            <a:ext cx="490220" cy="513080"/>
          </a:xfrm>
          <a:custGeom>
            <a:avLst/>
            <a:gdLst/>
            <a:ahLst/>
            <a:cxnLst/>
            <a:rect l="l" t="t" r="r" b="b"/>
            <a:pathLst>
              <a:path w="490220" h="513079">
                <a:moveTo>
                  <a:pt x="489966" y="0"/>
                </a:moveTo>
                <a:lnTo>
                  <a:pt x="0" y="512826"/>
                </a:lnTo>
              </a:path>
            </a:pathLst>
          </a:custGeom>
          <a:ln w="4023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583498" y="3467557"/>
            <a:ext cx="143865" cy="1491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140331" y="3003042"/>
            <a:ext cx="490220" cy="513080"/>
          </a:xfrm>
          <a:custGeom>
            <a:avLst/>
            <a:gdLst/>
            <a:ahLst/>
            <a:cxnLst/>
            <a:rect l="l" t="t" r="r" b="b"/>
            <a:pathLst>
              <a:path w="490220" h="513079">
                <a:moveTo>
                  <a:pt x="0" y="0"/>
                </a:moveTo>
                <a:lnTo>
                  <a:pt x="489966" y="512826"/>
                </a:lnTo>
              </a:path>
            </a:pathLst>
          </a:custGeom>
          <a:ln w="4023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429587" y="3710635"/>
            <a:ext cx="143865" cy="14919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10107" y="3784853"/>
            <a:ext cx="1339850" cy="2540"/>
          </a:xfrm>
          <a:custGeom>
            <a:avLst/>
            <a:gdLst/>
            <a:ahLst/>
            <a:cxnLst/>
            <a:rect l="l" t="t" r="r" b="b"/>
            <a:pathLst>
              <a:path w="1339850" h="2539">
                <a:moveTo>
                  <a:pt x="0" y="0"/>
                </a:moveTo>
                <a:lnTo>
                  <a:pt x="1339596" y="2285"/>
                </a:lnTo>
              </a:path>
            </a:pathLst>
          </a:custGeom>
          <a:ln w="4023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14375" y="4034485"/>
            <a:ext cx="143865" cy="14843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238124" y="4108703"/>
            <a:ext cx="1339850" cy="1905"/>
          </a:xfrm>
          <a:custGeom>
            <a:avLst/>
            <a:gdLst/>
            <a:ahLst/>
            <a:cxnLst/>
            <a:rect l="l" t="t" r="r" b="b"/>
            <a:pathLst>
              <a:path w="1339850" h="1904">
                <a:moveTo>
                  <a:pt x="1339596" y="0"/>
                </a:moveTo>
                <a:lnTo>
                  <a:pt x="0" y="1524"/>
                </a:lnTo>
              </a:path>
            </a:pathLst>
          </a:custGeom>
          <a:ln w="4023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8410073" y="3077972"/>
            <a:ext cx="36258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750" spc="5" dirty="0">
                <a:latin typeface="Arial"/>
                <a:cs typeface="Arial"/>
              </a:rPr>
              <a:t>1:w</a:t>
            </a:r>
            <a:endParaRPr sz="17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961508" y="3077972"/>
            <a:ext cx="819785" cy="7245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750" spc="5" dirty="0">
                <a:latin typeface="Arial"/>
                <a:cs typeface="Arial"/>
              </a:rPr>
              <a:t>1:u</a:t>
            </a:r>
            <a:endParaRPr sz="1750">
              <a:latin typeface="Arial"/>
              <a:cs typeface="Arial"/>
            </a:endParaRPr>
          </a:p>
          <a:p>
            <a:pPr marL="307340">
              <a:lnSpc>
                <a:spcPct val="100000"/>
              </a:lnSpc>
              <a:spcBef>
                <a:spcPts val="1285"/>
              </a:spcBef>
            </a:pPr>
            <a:r>
              <a:rPr sz="1750" spc="5" dirty="0">
                <a:latin typeface="Arial"/>
                <a:cs typeface="Arial"/>
              </a:rPr>
              <a:t>2:1:u</a:t>
            </a:r>
            <a:endParaRPr sz="17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923148" y="3831602"/>
            <a:ext cx="54927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750" spc="5" dirty="0">
                <a:latin typeface="Arial"/>
                <a:cs typeface="Arial"/>
              </a:rPr>
              <a:t>3:1:w</a:t>
            </a:r>
            <a:endParaRPr sz="175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392048" y="4757928"/>
            <a:ext cx="876300" cy="916940"/>
          </a:xfrm>
          <a:custGeom>
            <a:avLst/>
            <a:gdLst/>
            <a:ahLst/>
            <a:cxnLst/>
            <a:rect l="l" t="t" r="r" b="b"/>
            <a:pathLst>
              <a:path w="876300" h="916939">
                <a:moveTo>
                  <a:pt x="876300" y="457962"/>
                </a:moveTo>
                <a:lnTo>
                  <a:pt x="873723" y="408051"/>
                </a:lnTo>
                <a:lnTo>
                  <a:pt x="866174" y="359700"/>
                </a:lnTo>
                <a:lnTo>
                  <a:pt x="853921" y="313188"/>
                </a:lnTo>
                <a:lnTo>
                  <a:pt x="837235" y="268792"/>
                </a:lnTo>
                <a:lnTo>
                  <a:pt x="816384" y="226793"/>
                </a:lnTo>
                <a:lnTo>
                  <a:pt x="791638" y="187470"/>
                </a:lnTo>
                <a:lnTo>
                  <a:pt x="763268" y="151101"/>
                </a:lnTo>
                <a:lnTo>
                  <a:pt x="731542" y="117965"/>
                </a:lnTo>
                <a:lnTo>
                  <a:pt x="696730" y="88343"/>
                </a:lnTo>
                <a:lnTo>
                  <a:pt x="659101" y="62512"/>
                </a:lnTo>
                <a:lnTo>
                  <a:pt x="618926" y="40751"/>
                </a:lnTo>
                <a:lnTo>
                  <a:pt x="576474" y="23341"/>
                </a:lnTo>
                <a:lnTo>
                  <a:pt x="532014" y="10560"/>
                </a:lnTo>
                <a:lnTo>
                  <a:pt x="485816" y="2686"/>
                </a:lnTo>
                <a:lnTo>
                  <a:pt x="438150" y="0"/>
                </a:lnTo>
                <a:lnTo>
                  <a:pt x="390350" y="2686"/>
                </a:lnTo>
                <a:lnTo>
                  <a:pt x="344056" y="10560"/>
                </a:lnTo>
                <a:lnTo>
                  <a:pt x="299533" y="23341"/>
                </a:lnTo>
                <a:lnTo>
                  <a:pt x="257045" y="40751"/>
                </a:lnTo>
                <a:lnTo>
                  <a:pt x="216859" y="62512"/>
                </a:lnTo>
                <a:lnTo>
                  <a:pt x="179240" y="88343"/>
                </a:lnTo>
                <a:lnTo>
                  <a:pt x="144454" y="117965"/>
                </a:lnTo>
                <a:lnTo>
                  <a:pt x="112766" y="151101"/>
                </a:lnTo>
                <a:lnTo>
                  <a:pt x="84441" y="187470"/>
                </a:lnTo>
                <a:lnTo>
                  <a:pt x="59746" y="226793"/>
                </a:lnTo>
                <a:lnTo>
                  <a:pt x="38945" y="268792"/>
                </a:lnTo>
                <a:lnTo>
                  <a:pt x="22305" y="313188"/>
                </a:lnTo>
                <a:lnTo>
                  <a:pt x="10090" y="359700"/>
                </a:lnTo>
                <a:lnTo>
                  <a:pt x="2566" y="408051"/>
                </a:lnTo>
                <a:lnTo>
                  <a:pt x="0" y="457962"/>
                </a:lnTo>
                <a:lnTo>
                  <a:pt x="2566" y="507881"/>
                </a:lnTo>
                <a:lnTo>
                  <a:pt x="10090" y="556260"/>
                </a:lnTo>
                <a:lnTo>
                  <a:pt x="22305" y="602815"/>
                </a:lnTo>
                <a:lnTo>
                  <a:pt x="38945" y="647264"/>
                </a:lnTo>
                <a:lnTo>
                  <a:pt x="59746" y="689327"/>
                </a:lnTo>
                <a:lnTo>
                  <a:pt x="84441" y="728721"/>
                </a:lnTo>
                <a:lnTo>
                  <a:pt x="112766" y="765165"/>
                </a:lnTo>
                <a:lnTo>
                  <a:pt x="144454" y="798377"/>
                </a:lnTo>
                <a:lnTo>
                  <a:pt x="179240" y="828074"/>
                </a:lnTo>
                <a:lnTo>
                  <a:pt x="216859" y="853976"/>
                </a:lnTo>
                <a:lnTo>
                  <a:pt x="257045" y="875800"/>
                </a:lnTo>
                <a:lnTo>
                  <a:pt x="299533" y="893265"/>
                </a:lnTo>
                <a:lnTo>
                  <a:pt x="344056" y="906088"/>
                </a:lnTo>
                <a:lnTo>
                  <a:pt x="390350" y="913989"/>
                </a:lnTo>
                <a:lnTo>
                  <a:pt x="438150" y="916686"/>
                </a:lnTo>
                <a:lnTo>
                  <a:pt x="485816" y="913989"/>
                </a:lnTo>
                <a:lnTo>
                  <a:pt x="532014" y="906088"/>
                </a:lnTo>
                <a:lnTo>
                  <a:pt x="576474" y="893265"/>
                </a:lnTo>
                <a:lnTo>
                  <a:pt x="618926" y="875800"/>
                </a:lnTo>
                <a:lnTo>
                  <a:pt x="659101" y="853976"/>
                </a:lnTo>
                <a:lnTo>
                  <a:pt x="696730" y="828074"/>
                </a:lnTo>
                <a:lnTo>
                  <a:pt x="731542" y="798377"/>
                </a:lnTo>
                <a:lnTo>
                  <a:pt x="763268" y="765165"/>
                </a:lnTo>
                <a:lnTo>
                  <a:pt x="791638" y="728721"/>
                </a:lnTo>
                <a:lnTo>
                  <a:pt x="816384" y="689327"/>
                </a:lnTo>
                <a:lnTo>
                  <a:pt x="837235" y="647264"/>
                </a:lnTo>
                <a:lnTo>
                  <a:pt x="853921" y="602815"/>
                </a:lnTo>
                <a:lnTo>
                  <a:pt x="866174" y="556260"/>
                </a:lnTo>
                <a:lnTo>
                  <a:pt x="873723" y="507881"/>
                </a:lnTo>
                <a:lnTo>
                  <a:pt x="876300" y="4579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392048" y="4757928"/>
            <a:ext cx="876300" cy="916940"/>
          </a:xfrm>
          <a:custGeom>
            <a:avLst/>
            <a:gdLst/>
            <a:ahLst/>
            <a:cxnLst/>
            <a:rect l="l" t="t" r="r" b="b"/>
            <a:pathLst>
              <a:path w="876300" h="916939">
                <a:moveTo>
                  <a:pt x="438150" y="0"/>
                </a:moveTo>
                <a:lnTo>
                  <a:pt x="390350" y="2686"/>
                </a:lnTo>
                <a:lnTo>
                  <a:pt x="344056" y="10560"/>
                </a:lnTo>
                <a:lnTo>
                  <a:pt x="299533" y="23341"/>
                </a:lnTo>
                <a:lnTo>
                  <a:pt x="257045" y="40751"/>
                </a:lnTo>
                <a:lnTo>
                  <a:pt x="216859" y="62512"/>
                </a:lnTo>
                <a:lnTo>
                  <a:pt x="179240" y="88343"/>
                </a:lnTo>
                <a:lnTo>
                  <a:pt x="144454" y="117965"/>
                </a:lnTo>
                <a:lnTo>
                  <a:pt x="112766" y="151101"/>
                </a:lnTo>
                <a:lnTo>
                  <a:pt x="84441" y="187470"/>
                </a:lnTo>
                <a:lnTo>
                  <a:pt x="59746" y="226793"/>
                </a:lnTo>
                <a:lnTo>
                  <a:pt x="38945" y="268792"/>
                </a:lnTo>
                <a:lnTo>
                  <a:pt x="22305" y="313188"/>
                </a:lnTo>
                <a:lnTo>
                  <a:pt x="10090" y="359700"/>
                </a:lnTo>
                <a:lnTo>
                  <a:pt x="2566" y="408051"/>
                </a:lnTo>
                <a:lnTo>
                  <a:pt x="0" y="457962"/>
                </a:lnTo>
                <a:lnTo>
                  <a:pt x="2566" y="507881"/>
                </a:lnTo>
                <a:lnTo>
                  <a:pt x="10090" y="556260"/>
                </a:lnTo>
                <a:lnTo>
                  <a:pt x="22305" y="602815"/>
                </a:lnTo>
                <a:lnTo>
                  <a:pt x="38945" y="647264"/>
                </a:lnTo>
                <a:lnTo>
                  <a:pt x="59746" y="689327"/>
                </a:lnTo>
                <a:lnTo>
                  <a:pt x="84441" y="728721"/>
                </a:lnTo>
                <a:lnTo>
                  <a:pt x="112766" y="765165"/>
                </a:lnTo>
                <a:lnTo>
                  <a:pt x="144454" y="798377"/>
                </a:lnTo>
                <a:lnTo>
                  <a:pt x="179240" y="828074"/>
                </a:lnTo>
                <a:lnTo>
                  <a:pt x="216859" y="853976"/>
                </a:lnTo>
                <a:lnTo>
                  <a:pt x="257045" y="875800"/>
                </a:lnTo>
                <a:lnTo>
                  <a:pt x="299533" y="893265"/>
                </a:lnTo>
                <a:lnTo>
                  <a:pt x="344056" y="906088"/>
                </a:lnTo>
                <a:lnTo>
                  <a:pt x="390350" y="913989"/>
                </a:lnTo>
                <a:lnTo>
                  <a:pt x="438150" y="916686"/>
                </a:lnTo>
                <a:lnTo>
                  <a:pt x="485816" y="913989"/>
                </a:lnTo>
                <a:lnTo>
                  <a:pt x="532014" y="906088"/>
                </a:lnTo>
                <a:lnTo>
                  <a:pt x="576474" y="893265"/>
                </a:lnTo>
                <a:lnTo>
                  <a:pt x="618926" y="875800"/>
                </a:lnTo>
                <a:lnTo>
                  <a:pt x="659101" y="853976"/>
                </a:lnTo>
                <a:lnTo>
                  <a:pt x="696730" y="828074"/>
                </a:lnTo>
                <a:lnTo>
                  <a:pt x="731542" y="798377"/>
                </a:lnTo>
                <a:lnTo>
                  <a:pt x="763268" y="765165"/>
                </a:lnTo>
                <a:lnTo>
                  <a:pt x="791638" y="728721"/>
                </a:lnTo>
                <a:lnTo>
                  <a:pt x="816384" y="689327"/>
                </a:lnTo>
                <a:lnTo>
                  <a:pt x="837235" y="647264"/>
                </a:lnTo>
                <a:lnTo>
                  <a:pt x="853921" y="602815"/>
                </a:lnTo>
                <a:lnTo>
                  <a:pt x="866174" y="556260"/>
                </a:lnTo>
                <a:lnTo>
                  <a:pt x="873723" y="507881"/>
                </a:lnTo>
                <a:lnTo>
                  <a:pt x="876300" y="457962"/>
                </a:lnTo>
                <a:lnTo>
                  <a:pt x="873723" y="408051"/>
                </a:lnTo>
                <a:lnTo>
                  <a:pt x="866174" y="359700"/>
                </a:lnTo>
                <a:lnTo>
                  <a:pt x="853921" y="313188"/>
                </a:lnTo>
                <a:lnTo>
                  <a:pt x="837235" y="268792"/>
                </a:lnTo>
                <a:lnTo>
                  <a:pt x="816384" y="226793"/>
                </a:lnTo>
                <a:lnTo>
                  <a:pt x="791638" y="187470"/>
                </a:lnTo>
                <a:lnTo>
                  <a:pt x="763268" y="151101"/>
                </a:lnTo>
                <a:lnTo>
                  <a:pt x="731542" y="117965"/>
                </a:lnTo>
                <a:lnTo>
                  <a:pt x="696730" y="88343"/>
                </a:lnTo>
                <a:lnTo>
                  <a:pt x="659101" y="62512"/>
                </a:lnTo>
                <a:lnTo>
                  <a:pt x="618926" y="40751"/>
                </a:lnTo>
                <a:lnTo>
                  <a:pt x="576474" y="23341"/>
                </a:lnTo>
                <a:lnTo>
                  <a:pt x="532014" y="10560"/>
                </a:lnTo>
                <a:lnTo>
                  <a:pt x="485816" y="2686"/>
                </a:lnTo>
                <a:lnTo>
                  <a:pt x="438150" y="0"/>
                </a:lnTo>
                <a:close/>
              </a:path>
            </a:pathLst>
          </a:custGeom>
          <a:ln w="1399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7737989" y="5747258"/>
            <a:ext cx="24257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200" i="1" spc="-220" dirty="0">
                <a:latin typeface="Arial"/>
                <a:cs typeface="Arial"/>
              </a:rPr>
              <a:t>p</a:t>
            </a:r>
            <a:r>
              <a:rPr sz="2100" spc="22" baseline="-17857" dirty="0">
                <a:latin typeface="Arial"/>
                <a:cs typeface="Arial"/>
              </a:rPr>
              <a:t>4</a:t>
            </a:r>
            <a:endParaRPr sz="2100" baseline="-17857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759789" y="4601413"/>
            <a:ext cx="168249" cy="14843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830946" y="3057905"/>
            <a:ext cx="1905" cy="1537335"/>
          </a:xfrm>
          <a:custGeom>
            <a:avLst/>
            <a:gdLst/>
            <a:ahLst/>
            <a:cxnLst/>
            <a:rect l="l" t="t" r="r" b="b"/>
            <a:pathLst>
              <a:path w="1904" h="1537335">
                <a:moveTo>
                  <a:pt x="0" y="0"/>
                </a:moveTo>
                <a:lnTo>
                  <a:pt x="1524" y="1536954"/>
                </a:lnTo>
              </a:path>
            </a:pathLst>
          </a:custGeom>
          <a:ln w="4023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7855337" y="3294380"/>
            <a:ext cx="31305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750" spc="5" dirty="0">
                <a:latin typeface="Arial"/>
                <a:cs typeface="Arial"/>
              </a:rPr>
              <a:t>1:v</a:t>
            </a:r>
            <a:endParaRPr sz="17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662029" y="4697221"/>
            <a:ext cx="51117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750" spc="5" dirty="0">
                <a:latin typeface="Arial"/>
                <a:cs typeface="Arial"/>
              </a:rPr>
              <a:t>2:1:u</a:t>
            </a:r>
            <a:endParaRPr sz="175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608541" y="4697221"/>
            <a:ext cx="548640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750" spc="5" dirty="0">
                <a:latin typeface="Arial"/>
                <a:cs typeface="Arial"/>
              </a:rPr>
              <a:t>3:1:w</a:t>
            </a:r>
            <a:endParaRPr sz="175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8583498" y="4251655"/>
            <a:ext cx="143865" cy="14843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114424" y="4351782"/>
            <a:ext cx="516255" cy="513080"/>
          </a:xfrm>
          <a:custGeom>
            <a:avLst/>
            <a:gdLst/>
            <a:ahLst/>
            <a:cxnLst/>
            <a:rect l="l" t="t" r="r" b="b"/>
            <a:pathLst>
              <a:path w="516254" h="513079">
                <a:moveTo>
                  <a:pt x="0" y="512825"/>
                </a:moveTo>
                <a:lnTo>
                  <a:pt x="515873" y="0"/>
                </a:lnTo>
              </a:path>
            </a:pathLst>
          </a:custGeom>
          <a:ln w="4023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197177" y="4898593"/>
            <a:ext cx="143103" cy="14843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294243" y="4325873"/>
            <a:ext cx="567055" cy="621030"/>
          </a:xfrm>
          <a:custGeom>
            <a:avLst/>
            <a:gdLst/>
            <a:ahLst/>
            <a:cxnLst/>
            <a:rect l="l" t="t" r="r" b="b"/>
            <a:pathLst>
              <a:path w="567054" h="621029">
                <a:moveTo>
                  <a:pt x="566927" y="0"/>
                </a:moveTo>
                <a:lnTo>
                  <a:pt x="0" y="621030"/>
                </a:lnTo>
              </a:path>
            </a:pathLst>
          </a:custGeom>
          <a:ln w="4023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7255636" y="4319263"/>
            <a:ext cx="121729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716915" algn="l"/>
              </a:tabLst>
            </a:pPr>
            <a:r>
              <a:rPr sz="1750" spc="5" dirty="0">
                <a:latin typeface="Arial"/>
                <a:cs typeface="Arial"/>
              </a:rPr>
              <a:t>4:1:v	4:1:v</a:t>
            </a:r>
            <a:endParaRPr sz="175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960451" y="4251655"/>
            <a:ext cx="141579" cy="14843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057529" y="4351782"/>
            <a:ext cx="514350" cy="513080"/>
          </a:xfrm>
          <a:custGeom>
            <a:avLst/>
            <a:gdLst/>
            <a:ahLst/>
            <a:cxnLst/>
            <a:rect l="l" t="t" r="r" b="b"/>
            <a:pathLst>
              <a:path w="514350" h="513079">
                <a:moveTo>
                  <a:pt x="514350" y="512825"/>
                </a:moveTo>
                <a:lnTo>
                  <a:pt x="0" y="0"/>
                </a:lnTo>
              </a:path>
            </a:pathLst>
          </a:custGeom>
          <a:ln w="4023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331544" y="4867351"/>
            <a:ext cx="143103" cy="14843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825119" y="4325873"/>
            <a:ext cx="567055" cy="589280"/>
          </a:xfrm>
          <a:custGeom>
            <a:avLst/>
            <a:gdLst/>
            <a:ahLst/>
            <a:cxnLst/>
            <a:rect l="l" t="t" r="r" b="b"/>
            <a:pathLst>
              <a:path w="567054" h="589279">
                <a:moveTo>
                  <a:pt x="0" y="0"/>
                </a:moveTo>
                <a:lnTo>
                  <a:pt x="566928" y="589026"/>
                </a:lnTo>
              </a:path>
            </a:pathLst>
          </a:custGeom>
          <a:ln w="4023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728607" y="2219705"/>
            <a:ext cx="874394" cy="918210"/>
          </a:xfrm>
          <a:custGeom>
            <a:avLst/>
            <a:gdLst/>
            <a:ahLst/>
            <a:cxnLst/>
            <a:rect l="l" t="t" r="r" b="b"/>
            <a:pathLst>
              <a:path w="874395" h="918210">
                <a:moveTo>
                  <a:pt x="874013" y="459486"/>
                </a:moveTo>
                <a:lnTo>
                  <a:pt x="871457" y="409423"/>
                </a:lnTo>
                <a:lnTo>
                  <a:pt x="863962" y="360921"/>
                </a:lnTo>
                <a:lnTo>
                  <a:pt x="851794" y="314260"/>
                </a:lnTo>
                <a:lnTo>
                  <a:pt x="835216" y="269721"/>
                </a:lnTo>
                <a:lnTo>
                  <a:pt x="814493" y="227583"/>
                </a:lnTo>
                <a:lnTo>
                  <a:pt x="789889" y="188128"/>
                </a:lnTo>
                <a:lnTo>
                  <a:pt x="761668" y="151635"/>
                </a:lnTo>
                <a:lnTo>
                  <a:pt x="730094" y="118386"/>
                </a:lnTo>
                <a:lnTo>
                  <a:pt x="695431" y="88660"/>
                </a:lnTo>
                <a:lnTo>
                  <a:pt x="657944" y="62737"/>
                </a:lnTo>
                <a:lnTo>
                  <a:pt x="617897" y="40900"/>
                </a:lnTo>
                <a:lnTo>
                  <a:pt x="575553" y="23426"/>
                </a:lnTo>
                <a:lnTo>
                  <a:pt x="531178" y="10598"/>
                </a:lnTo>
                <a:lnTo>
                  <a:pt x="485035" y="2696"/>
                </a:lnTo>
                <a:lnTo>
                  <a:pt x="437388" y="0"/>
                </a:lnTo>
                <a:lnTo>
                  <a:pt x="389731" y="2696"/>
                </a:lnTo>
                <a:lnTo>
                  <a:pt x="343560" y="10598"/>
                </a:lnTo>
                <a:lnTo>
                  <a:pt x="299142" y="23426"/>
                </a:lnTo>
                <a:lnTo>
                  <a:pt x="256745" y="40900"/>
                </a:lnTo>
                <a:lnTo>
                  <a:pt x="216633" y="62738"/>
                </a:lnTo>
                <a:lnTo>
                  <a:pt x="179076" y="88660"/>
                </a:lnTo>
                <a:lnTo>
                  <a:pt x="144338" y="118386"/>
                </a:lnTo>
                <a:lnTo>
                  <a:pt x="112688" y="151635"/>
                </a:lnTo>
                <a:lnTo>
                  <a:pt x="84393" y="188128"/>
                </a:lnTo>
                <a:lnTo>
                  <a:pt x="59718" y="227583"/>
                </a:lnTo>
                <a:lnTo>
                  <a:pt x="38931" y="269721"/>
                </a:lnTo>
                <a:lnTo>
                  <a:pt x="22299" y="314260"/>
                </a:lnTo>
                <a:lnTo>
                  <a:pt x="10088" y="360921"/>
                </a:lnTo>
                <a:lnTo>
                  <a:pt x="2566" y="409423"/>
                </a:lnTo>
                <a:lnTo>
                  <a:pt x="0" y="459486"/>
                </a:lnTo>
                <a:lnTo>
                  <a:pt x="2566" y="509405"/>
                </a:lnTo>
                <a:lnTo>
                  <a:pt x="10088" y="557784"/>
                </a:lnTo>
                <a:lnTo>
                  <a:pt x="22299" y="604339"/>
                </a:lnTo>
                <a:lnTo>
                  <a:pt x="38931" y="648788"/>
                </a:lnTo>
                <a:lnTo>
                  <a:pt x="59718" y="690851"/>
                </a:lnTo>
                <a:lnTo>
                  <a:pt x="84393" y="730245"/>
                </a:lnTo>
                <a:lnTo>
                  <a:pt x="112688" y="766689"/>
                </a:lnTo>
                <a:lnTo>
                  <a:pt x="144338" y="799901"/>
                </a:lnTo>
                <a:lnTo>
                  <a:pt x="179076" y="829598"/>
                </a:lnTo>
                <a:lnTo>
                  <a:pt x="216633" y="855500"/>
                </a:lnTo>
                <a:lnTo>
                  <a:pt x="256745" y="877324"/>
                </a:lnTo>
                <a:lnTo>
                  <a:pt x="299142" y="894789"/>
                </a:lnTo>
                <a:lnTo>
                  <a:pt x="343560" y="907612"/>
                </a:lnTo>
                <a:lnTo>
                  <a:pt x="389731" y="915513"/>
                </a:lnTo>
                <a:lnTo>
                  <a:pt x="437388" y="918210"/>
                </a:lnTo>
                <a:lnTo>
                  <a:pt x="485035" y="915513"/>
                </a:lnTo>
                <a:lnTo>
                  <a:pt x="531178" y="907612"/>
                </a:lnTo>
                <a:lnTo>
                  <a:pt x="575553" y="894789"/>
                </a:lnTo>
                <a:lnTo>
                  <a:pt x="617897" y="877324"/>
                </a:lnTo>
                <a:lnTo>
                  <a:pt x="657944" y="855500"/>
                </a:lnTo>
                <a:lnTo>
                  <a:pt x="695431" y="829598"/>
                </a:lnTo>
                <a:lnTo>
                  <a:pt x="730094" y="799901"/>
                </a:lnTo>
                <a:lnTo>
                  <a:pt x="761668" y="766689"/>
                </a:lnTo>
                <a:lnTo>
                  <a:pt x="789889" y="730245"/>
                </a:lnTo>
                <a:lnTo>
                  <a:pt x="814493" y="690851"/>
                </a:lnTo>
                <a:lnTo>
                  <a:pt x="835216" y="648788"/>
                </a:lnTo>
                <a:lnTo>
                  <a:pt x="851794" y="604339"/>
                </a:lnTo>
                <a:lnTo>
                  <a:pt x="863962" y="557784"/>
                </a:lnTo>
                <a:lnTo>
                  <a:pt x="871457" y="509405"/>
                </a:lnTo>
                <a:lnTo>
                  <a:pt x="874013" y="4594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728607" y="2219705"/>
            <a:ext cx="874394" cy="918210"/>
          </a:xfrm>
          <a:custGeom>
            <a:avLst/>
            <a:gdLst/>
            <a:ahLst/>
            <a:cxnLst/>
            <a:rect l="l" t="t" r="r" b="b"/>
            <a:pathLst>
              <a:path w="874395" h="918210">
                <a:moveTo>
                  <a:pt x="437388" y="0"/>
                </a:moveTo>
                <a:lnTo>
                  <a:pt x="389731" y="2696"/>
                </a:lnTo>
                <a:lnTo>
                  <a:pt x="343560" y="10598"/>
                </a:lnTo>
                <a:lnTo>
                  <a:pt x="299142" y="23426"/>
                </a:lnTo>
                <a:lnTo>
                  <a:pt x="256745" y="40900"/>
                </a:lnTo>
                <a:lnTo>
                  <a:pt x="216633" y="62738"/>
                </a:lnTo>
                <a:lnTo>
                  <a:pt x="179076" y="88660"/>
                </a:lnTo>
                <a:lnTo>
                  <a:pt x="144338" y="118386"/>
                </a:lnTo>
                <a:lnTo>
                  <a:pt x="112688" y="151635"/>
                </a:lnTo>
                <a:lnTo>
                  <a:pt x="84393" y="188128"/>
                </a:lnTo>
                <a:lnTo>
                  <a:pt x="59718" y="227583"/>
                </a:lnTo>
                <a:lnTo>
                  <a:pt x="38931" y="269721"/>
                </a:lnTo>
                <a:lnTo>
                  <a:pt x="22299" y="314260"/>
                </a:lnTo>
                <a:lnTo>
                  <a:pt x="10088" y="360921"/>
                </a:lnTo>
                <a:lnTo>
                  <a:pt x="2566" y="409423"/>
                </a:lnTo>
                <a:lnTo>
                  <a:pt x="0" y="459486"/>
                </a:lnTo>
                <a:lnTo>
                  <a:pt x="2566" y="509405"/>
                </a:lnTo>
                <a:lnTo>
                  <a:pt x="10088" y="557784"/>
                </a:lnTo>
                <a:lnTo>
                  <a:pt x="22299" y="604339"/>
                </a:lnTo>
                <a:lnTo>
                  <a:pt x="38931" y="648788"/>
                </a:lnTo>
                <a:lnTo>
                  <a:pt x="59718" y="690851"/>
                </a:lnTo>
                <a:lnTo>
                  <a:pt x="84393" y="730245"/>
                </a:lnTo>
                <a:lnTo>
                  <a:pt x="112688" y="766689"/>
                </a:lnTo>
                <a:lnTo>
                  <a:pt x="144338" y="799901"/>
                </a:lnTo>
                <a:lnTo>
                  <a:pt x="179076" y="829598"/>
                </a:lnTo>
                <a:lnTo>
                  <a:pt x="216633" y="855500"/>
                </a:lnTo>
                <a:lnTo>
                  <a:pt x="256745" y="877324"/>
                </a:lnTo>
                <a:lnTo>
                  <a:pt x="299142" y="894789"/>
                </a:lnTo>
                <a:lnTo>
                  <a:pt x="343560" y="907612"/>
                </a:lnTo>
                <a:lnTo>
                  <a:pt x="389731" y="915513"/>
                </a:lnTo>
                <a:lnTo>
                  <a:pt x="437388" y="918210"/>
                </a:lnTo>
                <a:lnTo>
                  <a:pt x="485035" y="915513"/>
                </a:lnTo>
                <a:lnTo>
                  <a:pt x="531178" y="907612"/>
                </a:lnTo>
                <a:lnTo>
                  <a:pt x="575553" y="894789"/>
                </a:lnTo>
                <a:lnTo>
                  <a:pt x="617897" y="877324"/>
                </a:lnTo>
                <a:lnTo>
                  <a:pt x="657944" y="855500"/>
                </a:lnTo>
                <a:lnTo>
                  <a:pt x="695431" y="829598"/>
                </a:lnTo>
                <a:lnTo>
                  <a:pt x="730094" y="799901"/>
                </a:lnTo>
                <a:lnTo>
                  <a:pt x="761668" y="766689"/>
                </a:lnTo>
                <a:lnTo>
                  <a:pt x="789889" y="730245"/>
                </a:lnTo>
                <a:lnTo>
                  <a:pt x="814493" y="690851"/>
                </a:lnTo>
                <a:lnTo>
                  <a:pt x="835216" y="648788"/>
                </a:lnTo>
                <a:lnTo>
                  <a:pt x="851794" y="604339"/>
                </a:lnTo>
                <a:lnTo>
                  <a:pt x="863962" y="557784"/>
                </a:lnTo>
                <a:lnTo>
                  <a:pt x="871457" y="509405"/>
                </a:lnTo>
                <a:lnTo>
                  <a:pt x="874013" y="459486"/>
                </a:lnTo>
                <a:lnTo>
                  <a:pt x="871457" y="409423"/>
                </a:lnTo>
                <a:lnTo>
                  <a:pt x="863962" y="360921"/>
                </a:lnTo>
                <a:lnTo>
                  <a:pt x="851794" y="314260"/>
                </a:lnTo>
                <a:lnTo>
                  <a:pt x="835216" y="269721"/>
                </a:lnTo>
                <a:lnTo>
                  <a:pt x="814493" y="227583"/>
                </a:lnTo>
                <a:lnTo>
                  <a:pt x="789889" y="188128"/>
                </a:lnTo>
                <a:lnTo>
                  <a:pt x="761668" y="151635"/>
                </a:lnTo>
                <a:lnTo>
                  <a:pt x="730094" y="118386"/>
                </a:lnTo>
                <a:lnTo>
                  <a:pt x="695431" y="88660"/>
                </a:lnTo>
                <a:lnTo>
                  <a:pt x="657944" y="62737"/>
                </a:lnTo>
                <a:lnTo>
                  <a:pt x="617897" y="40900"/>
                </a:lnTo>
                <a:lnTo>
                  <a:pt x="575553" y="23426"/>
                </a:lnTo>
                <a:lnTo>
                  <a:pt x="531178" y="10598"/>
                </a:lnTo>
                <a:lnTo>
                  <a:pt x="485035" y="2696"/>
                </a:lnTo>
                <a:lnTo>
                  <a:pt x="437388" y="0"/>
                </a:lnTo>
                <a:close/>
              </a:path>
            </a:pathLst>
          </a:custGeom>
          <a:ln w="1399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392048" y="2219705"/>
            <a:ext cx="876300" cy="918210"/>
          </a:xfrm>
          <a:custGeom>
            <a:avLst/>
            <a:gdLst/>
            <a:ahLst/>
            <a:cxnLst/>
            <a:rect l="l" t="t" r="r" b="b"/>
            <a:pathLst>
              <a:path w="876300" h="918210">
                <a:moveTo>
                  <a:pt x="876300" y="459486"/>
                </a:moveTo>
                <a:lnTo>
                  <a:pt x="873723" y="409423"/>
                </a:lnTo>
                <a:lnTo>
                  <a:pt x="866174" y="360921"/>
                </a:lnTo>
                <a:lnTo>
                  <a:pt x="853921" y="314260"/>
                </a:lnTo>
                <a:lnTo>
                  <a:pt x="837235" y="269721"/>
                </a:lnTo>
                <a:lnTo>
                  <a:pt x="816384" y="227583"/>
                </a:lnTo>
                <a:lnTo>
                  <a:pt x="791638" y="188128"/>
                </a:lnTo>
                <a:lnTo>
                  <a:pt x="763268" y="151635"/>
                </a:lnTo>
                <a:lnTo>
                  <a:pt x="731542" y="118386"/>
                </a:lnTo>
                <a:lnTo>
                  <a:pt x="696730" y="88660"/>
                </a:lnTo>
                <a:lnTo>
                  <a:pt x="659101" y="62737"/>
                </a:lnTo>
                <a:lnTo>
                  <a:pt x="618926" y="40900"/>
                </a:lnTo>
                <a:lnTo>
                  <a:pt x="576474" y="23426"/>
                </a:lnTo>
                <a:lnTo>
                  <a:pt x="532014" y="10598"/>
                </a:lnTo>
                <a:lnTo>
                  <a:pt x="485816" y="2696"/>
                </a:lnTo>
                <a:lnTo>
                  <a:pt x="438150" y="0"/>
                </a:lnTo>
                <a:lnTo>
                  <a:pt x="390350" y="2696"/>
                </a:lnTo>
                <a:lnTo>
                  <a:pt x="344056" y="10598"/>
                </a:lnTo>
                <a:lnTo>
                  <a:pt x="299533" y="23426"/>
                </a:lnTo>
                <a:lnTo>
                  <a:pt x="257045" y="40900"/>
                </a:lnTo>
                <a:lnTo>
                  <a:pt x="216859" y="62738"/>
                </a:lnTo>
                <a:lnTo>
                  <a:pt x="179240" y="88660"/>
                </a:lnTo>
                <a:lnTo>
                  <a:pt x="144454" y="118386"/>
                </a:lnTo>
                <a:lnTo>
                  <a:pt x="112766" y="151635"/>
                </a:lnTo>
                <a:lnTo>
                  <a:pt x="84441" y="188128"/>
                </a:lnTo>
                <a:lnTo>
                  <a:pt x="59746" y="227583"/>
                </a:lnTo>
                <a:lnTo>
                  <a:pt x="38945" y="269721"/>
                </a:lnTo>
                <a:lnTo>
                  <a:pt x="22305" y="314260"/>
                </a:lnTo>
                <a:lnTo>
                  <a:pt x="10090" y="360921"/>
                </a:lnTo>
                <a:lnTo>
                  <a:pt x="2566" y="409423"/>
                </a:lnTo>
                <a:lnTo>
                  <a:pt x="0" y="459486"/>
                </a:lnTo>
                <a:lnTo>
                  <a:pt x="2566" y="509405"/>
                </a:lnTo>
                <a:lnTo>
                  <a:pt x="10090" y="557784"/>
                </a:lnTo>
                <a:lnTo>
                  <a:pt x="22305" y="604339"/>
                </a:lnTo>
                <a:lnTo>
                  <a:pt x="38945" y="648788"/>
                </a:lnTo>
                <a:lnTo>
                  <a:pt x="59746" y="690851"/>
                </a:lnTo>
                <a:lnTo>
                  <a:pt x="84441" y="730245"/>
                </a:lnTo>
                <a:lnTo>
                  <a:pt x="112766" y="766689"/>
                </a:lnTo>
                <a:lnTo>
                  <a:pt x="144454" y="799901"/>
                </a:lnTo>
                <a:lnTo>
                  <a:pt x="179240" y="829598"/>
                </a:lnTo>
                <a:lnTo>
                  <a:pt x="216859" y="855500"/>
                </a:lnTo>
                <a:lnTo>
                  <a:pt x="257045" y="877324"/>
                </a:lnTo>
                <a:lnTo>
                  <a:pt x="299533" y="894789"/>
                </a:lnTo>
                <a:lnTo>
                  <a:pt x="344056" y="907612"/>
                </a:lnTo>
                <a:lnTo>
                  <a:pt x="390350" y="915513"/>
                </a:lnTo>
                <a:lnTo>
                  <a:pt x="438150" y="918210"/>
                </a:lnTo>
                <a:lnTo>
                  <a:pt x="485816" y="915513"/>
                </a:lnTo>
                <a:lnTo>
                  <a:pt x="532014" y="907612"/>
                </a:lnTo>
                <a:lnTo>
                  <a:pt x="576474" y="894789"/>
                </a:lnTo>
                <a:lnTo>
                  <a:pt x="618926" y="877324"/>
                </a:lnTo>
                <a:lnTo>
                  <a:pt x="659101" y="855500"/>
                </a:lnTo>
                <a:lnTo>
                  <a:pt x="696730" y="829598"/>
                </a:lnTo>
                <a:lnTo>
                  <a:pt x="731542" y="799901"/>
                </a:lnTo>
                <a:lnTo>
                  <a:pt x="763268" y="766689"/>
                </a:lnTo>
                <a:lnTo>
                  <a:pt x="791638" y="730245"/>
                </a:lnTo>
                <a:lnTo>
                  <a:pt x="816384" y="690851"/>
                </a:lnTo>
                <a:lnTo>
                  <a:pt x="837235" y="648788"/>
                </a:lnTo>
                <a:lnTo>
                  <a:pt x="853921" y="604339"/>
                </a:lnTo>
                <a:lnTo>
                  <a:pt x="866174" y="557784"/>
                </a:lnTo>
                <a:lnTo>
                  <a:pt x="873723" y="509405"/>
                </a:lnTo>
                <a:lnTo>
                  <a:pt x="876300" y="459486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392048" y="2219705"/>
            <a:ext cx="876300" cy="918210"/>
          </a:xfrm>
          <a:custGeom>
            <a:avLst/>
            <a:gdLst/>
            <a:ahLst/>
            <a:cxnLst/>
            <a:rect l="l" t="t" r="r" b="b"/>
            <a:pathLst>
              <a:path w="876300" h="918210">
                <a:moveTo>
                  <a:pt x="438150" y="0"/>
                </a:moveTo>
                <a:lnTo>
                  <a:pt x="390350" y="2696"/>
                </a:lnTo>
                <a:lnTo>
                  <a:pt x="344056" y="10598"/>
                </a:lnTo>
                <a:lnTo>
                  <a:pt x="299533" y="23426"/>
                </a:lnTo>
                <a:lnTo>
                  <a:pt x="257045" y="40900"/>
                </a:lnTo>
                <a:lnTo>
                  <a:pt x="216859" y="62738"/>
                </a:lnTo>
                <a:lnTo>
                  <a:pt x="179240" y="88660"/>
                </a:lnTo>
                <a:lnTo>
                  <a:pt x="144454" y="118386"/>
                </a:lnTo>
                <a:lnTo>
                  <a:pt x="112766" y="151635"/>
                </a:lnTo>
                <a:lnTo>
                  <a:pt x="84441" y="188128"/>
                </a:lnTo>
                <a:lnTo>
                  <a:pt x="59746" y="227583"/>
                </a:lnTo>
                <a:lnTo>
                  <a:pt x="38945" y="269721"/>
                </a:lnTo>
                <a:lnTo>
                  <a:pt x="22305" y="314260"/>
                </a:lnTo>
                <a:lnTo>
                  <a:pt x="10090" y="360921"/>
                </a:lnTo>
                <a:lnTo>
                  <a:pt x="2566" y="409423"/>
                </a:lnTo>
                <a:lnTo>
                  <a:pt x="0" y="459486"/>
                </a:lnTo>
                <a:lnTo>
                  <a:pt x="2566" y="509405"/>
                </a:lnTo>
                <a:lnTo>
                  <a:pt x="10090" y="557784"/>
                </a:lnTo>
                <a:lnTo>
                  <a:pt x="22305" y="604339"/>
                </a:lnTo>
                <a:lnTo>
                  <a:pt x="38945" y="648788"/>
                </a:lnTo>
                <a:lnTo>
                  <a:pt x="59746" y="690851"/>
                </a:lnTo>
                <a:lnTo>
                  <a:pt x="84441" y="730245"/>
                </a:lnTo>
                <a:lnTo>
                  <a:pt x="112766" y="766689"/>
                </a:lnTo>
                <a:lnTo>
                  <a:pt x="144454" y="799901"/>
                </a:lnTo>
                <a:lnTo>
                  <a:pt x="179240" y="829598"/>
                </a:lnTo>
                <a:lnTo>
                  <a:pt x="216859" y="855500"/>
                </a:lnTo>
                <a:lnTo>
                  <a:pt x="257045" y="877324"/>
                </a:lnTo>
                <a:lnTo>
                  <a:pt x="299533" y="894789"/>
                </a:lnTo>
                <a:lnTo>
                  <a:pt x="344056" y="907612"/>
                </a:lnTo>
                <a:lnTo>
                  <a:pt x="390350" y="915513"/>
                </a:lnTo>
                <a:lnTo>
                  <a:pt x="438150" y="918210"/>
                </a:lnTo>
                <a:lnTo>
                  <a:pt x="485816" y="915513"/>
                </a:lnTo>
                <a:lnTo>
                  <a:pt x="532014" y="907612"/>
                </a:lnTo>
                <a:lnTo>
                  <a:pt x="576474" y="894789"/>
                </a:lnTo>
                <a:lnTo>
                  <a:pt x="618926" y="877324"/>
                </a:lnTo>
                <a:lnTo>
                  <a:pt x="659101" y="855500"/>
                </a:lnTo>
                <a:lnTo>
                  <a:pt x="696730" y="829598"/>
                </a:lnTo>
                <a:lnTo>
                  <a:pt x="731542" y="799901"/>
                </a:lnTo>
                <a:lnTo>
                  <a:pt x="763268" y="766689"/>
                </a:lnTo>
                <a:lnTo>
                  <a:pt x="791638" y="730245"/>
                </a:lnTo>
                <a:lnTo>
                  <a:pt x="816384" y="690851"/>
                </a:lnTo>
                <a:lnTo>
                  <a:pt x="837235" y="648788"/>
                </a:lnTo>
                <a:lnTo>
                  <a:pt x="853921" y="604339"/>
                </a:lnTo>
                <a:lnTo>
                  <a:pt x="866174" y="557784"/>
                </a:lnTo>
                <a:lnTo>
                  <a:pt x="873723" y="509405"/>
                </a:lnTo>
                <a:lnTo>
                  <a:pt x="876300" y="459486"/>
                </a:lnTo>
                <a:lnTo>
                  <a:pt x="873723" y="409423"/>
                </a:lnTo>
                <a:lnTo>
                  <a:pt x="866174" y="360921"/>
                </a:lnTo>
                <a:lnTo>
                  <a:pt x="853921" y="314260"/>
                </a:lnTo>
                <a:lnTo>
                  <a:pt x="837235" y="269721"/>
                </a:lnTo>
                <a:lnTo>
                  <a:pt x="816384" y="227583"/>
                </a:lnTo>
                <a:lnTo>
                  <a:pt x="791638" y="188128"/>
                </a:lnTo>
                <a:lnTo>
                  <a:pt x="763268" y="151635"/>
                </a:lnTo>
                <a:lnTo>
                  <a:pt x="731542" y="118386"/>
                </a:lnTo>
                <a:lnTo>
                  <a:pt x="696730" y="88660"/>
                </a:lnTo>
                <a:lnTo>
                  <a:pt x="659101" y="62737"/>
                </a:lnTo>
                <a:lnTo>
                  <a:pt x="618926" y="40900"/>
                </a:lnTo>
                <a:lnTo>
                  <a:pt x="576474" y="23426"/>
                </a:lnTo>
                <a:lnTo>
                  <a:pt x="532014" y="10598"/>
                </a:lnTo>
                <a:lnTo>
                  <a:pt x="485816" y="2696"/>
                </a:lnTo>
                <a:lnTo>
                  <a:pt x="438150" y="0"/>
                </a:lnTo>
                <a:close/>
              </a:path>
            </a:pathLst>
          </a:custGeom>
          <a:ln w="40233">
            <a:solidFill>
              <a:srgbClr val="FFD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43</a:t>
            </a:fld>
            <a:endParaRPr spc="-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44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5555" y="357632"/>
            <a:ext cx="469963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Asynchronous</a:t>
            </a:r>
            <a:r>
              <a:rPr spc="-35" dirty="0"/>
              <a:t> </a:t>
            </a:r>
            <a:r>
              <a:rPr spc="10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4191" y="1499246"/>
            <a:ext cx="9678035" cy="911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marR="5080" indent="-377825">
              <a:lnSpc>
                <a:spcPct val="109600"/>
              </a:lnSpc>
              <a:spcBef>
                <a:spcPts val="100"/>
              </a:spcBef>
              <a:buChar char="•"/>
              <a:tabLst>
                <a:tab pos="390525" algn="l"/>
                <a:tab pos="391160" algn="l"/>
              </a:tabLst>
            </a:pPr>
            <a:r>
              <a:rPr sz="2650" spc="-5" dirty="0">
                <a:latin typeface="Arial"/>
                <a:cs typeface="Arial"/>
              </a:rPr>
              <a:t>All solutions to consistency and Byzantine generals problems  </a:t>
            </a:r>
            <a:r>
              <a:rPr sz="2650" spc="-10" dirty="0">
                <a:latin typeface="Arial"/>
                <a:cs typeface="Arial"/>
              </a:rPr>
              <a:t>are limited </a:t>
            </a:r>
            <a:r>
              <a:rPr sz="2650" spc="-5" dirty="0">
                <a:latin typeface="Arial"/>
                <a:cs typeface="Arial"/>
              </a:rPr>
              <a:t>to </a:t>
            </a:r>
            <a:r>
              <a:rPr sz="2650" spc="-10" dirty="0">
                <a:latin typeface="Arial"/>
                <a:cs typeface="Arial"/>
              </a:rPr>
              <a:t>synchronous</a:t>
            </a:r>
            <a:r>
              <a:rPr sz="265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systems</a:t>
            </a:r>
            <a:endParaRPr sz="2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191" y="2424202"/>
            <a:ext cx="2049145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7825">
              <a:lnSpc>
                <a:spcPct val="100000"/>
              </a:lnSpc>
              <a:spcBef>
                <a:spcPts val="95"/>
              </a:spcBef>
              <a:buChar char="•"/>
              <a:tabLst>
                <a:tab pos="390525" algn="l"/>
                <a:tab pos="391160" algn="l"/>
                <a:tab pos="1756410" algn="l"/>
              </a:tabLst>
            </a:pPr>
            <a:r>
              <a:rPr sz="2650" spc="-10" dirty="0">
                <a:latin typeface="Arial"/>
                <a:cs typeface="Arial"/>
              </a:rPr>
              <a:t>Fische</a:t>
            </a:r>
            <a:r>
              <a:rPr sz="2650" spc="-5" dirty="0">
                <a:latin typeface="Arial"/>
                <a:cs typeface="Arial"/>
              </a:rPr>
              <a:t>r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i="1" spc="-10" dirty="0">
                <a:latin typeface="Arial"/>
                <a:cs typeface="Arial"/>
              </a:rPr>
              <a:t>et</a:t>
            </a:r>
            <a:endParaRPr sz="2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52637" y="2424202"/>
            <a:ext cx="7390765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845" algn="l"/>
                <a:tab pos="1643380" algn="l"/>
                <a:tab pos="2468245" algn="l"/>
                <a:tab pos="3498850" algn="l"/>
                <a:tab pos="4248785" algn="l"/>
                <a:tab pos="4887595" algn="l"/>
                <a:tab pos="6477635" algn="l"/>
                <a:tab pos="7004050" algn="l"/>
              </a:tabLst>
            </a:pPr>
            <a:r>
              <a:rPr sz="2650" i="1" spc="-10" dirty="0">
                <a:latin typeface="Arial"/>
                <a:cs typeface="Arial"/>
              </a:rPr>
              <a:t>a</a:t>
            </a:r>
            <a:r>
              <a:rPr sz="2650" i="1" spc="-5" dirty="0">
                <a:latin typeface="Arial"/>
                <a:cs typeface="Arial"/>
              </a:rPr>
              <a:t>l</a:t>
            </a:r>
            <a:r>
              <a:rPr sz="2650" i="1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foun</a:t>
            </a:r>
            <a:r>
              <a:rPr sz="2650" spc="-5" dirty="0">
                <a:latin typeface="Arial"/>
                <a:cs typeface="Arial"/>
              </a:rPr>
              <a:t>d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tha</a:t>
            </a:r>
            <a:r>
              <a:rPr sz="2650" spc="-5" dirty="0">
                <a:latin typeface="Arial"/>
                <a:cs typeface="Arial"/>
              </a:rPr>
              <a:t>t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ther</a:t>
            </a:r>
            <a:r>
              <a:rPr sz="2650" spc="-5" dirty="0">
                <a:latin typeface="Arial"/>
                <a:cs typeface="Arial"/>
              </a:rPr>
              <a:t>e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ar</a:t>
            </a:r>
            <a:r>
              <a:rPr sz="2650" spc="-5" dirty="0">
                <a:latin typeface="Arial"/>
                <a:cs typeface="Arial"/>
              </a:rPr>
              <a:t>e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n</a:t>
            </a:r>
            <a:r>
              <a:rPr sz="2650" spc="-5" dirty="0">
                <a:latin typeface="Arial"/>
                <a:cs typeface="Arial"/>
              </a:rPr>
              <a:t>o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solution</a:t>
            </a:r>
            <a:r>
              <a:rPr sz="2650" spc="-5" dirty="0">
                <a:latin typeface="Arial"/>
                <a:cs typeface="Arial"/>
              </a:rPr>
              <a:t>s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i</a:t>
            </a:r>
            <a:r>
              <a:rPr sz="2650" spc="-5" dirty="0">
                <a:latin typeface="Arial"/>
                <a:cs typeface="Arial"/>
              </a:rPr>
              <a:t>n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an</a:t>
            </a:r>
            <a:endParaRPr sz="2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224" y="2826680"/>
            <a:ext cx="9679940" cy="135382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405"/>
              </a:spcBef>
            </a:pPr>
            <a:r>
              <a:rPr sz="2650" spc="-5" dirty="0">
                <a:latin typeface="Arial"/>
                <a:cs typeface="Arial"/>
              </a:rPr>
              <a:t>asynchronous system with even one failure</a:t>
            </a:r>
            <a:endParaRPr sz="2650">
              <a:latin typeface="Arial"/>
              <a:cs typeface="Arial"/>
            </a:endParaRPr>
          </a:p>
          <a:p>
            <a:pPr marL="390525" indent="-377825">
              <a:lnSpc>
                <a:spcPct val="100000"/>
              </a:lnSpc>
              <a:spcBef>
                <a:spcPts val="305"/>
              </a:spcBef>
              <a:buChar char="•"/>
              <a:tabLst>
                <a:tab pos="390525" algn="l"/>
                <a:tab pos="391160" algn="l"/>
              </a:tabLst>
            </a:pPr>
            <a:r>
              <a:rPr sz="2650" spc="-5" dirty="0">
                <a:latin typeface="Arial"/>
                <a:cs typeface="Arial"/>
              </a:rPr>
              <a:t>This</a:t>
            </a:r>
            <a:r>
              <a:rPr sz="2650" spc="32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impossibility</a:t>
            </a:r>
            <a:r>
              <a:rPr sz="2650" spc="325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is</a:t>
            </a:r>
            <a:r>
              <a:rPr sz="2650" spc="32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circumvented</a:t>
            </a:r>
            <a:r>
              <a:rPr sz="2650" spc="34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by</a:t>
            </a:r>
            <a:r>
              <a:rPr sz="2650" spc="335" dirty="0">
                <a:latin typeface="Arial"/>
                <a:cs typeface="Arial"/>
              </a:rPr>
              <a:t> </a:t>
            </a:r>
            <a:r>
              <a:rPr sz="2650" i="1" spc="-10" dirty="0">
                <a:solidFill>
                  <a:srgbClr val="33339A"/>
                </a:solidFill>
                <a:latin typeface="Arial"/>
                <a:cs typeface="Arial"/>
              </a:rPr>
              <a:t>masking</a:t>
            </a:r>
            <a:r>
              <a:rPr sz="2650" i="1" spc="34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650" i="1" spc="-10" dirty="0">
                <a:solidFill>
                  <a:srgbClr val="33339A"/>
                </a:solidFill>
                <a:latin typeface="Arial"/>
                <a:cs typeface="Arial"/>
              </a:rPr>
              <a:t>faults</a:t>
            </a:r>
            <a:r>
              <a:rPr sz="2650" i="1" spc="33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or</a:t>
            </a:r>
            <a:r>
              <a:rPr sz="2650" spc="335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using</a:t>
            </a:r>
            <a:endParaRPr sz="2650">
              <a:latin typeface="Arial"/>
              <a:cs typeface="Arial"/>
            </a:endParaRPr>
          </a:p>
          <a:p>
            <a:pPr marL="390525">
              <a:lnSpc>
                <a:spcPct val="100000"/>
              </a:lnSpc>
              <a:spcBef>
                <a:spcPts val="309"/>
              </a:spcBef>
            </a:pPr>
            <a:r>
              <a:rPr sz="2650" i="1" spc="-5" dirty="0">
                <a:solidFill>
                  <a:srgbClr val="33339A"/>
                </a:solidFill>
                <a:latin typeface="Arial"/>
                <a:cs typeface="Arial"/>
              </a:rPr>
              <a:t>failure detection</a:t>
            </a:r>
            <a:endParaRPr sz="2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258" y="4194371"/>
            <a:ext cx="1760855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7825">
              <a:lnSpc>
                <a:spcPct val="100000"/>
              </a:lnSpc>
              <a:spcBef>
                <a:spcPts val="95"/>
              </a:spcBef>
              <a:buChar char="•"/>
              <a:tabLst>
                <a:tab pos="390525" algn="l"/>
                <a:tab pos="391160" algn="l"/>
                <a:tab pos="1504950" algn="l"/>
              </a:tabLst>
            </a:pPr>
            <a:r>
              <a:rPr sz="2650" spc="-10" dirty="0">
                <a:latin typeface="Arial"/>
                <a:cs typeface="Arial"/>
              </a:rPr>
              <a:t>T</a:t>
            </a:r>
            <a:r>
              <a:rPr sz="2650" spc="-5" dirty="0">
                <a:latin typeface="Arial"/>
                <a:cs typeface="Arial"/>
              </a:rPr>
              <a:t>here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5" dirty="0">
                <a:latin typeface="Arial"/>
                <a:cs typeface="Arial"/>
              </a:rPr>
              <a:t>is</a:t>
            </a:r>
            <a:endParaRPr sz="2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36925" y="4194371"/>
            <a:ext cx="7706995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66140" algn="l"/>
                <a:tab pos="1290320" algn="l"/>
                <a:tab pos="2442845" algn="l"/>
                <a:tab pos="3931920" algn="l"/>
                <a:tab pos="5607050" algn="l"/>
                <a:tab pos="6219190" algn="l"/>
              </a:tabLst>
            </a:pPr>
            <a:r>
              <a:rPr sz="2650" spc="-5" dirty="0">
                <a:latin typeface="Arial"/>
                <a:cs typeface="Arial"/>
              </a:rPr>
              <a:t>also	a	partial	solution,	assuming	an	</a:t>
            </a:r>
            <a:r>
              <a:rPr sz="2650" i="1" spc="-10" dirty="0">
                <a:solidFill>
                  <a:srgbClr val="33339A"/>
                </a:solidFill>
                <a:latin typeface="Arial"/>
                <a:cs typeface="Arial"/>
              </a:rPr>
              <a:t>adversary</a:t>
            </a:r>
            <a:endParaRPr sz="2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2204" y="4596848"/>
            <a:ext cx="9301480" cy="1353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9600"/>
              </a:lnSpc>
              <a:spcBef>
                <a:spcPts val="100"/>
              </a:spcBef>
            </a:pPr>
            <a:r>
              <a:rPr sz="2650" spc="-5" dirty="0">
                <a:latin typeface="Arial"/>
                <a:cs typeface="Arial"/>
              </a:rPr>
              <a:t>process, based on </a:t>
            </a:r>
            <a:r>
              <a:rPr sz="2650" i="1" spc="-5" dirty="0">
                <a:solidFill>
                  <a:srgbClr val="33339A"/>
                </a:solidFill>
                <a:latin typeface="Arial"/>
                <a:cs typeface="Arial"/>
              </a:rPr>
              <a:t>introducing random values </a:t>
            </a:r>
            <a:r>
              <a:rPr sz="2650" spc="-5" dirty="0">
                <a:latin typeface="Arial"/>
                <a:cs typeface="Arial"/>
              </a:rPr>
              <a:t>in the process  to </a:t>
            </a:r>
            <a:r>
              <a:rPr sz="2650" spc="-10" dirty="0">
                <a:latin typeface="Arial"/>
                <a:cs typeface="Arial"/>
              </a:rPr>
              <a:t>prevent an effective thwarting strategy. This does not  </a:t>
            </a:r>
            <a:r>
              <a:rPr sz="2650" spc="-5" dirty="0">
                <a:latin typeface="Arial"/>
                <a:cs typeface="Arial"/>
              </a:rPr>
              <a:t>always reach</a:t>
            </a:r>
            <a:r>
              <a:rPr sz="2650" spc="-1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consensus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143370" y="7187699"/>
            <a:ext cx="16002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z="1550" spc="-5" dirty="0">
                <a:latin typeface="Arial"/>
                <a:cs typeface="Arial"/>
              </a:rPr>
              <a:pPr marL="25400">
                <a:lnSpc>
                  <a:spcPts val="1805"/>
                </a:lnSpc>
              </a:pPr>
              <a:t>5</a:t>
            </a:fld>
            <a:endParaRPr sz="155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3915" y="322579"/>
            <a:ext cx="8083550" cy="629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950" b="1" dirty="0">
                <a:latin typeface="Arial"/>
                <a:cs typeface="Arial"/>
              </a:rPr>
              <a:t>12.2 Distributed Mutual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b="1" dirty="0">
                <a:latin typeface="Arial"/>
                <a:cs typeface="Arial"/>
              </a:rPr>
              <a:t>Exclusion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909" y="1174617"/>
            <a:ext cx="9704705" cy="498094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04470" indent="-191770">
              <a:lnSpc>
                <a:spcPct val="100000"/>
              </a:lnSpc>
              <a:spcBef>
                <a:spcPts val="455"/>
              </a:spcBef>
              <a:buChar char="•"/>
              <a:tabLst>
                <a:tab pos="205104" algn="l"/>
              </a:tabLst>
            </a:pPr>
            <a:r>
              <a:rPr sz="2650" spc="-10" dirty="0">
                <a:latin typeface="Arial"/>
                <a:cs typeface="Arial"/>
              </a:rPr>
              <a:t>Process coordination </a:t>
            </a:r>
            <a:r>
              <a:rPr sz="2650" spc="-5" dirty="0">
                <a:latin typeface="Arial"/>
                <a:cs typeface="Arial"/>
              </a:rPr>
              <a:t>in a </a:t>
            </a:r>
            <a:r>
              <a:rPr sz="2650" spc="-10" dirty="0">
                <a:latin typeface="Arial"/>
                <a:cs typeface="Arial"/>
              </a:rPr>
              <a:t>multitasking</a:t>
            </a:r>
            <a:r>
              <a:rPr sz="2650" spc="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OS</a:t>
            </a:r>
            <a:endParaRPr sz="2650">
              <a:latin typeface="Arial"/>
              <a:cs typeface="Arial"/>
            </a:endParaRPr>
          </a:p>
          <a:p>
            <a:pPr marL="486409" marR="5080" lvl="1" indent="-267335" algn="just">
              <a:lnSpc>
                <a:spcPct val="110000"/>
              </a:lnSpc>
              <a:spcBef>
                <a:spcPts val="35"/>
              </a:spcBef>
              <a:buFont typeface="Arial"/>
              <a:buChar char="–"/>
              <a:tabLst>
                <a:tab pos="487045" algn="l"/>
              </a:tabLst>
            </a:pPr>
            <a:r>
              <a:rPr sz="2200" b="1" dirty="0">
                <a:latin typeface="Arial"/>
                <a:cs typeface="Arial"/>
              </a:rPr>
              <a:t>Race condition</a:t>
            </a:r>
            <a:r>
              <a:rPr sz="2200" dirty="0">
                <a:latin typeface="Arial"/>
                <a:cs typeface="Arial"/>
              </a:rPr>
              <a:t>: several processes access and manipulate the same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data  </a:t>
            </a:r>
            <a:r>
              <a:rPr sz="2200" spc="-5" dirty="0">
                <a:latin typeface="Arial"/>
                <a:cs typeface="Arial"/>
              </a:rPr>
              <a:t>concurrently and the outcome of </a:t>
            </a:r>
            <a:r>
              <a:rPr sz="2200" dirty="0">
                <a:latin typeface="Arial"/>
                <a:cs typeface="Arial"/>
              </a:rPr>
              <a:t>the execution depends on the particular  </a:t>
            </a:r>
            <a:r>
              <a:rPr sz="2200" spc="-5" dirty="0">
                <a:latin typeface="Arial"/>
                <a:cs typeface="Arial"/>
              </a:rPr>
              <a:t>order in which the access take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place</a:t>
            </a:r>
            <a:endParaRPr sz="2200">
              <a:latin typeface="Arial"/>
              <a:cs typeface="Arial"/>
            </a:endParaRPr>
          </a:p>
          <a:p>
            <a:pPr marL="486409" marR="6985" lvl="1" indent="-267335">
              <a:lnSpc>
                <a:spcPct val="110000"/>
              </a:lnSpc>
              <a:spcBef>
                <a:spcPts val="5"/>
              </a:spcBef>
              <a:buFont typeface="Arial"/>
              <a:buChar char="–"/>
              <a:tabLst>
                <a:tab pos="487045" algn="l"/>
              </a:tabLst>
            </a:pPr>
            <a:r>
              <a:rPr sz="2200" b="1" spc="-5" dirty="0">
                <a:latin typeface="Arial"/>
                <a:cs typeface="Arial"/>
              </a:rPr>
              <a:t>critical section</a:t>
            </a:r>
            <a:r>
              <a:rPr sz="2200" spc="-5" dirty="0">
                <a:latin typeface="Arial"/>
                <a:cs typeface="Arial"/>
              </a:rPr>
              <a:t>: when one process is executing in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critical section, no  other process is to be allowed to </a:t>
            </a:r>
            <a:r>
              <a:rPr sz="2200" dirty="0">
                <a:latin typeface="Arial"/>
                <a:cs typeface="Arial"/>
              </a:rPr>
              <a:t>execute in its critical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section</a:t>
            </a:r>
            <a:endParaRPr sz="2200">
              <a:latin typeface="Arial"/>
              <a:cs typeface="Arial"/>
            </a:endParaRPr>
          </a:p>
          <a:p>
            <a:pPr marL="486409" marR="5715" lvl="1" indent="-267335">
              <a:lnSpc>
                <a:spcPts val="2910"/>
              </a:lnSpc>
              <a:spcBef>
                <a:spcPts val="135"/>
              </a:spcBef>
              <a:buFont typeface="Arial"/>
              <a:buChar char="–"/>
              <a:tabLst>
                <a:tab pos="487045" algn="l"/>
              </a:tabLst>
            </a:pPr>
            <a:r>
              <a:rPr sz="2200" b="1" spc="-5" dirty="0">
                <a:latin typeface="Arial"/>
                <a:cs typeface="Arial"/>
              </a:rPr>
              <a:t>Mutual exclusion</a:t>
            </a:r>
            <a:r>
              <a:rPr sz="2200" spc="-5" dirty="0">
                <a:latin typeface="Arial"/>
                <a:cs typeface="Arial"/>
              </a:rPr>
              <a:t>: If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process is executing in its critical section, then no  other processes can be executing in their critical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sections</a:t>
            </a:r>
            <a:endParaRPr sz="2200">
              <a:latin typeface="Arial"/>
              <a:cs typeface="Arial"/>
            </a:endParaRPr>
          </a:p>
          <a:p>
            <a:pPr marL="204470" indent="-191770">
              <a:lnSpc>
                <a:spcPct val="100000"/>
              </a:lnSpc>
              <a:spcBef>
                <a:spcPts val="135"/>
              </a:spcBef>
              <a:buChar char="•"/>
              <a:tabLst>
                <a:tab pos="205104" algn="l"/>
              </a:tabLst>
            </a:pPr>
            <a:r>
              <a:rPr sz="2650" spc="-5" dirty="0">
                <a:latin typeface="Arial"/>
                <a:cs typeface="Arial"/>
              </a:rPr>
              <a:t>Distributed mutual</a:t>
            </a:r>
            <a:r>
              <a:rPr sz="2650" spc="-1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exclusion</a:t>
            </a:r>
            <a:endParaRPr sz="265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295"/>
              </a:spcBef>
              <a:buChar char="–"/>
              <a:tabLst>
                <a:tab pos="487045" algn="l"/>
              </a:tabLst>
            </a:pPr>
            <a:r>
              <a:rPr sz="2200" dirty="0">
                <a:latin typeface="Arial"/>
                <a:cs typeface="Arial"/>
              </a:rPr>
              <a:t>Provide critical region in a distributed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environment</a:t>
            </a:r>
            <a:endParaRPr sz="220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265"/>
              </a:spcBef>
              <a:buChar char="–"/>
              <a:tabLst>
                <a:tab pos="487045" algn="l"/>
              </a:tabLst>
            </a:pPr>
            <a:r>
              <a:rPr sz="2200" dirty="0">
                <a:latin typeface="Arial"/>
                <a:cs typeface="Arial"/>
              </a:rPr>
              <a:t>message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passing</a:t>
            </a:r>
            <a:endParaRPr sz="2200">
              <a:latin typeface="Arial"/>
              <a:cs typeface="Arial"/>
            </a:endParaRPr>
          </a:p>
          <a:p>
            <a:pPr marL="219075" marR="3338829">
              <a:lnSpc>
                <a:spcPct val="110000"/>
              </a:lnSpc>
              <a:spcBef>
                <a:spcPts val="5"/>
              </a:spcBef>
            </a:pPr>
            <a:r>
              <a:rPr sz="2200" dirty="0">
                <a:latin typeface="Arial"/>
                <a:cs typeface="Arial"/>
              </a:rPr>
              <a:t>for example, locking files, lockd daemon in UNIX  (NFS is stateless, no file-locking at the NFS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level)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143370" y="7187699"/>
            <a:ext cx="16002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z="1550" spc="-5" dirty="0">
                <a:latin typeface="Arial"/>
                <a:cs typeface="Arial"/>
              </a:rPr>
              <a:pPr marL="25400">
                <a:lnSpc>
                  <a:spcPts val="1805"/>
                </a:lnSpc>
              </a:pPr>
              <a:t>6</a:t>
            </a:fld>
            <a:endParaRPr sz="155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5935" y="357632"/>
            <a:ext cx="623824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Algorithms for mutual</a:t>
            </a:r>
            <a:r>
              <a:rPr spc="-35" dirty="0"/>
              <a:t> </a:t>
            </a:r>
            <a:r>
              <a:rPr spc="5" dirty="0"/>
              <a:t>exclusion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909" y="1174617"/>
            <a:ext cx="9702800" cy="605155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04470" indent="-191770">
              <a:lnSpc>
                <a:spcPct val="100000"/>
              </a:lnSpc>
              <a:spcBef>
                <a:spcPts val="455"/>
              </a:spcBef>
              <a:buChar char="•"/>
              <a:tabLst>
                <a:tab pos="205104" algn="l"/>
              </a:tabLst>
            </a:pPr>
            <a:r>
              <a:rPr sz="2650" spc="-10" dirty="0">
                <a:latin typeface="Arial"/>
                <a:cs typeface="Arial"/>
              </a:rPr>
              <a:t>Problem: an asynchronous system </a:t>
            </a:r>
            <a:r>
              <a:rPr sz="2650" spc="-5" dirty="0">
                <a:latin typeface="Arial"/>
                <a:cs typeface="Arial"/>
              </a:rPr>
              <a:t>of </a:t>
            </a:r>
            <a:r>
              <a:rPr sz="2650" i="1" spc="-5" dirty="0">
                <a:latin typeface="Arial"/>
                <a:cs typeface="Arial"/>
              </a:rPr>
              <a:t>N</a:t>
            </a:r>
            <a:r>
              <a:rPr sz="2650" i="1" spc="2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processes</a:t>
            </a:r>
            <a:endParaRPr sz="265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300"/>
              </a:spcBef>
              <a:buChar char="–"/>
              <a:tabLst>
                <a:tab pos="487045" algn="l"/>
              </a:tabLst>
            </a:pPr>
            <a:r>
              <a:rPr sz="2200" dirty="0">
                <a:latin typeface="Arial"/>
                <a:cs typeface="Arial"/>
              </a:rPr>
              <a:t>processes don't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fail</a:t>
            </a:r>
            <a:endParaRPr sz="220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265"/>
              </a:spcBef>
              <a:buChar char="–"/>
              <a:tabLst>
                <a:tab pos="487045" algn="l"/>
              </a:tabLst>
            </a:pPr>
            <a:r>
              <a:rPr sz="2200" dirty="0">
                <a:latin typeface="Arial"/>
                <a:cs typeface="Arial"/>
              </a:rPr>
              <a:t>message delivery is reliable; </a:t>
            </a:r>
            <a:r>
              <a:rPr sz="2200" spc="-5" dirty="0">
                <a:latin typeface="Arial"/>
                <a:cs typeface="Arial"/>
              </a:rPr>
              <a:t>not share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variables</a:t>
            </a:r>
            <a:endParaRPr sz="220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260"/>
              </a:spcBef>
              <a:buChar char="–"/>
              <a:tabLst>
                <a:tab pos="487045" algn="l"/>
              </a:tabLst>
            </a:pPr>
            <a:r>
              <a:rPr sz="2200" dirty="0">
                <a:latin typeface="Arial"/>
                <a:cs typeface="Arial"/>
              </a:rPr>
              <a:t>only one critical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region</a:t>
            </a:r>
            <a:endParaRPr sz="220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270"/>
              </a:spcBef>
              <a:buChar char="–"/>
              <a:tabLst>
                <a:tab pos="487045" algn="l"/>
              </a:tabLst>
            </a:pPr>
            <a:r>
              <a:rPr sz="2200" spc="-5" dirty="0">
                <a:latin typeface="Arial"/>
                <a:cs typeface="Arial"/>
              </a:rPr>
              <a:t>application-level protocol: enter(), resourceAccesses(),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exit()</a:t>
            </a:r>
            <a:endParaRPr sz="2200">
              <a:latin typeface="Arial"/>
              <a:cs typeface="Arial"/>
            </a:endParaRPr>
          </a:p>
          <a:p>
            <a:pPr marL="204470" indent="-191770">
              <a:lnSpc>
                <a:spcPct val="100000"/>
              </a:lnSpc>
              <a:spcBef>
                <a:spcPts val="270"/>
              </a:spcBef>
              <a:buChar char="•"/>
              <a:tabLst>
                <a:tab pos="205104" algn="l"/>
              </a:tabLst>
            </a:pPr>
            <a:r>
              <a:rPr sz="2650" spc="-5" dirty="0">
                <a:latin typeface="Arial"/>
                <a:cs typeface="Arial"/>
              </a:rPr>
              <a:t>Requirements for mutual</a:t>
            </a:r>
            <a:r>
              <a:rPr sz="2650" spc="-1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exclusion</a:t>
            </a:r>
            <a:endParaRPr sz="265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300"/>
              </a:spcBef>
              <a:buChar char="–"/>
              <a:tabLst>
                <a:tab pos="487045" algn="l"/>
              </a:tabLst>
            </a:pPr>
            <a:r>
              <a:rPr sz="2200" dirty="0">
                <a:latin typeface="Arial"/>
                <a:cs typeface="Arial"/>
              </a:rPr>
              <a:t>Essential</a:t>
            </a:r>
            <a:endParaRPr sz="2200">
              <a:latin typeface="Arial"/>
              <a:cs typeface="Arial"/>
            </a:endParaRPr>
          </a:p>
          <a:p>
            <a:pPr marL="706755" lvl="2" indent="-219075">
              <a:lnSpc>
                <a:spcPct val="100000"/>
              </a:lnSpc>
              <a:spcBef>
                <a:spcPts val="270"/>
              </a:spcBef>
              <a:buChar char="•"/>
              <a:tabLst>
                <a:tab pos="706755" algn="l"/>
                <a:tab pos="707390" algn="l"/>
              </a:tabLst>
            </a:pPr>
            <a:r>
              <a:rPr sz="1950" spc="15" dirty="0">
                <a:latin typeface="Arial"/>
                <a:cs typeface="Arial"/>
              </a:rPr>
              <a:t>[ME1] </a:t>
            </a:r>
            <a:r>
              <a:rPr sz="1950" spc="10" dirty="0">
                <a:latin typeface="Arial"/>
                <a:cs typeface="Arial"/>
              </a:rPr>
              <a:t>safety: only </a:t>
            </a:r>
            <a:r>
              <a:rPr sz="1950" spc="15" dirty="0">
                <a:latin typeface="Arial"/>
                <a:cs typeface="Arial"/>
              </a:rPr>
              <a:t>one </a:t>
            </a:r>
            <a:r>
              <a:rPr sz="1950" spc="10" dirty="0">
                <a:latin typeface="Arial"/>
                <a:cs typeface="Arial"/>
              </a:rPr>
              <a:t>process at </a:t>
            </a:r>
            <a:r>
              <a:rPr sz="1950" spc="15" dirty="0">
                <a:latin typeface="Arial"/>
                <a:cs typeface="Arial"/>
              </a:rPr>
              <a:t>a</a:t>
            </a:r>
            <a:r>
              <a:rPr sz="1950" spc="-4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time</a:t>
            </a:r>
            <a:endParaRPr sz="1950">
              <a:latin typeface="Arial"/>
              <a:cs typeface="Arial"/>
            </a:endParaRPr>
          </a:p>
          <a:p>
            <a:pPr marL="706755" lvl="2" indent="-219075">
              <a:lnSpc>
                <a:spcPct val="100000"/>
              </a:lnSpc>
              <a:spcBef>
                <a:spcPts val="275"/>
              </a:spcBef>
              <a:buChar char="•"/>
              <a:tabLst>
                <a:tab pos="706755" algn="l"/>
                <a:tab pos="707390" algn="l"/>
              </a:tabLst>
            </a:pPr>
            <a:r>
              <a:rPr sz="1950" spc="15" dirty="0">
                <a:latin typeface="Arial"/>
                <a:cs typeface="Arial"/>
              </a:rPr>
              <a:t>[ME2] </a:t>
            </a:r>
            <a:r>
              <a:rPr sz="1950" spc="10" dirty="0">
                <a:latin typeface="Arial"/>
                <a:cs typeface="Arial"/>
              </a:rPr>
              <a:t>liveness: eventually enter or</a:t>
            </a:r>
            <a:r>
              <a:rPr sz="1950" spc="-2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exit</a:t>
            </a:r>
            <a:endParaRPr sz="195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275"/>
              </a:spcBef>
              <a:buChar char="–"/>
              <a:tabLst>
                <a:tab pos="487045" algn="l"/>
              </a:tabLst>
            </a:pPr>
            <a:r>
              <a:rPr sz="2200" dirty="0">
                <a:latin typeface="Arial"/>
                <a:cs typeface="Arial"/>
              </a:rPr>
              <a:t>Additional</a:t>
            </a:r>
            <a:endParaRPr sz="2200">
              <a:latin typeface="Arial"/>
              <a:cs typeface="Arial"/>
            </a:endParaRPr>
          </a:p>
          <a:p>
            <a:pPr marL="706755" lvl="2" indent="-219075">
              <a:lnSpc>
                <a:spcPct val="100000"/>
              </a:lnSpc>
              <a:spcBef>
                <a:spcPts val="270"/>
              </a:spcBef>
              <a:buChar char="•"/>
              <a:tabLst>
                <a:tab pos="706755" algn="l"/>
                <a:tab pos="707390" algn="l"/>
              </a:tabLst>
            </a:pPr>
            <a:r>
              <a:rPr sz="1950" spc="15" dirty="0">
                <a:latin typeface="Arial"/>
                <a:cs typeface="Arial"/>
              </a:rPr>
              <a:t>[ME3] </a:t>
            </a:r>
            <a:r>
              <a:rPr sz="1950" spc="10" dirty="0">
                <a:latin typeface="Arial"/>
                <a:cs typeface="Arial"/>
              </a:rPr>
              <a:t>happened-before ordering: ordering of enter() is the </a:t>
            </a:r>
            <a:r>
              <a:rPr sz="1950" spc="15" dirty="0">
                <a:latin typeface="Arial"/>
                <a:cs typeface="Arial"/>
              </a:rPr>
              <a:t>same as </a:t>
            </a:r>
            <a:r>
              <a:rPr sz="1950" spc="20" dirty="0">
                <a:latin typeface="Arial"/>
                <a:cs typeface="Arial"/>
              </a:rPr>
              <a:t>HB</a:t>
            </a:r>
            <a:r>
              <a:rPr sz="1950" spc="-4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ordering</a:t>
            </a:r>
            <a:endParaRPr sz="1950">
              <a:latin typeface="Arial"/>
              <a:cs typeface="Arial"/>
            </a:endParaRPr>
          </a:p>
          <a:p>
            <a:pPr marL="204470" indent="-191770">
              <a:lnSpc>
                <a:spcPct val="100000"/>
              </a:lnSpc>
              <a:spcBef>
                <a:spcPts val="280"/>
              </a:spcBef>
              <a:buChar char="•"/>
              <a:tabLst>
                <a:tab pos="205104" algn="l"/>
              </a:tabLst>
            </a:pPr>
            <a:r>
              <a:rPr sz="2650" spc="-5" dirty="0">
                <a:latin typeface="Arial"/>
                <a:cs typeface="Arial"/>
              </a:rPr>
              <a:t>Performance</a:t>
            </a:r>
            <a:r>
              <a:rPr sz="2650" spc="-1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evaluation</a:t>
            </a:r>
            <a:endParaRPr sz="265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300"/>
              </a:spcBef>
              <a:buChar char="–"/>
              <a:tabLst>
                <a:tab pos="487045" algn="l"/>
              </a:tabLst>
            </a:pPr>
            <a:r>
              <a:rPr sz="2200" spc="-5" dirty="0">
                <a:latin typeface="Arial"/>
                <a:cs typeface="Arial"/>
              </a:rPr>
              <a:t>overhead and bandwidth consumption: </a:t>
            </a:r>
            <a:r>
              <a:rPr sz="2200" dirty="0">
                <a:latin typeface="Arial"/>
                <a:cs typeface="Arial"/>
              </a:rPr>
              <a:t># </a:t>
            </a:r>
            <a:r>
              <a:rPr sz="2200" spc="-5" dirty="0">
                <a:latin typeface="Arial"/>
                <a:cs typeface="Arial"/>
              </a:rPr>
              <a:t>of messages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sent</a:t>
            </a:r>
            <a:endParaRPr sz="220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265"/>
              </a:spcBef>
              <a:buChar char="–"/>
              <a:tabLst>
                <a:tab pos="487045" algn="l"/>
              </a:tabLst>
            </a:pPr>
            <a:r>
              <a:rPr sz="2200" spc="-5" dirty="0">
                <a:latin typeface="Arial"/>
                <a:cs typeface="Arial"/>
              </a:rPr>
              <a:t>client delay incurred by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process at entry and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exit</a:t>
            </a:r>
            <a:endParaRPr sz="2200">
              <a:latin typeface="Arial"/>
              <a:cs typeface="Arial"/>
            </a:endParaRPr>
          </a:p>
          <a:p>
            <a:pPr marL="486409" marR="5080" lvl="1" indent="-267335">
              <a:lnSpc>
                <a:spcPts val="2910"/>
              </a:lnSpc>
              <a:spcBef>
                <a:spcPts val="135"/>
              </a:spcBef>
              <a:buChar char="–"/>
              <a:tabLst>
                <a:tab pos="487045" algn="l"/>
              </a:tabLst>
            </a:pPr>
            <a:r>
              <a:rPr sz="2200" dirty="0">
                <a:latin typeface="Arial"/>
                <a:cs typeface="Arial"/>
              </a:rPr>
              <a:t>throughput measured by synchronization delay: delay between one's exit  </a:t>
            </a:r>
            <a:r>
              <a:rPr sz="2200" spc="-5" dirty="0">
                <a:latin typeface="Arial"/>
                <a:cs typeface="Arial"/>
              </a:rPr>
              <a:t>and next's entry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6070" y="7169148"/>
            <a:ext cx="13462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-5" dirty="0">
                <a:latin typeface="Arial"/>
                <a:cs typeface="Arial"/>
              </a:rPr>
              <a:t>7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6005" y="357632"/>
            <a:ext cx="511810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A </a:t>
            </a:r>
            <a:r>
              <a:rPr spc="5" dirty="0"/>
              <a:t>central server</a:t>
            </a:r>
            <a:r>
              <a:rPr spc="-70" dirty="0"/>
              <a:t> </a:t>
            </a:r>
            <a:r>
              <a:rPr spc="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3909" y="1186687"/>
            <a:ext cx="9703435" cy="2177415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204470" marR="5080" indent="-191770">
              <a:lnSpc>
                <a:spcPts val="3170"/>
              </a:lnSpc>
              <a:spcBef>
                <a:spcPts val="209"/>
              </a:spcBef>
              <a:buChar char="•"/>
              <a:tabLst>
                <a:tab pos="205104" algn="l"/>
                <a:tab pos="1348740" algn="l"/>
                <a:tab pos="2455545" algn="l"/>
                <a:tab pos="3394075" algn="l"/>
                <a:tab pos="3884295" algn="l"/>
                <a:tab pos="4281805" algn="l"/>
                <a:tab pos="7273925" algn="l"/>
                <a:tab pos="7764145" algn="l"/>
                <a:tab pos="8738235" algn="l"/>
              </a:tabLst>
            </a:pPr>
            <a:r>
              <a:rPr sz="2650" spc="-5" dirty="0">
                <a:latin typeface="Arial"/>
                <a:cs typeface="Arial"/>
              </a:rPr>
              <a:t>s</a:t>
            </a:r>
            <a:r>
              <a:rPr sz="2650" spc="-10" dirty="0">
                <a:latin typeface="Arial"/>
                <a:cs typeface="Arial"/>
              </a:rPr>
              <a:t>erve</a:t>
            </a:r>
            <a:r>
              <a:rPr sz="2650" spc="-5" dirty="0">
                <a:latin typeface="Arial"/>
                <a:cs typeface="Arial"/>
              </a:rPr>
              <a:t>r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keep</a:t>
            </a:r>
            <a:r>
              <a:rPr sz="2650" spc="-5" dirty="0">
                <a:latin typeface="Arial"/>
                <a:cs typeface="Arial"/>
              </a:rPr>
              <a:t>s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trac</a:t>
            </a:r>
            <a:r>
              <a:rPr sz="2650" spc="-5" dirty="0">
                <a:latin typeface="Arial"/>
                <a:cs typeface="Arial"/>
              </a:rPr>
              <a:t>k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o</a:t>
            </a:r>
            <a:r>
              <a:rPr sz="2650" spc="-5" dirty="0">
                <a:latin typeface="Arial"/>
                <a:cs typeface="Arial"/>
              </a:rPr>
              <a:t>f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5" dirty="0">
                <a:latin typeface="Arial"/>
                <a:cs typeface="Arial"/>
              </a:rPr>
              <a:t>a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token---permissio</a:t>
            </a:r>
            <a:r>
              <a:rPr sz="2650" spc="-5" dirty="0">
                <a:latin typeface="Arial"/>
                <a:cs typeface="Arial"/>
              </a:rPr>
              <a:t>n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t</a:t>
            </a:r>
            <a:r>
              <a:rPr sz="2650" spc="-5" dirty="0">
                <a:latin typeface="Arial"/>
                <a:cs typeface="Arial"/>
              </a:rPr>
              <a:t>o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ente</a:t>
            </a:r>
            <a:r>
              <a:rPr sz="2650" spc="-5" dirty="0">
                <a:latin typeface="Arial"/>
                <a:cs typeface="Arial"/>
              </a:rPr>
              <a:t>r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critical  </a:t>
            </a:r>
            <a:r>
              <a:rPr sz="2650" spc="-5" dirty="0">
                <a:latin typeface="Arial"/>
                <a:cs typeface="Arial"/>
              </a:rPr>
              <a:t>region</a:t>
            </a:r>
            <a:endParaRPr sz="2650">
              <a:latin typeface="Arial"/>
              <a:cs typeface="Arial"/>
            </a:endParaRPr>
          </a:p>
          <a:p>
            <a:pPr marL="486409" lvl="1" indent="-267335">
              <a:lnSpc>
                <a:spcPts val="2560"/>
              </a:lnSpc>
              <a:buChar char="–"/>
              <a:tabLst>
                <a:tab pos="487045" algn="l"/>
              </a:tabLst>
            </a:pP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process requests the server for the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token</a:t>
            </a:r>
            <a:endParaRPr sz="220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5"/>
              </a:spcBef>
              <a:buChar char="–"/>
              <a:tabLst>
                <a:tab pos="487045" algn="l"/>
              </a:tabLst>
            </a:pPr>
            <a:r>
              <a:rPr sz="2200" spc="-5" dirty="0">
                <a:latin typeface="Arial"/>
                <a:cs typeface="Arial"/>
              </a:rPr>
              <a:t>the server grants the token if it has the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token</a:t>
            </a:r>
            <a:endParaRPr sz="220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5"/>
              </a:spcBef>
              <a:buChar char="–"/>
              <a:tabLst>
                <a:tab pos="487045" algn="l"/>
              </a:tabLst>
            </a:pP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process can enter if it gets the token, otherwise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waits</a:t>
            </a:r>
            <a:endParaRPr sz="220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buChar char="–"/>
              <a:tabLst>
                <a:tab pos="487045" algn="l"/>
              </a:tabLst>
            </a:pPr>
            <a:r>
              <a:rPr sz="2200" spc="-5" dirty="0">
                <a:latin typeface="Arial"/>
                <a:cs typeface="Arial"/>
              </a:rPr>
              <a:t>when done,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process sends release and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exits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07293" y="3858767"/>
            <a:ext cx="1316355" cy="1294765"/>
          </a:xfrm>
          <a:custGeom>
            <a:avLst/>
            <a:gdLst/>
            <a:ahLst/>
            <a:cxnLst/>
            <a:rect l="l" t="t" r="r" b="b"/>
            <a:pathLst>
              <a:path w="1316354" h="1294764">
                <a:moveTo>
                  <a:pt x="1315974" y="646938"/>
                </a:moveTo>
                <a:lnTo>
                  <a:pt x="1314167" y="598645"/>
                </a:lnTo>
                <a:lnTo>
                  <a:pt x="1308833" y="551319"/>
                </a:lnTo>
                <a:lnTo>
                  <a:pt x="1300099" y="505083"/>
                </a:lnTo>
                <a:lnTo>
                  <a:pt x="1288093" y="460063"/>
                </a:lnTo>
                <a:lnTo>
                  <a:pt x="1272943" y="416383"/>
                </a:lnTo>
                <a:lnTo>
                  <a:pt x="1254777" y="374168"/>
                </a:lnTo>
                <a:lnTo>
                  <a:pt x="1233723" y="333544"/>
                </a:lnTo>
                <a:lnTo>
                  <a:pt x="1209910" y="294636"/>
                </a:lnTo>
                <a:lnTo>
                  <a:pt x="1183464" y="257568"/>
                </a:lnTo>
                <a:lnTo>
                  <a:pt x="1154514" y="222465"/>
                </a:lnTo>
                <a:lnTo>
                  <a:pt x="1123188" y="189452"/>
                </a:lnTo>
                <a:lnTo>
                  <a:pt x="1089613" y="158654"/>
                </a:lnTo>
                <a:lnTo>
                  <a:pt x="1053918" y="130197"/>
                </a:lnTo>
                <a:lnTo>
                  <a:pt x="1016232" y="104204"/>
                </a:lnTo>
                <a:lnTo>
                  <a:pt x="976680" y="80801"/>
                </a:lnTo>
                <a:lnTo>
                  <a:pt x="935393" y="60114"/>
                </a:lnTo>
                <a:lnTo>
                  <a:pt x="892496" y="42266"/>
                </a:lnTo>
                <a:lnTo>
                  <a:pt x="848120" y="27383"/>
                </a:lnTo>
                <a:lnTo>
                  <a:pt x="802391" y="15590"/>
                </a:lnTo>
                <a:lnTo>
                  <a:pt x="755437" y="7012"/>
                </a:lnTo>
                <a:lnTo>
                  <a:pt x="707387" y="1773"/>
                </a:lnTo>
                <a:lnTo>
                  <a:pt x="658368" y="0"/>
                </a:lnTo>
                <a:lnTo>
                  <a:pt x="609249" y="1773"/>
                </a:lnTo>
                <a:lnTo>
                  <a:pt x="561109" y="7012"/>
                </a:lnTo>
                <a:lnTo>
                  <a:pt x="514073" y="15590"/>
                </a:lnTo>
                <a:lnTo>
                  <a:pt x="468271" y="27383"/>
                </a:lnTo>
                <a:lnTo>
                  <a:pt x="423828" y="42266"/>
                </a:lnTo>
                <a:lnTo>
                  <a:pt x="380874" y="60114"/>
                </a:lnTo>
                <a:lnTo>
                  <a:pt x="339534" y="80801"/>
                </a:lnTo>
                <a:lnTo>
                  <a:pt x="299938" y="104204"/>
                </a:lnTo>
                <a:lnTo>
                  <a:pt x="262212" y="130197"/>
                </a:lnTo>
                <a:lnTo>
                  <a:pt x="226484" y="158654"/>
                </a:lnTo>
                <a:lnTo>
                  <a:pt x="192881" y="189452"/>
                </a:lnTo>
                <a:lnTo>
                  <a:pt x="161531" y="222465"/>
                </a:lnTo>
                <a:lnTo>
                  <a:pt x="132562" y="257568"/>
                </a:lnTo>
                <a:lnTo>
                  <a:pt x="106100" y="294636"/>
                </a:lnTo>
                <a:lnTo>
                  <a:pt x="82274" y="333544"/>
                </a:lnTo>
                <a:lnTo>
                  <a:pt x="61211" y="374168"/>
                </a:lnTo>
                <a:lnTo>
                  <a:pt x="43039" y="416383"/>
                </a:lnTo>
                <a:lnTo>
                  <a:pt x="27885" y="460063"/>
                </a:lnTo>
                <a:lnTo>
                  <a:pt x="15876" y="505083"/>
                </a:lnTo>
                <a:lnTo>
                  <a:pt x="7141" y="551319"/>
                </a:lnTo>
                <a:lnTo>
                  <a:pt x="1806" y="598645"/>
                </a:lnTo>
                <a:lnTo>
                  <a:pt x="0" y="646938"/>
                </a:lnTo>
                <a:lnTo>
                  <a:pt x="1806" y="695234"/>
                </a:lnTo>
                <a:lnTo>
                  <a:pt x="7141" y="742574"/>
                </a:lnTo>
                <a:lnTo>
                  <a:pt x="15876" y="788831"/>
                </a:lnTo>
                <a:lnTo>
                  <a:pt x="27885" y="833879"/>
                </a:lnTo>
                <a:lnTo>
                  <a:pt x="43039" y="877592"/>
                </a:lnTo>
                <a:lnTo>
                  <a:pt x="61211" y="919846"/>
                </a:lnTo>
                <a:lnTo>
                  <a:pt x="82274" y="960513"/>
                </a:lnTo>
                <a:lnTo>
                  <a:pt x="106100" y="999468"/>
                </a:lnTo>
                <a:lnTo>
                  <a:pt x="132562" y="1036586"/>
                </a:lnTo>
                <a:lnTo>
                  <a:pt x="161531" y="1071740"/>
                </a:lnTo>
                <a:lnTo>
                  <a:pt x="192881" y="1104804"/>
                </a:lnTo>
                <a:lnTo>
                  <a:pt x="226484" y="1135654"/>
                </a:lnTo>
                <a:lnTo>
                  <a:pt x="262212" y="1164162"/>
                </a:lnTo>
                <a:lnTo>
                  <a:pt x="299938" y="1190204"/>
                </a:lnTo>
                <a:lnTo>
                  <a:pt x="339534" y="1213653"/>
                </a:lnTo>
                <a:lnTo>
                  <a:pt x="380874" y="1234384"/>
                </a:lnTo>
                <a:lnTo>
                  <a:pt x="423828" y="1252271"/>
                </a:lnTo>
                <a:lnTo>
                  <a:pt x="468271" y="1267187"/>
                </a:lnTo>
                <a:lnTo>
                  <a:pt x="514073" y="1279008"/>
                </a:lnTo>
                <a:lnTo>
                  <a:pt x="561109" y="1287607"/>
                </a:lnTo>
                <a:lnTo>
                  <a:pt x="609249" y="1292859"/>
                </a:lnTo>
                <a:lnTo>
                  <a:pt x="658368" y="1294638"/>
                </a:lnTo>
                <a:lnTo>
                  <a:pt x="707387" y="1292859"/>
                </a:lnTo>
                <a:lnTo>
                  <a:pt x="755437" y="1287607"/>
                </a:lnTo>
                <a:lnTo>
                  <a:pt x="802391" y="1279008"/>
                </a:lnTo>
                <a:lnTo>
                  <a:pt x="848120" y="1267187"/>
                </a:lnTo>
                <a:lnTo>
                  <a:pt x="892496" y="1252271"/>
                </a:lnTo>
                <a:lnTo>
                  <a:pt x="935393" y="1234384"/>
                </a:lnTo>
                <a:lnTo>
                  <a:pt x="976680" y="1213653"/>
                </a:lnTo>
                <a:lnTo>
                  <a:pt x="1016232" y="1190204"/>
                </a:lnTo>
                <a:lnTo>
                  <a:pt x="1053918" y="1164162"/>
                </a:lnTo>
                <a:lnTo>
                  <a:pt x="1089613" y="1135654"/>
                </a:lnTo>
                <a:lnTo>
                  <a:pt x="1123188" y="1104804"/>
                </a:lnTo>
                <a:lnTo>
                  <a:pt x="1154514" y="1071740"/>
                </a:lnTo>
                <a:lnTo>
                  <a:pt x="1183464" y="1036586"/>
                </a:lnTo>
                <a:lnTo>
                  <a:pt x="1209910" y="999468"/>
                </a:lnTo>
                <a:lnTo>
                  <a:pt x="1233723" y="960513"/>
                </a:lnTo>
                <a:lnTo>
                  <a:pt x="1254777" y="919846"/>
                </a:lnTo>
                <a:lnTo>
                  <a:pt x="1272943" y="877592"/>
                </a:lnTo>
                <a:lnTo>
                  <a:pt x="1288093" y="833879"/>
                </a:lnTo>
                <a:lnTo>
                  <a:pt x="1300099" y="788831"/>
                </a:lnTo>
                <a:lnTo>
                  <a:pt x="1308833" y="742574"/>
                </a:lnTo>
                <a:lnTo>
                  <a:pt x="1314167" y="695234"/>
                </a:lnTo>
                <a:lnTo>
                  <a:pt x="1315974" y="646938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07293" y="3858767"/>
            <a:ext cx="1316355" cy="1294765"/>
          </a:xfrm>
          <a:custGeom>
            <a:avLst/>
            <a:gdLst/>
            <a:ahLst/>
            <a:cxnLst/>
            <a:rect l="l" t="t" r="r" b="b"/>
            <a:pathLst>
              <a:path w="1316354" h="1294764">
                <a:moveTo>
                  <a:pt x="658368" y="0"/>
                </a:moveTo>
                <a:lnTo>
                  <a:pt x="609249" y="1773"/>
                </a:lnTo>
                <a:lnTo>
                  <a:pt x="561109" y="7012"/>
                </a:lnTo>
                <a:lnTo>
                  <a:pt x="514073" y="15590"/>
                </a:lnTo>
                <a:lnTo>
                  <a:pt x="468271" y="27383"/>
                </a:lnTo>
                <a:lnTo>
                  <a:pt x="423828" y="42266"/>
                </a:lnTo>
                <a:lnTo>
                  <a:pt x="380874" y="60114"/>
                </a:lnTo>
                <a:lnTo>
                  <a:pt x="339534" y="80801"/>
                </a:lnTo>
                <a:lnTo>
                  <a:pt x="299938" y="104204"/>
                </a:lnTo>
                <a:lnTo>
                  <a:pt x="262212" y="130197"/>
                </a:lnTo>
                <a:lnTo>
                  <a:pt x="226484" y="158654"/>
                </a:lnTo>
                <a:lnTo>
                  <a:pt x="192881" y="189452"/>
                </a:lnTo>
                <a:lnTo>
                  <a:pt x="161531" y="222465"/>
                </a:lnTo>
                <a:lnTo>
                  <a:pt x="132562" y="257568"/>
                </a:lnTo>
                <a:lnTo>
                  <a:pt x="106100" y="294636"/>
                </a:lnTo>
                <a:lnTo>
                  <a:pt x="82274" y="333544"/>
                </a:lnTo>
                <a:lnTo>
                  <a:pt x="61211" y="374168"/>
                </a:lnTo>
                <a:lnTo>
                  <a:pt x="43039" y="416383"/>
                </a:lnTo>
                <a:lnTo>
                  <a:pt x="27885" y="460063"/>
                </a:lnTo>
                <a:lnTo>
                  <a:pt x="15876" y="505083"/>
                </a:lnTo>
                <a:lnTo>
                  <a:pt x="7141" y="551319"/>
                </a:lnTo>
                <a:lnTo>
                  <a:pt x="1806" y="598645"/>
                </a:lnTo>
                <a:lnTo>
                  <a:pt x="0" y="646938"/>
                </a:lnTo>
                <a:lnTo>
                  <a:pt x="1806" y="695234"/>
                </a:lnTo>
                <a:lnTo>
                  <a:pt x="7141" y="742574"/>
                </a:lnTo>
                <a:lnTo>
                  <a:pt x="15876" y="788831"/>
                </a:lnTo>
                <a:lnTo>
                  <a:pt x="27885" y="833879"/>
                </a:lnTo>
                <a:lnTo>
                  <a:pt x="43039" y="877592"/>
                </a:lnTo>
                <a:lnTo>
                  <a:pt x="61211" y="919846"/>
                </a:lnTo>
                <a:lnTo>
                  <a:pt x="82274" y="960513"/>
                </a:lnTo>
                <a:lnTo>
                  <a:pt x="106100" y="999468"/>
                </a:lnTo>
                <a:lnTo>
                  <a:pt x="132562" y="1036586"/>
                </a:lnTo>
                <a:lnTo>
                  <a:pt x="161531" y="1071740"/>
                </a:lnTo>
                <a:lnTo>
                  <a:pt x="192881" y="1104804"/>
                </a:lnTo>
                <a:lnTo>
                  <a:pt x="226484" y="1135654"/>
                </a:lnTo>
                <a:lnTo>
                  <a:pt x="262212" y="1164162"/>
                </a:lnTo>
                <a:lnTo>
                  <a:pt x="299938" y="1190204"/>
                </a:lnTo>
                <a:lnTo>
                  <a:pt x="339534" y="1213653"/>
                </a:lnTo>
                <a:lnTo>
                  <a:pt x="380874" y="1234384"/>
                </a:lnTo>
                <a:lnTo>
                  <a:pt x="423828" y="1252271"/>
                </a:lnTo>
                <a:lnTo>
                  <a:pt x="468271" y="1267187"/>
                </a:lnTo>
                <a:lnTo>
                  <a:pt x="514073" y="1279008"/>
                </a:lnTo>
                <a:lnTo>
                  <a:pt x="561109" y="1287607"/>
                </a:lnTo>
                <a:lnTo>
                  <a:pt x="609249" y="1292859"/>
                </a:lnTo>
                <a:lnTo>
                  <a:pt x="658368" y="1294638"/>
                </a:lnTo>
                <a:lnTo>
                  <a:pt x="707387" y="1292859"/>
                </a:lnTo>
                <a:lnTo>
                  <a:pt x="755437" y="1287607"/>
                </a:lnTo>
                <a:lnTo>
                  <a:pt x="802391" y="1279008"/>
                </a:lnTo>
                <a:lnTo>
                  <a:pt x="848120" y="1267187"/>
                </a:lnTo>
                <a:lnTo>
                  <a:pt x="892496" y="1252271"/>
                </a:lnTo>
                <a:lnTo>
                  <a:pt x="935393" y="1234384"/>
                </a:lnTo>
                <a:lnTo>
                  <a:pt x="976680" y="1213653"/>
                </a:lnTo>
                <a:lnTo>
                  <a:pt x="1016232" y="1190204"/>
                </a:lnTo>
                <a:lnTo>
                  <a:pt x="1053918" y="1164162"/>
                </a:lnTo>
                <a:lnTo>
                  <a:pt x="1089613" y="1135654"/>
                </a:lnTo>
                <a:lnTo>
                  <a:pt x="1123188" y="1104804"/>
                </a:lnTo>
                <a:lnTo>
                  <a:pt x="1154514" y="1071740"/>
                </a:lnTo>
                <a:lnTo>
                  <a:pt x="1183464" y="1036586"/>
                </a:lnTo>
                <a:lnTo>
                  <a:pt x="1209910" y="999468"/>
                </a:lnTo>
                <a:lnTo>
                  <a:pt x="1233723" y="960513"/>
                </a:lnTo>
                <a:lnTo>
                  <a:pt x="1254777" y="919846"/>
                </a:lnTo>
                <a:lnTo>
                  <a:pt x="1272943" y="877592"/>
                </a:lnTo>
                <a:lnTo>
                  <a:pt x="1288093" y="833879"/>
                </a:lnTo>
                <a:lnTo>
                  <a:pt x="1300099" y="788831"/>
                </a:lnTo>
                <a:lnTo>
                  <a:pt x="1308833" y="742574"/>
                </a:lnTo>
                <a:lnTo>
                  <a:pt x="1314167" y="695234"/>
                </a:lnTo>
                <a:lnTo>
                  <a:pt x="1315974" y="646938"/>
                </a:lnTo>
                <a:lnTo>
                  <a:pt x="1314167" y="598645"/>
                </a:lnTo>
                <a:lnTo>
                  <a:pt x="1308833" y="551319"/>
                </a:lnTo>
                <a:lnTo>
                  <a:pt x="1300099" y="505083"/>
                </a:lnTo>
                <a:lnTo>
                  <a:pt x="1288093" y="460063"/>
                </a:lnTo>
                <a:lnTo>
                  <a:pt x="1272943" y="416383"/>
                </a:lnTo>
                <a:lnTo>
                  <a:pt x="1254777" y="374168"/>
                </a:lnTo>
                <a:lnTo>
                  <a:pt x="1233723" y="333544"/>
                </a:lnTo>
                <a:lnTo>
                  <a:pt x="1209910" y="294636"/>
                </a:lnTo>
                <a:lnTo>
                  <a:pt x="1183464" y="257568"/>
                </a:lnTo>
                <a:lnTo>
                  <a:pt x="1154514" y="222465"/>
                </a:lnTo>
                <a:lnTo>
                  <a:pt x="1123188" y="189452"/>
                </a:lnTo>
                <a:lnTo>
                  <a:pt x="1089613" y="158654"/>
                </a:lnTo>
                <a:lnTo>
                  <a:pt x="1053918" y="130197"/>
                </a:lnTo>
                <a:lnTo>
                  <a:pt x="1016232" y="104204"/>
                </a:lnTo>
                <a:lnTo>
                  <a:pt x="976680" y="80801"/>
                </a:lnTo>
                <a:lnTo>
                  <a:pt x="935393" y="60114"/>
                </a:lnTo>
                <a:lnTo>
                  <a:pt x="892496" y="42266"/>
                </a:lnTo>
                <a:lnTo>
                  <a:pt x="848120" y="27383"/>
                </a:lnTo>
                <a:lnTo>
                  <a:pt x="802391" y="15590"/>
                </a:lnTo>
                <a:lnTo>
                  <a:pt x="755437" y="7012"/>
                </a:lnTo>
                <a:lnTo>
                  <a:pt x="707387" y="1773"/>
                </a:lnTo>
                <a:lnTo>
                  <a:pt x="658368" y="0"/>
                </a:lnTo>
                <a:close/>
              </a:path>
            </a:pathLst>
          </a:custGeom>
          <a:ln w="31483">
            <a:solidFill>
              <a:srgbClr val="FFD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7081" y="4290821"/>
            <a:ext cx="1769110" cy="1292860"/>
          </a:xfrm>
          <a:custGeom>
            <a:avLst/>
            <a:gdLst/>
            <a:ahLst/>
            <a:cxnLst/>
            <a:rect l="l" t="t" r="r" b="b"/>
            <a:pathLst>
              <a:path w="1769109" h="1292860">
                <a:moveTo>
                  <a:pt x="0" y="0"/>
                </a:moveTo>
                <a:lnTo>
                  <a:pt x="1768602" y="1292352"/>
                </a:lnTo>
              </a:path>
            </a:pathLst>
          </a:custGeom>
          <a:ln w="3148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10629" y="5560314"/>
            <a:ext cx="703580" cy="683260"/>
          </a:xfrm>
          <a:custGeom>
            <a:avLst/>
            <a:gdLst/>
            <a:ahLst/>
            <a:cxnLst/>
            <a:rect l="l" t="t" r="r" b="b"/>
            <a:pathLst>
              <a:path w="703579" h="683260">
                <a:moveTo>
                  <a:pt x="703326" y="341376"/>
                </a:moveTo>
                <a:lnTo>
                  <a:pt x="700124" y="295121"/>
                </a:lnTo>
                <a:lnTo>
                  <a:pt x="690798" y="250736"/>
                </a:lnTo>
                <a:lnTo>
                  <a:pt x="675763" y="208633"/>
                </a:lnTo>
                <a:lnTo>
                  <a:pt x="655432" y="169220"/>
                </a:lnTo>
                <a:lnTo>
                  <a:pt x="630223" y="132908"/>
                </a:lnTo>
                <a:lnTo>
                  <a:pt x="600551" y="100107"/>
                </a:lnTo>
                <a:lnTo>
                  <a:pt x="566830" y="71228"/>
                </a:lnTo>
                <a:lnTo>
                  <a:pt x="529477" y="46679"/>
                </a:lnTo>
                <a:lnTo>
                  <a:pt x="488906" y="26872"/>
                </a:lnTo>
                <a:lnTo>
                  <a:pt x="445533" y="12216"/>
                </a:lnTo>
                <a:lnTo>
                  <a:pt x="399774" y="3122"/>
                </a:lnTo>
                <a:lnTo>
                  <a:pt x="352044" y="0"/>
                </a:lnTo>
                <a:lnTo>
                  <a:pt x="304298" y="3122"/>
                </a:lnTo>
                <a:lnTo>
                  <a:pt x="258497" y="12216"/>
                </a:lnTo>
                <a:lnTo>
                  <a:pt x="215062" y="26872"/>
                </a:lnTo>
                <a:lnTo>
                  <a:pt x="174413" y="46679"/>
                </a:lnTo>
                <a:lnTo>
                  <a:pt x="136970" y="71228"/>
                </a:lnTo>
                <a:lnTo>
                  <a:pt x="103155" y="100107"/>
                </a:lnTo>
                <a:lnTo>
                  <a:pt x="73388" y="132908"/>
                </a:lnTo>
                <a:lnTo>
                  <a:pt x="48090" y="169220"/>
                </a:lnTo>
                <a:lnTo>
                  <a:pt x="27682" y="208633"/>
                </a:lnTo>
                <a:lnTo>
                  <a:pt x="12583" y="250736"/>
                </a:lnTo>
                <a:lnTo>
                  <a:pt x="3216" y="295121"/>
                </a:lnTo>
                <a:lnTo>
                  <a:pt x="0" y="341376"/>
                </a:lnTo>
                <a:lnTo>
                  <a:pt x="3216" y="387630"/>
                </a:lnTo>
                <a:lnTo>
                  <a:pt x="12583" y="432015"/>
                </a:lnTo>
                <a:lnTo>
                  <a:pt x="27682" y="474118"/>
                </a:lnTo>
                <a:lnTo>
                  <a:pt x="48090" y="513531"/>
                </a:lnTo>
                <a:lnTo>
                  <a:pt x="73388" y="549843"/>
                </a:lnTo>
                <a:lnTo>
                  <a:pt x="103155" y="582644"/>
                </a:lnTo>
                <a:lnTo>
                  <a:pt x="136970" y="611523"/>
                </a:lnTo>
                <a:lnTo>
                  <a:pt x="174413" y="636072"/>
                </a:lnTo>
                <a:lnTo>
                  <a:pt x="215062" y="655879"/>
                </a:lnTo>
                <a:lnTo>
                  <a:pt x="258497" y="670535"/>
                </a:lnTo>
                <a:lnTo>
                  <a:pt x="304298" y="679629"/>
                </a:lnTo>
                <a:lnTo>
                  <a:pt x="352044" y="682752"/>
                </a:lnTo>
                <a:lnTo>
                  <a:pt x="399774" y="679629"/>
                </a:lnTo>
                <a:lnTo>
                  <a:pt x="445533" y="670535"/>
                </a:lnTo>
                <a:lnTo>
                  <a:pt x="488906" y="655879"/>
                </a:lnTo>
                <a:lnTo>
                  <a:pt x="529477" y="636072"/>
                </a:lnTo>
                <a:lnTo>
                  <a:pt x="566830" y="611523"/>
                </a:lnTo>
                <a:lnTo>
                  <a:pt x="600551" y="582644"/>
                </a:lnTo>
                <a:lnTo>
                  <a:pt x="630223" y="549843"/>
                </a:lnTo>
                <a:lnTo>
                  <a:pt x="655432" y="513531"/>
                </a:lnTo>
                <a:lnTo>
                  <a:pt x="675763" y="474118"/>
                </a:lnTo>
                <a:lnTo>
                  <a:pt x="690798" y="432015"/>
                </a:lnTo>
                <a:lnTo>
                  <a:pt x="700124" y="387630"/>
                </a:lnTo>
                <a:lnTo>
                  <a:pt x="703326" y="341376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10629" y="5560314"/>
            <a:ext cx="703580" cy="683260"/>
          </a:xfrm>
          <a:custGeom>
            <a:avLst/>
            <a:gdLst/>
            <a:ahLst/>
            <a:cxnLst/>
            <a:rect l="l" t="t" r="r" b="b"/>
            <a:pathLst>
              <a:path w="703579" h="683260">
                <a:moveTo>
                  <a:pt x="352044" y="0"/>
                </a:moveTo>
                <a:lnTo>
                  <a:pt x="304298" y="3122"/>
                </a:lnTo>
                <a:lnTo>
                  <a:pt x="258497" y="12216"/>
                </a:lnTo>
                <a:lnTo>
                  <a:pt x="215062" y="26872"/>
                </a:lnTo>
                <a:lnTo>
                  <a:pt x="174413" y="46679"/>
                </a:lnTo>
                <a:lnTo>
                  <a:pt x="136970" y="71228"/>
                </a:lnTo>
                <a:lnTo>
                  <a:pt x="103155" y="100107"/>
                </a:lnTo>
                <a:lnTo>
                  <a:pt x="73388" y="132908"/>
                </a:lnTo>
                <a:lnTo>
                  <a:pt x="48090" y="169220"/>
                </a:lnTo>
                <a:lnTo>
                  <a:pt x="27682" y="208633"/>
                </a:lnTo>
                <a:lnTo>
                  <a:pt x="12583" y="250736"/>
                </a:lnTo>
                <a:lnTo>
                  <a:pt x="3216" y="295121"/>
                </a:lnTo>
                <a:lnTo>
                  <a:pt x="0" y="341376"/>
                </a:lnTo>
                <a:lnTo>
                  <a:pt x="3216" y="387630"/>
                </a:lnTo>
                <a:lnTo>
                  <a:pt x="12583" y="432015"/>
                </a:lnTo>
                <a:lnTo>
                  <a:pt x="27682" y="474118"/>
                </a:lnTo>
                <a:lnTo>
                  <a:pt x="48090" y="513531"/>
                </a:lnTo>
                <a:lnTo>
                  <a:pt x="73388" y="549843"/>
                </a:lnTo>
                <a:lnTo>
                  <a:pt x="103155" y="582644"/>
                </a:lnTo>
                <a:lnTo>
                  <a:pt x="136970" y="611523"/>
                </a:lnTo>
                <a:lnTo>
                  <a:pt x="174413" y="636072"/>
                </a:lnTo>
                <a:lnTo>
                  <a:pt x="215062" y="655879"/>
                </a:lnTo>
                <a:lnTo>
                  <a:pt x="258497" y="670535"/>
                </a:lnTo>
                <a:lnTo>
                  <a:pt x="304298" y="679629"/>
                </a:lnTo>
                <a:lnTo>
                  <a:pt x="352044" y="682752"/>
                </a:lnTo>
                <a:lnTo>
                  <a:pt x="399774" y="679629"/>
                </a:lnTo>
                <a:lnTo>
                  <a:pt x="445533" y="670535"/>
                </a:lnTo>
                <a:lnTo>
                  <a:pt x="488906" y="655879"/>
                </a:lnTo>
                <a:lnTo>
                  <a:pt x="529477" y="636072"/>
                </a:lnTo>
                <a:lnTo>
                  <a:pt x="566830" y="611523"/>
                </a:lnTo>
                <a:lnTo>
                  <a:pt x="600551" y="582644"/>
                </a:lnTo>
                <a:lnTo>
                  <a:pt x="630223" y="549843"/>
                </a:lnTo>
                <a:lnTo>
                  <a:pt x="655432" y="513531"/>
                </a:lnTo>
                <a:lnTo>
                  <a:pt x="675763" y="474118"/>
                </a:lnTo>
                <a:lnTo>
                  <a:pt x="690798" y="432015"/>
                </a:lnTo>
                <a:lnTo>
                  <a:pt x="700124" y="387630"/>
                </a:lnTo>
                <a:lnTo>
                  <a:pt x="703326" y="341376"/>
                </a:lnTo>
                <a:lnTo>
                  <a:pt x="700124" y="295121"/>
                </a:lnTo>
                <a:lnTo>
                  <a:pt x="690798" y="250736"/>
                </a:lnTo>
                <a:lnTo>
                  <a:pt x="675763" y="208633"/>
                </a:lnTo>
                <a:lnTo>
                  <a:pt x="655432" y="169220"/>
                </a:lnTo>
                <a:lnTo>
                  <a:pt x="630223" y="132908"/>
                </a:lnTo>
                <a:lnTo>
                  <a:pt x="600551" y="100107"/>
                </a:lnTo>
                <a:lnTo>
                  <a:pt x="566830" y="71228"/>
                </a:lnTo>
                <a:lnTo>
                  <a:pt x="529477" y="46679"/>
                </a:lnTo>
                <a:lnTo>
                  <a:pt x="488906" y="26872"/>
                </a:lnTo>
                <a:lnTo>
                  <a:pt x="445533" y="12216"/>
                </a:lnTo>
                <a:lnTo>
                  <a:pt x="399774" y="3122"/>
                </a:lnTo>
                <a:lnTo>
                  <a:pt x="352044" y="0"/>
                </a:lnTo>
                <a:close/>
              </a:path>
            </a:pathLst>
          </a:custGeom>
          <a:ln w="31483">
            <a:solidFill>
              <a:srgbClr val="FFD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2569" y="6379464"/>
            <a:ext cx="680720" cy="657860"/>
          </a:xfrm>
          <a:custGeom>
            <a:avLst/>
            <a:gdLst/>
            <a:ahLst/>
            <a:cxnLst/>
            <a:rect l="l" t="t" r="r" b="b"/>
            <a:pathLst>
              <a:path w="680720" h="657859">
                <a:moveTo>
                  <a:pt x="680466" y="328422"/>
                </a:moveTo>
                <a:lnTo>
                  <a:pt x="676775" y="279896"/>
                </a:lnTo>
                <a:lnTo>
                  <a:pt x="666057" y="233579"/>
                </a:lnTo>
                <a:lnTo>
                  <a:pt x="648839" y="189979"/>
                </a:lnTo>
                <a:lnTo>
                  <a:pt x="625652" y="149604"/>
                </a:lnTo>
                <a:lnTo>
                  <a:pt x="597023" y="112963"/>
                </a:lnTo>
                <a:lnTo>
                  <a:pt x="563483" y="80565"/>
                </a:lnTo>
                <a:lnTo>
                  <a:pt x="525559" y="52917"/>
                </a:lnTo>
                <a:lnTo>
                  <a:pt x="483781" y="30528"/>
                </a:lnTo>
                <a:lnTo>
                  <a:pt x="438678" y="13907"/>
                </a:lnTo>
                <a:lnTo>
                  <a:pt x="390780" y="3561"/>
                </a:lnTo>
                <a:lnTo>
                  <a:pt x="340613" y="0"/>
                </a:lnTo>
                <a:lnTo>
                  <a:pt x="290258" y="3561"/>
                </a:lnTo>
                <a:lnTo>
                  <a:pt x="242204" y="13907"/>
                </a:lnTo>
                <a:lnTo>
                  <a:pt x="196977" y="30528"/>
                </a:lnTo>
                <a:lnTo>
                  <a:pt x="155102" y="52917"/>
                </a:lnTo>
                <a:lnTo>
                  <a:pt x="117106" y="80565"/>
                </a:lnTo>
                <a:lnTo>
                  <a:pt x="83513" y="112963"/>
                </a:lnTo>
                <a:lnTo>
                  <a:pt x="54850" y="149604"/>
                </a:lnTo>
                <a:lnTo>
                  <a:pt x="31641" y="189979"/>
                </a:lnTo>
                <a:lnTo>
                  <a:pt x="14413" y="233579"/>
                </a:lnTo>
                <a:lnTo>
                  <a:pt x="3690" y="279896"/>
                </a:lnTo>
                <a:lnTo>
                  <a:pt x="0" y="328422"/>
                </a:lnTo>
                <a:lnTo>
                  <a:pt x="3690" y="377137"/>
                </a:lnTo>
                <a:lnTo>
                  <a:pt x="14413" y="423609"/>
                </a:lnTo>
                <a:lnTo>
                  <a:pt x="31641" y="467333"/>
                </a:lnTo>
                <a:lnTo>
                  <a:pt x="54850" y="507805"/>
                </a:lnTo>
                <a:lnTo>
                  <a:pt x="83513" y="544518"/>
                </a:lnTo>
                <a:lnTo>
                  <a:pt x="117106" y="576969"/>
                </a:lnTo>
                <a:lnTo>
                  <a:pt x="155102" y="604651"/>
                </a:lnTo>
                <a:lnTo>
                  <a:pt x="196977" y="627061"/>
                </a:lnTo>
                <a:lnTo>
                  <a:pt x="242204" y="643694"/>
                </a:lnTo>
                <a:lnTo>
                  <a:pt x="290258" y="654043"/>
                </a:lnTo>
                <a:lnTo>
                  <a:pt x="340613" y="657606"/>
                </a:lnTo>
                <a:lnTo>
                  <a:pt x="390780" y="654043"/>
                </a:lnTo>
                <a:lnTo>
                  <a:pt x="438678" y="643694"/>
                </a:lnTo>
                <a:lnTo>
                  <a:pt x="483781" y="627061"/>
                </a:lnTo>
                <a:lnTo>
                  <a:pt x="525559" y="604651"/>
                </a:lnTo>
                <a:lnTo>
                  <a:pt x="563483" y="576969"/>
                </a:lnTo>
                <a:lnTo>
                  <a:pt x="597023" y="544518"/>
                </a:lnTo>
                <a:lnTo>
                  <a:pt x="625652" y="507805"/>
                </a:lnTo>
                <a:lnTo>
                  <a:pt x="648839" y="467333"/>
                </a:lnTo>
                <a:lnTo>
                  <a:pt x="666057" y="423609"/>
                </a:lnTo>
                <a:lnTo>
                  <a:pt x="676775" y="377137"/>
                </a:lnTo>
                <a:lnTo>
                  <a:pt x="680466" y="328422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72569" y="6379464"/>
            <a:ext cx="680720" cy="657860"/>
          </a:xfrm>
          <a:custGeom>
            <a:avLst/>
            <a:gdLst/>
            <a:ahLst/>
            <a:cxnLst/>
            <a:rect l="l" t="t" r="r" b="b"/>
            <a:pathLst>
              <a:path w="680720" h="657859">
                <a:moveTo>
                  <a:pt x="340613" y="0"/>
                </a:moveTo>
                <a:lnTo>
                  <a:pt x="290258" y="3561"/>
                </a:lnTo>
                <a:lnTo>
                  <a:pt x="242204" y="13907"/>
                </a:lnTo>
                <a:lnTo>
                  <a:pt x="196977" y="30528"/>
                </a:lnTo>
                <a:lnTo>
                  <a:pt x="155102" y="52917"/>
                </a:lnTo>
                <a:lnTo>
                  <a:pt x="117106" y="80565"/>
                </a:lnTo>
                <a:lnTo>
                  <a:pt x="83513" y="112963"/>
                </a:lnTo>
                <a:lnTo>
                  <a:pt x="54850" y="149604"/>
                </a:lnTo>
                <a:lnTo>
                  <a:pt x="31641" y="189979"/>
                </a:lnTo>
                <a:lnTo>
                  <a:pt x="14413" y="233579"/>
                </a:lnTo>
                <a:lnTo>
                  <a:pt x="3690" y="279896"/>
                </a:lnTo>
                <a:lnTo>
                  <a:pt x="0" y="328422"/>
                </a:lnTo>
                <a:lnTo>
                  <a:pt x="3690" y="377137"/>
                </a:lnTo>
                <a:lnTo>
                  <a:pt x="14413" y="423609"/>
                </a:lnTo>
                <a:lnTo>
                  <a:pt x="31641" y="467333"/>
                </a:lnTo>
                <a:lnTo>
                  <a:pt x="54850" y="507805"/>
                </a:lnTo>
                <a:lnTo>
                  <a:pt x="83513" y="544518"/>
                </a:lnTo>
                <a:lnTo>
                  <a:pt x="117106" y="576969"/>
                </a:lnTo>
                <a:lnTo>
                  <a:pt x="155102" y="604651"/>
                </a:lnTo>
                <a:lnTo>
                  <a:pt x="196977" y="627061"/>
                </a:lnTo>
                <a:lnTo>
                  <a:pt x="242204" y="643694"/>
                </a:lnTo>
                <a:lnTo>
                  <a:pt x="290258" y="654043"/>
                </a:lnTo>
                <a:lnTo>
                  <a:pt x="340613" y="657606"/>
                </a:lnTo>
                <a:lnTo>
                  <a:pt x="390780" y="654043"/>
                </a:lnTo>
                <a:lnTo>
                  <a:pt x="438678" y="643694"/>
                </a:lnTo>
                <a:lnTo>
                  <a:pt x="483781" y="627061"/>
                </a:lnTo>
                <a:lnTo>
                  <a:pt x="525559" y="604651"/>
                </a:lnTo>
                <a:lnTo>
                  <a:pt x="563483" y="576969"/>
                </a:lnTo>
                <a:lnTo>
                  <a:pt x="597023" y="544518"/>
                </a:lnTo>
                <a:lnTo>
                  <a:pt x="625652" y="507805"/>
                </a:lnTo>
                <a:lnTo>
                  <a:pt x="648839" y="467333"/>
                </a:lnTo>
                <a:lnTo>
                  <a:pt x="666057" y="423609"/>
                </a:lnTo>
                <a:lnTo>
                  <a:pt x="676775" y="377137"/>
                </a:lnTo>
                <a:lnTo>
                  <a:pt x="680466" y="328422"/>
                </a:lnTo>
                <a:lnTo>
                  <a:pt x="676775" y="279896"/>
                </a:lnTo>
                <a:lnTo>
                  <a:pt x="666057" y="233579"/>
                </a:lnTo>
                <a:lnTo>
                  <a:pt x="648839" y="189979"/>
                </a:lnTo>
                <a:lnTo>
                  <a:pt x="625652" y="149604"/>
                </a:lnTo>
                <a:lnTo>
                  <a:pt x="597023" y="112963"/>
                </a:lnTo>
                <a:lnTo>
                  <a:pt x="563483" y="80565"/>
                </a:lnTo>
                <a:lnTo>
                  <a:pt x="525559" y="52917"/>
                </a:lnTo>
                <a:lnTo>
                  <a:pt x="483781" y="30528"/>
                </a:lnTo>
                <a:lnTo>
                  <a:pt x="438678" y="13907"/>
                </a:lnTo>
                <a:lnTo>
                  <a:pt x="390780" y="3561"/>
                </a:lnTo>
                <a:lnTo>
                  <a:pt x="340613" y="0"/>
                </a:lnTo>
                <a:close/>
              </a:path>
            </a:pathLst>
          </a:custGeom>
          <a:ln w="31483">
            <a:solidFill>
              <a:srgbClr val="FFD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49687" y="6424421"/>
            <a:ext cx="726440" cy="703580"/>
          </a:xfrm>
          <a:custGeom>
            <a:avLst/>
            <a:gdLst/>
            <a:ahLst/>
            <a:cxnLst/>
            <a:rect l="l" t="t" r="r" b="b"/>
            <a:pathLst>
              <a:path w="726439" h="703579">
                <a:moveTo>
                  <a:pt x="726186" y="352044"/>
                </a:moveTo>
                <a:lnTo>
                  <a:pt x="722876" y="304298"/>
                </a:lnTo>
                <a:lnTo>
                  <a:pt x="713235" y="258497"/>
                </a:lnTo>
                <a:lnTo>
                  <a:pt x="697694" y="215062"/>
                </a:lnTo>
                <a:lnTo>
                  <a:pt x="676684" y="174413"/>
                </a:lnTo>
                <a:lnTo>
                  <a:pt x="650636" y="136970"/>
                </a:lnTo>
                <a:lnTo>
                  <a:pt x="619982" y="103155"/>
                </a:lnTo>
                <a:lnTo>
                  <a:pt x="585152" y="73388"/>
                </a:lnTo>
                <a:lnTo>
                  <a:pt x="546579" y="48090"/>
                </a:lnTo>
                <a:lnTo>
                  <a:pt x="504694" y="27682"/>
                </a:lnTo>
                <a:lnTo>
                  <a:pt x="459926" y="12583"/>
                </a:lnTo>
                <a:lnTo>
                  <a:pt x="412709" y="3216"/>
                </a:lnTo>
                <a:lnTo>
                  <a:pt x="363474" y="0"/>
                </a:lnTo>
                <a:lnTo>
                  <a:pt x="314223" y="3216"/>
                </a:lnTo>
                <a:lnTo>
                  <a:pt x="266964" y="12583"/>
                </a:lnTo>
                <a:lnTo>
                  <a:pt x="222134" y="27682"/>
                </a:lnTo>
                <a:lnTo>
                  <a:pt x="180170" y="48090"/>
                </a:lnTo>
                <a:lnTo>
                  <a:pt x="141508" y="73388"/>
                </a:lnTo>
                <a:lnTo>
                  <a:pt x="106584" y="103155"/>
                </a:lnTo>
                <a:lnTo>
                  <a:pt x="75836" y="136970"/>
                </a:lnTo>
                <a:lnTo>
                  <a:pt x="49699" y="174413"/>
                </a:lnTo>
                <a:lnTo>
                  <a:pt x="28610" y="215062"/>
                </a:lnTo>
                <a:lnTo>
                  <a:pt x="13006" y="258497"/>
                </a:lnTo>
                <a:lnTo>
                  <a:pt x="3324" y="304298"/>
                </a:lnTo>
                <a:lnTo>
                  <a:pt x="0" y="352044"/>
                </a:lnTo>
                <a:lnTo>
                  <a:pt x="3324" y="399774"/>
                </a:lnTo>
                <a:lnTo>
                  <a:pt x="13006" y="445533"/>
                </a:lnTo>
                <a:lnTo>
                  <a:pt x="28610" y="488906"/>
                </a:lnTo>
                <a:lnTo>
                  <a:pt x="49699" y="529477"/>
                </a:lnTo>
                <a:lnTo>
                  <a:pt x="75836" y="566830"/>
                </a:lnTo>
                <a:lnTo>
                  <a:pt x="106584" y="600551"/>
                </a:lnTo>
                <a:lnTo>
                  <a:pt x="141508" y="630223"/>
                </a:lnTo>
                <a:lnTo>
                  <a:pt x="180170" y="655432"/>
                </a:lnTo>
                <a:lnTo>
                  <a:pt x="222134" y="675763"/>
                </a:lnTo>
                <a:lnTo>
                  <a:pt x="266964" y="690798"/>
                </a:lnTo>
                <a:lnTo>
                  <a:pt x="314223" y="700124"/>
                </a:lnTo>
                <a:lnTo>
                  <a:pt x="363474" y="703326"/>
                </a:lnTo>
                <a:lnTo>
                  <a:pt x="412709" y="700124"/>
                </a:lnTo>
                <a:lnTo>
                  <a:pt x="459926" y="690798"/>
                </a:lnTo>
                <a:lnTo>
                  <a:pt x="504694" y="675763"/>
                </a:lnTo>
                <a:lnTo>
                  <a:pt x="546579" y="655432"/>
                </a:lnTo>
                <a:lnTo>
                  <a:pt x="585152" y="630223"/>
                </a:lnTo>
                <a:lnTo>
                  <a:pt x="619982" y="600551"/>
                </a:lnTo>
                <a:lnTo>
                  <a:pt x="650636" y="566830"/>
                </a:lnTo>
                <a:lnTo>
                  <a:pt x="676684" y="529477"/>
                </a:lnTo>
                <a:lnTo>
                  <a:pt x="697694" y="488906"/>
                </a:lnTo>
                <a:lnTo>
                  <a:pt x="713235" y="445533"/>
                </a:lnTo>
                <a:lnTo>
                  <a:pt x="722876" y="399774"/>
                </a:lnTo>
                <a:lnTo>
                  <a:pt x="726186" y="352044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49687" y="6424421"/>
            <a:ext cx="726440" cy="703580"/>
          </a:xfrm>
          <a:custGeom>
            <a:avLst/>
            <a:gdLst/>
            <a:ahLst/>
            <a:cxnLst/>
            <a:rect l="l" t="t" r="r" b="b"/>
            <a:pathLst>
              <a:path w="726439" h="703579">
                <a:moveTo>
                  <a:pt x="363474" y="0"/>
                </a:moveTo>
                <a:lnTo>
                  <a:pt x="314223" y="3216"/>
                </a:lnTo>
                <a:lnTo>
                  <a:pt x="266964" y="12583"/>
                </a:lnTo>
                <a:lnTo>
                  <a:pt x="222134" y="27682"/>
                </a:lnTo>
                <a:lnTo>
                  <a:pt x="180170" y="48090"/>
                </a:lnTo>
                <a:lnTo>
                  <a:pt x="141508" y="73388"/>
                </a:lnTo>
                <a:lnTo>
                  <a:pt x="106584" y="103155"/>
                </a:lnTo>
                <a:lnTo>
                  <a:pt x="75836" y="136970"/>
                </a:lnTo>
                <a:lnTo>
                  <a:pt x="49699" y="174413"/>
                </a:lnTo>
                <a:lnTo>
                  <a:pt x="28610" y="215062"/>
                </a:lnTo>
                <a:lnTo>
                  <a:pt x="13006" y="258497"/>
                </a:lnTo>
                <a:lnTo>
                  <a:pt x="3324" y="304298"/>
                </a:lnTo>
                <a:lnTo>
                  <a:pt x="0" y="352044"/>
                </a:lnTo>
                <a:lnTo>
                  <a:pt x="3324" y="399774"/>
                </a:lnTo>
                <a:lnTo>
                  <a:pt x="13006" y="445533"/>
                </a:lnTo>
                <a:lnTo>
                  <a:pt x="28610" y="488906"/>
                </a:lnTo>
                <a:lnTo>
                  <a:pt x="49699" y="529477"/>
                </a:lnTo>
                <a:lnTo>
                  <a:pt x="75836" y="566830"/>
                </a:lnTo>
                <a:lnTo>
                  <a:pt x="106584" y="600551"/>
                </a:lnTo>
                <a:lnTo>
                  <a:pt x="141508" y="630223"/>
                </a:lnTo>
                <a:lnTo>
                  <a:pt x="180170" y="655432"/>
                </a:lnTo>
                <a:lnTo>
                  <a:pt x="222134" y="675763"/>
                </a:lnTo>
                <a:lnTo>
                  <a:pt x="266964" y="690798"/>
                </a:lnTo>
                <a:lnTo>
                  <a:pt x="314223" y="700124"/>
                </a:lnTo>
                <a:lnTo>
                  <a:pt x="363474" y="703326"/>
                </a:lnTo>
                <a:lnTo>
                  <a:pt x="412709" y="700124"/>
                </a:lnTo>
                <a:lnTo>
                  <a:pt x="459926" y="690798"/>
                </a:lnTo>
                <a:lnTo>
                  <a:pt x="504694" y="675763"/>
                </a:lnTo>
                <a:lnTo>
                  <a:pt x="546579" y="655432"/>
                </a:lnTo>
                <a:lnTo>
                  <a:pt x="585152" y="630223"/>
                </a:lnTo>
                <a:lnTo>
                  <a:pt x="619982" y="600551"/>
                </a:lnTo>
                <a:lnTo>
                  <a:pt x="650636" y="566830"/>
                </a:lnTo>
                <a:lnTo>
                  <a:pt x="676684" y="529477"/>
                </a:lnTo>
                <a:lnTo>
                  <a:pt x="697694" y="488906"/>
                </a:lnTo>
                <a:lnTo>
                  <a:pt x="713235" y="445533"/>
                </a:lnTo>
                <a:lnTo>
                  <a:pt x="722876" y="399774"/>
                </a:lnTo>
                <a:lnTo>
                  <a:pt x="726186" y="352044"/>
                </a:lnTo>
                <a:lnTo>
                  <a:pt x="722876" y="304298"/>
                </a:lnTo>
                <a:lnTo>
                  <a:pt x="713235" y="258497"/>
                </a:lnTo>
                <a:lnTo>
                  <a:pt x="697694" y="215062"/>
                </a:lnTo>
                <a:lnTo>
                  <a:pt x="676684" y="174413"/>
                </a:lnTo>
                <a:lnTo>
                  <a:pt x="650636" y="136970"/>
                </a:lnTo>
                <a:lnTo>
                  <a:pt x="619982" y="103155"/>
                </a:lnTo>
                <a:lnTo>
                  <a:pt x="585152" y="73388"/>
                </a:lnTo>
                <a:lnTo>
                  <a:pt x="546579" y="48090"/>
                </a:lnTo>
                <a:lnTo>
                  <a:pt x="504694" y="27682"/>
                </a:lnTo>
                <a:lnTo>
                  <a:pt x="459926" y="12583"/>
                </a:lnTo>
                <a:lnTo>
                  <a:pt x="412709" y="3216"/>
                </a:lnTo>
                <a:lnTo>
                  <a:pt x="363474" y="0"/>
                </a:lnTo>
                <a:close/>
              </a:path>
            </a:pathLst>
          </a:custGeom>
          <a:ln w="31483">
            <a:solidFill>
              <a:srgbClr val="FFD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52357" y="5696711"/>
            <a:ext cx="657860" cy="683260"/>
          </a:xfrm>
          <a:custGeom>
            <a:avLst/>
            <a:gdLst/>
            <a:ahLst/>
            <a:cxnLst/>
            <a:rect l="l" t="t" r="r" b="b"/>
            <a:pathLst>
              <a:path w="657860" h="683260">
                <a:moveTo>
                  <a:pt x="657606" y="341376"/>
                </a:moveTo>
                <a:lnTo>
                  <a:pt x="654044" y="291002"/>
                </a:lnTo>
                <a:lnTo>
                  <a:pt x="643698" y="242899"/>
                </a:lnTo>
                <a:lnTo>
                  <a:pt x="627077" y="197600"/>
                </a:lnTo>
                <a:lnTo>
                  <a:pt x="604688" y="155635"/>
                </a:lnTo>
                <a:lnTo>
                  <a:pt x="577040" y="117539"/>
                </a:lnTo>
                <a:lnTo>
                  <a:pt x="544642" y="83842"/>
                </a:lnTo>
                <a:lnTo>
                  <a:pt x="508001" y="55079"/>
                </a:lnTo>
                <a:lnTo>
                  <a:pt x="467626" y="31780"/>
                </a:lnTo>
                <a:lnTo>
                  <a:pt x="424026" y="14479"/>
                </a:lnTo>
                <a:lnTo>
                  <a:pt x="377709" y="3708"/>
                </a:lnTo>
                <a:lnTo>
                  <a:pt x="329184" y="0"/>
                </a:lnTo>
                <a:lnTo>
                  <a:pt x="280468" y="3708"/>
                </a:lnTo>
                <a:lnTo>
                  <a:pt x="233996" y="14479"/>
                </a:lnTo>
                <a:lnTo>
                  <a:pt x="190272" y="31780"/>
                </a:lnTo>
                <a:lnTo>
                  <a:pt x="149800" y="55079"/>
                </a:lnTo>
                <a:lnTo>
                  <a:pt x="113087" y="83842"/>
                </a:lnTo>
                <a:lnTo>
                  <a:pt x="80636" y="117539"/>
                </a:lnTo>
                <a:lnTo>
                  <a:pt x="52954" y="155635"/>
                </a:lnTo>
                <a:lnTo>
                  <a:pt x="30544" y="197600"/>
                </a:lnTo>
                <a:lnTo>
                  <a:pt x="13911" y="242899"/>
                </a:lnTo>
                <a:lnTo>
                  <a:pt x="3562" y="291002"/>
                </a:lnTo>
                <a:lnTo>
                  <a:pt x="0" y="341376"/>
                </a:lnTo>
                <a:lnTo>
                  <a:pt x="3562" y="391749"/>
                </a:lnTo>
                <a:lnTo>
                  <a:pt x="13911" y="439852"/>
                </a:lnTo>
                <a:lnTo>
                  <a:pt x="30544" y="485151"/>
                </a:lnTo>
                <a:lnTo>
                  <a:pt x="52954" y="527116"/>
                </a:lnTo>
                <a:lnTo>
                  <a:pt x="80636" y="565212"/>
                </a:lnTo>
                <a:lnTo>
                  <a:pt x="113087" y="598909"/>
                </a:lnTo>
                <a:lnTo>
                  <a:pt x="149800" y="627672"/>
                </a:lnTo>
                <a:lnTo>
                  <a:pt x="190272" y="650971"/>
                </a:lnTo>
                <a:lnTo>
                  <a:pt x="233996" y="668272"/>
                </a:lnTo>
                <a:lnTo>
                  <a:pt x="280468" y="679043"/>
                </a:lnTo>
                <a:lnTo>
                  <a:pt x="329184" y="682752"/>
                </a:lnTo>
                <a:lnTo>
                  <a:pt x="377709" y="679043"/>
                </a:lnTo>
                <a:lnTo>
                  <a:pt x="424026" y="668272"/>
                </a:lnTo>
                <a:lnTo>
                  <a:pt x="467626" y="650971"/>
                </a:lnTo>
                <a:lnTo>
                  <a:pt x="508001" y="627672"/>
                </a:lnTo>
                <a:lnTo>
                  <a:pt x="544642" y="598909"/>
                </a:lnTo>
                <a:lnTo>
                  <a:pt x="577040" y="565212"/>
                </a:lnTo>
                <a:lnTo>
                  <a:pt x="604688" y="527116"/>
                </a:lnTo>
                <a:lnTo>
                  <a:pt x="627077" y="485151"/>
                </a:lnTo>
                <a:lnTo>
                  <a:pt x="643698" y="439852"/>
                </a:lnTo>
                <a:lnTo>
                  <a:pt x="654044" y="391749"/>
                </a:lnTo>
                <a:lnTo>
                  <a:pt x="657606" y="341376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52357" y="5696711"/>
            <a:ext cx="657860" cy="683260"/>
          </a:xfrm>
          <a:custGeom>
            <a:avLst/>
            <a:gdLst/>
            <a:ahLst/>
            <a:cxnLst/>
            <a:rect l="l" t="t" r="r" b="b"/>
            <a:pathLst>
              <a:path w="657860" h="683260">
                <a:moveTo>
                  <a:pt x="329184" y="0"/>
                </a:moveTo>
                <a:lnTo>
                  <a:pt x="280468" y="3708"/>
                </a:lnTo>
                <a:lnTo>
                  <a:pt x="233996" y="14479"/>
                </a:lnTo>
                <a:lnTo>
                  <a:pt x="190272" y="31780"/>
                </a:lnTo>
                <a:lnTo>
                  <a:pt x="149800" y="55079"/>
                </a:lnTo>
                <a:lnTo>
                  <a:pt x="113087" y="83842"/>
                </a:lnTo>
                <a:lnTo>
                  <a:pt x="80636" y="117539"/>
                </a:lnTo>
                <a:lnTo>
                  <a:pt x="52954" y="155635"/>
                </a:lnTo>
                <a:lnTo>
                  <a:pt x="30544" y="197600"/>
                </a:lnTo>
                <a:lnTo>
                  <a:pt x="13911" y="242899"/>
                </a:lnTo>
                <a:lnTo>
                  <a:pt x="3562" y="291002"/>
                </a:lnTo>
                <a:lnTo>
                  <a:pt x="0" y="341376"/>
                </a:lnTo>
                <a:lnTo>
                  <a:pt x="3562" y="391749"/>
                </a:lnTo>
                <a:lnTo>
                  <a:pt x="13911" y="439852"/>
                </a:lnTo>
                <a:lnTo>
                  <a:pt x="30544" y="485151"/>
                </a:lnTo>
                <a:lnTo>
                  <a:pt x="52954" y="527116"/>
                </a:lnTo>
                <a:lnTo>
                  <a:pt x="80636" y="565212"/>
                </a:lnTo>
                <a:lnTo>
                  <a:pt x="113087" y="598909"/>
                </a:lnTo>
                <a:lnTo>
                  <a:pt x="149800" y="627672"/>
                </a:lnTo>
                <a:lnTo>
                  <a:pt x="190272" y="650971"/>
                </a:lnTo>
                <a:lnTo>
                  <a:pt x="233996" y="668272"/>
                </a:lnTo>
                <a:lnTo>
                  <a:pt x="280468" y="679043"/>
                </a:lnTo>
                <a:lnTo>
                  <a:pt x="329184" y="682752"/>
                </a:lnTo>
                <a:lnTo>
                  <a:pt x="377709" y="679043"/>
                </a:lnTo>
                <a:lnTo>
                  <a:pt x="424026" y="668272"/>
                </a:lnTo>
                <a:lnTo>
                  <a:pt x="467626" y="650971"/>
                </a:lnTo>
                <a:lnTo>
                  <a:pt x="508001" y="627672"/>
                </a:lnTo>
                <a:lnTo>
                  <a:pt x="544642" y="598909"/>
                </a:lnTo>
                <a:lnTo>
                  <a:pt x="577040" y="565212"/>
                </a:lnTo>
                <a:lnTo>
                  <a:pt x="604688" y="527116"/>
                </a:lnTo>
                <a:lnTo>
                  <a:pt x="627077" y="485151"/>
                </a:lnTo>
                <a:lnTo>
                  <a:pt x="643698" y="439852"/>
                </a:lnTo>
                <a:lnTo>
                  <a:pt x="654044" y="391749"/>
                </a:lnTo>
                <a:lnTo>
                  <a:pt x="657606" y="341376"/>
                </a:lnTo>
                <a:lnTo>
                  <a:pt x="654044" y="291002"/>
                </a:lnTo>
                <a:lnTo>
                  <a:pt x="643698" y="242899"/>
                </a:lnTo>
                <a:lnTo>
                  <a:pt x="627077" y="197600"/>
                </a:lnTo>
                <a:lnTo>
                  <a:pt x="604688" y="155635"/>
                </a:lnTo>
                <a:lnTo>
                  <a:pt x="577040" y="117539"/>
                </a:lnTo>
                <a:lnTo>
                  <a:pt x="544642" y="83842"/>
                </a:lnTo>
                <a:lnTo>
                  <a:pt x="508001" y="55079"/>
                </a:lnTo>
                <a:lnTo>
                  <a:pt x="467626" y="31780"/>
                </a:lnTo>
                <a:lnTo>
                  <a:pt x="424026" y="14479"/>
                </a:lnTo>
                <a:lnTo>
                  <a:pt x="377709" y="3708"/>
                </a:lnTo>
                <a:lnTo>
                  <a:pt x="329184" y="0"/>
                </a:lnTo>
                <a:close/>
              </a:path>
            </a:pathLst>
          </a:custGeom>
          <a:ln w="31483">
            <a:solidFill>
              <a:srgbClr val="FFD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12925" y="3599180"/>
            <a:ext cx="76771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0" dirty="0">
                <a:latin typeface="Arial"/>
                <a:cs typeface="Arial"/>
              </a:rPr>
              <a:t>Server</a:t>
            </a:r>
            <a:endParaRPr sz="19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54264" y="4909826"/>
            <a:ext cx="99301" cy="145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11637" y="5039105"/>
            <a:ext cx="680720" cy="1407160"/>
          </a:xfrm>
          <a:custGeom>
            <a:avLst/>
            <a:gdLst/>
            <a:ahLst/>
            <a:cxnLst/>
            <a:rect l="l" t="t" r="r" b="b"/>
            <a:pathLst>
              <a:path w="680720" h="1407160">
                <a:moveTo>
                  <a:pt x="0" y="1406652"/>
                </a:moveTo>
                <a:lnTo>
                  <a:pt x="680465" y="0"/>
                </a:lnTo>
              </a:path>
            </a:pathLst>
          </a:custGeom>
          <a:ln w="3148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544957" y="5416550"/>
            <a:ext cx="1243330" cy="5308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970"/>
              </a:lnSpc>
              <a:spcBef>
                <a:spcPts val="135"/>
              </a:spcBef>
            </a:pPr>
            <a:r>
              <a:rPr sz="1950" spc="10" dirty="0">
                <a:latin typeface="Arial"/>
                <a:cs typeface="Arial"/>
              </a:rPr>
              <a:t>1.</a:t>
            </a:r>
            <a:r>
              <a:rPr sz="1950" spc="-5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Request</a:t>
            </a:r>
            <a:endParaRPr sz="1950">
              <a:latin typeface="Arial"/>
              <a:cs typeface="Arial"/>
            </a:endParaRPr>
          </a:p>
          <a:p>
            <a:pPr marL="397510">
              <a:lnSpc>
                <a:spcPts val="1970"/>
              </a:lnSpc>
            </a:pPr>
            <a:r>
              <a:rPr sz="1950" spc="10" dirty="0">
                <a:latin typeface="Arial"/>
                <a:cs typeface="Arial"/>
              </a:rPr>
              <a:t>token</a:t>
            </a:r>
            <a:endParaRPr sz="19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61314" y="3757660"/>
            <a:ext cx="1060450" cy="5334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marR="5080">
              <a:lnSpc>
                <a:spcPct val="69000"/>
              </a:lnSpc>
              <a:spcBef>
                <a:spcPts val="860"/>
              </a:spcBef>
            </a:pPr>
            <a:r>
              <a:rPr sz="1950" spc="15" dirty="0">
                <a:latin typeface="Arial"/>
                <a:cs typeface="Arial"/>
              </a:rPr>
              <a:t>Queue</a:t>
            </a:r>
            <a:r>
              <a:rPr sz="1950" spc="-8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of  requests</a:t>
            </a:r>
            <a:endParaRPr sz="19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34497" y="4040885"/>
            <a:ext cx="635635" cy="90805"/>
          </a:xfrm>
          <a:custGeom>
            <a:avLst/>
            <a:gdLst/>
            <a:ahLst/>
            <a:cxnLst/>
            <a:rect l="l" t="t" r="r" b="b"/>
            <a:pathLst>
              <a:path w="635635" h="90804">
                <a:moveTo>
                  <a:pt x="0" y="0"/>
                </a:moveTo>
                <a:lnTo>
                  <a:pt x="635508" y="90677"/>
                </a:lnTo>
              </a:path>
            </a:pathLst>
          </a:custGeom>
          <a:ln w="1399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49942" y="5544572"/>
            <a:ext cx="145021" cy="1229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75472" y="4978406"/>
            <a:ext cx="76441" cy="1450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13311" y="5107685"/>
            <a:ext cx="410209" cy="1294765"/>
          </a:xfrm>
          <a:custGeom>
            <a:avLst/>
            <a:gdLst/>
            <a:ahLst/>
            <a:cxnLst/>
            <a:rect l="l" t="t" r="r" b="b"/>
            <a:pathLst>
              <a:path w="410210" h="1294764">
                <a:moveTo>
                  <a:pt x="409956" y="1294638"/>
                </a:moveTo>
                <a:lnTo>
                  <a:pt x="0" y="0"/>
                </a:lnTo>
              </a:path>
            </a:pathLst>
          </a:custGeom>
          <a:ln w="3148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629789" y="5709920"/>
            <a:ext cx="1229360" cy="5334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1155" marR="5080" indent="-339090">
              <a:lnSpc>
                <a:spcPct val="69000"/>
              </a:lnSpc>
              <a:spcBef>
                <a:spcPts val="860"/>
              </a:spcBef>
            </a:pPr>
            <a:r>
              <a:rPr sz="1950" spc="10" dirty="0">
                <a:latin typeface="Arial"/>
                <a:cs typeface="Arial"/>
              </a:rPr>
              <a:t>2.</a:t>
            </a:r>
            <a:r>
              <a:rPr sz="1950" spc="-6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Release  token</a:t>
            </a:r>
            <a:endParaRPr sz="19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83183" y="4777985"/>
            <a:ext cx="935355" cy="53657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70815" marR="5080" indent="-158750">
              <a:lnSpc>
                <a:spcPct val="70000"/>
              </a:lnSpc>
              <a:spcBef>
                <a:spcPts val="835"/>
              </a:spcBef>
            </a:pPr>
            <a:r>
              <a:rPr sz="1950" spc="10" dirty="0">
                <a:latin typeface="Arial"/>
                <a:cs typeface="Arial"/>
              </a:rPr>
              <a:t>3.</a:t>
            </a:r>
            <a:r>
              <a:rPr sz="1950" spc="-7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Grant  token</a:t>
            </a:r>
            <a:endParaRPr sz="19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92103" y="4108703"/>
            <a:ext cx="273685" cy="364490"/>
          </a:xfrm>
          <a:prstGeom prst="rect">
            <a:avLst/>
          </a:prstGeom>
          <a:solidFill>
            <a:srgbClr val="FFFFFF"/>
          </a:solidFill>
          <a:ln w="31483">
            <a:solidFill>
              <a:srgbClr val="010101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101600">
              <a:lnSpc>
                <a:spcPts val="2095"/>
              </a:lnSpc>
              <a:spcBef>
                <a:spcPts val="770"/>
              </a:spcBef>
            </a:pPr>
            <a:r>
              <a:rPr sz="1950" spc="15" dirty="0">
                <a:latin typeface="Arial"/>
                <a:cs typeface="Arial"/>
              </a:rPr>
              <a:t>4</a:t>
            </a:r>
            <a:endParaRPr sz="19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14963" y="4540758"/>
            <a:ext cx="250825" cy="361950"/>
          </a:xfrm>
          <a:prstGeom prst="rect">
            <a:avLst/>
          </a:prstGeom>
          <a:solidFill>
            <a:srgbClr val="FFFFFF"/>
          </a:solidFill>
          <a:ln w="31483">
            <a:solidFill>
              <a:srgbClr val="010101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78740">
              <a:lnSpc>
                <a:spcPts val="2090"/>
              </a:lnSpc>
              <a:spcBef>
                <a:spcPts val="760"/>
              </a:spcBef>
            </a:pPr>
            <a:r>
              <a:rPr sz="1950" spc="15" dirty="0">
                <a:latin typeface="Arial"/>
                <a:cs typeface="Arial"/>
              </a:rPr>
              <a:t>2</a:t>
            </a:r>
            <a:endParaRPr sz="19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58539" y="5776976"/>
            <a:ext cx="18097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i="1" dirty="0">
                <a:latin typeface="Arial"/>
                <a:cs typeface="Arial"/>
              </a:rPr>
              <a:t>p</a:t>
            </a:r>
            <a:endParaRPr sz="2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195699" y="5930900"/>
            <a:ext cx="13462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-5" dirty="0">
                <a:latin typeface="Arial"/>
                <a:cs typeface="Arial"/>
              </a:rPr>
              <a:t>4</a:t>
            </a:r>
            <a:endParaRPr sz="15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20467" y="6573266"/>
            <a:ext cx="24892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i="1" spc="-325" dirty="0">
                <a:latin typeface="Arial"/>
                <a:cs typeface="Arial"/>
              </a:rPr>
              <a:t>p</a:t>
            </a:r>
            <a:r>
              <a:rPr sz="2325" spc="-7" baseline="-25089" dirty="0">
                <a:latin typeface="Arial"/>
                <a:cs typeface="Arial"/>
              </a:rPr>
              <a:t>3</a:t>
            </a:r>
            <a:endParaRPr sz="2325" baseline="-25089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96061" y="6662419"/>
            <a:ext cx="27114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i="1" spc="-155" dirty="0">
                <a:latin typeface="Arial"/>
                <a:cs typeface="Arial"/>
              </a:rPr>
              <a:t>p</a:t>
            </a:r>
            <a:r>
              <a:rPr sz="2325" spc="-7" baseline="-19713" dirty="0">
                <a:latin typeface="Arial"/>
                <a:cs typeface="Arial"/>
              </a:rPr>
              <a:t>2</a:t>
            </a:r>
            <a:endParaRPr sz="2325" baseline="-19713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78157" y="5891276"/>
            <a:ext cx="24828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i="1" spc="-335" dirty="0">
                <a:latin typeface="Arial"/>
                <a:cs typeface="Arial"/>
              </a:rPr>
              <a:t>p</a:t>
            </a:r>
            <a:r>
              <a:rPr sz="2325" spc="-7" baseline="-26881" dirty="0">
                <a:latin typeface="Arial"/>
                <a:cs typeface="Arial"/>
              </a:rPr>
              <a:t>1</a:t>
            </a:r>
            <a:endParaRPr sz="2325" baseline="-26881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90911" y="7140956"/>
            <a:ext cx="860107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0" dirty="0">
                <a:latin typeface="Arial"/>
                <a:cs typeface="Arial"/>
              </a:rPr>
              <a:t>Figure 12.2 Server </a:t>
            </a:r>
            <a:r>
              <a:rPr sz="1950" spc="15" dirty="0">
                <a:latin typeface="Arial"/>
                <a:cs typeface="Arial"/>
              </a:rPr>
              <a:t>managing a </a:t>
            </a:r>
            <a:r>
              <a:rPr sz="1950" spc="10" dirty="0">
                <a:latin typeface="Arial"/>
                <a:cs typeface="Arial"/>
              </a:rPr>
              <a:t>mutual exclusion token for </a:t>
            </a:r>
            <a:r>
              <a:rPr sz="1950" spc="15" dirty="0">
                <a:latin typeface="Arial"/>
                <a:cs typeface="Arial"/>
              </a:rPr>
              <a:t>a </a:t>
            </a:r>
            <a:r>
              <a:rPr sz="1950" spc="10" dirty="0">
                <a:latin typeface="Arial"/>
                <a:cs typeface="Arial"/>
              </a:rPr>
              <a:t>set of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processes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8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7097" y="357632"/>
            <a:ext cx="745680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A </a:t>
            </a:r>
            <a:r>
              <a:rPr spc="5" dirty="0"/>
              <a:t>central server algorithm:</a:t>
            </a:r>
            <a:r>
              <a:rPr spc="-50" dirty="0"/>
              <a:t> </a:t>
            </a:r>
            <a:r>
              <a:rPr spc="5" dirty="0"/>
              <a:t>discussion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909" y="1168315"/>
            <a:ext cx="8388350" cy="550418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90525" indent="-377825">
              <a:lnSpc>
                <a:spcPct val="100000"/>
              </a:lnSpc>
              <a:spcBef>
                <a:spcPts val="890"/>
              </a:spcBef>
              <a:buChar char="•"/>
              <a:tabLst>
                <a:tab pos="390525" algn="l"/>
                <a:tab pos="391160" algn="l"/>
              </a:tabLst>
            </a:pPr>
            <a:r>
              <a:rPr sz="3050" spc="15" dirty="0">
                <a:latin typeface="Arial"/>
                <a:cs typeface="Arial"/>
              </a:rPr>
              <a:t>Properties</a:t>
            </a:r>
            <a:endParaRPr sz="3050">
              <a:latin typeface="Arial"/>
              <a:cs typeface="Arial"/>
            </a:endParaRPr>
          </a:p>
          <a:p>
            <a:pPr marL="830580" lvl="1" indent="-314325">
              <a:lnSpc>
                <a:spcPct val="100000"/>
              </a:lnSpc>
              <a:spcBef>
                <a:spcPts val="650"/>
              </a:spcBef>
              <a:buChar char="–"/>
              <a:tabLst>
                <a:tab pos="831215" algn="l"/>
              </a:tabLst>
            </a:pPr>
            <a:r>
              <a:rPr sz="2650" spc="-10" dirty="0">
                <a:latin typeface="Arial"/>
                <a:cs typeface="Arial"/>
              </a:rPr>
              <a:t>safety,</a:t>
            </a:r>
            <a:r>
              <a:rPr sz="2650" spc="-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why?</a:t>
            </a:r>
            <a:endParaRPr sz="2650">
              <a:latin typeface="Arial"/>
              <a:cs typeface="Arial"/>
            </a:endParaRPr>
          </a:p>
          <a:p>
            <a:pPr marL="830580" lvl="1" indent="-314325">
              <a:lnSpc>
                <a:spcPct val="100000"/>
              </a:lnSpc>
              <a:spcBef>
                <a:spcPts val="620"/>
              </a:spcBef>
              <a:buChar char="–"/>
              <a:tabLst>
                <a:tab pos="831215" algn="l"/>
              </a:tabLst>
            </a:pPr>
            <a:r>
              <a:rPr sz="2650" spc="-5" dirty="0">
                <a:latin typeface="Arial"/>
                <a:cs typeface="Arial"/>
              </a:rPr>
              <a:t>liveness,</a:t>
            </a:r>
            <a:r>
              <a:rPr sz="2650" spc="-1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why?</a:t>
            </a:r>
            <a:endParaRPr sz="2650">
              <a:latin typeface="Arial"/>
              <a:cs typeface="Arial"/>
            </a:endParaRPr>
          </a:p>
          <a:p>
            <a:pPr marL="830580" lvl="1" indent="-314325">
              <a:lnSpc>
                <a:spcPct val="100000"/>
              </a:lnSpc>
              <a:spcBef>
                <a:spcPts val="625"/>
              </a:spcBef>
              <a:buChar char="–"/>
              <a:tabLst>
                <a:tab pos="831215" algn="l"/>
              </a:tabLst>
            </a:pPr>
            <a:r>
              <a:rPr sz="2650" spc="-10" dirty="0">
                <a:latin typeface="Arial"/>
                <a:cs typeface="Arial"/>
              </a:rPr>
              <a:t>HB </a:t>
            </a:r>
            <a:r>
              <a:rPr sz="2650" spc="-5" dirty="0">
                <a:latin typeface="Arial"/>
                <a:cs typeface="Arial"/>
              </a:rPr>
              <a:t>ordering not guaranteed,</a:t>
            </a:r>
            <a:r>
              <a:rPr sz="2650" spc="15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why?</a:t>
            </a:r>
            <a:endParaRPr sz="2650">
              <a:latin typeface="Arial"/>
              <a:cs typeface="Arial"/>
            </a:endParaRPr>
          </a:p>
          <a:p>
            <a:pPr marL="390525" indent="-377825">
              <a:lnSpc>
                <a:spcPct val="100000"/>
              </a:lnSpc>
              <a:spcBef>
                <a:spcPts val="755"/>
              </a:spcBef>
              <a:buChar char="•"/>
              <a:tabLst>
                <a:tab pos="390525" algn="l"/>
                <a:tab pos="391160" algn="l"/>
              </a:tabLst>
            </a:pPr>
            <a:r>
              <a:rPr sz="3050" spc="15" dirty="0">
                <a:latin typeface="Arial"/>
                <a:cs typeface="Arial"/>
              </a:rPr>
              <a:t>Performance</a:t>
            </a:r>
            <a:endParaRPr sz="3050">
              <a:latin typeface="Arial"/>
              <a:cs typeface="Arial"/>
            </a:endParaRPr>
          </a:p>
          <a:p>
            <a:pPr marL="830580" lvl="1" indent="-314325">
              <a:lnSpc>
                <a:spcPct val="100000"/>
              </a:lnSpc>
              <a:spcBef>
                <a:spcPts val="655"/>
              </a:spcBef>
              <a:buChar char="–"/>
              <a:tabLst>
                <a:tab pos="831215" algn="l"/>
              </a:tabLst>
            </a:pPr>
            <a:r>
              <a:rPr sz="2650" spc="-10" dirty="0">
                <a:latin typeface="Arial"/>
                <a:cs typeface="Arial"/>
              </a:rPr>
              <a:t>enter overhead: two messages (request and</a:t>
            </a:r>
            <a:r>
              <a:rPr sz="2650" spc="9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grant)</a:t>
            </a:r>
            <a:endParaRPr sz="2650">
              <a:latin typeface="Arial"/>
              <a:cs typeface="Arial"/>
            </a:endParaRPr>
          </a:p>
          <a:p>
            <a:pPr marL="830580" lvl="1" indent="-314325">
              <a:lnSpc>
                <a:spcPct val="100000"/>
              </a:lnSpc>
              <a:spcBef>
                <a:spcPts val="615"/>
              </a:spcBef>
              <a:buChar char="–"/>
              <a:tabLst>
                <a:tab pos="831215" algn="l"/>
              </a:tabLst>
            </a:pPr>
            <a:r>
              <a:rPr sz="2650" spc="-10" dirty="0">
                <a:latin typeface="Arial"/>
                <a:cs typeface="Arial"/>
              </a:rPr>
              <a:t>enter delay: time between request and</a:t>
            </a:r>
            <a:r>
              <a:rPr sz="2650" spc="6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grant</a:t>
            </a:r>
            <a:endParaRPr sz="2650">
              <a:latin typeface="Arial"/>
              <a:cs typeface="Arial"/>
            </a:endParaRPr>
          </a:p>
          <a:p>
            <a:pPr marL="830580" lvl="1" indent="-314325">
              <a:lnSpc>
                <a:spcPct val="100000"/>
              </a:lnSpc>
              <a:spcBef>
                <a:spcPts val="625"/>
              </a:spcBef>
              <a:buChar char="–"/>
              <a:tabLst>
                <a:tab pos="831215" algn="l"/>
              </a:tabLst>
            </a:pPr>
            <a:r>
              <a:rPr sz="2650" spc="-10" dirty="0">
                <a:latin typeface="Arial"/>
                <a:cs typeface="Arial"/>
              </a:rPr>
              <a:t>exit overhead: one message</a:t>
            </a:r>
            <a:r>
              <a:rPr sz="2650" spc="3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(release)</a:t>
            </a:r>
            <a:endParaRPr sz="2650">
              <a:latin typeface="Arial"/>
              <a:cs typeface="Arial"/>
            </a:endParaRPr>
          </a:p>
          <a:p>
            <a:pPr marL="830580" lvl="1" indent="-314325">
              <a:lnSpc>
                <a:spcPct val="100000"/>
              </a:lnSpc>
              <a:spcBef>
                <a:spcPts val="620"/>
              </a:spcBef>
              <a:buChar char="–"/>
              <a:tabLst>
                <a:tab pos="831215" algn="l"/>
              </a:tabLst>
            </a:pPr>
            <a:r>
              <a:rPr sz="2650" spc="-10" dirty="0">
                <a:latin typeface="Arial"/>
                <a:cs typeface="Arial"/>
              </a:rPr>
              <a:t>exit delay:</a:t>
            </a:r>
            <a:r>
              <a:rPr sz="2650" spc="-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none</a:t>
            </a:r>
            <a:endParaRPr sz="2650">
              <a:latin typeface="Arial"/>
              <a:cs typeface="Arial"/>
            </a:endParaRPr>
          </a:p>
          <a:p>
            <a:pPr marL="830580" lvl="1" indent="-314325">
              <a:lnSpc>
                <a:spcPct val="100000"/>
              </a:lnSpc>
              <a:spcBef>
                <a:spcPts val="620"/>
              </a:spcBef>
              <a:buChar char="–"/>
              <a:tabLst>
                <a:tab pos="831215" algn="l"/>
              </a:tabLst>
            </a:pPr>
            <a:r>
              <a:rPr sz="2650" spc="-10" dirty="0">
                <a:latin typeface="Arial"/>
                <a:cs typeface="Arial"/>
              </a:rPr>
              <a:t>synchronization delay: between release and</a:t>
            </a:r>
            <a:r>
              <a:rPr sz="2650" spc="7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grant</a:t>
            </a:r>
            <a:endParaRPr sz="2650">
              <a:latin typeface="Arial"/>
              <a:cs typeface="Arial"/>
            </a:endParaRPr>
          </a:p>
          <a:p>
            <a:pPr marL="830580" lvl="1" indent="-314325">
              <a:lnSpc>
                <a:spcPct val="100000"/>
              </a:lnSpc>
              <a:spcBef>
                <a:spcPts val="620"/>
              </a:spcBef>
              <a:buChar char="–"/>
              <a:tabLst>
                <a:tab pos="831215" algn="l"/>
              </a:tabLst>
            </a:pPr>
            <a:r>
              <a:rPr sz="2650" spc="-10" dirty="0">
                <a:latin typeface="Arial"/>
                <a:cs typeface="Arial"/>
              </a:rPr>
              <a:t>centralized server </a:t>
            </a:r>
            <a:r>
              <a:rPr sz="2650" spc="-5" dirty="0">
                <a:latin typeface="Arial"/>
                <a:cs typeface="Arial"/>
              </a:rPr>
              <a:t>is </a:t>
            </a:r>
            <a:r>
              <a:rPr sz="2650" spc="-10" dirty="0">
                <a:latin typeface="Arial"/>
                <a:cs typeface="Arial"/>
              </a:rPr>
              <a:t>the</a:t>
            </a:r>
            <a:r>
              <a:rPr sz="2650" spc="2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bottleneck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3947" y="357632"/>
            <a:ext cx="452247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A </a:t>
            </a:r>
            <a:r>
              <a:rPr spc="5" dirty="0"/>
              <a:t>ring-based</a:t>
            </a:r>
            <a:r>
              <a:rPr spc="-55" dirty="0"/>
              <a:t> </a:t>
            </a:r>
            <a:r>
              <a:rPr spc="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909" y="1098295"/>
            <a:ext cx="8419465" cy="208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4470" indent="-191770">
              <a:lnSpc>
                <a:spcPts val="2595"/>
              </a:lnSpc>
              <a:spcBef>
                <a:spcPts val="100"/>
              </a:spcBef>
              <a:buChar char="•"/>
              <a:tabLst>
                <a:tab pos="205104" algn="l"/>
              </a:tabLst>
            </a:pPr>
            <a:r>
              <a:rPr sz="2200" spc="-5" dirty="0">
                <a:latin typeface="Arial"/>
                <a:cs typeface="Arial"/>
              </a:rPr>
              <a:t>Arrange processes in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logical ring to rotate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token</a:t>
            </a:r>
            <a:endParaRPr sz="2200">
              <a:latin typeface="Arial"/>
              <a:cs typeface="Arial"/>
            </a:endParaRPr>
          </a:p>
          <a:p>
            <a:pPr marL="486409" lvl="1" indent="-267335">
              <a:lnSpc>
                <a:spcPts val="2255"/>
              </a:lnSpc>
              <a:buChar char="–"/>
              <a:tabLst>
                <a:tab pos="486409" algn="l"/>
                <a:tab pos="487045" algn="l"/>
              </a:tabLst>
            </a:pPr>
            <a:r>
              <a:rPr sz="1950" spc="10" dirty="0">
                <a:latin typeface="Arial"/>
                <a:cs typeface="Arial"/>
              </a:rPr>
              <a:t>Wait for the token </a:t>
            </a:r>
            <a:r>
              <a:rPr sz="1950" spc="5" dirty="0">
                <a:latin typeface="Arial"/>
                <a:cs typeface="Arial"/>
              </a:rPr>
              <a:t>if it </a:t>
            </a:r>
            <a:r>
              <a:rPr sz="1950" spc="10" dirty="0">
                <a:latin typeface="Arial"/>
                <a:cs typeface="Arial"/>
              </a:rPr>
              <a:t>requires to enter the </a:t>
            </a:r>
            <a:r>
              <a:rPr sz="1950" spc="5" dirty="0">
                <a:latin typeface="Arial"/>
                <a:cs typeface="Arial"/>
              </a:rPr>
              <a:t>critical</a:t>
            </a:r>
            <a:r>
              <a:rPr sz="1950" spc="-2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section</a:t>
            </a:r>
            <a:endParaRPr sz="1950">
              <a:latin typeface="Arial"/>
              <a:cs typeface="Arial"/>
            </a:endParaRPr>
          </a:p>
          <a:p>
            <a:pPr marL="486409" lvl="1" indent="-267335">
              <a:lnSpc>
                <a:spcPts val="2235"/>
              </a:lnSpc>
              <a:buChar char="–"/>
              <a:tabLst>
                <a:tab pos="486409" algn="l"/>
                <a:tab pos="487045" algn="l"/>
              </a:tabLst>
            </a:pPr>
            <a:r>
              <a:rPr sz="1950" spc="15" dirty="0">
                <a:latin typeface="Arial"/>
                <a:cs typeface="Arial"/>
              </a:rPr>
              <a:t>The </a:t>
            </a:r>
            <a:r>
              <a:rPr sz="1950" spc="10" dirty="0">
                <a:latin typeface="Arial"/>
                <a:cs typeface="Arial"/>
              </a:rPr>
              <a:t>ring could </a:t>
            </a:r>
            <a:r>
              <a:rPr sz="1950" spc="15" dirty="0">
                <a:latin typeface="Arial"/>
                <a:cs typeface="Arial"/>
              </a:rPr>
              <a:t>be </a:t>
            </a:r>
            <a:r>
              <a:rPr sz="1950" spc="10" dirty="0">
                <a:latin typeface="Arial"/>
                <a:cs typeface="Arial"/>
              </a:rPr>
              <a:t>unrelated to the physical</a:t>
            </a:r>
            <a:r>
              <a:rPr sz="1950" spc="-5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configuration</a:t>
            </a:r>
            <a:endParaRPr sz="1950">
              <a:latin typeface="Arial"/>
              <a:cs typeface="Arial"/>
            </a:endParaRPr>
          </a:p>
          <a:p>
            <a:pPr marL="204470" indent="-191770">
              <a:lnSpc>
                <a:spcPts val="2530"/>
              </a:lnSpc>
              <a:buFont typeface="Times New Roman"/>
              <a:buChar char="•"/>
              <a:tabLst>
                <a:tab pos="205104" algn="l"/>
              </a:tabLst>
            </a:pPr>
            <a:r>
              <a:rPr sz="2200" i="1" spc="5" dirty="0">
                <a:latin typeface="Times New Roman"/>
                <a:cs typeface="Times New Roman"/>
              </a:rPr>
              <a:t>p</a:t>
            </a:r>
            <a:r>
              <a:rPr sz="2100" i="1" spc="7" baseline="-21825" dirty="0">
                <a:latin typeface="Times New Roman"/>
                <a:cs typeface="Times New Roman"/>
              </a:rPr>
              <a:t>i </a:t>
            </a:r>
            <a:r>
              <a:rPr sz="2200" spc="-5" dirty="0">
                <a:latin typeface="Arial"/>
                <a:cs typeface="Arial"/>
              </a:rPr>
              <a:t>sends messages to </a:t>
            </a:r>
            <a:r>
              <a:rPr sz="2200" i="1" spc="10" dirty="0">
                <a:latin typeface="Times New Roman"/>
                <a:cs typeface="Times New Roman"/>
              </a:rPr>
              <a:t>p</a:t>
            </a:r>
            <a:r>
              <a:rPr sz="2100" spc="15" baseline="-21825" dirty="0">
                <a:latin typeface="Times New Roman"/>
                <a:cs typeface="Times New Roman"/>
              </a:rPr>
              <a:t>(</a:t>
            </a:r>
            <a:r>
              <a:rPr sz="2100" i="1" spc="15" baseline="-21825" dirty="0">
                <a:latin typeface="Times New Roman"/>
                <a:cs typeface="Times New Roman"/>
              </a:rPr>
              <a:t>i</a:t>
            </a:r>
            <a:r>
              <a:rPr sz="2100" spc="15" baseline="-21825" dirty="0">
                <a:latin typeface="Times New Roman"/>
                <a:cs typeface="Times New Roman"/>
              </a:rPr>
              <a:t>+1) </a:t>
            </a:r>
            <a:r>
              <a:rPr sz="2100" spc="22" baseline="-21825" dirty="0">
                <a:latin typeface="Times New Roman"/>
                <a:cs typeface="Times New Roman"/>
              </a:rPr>
              <a:t>mod</a:t>
            </a:r>
            <a:r>
              <a:rPr sz="2100" spc="-247" baseline="-21825" dirty="0">
                <a:latin typeface="Times New Roman"/>
                <a:cs typeface="Times New Roman"/>
              </a:rPr>
              <a:t> </a:t>
            </a:r>
            <a:r>
              <a:rPr sz="2100" i="1" spc="30" baseline="-21825" dirty="0">
                <a:latin typeface="Times New Roman"/>
                <a:cs typeface="Times New Roman"/>
              </a:rPr>
              <a:t>N</a:t>
            </a:r>
            <a:endParaRPr sz="2100" baseline="-21825">
              <a:latin typeface="Times New Roman"/>
              <a:cs typeface="Times New Roman"/>
            </a:endParaRPr>
          </a:p>
          <a:p>
            <a:pPr marL="486409" lvl="1" indent="-267335">
              <a:lnSpc>
                <a:spcPts val="2260"/>
              </a:lnSpc>
              <a:buChar char="–"/>
              <a:tabLst>
                <a:tab pos="486409" algn="l"/>
                <a:tab pos="487045" algn="l"/>
              </a:tabLst>
            </a:pPr>
            <a:r>
              <a:rPr sz="1950" spc="15" dirty="0">
                <a:latin typeface="Arial"/>
                <a:cs typeface="Arial"/>
              </a:rPr>
              <a:t>when a </a:t>
            </a:r>
            <a:r>
              <a:rPr sz="1950" spc="10" dirty="0">
                <a:latin typeface="Arial"/>
                <a:cs typeface="Arial"/>
              </a:rPr>
              <a:t>process requires to enter the </a:t>
            </a:r>
            <a:r>
              <a:rPr sz="1950" spc="5" dirty="0">
                <a:latin typeface="Arial"/>
                <a:cs typeface="Arial"/>
              </a:rPr>
              <a:t>critical </a:t>
            </a:r>
            <a:r>
              <a:rPr sz="1950" spc="10" dirty="0">
                <a:latin typeface="Arial"/>
                <a:cs typeface="Arial"/>
              </a:rPr>
              <a:t>section, waits for the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token</a:t>
            </a:r>
            <a:endParaRPr sz="1950">
              <a:latin typeface="Arial"/>
              <a:cs typeface="Arial"/>
            </a:endParaRPr>
          </a:p>
          <a:p>
            <a:pPr marL="486409" lvl="1" indent="-267335">
              <a:lnSpc>
                <a:spcPts val="2265"/>
              </a:lnSpc>
              <a:buChar char="–"/>
              <a:tabLst>
                <a:tab pos="486409" algn="l"/>
                <a:tab pos="487045" algn="l"/>
              </a:tabLst>
            </a:pPr>
            <a:r>
              <a:rPr sz="1950" spc="15" dirty="0">
                <a:latin typeface="Arial"/>
                <a:cs typeface="Arial"/>
              </a:rPr>
              <a:t>when a </a:t>
            </a:r>
            <a:r>
              <a:rPr sz="1950" spc="10" dirty="0">
                <a:latin typeface="Arial"/>
                <a:cs typeface="Arial"/>
              </a:rPr>
              <a:t>process holds the</a:t>
            </a:r>
            <a:r>
              <a:rPr sz="1950" spc="-3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token</a:t>
            </a:r>
            <a:endParaRPr sz="1950">
              <a:latin typeface="Arial"/>
              <a:cs typeface="Arial"/>
            </a:endParaRPr>
          </a:p>
          <a:p>
            <a:pPr marL="706755" lvl="2" indent="-219075">
              <a:lnSpc>
                <a:spcPts val="2060"/>
              </a:lnSpc>
              <a:buChar char="•"/>
              <a:tabLst>
                <a:tab pos="706755" algn="l"/>
                <a:tab pos="707390" algn="l"/>
              </a:tabLst>
            </a:pPr>
            <a:r>
              <a:rPr sz="1750" dirty="0">
                <a:latin typeface="Arial"/>
                <a:cs typeface="Arial"/>
              </a:rPr>
              <a:t>If it </a:t>
            </a:r>
            <a:r>
              <a:rPr sz="1750" spc="5" dirty="0">
                <a:latin typeface="Arial"/>
                <a:cs typeface="Arial"/>
              </a:rPr>
              <a:t>requires to enter the </a:t>
            </a:r>
            <a:r>
              <a:rPr sz="1750" spc="-5" dirty="0">
                <a:latin typeface="Arial"/>
                <a:cs typeface="Arial"/>
              </a:rPr>
              <a:t>critical </a:t>
            </a:r>
            <a:r>
              <a:rPr sz="1750" dirty="0">
                <a:latin typeface="Arial"/>
                <a:cs typeface="Arial"/>
              </a:rPr>
              <a:t>section, it can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enter</a:t>
            </a:r>
            <a:endParaRPr sz="17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5617" y="3142742"/>
            <a:ext cx="571119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94005" algn="l"/>
              </a:tabLst>
            </a:pPr>
            <a:r>
              <a:rPr sz="1550" spc="-5" dirty="0">
                <a:latin typeface="Arial"/>
                <a:cs typeface="Arial"/>
              </a:rPr>
              <a:t>–	</a:t>
            </a:r>
            <a:r>
              <a:rPr sz="1550" spc="-10" dirty="0">
                <a:latin typeface="Arial"/>
                <a:cs typeface="Arial"/>
              </a:rPr>
              <a:t>when </a:t>
            </a:r>
            <a:r>
              <a:rPr sz="1550" spc="-5" dirty="0">
                <a:latin typeface="Arial"/>
                <a:cs typeface="Arial"/>
              </a:rPr>
              <a:t>a </a:t>
            </a:r>
            <a:r>
              <a:rPr sz="1550" spc="-10" dirty="0">
                <a:latin typeface="Arial"/>
                <a:cs typeface="Arial"/>
              </a:rPr>
              <a:t>process releases </a:t>
            </a:r>
            <a:r>
              <a:rPr sz="1550" spc="-5" dirty="0">
                <a:latin typeface="Arial"/>
                <a:cs typeface="Arial"/>
              </a:rPr>
              <a:t>a </a:t>
            </a:r>
            <a:r>
              <a:rPr sz="1550" spc="-10" dirty="0">
                <a:latin typeface="Arial"/>
                <a:cs typeface="Arial"/>
              </a:rPr>
              <a:t>token (exit), </a:t>
            </a:r>
            <a:r>
              <a:rPr sz="1550" spc="-5" dirty="0">
                <a:latin typeface="Arial"/>
                <a:cs typeface="Arial"/>
              </a:rPr>
              <a:t>it </a:t>
            </a:r>
            <a:r>
              <a:rPr sz="1550" spc="-10" dirty="0">
                <a:latin typeface="Arial"/>
                <a:cs typeface="Arial"/>
              </a:rPr>
              <a:t>sends to its neighbor</a:t>
            </a:r>
            <a:endParaRPr sz="15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33531" y="3698769"/>
            <a:ext cx="4495331" cy="3723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75815" y="4388922"/>
            <a:ext cx="21717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i="1" spc="-20" dirty="0">
                <a:latin typeface="Arial"/>
                <a:cs typeface="Arial"/>
              </a:rPr>
              <a:t>p</a:t>
            </a:r>
            <a:r>
              <a:rPr sz="1875" i="1" spc="30" baseline="-33333" dirty="0">
                <a:latin typeface="Arial"/>
                <a:cs typeface="Arial"/>
              </a:rPr>
              <a:t>n</a:t>
            </a:r>
            <a:endParaRPr sz="1875" baseline="-33333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9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7500499" y="3897431"/>
            <a:ext cx="179705" cy="404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43180" algn="ctr">
              <a:lnSpc>
                <a:spcPts val="1689"/>
              </a:lnSpc>
              <a:spcBef>
                <a:spcPts val="120"/>
              </a:spcBef>
            </a:pPr>
            <a:r>
              <a:rPr sz="1450" i="1" spc="10" dirty="0">
                <a:latin typeface="Arial"/>
                <a:cs typeface="Arial"/>
              </a:rPr>
              <a:t>p</a:t>
            </a:r>
            <a:endParaRPr sz="1450">
              <a:latin typeface="Arial"/>
              <a:cs typeface="Arial"/>
            </a:endParaRPr>
          </a:p>
          <a:p>
            <a:pPr marL="76200" algn="ctr">
              <a:lnSpc>
                <a:spcPts val="1270"/>
              </a:lnSpc>
            </a:pPr>
            <a:r>
              <a:rPr sz="110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08981" y="4833167"/>
            <a:ext cx="205104" cy="3810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595"/>
              </a:lnSpc>
              <a:spcBef>
                <a:spcPts val="120"/>
              </a:spcBef>
            </a:pPr>
            <a:r>
              <a:rPr sz="1450" i="1" spc="10" dirty="0">
                <a:latin typeface="Arial"/>
                <a:cs typeface="Arial"/>
              </a:rPr>
              <a:t>p</a:t>
            </a:r>
            <a:endParaRPr sz="1450">
              <a:latin typeface="Arial"/>
              <a:cs typeface="Arial"/>
            </a:endParaRPr>
          </a:p>
          <a:p>
            <a:pPr marL="113664">
              <a:lnSpc>
                <a:spcPts val="1175"/>
              </a:lnSpc>
            </a:pPr>
            <a:r>
              <a:rPr sz="1100" dirty="0"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08981" y="6143044"/>
            <a:ext cx="205104" cy="404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689"/>
              </a:lnSpc>
              <a:spcBef>
                <a:spcPts val="120"/>
              </a:spcBef>
            </a:pPr>
            <a:r>
              <a:rPr sz="1450" i="1" spc="10" dirty="0">
                <a:latin typeface="Arial"/>
                <a:cs typeface="Arial"/>
              </a:rPr>
              <a:t>p</a:t>
            </a:r>
            <a:endParaRPr sz="1450">
              <a:latin typeface="Arial"/>
              <a:cs typeface="Arial"/>
            </a:endParaRPr>
          </a:p>
          <a:p>
            <a:pPr marL="113664">
              <a:lnSpc>
                <a:spcPts val="1270"/>
              </a:lnSpc>
            </a:pPr>
            <a:r>
              <a:rPr sz="1100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60619" y="6962194"/>
            <a:ext cx="54546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10" dirty="0">
                <a:latin typeface="Arial"/>
                <a:cs typeface="Arial"/>
              </a:rPr>
              <a:t>Token</a:t>
            </a:r>
            <a:endParaRPr sz="1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9397" y="3272711"/>
            <a:ext cx="6434455" cy="81915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31140" indent="-218440">
              <a:lnSpc>
                <a:spcPct val="100000"/>
              </a:lnSpc>
              <a:spcBef>
                <a:spcPts val="835"/>
              </a:spcBef>
              <a:buChar char="•"/>
              <a:tabLst>
                <a:tab pos="231140" algn="l"/>
                <a:tab pos="231775" algn="l"/>
              </a:tabLst>
            </a:pPr>
            <a:r>
              <a:rPr sz="1750" dirty="0">
                <a:latin typeface="Arial"/>
                <a:cs typeface="Arial"/>
              </a:rPr>
              <a:t>If it doesn’t, just immediately forwards the token to its</a:t>
            </a:r>
            <a:r>
              <a:rPr sz="1750" spc="8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neighbor</a:t>
            </a:r>
            <a:endParaRPr sz="1750">
              <a:latin typeface="Arial"/>
              <a:cs typeface="Arial"/>
            </a:endParaRPr>
          </a:p>
          <a:p>
            <a:pPr marR="1142365" algn="r">
              <a:lnSpc>
                <a:spcPts val="1600"/>
              </a:lnSpc>
              <a:spcBef>
                <a:spcPts val="630"/>
              </a:spcBef>
            </a:pPr>
            <a:r>
              <a:rPr sz="1450" i="1" spc="10" dirty="0">
                <a:latin typeface="Arial"/>
                <a:cs typeface="Arial"/>
              </a:rPr>
              <a:t>p</a:t>
            </a:r>
            <a:endParaRPr sz="1450">
              <a:latin typeface="Arial"/>
              <a:cs typeface="Arial"/>
            </a:endParaRPr>
          </a:p>
          <a:p>
            <a:pPr marR="1092200" algn="r">
              <a:lnSpc>
                <a:spcPts val="1180"/>
              </a:lnSpc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3909" y="6376670"/>
            <a:ext cx="2726055" cy="933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0"/>
              </a:spcBef>
            </a:pPr>
            <a:r>
              <a:rPr sz="1950" spc="10" dirty="0">
                <a:latin typeface="Arial"/>
                <a:cs typeface="Arial"/>
              </a:rPr>
              <a:t>Figure 12.3 </a:t>
            </a:r>
            <a:r>
              <a:rPr sz="1950" spc="20" dirty="0">
                <a:latin typeface="Arial"/>
                <a:cs typeface="Arial"/>
              </a:rPr>
              <a:t>A </a:t>
            </a:r>
            <a:r>
              <a:rPr sz="1950" spc="10" dirty="0">
                <a:latin typeface="Arial"/>
                <a:cs typeface="Arial"/>
              </a:rPr>
              <a:t>ring of  processes transferring </a:t>
            </a:r>
            <a:r>
              <a:rPr sz="1950" spc="15" dirty="0">
                <a:latin typeface="Arial"/>
                <a:cs typeface="Arial"/>
              </a:rPr>
              <a:t>a  </a:t>
            </a:r>
            <a:r>
              <a:rPr sz="1950" spc="10" dirty="0">
                <a:latin typeface="Arial"/>
                <a:cs typeface="Arial"/>
              </a:rPr>
              <a:t>mutual exclusion</a:t>
            </a:r>
            <a:r>
              <a:rPr sz="1950" spc="-2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token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3136</Words>
  <Application>Microsoft Office PowerPoint</Application>
  <PresentationFormat>Custom</PresentationFormat>
  <Paragraphs>671</Paragraphs>
  <Slides>44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Office Theme</vt:lpstr>
      <vt:lpstr>Bitmap Image</vt:lpstr>
      <vt:lpstr>Chapter 12  Coordination and Agreement</vt:lpstr>
      <vt:lpstr>Chapter 12 Coordination and Agreement</vt:lpstr>
      <vt:lpstr>12.1 Introduction</vt:lpstr>
      <vt:lpstr>Failure Assumptions and Failure Detectors</vt:lpstr>
      <vt:lpstr>12.2 Distributed Mutual Exclusion</vt:lpstr>
      <vt:lpstr>Algorithms for mutual exclusion</vt:lpstr>
      <vt:lpstr>A central server algorithm</vt:lpstr>
      <vt:lpstr>A central server algorithm: discussion</vt:lpstr>
      <vt:lpstr>A ring-based algorithm</vt:lpstr>
      <vt:lpstr>A ring-based algorithm: discussion</vt:lpstr>
      <vt:lpstr>An algorithm using multicast and logical clocks</vt:lpstr>
      <vt:lpstr>Figure 12.4 Ricart and Agrawala’s algorithm</vt:lpstr>
      <vt:lpstr>An algorithm using multicast: discussion</vt:lpstr>
      <vt:lpstr>Maekawa’s voting algorithm</vt:lpstr>
      <vt:lpstr>Figure 12.6 Maekawa’s algorithm</vt:lpstr>
      <vt:lpstr>12.3 Elections</vt:lpstr>
      <vt:lpstr>A ring-based election algorithm</vt:lpstr>
      <vt:lpstr>Figure 12.7 A ring-based election in progress</vt:lpstr>
      <vt:lpstr>A ring-based election algorithm: discussion</vt:lpstr>
      <vt:lpstr>The bully election algorithm</vt:lpstr>
      <vt:lpstr>The bully election algorithm: howto</vt:lpstr>
      <vt:lpstr>Figure 12.8 The bully algorithm</vt:lpstr>
      <vt:lpstr>The bully election algorithm: discussion</vt:lpstr>
      <vt:lpstr>12.4 Multicast Communication</vt:lpstr>
      <vt:lpstr>Reliable Multicast</vt:lpstr>
      <vt:lpstr>Figure 12.10 Reliable multicast algorithm</vt:lpstr>
      <vt:lpstr>Types of message ordering</vt:lpstr>
      <vt:lpstr>Figure 12.12 Total, FIFO and causal ordering of  multicast messages</vt:lpstr>
      <vt:lpstr>Bulletin board example (FIFO ordering)</vt:lpstr>
      <vt:lpstr>Implementing total ordering</vt:lpstr>
      <vt:lpstr>Figure 12.14 Total ordering using a sequencer</vt:lpstr>
      <vt:lpstr>Figure 12.15 The ISIS algorithm for total ordering</vt:lpstr>
      <vt:lpstr>Implementing casual ordering</vt:lpstr>
      <vt:lpstr>12.5 Consensus and related problems</vt:lpstr>
      <vt:lpstr>Consensus Process</vt:lpstr>
      <vt:lpstr>Requirements for Consensus</vt:lpstr>
      <vt:lpstr>The byzantine generals problem</vt:lpstr>
      <vt:lpstr>The interactive consistency problem</vt:lpstr>
      <vt:lpstr>Relating consensus to other problems</vt:lpstr>
      <vt:lpstr>Consensus in a Synchronous System</vt:lpstr>
      <vt:lpstr>Limits for solutions to Byzantine Generals</vt:lpstr>
      <vt:lpstr>Figure 12.19 Three Byzantine generals</vt:lpstr>
      <vt:lpstr>Figure 12.20 Four Byzantine generals</vt:lpstr>
      <vt:lpstr>Asynchronous Systems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csd511-12.ppt</dc:title>
  <dc:creator>wuch</dc:creator>
  <cp:lastModifiedBy>Bhargavi</cp:lastModifiedBy>
  <cp:revision>15</cp:revision>
  <dcterms:created xsi:type="dcterms:W3CDTF">2018-10-22T04:29:03Z</dcterms:created>
  <dcterms:modified xsi:type="dcterms:W3CDTF">2018-10-24T08:32:59Z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2007-12-03T00:00:00Z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2018-10-22T00:00:00Z</vt:filetime>
  </property>
</Properties>
</file>