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343" r:id="rId43"/>
    <p:sldId id="344" r:id="rId44"/>
    <p:sldId id="345" r:id="rId45"/>
    <p:sldId id="346" r:id="rId46"/>
    <p:sldId id="347" r:id="rId47"/>
    <p:sldId id="348" r:id="rId48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tableStyles" Target="tableStyles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6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10486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10486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10486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91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10486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9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9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9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104869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0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0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104870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104867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10487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1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1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104871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0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104868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2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2.xml"/></Relationships>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00B050"/>
                </a:solidFill>
              </a:rPr>
              <a:t>Unit-IV</a:t>
            </a:r>
            <a:endParaRPr dirty="0" lang="en-US">
              <a:solidFill>
                <a:srgbClr val="00B050"/>
              </a:solidFill>
            </a:endParaRPr>
          </a:p>
        </p:txBody>
      </p:sp>
      <p:sp>
        <p:nvSpPr>
          <p:cNvPr id="104858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b="1" dirty="0" lang="en-US"/>
              <a:t>Combining and Merging Data Sets</a:t>
            </a:r>
          </a:p>
          <a:p>
            <a:r>
              <a:rPr b="1" dirty="0" lang="en-US"/>
              <a:t>Data </a:t>
            </a:r>
            <a:r>
              <a:rPr b="1" dirty="0" lang="en-US" smtClean="0"/>
              <a:t>Transformation</a:t>
            </a:r>
          </a:p>
          <a:p>
            <a:r>
              <a:rPr b="1" dirty="0" lang="en-US"/>
              <a:t>String Manipulation</a:t>
            </a:r>
            <a:endParaRPr b="1"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09600"/>
          </a:xfrm>
        </p:spPr>
        <p:txBody>
          <a:bodyPr>
            <a:normAutofit/>
          </a:bodyPr>
          <a:p>
            <a:pPr algn="l"/>
            <a:r>
              <a:rPr b="1" dirty="0" sz="2800" lang="en-US">
                <a:solidFill>
                  <a:srgbClr val="00B050"/>
                </a:solidFill>
              </a:rPr>
              <a:t>Database-style </a:t>
            </a:r>
            <a:r>
              <a:rPr b="1" dirty="0" sz="2800" lang="en-US" err="1">
                <a:solidFill>
                  <a:srgbClr val="00B050"/>
                </a:solidFill>
              </a:rPr>
              <a:t>DataFrame</a:t>
            </a:r>
            <a:r>
              <a:rPr b="1" dirty="0" sz="2800" lang="en-US">
                <a:solidFill>
                  <a:srgbClr val="00B050"/>
                </a:solidFill>
              </a:rPr>
              <a:t> Merges</a:t>
            </a:r>
            <a:endParaRPr dirty="0" sz="2800" lang="en-US">
              <a:solidFill>
                <a:srgbClr val="00B050"/>
              </a:solidFill>
            </a:endParaRPr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p>
            <a:pPr indent="0" marL="0">
              <a:buNone/>
            </a:pPr>
            <a:r>
              <a:rPr b="1" dirty="0" sz="2400" lang="en-US">
                <a:solidFill>
                  <a:srgbClr val="FF0000"/>
                </a:solidFill>
              </a:rPr>
              <a:t>Merging on Index</a:t>
            </a:r>
            <a:endParaRPr dirty="0" sz="2400" lang="en-US">
              <a:solidFill>
                <a:srgbClr val="FF0000"/>
              </a:solidFill>
            </a:endParaRPr>
          </a:p>
          <a:p>
            <a:r>
              <a:rPr dirty="0" sz="2400" lang="en-US"/>
              <a:t>In some cases, the merge key or keys in a </a:t>
            </a:r>
            <a:r>
              <a:rPr dirty="0" sz="2400" lang="en-US" err="1"/>
              <a:t>DataFrame</a:t>
            </a:r>
            <a:r>
              <a:rPr dirty="0" sz="2400" lang="en-US"/>
              <a:t> will be found in its index. In this case, you can pass </a:t>
            </a:r>
            <a:r>
              <a:rPr dirty="0" sz="2400" lang="en-US" err="1"/>
              <a:t>left_index</a:t>
            </a:r>
            <a:r>
              <a:rPr dirty="0" sz="2400" lang="en-US"/>
              <a:t>=True or </a:t>
            </a:r>
            <a:r>
              <a:rPr dirty="0" sz="2400" lang="en-US" err="1"/>
              <a:t>right_index</a:t>
            </a:r>
            <a:r>
              <a:rPr dirty="0" sz="2400" lang="en-US"/>
              <a:t>=True (or both) to indicate that the index should be used as the merge key</a:t>
            </a:r>
            <a:r>
              <a:rPr dirty="0" sz="2400" lang="en-US" smtClean="0"/>
              <a:t>:</a:t>
            </a:r>
          </a:p>
          <a:p>
            <a:endParaRPr dirty="0" sz="2400" lang="en-US"/>
          </a:p>
          <a:p>
            <a:pPr algn="just"/>
            <a:endParaRPr b="1" dirty="0" sz="2400" lang="en-US"/>
          </a:p>
        </p:txBody>
      </p:sp>
      <p:pic>
        <p:nvPicPr>
          <p:cNvPr id="2097160" name="Picture 5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447800" y="3048000"/>
            <a:ext cx="6172199" cy="3657600"/>
          </a:xfrm>
          <a:prstGeom prst="rect"/>
        </p:spPr>
      </p:pic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09600"/>
          </a:xfrm>
        </p:spPr>
        <p:txBody>
          <a:bodyPr>
            <a:normAutofit/>
          </a:bodyPr>
          <a:p>
            <a:pPr algn="l"/>
            <a:r>
              <a:rPr b="1" dirty="0" sz="2800" lang="en-US">
                <a:solidFill>
                  <a:srgbClr val="00B050"/>
                </a:solidFill>
              </a:rPr>
              <a:t>Database-style </a:t>
            </a:r>
            <a:r>
              <a:rPr b="1" dirty="0" sz="2800" lang="en-US" err="1">
                <a:solidFill>
                  <a:srgbClr val="00B050"/>
                </a:solidFill>
              </a:rPr>
              <a:t>DataFrame</a:t>
            </a:r>
            <a:r>
              <a:rPr b="1" dirty="0" sz="2800" lang="en-US">
                <a:solidFill>
                  <a:srgbClr val="00B050"/>
                </a:solidFill>
              </a:rPr>
              <a:t> Merges</a:t>
            </a:r>
            <a:endParaRPr dirty="0" sz="2800" lang="en-US">
              <a:solidFill>
                <a:srgbClr val="00B050"/>
              </a:solidFill>
            </a:endParaRPr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p>
            <a:pPr indent="0" marL="0">
              <a:buNone/>
            </a:pPr>
            <a:r>
              <a:rPr b="1" dirty="0" sz="2400" lang="en-US" err="1" smtClean="0">
                <a:solidFill>
                  <a:srgbClr val="FF0000"/>
                </a:solidFill>
              </a:rPr>
              <a:t>pandas.join</a:t>
            </a:r>
            <a:endParaRPr b="1" dirty="0" sz="2400" lang="en-US" smtClean="0">
              <a:solidFill>
                <a:srgbClr val="FF0000"/>
              </a:solidFill>
            </a:endParaRPr>
          </a:p>
          <a:p>
            <a:pPr indent="0" marL="0">
              <a:buNone/>
            </a:pPr>
            <a:r>
              <a:rPr dirty="0" sz="2400" lang="en-US" err="1"/>
              <a:t>DataFrame</a:t>
            </a:r>
            <a:r>
              <a:rPr dirty="0" sz="2400" lang="en-US"/>
              <a:t> has a more convenient join instance for merging by index. It can also be used to combine together many </a:t>
            </a:r>
            <a:r>
              <a:rPr dirty="0" sz="2400" lang="en-US" err="1"/>
              <a:t>DataFrame</a:t>
            </a:r>
            <a:r>
              <a:rPr dirty="0" sz="2400" lang="en-US"/>
              <a:t> objects having the same or similar indexes but non-overlapping columns</a:t>
            </a:r>
            <a:r>
              <a:rPr dirty="0" sz="2400" lang="en-US" smtClean="0"/>
              <a:t>.</a:t>
            </a:r>
          </a:p>
          <a:p>
            <a:pPr indent="0" marL="0">
              <a:buNone/>
            </a:pPr>
            <a:endParaRPr dirty="0" sz="2400" lang="en-US"/>
          </a:p>
          <a:p>
            <a:pPr indent="0" marL="0">
              <a:buNone/>
            </a:pPr>
            <a:endParaRPr dirty="0" sz="2400" lang="en-US"/>
          </a:p>
          <a:p>
            <a:pPr algn="just"/>
            <a:endParaRPr b="1" dirty="0" sz="2400" lang="en-US"/>
          </a:p>
        </p:txBody>
      </p:sp>
      <p:pic>
        <p:nvPicPr>
          <p:cNvPr id="2097161" name="Picture 4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38200" y="3038474"/>
            <a:ext cx="7543800" cy="1228725"/>
          </a:xfrm>
          <a:prstGeom prst="rect"/>
        </p:spPr>
      </p:pic>
      <p:pic>
        <p:nvPicPr>
          <p:cNvPr id="2097162" name="Picture 6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828800" y="4280847"/>
            <a:ext cx="5410200" cy="2184921"/>
          </a:xfrm>
          <a:prstGeom prst="rect"/>
        </p:spPr>
      </p:pic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09600"/>
          </a:xfrm>
        </p:spPr>
        <p:txBody>
          <a:bodyPr>
            <a:normAutofit/>
          </a:bodyPr>
          <a:p>
            <a:pPr algn="l"/>
            <a:r>
              <a:rPr b="1" dirty="0" sz="2800" lang="en-US">
                <a:solidFill>
                  <a:srgbClr val="00B050"/>
                </a:solidFill>
              </a:rPr>
              <a:t>Database-style </a:t>
            </a:r>
            <a:r>
              <a:rPr b="1" dirty="0" sz="2800" lang="en-US" err="1">
                <a:solidFill>
                  <a:srgbClr val="00B050"/>
                </a:solidFill>
              </a:rPr>
              <a:t>DataFrame</a:t>
            </a:r>
            <a:r>
              <a:rPr b="1" dirty="0" sz="2800" lang="en-US">
                <a:solidFill>
                  <a:srgbClr val="00B050"/>
                </a:solidFill>
              </a:rPr>
              <a:t> Merges</a:t>
            </a:r>
            <a:endParaRPr dirty="0" sz="2800" lang="en-US">
              <a:solidFill>
                <a:srgbClr val="00B050"/>
              </a:solidFill>
            </a:endParaRPr>
          </a:p>
        </p:txBody>
      </p:sp>
      <p:pic>
        <p:nvPicPr>
          <p:cNvPr id="2097163" name="Content Placeholder 5"/>
          <p:cNvPicPr>
            <a:picLocks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" y="1295400"/>
            <a:ext cx="8153400" cy="4876800"/>
          </a:xfrm>
          <a:prstGeom prst="rect"/>
        </p:spPr>
      </p:pic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09600"/>
          </a:xfrm>
        </p:spPr>
        <p:txBody>
          <a:bodyPr>
            <a:noAutofit/>
          </a:bodyPr>
          <a:p>
            <a:pPr algn="l"/>
            <a:r>
              <a:rPr b="1" dirty="0" sz="3200" lang="en-US">
                <a:solidFill>
                  <a:srgbClr val="00B050"/>
                </a:solidFill>
              </a:rPr>
              <a:t>Concatenating Along an Axis</a:t>
            </a:r>
            <a:r>
              <a:rPr dirty="0" sz="3200" lang="en-US">
                <a:solidFill>
                  <a:srgbClr val="00B050"/>
                </a:solidFill>
              </a:rPr>
              <a:t/>
            </a:r>
            <a:br>
              <a:rPr dirty="0" sz="3200" lang="en-US">
                <a:solidFill>
                  <a:srgbClr val="00B050"/>
                </a:solidFill>
              </a:rPr>
            </a:br>
            <a:endParaRPr dirty="0" sz="3200" lang="en-US">
              <a:solidFill>
                <a:srgbClr val="00B050"/>
              </a:solidFill>
            </a:endParaRPr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p>
            <a:r>
              <a:rPr dirty="0" sz="2400" lang="en-US" smtClean="0"/>
              <a:t>Another </a:t>
            </a:r>
            <a:r>
              <a:rPr dirty="0" sz="2400" lang="en-US"/>
              <a:t>kind of data combination operation is alternatively referred to as concatenation, binding, or stacking. </a:t>
            </a:r>
            <a:endParaRPr dirty="0" sz="2400" lang="en-US" smtClean="0"/>
          </a:p>
          <a:p>
            <a:r>
              <a:rPr dirty="0" sz="2400" lang="en-US" err="1" smtClean="0"/>
              <a:t>NumPy</a:t>
            </a:r>
            <a:r>
              <a:rPr dirty="0" sz="2400" lang="en-US" smtClean="0"/>
              <a:t> </a:t>
            </a:r>
            <a:r>
              <a:rPr dirty="0" sz="2400" lang="en-US"/>
              <a:t>has a concatenate function for doing this with raw </a:t>
            </a:r>
            <a:r>
              <a:rPr dirty="0" sz="2400" lang="en-US" err="1"/>
              <a:t>NumPy</a:t>
            </a:r>
            <a:r>
              <a:rPr dirty="0" sz="2400" lang="en-US"/>
              <a:t> arrays:</a:t>
            </a:r>
          </a:p>
          <a:p>
            <a:endParaRPr dirty="0" sz="2400" lang="en-US"/>
          </a:p>
        </p:txBody>
      </p:sp>
      <p:pic>
        <p:nvPicPr>
          <p:cNvPr id="2097164" name="Picture 4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33400" y="2819400"/>
            <a:ext cx="8001000" cy="3048000"/>
          </a:xfrm>
          <a:prstGeom prst="rect"/>
        </p:spPr>
      </p:pic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09600"/>
          </a:xfrm>
        </p:spPr>
        <p:txBody>
          <a:bodyPr>
            <a:noAutofit/>
          </a:bodyPr>
          <a:p>
            <a:pPr algn="l"/>
            <a:r>
              <a:rPr b="1" dirty="0" sz="3200" lang="en-US">
                <a:solidFill>
                  <a:srgbClr val="00B050"/>
                </a:solidFill>
              </a:rPr>
              <a:t>Concatenating Along an Axis</a:t>
            </a:r>
            <a:r>
              <a:rPr dirty="0" sz="3200" lang="en-US">
                <a:solidFill>
                  <a:srgbClr val="00B050"/>
                </a:solidFill>
              </a:rPr>
              <a:t/>
            </a:r>
            <a:br>
              <a:rPr dirty="0" sz="3200" lang="en-US">
                <a:solidFill>
                  <a:srgbClr val="00B050"/>
                </a:solidFill>
              </a:rPr>
            </a:br>
            <a:endParaRPr dirty="0" sz="3200" lang="en-US">
              <a:solidFill>
                <a:srgbClr val="00B050"/>
              </a:solidFill>
            </a:endParaRPr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211763"/>
          </a:xfrm>
        </p:spPr>
        <p:txBody>
          <a:bodyPr>
            <a:normAutofit/>
          </a:bodyPr>
          <a:p>
            <a:r>
              <a:rPr dirty="0" sz="2400" lang="en-US"/>
              <a:t>In the context of pandas objects such as Series and </a:t>
            </a:r>
            <a:r>
              <a:rPr dirty="0" sz="2400" lang="en-US" err="1"/>
              <a:t>DataFrame</a:t>
            </a:r>
            <a:r>
              <a:rPr dirty="0" sz="2400" lang="en-US"/>
              <a:t>, having labeled axes enable you to further generalize array concatenation. </a:t>
            </a:r>
            <a:endParaRPr dirty="0" sz="2400" lang="en-US" smtClean="0"/>
          </a:p>
          <a:p>
            <a:r>
              <a:rPr dirty="0" sz="2400" lang="en-US" smtClean="0"/>
              <a:t>The </a:t>
            </a:r>
            <a:r>
              <a:rPr dirty="0" sz="2400" lang="en-US" err="1"/>
              <a:t>concat</a:t>
            </a:r>
            <a:r>
              <a:rPr dirty="0" sz="2400" lang="en-US"/>
              <a:t> function in pandas provides a consistent way to address each of these concerns.</a:t>
            </a:r>
          </a:p>
          <a:p>
            <a:r>
              <a:rPr dirty="0" sz="2400" lang="en-US"/>
              <a:t>Suppose we have three Series with no index overlap:</a:t>
            </a:r>
          </a:p>
          <a:p>
            <a:endParaRPr dirty="0" sz="2400" lang="en-US"/>
          </a:p>
        </p:txBody>
      </p:sp>
      <p:pic>
        <p:nvPicPr>
          <p:cNvPr id="2097165" name="Picture 5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905000" y="3276600"/>
            <a:ext cx="6629400" cy="3429000"/>
          </a:xfrm>
          <a:prstGeom prst="rect"/>
        </p:spPr>
      </p:pic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09600"/>
          </a:xfrm>
        </p:spPr>
        <p:txBody>
          <a:bodyPr>
            <a:noAutofit/>
          </a:bodyPr>
          <a:p>
            <a:pPr algn="l"/>
            <a:r>
              <a:rPr b="1" dirty="0" sz="3200" lang="en-US">
                <a:solidFill>
                  <a:srgbClr val="00B050"/>
                </a:solidFill>
              </a:rPr>
              <a:t>Concatenating Along an Axis</a:t>
            </a:r>
            <a:r>
              <a:rPr dirty="0" sz="3200" lang="en-US">
                <a:solidFill>
                  <a:srgbClr val="00B050"/>
                </a:solidFill>
              </a:rPr>
              <a:t/>
            </a:r>
            <a:br>
              <a:rPr dirty="0" sz="3200" lang="en-US">
                <a:solidFill>
                  <a:srgbClr val="00B050"/>
                </a:solidFill>
              </a:rPr>
            </a:br>
            <a:endParaRPr dirty="0" sz="3200" lang="en-US">
              <a:solidFill>
                <a:srgbClr val="00B050"/>
              </a:solidFill>
            </a:endParaRP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211763"/>
          </a:xfrm>
        </p:spPr>
        <p:txBody>
          <a:bodyPr>
            <a:normAutofit/>
          </a:bodyPr>
          <a:p>
            <a:pPr indent="0" marL="0">
              <a:buNone/>
            </a:pPr>
            <a:r>
              <a:rPr b="1" dirty="0" sz="2400" lang="en-US" err="1">
                <a:solidFill>
                  <a:srgbClr val="FF0000"/>
                </a:solidFill>
              </a:rPr>
              <a:t>concat</a:t>
            </a:r>
            <a:r>
              <a:rPr b="1" dirty="0" sz="2400" lang="en-US">
                <a:solidFill>
                  <a:srgbClr val="FF0000"/>
                </a:solidFill>
              </a:rPr>
              <a:t> function arguments</a:t>
            </a:r>
            <a:endParaRPr dirty="0" sz="2400" lang="en-US">
              <a:solidFill>
                <a:srgbClr val="FF0000"/>
              </a:solidFill>
            </a:endParaRPr>
          </a:p>
          <a:p>
            <a:endParaRPr dirty="0" sz="2400" lang="en-US"/>
          </a:p>
        </p:txBody>
      </p:sp>
      <p:pic>
        <p:nvPicPr>
          <p:cNvPr id="2097166" name="Picture 4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85800" y="1600200"/>
            <a:ext cx="8153400" cy="4800599"/>
          </a:xfrm>
          <a:prstGeom prst="rect"/>
        </p:spPr>
      </p:pic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09600"/>
          </a:xfrm>
        </p:spPr>
        <p:txBody>
          <a:bodyPr>
            <a:noAutofit/>
          </a:bodyPr>
          <a:p>
            <a:pPr algn="l"/>
            <a:r>
              <a:rPr b="1" dirty="0" sz="3200" lang="en-US" smtClean="0">
                <a:solidFill>
                  <a:srgbClr val="00B050"/>
                </a:solidFill>
              </a:rPr>
              <a:t/>
            </a:r>
            <a:br>
              <a:rPr b="1" dirty="0" sz="3200" lang="en-US" smtClean="0">
                <a:solidFill>
                  <a:srgbClr val="00B050"/>
                </a:solidFill>
              </a:rPr>
            </a:br>
            <a:r>
              <a:rPr b="1" dirty="0" sz="3200" lang="en-US" err="1" smtClean="0">
                <a:solidFill>
                  <a:srgbClr val="00B050"/>
                </a:solidFill>
              </a:rPr>
              <a:t>combine_first</a:t>
            </a:r>
            <a:r>
              <a:rPr dirty="0" sz="3200" lang="en-US">
                <a:solidFill>
                  <a:srgbClr val="00B050"/>
                </a:solidFill>
              </a:rPr>
              <a:t/>
            </a:r>
            <a:br>
              <a:rPr dirty="0" sz="3200" lang="en-US">
                <a:solidFill>
                  <a:srgbClr val="00B050"/>
                </a:solidFill>
              </a:rPr>
            </a:br>
            <a:endParaRPr dirty="0" sz="3200" lang="en-US">
              <a:solidFill>
                <a:srgbClr val="00B050"/>
              </a:solidFill>
            </a:endParaRP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211763"/>
          </a:xfrm>
        </p:spPr>
        <p:txBody>
          <a:bodyPr>
            <a:normAutofit/>
          </a:bodyPr>
          <a:p>
            <a:r>
              <a:rPr dirty="0" sz="2400" lang="en-US" smtClean="0"/>
              <a:t>With </a:t>
            </a:r>
            <a:r>
              <a:rPr dirty="0" sz="2400" lang="en-US" err="1"/>
              <a:t>DataFrames</a:t>
            </a:r>
            <a:r>
              <a:rPr dirty="0" sz="2400" lang="en-US"/>
              <a:t>, </a:t>
            </a:r>
            <a:r>
              <a:rPr dirty="0" sz="2400" lang="en-US" err="1"/>
              <a:t>combine_first</a:t>
            </a:r>
            <a:r>
              <a:rPr dirty="0" sz="2400" lang="en-US"/>
              <a:t> naturally does the same thing column by column, so you can think of it as “patching” missing data in the calling object with data from the object you pass:</a:t>
            </a:r>
          </a:p>
          <a:p>
            <a:pPr indent="0" marL="0">
              <a:buNone/>
            </a:pPr>
            <a:r>
              <a:rPr dirty="0" sz="2400" lang="en-US"/>
              <a:t> </a:t>
            </a:r>
          </a:p>
          <a:p>
            <a:endParaRPr dirty="0" sz="2400" lang="en-US"/>
          </a:p>
        </p:txBody>
      </p:sp>
      <p:pic>
        <p:nvPicPr>
          <p:cNvPr id="2097167" name="Picture 5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752600" y="2343150"/>
            <a:ext cx="5791199" cy="4286250"/>
          </a:xfrm>
          <a:prstGeom prst="rect"/>
        </p:spPr>
      </p:pic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09600"/>
          </a:xfrm>
        </p:spPr>
        <p:txBody>
          <a:bodyPr>
            <a:noAutofit/>
          </a:bodyPr>
          <a:p>
            <a:pPr algn="l"/>
            <a:r>
              <a:rPr b="1" dirty="0" sz="3200" lang="en-US" smtClean="0">
                <a:solidFill>
                  <a:srgbClr val="00B050"/>
                </a:solidFill>
              </a:rPr>
              <a:t/>
            </a:r>
            <a:br>
              <a:rPr b="1" dirty="0" sz="3200" lang="en-US" smtClean="0">
                <a:solidFill>
                  <a:srgbClr val="00B050"/>
                </a:solidFill>
              </a:rPr>
            </a:br>
            <a:r>
              <a:rPr dirty="0" sz="3200" lang="en-US">
                <a:solidFill>
                  <a:srgbClr val="00B050"/>
                </a:solidFill>
              </a:rPr>
              <a:t/>
            </a:r>
            <a:br>
              <a:rPr dirty="0" sz="3200" lang="en-US">
                <a:solidFill>
                  <a:srgbClr val="00B050"/>
                </a:solidFill>
              </a:rPr>
            </a:br>
            <a:endParaRPr dirty="0" sz="3200" lang="en-US">
              <a:solidFill>
                <a:srgbClr val="00B050"/>
              </a:solidFill>
            </a:endParaRPr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211763"/>
          </a:xfrm>
        </p:spPr>
        <p:txBody>
          <a:bodyPr>
            <a:normAutofit/>
          </a:bodyPr>
          <a:p>
            <a:pPr algn="ctr" indent="0" marL="0">
              <a:buNone/>
            </a:pPr>
            <a:endParaRPr b="1" dirty="0" sz="4000" lang="en-US" smtClean="0">
              <a:solidFill>
                <a:srgbClr val="00B050"/>
              </a:solidFill>
            </a:endParaRPr>
          </a:p>
          <a:p>
            <a:pPr algn="ctr" indent="0" marL="0">
              <a:buNone/>
            </a:pPr>
            <a:endParaRPr b="1" dirty="0" sz="4000" lang="en-US">
              <a:solidFill>
                <a:srgbClr val="00B050"/>
              </a:solidFill>
            </a:endParaRPr>
          </a:p>
          <a:p>
            <a:pPr algn="ctr" indent="0" marL="0">
              <a:buNone/>
            </a:pPr>
            <a:endParaRPr b="1" dirty="0" sz="4000" lang="en-US" smtClean="0">
              <a:solidFill>
                <a:srgbClr val="00B050"/>
              </a:solidFill>
            </a:endParaRPr>
          </a:p>
          <a:p>
            <a:pPr algn="ctr" indent="0" marL="0">
              <a:buNone/>
            </a:pPr>
            <a:r>
              <a:rPr b="1" dirty="0" sz="4000" lang="en-US" smtClean="0">
                <a:solidFill>
                  <a:srgbClr val="00B050"/>
                </a:solidFill>
              </a:rPr>
              <a:t>Data Transformation</a:t>
            </a:r>
            <a:endParaRPr dirty="0" sz="4000" lang="en-US"/>
          </a:p>
        </p:txBody>
      </p:sp>
    </p:spTree>
  </p:cSld>
  <p:clrMapOvr>
    <a:masterClrMapping/>
  </p:clrMapOvr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09600"/>
          </a:xfrm>
        </p:spPr>
        <p:txBody>
          <a:bodyPr>
            <a:noAutofit/>
          </a:bodyPr>
          <a:p>
            <a:pPr algn="l"/>
            <a:r>
              <a:rPr b="1" dirty="0" sz="3200" lang="en-US" smtClean="0">
                <a:solidFill>
                  <a:srgbClr val="FF0000"/>
                </a:solidFill>
              </a:rPr>
              <a:t/>
            </a:r>
            <a:br>
              <a:rPr b="1" dirty="0" sz="3200" lang="en-US" smtClean="0">
                <a:solidFill>
                  <a:srgbClr val="FF0000"/>
                </a:solidFill>
              </a:rPr>
            </a:br>
            <a:r>
              <a:rPr b="1" dirty="0" sz="3200" lang="en-US" smtClean="0">
                <a:solidFill>
                  <a:srgbClr val="FF0000"/>
                </a:solidFill>
              </a:rPr>
              <a:t>Removing </a:t>
            </a:r>
            <a:r>
              <a:rPr b="1" dirty="0" sz="3200" lang="en-US">
                <a:solidFill>
                  <a:srgbClr val="FF0000"/>
                </a:solidFill>
              </a:rPr>
              <a:t>Duplicates</a:t>
            </a:r>
            <a:r>
              <a:rPr dirty="0" sz="3200" lang="en-US">
                <a:solidFill>
                  <a:srgbClr val="FF0000"/>
                </a:solidFill>
              </a:rPr>
              <a:t/>
            </a:r>
            <a:br>
              <a:rPr dirty="0" sz="3200" lang="en-US">
                <a:solidFill>
                  <a:srgbClr val="FF0000"/>
                </a:solidFill>
              </a:rPr>
            </a:br>
            <a:endParaRPr dirty="0" sz="3200" lang="en-US">
              <a:solidFill>
                <a:srgbClr val="00B050"/>
              </a:solidFill>
            </a:endParaRPr>
          </a:p>
        </p:txBody>
      </p:sp>
      <p:sp>
        <p:nvSpPr>
          <p:cNvPr id="104862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211763"/>
          </a:xfrm>
        </p:spPr>
        <p:txBody>
          <a:bodyPr>
            <a:normAutofit/>
          </a:bodyPr>
          <a:p>
            <a:r>
              <a:rPr sz="2400" lang="en-US" smtClean="0"/>
              <a:t>Duplicate </a:t>
            </a:r>
            <a:r>
              <a:rPr dirty="0" sz="2400" lang="en-US"/>
              <a:t>rows may be found in a </a:t>
            </a:r>
            <a:r>
              <a:rPr dirty="0" sz="2400" lang="en-US" err="1"/>
              <a:t>DataFrame</a:t>
            </a:r>
            <a:r>
              <a:rPr dirty="0" sz="2400" lang="en-US"/>
              <a:t> for any number of reasons.</a:t>
            </a:r>
          </a:p>
          <a:p>
            <a:endParaRPr dirty="0" sz="2400" lang="en-US"/>
          </a:p>
        </p:txBody>
      </p:sp>
      <p:pic>
        <p:nvPicPr>
          <p:cNvPr id="2097168" name="Picture 4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38200" y="1828799"/>
            <a:ext cx="8001000" cy="4998493"/>
          </a:xfrm>
          <a:prstGeom prst="rect"/>
        </p:spPr>
      </p:pic>
    </p:spTree>
  </p:cSld>
  <p:clrMapOvr>
    <a:masterClrMapping/>
  </p:clrMapOvr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09600"/>
          </a:xfrm>
        </p:spPr>
        <p:txBody>
          <a:bodyPr>
            <a:noAutofit/>
          </a:bodyPr>
          <a:p>
            <a:pPr algn="l"/>
            <a:r>
              <a:rPr b="1" dirty="0" sz="3200" lang="en-US">
                <a:solidFill>
                  <a:srgbClr val="FF0000"/>
                </a:solidFill>
              </a:rPr>
              <a:t>Removing </a:t>
            </a:r>
            <a:r>
              <a:rPr b="1" dirty="0" sz="3200" lang="en-US" smtClean="0">
                <a:solidFill>
                  <a:srgbClr val="FF0000"/>
                </a:solidFill>
              </a:rPr>
              <a:t>Duplicates</a:t>
            </a:r>
            <a:endParaRPr dirty="0" sz="3200" lang="en-US">
              <a:solidFill>
                <a:srgbClr val="00B050"/>
              </a:solidFill>
            </a:endParaRPr>
          </a:p>
        </p:txBody>
      </p:sp>
      <p:sp>
        <p:nvSpPr>
          <p:cNvPr id="1048622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211763"/>
          </a:xfrm>
        </p:spPr>
        <p:txBody>
          <a:bodyPr>
            <a:normAutofit/>
          </a:bodyPr>
          <a:p>
            <a:endParaRPr dirty="0" sz="2400" lang="en-US"/>
          </a:p>
        </p:txBody>
      </p:sp>
      <p:pic>
        <p:nvPicPr>
          <p:cNvPr id="2097169" name="Picture 5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33401" y="1676400"/>
            <a:ext cx="7848600" cy="1828800"/>
          </a:xfrm>
          <a:prstGeom prst="rect"/>
        </p:spPr>
      </p:pic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3200" lang="en-US">
                <a:solidFill>
                  <a:srgbClr val="FF0000"/>
                </a:solidFill>
              </a:rPr>
              <a:t>Combining and Merging Data </a:t>
            </a:r>
            <a:r>
              <a:rPr b="1" dirty="0" sz="3200" lang="en-US" smtClean="0">
                <a:solidFill>
                  <a:srgbClr val="FF0000"/>
                </a:solidFill>
              </a:rPr>
              <a:t>Sets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5833" lnSpcReduction="20000"/>
          </a:bodyPr>
          <a:p>
            <a:pPr algn="just"/>
            <a:r>
              <a:rPr dirty="0" lang="en-US"/>
              <a:t>Data contained in pandas objects can be combined together in a number of built-in ways: • </a:t>
            </a:r>
            <a:endParaRPr dirty="0" sz="2800" lang="en-US"/>
          </a:p>
          <a:p>
            <a:pPr algn="just" lvl="1"/>
            <a:r>
              <a:rPr b="1" dirty="0" lang="en-US" err="1"/>
              <a:t>pandas.merge</a:t>
            </a:r>
            <a:r>
              <a:rPr dirty="0" lang="en-US"/>
              <a:t> connects rows in </a:t>
            </a:r>
            <a:r>
              <a:rPr dirty="0" lang="en-US" err="1"/>
              <a:t>DataFrames</a:t>
            </a:r>
            <a:r>
              <a:rPr dirty="0" lang="en-US"/>
              <a:t> based on one or more keys. This will be familiar to users of SQL or other relational databases, as it implements database join operations. </a:t>
            </a:r>
            <a:endParaRPr dirty="0" sz="2400" lang="en-US"/>
          </a:p>
          <a:p>
            <a:pPr algn="just" lvl="1"/>
            <a:r>
              <a:rPr b="1" dirty="0" lang="en-US" err="1"/>
              <a:t>pandas.concat</a:t>
            </a:r>
            <a:r>
              <a:rPr dirty="0" lang="en-US"/>
              <a:t> glues or stacks together objects along an axis. </a:t>
            </a:r>
            <a:endParaRPr dirty="0" sz="2400" lang="en-US"/>
          </a:p>
          <a:p>
            <a:pPr algn="just" lvl="1"/>
            <a:r>
              <a:rPr b="1" dirty="0" lang="en-US" err="1"/>
              <a:t>combine_first</a:t>
            </a:r>
            <a:r>
              <a:rPr dirty="0" lang="en-US"/>
              <a:t> instance method enables splicing together overlapping data to fill in missing values in one object with values from another.</a:t>
            </a:r>
            <a:endParaRPr dirty="0" sz="2400" lang="en-US"/>
          </a:p>
          <a:p>
            <a:pPr algn="just"/>
            <a:endParaRPr b="1" dirty="0" lang="en-US"/>
          </a:p>
        </p:txBody>
      </p:sp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09600"/>
          </a:xfrm>
        </p:spPr>
        <p:txBody>
          <a:bodyPr>
            <a:noAutofit/>
          </a:bodyPr>
          <a:p>
            <a:pPr algn="l"/>
            <a:r>
              <a:rPr b="1" dirty="0" sz="3200" lang="en-US">
                <a:solidFill>
                  <a:srgbClr val="FF0000"/>
                </a:solidFill>
              </a:rPr>
              <a:t>Removing </a:t>
            </a:r>
            <a:r>
              <a:rPr b="1" dirty="0" sz="3200" lang="en-US" smtClean="0">
                <a:solidFill>
                  <a:srgbClr val="FF0000"/>
                </a:solidFill>
              </a:rPr>
              <a:t>Duplicates</a:t>
            </a:r>
            <a:endParaRPr dirty="0" sz="3200" lang="en-US">
              <a:solidFill>
                <a:srgbClr val="00B050"/>
              </a:solidFill>
            </a:endParaRPr>
          </a:p>
        </p:txBody>
      </p:sp>
      <p:sp>
        <p:nvSpPr>
          <p:cNvPr id="1048624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211763"/>
          </a:xfrm>
        </p:spPr>
        <p:txBody>
          <a:bodyPr>
            <a:normAutofit/>
          </a:bodyPr>
          <a:p>
            <a:endParaRPr dirty="0" sz="2400" lang="en-US"/>
          </a:p>
        </p:txBody>
      </p:sp>
      <p:pic>
        <p:nvPicPr>
          <p:cNvPr id="2097170" name="Picture 5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33401" y="1676400"/>
            <a:ext cx="7848600" cy="1828800"/>
          </a:xfrm>
          <a:prstGeom prst="rect"/>
        </p:spPr>
      </p:pic>
    </p:spTree>
  </p:cSld>
  <p:clrMapOvr>
    <a:masterClrMapping/>
  </p:clrMapOvr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09600"/>
          </a:xfrm>
        </p:spPr>
        <p:txBody>
          <a:bodyPr>
            <a:noAutofit/>
          </a:bodyPr>
          <a:p>
            <a:r>
              <a:rPr b="1" dirty="0" sz="3200" lang="en-US">
                <a:solidFill>
                  <a:srgbClr val="FF0000"/>
                </a:solidFill>
              </a:rPr>
              <a:t> </a:t>
            </a:r>
            <a:r>
              <a:rPr dirty="0" sz="3200" lang="en-US">
                <a:solidFill>
                  <a:srgbClr val="FF0000"/>
                </a:solidFill>
              </a:rPr>
              <a:t/>
            </a:r>
            <a:br>
              <a:rPr dirty="0" sz="3200" lang="en-US">
                <a:solidFill>
                  <a:srgbClr val="FF0000"/>
                </a:solidFill>
              </a:rPr>
            </a:br>
            <a:r>
              <a:rPr b="1" dirty="0" sz="3200" lang="en-US">
                <a:solidFill>
                  <a:srgbClr val="FF0000"/>
                </a:solidFill>
              </a:rPr>
              <a:t>Transforming Data Using a Function or Mapping</a:t>
            </a:r>
            <a:r>
              <a:rPr dirty="0" sz="3200" lang="en-US">
                <a:solidFill>
                  <a:srgbClr val="FF0000"/>
                </a:solidFill>
              </a:rPr>
              <a:t/>
            </a:r>
            <a:br>
              <a:rPr dirty="0" sz="3200" lang="en-US">
                <a:solidFill>
                  <a:srgbClr val="FF0000"/>
                </a:solidFill>
              </a:rPr>
            </a:b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626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10600" cy="5943600"/>
          </a:xfrm>
        </p:spPr>
        <p:txBody>
          <a:bodyPr>
            <a:normAutofit/>
          </a:bodyPr>
          <a:p>
            <a:r>
              <a:rPr dirty="0" sz="2400" lang="en-US"/>
              <a:t>For many data sets, you may wish to perform some transformation based on the values in an array, Series, or column in a </a:t>
            </a:r>
            <a:r>
              <a:rPr dirty="0" sz="2400" lang="en-US" err="1"/>
              <a:t>DataFrame</a:t>
            </a:r>
            <a:r>
              <a:rPr dirty="0" sz="2400" lang="en-US"/>
              <a:t>.</a:t>
            </a:r>
          </a:p>
          <a:p>
            <a:endParaRPr dirty="0" sz="2400" lang="en-US"/>
          </a:p>
        </p:txBody>
      </p:sp>
      <p:pic>
        <p:nvPicPr>
          <p:cNvPr id="2097171" name="Picture 4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81000" y="2133600"/>
            <a:ext cx="8686800" cy="4572000"/>
          </a:xfrm>
          <a:prstGeom prst="rect"/>
        </p:spPr>
      </p:pic>
    </p:spTree>
  </p:cSld>
  <p:clrMapOvr>
    <a:masterClrMapping/>
  </p:clrMapOvr>
  <p:timing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09600"/>
          </a:xfrm>
        </p:spPr>
        <p:txBody>
          <a:bodyPr>
            <a:noAutofit/>
          </a:bodyPr>
          <a:p>
            <a:r>
              <a:rPr b="1" dirty="0" sz="3200" lang="en-US">
                <a:solidFill>
                  <a:srgbClr val="FF0000"/>
                </a:solidFill>
              </a:rPr>
              <a:t> </a:t>
            </a:r>
            <a:r>
              <a:rPr dirty="0" sz="3200" lang="en-US">
                <a:solidFill>
                  <a:srgbClr val="FF0000"/>
                </a:solidFill>
              </a:rPr>
              <a:t/>
            </a:r>
            <a:br>
              <a:rPr dirty="0" sz="3200" lang="en-US">
                <a:solidFill>
                  <a:srgbClr val="FF0000"/>
                </a:solidFill>
              </a:rPr>
            </a:br>
            <a:r>
              <a:rPr b="1" dirty="0" sz="3200" lang="en-US">
                <a:solidFill>
                  <a:srgbClr val="FF0000"/>
                </a:solidFill>
              </a:rPr>
              <a:t>Transforming Data Using a Function or Mapping</a:t>
            </a:r>
            <a:r>
              <a:rPr dirty="0" sz="3200" lang="en-US">
                <a:solidFill>
                  <a:srgbClr val="FF0000"/>
                </a:solidFill>
              </a:rPr>
              <a:t/>
            </a:r>
            <a:br>
              <a:rPr dirty="0" sz="3200" lang="en-US">
                <a:solidFill>
                  <a:srgbClr val="FF0000"/>
                </a:solidFill>
              </a:rPr>
            </a:br>
            <a:endParaRPr dirty="0" sz="3200" lang="en-US">
              <a:solidFill>
                <a:srgbClr val="FF0000"/>
              </a:solidFill>
            </a:endParaRPr>
          </a:p>
        </p:txBody>
      </p:sp>
      <p:pic>
        <p:nvPicPr>
          <p:cNvPr id="2097172" name="Content Placeholder 5"/>
          <p:cNvPicPr>
            <a:picLocks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62000" y="1295400"/>
            <a:ext cx="8001000" cy="5257800"/>
          </a:xfrm>
          <a:prstGeom prst="rect"/>
        </p:spPr>
      </p:pic>
    </p:spTree>
  </p:cSld>
  <p:clrMapOvr>
    <a:masterClrMapping/>
  </p:clrMapOvr>
  <p:timing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09600"/>
          </a:xfrm>
        </p:spPr>
        <p:txBody>
          <a:bodyPr>
            <a:noAutofit/>
          </a:bodyPr>
          <a:p>
            <a:pPr algn="l"/>
            <a:r>
              <a:rPr b="1" dirty="0" sz="3200" lang="en-US">
                <a:solidFill>
                  <a:srgbClr val="FF0000"/>
                </a:solidFill>
              </a:rPr>
              <a:t>Replacing </a:t>
            </a:r>
            <a:r>
              <a:rPr b="1" dirty="0" sz="3200" lang="en-US" smtClean="0">
                <a:solidFill>
                  <a:srgbClr val="FF0000"/>
                </a:solidFill>
              </a:rPr>
              <a:t>Values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62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638800"/>
          </a:xfrm>
        </p:spPr>
        <p:txBody>
          <a:bodyPr>
            <a:normAutofit/>
          </a:bodyPr>
          <a:p>
            <a:pPr algn="just"/>
            <a:r>
              <a:rPr dirty="0" sz="2400" lang="en-US"/>
              <a:t>Filling in missing data with the </a:t>
            </a:r>
            <a:r>
              <a:rPr dirty="0" sz="2400" lang="en-US" err="1"/>
              <a:t>fillna</a:t>
            </a:r>
            <a:r>
              <a:rPr dirty="0" sz="2400" lang="en-US"/>
              <a:t> method can be thought of as a special case of more general value replacement. </a:t>
            </a:r>
            <a:endParaRPr dirty="0" sz="2400" lang="en-US" smtClean="0"/>
          </a:p>
          <a:p>
            <a:pPr algn="just"/>
            <a:r>
              <a:rPr dirty="0" sz="2400" lang="en-US" smtClean="0"/>
              <a:t>While </a:t>
            </a:r>
            <a:r>
              <a:rPr dirty="0" sz="2400" lang="en-US"/>
              <a:t>map, as you’ve seen above, can be used to modify a subset of values in an object, replace provides a simpler and more flexible way to do so.</a:t>
            </a:r>
          </a:p>
          <a:p>
            <a:pPr algn="just"/>
            <a:endParaRPr dirty="0" sz="2400" lang="en-US"/>
          </a:p>
        </p:txBody>
      </p:sp>
      <p:pic>
        <p:nvPicPr>
          <p:cNvPr id="2097173" name="Picture 4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4400" y="2971800"/>
            <a:ext cx="7696200" cy="3733800"/>
          </a:xfrm>
          <a:prstGeom prst="rect"/>
        </p:spPr>
      </p:pic>
    </p:spTree>
  </p:cSld>
  <p:clrMapOvr>
    <a:masterClrMapping/>
  </p:clrMapOvr>
  <p:timing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09600"/>
          </a:xfrm>
        </p:spPr>
        <p:txBody>
          <a:bodyPr>
            <a:noAutofit/>
          </a:bodyPr>
          <a:p>
            <a:pPr algn="l"/>
            <a:r>
              <a:rPr b="1" dirty="0" sz="3200" lang="en-US">
                <a:solidFill>
                  <a:srgbClr val="FF0000"/>
                </a:solidFill>
              </a:rPr>
              <a:t>Replacing </a:t>
            </a:r>
            <a:r>
              <a:rPr b="1" dirty="0" sz="3200" lang="en-US" smtClean="0">
                <a:solidFill>
                  <a:srgbClr val="FF0000"/>
                </a:solidFill>
              </a:rPr>
              <a:t>Values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63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638800"/>
          </a:xfrm>
        </p:spPr>
        <p:txBody>
          <a:bodyPr>
            <a:normAutofit/>
          </a:bodyPr>
          <a:p>
            <a:r>
              <a:rPr dirty="0" sz="2400" lang="en-US"/>
              <a:t>The -999 values might be sentinel values for missing data. To replace these with </a:t>
            </a:r>
            <a:r>
              <a:rPr dirty="0" sz="2400" lang="en-US" err="1" smtClean="0"/>
              <a:t>NAvalues</a:t>
            </a:r>
            <a:r>
              <a:rPr dirty="0" sz="2400" lang="en-US" smtClean="0"/>
              <a:t> </a:t>
            </a:r>
            <a:r>
              <a:rPr dirty="0" sz="2400" lang="en-US"/>
              <a:t>that pandas understands, we can use replace, producing a new Series:</a:t>
            </a:r>
          </a:p>
          <a:p>
            <a:pPr algn="just"/>
            <a:endParaRPr dirty="0" sz="2400" lang="en-US"/>
          </a:p>
        </p:txBody>
      </p:sp>
      <p:pic>
        <p:nvPicPr>
          <p:cNvPr id="2097174" name="Picture 5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09600" y="2209800"/>
            <a:ext cx="8153400" cy="4495800"/>
          </a:xfrm>
          <a:prstGeom prst="rect"/>
        </p:spPr>
      </p:pic>
    </p:spTree>
  </p:cSld>
  <p:clrMapOvr>
    <a:masterClrMapping/>
  </p:clrMapOvr>
  <p:timing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09600"/>
          </a:xfrm>
        </p:spPr>
        <p:txBody>
          <a:bodyPr>
            <a:noAutofit/>
          </a:bodyPr>
          <a:p>
            <a:pPr algn="l"/>
            <a:r>
              <a:rPr b="1" dirty="0" sz="3200" lang="en-US">
                <a:solidFill>
                  <a:srgbClr val="FF0000"/>
                </a:solidFill>
              </a:rPr>
              <a:t>Replacing </a:t>
            </a:r>
            <a:r>
              <a:rPr b="1" dirty="0" sz="3200" lang="en-US" smtClean="0">
                <a:solidFill>
                  <a:srgbClr val="FF0000"/>
                </a:solidFill>
              </a:rPr>
              <a:t>Values</a:t>
            </a:r>
            <a:endParaRPr dirty="0" sz="3200" lang="en-US">
              <a:solidFill>
                <a:srgbClr val="FF0000"/>
              </a:solidFill>
            </a:endParaRPr>
          </a:p>
        </p:txBody>
      </p:sp>
      <p:pic>
        <p:nvPicPr>
          <p:cNvPr id="2097175" name="Content Placeholder 4"/>
          <p:cNvPicPr>
            <a:picLocks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90600" y="1524000"/>
            <a:ext cx="7467600" cy="4800600"/>
          </a:xfrm>
          <a:prstGeom prst="rect"/>
        </p:spPr>
      </p:pic>
    </p:spTree>
  </p:cSld>
  <p:clrMapOvr>
    <a:masterClrMapping/>
  </p:clrMapOvr>
  <p:timing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09600"/>
          </a:xfrm>
        </p:spPr>
        <p:txBody>
          <a:bodyPr>
            <a:noAutofit/>
          </a:bodyPr>
          <a:p>
            <a:pPr algn="l"/>
            <a:r>
              <a:rPr b="1" dirty="0" sz="3200" lang="en-US">
                <a:solidFill>
                  <a:srgbClr val="FF0000"/>
                </a:solidFill>
              </a:rPr>
              <a:t>Renaming Axis </a:t>
            </a:r>
            <a:r>
              <a:rPr b="1" dirty="0" sz="3200" lang="en-US" smtClean="0">
                <a:solidFill>
                  <a:srgbClr val="FF0000"/>
                </a:solidFill>
              </a:rPr>
              <a:t>Indexes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634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638800"/>
          </a:xfrm>
        </p:spPr>
        <p:txBody>
          <a:bodyPr>
            <a:normAutofit/>
          </a:bodyPr>
          <a:p>
            <a:r>
              <a:rPr dirty="0" sz="2400" lang="en-US"/>
              <a:t>Like values in a Series, axis labels can be similarly transformed by a function or mapping of some form to produce new, differently labeled objects. </a:t>
            </a:r>
            <a:endParaRPr dirty="0" sz="2400" lang="en-US" smtClean="0"/>
          </a:p>
          <a:p>
            <a:r>
              <a:rPr dirty="0" sz="2400" lang="en-US" smtClean="0"/>
              <a:t>The </a:t>
            </a:r>
            <a:r>
              <a:rPr dirty="0" sz="2400" lang="en-US"/>
              <a:t>axes can also be modified in place without creating a new data structure.</a:t>
            </a:r>
          </a:p>
          <a:p>
            <a:endParaRPr dirty="0" sz="2400" lang="en-US"/>
          </a:p>
        </p:txBody>
      </p:sp>
      <p:pic>
        <p:nvPicPr>
          <p:cNvPr id="2097176" name="Picture 5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71600" y="3209925"/>
            <a:ext cx="6858000" cy="676276"/>
          </a:xfrm>
          <a:prstGeom prst="rect"/>
        </p:spPr>
      </p:pic>
      <p:pic>
        <p:nvPicPr>
          <p:cNvPr id="2097177" name="Picture 6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09600" y="4114799"/>
            <a:ext cx="7924800" cy="2552701"/>
          </a:xfrm>
          <a:prstGeom prst="rect"/>
        </p:spPr>
      </p:pic>
    </p:spTree>
  </p:cSld>
  <p:clrMapOvr>
    <a:masterClrMapping/>
  </p:clrMapOvr>
  <p:timing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09600"/>
          </a:xfrm>
        </p:spPr>
        <p:txBody>
          <a:bodyPr>
            <a:noAutofit/>
          </a:bodyPr>
          <a:p>
            <a:pPr algn="l"/>
            <a:r>
              <a:rPr b="1" dirty="0" sz="3200" lang="en-US">
                <a:solidFill>
                  <a:srgbClr val="FF0000"/>
                </a:solidFill>
              </a:rPr>
              <a:t>Renaming Axis </a:t>
            </a:r>
            <a:r>
              <a:rPr b="1" dirty="0" sz="3200" lang="en-US" smtClean="0">
                <a:solidFill>
                  <a:srgbClr val="FF0000"/>
                </a:solidFill>
              </a:rPr>
              <a:t>Indexes</a:t>
            </a:r>
            <a:endParaRPr dirty="0" sz="3200" lang="en-US">
              <a:solidFill>
                <a:srgbClr val="FF0000"/>
              </a:solidFill>
            </a:endParaRPr>
          </a:p>
        </p:txBody>
      </p:sp>
      <p:pic>
        <p:nvPicPr>
          <p:cNvPr id="2097178" name="Content Placeholder 7"/>
          <p:cNvPicPr>
            <a:picLocks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" y="1295400"/>
            <a:ext cx="8458200" cy="5486400"/>
          </a:xfrm>
          <a:prstGeom prst="rect"/>
        </p:spPr>
      </p:pic>
    </p:spTree>
  </p:cSld>
  <p:clrMapOvr>
    <a:masterClrMapping/>
  </p:clrMapOvr>
  <p:timing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09600"/>
          </a:xfrm>
        </p:spPr>
        <p:txBody>
          <a:bodyPr>
            <a:noAutofit/>
          </a:bodyPr>
          <a:p>
            <a:pPr algn="l"/>
            <a:r>
              <a:rPr b="1" dirty="0" sz="3200" lang="en-US">
                <a:solidFill>
                  <a:srgbClr val="FF0000"/>
                </a:solidFill>
              </a:rPr>
              <a:t>Discretization and </a:t>
            </a:r>
            <a:r>
              <a:rPr b="1" dirty="0" sz="3200" lang="en-US" smtClean="0">
                <a:solidFill>
                  <a:srgbClr val="FF0000"/>
                </a:solidFill>
              </a:rPr>
              <a:t>Binning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637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638800"/>
          </a:xfrm>
        </p:spPr>
        <p:txBody>
          <a:bodyPr>
            <a:normAutofit/>
          </a:bodyPr>
          <a:p>
            <a:pPr algn="just"/>
            <a:r>
              <a:rPr dirty="0" sz="2400" lang="en-US" smtClean="0"/>
              <a:t>Continuous </a:t>
            </a:r>
            <a:r>
              <a:rPr dirty="0" sz="2400" lang="en-US"/>
              <a:t>data is often discretized or other wised separated into “bins” for analysis. Suppose you have data about a group of people in a study, and you want to group them into discrete age buckets:</a:t>
            </a:r>
          </a:p>
          <a:p>
            <a:pPr algn="just"/>
            <a:r>
              <a:rPr dirty="0" sz="2400" lang="en-US"/>
              <a:t>In [153]: ages = [20, 22, 25, 27, 21, 23, 37, 31, 61, 45, 41, 32]</a:t>
            </a:r>
          </a:p>
          <a:p>
            <a:pPr algn="just"/>
            <a:r>
              <a:rPr dirty="0" sz="2400" lang="en-US"/>
              <a:t>Let’s divide these into bins of 18 to 25, 26 to 35, 35 to 60, and finally 60 and older. To do so, you have to use cut, a function in pandas:</a:t>
            </a:r>
          </a:p>
        </p:txBody>
      </p:sp>
      <p:pic>
        <p:nvPicPr>
          <p:cNvPr id="2097179" name="Picture 4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62000" y="4158302"/>
            <a:ext cx="7848600" cy="2471098"/>
          </a:xfrm>
          <a:prstGeom prst="rect"/>
        </p:spPr>
      </p:pic>
    </p:spTree>
  </p:cSld>
  <p:clrMapOvr>
    <a:masterClrMapping/>
  </p:clrMapOvr>
  <p:timing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09600"/>
          </a:xfrm>
        </p:spPr>
        <p:txBody>
          <a:bodyPr>
            <a:noAutofit/>
          </a:bodyPr>
          <a:p>
            <a:pPr algn="l"/>
            <a:r>
              <a:rPr b="1" dirty="0" sz="3200" lang="en-US">
                <a:solidFill>
                  <a:srgbClr val="FF0000"/>
                </a:solidFill>
              </a:rPr>
              <a:t>Discretization and </a:t>
            </a:r>
            <a:r>
              <a:rPr b="1" dirty="0" sz="3200" lang="en-US" smtClean="0">
                <a:solidFill>
                  <a:srgbClr val="FF0000"/>
                </a:solidFill>
              </a:rPr>
              <a:t>Binning</a:t>
            </a:r>
            <a:endParaRPr dirty="0" sz="3200" lang="en-US">
              <a:solidFill>
                <a:srgbClr val="FF0000"/>
              </a:solidFill>
            </a:endParaRPr>
          </a:p>
        </p:txBody>
      </p:sp>
      <p:pic>
        <p:nvPicPr>
          <p:cNvPr id="2097180" name="Content Placeholder 5"/>
          <p:cNvPicPr>
            <a:picLocks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62000" y="1143000"/>
            <a:ext cx="7543800" cy="5029200"/>
          </a:xfrm>
          <a:prstGeom prst="rect"/>
        </p:spPr>
      </p:pic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09600"/>
          </a:xfrm>
        </p:spPr>
        <p:txBody>
          <a:bodyPr>
            <a:normAutofit/>
          </a:bodyPr>
          <a:p>
            <a:pPr algn="l"/>
            <a:r>
              <a:rPr b="1" dirty="0" sz="2800" lang="en-US">
                <a:solidFill>
                  <a:srgbClr val="00B050"/>
                </a:solidFill>
              </a:rPr>
              <a:t>Database-style </a:t>
            </a:r>
            <a:r>
              <a:rPr b="1" dirty="0" sz="2800" lang="en-US" err="1">
                <a:solidFill>
                  <a:srgbClr val="00B050"/>
                </a:solidFill>
              </a:rPr>
              <a:t>DataFrame</a:t>
            </a:r>
            <a:r>
              <a:rPr b="1" dirty="0" sz="2800" lang="en-US">
                <a:solidFill>
                  <a:srgbClr val="00B050"/>
                </a:solidFill>
              </a:rPr>
              <a:t> Merges</a:t>
            </a:r>
            <a:endParaRPr dirty="0" sz="2800" lang="en-US">
              <a:solidFill>
                <a:srgbClr val="00B050"/>
              </a:solidFill>
            </a:endParaRPr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p>
            <a:pPr algn="just"/>
            <a:r>
              <a:rPr dirty="0" sz="2400" i="1" lang="en-US"/>
              <a:t>Merge </a:t>
            </a:r>
            <a:r>
              <a:rPr dirty="0" sz="2400" lang="en-US"/>
              <a:t>or </a:t>
            </a:r>
            <a:r>
              <a:rPr dirty="0" sz="2400" i="1" lang="en-US"/>
              <a:t>join </a:t>
            </a:r>
            <a:r>
              <a:rPr dirty="0" sz="2400" lang="en-US"/>
              <a:t>operations combine data sets by linking rows using one or more </a:t>
            </a:r>
            <a:r>
              <a:rPr dirty="0" sz="2400" i="1" lang="en-US"/>
              <a:t>keys</a:t>
            </a:r>
            <a:r>
              <a:rPr dirty="0" sz="2400" lang="en-US"/>
              <a:t>. These operations are central to relational databases. The merge function in pandas is the main entry point for using these algorithms on your data.</a:t>
            </a:r>
          </a:p>
          <a:p>
            <a:pPr algn="just"/>
            <a:r>
              <a:rPr dirty="0" sz="2400" lang="en-US"/>
              <a:t>Let’s start with a simple example:</a:t>
            </a:r>
          </a:p>
          <a:p>
            <a:pPr algn="just" indent="0" marL="0">
              <a:buNone/>
            </a:pPr>
            <a:r>
              <a:rPr dirty="0" sz="2400" lang="en-US"/>
              <a:t>df1 = </a:t>
            </a:r>
            <a:r>
              <a:rPr dirty="0" sz="2400" lang="en-US" err="1"/>
              <a:t>DataFrame</a:t>
            </a:r>
            <a:r>
              <a:rPr dirty="0" sz="2400" lang="en-US"/>
              <a:t>({'key': ['b', 'b', 'a', 'c', 'a', 'a', 'b'], ....: 'data1': range(7)})</a:t>
            </a:r>
          </a:p>
          <a:p>
            <a:pPr algn="just" indent="0" marL="0">
              <a:buNone/>
            </a:pPr>
            <a:r>
              <a:rPr dirty="0" sz="2400" lang="en-US"/>
              <a:t> df2 = </a:t>
            </a:r>
            <a:r>
              <a:rPr dirty="0" sz="2400" lang="en-US" err="1"/>
              <a:t>DataFrame</a:t>
            </a:r>
            <a:r>
              <a:rPr dirty="0" sz="2400" lang="en-US"/>
              <a:t>({'key': ['a', 'b', 'd'],....: 'data2': range(3)})</a:t>
            </a:r>
          </a:p>
          <a:p>
            <a:pPr algn="just" indent="0" marL="0">
              <a:buNone/>
            </a:pPr>
            <a:endParaRPr b="1" dirty="0" sz="2400" lang="en-US"/>
          </a:p>
        </p:txBody>
      </p:sp>
      <p:pic>
        <p:nvPicPr>
          <p:cNvPr id="2097152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524000" y="4419600"/>
            <a:ext cx="4648200" cy="2209800"/>
          </a:xfrm>
          <a:prstGeom prst="rect"/>
        </p:spPr>
      </p:pic>
    </p:spTree>
  </p:cSld>
  <p:clrMapOvr>
    <a:masterClrMapping/>
  </p:clrMapOvr>
  <p:timing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09600"/>
          </a:xfrm>
        </p:spPr>
        <p:txBody>
          <a:bodyPr>
            <a:noAutofit/>
          </a:bodyPr>
          <a:p>
            <a:pPr algn="l"/>
            <a:r>
              <a:rPr b="1" dirty="0" sz="3200" lang="en-US">
                <a:solidFill>
                  <a:srgbClr val="FF0000"/>
                </a:solidFill>
              </a:rPr>
              <a:t>Detecting and Filtering </a:t>
            </a:r>
            <a:r>
              <a:rPr b="1" dirty="0" sz="3200" lang="en-US" smtClean="0">
                <a:solidFill>
                  <a:srgbClr val="FF0000"/>
                </a:solidFill>
              </a:rPr>
              <a:t>Outliers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64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534400" cy="5791200"/>
          </a:xfrm>
        </p:spPr>
        <p:txBody>
          <a:bodyPr>
            <a:normAutofit/>
          </a:bodyPr>
          <a:p>
            <a:r>
              <a:rPr dirty="0" sz="2400" lang="en-US" smtClean="0"/>
              <a:t>Filtering </a:t>
            </a:r>
            <a:r>
              <a:rPr dirty="0" sz="2400" lang="en-US"/>
              <a:t>or transforming outliers is largely a matter of applying array operations. </a:t>
            </a:r>
            <a:r>
              <a:rPr dirty="0" sz="2400" lang="en-US" smtClean="0"/>
              <a:t>Consider a </a:t>
            </a:r>
            <a:r>
              <a:rPr dirty="0" sz="2400" lang="en-US" err="1"/>
              <a:t>DataFrame</a:t>
            </a:r>
            <a:r>
              <a:rPr dirty="0" sz="2400" lang="en-US"/>
              <a:t> with some normally distributed data:</a:t>
            </a:r>
          </a:p>
          <a:p>
            <a:endParaRPr dirty="0" sz="2400" lang="en-US"/>
          </a:p>
        </p:txBody>
      </p:sp>
      <p:pic>
        <p:nvPicPr>
          <p:cNvPr id="2097181" name="Picture 4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33400" y="2133600"/>
            <a:ext cx="8458200" cy="4648200"/>
          </a:xfrm>
          <a:prstGeom prst="rect"/>
        </p:spPr>
      </p:pic>
    </p:spTree>
  </p:cSld>
  <p:clrMapOvr>
    <a:masterClrMapping/>
  </p:clrMapOvr>
  <p:timing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09600"/>
          </a:xfrm>
        </p:spPr>
        <p:txBody>
          <a:bodyPr>
            <a:noAutofit/>
          </a:bodyPr>
          <a:p>
            <a:pPr algn="l"/>
            <a:r>
              <a:rPr b="1" dirty="0" sz="3200" lang="en-US">
                <a:solidFill>
                  <a:srgbClr val="FF0000"/>
                </a:solidFill>
              </a:rPr>
              <a:t>Detecting and Filtering </a:t>
            </a:r>
            <a:r>
              <a:rPr b="1" dirty="0" sz="3200" lang="en-US" smtClean="0">
                <a:solidFill>
                  <a:srgbClr val="FF0000"/>
                </a:solidFill>
              </a:rPr>
              <a:t>Outliers</a:t>
            </a:r>
            <a:endParaRPr dirty="0" sz="3200" lang="en-US">
              <a:solidFill>
                <a:srgbClr val="FF0000"/>
              </a:solidFill>
            </a:endParaRPr>
          </a:p>
        </p:txBody>
      </p:sp>
      <p:pic>
        <p:nvPicPr>
          <p:cNvPr id="2097182" name="Content Placeholder 5"/>
          <p:cNvPicPr>
            <a:picLocks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09600" y="1295400"/>
            <a:ext cx="7467600" cy="5181600"/>
          </a:xfrm>
          <a:prstGeom prst="rect"/>
        </p:spPr>
      </p:pic>
    </p:spTree>
  </p:cSld>
  <p:clrMapOvr>
    <a:masterClrMapping/>
  </p:clrMapOvr>
  <p:timing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09600"/>
          </a:xfrm>
        </p:spPr>
        <p:txBody>
          <a:bodyPr>
            <a:noAutofit/>
          </a:bodyPr>
          <a:p>
            <a:pPr algn="l"/>
            <a:r>
              <a:rPr b="1" dirty="0" sz="3200" lang="en-US">
                <a:solidFill>
                  <a:srgbClr val="FF0000"/>
                </a:solidFill>
              </a:rPr>
              <a:t>Detecting and Filtering </a:t>
            </a:r>
            <a:r>
              <a:rPr b="1" dirty="0" sz="3200" lang="en-US" smtClean="0">
                <a:solidFill>
                  <a:srgbClr val="FF0000"/>
                </a:solidFill>
              </a:rPr>
              <a:t>Outliers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64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p>
            <a:r>
              <a:rPr dirty="0" sz="2400" lang="en-US"/>
              <a:t>Here is code to cap values outside the interval -3 to 3: Data</a:t>
            </a:r>
          </a:p>
          <a:p>
            <a:endParaRPr dirty="0" lang="en-US"/>
          </a:p>
        </p:txBody>
      </p:sp>
      <p:pic>
        <p:nvPicPr>
          <p:cNvPr id="2097183" name="Picture 4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09600" y="1752600"/>
            <a:ext cx="8001000" cy="4648200"/>
          </a:xfrm>
          <a:prstGeom prst="rect"/>
        </p:spPr>
      </p:pic>
    </p:spTree>
  </p:cSld>
  <p:clrMapOvr>
    <a:masterClrMapping/>
  </p:clrMapOvr>
  <p:timing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09600"/>
          </a:xfrm>
        </p:spPr>
        <p:txBody>
          <a:bodyPr>
            <a:noAutofit/>
          </a:bodyPr>
          <a:p>
            <a:pPr algn="l"/>
            <a:r>
              <a:rPr b="1" dirty="0" sz="3200" lang="en-US">
                <a:solidFill>
                  <a:srgbClr val="FF0000"/>
                </a:solidFill>
              </a:rPr>
              <a:t>Permutation and Random Sampling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64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638800"/>
          </a:xfrm>
        </p:spPr>
        <p:txBody>
          <a:bodyPr>
            <a:normAutofit/>
          </a:bodyPr>
          <a:p>
            <a:pPr algn="just"/>
            <a:r>
              <a:rPr dirty="0" sz="2400" lang="en-US"/>
              <a:t>Permuting (randomly reordering) a Series or the rows in a </a:t>
            </a:r>
            <a:r>
              <a:rPr dirty="0" sz="2400" lang="en-US" err="1"/>
              <a:t>DataFrame</a:t>
            </a:r>
            <a:r>
              <a:rPr dirty="0" sz="2400" lang="en-US"/>
              <a:t> is easy to do </a:t>
            </a:r>
            <a:r>
              <a:rPr dirty="0" sz="2400" lang="en-US" smtClean="0"/>
              <a:t>using the </a:t>
            </a:r>
            <a:r>
              <a:rPr dirty="0" sz="2400" lang="en-US" err="1"/>
              <a:t>numpy.random.permutation</a:t>
            </a:r>
            <a:r>
              <a:rPr dirty="0" sz="2400" lang="en-US"/>
              <a:t> function. </a:t>
            </a:r>
            <a:endParaRPr dirty="0" sz="2400" lang="en-US" smtClean="0"/>
          </a:p>
          <a:p>
            <a:pPr algn="just"/>
            <a:r>
              <a:rPr dirty="0" sz="2400" lang="en-US" smtClean="0"/>
              <a:t>Calling </a:t>
            </a:r>
            <a:r>
              <a:rPr dirty="0" sz="2400" lang="en-US"/>
              <a:t>permutation with the length of the </a:t>
            </a:r>
            <a:r>
              <a:rPr dirty="0" sz="2400" lang="en-US" smtClean="0"/>
              <a:t>axis you </a:t>
            </a:r>
            <a:r>
              <a:rPr dirty="0" sz="2400" lang="en-US"/>
              <a:t>want to permute produces an array of integers indicating the new ordering</a:t>
            </a:r>
            <a:r>
              <a:rPr dirty="0" sz="2400" lang="en-US" smtClean="0"/>
              <a:t>:</a:t>
            </a:r>
          </a:p>
          <a:p>
            <a:pPr algn="just"/>
            <a:endParaRPr dirty="0" sz="2400" lang="en-US"/>
          </a:p>
          <a:p>
            <a:pPr algn="just"/>
            <a:endParaRPr dirty="0" sz="2400" lang="en-US"/>
          </a:p>
        </p:txBody>
      </p:sp>
      <p:pic>
        <p:nvPicPr>
          <p:cNvPr id="2097184" name="Picture 5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4400" y="3402842"/>
            <a:ext cx="7620000" cy="3302758"/>
          </a:xfrm>
          <a:prstGeom prst="rect"/>
        </p:spPr>
      </p:pic>
    </p:spTree>
  </p:cSld>
  <p:clrMapOvr>
    <a:masterClrMapping/>
  </p:clrMapOvr>
  <p:timing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09600"/>
          </a:xfrm>
        </p:spPr>
        <p:txBody>
          <a:bodyPr>
            <a:noAutofit/>
          </a:bodyPr>
          <a:p>
            <a:pPr algn="l"/>
            <a:r>
              <a:rPr b="1" dirty="0" sz="3200" lang="en-US">
                <a:solidFill>
                  <a:srgbClr val="FF0000"/>
                </a:solidFill>
              </a:rPr>
              <a:t>Permutation and Random Sampling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647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638800"/>
          </a:xfrm>
        </p:spPr>
        <p:txBody>
          <a:bodyPr>
            <a:normAutofit/>
          </a:bodyPr>
          <a:p>
            <a:pPr algn="just"/>
            <a:r>
              <a:rPr dirty="0" sz="2400" lang="en-US"/>
              <a:t>To select a random subset without replacement, one way is to slice off the first k elements of the array returned by permutation, where k is the desired subset size. </a:t>
            </a:r>
            <a:endParaRPr dirty="0" sz="2400" lang="en-US" smtClean="0"/>
          </a:p>
          <a:p>
            <a:pPr algn="just"/>
            <a:r>
              <a:rPr dirty="0" sz="2400" lang="en-US" smtClean="0"/>
              <a:t>There </a:t>
            </a:r>
            <a:r>
              <a:rPr dirty="0" sz="2400" lang="en-US"/>
              <a:t>are much more efficient sampling-without-replacement algorithms, but this is an easy strategy that uses readily available tools:</a:t>
            </a:r>
          </a:p>
          <a:p>
            <a:pPr algn="just"/>
            <a:endParaRPr dirty="0" sz="2400" lang="en-US"/>
          </a:p>
        </p:txBody>
      </p:sp>
      <p:pic>
        <p:nvPicPr>
          <p:cNvPr id="2097185" name="Picture 4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4400" y="3421037"/>
            <a:ext cx="7467600" cy="2065361"/>
          </a:xfrm>
          <a:prstGeom prst="rect"/>
        </p:spPr>
      </p:pic>
    </p:spTree>
  </p:cSld>
  <p:clrMapOvr>
    <a:masterClrMapping/>
  </p:clrMapOvr>
  <p:timing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09600"/>
          </a:xfrm>
        </p:spPr>
        <p:txBody>
          <a:bodyPr>
            <a:noAutofit/>
          </a:bodyPr>
          <a:p>
            <a:pPr algn="l"/>
            <a:r>
              <a:rPr b="1" dirty="0" sz="3200" lang="en-US">
                <a:solidFill>
                  <a:srgbClr val="FF0000"/>
                </a:solidFill>
              </a:rPr>
              <a:t>Computing Indicator/Dummy </a:t>
            </a:r>
            <a:r>
              <a:rPr b="1" dirty="0" sz="3200" lang="en-US" smtClean="0">
                <a:solidFill>
                  <a:srgbClr val="FF0000"/>
                </a:solidFill>
              </a:rPr>
              <a:t>Variables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457198" y="1066800"/>
            <a:ext cx="8458200" cy="5638800"/>
          </a:xfrm>
        </p:spPr>
        <p:txBody>
          <a:bodyPr>
            <a:normAutofit/>
          </a:bodyPr>
          <a:p>
            <a:pPr algn="just"/>
            <a:r>
              <a:rPr dirty="0" sz="2400" lang="en-US"/>
              <a:t>Another type of transformation for statistical modeling or machine learning </a:t>
            </a:r>
            <a:r>
              <a:rPr dirty="0" sz="2400" lang="en-US" err="1"/>
              <a:t>applicationsis</a:t>
            </a:r>
            <a:r>
              <a:rPr dirty="0" sz="2400" lang="en-US"/>
              <a:t> converting a categorical variable into a “dummy” or “indicator” matrix. </a:t>
            </a:r>
            <a:endParaRPr dirty="0" sz="2400" lang="en-US" smtClean="0"/>
          </a:p>
          <a:p>
            <a:pPr algn="just"/>
            <a:r>
              <a:rPr dirty="0" sz="2400" lang="en-US" smtClean="0"/>
              <a:t>If </a:t>
            </a:r>
            <a:r>
              <a:rPr dirty="0" sz="2400" lang="en-US"/>
              <a:t>a column in a </a:t>
            </a:r>
            <a:r>
              <a:rPr dirty="0" sz="2400" lang="en-US" err="1"/>
              <a:t>DataFrame</a:t>
            </a:r>
            <a:r>
              <a:rPr dirty="0" sz="2400" lang="en-US"/>
              <a:t> has k distinct values, you would derive a matrix or </a:t>
            </a:r>
            <a:r>
              <a:rPr dirty="0" sz="2400" lang="en-US" err="1"/>
              <a:t>DataFrame</a:t>
            </a:r>
            <a:r>
              <a:rPr dirty="0" sz="2400" lang="en-US"/>
              <a:t> containing k columns containing all 1’s and 0’s. pandas has a </a:t>
            </a:r>
            <a:r>
              <a:rPr dirty="0" sz="2400" lang="en-US" err="1"/>
              <a:t>get_dummies</a:t>
            </a:r>
            <a:r>
              <a:rPr dirty="0" sz="2400" lang="en-US"/>
              <a:t> function for doing this, though devising one yourself is not difficult. </a:t>
            </a:r>
            <a:endParaRPr dirty="0" sz="2400" lang="en-US" smtClean="0"/>
          </a:p>
          <a:p>
            <a:pPr algn="just"/>
            <a:r>
              <a:rPr dirty="0" sz="2400" lang="en-US" smtClean="0"/>
              <a:t>Let’s </a:t>
            </a:r>
            <a:r>
              <a:rPr dirty="0" sz="2400" lang="en-US"/>
              <a:t>return to an earlier example </a:t>
            </a:r>
            <a:r>
              <a:rPr dirty="0" sz="2400" lang="en-US" err="1"/>
              <a:t>DataFrame</a:t>
            </a:r>
            <a:r>
              <a:rPr dirty="0" sz="2400" lang="en-US" smtClean="0"/>
              <a:t>:</a:t>
            </a:r>
          </a:p>
          <a:p>
            <a:pPr algn="just"/>
            <a:endParaRPr dirty="0" sz="2400" lang="en-US"/>
          </a:p>
          <a:p>
            <a:pPr algn="just"/>
            <a:endParaRPr dirty="0" sz="2400" lang="en-US"/>
          </a:p>
        </p:txBody>
      </p:sp>
      <p:pic>
        <p:nvPicPr>
          <p:cNvPr id="2097186" name="Picture 5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143000" y="4191000"/>
            <a:ext cx="6477000" cy="2514600"/>
          </a:xfrm>
          <a:prstGeom prst="rect"/>
        </p:spPr>
      </p:pic>
    </p:spTree>
  </p:cSld>
  <p:clrMapOvr>
    <a:masterClrMapping/>
  </p:clrMapOvr>
  <p:timing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Content Placeholder 2"/>
          <p:cNvSpPr>
            <a:spLocks noGrp="1"/>
          </p:cNvSpPr>
          <p:nvPr>
            <p:ph idx="1"/>
          </p:nvPr>
        </p:nvSpPr>
        <p:spPr>
          <a:xfrm>
            <a:off x="457198" y="1066800"/>
            <a:ext cx="8458200" cy="5638800"/>
          </a:xfrm>
        </p:spPr>
        <p:txBody>
          <a:bodyPr>
            <a:normAutofit/>
          </a:bodyPr>
          <a:p>
            <a:pPr indent="0" marL="0">
              <a:buNone/>
            </a:pPr>
            <a:r>
              <a:rPr b="1" dirty="0" sz="4400" lang="en-US">
                <a:solidFill>
                  <a:srgbClr val="00B050"/>
                </a:solidFill>
              </a:rPr>
              <a:t> </a:t>
            </a:r>
            <a:endParaRPr dirty="0" sz="4400" lang="en-US">
              <a:solidFill>
                <a:srgbClr val="00B050"/>
              </a:solidFill>
            </a:endParaRPr>
          </a:p>
          <a:p>
            <a:pPr algn="ctr" indent="0" marL="0">
              <a:buNone/>
            </a:pPr>
            <a:endParaRPr b="1" dirty="0" sz="4400" lang="en-US" smtClean="0">
              <a:solidFill>
                <a:srgbClr val="00B050"/>
              </a:solidFill>
            </a:endParaRPr>
          </a:p>
          <a:p>
            <a:pPr algn="ctr" indent="0" marL="0">
              <a:buNone/>
            </a:pPr>
            <a:r>
              <a:rPr b="1" dirty="0" sz="4400" lang="en-US" smtClean="0">
                <a:solidFill>
                  <a:srgbClr val="00B050"/>
                </a:solidFill>
              </a:rPr>
              <a:t>String </a:t>
            </a:r>
            <a:r>
              <a:rPr b="1" dirty="0" sz="4400" lang="en-US">
                <a:solidFill>
                  <a:srgbClr val="00B050"/>
                </a:solidFill>
              </a:rPr>
              <a:t>Manipulation</a:t>
            </a:r>
            <a:endParaRPr dirty="0" sz="4400" lang="en-US">
              <a:solidFill>
                <a:srgbClr val="00B050"/>
              </a:solidFill>
            </a:endParaRPr>
          </a:p>
          <a:p>
            <a:pPr algn="just"/>
            <a:endParaRPr dirty="0" sz="4400" lang="en-US">
              <a:solidFill>
                <a:srgbClr val="00B050"/>
              </a:solidFill>
            </a:endParaRPr>
          </a:p>
        </p:txBody>
      </p:sp>
    </p:spTree>
  </p:cSld>
  <p:clrMapOvr>
    <a:masterClrMapping/>
  </p:clrMapOvr>
  <p:timing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09600"/>
          </a:xfrm>
        </p:spPr>
        <p:txBody>
          <a:bodyPr>
            <a:noAutofit/>
          </a:bodyPr>
          <a:p>
            <a:pPr algn="l"/>
            <a:r>
              <a:rPr b="1" dirty="0" sz="3200" lang="en-US" smtClean="0">
                <a:solidFill>
                  <a:srgbClr val="00B050"/>
                </a:solidFill>
              </a:rPr>
              <a:t/>
            </a:r>
            <a:br>
              <a:rPr b="1" dirty="0" sz="3200" lang="en-US" smtClean="0">
                <a:solidFill>
                  <a:srgbClr val="00B050"/>
                </a:solidFill>
              </a:rPr>
            </a:br>
            <a:r>
              <a:rPr b="1" dirty="0" sz="3200" lang="en-US" smtClean="0">
                <a:solidFill>
                  <a:srgbClr val="00B050"/>
                </a:solidFill>
              </a:rPr>
              <a:t>String </a:t>
            </a:r>
            <a:r>
              <a:rPr b="1" dirty="0" sz="3200" lang="en-US">
                <a:solidFill>
                  <a:srgbClr val="00B050"/>
                </a:solidFill>
              </a:rPr>
              <a:t>Manipulation</a:t>
            </a:r>
            <a:r>
              <a:rPr dirty="0" sz="3200" lang="en-US">
                <a:solidFill>
                  <a:srgbClr val="00B050"/>
                </a:solidFill>
              </a:rPr>
              <a:t/>
            </a:r>
            <a:br>
              <a:rPr dirty="0" sz="3200" lang="en-US">
                <a:solidFill>
                  <a:srgbClr val="00B050"/>
                </a:solidFill>
              </a:rPr>
            </a:b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652" name="Content Placeholder 2"/>
          <p:cNvSpPr>
            <a:spLocks noGrp="1"/>
          </p:cNvSpPr>
          <p:nvPr>
            <p:ph idx="1"/>
          </p:nvPr>
        </p:nvSpPr>
        <p:spPr>
          <a:xfrm>
            <a:off x="457198" y="1066800"/>
            <a:ext cx="8458200" cy="5638800"/>
          </a:xfrm>
        </p:spPr>
        <p:txBody>
          <a:bodyPr>
            <a:normAutofit/>
          </a:bodyPr>
          <a:p>
            <a:pPr algn="just"/>
            <a:r>
              <a:rPr dirty="0" sz="2400" lang="en-US"/>
              <a:t>Python has long been a popular data </a:t>
            </a:r>
            <a:r>
              <a:rPr dirty="0" sz="2400" lang="en-US" err="1"/>
              <a:t>munging</a:t>
            </a:r>
            <a:r>
              <a:rPr dirty="0" sz="2400" lang="en-US"/>
              <a:t> language in part due to its ease-of-use for string and text processing. </a:t>
            </a:r>
            <a:endParaRPr dirty="0" sz="2400" lang="en-US" smtClean="0"/>
          </a:p>
          <a:p>
            <a:pPr algn="just"/>
            <a:r>
              <a:rPr dirty="0" sz="2400" lang="en-US" smtClean="0"/>
              <a:t>Most </a:t>
            </a:r>
            <a:r>
              <a:rPr dirty="0" sz="2400" lang="en-US"/>
              <a:t>text operations are made simple with the string object’s built-in methods. </a:t>
            </a:r>
            <a:endParaRPr dirty="0" sz="2400" lang="en-US" smtClean="0"/>
          </a:p>
          <a:p>
            <a:pPr algn="just"/>
            <a:r>
              <a:rPr dirty="0" sz="2400" lang="en-US" smtClean="0"/>
              <a:t>For </a:t>
            </a:r>
            <a:r>
              <a:rPr dirty="0" sz="2400" lang="en-US"/>
              <a:t>more complex pattern matching and text </a:t>
            </a:r>
            <a:r>
              <a:rPr dirty="0" sz="2400" lang="en-US" err="1"/>
              <a:t>manipulations,regular</a:t>
            </a:r>
            <a:r>
              <a:rPr dirty="0" sz="2400" lang="en-US"/>
              <a:t> expressions may be needed. </a:t>
            </a:r>
            <a:endParaRPr dirty="0" sz="2400" lang="en-US" smtClean="0"/>
          </a:p>
          <a:p>
            <a:pPr algn="just"/>
            <a:r>
              <a:rPr dirty="0" sz="2400" lang="en-US" smtClean="0"/>
              <a:t>pandas </a:t>
            </a:r>
            <a:r>
              <a:rPr dirty="0" sz="2400" lang="en-US"/>
              <a:t>adds to the mix by enabling you to apply string and regular expressions concisely on whole arrays of data, additionally handling the annoyance of missing data</a:t>
            </a:r>
            <a:endParaRPr dirty="0" sz="2400" lang="en-US"/>
          </a:p>
        </p:txBody>
      </p:sp>
    </p:spTree>
  </p:cSld>
  <p:clrMapOvr>
    <a:masterClrMapping/>
  </p:clrMapOvr>
  <p:timing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09600"/>
          </a:xfrm>
        </p:spPr>
        <p:txBody>
          <a:bodyPr>
            <a:noAutofit/>
          </a:bodyPr>
          <a:p>
            <a:pPr algn="l"/>
            <a:r>
              <a:rPr b="1" dirty="0" sz="3200" lang="en-US" smtClean="0">
                <a:solidFill>
                  <a:srgbClr val="00B050"/>
                </a:solidFill>
              </a:rPr>
              <a:t/>
            </a:r>
            <a:br>
              <a:rPr b="1" dirty="0" sz="3200" lang="en-US" smtClean="0">
                <a:solidFill>
                  <a:srgbClr val="00B050"/>
                </a:solidFill>
              </a:rPr>
            </a:br>
            <a:r>
              <a:rPr b="1" dirty="0" sz="3200" lang="en-US" smtClean="0">
                <a:solidFill>
                  <a:srgbClr val="00B050"/>
                </a:solidFill>
              </a:rPr>
              <a:t>String Object Methods</a:t>
            </a:r>
            <a:r>
              <a:rPr dirty="0" sz="3200" lang="en-US">
                <a:solidFill>
                  <a:srgbClr val="00B050"/>
                </a:solidFill>
              </a:rPr>
              <a:t/>
            </a:r>
            <a:br>
              <a:rPr dirty="0" sz="3200" lang="en-US">
                <a:solidFill>
                  <a:srgbClr val="00B050"/>
                </a:solidFill>
              </a:rPr>
            </a:br>
            <a:endParaRPr dirty="0" sz="3200" lang="en-US">
              <a:solidFill>
                <a:srgbClr val="FF0000"/>
              </a:solidFill>
            </a:endParaRPr>
          </a:p>
        </p:txBody>
      </p:sp>
      <p:pic>
        <p:nvPicPr>
          <p:cNvPr id="2097187" name="Content Placeholder 3"/>
          <p:cNvPicPr>
            <a:picLocks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09600" y="1219200"/>
            <a:ext cx="8229600" cy="5334000"/>
          </a:xfrm>
          <a:prstGeom prst="rect"/>
        </p:spPr>
      </p:pic>
    </p:spTree>
  </p:cSld>
  <p:clrMapOvr>
    <a:masterClrMapping/>
  </p:clrMapOvr>
  <p:timing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09600"/>
          </a:xfrm>
        </p:spPr>
        <p:txBody>
          <a:bodyPr>
            <a:noAutofit/>
          </a:bodyPr>
          <a:p>
            <a:pPr algn="l"/>
            <a:r>
              <a:rPr b="1" dirty="0" sz="3200" lang="en-US" smtClean="0">
                <a:solidFill>
                  <a:srgbClr val="00B050"/>
                </a:solidFill>
              </a:rPr>
              <a:t/>
            </a:r>
            <a:br>
              <a:rPr b="1" dirty="0" sz="3200" lang="en-US" smtClean="0">
                <a:solidFill>
                  <a:srgbClr val="00B050"/>
                </a:solidFill>
              </a:rPr>
            </a:br>
            <a:r>
              <a:rPr b="1" dirty="0" sz="3200" lang="en-US" smtClean="0">
                <a:solidFill>
                  <a:srgbClr val="00B050"/>
                </a:solidFill>
              </a:rPr>
              <a:t>String Object Methods</a:t>
            </a:r>
            <a:r>
              <a:rPr dirty="0" sz="3200" lang="en-US">
                <a:solidFill>
                  <a:srgbClr val="00B050"/>
                </a:solidFill>
              </a:rPr>
              <a:t/>
            </a:r>
            <a:br>
              <a:rPr dirty="0" sz="3200" lang="en-US">
                <a:solidFill>
                  <a:srgbClr val="00B050"/>
                </a:solidFill>
              </a:rPr>
            </a:b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65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88" name="Picture 4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" y="922337"/>
            <a:ext cx="8382000" cy="5783263"/>
          </a:xfrm>
          <a:prstGeom prst="rect"/>
        </p:spPr>
      </p:pic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09600"/>
          </a:xfrm>
        </p:spPr>
        <p:txBody>
          <a:bodyPr>
            <a:normAutofit/>
          </a:bodyPr>
          <a:p>
            <a:pPr algn="l"/>
            <a:r>
              <a:rPr b="1" dirty="0" sz="2800" lang="en-US">
                <a:solidFill>
                  <a:srgbClr val="00B050"/>
                </a:solidFill>
              </a:rPr>
              <a:t>Database-style </a:t>
            </a:r>
            <a:r>
              <a:rPr b="1" dirty="0" sz="2800" lang="en-US" err="1">
                <a:solidFill>
                  <a:srgbClr val="00B050"/>
                </a:solidFill>
              </a:rPr>
              <a:t>DataFrame</a:t>
            </a:r>
            <a:r>
              <a:rPr b="1" dirty="0" sz="2800" lang="en-US">
                <a:solidFill>
                  <a:srgbClr val="00B050"/>
                </a:solidFill>
              </a:rPr>
              <a:t> Merges</a:t>
            </a:r>
            <a:endParaRPr dirty="0" sz="2800" lang="en-US">
              <a:solidFill>
                <a:srgbClr val="00B050"/>
              </a:solidFill>
            </a:endParaRPr>
          </a:p>
        </p:txBody>
      </p:sp>
      <p:pic>
        <p:nvPicPr>
          <p:cNvPr id="2097153" name="Content Placeholder 4"/>
          <p:cNvPicPr>
            <a:picLocks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295400" y="914400"/>
            <a:ext cx="4572000" cy="1914436"/>
          </a:xfrm>
          <a:prstGeom prst="rect"/>
        </p:spPr>
      </p:pic>
      <p:sp>
        <p:nvSpPr>
          <p:cNvPr id="1048593" name="Rectangle 5"/>
          <p:cNvSpPr/>
          <p:nvPr/>
        </p:nvSpPr>
        <p:spPr>
          <a:xfrm>
            <a:off x="838200" y="2828836"/>
            <a:ext cx="7772400" cy="1200329"/>
          </a:xfrm>
          <a:prstGeom prst="rect"/>
        </p:spPr>
        <p:txBody>
          <a:bodyPr wrap="square">
            <a:spAutoFit/>
          </a:bodyPr>
          <a:p>
            <a:pPr algn="just" indent="-342900" marL="342900">
              <a:buFont typeface="Arial" pitchFamily="34" charset="0"/>
              <a:buChar char="•"/>
            </a:pPr>
            <a:r>
              <a:rPr dirty="0" sz="2400" lang="en-US"/>
              <a:t>Note that I didn’t specify which column to join on. If not specified, merge uses the overlapping column names as the keys. It’s a good practice to specify explicitly, though:</a:t>
            </a:r>
          </a:p>
        </p:txBody>
      </p:sp>
      <p:pic>
        <p:nvPicPr>
          <p:cNvPr id="2097154" name="Picture 6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524000" y="4029165"/>
            <a:ext cx="3876675" cy="2447835"/>
          </a:xfrm>
          <a:prstGeom prst="rect"/>
        </p:spPr>
      </p:pic>
    </p:spTree>
  </p:cSld>
  <p:clrMapOvr>
    <a:masterClrMapping/>
  </p:clrMapOvr>
  <p:timing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09600"/>
          </a:xfrm>
        </p:spPr>
        <p:txBody>
          <a:bodyPr>
            <a:noAutofit/>
          </a:bodyPr>
          <a:p>
            <a:pPr algn="l"/>
            <a:r>
              <a:rPr b="1" dirty="0" sz="3200" lang="en-US" smtClean="0">
                <a:solidFill>
                  <a:srgbClr val="00B050"/>
                </a:solidFill>
              </a:rPr>
              <a:t/>
            </a:r>
            <a:br>
              <a:rPr b="1" dirty="0" sz="3200" lang="en-US" smtClean="0">
                <a:solidFill>
                  <a:srgbClr val="00B050"/>
                </a:solidFill>
              </a:rPr>
            </a:br>
            <a:r>
              <a:rPr b="1" dirty="0" sz="3200" lang="en-US" smtClean="0">
                <a:solidFill>
                  <a:srgbClr val="00B050"/>
                </a:solidFill>
              </a:rPr>
              <a:t>String Object Methods</a:t>
            </a:r>
            <a:r>
              <a:rPr dirty="0" sz="3200" lang="en-US">
                <a:solidFill>
                  <a:srgbClr val="00B050"/>
                </a:solidFill>
              </a:rPr>
              <a:t/>
            </a:r>
            <a:br>
              <a:rPr dirty="0" sz="3200" lang="en-US">
                <a:solidFill>
                  <a:srgbClr val="00B050"/>
                </a:solidFill>
              </a:rPr>
            </a:br>
            <a:endParaRPr dirty="0" sz="3200" lang="en-US">
              <a:solidFill>
                <a:srgbClr val="FF0000"/>
              </a:solidFill>
            </a:endParaRPr>
          </a:p>
        </p:txBody>
      </p:sp>
      <p:pic>
        <p:nvPicPr>
          <p:cNvPr id="2097189" name="Picture 5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66800" y="1066800"/>
            <a:ext cx="7620000" cy="2085975"/>
          </a:xfrm>
          <a:prstGeom prst="rect"/>
        </p:spPr>
      </p:pic>
      <p:pic>
        <p:nvPicPr>
          <p:cNvPr id="2097190" name="Content Placeholder 6"/>
          <p:cNvPicPr>
            <a:picLocks noGrp="1"/>
          </p:cNvPicPr>
          <p:nvPr>
            <p:ph idx="1"/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85800" y="3581400"/>
            <a:ext cx="7467600" cy="838200"/>
          </a:xfrm>
          <a:prstGeom prst="rect"/>
        </p:spPr>
      </p:pic>
    </p:spTree>
  </p:cSld>
  <p:clrMapOvr>
    <a:masterClrMapping/>
  </p:clrMapOvr>
  <p:timing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09600"/>
          </a:xfrm>
        </p:spPr>
        <p:txBody>
          <a:bodyPr>
            <a:noAutofit/>
          </a:bodyPr>
          <a:p>
            <a:pPr algn="l"/>
            <a:r>
              <a:rPr b="1" dirty="0" sz="3200" lang="en-US">
                <a:solidFill>
                  <a:srgbClr val="00B050"/>
                </a:solidFill>
              </a:rPr>
              <a:t>Regular </a:t>
            </a:r>
            <a:r>
              <a:rPr b="1" dirty="0" sz="3200" lang="en-US" smtClean="0">
                <a:solidFill>
                  <a:srgbClr val="00B050"/>
                </a:solidFill>
              </a:rPr>
              <a:t>expressions</a:t>
            </a:r>
            <a:endParaRPr dirty="0" sz="3200" lang="en-US">
              <a:solidFill>
                <a:srgbClr val="00B050"/>
              </a:solidFill>
            </a:endParaRPr>
          </a:p>
        </p:txBody>
      </p:sp>
      <p:sp>
        <p:nvSpPr>
          <p:cNvPr id="1048658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715000"/>
          </a:xfrm>
        </p:spPr>
        <p:txBody>
          <a:bodyPr>
            <a:normAutofit/>
          </a:bodyPr>
          <a:p>
            <a:r>
              <a:rPr dirty="0" sz="2400" i="1" lang="en-US" smtClean="0"/>
              <a:t>Regular </a:t>
            </a:r>
            <a:r>
              <a:rPr dirty="0" sz="2400" i="1" lang="en-US"/>
              <a:t>expressions </a:t>
            </a:r>
            <a:r>
              <a:rPr dirty="0" sz="2400" lang="en-US"/>
              <a:t>provide a flexible way to search or match string patterns in text. </a:t>
            </a:r>
            <a:endParaRPr dirty="0" sz="2400" lang="en-US" smtClean="0"/>
          </a:p>
          <a:p>
            <a:r>
              <a:rPr dirty="0" sz="2400" lang="en-US" smtClean="0"/>
              <a:t>A </a:t>
            </a:r>
            <a:r>
              <a:rPr dirty="0" sz="2400" lang="en-US"/>
              <a:t>single expression, commonly called a </a:t>
            </a:r>
            <a:r>
              <a:rPr dirty="0" sz="2400" i="1" lang="en-US"/>
              <a:t>regex</a:t>
            </a:r>
            <a:r>
              <a:rPr dirty="0" sz="2400" lang="en-US"/>
              <a:t>, is a string formed according to the regular expression language. </a:t>
            </a:r>
            <a:endParaRPr dirty="0" sz="2400" lang="en-US" smtClean="0"/>
          </a:p>
          <a:p>
            <a:r>
              <a:rPr dirty="0" sz="2400" lang="en-US" smtClean="0"/>
              <a:t>Python’s </a:t>
            </a:r>
            <a:r>
              <a:rPr dirty="0" sz="2400" lang="en-US"/>
              <a:t>built-in re module is responsible for applying regular expressions to </a:t>
            </a:r>
            <a:r>
              <a:rPr dirty="0" sz="2400" lang="en-US" smtClean="0"/>
              <a:t>strings</a:t>
            </a:r>
          </a:p>
          <a:p>
            <a:endParaRPr dirty="0" sz="2400" lang="en-US"/>
          </a:p>
          <a:p>
            <a:endParaRPr dirty="0" sz="2400" lang="en-US"/>
          </a:p>
        </p:txBody>
      </p:sp>
      <p:pic>
        <p:nvPicPr>
          <p:cNvPr id="2097191" name="Picture 7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90600" y="3276600"/>
            <a:ext cx="7467600" cy="3581400"/>
          </a:xfrm>
          <a:prstGeom prst="rect"/>
        </p:spPr>
      </p:pic>
    </p:spTree>
  </p:cSld>
  <p:clrMapOvr>
    <a:masterClrMapping/>
  </p:clrMapOvr>
  <p:timing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09600"/>
          </a:xfrm>
        </p:spPr>
        <p:txBody>
          <a:bodyPr>
            <a:noAutofit/>
          </a:bodyPr>
          <a:p>
            <a:pPr algn="l"/>
            <a:r>
              <a:rPr b="1" dirty="0" sz="3200" lang="en-US">
                <a:solidFill>
                  <a:srgbClr val="00B050"/>
                </a:solidFill>
              </a:rPr>
              <a:t>Regular </a:t>
            </a:r>
            <a:r>
              <a:rPr b="1" dirty="0" sz="3200" lang="en-US" smtClean="0">
                <a:solidFill>
                  <a:srgbClr val="00B050"/>
                </a:solidFill>
              </a:rPr>
              <a:t>expressions</a:t>
            </a:r>
            <a:endParaRPr dirty="0" sz="3200" lang="en-US">
              <a:solidFill>
                <a:srgbClr val="00B050"/>
              </a:solidFill>
            </a:endParaRPr>
          </a:p>
        </p:txBody>
      </p:sp>
      <p:pic>
        <p:nvPicPr>
          <p:cNvPr id="2097192" name="Content Placeholder 4"/>
          <p:cNvPicPr>
            <a:picLocks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33400" y="1066800"/>
            <a:ext cx="8229600" cy="5486399"/>
          </a:xfrm>
          <a:prstGeom prst="rect"/>
        </p:spPr>
      </p:pic>
    </p:spTree>
  </p:cSld>
  <p:clrMapOvr>
    <a:masterClrMapping/>
  </p:clrMapOvr>
  <p:timing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09600"/>
          </a:xfrm>
        </p:spPr>
        <p:txBody>
          <a:bodyPr>
            <a:noAutofit/>
          </a:bodyPr>
          <a:p>
            <a:pPr algn="l"/>
            <a:r>
              <a:rPr b="1" dirty="0" sz="3200" lang="en-US">
                <a:solidFill>
                  <a:srgbClr val="00B050"/>
                </a:solidFill>
              </a:rPr>
              <a:t>Regular </a:t>
            </a:r>
            <a:r>
              <a:rPr b="1" dirty="0" sz="3200" lang="en-US" smtClean="0">
                <a:solidFill>
                  <a:srgbClr val="00B050"/>
                </a:solidFill>
              </a:rPr>
              <a:t>expressions</a:t>
            </a:r>
            <a:endParaRPr dirty="0" sz="3200" lang="en-US">
              <a:solidFill>
                <a:srgbClr val="00B050"/>
              </a:solidFill>
            </a:endParaRPr>
          </a:p>
        </p:txBody>
      </p:sp>
      <p:pic>
        <p:nvPicPr>
          <p:cNvPr id="2097193" name="Picture 5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33400" y="1295400"/>
            <a:ext cx="8153400" cy="3657600"/>
          </a:xfrm>
          <a:prstGeom prst="rect"/>
        </p:spPr>
      </p:pic>
    </p:spTree>
  </p:cSld>
  <p:clrMapOvr>
    <a:masterClrMapping/>
  </p:clrMapOvr>
  <p:timing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09600"/>
          </a:xfrm>
        </p:spPr>
        <p:txBody>
          <a:bodyPr>
            <a:noAutofit/>
          </a:bodyPr>
          <a:p>
            <a:pPr algn="l"/>
            <a:r>
              <a:rPr b="1" dirty="0" sz="3200" lang="en-US" err="1">
                <a:solidFill>
                  <a:srgbClr val="FF0000"/>
                </a:solidFill>
              </a:rPr>
              <a:t>Vectorized</a:t>
            </a:r>
            <a:r>
              <a:rPr b="1" dirty="0" sz="3200" lang="en-US">
                <a:solidFill>
                  <a:srgbClr val="FF0000"/>
                </a:solidFill>
              </a:rPr>
              <a:t> string functions in </a:t>
            </a:r>
            <a:r>
              <a:rPr b="1" dirty="0" sz="3200" lang="en-US" smtClean="0">
                <a:solidFill>
                  <a:srgbClr val="FF0000"/>
                </a:solidFill>
              </a:rPr>
              <a:t>pandas</a:t>
            </a:r>
            <a:endParaRPr dirty="0" sz="3200" lang="en-US">
              <a:solidFill>
                <a:srgbClr val="FF0000"/>
              </a:solidFill>
            </a:endParaRPr>
          </a:p>
        </p:txBody>
      </p:sp>
      <p:sp>
        <p:nvSpPr>
          <p:cNvPr id="104866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94" name="Picture 4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33400" y="990600"/>
            <a:ext cx="8077199" cy="5562600"/>
          </a:xfrm>
          <a:prstGeom prst="rect"/>
        </p:spPr>
      </p:pic>
    </p:spTree>
  </p:cSld>
  <p:clrMapOvr>
    <a:masterClrMapping/>
  </p:clrMapOvr>
  <p:timing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09600"/>
          </a:xfrm>
        </p:spPr>
        <p:txBody>
          <a:bodyPr>
            <a:noAutofit/>
          </a:bodyPr>
          <a:p>
            <a:pPr algn="l"/>
            <a:r>
              <a:rPr b="1" dirty="0" sz="3200" lang="en-US" err="1">
                <a:solidFill>
                  <a:srgbClr val="FF0000"/>
                </a:solidFill>
              </a:rPr>
              <a:t>Vectorized</a:t>
            </a:r>
            <a:r>
              <a:rPr b="1" dirty="0" sz="3200" lang="en-US">
                <a:solidFill>
                  <a:srgbClr val="FF0000"/>
                </a:solidFill>
              </a:rPr>
              <a:t> string functions in </a:t>
            </a:r>
            <a:r>
              <a:rPr b="1" dirty="0" sz="3200" lang="en-US" smtClean="0">
                <a:solidFill>
                  <a:srgbClr val="FF0000"/>
                </a:solidFill>
              </a:rPr>
              <a:t>pandas</a:t>
            </a:r>
            <a:endParaRPr dirty="0" sz="3200" lang="en-US">
              <a:solidFill>
                <a:srgbClr val="FF0000"/>
              </a:solidFill>
            </a:endParaRPr>
          </a:p>
        </p:txBody>
      </p:sp>
      <p:pic>
        <p:nvPicPr>
          <p:cNvPr id="2097195" name="Picture 5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33400" y="1219201"/>
            <a:ext cx="8153400" cy="2133600"/>
          </a:xfrm>
          <a:prstGeom prst="rect"/>
        </p:spPr>
      </p:pic>
      <p:pic>
        <p:nvPicPr>
          <p:cNvPr id="2097196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685800" y="3657600"/>
            <a:ext cx="7848600" cy="2398594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  <p:timing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09600"/>
          </a:xfrm>
        </p:spPr>
        <p:txBody>
          <a:bodyPr>
            <a:noAutofit/>
          </a:bodyPr>
          <a:p>
            <a:pPr algn="l"/>
            <a:r>
              <a:rPr b="1" dirty="0" sz="3200" lang="en-US" err="1">
                <a:solidFill>
                  <a:srgbClr val="FF0000"/>
                </a:solidFill>
              </a:rPr>
              <a:t>Vectorized</a:t>
            </a:r>
            <a:r>
              <a:rPr b="1" dirty="0" sz="3200" lang="en-US">
                <a:solidFill>
                  <a:srgbClr val="FF0000"/>
                </a:solidFill>
              </a:rPr>
              <a:t> string functions in </a:t>
            </a:r>
            <a:r>
              <a:rPr b="1" dirty="0" sz="3200" lang="en-US" smtClean="0">
                <a:solidFill>
                  <a:srgbClr val="FF0000"/>
                </a:solidFill>
              </a:rPr>
              <a:t>pandas</a:t>
            </a:r>
            <a:endParaRPr dirty="0" sz="3200" lang="en-US">
              <a:solidFill>
                <a:srgbClr val="FF0000"/>
              </a:solidFill>
            </a:endParaRPr>
          </a:p>
        </p:txBody>
      </p:sp>
      <p:pic>
        <p:nvPicPr>
          <p:cNvPr id="2097197" name="Content Placeholder 4"/>
          <p:cNvPicPr>
            <a:picLocks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09599" y="1143000"/>
            <a:ext cx="8152263" cy="5503460"/>
          </a:xfrm>
          <a:prstGeom prst="rect"/>
        </p:spPr>
      </p:pic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09600"/>
          </a:xfrm>
        </p:spPr>
        <p:txBody>
          <a:bodyPr>
            <a:normAutofit/>
          </a:bodyPr>
          <a:p>
            <a:pPr algn="l"/>
            <a:r>
              <a:rPr b="1" dirty="0" sz="2800" lang="en-US">
                <a:solidFill>
                  <a:srgbClr val="00B050"/>
                </a:solidFill>
              </a:rPr>
              <a:t>Database-style </a:t>
            </a:r>
            <a:r>
              <a:rPr b="1" dirty="0" sz="2800" lang="en-US" err="1">
                <a:solidFill>
                  <a:srgbClr val="00B050"/>
                </a:solidFill>
              </a:rPr>
              <a:t>DataFrame</a:t>
            </a:r>
            <a:r>
              <a:rPr b="1" dirty="0" sz="2800" lang="en-US">
                <a:solidFill>
                  <a:srgbClr val="00B050"/>
                </a:solidFill>
              </a:rPr>
              <a:t> Merges</a:t>
            </a:r>
            <a:endParaRPr dirty="0" sz="2800" lang="en-US">
              <a:solidFill>
                <a:srgbClr val="00B050"/>
              </a:solidFill>
            </a:endParaRPr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p>
            <a:pPr algn="just"/>
            <a:r>
              <a:rPr dirty="0" sz="2400" lang="en-US"/>
              <a:t>If the column names are different in each object, you can specify them separately:</a:t>
            </a:r>
          </a:p>
          <a:p>
            <a:pPr algn="just"/>
            <a:r>
              <a:rPr dirty="0" sz="2400" lang="en-US"/>
              <a:t>df3 = </a:t>
            </a:r>
            <a:r>
              <a:rPr dirty="0" sz="2400" lang="en-US" err="1"/>
              <a:t>DataFrame</a:t>
            </a:r>
            <a:r>
              <a:rPr dirty="0" sz="2400" lang="en-US"/>
              <a:t>({'</a:t>
            </a:r>
            <a:r>
              <a:rPr dirty="0" sz="2400" lang="en-US" err="1"/>
              <a:t>lkey</a:t>
            </a:r>
            <a:r>
              <a:rPr dirty="0" sz="2400" lang="en-US"/>
              <a:t>': ['b', 'b', 'a', 'c', 'a', 'a', 'b'], ....: 'data1': range(7)})</a:t>
            </a:r>
          </a:p>
          <a:p>
            <a:pPr algn="just"/>
            <a:r>
              <a:rPr dirty="0" sz="2400" lang="en-US"/>
              <a:t>df4 = </a:t>
            </a:r>
            <a:r>
              <a:rPr dirty="0" sz="2400" lang="en-US" err="1"/>
              <a:t>DataFrame</a:t>
            </a:r>
            <a:r>
              <a:rPr dirty="0" sz="2400" lang="en-US"/>
              <a:t>({'</a:t>
            </a:r>
            <a:r>
              <a:rPr dirty="0" sz="2400" lang="en-US" err="1"/>
              <a:t>rkey</a:t>
            </a:r>
            <a:r>
              <a:rPr dirty="0" sz="2400" lang="en-US"/>
              <a:t>': ['a', 'b', 'd'],....: 'data2': range(3)})</a:t>
            </a:r>
          </a:p>
          <a:p>
            <a:pPr algn="just"/>
            <a:endParaRPr b="1" dirty="0" sz="2400" lang="en-US"/>
          </a:p>
        </p:txBody>
      </p:sp>
      <p:pic>
        <p:nvPicPr>
          <p:cNvPr id="2097155" name="Picture 8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76400" y="3457432"/>
            <a:ext cx="5181600" cy="2714767"/>
          </a:xfrm>
          <a:prstGeom prst="rect"/>
        </p:spPr>
      </p:pic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09600"/>
          </a:xfrm>
        </p:spPr>
        <p:txBody>
          <a:bodyPr>
            <a:normAutofit/>
          </a:bodyPr>
          <a:p>
            <a:pPr algn="l"/>
            <a:r>
              <a:rPr b="1" dirty="0" sz="2800" lang="en-US">
                <a:solidFill>
                  <a:srgbClr val="00B050"/>
                </a:solidFill>
              </a:rPr>
              <a:t>Database-style </a:t>
            </a:r>
            <a:r>
              <a:rPr b="1" dirty="0" sz="2800" lang="en-US" err="1">
                <a:solidFill>
                  <a:srgbClr val="00B050"/>
                </a:solidFill>
              </a:rPr>
              <a:t>DataFrame</a:t>
            </a:r>
            <a:r>
              <a:rPr b="1" dirty="0" sz="2800" lang="en-US">
                <a:solidFill>
                  <a:srgbClr val="00B050"/>
                </a:solidFill>
              </a:rPr>
              <a:t> Merges</a:t>
            </a:r>
            <a:endParaRPr dirty="0" sz="2800" lang="en-US">
              <a:solidFill>
                <a:srgbClr val="00B050"/>
              </a:solidFill>
            </a:endParaRP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p>
            <a:pPr algn="just"/>
            <a:r>
              <a:rPr dirty="0" sz="2400" lang="en-US"/>
              <a:t>You probably noticed that the 'c' and 'd' values and associated data are missing from the result. </a:t>
            </a:r>
            <a:endParaRPr dirty="0" sz="2400" lang="en-US" smtClean="0"/>
          </a:p>
          <a:p>
            <a:pPr algn="just"/>
            <a:r>
              <a:rPr dirty="0" sz="2400" lang="en-US" smtClean="0"/>
              <a:t>By </a:t>
            </a:r>
            <a:r>
              <a:rPr dirty="0" sz="2400" lang="en-US"/>
              <a:t>default merge does an 'inner' join; the keys in the result are the intersection. </a:t>
            </a:r>
            <a:endParaRPr dirty="0" sz="2400" lang="en-US" smtClean="0"/>
          </a:p>
          <a:p>
            <a:pPr algn="just"/>
            <a:r>
              <a:rPr dirty="0" sz="2400" lang="en-US" smtClean="0"/>
              <a:t>Other </a:t>
            </a:r>
            <a:r>
              <a:rPr dirty="0" sz="2400" lang="en-US"/>
              <a:t>possible options are 'left', 'right', and 'outer'. </a:t>
            </a:r>
            <a:endParaRPr dirty="0" sz="2400" lang="en-US" smtClean="0"/>
          </a:p>
          <a:p>
            <a:pPr algn="just"/>
            <a:r>
              <a:rPr dirty="0" sz="2400" lang="en-US" smtClean="0"/>
              <a:t>The </a:t>
            </a:r>
            <a:r>
              <a:rPr dirty="0" sz="2400" lang="en-US"/>
              <a:t>outer join takes the union of the keys, combining the effect of applying both left and right joins:</a:t>
            </a:r>
          </a:p>
          <a:p>
            <a:pPr algn="just"/>
            <a:endParaRPr b="1" dirty="0" sz="2400" lang="en-US"/>
          </a:p>
        </p:txBody>
      </p:sp>
      <p:pic>
        <p:nvPicPr>
          <p:cNvPr id="2097156" name="Picture 4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752600" y="3962400"/>
            <a:ext cx="4800600" cy="2590800"/>
          </a:xfrm>
          <a:prstGeom prst="rect"/>
        </p:spPr>
      </p:pic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09600"/>
          </a:xfrm>
        </p:spPr>
        <p:txBody>
          <a:bodyPr>
            <a:normAutofit/>
          </a:bodyPr>
          <a:p>
            <a:pPr algn="l"/>
            <a:r>
              <a:rPr b="1" dirty="0" sz="2800" lang="en-US">
                <a:solidFill>
                  <a:srgbClr val="00B050"/>
                </a:solidFill>
              </a:rPr>
              <a:t>Database-style </a:t>
            </a:r>
            <a:r>
              <a:rPr b="1" dirty="0" sz="2800" lang="en-US" err="1">
                <a:solidFill>
                  <a:srgbClr val="00B050"/>
                </a:solidFill>
              </a:rPr>
              <a:t>DataFrame</a:t>
            </a:r>
            <a:r>
              <a:rPr b="1" dirty="0" sz="2800" lang="en-US">
                <a:solidFill>
                  <a:srgbClr val="00B050"/>
                </a:solidFill>
              </a:rPr>
              <a:t> Merges</a:t>
            </a:r>
            <a:endParaRPr dirty="0" sz="2800" lang="en-US">
              <a:solidFill>
                <a:srgbClr val="00B050"/>
              </a:solidFill>
            </a:endParaRP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p>
            <a:pPr algn="just"/>
            <a:r>
              <a:rPr dirty="0" sz="2400" lang="en-US"/>
              <a:t>To merge with multiple keys, pass a list of column names</a:t>
            </a:r>
            <a:r>
              <a:rPr dirty="0" sz="2400" lang="en-US" smtClean="0"/>
              <a:t>:</a:t>
            </a:r>
          </a:p>
          <a:p>
            <a:pPr algn="just"/>
            <a:endParaRPr dirty="0" sz="2400" lang="en-US"/>
          </a:p>
          <a:p>
            <a:pPr algn="just"/>
            <a:endParaRPr b="1" dirty="0" sz="2400" lang="en-US"/>
          </a:p>
        </p:txBody>
      </p:sp>
      <p:pic>
        <p:nvPicPr>
          <p:cNvPr id="2097157" name="Picture 5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143000" y="1752600"/>
            <a:ext cx="7086600" cy="3962400"/>
          </a:xfrm>
          <a:prstGeom prst="rect"/>
        </p:spPr>
      </p:pic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09600"/>
          </a:xfrm>
        </p:spPr>
        <p:txBody>
          <a:bodyPr>
            <a:normAutofit/>
          </a:bodyPr>
          <a:p>
            <a:pPr algn="l"/>
            <a:r>
              <a:rPr b="1" dirty="0" sz="2800" lang="en-US">
                <a:solidFill>
                  <a:srgbClr val="00B050"/>
                </a:solidFill>
              </a:rPr>
              <a:t>Database-style </a:t>
            </a:r>
            <a:r>
              <a:rPr b="1" dirty="0" sz="2800" lang="en-US" err="1">
                <a:solidFill>
                  <a:srgbClr val="00B050"/>
                </a:solidFill>
              </a:rPr>
              <a:t>DataFrame</a:t>
            </a:r>
            <a:r>
              <a:rPr b="1" dirty="0" sz="2800" lang="en-US">
                <a:solidFill>
                  <a:srgbClr val="00B050"/>
                </a:solidFill>
              </a:rPr>
              <a:t> Merges</a:t>
            </a:r>
            <a:endParaRPr dirty="0" sz="2800" lang="en-US">
              <a:solidFill>
                <a:srgbClr val="00B050"/>
              </a:solidFill>
            </a:endParaRPr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p>
            <a:pPr algn="just" indent="0" marL="0">
              <a:buNone/>
            </a:pPr>
            <a:r>
              <a:rPr b="1" dirty="0" sz="2400" lang="en-US">
                <a:solidFill>
                  <a:srgbClr val="FF0000"/>
                </a:solidFill>
              </a:rPr>
              <a:t>merge function arguments:</a:t>
            </a:r>
            <a:endParaRPr dirty="0" sz="2400" lang="en-US">
              <a:solidFill>
                <a:srgbClr val="FF0000"/>
              </a:solidFill>
            </a:endParaRPr>
          </a:p>
          <a:p>
            <a:pPr algn="just"/>
            <a:endParaRPr b="1" dirty="0" sz="2400" lang="en-US"/>
          </a:p>
        </p:txBody>
      </p:sp>
      <p:pic>
        <p:nvPicPr>
          <p:cNvPr id="2097158" name="Picture 4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38200" y="1600201"/>
            <a:ext cx="7543800" cy="4724400"/>
          </a:xfrm>
          <a:prstGeom prst="rect"/>
        </p:spPr>
      </p:pic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09600"/>
          </a:xfrm>
        </p:spPr>
        <p:txBody>
          <a:bodyPr>
            <a:normAutofit/>
          </a:bodyPr>
          <a:p>
            <a:pPr algn="l"/>
            <a:r>
              <a:rPr b="1" dirty="0" sz="2800" lang="en-US">
                <a:solidFill>
                  <a:srgbClr val="00B050"/>
                </a:solidFill>
              </a:rPr>
              <a:t>Database-style </a:t>
            </a:r>
            <a:r>
              <a:rPr b="1" dirty="0" sz="2800" lang="en-US" err="1">
                <a:solidFill>
                  <a:srgbClr val="00B050"/>
                </a:solidFill>
              </a:rPr>
              <a:t>DataFrame</a:t>
            </a:r>
            <a:r>
              <a:rPr b="1" dirty="0" sz="2800" lang="en-US">
                <a:solidFill>
                  <a:srgbClr val="00B050"/>
                </a:solidFill>
              </a:rPr>
              <a:t> Merges</a:t>
            </a:r>
            <a:endParaRPr dirty="0" sz="2800" lang="en-US">
              <a:solidFill>
                <a:srgbClr val="00B050"/>
              </a:solidFill>
            </a:endParaRPr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p>
            <a:pPr algn="just" indent="0" marL="0">
              <a:buNone/>
            </a:pPr>
            <a:r>
              <a:rPr b="1" dirty="0" sz="2400" lang="en-US">
                <a:solidFill>
                  <a:srgbClr val="FF0000"/>
                </a:solidFill>
              </a:rPr>
              <a:t>merge function arguments:</a:t>
            </a:r>
            <a:endParaRPr dirty="0" sz="2400" lang="en-US">
              <a:solidFill>
                <a:srgbClr val="FF0000"/>
              </a:solidFill>
            </a:endParaRPr>
          </a:p>
          <a:p>
            <a:pPr algn="just"/>
            <a:endParaRPr b="1" dirty="0" sz="2400" lang="en-US"/>
          </a:p>
        </p:txBody>
      </p:sp>
      <p:pic>
        <p:nvPicPr>
          <p:cNvPr id="2097159" name="Picture 4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38200" y="1600201"/>
            <a:ext cx="7543800" cy="4724400"/>
          </a:xfrm>
          <a:prstGeom prst="rect"/>
        </p:spPr>
      </p:pic>
    </p:spTree>
  </p:cSld>
  <p:clrMapOvr>
    <a:masterClrMapping/>
  </p:clrMapOvr>
  <p:timing/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Unit-IV</dc:title>
  <dc:creator>It's Me</dc:creator>
  <cp:lastModifiedBy>Windows User</cp:lastModifiedBy>
  <dcterms:created xsi:type="dcterms:W3CDTF">2006-08-15T13:00:00Z</dcterms:created>
  <dcterms:modified xsi:type="dcterms:W3CDTF">2019-10-20T16:53:44Z</dcterms:modified>
</cp:coreProperties>
</file>