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45DF850-9B69-4D69-9742-244748BAAC10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333EA83-E525-4E1C-BB80-23BE23684D3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D2A09D-66A1-4CBB-8DFC-3CE06304AE64}" type="datetime1">
              <a:rPr lang="en-US" smtClean="0"/>
              <a:t>9/13/2019</a:t>
            </a:fld>
            <a:endParaRPr lang="en-US"/>
          </a:p>
        </p:txBody>
      </p:sp>
      <p:sp>
        <p:nvSpPr>
          <p:cNvPr id="104858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FD2BB0-7D0D-49B7-BE1B-8F53B69E9B85}" type="datetime1">
              <a:rPr lang="en-US" smtClean="0"/>
              <a:t>9/13/2019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28310A6-2D67-4915-9636-C360952F9DCA}" type="datetime1">
              <a:rPr lang="en-US" smtClean="0"/>
              <a:t>9/13/2019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9pPr>
              <a:buFont typeface="Arial" pitchFamily="34" charset="0"/>
              <a:buChar char="•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0EFA5D-1DD0-4EC7-873F-D908D56A6D66}" type="datetime1">
              <a:rPr lang="en-US" smtClean="0"/>
              <a:t>9/13/2019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dirty="0" sz="4800" kern="1200" lang="en-US" smtClean="0">
                <a:solidFill>
                  <a:schemeClr val="tx2"/>
                </a:solidFill>
                <a:effectLst>
                  <a:outerShdw algn="t" blurRad="63500" dir="5400000" dist="38100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729DE1-2EB9-4BE4-BF80-BDCFD9E79D94}" type="datetime1">
              <a:rPr lang="en-US" smtClean="0"/>
              <a:t>9/13/2019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  <p:sp>
        <p:nvSpPr>
          <p:cNvPr id="1048670" name="Oval 6"/>
          <p:cNvSpPr/>
          <p:nvPr/>
        </p:nvSpPr>
        <p:spPr>
          <a:xfrm>
            <a:off x="4495800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1" name="Oval 7"/>
          <p:cNvSpPr/>
          <p:nvPr/>
        </p:nvSpPr>
        <p:spPr>
          <a:xfrm>
            <a:off x="4695825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72" name="Oval 8"/>
          <p:cNvSpPr/>
          <p:nvPr/>
        </p:nvSpPr>
        <p:spPr>
          <a:xfrm>
            <a:off x="4296728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5CCD61-B1C5-4D74-B719-99E9340793CA}" type="datetime1">
              <a:rPr lang="en-US" smtClean="0"/>
              <a:t>9/13/2019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  <p:sp>
        <p:nvSpPr>
          <p:cNvPr id="1048678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313C424-D7B0-4FB4-9DE1-0111148EECF9}" type="datetime1">
              <a:rPr lang="en-US" smtClean="0"/>
              <a:t>9/13/2019</a:t>
            </a:fld>
            <a:endParaRPr lang="en-US"/>
          </a:p>
        </p:txBody>
      </p:sp>
      <p:sp>
        <p:nvSpPr>
          <p:cNvPr id="10486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8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  <p:sp>
        <p:nvSpPr>
          <p:cNvPr id="1048685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6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FDB143-1940-4C83-8E01-F22EA9C9D5DD}" type="datetime1">
              <a:rPr lang="en-US" smtClean="0"/>
              <a:t>9/13/2019</a:t>
            </a:fld>
            <a:endParaRPr lang="en-US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817293-3F16-4D93-B8B7-287BC8F39841}" type="datetime1">
              <a:rPr lang="en-US" smtClean="0"/>
              <a:t>9/13/2019</a:t>
            </a:fld>
            <a:endParaRPr lang="en-US"/>
          </a:p>
        </p:txBody>
      </p:sp>
      <p:sp>
        <p:nvSpPr>
          <p:cNvPr id="10486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>
                <a:effectLst>
                  <a:outerShdw algn="t" blurRad="50800" dir="5400000" dist="25400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algn="ctr" indent="0" marL="0">
              <a:lnSpc>
                <a:spcPct val="125000"/>
              </a:lnSpc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A4200F-3E78-4E0B-8CF6-E6814289DC12}" type="datetime1">
              <a:rPr lang="en-US" smtClean="0"/>
              <a:t>9/13/2019</a:t>
            </a:fld>
            <a:endParaRPr 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algn="ctr" blurRad="88900" dir="5400000" dist="50800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9BC9C62-5037-456F-9AE5-165BE42B3647}" type="datetime1">
              <a:rPr lang="en-US" smtClean="0"/>
              <a:t>9/13/2019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/>
        </p:spPr>
        <p:txBody>
          <a:bodyPr anchor="b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AC15E0D-D588-4C8F-953E-A11E52B79FEC}" type="datetime1">
              <a:rPr lang="en-US" smtClean="0"/>
              <a:t>9/13/2019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/>
        </p:spPr>
        <p:txBody>
          <a:bodyPr anchor="ctr" bIns="45720" lIns="27432" rIns="4572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C67ABD-D2A8-427E-B92D-84B1514AA7C3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Oval 6"/>
          <p:cNvSpPr/>
          <p:nvPr/>
        </p:nvSpPr>
        <p:spPr>
          <a:xfrm>
            <a:off x="8457760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2" name="Oval 7"/>
          <p:cNvSpPr/>
          <p:nvPr/>
        </p:nvSpPr>
        <p:spPr>
          <a:xfrm>
            <a:off x="569119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ctr" defTabSz="914400" eaLnBrk="1" hangingPunct="1" latinLnBrk="0" rtl="0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algn="t" blurRad="63500" dir="5400000" dist="38100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2019300"/>
          </a:xfrm>
        </p:spPr>
        <p:txBody>
          <a:bodyPr/>
          <a:p>
            <a:r>
              <a:rPr dirty="0" sz="6600" lang="en-US">
                <a:latin typeface="Times New Roman" pitchFamily="18" charset="0"/>
                <a:cs typeface="Times New Roman" pitchFamily="18" charset="0"/>
              </a:rPr>
              <a:t>Interacting with HTML and Web APIs</a:t>
            </a:r>
          </a:p>
        </p:txBody>
      </p:sp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1295400"/>
            <a:ext cx="7391400" cy="16383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800" lang="en-US">
                <a:effectLst/>
                <a:latin typeface="Times New Roman" pitchFamily="18" charset="0"/>
                <a:cs typeface="Times New Roman" pitchFamily="18" charset="0"/>
              </a:rPr>
              <a:t>Python to JSON (Encoding</a:t>
            </a:r>
            <a:r>
              <a:rPr b="1" dirty="0" sz="4800" lang="en-US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dirty="0" sz="48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indent="0" marL="0">
              <a:buNone/>
            </a:pPr>
            <a:r>
              <a:rPr b="1"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json.dump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b="1"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python_object,file_object,indent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algn="just" indent="0" marL="0">
              <a:buNone/>
            </a:pP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creates a JSON file from Python objects.</a:t>
            </a:r>
            <a:endParaRPr b="1"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b="1"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2986088"/>
            <a:ext cx="3714750" cy="1523999"/>
          </a:xfrm>
          <a:prstGeom prst="rect"/>
          <a:noFill/>
          <a:ln>
            <a:noFill/>
          </a:ln>
          <a:effectLst/>
        </p:spPr>
      </p:pic>
      <p:pic>
        <p:nvPicPr>
          <p:cNvPr id="209715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419600" y="2514600"/>
            <a:ext cx="4419599" cy="4191000"/>
          </a:xfrm>
          <a:prstGeom prst="rect"/>
          <a:noFill/>
          <a:ln>
            <a:noFill/>
          </a:ln>
          <a:effectLst/>
        </p:spPr>
      </p:pic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2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800" lang="en-US">
                <a:effectLst/>
                <a:latin typeface="Times New Roman" pitchFamily="18" charset="0"/>
                <a:cs typeface="Times New Roman" pitchFamily="18" charset="0"/>
              </a:rPr>
              <a:t>JSON to Python (Decoding</a:t>
            </a:r>
            <a:r>
              <a:rPr b="1" dirty="0" sz="4800" lang="en-US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dirty="0" sz="48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string decoding is done with the help of inbuilt method </a:t>
            </a: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loads()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&amp; </a:t>
            </a: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load() 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JSON library in Python. </a:t>
            </a:r>
            <a:endParaRPr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endParaRPr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6" name="Table 5"/>
          <p:cNvGraphicFramePr>
            <a:graphicFrameLocks noGrp="1"/>
          </p:cNvGraphicFramePr>
          <p:nvPr/>
        </p:nvGraphicFramePr>
        <p:xfrm>
          <a:off x="1905000" y="2514600"/>
          <a:ext cx="5676900" cy="3840480"/>
        </p:xfrm>
        <a:graphic>
          <a:graphicData uri="http://schemas.openxmlformats.org/drawingml/2006/table">
            <a:tbl>
              <a:tblPr/>
              <a:tblGrid>
                <a:gridCol w="2838450"/>
                <a:gridCol w="2838450"/>
              </a:tblGrid>
              <a:tr h="418253">
                <a:tc>
                  <a:txBody>
                    <a:bodyPr/>
                    <a:p>
                      <a:pPr algn="l" fontAlgn="t"/>
                      <a:r>
                        <a:rPr b="1" dirty="0" lang="en-US">
                          <a:effectLst/>
                        </a:rPr>
                        <a:t>JSON</a:t>
                      </a:r>
                      <a:endParaRPr dirty="0"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b="1" lang="en-US">
                          <a:effectLst/>
                        </a:rPr>
                        <a:t>Python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unicode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number – </a:t>
                      </a:r>
                      <a:r>
                        <a:rPr dirty="0" lang="en-US" err="1">
                          <a:effectLst/>
                        </a:rPr>
                        <a:t>int</a:t>
                      </a:r>
                      <a:endParaRPr dirty="0"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number - </a:t>
                      </a:r>
                      <a:r>
                        <a:rPr dirty="0" lang="en-US" err="1">
                          <a:effectLst/>
                        </a:rPr>
                        <a:t>int</a:t>
                      </a:r>
                      <a:r>
                        <a:rPr dirty="0" lang="en-US">
                          <a:effectLst/>
                        </a:rPr>
                        <a:t>, long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number – real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253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04863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3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800" lang="en-US">
                <a:effectLst/>
                <a:latin typeface="Times New Roman" pitchFamily="18" charset="0"/>
                <a:cs typeface="Times New Roman" pitchFamily="18" charset="0"/>
              </a:rPr>
              <a:t>JSON to Python (Decoding</a:t>
            </a:r>
            <a:r>
              <a:rPr b="1" dirty="0" sz="4800" lang="en-US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dirty="0" sz="48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indent="0" marL="0">
              <a:buNone/>
            </a:pPr>
            <a:r>
              <a:rPr b="1"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json.loads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algn="just" indent="0" marL="0">
              <a:buNone/>
            </a:pP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string object to python object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9715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91496" y="2760562"/>
            <a:ext cx="6748463" cy="2290762"/>
          </a:xfrm>
          <a:prstGeom prst="rect"/>
          <a:noFill/>
          <a:ln>
            <a:noFill/>
          </a:ln>
          <a:effectLst/>
        </p:spPr>
      </p:pic>
      <p:pic>
        <p:nvPicPr>
          <p:cNvPr id="2097159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96412" y="5181600"/>
            <a:ext cx="5334000" cy="992288"/>
          </a:xfrm>
          <a:prstGeom prst="rect"/>
          <a:noFill/>
          <a:ln>
            <a:noFill/>
          </a:ln>
          <a:effectLst/>
        </p:spPr>
      </p:pic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800" lang="en-US">
                <a:effectLst/>
                <a:latin typeface="Times New Roman" pitchFamily="18" charset="0"/>
                <a:cs typeface="Times New Roman" pitchFamily="18" charset="0"/>
              </a:rPr>
              <a:t>JSON to Python (Decoding</a:t>
            </a:r>
            <a:r>
              <a:rPr b="1" dirty="0" sz="4800" lang="en-US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dirty="0" sz="48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indent="0" marL="0">
              <a:buNone/>
            </a:pPr>
            <a:r>
              <a:rPr b="1" dirty="0" lang="en-US" err="1" smtClean="0">
                <a:solidFill>
                  <a:schemeClr val="tx1"/>
                </a:solidFill>
              </a:rPr>
              <a:t>json.load</a:t>
            </a:r>
            <a:r>
              <a:rPr b="1" dirty="0" lang="en-US" smtClean="0">
                <a:solidFill>
                  <a:schemeClr val="tx1"/>
                </a:solidFill>
              </a:rPr>
              <a:t>(</a:t>
            </a:r>
            <a:r>
              <a:rPr b="1" dirty="0" lang="en-US" err="1" smtClean="0">
                <a:solidFill>
                  <a:schemeClr val="tx1"/>
                </a:solidFill>
              </a:rPr>
              <a:t>file_object</a:t>
            </a:r>
            <a:r>
              <a:rPr b="1" dirty="0" lang="en-US" smtClean="0">
                <a:solidFill>
                  <a:schemeClr val="tx1"/>
                </a:solidFill>
              </a:rPr>
              <a:t>):</a:t>
            </a:r>
          </a:p>
          <a:p>
            <a:pPr algn="just"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Decoding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file is File Input /Output (I/O) related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operation. Takes a </a:t>
            </a:r>
            <a:r>
              <a:rPr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 as a input and give python object as output. </a:t>
            </a:r>
          </a:p>
          <a:p>
            <a:pPr algn="just"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0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43000" y="3657600"/>
            <a:ext cx="6837218" cy="1981200"/>
          </a:xfrm>
          <a:prstGeom prst="rect"/>
          <a:noFill/>
          <a:ln>
            <a:noFill/>
          </a:ln>
          <a:effectLst/>
        </p:spPr>
      </p:pic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61" name="Picture 16" descr="Image result for thank you 1080p wallpapers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16414" y="1798637"/>
            <a:ext cx="7311171" cy="4525963"/>
          </a:xfrm>
          <a:prstGeom prst="rect"/>
          <a:noFill/>
        </p:spPr>
      </p:pic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Web API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pPr algn="just"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API (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indent="0" marL="0">
              <a:buNone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software intermediary that allows two applications to talk to each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other.</a:t>
            </a:r>
          </a:p>
          <a:p>
            <a:pPr algn="just" indent="0" marL="0">
              <a:buNone/>
            </a:pPr>
            <a:endParaRPr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API:</a:t>
            </a:r>
          </a:p>
          <a:p>
            <a:pPr algn="just"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used in the context of web development, an API is typically defined as a set of specifications, such as Hypertext Transfer Protocol (HTTP) request messages, along with a definition of the structure of response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messages.</a:t>
            </a:r>
          </a:p>
          <a:p>
            <a:pPr algn="just" indent="0" marL="0">
              <a:buNone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esponses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in Extensible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Markup Language (XML) or JavaScript Object Notation (JSON) format.</a:t>
            </a:r>
            <a:endParaRPr b="1"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JSON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pPr algn="just"/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 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cript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bject </a:t>
            </a: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otation.</a:t>
            </a:r>
          </a:p>
          <a:p>
            <a:pPr algn="just"/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is a syntax for storing and exchanging data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is text, written with JavaScript object notation.</a:t>
            </a:r>
            <a:endParaRPr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indent="0" marL="0">
              <a:buNone/>
            </a:pPr>
            <a:r>
              <a:rPr b="1" dirty="0" sz="3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Exchanging </a:t>
            </a:r>
            <a:r>
              <a:rPr b="1" dirty="0" sz="3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</a:p>
          <a:p>
            <a:pPr algn="just"/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exchanging data between a browser and a server, the data can only be text.</a:t>
            </a:r>
          </a:p>
          <a:p>
            <a:pPr algn="just"/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is text, and we can convert any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into JSON, and send JSON to the server.</a:t>
            </a:r>
            <a:endParaRPr altLang="en-US" lang="zh-CN"/>
          </a:p>
          <a:p>
            <a:pPr algn="just"/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also convert any JSON received from the server into objects.</a:t>
            </a:r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JSON continued…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p>
            <a:pPr indent="0" marL="0">
              <a:buNone/>
            </a:pPr>
            <a:r>
              <a:rPr b="1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Sending </a:t>
            </a:r>
            <a:r>
              <a:rPr b="1"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</a:p>
          <a:p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have data stored in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object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you can convert the object into JSON, and send it to a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server.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Serialization: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converting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JSON format.</a:t>
            </a:r>
            <a:endParaRPr b="1"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r>
              <a:rPr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marL="0">
              <a:buNone/>
            </a:pP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myObj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{name: "John", age: 31, city: "New York"};</a:t>
            </a:r>
            <a:b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myJSON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 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myObj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b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window.location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 "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demo_json.php?x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 + 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myJSON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from New York is 31</a:t>
            </a:r>
            <a:endParaRPr b="1"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JSON continued…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p>
            <a:pPr indent="0" marL="0">
              <a:buNone/>
            </a:pP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Receiving </a:t>
            </a: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b="1"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receive data in JSON format, you can convert it into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object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De-Serialization</a:t>
            </a: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converting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to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marL="0">
              <a:buNone/>
            </a:pPr>
            <a:r>
              <a:rPr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marL="0">
              <a:buNone/>
            </a:pP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myJSON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 '{"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name":"John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", "age":31, "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city":"New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York"}';</a:t>
            </a:r>
            <a:b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myObj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 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myJSON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b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 myObj.name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0" marL="0">
              <a:buNone/>
            </a:pP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</a:t>
            </a:r>
            <a:endParaRPr b="1"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itchFamily="18" charset="0"/>
                <a:cs typeface="Times New Roman" pitchFamily="18" charset="0"/>
              </a:rPr>
              <a:t>HTTP GET request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this we get the output in JSON format.</a:t>
            </a:r>
          </a:p>
          <a:p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Response object’s text attribute contains the content of the GET query. </a:t>
            </a:r>
            <a:endParaRPr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web APIs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return a JSON string that must be loaded into a Python object</a:t>
            </a:r>
            <a:endParaRPr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5342" y="3810000"/>
            <a:ext cx="6477000" cy="2124170"/>
          </a:xfrm>
          <a:prstGeom prst="rect"/>
        </p:spPr>
      </p:pic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effectLst/>
                <a:latin typeface="Times New Roman" pitchFamily="18" charset="0"/>
                <a:cs typeface="Times New Roman" pitchFamily="18" charset="0"/>
              </a:rPr>
              <a:t>JSON Library in </a:t>
            </a:r>
            <a:r>
              <a:rPr b="1" dirty="0" lang="en-US" smtClean="0">
                <a:effectLst/>
                <a:latin typeface="Times New Roman" pitchFamily="18" charset="0"/>
                <a:cs typeface="Times New Roman" pitchFamily="18" charset="0"/>
              </a:rPr>
              <a:t>Python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 smtClean="0"/>
              <a:t>			</a:t>
            </a:r>
            <a:r>
              <a:rPr dirty="0" sz="4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dirty="0" sz="400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endParaRPr dirty="0" sz="4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dirty="0" sz="4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1042987" y="2796381"/>
          <a:ext cx="7058026" cy="2133600"/>
        </p:xfrm>
        <a:graphic>
          <a:graphicData uri="http://schemas.openxmlformats.org/drawingml/2006/table">
            <a:tbl>
              <a:tblPr/>
              <a:tblGrid>
                <a:gridCol w="3529013"/>
                <a:gridCol w="3529013"/>
              </a:tblGrid>
              <a:tr h="0">
                <a:tc>
                  <a:txBody>
                    <a:bodyPr/>
                    <a:p>
                      <a:pPr algn="l" fontAlgn="t"/>
                      <a:r>
                        <a:rPr b="1" dirty="0" lang="en-US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50A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b="1" lang="en-US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50A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7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dirty="0" lang="en-US" err="1" smtClean="0">
                          <a:solidFill>
                            <a:schemeClr val="tx1"/>
                          </a:solidFill>
                          <a:effectLst/>
                        </a:rPr>
                        <a:t>json.dumps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544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 smtClean="0">
                          <a:solidFill>
                            <a:schemeClr val="tx1"/>
                          </a:solidFill>
                          <a:effectLst/>
                        </a:rPr>
                        <a:t>Encoding </a:t>
                      </a:r>
                      <a:r>
                        <a:rPr dirty="0" lang="en-US" smtClean="0">
                          <a:solidFill>
                            <a:schemeClr val="tx1"/>
                          </a:solidFill>
                          <a:effectLst/>
                        </a:rPr>
                        <a:t>objects </a:t>
                      </a:r>
                      <a:r>
                        <a:rPr dirty="0" lang="en-US" smtClean="0">
                          <a:solidFill>
                            <a:schemeClr val="tx1"/>
                          </a:solidFill>
                          <a:effectLst/>
                        </a:rPr>
                        <a:t>to 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JSON objects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6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7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dirty="0" lang="en-US" err="1" smtClean="0">
                          <a:solidFill>
                            <a:schemeClr val="tx1"/>
                          </a:solidFill>
                          <a:effectLst/>
                        </a:rPr>
                        <a:t>json.dump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07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encoded string </a:t>
                      </a:r>
                      <a:r>
                        <a:rPr dirty="0" lang="en-US" smtClean="0">
                          <a:solidFill>
                            <a:schemeClr val="tx1"/>
                          </a:solidFill>
                          <a:effectLst/>
                        </a:rPr>
                        <a:t>is stored 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file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7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1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dirty="0" lang="en-US" err="1" smtClean="0">
                          <a:solidFill>
                            <a:schemeClr val="tx1"/>
                          </a:solidFill>
                          <a:effectLst/>
                        </a:rPr>
                        <a:t>json.loads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F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2F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Decode the JSON 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02F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1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dirty="0" lang="en-US" err="1" smtClean="0">
                          <a:solidFill>
                            <a:schemeClr val="tx1"/>
                          </a:solidFill>
                          <a:effectLst/>
                        </a:rPr>
                        <a:t>json.load</a:t>
                      </a:r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4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F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solidFill>
                            <a:schemeClr val="tx1"/>
                          </a:solidFill>
                          <a:effectLst/>
                        </a:rPr>
                        <a:t>Decode while JSON file read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4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5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800" lang="en-US">
                <a:effectLst/>
                <a:latin typeface="Times New Roman" pitchFamily="18" charset="0"/>
                <a:cs typeface="Times New Roman" pitchFamily="18" charset="0"/>
              </a:rPr>
              <a:t>Python to JSON (Encoding</a:t>
            </a:r>
            <a:r>
              <a:rPr b="1" dirty="0" sz="4800" lang="en-US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dirty="0" sz="48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8</a:t>
            </a:fld>
            <a:endParaRPr lang="en-US"/>
          </a:p>
        </p:txBody>
      </p:sp>
      <p:sp>
        <p:nvSpPr>
          <p:cNvPr id="1048621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string decoding is done with the help of inbuilt method 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dumps</a:t>
            </a: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&amp; 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dump()</a:t>
            </a: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JSON library in Python. </a:t>
            </a:r>
          </a:p>
          <a:p>
            <a:pPr indent="0" marL="0">
              <a:buNone/>
            </a:pPr>
            <a:endParaRPr dirty="0" lang="en-US"/>
          </a:p>
        </p:txBody>
      </p:sp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990600" y="2590800"/>
          <a:ext cx="7058026" cy="3840480"/>
        </p:xfrm>
        <a:graphic>
          <a:graphicData uri="http://schemas.openxmlformats.org/drawingml/2006/table">
            <a:tbl>
              <a:tblPr/>
              <a:tblGrid>
                <a:gridCol w="3529013"/>
                <a:gridCol w="3529013"/>
              </a:tblGrid>
              <a:tr h="0">
                <a:tc>
                  <a:txBody>
                    <a:bodyPr/>
                    <a:p>
                      <a:pPr algn="l" fontAlgn="t"/>
                      <a:r>
                        <a:rPr b="1" lang="en-US">
                          <a:effectLst/>
                        </a:rPr>
                        <a:t>Python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A6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2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b="1" lang="en-US">
                          <a:effectLst/>
                        </a:rPr>
                        <a:t>JSON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0B2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2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0D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4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DE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9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6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6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unicode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6C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F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A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number - int, long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9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number – int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D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6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number – real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9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F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0D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94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94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E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0F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78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dirty="0" lang="en-US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6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3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800" lang="en-US">
                <a:effectLst/>
                <a:latin typeface="Times New Roman" pitchFamily="18" charset="0"/>
                <a:cs typeface="Times New Roman" pitchFamily="18" charset="0"/>
              </a:rPr>
              <a:t>Python to JSON (Encoding</a:t>
            </a:r>
            <a:r>
              <a:rPr b="1" dirty="0" sz="4800" lang="en-US" smtClean="0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dirty="0" sz="48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indent="0" marL="0">
              <a:buNone/>
            </a:pPr>
            <a:r>
              <a:rPr b="1"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json.dumps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b="1" dirty="0"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python_object,indent,sort_keys</a:t>
            </a:r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algn="just" indent="0" marL="0">
              <a:buNone/>
            </a:pPr>
            <a:endParaRPr b="1"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29200" y="2513470"/>
            <a:ext cx="3352800" cy="3629532"/>
          </a:xfrm>
          <a:prstGeom prst="rect"/>
        </p:spPr>
      </p:pic>
      <p:sp>
        <p:nvSpPr>
          <p:cNvPr id="10486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M. Raghavendra Rao(CSE 4D)</a:t>
            </a:r>
            <a:endParaRPr lang="en-US"/>
          </a:p>
        </p:txBody>
      </p:sp>
      <p:sp>
        <p:nvSpPr>
          <p:cNvPr id="10486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C67ABD-D2A8-427E-B92D-84B1514AA7C3}" type="slidenum">
              <a:rPr lang="en-US" smtClean="0"/>
              <a:t>9</a:t>
            </a:fld>
            <a:endParaRPr lang="en-US"/>
          </a:p>
        </p:txBody>
      </p:sp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76864" y="2513470"/>
            <a:ext cx="4029075" cy="365873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lastClr="000000" val="windowText"/>
      </a:dk1>
      <a:lt1>
        <a:sysClr lastClr="FFFFFF" val="window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Interacting with HTML and Web APIs</dc:title>
  <dc:creator>m srinivas</dc:creator>
  <cp:lastModifiedBy>m srinivas</cp:lastModifiedBy>
  <dcterms:created xsi:type="dcterms:W3CDTF">2019-09-12T01:28:27Z</dcterms:created>
  <dcterms:modified xsi:type="dcterms:W3CDTF">2019-09-13T08:55:53Z</dcterms:modified>
</cp:coreProperties>
</file>