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868362"/>
            <a:ext cx="9144000" cy="165576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Times New Roman"/>
              <a:buNone/>
            </a:pPr>
            <a:r>
              <a:rPr lang="en-GB">
                <a:latin typeface="Times New Roman"/>
                <a:ea typeface="Times New Roman"/>
                <a:cs typeface="Times New Roman"/>
                <a:sym typeface="Times New Roman"/>
              </a:rPr>
              <a:t>UNIT V</a:t>
            </a:r>
            <a:endParaRPr/>
          </a:p>
        </p:txBody>
      </p:sp>
      <p:sp>
        <p:nvSpPr>
          <p:cNvPr id="85" name="Google Shape;85;p13"/>
          <p:cNvSpPr txBox="1"/>
          <p:nvPr>
            <p:ph idx="1" type="subTitle"/>
          </p:nvPr>
        </p:nvSpPr>
        <p:spPr>
          <a:xfrm>
            <a:off x="1524000" y="3005690"/>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None/>
            </a:pPr>
            <a:r>
              <a:rPr lang="en-GB" sz="3600">
                <a:latin typeface="Times New Roman"/>
                <a:ea typeface="Times New Roman"/>
                <a:cs typeface="Times New Roman"/>
                <a:sym typeface="Times New Roman"/>
              </a:rPr>
              <a:t>Data and Time Data Types and Tools, Time Series Basics, Time Zone Handling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Font typeface="Times New Roman"/>
              <a:buNone/>
            </a:pPr>
            <a:r>
              <a:rPr lang="en-GB" sz="2800">
                <a:latin typeface="Times New Roman"/>
                <a:ea typeface="Times New Roman"/>
                <a:cs typeface="Times New Roman"/>
                <a:sym typeface="Times New Roman"/>
              </a:rPr>
              <a:t>See Table 10-2 for a complete list of the format codes. These same format codes can be used to convert strings to dates using datetime.strptime:</a:t>
            </a:r>
            <a:endParaRPr/>
          </a:p>
        </p:txBody>
      </p:sp>
      <p:pic>
        <p:nvPicPr>
          <p:cNvPr id="137" name="Google Shape;137;p22"/>
          <p:cNvPicPr preferRelativeResize="0"/>
          <p:nvPr>
            <p:ph idx="1" type="body"/>
          </p:nvPr>
        </p:nvPicPr>
        <p:blipFill rotWithShape="1">
          <a:blip r:embed="rId3">
            <a:alphaModFix/>
          </a:blip>
          <a:srcRect b="0" l="0" r="0" t="0"/>
          <a:stretch/>
        </p:blipFill>
        <p:spPr>
          <a:xfrm>
            <a:off x="1370221" y="1908313"/>
            <a:ext cx="9271275" cy="4391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3"/>
          <p:cNvPicPr preferRelativeResize="0"/>
          <p:nvPr>
            <p:ph idx="1" type="body"/>
          </p:nvPr>
        </p:nvPicPr>
        <p:blipFill rotWithShape="1">
          <a:blip r:embed="rId3">
            <a:alphaModFix/>
          </a:blip>
          <a:srcRect b="0" l="0" r="0" t="0"/>
          <a:stretch/>
        </p:blipFill>
        <p:spPr>
          <a:xfrm>
            <a:off x="1391478" y="636104"/>
            <a:ext cx="10402957" cy="50358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4"/>
          <p:cNvPicPr preferRelativeResize="0"/>
          <p:nvPr>
            <p:ph idx="1" type="body"/>
          </p:nvPr>
        </p:nvPicPr>
        <p:blipFill rotWithShape="1">
          <a:blip r:embed="rId3">
            <a:alphaModFix/>
          </a:blip>
          <a:srcRect b="0" l="0" r="0" t="0"/>
          <a:stretch/>
        </p:blipFill>
        <p:spPr>
          <a:xfrm>
            <a:off x="1391477" y="1080087"/>
            <a:ext cx="9806609" cy="5010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Time Series Basics</a:t>
            </a:r>
            <a:endParaRPr/>
          </a:p>
        </p:txBody>
      </p:sp>
      <p:sp>
        <p:nvSpPr>
          <p:cNvPr id="153" name="Google Shape;153;p25"/>
          <p:cNvSpPr txBox="1"/>
          <p:nvPr>
            <p:ph idx="1" type="body"/>
          </p:nvPr>
        </p:nvSpPr>
        <p:spPr>
          <a:xfrm>
            <a:off x="838200" y="1547329"/>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0"/>
              </a:spcBef>
              <a:spcAft>
                <a:spcPts val="0"/>
              </a:spcAft>
              <a:buClr>
                <a:schemeClr val="dk1"/>
              </a:buClr>
              <a:buSzPts val="1657"/>
              <a:buNone/>
            </a:pPr>
            <a:r>
              <a:rPr lang="en-GB" sz="1657">
                <a:latin typeface="Times New Roman"/>
                <a:ea typeface="Times New Roman"/>
                <a:cs typeface="Times New Roman"/>
                <a:sym typeface="Times New Roman"/>
              </a:rPr>
              <a:t>The most basic kind of time series object in pandas is a Series indexed by timestamps, which is often represented external to pandas as Python strings or datetime objects:</a:t>
            </a:r>
            <a:endParaRPr/>
          </a:p>
          <a:p>
            <a:pPr indent="-123380" lvl="0" marL="228600" rtl="0" algn="just">
              <a:lnSpc>
                <a:spcPct val="70000"/>
              </a:lnSpc>
              <a:spcBef>
                <a:spcPts val="1000"/>
              </a:spcBef>
              <a:spcAft>
                <a:spcPts val="0"/>
              </a:spcAft>
              <a:buClr>
                <a:schemeClr val="dk1"/>
              </a:buClr>
              <a:buSzPts val="1657"/>
              <a:buNone/>
            </a:pPr>
            <a:r>
              <a:t/>
            </a:r>
            <a:endParaRPr sz="1657">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In [346]: from datetime import datetime</a:t>
            </a:r>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In [347]: dates = [datetime(2011, 1, 2), datetime(2011, 1, 5), datetime(2011, 1, 7),</a:t>
            </a:r>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             .....: datetime(2011, 1, 8), datetime(2011, 1, 10), datetime(2011, 1, 12)]</a:t>
            </a:r>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In [348]: ts = Series(np.random.randn(6), index=dates)</a:t>
            </a:r>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In [349]: ts</a:t>
            </a:r>
            <a:endParaRPr sz="1625">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Out[349]:</a:t>
            </a:r>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2011-01-02 0.690002</a:t>
            </a:r>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2011-01-05 1.001543</a:t>
            </a:r>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2011-01-07 -0.503087</a:t>
            </a:r>
            <a:endParaRPr/>
          </a:p>
          <a:p>
            <a:pPr indent="0" lvl="0" marL="0" rtl="0" algn="l">
              <a:lnSpc>
                <a:spcPct val="70000"/>
              </a:lnSpc>
              <a:spcBef>
                <a:spcPts val="1000"/>
              </a:spcBef>
              <a:spcAft>
                <a:spcPts val="0"/>
              </a:spcAft>
              <a:buClr>
                <a:schemeClr val="dk1"/>
              </a:buClr>
              <a:buSzPts val="1625"/>
              <a:buNone/>
            </a:pPr>
            <a:r>
              <a:rPr lang="en-GB" sz="1625">
                <a:latin typeface="Times New Roman"/>
                <a:ea typeface="Times New Roman"/>
                <a:cs typeface="Times New Roman"/>
                <a:sym typeface="Times New Roman"/>
              </a:rPr>
              <a:t>2011-01-08 -0.622274 </a:t>
            </a:r>
            <a:endParaRPr/>
          </a:p>
          <a:p>
            <a:pPr indent="0" lvl="0" marL="0" rtl="0" algn="l">
              <a:lnSpc>
                <a:spcPct val="70000"/>
              </a:lnSpc>
              <a:spcBef>
                <a:spcPts val="1000"/>
              </a:spcBef>
              <a:spcAft>
                <a:spcPts val="0"/>
              </a:spcAft>
              <a:buClr>
                <a:schemeClr val="dk1"/>
              </a:buClr>
              <a:buSzPts val="1592"/>
              <a:buNone/>
            </a:pPr>
            <a:r>
              <a:rPr lang="en-GB" sz="1592">
                <a:latin typeface="Times New Roman"/>
                <a:ea typeface="Times New Roman"/>
                <a:cs typeface="Times New Roman"/>
                <a:sym typeface="Times New Roman"/>
              </a:rPr>
              <a:t>2011-01-10 -0.921169</a:t>
            </a:r>
            <a:endParaRPr/>
          </a:p>
          <a:p>
            <a:pPr indent="0" lvl="0" marL="0" rtl="0" algn="l">
              <a:lnSpc>
                <a:spcPct val="70000"/>
              </a:lnSpc>
              <a:spcBef>
                <a:spcPts val="1000"/>
              </a:spcBef>
              <a:spcAft>
                <a:spcPts val="0"/>
              </a:spcAft>
              <a:buClr>
                <a:schemeClr val="dk1"/>
              </a:buClr>
              <a:buSzPts val="1592"/>
              <a:buNone/>
            </a:pPr>
            <a:r>
              <a:rPr lang="en-GB" sz="1592">
                <a:latin typeface="Times New Roman"/>
                <a:ea typeface="Times New Roman"/>
                <a:cs typeface="Times New Roman"/>
                <a:sym typeface="Times New Roman"/>
              </a:rPr>
              <a:t>2011-01-12 -0.726213</a:t>
            </a:r>
            <a:endParaRPr/>
          </a:p>
          <a:p>
            <a:pPr indent="0" lvl="0" marL="0" rtl="0" algn="l">
              <a:lnSpc>
                <a:spcPct val="70000"/>
              </a:lnSpc>
              <a:spcBef>
                <a:spcPts val="1000"/>
              </a:spcBef>
              <a:spcAft>
                <a:spcPts val="0"/>
              </a:spcAft>
              <a:buClr>
                <a:schemeClr val="dk1"/>
              </a:buClr>
              <a:buSzPts val="1625"/>
              <a:buNone/>
            </a:pPr>
            <a:r>
              <a:t/>
            </a:r>
            <a:endParaRPr sz="1625">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838200" y="365126"/>
            <a:ext cx="10515600" cy="9070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GB" sz="4000">
                <a:latin typeface="Times New Roman"/>
                <a:ea typeface="Times New Roman"/>
                <a:cs typeface="Times New Roman"/>
                <a:sym typeface="Times New Roman"/>
              </a:rPr>
              <a:t>Time Zone Handling</a:t>
            </a:r>
            <a:endParaRPr/>
          </a:p>
        </p:txBody>
      </p:sp>
      <p:sp>
        <p:nvSpPr>
          <p:cNvPr id="159" name="Google Shape;159;p26"/>
          <p:cNvSpPr txBox="1"/>
          <p:nvPr>
            <p:ph idx="1" type="body"/>
          </p:nvPr>
        </p:nvSpPr>
        <p:spPr>
          <a:xfrm>
            <a:off x="692425" y="1253330"/>
            <a:ext cx="10823713" cy="523954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en-GB" sz="2000">
                <a:latin typeface="Times New Roman"/>
                <a:ea typeface="Times New Roman"/>
                <a:cs typeface="Times New Roman"/>
                <a:sym typeface="Times New Roman"/>
              </a:rPr>
              <a:t>Working with time zones is generally considered one of the most unpleasant parts of time series manipulation. In particular, daylight savings time (DST) transitions are a common source of complication. As such, many time series users choose to work with time series in </a:t>
            </a:r>
            <a:r>
              <a:rPr i="1" lang="en-GB" sz="2000">
                <a:latin typeface="Times New Roman"/>
                <a:ea typeface="Times New Roman"/>
                <a:cs typeface="Times New Roman"/>
                <a:sym typeface="Times New Roman"/>
              </a:rPr>
              <a:t>coordinated universal time </a:t>
            </a:r>
            <a:r>
              <a:rPr lang="en-GB" sz="2000">
                <a:latin typeface="Times New Roman"/>
                <a:ea typeface="Times New Roman"/>
                <a:cs typeface="Times New Roman"/>
                <a:sym typeface="Times New Roman"/>
              </a:rPr>
              <a:t>or </a:t>
            </a:r>
            <a:r>
              <a:rPr i="1" lang="en-GB" sz="2000">
                <a:latin typeface="Times New Roman"/>
                <a:ea typeface="Times New Roman"/>
                <a:cs typeface="Times New Roman"/>
                <a:sym typeface="Times New Roman"/>
              </a:rPr>
              <a:t>UTC</a:t>
            </a:r>
            <a:r>
              <a:rPr lang="en-GB" sz="2000">
                <a:latin typeface="Times New Roman"/>
                <a:ea typeface="Times New Roman"/>
                <a:cs typeface="Times New Roman"/>
                <a:sym typeface="Times New Roman"/>
              </a:rPr>
              <a:t>, which is the successor to Greenwich Mean Time and is the current international standard. Time zones are expressed as offsets from UTC; for example, New York is four hours behind UTC during daylight savings time and 5 hours the rest of the year.</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GB" sz="2000">
                <a:latin typeface="Times New Roman"/>
                <a:ea typeface="Times New Roman"/>
                <a:cs typeface="Times New Roman"/>
                <a:sym typeface="Times New Roman"/>
              </a:rPr>
              <a:t>In Python, time zone information comes from the 3rd party pytz library, which exposes the </a:t>
            </a:r>
            <a:r>
              <a:rPr i="1" lang="en-GB" sz="2000">
                <a:latin typeface="Times New Roman"/>
                <a:ea typeface="Times New Roman"/>
                <a:cs typeface="Times New Roman"/>
                <a:sym typeface="Times New Roman"/>
              </a:rPr>
              <a:t>Olson database</a:t>
            </a:r>
            <a:r>
              <a:rPr lang="en-GB" sz="2000">
                <a:latin typeface="Times New Roman"/>
                <a:ea typeface="Times New Roman"/>
                <a:cs typeface="Times New Roman"/>
                <a:sym typeface="Times New Roman"/>
              </a:rPr>
              <a:t>, a compilation of world time zone information. This is especially important for historical data because the DST transition dates (and even UTC offsets) have been changed numerous times depending on the whims of local governments. In the United States, the DST transition times have been changed many times since 1900!</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GB" sz="2000">
                <a:latin typeface="Times New Roman"/>
                <a:ea typeface="Times New Roman"/>
                <a:cs typeface="Times New Roman"/>
                <a:sym typeface="Times New Roman"/>
              </a:rPr>
              <a:t>For detailed information about pytz library, you’ll need to look at that library’s documentation. As far as this book is concerned, pandas wraps pytz’s functionality so you can ignore its API outside of the time zone names. Time zone names can be found interactively and in the docs: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838200" y="858216"/>
            <a:ext cx="10515600" cy="481371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590"/>
              <a:buNone/>
            </a:pPr>
            <a:r>
              <a:rPr lang="en-GB" sz="2590">
                <a:latin typeface="Times New Roman"/>
                <a:ea typeface="Times New Roman"/>
                <a:cs typeface="Times New Roman"/>
                <a:sym typeface="Times New Roman"/>
              </a:rPr>
              <a:t>In [418]: import pytz</a:t>
            </a:r>
            <a:endParaRPr sz="259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590"/>
              <a:buNone/>
            </a:pPr>
            <a:r>
              <a:rPr lang="en-GB" sz="2590">
                <a:latin typeface="Times New Roman"/>
                <a:ea typeface="Times New Roman"/>
                <a:cs typeface="Times New Roman"/>
                <a:sym typeface="Times New Roman"/>
              </a:rPr>
              <a:t>In [419]: pytz.common_timezones[-5:]</a:t>
            </a:r>
            <a:endParaRPr/>
          </a:p>
          <a:p>
            <a:pPr indent="0" lvl="0" marL="0" rtl="0" algn="l">
              <a:lnSpc>
                <a:spcPct val="90000"/>
              </a:lnSpc>
              <a:spcBef>
                <a:spcPts val="1000"/>
              </a:spcBef>
              <a:spcAft>
                <a:spcPts val="0"/>
              </a:spcAft>
              <a:buClr>
                <a:schemeClr val="dk1"/>
              </a:buClr>
              <a:buSzPts val="2590"/>
              <a:buNone/>
            </a:pPr>
            <a:r>
              <a:rPr lang="en-GB" sz="2590">
                <a:latin typeface="Times New Roman"/>
                <a:ea typeface="Times New Roman"/>
                <a:cs typeface="Times New Roman"/>
                <a:sym typeface="Times New Roman"/>
              </a:rPr>
              <a:t>Out[419]: ['US/Eastern', 'US/Hawaii', 'US/Mountain', 'US/Pacific', 'UTC']</a:t>
            </a:r>
            <a:endParaRPr/>
          </a:p>
          <a:p>
            <a:pPr indent="0" lvl="0" marL="0" rtl="0" algn="l">
              <a:lnSpc>
                <a:spcPct val="90000"/>
              </a:lnSpc>
              <a:spcBef>
                <a:spcPts val="1000"/>
              </a:spcBef>
              <a:spcAft>
                <a:spcPts val="0"/>
              </a:spcAft>
              <a:buClr>
                <a:schemeClr val="dk1"/>
              </a:buClr>
              <a:buSzPts val="2590"/>
              <a:buNone/>
            </a:pPr>
            <a:r>
              <a:rPr lang="en-GB" sz="2590">
                <a:latin typeface="Times New Roman"/>
                <a:ea typeface="Times New Roman"/>
                <a:cs typeface="Times New Roman"/>
                <a:sym typeface="Times New Roman"/>
              </a:rPr>
              <a:t>To get a time zone object from pytz, use pytz.timezone:</a:t>
            </a:r>
            <a:endParaRPr/>
          </a:p>
          <a:p>
            <a:pPr indent="0" lvl="0" marL="0" rtl="0" algn="l">
              <a:lnSpc>
                <a:spcPct val="90000"/>
              </a:lnSpc>
              <a:spcBef>
                <a:spcPts val="1000"/>
              </a:spcBef>
              <a:spcAft>
                <a:spcPts val="0"/>
              </a:spcAft>
              <a:buClr>
                <a:schemeClr val="dk1"/>
              </a:buClr>
              <a:buSzPts val="2590"/>
              <a:buNone/>
            </a:pPr>
            <a:r>
              <a:rPr lang="en-GB" sz="2590">
                <a:latin typeface="Times New Roman"/>
                <a:ea typeface="Times New Roman"/>
                <a:cs typeface="Times New Roman"/>
                <a:sym typeface="Times New Roman"/>
              </a:rPr>
              <a:t>In [420]: tz = pytz.timezone('US/Eastern')</a:t>
            </a:r>
            <a:endParaRPr/>
          </a:p>
          <a:p>
            <a:pPr indent="0" lvl="0" marL="0" rtl="0" algn="l">
              <a:lnSpc>
                <a:spcPct val="90000"/>
              </a:lnSpc>
              <a:spcBef>
                <a:spcPts val="1000"/>
              </a:spcBef>
              <a:spcAft>
                <a:spcPts val="0"/>
              </a:spcAft>
              <a:buClr>
                <a:schemeClr val="dk1"/>
              </a:buClr>
              <a:buSzPts val="2590"/>
              <a:buNone/>
            </a:pPr>
            <a:r>
              <a:rPr lang="en-GB" sz="2590">
                <a:latin typeface="Times New Roman"/>
                <a:ea typeface="Times New Roman"/>
                <a:cs typeface="Times New Roman"/>
                <a:sym typeface="Times New Roman"/>
              </a:rPr>
              <a:t>In [421]: tz</a:t>
            </a:r>
            <a:endParaRPr sz="259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590"/>
              <a:buNone/>
            </a:pPr>
            <a:r>
              <a:rPr lang="en-GB" sz="2590">
                <a:latin typeface="Times New Roman"/>
                <a:ea typeface="Times New Roman"/>
                <a:cs typeface="Times New Roman"/>
                <a:sym typeface="Times New Roman"/>
              </a:rPr>
              <a:t>Out[421]: &lt;DstTzInfo 'US/Eastern' EST-1 day, 19:00:00 STD&gt;</a:t>
            </a:r>
            <a:endParaRPr/>
          </a:p>
          <a:p>
            <a:pPr indent="0" lvl="0" marL="0" rtl="0" algn="l">
              <a:lnSpc>
                <a:spcPct val="90000"/>
              </a:lnSpc>
              <a:spcBef>
                <a:spcPts val="1000"/>
              </a:spcBef>
              <a:spcAft>
                <a:spcPts val="0"/>
              </a:spcAft>
              <a:buClr>
                <a:schemeClr val="dk1"/>
              </a:buClr>
              <a:buSzPts val="2590"/>
              <a:buNone/>
            </a:pPr>
            <a:r>
              <a:t/>
            </a:r>
            <a:endParaRPr sz="259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590"/>
              <a:buNone/>
            </a:pPr>
            <a:r>
              <a:rPr lang="en-GB" sz="2590">
                <a:latin typeface="Times New Roman"/>
                <a:ea typeface="Times New Roman"/>
                <a:cs typeface="Times New Roman"/>
                <a:sym typeface="Times New Roman"/>
              </a:rPr>
              <a:t>Methods in pandas will accept either time zone names or these objects. I recommend just using the names.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	Localization and Conversion</a:t>
            </a:r>
            <a:endParaRPr/>
          </a:p>
        </p:txBody>
      </p:sp>
      <p:pic>
        <p:nvPicPr>
          <p:cNvPr id="170" name="Google Shape;170;p28"/>
          <p:cNvPicPr preferRelativeResize="0"/>
          <p:nvPr>
            <p:ph idx="1" type="body"/>
          </p:nvPr>
        </p:nvPicPr>
        <p:blipFill rotWithShape="1">
          <a:blip r:embed="rId3">
            <a:alphaModFix/>
          </a:blip>
          <a:srcRect b="0" l="0" r="0" t="0"/>
          <a:stretch/>
        </p:blipFill>
        <p:spPr>
          <a:xfrm>
            <a:off x="1722783" y="1537252"/>
            <a:ext cx="7228169" cy="49556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9"/>
          <p:cNvPicPr preferRelativeResize="0"/>
          <p:nvPr>
            <p:ph idx="1" type="body"/>
          </p:nvPr>
        </p:nvPicPr>
        <p:blipFill rotWithShape="1">
          <a:blip r:embed="rId3">
            <a:alphaModFix/>
          </a:blip>
          <a:srcRect b="0" l="0" r="0" t="0"/>
          <a:stretch/>
        </p:blipFill>
        <p:spPr>
          <a:xfrm>
            <a:off x="1404731" y="914400"/>
            <a:ext cx="7194156" cy="4611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Time Series</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GB">
                <a:latin typeface="Times New Roman"/>
                <a:ea typeface="Times New Roman"/>
                <a:cs typeface="Times New Roman"/>
                <a:sym typeface="Times New Roman"/>
              </a:rPr>
              <a:t>Time series data is an important form of structured data in many different fields, such as finance, economics, ecology, neuroscience, or physics.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GB">
                <a:latin typeface="Times New Roman"/>
                <a:ea typeface="Times New Roman"/>
                <a:cs typeface="Times New Roman"/>
                <a:sym typeface="Times New Roman"/>
              </a:rPr>
              <a:t> Anything that is observed or measured at many points in time forms a time series. Many time series are </a:t>
            </a:r>
            <a:r>
              <a:rPr i="1" lang="en-GB">
                <a:latin typeface="Times New Roman"/>
                <a:ea typeface="Times New Roman"/>
                <a:cs typeface="Times New Roman"/>
                <a:sym typeface="Times New Roman"/>
              </a:rPr>
              <a:t>fixed frequency</a:t>
            </a:r>
            <a:r>
              <a:rPr lang="en-GB">
                <a:latin typeface="Times New Roman"/>
                <a:ea typeface="Times New Roman"/>
                <a:cs typeface="Times New Roman"/>
                <a:sym typeface="Times New Roman"/>
              </a:rPr>
              <a:t>, which is to say that data points occur at regular intervals according to some rule, such as every 15 seconds, every 5 minutes, or once per month. </a:t>
            </a:r>
            <a:endParaRPr/>
          </a:p>
          <a:p>
            <a:pPr indent="-228600" lvl="0" marL="228600" rtl="0" algn="just">
              <a:lnSpc>
                <a:spcPct val="90000"/>
              </a:lnSpc>
              <a:spcBef>
                <a:spcPts val="1000"/>
              </a:spcBef>
              <a:spcAft>
                <a:spcPts val="0"/>
              </a:spcAft>
              <a:buClr>
                <a:schemeClr val="dk1"/>
              </a:buClr>
              <a:buSzPts val="2800"/>
              <a:buFont typeface="Noto Sans Symbols"/>
              <a:buChar char="▪"/>
            </a:pPr>
            <a:r>
              <a:rPr lang="en-GB">
                <a:latin typeface="Times New Roman"/>
                <a:ea typeface="Times New Roman"/>
                <a:cs typeface="Times New Roman"/>
                <a:sym typeface="Times New Roman"/>
              </a:rPr>
              <a:t>Time series can also be </a:t>
            </a:r>
            <a:r>
              <a:rPr i="1" lang="en-GB">
                <a:latin typeface="Times New Roman"/>
                <a:ea typeface="Times New Roman"/>
                <a:cs typeface="Times New Roman"/>
                <a:sym typeface="Times New Roman"/>
              </a:rPr>
              <a:t>irregular </a:t>
            </a:r>
            <a:r>
              <a:rPr lang="en-GB">
                <a:latin typeface="Times New Roman"/>
                <a:ea typeface="Times New Roman"/>
                <a:cs typeface="Times New Roman"/>
                <a:sym typeface="Times New Roman"/>
              </a:rPr>
              <a:t>without a fixed unit or time or offset between units. How you mark and refer to time series data depends on the application and you may have one of the following: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679174" y="1096754"/>
            <a:ext cx="10515600" cy="4840219"/>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t/>
            </a:r>
            <a:endParaRPr i="1">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i="1" lang="en-GB">
                <a:latin typeface="Times New Roman"/>
                <a:ea typeface="Times New Roman"/>
                <a:cs typeface="Times New Roman"/>
                <a:sym typeface="Times New Roman"/>
              </a:rPr>
              <a:t>Timestamps</a:t>
            </a:r>
            <a:r>
              <a:rPr lang="en-GB">
                <a:latin typeface="Times New Roman"/>
                <a:ea typeface="Times New Roman"/>
                <a:cs typeface="Times New Roman"/>
                <a:sym typeface="Times New Roman"/>
              </a:rPr>
              <a:t>, specific instants in time</a:t>
            </a:r>
            <a:endParaRPr/>
          </a:p>
          <a:p>
            <a:pPr indent="-228600" lvl="0" marL="228600" rtl="0" algn="just">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Fixed </a:t>
            </a:r>
            <a:r>
              <a:rPr i="1" lang="en-GB">
                <a:latin typeface="Times New Roman"/>
                <a:ea typeface="Times New Roman"/>
                <a:cs typeface="Times New Roman"/>
                <a:sym typeface="Times New Roman"/>
              </a:rPr>
              <a:t>periods</a:t>
            </a:r>
            <a:r>
              <a:rPr lang="en-GB">
                <a:latin typeface="Times New Roman"/>
                <a:ea typeface="Times New Roman"/>
                <a:cs typeface="Times New Roman"/>
                <a:sym typeface="Times New Roman"/>
              </a:rPr>
              <a:t>, such as the month January 2007 or the full year 2010</a:t>
            </a:r>
            <a:endParaRPr/>
          </a:p>
          <a:p>
            <a:pPr indent="-228600" lvl="0" marL="228600" rtl="0" algn="just">
              <a:lnSpc>
                <a:spcPct val="90000"/>
              </a:lnSpc>
              <a:spcBef>
                <a:spcPts val="1000"/>
              </a:spcBef>
              <a:spcAft>
                <a:spcPts val="0"/>
              </a:spcAft>
              <a:buClr>
                <a:schemeClr val="dk1"/>
              </a:buClr>
              <a:buSzPts val="2800"/>
              <a:buChar char="•"/>
            </a:pPr>
            <a:r>
              <a:rPr i="1" lang="en-GB">
                <a:latin typeface="Times New Roman"/>
                <a:ea typeface="Times New Roman"/>
                <a:cs typeface="Times New Roman"/>
                <a:sym typeface="Times New Roman"/>
              </a:rPr>
              <a:t>Intervals </a:t>
            </a:r>
            <a:r>
              <a:rPr lang="en-GB">
                <a:latin typeface="Times New Roman"/>
                <a:ea typeface="Times New Roman"/>
                <a:cs typeface="Times New Roman"/>
                <a:sym typeface="Times New Roman"/>
              </a:rPr>
              <a:t>of time, indicated by a start and end timestamp. Periods can be thought of as special cases of intervals</a:t>
            </a:r>
            <a:endParaRPr/>
          </a:p>
          <a:p>
            <a:pPr indent="-228600" lvl="0" marL="228600" rtl="0" algn="just">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Experiment or elapsed time; each timestamp is a measure of time relative to a particular start time. For example, the diameter of a cookie baking each second since being placed in the oven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Date and Time Data Types and Tools</a:t>
            </a:r>
            <a:endParaRPr/>
          </a:p>
        </p:txBody>
      </p:sp>
      <p:sp>
        <p:nvSpPr>
          <p:cNvPr id="102" name="Google Shape;1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GB">
                <a:latin typeface="Times New Roman"/>
                <a:ea typeface="Times New Roman"/>
                <a:cs typeface="Times New Roman"/>
                <a:sym typeface="Times New Roman"/>
              </a:rPr>
              <a:t>The Python standard library includes data types for date and time data, as well as calendar-related functionality. The datetime, time, and calendar modules are the main places to start. The datetime. datetime type, or simply datetime, is widely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Example</a:t>
            </a:r>
            <a:endParaRPr/>
          </a:p>
        </p:txBody>
      </p:sp>
      <p:sp>
        <p:nvSpPr>
          <p:cNvPr id="108" name="Google Shape;108;p17"/>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GB">
                <a:latin typeface="Times New Roman"/>
                <a:ea typeface="Times New Roman"/>
                <a:cs typeface="Times New Roman"/>
                <a:sym typeface="Times New Roman"/>
              </a:rPr>
              <a:t>In [317]: from datetime import datetime</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[318]: now = datetime.now()</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[319]: now</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Out[319]: datetime.datetime(2012, 8, 4, 17, 9, 21, 832092)</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[320]: now.year, now.month, now.day</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Out[320]: (2012, 8, 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838200" y="765451"/>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GB">
                <a:latin typeface="Times New Roman"/>
                <a:ea typeface="Times New Roman"/>
                <a:cs typeface="Times New Roman"/>
                <a:sym typeface="Times New Roman"/>
              </a:rPr>
              <a:t>datetime stores both the date and time down to the microsecond. datetime.time delta represents the temporal difference between two datetime objects:</a:t>
            </a:r>
            <a:endParaRPr/>
          </a:p>
          <a:p>
            <a:pPr indent="0" lvl="0" marL="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[321]: delta = datetime(2011, 1, 7) - datetime(2008, 6, 24, 8, 15)</a:t>
            </a:r>
            <a:endParaRPr/>
          </a:p>
          <a:p>
            <a:pPr indent="0" lvl="0" marL="0" rtl="0" algn="just">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[322]: delta</a:t>
            </a:r>
            <a:endParaRPr/>
          </a:p>
          <a:p>
            <a:pPr indent="0" lvl="0" marL="0" rtl="0" algn="just">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Out[322]: datetime.timedelta(926, 56700)</a:t>
            </a:r>
            <a:endParaRPr/>
          </a:p>
          <a:p>
            <a:pPr indent="0" lvl="0" marL="0" rtl="0" algn="just">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[323]: delta.days In [324]: delta.seconds</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Out[323]: 926 Out[324]: 56700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838200" y="569844"/>
            <a:ext cx="10515600" cy="12003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Times New Roman"/>
              <a:buNone/>
            </a:pPr>
            <a:br>
              <a:rPr lang="en-GB" sz="3959">
                <a:latin typeface="Times New Roman"/>
                <a:ea typeface="Times New Roman"/>
                <a:cs typeface="Times New Roman"/>
                <a:sym typeface="Times New Roman"/>
              </a:rPr>
            </a:br>
            <a:r>
              <a:rPr lang="en-GB" sz="3600">
                <a:latin typeface="Times New Roman"/>
                <a:ea typeface="Times New Roman"/>
                <a:cs typeface="Times New Roman"/>
                <a:sym typeface="Times New Roman"/>
              </a:rPr>
              <a:t>You can add (or subtract) a timedelta or multiple thereof to a datetime object to yield a new shifted object:</a:t>
            </a:r>
            <a:br>
              <a:rPr lang="en-GB"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119" name="Google Shape;119;p19"/>
          <p:cNvSpPr txBox="1"/>
          <p:nvPr>
            <p:ph idx="1" type="body"/>
          </p:nvPr>
        </p:nvSpPr>
        <p:spPr>
          <a:xfrm>
            <a:off x="838200" y="2276199"/>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GB">
                <a:latin typeface="Times New Roman"/>
                <a:ea typeface="Times New Roman"/>
                <a:cs typeface="Times New Roman"/>
                <a:sym typeface="Times New Roman"/>
              </a:rPr>
              <a:t>In [325]: from datetime import timedelta</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[326]: start = datetime(2011, 1, 7)</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[327]: start + timedelta(12)</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Out[327]: datetime.datetime(2011, 1, 19, 0, 0)</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[328]: start - 2 * timedelta(12)</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Out[328]: datetime.datetime(2010, 12, 14, 0, 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Font typeface="Times New Roman"/>
              <a:buNone/>
            </a:pPr>
            <a:r>
              <a:rPr lang="en-GB" sz="2400">
                <a:latin typeface="Times New Roman"/>
                <a:ea typeface="Times New Roman"/>
                <a:cs typeface="Times New Roman"/>
                <a:sym typeface="Times New Roman"/>
              </a:rPr>
              <a:t>The data types in the datetime module are summarized in Table 10-1. While this chapter is mainly concerned with the data types in pandas and higher level time series manipulation, you will undoubtedly encounter the datetime-based types in many other places in Python the wild.</a:t>
            </a:r>
            <a:endParaRPr/>
          </a:p>
        </p:txBody>
      </p:sp>
      <p:pic>
        <p:nvPicPr>
          <p:cNvPr id="125" name="Google Shape;125;p20"/>
          <p:cNvPicPr preferRelativeResize="0"/>
          <p:nvPr>
            <p:ph idx="1" type="body"/>
          </p:nvPr>
        </p:nvPicPr>
        <p:blipFill rotWithShape="1">
          <a:blip r:embed="rId3">
            <a:alphaModFix/>
          </a:blip>
          <a:srcRect b="0" l="0" r="0" t="0"/>
          <a:stretch/>
        </p:blipFill>
        <p:spPr>
          <a:xfrm>
            <a:off x="1139686" y="1690688"/>
            <a:ext cx="9382540" cy="42065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GB" sz="4000">
                <a:latin typeface="Times New Roman"/>
                <a:ea typeface="Times New Roman"/>
                <a:cs typeface="Times New Roman"/>
                <a:sym typeface="Times New Roman"/>
              </a:rPr>
              <a:t>Converting between string and datetime</a:t>
            </a:r>
            <a:endParaRPr/>
          </a:p>
        </p:txBody>
      </p:sp>
      <p:sp>
        <p:nvSpPr>
          <p:cNvPr id="131" name="Google Shape;13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GB">
                <a:latin typeface="Times New Roman"/>
                <a:ea typeface="Times New Roman"/>
                <a:cs typeface="Times New Roman"/>
                <a:sym typeface="Times New Roman"/>
              </a:rPr>
              <a:t>datetime objects and pandas Timestamp objects, which I’ll introduce later, can be formatted as strings using str or the strftime method, passing a format specification:</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[329]: stamp = datetime(2011, 1, 3)</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[330]: str(stamp)</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In [331]: stamp.strftime('%Y-%m-%d')</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Out[330]: '2011-01-03 00:00:00’ </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Out[331]: '2011-01-03'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