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482" r:id="rId2"/>
    <p:sldId id="483" r:id="rId3"/>
    <p:sldId id="546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7" r:id="rId14"/>
    <p:sldId id="558" r:id="rId15"/>
    <p:sldId id="559" r:id="rId16"/>
    <p:sldId id="561" r:id="rId17"/>
    <p:sldId id="560" r:id="rId18"/>
    <p:sldId id="562" r:id="rId19"/>
    <p:sldId id="563" r:id="rId20"/>
    <p:sldId id="5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Unit-III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Reading </a:t>
            </a:r>
            <a:r>
              <a:rPr lang="en-IN" dirty="0">
                <a:solidFill>
                  <a:srgbClr val="FF0000"/>
                </a:solidFill>
              </a:rPr>
              <a:t>and Writing Data in Text </a:t>
            </a:r>
            <a:r>
              <a:rPr lang="en-IN" dirty="0" smtClean="0">
                <a:solidFill>
                  <a:srgbClr val="FF0000"/>
                </a:solidFill>
              </a:rPr>
              <a:t>Format, Binary format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Interacting with HTML and web APIs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0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Reading Text Files in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r>
              <a:rPr lang="en-US" dirty="0"/>
              <a:t>When processing very large files </a:t>
            </a:r>
            <a:r>
              <a:rPr lang="en-US" dirty="0" smtClean="0"/>
              <a:t>you </a:t>
            </a:r>
            <a:r>
              <a:rPr lang="en-US" dirty="0"/>
              <a:t>may only want to read in a small piece of a </a:t>
            </a:r>
            <a:r>
              <a:rPr lang="en-US" dirty="0" smtClean="0"/>
              <a:t>file.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n</a:t>
            </a:r>
            <a:r>
              <a:rPr lang="en-US" b="1" dirty="0" err="1" smtClean="0">
                <a:solidFill>
                  <a:srgbClr val="FF0000"/>
                </a:solidFill>
                <a:effectLst/>
              </a:rPr>
              <a:t>rows</a:t>
            </a:r>
            <a:r>
              <a:rPr lang="en-US" dirty="0" smtClean="0">
                <a:effectLst/>
              </a:rPr>
              <a:t> argument is used to specify the no of rows required.</a:t>
            </a:r>
          </a:p>
          <a:p>
            <a:pPr marL="0" indent="0">
              <a:buNone/>
            </a:pPr>
            <a:r>
              <a:rPr lang="en-US" u="sng" dirty="0" smtClean="0"/>
              <a:t>ch06/ex6.csv:</a:t>
            </a:r>
            <a:endParaRPr lang="en-US" u="sng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err="1" smtClean="0"/>
              <a:t>a,b,c,d,message</a:t>
            </a:r>
            <a:endParaRPr lang="en-US" dirty="0" smtClean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1,2,3,4,hello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5,6,7,8,world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9,10,11,12,foo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err="1"/>
              <a:t>pd.read_csv</a:t>
            </a:r>
            <a:r>
              <a:rPr lang="en-US" dirty="0"/>
              <a:t>('ch06/ex6.csv', </a:t>
            </a:r>
            <a:r>
              <a:rPr lang="en-US" dirty="0" err="1" smtClean="0"/>
              <a:t>nrows</a:t>
            </a:r>
            <a:r>
              <a:rPr lang="en-US" dirty="0" smtClean="0"/>
              <a:t>=2)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Out put: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/>
              <a:t>a b c d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nb-NO" dirty="0"/>
              <a:t>0 1 2 3 4 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1 5 6 7 8 world</a:t>
            </a:r>
          </a:p>
          <a:p>
            <a:pPr marL="0" indent="0" algn="just"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78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Writing Data Out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 can also be exported to delimited format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to_csv</a:t>
            </a:r>
            <a:r>
              <a:rPr lang="en-US" dirty="0" smtClean="0">
                <a:solidFill>
                  <a:srgbClr val="FF0000"/>
                </a:solidFill>
              </a:rPr>
              <a:t>() method: </a:t>
            </a:r>
            <a:r>
              <a:rPr lang="en-US" dirty="0" smtClean="0"/>
              <a:t>it is used to write </a:t>
            </a:r>
            <a:r>
              <a:rPr lang="en-US" dirty="0"/>
              <a:t>the data </a:t>
            </a:r>
            <a:r>
              <a:rPr lang="en-US" dirty="0" smtClean="0"/>
              <a:t>into </a:t>
            </a:r>
            <a:r>
              <a:rPr lang="en-US" dirty="0"/>
              <a:t>a comma-separated </a:t>
            </a:r>
            <a:r>
              <a:rPr lang="en-US" dirty="0" smtClean="0"/>
              <a:t>file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4" y="1943100"/>
            <a:ext cx="7216776" cy="229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4" y="4495799"/>
            <a:ext cx="7216776" cy="234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6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Writing Data Out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66800"/>
            <a:ext cx="11985776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Writing Data Out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algn="just">
              <a:spcBef>
                <a:spcPts val="200"/>
              </a:spcBef>
            </a:pPr>
            <a:r>
              <a:rPr lang="en-US" dirty="0"/>
              <a:t>With no other options specified, both the row and column labels are written. Both </a:t>
            </a:r>
            <a:r>
              <a:rPr lang="en-US" dirty="0" smtClean="0"/>
              <a:t>of these </a:t>
            </a:r>
            <a:r>
              <a:rPr lang="en-US" dirty="0"/>
              <a:t>can be disabled:</a:t>
            </a:r>
          </a:p>
          <a:p>
            <a:pPr algn="just">
              <a:spcBef>
                <a:spcPts val="200"/>
              </a:spcBef>
            </a:pPr>
            <a:r>
              <a:rPr lang="en-US" dirty="0"/>
              <a:t>In [884]: </a:t>
            </a:r>
            <a:r>
              <a:rPr lang="en-US" dirty="0" err="1"/>
              <a:t>data.to_csv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index=False, header=False</a:t>
            </a:r>
            <a:r>
              <a:rPr lang="en-US" dirty="0" smtClean="0"/>
              <a:t>)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Output:</a:t>
            </a:r>
            <a:endParaRPr lang="en-US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one,1,2,3.0,4,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two,5,6,,8,world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smtClean="0"/>
              <a:t>three,9,10,11.0,12,foo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You can also write only a subset of the columns, and in an order of your choosing</a:t>
            </a:r>
            <a:r>
              <a:rPr lang="en-US" dirty="0" smtClean="0"/>
              <a:t>: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In [885]: </a:t>
            </a:r>
            <a:r>
              <a:rPr lang="en-US" dirty="0" err="1"/>
              <a:t>data.to_csv</a:t>
            </a:r>
            <a:r>
              <a:rPr lang="en-US" dirty="0"/>
              <a:t>(</a:t>
            </a:r>
            <a:r>
              <a:rPr lang="en-US" dirty="0" err="1"/>
              <a:t>sys.stdout</a:t>
            </a:r>
            <a:r>
              <a:rPr lang="en-US" dirty="0"/>
              <a:t>, index=False, cols=['a', 'b', 'c'])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 err="1"/>
              <a:t>a,b,c</a:t>
            </a:r>
            <a:endParaRPr lang="en-US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1,2,3.0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5,6,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dirty="0"/>
              <a:t>9,10,11.0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4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Writing Data Out to Text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Series also has a </a:t>
            </a:r>
            <a:r>
              <a:rPr lang="en-US" sz="2600" dirty="0" err="1">
                <a:solidFill>
                  <a:srgbClr val="FF0000"/>
                </a:solidFill>
              </a:rPr>
              <a:t>to_csv</a:t>
            </a:r>
            <a:r>
              <a:rPr lang="en-US" sz="2600" dirty="0"/>
              <a:t> method: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In [886]: dates = </a:t>
            </a:r>
            <a:r>
              <a:rPr lang="en-US" sz="2600" dirty="0" err="1"/>
              <a:t>pd.date_range</a:t>
            </a:r>
            <a:r>
              <a:rPr lang="en-US" sz="2600" dirty="0"/>
              <a:t>('1/1/2000', periods=7)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In [887]: </a:t>
            </a:r>
            <a:r>
              <a:rPr lang="en-US" sz="2600" dirty="0" err="1"/>
              <a:t>ts</a:t>
            </a:r>
            <a:r>
              <a:rPr lang="en-US" sz="2600" dirty="0"/>
              <a:t> = Series(</a:t>
            </a:r>
            <a:r>
              <a:rPr lang="en-US" sz="2600" dirty="0" err="1"/>
              <a:t>np.arange</a:t>
            </a:r>
            <a:r>
              <a:rPr lang="en-US" sz="2600" dirty="0"/>
              <a:t>(7), index=dates)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In [888]: </a:t>
            </a:r>
            <a:r>
              <a:rPr lang="en-US" sz="2600" dirty="0" err="1" smtClean="0"/>
              <a:t>ts.to_csv</a:t>
            </a:r>
            <a:r>
              <a:rPr lang="en-US" sz="2600" dirty="0"/>
              <a:t>('ch06/tseries.csv</a:t>
            </a:r>
            <a:r>
              <a:rPr lang="en-US" sz="2600" dirty="0" smtClean="0"/>
              <a:t>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In [890]: </a:t>
            </a:r>
            <a:r>
              <a:rPr lang="en-US" sz="2600" dirty="0" err="1"/>
              <a:t>Series.from_csv</a:t>
            </a:r>
            <a:r>
              <a:rPr lang="en-US" sz="2600" dirty="0"/>
              <a:t>('ch06/tseries.csv', </a:t>
            </a:r>
            <a:r>
              <a:rPr lang="en-US" sz="2600" dirty="0" err="1"/>
              <a:t>parse_dates</a:t>
            </a:r>
            <a:r>
              <a:rPr lang="en-US" sz="2600" dirty="0"/>
              <a:t>=True)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Out[890]: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2000-01-01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2000-01-02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2000-01-03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2000-01-04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2000-01-05 4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2000-01-06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2000-01-07 6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830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Binary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/>
              <a:t>One of the easiest ways to store data efficiently in binary format is using Python’s </a:t>
            </a:r>
            <a:r>
              <a:rPr lang="en-US" dirty="0" smtClean="0"/>
              <a:t>built in pickle </a:t>
            </a:r>
            <a:r>
              <a:rPr lang="en-US" dirty="0"/>
              <a:t>serialization. </a:t>
            </a: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dirty="0" smtClean="0"/>
              <a:t>Conveniently</a:t>
            </a:r>
            <a:r>
              <a:rPr lang="en-US" dirty="0"/>
              <a:t>, pandas objects all have a save method </a:t>
            </a:r>
            <a:r>
              <a:rPr lang="en-US" dirty="0" smtClean="0"/>
              <a:t>which writes </a:t>
            </a:r>
            <a:r>
              <a:rPr lang="en-US" dirty="0"/>
              <a:t>the data to disk as a </a:t>
            </a:r>
            <a:r>
              <a:rPr lang="en-US" dirty="0" smtClean="0"/>
              <a:t>pickle.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frame = </a:t>
            </a:r>
            <a:r>
              <a:rPr lang="en-US" dirty="0" err="1"/>
              <a:t>pd.read_csv</a:t>
            </a:r>
            <a:r>
              <a:rPr lang="en-US" dirty="0"/>
              <a:t>('ch06/ex1.csv')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In [934]: frame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Out[934]: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a b c d message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nb-NO" dirty="0"/>
              <a:t>0 1 2 3 4 hello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1 5 6 7 8 world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2 9 10 11 12 </a:t>
            </a:r>
            <a:r>
              <a:rPr lang="en-US" dirty="0" smtClean="0"/>
              <a:t>foo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err="1" smtClean="0"/>
              <a:t>frame.save</a:t>
            </a:r>
            <a:r>
              <a:rPr lang="en-US" dirty="0"/>
              <a:t>('ch06/</a:t>
            </a:r>
            <a:r>
              <a:rPr lang="en-US" dirty="0" err="1"/>
              <a:t>frame_pickle</a:t>
            </a:r>
            <a:r>
              <a:rPr lang="en-US" dirty="0"/>
              <a:t>')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Binary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You </a:t>
            </a:r>
            <a:r>
              <a:rPr lang="en-US" dirty="0"/>
              <a:t>read the data back into Python with </a:t>
            </a:r>
            <a:r>
              <a:rPr lang="en-US" dirty="0" err="1"/>
              <a:t>pandas.load</a:t>
            </a:r>
            <a:r>
              <a:rPr lang="en-US" dirty="0"/>
              <a:t>, another pickle </a:t>
            </a:r>
            <a:r>
              <a:rPr lang="en-US" dirty="0" smtClean="0"/>
              <a:t>convenience function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</a:t>
            </a:r>
            <a:r>
              <a:rPr lang="en-US" dirty="0" smtClean="0"/>
              <a:t>frame2=</a:t>
            </a:r>
            <a:r>
              <a:rPr lang="en-US" dirty="0" err="1" smtClean="0"/>
              <a:t>pd.load</a:t>
            </a:r>
            <a:r>
              <a:rPr lang="en-US" dirty="0"/>
              <a:t>('ch06/</a:t>
            </a:r>
            <a:r>
              <a:rPr lang="en-US" dirty="0" err="1"/>
              <a:t>frame_pickle</a:t>
            </a:r>
            <a:r>
              <a:rPr lang="en-US" dirty="0"/>
              <a:t>')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Out[936</a:t>
            </a:r>
            <a:r>
              <a:rPr lang="en-US" dirty="0" smtClean="0"/>
              <a:t>]:frame2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 b c d message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nb-NO" dirty="0"/>
              <a:t>0 1 2 3 4 hello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1 5 6 7 8 world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2 9 10 11 12 </a:t>
            </a:r>
            <a:r>
              <a:rPr lang="en-US" dirty="0" smtClean="0"/>
              <a:t>foo</a:t>
            </a:r>
          </a:p>
          <a:p>
            <a:r>
              <a:rPr lang="en-US" dirty="0"/>
              <a:t>pickle is only recommended as a short-term storage format. </a:t>
            </a:r>
            <a:endParaRPr lang="en-US" dirty="0" smtClean="0"/>
          </a:p>
          <a:p>
            <a:r>
              <a:rPr lang="en-US" dirty="0" smtClean="0"/>
              <a:t>The problem is </a:t>
            </a:r>
            <a:r>
              <a:rPr lang="en-US" dirty="0"/>
              <a:t>that it is hard to guarantee that the format will be stable over time;</a:t>
            </a:r>
          </a:p>
          <a:p>
            <a:r>
              <a:rPr lang="en-US" dirty="0"/>
              <a:t>an object pickled today may not </a:t>
            </a:r>
            <a:r>
              <a:rPr lang="en-US" dirty="0" err="1"/>
              <a:t>unpickle</a:t>
            </a:r>
            <a:r>
              <a:rPr lang="en-US" dirty="0"/>
              <a:t> with a later version of a </a:t>
            </a:r>
            <a:r>
              <a:rPr lang="en-US" dirty="0" smtClean="0"/>
              <a:t>library.</a:t>
            </a:r>
            <a:endParaRPr lang="en-US" dirty="0"/>
          </a:p>
          <a:p>
            <a:pPr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4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Using HDF5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dirty="0"/>
              <a:t>There are a number of tools that facilitate efficiently reading and writing large </a:t>
            </a:r>
            <a:r>
              <a:rPr lang="en-US" dirty="0" smtClean="0"/>
              <a:t>amounts of </a:t>
            </a:r>
            <a:r>
              <a:rPr lang="en-US" dirty="0"/>
              <a:t>scientific data in binary format on disk. 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A </a:t>
            </a:r>
            <a:r>
              <a:rPr lang="en-US" dirty="0"/>
              <a:t>popular industry-grade library for this </a:t>
            </a:r>
            <a:r>
              <a:rPr lang="en-US" dirty="0" smtClean="0"/>
              <a:t>is HDF5</a:t>
            </a:r>
            <a:r>
              <a:rPr lang="en-US" dirty="0"/>
              <a:t>, which is a C library with interfaces in many other languages like Java, Python</a:t>
            </a:r>
            <a:r>
              <a:rPr lang="en-US" dirty="0" smtClean="0"/>
              <a:t>, and </a:t>
            </a:r>
            <a:r>
              <a:rPr lang="en-US" dirty="0"/>
              <a:t>MATLAB. </a:t>
            </a: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/>
              <a:t>“HDF” in HDF5 stands for </a:t>
            </a:r>
            <a:r>
              <a:rPr lang="en-US" i="1" dirty="0"/>
              <a:t>hierarchical data format</a:t>
            </a:r>
            <a:r>
              <a:rPr lang="en-US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 </a:t>
            </a:r>
            <a:r>
              <a:rPr lang="en-US" dirty="0"/>
              <a:t>Each </a:t>
            </a:r>
            <a:r>
              <a:rPr lang="en-US" dirty="0" smtClean="0"/>
              <a:t>HDF5 file </a:t>
            </a:r>
            <a:r>
              <a:rPr lang="en-US" dirty="0"/>
              <a:t>contains an internal file system-like node structure enabling you to store </a:t>
            </a:r>
            <a:r>
              <a:rPr lang="en-US" dirty="0" smtClean="0"/>
              <a:t>multiple datasets </a:t>
            </a:r>
            <a:r>
              <a:rPr lang="en-US" dirty="0"/>
              <a:t>and supporting metadata. </a:t>
            </a:r>
            <a:endParaRPr lang="en-US" dirty="0" smtClean="0"/>
          </a:p>
          <a:p>
            <a:pPr algn="just">
              <a:spcBef>
                <a:spcPts val="600"/>
              </a:spcBef>
            </a:pPr>
            <a:r>
              <a:rPr lang="en-US" dirty="0" smtClean="0"/>
              <a:t>Compared </a:t>
            </a:r>
            <a:r>
              <a:rPr lang="en-US" dirty="0"/>
              <a:t>with simpler formats, HDF5 </a:t>
            </a:r>
            <a:r>
              <a:rPr lang="en-US" dirty="0" smtClean="0"/>
              <a:t>supports on-the-fly </a:t>
            </a:r>
            <a:r>
              <a:rPr lang="en-US" dirty="0"/>
              <a:t>compression with a variety of </a:t>
            </a:r>
            <a:r>
              <a:rPr lang="en-US" dirty="0" smtClean="0"/>
              <a:t>compressors.</a:t>
            </a:r>
            <a:endParaRPr lang="en-US" dirty="0" smtClean="0"/>
          </a:p>
          <a:p>
            <a:r>
              <a:rPr lang="en-US" dirty="0"/>
              <a:t>For very large datasets that don’t fit into memory</a:t>
            </a:r>
            <a:r>
              <a:rPr lang="en-US" dirty="0" smtClean="0"/>
              <a:t>, HDF5 </a:t>
            </a:r>
            <a:r>
              <a:rPr lang="en-US" dirty="0"/>
              <a:t>is a good choice as you can efficiently read and write small sections of </a:t>
            </a:r>
            <a:r>
              <a:rPr lang="en-US" dirty="0" smtClean="0"/>
              <a:t>much larger </a:t>
            </a:r>
            <a:r>
              <a:rPr lang="en-US" dirty="0"/>
              <a:t>arrays.</a:t>
            </a:r>
          </a:p>
        </p:txBody>
      </p:sp>
    </p:spTree>
    <p:extLst>
      <p:ext uri="{BB962C8B-B14F-4D97-AF65-F5344CB8AC3E}">
        <p14:creationId xmlns:p14="http://schemas.microsoft.com/office/powerpoint/2010/main" val="5817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Using HDF5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r>
              <a:rPr lang="en-US" dirty="0"/>
              <a:t>P</a:t>
            </a:r>
            <a:r>
              <a:rPr lang="en-US" dirty="0" smtClean="0"/>
              <a:t>andas </a:t>
            </a:r>
            <a:r>
              <a:rPr lang="en-US" dirty="0"/>
              <a:t>has a minimal </a:t>
            </a:r>
            <a:r>
              <a:rPr lang="en-US" dirty="0" err="1"/>
              <a:t>dict</a:t>
            </a:r>
            <a:r>
              <a:rPr lang="en-US" dirty="0"/>
              <a:t>-like </a:t>
            </a:r>
            <a:r>
              <a:rPr lang="en-US" dirty="0" err="1"/>
              <a:t>HDFStore</a:t>
            </a:r>
            <a:r>
              <a:rPr lang="en-US" dirty="0"/>
              <a:t> class, which uses </a:t>
            </a:r>
            <a:r>
              <a:rPr lang="en-US" dirty="0" err="1"/>
              <a:t>PyTables</a:t>
            </a:r>
            <a:r>
              <a:rPr lang="en-US" dirty="0"/>
              <a:t> to store </a:t>
            </a:r>
            <a:r>
              <a:rPr lang="en-US" dirty="0" smtClean="0"/>
              <a:t>pandas objects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/>
              <a:t>= </a:t>
            </a:r>
            <a:r>
              <a:rPr lang="en-US" dirty="0" err="1"/>
              <a:t>pd.HDFStore</a:t>
            </a:r>
            <a:r>
              <a:rPr lang="en-US" dirty="0"/>
              <a:t>('mydata.h5')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store['obj1'] = frame</a:t>
            </a:r>
          </a:p>
          <a:p>
            <a:r>
              <a:rPr lang="en-US" dirty="0" smtClean="0"/>
              <a:t>Objects </a:t>
            </a:r>
            <a:r>
              <a:rPr lang="en-US" dirty="0"/>
              <a:t>contained in the HDF5 file can be retrieved in a </a:t>
            </a:r>
            <a:r>
              <a:rPr lang="en-US" dirty="0" err="1"/>
              <a:t>dict</a:t>
            </a:r>
            <a:r>
              <a:rPr lang="en-US" dirty="0"/>
              <a:t>-like fashion:</a:t>
            </a:r>
          </a:p>
          <a:p>
            <a:pPr marL="0" indent="0">
              <a:buNone/>
            </a:pPr>
            <a:r>
              <a:rPr lang="en-US" dirty="0" smtClean="0"/>
              <a:t>In[940]:    </a:t>
            </a:r>
            <a:r>
              <a:rPr lang="en-US" dirty="0"/>
              <a:t>store['obj1']</a:t>
            </a:r>
          </a:p>
          <a:p>
            <a:pPr marL="0" indent="0">
              <a:buNone/>
            </a:pPr>
            <a:r>
              <a:rPr lang="en-US" dirty="0"/>
              <a:t>Out[941]: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a b c d message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nb-NO" dirty="0"/>
              <a:t>0 1 2 3 4 hello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1 5 6 7 8 world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/>
              <a:t>2 9 10 11 12 foo</a:t>
            </a:r>
          </a:p>
        </p:txBody>
      </p:sp>
    </p:spTree>
    <p:extLst>
      <p:ext uri="{BB962C8B-B14F-4D97-AF65-F5344CB8AC3E}">
        <p14:creationId xmlns:p14="http://schemas.microsoft.com/office/powerpoint/2010/main" val="31180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</a:pPr>
            <a:r>
              <a:rPr lang="en-US" sz="3600" dirty="0">
                <a:solidFill>
                  <a:srgbClr val="FF0000"/>
                </a:solidFill>
              </a:rPr>
              <a:t>Reading Microsoft Excel Files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andas </a:t>
            </a:r>
            <a:r>
              <a:rPr lang="en-US" dirty="0"/>
              <a:t>also supports reading tabular data stored in Excel 2003 (and higher) files </a:t>
            </a:r>
            <a:r>
              <a:rPr lang="en-US" dirty="0" smtClean="0"/>
              <a:t>using the </a:t>
            </a:r>
            <a:r>
              <a:rPr lang="en-US" dirty="0" err="1"/>
              <a:t>ExcelFile</a:t>
            </a:r>
            <a:r>
              <a:rPr lang="en-US" dirty="0"/>
              <a:t> class. </a:t>
            </a:r>
            <a:endParaRPr lang="en-US" dirty="0" smtClean="0"/>
          </a:p>
          <a:p>
            <a:pPr algn="just"/>
            <a:r>
              <a:rPr lang="en-US" dirty="0" err="1" smtClean="0"/>
              <a:t>Interally</a:t>
            </a:r>
            <a:r>
              <a:rPr lang="en-US" dirty="0" smtClean="0"/>
              <a:t> </a:t>
            </a:r>
            <a:r>
              <a:rPr lang="en-US" dirty="0" err="1"/>
              <a:t>ExcelFile</a:t>
            </a:r>
            <a:r>
              <a:rPr lang="en-US" dirty="0"/>
              <a:t> uses the </a:t>
            </a:r>
            <a:r>
              <a:rPr lang="en-US" dirty="0" err="1"/>
              <a:t>xlrd</a:t>
            </a:r>
            <a:r>
              <a:rPr lang="en-US" dirty="0"/>
              <a:t> and </a:t>
            </a:r>
            <a:r>
              <a:rPr lang="en-US" dirty="0" err="1"/>
              <a:t>openpyxl</a:t>
            </a:r>
            <a:r>
              <a:rPr lang="en-US" dirty="0"/>
              <a:t> packages, so </a:t>
            </a:r>
            <a:r>
              <a:rPr lang="en-US" dirty="0" smtClean="0"/>
              <a:t>you may </a:t>
            </a:r>
            <a:r>
              <a:rPr lang="en-US" dirty="0"/>
              <a:t>have to install them first.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use </a:t>
            </a:r>
            <a:r>
              <a:rPr lang="en-US" dirty="0" err="1"/>
              <a:t>ExcelFile</a:t>
            </a:r>
            <a:r>
              <a:rPr lang="en-US" dirty="0"/>
              <a:t>, create an instance by passing a </a:t>
            </a:r>
            <a:r>
              <a:rPr lang="en-US" dirty="0" smtClean="0"/>
              <a:t>path to </a:t>
            </a:r>
            <a:r>
              <a:rPr lang="en-US" dirty="0"/>
              <a:t>an </a:t>
            </a:r>
            <a:r>
              <a:rPr lang="en-US" dirty="0" err="1"/>
              <a:t>xls</a:t>
            </a:r>
            <a:r>
              <a:rPr lang="en-US" dirty="0"/>
              <a:t> or </a:t>
            </a:r>
            <a:r>
              <a:rPr lang="en-US" dirty="0" err="1"/>
              <a:t>xlsx</a:t>
            </a:r>
            <a:r>
              <a:rPr lang="en-US" dirty="0"/>
              <a:t> file:</a:t>
            </a:r>
          </a:p>
          <a:p>
            <a:pPr marL="0" indent="0" algn="just">
              <a:buNone/>
            </a:pPr>
            <a:r>
              <a:rPr lang="en-US" dirty="0" err="1"/>
              <a:t>xls_file</a:t>
            </a:r>
            <a:r>
              <a:rPr lang="en-US" dirty="0"/>
              <a:t> = </a:t>
            </a:r>
            <a:r>
              <a:rPr lang="en-US" dirty="0" err="1"/>
              <a:t>pd.ExcelFile</a:t>
            </a:r>
            <a:r>
              <a:rPr lang="en-US" dirty="0"/>
              <a:t>('data.xls')</a:t>
            </a:r>
          </a:p>
          <a:p>
            <a:pPr algn="just"/>
            <a:r>
              <a:rPr lang="en-US" dirty="0"/>
              <a:t>Data stored in a sheet can then be read into </a:t>
            </a:r>
            <a:r>
              <a:rPr lang="en-US" dirty="0" err="1"/>
              <a:t>DataFrame</a:t>
            </a:r>
            <a:r>
              <a:rPr lang="en-US" dirty="0"/>
              <a:t> using parse:</a:t>
            </a:r>
          </a:p>
          <a:p>
            <a:pPr marL="0" indent="0" algn="just">
              <a:buNone/>
            </a:pPr>
            <a:r>
              <a:rPr lang="en-US" dirty="0"/>
              <a:t>table = </a:t>
            </a:r>
            <a:r>
              <a:rPr lang="en-US" dirty="0" err="1"/>
              <a:t>xls_file.parse</a:t>
            </a:r>
            <a:r>
              <a:rPr lang="en-US" dirty="0"/>
              <a:t>('Sheet1')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Reading data in </a:t>
            </a:r>
            <a:r>
              <a:rPr lang="en-IN" dirty="0">
                <a:solidFill>
                  <a:srgbClr val="FF0000"/>
                </a:solidFill>
              </a:rPr>
              <a:t>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1264900" cy="516889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Python has become a beloved language for text and file </a:t>
            </a:r>
            <a:r>
              <a:rPr lang="en-IN" dirty="0" smtClean="0"/>
              <a:t>manipulation </a:t>
            </a:r>
            <a:r>
              <a:rPr lang="en-IN" dirty="0"/>
              <a:t>due to its simple syntax for interacting with </a:t>
            </a:r>
            <a:r>
              <a:rPr lang="en-IN" dirty="0" smtClean="0"/>
              <a:t>files.</a:t>
            </a:r>
          </a:p>
          <a:p>
            <a:pPr algn="just"/>
            <a:r>
              <a:rPr lang="en-IN" dirty="0"/>
              <a:t>P</a:t>
            </a:r>
            <a:r>
              <a:rPr lang="en-IN" dirty="0" smtClean="0"/>
              <a:t>andas </a:t>
            </a:r>
            <a:r>
              <a:rPr lang="en-IN" dirty="0"/>
              <a:t>features a number of functions for reading tabular data as a </a:t>
            </a:r>
            <a:r>
              <a:rPr lang="en-IN" dirty="0" err="1"/>
              <a:t>DataFrame</a:t>
            </a:r>
            <a:r>
              <a:rPr lang="en-IN" dirty="0"/>
              <a:t> object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US" i="1" dirty="0"/>
          </a:p>
          <a:p>
            <a:pPr marL="0" indent="0" algn="just">
              <a:buNone/>
            </a:pPr>
            <a:r>
              <a:rPr lang="en-IN" dirty="0">
                <a:solidFill>
                  <a:srgbClr val="00B050"/>
                </a:solidFill>
              </a:rPr>
              <a:t>Function			Description</a:t>
            </a:r>
            <a:endParaRPr lang="en-US" i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IN" dirty="0" err="1"/>
              <a:t>read_csv</a:t>
            </a:r>
            <a:r>
              <a:rPr lang="en-IN" dirty="0"/>
              <a:t>		Load delimited data from a </a:t>
            </a:r>
            <a:r>
              <a:rPr lang="en-IN" dirty="0" smtClean="0"/>
              <a:t>file. Use </a:t>
            </a:r>
            <a:r>
              <a:rPr lang="en-IN" dirty="0"/>
              <a:t>comma as default </a:t>
            </a:r>
            <a:r>
              <a:rPr lang="en-IN" dirty="0" smtClean="0"/>
              <a:t>				delimiter</a:t>
            </a:r>
            <a:endParaRPr lang="en-US" i="1" dirty="0"/>
          </a:p>
          <a:p>
            <a:pPr marL="0" indent="0" algn="just">
              <a:buNone/>
            </a:pPr>
            <a:r>
              <a:rPr lang="en-IN" dirty="0" err="1"/>
              <a:t>read_table</a:t>
            </a:r>
            <a:r>
              <a:rPr lang="en-IN" dirty="0"/>
              <a:t>		Load delimited data from a </a:t>
            </a:r>
            <a:r>
              <a:rPr lang="en-IN" dirty="0" smtClean="0"/>
              <a:t>file. Use </a:t>
            </a:r>
            <a:r>
              <a:rPr lang="en-IN" dirty="0"/>
              <a:t>tab ('\t') as default </a:t>
            </a:r>
            <a:r>
              <a:rPr lang="en-IN" dirty="0" smtClean="0"/>
              <a:t>				delimiter</a:t>
            </a:r>
          </a:p>
          <a:p>
            <a:pPr marL="0" indent="0" algn="just">
              <a:buNone/>
            </a:pPr>
            <a:r>
              <a:rPr lang="en-US" dirty="0" err="1"/>
              <a:t>read_fwf</a:t>
            </a:r>
            <a:r>
              <a:rPr lang="en-US" dirty="0"/>
              <a:t> </a:t>
            </a:r>
            <a:r>
              <a:rPr lang="en-US" dirty="0" smtClean="0"/>
              <a:t>		Read </a:t>
            </a:r>
            <a:r>
              <a:rPr lang="en-US" dirty="0"/>
              <a:t>data in fixed-width column format (that is, no </a:t>
            </a:r>
            <a:r>
              <a:rPr lang="en-US" dirty="0" smtClean="0"/>
              <a:t>				delimiters</a:t>
            </a:r>
            <a:r>
              <a:rPr lang="en-US" dirty="0"/>
              <a:t>)</a:t>
            </a:r>
            <a:endParaRPr lang="en-US" i="1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marL="0" indent="0" algn="just">
              <a:buNone/>
            </a:pP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70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627063"/>
            <a:ext cx="10515600" cy="5549900"/>
          </a:xfrm>
        </p:spPr>
        <p:txBody>
          <a:bodyPr/>
          <a:lstStyle/>
          <a:p>
            <a:pPr algn="ctr">
              <a:buFont typeface="Arial" charset="0"/>
              <a:buNone/>
            </a:pPr>
            <a:endParaRPr lang="en-US" sz="11500" smtClean="0">
              <a:solidFill>
                <a:srgbClr val="7030A0"/>
              </a:solidFill>
            </a:endParaRPr>
          </a:p>
          <a:p>
            <a:pPr algn="ctr">
              <a:buFont typeface="Arial" charset="0"/>
              <a:buNone/>
            </a:pPr>
            <a:r>
              <a:rPr lang="en-US" sz="11500" smtClean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71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Reading data in </a:t>
            </a:r>
            <a:r>
              <a:rPr lang="en-IN" dirty="0">
                <a:solidFill>
                  <a:srgbClr val="FF0000"/>
                </a:solidFill>
              </a:rPr>
              <a:t>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0972800" cy="558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</a:rPr>
              <a:t>read_csv</a:t>
            </a:r>
            <a:r>
              <a:rPr lang="en-IN" sz="2400" dirty="0" smtClean="0">
                <a:solidFill>
                  <a:srgbClr val="FF0000"/>
                </a:solidFill>
              </a:rPr>
              <a:t>(): </a:t>
            </a:r>
            <a:r>
              <a:rPr lang="en-IN" sz="2400" dirty="0"/>
              <a:t>I</a:t>
            </a:r>
            <a:r>
              <a:rPr lang="en-IN" sz="2400" dirty="0" smtClean="0"/>
              <a:t>t used to load the </a:t>
            </a:r>
            <a:r>
              <a:rPr lang="en-IN" sz="2400" dirty="0" smtClean="0"/>
              <a:t>data </a:t>
            </a:r>
            <a:r>
              <a:rPr lang="en-IN" sz="2400" dirty="0" smtClean="0"/>
              <a:t>from file into data frame</a:t>
            </a:r>
            <a:r>
              <a:rPr lang="en-IN" sz="2400" dirty="0" smtClean="0"/>
              <a:t>.</a:t>
            </a:r>
          </a:p>
          <a:p>
            <a:pPr algn="just">
              <a:spcBef>
                <a:spcPts val="600"/>
              </a:spcBef>
            </a:pPr>
            <a:r>
              <a:rPr lang="en-IN" sz="2400" dirty="0" smtClean="0"/>
              <a:t>By default it loads the </a:t>
            </a:r>
            <a:r>
              <a:rPr lang="en-IN" sz="2400" dirty="0" smtClean="0"/>
              <a:t>comma-delimited data with out specifying the delimiter</a:t>
            </a:r>
            <a:endParaRPr lang="en-US" sz="2400" dirty="0" smtClean="0"/>
          </a:p>
          <a:p>
            <a:pPr algn="just">
              <a:spcBef>
                <a:spcPts val="600"/>
              </a:spcBef>
            </a:pPr>
            <a:r>
              <a:rPr lang="en-US" sz="2400" dirty="0" smtClean="0"/>
              <a:t>Let’s </a:t>
            </a:r>
            <a:r>
              <a:rPr lang="en-US" sz="2400" dirty="0"/>
              <a:t>start with a </a:t>
            </a:r>
            <a:r>
              <a:rPr lang="en-US" sz="2400" dirty="0" smtClean="0"/>
              <a:t>small comma-separated </a:t>
            </a:r>
            <a:r>
              <a:rPr lang="en-US" sz="2400" dirty="0"/>
              <a:t>(CSV) text file: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u="sng" dirty="0" smtClean="0"/>
              <a:t>ch06/ex1.csv:</a:t>
            </a:r>
            <a:endParaRPr lang="en-US" sz="2400" u="sng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err="1"/>
              <a:t>a,b,c,d,message</a:t>
            </a:r>
            <a:endParaRPr lang="en-US" sz="2400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/>
              <a:t>1,2,3,4,hello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/>
              <a:t>5,6,7,8,world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400" dirty="0" smtClean="0"/>
              <a:t>9,10,11,12,foo</a:t>
            </a:r>
          </a:p>
          <a:p>
            <a:pPr algn="just">
              <a:spcBef>
                <a:spcPts val="600"/>
              </a:spcBef>
            </a:pPr>
            <a:r>
              <a:rPr lang="en-IN" sz="2400" dirty="0"/>
              <a:t>Since this is comma-delimited, we can use </a:t>
            </a:r>
            <a:r>
              <a:rPr lang="en-IN" sz="2400" dirty="0" err="1"/>
              <a:t>read_csv</a:t>
            </a:r>
            <a:r>
              <a:rPr lang="en-IN" sz="2400" dirty="0"/>
              <a:t> to read it into a </a:t>
            </a:r>
            <a:r>
              <a:rPr lang="en-IN" sz="2400" dirty="0" err="1"/>
              <a:t>DataFrame</a:t>
            </a:r>
            <a:r>
              <a:rPr lang="en-IN" sz="2400" dirty="0"/>
              <a:t>: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 smtClean="0"/>
              <a:t> </a:t>
            </a:r>
            <a:r>
              <a:rPr lang="en-IN" sz="2400" dirty="0" err="1"/>
              <a:t>df</a:t>
            </a:r>
            <a:r>
              <a:rPr lang="en-IN" sz="2400" dirty="0"/>
              <a:t> = </a:t>
            </a:r>
            <a:r>
              <a:rPr lang="en-IN" sz="2400" dirty="0" err="1"/>
              <a:t>pd.read_csv</a:t>
            </a:r>
            <a:r>
              <a:rPr lang="en-IN" sz="2400" dirty="0"/>
              <a:t>('ch06/ex1.csv')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/>
              <a:t>In [848]: </a:t>
            </a:r>
            <a:r>
              <a:rPr lang="en-IN" sz="2400" dirty="0" err="1"/>
              <a:t>df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 smtClean="0"/>
              <a:t>a   </a:t>
            </a:r>
            <a:r>
              <a:rPr lang="en-IN" sz="2400" dirty="0"/>
              <a:t>b   c   d message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/>
              <a:t>0  1   2   3   4   hello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/>
              <a:t>1  5   6   7   8   world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400" dirty="0"/>
              <a:t>2  9  10  11  12     foo</a:t>
            </a:r>
            <a:endParaRPr lang="en-US" sz="2400" i="1" dirty="0"/>
          </a:p>
          <a:p>
            <a:pPr marL="0" indent="0" algn="just">
              <a:spcBef>
                <a:spcPts val="600"/>
              </a:spcBef>
              <a:buNone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72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290300" cy="558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IN" sz="2600" dirty="0" err="1" smtClean="0">
                <a:solidFill>
                  <a:srgbClr val="FF0000"/>
                </a:solidFill>
              </a:rPr>
              <a:t>read_table</a:t>
            </a:r>
            <a:r>
              <a:rPr lang="en-IN" sz="2600" dirty="0" smtClean="0">
                <a:solidFill>
                  <a:srgbClr val="FF0000"/>
                </a:solidFill>
              </a:rPr>
              <a:t>(): </a:t>
            </a:r>
            <a:r>
              <a:rPr lang="en-IN" sz="2600" dirty="0" smtClean="0"/>
              <a:t>It used to load the  </a:t>
            </a:r>
            <a:r>
              <a:rPr lang="en-IN" sz="2600" dirty="0" smtClean="0"/>
              <a:t>data </a:t>
            </a:r>
            <a:r>
              <a:rPr lang="en-IN" sz="2600" dirty="0" smtClean="0"/>
              <a:t>from file into data </a:t>
            </a:r>
            <a:r>
              <a:rPr lang="en-IN" sz="2600" dirty="0" smtClean="0"/>
              <a:t>frame.</a:t>
            </a:r>
          </a:p>
          <a:p>
            <a:pPr algn="just">
              <a:spcBef>
                <a:spcPts val="600"/>
              </a:spcBef>
            </a:pPr>
            <a:r>
              <a:rPr lang="en-IN" sz="2400" dirty="0"/>
              <a:t>By default it loads the </a:t>
            </a:r>
            <a:r>
              <a:rPr lang="en-IN" sz="2400" dirty="0" smtClean="0"/>
              <a:t>tab-delimited </a:t>
            </a:r>
            <a:r>
              <a:rPr lang="en-IN" sz="2400" dirty="0"/>
              <a:t>data with out specifying the delimiter</a:t>
            </a:r>
            <a:endParaRPr lang="en-US" sz="2400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600" u="sng" dirty="0" smtClean="0"/>
              <a:t>ch06/ex1.csv</a:t>
            </a:r>
            <a:r>
              <a:rPr lang="en-US" sz="2600" u="sng" dirty="0" smtClean="0"/>
              <a:t>:</a:t>
            </a:r>
            <a:endParaRPr lang="en-US" sz="2600" u="sng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600" dirty="0" err="1"/>
              <a:t>a,b,c,d,message</a:t>
            </a:r>
            <a:endParaRPr lang="en-US" sz="2600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600" dirty="0"/>
              <a:t>1,2,3,4,hello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600" dirty="0"/>
              <a:t>5,6,7,8,world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600" dirty="0" smtClean="0"/>
              <a:t>9,10,11,12,foo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 err="1"/>
              <a:t>pd.read_table</a:t>
            </a:r>
            <a:r>
              <a:rPr lang="en-IN" sz="2600" dirty="0"/>
              <a:t>('ch06/ex1.csv', </a:t>
            </a:r>
            <a:r>
              <a:rPr lang="en-IN" sz="2600" dirty="0" err="1"/>
              <a:t>sep</a:t>
            </a:r>
            <a:r>
              <a:rPr lang="en-IN" sz="2600" dirty="0"/>
              <a:t>=',')</a:t>
            </a:r>
            <a:endParaRPr lang="en-US" sz="26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/>
              <a:t>Out[849]:</a:t>
            </a:r>
            <a:endParaRPr lang="en-US" sz="26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 smtClean="0"/>
              <a:t>a   </a:t>
            </a:r>
            <a:r>
              <a:rPr lang="en-IN" sz="2600" dirty="0"/>
              <a:t>b   c   d message</a:t>
            </a:r>
            <a:endParaRPr lang="en-US" sz="26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/>
              <a:t>0  1   2   3   4   hello</a:t>
            </a:r>
            <a:endParaRPr lang="en-US" sz="26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/>
              <a:t>1  5   6   7   8   world</a:t>
            </a:r>
            <a:endParaRPr lang="en-US" sz="26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en-IN" sz="2600" dirty="0"/>
              <a:t>2  9  10  11  12     foo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6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290300" cy="5588000"/>
          </a:xfrm>
        </p:spPr>
        <p:txBody>
          <a:bodyPr>
            <a:noAutofit/>
          </a:bodyPr>
          <a:lstStyle/>
          <a:p>
            <a:pPr algn="just">
              <a:spcBef>
                <a:spcPts val="400"/>
              </a:spcBef>
            </a:pPr>
            <a:r>
              <a:rPr lang="en-US" sz="2600" dirty="0"/>
              <a:t>A file will not always have a header row. </a:t>
            </a:r>
            <a:endParaRPr lang="en-US" sz="2600" dirty="0" smtClean="0"/>
          </a:p>
          <a:p>
            <a:pPr algn="just">
              <a:spcBef>
                <a:spcPts val="400"/>
              </a:spcBef>
            </a:pPr>
            <a:r>
              <a:rPr lang="en-US" sz="2600" dirty="0" smtClean="0"/>
              <a:t>Consider </a:t>
            </a:r>
            <a:r>
              <a:rPr lang="en-US" sz="2600" dirty="0"/>
              <a:t>this file: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600" u="sng" dirty="0" smtClean="0"/>
              <a:t>ch06/ex2.csv:</a:t>
            </a:r>
            <a:endParaRPr lang="en-US" sz="2600" u="sng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600" dirty="0"/>
              <a:t>1,2,3,4,hello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600" dirty="0"/>
              <a:t>5,6,7,8,world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2600" dirty="0"/>
              <a:t>9,10,11,12,foo</a:t>
            </a:r>
          </a:p>
          <a:p>
            <a:pPr algn="just">
              <a:spcBef>
                <a:spcPts val="400"/>
              </a:spcBef>
            </a:pPr>
            <a:r>
              <a:rPr lang="en-US" sz="2600" dirty="0"/>
              <a:t>To read this in, you have a couple of options. You can allow pandas to assign </a:t>
            </a:r>
            <a:r>
              <a:rPr lang="en-US" sz="2600" dirty="0" smtClean="0"/>
              <a:t>default column </a:t>
            </a:r>
            <a:r>
              <a:rPr lang="en-US" sz="2600" dirty="0"/>
              <a:t>names, or you can specify names yourself: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IN" sz="2600" dirty="0" err="1"/>
              <a:t>pd.read_csv</a:t>
            </a:r>
            <a:r>
              <a:rPr lang="en-IN" sz="2600" dirty="0"/>
              <a:t>('ch06/ex2.csv', header=None</a:t>
            </a:r>
            <a:r>
              <a:rPr lang="en-IN" sz="2600" dirty="0" smtClean="0"/>
              <a:t>)</a:t>
            </a:r>
            <a:endParaRPr lang="en-US" sz="2600" i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IN" sz="2600" dirty="0" smtClean="0"/>
              <a:t>X.1  </a:t>
            </a:r>
            <a:r>
              <a:rPr lang="en-IN" sz="2600" dirty="0"/>
              <a:t>X.2  X.3  X.4    X.5</a:t>
            </a:r>
            <a:endParaRPr lang="en-US" sz="2600" i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IN" sz="2600" dirty="0"/>
              <a:t>0    1    2    3    4  hello</a:t>
            </a:r>
            <a:endParaRPr lang="en-US" sz="2600" i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IN" sz="2600" dirty="0"/>
              <a:t>1    5    6    7    8  world</a:t>
            </a:r>
            <a:endParaRPr lang="en-US" sz="2600" i="1" dirty="0"/>
          </a:p>
          <a:p>
            <a:pPr marL="0" indent="0" algn="just">
              <a:spcBef>
                <a:spcPts val="400"/>
              </a:spcBef>
              <a:buNone/>
            </a:pPr>
            <a:r>
              <a:rPr lang="en-IN" sz="2600" dirty="0"/>
              <a:t>2    9   10   11   12    foo</a:t>
            </a:r>
            <a:endParaRPr lang="en-US" sz="2600" i="1" dirty="0"/>
          </a:p>
          <a:p>
            <a:pPr marL="0" indent="0" algn="just">
              <a:spcBef>
                <a:spcPts val="400"/>
              </a:spcBef>
              <a:buNone/>
            </a:pP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2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199"/>
            <a:ext cx="11442700" cy="5257801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err="1" smtClean="0"/>
              <a:t>pd.read_csv</a:t>
            </a:r>
            <a:r>
              <a:rPr lang="en-US" dirty="0"/>
              <a:t>('ch06/ex2.csv', names=['a', 'b', 'c', 'd', 'message'])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Out[852]: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 b c d message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nb-NO" dirty="0"/>
              <a:t>0 1 2 3 4 hello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1 5 6 7 8 world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2 9 10 11 12 </a:t>
            </a:r>
            <a:r>
              <a:rPr lang="en-US" dirty="0" smtClean="0"/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485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199"/>
            <a:ext cx="11442700" cy="5384801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dirty="0" smtClean="0"/>
              <a:t>Suppose </a:t>
            </a:r>
            <a:r>
              <a:rPr lang="en-US" dirty="0"/>
              <a:t>you wanted the message column to be the index of the returned </a:t>
            </a:r>
            <a:r>
              <a:rPr lang="en-US" dirty="0" smtClean="0"/>
              <a:t>Data Frame. Then specify using the </a:t>
            </a:r>
            <a:r>
              <a:rPr lang="en-US" dirty="0" err="1" smtClean="0"/>
              <a:t>index_col</a:t>
            </a:r>
            <a:r>
              <a:rPr lang="en-US" dirty="0" smtClean="0"/>
              <a:t> </a:t>
            </a:r>
            <a:r>
              <a:rPr lang="en-US" dirty="0"/>
              <a:t>argument: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smtClean="0"/>
              <a:t>names </a:t>
            </a:r>
            <a:r>
              <a:rPr lang="en-US" dirty="0"/>
              <a:t>= ['a', 'b', 'c', 'd', 'message']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 smtClean="0"/>
              <a:t>pd.read_csv</a:t>
            </a:r>
            <a:r>
              <a:rPr lang="en-US" dirty="0"/>
              <a:t>('ch06/ex2.csv', names=names, </a:t>
            </a:r>
            <a:r>
              <a:rPr lang="en-US" dirty="0" err="1"/>
              <a:t>index_col</a:t>
            </a:r>
            <a:r>
              <a:rPr lang="en-US" dirty="0"/>
              <a:t>='message')</a:t>
            </a:r>
          </a:p>
          <a:p>
            <a:pPr>
              <a:spcBef>
                <a:spcPts val="400"/>
              </a:spcBef>
            </a:pPr>
            <a:r>
              <a:rPr lang="en-US" dirty="0"/>
              <a:t>Out[854]: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dirty="0" smtClean="0"/>
              <a:t>		a </a:t>
            </a:r>
            <a:r>
              <a:rPr lang="en-US" dirty="0"/>
              <a:t>b c d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dirty="0"/>
              <a:t>message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nb-NO" dirty="0"/>
              <a:t>hello </a:t>
            </a:r>
            <a:r>
              <a:rPr lang="nb-NO" dirty="0" smtClean="0"/>
              <a:t>		1 </a:t>
            </a:r>
            <a:r>
              <a:rPr lang="nb-NO" dirty="0"/>
              <a:t>2 3 4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dirty="0" smtClean="0"/>
              <a:t>World		 </a:t>
            </a:r>
            <a:r>
              <a:rPr lang="en-US" dirty="0"/>
              <a:t>5 6 7 8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dirty="0"/>
              <a:t>foo </a:t>
            </a:r>
            <a:r>
              <a:rPr lang="en-US" dirty="0" smtClean="0"/>
              <a:t>		9 </a:t>
            </a:r>
            <a:r>
              <a:rPr lang="en-US" dirty="0"/>
              <a:t>10 11 12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7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In the event that you want to form a hierarchical index from multiple columns, </a:t>
            </a:r>
            <a:r>
              <a:rPr lang="en-US" dirty="0" smtClean="0"/>
              <a:t>just pass </a:t>
            </a:r>
            <a:r>
              <a:rPr lang="en-US" dirty="0"/>
              <a:t>a list of column numbers or names: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u="sng" dirty="0" smtClean="0"/>
              <a:t>ch06/csv_mindex.csv:</a:t>
            </a:r>
            <a:endParaRPr lang="en-US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key1,key2,value1,value2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one,a,1,2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one,b,3,4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one,c,5,6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one,d,7,8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two,a,9,10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two,b,11,12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two,c,13,14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two,d,15,16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parsed </a:t>
            </a:r>
            <a:r>
              <a:rPr lang="en-US" dirty="0"/>
              <a:t>= </a:t>
            </a:r>
            <a:r>
              <a:rPr lang="en-US" dirty="0" err="1"/>
              <a:t>pd.read_csv</a:t>
            </a:r>
            <a:r>
              <a:rPr lang="en-US" dirty="0"/>
              <a:t>('ch06/csv_mindex.csv', </a:t>
            </a:r>
            <a:r>
              <a:rPr lang="en-US" dirty="0" err="1"/>
              <a:t>index_col</a:t>
            </a:r>
            <a:r>
              <a:rPr lang="en-US" dirty="0"/>
              <a:t>=['key1', 'key2'])</a:t>
            </a:r>
            <a:endParaRPr lang="en-US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2438400"/>
            <a:ext cx="61214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8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Reading data in Text Format</a:t>
            </a:r>
            <a:r>
              <a:rPr lang="en-US" i="1" dirty="0">
                <a:solidFill>
                  <a:srgbClr val="FF0000"/>
                </a:solidFill>
              </a:rPr>
              <a:t/>
            </a:r>
            <a:br>
              <a:rPr lang="en-US" i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6001"/>
            <a:ext cx="11442700" cy="558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en-US" sz="2600" dirty="0" err="1">
                <a:solidFill>
                  <a:srgbClr val="FF0000"/>
                </a:solidFill>
              </a:rPr>
              <a:t>skiprows</a:t>
            </a:r>
            <a:r>
              <a:rPr lang="en-US" sz="2600" dirty="0" smtClean="0">
                <a:solidFill>
                  <a:srgbClr val="FF0000"/>
                </a:solidFill>
              </a:rPr>
              <a:t>: </a:t>
            </a:r>
            <a:r>
              <a:rPr lang="en-US" sz="2600" dirty="0" smtClean="0"/>
              <a:t>it is used to skip the rows.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u="sng" dirty="0" smtClean="0"/>
              <a:t>ch06/ex4.csv:</a:t>
            </a:r>
            <a:endParaRPr lang="en-US" sz="2600" u="sng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/>
              <a:t># hey!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 err="1"/>
              <a:t>a,b,c,d,message</a:t>
            </a:r>
            <a:endParaRPr lang="en-US" sz="2600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/>
              <a:t># just wanted to make things more difficult for you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/>
              <a:t># who reads CSV files with computers, anyway?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/>
              <a:t>1,2,3,4,hello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/>
              <a:t>5,6,7,8,world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 smtClean="0"/>
              <a:t>9,10,11,12,foo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 err="1"/>
              <a:t>pd.read_csv</a:t>
            </a:r>
            <a:r>
              <a:rPr lang="en-US" sz="2600" dirty="0"/>
              <a:t>('ch06/ex4.csv', </a:t>
            </a:r>
            <a:r>
              <a:rPr lang="en-US" sz="2600" dirty="0" err="1"/>
              <a:t>skiprows</a:t>
            </a:r>
            <a:r>
              <a:rPr lang="en-US" sz="2600" dirty="0"/>
              <a:t>=[0, 2, 3</a:t>
            </a:r>
            <a:r>
              <a:rPr lang="en-US" sz="2600" dirty="0" smtClean="0"/>
              <a:t>])</a:t>
            </a:r>
          </a:p>
          <a:p>
            <a:pPr marL="0" indent="0" algn="just">
              <a:spcBef>
                <a:spcPts val="200"/>
              </a:spcBef>
              <a:buNone/>
            </a:pPr>
            <a:r>
              <a:rPr lang="en-US" sz="2600" dirty="0" smtClean="0">
                <a:effectLst/>
              </a:rPr>
              <a:t>Out put: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/>
              <a:t>a b c d message</a:t>
            </a:r>
            <a:endParaRPr lang="en-US" sz="2600" dirty="0" smtClean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b-NO" sz="2600" dirty="0"/>
              <a:t>0 1 2 3 4 hello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1 5 6 7 8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2 9 10 11 12 foo</a:t>
            </a:r>
            <a:endParaRPr lang="en-US" sz="2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14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1232</Words>
  <Application>Microsoft Office PowerPoint</Application>
  <PresentationFormat>Custom</PresentationFormat>
  <Paragraphs>194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Unit-III</vt:lpstr>
      <vt:lpstr> Reading data in Text Format </vt:lpstr>
      <vt:lpstr> Reading data in Text Format </vt:lpstr>
      <vt:lpstr> Reading data in Text Format </vt:lpstr>
      <vt:lpstr> Reading data in Text Format </vt:lpstr>
      <vt:lpstr> Reading data in Text Format </vt:lpstr>
      <vt:lpstr> Reading data in Text Format </vt:lpstr>
      <vt:lpstr> Reading data in Text Format </vt:lpstr>
      <vt:lpstr> Reading data in Text Format </vt:lpstr>
      <vt:lpstr>Reading Text Files in Pieces</vt:lpstr>
      <vt:lpstr>Writing Data Out to Text Format</vt:lpstr>
      <vt:lpstr>Writing Data Out to Text Format</vt:lpstr>
      <vt:lpstr>Writing Data Out to Text Format</vt:lpstr>
      <vt:lpstr>Writing Data Out to Text Format</vt:lpstr>
      <vt:lpstr>Binary Data Formats</vt:lpstr>
      <vt:lpstr>Binary Data Formats</vt:lpstr>
      <vt:lpstr>Using HDF5 Format</vt:lpstr>
      <vt:lpstr>Using HDF5 Format</vt:lpstr>
      <vt:lpstr>Reading Microsoft Excel Files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Windows User</cp:lastModifiedBy>
  <cp:revision>835</cp:revision>
  <dcterms:created xsi:type="dcterms:W3CDTF">2017-07-30T13:30:39Z</dcterms:created>
  <dcterms:modified xsi:type="dcterms:W3CDTF">2019-09-06T05:19:24Z</dcterms:modified>
</cp:coreProperties>
</file>