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Lst>
  <p:sldSz cy="6858000" cx="9906000"/>
  <p:notesSz cx="6858000" cy="9144000"/>
  <p:embeddedFontLst>
    <p:embeddedFont>
      <p:font typeface="Helvetica Neue"/>
      <p:regular r:id="rId107"/>
      <p:bold r:id="rId108"/>
      <p:italic r:id="rId109"/>
      <p:boldItalic r:id="rId110"/>
    </p:embeddedFont>
    <p:embeddedFont>
      <p:font typeface="Arial Black"/>
      <p:regular r:id="rId1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12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HelveticaNeue-regular.fntdata"/><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font" Target="fonts/HelveticaNeue-italic.fntdata"/><Relationship Id="rId108" Type="http://schemas.openxmlformats.org/officeDocument/2006/relationships/font" Target="fonts/HelveticaNeue-bold.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font" Target="fonts/HelveticaNeue-boldItalic.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111" Type="http://schemas.openxmlformats.org/officeDocument/2006/relationships/font" Target="fonts/ArialBlack-regular.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4" name="Google Shape;94;p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0" name="Google Shape;170;p1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4" name="Shape 1154"/>
        <p:cNvGrpSpPr/>
        <p:nvPr/>
      </p:nvGrpSpPr>
      <p:grpSpPr>
        <a:xfrm>
          <a:off x="0" y="0"/>
          <a:ext cx="0" cy="0"/>
          <a:chOff x="0" y="0"/>
          <a:chExt cx="0" cy="0"/>
        </a:xfrm>
      </p:grpSpPr>
      <p:sp>
        <p:nvSpPr>
          <p:cNvPr id="1155" name="Google Shape;1155;p1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56" name="Google Shape;1156;p10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7" name="Google Shape;177;p1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1" name="Google Shape;201;p1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8" name="Google Shape;208;p1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15" name="Google Shape;215;p1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2" name="Google Shape;222;p1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9" name="Google Shape;229;p1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6" name="Google Shape;236;p1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19" name="Google Shape;319;p1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26" name="Google Shape;326;p1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0" name="Google Shape;100;p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33" name="Google Shape;333;p2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85" name="Google Shape;385;p2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92" name="Google Shape;392;p2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99" name="Google Shape;399;p2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07" name="Google Shape;407;p2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14" name="Google Shape;414;p2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21" name="Google Shape;421;p2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29" name="Google Shape;429;p2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36" name="Google Shape;436;p2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43" name="Google Shape;443;p2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7" name="Google Shape;107;p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50" name="Google Shape;450;p3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57" name="Google Shape;457;p3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63" name="Google Shape;463;p3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69" name="Google Shape;469;p3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75" name="Google Shape;475;p3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81" name="Google Shape;481;p3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87" name="Google Shape;487;p3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93" name="Google Shape;493;p3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99" name="Google Shape;499;p3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05" name="Google Shape;505;p3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4" name="Google Shape;114;p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11" name="Google Shape;511;p4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17" name="Google Shape;517;p4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23" name="Google Shape;523;p4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29" name="Google Shape;529;p4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35" name="Google Shape;535;p4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41" name="Google Shape;541;p4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47" name="Google Shape;547;p4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53" name="Google Shape;553;p4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59" name="Google Shape;559;p4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65" name="Google Shape;565;p4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1" name="Google Shape;121;p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71" name="Google Shape;571;p5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77" name="Google Shape;577;p5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83" name="Google Shape;583;p5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90" name="Google Shape;590;p5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96" name="Google Shape;596;p5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02" name="Google Shape;602;p5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08" name="Google Shape;608;p5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14" name="Google Shape;614;p5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p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21" name="Google Shape;621;p5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28" name="Google Shape;628;p5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8" name="Google Shape;128;p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p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34" name="Google Shape;634;p6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p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41" name="Google Shape;641;p6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p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48" name="Google Shape;648;p6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p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55" name="Google Shape;655;p6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62" name="Google Shape;662;p6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p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69" name="Google Shape;669;p6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p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76" name="Google Shape;676;p6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Google Shape;835;p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36" name="Google Shape;836;p6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p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43" name="Google Shape;843;p6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p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50" name="Google Shape;850;p6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9" name="Google Shape;149;p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p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57" name="Google Shape;857;p7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8" name="Shape 938"/>
        <p:cNvGrpSpPr/>
        <p:nvPr/>
      </p:nvGrpSpPr>
      <p:grpSpPr>
        <a:xfrm>
          <a:off x="0" y="0"/>
          <a:ext cx="0" cy="0"/>
          <a:chOff x="0" y="0"/>
          <a:chExt cx="0" cy="0"/>
        </a:xfrm>
      </p:grpSpPr>
      <p:sp>
        <p:nvSpPr>
          <p:cNvPr id="939" name="Google Shape;939;p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40" name="Google Shape;940;p7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Google Shape;946;p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47" name="Google Shape;947;p7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2" name="Shape 952"/>
        <p:cNvGrpSpPr/>
        <p:nvPr/>
      </p:nvGrpSpPr>
      <p:grpSpPr>
        <a:xfrm>
          <a:off x="0" y="0"/>
          <a:ext cx="0" cy="0"/>
          <a:chOff x="0" y="0"/>
          <a:chExt cx="0" cy="0"/>
        </a:xfrm>
      </p:grpSpPr>
      <p:sp>
        <p:nvSpPr>
          <p:cNvPr id="953" name="Google Shape;953;p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54" name="Google Shape;954;p7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9" name="Shape 959"/>
        <p:cNvGrpSpPr/>
        <p:nvPr/>
      </p:nvGrpSpPr>
      <p:grpSpPr>
        <a:xfrm>
          <a:off x="0" y="0"/>
          <a:ext cx="0" cy="0"/>
          <a:chOff x="0" y="0"/>
          <a:chExt cx="0" cy="0"/>
        </a:xfrm>
      </p:grpSpPr>
      <p:sp>
        <p:nvSpPr>
          <p:cNvPr id="960" name="Google Shape;960;p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61" name="Google Shape;961;p7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6" name="Shape 966"/>
        <p:cNvGrpSpPr/>
        <p:nvPr/>
      </p:nvGrpSpPr>
      <p:grpSpPr>
        <a:xfrm>
          <a:off x="0" y="0"/>
          <a:ext cx="0" cy="0"/>
          <a:chOff x="0" y="0"/>
          <a:chExt cx="0" cy="0"/>
        </a:xfrm>
      </p:grpSpPr>
      <p:sp>
        <p:nvSpPr>
          <p:cNvPr id="967" name="Google Shape;967;p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68" name="Google Shape;968;p7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Google Shape;974;p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75" name="Google Shape;975;p7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0" name="Shape 980"/>
        <p:cNvGrpSpPr/>
        <p:nvPr/>
      </p:nvGrpSpPr>
      <p:grpSpPr>
        <a:xfrm>
          <a:off x="0" y="0"/>
          <a:ext cx="0" cy="0"/>
          <a:chOff x="0" y="0"/>
          <a:chExt cx="0" cy="0"/>
        </a:xfrm>
      </p:grpSpPr>
      <p:sp>
        <p:nvSpPr>
          <p:cNvPr id="981" name="Google Shape;981;p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82" name="Google Shape;982;p7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7" name="Shape 987"/>
        <p:cNvGrpSpPr/>
        <p:nvPr/>
      </p:nvGrpSpPr>
      <p:grpSpPr>
        <a:xfrm>
          <a:off x="0" y="0"/>
          <a:ext cx="0" cy="0"/>
          <a:chOff x="0" y="0"/>
          <a:chExt cx="0" cy="0"/>
        </a:xfrm>
      </p:grpSpPr>
      <p:sp>
        <p:nvSpPr>
          <p:cNvPr id="988" name="Google Shape;988;p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89" name="Google Shape;989;p7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p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96" name="Google Shape;996;p7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6" name="Google Shape;156;p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Google Shape;1002;p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03" name="Google Shape;1003;p8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Google Shape;1009;p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10" name="Google Shape;1010;p8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Google Shape;1016;p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17" name="Google Shape;1017;p8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p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24" name="Google Shape;1024;p8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9" name="Shape 1029"/>
        <p:cNvGrpSpPr/>
        <p:nvPr/>
      </p:nvGrpSpPr>
      <p:grpSpPr>
        <a:xfrm>
          <a:off x="0" y="0"/>
          <a:ext cx="0" cy="0"/>
          <a:chOff x="0" y="0"/>
          <a:chExt cx="0" cy="0"/>
        </a:xfrm>
      </p:grpSpPr>
      <p:sp>
        <p:nvSpPr>
          <p:cNvPr id="1030" name="Google Shape;1030;p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31" name="Google Shape;1031;p8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6" name="Shape 1036"/>
        <p:cNvGrpSpPr/>
        <p:nvPr/>
      </p:nvGrpSpPr>
      <p:grpSpPr>
        <a:xfrm>
          <a:off x="0" y="0"/>
          <a:ext cx="0" cy="0"/>
          <a:chOff x="0" y="0"/>
          <a:chExt cx="0" cy="0"/>
        </a:xfrm>
      </p:grpSpPr>
      <p:sp>
        <p:nvSpPr>
          <p:cNvPr id="1037" name="Google Shape;1037;p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38" name="Google Shape;1038;p8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3" name="Shape 1043"/>
        <p:cNvGrpSpPr/>
        <p:nvPr/>
      </p:nvGrpSpPr>
      <p:grpSpPr>
        <a:xfrm>
          <a:off x="0" y="0"/>
          <a:ext cx="0" cy="0"/>
          <a:chOff x="0" y="0"/>
          <a:chExt cx="0" cy="0"/>
        </a:xfrm>
      </p:grpSpPr>
      <p:sp>
        <p:nvSpPr>
          <p:cNvPr id="1044" name="Google Shape;1044;p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45" name="Google Shape;1045;p8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0" name="Shape 1050"/>
        <p:cNvGrpSpPr/>
        <p:nvPr/>
      </p:nvGrpSpPr>
      <p:grpSpPr>
        <a:xfrm>
          <a:off x="0" y="0"/>
          <a:ext cx="0" cy="0"/>
          <a:chOff x="0" y="0"/>
          <a:chExt cx="0" cy="0"/>
        </a:xfrm>
      </p:grpSpPr>
      <p:sp>
        <p:nvSpPr>
          <p:cNvPr id="1051" name="Google Shape;1051;p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52" name="Google Shape;1052;p8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7" name="Shape 1057"/>
        <p:cNvGrpSpPr/>
        <p:nvPr/>
      </p:nvGrpSpPr>
      <p:grpSpPr>
        <a:xfrm>
          <a:off x="0" y="0"/>
          <a:ext cx="0" cy="0"/>
          <a:chOff x="0" y="0"/>
          <a:chExt cx="0" cy="0"/>
        </a:xfrm>
      </p:grpSpPr>
      <p:sp>
        <p:nvSpPr>
          <p:cNvPr id="1058" name="Google Shape;1058;p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59" name="Google Shape;1059;p8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4" name="Shape 1064"/>
        <p:cNvGrpSpPr/>
        <p:nvPr/>
      </p:nvGrpSpPr>
      <p:grpSpPr>
        <a:xfrm>
          <a:off x="0" y="0"/>
          <a:ext cx="0" cy="0"/>
          <a:chOff x="0" y="0"/>
          <a:chExt cx="0" cy="0"/>
        </a:xfrm>
      </p:grpSpPr>
      <p:sp>
        <p:nvSpPr>
          <p:cNvPr id="1065" name="Google Shape;1065;p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66" name="Google Shape;1066;p8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3" name="Google Shape;163;p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1" name="Shape 1071"/>
        <p:cNvGrpSpPr/>
        <p:nvPr/>
      </p:nvGrpSpPr>
      <p:grpSpPr>
        <a:xfrm>
          <a:off x="0" y="0"/>
          <a:ext cx="0" cy="0"/>
          <a:chOff x="0" y="0"/>
          <a:chExt cx="0" cy="0"/>
        </a:xfrm>
      </p:grpSpPr>
      <p:sp>
        <p:nvSpPr>
          <p:cNvPr id="1072" name="Google Shape;1072;p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73" name="Google Shape;1073;p90: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8" name="Shape 1078"/>
        <p:cNvGrpSpPr/>
        <p:nvPr/>
      </p:nvGrpSpPr>
      <p:grpSpPr>
        <a:xfrm>
          <a:off x="0" y="0"/>
          <a:ext cx="0" cy="0"/>
          <a:chOff x="0" y="0"/>
          <a:chExt cx="0" cy="0"/>
        </a:xfrm>
      </p:grpSpPr>
      <p:sp>
        <p:nvSpPr>
          <p:cNvPr id="1079" name="Google Shape;1079;p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80" name="Google Shape;1080;p91: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5" name="Shape 1085"/>
        <p:cNvGrpSpPr/>
        <p:nvPr/>
      </p:nvGrpSpPr>
      <p:grpSpPr>
        <a:xfrm>
          <a:off x="0" y="0"/>
          <a:ext cx="0" cy="0"/>
          <a:chOff x="0" y="0"/>
          <a:chExt cx="0" cy="0"/>
        </a:xfrm>
      </p:grpSpPr>
      <p:sp>
        <p:nvSpPr>
          <p:cNvPr id="1086" name="Google Shape;1086;p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87" name="Google Shape;1087;p92: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2" name="Shape 1092"/>
        <p:cNvGrpSpPr/>
        <p:nvPr/>
      </p:nvGrpSpPr>
      <p:grpSpPr>
        <a:xfrm>
          <a:off x="0" y="0"/>
          <a:ext cx="0" cy="0"/>
          <a:chOff x="0" y="0"/>
          <a:chExt cx="0" cy="0"/>
        </a:xfrm>
      </p:grpSpPr>
      <p:sp>
        <p:nvSpPr>
          <p:cNvPr id="1093" name="Google Shape;1093;p9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94" name="Google Shape;1094;p93: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0" name="Shape 1100"/>
        <p:cNvGrpSpPr/>
        <p:nvPr/>
      </p:nvGrpSpPr>
      <p:grpSpPr>
        <a:xfrm>
          <a:off x="0" y="0"/>
          <a:ext cx="0" cy="0"/>
          <a:chOff x="0" y="0"/>
          <a:chExt cx="0" cy="0"/>
        </a:xfrm>
      </p:grpSpPr>
      <p:sp>
        <p:nvSpPr>
          <p:cNvPr id="1101" name="Google Shape;1101;p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02" name="Google Shape;1102;p94: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0" name="Shape 1110"/>
        <p:cNvGrpSpPr/>
        <p:nvPr/>
      </p:nvGrpSpPr>
      <p:grpSpPr>
        <a:xfrm>
          <a:off x="0" y="0"/>
          <a:ext cx="0" cy="0"/>
          <a:chOff x="0" y="0"/>
          <a:chExt cx="0" cy="0"/>
        </a:xfrm>
      </p:grpSpPr>
      <p:sp>
        <p:nvSpPr>
          <p:cNvPr id="1111" name="Google Shape;1111;p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12" name="Google Shape;1112;p95: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7" name="Shape 1117"/>
        <p:cNvGrpSpPr/>
        <p:nvPr/>
      </p:nvGrpSpPr>
      <p:grpSpPr>
        <a:xfrm>
          <a:off x="0" y="0"/>
          <a:ext cx="0" cy="0"/>
          <a:chOff x="0" y="0"/>
          <a:chExt cx="0" cy="0"/>
        </a:xfrm>
      </p:grpSpPr>
      <p:sp>
        <p:nvSpPr>
          <p:cNvPr id="1118" name="Google Shape;1118;p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19" name="Google Shape;1119;p96: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4" name="Shape 1124"/>
        <p:cNvGrpSpPr/>
        <p:nvPr/>
      </p:nvGrpSpPr>
      <p:grpSpPr>
        <a:xfrm>
          <a:off x="0" y="0"/>
          <a:ext cx="0" cy="0"/>
          <a:chOff x="0" y="0"/>
          <a:chExt cx="0" cy="0"/>
        </a:xfrm>
      </p:grpSpPr>
      <p:sp>
        <p:nvSpPr>
          <p:cNvPr id="1125" name="Google Shape;1125;p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26" name="Google Shape;1126;p97: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1" name="Shape 1131"/>
        <p:cNvGrpSpPr/>
        <p:nvPr/>
      </p:nvGrpSpPr>
      <p:grpSpPr>
        <a:xfrm>
          <a:off x="0" y="0"/>
          <a:ext cx="0" cy="0"/>
          <a:chOff x="0" y="0"/>
          <a:chExt cx="0" cy="0"/>
        </a:xfrm>
      </p:grpSpPr>
      <p:sp>
        <p:nvSpPr>
          <p:cNvPr id="1132" name="Google Shape;1132;p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33" name="Google Shape;1133;p98: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8" name="Shape 1138"/>
        <p:cNvGrpSpPr/>
        <p:nvPr/>
      </p:nvGrpSpPr>
      <p:grpSpPr>
        <a:xfrm>
          <a:off x="0" y="0"/>
          <a:ext cx="0" cy="0"/>
          <a:chOff x="0" y="0"/>
          <a:chExt cx="0" cy="0"/>
        </a:xfrm>
      </p:grpSpPr>
      <p:sp>
        <p:nvSpPr>
          <p:cNvPr id="1139" name="Google Shape;1139;p9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40" name="Google Shape;1140;p99:notes"/>
          <p:cNvSpPr/>
          <p:nvPr>
            <p:ph idx="2" type="sldImg"/>
          </p:nvPr>
        </p:nvSpPr>
        <p:spPr>
          <a:xfrm>
            <a:off x="952500" y="685800"/>
            <a:ext cx="4953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990600" y="685800"/>
            <a:ext cx="8364538" cy="11430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9pPr>
          </a:lstStyle>
          <a:p/>
        </p:txBody>
      </p:sp>
      <p:sp>
        <p:nvSpPr>
          <p:cNvPr id="18" name="Google Shape;18;p2"/>
          <p:cNvSpPr txBox="1"/>
          <p:nvPr>
            <p:ph idx="1" type="subTitle"/>
          </p:nvPr>
        </p:nvSpPr>
        <p:spPr>
          <a:xfrm>
            <a:off x="2311400" y="3886200"/>
            <a:ext cx="6934200" cy="1771650"/>
          </a:xfrm>
          <a:prstGeom prst="rect">
            <a:avLst/>
          </a:prstGeom>
          <a:noFill/>
          <a:ln>
            <a:noFill/>
          </a:ln>
        </p:spPr>
        <p:txBody>
          <a:bodyPr anchorCtr="0" anchor="t" bIns="45700" lIns="91425" spcFirstLastPara="1" rIns="91425" wrap="square" tIns="45700"/>
          <a:lstStyle>
            <a:lvl1pPr lvl="0" marR="0" rtl="0" algn="l">
              <a:spcBef>
                <a:spcPts val="560"/>
              </a:spcBef>
              <a:spcAft>
                <a:spcPts val="0"/>
              </a:spcAft>
              <a:buClr>
                <a:schemeClr val="accent2"/>
              </a:buClr>
              <a:buSzPts val="2800"/>
              <a:buFont typeface="Arial"/>
              <a:buNone/>
              <a:defRPr b="0" i="0" sz="2800" u="none" cap="none" strike="noStrike">
                <a:solidFill>
                  <a:schemeClr val="hlink"/>
                </a:solidFill>
                <a:latin typeface="Arial Black"/>
                <a:ea typeface="Arial Black"/>
                <a:cs typeface="Arial Black"/>
                <a:sym typeface="Arial Black"/>
              </a:defRPr>
            </a:lvl1pPr>
            <a:lvl2pPr lvl="1" marR="0" rtl="0" algn="l">
              <a:spcBef>
                <a:spcPts val="480"/>
              </a:spcBef>
              <a:spcAft>
                <a:spcPts val="0"/>
              </a:spcAft>
              <a:buClr>
                <a:schemeClr val="accent2"/>
              </a:buClr>
              <a:buSzPts val="2400"/>
              <a:buFont typeface="Arial"/>
              <a:buChar char="●"/>
              <a:defRPr b="0" i="0" sz="2400" u="none" cap="none" strike="noStrike">
                <a:solidFill>
                  <a:schemeClr val="hlink"/>
                </a:solidFill>
                <a:latin typeface="Arial"/>
                <a:ea typeface="Arial"/>
                <a:cs typeface="Arial"/>
                <a:sym typeface="Arial"/>
              </a:defRPr>
            </a:lvl2pPr>
            <a:lvl3pPr lvl="2" marR="0" rtl="0" algn="l">
              <a:spcBef>
                <a:spcPts val="480"/>
              </a:spcBef>
              <a:spcAft>
                <a:spcPts val="0"/>
              </a:spcAft>
              <a:buClr>
                <a:schemeClr val="accent2"/>
              </a:buClr>
              <a:buSzPts val="2400"/>
              <a:buFont typeface="Arial"/>
              <a:buChar char="●"/>
              <a:defRPr b="0" i="0" sz="2400" u="none" cap="none" strike="noStrike">
                <a:solidFill>
                  <a:schemeClr val="hlink"/>
                </a:solidFill>
                <a:latin typeface="Arial"/>
                <a:ea typeface="Arial"/>
                <a:cs typeface="Arial"/>
                <a:sym typeface="Arial"/>
              </a:defRPr>
            </a:lvl3pPr>
            <a:lvl4pPr lvl="3"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4pPr>
            <a:lvl5pPr lvl="4"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5pPr>
            <a:lvl6pPr lvl="5"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6pPr>
            <a:lvl7pPr lvl="6"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7pPr>
            <a:lvl8pPr lvl="7"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8pPr>
            <a:lvl9pPr lvl="8"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9pPr>
          </a:lstStyle>
          <a:p/>
        </p:txBody>
      </p:sp>
      <p:sp>
        <p:nvSpPr>
          <p:cNvPr id="19" name="Google Shape;19;p2"/>
          <p:cNvSpPr txBox="1"/>
          <p:nvPr>
            <p:ph idx="10" type="dt"/>
          </p:nvPr>
        </p:nvSpPr>
        <p:spPr>
          <a:xfrm>
            <a:off x="769937" y="6229350"/>
            <a:ext cx="2092325" cy="5143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0" name="Google Shape;20;p2"/>
          <p:cNvSpPr txBox="1"/>
          <p:nvPr>
            <p:ph idx="11" type="ftr"/>
          </p:nvPr>
        </p:nvSpPr>
        <p:spPr>
          <a:xfrm>
            <a:off x="3411537" y="6229350"/>
            <a:ext cx="3082925" cy="5143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1" name="Google Shape;21;p2"/>
          <p:cNvSpPr txBox="1"/>
          <p:nvPr>
            <p:ph idx="12" type="sldNum"/>
          </p:nvPr>
        </p:nvSpPr>
        <p:spPr>
          <a:xfrm>
            <a:off x="7154862" y="6229350"/>
            <a:ext cx="1981200" cy="5143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9" name="Shape 79"/>
        <p:cNvGrpSpPr/>
        <p:nvPr/>
      </p:nvGrpSpPr>
      <p:grpSpPr>
        <a:xfrm>
          <a:off x="0" y="0"/>
          <a:ext cx="0" cy="0"/>
          <a:chOff x="0" y="0"/>
          <a:chExt cx="0" cy="0"/>
        </a:xfrm>
      </p:grpSpPr>
      <p:sp>
        <p:nvSpPr>
          <p:cNvPr id="80" name="Google Shape;80;p12"/>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9pPr>
          </a:lstStyle>
          <a:p/>
        </p:txBody>
      </p:sp>
      <p:sp>
        <p:nvSpPr>
          <p:cNvPr id="81" name="Google Shape;81;p12"/>
          <p:cNvSpPr txBox="1"/>
          <p:nvPr>
            <p:ph idx="1" type="body"/>
          </p:nvPr>
        </p:nvSpPr>
        <p:spPr>
          <a:xfrm>
            <a:off x="495300" y="1447800"/>
            <a:ext cx="4352925" cy="48006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accent2"/>
              </a:buClr>
              <a:buSzPts val="2800"/>
              <a:buFont typeface="Arial"/>
              <a:buChar char="●"/>
              <a:defRPr sz="2800">
                <a:solidFill>
                  <a:schemeClr val="hlink"/>
                </a:solidFill>
                <a:latin typeface="Arial"/>
                <a:ea typeface="Arial"/>
                <a:cs typeface="Arial"/>
                <a:sym typeface="Arial"/>
              </a:defRPr>
            </a:lvl1pPr>
            <a:lvl2pPr indent="-381000" lvl="1" marL="914400" marR="0" rtl="0" algn="l">
              <a:spcBef>
                <a:spcPts val="480"/>
              </a:spcBef>
              <a:spcAft>
                <a:spcPts val="0"/>
              </a:spcAft>
              <a:buClr>
                <a:schemeClr val="accent2"/>
              </a:buClr>
              <a:buSzPts val="2400"/>
              <a:buFont typeface="Arial"/>
              <a:buChar char="●"/>
              <a:defRPr b="0" i="0" sz="2400" u="none" cap="none" strike="noStrike">
                <a:solidFill>
                  <a:schemeClr val="hlink"/>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3pPr>
            <a:lvl4pPr indent="-342900" lvl="3" marL="18288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4pPr>
            <a:lvl5pPr indent="-342900" lvl="4" marL="22860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5pPr>
            <a:lvl6pPr indent="-342900" lvl="5" marL="27432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6pPr>
            <a:lvl7pPr indent="-342900" lvl="6" marL="32004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7pPr>
            <a:lvl8pPr indent="-342900" lvl="7" marL="36576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8pPr>
            <a:lvl9pPr indent="-342900" lvl="8" marL="41148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9pPr>
          </a:lstStyle>
          <a:p/>
        </p:txBody>
      </p:sp>
      <p:sp>
        <p:nvSpPr>
          <p:cNvPr id="82" name="Google Shape;82;p12"/>
          <p:cNvSpPr txBox="1"/>
          <p:nvPr>
            <p:ph idx="2" type="body"/>
          </p:nvPr>
        </p:nvSpPr>
        <p:spPr>
          <a:xfrm>
            <a:off x="5000625" y="1447800"/>
            <a:ext cx="4354513" cy="48006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accent2"/>
              </a:buClr>
              <a:buSzPts val="2800"/>
              <a:buFont typeface="Arial"/>
              <a:buChar char="●"/>
              <a:defRPr sz="2800">
                <a:solidFill>
                  <a:schemeClr val="hlink"/>
                </a:solidFill>
                <a:latin typeface="Arial"/>
                <a:ea typeface="Arial"/>
                <a:cs typeface="Arial"/>
                <a:sym typeface="Arial"/>
              </a:defRPr>
            </a:lvl1pPr>
            <a:lvl2pPr indent="-381000" lvl="1" marL="914400" marR="0" rtl="0" algn="l">
              <a:spcBef>
                <a:spcPts val="480"/>
              </a:spcBef>
              <a:spcAft>
                <a:spcPts val="0"/>
              </a:spcAft>
              <a:buClr>
                <a:schemeClr val="accent2"/>
              </a:buClr>
              <a:buSzPts val="2400"/>
              <a:buFont typeface="Arial"/>
              <a:buChar char="●"/>
              <a:defRPr b="0" i="0" sz="2400" u="none" cap="none" strike="noStrike">
                <a:solidFill>
                  <a:schemeClr val="hlink"/>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3pPr>
            <a:lvl4pPr indent="-342900" lvl="3" marL="18288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4pPr>
            <a:lvl5pPr indent="-342900" lvl="4" marL="22860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5pPr>
            <a:lvl6pPr indent="-342900" lvl="5" marL="27432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6pPr>
            <a:lvl7pPr indent="-342900" lvl="6" marL="32004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7pPr>
            <a:lvl8pPr indent="-342900" lvl="7" marL="36576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8pPr>
            <a:lvl9pPr indent="-342900" lvl="8" marL="41148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9pPr>
          </a:lstStyle>
          <a:p/>
        </p:txBody>
      </p:sp>
      <p:sp>
        <p:nvSpPr>
          <p:cNvPr id="83" name="Google Shape;83;p12"/>
          <p:cNvSpPr txBox="1"/>
          <p:nvPr>
            <p:ph idx="10" type="dt"/>
          </p:nvPr>
        </p:nvSpPr>
        <p:spPr>
          <a:xfrm>
            <a:off x="468312" y="6400800"/>
            <a:ext cx="1595437" cy="2857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84" name="Google Shape;84;p12"/>
          <p:cNvSpPr txBox="1"/>
          <p:nvPr>
            <p:ph idx="11" type="ftr"/>
          </p:nvPr>
        </p:nvSpPr>
        <p:spPr>
          <a:xfrm>
            <a:off x="2146300" y="6400800"/>
            <a:ext cx="6026150" cy="285750"/>
          </a:xfrm>
          <a:prstGeom prst="rect">
            <a:avLst/>
          </a:prstGeom>
          <a:noFill/>
          <a:ln>
            <a:noFill/>
          </a:ln>
        </p:spPr>
        <p:txBody>
          <a:bodyPr anchorCtr="0" anchor="b" bIns="45700" lIns="91425" spcFirstLastPara="1" rIns="91425" wrap="square" tIns="45700"/>
          <a:lstStyle>
            <a:lvl1pPr lvl="0" marR="0" rtl="0" algn="ctr">
              <a:lnSpc>
                <a:spcPct val="100000"/>
              </a:lnSpc>
              <a:spcBef>
                <a:spcPts val="400"/>
              </a:spcBef>
              <a:spcAft>
                <a:spcPts val="0"/>
              </a:spcAft>
              <a:buSzPts val="1400"/>
              <a:buNone/>
              <a:defRPr b="0" i="0" sz="8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85" name="Google Shape;85;p12"/>
          <p:cNvSpPr txBox="1"/>
          <p:nvPr>
            <p:ph idx="12" type="sldNum"/>
          </p:nvPr>
        </p:nvSpPr>
        <p:spPr>
          <a:xfrm>
            <a:off x="8255000" y="6400800"/>
            <a:ext cx="1100137" cy="2857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6" name="Shape 86"/>
        <p:cNvGrpSpPr/>
        <p:nvPr/>
      </p:nvGrpSpPr>
      <p:grpSpPr>
        <a:xfrm>
          <a:off x="0" y="0"/>
          <a:ext cx="0" cy="0"/>
          <a:chOff x="0" y="0"/>
          <a:chExt cx="0" cy="0"/>
        </a:xfrm>
      </p:grpSpPr>
      <p:sp>
        <p:nvSpPr>
          <p:cNvPr id="87" name="Google Shape;87;p13"/>
          <p:cNvSpPr txBox="1"/>
          <p:nvPr>
            <p:ph type="title"/>
          </p:nvPr>
        </p:nvSpPr>
        <p:spPr>
          <a:xfrm>
            <a:off x="782638" y="4406900"/>
            <a:ext cx="84201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9pPr>
          </a:lstStyle>
          <a:p/>
        </p:txBody>
      </p:sp>
      <p:sp>
        <p:nvSpPr>
          <p:cNvPr id="88" name="Google Shape;88;p13"/>
          <p:cNvSpPr txBox="1"/>
          <p:nvPr>
            <p:ph idx="1" type="body"/>
          </p:nvPr>
        </p:nvSpPr>
        <p:spPr>
          <a:xfrm>
            <a:off x="782638" y="2906713"/>
            <a:ext cx="84201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chemeClr val="accent2"/>
              </a:buClr>
              <a:buSzPts val="2000"/>
              <a:buFont typeface="Arial"/>
              <a:buNone/>
              <a:defRPr sz="2000">
                <a:solidFill>
                  <a:schemeClr val="hlink"/>
                </a:solidFill>
                <a:latin typeface="Arial"/>
                <a:ea typeface="Arial"/>
                <a:cs typeface="Arial"/>
                <a:sym typeface="Arial"/>
              </a:defRPr>
            </a:lvl1pPr>
            <a:lvl2pPr indent="-228600" lvl="1" marL="914400" marR="0" rtl="0" algn="l">
              <a:spcBef>
                <a:spcPts val="360"/>
              </a:spcBef>
              <a:spcAft>
                <a:spcPts val="0"/>
              </a:spcAft>
              <a:buClr>
                <a:schemeClr val="accent2"/>
              </a:buClr>
              <a:buSzPts val="1800"/>
              <a:buFont typeface="Arial"/>
              <a:buNone/>
              <a:defRPr b="0" i="0" sz="1800" u="none" cap="none" strike="noStrike">
                <a:solidFill>
                  <a:schemeClr val="hlink"/>
                </a:solidFill>
                <a:latin typeface="Arial"/>
                <a:ea typeface="Arial"/>
                <a:cs typeface="Arial"/>
                <a:sym typeface="Arial"/>
              </a:defRPr>
            </a:lvl2pPr>
            <a:lvl3pPr indent="-228600" lvl="2" marL="1371600" marR="0" rtl="0" algn="l">
              <a:spcBef>
                <a:spcPts val="320"/>
              </a:spcBef>
              <a:spcAft>
                <a:spcPts val="0"/>
              </a:spcAft>
              <a:buClr>
                <a:schemeClr val="accent2"/>
              </a:buClr>
              <a:buSzPts val="1600"/>
              <a:buFont typeface="Arial"/>
              <a:buNone/>
              <a:defRPr b="0" i="0" sz="1600" u="none" cap="none" strike="noStrike">
                <a:solidFill>
                  <a:schemeClr val="hlink"/>
                </a:solidFill>
                <a:latin typeface="Arial"/>
                <a:ea typeface="Arial"/>
                <a:cs typeface="Arial"/>
                <a:sym typeface="Arial"/>
              </a:defRPr>
            </a:lvl3pPr>
            <a:lvl4pPr indent="-228600" lvl="3" marL="1828800" marR="0" rtl="0" algn="l">
              <a:spcBef>
                <a:spcPts val="280"/>
              </a:spcBef>
              <a:spcAft>
                <a:spcPts val="0"/>
              </a:spcAft>
              <a:buClr>
                <a:schemeClr val="accent2"/>
              </a:buClr>
              <a:buSzPts val="1400"/>
              <a:buFont typeface="Arial"/>
              <a:buNone/>
              <a:defRPr b="0" i="0" sz="1400" u="none" cap="none" strike="noStrike">
                <a:solidFill>
                  <a:schemeClr val="hlink"/>
                </a:solidFill>
                <a:latin typeface="Arial"/>
                <a:ea typeface="Arial"/>
                <a:cs typeface="Arial"/>
                <a:sym typeface="Arial"/>
              </a:defRPr>
            </a:lvl4pPr>
            <a:lvl5pPr indent="-228600" lvl="4" marL="2286000" marR="0" rtl="0" algn="l">
              <a:spcBef>
                <a:spcPts val="280"/>
              </a:spcBef>
              <a:spcAft>
                <a:spcPts val="0"/>
              </a:spcAft>
              <a:buClr>
                <a:schemeClr val="accent2"/>
              </a:buClr>
              <a:buSzPts val="1400"/>
              <a:buFont typeface="Arial"/>
              <a:buNone/>
              <a:defRPr b="0" i="0" sz="1400" u="none" cap="none" strike="noStrike">
                <a:solidFill>
                  <a:schemeClr val="hlink"/>
                </a:solidFill>
                <a:latin typeface="Arial"/>
                <a:ea typeface="Arial"/>
                <a:cs typeface="Arial"/>
                <a:sym typeface="Arial"/>
              </a:defRPr>
            </a:lvl5pPr>
            <a:lvl6pPr indent="-228600" lvl="5" marL="2743200" marR="0" rtl="0" algn="l">
              <a:spcBef>
                <a:spcPts val="280"/>
              </a:spcBef>
              <a:spcAft>
                <a:spcPts val="0"/>
              </a:spcAft>
              <a:buClr>
                <a:schemeClr val="accent2"/>
              </a:buClr>
              <a:buSzPts val="1400"/>
              <a:buFont typeface="Arial"/>
              <a:buNone/>
              <a:defRPr b="0" i="0" sz="1400" u="none" cap="none" strike="noStrike">
                <a:solidFill>
                  <a:schemeClr val="hlink"/>
                </a:solidFill>
                <a:latin typeface="Arial"/>
                <a:ea typeface="Arial"/>
                <a:cs typeface="Arial"/>
                <a:sym typeface="Arial"/>
              </a:defRPr>
            </a:lvl6pPr>
            <a:lvl7pPr indent="-228600" lvl="6" marL="3200400" marR="0" rtl="0" algn="l">
              <a:spcBef>
                <a:spcPts val="280"/>
              </a:spcBef>
              <a:spcAft>
                <a:spcPts val="0"/>
              </a:spcAft>
              <a:buClr>
                <a:schemeClr val="accent2"/>
              </a:buClr>
              <a:buSzPts val="1400"/>
              <a:buFont typeface="Arial"/>
              <a:buNone/>
              <a:defRPr b="0" i="0" sz="1400" u="none" cap="none" strike="noStrike">
                <a:solidFill>
                  <a:schemeClr val="hlink"/>
                </a:solidFill>
                <a:latin typeface="Arial"/>
                <a:ea typeface="Arial"/>
                <a:cs typeface="Arial"/>
                <a:sym typeface="Arial"/>
              </a:defRPr>
            </a:lvl7pPr>
            <a:lvl8pPr indent="-228600" lvl="7" marL="3657600" marR="0" rtl="0" algn="l">
              <a:spcBef>
                <a:spcPts val="280"/>
              </a:spcBef>
              <a:spcAft>
                <a:spcPts val="0"/>
              </a:spcAft>
              <a:buClr>
                <a:schemeClr val="accent2"/>
              </a:buClr>
              <a:buSzPts val="1400"/>
              <a:buFont typeface="Arial"/>
              <a:buNone/>
              <a:defRPr b="0" i="0" sz="1400" u="none" cap="none" strike="noStrike">
                <a:solidFill>
                  <a:schemeClr val="hlink"/>
                </a:solidFill>
                <a:latin typeface="Arial"/>
                <a:ea typeface="Arial"/>
                <a:cs typeface="Arial"/>
                <a:sym typeface="Arial"/>
              </a:defRPr>
            </a:lvl8pPr>
            <a:lvl9pPr indent="-228600" lvl="8" marL="4114800" marR="0" rtl="0" algn="l">
              <a:spcBef>
                <a:spcPts val="280"/>
              </a:spcBef>
              <a:spcAft>
                <a:spcPts val="0"/>
              </a:spcAft>
              <a:buClr>
                <a:schemeClr val="accent2"/>
              </a:buClr>
              <a:buSzPts val="1400"/>
              <a:buFont typeface="Arial"/>
              <a:buNone/>
              <a:defRPr b="0" i="0" sz="1400" u="none" cap="none" strike="noStrike">
                <a:solidFill>
                  <a:schemeClr val="hlink"/>
                </a:solidFill>
                <a:latin typeface="Arial"/>
                <a:ea typeface="Arial"/>
                <a:cs typeface="Arial"/>
                <a:sym typeface="Arial"/>
              </a:defRPr>
            </a:lvl9pPr>
          </a:lstStyle>
          <a:p/>
        </p:txBody>
      </p:sp>
      <p:sp>
        <p:nvSpPr>
          <p:cNvPr id="89" name="Google Shape;89;p13"/>
          <p:cNvSpPr txBox="1"/>
          <p:nvPr>
            <p:ph idx="10" type="dt"/>
          </p:nvPr>
        </p:nvSpPr>
        <p:spPr>
          <a:xfrm>
            <a:off x="468312" y="6400800"/>
            <a:ext cx="1595437" cy="2857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90" name="Google Shape;90;p13"/>
          <p:cNvSpPr txBox="1"/>
          <p:nvPr>
            <p:ph idx="11" type="ftr"/>
          </p:nvPr>
        </p:nvSpPr>
        <p:spPr>
          <a:xfrm>
            <a:off x="2146300" y="6400800"/>
            <a:ext cx="6026150" cy="285750"/>
          </a:xfrm>
          <a:prstGeom prst="rect">
            <a:avLst/>
          </a:prstGeom>
          <a:noFill/>
          <a:ln>
            <a:noFill/>
          </a:ln>
        </p:spPr>
        <p:txBody>
          <a:bodyPr anchorCtr="0" anchor="b" bIns="45700" lIns="91425" spcFirstLastPara="1" rIns="91425" wrap="square" tIns="45700"/>
          <a:lstStyle>
            <a:lvl1pPr lvl="0" marR="0" rtl="0" algn="ctr">
              <a:lnSpc>
                <a:spcPct val="100000"/>
              </a:lnSpc>
              <a:spcBef>
                <a:spcPts val="400"/>
              </a:spcBef>
              <a:spcAft>
                <a:spcPts val="0"/>
              </a:spcAft>
              <a:buSzPts val="1400"/>
              <a:buNone/>
              <a:defRPr b="0" i="0" sz="8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91" name="Google Shape;91;p13"/>
          <p:cNvSpPr txBox="1"/>
          <p:nvPr>
            <p:ph idx="12" type="sldNum"/>
          </p:nvPr>
        </p:nvSpPr>
        <p:spPr>
          <a:xfrm>
            <a:off x="8255000" y="6400800"/>
            <a:ext cx="1100137" cy="2857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9pPr>
          </a:lstStyle>
          <a:p/>
        </p:txBody>
      </p:sp>
      <p:sp>
        <p:nvSpPr>
          <p:cNvPr id="31" name="Google Shape;31;p4"/>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accent2"/>
              </a:buClr>
              <a:buSzPts val="2800"/>
              <a:buFont typeface="Arial"/>
              <a:buChar char="●"/>
              <a:defRPr b="0" i="0" sz="2800" u="none" cap="none" strike="noStrike">
                <a:solidFill>
                  <a:schemeClr val="hlink"/>
                </a:solidFill>
                <a:latin typeface="Arial"/>
                <a:ea typeface="Arial"/>
                <a:cs typeface="Arial"/>
                <a:sym typeface="Arial"/>
              </a:defRPr>
            </a:lvl1pPr>
            <a:lvl2pPr indent="-381000" lvl="1" marL="914400" marR="0" rtl="0" algn="l">
              <a:spcBef>
                <a:spcPts val="480"/>
              </a:spcBef>
              <a:spcAft>
                <a:spcPts val="0"/>
              </a:spcAft>
              <a:buClr>
                <a:schemeClr val="accent2"/>
              </a:buClr>
              <a:buSzPts val="2400"/>
              <a:buFont typeface="Arial"/>
              <a:buChar char="●"/>
              <a:defRPr b="0" i="0" sz="2400" u="none" cap="none" strike="noStrike">
                <a:solidFill>
                  <a:schemeClr val="hlink"/>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hlink"/>
                </a:solidFill>
                <a:latin typeface="Arial"/>
                <a:ea typeface="Arial"/>
                <a:cs typeface="Arial"/>
                <a:sym typeface="Arial"/>
              </a:defRPr>
            </a:lvl3pPr>
            <a:lvl4pPr indent="-355600" lvl="3" marL="18288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4pPr>
            <a:lvl5pPr indent="-355600" lvl="4" marL="22860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5pPr>
            <a:lvl6pPr indent="-342900" lvl="5" marL="27432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6pPr>
            <a:lvl7pPr indent="-342900" lvl="6" marL="32004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7pPr>
            <a:lvl8pPr indent="-342900" lvl="7" marL="36576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8pPr>
            <a:lvl9pPr indent="-342900" lvl="8" marL="41148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9pPr>
          </a:lstStyle>
          <a:p/>
        </p:txBody>
      </p:sp>
      <p:sp>
        <p:nvSpPr>
          <p:cNvPr id="32" name="Google Shape;32;p4"/>
          <p:cNvSpPr txBox="1"/>
          <p:nvPr>
            <p:ph idx="10" type="dt"/>
          </p:nvPr>
        </p:nvSpPr>
        <p:spPr>
          <a:xfrm>
            <a:off x="468312" y="6400800"/>
            <a:ext cx="1595437" cy="2857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33" name="Google Shape;33;p4"/>
          <p:cNvSpPr txBox="1"/>
          <p:nvPr>
            <p:ph idx="11" type="ftr"/>
          </p:nvPr>
        </p:nvSpPr>
        <p:spPr>
          <a:xfrm>
            <a:off x="2146300" y="6400800"/>
            <a:ext cx="6026150" cy="285750"/>
          </a:xfrm>
          <a:prstGeom prst="rect">
            <a:avLst/>
          </a:prstGeom>
          <a:noFill/>
          <a:ln>
            <a:noFill/>
          </a:ln>
        </p:spPr>
        <p:txBody>
          <a:bodyPr anchorCtr="0" anchor="b" bIns="45700" lIns="91425" spcFirstLastPara="1" rIns="91425" wrap="square" tIns="45700"/>
          <a:lstStyle>
            <a:lvl1pPr lvl="0" marR="0" rtl="0" algn="ctr">
              <a:lnSpc>
                <a:spcPct val="100000"/>
              </a:lnSpc>
              <a:spcBef>
                <a:spcPts val="400"/>
              </a:spcBef>
              <a:spcAft>
                <a:spcPts val="0"/>
              </a:spcAft>
              <a:buSzPts val="1400"/>
              <a:buNone/>
              <a:defRPr b="0" i="0" sz="8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34" name="Google Shape;34;p4"/>
          <p:cNvSpPr txBox="1"/>
          <p:nvPr>
            <p:ph idx="12" type="sldNum"/>
          </p:nvPr>
        </p:nvSpPr>
        <p:spPr>
          <a:xfrm>
            <a:off x="8255000" y="6400800"/>
            <a:ext cx="1100137" cy="2857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5"/>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9pPr>
          </a:lstStyle>
          <a:p/>
        </p:txBody>
      </p:sp>
      <p:sp>
        <p:nvSpPr>
          <p:cNvPr id="37" name="Google Shape;37;p5"/>
          <p:cNvSpPr txBox="1"/>
          <p:nvPr>
            <p:ph idx="10" type="dt"/>
          </p:nvPr>
        </p:nvSpPr>
        <p:spPr>
          <a:xfrm>
            <a:off x="468312" y="6400800"/>
            <a:ext cx="1595437" cy="2857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38" name="Google Shape;38;p5"/>
          <p:cNvSpPr txBox="1"/>
          <p:nvPr>
            <p:ph idx="11" type="ftr"/>
          </p:nvPr>
        </p:nvSpPr>
        <p:spPr>
          <a:xfrm>
            <a:off x="2146300" y="6400800"/>
            <a:ext cx="6026150" cy="285750"/>
          </a:xfrm>
          <a:prstGeom prst="rect">
            <a:avLst/>
          </a:prstGeom>
          <a:noFill/>
          <a:ln>
            <a:noFill/>
          </a:ln>
        </p:spPr>
        <p:txBody>
          <a:bodyPr anchorCtr="0" anchor="b" bIns="45700" lIns="91425" spcFirstLastPara="1" rIns="91425" wrap="square" tIns="45700"/>
          <a:lstStyle>
            <a:lvl1pPr lvl="0" marR="0" rtl="0" algn="ctr">
              <a:lnSpc>
                <a:spcPct val="100000"/>
              </a:lnSpc>
              <a:spcBef>
                <a:spcPts val="400"/>
              </a:spcBef>
              <a:spcAft>
                <a:spcPts val="0"/>
              </a:spcAft>
              <a:buSzPts val="1400"/>
              <a:buNone/>
              <a:defRPr b="0" i="0" sz="8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39" name="Google Shape;39;p5"/>
          <p:cNvSpPr txBox="1"/>
          <p:nvPr>
            <p:ph idx="12" type="sldNum"/>
          </p:nvPr>
        </p:nvSpPr>
        <p:spPr>
          <a:xfrm>
            <a:off x="8255000" y="6400800"/>
            <a:ext cx="1100137" cy="2857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0" name="Shape 40"/>
        <p:cNvGrpSpPr/>
        <p:nvPr/>
      </p:nvGrpSpPr>
      <p:grpSpPr>
        <a:xfrm>
          <a:off x="0" y="0"/>
          <a:ext cx="0" cy="0"/>
          <a:chOff x="0" y="0"/>
          <a:chExt cx="0" cy="0"/>
        </a:xfrm>
      </p:grpSpPr>
      <p:sp>
        <p:nvSpPr>
          <p:cNvPr id="41" name="Google Shape;41;p6"/>
          <p:cNvSpPr txBox="1"/>
          <p:nvPr>
            <p:ph type="title"/>
          </p:nvPr>
        </p:nvSpPr>
        <p:spPr>
          <a:xfrm rot="5400000">
            <a:off x="5230813" y="2124075"/>
            <a:ext cx="6019800" cy="22288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9pPr>
          </a:lstStyle>
          <a:p/>
        </p:txBody>
      </p:sp>
      <p:sp>
        <p:nvSpPr>
          <p:cNvPr id="42" name="Google Shape;42;p6"/>
          <p:cNvSpPr txBox="1"/>
          <p:nvPr>
            <p:ph idx="1" type="body"/>
          </p:nvPr>
        </p:nvSpPr>
        <p:spPr>
          <a:xfrm rot="5400000">
            <a:off x="696913" y="-28575"/>
            <a:ext cx="6019800" cy="653415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accent2"/>
              </a:buClr>
              <a:buSzPts val="2800"/>
              <a:buFont typeface="Arial"/>
              <a:buChar char="●"/>
              <a:defRPr sz="2800">
                <a:solidFill>
                  <a:schemeClr val="hlink"/>
                </a:solidFill>
                <a:latin typeface="Arial"/>
                <a:ea typeface="Arial"/>
                <a:cs typeface="Arial"/>
                <a:sym typeface="Arial"/>
              </a:defRPr>
            </a:lvl1pPr>
            <a:lvl2pPr indent="-381000" lvl="1" marL="914400" marR="0" rtl="0" algn="l">
              <a:spcBef>
                <a:spcPts val="480"/>
              </a:spcBef>
              <a:spcAft>
                <a:spcPts val="0"/>
              </a:spcAft>
              <a:buClr>
                <a:schemeClr val="accent2"/>
              </a:buClr>
              <a:buSzPts val="2400"/>
              <a:buFont typeface="Arial"/>
              <a:buChar char="●"/>
              <a:defRPr b="0" i="0" sz="2400" u="none" cap="none" strike="noStrike">
                <a:solidFill>
                  <a:schemeClr val="hlink"/>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hlink"/>
                </a:solidFill>
                <a:latin typeface="Arial"/>
                <a:ea typeface="Arial"/>
                <a:cs typeface="Arial"/>
                <a:sym typeface="Arial"/>
              </a:defRPr>
            </a:lvl3pPr>
            <a:lvl4pPr indent="-355600" lvl="3" marL="18288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4pPr>
            <a:lvl5pPr indent="-355600" lvl="4" marL="22860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5pPr>
            <a:lvl6pPr indent="-342900" lvl="5" marL="27432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6pPr>
            <a:lvl7pPr indent="-342900" lvl="6" marL="32004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7pPr>
            <a:lvl8pPr indent="-342900" lvl="7" marL="36576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8pPr>
            <a:lvl9pPr indent="-342900" lvl="8" marL="41148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9pPr>
          </a:lstStyle>
          <a:p/>
        </p:txBody>
      </p:sp>
      <p:sp>
        <p:nvSpPr>
          <p:cNvPr id="43" name="Google Shape;43;p6"/>
          <p:cNvSpPr txBox="1"/>
          <p:nvPr>
            <p:ph idx="10" type="dt"/>
          </p:nvPr>
        </p:nvSpPr>
        <p:spPr>
          <a:xfrm>
            <a:off x="468312" y="6400800"/>
            <a:ext cx="1595437" cy="2857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44" name="Google Shape;44;p6"/>
          <p:cNvSpPr txBox="1"/>
          <p:nvPr>
            <p:ph idx="11" type="ftr"/>
          </p:nvPr>
        </p:nvSpPr>
        <p:spPr>
          <a:xfrm>
            <a:off x="2146300" y="6400800"/>
            <a:ext cx="6026150" cy="285750"/>
          </a:xfrm>
          <a:prstGeom prst="rect">
            <a:avLst/>
          </a:prstGeom>
          <a:noFill/>
          <a:ln>
            <a:noFill/>
          </a:ln>
        </p:spPr>
        <p:txBody>
          <a:bodyPr anchorCtr="0" anchor="b" bIns="45700" lIns="91425" spcFirstLastPara="1" rIns="91425" wrap="square" tIns="45700"/>
          <a:lstStyle>
            <a:lvl1pPr lvl="0" marR="0" rtl="0" algn="ctr">
              <a:lnSpc>
                <a:spcPct val="100000"/>
              </a:lnSpc>
              <a:spcBef>
                <a:spcPts val="400"/>
              </a:spcBef>
              <a:spcAft>
                <a:spcPts val="0"/>
              </a:spcAft>
              <a:buSzPts val="1400"/>
              <a:buNone/>
              <a:defRPr b="0" i="0" sz="8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45" name="Google Shape;45;p6"/>
          <p:cNvSpPr txBox="1"/>
          <p:nvPr>
            <p:ph idx="12" type="sldNum"/>
          </p:nvPr>
        </p:nvSpPr>
        <p:spPr>
          <a:xfrm>
            <a:off x="8255000" y="6400800"/>
            <a:ext cx="1100137" cy="2857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6" name="Shape 46"/>
        <p:cNvGrpSpPr/>
        <p:nvPr/>
      </p:nvGrpSpPr>
      <p:grpSpPr>
        <a:xfrm>
          <a:off x="0" y="0"/>
          <a:ext cx="0" cy="0"/>
          <a:chOff x="0" y="0"/>
          <a:chExt cx="0" cy="0"/>
        </a:xfrm>
      </p:grpSpPr>
      <p:sp>
        <p:nvSpPr>
          <p:cNvPr id="47" name="Google Shape;47;p7"/>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9pPr>
          </a:lstStyle>
          <a:p/>
        </p:txBody>
      </p:sp>
      <p:sp>
        <p:nvSpPr>
          <p:cNvPr id="48" name="Google Shape;48;p7"/>
          <p:cNvSpPr txBox="1"/>
          <p:nvPr>
            <p:ph idx="1" type="body"/>
          </p:nvPr>
        </p:nvSpPr>
        <p:spPr>
          <a:xfrm rot="5400000">
            <a:off x="2524918" y="-581818"/>
            <a:ext cx="4800600" cy="8859837"/>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accent2"/>
              </a:buClr>
              <a:buSzPts val="2800"/>
              <a:buFont typeface="Arial"/>
              <a:buChar char="●"/>
              <a:defRPr sz="2800">
                <a:solidFill>
                  <a:schemeClr val="hlink"/>
                </a:solidFill>
                <a:latin typeface="Arial"/>
                <a:ea typeface="Arial"/>
                <a:cs typeface="Arial"/>
                <a:sym typeface="Arial"/>
              </a:defRPr>
            </a:lvl1pPr>
            <a:lvl2pPr indent="-381000" lvl="1" marL="914400" marR="0" rtl="0" algn="l">
              <a:spcBef>
                <a:spcPts val="480"/>
              </a:spcBef>
              <a:spcAft>
                <a:spcPts val="0"/>
              </a:spcAft>
              <a:buClr>
                <a:schemeClr val="accent2"/>
              </a:buClr>
              <a:buSzPts val="2400"/>
              <a:buFont typeface="Arial"/>
              <a:buChar char="●"/>
              <a:defRPr b="0" i="0" sz="2400" u="none" cap="none" strike="noStrike">
                <a:solidFill>
                  <a:schemeClr val="hlink"/>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hlink"/>
                </a:solidFill>
                <a:latin typeface="Arial"/>
                <a:ea typeface="Arial"/>
                <a:cs typeface="Arial"/>
                <a:sym typeface="Arial"/>
              </a:defRPr>
            </a:lvl3pPr>
            <a:lvl4pPr indent="-355600" lvl="3" marL="18288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4pPr>
            <a:lvl5pPr indent="-355600" lvl="4" marL="22860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5pPr>
            <a:lvl6pPr indent="-342900" lvl="5" marL="27432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6pPr>
            <a:lvl7pPr indent="-342900" lvl="6" marL="32004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7pPr>
            <a:lvl8pPr indent="-342900" lvl="7" marL="36576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8pPr>
            <a:lvl9pPr indent="-342900" lvl="8" marL="41148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9pPr>
          </a:lstStyle>
          <a:p/>
        </p:txBody>
      </p:sp>
      <p:sp>
        <p:nvSpPr>
          <p:cNvPr id="49" name="Google Shape;49;p7"/>
          <p:cNvSpPr txBox="1"/>
          <p:nvPr>
            <p:ph idx="10" type="dt"/>
          </p:nvPr>
        </p:nvSpPr>
        <p:spPr>
          <a:xfrm>
            <a:off x="468312" y="6400800"/>
            <a:ext cx="1595437" cy="2857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50" name="Google Shape;50;p7"/>
          <p:cNvSpPr txBox="1"/>
          <p:nvPr>
            <p:ph idx="11" type="ftr"/>
          </p:nvPr>
        </p:nvSpPr>
        <p:spPr>
          <a:xfrm>
            <a:off x="2146300" y="6400800"/>
            <a:ext cx="6026150" cy="285750"/>
          </a:xfrm>
          <a:prstGeom prst="rect">
            <a:avLst/>
          </a:prstGeom>
          <a:noFill/>
          <a:ln>
            <a:noFill/>
          </a:ln>
        </p:spPr>
        <p:txBody>
          <a:bodyPr anchorCtr="0" anchor="b" bIns="45700" lIns="91425" spcFirstLastPara="1" rIns="91425" wrap="square" tIns="45700"/>
          <a:lstStyle>
            <a:lvl1pPr lvl="0" marR="0" rtl="0" algn="ctr">
              <a:lnSpc>
                <a:spcPct val="100000"/>
              </a:lnSpc>
              <a:spcBef>
                <a:spcPts val="400"/>
              </a:spcBef>
              <a:spcAft>
                <a:spcPts val="0"/>
              </a:spcAft>
              <a:buSzPts val="1400"/>
              <a:buNone/>
              <a:defRPr b="0" i="0" sz="8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51" name="Google Shape;51;p7"/>
          <p:cNvSpPr txBox="1"/>
          <p:nvPr>
            <p:ph idx="12" type="sldNum"/>
          </p:nvPr>
        </p:nvSpPr>
        <p:spPr>
          <a:xfrm>
            <a:off x="8255000" y="6400800"/>
            <a:ext cx="1100137" cy="2857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2" name="Shape 52"/>
        <p:cNvGrpSpPr/>
        <p:nvPr/>
      </p:nvGrpSpPr>
      <p:grpSpPr>
        <a:xfrm>
          <a:off x="0" y="0"/>
          <a:ext cx="0" cy="0"/>
          <a:chOff x="0" y="0"/>
          <a:chExt cx="0" cy="0"/>
        </a:xfrm>
      </p:grpSpPr>
      <p:sp>
        <p:nvSpPr>
          <p:cNvPr id="53" name="Google Shape;53;p8"/>
          <p:cNvSpPr txBox="1"/>
          <p:nvPr>
            <p:ph type="title"/>
          </p:nvPr>
        </p:nvSpPr>
        <p:spPr>
          <a:xfrm>
            <a:off x="1941513" y="4800600"/>
            <a:ext cx="59436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9pPr>
          </a:lstStyle>
          <a:p/>
        </p:txBody>
      </p:sp>
      <p:sp>
        <p:nvSpPr>
          <p:cNvPr id="54" name="Google Shape;54;p8"/>
          <p:cNvSpPr/>
          <p:nvPr>
            <p:ph idx="2" type="pic"/>
          </p:nvPr>
        </p:nvSpPr>
        <p:spPr>
          <a:xfrm>
            <a:off x="1941513" y="612775"/>
            <a:ext cx="59436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accent2"/>
              </a:buClr>
              <a:buSzPts val="3200"/>
              <a:buFont typeface="Arial"/>
              <a:buNone/>
              <a:defRPr sz="3200">
                <a:solidFill>
                  <a:schemeClr val="hlink"/>
                </a:solidFill>
                <a:latin typeface="Arial"/>
                <a:ea typeface="Arial"/>
                <a:cs typeface="Arial"/>
                <a:sym typeface="Arial"/>
              </a:defRPr>
            </a:lvl1pPr>
            <a:lvl2pPr lvl="1" marR="0" rtl="0" algn="l">
              <a:spcBef>
                <a:spcPts val="560"/>
              </a:spcBef>
              <a:spcAft>
                <a:spcPts val="0"/>
              </a:spcAft>
              <a:buClr>
                <a:schemeClr val="accent2"/>
              </a:buClr>
              <a:buSzPts val="2800"/>
              <a:buFont typeface="Arial"/>
              <a:buNone/>
              <a:defRPr b="0" i="0" sz="2800" u="none" cap="none" strike="noStrike">
                <a:solidFill>
                  <a:schemeClr val="hlink"/>
                </a:solidFill>
                <a:latin typeface="Arial"/>
                <a:ea typeface="Arial"/>
                <a:cs typeface="Arial"/>
                <a:sym typeface="Arial"/>
              </a:defRPr>
            </a:lvl2pPr>
            <a:lvl3pPr lvl="2" marR="0" rtl="0" algn="l">
              <a:spcBef>
                <a:spcPts val="480"/>
              </a:spcBef>
              <a:spcAft>
                <a:spcPts val="0"/>
              </a:spcAft>
              <a:buClr>
                <a:schemeClr val="accent2"/>
              </a:buClr>
              <a:buSzPts val="2400"/>
              <a:buFont typeface="Arial"/>
              <a:buNone/>
              <a:defRPr b="0" i="0" sz="2400" u="none" cap="none" strike="noStrike">
                <a:solidFill>
                  <a:schemeClr val="hlink"/>
                </a:solidFill>
                <a:latin typeface="Arial"/>
                <a:ea typeface="Arial"/>
                <a:cs typeface="Arial"/>
                <a:sym typeface="Arial"/>
              </a:defRPr>
            </a:lvl3pPr>
            <a:lvl4pPr lvl="3" marR="0" rtl="0" algn="l">
              <a:spcBef>
                <a:spcPts val="400"/>
              </a:spcBef>
              <a:spcAft>
                <a:spcPts val="0"/>
              </a:spcAft>
              <a:buClr>
                <a:schemeClr val="accent2"/>
              </a:buClr>
              <a:buSzPts val="2000"/>
              <a:buFont typeface="Arial"/>
              <a:buNone/>
              <a:defRPr b="0" i="0" sz="2000" u="none" cap="none" strike="noStrike">
                <a:solidFill>
                  <a:schemeClr val="hlink"/>
                </a:solidFill>
                <a:latin typeface="Arial"/>
                <a:ea typeface="Arial"/>
                <a:cs typeface="Arial"/>
                <a:sym typeface="Arial"/>
              </a:defRPr>
            </a:lvl4pPr>
            <a:lvl5pPr lvl="4" marR="0" rtl="0" algn="l">
              <a:spcBef>
                <a:spcPts val="400"/>
              </a:spcBef>
              <a:spcAft>
                <a:spcPts val="0"/>
              </a:spcAft>
              <a:buClr>
                <a:schemeClr val="accent2"/>
              </a:buClr>
              <a:buSzPts val="2000"/>
              <a:buFont typeface="Arial"/>
              <a:buNone/>
              <a:defRPr b="0" i="0" sz="2000" u="none" cap="none" strike="noStrike">
                <a:solidFill>
                  <a:schemeClr val="hlink"/>
                </a:solidFill>
                <a:latin typeface="Arial"/>
                <a:ea typeface="Arial"/>
                <a:cs typeface="Arial"/>
                <a:sym typeface="Arial"/>
              </a:defRPr>
            </a:lvl5pPr>
            <a:lvl6pPr lvl="5" marR="0" rtl="0" algn="l">
              <a:spcBef>
                <a:spcPts val="400"/>
              </a:spcBef>
              <a:spcAft>
                <a:spcPts val="0"/>
              </a:spcAft>
              <a:buClr>
                <a:schemeClr val="accent2"/>
              </a:buClr>
              <a:buSzPts val="2000"/>
              <a:buFont typeface="Arial"/>
              <a:buNone/>
              <a:defRPr b="0" i="0" sz="2000" u="none" cap="none" strike="noStrike">
                <a:solidFill>
                  <a:schemeClr val="hlink"/>
                </a:solidFill>
                <a:latin typeface="Arial"/>
                <a:ea typeface="Arial"/>
                <a:cs typeface="Arial"/>
                <a:sym typeface="Arial"/>
              </a:defRPr>
            </a:lvl6pPr>
            <a:lvl7pPr lvl="6" marR="0" rtl="0" algn="l">
              <a:spcBef>
                <a:spcPts val="400"/>
              </a:spcBef>
              <a:spcAft>
                <a:spcPts val="0"/>
              </a:spcAft>
              <a:buClr>
                <a:schemeClr val="accent2"/>
              </a:buClr>
              <a:buSzPts val="2000"/>
              <a:buFont typeface="Arial"/>
              <a:buNone/>
              <a:defRPr b="0" i="0" sz="2000" u="none" cap="none" strike="noStrike">
                <a:solidFill>
                  <a:schemeClr val="hlink"/>
                </a:solidFill>
                <a:latin typeface="Arial"/>
                <a:ea typeface="Arial"/>
                <a:cs typeface="Arial"/>
                <a:sym typeface="Arial"/>
              </a:defRPr>
            </a:lvl7pPr>
            <a:lvl8pPr lvl="7" marR="0" rtl="0" algn="l">
              <a:spcBef>
                <a:spcPts val="400"/>
              </a:spcBef>
              <a:spcAft>
                <a:spcPts val="0"/>
              </a:spcAft>
              <a:buClr>
                <a:schemeClr val="accent2"/>
              </a:buClr>
              <a:buSzPts val="2000"/>
              <a:buFont typeface="Arial"/>
              <a:buNone/>
              <a:defRPr b="0" i="0" sz="2000" u="none" cap="none" strike="noStrike">
                <a:solidFill>
                  <a:schemeClr val="hlink"/>
                </a:solidFill>
                <a:latin typeface="Arial"/>
                <a:ea typeface="Arial"/>
                <a:cs typeface="Arial"/>
                <a:sym typeface="Arial"/>
              </a:defRPr>
            </a:lvl8pPr>
            <a:lvl9pPr lvl="8" marR="0" rtl="0" algn="l">
              <a:spcBef>
                <a:spcPts val="400"/>
              </a:spcBef>
              <a:spcAft>
                <a:spcPts val="0"/>
              </a:spcAft>
              <a:buClr>
                <a:schemeClr val="accent2"/>
              </a:buClr>
              <a:buSzPts val="2000"/>
              <a:buFont typeface="Arial"/>
              <a:buNone/>
              <a:defRPr b="0" i="0" sz="2000" u="none" cap="none" strike="noStrike">
                <a:solidFill>
                  <a:schemeClr val="hlink"/>
                </a:solidFill>
                <a:latin typeface="Arial"/>
                <a:ea typeface="Arial"/>
                <a:cs typeface="Arial"/>
                <a:sym typeface="Arial"/>
              </a:defRPr>
            </a:lvl9pPr>
          </a:lstStyle>
          <a:p/>
        </p:txBody>
      </p:sp>
      <p:sp>
        <p:nvSpPr>
          <p:cNvPr id="55" name="Google Shape;55;p8"/>
          <p:cNvSpPr txBox="1"/>
          <p:nvPr>
            <p:ph idx="1" type="body"/>
          </p:nvPr>
        </p:nvSpPr>
        <p:spPr>
          <a:xfrm>
            <a:off x="1941513" y="5367338"/>
            <a:ext cx="59436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accent2"/>
              </a:buClr>
              <a:buSzPts val="1400"/>
              <a:buFont typeface="Arial"/>
              <a:buNone/>
              <a:defRPr sz="1400">
                <a:solidFill>
                  <a:schemeClr val="hlink"/>
                </a:solidFill>
                <a:latin typeface="Arial"/>
                <a:ea typeface="Arial"/>
                <a:cs typeface="Arial"/>
                <a:sym typeface="Arial"/>
              </a:defRPr>
            </a:lvl1pPr>
            <a:lvl2pPr indent="-228600" lvl="1" marL="914400" marR="0" rtl="0" algn="l">
              <a:spcBef>
                <a:spcPts val="240"/>
              </a:spcBef>
              <a:spcAft>
                <a:spcPts val="0"/>
              </a:spcAft>
              <a:buClr>
                <a:schemeClr val="accent2"/>
              </a:buClr>
              <a:buSzPts val="1200"/>
              <a:buFont typeface="Arial"/>
              <a:buNone/>
              <a:defRPr b="0" i="0" sz="1200" u="none" cap="none" strike="noStrike">
                <a:solidFill>
                  <a:schemeClr val="hlink"/>
                </a:solidFill>
                <a:latin typeface="Arial"/>
                <a:ea typeface="Arial"/>
                <a:cs typeface="Arial"/>
                <a:sym typeface="Arial"/>
              </a:defRPr>
            </a:lvl2pPr>
            <a:lvl3pPr indent="-228600" lvl="2" marL="1371600" marR="0" rtl="0" algn="l">
              <a:spcBef>
                <a:spcPts val="200"/>
              </a:spcBef>
              <a:spcAft>
                <a:spcPts val="0"/>
              </a:spcAft>
              <a:buClr>
                <a:schemeClr val="accent2"/>
              </a:buClr>
              <a:buSzPts val="1000"/>
              <a:buFont typeface="Arial"/>
              <a:buNone/>
              <a:defRPr b="0" i="0" sz="1000" u="none" cap="none" strike="noStrike">
                <a:solidFill>
                  <a:schemeClr val="hlink"/>
                </a:solidFill>
                <a:latin typeface="Arial"/>
                <a:ea typeface="Arial"/>
                <a:cs typeface="Arial"/>
                <a:sym typeface="Arial"/>
              </a:defRPr>
            </a:lvl3pPr>
            <a:lvl4pPr indent="-228600" lvl="3" marL="1828800" marR="0" rtl="0" algn="l">
              <a:spcBef>
                <a:spcPts val="180"/>
              </a:spcBef>
              <a:spcAft>
                <a:spcPts val="0"/>
              </a:spcAft>
              <a:buClr>
                <a:schemeClr val="accent2"/>
              </a:buClr>
              <a:buSzPts val="900"/>
              <a:buFont typeface="Arial"/>
              <a:buNone/>
              <a:defRPr b="0" i="0" sz="900" u="none" cap="none" strike="noStrike">
                <a:solidFill>
                  <a:schemeClr val="hlink"/>
                </a:solidFill>
                <a:latin typeface="Arial"/>
                <a:ea typeface="Arial"/>
                <a:cs typeface="Arial"/>
                <a:sym typeface="Arial"/>
              </a:defRPr>
            </a:lvl4pPr>
            <a:lvl5pPr indent="-228600" lvl="4" marL="2286000" marR="0" rtl="0" algn="l">
              <a:spcBef>
                <a:spcPts val="180"/>
              </a:spcBef>
              <a:spcAft>
                <a:spcPts val="0"/>
              </a:spcAft>
              <a:buClr>
                <a:schemeClr val="accent2"/>
              </a:buClr>
              <a:buSzPts val="900"/>
              <a:buFont typeface="Arial"/>
              <a:buNone/>
              <a:defRPr b="0" i="0" sz="900" u="none" cap="none" strike="noStrike">
                <a:solidFill>
                  <a:schemeClr val="hlink"/>
                </a:solidFill>
                <a:latin typeface="Arial"/>
                <a:ea typeface="Arial"/>
                <a:cs typeface="Arial"/>
                <a:sym typeface="Arial"/>
              </a:defRPr>
            </a:lvl5pPr>
            <a:lvl6pPr indent="-228600" lvl="5" marL="2743200" marR="0" rtl="0" algn="l">
              <a:spcBef>
                <a:spcPts val="180"/>
              </a:spcBef>
              <a:spcAft>
                <a:spcPts val="0"/>
              </a:spcAft>
              <a:buClr>
                <a:schemeClr val="accent2"/>
              </a:buClr>
              <a:buSzPts val="900"/>
              <a:buFont typeface="Arial"/>
              <a:buNone/>
              <a:defRPr b="0" i="0" sz="900" u="none" cap="none" strike="noStrike">
                <a:solidFill>
                  <a:schemeClr val="hlink"/>
                </a:solidFill>
                <a:latin typeface="Arial"/>
                <a:ea typeface="Arial"/>
                <a:cs typeface="Arial"/>
                <a:sym typeface="Arial"/>
              </a:defRPr>
            </a:lvl6pPr>
            <a:lvl7pPr indent="-228600" lvl="6" marL="3200400" marR="0" rtl="0" algn="l">
              <a:spcBef>
                <a:spcPts val="180"/>
              </a:spcBef>
              <a:spcAft>
                <a:spcPts val="0"/>
              </a:spcAft>
              <a:buClr>
                <a:schemeClr val="accent2"/>
              </a:buClr>
              <a:buSzPts val="900"/>
              <a:buFont typeface="Arial"/>
              <a:buNone/>
              <a:defRPr b="0" i="0" sz="900" u="none" cap="none" strike="noStrike">
                <a:solidFill>
                  <a:schemeClr val="hlink"/>
                </a:solidFill>
                <a:latin typeface="Arial"/>
                <a:ea typeface="Arial"/>
                <a:cs typeface="Arial"/>
                <a:sym typeface="Arial"/>
              </a:defRPr>
            </a:lvl7pPr>
            <a:lvl8pPr indent="-228600" lvl="7" marL="3657600" marR="0" rtl="0" algn="l">
              <a:spcBef>
                <a:spcPts val="180"/>
              </a:spcBef>
              <a:spcAft>
                <a:spcPts val="0"/>
              </a:spcAft>
              <a:buClr>
                <a:schemeClr val="accent2"/>
              </a:buClr>
              <a:buSzPts val="900"/>
              <a:buFont typeface="Arial"/>
              <a:buNone/>
              <a:defRPr b="0" i="0" sz="900" u="none" cap="none" strike="noStrike">
                <a:solidFill>
                  <a:schemeClr val="hlink"/>
                </a:solidFill>
                <a:latin typeface="Arial"/>
                <a:ea typeface="Arial"/>
                <a:cs typeface="Arial"/>
                <a:sym typeface="Arial"/>
              </a:defRPr>
            </a:lvl8pPr>
            <a:lvl9pPr indent="-228600" lvl="8" marL="4114800" marR="0" rtl="0" algn="l">
              <a:spcBef>
                <a:spcPts val="180"/>
              </a:spcBef>
              <a:spcAft>
                <a:spcPts val="0"/>
              </a:spcAft>
              <a:buClr>
                <a:schemeClr val="accent2"/>
              </a:buClr>
              <a:buSzPts val="900"/>
              <a:buFont typeface="Arial"/>
              <a:buNone/>
              <a:defRPr b="0" i="0" sz="900" u="none" cap="none" strike="noStrike">
                <a:solidFill>
                  <a:schemeClr val="hlink"/>
                </a:solidFill>
                <a:latin typeface="Arial"/>
                <a:ea typeface="Arial"/>
                <a:cs typeface="Arial"/>
                <a:sym typeface="Arial"/>
              </a:defRPr>
            </a:lvl9pPr>
          </a:lstStyle>
          <a:p/>
        </p:txBody>
      </p:sp>
      <p:sp>
        <p:nvSpPr>
          <p:cNvPr id="56" name="Google Shape;56;p8"/>
          <p:cNvSpPr txBox="1"/>
          <p:nvPr>
            <p:ph idx="10" type="dt"/>
          </p:nvPr>
        </p:nvSpPr>
        <p:spPr>
          <a:xfrm>
            <a:off x="468312" y="6400800"/>
            <a:ext cx="1595437" cy="2857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57" name="Google Shape;57;p8"/>
          <p:cNvSpPr txBox="1"/>
          <p:nvPr>
            <p:ph idx="11" type="ftr"/>
          </p:nvPr>
        </p:nvSpPr>
        <p:spPr>
          <a:xfrm>
            <a:off x="2146300" y="6400800"/>
            <a:ext cx="6026150" cy="285750"/>
          </a:xfrm>
          <a:prstGeom prst="rect">
            <a:avLst/>
          </a:prstGeom>
          <a:noFill/>
          <a:ln>
            <a:noFill/>
          </a:ln>
        </p:spPr>
        <p:txBody>
          <a:bodyPr anchorCtr="0" anchor="b" bIns="45700" lIns="91425" spcFirstLastPara="1" rIns="91425" wrap="square" tIns="45700"/>
          <a:lstStyle>
            <a:lvl1pPr lvl="0" marR="0" rtl="0" algn="ctr">
              <a:lnSpc>
                <a:spcPct val="100000"/>
              </a:lnSpc>
              <a:spcBef>
                <a:spcPts val="400"/>
              </a:spcBef>
              <a:spcAft>
                <a:spcPts val="0"/>
              </a:spcAft>
              <a:buSzPts val="1400"/>
              <a:buNone/>
              <a:defRPr b="0" i="0" sz="8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58" name="Google Shape;58;p8"/>
          <p:cNvSpPr txBox="1"/>
          <p:nvPr>
            <p:ph idx="12" type="sldNum"/>
          </p:nvPr>
        </p:nvSpPr>
        <p:spPr>
          <a:xfrm>
            <a:off x="8255000" y="6400800"/>
            <a:ext cx="1100137" cy="2857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495300" y="273050"/>
            <a:ext cx="3259138"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9pPr>
          </a:lstStyle>
          <a:p/>
        </p:txBody>
      </p:sp>
      <p:sp>
        <p:nvSpPr>
          <p:cNvPr id="61" name="Google Shape;61;p9"/>
          <p:cNvSpPr txBox="1"/>
          <p:nvPr>
            <p:ph idx="1" type="body"/>
          </p:nvPr>
        </p:nvSpPr>
        <p:spPr>
          <a:xfrm>
            <a:off x="3873500" y="273050"/>
            <a:ext cx="553720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accent2"/>
              </a:buClr>
              <a:buSzPts val="3200"/>
              <a:buFont typeface="Arial"/>
              <a:buChar char="●"/>
              <a:defRPr sz="3200">
                <a:solidFill>
                  <a:schemeClr val="hlink"/>
                </a:solidFill>
                <a:latin typeface="Arial"/>
                <a:ea typeface="Arial"/>
                <a:cs typeface="Arial"/>
                <a:sym typeface="Arial"/>
              </a:defRPr>
            </a:lvl1pPr>
            <a:lvl2pPr indent="-406400" lvl="1" marL="914400" marR="0" rtl="0" algn="l">
              <a:spcBef>
                <a:spcPts val="560"/>
              </a:spcBef>
              <a:spcAft>
                <a:spcPts val="0"/>
              </a:spcAft>
              <a:buClr>
                <a:schemeClr val="accent2"/>
              </a:buClr>
              <a:buSzPts val="2800"/>
              <a:buFont typeface="Arial"/>
              <a:buChar char="●"/>
              <a:defRPr b="0" i="0" sz="2800" u="none" cap="none" strike="noStrike">
                <a:solidFill>
                  <a:schemeClr val="hlink"/>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hlink"/>
                </a:solidFill>
                <a:latin typeface="Arial"/>
                <a:ea typeface="Arial"/>
                <a:cs typeface="Arial"/>
                <a:sym typeface="Arial"/>
              </a:defRPr>
            </a:lvl3pPr>
            <a:lvl4pPr indent="-355600" lvl="3" marL="18288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4pPr>
            <a:lvl5pPr indent="-355600" lvl="4" marL="22860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5pPr>
            <a:lvl6pPr indent="-355600" lvl="5" marL="27432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6pPr>
            <a:lvl7pPr indent="-355600" lvl="6" marL="32004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7pPr>
            <a:lvl8pPr indent="-355600" lvl="7" marL="36576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8pPr>
            <a:lvl9pPr indent="-355600" lvl="8" marL="41148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9pPr>
          </a:lstStyle>
          <a:p/>
        </p:txBody>
      </p:sp>
      <p:sp>
        <p:nvSpPr>
          <p:cNvPr id="62" name="Google Shape;62;p9"/>
          <p:cNvSpPr txBox="1"/>
          <p:nvPr>
            <p:ph idx="2" type="body"/>
          </p:nvPr>
        </p:nvSpPr>
        <p:spPr>
          <a:xfrm>
            <a:off x="495300" y="1435100"/>
            <a:ext cx="3259138"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accent2"/>
              </a:buClr>
              <a:buSzPts val="1400"/>
              <a:buFont typeface="Arial"/>
              <a:buNone/>
              <a:defRPr sz="1400">
                <a:solidFill>
                  <a:schemeClr val="hlink"/>
                </a:solidFill>
                <a:latin typeface="Arial"/>
                <a:ea typeface="Arial"/>
                <a:cs typeface="Arial"/>
                <a:sym typeface="Arial"/>
              </a:defRPr>
            </a:lvl1pPr>
            <a:lvl2pPr indent="-228600" lvl="1" marL="914400" marR="0" rtl="0" algn="l">
              <a:spcBef>
                <a:spcPts val="240"/>
              </a:spcBef>
              <a:spcAft>
                <a:spcPts val="0"/>
              </a:spcAft>
              <a:buClr>
                <a:schemeClr val="accent2"/>
              </a:buClr>
              <a:buSzPts val="1200"/>
              <a:buFont typeface="Arial"/>
              <a:buNone/>
              <a:defRPr b="0" i="0" sz="1200" u="none" cap="none" strike="noStrike">
                <a:solidFill>
                  <a:schemeClr val="hlink"/>
                </a:solidFill>
                <a:latin typeface="Arial"/>
                <a:ea typeface="Arial"/>
                <a:cs typeface="Arial"/>
                <a:sym typeface="Arial"/>
              </a:defRPr>
            </a:lvl2pPr>
            <a:lvl3pPr indent="-228600" lvl="2" marL="1371600" marR="0" rtl="0" algn="l">
              <a:spcBef>
                <a:spcPts val="200"/>
              </a:spcBef>
              <a:spcAft>
                <a:spcPts val="0"/>
              </a:spcAft>
              <a:buClr>
                <a:schemeClr val="accent2"/>
              </a:buClr>
              <a:buSzPts val="1000"/>
              <a:buFont typeface="Arial"/>
              <a:buNone/>
              <a:defRPr b="0" i="0" sz="1000" u="none" cap="none" strike="noStrike">
                <a:solidFill>
                  <a:schemeClr val="hlink"/>
                </a:solidFill>
                <a:latin typeface="Arial"/>
                <a:ea typeface="Arial"/>
                <a:cs typeface="Arial"/>
                <a:sym typeface="Arial"/>
              </a:defRPr>
            </a:lvl3pPr>
            <a:lvl4pPr indent="-228600" lvl="3" marL="1828800" marR="0" rtl="0" algn="l">
              <a:spcBef>
                <a:spcPts val="180"/>
              </a:spcBef>
              <a:spcAft>
                <a:spcPts val="0"/>
              </a:spcAft>
              <a:buClr>
                <a:schemeClr val="accent2"/>
              </a:buClr>
              <a:buSzPts val="900"/>
              <a:buFont typeface="Arial"/>
              <a:buNone/>
              <a:defRPr b="0" i="0" sz="900" u="none" cap="none" strike="noStrike">
                <a:solidFill>
                  <a:schemeClr val="hlink"/>
                </a:solidFill>
                <a:latin typeface="Arial"/>
                <a:ea typeface="Arial"/>
                <a:cs typeface="Arial"/>
                <a:sym typeface="Arial"/>
              </a:defRPr>
            </a:lvl4pPr>
            <a:lvl5pPr indent="-228600" lvl="4" marL="2286000" marR="0" rtl="0" algn="l">
              <a:spcBef>
                <a:spcPts val="180"/>
              </a:spcBef>
              <a:spcAft>
                <a:spcPts val="0"/>
              </a:spcAft>
              <a:buClr>
                <a:schemeClr val="accent2"/>
              </a:buClr>
              <a:buSzPts val="900"/>
              <a:buFont typeface="Arial"/>
              <a:buNone/>
              <a:defRPr b="0" i="0" sz="900" u="none" cap="none" strike="noStrike">
                <a:solidFill>
                  <a:schemeClr val="hlink"/>
                </a:solidFill>
                <a:latin typeface="Arial"/>
                <a:ea typeface="Arial"/>
                <a:cs typeface="Arial"/>
                <a:sym typeface="Arial"/>
              </a:defRPr>
            </a:lvl5pPr>
            <a:lvl6pPr indent="-228600" lvl="5" marL="2743200" marR="0" rtl="0" algn="l">
              <a:spcBef>
                <a:spcPts val="180"/>
              </a:spcBef>
              <a:spcAft>
                <a:spcPts val="0"/>
              </a:spcAft>
              <a:buClr>
                <a:schemeClr val="accent2"/>
              </a:buClr>
              <a:buSzPts val="900"/>
              <a:buFont typeface="Arial"/>
              <a:buNone/>
              <a:defRPr b="0" i="0" sz="900" u="none" cap="none" strike="noStrike">
                <a:solidFill>
                  <a:schemeClr val="hlink"/>
                </a:solidFill>
                <a:latin typeface="Arial"/>
                <a:ea typeface="Arial"/>
                <a:cs typeface="Arial"/>
                <a:sym typeface="Arial"/>
              </a:defRPr>
            </a:lvl6pPr>
            <a:lvl7pPr indent="-228600" lvl="6" marL="3200400" marR="0" rtl="0" algn="l">
              <a:spcBef>
                <a:spcPts val="180"/>
              </a:spcBef>
              <a:spcAft>
                <a:spcPts val="0"/>
              </a:spcAft>
              <a:buClr>
                <a:schemeClr val="accent2"/>
              </a:buClr>
              <a:buSzPts val="900"/>
              <a:buFont typeface="Arial"/>
              <a:buNone/>
              <a:defRPr b="0" i="0" sz="900" u="none" cap="none" strike="noStrike">
                <a:solidFill>
                  <a:schemeClr val="hlink"/>
                </a:solidFill>
                <a:latin typeface="Arial"/>
                <a:ea typeface="Arial"/>
                <a:cs typeface="Arial"/>
                <a:sym typeface="Arial"/>
              </a:defRPr>
            </a:lvl7pPr>
            <a:lvl8pPr indent="-228600" lvl="7" marL="3657600" marR="0" rtl="0" algn="l">
              <a:spcBef>
                <a:spcPts val="180"/>
              </a:spcBef>
              <a:spcAft>
                <a:spcPts val="0"/>
              </a:spcAft>
              <a:buClr>
                <a:schemeClr val="accent2"/>
              </a:buClr>
              <a:buSzPts val="900"/>
              <a:buFont typeface="Arial"/>
              <a:buNone/>
              <a:defRPr b="0" i="0" sz="900" u="none" cap="none" strike="noStrike">
                <a:solidFill>
                  <a:schemeClr val="hlink"/>
                </a:solidFill>
                <a:latin typeface="Arial"/>
                <a:ea typeface="Arial"/>
                <a:cs typeface="Arial"/>
                <a:sym typeface="Arial"/>
              </a:defRPr>
            </a:lvl8pPr>
            <a:lvl9pPr indent="-228600" lvl="8" marL="4114800" marR="0" rtl="0" algn="l">
              <a:spcBef>
                <a:spcPts val="180"/>
              </a:spcBef>
              <a:spcAft>
                <a:spcPts val="0"/>
              </a:spcAft>
              <a:buClr>
                <a:schemeClr val="accent2"/>
              </a:buClr>
              <a:buSzPts val="900"/>
              <a:buFont typeface="Arial"/>
              <a:buNone/>
              <a:defRPr b="0" i="0" sz="900" u="none" cap="none" strike="noStrike">
                <a:solidFill>
                  <a:schemeClr val="hlink"/>
                </a:solidFill>
                <a:latin typeface="Arial"/>
                <a:ea typeface="Arial"/>
                <a:cs typeface="Arial"/>
                <a:sym typeface="Arial"/>
              </a:defRPr>
            </a:lvl9pPr>
          </a:lstStyle>
          <a:p/>
        </p:txBody>
      </p:sp>
      <p:sp>
        <p:nvSpPr>
          <p:cNvPr id="63" name="Google Shape;63;p9"/>
          <p:cNvSpPr txBox="1"/>
          <p:nvPr>
            <p:ph idx="10" type="dt"/>
          </p:nvPr>
        </p:nvSpPr>
        <p:spPr>
          <a:xfrm>
            <a:off x="468312" y="6400800"/>
            <a:ext cx="1595437" cy="2857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64" name="Google Shape;64;p9"/>
          <p:cNvSpPr txBox="1"/>
          <p:nvPr>
            <p:ph idx="11" type="ftr"/>
          </p:nvPr>
        </p:nvSpPr>
        <p:spPr>
          <a:xfrm>
            <a:off x="2146300" y="6400800"/>
            <a:ext cx="6026150" cy="285750"/>
          </a:xfrm>
          <a:prstGeom prst="rect">
            <a:avLst/>
          </a:prstGeom>
          <a:noFill/>
          <a:ln>
            <a:noFill/>
          </a:ln>
        </p:spPr>
        <p:txBody>
          <a:bodyPr anchorCtr="0" anchor="b" bIns="45700" lIns="91425" spcFirstLastPara="1" rIns="91425" wrap="square" tIns="45700"/>
          <a:lstStyle>
            <a:lvl1pPr lvl="0" marR="0" rtl="0" algn="ctr">
              <a:lnSpc>
                <a:spcPct val="100000"/>
              </a:lnSpc>
              <a:spcBef>
                <a:spcPts val="400"/>
              </a:spcBef>
              <a:spcAft>
                <a:spcPts val="0"/>
              </a:spcAft>
              <a:buSzPts val="1400"/>
              <a:buNone/>
              <a:defRPr b="0" i="0" sz="8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65" name="Google Shape;65;p9"/>
          <p:cNvSpPr txBox="1"/>
          <p:nvPr>
            <p:ph idx="12" type="sldNum"/>
          </p:nvPr>
        </p:nvSpPr>
        <p:spPr>
          <a:xfrm>
            <a:off x="8255000" y="6400800"/>
            <a:ext cx="1100137" cy="2857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0"/>
          <p:cNvSpPr txBox="1"/>
          <p:nvPr>
            <p:ph idx="10" type="dt"/>
          </p:nvPr>
        </p:nvSpPr>
        <p:spPr>
          <a:xfrm>
            <a:off x="468312" y="6400800"/>
            <a:ext cx="1595437" cy="2857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68" name="Google Shape;68;p10"/>
          <p:cNvSpPr txBox="1"/>
          <p:nvPr>
            <p:ph idx="11" type="ftr"/>
          </p:nvPr>
        </p:nvSpPr>
        <p:spPr>
          <a:xfrm>
            <a:off x="2146300" y="6400800"/>
            <a:ext cx="6026150" cy="285750"/>
          </a:xfrm>
          <a:prstGeom prst="rect">
            <a:avLst/>
          </a:prstGeom>
          <a:noFill/>
          <a:ln>
            <a:noFill/>
          </a:ln>
        </p:spPr>
        <p:txBody>
          <a:bodyPr anchorCtr="0" anchor="b" bIns="45700" lIns="91425" spcFirstLastPara="1" rIns="91425" wrap="square" tIns="45700"/>
          <a:lstStyle>
            <a:lvl1pPr lvl="0" marR="0" rtl="0" algn="ctr">
              <a:lnSpc>
                <a:spcPct val="100000"/>
              </a:lnSpc>
              <a:spcBef>
                <a:spcPts val="400"/>
              </a:spcBef>
              <a:spcAft>
                <a:spcPts val="0"/>
              </a:spcAft>
              <a:buSzPts val="1400"/>
              <a:buNone/>
              <a:defRPr b="0" i="0" sz="8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69" name="Google Shape;69;p10"/>
          <p:cNvSpPr txBox="1"/>
          <p:nvPr>
            <p:ph idx="12" type="sldNum"/>
          </p:nvPr>
        </p:nvSpPr>
        <p:spPr>
          <a:xfrm>
            <a:off x="8255000" y="6400800"/>
            <a:ext cx="1100137" cy="2857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0" name="Shape 70"/>
        <p:cNvGrpSpPr/>
        <p:nvPr/>
      </p:nvGrpSpPr>
      <p:grpSpPr>
        <a:xfrm>
          <a:off x="0" y="0"/>
          <a:ext cx="0" cy="0"/>
          <a:chOff x="0" y="0"/>
          <a:chExt cx="0" cy="0"/>
        </a:xfrm>
      </p:grpSpPr>
      <p:sp>
        <p:nvSpPr>
          <p:cNvPr id="71" name="Google Shape;71;p11"/>
          <p:cNvSpPr txBox="1"/>
          <p:nvPr>
            <p:ph type="title"/>
          </p:nvPr>
        </p:nvSpPr>
        <p:spPr>
          <a:xfrm>
            <a:off x="495300" y="274638"/>
            <a:ext cx="8915400" cy="11430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9pPr>
          </a:lstStyle>
          <a:p/>
        </p:txBody>
      </p:sp>
      <p:sp>
        <p:nvSpPr>
          <p:cNvPr id="72" name="Google Shape;72;p11"/>
          <p:cNvSpPr txBox="1"/>
          <p:nvPr>
            <p:ph idx="1" type="body"/>
          </p:nvPr>
        </p:nvSpPr>
        <p:spPr>
          <a:xfrm>
            <a:off x="495300" y="1535113"/>
            <a:ext cx="437673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accent2"/>
              </a:buClr>
              <a:buSzPts val="2400"/>
              <a:buFont typeface="Arial"/>
              <a:buNone/>
              <a:defRPr b="1" sz="2400">
                <a:solidFill>
                  <a:schemeClr val="hlink"/>
                </a:solidFill>
                <a:latin typeface="Arial"/>
                <a:ea typeface="Arial"/>
                <a:cs typeface="Arial"/>
                <a:sym typeface="Arial"/>
              </a:defRPr>
            </a:lvl1pPr>
            <a:lvl2pPr indent="-228600" lvl="1" marL="914400" marR="0" rtl="0" algn="l">
              <a:spcBef>
                <a:spcPts val="400"/>
              </a:spcBef>
              <a:spcAft>
                <a:spcPts val="0"/>
              </a:spcAft>
              <a:buClr>
                <a:schemeClr val="accent2"/>
              </a:buClr>
              <a:buSzPts val="2000"/>
              <a:buFont typeface="Arial"/>
              <a:buNone/>
              <a:defRPr b="1" i="0" sz="2000" u="none" cap="none" strike="noStrike">
                <a:solidFill>
                  <a:schemeClr val="hlink"/>
                </a:solidFill>
                <a:latin typeface="Arial"/>
                <a:ea typeface="Arial"/>
                <a:cs typeface="Arial"/>
                <a:sym typeface="Arial"/>
              </a:defRPr>
            </a:lvl2pPr>
            <a:lvl3pPr indent="-228600" lvl="2" marL="1371600" marR="0" rtl="0" algn="l">
              <a:spcBef>
                <a:spcPts val="360"/>
              </a:spcBef>
              <a:spcAft>
                <a:spcPts val="0"/>
              </a:spcAft>
              <a:buClr>
                <a:schemeClr val="accent2"/>
              </a:buClr>
              <a:buSzPts val="1800"/>
              <a:buFont typeface="Arial"/>
              <a:buNone/>
              <a:defRPr b="1" i="0" sz="1800" u="none" cap="none" strike="noStrike">
                <a:solidFill>
                  <a:schemeClr val="hlink"/>
                </a:solidFill>
                <a:latin typeface="Arial"/>
                <a:ea typeface="Arial"/>
                <a:cs typeface="Arial"/>
                <a:sym typeface="Arial"/>
              </a:defRPr>
            </a:lvl3pPr>
            <a:lvl4pPr indent="-228600" lvl="3" marL="1828800" marR="0" rtl="0" algn="l">
              <a:spcBef>
                <a:spcPts val="320"/>
              </a:spcBef>
              <a:spcAft>
                <a:spcPts val="0"/>
              </a:spcAft>
              <a:buClr>
                <a:schemeClr val="accent2"/>
              </a:buClr>
              <a:buSzPts val="1600"/>
              <a:buFont typeface="Arial"/>
              <a:buNone/>
              <a:defRPr b="1" i="0" sz="1600" u="none" cap="none" strike="noStrike">
                <a:solidFill>
                  <a:schemeClr val="hlink"/>
                </a:solidFill>
                <a:latin typeface="Arial"/>
                <a:ea typeface="Arial"/>
                <a:cs typeface="Arial"/>
                <a:sym typeface="Arial"/>
              </a:defRPr>
            </a:lvl4pPr>
            <a:lvl5pPr indent="-228600" lvl="4" marL="2286000" marR="0" rtl="0" algn="l">
              <a:spcBef>
                <a:spcPts val="320"/>
              </a:spcBef>
              <a:spcAft>
                <a:spcPts val="0"/>
              </a:spcAft>
              <a:buClr>
                <a:schemeClr val="accent2"/>
              </a:buClr>
              <a:buSzPts val="1600"/>
              <a:buFont typeface="Arial"/>
              <a:buNone/>
              <a:defRPr b="1" i="0" sz="1600" u="none" cap="none" strike="noStrike">
                <a:solidFill>
                  <a:schemeClr val="hlink"/>
                </a:solidFill>
                <a:latin typeface="Arial"/>
                <a:ea typeface="Arial"/>
                <a:cs typeface="Arial"/>
                <a:sym typeface="Arial"/>
              </a:defRPr>
            </a:lvl5pPr>
            <a:lvl6pPr indent="-228600" lvl="5" marL="2743200" marR="0" rtl="0" algn="l">
              <a:spcBef>
                <a:spcPts val="320"/>
              </a:spcBef>
              <a:spcAft>
                <a:spcPts val="0"/>
              </a:spcAft>
              <a:buClr>
                <a:schemeClr val="accent2"/>
              </a:buClr>
              <a:buSzPts val="1600"/>
              <a:buFont typeface="Arial"/>
              <a:buNone/>
              <a:defRPr b="1" i="0" sz="1600" u="none" cap="none" strike="noStrike">
                <a:solidFill>
                  <a:schemeClr val="hlink"/>
                </a:solidFill>
                <a:latin typeface="Arial"/>
                <a:ea typeface="Arial"/>
                <a:cs typeface="Arial"/>
                <a:sym typeface="Arial"/>
              </a:defRPr>
            </a:lvl6pPr>
            <a:lvl7pPr indent="-228600" lvl="6" marL="3200400" marR="0" rtl="0" algn="l">
              <a:spcBef>
                <a:spcPts val="320"/>
              </a:spcBef>
              <a:spcAft>
                <a:spcPts val="0"/>
              </a:spcAft>
              <a:buClr>
                <a:schemeClr val="accent2"/>
              </a:buClr>
              <a:buSzPts val="1600"/>
              <a:buFont typeface="Arial"/>
              <a:buNone/>
              <a:defRPr b="1" i="0" sz="1600" u="none" cap="none" strike="noStrike">
                <a:solidFill>
                  <a:schemeClr val="hlink"/>
                </a:solidFill>
                <a:latin typeface="Arial"/>
                <a:ea typeface="Arial"/>
                <a:cs typeface="Arial"/>
                <a:sym typeface="Arial"/>
              </a:defRPr>
            </a:lvl7pPr>
            <a:lvl8pPr indent="-228600" lvl="7" marL="3657600" marR="0" rtl="0" algn="l">
              <a:spcBef>
                <a:spcPts val="320"/>
              </a:spcBef>
              <a:spcAft>
                <a:spcPts val="0"/>
              </a:spcAft>
              <a:buClr>
                <a:schemeClr val="accent2"/>
              </a:buClr>
              <a:buSzPts val="1600"/>
              <a:buFont typeface="Arial"/>
              <a:buNone/>
              <a:defRPr b="1" i="0" sz="1600" u="none" cap="none" strike="noStrike">
                <a:solidFill>
                  <a:schemeClr val="hlink"/>
                </a:solidFill>
                <a:latin typeface="Arial"/>
                <a:ea typeface="Arial"/>
                <a:cs typeface="Arial"/>
                <a:sym typeface="Arial"/>
              </a:defRPr>
            </a:lvl8pPr>
            <a:lvl9pPr indent="-228600" lvl="8" marL="4114800" marR="0" rtl="0" algn="l">
              <a:spcBef>
                <a:spcPts val="320"/>
              </a:spcBef>
              <a:spcAft>
                <a:spcPts val="0"/>
              </a:spcAft>
              <a:buClr>
                <a:schemeClr val="accent2"/>
              </a:buClr>
              <a:buSzPts val="1600"/>
              <a:buFont typeface="Arial"/>
              <a:buNone/>
              <a:defRPr b="1" i="0" sz="1600" u="none" cap="none" strike="noStrike">
                <a:solidFill>
                  <a:schemeClr val="hlink"/>
                </a:solidFill>
                <a:latin typeface="Arial"/>
                <a:ea typeface="Arial"/>
                <a:cs typeface="Arial"/>
                <a:sym typeface="Arial"/>
              </a:defRPr>
            </a:lvl9pPr>
          </a:lstStyle>
          <a:p/>
        </p:txBody>
      </p:sp>
      <p:sp>
        <p:nvSpPr>
          <p:cNvPr id="73" name="Google Shape;73;p11"/>
          <p:cNvSpPr txBox="1"/>
          <p:nvPr>
            <p:ph idx="2" type="body"/>
          </p:nvPr>
        </p:nvSpPr>
        <p:spPr>
          <a:xfrm>
            <a:off x="495300" y="2174875"/>
            <a:ext cx="437673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accent2"/>
              </a:buClr>
              <a:buSzPts val="2400"/>
              <a:buFont typeface="Arial"/>
              <a:buChar char="●"/>
              <a:defRPr sz="2400">
                <a:solidFill>
                  <a:schemeClr val="hlink"/>
                </a:solidFill>
                <a:latin typeface="Arial"/>
                <a:ea typeface="Arial"/>
                <a:cs typeface="Arial"/>
                <a:sym typeface="Arial"/>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2pPr>
            <a:lvl3pPr indent="-342900" lvl="2" marL="13716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3pPr>
            <a:lvl4pPr indent="-330200" lvl="3" marL="1828800" marR="0" rtl="0" algn="l">
              <a:spcBef>
                <a:spcPts val="320"/>
              </a:spcBef>
              <a:spcAft>
                <a:spcPts val="0"/>
              </a:spcAft>
              <a:buClr>
                <a:schemeClr val="accent2"/>
              </a:buClr>
              <a:buSzPts val="1600"/>
              <a:buFont typeface="Arial"/>
              <a:buChar char="•"/>
              <a:defRPr b="0" i="0" sz="1600" u="none" cap="none" strike="noStrike">
                <a:solidFill>
                  <a:schemeClr val="hlink"/>
                </a:solidFill>
                <a:latin typeface="Arial"/>
                <a:ea typeface="Arial"/>
                <a:cs typeface="Arial"/>
                <a:sym typeface="Arial"/>
              </a:defRPr>
            </a:lvl4pPr>
            <a:lvl5pPr indent="-330200" lvl="4" marL="2286000" marR="0" rtl="0" algn="l">
              <a:spcBef>
                <a:spcPts val="320"/>
              </a:spcBef>
              <a:spcAft>
                <a:spcPts val="0"/>
              </a:spcAft>
              <a:buClr>
                <a:schemeClr val="accent2"/>
              </a:buClr>
              <a:buSzPts val="1600"/>
              <a:buFont typeface="Arial"/>
              <a:buChar char="–"/>
              <a:defRPr b="0" i="0" sz="1600" u="none" cap="none" strike="noStrike">
                <a:solidFill>
                  <a:schemeClr val="hlink"/>
                </a:solidFill>
                <a:latin typeface="Arial"/>
                <a:ea typeface="Arial"/>
                <a:cs typeface="Arial"/>
                <a:sym typeface="Arial"/>
              </a:defRPr>
            </a:lvl5pPr>
            <a:lvl6pPr indent="-330200" lvl="5" marL="2743200" marR="0" rtl="0" algn="l">
              <a:spcBef>
                <a:spcPts val="320"/>
              </a:spcBef>
              <a:spcAft>
                <a:spcPts val="0"/>
              </a:spcAft>
              <a:buClr>
                <a:schemeClr val="accent2"/>
              </a:buClr>
              <a:buSzPts val="1600"/>
              <a:buFont typeface="Arial"/>
              <a:buChar char="–"/>
              <a:defRPr b="0" i="0" sz="1600" u="none" cap="none" strike="noStrike">
                <a:solidFill>
                  <a:schemeClr val="hlink"/>
                </a:solidFill>
                <a:latin typeface="Arial"/>
                <a:ea typeface="Arial"/>
                <a:cs typeface="Arial"/>
                <a:sym typeface="Arial"/>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hlink"/>
                </a:solidFill>
                <a:latin typeface="Arial"/>
                <a:ea typeface="Arial"/>
                <a:cs typeface="Arial"/>
                <a:sym typeface="Arial"/>
              </a:defRPr>
            </a:lvl7pPr>
            <a:lvl8pPr indent="-330200" lvl="7" marL="3657600" marR="0" rtl="0" algn="l">
              <a:spcBef>
                <a:spcPts val="320"/>
              </a:spcBef>
              <a:spcAft>
                <a:spcPts val="0"/>
              </a:spcAft>
              <a:buClr>
                <a:schemeClr val="accent2"/>
              </a:buClr>
              <a:buSzPts val="1600"/>
              <a:buFont typeface="Arial"/>
              <a:buChar char="–"/>
              <a:defRPr b="0" i="0" sz="1600" u="none" cap="none" strike="noStrike">
                <a:solidFill>
                  <a:schemeClr val="hlink"/>
                </a:solidFill>
                <a:latin typeface="Arial"/>
                <a:ea typeface="Arial"/>
                <a:cs typeface="Arial"/>
                <a:sym typeface="Arial"/>
              </a:defRPr>
            </a:lvl8pPr>
            <a:lvl9pPr indent="-330200" lvl="8" marL="4114800" marR="0" rtl="0" algn="l">
              <a:spcBef>
                <a:spcPts val="320"/>
              </a:spcBef>
              <a:spcAft>
                <a:spcPts val="0"/>
              </a:spcAft>
              <a:buClr>
                <a:schemeClr val="accent2"/>
              </a:buClr>
              <a:buSzPts val="1600"/>
              <a:buFont typeface="Arial"/>
              <a:buChar char="–"/>
              <a:defRPr b="0" i="0" sz="1600" u="none" cap="none" strike="noStrike">
                <a:solidFill>
                  <a:schemeClr val="hlink"/>
                </a:solidFill>
                <a:latin typeface="Arial"/>
                <a:ea typeface="Arial"/>
                <a:cs typeface="Arial"/>
                <a:sym typeface="Arial"/>
              </a:defRPr>
            </a:lvl9pPr>
          </a:lstStyle>
          <a:p/>
        </p:txBody>
      </p:sp>
      <p:sp>
        <p:nvSpPr>
          <p:cNvPr id="74" name="Google Shape;74;p11"/>
          <p:cNvSpPr txBox="1"/>
          <p:nvPr>
            <p:ph idx="3" type="body"/>
          </p:nvPr>
        </p:nvSpPr>
        <p:spPr>
          <a:xfrm>
            <a:off x="5032375" y="1535113"/>
            <a:ext cx="437832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accent2"/>
              </a:buClr>
              <a:buSzPts val="2400"/>
              <a:buFont typeface="Arial"/>
              <a:buNone/>
              <a:defRPr b="1" sz="2400">
                <a:solidFill>
                  <a:schemeClr val="hlink"/>
                </a:solidFill>
                <a:latin typeface="Arial"/>
                <a:ea typeface="Arial"/>
                <a:cs typeface="Arial"/>
                <a:sym typeface="Arial"/>
              </a:defRPr>
            </a:lvl1pPr>
            <a:lvl2pPr indent="-228600" lvl="1" marL="914400" marR="0" rtl="0" algn="l">
              <a:spcBef>
                <a:spcPts val="400"/>
              </a:spcBef>
              <a:spcAft>
                <a:spcPts val="0"/>
              </a:spcAft>
              <a:buClr>
                <a:schemeClr val="accent2"/>
              </a:buClr>
              <a:buSzPts val="2000"/>
              <a:buFont typeface="Arial"/>
              <a:buNone/>
              <a:defRPr b="1" i="0" sz="2000" u="none" cap="none" strike="noStrike">
                <a:solidFill>
                  <a:schemeClr val="hlink"/>
                </a:solidFill>
                <a:latin typeface="Arial"/>
                <a:ea typeface="Arial"/>
                <a:cs typeface="Arial"/>
                <a:sym typeface="Arial"/>
              </a:defRPr>
            </a:lvl2pPr>
            <a:lvl3pPr indent="-228600" lvl="2" marL="1371600" marR="0" rtl="0" algn="l">
              <a:spcBef>
                <a:spcPts val="360"/>
              </a:spcBef>
              <a:spcAft>
                <a:spcPts val="0"/>
              </a:spcAft>
              <a:buClr>
                <a:schemeClr val="accent2"/>
              </a:buClr>
              <a:buSzPts val="1800"/>
              <a:buFont typeface="Arial"/>
              <a:buNone/>
              <a:defRPr b="1" i="0" sz="1800" u="none" cap="none" strike="noStrike">
                <a:solidFill>
                  <a:schemeClr val="hlink"/>
                </a:solidFill>
                <a:latin typeface="Arial"/>
                <a:ea typeface="Arial"/>
                <a:cs typeface="Arial"/>
                <a:sym typeface="Arial"/>
              </a:defRPr>
            </a:lvl3pPr>
            <a:lvl4pPr indent="-228600" lvl="3" marL="1828800" marR="0" rtl="0" algn="l">
              <a:spcBef>
                <a:spcPts val="320"/>
              </a:spcBef>
              <a:spcAft>
                <a:spcPts val="0"/>
              </a:spcAft>
              <a:buClr>
                <a:schemeClr val="accent2"/>
              </a:buClr>
              <a:buSzPts val="1600"/>
              <a:buFont typeface="Arial"/>
              <a:buNone/>
              <a:defRPr b="1" i="0" sz="1600" u="none" cap="none" strike="noStrike">
                <a:solidFill>
                  <a:schemeClr val="hlink"/>
                </a:solidFill>
                <a:latin typeface="Arial"/>
                <a:ea typeface="Arial"/>
                <a:cs typeface="Arial"/>
                <a:sym typeface="Arial"/>
              </a:defRPr>
            </a:lvl4pPr>
            <a:lvl5pPr indent="-228600" lvl="4" marL="2286000" marR="0" rtl="0" algn="l">
              <a:spcBef>
                <a:spcPts val="320"/>
              </a:spcBef>
              <a:spcAft>
                <a:spcPts val="0"/>
              </a:spcAft>
              <a:buClr>
                <a:schemeClr val="accent2"/>
              </a:buClr>
              <a:buSzPts val="1600"/>
              <a:buFont typeface="Arial"/>
              <a:buNone/>
              <a:defRPr b="1" i="0" sz="1600" u="none" cap="none" strike="noStrike">
                <a:solidFill>
                  <a:schemeClr val="hlink"/>
                </a:solidFill>
                <a:latin typeface="Arial"/>
                <a:ea typeface="Arial"/>
                <a:cs typeface="Arial"/>
                <a:sym typeface="Arial"/>
              </a:defRPr>
            </a:lvl5pPr>
            <a:lvl6pPr indent="-228600" lvl="5" marL="2743200" marR="0" rtl="0" algn="l">
              <a:spcBef>
                <a:spcPts val="320"/>
              </a:spcBef>
              <a:spcAft>
                <a:spcPts val="0"/>
              </a:spcAft>
              <a:buClr>
                <a:schemeClr val="accent2"/>
              </a:buClr>
              <a:buSzPts val="1600"/>
              <a:buFont typeface="Arial"/>
              <a:buNone/>
              <a:defRPr b="1" i="0" sz="1600" u="none" cap="none" strike="noStrike">
                <a:solidFill>
                  <a:schemeClr val="hlink"/>
                </a:solidFill>
                <a:latin typeface="Arial"/>
                <a:ea typeface="Arial"/>
                <a:cs typeface="Arial"/>
                <a:sym typeface="Arial"/>
              </a:defRPr>
            </a:lvl6pPr>
            <a:lvl7pPr indent="-228600" lvl="6" marL="3200400" marR="0" rtl="0" algn="l">
              <a:spcBef>
                <a:spcPts val="320"/>
              </a:spcBef>
              <a:spcAft>
                <a:spcPts val="0"/>
              </a:spcAft>
              <a:buClr>
                <a:schemeClr val="accent2"/>
              </a:buClr>
              <a:buSzPts val="1600"/>
              <a:buFont typeface="Arial"/>
              <a:buNone/>
              <a:defRPr b="1" i="0" sz="1600" u="none" cap="none" strike="noStrike">
                <a:solidFill>
                  <a:schemeClr val="hlink"/>
                </a:solidFill>
                <a:latin typeface="Arial"/>
                <a:ea typeface="Arial"/>
                <a:cs typeface="Arial"/>
                <a:sym typeface="Arial"/>
              </a:defRPr>
            </a:lvl7pPr>
            <a:lvl8pPr indent="-228600" lvl="7" marL="3657600" marR="0" rtl="0" algn="l">
              <a:spcBef>
                <a:spcPts val="320"/>
              </a:spcBef>
              <a:spcAft>
                <a:spcPts val="0"/>
              </a:spcAft>
              <a:buClr>
                <a:schemeClr val="accent2"/>
              </a:buClr>
              <a:buSzPts val="1600"/>
              <a:buFont typeface="Arial"/>
              <a:buNone/>
              <a:defRPr b="1" i="0" sz="1600" u="none" cap="none" strike="noStrike">
                <a:solidFill>
                  <a:schemeClr val="hlink"/>
                </a:solidFill>
                <a:latin typeface="Arial"/>
                <a:ea typeface="Arial"/>
                <a:cs typeface="Arial"/>
                <a:sym typeface="Arial"/>
              </a:defRPr>
            </a:lvl8pPr>
            <a:lvl9pPr indent="-228600" lvl="8" marL="4114800" marR="0" rtl="0" algn="l">
              <a:spcBef>
                <a:spcPts val="320"/>
              </a:spcBef>
              <a:spcAft>
                <a:spcPts val="0"/>
              </a:spcAft>
              <a:buClr>
                <a:schemeClr val="accent2"/>
              </a:buClr>
              <a:buSzPts val="1600"/>
              <a:buFont typeface="Arial"/>
              <a:buNone/>
              <a:defRPr b="1" i="0" sz="1600" u="none" cap="none" strike="noStrike">
                <a:solidFill>
                  <a:schemeClr val="hlink"/>
                </a:solidFill>
                <a:latin typeface="Arial"/>
                <a:ea typeface="Arial"/>
                <a:cs typeface="Arial"/>
                <a:sym typeface="Arial"/>
              </a:defRPr>
            </a:lvl9pPr>
          </a:lstStyle>
          <a:p/>
        </p:txBody>
      </p:sp>
      <p:sp>
        <p:nvSpPr>
          <p:cNvPr id="75" name="Google Shape;75;p11"/>
          <p:cNvSpPr txBox="1"/>
          <p:nvPr>
            <p:ph idx="4" type="body"/>
          </p:nvPr>
        </p:nvSpPr>
        <p:spPr>
          <a:xfrm>
            <a:off x="5032375" y="2174875"/>
            <a:ext cx="437832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accent2"/>
              </a:buClr>
              <a:buSzPts val="2400"/>
              <a:buFont typeface="Arial"/>
              <a:buChar char="●"/>
              <a:defRPr sz="2400">
                <a:solidFill>
                  <a:schemeClr val="hlink"/>
                </a:solidFill>
                <a:latin typeface="Arial"/>
                <a:ea typeface="Arial"/>
                <a:cs typeface="Arial"/>
                <a:sym typeface="Arial"/>
              </a:defRPr>
            </a:lvl1pPr>
            <a:lvl2pPr indent="-355600" lvl="1" marL="9144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2pPr>
            <a:lvl3pPr indent="-342900" lvl="2" marL="13716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3pPr>
            <a:lvl4pPr indent="-330200" lvl="3" marL="1828800" marR="0" rtl="0" algn="l">
              <a:spcBef>
                <a:spcPts val="320"/>
              </a:spcBef>
              <a:spcAft>
                <a:spcPts val="0"/>
              </a:spcAft>
              <a:buClr>
                <a:schemeClr val="accent2"/>
              </a:buClr>
              <a:buSzPts val="1600"/>
              <a:buFont typeface="Arial"/>
              <a:buChar char="•"/>
              <a:defRPr b="0" i="0" sz="1600" u="none" cap="none" strike="noStrike">
                <a:solidFill>
                  <a:schemeClr val="hlink"/>
                </a:solidFill>
                <a:latin typeface="Arial"/>
                <a:ea typeface="Arial"/>
                <a:cs typeface="Arial"/>
                <a:sym typeface="Arial"/>
              </a:defRPr>
            </a:lvl4pPr>
            <a:lvl5pPr indent="-330200" lvl="4" marL="2286000" marR="0" rtl="0" algn="l">
              <a:spcBef>
                <a:spcPts val="320"/>
              </a:spcBef>
              <a:spcAft>
                <a:spcPts val="0"/>
              </a:spcAft>
              <a:buClr>
                <a:schemeClr val="accent2"/>
              </a:buClr>
              <a:buSzPts val="1600"/>
              <a:buFont typeface="Arial"/>
              <a:buChar char="–"/>
              <a:defRPr b="0" i="0" sz="1600" u="none" cap="none" strike="noStrike">
                <a:solidFill>
                  <a:schemeClr val="hlink"/>
                </a:solidFill>
                <a:latin typeface="Arial"/>
                <a:ea typeface="Arial"/>
                <a:cs typeface="Arial"/>
                <a:sym typeface="Arial"/>
              </a:defRPr>
            </a:lvl5pPr>
            <a:lvl6pPr indent="-330200" lvl="5" marL="2743200" marR="0" rtl="0" algn="l">
              <a:spcBef>
                <a:spcPts val="320"/>
              </a:spcBef>
              <a:spcAft>
                <a:spcPts val="0"/>
              </a:spcAft>
              <a:buClr>
                <a:schemeClr val="accent2"/>
              </a:buClr>
              <a:buSzPts val="1600"/>
              <a:buFont typeface="Arial"/>
              <a:buChar char="–"/>
              <a:defRPr b="0" i="0" sz="1600" u="none" cap="none" strike="noStrike">
                <a:solidFill>
                  <a:schemeClr val="hlink"/>
                </a:solidFill>
                <a:latin typeface="Arial"/>
                <a:ea typeface="Arial"/>
                <a:cs typeface="Arial"/>
                <a:sym typeface="Arial"/>
              </a:defRPr>
            </a:lvl6pPr>
            <a:lvl7pPr indent="-330200" lvl="6" marL="3200400" marR="0" rtl="0" algn="l">
              <a:spcBef>
                <a:spcPts val="320"/>
              </a:spcBef>
              <a:spcAft>
                <a:spcPts val="0"/>
              </a:spcAft>
              <a:buClr>
                <a:schemeClr val="accent2"/>
              </a:buClr>
              <a:buSzPts val="1600"/>
              <a:buFont typeface="Arial"/>
              <a:buChar char="–"/>
              <a:defRPr b="0" i="0" sz="1600" u="none" cap="none" strike="noStrike">
                <a:solidFill>
                  <a:schemeClr val="hlink"/>
                </a:solidFill>
                <a:latin typeface="Arial"/>
                <a:ea typeface="Arial"/>
                <a:cs typeface="Arial"/>
                <a:sym typeface="Arial"/>
              </a:defRPr>
            </a:lvl7pPr>
            <a:lvl8pPr indent="-330200" lvl="7" marL="3657600" marR="0" rtl="0" algn="l">
              <a:spcBef>
                <a:spcPts val="320"/>
              </a:spcBef>
              <a:spcAft>
                <a:spcPts val="0"/>
              </a:spcAft>
              <a:buClr>
                <a:schemeClr val="accent2"/>
              </a:buClr>
              <a:buSzPts val="1600"/>
              <a:buFont typeface="Arial"/>
              <a:buChar char="–"/>
              <a:defRPr b="0" i="0" sz="1600" u="none" cap="none" strike="noStrike">
                <a:solidFill>
                  <a:schemeClr val="hlink"/>
                </a:solidFill>
                <a:latin typeface="Arial"/>
                <a:ea typeface="Arial"/>
                <a:cs typeface="Arial"/>
                <a:sym typeface="Arial"/>
              </a:defRPr>
            </a:lvl8pPr>
            <a:lvl9pPr indent="-330200" lvl="8" marL="4114800" marR="0" rtl="0" algn="l">
              <a:spcBef>
                <a:spcPts val="320"/>
              </a:spcBef>
              <a:spcAft>
                <a:spcPts val="0"/>
              </a:spcAft>
              <a:buClr>
                <a:schemeClr val="accent2"/>
              </a:buClr>
              <a:buSzPts val="1600"/>
              <a:buFont typeface="Arial"/>
              <a:buChar char="–"/>
              <a:defRPr b="0" i="0" sz="1600" u="none" cap="none" strike="noStrike">
                <a:solidFill>
                  <a:schemeClr val="hlink"/>
                </a:solidFill>
                <a:latin typeface="Arial"/>
                <a:ea typeface="Arial"/>
                <a:cs typeface="Arial"/>
                <a:sym typeface="Arial"/>
              </a:defRPr>
            </a:lvl9pPr>
          </a:lstStyle>
          <a:p/>
        </p:txBody>
      </p:sp>
      <p:sp>
        <p:nvSpPr>
          <p:cNvPr id="76" name="Google Shape;76;p11"/>
          <p:cNvSpPr txBox="1"/>
          <p:nvPr>
            <p:ph idx="10" type="dt"/>
          </p:nvPr>
        </p:nvSpPr>
        <p:spPr>
          <a:xfrm>
            <a:off x="468312" y="6400800"/>
            <a:ext cx="1595437" cy="2857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77" name="Google Shape;77;p11"/>
          <p:cNvSpPr txBox="1"/>
          <p:nvPr>
            <p:ph idx="11" type="ftr"/>
          </p:nvPr>
        </p:nvSpPr>
        <p:spPr>
          <a:xfrm>
            <a:off x="2146300" y="6400800"/>
            <a:ext cx="6026150" cy="285750"/>
          </a:xfrm>
          <a:prstGeom prst="rect">
            <a:avLst/>
          </a:prstGeom>
          <a:noFill/>
          <a:ln>
            <a:noFill/>
          </a:ln>
        </p:spPr>
        <p:txBody>
          <a:bodyPr anchorCtr="0" anchor="b" bIns="45700" lIns="91425" spcFirstLastPara="1" rIns="91425" wrap="square" tIns="45700"/>
          <a:lstStyle>
            <a:lvl1pPr lvl="0" marR="0" rtl="0" algn="ctr">
              <a:lnSpc>
                <a:spcPct val="100000"/>
              </a:lnSpc>
              <a:spcBef>
                <a:spcPts val="400"/>
              </a:spcBef>
              <a:spcAft>
                <a:spcPts val="0"/>
              </a:spcAft>
              <a:buSzPts val="1400"/>
              <a:buNone/>
              <a:defRPr b="0" i="0" sz="8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78" name="Google Shape;78;p11"/>
          <p:cNvSpPr txBox="1"/>
          <p:nvPr>
            <p:ph idx="12" type="sldNum"/>
          </p:nvPr>
        </p:nvSpPr>
        <p:spPr>
          <a:xfrm>
            <a:off x="8255000" y="6400800"/>
            <a:ext cx="1100137" cy="2857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1.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cxnSp>
        <p:nvCxnSpPr>
          <p:cNvPr id="10" name="Google Shape;10;p1"/>
          <p:cNvCxnSpPr/>
          <p:nvPr/>
        </p:nvCxnSpPr>
        <p:spPr>
          <a:xfrm>
            <a:off x="495300" y="2590800"/>
            <a:ext cx="8832850" cy="0"/>
          </a:xfrm>
          <a:prstGeom prst="straightConnector1">
            <a:avLst/>
          </a:prstGeom>
          <a:noFill/>
          <a:ln cap="flat" cmpd="sng" w="127000">
            <a:solidFill>
              <a:schemeClr val="accent2"/>
            </a:solidFill>
            <a:prstDash val="solid"/>
            <a:miter lim="800000"/>
            <a:headEnd len="med" w="med" type="none"/>
            <a:tailEnd len="med" w="med" type="none"/>
          </a:ln>
        </p:spPr>
      </p:cxnSp>
      <p:sp>
        <p:nvSpPr>
          <p:cNvPr id="11" name="Google Shape;11;p1"/>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9pPr>
          </a:lstStyle>
          <a:p/>
        </p:txBody>
      </p:sp>
      <p:sp>
        <p:nvSpPr>
          <p:cNvPr id="12" name="Google Shape;12;p1"/>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accent2"/>
              </a:buClr>
              <a:buSzPts val="2800"/>
              <a:buFont typeface="Arial"/>
              <a:buChar char="●"/>
              <a:defRPr b="0" i="0" sz="2800" u="none" cap="none" strike="noStrike">
                <a:solidFill>
                  <a:schemeClr val="hlink"/>
                </a:solidFill>
                <a:latin typeface="Arial"/>
                <a:ea typeface="Arial"/>
                <a:cs typeface="Arial"/>
                <a:sym typeface="Arial"/>
              </a:defRPr>
            </a:lvl1pPr>
            <a:lvl2pPr indent="-381000" lvl="1" marL="914400" marR="0" rtl="0" algn="l">
              <a:spcBef>
                <a:spcPts val="480"/>
              </a:spcBef>
              <a:spcAft>
                <a:spcPts val="0"/>
              </a:spcAft>
              <a:buClr>
                <a:schemeClr val="accent2"/>
              </a:buClr>
              <a:buSzPts val="2400"/>
              <a:buFont typeface="Arial"/>
              <a:buChar char="●"/>
              <a:defRPr b="0" i="0" sz="2400" u="none" cap="none" strike="noStrike">
                <a:solidFill>
                  <a:schemeClr val="hlink"/>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hlink"/>
                </a:solidFill>
                <a:latin typeface="Arial"/>
                <a:ea typeface="Arial"/>
                <a:cs typeface="Arial"/>
                <a:sym typeface="Arial"/>
              </a:defRPr>
            </a:lvl3pPr>
            <a:lvl4pPr indent="-355600" lvl="3" marL="18288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4pPr>
            <a:lvl5pPr indent="-355600" lvl="4" marL="22860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5pPr>
            <a:lvl6pPr indent="-342900" lvl="5" marL="27432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6pPr>
            <a:lvl7pPr indent="-342900" lvl="6" marL="32004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7pPr>
            <a:lvl8pPr indent="-342900" lvl="7" marL="36576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8pPr>
            <a:lvl9pPr indent="-342900" lvl="8" marL="41148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9pPr>
          </a:lstStyle>
          <a:p/>
        </p:txBody>
      </p:sp>
      <p:sp>
        <p:nvSpPr>
          <p:cNvPr id="13" name="Google Shape;13;p1"/>
          <p:cNvSpPr txBox="1"/>
          <p:nvPr>
            <p:ph idx="10" type="dt"/>
          </p:nvPr>
        </p:nvSpPr>
        <p:spPr>
          <a:xfrm>
            <a:off x="769937" y="6229350"/>
            <a:ext cx="2092325" cy="5143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4" name="Google Shape;14;p1"/>
          <p:cNvSpPr txBox="1"/>
          <p:nvPr>
            <p:ph idx="11" type="ftr"/>
          </p:nvPr>
        </p:nvSpPr>
        <p:spPr>
          <a:xfrm>
            <a:off x="3411537" y="6229350"/>
            <a:ext cx="3082925" cy="5143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5" name="Google Shape;15;p1"/>
          <p:cNvSpPr txBox="1"/>
          <p:nvPr>
            <p:ph idx="12" type="sldNum"/>
          </p:nvPr>
        </p:nvSpPr>
        <p:spPr>
          <a:xfrm>
            <a:off x="7154862" y="6229350"/>
            <a:ext cx="1981200" cy="5143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 name="Shape 22"/>
        <p:cNvGrpSpPr/>
        <p:nvPr/>
      </p:nvGrpSpPr>
      <p:grpSpPr>
        <a:xfrm>
          <a:off x="0" y="0"/>
          <a:ext cx="0" cy="0"/>
          <a:chOff x="0" y="0"/>
          <a:chExt cx="0" cy="0"/>
        </a:xfrm>
      </p:grpSpPr>
      <p:sp>
        <p:nvSpPr>
          <p:cNvPr id="23" name="Google Shape;23;p3"/>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accent1"/>
                </a:solidFill>
                <a:latin typeface="Arial"/>
                <a:ea typeface="Arial"/>
                <a:cs typeface="Arial"/>
                <a:sym typeface="Arial"/>
              </a:defRPr>
            </a:lvl9pPr>
          </a:lstStyle>
          <a:p/>
        </p:txBody>
      </p:sp>
      <p:sp>
        <p:nvSpPr>
          <p:cNvPr id="24" name="Google Shape;24;p3"/>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accent2"/>
              </a:buClr>
              <a:buSzPts val="2800"/>
              <a:buFont typeface="Arial"/>
              <a:buChar char="●"/>
              <a:defRPr b="0" i="0" sz="2800" u="none" cap="none" strike="noStrike">
                <a:solidFill>
                  <a:schemeClr val="hlink"/>
                </a:solidFill>
                <a:latin typeface="Arial"/>
                <a:ea typeface="Arial"/>
                <a:cs typeface="Arial"/>
                <a:sym typeface="Arial"/>
              </a:defRPr>
            </a:lvl1pPr>
            <a:lvl2pPr indent="-381000" lvl="1" marL="914400" marR="0" rtl="0" algn="l">
              <a:spcBef>
                <a:spcPts val="480"/>
              </a:spcBef>
              <a:spcAft>
                <a:spcPts val="0"/>
              </a:spcAft>
              <a:buClr>
                <a:schemeClr val="accent2"/>
              </a:buClr>
              <a:buSzPts val="2400"/>
              <a:buFont typeface="Arial"/>
              <a:buChar char="●"/>
              <a:defRPr b="0" i="0" sz="2400" u="none" cap="none" strike="noStrike">
                <a:solidFill>
                  <a:schemeClr val="hlink"/>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hlink"/>
                </a:solidFill>
                <a:latin typeface="Arial"/>
                <a:ea typeface="Arial"/>
                <a:cs typeface="Arial"/>
                <a:sym typeface="Arial"/>
              </a:defRPr>
            </a:lvl3pPr>
            <a:lvl4pPr indent="-355600" lvl="3" marL="18288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4pPr>
            <a:lvl5pPr indent="-355600" lvl="4" marL="2286000" marR="0" rtl="0" algn="l">
              <a:spcBef>
                <a:spcPts val="400"/>
              </a:spcBef>
              <a:spcAft>
                <a:spcPts val="0"/>
              </a:spcAft>
              <a:buClr>
                <a:schemeClr val="accent2"/>
              </a:buClr>
              <a:buSzPts val="2000"/>
              <a:buFont typeface="Arial"/>
              <a:buChar char="–"/>
              <a:defRPr b="0" i="0" sz="2000" u="none" cap="none" strike="noStrike">
                <a:solidFill>
                  <a:schemeClr val="hlink"/>
                </a:solidFill>
                <a:latin typeface="Arial"/>
                <a:ea typeface="Arial"/>
                <a:cs typeface="Arial"/>
                <a:sym typeface="Arial"/>
              </a:defRPr>
            </a:lvl5pPr>
            <a:lvl6pPr indent="-342900" lvl="5" marL="27432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6pPr>
            <a:lvl7pPr indent="-342900" lvl="6" marL="32004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7pPr>
            <a:lvl8pPr indent="-342900" lvl="7" marL="36576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8pPr>
            <a:lvl9pPr indent="-342900" lvl="8" marL="4114800" marR="0" rtl="0" algn="l">
              <a:spcBef>
                <a:spcPts val="360"/>
              </a:spcBef>
              <a:spcAft>
                <a:spcPts val="0"/>
              </a:spcAft>
              <a:buClr>
                <a:schemeClr val="accent2"/>
              </a:buClr>
              <a:buSzPts val="1800"/>
              <a:buFont typeface="Arial"/>
              <a:buChar char="–"/>
              <a:defRPr b="0" i="0" sz="1800" u="none" cap="none" strike="noStrike">
                <a:solidFill>
                  <a:schemeClr val="hlink"/>
                </a:solidFill>
                <a:latin typeface="Arial"/>
                <a:ea typeface="Arial"/>
                <a:cs typeface="Arial"/>
                <a:sym typeface="Arial"/>
              </a:defRPr>
            </a:lvl9pPr>
          </a:lstStyle>
          <a:p/>
        </p:txBody>
      </p:sp>
      <p:sp>
        <p:nvSpPr>
          <p:cNvPr id="25" name="Google Shape;25;p3"/>
          <p:cNvSpPr txBox="1"/>
          <p:nvPr>
            <p:ph idx="10" type="dt"/>
          </p:nvPr>
        </p:nvSpPr>
        <p:spPr>
          <a:xfrm>
            <a:off x="468312" y="6400800"/>
            <a:ext cx="1595437" cy="28575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6" name="Google Shape;26;p3"/>
          <p:cNvSpPr txBox="1"/>
          <p:nvPr>
            <p:ph idx="11" type="ftr"/>
          </p:nvPr>
        </p:nvSpPr>
        <p:spPr>
          <a:xfrm>
            <a:off x="2146300" y="6400800"/>
            <a:ext cx="6026150" cy="285750"/>
          </a:xfrm>
          <a:prstGeom prst="rect">
            <a:avLst/>
          </a:prstGeom>
          <a:noFill/>
          <a:ln>
            <a:noFill/>
          </a:ln>
        </p:spPr>
        <p:txBody>
          <a:bodyPr anchorCtr="0" anchor="b" bIns="45700" lIns="91425" spcFirstLastPara="1" rIns="91425" wrap="square" tIns="45700"/>
          <a:lstStyle>
            <a:lvl1pPr lvl="0" marR="0" rtl="0" algn="ctr">
              <a:lnSpc>
                <a:spcPct val="100000"/>
              </a:lnSpc>
              <a:spcBef>
                <a:spcPts val="400"/>
              </a:spcBef>
              <a:spcAft>
                <a:spcPts val="0"/>
              </a:spcAft>
              <a:buSzPts val="1400"/>
              <a:buNone/>
              <a:defRPr b="0" i="0" sz="8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7" name="Google Shape;27;p3"/>
          <p:cNvSpPr txBox="1"/>
          <p:nvPr>
            <p:ph idx="12" type="sldNum"/>
          </p:nvPr>
        </p:nvSpPr>
        <p:spPr>
          <a:xfrm>
            <a:off x="8255000" y="6400800"/>
            <a:ext cx="1100137" cy="2857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solidFill>
                <a:srgbClr val="000000"/>
              </a:solidFill>
            </a:endParaRPr>
          </a:p>
        </p:txBody>
      </p:sp>
      <p:cxnSp>
        <p:nvCxnSpPr>
          <p:cNvPr id="28" name="Google Shape;28;p3"/>
          <p:cNvCxnSpPr/>
          <p:nvPr/>
        </p:nvCxnSpPr>
        <p:spPr>
          <a:xfrm>
            <a:off x="495300" y="1143000"/>
            <a:ext cx="8832850" cy="0"/>
          </a:xfrm>
          <a:prstGeom prst="straightConnector1">
            <a:avLst/>
          </a:prstGeom>
          <a:noFill/>
          <a:ln cap="flat" cmpd="sng" w="127000">
            <a:solidFill>
              <a:schemeClr val="accent2"/>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ctrTitle"/>
          </p:nvPr>
        </p:nvSpPr>
        <p:spPr>
          <a:xfrm>
            <a:off x="990600" y="3108325"/>
            <a:ext cx="8364537" cy="1676400"/>
          </a:xfrm>
          <a:prstGeom prst="rect">
            <a:avLst/>
          </a:prstGeom>
          <a:noFill/>
          <a:ln>
            <a:noFill/>
          </a:ln>
        </p:spPr>
        <p:txBody>
          <a:bodyPr anchorCtr="0" anchor="b" bIns="45700" lIns="91425" spcFirstLastPara="1" rIns="91425" wrap="square" tIns="45700">
            <a:noAutofit/>
          </a:bodyPr>
          <a:lstStyle/>
          <a:p>
            <a:pPr indent="0" lvl="0" marL="0" marR="0" rtl="0" algn="ctr">
              <a:lnSpc>
                <a:spcPct val="110000"/>
              </a:lnSpc>
              <a:spcBef>
                <a:spcPts val="0"/>
              </a:spcBef>
              <a:spcAft>
                <a:spcPts val="0"/>
              </a:spcAft>
              <a:buClr>
                <a:schemeClr val="accent1"/>
              </a:buClr>
              <a:buSzPts val="2000"/>
              <a:buFont typeface="Arial"/>
              <a:buNone/>
            </a:pPr>
            <a:br>
              <a:rPr b="0" i="0" lang="en-US" sz="2000" u="none" cap="none" strike="noStrike">
                <a:solidFill>
                  <a:schemeClr val="accent1"/>
                </a:solidFill>
                <a:latin typeface="Arial"/>
                <a:ea typeface="Arial"/>
                <a:cs typeface="Arial"/>
                <a:sym typeface="Arial"/>
              </a:rPr>
            </a:br>
            <a:r>
              <a:rPr b="0" i="0" lang="en-US" sz="3200" u="none" cap="none" strike="noStrike">
                <a:solidFill>
                  <a:schemeClr val="accent1"/>
                </a:solidFill>
                <a:latin typeface="Arial"/>
                <a:ea typeface="Arial"/>
                <a:cs typeface="Arial"/>
                <a:sym typeface="Arial"/>
              </a:rPr>
              <a:t>Distributed Objects and Remote Invocation </a:t>
            </a:r>
            <a:br>
              <a:rPr b="0" i="0" lang="en-US" sz="3200" u="none" cap="none" strike="noStrike">
                <a:solidFill>
                  <a:schemeClr val="accent1"/>
                </a:solidFill>
                <a:latin typeface="Arial"/>
                <a:ea typeface="Arial"/>
                <a:cs typeface="Arial"/>
                <a:sym typeface="Arial"/>
              </a:rPr>
            </a:br>
            <a:endParaRPr/>
          </a:p>
        </p:txBody>
      </p:sp>
      <p:sp>
        <p:nvSpPr>
          <p:cNvPr id="97" name="Google Shape;97;p14"/>
          <p:cNvSpPr txBox="1"/>
          <p:nvPr>
            <p:ph idx="1" type="subTitle"/>
          </p:nvPr>
        </p:nvSpPr>
        <p:spPr>
          <a:xfrm>
            <a:off x="898525" y="2895600"/>
            <a:ext cx="8677275" cy="563562"/>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accent2"/>
              </a:buClr>
              <a:buSzPts val="2800"/>
              <a:buFont typeface="Arial"/>
              <a:buNone/>
            </a:pPr>
            <a:r>
              <a:rPr b="0" i="0" lang="en-US" sz="2800" u="none" cap="none" strike="noStrike">
                <a:solidFill>
                  <a:schemeClr val="hlink"/>
                </a:solidFill>
                <a:latin typeface="Arial Black"/>
                <a:ea typeface="Arial Black"/>
                <a:cs typeface="Arial Black"/>
                <a:sym typeface="Arial Black"/>
              </a:rPr>
              <a:t>UNIT-2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3"/>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73" name="Google Shape;173;p23"/>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accent1"/>
              </a:solidFill>
              <a:latin typeface="Arial"/>
              <a:ea typeface="Arial"/>
              <a:cs typeface="Arial"/>
              <a:sym typeface="Arial"/>
            </a:endParaRPr>
          </a:p>
        </p:txBody>
      </p:sp>
      <p:sp>
        <p:nvSpPr>
          <p:cNvPr id="174" name="Google Shape;174;p23"/>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sng">
                <a:solidFill>
                  <a:schemeClr val="hlink"/>
                </a:solidFill>
                <a:latin typeface="Arial"/>
                <a:ea typeface="Arial"/>
                <a:cs typeface="Arial"/>
                <a:sym typeface="Arial"/>
              </a:rPr>
              <a:t>Interface Definition Language:they </a:t>
            </a:r>
            <a:r>
              <a:rPr b="0" i="0" lang="en-US" sz="2800" u="none">
                <a:solidFill>
                  <a:schemeClr val="hlink"/>
                </a:solidFill>
                <a:latin typeface="Arial"/>
                <a:ea typeface="Arial"/>
                <a:cs typeface="Arial"/>
                <a:sym typeface="Arial"/>
              </a:rPr>
              <a:t>are designed to allow objs implemented in different languages to invoke  one another</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notation for language independent interfaces</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Arial"/>
                <a:ea typeface="Arial"/>
                <a:cs typeface="Arial"/>
                <a:sym typeface="Arial"/>
              </a:rPr>
              <a:t>specify type and</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Arial"/>
                <a:ea typeface="Arial"/>
                <a:cs typeface="Arial"/>
                <a:sym typeface="Arial"/>
              </a:rPr>
              <a:t>kind of parameters</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examples</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Arial"/>
                <a:ea typeface="Arial"/>
                <a:cs typeface="Arial"/>
                <a:sym typeface="Arial"/>
              </a:rPr>
              <a:t>CORBA IDL for RMI</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Arial"/>
                <a:ea typeface="Arial"/>
                <a:cs typeface="Arial"/>
                <a:sym typeface="Arial"/>
              </a:rPr>
              <a:t>Sun XDR for RPC</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Arial"/>
                <a:ea typeface="Arial"/>
                <a:cs typeface="Arial"/>
                <a:sym typeface="Arial"/>
              </a:rPr>
              <a:t>DCOM IDL</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IDL compiler allows interoperability</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7" name="Shape 1157"/>
        <p:cNvGrpSpPr/>
        <p:nvPr/>
      </p:nvGrpSpPr>
      <p:grpSpPr>
        <a:xfrm>
          <a:off x="0" y="0"/>
          <a:ext cx="0" cy="0"/>
          <a:chOff x="0" y="0"/>
          <a:chExt cx="0" cy="0"/>
        </a:xfrm>
      </p:grpSpPr>
      <p:sp>
        <p:nvSpPr>
          <p:cNvPr id="1158" name="Google Shape;1158;p113"/>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159" name="Google Shape;1159;p113"/>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RMI Summary</a:t>
            </a:r>
            <a:endParaRPr/>
          </a:p>
        </p:txBody>
      </p:sp>
      <p:sp>
        <p:nvSpPr>
          <p:cNvPr id="1160" name="Google Shape;1160;p113"/>
          <p:cNvSpPr txBox="1"/>
          <p:nvPr>
            <p:ph idx="1" type="body"/>
          </p:nvPr>
        </p:nvSpPr>
        <p:spPr>
          <a:xfrm>
            <a:off x="522287" y="1452562"/>
            <a:ext cx="8859837" cy="4633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Each object has a (global) remote object reference and a remote interface that specifies which of its operations can be invoked remotely.</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Local method invocations provide exactly-once semantics; the best RMI can guarantee is at-most-once.</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Middleware components (proxies, skeletons and dispatchers) hide details of marshalling, message passing and object location from programmers.</a:t>
            </a:r>
            <a:endParaRPr/>
          </a:p>
        </p:txBody>
      </p:sp>
      <p:sp>
        <p:nvSpPr>
          <p:cNvPr id="1161" name="Google Shape;1161;p113"/>
          <p:cNvSpPr txBox="1"/>
          <p:nvPr/>
        </p:nvSpPr>
        <p:spPr>
          <a:xfrm>
            <a:off x="8878887" y="6069012"/>
            <a:ext cx="29051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0">
                                            <p:txEl>
                                              <p:pRg end="0" st="0"/>
                                            </p:txEl>
                                          </p:spTgt>
                                        </p:tgtEl>
                                        <p:attrNameLst>
                                          <p:attrName>style.visibility</p:attrName>
                                        </p:attrNameLst>
                                      </p:cBhvr>
                                      <p:to>
                                        <p:strVal val="visible"/>
                                      </p:to>
                                    </p:set>
                                    <p:animEffect filter="fade" transition="in">
                                      <p:cBhvr>
                                        <p:cTn dur="500"/>
                                        <p:tgtEl>
                                          <p:spTgt spid="1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0">
                                            <p:txEl>
                                              <p:pRg end="1" st="1"/>
                                            </p:txEl>
                                          </p:spTgt>
                                        </p:tgtEl>
                                        <p:attrNameLst>
                                          <p:attrName>style.visibility</p:attrName>
                                        </p:attrNameLst>
                                      </p:cBhvr>
                                      <p:to>
                                        <p:strVal val="visible"/>
                                      </p:to>
                                    </p:set>
                                    <p:animEffect filter="fade" transition="in">
                                      <p:cBhvr>
                                        <p:cTn dur="500"/>
                                        <p:tgtEl>
                                          <p:spTgt spid="1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0">
                                            <p:txEl>
                                              <p:pRg end="2" st="2"/>
                                            </p:txEl>
                                          </p:spTgt>
                                        </p:tgtEl>
                                        <p:attrNameLst>
                                          <p:attrName>style.visibility</p:attrName>
                                        </p:attrNameLst>
                                      </p:cBhvr>
                                      <p:to>
                                        <p:strVal val="visible"/>
                                      </p:to>
                                    </p:set>
                                    <p:animEffect filter="fade" transition="in">
                                      <p:cBhvr>
                                        <p:cTn dur="500"/>
                                        <p:tgtEl>
                                          <p:spTgt spid="1160">
                                            <p:txEl>
                                              <p:pRg end="2" st="2"/>
                                            </p:txEl>
                                          </p:spTgt>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80" name="Google Shape;180;p24"/>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CORBA IDL Example</a:t>
            </a:r>
            <a:endParaRPr/>
          </a:p>
        </p:txBody>
      </p:sp>
      <p:sp>
        <p:nvSpPr>
          <p:cNvPr id="181" name="Google Shape;181;p24"/>
          <p:cNvSpPr txBox="1"/>
          <p:nvPr/>
        </p:nvSpPr>
        <p:spPr>
          <a:xfrm>
            <a:off x="1858962" y="1252537"/>
            <a:ext cx="5308600" cy="3113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a:buNone/>
            </a:pPr>
            <a:r>
              <a:rPr b="0" i="1" lang="en-US" sz="1800" u="none">
                <a:solidFill>
                  <a:schemeClr val="dk1"/>
                </a:solidFill>
                <a:latin typeface="Times"/>
                <a:ea typeface="Times"/>
                <a:cs typeface="Times"/>
                <a:sym typeface="Times"/>
              </a:rPr>
              <a:t>struct Person {</a:t>
            </a:r>
            <a:endParaRPr/>
          </a:p>
          <a:p>
            <a:pPr indent="0" lvl="0" marL="0" marR="0" rtl="0" algn="l">
              <a:lnSpc>
                <a:spcPct val="100000"/>
              </a:lnSpc>
              <a:spcBef>
                <a:spcPts val="0"/>
              </a:spcBef>
              <a:spcAft>
                <a:spcPts val="0"/>
              </a:spcAft>
              <a:buClr>
                <a:schemeClr val="dk1"/>
              </a:buClr>
              <a:buSzPts val="1800"/>
              <a:buFont typeface="Times"/>
              <a:buNone/>
            </a:pPr>
            <a:r>
              <a:rPr b="0" i="1" lang="en-US" sz="1800" u="none">
                <a:solidFill>
                  <a:schemeClr val="dk1"/>
                </a:solidFill>
                <a:latin typeface="Times"/>
                <a:ea typeface="Times"/>
                <a:cs typeface="Times"/>
                <a:sym typeface="Times"/>
              </a:rPr>
              <a:t>	string name; </a:t>
            </a:r>
            <a:endParaRPr/>
          </a:p>
          <a:p>
            <a:pPr indent="0" lvl="0" marL="0" marR="0" rtl="0" algn="l">
              <a:lnSpc>
                <a:spcPct val="100000"/>
              </a:lnSpc>
              <a:spcBef>
                <a:spcPts val="0"/>
              </a:spcBef>
              <a:spcAft>
                <a:spcPts val="0"/>
              </a:spcAft>
              <a:buClr>
                <a:schemeClr val="dk1"/>
              </a:buClr>
              <a:buSzPts val="1800"/>
              <a:buFont typeface="Times"/>
              <a:buNone/>
            </a:pPr>
            <a:r>
              <a:rPr b="0" i="1" lang="en-US" sz="1800" u="none">
                <a:solidFill>
                  <a:schemeClr val="dk1"/>
                </a:solidFill>
                <a:latin typeface="Times"/>
                <a:ea typeface="Times"/>
                <a:cs typeface="Times"/>
                <a:sym typeface="Times"/>
              </a:rPr>
              <a:t>	string place;</a:t>
            </a:r>
            <a:endParaRPr/>
          </a:p>
          <a:p>
            <a:pPr indent="0" lvl="0" marL="0" marR="0" rtl="0" algn="l">
              <a:lnSpc>
                <a:spcPct val="100000"/>
              </a:lnSpc>
              <a:spcBef>
                <a:spcPts val="0"/>
              </a:spcBef>
              <a:spcAft>
                <a:spcPts val="0"/>
              </a:spcAft>
              <a:buClr>
                <a:schemeClr val="dk1"/>
              </a:buClr>
              <a:buSzPts val="1800"/>
              <a:buFont typeface="Times"/>
              <a:buNone/>
            </a:pPr>
            <a:r>
              <a:rPr b="0" i="1" lang="en-US" sz="1800" u="none">
                <a:solidFill>
                  <a:schemeClr val="dk1"/>
                </a:solidFill>
                <a:latin typeface="Times"/>
                <a:ea typeface="Times"/>
                <a:cs typeface="Times"/>
                <a:sym typeface="Times"/>
              </a:rPr>
              <a:t>	long year;</a:t>
            </a:r>
            <a:endParaRPr/>
          </a:p>
          <a:p>
            <a:pPr indent="0" lvl="0" marL="0" marR="0" rtl="0" algn="l">
              <a:lnSpc>
                <a:spcPct val="100000"/>
              </a:lnSpc>
              <a:spcBef>
                <a:spcPts val="0"/>
              </a:spcBef>
              <a:spcAft>
                <a:spcPts val="0"/>
              </a:spcAft>
              <a:buClr>
                <a:schemeClr val="dk1"/>
              </a:buClr>
              <a:buSzPts val="1800"/>
              <a:buFont typeface="Times"/>
              <a:buNone/>
            </a:pPr>
            <a:r>
              <a:rPr b="0" i="1" lang="en-US" sz="1800" u="none">
                <a:solidFill>
                  <a:schemeClr val="dk1"/>
                </a:solidFill>
                <a:latin typeface="Times"/>
                <a:ea typeface="Times"/>
                <a:cs typeface="Times"/>
                <a:sym typeface="Times"/>
              </a:rPr>
              <a:t>} ;</a:t>
            </a:r>
            <a:endParaRPr/>
          </a:p>
          <a:p>
            <a:pPr indent="0" lvl="0" marL="0" marR="0" rtl="0" algn="l">
              <a:lnSpc>
                <a:spcPct val="100000"/>
              </a:lnSpc>
              <a:spcBef>
                <a:spcPts val="0"/>
              </a:spcBef>
              <a:spcAft>
                <a:spcPts val="0"/>
              </a:spcAft>
              <a:buClr>
                <a:schemeClr val="dk1"/>
              </a:buClr>
              <a:buSzPts val="1800"/>
              <a:buFont typeface="Times"/>
              <a:buNone/>
            </a:pPr>
            <a:r>
              <a:rPr b="0" i="1" lang="en-US" sz="1800" u="none">
                <a:solidFill>
                  <a:schemeClr val="dk1"/>
                </a:solidFill>
                <a:latin typeface="Times"/>
                <a:ea typeface="Times"/>
                <a:cs typeface="Times"/>
                <a:sym typeface="Times"/>
              </a:rPr>
              <a:t>interface PersonList {</a:t>
            </a:r>
            <a:endParaRPr/>
          </a:p>
          <a:p>
            <a:pPr indent="0" lvl="0" marL="0" marR="0" rtl="0" algn="l">
              <a:lnSpc>
                <a:spcPct val="100000"/>
              </a:lnSpc>
              <a:spcBef>
                <a:spcPts val="0"/>
              </a:spcBef>
              <a:spcAft>
                <a:spcPts val="0"/>
              </a:spcAft>
              <a:buClr>
                <a:schemeClr val="dk1"/>
              </a:buClr>
              <a:buSzPts val="1800"/>
              <a:buFont typeface="Times"/>
              <a:buNone/>
            </a:pPr>
            <a:r>
              <a:rPr b="0" i="1" lang="en-US" sz="1800" u="none">
                <a:solidFill>
                  <a:schemeClr val="dk1"/>
                </a:solidFill>
                <a:latin typeface="Times"/>
                <a:ea typeface="Times"/>
                <a:cs typeface="Times"/>
                <a:sym typeface="Times"/>
              </a:rPr>
              <a:t>	readonly attribute string listname;</a:t>
            </a:r>
            <a:endParaRPr/>
          </a:p>
          <a:p>
            <a:pPr indent="0" lvl="0" marL="0" marR="0" rtl="0" algn="l">
              <a:lnSpc>
                <a:spcPct val="100000"/>
              </a:lnSpc>
              <a:spcBef>
                <a:spcPts val="0"/>
              </a:spcBef>
              <a:spcAft>
                <a:spcPts val="0"/>
              </a:spcAft>
              <a:buClr>
                <a:schemeClr val="dk1"/>
              </a:buClr>
              <a:buSzPts val="1800"/>
              <a:buFont typeface="Times"/>
              <a:buNone/>
            </a:pPr>
            <a:r>
              <a:rPr b="0" i="1" lang="en-US" sz="1800" u="none">
                <a:solidFill>
                  <a:schemeClr val="dk1"/>
                </a:solidFill>
                <a:latin typeface="Times"/>
                <a:ea typeface="Times"/>
                <a:cs typeface="Times"/>
                <a:sym typeface="Times"/>
              </a:rPr>
              <a:t>	void </a:t>
            </a:r>
            <a:r>
              <a:rPr b="0" i="1" lang="en-US" sz="1800" u="none">
                <a:solidFill>
                  <a:schemeClr val="accent1"/>
                </a:solidFill>
                <a:latin typeface="Times"/>
                <a:ea typeface="Times"/>
                <a:cs typeface="Times"/>
                <a:sym typeface="Times"/>
              </a:rPr>
              <a:t>addPerson</a:t>
            </a:r>
            <a:r>
              <a:rPr b="0" i="1" lang="en-US" sz="1800" u="none">
                <a:solidFill>
                  <a:schemeClr val="dk1"/>
                </a:solidFill>
                <a:latin typeface="Times"/>
                <a:ea typeface="Times"/>
                <a:cs typeface="Times"/>
                <a:sym typeface="Times"/>
              </a:rPr>
              <a:t>(in Person p) ;</a:t>
            </a:r>
            <a:endParaRPr/>
          </a:p>
          <a:p>
            <a:pPr indent="0" lvl="0" marL="0" marR="0" rtl="0" algn="l">
              <a:lnSpc>
                <a:spcPct val="100000"/>
              </a:lnSpc>
              <a:spcBef>
                <a:spcPts val="0"/>
              </a:spcBef>
              <a:spcAft>
                <a:spcPts val="0"/>
              </a:spcAft>
              <a:buClr>
                <a:schemeClr val="dk1"/>
              </a:buClr>
              <a:buSzPts val="1800"/>
              <a:buFont typeface="Times"/>
              <a:buNone/>
            </a:pPr>
            <a:r>
              <a:rPr b="0" i="1" lang="en-US" sz="1800" u="none">
                <a:solidFill>
                  <a:schemeClr val="dk1"/>
                </a:solidFill>
                <a:latin typeface="Times"/>
                <a:ea typeface="Times"/>
                <a:cs typeface="Times"/>
                <a:sym typeface="Times"/>
              </a:rPr>
              <a:t>	void </a:t>
            </a:r>
            <a:r>
              <a:rPr b="0" i="1" lang="en-US" sz="1800" u="none">
                <a:solidFill>
                  <a:schemeClr val="accent1"/>
                </a:solidFill>
                <a:latin typeface="Times"/>
                <a:ea typeface="Times"/>
                <a:cs typeface="Times"/>
                <a:sym typeface="Times"/>
              </a:rPr>
              <a:t>getPerson</a:t>
            </a:r>
            <a:r>
              <a:rPr b="0" i="1" lang="en-US" sz="1800" u="none">
                <a:solidFill>
                  <a:schemeClr val="dk1"/>
                </a:solidFill>
                <a:latin typeface="Times"/>
                <a:ea typeface="Times"/>
                <a:cs typeface="Times"/>
                <a:sym typeface="Times"/>
              </a:rPr>
              <a:t>(in string name, out Person p);</a:t>
            </a:r>
            <a:endParaRPr/>
          </a:p>
          <a:p>
            <a:pPr indent="0" lvl="0" marL="0" marR="0" rtl="0" algn="l">
              <a:lnSpc>
                <a:spcPct val="100000"/>
              </a:lnSpc>
              <a:spcBef>
                <a:spcPts val="0"/>
              </a:spcBef>
              <a:spcAft>
                <a:spcPts val="0"/>
              </a:spcAft>
              <a:buClr>
                <a:schemeClr val="dk1"/>
              </a:buClr>
              <a:buSzPts val="1800"/>
              <a:buFont typeface="Times"/>
              <a:buNone/>
            </a:pPr>
            <a:r>
              <a:rPr b="0" i="1" lang="en-US" sz="1800" u="none">
                <a:solidFill>
                  <a:schemeClr val="dk1"/>
                </a:solidFill>
                <a:latin typeface="Times"/>
                <a:ea typeface="Times"/>
                <a:cs typeface="Times"/>
                <a:sym typeface="Times"/>
              </a:rPr>
              <a:t>	long </a:t>
            </a:r>
            <a:r>
              <a:rPr b="0" i="1" lang="en-US" sz="1800" u="none">
                <a:solidFill>
                  <a:schemeClr val="accent1"/>
                </a:solidFill>
                <a:latin typeface="Times"/>
                <a:ea typeface="Times"/>
                <a:cs typeface="Times"/>
                <a:sym typeface="Times"/>
              </a:rPr>
              <a:t>number</a:t>
            </a:r>
            <a:r>
              <a:rPr b="0" i="1" lang="en-US" sz="1800" u="none">
                <a:solidFill>
                  <a:schemeClr val="dk1"/>
                </a:solidFill>
                <a:latin typeface="Times"/>
                <a:ea typeface="Times"/>
                <a:cs typeface="Times"/>
                <a:sym typeface="Times"/>
              </a:rPr>
              <a:t>();</a:t>
            </a:r>
            <a:endParaRPr/>
          </a:p>
          <a:p>
            <a:pPr indent="0" lvl="0" marL="0" marR="0" rtl="0" algn="l">
              <a:lnSpc>
                <a:spcPct val="100000"/>
              </a:lnSpc>
              <a:spcBef>
                <a:spcPts val="0"/>
              </a:spcBef>
              <a:spcAft>
                <a:spcPts val="0"/>
              </a:spcAft>
              <a:buClr>
                <a:schemeClr val="dk1"/>
              </a:buClr>
              <a:buSzPts val="1800"/>
              <a:buFont typeface="Times"/>
              <a:buNone/>
            </a:pPr>
            <a:r>
              <a:rPr b="0" i="1" lang="en-US" sz="1800" u="none">
                <a:solidFill>
                  <a:schemeClr val="dk1"/>
                </a:solidFill>
                <a:latin typeface="Times"/>
                <a:ea typeface="Times"/>
                <a:cs typeface="Times"/>
                <a:sym typeface="Times"/>
              </a:rPr>
              <a:t>};</a:t>
            </a:r>
            <a:endParaRPr/>
          </a:p>
        </p:txBody>
      </p:sp>
      <p:sp>
        <p:nvSpPr>
          <p:cNvPr id="182" name="Google Shape;182;p24"/>
          <p:cNvSpPr txBox="1"/>
          <p:nvPr>
            <p:ph idx="1" type="body"/>
          </p:nvPr>
        </p:nvSpPr>
        <p:spPr>
          <a:xfrm>
            <a:off x="495300" y="4511675"/>
            <a:ext cx="8859837" cy="1736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400"/>
              <a:buFont typeface="Arial"/>
              <a:buChar char="●"/>
            </a:pPr>
            <a:r>
              <a:rPr b="0" i="0" lang="en-US" sz="2400" u="none">
                <a:solidFill>
                  <a:schemeClr val="hlink"/>
                </a:solidFill>
                <a:latin typeface="Arial"/>
                <a:ea typeface="Arial"/>
                <a:cs typeface="Arial"/>
                <a:sym typeface="Arial"/>
              </a:rPr>
              <a:t>Remote interface: </a:t>
            </a:r>
            <a:endParaRPr/>
          </a:p>
          <a:p>
            <a:pPr indent="-285750" lvl="1" marL="742950" marR="0" rtl="0" algn="l">
              <a:lnSpc>
                <a:spcPct val="90000"/>
              </a:lnSpc>
              <a:spcBef>
                <a:spcPts val="400"/>
              </a:spcBef>
              <a:spcAft>
                <a:spcPts val="0"/>
              </a:spcAft>
              <a:buClr>
                <a:schemeClr val="accent2"/>
              </a:buClr>
              <a:buSzPts val="2000"/>
              <a:buFont typeface="Noto Sans Symbols"/>
              <a:buChar char="▪"/>
            </a:pPr>
            <a:r>
              <a:rPr b="0" i="0" lang="en-US" sz="2000" u="none" cap="none" strike="noStrike">
                <a:solidFill>
                  <a:schemeClr val="hlink"/>
                </a:solidFill>
                <a:latin typeface="Arial"/>
                <a:ea typeface="Arial"/>
                <a:cs typeface="Arial"/>
                <a:sym typeface="Arial"/>
              </a:rPr>
              <a:t>specifies the </a:t>
            </a:r>
            <a:r>
              <a:rPr b="0" i="0" lang="en-US" sz="2000" u="none" cap="none" strike="noStrike">
                <a:solidFill>
                  <a:schemeClr val="accent1"/>
                </a:solidFill>
                <a:latin typeface="Arial"/>
                <a:ea typeface="Arial"/>
                <a:cs typeface="Arial"/>
                <a:sym typeface="Arial"/>
              </a:rPr>
              <a:t>methods</a:t>
            </a:r>
            <a:r>
              <a:rPr b="0" i="0" lang="en-US" sz="2000" u="none" cap="none" strike="noStrike">
                <a:solidFill>
                  <a:schemeClr val="hlink"/>
                </a:solidFill>
                <a:latin typeface="Arial"/>
                <a:ea typeface="Arial"/>
                <a:cs typeface="Arial"/>
                <a:sym typeface="Arial"/>
              </a:rPr>
              <a:t> of an object available for remote invocation</a:t>
            </a:r>
            <a:endParaRPr/>
          </a:p>
          <a:p>
            <a:pPr indent="-285750" lvl="1" marL="742950" marR="0" rtl="0" algn="l">
              <a:lnSpc>
                <a:spcPct val="90000"/>
              </a:lnSpc>
              <a:spcBef>
                <a:spcPts val="400"/>
              </a:spcBef>
              <a:spcAft>
                <a:spcPts val="0"/>
              </a:spcAft>
              <a:buClr>
                <a:schemeClr val="accent2"/>
              </a:buClr>
              <a:buSzPts val="2000"/>
              <a:buFont typeface="Noto Sans Symbols"/>
              <a:buChar char="▪"/>
            </a:pPr>
            <a:r>
              <a:rPr b="0" i="0" lang="en-US" sz="2000" u="none" cap="none" strike="noStrike">
                <a:solidFill>
                  <a:schemeClr val="hlink"/>
                </a:solidFill>
                <a:latin typeface="Arial"/>
                <a:ea typeface="Arial"/>
                <a:cs typeface="Arial"/>
                <a:sym typeface="Arial"/>
              </a:rPr>
              <a:t>an interface definition language (or IDL) is used to specify remote interfaces. E.g. the above in CORBA IDL.</a:t>
            </a:r>
            <a:endParaRPr/>
          </a:p>
          <a:p>
            <a:pPr indent="-285750" lvl="1" marL="742950" marR="0" rtl="0" algn="l">
              <a:lnSpc>
                <a:spcPct val="90000"/>
              </a:lnSpc>
              <a:spcBef>
                <a:spcPts val="400"/>
              </a:spcBef>
              <a:spcAft>
                <a:spcPts val="0"/>
              </a:spcAft>
              <a:buClr>
                <a:schemeClr val="accent2"/>
              </a:buClr>
              <a:buSzPts val="2000"/>
              <a:buFont typeface="Noto Sans Symbols"/>
              <a:buChar char="▪"/>
            </a:pPr>
            <a:r>
              <a:rPr b="0" i="0" lang="en-US" sz="2000" u="none" cap="none" strike="noStrike">
                <a:solidFill>
                  <a:schemeClr val="hlink"/>
                </a:solidFill>
                <a:latin typeface="Arial"/>
                <a:ea typeface="Arial"/>
                <a:cs typeface="Arial"/>
                <a:sym typeface="Arial"/>
              </a:rPr>
              <a:t>Java RMI would have a class for </a:t>
            </a:r>
            <a:r>
              <a:rPr b="0" i="1" lang="en-US" sz="2000" u="none" cap="none" strike="noStrike">
                <a:solidFill>
                  <a:schemeClr val="hlink"/>
                </a:solidFill>
                <a:latin typeface="Arial"/>
                <a:ea typeface="Arial"/>
                <a:cs typeface="Arial"/>
                <a:sym typeface="Arial"/>
              </a:rPr>
              <a:t>Person</a:t>
            </a:r>
            <a:r>
              <a:rPr b="0" i="0" lang="en-US" sz="2000" u="none" cap="none" strike="noStrike">
                <a:solidFill>
                  <a:schemeClr val="hlink"/>
                </a:solidFill>
                <a:latin typeface="Arial"/>
                <a:ea typeface="Arial"/>
                <a:cs typeface="Arial"/>
                <a:sym typeface="Arial"/>
              </a:rPr>
              <a:t>, but CORBA has a </a:t>
            </a:r>
            <a:r>
              <a:rPr b="0" i="1" lang="en-US" sz="2000" u="none" cap="none" strike="noStrike">
                <a:solidFill>
                  <a:schemeClr val="hlink"/>
                </a:solidFill>
                <a:latin typeface="Arial"/>
                <a:ea typeface="Arial"/>
                <a:cs typeface="Arial"/>
                <a:sym typeface="Arial"/>
              </a:rPr>
              <a:t>struct</a:t>
            </a:r>
            <a:r>
              <a:rPr b="0" i="0" lang="en-US" sz="2000" u="none" cap="none" strike="noStrike">
                <a:solidFill>
                  <a:schemeClr val="hlink"/>
                </a:solidFill>
                <a:latin typeface="Arial"/>
                <a:ea typeface="Arial"/>
                <a:cs typeface="Arial"/>
                <a:sym typeface="Arial"/>
              </a:rPr>
              <a:t> </a:t>
            </a:r>
            <a:endParaRPr/>
          </a:p>
        </p:txBody>
      </p:sp>
      <p:sp>
        <p:nvSpPr>
          <p:cNvPr id="183" name="Google Shape;183;p24"/>
          <p:cNvSpPr txBox="1"/>
          <p:nvPr/>
        </p:nvSpPr>
        <p:spPr>
          <a:xfrm>
            <a:off x="6213475" y="1428750"/>
            <a:ext cx="13271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Figure 5.2</a:t>
            </a:r>
            <a:endParaRPr/>
          </a:p>
        </p:txBody>
      </p:sp>
      <p:grpSp>
        <p:nvGrpSpPr>
          <p:cNvPr id="184" name="Google Shape;184;p24"/>
          <p:cNvGrpSpPr/>
          <p:nvPr/>
        </p:nvGrpSpPr>
        <p:grpSpPr>
          <a:xfrm>
            <a:off x="4454525" y="3721100"/>
            <a:ext cx="3971924" cy="849312"/>
            <a:chOff x="4454525" y="3721100"/>
            <a:chExt cx="3971924" cy="849312"/>
          </a:xfrm>
        </p:grpSpPr>
        <p:sp>
          <p:nvSpPr>
            <p:cNvPr id="185" name="Google Shape;185;p24"/>
            <p:cNvSpPr txBox="1"/>
            <p:nvPr/>
          </p:nvSpPr>
          <p:spPr>
            <a:xfrm>
              <a:off x="4846637" y="4173537"/>
              <a:ext cx="3579812" cy="39687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parameters are </a:t>
              </a:r>
              <a:r>
                <a:rPr b="0" i="1" lang="en-US" sz="2000" u="none">
                  <a:solidFill>
                    <a:schemeClr val="dk1"/>
                  </a:solidFill>
                  <a:latin typeface="Helvetica Neue"/>
                  <a:ea typeface="Helvetica Neue"/>
                  <a:cs typeface="Helvetica Neue"/>
                  <a:sym typeface="Helvetica Neue"/>
                </a:rPr>
                <a:t>in</a:t>
              </a:r>
              <a:r>
                <a:rPr b="0" i="0" lang="en-US" sz="2000" u="none">
                  <a:solidFill>
                    <a:schemeClr val="dk1"/>
                  </a:solidFill>
                  <a:latin typeface="Helvetica Neue"/>
                  <a:ea typeface="Helvetica Neue"/>
                  <a:cs typeface="Helvetica Neue"/>
                  <a:sym typeface="Helvetica Neue"/>
                </a:rPr>
                <a:t>, </a:t>
              </a:r>
              <a:r>
                <a:rPr b="0" i="1" lang="en-US" sz="2000" u="none">
                  <a:solidFill>
                    <a:schemeClr val="dk1"/>
                  </a:solidFill>
                  <a:latin typeface="Helvetica Neue"/>
                  <a:ea typeface="Helvetica Neue"/>
                  <a:cs typeface="Helvetica Neue"/>
                  <a:sym typeface="Helvetica Neue"/>
                </a:rPr>
                <a:t>out</a:t>
              </a:r>
              <a:r>
                <a:rPr b="0" i="0" lang="en-US" sz="2000" u="none">
                  <a:solidFill>
                    <a:schemeClr val="dk1"/>
                  </a:solidFill>
                  <a:latin typeface="Helvetica Neue"/>
                  <a:ea typeface="Helvetica Neue"/>
                  <a:cs typeface="Helvetica Neue"/>
                  <a:sym typeface="Helvetica Neue"/>
                </a:rPr>
                <a:t> or </a:t>
              </a:r>
              <a:r>
                <a:rPr b="0" i="1" lang="en-US" sz="2000" u="none">
                  <a:solidFill>
                    <a:schemeClr val="dk1"/>
                  </a:solidFill>
                  <a:latin typeface="Helvetica Neue"/>
                  <a:ea typeface="Helvetica Neue"/>
                  <a:cs typeface="Helvetica Neue"/>
                  <a:sym typeface="Helvetica Neue"/>
                </a:rPr>
                <a:t>inout</a:t>
              </a:r>
              <a:endParaRPr/>
            </a:p>
          </p:txBody>
        </p:sp>
        <p:cxnSp>
          <p:nvCxnSpPr>
            <p:cNvPr id="186" name="Google Shape;186;p24"/>
            <p:cNvCxnSpPr/>
            <p:nvPr/>
          </p:nvCxnSpPr>
          <p:spPr>
            <a:xfrm rot="10800000">
              <a:off x="4454525" y="3749675"/>
              <a:ext cx="887412" cy="441325"/>
            </a:xfrm>
            <a:prstGeom prst="straightConnector1">
              <a:avLst/>
            </a:prstGeom>
            <a:noFill/>
            <a:ln cap="flat" cmpd="sng" w="9525">
              <a:solidFill>
                <a:schemeClr val="accent1"/>
              </a:solidFill>
              <a:prstDash val="solid"/>
              <a:miter lim="800000"/>
              <a:headEnd len="med" w="med" type="none"/>
              <a:tailEnd len="med" w="med" type="triangle"/>
            </a:ln>
          </p:spPr>
        </p:cxnSp>
        <p:cxnSp>
          <p:nvCxnSpPr>
            <p:cNvPr id="187" name="Google Shape;187;p24"/>
            <p:cNvCxnSpPr/>
            <p:nvPr/>
          </p:nvCxnSpPr>
          <p:spPr>
            <a:xfrm rot="10800000">
              <a:off x="5876925" y="3721100"/>
              <a:ext cx="887412" cy="441325"/>
            </a:xfrm>
            <a:prstGeom prst="straightConnector1">
              <a:avLst/>
            </a:prstGeom>
            <a:noFill/>
            <a:ln cap="flat" cmpd="sng" w="9525">
              <a:solidFill>
                <a:schemeClr val="accent1"/>
              </a:solidFill>
              <a:prstDash val="solid"/>
              <a:miter lim="800000"/>
              <a:headEnd len="med" w="med" type="none"/>
              <a:tailEnd len="med" w="med" type="triangle"/>
            </a:ln>
          </p:spPr>
        </p:cxnSp>
      </p:grpSp>
      <p:grpSp>
        <p:nvGrpSpPr>
          <p:cNvPr id="188" name="Google Shape;188;p24"/>
          <p:cNvGrpSpPr/>
          <p:nvPr/>
        </p:nvGrpSpPr>
        <p:grpSpPr>
          <a:xfrm>
            <a:off x="4022725" y="2047875"/>
            <a:ext cx="3113087" cy="766762"/>
            <a:chOff x="4022725" y="2047875"/>
            <a:chExt cx="3113087" cy="766762"/>
          </a:xfrm>
        </p:grpSpPr>
        <p:sp>
          <p:nvSpPr>
            <p:cNvPr id="189" name="Google Shape;189;p24"/>
            <p:cNvSpPr txBox="1"/>
            <p:nvPr/>
          </p:nvSpPr>
          <p:spPr>
            <a:xfrm>
              <a:off x="5119687" y="2047875"/>
              <a:ext cx="2016125" cy="39687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remote interface</a:t>
              </a:r>
              <a:endParaRPr/>
            </a:p>
          </p:txBody>
        </p:sp>
        <p:cxnSp>
          <p:nvCxnSpPr>
            <p:cNvPr id="190" name="Google Shape;190;p24"/>
            <p:cNvCxnSpPr/>
            <p:nvPr/>
          </p:nvCxnSpPr>
          <p:spPr>
            <a:xfrm flipH="1">
              <a:off x="4022725" y="2347912"/>
              <a:ext cx="1128712" cy="466725"/>
            </a:xfrm>
            <a:prstGeom prst="straightConnector1">
              <a:avLst/>
            </a:prstGeom>
            <a:noFill/>
            <a:ln cap="flat" cmpd="sng" w="9525">
              <a:solidFill>
                <a:schemeClr val="accent1"/>
              </a:solidFill>
              <a:prstDash val="solid"/>
              <a:miter lim="800000"/>
              <a:headEnd len="med" w="med" type="none"/>
              <a:tailEnd len="med" w="med" type="triangle"/>
            </a:ln>
          </p:spPr>
        </p:cxnSp>
      </p:grpSp>
      <p:grpSp>
        <p:nvGrpSpPr>
          <p:cNvPr id="191" name="Google Shape;191;p24"/>
          <p:cNvGrpSpPr/>
          <p:nvPr/>
        </p:nvGrpSpPr>
        <p:grpSpPr>
          <a:xfrm>
            <a:off x="5949950" y="2705100"/>
            <a:ext cx="3956049" cy="806450"/>
            <a:chOff x="5949950" y="2705100"/>
            <a:chExt cx="3956049" cy="806450"/>
          </a:xfrm>
        </p:grpSpPr>
        <p:sp>
          <p:nvSpPr>
            <p:cNvPr id="192" name="Google Shape;192;p24"/>
            <p:cNvSpPr txBox="1"/>
            <p:nvPr/>
          </p:nvSpPr>
          <p:spPr>
            <a:xfrm>
              <a:off x="6764337" y="2705100"/>
              <a:ext cx="3141662" cy="70167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remote interface defines methods for RMI</a:t>
              </a:r>
              <a:endParaRPr/>
            </a:p>
          </p:txBody>
        </p:sp>
        <p:cxnSp>
          <p:nvCxnSpPr>
            <p:cNvPr id="193" name="Google Shape;193;p24"/>
            <p:cNvCxnSpPr/>
            <p:nvPr/>
          </p:nvCxnSpPr>
          <p:spPr>
            <a:xfrm flipH="1">
              <a:off x="5949950" y="3225800"/>
              <a:ext cx="785812" cy="285750"/>
            </a:xfrm>
            <a:prstGeom prst="straightConnector1">
              <a:avLst/>
            </a:prstGeom>
            <a:noFill/>
            <a:ln cap="flat" cmpd="sng" w="9525">
              <a:solidFill>
                <a:schemeClr val="accent1"/>
              </a:solidFill>
              <a:prstDash val="solid"/>
              <a:miter lim="800000"/>
              <a:headEnd len="med" w="med" type="none"/>
              <a:tailEnd len="med" w="med" type="triangle"/>
            </a:ln>
          </p:spPr>
        </p:cxnSp>
        <p:cxnSp>
          <p:nvCxnSpPr>
            <p:cNvPr id="194" name="Google Shape;194;p24"/>
            <p:cNvCxnSpPr/>
            <p:nvPr/>
          </p:nvCxnSpPr>
          <p:spPr>
            <a:xfrm flipH="1">
              <a:off x="6043612" y="2935287"/>
              <a:ext cx="663575" cy="103187"/>
            </a:xfrm>
            <a:prstGeom prst="straightConnector1">
              <a:avLst/>
            </a:prstGeom>
            <a:noFill/>
            <a:ln cap="flat" cmpd="sng" w="9525">
              <a:solidFill>
                <a:schemeClr val="accent1"/>
              </a:solidFill>
              <a:prstDash val="solid"/>
              <a:miter lim="800000"/>
              <a:headEnd len="med" w="med" type="none"/>
              <a:tailEnd len="med" w="med" type="triangle"/>
            </a:ln>
          </p:spPr>
        </p:cxnSp>
      </p:grpSp>
      <p:grpSp>
        <p:nvGrpSpPr>
          <p:cNvPr id="195" name="Google Shape;195;p24"/>
          <p:cNvGrpSpPr/>
          <p:nvPr/>
        </p:nvGrpSpPr>
        <p:grpSpPr>
          <a:xfrm>
            <a:off x="117475" y="1492250"/>
            <a:ext cx="2476500" cy="735012"/>
            <a:chOff x="117475" y="1492250"/>
            <a:chExt cx="2476500" cy="735012"/>
          </a:xfrm>
        </p:grpSpPr>
        <p:sp>
          <p:nvSpPr>
            <p:cNvPr id="196" name="Google Shape;196;p24"/>
            <p:cNvSpPr txBox="1"/>
            <p:nvPr/>
          </p:nvSpPr>
          <p:spPr>
            <a:xfrm>
              <a:off x="117475" y="1830387"/>
              <a:ext cx="2476500" cy="39687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CORBA has a struct</a:t>
              </a:r>
              <a:endParaRPr/>
            </a:p>
          </p:txBody>
        </p:sp>
        <p:cxnSp>
          <p:nvCxnSpPr>
            <p:cNvPr id="197" name="Google Shape;197;p24"/>
            <p:cNvCxnSpPr/>
            <p:nvPr/>
          </p:nvCxnSpPr>
          <p:spPr>
            <a:xfrm flipH="1" rot="10800000">
              <a:off x="1128712" y="1492250"/>
              <a:ext cx="706437" cy="322262"/>
            </a:xfrm>
            <a:prstGeom prst="straightConnector1">
              <a:avLst/>
            </a:prstGeom>
            <a:noFill/>
            <a:ln cap="flat" cmpd="sng" w="9525">
              <a:solidFill>
                <a:schemeClr val="accent1"/>
              </a:solidFill>
              <a:prstDash val="solid"/>
              <a:miter lim="800000"/>
              <a:headEnd len="med" w="med" type="none"/>
              <a:tailEnd len="med" w="med" type="triangle"/>
            </a:ln>
          </p:spPr>
        </p:cxnSp>
      </p:grpSp>
      <p:sp>
        <p:nvSpPr>
          <p:cNvPr id="198" name="Google Shape;198;p24"/>
          <p:cNvSpPr txBox="1"/>
          <p:nvPr/>
        </p:nvSpPr>
        <p:spPr>
          <a:xfrm>
            <a:off x="8878887" y="6069012"/>
            <a:ext cx="29051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 calcmode="lin" valueType="num">
                                      <p:cBhvr additive="base">
                                        <p:cTn dur="500"/>
                                        <p:tgtEl>
                                          <p:spTgt spid="18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anim calcmode="lin" valueType="num">
                                      <p:cBhvr additive="base">
                                        <p:cTn dur="500"/>
                                        <p:tgtEl>
                                          <p:spTgt spid="18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anim calcmode="lin" valueType="num">
                                      <p:cBhvr additive="base">
                                        <p:cTn dur="500"/>
                                        <p:tgtEl>
                                          <p:spTgt spid="18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anim calcmode="lin" valueType="num">
                                      <p:cBhvr additive="base">
                                        <p:cTn dur="500"/>
                                        <p:tgtEl>
                                          <p:spTgt spid="182">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5.2 COMM’N B/W DISTRIBUTED OBJECTS</a:t>
            </a:r>
            <a:endParaRPr/>
          </a:p>
        </p:txBody>
      </p:sp>
      <p:sp>
        <p:nvSpPr>
          <p:cNvPr id="204" name="Google Shape;204;p25"/>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The object based model for a distributed system extends the model supported by oop languages to make it apply to distributed objects.the material is provided under the following headings</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The object model</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Distributed obj</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The Distributed obj model</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Design issues</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Implementation</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Distributed garbage collection </a:t>
            </a:r>
            <a:endParaRPr/>
          </a:p>
        </p:txBody>
      </p:sp>
      <p:sp>
        <p:nvSpPr>
          <p:cNvPr id="205" name="Google Shape;205;p25"/>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6"/>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211" name="Google Shape;211;p26"/>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The Object Model</a:t>
            </a:r>
            <a:endParaRPr/>
          </a:p>
        </p:txBody>
      </p:sp>
      <p:sp>
        <p:nvSpPr>
          <p:cNvPr id="212" name="Google Shape;212;p26"/>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An object encapsulates encapsulates both data and methods.</a:t>
            </a:r>
            <a:endParaRPr/>
          </a:p>
          <a:p>
            <a:pPr indent="-342900" lvl="0" marL="342900" marR="0" rtl="0" algn="l">
              <a:lnSpc>
                <a:spcPct val="100000"/>
              </a:lnSpc>
              <a:spcBef>
                <a:spcPts val="480"/>
              </a:spcBef>
              <a:spcAft>
                <a:spcPts val="0"/>
              </a:spcAft>
              <a:buClr>
                <a:schemeClr val="accent2"/>
              </a:buClr>
              <a:buSzPts val="2400"/>
              <a:buFont typeface="Arial"/>
              <a:buChar char="●"/>
            </a:pPr>
            <a:r>
              <a:rPr b="1" i="0" lang="en-US" sz="2400" u="none">
                <a:solidFill>
                  <a:schemeClr val="hlink"/>
                </a:solidFill>
                <a:latin typeface="Times New Roman"/>
                <a:ea typeface="Times New Roman"/>
                <a:cs typeface="Times New Roman"/>
                <a:sym typeface="Times New Roman"/>
              </a:rPr>
              <a:t>Object refernces</a:t>
            </a:r>
            <a:r>
              <a:rPr b="0" i="0" lang="en-US" sz="2400" u="none">
                <a:solidFill>
                  <a:schemeClr val="hlink"/>
                </a:solidFill>
                <a:latin typeface="Times New Roman"/>
                <a:ea typeface="Times New Roman"/>
                <a:cs typeface="Times New Roman"/>
                <a:sym typeface="Times New Roman"/>
              </a:rPr>
              <a:t>:objects can be accessed via obj references.to invoke a method in an obj ,the obj reference and method  name are given ,together with any necessary arguments.the obj whose method is invoked is called target/receiver</a:t>
            </a:r>
            <a:endParaRPr/>
          </a:p>
          <a:p>
            <a:pPr indent="-342900" lvl="0" marL="342900" marR="0" rtl="0" algn="l">
              <a:lnSpc>
                <a:spcPct val="100000"/>
              </a:lnSpc>
              <a:spcBef>
                <a:spcPts val="480"/>
              </a:spcBef>
              <a:spcAft>
                <a:spcPts val="0"/>
              </a:spcAft>
              <a:buClr>
                <a:schemeClr val="accent2"/>
              </a:buClr>
              <a:buSzPts val="2400"/>
              <a:buFont typeface="Arial"/>
              <a:buChar char="●"/>
            </a:pPr>
            <a:r>
              <a:rPr b="1" i="0" lang="en-US" sz="2400" u="none">
                <a:solidFill>
                  <a:schemeClr val="hlink"/>
                </a:solidFill>
                <a:latin typeface="Times New Roman"/>
                <a:ea typeface="Times New Roman"/>
                <a:cs typeface="Times New Roman"/>
                <a:sym typeface="Times New Roman"/>
              </a:rPr>
              <a:t>Interfaces</a:t>
            </a:r>
            <a:r>
              <a:rPr b="0" i="0" lang="en-US" sz="2400" u="none">
                <a:solidFill>
                  <a:schemeClr val="hlink"/>
                </a:solidFill>
                <a:latin typeface="Times New Roman"/>
                <a:ea typeface="Times New Roman"/>
                <a:cs typeface="Times New Roman"/>
                <a:sym typeface="Times New Roman"/>
              </a:rPr>
              <a:t>:An interface provides a definition of the signatures of aset of methods with out specifying implementation.In java ,a class may implement several inetrfaces and methods of an interface may be implemented by any class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The Object Model</a:t>
            </a:r>
            <a:endParaRPr/>
          </a:p>
        </p:txBody>
      </p:sp>
      <p:sp>
        <p:nvSpPr>
          <p:cNvPr id="218" name="Google Shape;218;p27"/>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Noto Sans Symbols"/>
              <a:buChar char="▪"/>
            </a:pPr>
            <a:r>
              <a:rPr b="1" i="0" lang="en-US" sz="2400" u="none">
                <a:solidFill>
                  <a:schemeClr val="hlink"/>
                </a:solidFill>
                <a:latin typeface="Times New Roman"/>
                <a:ea typeface="Times New Roman"/>
                <a:cs typeface="Times New Roman"/>
                <a:sym typeface="Times New Roman"/>
              </a:rPr>
              <a:t>Actions:</a:t>
            </a:r>
            <a:r>
              <a:rPr b="0" i="0" lang="en-US" sz="2400" u="none">
                <a:solidFill>
                  <a:schemeClr val="hlink"/>
                </a:solidFill>
                <a:latin typeface="Times New Roman"/>
                <a:ea typeface="Times New Roman"/>
                <a:cs typeface="Times New Roman"/>
                <a:sym typeface="Times New Roman"/>
              </a:rPr>
              <a:t>It is initiated by an invoking  a method in another obj</a:t>
            </a:r>
            <a:endParaRPr/>
          </a:p>
          <a:p>
            <a:pPr indent="-342900" lvl="0" marL="342900" marR="0" rtl="0" algn="l">
              <a:lnSpc>
                <a:spcPct val="100000"/>
              </a:lnSpc>
              <a:spcBef>
                <a:spcPts val="480"/>
              </a:spcBef>
              <a:spcAft>
                <a:spcPts val="0"/>
              </a:spcAft>
              <a:buClr>
                <a:schemeClr val="accent2"/>
              </a:buClr>
              <a:buSzPts val="2400"/>
              <a:buFont typeface="Arial"/>
              <a:buNone/>
            </a:pPr>
            <a:r>
              <a:rPr b="0" i="0" lang="en-US" sz="2400" u="none">
                <a:solidFill>
                  <a:schemeClr val="hlink"/>
                </a:solidFill>
                <a:latin typeface="Times New Roman"/>
                <a:ea typeface="Times New Roman"/>
                <a:cs typeface="Times New Roman"/>
                <a:sym typeface="Times New Roman"/>
              </a:rPr>
              <a:t>      An invocation of a method can have 3 effects</a:t>
            </a:r>
            <a:endParaRPr/>
          </a:p>
          <a:p>
            <a:pPr indent="-342900" lvl="0" marL="342900" marR="0" rtl="0" algn="l">
              <a:lnSpc>
                <a:spcPct val="100000"/>
              </a:lnSpc>
              <a:spcBef>
                <a:spcPts val="480"/>
              </a:spcBef>
              <a:spcAft>
                <a:spcPts val="0"/>
              </a:spcAft>
              <a:buClr>
                <a:schemeClr val="accent2"/>
              </a:buClr>
              <a:buSzPts val="2400"/>
              <a:buFont typeface="Noto Sans Symbols"/>
              <a:buChar char="✓"/>
            </a:pPr>
            <a:r>
              <a:rPr b="0" i="0" lang="en-US" sz="2400" u="none">
                <a:solidFill>
                  <a:schemeClr val="hlink"/>
                </a:solidFill>
                <a:latin typeface="Times New Roman"/>
                <a:ea typeface="Times New Roman"/>
                <a:cs typeface="Times New Roman"/>
                <a:sym typeface="Times New Roman"/>
              </a:rPr>
              <a:t>  The state of receiver may change</a:t>
            </a:r>
            <a:endParaRPr/>
          </a:p>
          <a:p>
            <a:pPr indent="-342900" lvl="0" marL="342900" marR="0" rtl="0" algn="l">
              <a:lnSpc>
                <a:spcPct val="100000"/>
              </a:lnSpc>
              <a:spcBef>
                <a:spcPts val="480"/>
              </a:spcBef>
              <a:spcAft>
                <a:spcPts val="0"/>
              </a:spcAft>
              <a:buClr>
                <a:schemeClr val="accent2"/>
              </a:buClr>
              <a:buSzPts val="2400"/>
              <a:buFont typeface="Noto Sans Symbols"/>
              <a:buChar char="✓"/>
            </a:pPr>
            <a:r>
              <a:rPr b="0" i="0" lang="en-US" sz="2400" u="none">
                <a:solidFill>
                  <a:schemeClr val="hlink"/>
                </a:solidFill>
                <a:latin typeface="Times New Roman"/>
                <a:ea typeface="Times New Roman"/>
                <a:cs typeface="Times New Roman"/>
                <a:sym typeface="Times New Roman"/>
              </a:rPr>
              <a:t>  A new obj may be instantiated</a:t>
            </a:r>
            <a:endParaRPr/>
          </a:p>
          <a:p>
            <a:pPr indent="-342900" lvl="0" marL="342900" marR="0" rtl="0" algn="l">
              <a:lnSpc>
                <a:spcPct val="100000"/>
              </a:lnSpc>
              <a:spcBef>
                <a:spcPts val="480"/>
              </a:spcBef>
              <a:spcAft>
                <a:spcPts val="0"/>
              </a:spcAft>
              <a:buClr>
                <a:schemeClr val="accent2"/>
              </a:buClr>
              <a:buSzPts val="2400"/>
              <a:buFont typeface="Noto Sans Symbols"/>
              <a:buChar char="✓"/>
            </a:pPr>
            <a:r>
              <a:rPr b="0" i="0" lang="en-US" sz="2400" u="none">
                <a:solidFill>
                  <a:schemeClr val="hlink"/>
                </a:solidFill>
                <a:latin typeface="Times New Roman"/>
                <a:ea typeface="Times New Roman"/>
                <a:cs typeface="Times New Roman"/>
                <a:sym typeface="Times New Roman"/>
              </a:rPr>
              <a:t>  Further invocations on methods in other objs may take place</a:t>
            </a:r>
            <a:endParaRPr/>
          </a:p>
          <a:p>
            <a:pPr indent="-342900" lvl="0" marL="342900" marR="0" rtl="0" algn="l">
              <a:lnSpc>
                <a:spcPct val="100000"/>
              </a:lnSpc>
              <a:spcBef>
                <a:spcPts val="480"/>
              </a:spcBef>
              <a:spcAft>
                <a:spcPts val="0"/>
              </a:spcAft>
              <a:buClr>
                <a:schemeClr val="accent2"/>
              </a:buClr>
              <a:buSzPts val="2400"/>
              <a:buFont typeface="Arial"/>
              <a:buChar char="●"/>
            </a:pPr>
            <a:r>
              <a:rPr b="1" i="0" lang="en-US" sz="2400" u="none">
                <a:solidFill>
                  <a:schemeClr val="hlink"/>
                </a:solidFill>
                <a:latin typeface="Times New Roman"/>
                <a:ea typeface="Times New Roman"/>
                <a:cs typeface="Times New Roman"/>
                <a:sym typeface="Times New Roman"/>
              </a:rPr>
              <a:t>Exceptions: </a:t>
            </a:r>
            <a:r>
              <a:rPr b="0" i="0" lang="en-US" sz="2400" u="none">
                <a:solidFill>
                  <a:schemeClr val="hlink"/>
                </a:solidFill>
                <a:latin typeface="Times New Roman"/>
                <a:ea typeface="Times New Roman"/>
                <a:cs typeface="Times New Roman"/>
                <a:sym typeface="Times New Roman"/>
              </a:rPr>
              <a:t>during the execution of a method many different problems may be discovered for ex:inconsistent values in obj varaiables,failure in attempts to read or write files .a block of code  may be defined to thrown an exception ,another block of code that catches the exception when an error occurs. </a:t>
            </a:r>
            <a:endParaRPr/>
          </a:p>
          <a:p>
            <a:pPr indent="-342900" lvl="0" marL="342900" marR="0" rtl="0" algn="l">
              <a:lnSpc>
                <a:spcPct val="100000"/>
              </a:lnSpc>
              <a:spcBef>
                <a:spcPts val="480"/>
              </a:spcBef>
              <a:spcAft>
                <a:spcPts val="0"/>
              </a:spcAft>
              <a:buClr>
                <a:schemeClr val="accent2"/>
              </a:buClr>
              <a:buSzPts val="2400"/>
              <a:buFont typeface="Arial"/>
              <a:buChar char="●"/>
            </a:pPr>
            <a:r>
              <a:rPr b="1" i="0" lang="en-US" sz="2400" u="none">
                <a:solidFill>
                  <a:schemeClr val="hlink"/>
                </a:solidFill>
                <a:latin typeface="Times New Roman"/>
                <a:ea typeface="Times New Roman"/>
                <a:cs typeface="Times New Roman"/>
                <a:sym typeface="Times New Roman"/>
              </a:rPr>
              <a:t>Garbage collection</a:t>
            </a:r>
            <a:r>
              <a:rPr b="0" i="0" lang="en-US" sz="2400" u="none">
                <a:solidFill>
                  <a:schemeClr val="hlink"/>
                </a:solidFill>
                <a:latin typeface="Times New Roman"/>
                <a:ea typeface="Times New Roman"/>
                <a:cs typeface="Times New Roman"/>
                <a:sym typeface="Times New Roman"/>
              </a:rPr>
              <a:t> frees the space occupied by objects when they are no longer needed</a:t>
            </a:r>
            <a:endParaRPr/>
          </a:p>
        </p:txBody>
      </p:sp>
      <p:sp>
        <p:nvSpPr>
          <p:cNvPr id="219" name="Google Shape;219;p27"/>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5.2.2 Distributed Objects</a:t>
            </a:r>
            <a:endParaRPr/>
          </a:p>
        </p:txBody>
      </p:sp>
      <p:sp>
        <p:nvSpPr>
          <p:cNvPr id="225" name="Google Shape;225;p28"/>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Distributed objs may adopt the client-server architecture ,inthis case objects are managed by servers and their clients invoke their methods using RMI</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The invocation is carried out  by executing a method of the obj at the server and result is returned to client in another message</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To allow chain of invocations ,objects in servers are allowed to become clients of objects in other servers</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Distributed objects can assume other architectural models ,objects can be replicated in order to obtain the usual benefits of fault tolerance and enhanced performance</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Having client and server objects in different processes enforces encapsulation,that is the state of object can be accessed only by methods of objects but not by unauthorized methods  </a:t>
            </a:r>
            <a:endParaRPr/>
          </a:p>
        </p:txBody>
      </p:sp>
      <p:sp>
        <p:nvSpPr>
          <p:cNvPr id="226" name="Google Shape;226;p28"/>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9"/>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232" name="Google Shape;232;p29"/>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5.2.3 The Distributed Objects Model</a:t>
            </a:r>
            <a:endParaRPr/>
          </a:p>
        </p:txBody>
      </p:sp>
      <p:sp>
        <p:nvSpPr>
          <p:cNvPr id="233" name="Google Shape;233;p29"/>
          <p:cNvSpPr txBox="1"/>
          <p:nvPr>
            <p:ph idx="1" type="body"/>
          </p:nvPr>
        </p:nvSpPr>
        <p:spPr>
          <a:xfrm>
            <a:off x="495300" y="1584325"/>
            <a:ext cx="8859837" cy="46640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This section discusses abt extensions of object model</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Each process contain collection of objs some of which can receive both local and remote invocations ,where as others may receive only local invocations</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Remote method invocation – Method invocations between objects in different processes, whether in the same computer of not.</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Local method invocation – Method invocations between objects in the same process. </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Remote object – Objects that can receive remote invocations.</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Remote and local method invocations are shown in Figure 5.3.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239" name="Google Shape;239;p30"/>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Distributed Object Model</a:t>
            </a:r>
            <a:endParaRPr/>
          </a:p>
        </p:txBody>
      </p:sp>
      <p:grpSp>
        <p:nvGrpSpPr>
          <p:cNvPr id="240" name="Google Shape;240;p30"/>
          <p:cNvGrpSpPr/>
          <p:nvPr/>
        </p:nvGrpSpPr>
        <p:grpSpPr>
          <a:xfrm>
            <a:off x="501650" y="1706562"/>
            <a:ext cx="8769350" cy="1884362"/>
            <a:chOff x="560387" y="4324350"/>
            <a:chExt cx="8769350" cy="1884362"/>
          </a:xfrm>
        </p:grpSpPr>
        <p:sp>
          <p:nvSpPr>
            <p:cNvPr id="241" name="Google Shape;241;p30"/>
            <p:cNvSpPr/>
            <p:nvPr/>
          </p:nvSpPr>
          <p:spPr>
            <a:xfrm>
              <a:off x="5811837" y="4575175"/>
              <a:ext cx="227012" cy="327025"/>
            </a:xfrm>
            <a:prstGeom prst="roundRect">
              <a:avLst>
                <a:gd fmla="val 10120"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42" name="Google Shape;242;p30"/>
            <p:cNvSpPr/>
            <p:nvPr/>
          </p:nvSpPr>
          <p:spPr>
            <a:xfrm>
              <a:off x="5811837" y="4575175"/>
              <a:ext cx="250825" cy="352425"/>
            </a:xfrm>
            <a:prstGeom prst="roundRect">
              <a:avLst>
                <a:gd fmla="val 9159" name="adj"/>
              </a:avLst>
            </a:prstGeom>
            <a:noFill/>
            <a:ln cap="flat" cmpd="sng" w="365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43" name="Google Shape;243;p30"/>
            <p:cNvSpPr txBox="1"/>
            <p:nvPr/>
          </p:nvSpPr>
          <p:spPr>
            <a:xfrm>
              <a:off x="5837237" y="4575175"/>
              <a:ext cx="201612" cy="1762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44" name="Google Shape;244;p30"/>
            <p:cNvSpPr txBox="1"/>
            <p:nvPr/>
          </p:nvSpPr>
          <p:spPr>
            <a:xfrm>
              <a:off x="5837237" y="4575175"/>
              <a:ext cx="225425" cy="201612"/>
            </a:xfrm>
            <a:prstGeom prst="rect">
              <a:avLst/>
            </a:prstGeom>
            <a:noFill/>
            <a:ln cap="flat" cmpd="sng" w="365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45" name="Google Shape;245;p30"/>
            <p:cNvSpPr/>
            <p:nvPr/>
          </p:nvSpPr>
          <p:spPr>
            <a:xfrm>
              <a:off x="5811837" y="4575175"/>
              <a:ext cx="250825" cy="352425"/>
            </a:xfrm>
            <a:prstGeom prst="roundRect">
              <a:avLst>
                <a:gd fmla="val 9159" name="adj"/>
              </a:avLst>
            </a:prstGeom>
            <a:noFill/>
            <a:ln cap="flat" cmpd="sng" w="365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246" name="Google Shape;246;p30"/>
            <p:cNvCxnSpPr/>
            <p:nvPr/>
          </p:nvCxnSpPr>
          <p:spPr>
            <a:xfrm>
              <a:off x="5811837" y="4751387"/>
              <a:ext cx="227012" cy="1587"/>
            </a:xfrm>
            <a:prstGeom prst="straightConnector1">
              <a:avLst/>
            </a:prstGeom>
            <a:noFill/>
            <a:ln cap="flat" cmpd="sng" w="36500">
              <a:solidFill>
                <a:srgbClr val="000000"/>
              </a:solidFill>
              <a:prstDash val="solid"/>
              <a:miter lim="800000"/>
              <a:headEnd len="med" w="med" type="none"/>
              <a:tailEnd len="med" w="med" type="none"/>
            </a:ln>
          </p:spPr>
        </p:cxnSp>
        <p:sp>
          <p:nvSpPr>
            <p:cNvPr id="247" name="Google Shape;247;p30"/>
            <p:cNvSpPr txBox="1"/>
            <p:nvPr/>
          </p:nvSpPr>
          <p:spPr>
            <a:xfrm>
              <a:off x="4254500" y="4324350"/>
              <a:ext cx="5075237" cy="1884362"/>
            </a:xfrm>
            <a:prstGeom prst="rect">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48" name="Google Shape;248;p30"/>
            <p:cNvSpPr/>
            <p:nvPr/>
          </p:nvSpPr>
          <p:spPr>
            <a:xfrm>
              <a:off x="4405312" y="4424362"/>
              <a:ext cx="2965450" cy="1684337"/>
            </a:xfrm>
            <a:prstGeom prst="ellipse">
              <a:avLst/>
            </a:prstGeom>
            <a:solidFill>
              <a:srgbClr val="FFFFFF"/>
            </a:solidFill>
            <a:ln cap="flat" cmpd="sng" w="190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49" name="Google Shape;249;p30"/>
            <p:cNvSpPr txBox="1"/>
            <p:nvPr/>
          </p:nvSpPr>
          <p:spPr>
            <a:xfrm>
              <a:off x="560387" y="4324350"/>
              <a:ext cx="2135187" cy="1884362"/>
            </a:xfrm>
            <a:prstGeom prst="rect">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50" name="Google Shape;250;p30"/>
            <p:cNvSpPr/>
            <p:nvPr/>
          </p:nvSpPr>
          <p:spPr>
            <a:xfrm>
              <a:off x="811212" y="4651375"/>
              <a:ext cx="1709737" cy="1255712"/>
            </a:xfrm>
            <a:prstGeom prst="ellipse">
              <a:avLst/>
            </a:prstGeom>
            <a:solidFill>
              <a:srgbClr val="FFFFFF"/>
            </a:solidFill>
            <a:ln cap="flat" cmpd="sng" w="190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51" name="Google Shape;251;p30"/>
            <p:cNvSpPr txBox="1"/>
            <p:nvPr/>
          </p:nvSpPr>
          <p:spPr>
            <a:xfrm>
              <a:off x="3033712" y="4913312"/>
              <a:ext cx="912812"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invocation</a:t>
              </a:r>
              <a:endParaRPr/>
            </a:p>
          </p:txBody>
        </p:sp>
        <p:sp>
          <p:nvSpPr>
            <p:cNvPr id="252" name="Google Shape;252;p30"/>
            <p:cNvSpPr txBox="1"/>
            <p:nvPr/>
          </p:nvSpPr>
          <p:spPr>
            <a:xfrm>
              <a:off x="4949825" y="4913312"/>
              <a:ext cx="912812"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invocation</a:t>
              </a:r>
              <a:endParaRPr/>
            </a:p>
          </p:txBody>
        </p:sp>
        <p:sp>
          <p:nvSpPr>
            <p:cNvPr id="253" name="Google Shape;253;p30"/>
            <p:cNvSpPr txBox="1"/>
            <p:nvPr/>
          </p:nvSpPr>
          <p:spPr>
            <a:xfrm>
              <a:off x="3111500" y="4662487"/>
              <a:ext cx="633412"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remote</a:t>
              </a:r>
              <a:endParaRPr/>
            </a:p>
          </p:txBody>
        </p:sp>
        <p:sp>
          <p:nvSpPr>
            <p:cNvPr id="254" name="Google Shape;254;p30"/>
            <p:cNvSpPr/>
            <p:nvPr/>
          </p:nvSpPr>
          <p:spPr>
            <a:xfrm>
              <a:off x="7496175" y="4651375"/>
              <a:ext cx="1682750" cy="1255712"/>
            </a:xfrm>
            <a:prstGeom prst="ellipse">
              <a:avLst/>
            </a:prstGeom>
            <a:solidFill>
              <a:srgbClr val="FFFFFF"/>
            </a:solidFill>
            <a:ln cap="flat" cmpd="sng" w="190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55" name="Google Shape;255;p30"/>
            <p:cNvSpPr txBox="1"/>
            <p:nvPr/>
          </p:nvSpPr>
          <p:spPr>
            <a:xfrm>
              <a:off x="7569200" y="5214937"/>
              <a:ext cx="912812"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invocation</a:t>
              </a:r>
              <a:endParaRPr/>
            </a:p>
          </p:txBody>
        </p:sp>
        <p:sp>
          <p:nvSpPr>
            <p:cNvPr id="256" name="Google Shape;256;p30"/>
            <p:cNvSpPr txBox="1"/>
            <p:nvPr/>
          </p:nvSpPr>
          <p:spPr>
            <a:xfrm>
              <a:off x="7634287" y="5038725"/>
              <a:ext cx="633412"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remote</a:t>
              </a:r>
              <a:endParaRPr/>
            </a:p>
          </p:txBody>
        </p:sp>
        <p:sp>
          <p:nvSpPr>
            <p:cNvPr id="257" name="Google Shape;257;p30"/>
            <p:cNvSpPr txBox="1"/>
            <p:nvPr/>
          </p:nvSpPr>
          <p:spPr>
            <a:xfrm>
              <a:off x="5002212" y="4576762"/>
              <a:ext cx="415925"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local</a:t>
              </a:r>
              <a:endParaRPr/>
            </a:p>
          </p:txBody>
        </p:sp>
        <p:sp>
          <p:nvSpPr>
            <p:cNvPr id="258" name="Google Shape;258;p30"/>
            <p:cNvSpPr txBox="1"/>
            <p:nvPr/>
          </p:nvSpPr>
          <p:spPr>
            <a:xfrm>
              <a:off x="6211887" y="4852987"/>
              <a:ext cx="415925"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local</a:t>
              </a:r>
              <a:endParaRPr/>
            </a:p>
          </p:txBody>
        </p:sp>
        <p:sp>
          <p:nvSpPr>
            <p:cNvPr id="259" name="Google Shape;259;p30"/>
            <p:cNvSpPr txBox="1"/>
            <p:nvPr/>
          </p:nvSpPr>
          <p:spPr>
            <a:xfrm>
              <a:off x="5472112" y="5440362"/>
              <a:ext cx="415925"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local</a:t>
              </a:r>
              <a:endParaRPr/>
            </a:p>
          </p:txBody>
        </p:sp>
        <p:sp>
          <p:nvSpPr>
            <p:cNvPr id="260" name="Google Shape;260;p30"/>
            <p:cNvSpPr txBox="1"/>
            <p:nvPr/>
          </p:nvSpPr>
          <p:spPr>
            <a:xfrm>
              <a:off x="5853112" y="5140325"/>
              <a:ext cx="912812"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invocation</a:t>
              </a:r>
              <a:endParaRPr/>
            </a:p>
          </p:txBody>
        </p:sp>
        <p:sp>
          <p:nvSpPr>
            <p:cNvPr id="261" name="Google Shape;261;p30"/>
            <p:cNvSpPr txBox="1"/>
            <p:nvPr/>
          </p:nvSpPr>
          <p:spPr>
            <a:xfrm>
              <a:off x="5164137" y="5718175"/>
              <a:ext cx="912812"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invocation</a:t>
              </a:r>
              <a:endParaRPr/>
            </a:p>
          </p:txBody>
        </p:sp>
        <p:sp>
          <p:nvSpPr>
            <p:cNvPr id="262" name="Google Shape;262;p30"/>
            <p:cNvSpPr txBox="1"/>
            <p:nvPr/>
          </p:nvSpPr>
          <p:spPr>
            <a:xfrm>
              <a:off x="1635125" y="5441950"/>
              <a:ext cx="134937"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A</a:t>
              </a:r>
              <a:endParaRPr/>
            </a:p>
          </p:txBody>
        </p:sp>
        <p:sp>
          <p:nvSpPr>
            <p:cNvPr id="263" name="Google Shape;263;p30"/>
            <p:cNvSpPr txBox="1"/>
            <p:nvPr/>
          </p:nvSpPr>
          <p:spPr>
            <a:xfrm>
              <a:off x="4564062" y="5340350"/>
              <a:ext cx="134937"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B</a:t>
              </a:r>
              <a:endParaRPr/>
            </a:p>
          </p:txBody>
        </p:sp>
        <p:sp>
          <p:nvSpPr>
            <p:cNvPr id="264" name="Google Shape;264;p30"/>
            <p:cNvSpPr txBox="1"/>
            <p:nvPr/>
          </p:nvSpPr>
          <p:spPr>
            <a:xfrm>
              <a:off x="6183312" y="4586287"/>
              <a:ext cx="14605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C</a:t>
              </a:r>
              <a:endParaRPr/>
            </a:p>
          </p:txBody>
        </p:sp>
        <p:sp>
          <p:nvSpPr>
            <p:cNvPr id="265" name="Google Shape;265;p30"/>
            <p:cNvSpPr txBox="1"/>
            <p:nvPr/>
          </p:nvSpPr>
          <p:spPr>
            <a:xfrm>
              <a:off x="6605587" y="5767387"/>
              <a:ext cx="146050"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D</a:t>
              </a:r>
              <a:endParaRPr/>
            </a:p>
          </p:txBody>
        </p:sp>
        <p:sp>
          <p:nvSpPr>
            <p:cNvPr id="266" name="Google Shape;266;p30"/>
            <p:cNvSpPr txBox="1"/>
            <p:nvPr/>
          </p:nvSpPr>
          <p:spPr>
            <a:xfrm>
              <a:off x="6797675" y="4787900"/>
              <a:ext cx="134937"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E</a:t>
              </a:r>
              <a:endParaRPr/>
            </a:p>
          </p:txBody>
        </p:sp>
        <p:sp>
          <p:nvSpPr>
            <p:cNvPr id="267" name="Google Shape;267;p30"/>
            <p:cNvSpPr txBox="1"/>
            <p:nvPr/>
          </p:nvSpPr>
          <p:spPr>
            <a:xfrm>
              <a:off x="8923337" y="5240337"/>
              <a:ext cx="123825"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F</a:t>
              </a:r>
              <a:endParaRPr/>
            </a:p>
          </p:txBody>
        </p:sp>
        <p:sp>
          <p:nvSpPr>
            <p:cNvPr id="268" name="Google Shape;268;p30"/>
            <p:cNvSpPr/>
            <p:nvPr/>
          </p:nvSpPr>
          <p:spPr>
            <a:xfrm>
              <a:off x="1490662" y="5002212"/>
              <a:ext cx="225425" cy="327025"/>
            </a:xfrm>
            <a:prstGeom prst="roundRect">
              <a:avLst>
                <a:gd fmla="val 10192"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69" name="Google Shape;269;p30"/>
            <p:cNvSpPr/>
            <p:nvPr/>
          </p:nvSpPr>
          <p:spPr>
            <a:xfrm>
              <a:off x="1490662" y="5002212"/>
              <a:ext cx="250825" cy="352425"/>
            </a:xfrm>
            <a:prstGeom prst="roundRect">
              <a:avLst>
                <a:gd fmla="val 9159" name="adj"/>
              </a:avLst>
            </a:prstGeom>
            <a:noFill/>
            <a:ln cap="flat" cmpd="sng" w="365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70" name="Google Shape;270;p30"/>
            <p:cNvSpPr txBox="1"/>
            <p:nvPr/>
          </p:nvSpPr>
          <p:spPr>
            <a:xfrm>
              <a:off x="1490662" y="5002212"/>
              <a:ext cx="225425" cy="1762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71" name="Google Shape;271;p30"/>
            <p:cNvSpPr txBox="1"/>
            <p:nvPr/>
          </p:nvSpPr>
          <p:spPr>
            <a:xfrm>
              <a:off x="1490662" y="5002212"/>
              <a:ext cx="250825" cy="201612"/>
            </a:xfrm>
            <a:prstGeom prst="rect">
              <a:avLst/>
            </a:prstGeom>
            <a:noFill/>
            <a:ln cap="flat" cmpd="sng" w="365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72" name="Google Shape;272;p30"/>
            <p:cNvSpPr/>
            <p:nvPr/>
          </p:nvSpPr>
          <p:spPr>
            <a:xfrm>
              <a:off x="1490662" y="5002212"/>
              <a:ext cx="250825" cy="352425"/>
            </a:xfrm>
            <a:prstGeom prst="roundRect">
              <a:avLst>
                <a:gd fmla="val 9159" name="adj"/>
              </a:avLst>
            </a:prstGeom>
            <a:noFill/>
            <a:ln cap="flat" cmpd="sng" w="365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273" name="Google Shape;273;p30"/>
            <p:cNvCxnSpPr/>
            <p:nvPr/>
          </p:nvCxnSpPr>
          <p:spPr>
            <a:xfrm>
              <a:off x="1490662" y="5178425"/>
              <a:ext cx="225425" cy="1587"/>
            </a:xfrm>
            <a:prstGeom prst="straightConnector1">
              <a:avLst/>
            </a:prstGeom>
            <a:noFill/>
            <a:ln cap="flat" cmpd="sng" w="36500">
              <a:solidFill>
                <a:srgbClr val="000000"/>
              </a:solidFill>
              <a:prstDash val="solid"/>
              <a:miter lim="800000"/>
              <a:headEnd len="med" w="med" type="none"/>
              <a:tailEnd len="med" w="med" type="none"/>
            </a:ln>
          </p:spPr>
        </p:cxnSp>
        <p:sp>
          <p:nvSpPr>
            <p:cNvPr id="274" name="Google Shape;274;p30"/>
            <p:cNvSpPr/>
            <p:nvPr/>
          </p:nvSpPr>
          <p:spPr>
            <a:xfrm>
              <a:off x="4354512" y="5103812"/>
              <a:ext cx="150812" cy="100012"/>
            </a:xfrm>
            <a:custGeom>
              <a:rect b="b" l="l" r="r" t="t"/>
              <a:pathLst>
                <a:path extrusionOk="0" h="63" w="95">
                  <a:moveTo>
                    <a:pt x="0" y="31"/>
                  </a:moveTo>
                  <a:lnTo>
                    <a:pt x="16" y="0"/>
                  </a:lnTo>
                  <a:lnTo>
                    <a:pt x="95" y="31"/>
                  </a:lnTo>
                  <a:lnTo>
                    <a:pt x="16" y="63"/>
                  </a:lnTo>
                  <a:lnTo>
                    <a:pt x="0" y="31"/>
                  </a:lnTo>
                  <a:close/>
                </a:path>
              </a:pathLst>
            </a:custGeom>
            <a:solidFill>
              <a:srgbClr val="000000"/>
            </a:solidFill>
            <a:ln cap="flat" cmpd="sng" w="365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75" name="Google Shape;275;p30"/>
            <p:cNvSpPr/>
            <p:nvPr/>
          </p:nvSpPr>
          <p:spPr>
            <a:xfrm>
              <a:off x="1616075" y="5153025"/>
              <a:ext cx="2763837" cy="101600"/>
            </a:xfrm>
            <a:custGeom>
              <a:rect b="b" l="l" r="r" t="t"/>
              <a:pathLst>
                <a:path extrusionOk="0" h="64" w="1741">
                  <a:moveTo>
                    <a:pt x="0" y="64"/>
                  </a:moveTo>
                  <a:lnTo>
                    <a:pt x="506" y="16"/>
                  </a:lnTo>
                  <a:lnTo>
                    <a:pt x="1741" y="0"/>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76" name="Google Shape;276;p30"/>
            <p:cNvSpPr/>
            <p:nvPr/>
          </p:nvSpPr>
          <p:spPr>
            <a:xfrm>
              <a:off x="4556125" y="4978400"/>
              <a:ext cx="200025" cy="325437"/>
            </a:xfrm>
            <a:prstGeom prst="roundRect">
              <a:avLst>
                <a:gd fmla="val 10800"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77" name="Google Shape;277;p30"/>
            <p:cNvSpPr/>
            <p:nvPr/>
          </p:nvSpPr>
          <p:spPr>
            <a:xfrm>
              <a:off x="4556125" y="4978400"/>
              <a:ext cx="225425" cy="350837"/>
            </a:xfrm>
            <a:prstGeom prst="roundRect">
              <a:avLst>
                <a:gd fmla="val 10192" name="adj"/>
              </a:avLst>
            </a:prstGeom>
            <a:noFill/>
            <a:ln cap="flat" cmpd="sng" w="365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78" name="Google Shape;278;p30"/>
            <p:cNvSpPr txBox="1"/>
            <p:nvPr/>
          </p:nvSpPr>
          <p:spPr>
            <a:xfrm>
              <a:off x="4556125" y="4978400"/>
              <a:ext cx="200025" cy="1508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79" name="Google Shape;279;p30"/>
            <p:cNvSpPr txBox="1"/>
            <p:nvPr/>
          </p:nvSpPr>
          <p:spPr>
            <a:xfrm>
              <a:off x="4556125" y="4978400"/>
              <a:ext cx="225425" cy="174625"/>
            </a:xfrm>
            <a:prstGeom prst="rect">
              <a:avLst/>
            </a:prstGeom>
            <a:noFill/>
            <a:ln cap="flat" cmpd="sng" w="365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80" name="Google Shape;280;p30"/>
            <p:cNvSpPr/>
            <p:nvPr/>
          </p:nvSpPr>
          <p:spPr>
            <a:xfrm>
              <a:off x="4556125" y="4978400"/>
              <a:ext cx="225425" cy="350837"/>
            </a:xfrm>
            <a:prstGeom prst="roundRect">
              <a:avLst>
                <a:gd fmla="val 10192" name="adj"/>
              </a:avLst>
            </a:prstGeom>
            <a:noFill/>
            <a:ln cap="flat" cmpd="sng" w="365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281" name="Google Shape;281;p30"/>
            <p:cNvCxnSpPr/>
            <p:nvPr/>
          </p:nvCxnSpPr>
          <p:spPr>
            <a:xfrm>
              <a:off x="4556125" y="5129212"/>
              <a:ext cx="200025" cy="1587"/>
            </a:xfrm>
            <a:prstGeom prst="straightConnector1">
              <a:avLst/>
            </a:prstGeom>
            <a:noFill/>
            <a:ln cap="flat" cmpd="sng" w="36500">
              <a:solidFill>
                <a:srgbClr val="000000"/>
              </a:solidFill>
              <a:prstDash val="solid"/>
              <a:miter lim="800000"/>
              <a:headEnd len="med" w="med" type="none"/>
              <a:tailEnd len="med" w="med" type="none"/>
            </a:ln>
          </p:spPr>
        </p:cxnSp>
        <p:sp>
          <p:nvSpPr>
            <p:cNvPr id="282" name="Google Shape;282;p30"/>
            <p:cNvSpPr/>
            <p:nvPr/>
          </p:nvSpPr>
          <p:spPr>
            <a:xfrm>
              <a:off x="5686425" y="4700587"/>
              <a:ext cx="150812" cy="76200"/>
            </a:xfrm>
            <a:custGeom>
              <a:rect b="b" l="l" r="r" t="t"/>
              <a:pathLst>
                <a:path extrusionOk="0" h="48" w="95">
                  <a:moveTo>
                    <a:pt x="0" y="32"/>
                  </a:moveTo>
                  <a:lnTo>
                    <a:pt x="16" y="0"/>
                  </a:lnTo>
                  <a:lnTo>
                    <a:pt x="95" y="32"/>
                  </a:lnTo>
                  <a:lnTo>
                    <a:pt x="16" y="48"/>
                  </a:lnTo>
                  <a:lnTo>
                    <a:pt x="0" y="32"/>
                  </a:lnTo>
                  <a:close/>
                </a:path>
              </a:pathLst>
            </a:custGeom>
            <a:solidFill>
              <a:srgbClr val="000000"/>
            </a:solidFill>
            <a:ln cap="flat" cmpd="sng" w="365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83" name="Google Shape;283;p30"/>
            <p:cNvSpPr/>
            <p:nvPr/>
          </p:nvSpPr>
          <p:spPr>
            <a:xfrm>
              <a:off x="4732337" y="4751387"/>
              <a:ext cx="954087" cy="427037"/>
            </a:xfrm>
            <a:custGeom>
              <a:rect b="b" l="l" r="r" t="t"/>
              <a:pathLst>
                <a:path extrusionOk="0" h="269" w="601">
                  <a:moveTo>
                    <a:pt x="0" y="269"/>
                  </a:moveTo>
                  <a:lnTo>
                    <a:pt x="47" y="174"/>
                  </a:lnTo>
                  <a:lnTo>
                    <a:pt x="174" y="79"/>
                  </a:lnTo>
                  <a:lnTo>
                    <a:pt x="364" y="32"/>
                  </a:lnTo>
                  <a:lnTo>
                    <a:pt x="601" y="0"/>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84" name="Google Shape;284;p30"/>
            <p:cNvSpPr/>
            <p:nvPr/>
          </p:nvSpPr>
          <p:spPr>
            <a:xfrm>
              <a:off x="5862637" y="4600575"/>
              <a:ext cx="225425" cy="327025"/>
            </a:xfrm>
            <a:prstGeom prst="roundRect">
              <a:avLst>
                <a:gd fmla="val 10192"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85" name="Google Shape;285;p30"/>
            <p:cNvSpPr/>
            <p:nvPr/>
          </p:nvSpPr>
          <p:spPr>
            <a:xfrm>
              <a:off x="5862637" y="4600575"/>
              <a:ext cx="250825" cy="352425"/>
            </a:xfrm>
            <a:prstGeom prst="roundRect">
              <a:avLst>
                <a:gd fmla="val 9159" name="adj"/>
              </a:avLst>
            </a:prstGeom>
            <a:noFill/>
            <a:ln cap="flat" cmpd="sng" w="365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86" name="Google Shape;286;p30"/>
            <p:cNvSpPr txBox="1"/>
            <p:nvPr/>
          </p:nvSpPr>
          <p:spPr>
            <a:xfrm>
              <a:off x="5888037" y="4600575"/>
              <a:ext cx="200025" cy="1508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87" name="Google Shape;287;p30"/>
            <p:cNvSpPr txBox="1"/>
            <p:nvPr/>
          </p:nvSpPr>
          <p:spPr>
            <a:xfrm>
              <a:off x="5888037" y="4600575"/>
              <a:ext cx="225425" cy="176212"/>
            </a:xfrm>
            <a:prstGeom prst="rect">
              <a:avLst/>
            </a:prstGeom>
            <a:noFill/>
            <a:ln cap="flat" cmpd="sng" w="365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88" name="Google Shape;288;p30"/>
            <p:cNvSpPr/>
            <p:nvPr/>
          </p:nvSpPr>
          <p:spPr>
            <a:xfrm>
              <a:off x="5862637" y="4600575"/>
              <a:ext cx="250825" cy="352425"/>
            </a:xfrm>
            <a:prstGeom prst="roundRect">
              <a:avLst>
                <a:gd fmla="val 9159" name="adj"/>
              </a:avLst>
            </a:prstGeom>
            <a:noFill/>
            <a:ln cap="flat" cmpd="sng" w="365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289" name="Google Shape;289;p30"/>
            <p:cNvCxnSpPr/>
            <p:nvPr/>
          </p:nvCxnSpPr>
          <p:spPr>
            <a:xfrm>
              <a:off x="5862637" y="4751387"/>
              <a:ext cx="225425" cy="1587"/>
            </a:xfrm>
            <a:prstGeom prst="straightConnector1">
              <a:avLst/>
            </a:prstGeom>
            <a:noFill/>
            <a:ln cap="flat" cmpd="sng" w="36500">
              <a:solidFill>
                <a:srgbClr val="000000"/>
              </a:solidFill>
              <a:prstDash val="solid"/>
              <a:miter lim="800000"/>
              <a:headEnd len="med" w="med" type="none"/>
              <a:tailEnd len="med" w="med" type="none"/>
            </a:ln>
          </p:spPr>
        </p:cxnSp>
        <p:sp>
          <p:nvSpPr>
            <p:cNvPr id="290" name="Google Shape;290;p30"/>
            <p:cNvSpPr/>
            <p:nvPr/>
          </p:nvSpPr>
          <p:spPr>
            <a:xfrm>
              <a:off x="6767512" y="5129212"/>
              <a:ext cx="150812" cy="74612"/>
            </a:xfrm>
            <a:custGeom>
              <a:rect b="b" l="l" r="r" t="t"/>
              <a:pathLst>
                <a:path extrusionOk="0" h="47" w="95">
                  <a:moveTo>
                    <a:pt x="0" y="15"/>
                  </a:moveTo>
                  <a:lnTo>
                    <a:pt x="15" y="0"/>
                  </a:lnTo>
                  <a:lnTo>
                    <a:pt x="95" y="15"/>
                  </a:lnTo>
                  <a:lnTo>
                    <a:pt x="15" y="47"/>
                  </a:lnTo>
                  <a:lnTo>
                    <a:pt x="0" y="15"/>
                  </a:lnTo>
                  <a:close/>
                </a:path>
              </a:pathLst>
            </a:custGeom>
            <a:solidFill>
              <a:srgbClr val="000000"/>
            </a:solidFill>
            <a:ln cap="flat" cmpd="sng" w="365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91" name="Google Shape;291;p30"/>
            <p:cNvSpPr/>
            <p:nvPr/>
          </p:nvSpPr>
          <p:spPr>
            <a:xfrm>
              <a:off x="6032500" y="4843462"/>
              <a:ext cx="735012" cy="309562"/>
            </a:xfrm>
            <a:custGeom>
              <a:rect b="b" l="l" r="r" t="t"/>
              <a:pathLst>
                <a:path extrusionOk="0" h="221" w="539">
                  <a:moveTo>
                    <a:pt x="539" y="221"/>
                  </a:moveTo>
                  <a:lnTo>
                    <a:pt x="333" y="206"/>
                  </a:lnTo>
                  <a:lnTo>
                    <a:pt x="159" y="158"/>
                  </a:lnTo>
                  <a:lnTo>
                    <a:pt x="48" y="79"/>
                  </a:lnTo>
                  <a:lnTo>
                    <a:pt x="0" y="0"/>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92" name="Google Shape;292;p30"/>
            <p:cNvSpPr/>
            <p:nvPr/>
          </p:nvSpPr>
          <p:spPr>
            <a:xfrm>
              <a:off x="6918325" y="5027612"/>
              <a:ext cx="225425" cy="327025"/>
            </a:xfrm>
            <a:prstGeom prst="roundRect">
              <a:avLst>
                <a:gd fmla="val 10192"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93" name="Google Shape;293;p30"/>
            <p:cNvSpPr/>
            <p:nvPr/>
          </p:nvSpPr>
          <p:spPr>
            <a:xfrm>
              <a:off x="6918325" y="5027612"/>
              <a:ext cx="250825" cy="352425"/>
            </a:xfrm>
            <a:prstGeom prst="roundRect">
              <a:avLst>
                <a:gd fmla="val 9159" name="adj"/>
              </a:avLst>
            </a:prstGeom>
            <a:noFill/>
            <a:ln cap="flat" cmpd="sng" w="365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94" name="Google Shape;294;p30"/>
            <p:cNvSpPr txBox="1"/>
            <p:nvPr/>
          </p:nvSpPr>
          <p:spPr>
            <a:xfrm>
              <a:off x="6918325" y="5027612"/>
              <a:ext cx="225425" cy="1508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95" name="Google Shape;295;p30"/>
            <p:cNvSpPr txBox="1"/>
            <p:nvPr/>
          </p:nvSpPr>
          <p:spPr>
            <a:xfrm>
              <a:off x="6918325" y="5027612"/>
              <a:ext cx="250825" cy="176212"/>
            </a:xfrm>
            <a:prstGeom prst="rect">
              <a:avLst/>
            </a:prstGeom>
            <a:noFill/>
            <a:ln cap="flat" cmpd="sng" w="365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96" name="Google Shape;296;p30"/>
            <p:cNvSpPr/>
            <p:nvPr/>
          </p:nvSpPr>
          <p:spPr>
            <a:xfrm>
              <a:off x="6918325" y="5027612"/>
              <a:ext cx="250825" cy="352425"/>
            </a:xfrm>
            <a:prstGeom prst="roundRect">
              <a:avLst>
                <a:gd fmla="val 9159" name="adj"/>
              </a:avLst>
            </a:prstGeom>
            <a:noFill/>
            <a:ln cap="flat" cmpd="sng" w="365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297" name="Google Shape;297;p30"/>
            <p:cNvCxnSpPr/>
            <p:nvPr/>
          </p:nvCxnSpPr>
          <p:spPr>
            <a:xfrm>
              <a:off x="6918325" y="5178425"/>
              <a:ext cx="225425" cy="1587"/>
            </a:xfrm>
            <a:prstGeom prst="straightConnector1">
              <a:avLst/>
            </a:prstGeom>
            <a:noFill/>
            <a:ln cap="flat" cmpd="sng" w="36500">
              <a:solidFill>
                <a:srgbClr val="000000"/>
              </a:solidFill>
              <a:prstDash val="solid"/>
              <a:miter lim="800000"/>
              <a:headEnd len="med" w="med" type="none"/>
              <a:tailEnd len="med" w="med" type="none"/>
            </a:ln>
          </p:spPr>
        </p:cxnSp>
        <p:sp>
          <p:nvSpPr>
            <p:cNvPr id="298" name="Google Shape;298;p30"/>
            <p:cNvSpPr/>
            <p:nvPr/>
          </p:nvSpPr>
          <p:spPr>
            <a:xfrm>
              <a:off x="8375650" y="5505450"/>
              <a:ext cx="150812" cy="74612"/>
            </a:xfrm>
            <a:custGeom>
              <a:rect b="b" l="l" r="r" t="t"/>
              <a:pathLst>
                <a:path extrusionOk="0" h="47" w="95">
                  <a:moveTo>
                    <a:pt x="0" y="32"/>
                  </a:moveTo>
                  <a:lnTo>
                    <a:pt x="16" y="0"/>
                  </a:lnTo>
                  <a:lnTo>
                    <a:pt x="95" y="32"/>
                  </a:lnTo>
                  <a:lnTo>
                    <a:pt x="16" y="47"/>
                  </a:lnTo>
                  <a:lnTo>
                    <a:pt x="0" y="32"/>
                  </a:lnTo>
                  <a:close/>
                </a:path>
              </a:pathLst>
            </a:custGeom>
            <a:solidFill>
              <a:srgbClr val="000000"/>
            </a:solidFill>
            <a:ln cap="flat" cmpd="sng" w="365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99" name="Google Shape;299;p30"/>
            <p:cNvSpPr/>
            <p:nvPr/>
          </p:nvSpPr>
          <p:spPr>
            <a:xfrm>
              <a:off x="7118350" y="5254625"/>
              <a:ext cx="1257300" cy="301625"/>
            </a:xfrm>
            <a:custGeom>
              <a:rect b="b" l="l" r="r" t="t"/>
              <a:pathLst>
                <a:path extrusionOk="0" h="190" w="792">
                  <a:moveTo>
                    <a:pt x="792" y="190"/>
                  </a:moveTo>
                  <a:lnTo>
                    <a:pt x="222" y="126"/>
                  </a:lnTo>
                  <a:lnTo>
                    <a:pt x="64" y="63"/>
                  </a:lnTo>
                  <a:lnTo>
                    <a:pt x="0" y="0"/>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00" name="Google Shape;300;p30"/>
            <p:cNvSpPr/>
            <p:nvPr/>
          </p:nvSpPr>
          <p:spPr>
            <a:xfrm>
              <a:off x="6238875" y="5556250"/>
              <a:ext cx="227012" cy="325437"/>
            </a:xfrm>
            <a:prstGeom prst="roundRect">
              <a:avLst>
                <a:gd fmla="val 10120"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01" name="Google Shape;301;p30"/>
            <p:cNvSpPr/>
            <p:nvPr/>
          </p:nvSpPr>
          <p:spPr>
            <a:xfrm>
              <a:off x="6238875" y="5556250"/>
              <a:ext cx="252412" cy="350837"/>
            </a:xfrm>
            <a:prstGeom prst="roundRect">
              <a:avLst>
                <a:gd fmla="val 9102" name="adj"/>
              </a:avLst>
            </a:prstGeom>
            <a:noFill/>
            <a:ln cap="flat" cmpd="sng" w="365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02" name="Google Shape;302;p30"/>
            <p:cNvSpPr txBox="1"/>
            <p:nvPr/>
          </p:nvSpPr>
          <p:spPr>
            <a:xfrm>
              <a:off x="6264275" y="5556250"/>
              <a:ext cx="201612" cy="17462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03" name="Google Shape;303;p30"/>
            <p:cNvSpPr txBox="1"/>
            <p:nvPr/>
          </p:nvSpPr>
          <p:spPr>
            <a:xfrm>
              <a:off x="6264275" y="5556250"/>
              <a:ext cx="227012" cy="200025"/>
            </a:xfrm>
            <a:prstGeom prst="rect">
              <a:avLst/>
            </a:prstGeom>
            <a:noFill/>
            <a:ln cap="flat" cmpd="sng" w="365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04" name="Google Shape;304;p30"/>
            <p:cNvSpPr/>
            <p:nvPr/>
          </p:nvSpPr>
          <p:spPr>
            <a:xfrm>
              <a:off x="6238875" y="5556250"/>
              <a:ext cx="252412" cy="350837"/>
            </a:xfrm>
            <a:prstGeom prst="roundRect">
              <a:avLst>
                <a:gd fmla="val 9102" name="adj"/>
              </a:avLst>
            </a:prstGeom>
            <a:noFill/>
            <a:ln cap="flat" cmpd="sng" w="365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305" name="Google Shape;305;p30"/>
            <p:cNvCxnSpPr/>
            <p:nvPr/>
          </p:nvCxnSpPr>
          <p:spPr>
            <a:xfrm>
              <a:off x="6238875" y="5730875"/>
              <a:ext cx="227012" cy="1587"/>
            </a:xfrm>
            <a:prstGeom prst="straightConnector1">
              <a:avLst/>
            </a:prstGeom>
            <a:noFill/>
            <a:ln cap="flat" cmpd="sng" w="36500">
              <a:solidFill>
                <a:srgbClr val="000000"/>
              </a:solidFill>
              <a:prstDash val="solid"/>
              <a:miter lim="800000"/>
              <a:headEnd len="med" w="med" type="none"/>
              <a:tailEnd len="med" w="med" type="none"/>
            </a:ln>
          </p:spPr>
        </p:cxnSp>
        <p:sp>
          <p:nvSpPr>
            <p:cNvPr id="306" name="Google Shape;306;p30"/>
            <p:cNvSpPr/>
            <p:nvPr/>
          </p:nvSpPr>
          <p:spPr>
            <a:xfrm>
              <a:off x="4813300" y="5395912"/>
              <a:ext cx="74612" cy="74612"/>
            </a:xfrm>
            <a:custGeom>
              <a:rect b="b" l="l" r="r" t="t"/>
              <a:pathLst>
                <a:path extrusionOk="0" h="47" w="47">
                  <a:moveTo>
                    <a:pt x="15" y="31"/>
                  </a:moveTo>
                  <a:lnTo>
                    <a:pt x="0" y="47"/>
                  </a:lnTo>
                  <a:lnTo>
                    <a:pt x="15" y="0"/>
                  </a:lnTo>
                  <a:lnTo>
                    <a:pt x="47" y="31"/>
                  </a:lnTo>
                  <a:lnTo>
                    <a:pt x="15" y="31"/>
                  </a:lnTo>
                  <a:close/>
                </a:path>
              </a:pathLst>
            </a:custGeom>
            <a:solidFill>
              <a:srgbClr val="000000"/>
            </a:solidFill>
            <a:ln cap="flat" cmpd="sng" w="365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07" name="Google Shape;307;p30"/>
            <p:cNvSpPr/>
            <p:nvPr/>
          </p:nvSpPr>
          <p:spPr>
            <a:xfrm>
              <a:off x="4821237" y="5389562"/>
              <a:ext cx="1508125" cy="427037"/>
            </a:xfrm>
            <a:custGeom>
              <a:rect b="b" l="l" r="r" t="t"/>
              <a:pathLst>
                <a:path extrusionOk="0" h="269" w="950">
                  <a:moveTo>
                    <a:pt x="950" y="269"/>
                  </a:moveTo>
                  <a:lnTo>
                    <a:pt x="602" y="253"/>
                  </a:lnTo>
                  <a:lnTo>
                    <a:pt x="301" y="190"/>
                  </a:lnTo>
                  <a:lnTo>
                    <a:pt x="95" y="111"/>
                  </a:lnTo>
                  <a:lnTo>
                    <a:pt x="32" y="63"/>
                  </a:lnTo>
                  <a:lnTo>
                    <a:pt x="0" y="0"/>
                  </a:lnTo>
                </a:path>
              </a:pathLst>
            </a:custGeom>
            <a:noFill/>
            <a:ln cap="flat" cmpd="sng" w="190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08" name="Google Shape;308;p30"/>
            <p:cNvSpPr/>
            <p:nvPr/>
          </p:nvSpPr>
          <p:spPr>
            <a:xfrm>
              <a:off x="8575675" y="5380037"/>
              <a:ext cx="201612" cy="327025"/>
            </a:xfrm>
            <a:prstGeom prst="roundRect">
              <a:avLst>
                <a:gd fmla="val 10800"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09" name="Google Shape;309;p30"/>
            <p:cNvSpPr/>
            <p:nvPr/>
          </p:nvSpPr>
          <p:spPr>
            <a:xfrm>
              <a:off x="8575675" y="5380037"/>
              <a:ext cx="227012" cy="350837"/>
            </a:xfrm>
            <a:prstGeom prst="roundRect">
              <a:avLst>
                <a:gd fmla="val 10120" name="adj"/>
              </a:avLst>
            </a:prstGeom>
            <a:noFill/>
            <a:ln cap="flat" cmpd="sng" w="365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10" name="Google Shape;310;p30"/>
            <p:cNvSpPr txBox="1"/>
            <p:nvPr/>
          </p:nvSpPr>
          <p:spPr>
            <a:xfrm>
              <a:off x="8575675" y="5380037"/>
              <a:ext cx="201612" cy="1762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11" name="Google Shape;311;p30"/>
            <p:cNvSpPr txBox="1"/>
            <p:nvPr/>
          </p:nvSpPr>
          <p:spPr>
            <a:xfrm>
              <a:off x="8575675" y="5380037"/>
              <a:ext cx="227012" cy="200025"/>
            </a:xfrm>
            <a:prstGeom prst="rect">
              <a:avLst/>
            </a:prstGeom>
            <a:noFill/>
            <a:ln cap="flat" cmpd="sng" w="365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12" name="Google Shape;312;p30"/>
            <p:cNvSpPr/>
            <p:nvPr/>
          </p:nvSpPr>
          <p:spPr>
            <a:xfrm>
              <a:off x="8575675" y="5380037"/>
              <a:ext cx="227012" cy="350837"/>
            </a:xfrm>
            <a:prstGeom prst="roundRect">
              <a:avLst>
                <a:gd fmla="val 10120" name="adj"/>
              </a:avLst>
            </a:prstGeom>
            <a:noFill/>
            <a:ln cap="flat" cmpd="sng" w="365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313" name="Google Shape;313;p30"/>
            <p:cNvCxnSpPr/>
            <p:nvPr/>
          </p:nvCxnSpPr>
          <p:spPr>
            <a:xfrm>
              <a:off x="8575675" y="5556250"/>
              <a:ext cx="201612" cy="1587"/>
            </a:xfrm>
            <a:prstGeom prst="straightConnector1">
              <a:avLst/>
            </a:prstGeom>
            <a:noFill/>
            <a:ln cap="flat" cmpd="sng" w="36500">
              <a:solidFill>
                <a:srgbClr val="000000"/>
              </a:solidFill>
              <a:prstDash val="solid"/>
              <a:miter lim="800000"/>
              <a:headEnd len="med" w="med" type="none"/>
              <a:tailEnd len="med" w="med" type="none"/>
            </a:ln>
          </p:spPr>
        </p:cxnSp>
      </p:grpSp>
      <p:sp>
        <p:nvSpPr>
          <p:cNvPr id="314" name="Google Shape;314;p30"/>
          <p:cNvSpPr txBox="1"/>
          <p:nvPr>
            <p:ph idx="1" type="body"/>
          </p:nvPr>
        </p:nvSpPr>
        <p:spPr>
          <a:xfrm>
            <a:off x="495300" y="3906837"/>
            <a:ext cx="8859837" cy="2341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000"/>
              <a:buFont typeface="Arial"/>
              <a:buChar char="●"/>
            </a:pPr>
            <a:r>
              <a:rPr b="0" i="0" lang="en-US" sz="2000" u="none">
                <a:solidFill>
                  <a:schemeClr val="hlink"/>
                </a:solidFill>
                <a:latin typeface="Arial"/>
                <a:ea typeface="Arial"/>
                <a:cs typeface="Arial"/>
                <a:sym typeface="Arial"/>
              </a:rPr>
              <a:t>each process contains objects, some of which can receive remote invocations, others only local invocations</a:t>
            </a:r>
            <a:endParaRPr/>
          </a:p>
          <a:p>
            <a:pPr indent="-342900" lvl="0" marL="342900" marR="0" rtl="0" algn="l">
              <a:lnSpc>
                <a:spcPct val="90000"/>
              </a:lnSpc>
              <a:spcBef>
                <a:spcPts val="400"/>
              </a:spcBef>
              <a:spcAft>
                <a:spcPts val="0"/>
              </a:spcAft>
              <a:buClr>
                <a:schemeClr val="accent2"/>
              </a:buClr>
              <a:buSzPts val="2000"/>
              <a:buFont typeface="Arial"/>
              <a:buChar char="●"/>
            </a:pPr>
            <a:r>
              <a:rPr b="0" i="0" lang="en-US" sz="2000" u="none">
                <a:solidFill>
                  <a:schemeClr val="hlink"/>
                </a:solidFill>
                <a:latin typeface="Arial"/>
                <a:ea typeface="Arial"/>
                <a:cs typeface="Arial"/>
                <a:sym typeface="Arial"/>
              </a:rPr>
              <a:t>those that can receive remote invocations are called </a:t>
            </a:r>
            <a:r>
              <a:rPr b="0" i="1" lang="en-US" sz="2000" u="none">
                <a:solidFill>
                  <a:schemeClr val="hlink"/>
                </a:solidFill>
                <a:latin typeface="Arial"/>
                <a:ea typeface="Arial"/>
                <a:cs typeface="Arial"/>
                <a:sym typeface="Arial"/>
              </a:rPr>
              <a:t>remote objects</a:t>
            </a:r>
            <a:endParaRPr/>
          </a:p>
          <a:p>
            <a:pPr indent="-342900" lvl="0" marL="342900" marR="0" rtl="0" algn="l">
              <a:lnSpc>
                <a:spcPct val="90000"/>
              </a:lnSpc>
              <a:spcBef>
                <a:spcPts val="400"/>
              </a:spcBef>
              <a:spcAft>
                <a:spcPts val="0"/>
              </a:spcAft>
              <a:buClr>
                <a:schemeClr val="accent2"/>
              </a:buClr>
              <a:buSzPts val="2000"/>
              <a:buFont typeface="Arial"/>
              <a:buChar char="●"/>
            </a:pPr>
            <a:r>
              <a:rPr b="0" i="0" lang="en-US" sz="2000" u="none">
                <a:solidFill>
                  <a:schemeClr val="hlink"/>
                </a:solidFill>
                <a:latin typeface="Arial"/>
                <a:ea typeface="Arial"/>
                <a:cs typeface="Arial"/>
                <a:sym typeface="Arial"/>
              </a:rPr>
              <a:t>objects need to know the </a:t>
            </a:r>
            <a:r>
              <a:rPr b="0" i="1" lang="en-US" sz="2000" u="none">
                <a:solidFill>
                  <a:schemeClr val="hlink"/>
                </a:solidFill>
                <a:latin typeface="Arial"/>
                <a:ea typeface="Arial"/>
                <a:cs typeface="Arial"/>
                <a:sym typeface="Arial"/>
              </a:rPr>
              <a:t>remote object reference</a:t>
            </a:r>
            <a:r>
              <a:rPr b="0" i="0" lang="en-US" sz="2000" u="none">
                <a:solidFill>
                  <a:schemeClr val="hlink"/>
                </a:solidFill>
                <a:latin typeface="Arial"/>
                <a:ea typeface="Arial"/>
                <a:cs typeface="Arial"/>
                <a:sym typeface="Arial"/>
              </a:rPr>
              <a:t> of an object in another process in order to invoke its methods. </a:t>
            </a:r>
            <a:r>
              <a:rPr b="0" i="0" lang="en-US" sz="2000" u="none">
                <a:solidFill>
                  <a:schemeClr val="accent1"/>
                </a:solidFill>
                <a:latin typeface="Arial"/>
                <a:ea typeface="Arial"/>
                <a:cs typeface="Arial"/>
                <a:sym typeface="Arial"/>
              </a:rPr>
              <a:t>How do they get it?</a:t>
            </a:r>
            <a:endParaRPr/>
          </a:p>
          <a:p>
            <a:pPr indent="-342900" lvl="0" marL="342900" marR="0" rtl="0" algn="l">
              <a:lnSpc>
                <a:spcPct val="90000"/>
              </a:lnSpc>
              <a:spcBef>
                <a:spcPts val="400"/>
              </a:spcBef>
              <a:spcAft>
                <a:spcPts val="0"/>
              </a:spcAft>
              <a:buClr>
                <a:schemeClr val="accent2"/>
              </a:buClr>
              <a:buSzPts val="2000"/>
              <a:buFont typeface="Arial"/>
              <a:buChar char="●"/>
            </a:pPr>
            <a:r>
              <a:rPr b="0" i="0" lang="en-US" sz="2000" u="none">
                <a:solidFill>
                  <a:schemeClr val="hlink"/>
                </a:solidFill>
                <a:latin typeface="Arial"/>
                <a:ea typeface="Arial"/>
                <a:cs typeface="Arial"/>
                <a:sym typeface="Arial"/>
              </a:rPr>
              <a:t>the </a:t>
            </a:r>
            <a:r>
              <a:rPr b="0" i="1" lang="en-US" sz="2000" u="none">
                <a:solidFill>
                  <a:schemeClr val="hlink"/>
                </a:solidFill>
                <a:latin typeface="Arial"/>
                <a:ea typeface="Arial"/>
                <a:cs typeface="Arial"/>
                <a:sym typeface="Arial"/>
              </a:rPr>
              <a:t>remote interface</a:t>
            </a:r>
            <a:r>
              <a:rPr b="0" i="0" lang="en-US" sz="2000" u="none">
                <a:solidFill>
                  <a:schemeClr val="hlink"/>
                </a:solidFill>
                <a:latin typeface="Arial"/>
                <a:ea typeface="Arial"/>
                <a:cs typeface="Arial"/>
                <a:sym typeface="Arial"/>
              </a:rPr>
              <a:t> specifies which methods can be invoked remotely</a:t>
            </a:r>
            <a:endParaRPr/>
          </a:p>
          <a:p>
            <a:pPr indent="-215900" lvl="0" marL="342900" marR="0" rtl="0" algn="l">
              <a:spcBef>
                <a:spcPts val="400"/>
              </a:spcBef>
              <a:spcAft>
                <a:spcPts val="0"/>
              </a:spcAft>
              <a:buClr>
                <a:schemeClr val="accent2"/>
              </a:buClr>
              <a:buSzPts val="2000"/>
              <a:buFont typeface="Arial"/>
              <a:buNone/>
            </a:pPr>
            <a:r>
              <a:t/>
            </a:r>
            <a:endParaRPr b="0" i="0" sz="2000" u="none">
              <a:solidFill>
                <a:schemeClr val="hlink"/>
              </a:solidFill>
              <a:latin typeface="Arial"/>
              <a:ea typeface="Arial"/>
              <a:cs typeface="Arial"/>
              <a:sym typeface="Arial"/>
            </a:endParaRPr>
          </a:p>
        </p:txBody>
      </p:sp>
      <p:sp>
        <p:nvSpPr>
          <p:cNvPr id="315" name="Google Shape;315;p30"/>
          <p:cNvSpPr txBox="1"/>
          <p:nvPr/>
        </p:nvSpPr>
        <p:spPr>
          <a:xfrm>
            <a:off x="509587" y="1308100"/>
            <a:ext cx="13271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Figure 5.3</a:t>
            </a:r>
            <a:endParaRPr/>
          </a:p>
        </p:txBody>
      </p:sp>
      <p:sp>
        <p:nvSpPr>
          <p:cNvPr id="316" name="Google Shape;316;p30"/>
          <p:cNvSpPr txBox="1"/>
          <p:nvPr/>
        </p:nvSpPr>
        <p:spPr>
          <a:xfrm>
            <a:off x="8878887" y="6069012"/>
            <a:ext cx="29051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 calcmode="lin" valueType="num">
                                      <p:cBhvr additive="base">
                                        <p:cTn dur="500"/>
                                        <p:tgtEl>
                                          <p:spTgt spid="31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 calcmode="lin" valueType="num">
                                      <p:cBhvr additive="base">
                                        <p:cTn dur="500"/>
                                        <p:tgtEl>
                                          <p:spTgt spid="31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 calcmode="lin" valueType="num">
                                      <p:cBhvr additive="base">
                                        <p:cTn dur="500"/>
                                        <p:tgtEl>
                                          <p:spTgt spid="31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 calcmode="lin" valueType="num">
                                      <p:cBhvr additive="base">
                                        <p:cTn dur="500"/>
                                        <p:tgtEl>
                                          <p:spTgt spid="31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anim calcmode="lin" valueType="num">
                                      <p:cBhvr additive="base">
                                        <p:cTn dur="500"/>
                                        <p:tgtEl>
                                          <p:spTgt spid="314">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1"/>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322" name="Google Shape;322;p31"/>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Distributed Object Model</a:t>
            </a:r>
            <a:endParaRPr/>
          </a:p>
        </p:txBody>
      </p:sp>
      <p:sp>
        <p:nvSpPr>
          <p:cNvPr id="323" name="Google Shape;323;p31"/>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sng">
                <a:solidFill>
                  <a:schemeClr val="hlink"/>
                </a:solidFill>
                <a:latin typeface="Arial"/>
                <a:ea typeface="Arial"/>
                <a:cs typeface="Arial"/>
                <a:sym typeface="Arial"/>
              </a:rPr>
              <a:t>Remote object reference: </a:t>
            </a:r>
            <a:r>
              <a:rPr b="0" i="0" lang="en-US" sz="2800" u="none">
                <a:solidFill>
                  <a:schemeClr val="hlink"/>
                </a:solidFill>
                <a:latin typeface="Arial"/>
                <a:ea typeface="Arial"/>
                <a:cs typeface="Arial"/>
                <a:sym typeface="Arial"/>
              </a:rPr>
              <a:t>A remote obj reference is an identifier that can be used throughtout dis sys to refer a unique remote obj</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Remote obj are analogous to local ones</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An object must have the remote object reference of an object in order to do remote invocation of an object</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Remote object references may be passed as input arguments or returned as output arguments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2"/>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accent1"/>
              </a:solidFill>
              <a:latin typeface="Arial"/>
              <a:ea typeface="Arial"/>
              <a:cs typeface="Arial"/>
              <a:sym typeface="Arial"/>
            </a:endParaRPr>
          </a:p>
        </p:txBody>
      </p:sp>
      <p:sp>
        <p:nvSpPr>
          <p:cNvPr id="329" name="Google Shape;329;p32"/>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Arial"/>
              <a:buChar char="●"/>
            </a:pPr>
            <a:r>
              <a:rPr b="0" i="0" lang="en-US" sz="2400" u="sng">
                <a:solidFill>
                  <a:schemeClr val="hlink"/>
                </a:solidFill>
                <a:latin typeface="Times New Roman"/>
                <a:ea typeface="Times New Roman"/>
                <a:cs typeface="Times New Roman"/>
                <a:sym typeface="Times New Roman"/>
              </a:rPr>
              <a:t>Remote interface:the </a:t>
            </a:r>
            <a:r>
              <a:rPr b="0" i="0" lang="en-US" sz="2400" u="none">
                <a:solidFill>
                  <a:schemeClr val="hlink"/>
                </a:solidFill>
                <a:latin typeface="Times New Roman"/>
                <a:ea typeface="Times New Roman"/>
                <a:cs typeface="Times New Roman"/>
                <a:sym typeface="Times New Roman"/>
              </a:rPr>
              <a:t>class of remote interface  implements the methods of its remote interface,objs in other process invoke only the methods that belong to its remote interface</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Local obj can invoke the methods in remote interface as well as other methods implemented by remote obj</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The CORBA sys provides an IDL which is used for defining remote interfaces</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The classes of remote objs and the client programs may be implemented in any language like c++/java/python for IDL compiler is available</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The CORBA client need not use such language as the remote obj in order to invoke its methods remotely</a:t>
            </a:r>
            <a:endParaRPr/>
          </a:p>
          <a:p>
            <a:pPr indent="-133350" lvl="1" marL="742950" marR="0" rtl="0" algn="l">
              <a:lnSpc>
                <a:spcPct val="100000"/>
              </a:lnSpc>
              <a:spcBef>
                <a:spcPts val="480"/>
              </a:spcBef>
              <a:spcAft>
                <a:spcPts val="0"/>
              </a:spcAft>
              <a:buClr>
                <a:schemeClr val="accent2"/>
              </a:buClr>
              <a:buSzPts val="2400"/>
              <a:buFont typeface="Noto Sans Symbols"/>
              <a:buNone/>
            </a:pPr>
            <a:r>
              <a:t/>
            </a:r>
            <a:endParaRPr b="0" i="0" sz="2400" u="none" cap="none" strike="noStrike">
              <a:solidFill>
                <a:schemeClr val="hlink"/>
              </a:solidFill>
              <a:latin typeface="Arial"/>
              <a:ea typeface="Arial"/>
              <a:cs typeface="Arial"/>
              <a:sym typeface="Arial"/>
            </a:endParaRPr>
          </a:p>
          <a:p>
            <a:pPr indent="-190500" lvl="0" marL="342900" marR="0" rtl="0" algn="l">
              <a:spcBef>
                <a:spcPts val="480"/>
              </a:spcBef>
              <a:spcAft>
                <a:spcPts val="0"/>
              </a:spcAft>
              <a:buClr>
                <a:schemeClr val="accent2"/>
              </a:buClr>
              <a:buSzPts val="2400"/>
              <a:buFont typeface="Arial"/>
              <a:buNone/>
            </a:pPr>
            <a:r>
              <a:t/>
            </a:r>
            <a:endParaRPr b="0" i="0" sz="2400" u="none" cap="none" strike="noStrike">
              <a:solidFill>
                <a:schemeClr val="hlink"/>
              </a:solidFill>
              <a:latin typeface="Arial"/>
              <a:ea typeface="Arial"/>
              <a:cs typeface="Arial"/>
              <a:sym typeface="Arial"/>
            </a:endParaRPr>
          </a:p>
        </p:txBody>
      </p:sp>
      <p:sp>
        <p:nvSpPr>
          <p:cNvPr id="330" name="Google Shape;330;p32"/>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cap="none" strike="noStrike">
                <a:solidFill>
                  <a:schemeClr val="dk1"/>
                </a:solidFill>
                <a:latin typeface="Times"/>
                <a:ea typeface="Times"/>
                <a:cs typeface="Times"/>
                <a:sym typeface="Times"/>
              </a:rPr>
              <a:t>Instructor’s Guide for  Coulouris, Dollimore and Kindberg   Distributed Systems: Concepts and Design   Edn. 3   </a:t>
            </a:r>
            <a:br>
              <a:rPr b="0" i="0" lang="en-US" sz="800" u="none" cap="none" strike="noStrike">
                <a:solidFill>
                  <a:schemeClr val="dk1"/>
                </a:solidFill>
                <a:latin typeface="Times"/>
                <a:ea typeface="Times"/>
                <a:cs typeface="Times"/>
                <a:sym typeface="Times"/>
              </a:rPr>
            </a:br>
            <a:r>
              <a:rPr b="0" i="0" lang="en-US" sz="800" u="none" cap="none" strike="noStrike">
                <a:solidFill>
                  <a:schemeClr val="dk1"/>
                </a:solidFill>
                <a:latin typeface="Times"/>
                <a:ea typeface="Times"/>
                <a:cs typeface="Times"/>
                <a:sym typeface="Times"/>
              </a:rPr>
              <a:t>©  Addison-Wesley Publishers 2000 </a:t>
            </a:r>
            <a:endParaRPr/>
          </a:p>
        </p:txBody>
      </p:sp>
      <p:sp>
        <p:nvSpPr>
          <p:cNvPr id="103" name="Google Shape;103;p15"/>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Distributed Objects and Remote Invocation</a:t>
            </a:r>
            <a:endParaRPr/>
          </a:p>
        </p:txBody>
      </p:sp>
      <p:sp>
        <p:nvSpPr>
          <p:cNvPr id="104" name="Google Shape;104;p15"/>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Arial"/>
              <a:buChar char="●"/>
            </a:pPr>
            <a:r>
              <a:rPr b="0" i="0" lang="en-US" sz="2800" u="none" cap="none" strike="noStrike">
                <a:solidFill>
                  <a:schemeClr val="hlink"/>
                </a:solidFill>
                <a:latin typeface="Arial"/>
                <a:ea typeface="Arial"/>
                <a:cs typeface="Arial"/>
                <a:sym typeface="Arial"/>
              </a:rPr>
              <a:t>Topics covered in this chapter:</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Communication between distributed objects</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Remote procedure call</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Events and notification</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Java RMI</a:t>
            </a:r>
            <a:endParaRPr/>
          </a:p>
          <a:p>
            <a:pPr indent="-342900" lvl="0" marL="342900" marR="0" rtl="0" algn="l">
              <a:lnSpc>
                <a:spcPct val="90000"/>
              </a:lnSpc>
              <a:spcBef>
                <a:spcPts val="560"/>
              </a:spcBef>
              <a:spcAft>
                <a:spcPts val="0"/>
              </a:spcAft>
              <a:buClr>
                <a:schemeClr val="accent2"/>
              </a:buClr>
              <a:buSzPts val="2400"/>
              <a:buFont typeface="Arial"/>
              <a:buChar char="●"/>
            </a:pPr>
            <a:r>
              <a:rPr b="0" i="0" lang="en-US" sz="2400" u="none" cap="none" strike="noStrike">
                <a:solidFill>
                  <a:schemeClr val="hlink"/>
                </a:solidFill>
                <a:latin typeface="Arial"/>
                <a:ea typeface="Arial"/>
                <a:cs typeface="Arial"/>
                <a:sym typeface="Arial"/>
              </a:rPr>
              <a:t> </a:t>
            </a:r>
            <a:r>
              <a:rPr b="0" i="0" lang="en-US" sz="2800" u="none" cap="none" strike="noStrike">
                <a:solidFill>
                  <a:schemeClr val="hlink"/>
                </a:solidFill>
                <a:latin typeface="Arial"/>
                <a:ea typeface="Arial"/>
                <a:cs typeface="Arial"/>
                <a:sym typeface="Arial"/>
              </a:rPr>
              <a:t>What are issues in distributing objects?</a:t>
            </a:r>
            <a:endParaRPr b="0" i="0" sz="2400" u="none" cap="none" strike="noStrike">
              <a:solidFill>
                <a:schemeClr val="hlink"/>
              </a:solidFill>
              <a:latin typeface="Arial"/>
              <a:ea typeface="Arial"/>
              <a:cs typeface="Arial"/>
              <a:sym typeface="Arial"/>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How can we identify objects?</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What is involved in invoking a method implemented by the class?</a:t>
            </a:r>
            <a:endParaRPr/>
          </a:p>
          <a:p>
            <a:pPr indent="-228600" lvl="2" marL="1143000" marR="0" rtl="0" algn="l">
              <a:lnSpc>
                <a:spcPct val="9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Arial"/>
                <a:ea typeface="Arial"/>
                <a:cs typeface="Arial"/>
                <a:sym typeface="Arial"/>
              </a:rPr>
              <a:t>What methods are available?</a:t>
            </a:r>
            <a:endParaRPr/>
          </a:p>
          <a:p>
            <a:pPr indent="-228600" lvl="2" marL="1143000" marR="0" rtl="0" algn="l">
              <a:lnSpc>
                <a:spcPct val="9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Arial"/>
                <a:ea typeface="Arial"/>
                <a:cs typeface="Arial"/>
                <a:sym typeface="Arial"/>
              </a:rPr>
              <a:t>How can we pass parameters and get results?</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Can we track events in a distributed system?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3"/>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336" name="Google Shape;336;p33"/>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Figure 5.4</a:t>
            </a:r>
            <a:br>
              <a:rPr b="0" i="0" lang="en-US" sz="2000" u="none" cap="none" strike="noStrike">
                <a:solidFill>
                  <a:schemeClr val="accent1"/>
                </a:solidFill>
                <a:latin typeface="Arial"/>
                <a:ea typeface="Arial"/>
                <a:cs typeface="Arial"/>
                <a:sym typeface="Arial"/>
              </a:rPr>
            </a:br>
            <a:r>
              <a:rPr b="0" i="0" lang="en-US" sz="2000" u="none" cap="none" strike="noStrike">
                <a:solidFill>
                  <a:schemeClr val="accent1"/>
                </a:solidFill>
                <a:latin typeface="Arial"/>
                <a:ea typeface="Arial"/>
                <a:cs typeface="Arial"/>
                <a:sym typeface="Arial"/>
              </a:rPr>
              <a:t>A remote object and its remote interface</a:t>
            </a:r>
            <a:endParaRPr/>
          </a:p>
        </p:txBody>
      </p:sp>
      <p:grpSp>
        <p:nvGrpSpPr>
          <p:cNvPr id="337" name="Google Shape;337;p33"/>
          <p:cNvGrpSpPr/>
          <p:nvPr/>
        </p:nvGrpSpPr>
        <p:grpSpPr>
          <a:xfrm>
            <a:off x="609600" y="1920875"/>
            <a:ext cx="8478838" cy="2700337"/>
            <a:chOff x="627062" y="1603375"/>
            <a:chExt cx="8478838" cy="2700337"/>
          </a:xfrm>
        </p:grpSpPr>
        <p:sp>
          <p:nvSpPr>
            <p:cNvPr id="338" name="Google Shape;338;p33"/>
            <p:cNvSpPr/>
            <p:nvPr/>
          </p:nvSpPr>
          <p:spPr>
            <a:xfrm>
              <a:off x="8180387" y="2378075"/>
              <a:ext cx="450850" cy="676275"/>
            </a:xfrm>
            <a:prstGeom prst="roundRect">
              <a:avLst>
                <a:gd fmla="val 5058"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39" name="Google Shape;339;p33"/>
            <p:cNvSpPr/>
            <p:nvPr/>
          </p:nvSpPr>
          <p:spPr>
            <a:xfrm>
              <a:off x="8180387" y="2378075"/>
              <a:ext cx="476250" cy="700087"/>
            </a:xfrm>
            <a:prstGeom prst="roundRect">
              <a:avLst>
                <a:gd fmla="val 4788" name="adj"/>
              </a:avLst>
            </a:prstGeom>
            <a:noFill/>
            <a:ln cap="flat" cmpd="sng" w="365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40" name="Google Shape;340;p33"/>
            <p:cNvSpPr txBox="1"/>
            <p:nvPr/>
          </p:nvSpPr>
          <p:spPr>
            <a:xfrm>
              <a:off x="8180387" y="2378075"/>
              <a:ext cx="450850" cy="3254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41" name="Google Shape;341;p33"/>
            <p:cNvSpPr txBox="1"/>
            <p:nvPr/>
          </p:nvSpPr>
          <p:spPr>
            <a:xfrm>
              <a:off x="8180387" y="2378075"/>
              <a:ext cx="476250" cy="350837"/>
            </a:xfrm>
            <a:prstGeom prst="rect">
              <a:avLst/>
            </a:prstGeom>
            <a:noFill/>
            <a:ln cap="flat" cmpd="sng" w="365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42" name="Google Shape;342;p33"/>
            <p:cNvSpPr/>
            <p:nvPr/>
          </p:nvSpPr>
          <p:spPr>
            <a:xfrm>
              <a:off x="8180387" y="2378075"/>
              <a:ext cx="476250" cy="700087"/>
            </a:xfrm>
            <a:prstGeom prst="roundRect">
              <a:avLst>
                <a:gd fmla="val 4788" name="adj"/>
              </a:avLst>
            </a:prstGeom>
            <a:noFill/>
            <a:ln cap="flat" cmpd="sng" w="365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343" name="Google Shape;343;p33"/>
            <p:cNvCxnSpPr/>
            <p:nvPr/>
          </p:nvCxnSpPr>
          <p:spPr>
            <a:xfrm>
              <a:off x="8180387" y="2703512"/>
              <a:ext cx="450850" cy="1587"/>
            </a:xfrm>
            <a:prstGeom prst="straightConnector1">
              <a:avLst/>
            </a:prstGeom>
            <a:noFill/>
            <a:ln cap="flat" cmpd="sng" w="36500">
              <a:solidFill>
                <a:srgbClr val="000000"/>
              </a:solidFill>
              <a:prstDash val="solid"/>
              <a:miter lim="800000"/>
              <a:headEnd len="med" w="med" type="none"/>
              <a:tailEnd len="med" w="med" type="none"/>
            </a:ln>
          </p:spPr>
        </p:cxnSp>
        <p:sp>
          <p:nvSpPr>
            <p:cNvPr id="344" name="Google Shape;344;p33"/>
            <p:cNvSpPr/>
            <p:nvPr/>
          </p:nvSpPr>
          <p:spPr>
            <a:xfrm>
              <a:off x="1127125" y="2552700"/>
              <a:ext cx="425450" cy="676275"/>
            </a:xfrm>
            <a:prstGeom prst="roundRect">
              <a:avLst>
                <a:gd fmla="val 5360"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45" name="Google Shape;345;p33"/>
            <p:cNvSpPr/>
            <p:nvPr/>
          </p:nvSpPr>
          <p:spPr>
            <a:xfrm>
              <a:off x="1127125" y="2552700"/>
              <a:ext cx="450850" cy="701675"/>
            </a:xfrm>
            <a:prstGeom prst="roundRect">
              <a:avLst>
                <a:gd fmla="val 5058" name="adj"/>
              </a:avLst>
            </a:prstGeom>
            <a:noFill/>
            <a:ln cap="flat" cmpd="sng" w="365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46" name="Google Shape;346;p33"/>
            <p:cNvSpPr txBox="1"/>
            <p:nvPr/>
          </p:nvSpPr>
          <p:spPr>
            <a:xfrm>
              <a:off x="1127125" y="2552700"/>
              <a:ext cx="425450" cy="3254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47" name="Google Shape;347;p33"/>
            <p:cNvSpPr txBox="1"/>
            <p:nvPr/>
          </p:nvSpPr>
          <p:spPr>
            <a:xfrm>
              <a:off x="1127125" y="2552700"/>
              <a:ext cx="450850" cy="350837"/>
            </a:xfrm>
            <a:prstGeom prst="rect">
              <a:avLst/>
            </a:prstGeom>
            <a:noFill/>
            <a:ln cap="flat" cmpd="sng" w="365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48" name="Google Shape;348;p33"/>
            <p:cNvSpPr/>
            <p:nvPr/>
          </p:nvSpPr>
          <p:spPr>
            <a:xfrm>
              <a:off x="1127125" y="2552700"/>
              <a:ext cx="450850" cy="701675"/>
            </a:xfrm>
            <a:prstGeom prst="roundRect">
              <a:avLst>
                <a:gd fmla="val 5058" name="adj"/>
              </a:avLst>
            </a:prstGeom>
            <a:noFill/>
            <a:ln cap="flat" cmpd="sng" w="365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349" name="Google Shape;349;p33"/>
            <p:cNvCxnSpPr/>
            <p:nvPr/>
          </p:nvCxnSpPr>
          <p:spPr>
            <a:xfrm>
              <a:off x="6657975" y="3103562"/>
              <a:ext cx="425450" cy="1587"/>
            </a:xfrm>
            <a:prstGeom prst="straightConnector1">
              <a:avLst/>
            </a:prstGeom>
            <a:noFill/>
            <a:ln cap="flat" cmpd="sng" w="36500">
              <a:solidFill>
                <a:srgbClr val="000000"/>
              </a:solidFill>
              <a:prstDash val="solid"/>
              <a:miter lim="800000"/>
              <a:headEnd len="med" w="med" type="none"/>
              <a:tailEnd len="med" w="med" type="none"/>
            </a:ln>
          </p:spPr>
        </p:cxnSp>
        <p:cxnSp>
          <p:nvCxnSpPr>
            <p:cNvPr id="350" name="Google Shape;350;p33"/>
            <p:cNvCxnSpPr/>
            <p:nvPr/>
          </p:nvCxnSpPr>
          <p:spPr>
            <a:xfrm>
              <a:off x="6657975" y="3303587"/>
              <a:ext cx="425450" cy="1587"/>
            </a:xfrm>
            <a:prstGeom prst="straightConnector1">
              <a:avLst/>
            </a:prstGeom>
            <a:noFill/>
            <a:ln cap="flat" cmpd="sng" w="36500">
              <a:solidFill>
                <a:srgbClr val="000000"/>
              </a:solidFill>
              <a:prstDash val="solid"/>
              <a:miter lim="800000"/>
              <a:headEnd len="med" w="med" type="none"/>
              <a:tailEnd len="med" w="med" type="none"/>
            </a:ln>
          </p:spPr>
        </p:cxnSp>
        <p:cxnSp>
          <p:nvCxnSpPr>
            <p:cNvPr id="351" name="Google Shape;351;p33"/>
            <p:cNvCxnSpPr/>
            <p:nvPr/>
          </p:nvCxnSpPr>
          <p:spPr>
            <a:xfrm>
              <a:off x="6681787" y="3503612"/>
              <a:ext cx="401637" cy="1587"/>
            </a:xfrm>
            <a:prstGeom prst="straightConnector1">
              <a:avLst/>
            </a:prstGeom>
            <a:noFill/>
            <a:ln cap="flat" cmpd="sng" w="36500">
              <a:solidFill>
                <a:srgbClr val="000000"/>
              </a:solidFill>
              <a:prstDash val="solid"/>
              <a:miter lim="800000"/>
              <a:headEnd len="med" w="med" type="none"/>
              <a:tailEnd len="med" w="med" type="none"/>
            </a:ln>
          </p:spPr>
        </p:cxnSp>
        <p:sp>
          <p:nvSpPr>
            <p:cNvPr id="352" name="Google Shape;352;p33"/>
            <p:cNvSpPr/>
            <p:nvPr/>
          </p:nvSpPr>
          <p:spPr>
            <a:xfrm>
              <a:off x="5254625" y="2052637"/>
              <a:ext cx="1408112" cy="1776412"/>
            </a:xfrm>
            <a:prstGeom prst="roundRect">
              <a:avLst>
                <a:gd fmla="val 1659"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53" name="Google Shape;353;p33"/>
            <p:cNvSpPr/>
            <p:nvPr/>
          </p:nvSpPr>
          <p:spPr>
            <a:xfrm>
              <a:off x="5254625" y="2052637"/>
              <a:ext cx="1400175" cy="1801812"/>
            </a:xfrm>
            <a:prstGeom prst="roundRect">
              <a:avLst>
                <a:gd fmla="val 1629" name="adj"/>
              </a:avLst>
            </a:prstGeom>
            <a:noFill/>
            <a:ln cap="flat" cmpd="sng" w="365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354" name="Google Shape;354;p33"/>
            <p:cNvCxnSpPr/>
            <p:nvPr/>
          </p:nvCxnSpPr>
          <p:spPr>
            <a:xfrm>
              <a:off x="5254625" y="2954337"/>
              <a:ext cx="1374775" cy="1587"/>
            </a:xfrm>
            <a:prstGeom prst="straightConnector1">
              <a:avLst/>
            </a:prstGeom>
            <a:noFill/>
            <a:ln cap="flat" cmpd="sng" w="36500">
              <a:solidFill>
                <a:srgbClr val="FFDC99"/>
              </a:solidFill>
              <a:prstDash val="solid"/>
              <a:miter lim="800000"/>
              <a:headEnd len="med" w="med" type="none"/>
              <a:tailEnd len="med" w="med" type="none"/>
            </a:ln>
          </p:spPr>
        </p:cxnSp>
        <p:sp>
          <p:nvSpPr>
            <p:cNvPr id="355" name="Google Shape;355;p33"/>
            <p:cNvSpPr txBox="1"/>
            <p:nvPr/>
          </p:nvSpPr>
          <p:spPr>
            <a:xfrm>
              <a:off x="5229225" y="2028825"/>
              <a:ext cx="1400175" cy="9001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56" name="Google Shape;356;p33"/>
            <p:cNvSpPr txBox="1"/>
            <p:nvPr/>
          </p:nvSpPr>
          <p:spPr>
            <a:xfrm>
              <a:off x="5229225" y="2028825"/>
              <a:ext cx="1425575" cy="925512"/>
            </a:xfrm>
            <a:prstGeom prst="rect">
              <a:avLst/>
            </a:prstGeom>
            <a:noFill/>
            <a:ln cap="flat" cmpd="sng" w="365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57" name="Google Shape;357;p33"/>
            <p:cNvSpPr/>
            <p:nvPr/>
          </p:nvSpPr>
          <p:spPr>
            <a:xfrm>
              <a:off x="5254625" y="2052637"/>
              <a:ext cx="1433512" cy="1801812"/>
            </a:xfrm>
            <a:prstGeom prst="roundRect">
              <a:avLst>
                <a:gd fmla="val 1629" name="adj"/>
              </a:avLst>
            </a:prstGeom>
            <a:noFill/>
            <a:ln cap="flat" cmpd="sng" w="365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358" name="Google Shape;358;p33"/>
            <p:cNvCxnSpPr/>
            <p:nvPr/>
          </p:nvCxnSpPr>
          <p:spPr>
            <a:xfrm flipH="1" rot="10800000">
              <a:off x="5254625" y="2938462"/>
              <a:ext cx="1409700" cy="15875"/>
            </a:xfrm>
            <a:prstGeom prst="straightConnector1">
              <a:avLst/>
            </a:prstGeom>
            <a:noFill/>
            <a:ln cap="flat" cmpd="sng" w="36500">
              <a:solidFill>
                <a:srgbClr val="000000"/>
              </a:solidFill>
              <a:prstDash val="solid"/>
              <a:miter lim="800000"/>
              <a:headEnd len="med" w="med" type="none"/>
              <a:tailEnd len="med" w="med" type="none"/>
            </a:ln>
          </p:spPr>
        </p:cxnSp>
        <p:sp>
          <p:nvSpPr>
            <p:cNvPr id="359" name="Google Shape;359;p33"/>
            <p:cNvSpPr txBox="1"/>
            <p:nvPr/>
          </p:nvSpPr>
          <p:spPr>
            <a:xfrm>
              <a:off x="2674937" y="2865437"/>
              <a:ext cx="779462"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interface</a:t>
              </a:r>
              <a:endParaRPr/>
            </a:p>
          </p:txBody>
        </p:sp>
        <p:sp>
          <p:nvSpPr>
            <p:cNvPr id="360" name="Google Shape;360;p33"/>
            <p:cNvSpPr txBox="1"/>
            <p:nvPr/>
          </p:nvSpPr>
          <p:spPr>
            <a:xfrm>
              <a:off x="2767012" y="2590800"/>
              <a:ext cx="633412"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remote</a:t>
              </a:r>
              <a:endParaRPr/>
            </a:p>
          </p:txBody>
        </p:sp>
        <p:sp>
          <p:nvSpPr>
            <p:cNvPr id="361" name="Google Shape;361;p33"/>
            <p:cNvSpPr/>
            <p:nvPr/>
          </p:nvSpPr>
          <p:spPr>
            <a:xfrm>
              <a:off x="4254500" y="1603375"/>
              <a:ext cx="4851400" cy="2700337"/>
            </a:xfrm>
            <a:prstGeom prst="ellipse">
              <a:avLst/>
            </a:prstGeom>
            <a:noFill/>
            <a:ln cap="flat" cmpd="sng" w="365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362" name="Google Shape;362;p33"/>
            <p:cNvCxnSpPr/>
            <p:nvPr/>
          </p:nvCxnSpPr>
          <p:spPr>
            <a:xfrm>
              <a:off x="4178300" y="3078162"/>
              <a:ext cx="1076325" cy="1587"/>
            </a:xfrm>
            <a:prstGeom prst="straightConnector1">
              <a:avLst/>
            </a:prstGeom>
            <a:noFill/>
            <a:ln cap="flat" cmpd="sng" w="36500">
              <a:solidFill>
                <a:srgbClr val="000000"/>
              </a:solidFill>
              <a:prstDash val="solid"/>
              <a:miter lim="800000"/>
              <a:headEnd len="med" w="med" type="none"/>
              <a:tailEnd len="med" w="med" type="none"/>
            </a:ln>
          </p:spPr>
        </p:cxnSp>
        <p:cxnSp>
          <p:nvCxnSpPr>
            <p:cNvPr id="363" name="Google Shape;363;p33"/>
            <p:cNvCxnSpPr/>
            <p:nvPr/>
          </p:nvCxnSpPr>
          <p:spPr>
            <a:xfrm>
              <a:off x="4178300" y="3354387"/>
              <a:ext cx="1076325" cy="1587"/>
            </a:xfrm>
            <a:prstGeom prst="straightConnector1">
              <a:avLst/>
            </a:prstGeom>
            <a:noFill/>
            <a:ln cap="flat" cmpd="sng" w="36500">
              <a:solidFill>
                <a:srgbClr val="000000"/>
              </a:solidFill>
              <a:prstDash val="solid"/>
              <a:miter lim="800000"/>
              <a:headEnd len="med" w="med" type="none"/>
              <a:tailEnd len="med" w="med" type="none"/>
            </a:ln>
          </p:spPr>
        </p:cxnSp>
        <p:sp>
          <p:nvSpPr>
            <p:cNvPr id="364" name="Google Shape;364;p33"/>
            <p:cNvSpPr txBox="1"/>
            <p:nvPr/>
          </p:nvSpPr>
          <p:spPr>
            <a:xfrm>
              <a:off x="3829050" y="3040062"/>
              <a:ext cx="282575"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m1</a:t>
              </a:r>
              <a:endParaRPr/>
            </a:p>
          </p:txBody>
        </p:sp>
        <p:sp>
          <p:nvSpPr>
            <p:cNvPr id="365" name="Google Shape;365;p33"/>
            <p:cNvSpPr txBox="1"/>
            <p:nvPr/>
          </p:nvSpPr>
          <p:spPr>
            <a:xfrm>
              <a:off x="3829050" y="3290887"/>
              <a:ext cx="282575"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m2</a:t>
              </a:r>
              <a:endParaRPr/>
            </a:p>
          </p:txBody>
        </p:sp>
        <p:sp>
          <p:nvSpPr>
            <p:cNvPr id="366" name="Google Shape;366;p33"/>
            <p:cNvSpPr txBox="1"/>
            <p:nvPr/>
          </p:nvSpPr>
          <p:spPr>
            <a:xfrm>
              <a:off x="3829050" y="3541712"/>
              <a:ext cx="282575"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m3</a:t>
              </a:r>
              <a:endParaRPr/>
            </a:p>
          </p:txBody>
        </p:sp>
        <p:sp>
          <p:nvSpPr>
            <p:cNvPr id="367" name="Google Shape;367;p33"/>
            <p:cNvSpPr txBox="1"/>
            <p:nvPr/>
          </p:nvSpPr>
          <p:spPr>
            <a:xfrm>
              <a:off x="7154862" y="2990850"/>
              <a:ext cx="282575"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m4</a:t>
              </a:r>
              <a:endParaRPr/>
            </a:p>
          </p:txBody>
        </p:sp>
        <p:sp>
          <p:nvSpPr>
            <p:cNvPr id="368" name="Google Shape;368;p33"/>
            <p:cNvSpPr txBox="1"/>
            <p:nvPr/>
          </p:nvSpPr>
          <p:spPr>
            <a:xfrm>
              <a:off x="7154862" y="3190875"/>
              <a:ext cx="282575"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m5</a:t>
              </a:r>
              <a:endParaRPr/>
            </a:p>
          </p:txBody>
        </p:sp>
        <p:sp>
          <p:nvSpPr>
            <p:cNvPr id="369" name="Google Shape;369;p33"/>
            <p:cNvSpPr txBox="1"/>
            <p:nvPr/>
          </p:nvSpPr>
          <p:spPr>
            <a:xfrm>
              <a:off x="7154862" y="3416300"/>
              <a:ext cx="282575"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m6</a:t>
              </a:r>
              <a:endParaRPr/>
            </a:p>
          </p:txBody>
        </p:sp>
        <p:sp>
          <p:nvSpPr>
            <p:cNvPr id="370" name="Google Shape;370;p33"/>
            <p:cNvSpPr txBox="1"/>
            <p:nvPr/>
          </p:nvSpPr>
          <p:spPr>
            <a:xfrm>
              <a:off x="5654675" y="2465387"/>
              <a:ext cx="428625"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Data</a:t>
              </a:r>
              <a:endParaRPr/>
            </a:p>
          </p:txBody>
        </p:sp>
        <p:sp>
          <p:nvSpPr>
            <p:cNvPr id="371" name="Google Shape;371;p33"/>
            <p:cNvSpPr txBox="1"/>
            <p:nvPr/>
          </p:nvSpPr>
          <p:spPr>
            <a:xfrm>
              <a:off x="5284787" y="3090862"/>
              <a:ext cx="1376362"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implementation</a:t>
              </a:r>
              <a:endParaRPr/>
            </a:p>
          </p:txBody>
        </p:sp>
        <p:cxnSp>
          <p:nvCxnSpPr>
            <p:cNvPr id="372" name="Google Shape;372;p33"/>
            <p:cNvCxnSpPr/>
            <p:nvPr/>
          </p:nvCxnSpPr>
          <p:spPr>
            <a:xfrm>
              <a:off x="1127125" y="2878137"/>
              <a:ext cx="425450" cy="1587"/>
            </a:xfrm>
            <a:prstGeom prst="straightConnector1">
              <a:avLst/>
            </a:prstGeom>
            <a:noFill/>
            <a:ln cap="flat" cmpd="sng" w="36500">
              <a:solidFill>
                <a:srgbClr val="000000"/>
              </a:solidFill>
              <a:prstDash val="solid"/>
              <a:miter lim="800000"/>
              <a:headEnd len="med" w="med" type="none"/>
              <a:tailEnd len="med" w="med" type="none"/>
            </a:ln>
          </p:spPr>
        </p:cxnSp>
        <p:sp>
          <p:nvSpPr>
            <p:cNvPr id="373" name="Google Shape;373;p33"/>
            <p:cNvSpPr/>
            <p:nvPr/>
          </p:nvSpPr>
          <p:spPr>
            <a:xfrm>
              <a:off x="627062" y="2303462"/>
              <a:ext cx="1476375" cy="1125537"/>
            </a:xfrm>
            <a:prstGeom prst="ellipse">
              <a:avLst/>
            </a:prstGeom>
            <a:noFill/>
            <a:ln cap="flat" cmpd="sng" w="365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74" name="Google Shape;374;p33"/>
            <p:cNvSpPr/>
            <p:nvPr/>
          </p:nvSpPr>
          <p:spPr>
            <a:xfrm>
              <a:off x="3128962" y="3303587"/>
              <a:ext cx="149225" cy="100012"/>
            </a:xfrm>
            <a:custGeom>
              <a:rect b="b" l="l" r="r" t="t"/>
              <a:pathLst>
                <a:path extrusionOk="0" h="63" w="94">
                  <a:moveTo>
                    <a:pt x="0" y="32"/>
                  </a:moveTo>
                  <a:lnTo>
                    <a:pt x="15" y="0"/>
                  </a:lnTo>
                  <a:lnTo>
                    <a:pt x="94" y="32"/>
                  </a:lnTo>
                  <a:lnTo>
                    <a:pt x="15" y="63"/>
                  </a:lnTo>
                  <a:lnTo>
                    <a:pt x="0" y="32"/>
                  </a:lnTo>
                  <a:close/>
                </a:path>
              </a:pathLst>
            </a:custGeom>
            <a:solidFill>
              <a:srgbClr val="000000"/>
            </a:solidFill>
            <a:ln cap="flat" cmpd="sng" w="365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75" name="Google Shape;375;p33"/>
            <p:cNvSpPr/>
            <p:nvPr/>
          </p:nvSpPr>
          <p:spPr>
            <a:xfrm>
              <a:off x="1401762" y="2978150"/>
              <a:ext cx="1727200" cy="376237"/>
            </a:xfrm>
            <a:custGeom>
              <a:rect b="b" l="l" r="r" t="t"/>
              <a:pathLst>
                <a:path extrusionOk="0" h="237" w="1088">
                  <a:moveTo>
                    <a:pt x="1088" y="237"/>
                  </a:moveTo>
                  <a:lnTo>
                    <a:pt x="662" y="221"/>
                  </a:lnTo>
                  <a:lnTo>
                    <a:pt x="316" y="158"/>
                  </a:lnTo>
                  <a:lnTo>
                    <a:pt x="95" y="95"/>
                  </a:lnTo>
                  <a:lnTo>
                    <a:pt x="32" y="48"/>
                  </a:lnTo>
                  <a:lnTo>
                    <a:pt x="0" y="0"/>
                  </a:lnTo>
                </a:path>
              </a:pathLst>
            </a:custGeom>
            <a:noFill/>
            <a:ln cap="flat" cmpd="sng" w="365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76" name="Google Shape;376;p33"/>
            <p:cNvSpPr/>
            <p:nvPr/>
          </p:nvSpPr>
          <p:spPr>
            <a:xfrm>
              <a:off x="7431087" y="3228975"/>
              <a:ext cx="174625" cy="74612"/>
            </a:xfrm>
            <a:custGeom>
              <a:rect b="b" l="l" r="r" t="t"/>
              <a:pathLst>
                <a:path extrusionOk="0" h="47" w="110">
                  <a:moveTo>
                    <a:pt x="110" y="16"/>
                  </a:moveTo>
                  <a:lnTo>
                    <a:pt x="94" y="47"/>
                  </a:lnTo>
                  <a:lnTo>
                    <a:pt x="0" y="31"/>
                  </a:lnTo>
                  <a:lnTo>
                    <a:pt x="94" y="0"/>
                  </a:lnTo>
                  <a:lnTo>
                    <a:pt x="110" y="16"/>
                  </a:lnTo>
                  <a:close/>
                </a:path>
              </a:pathLst>
            </a:custGeom>
            <a:solidFill>
              <a:srgbClr val="000000"/>
            </a:solidFill>
            <a:ln cap="flat" cmpd="sng" w="365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77" name="Google Shape;377;p33"/>
            <p:cNvSpPr/>
            <p:nvPr/>
          </p:nvSpPr>
          <p:spPr>
            <a:xfrm>
              <a:off x="7580312" y="2828925"/>
              <a:ext cx="825500" cy="425450"/>
            </a:xfrm>
            <a:custGeom>
              <a:rect b="b" l="l" r="r" t="t"/>
              <a:pathLst>
                <a:path extrusionOk="0" h="268" w="520">
                  <a:moveTo>
                    <a:pt x="520" y="0"/>
                  </a:moveTo>
                  <a:lnTo>
                    <a:pt x="489" y="94"/>
                  </a:lnTo>
                  <a:lnTo>
                    <a:pt x="378" y="189"/>
                  </a:lnTo>
                  <a:lnTo>
                    <a:pt x="205" y="252"/>
                  </a:lnTo>
                  <a:lnTo>
                    <a:pt x="0" y="268"/>
                  </a:lnTo>
                </a:path>
              </a:pathLst>
            </a:custGeom>
            <a:noFill/>
            <a:ln cap="flat" cmpd="sng" w="365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78" name="Google Shape;378;p33"/>
            <p:cNvSpPr txBox="1"/>
            <p:nvPr/>
          </p:nvSpPr>
          <p:spPr>
            <a:xfrm>
              <a:off x="5468937" y="1797050"/>
              <a:ext cx="633412"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remote</a:t>
              </a:r>
              <a:endParaRPr/>
            </a:p>
          </p:txBody>
        </p:sp>
        <p:sp>
          <p:nvSpPr>
            <p:cNvPr id="379" name="Google Shape;379;p33"/>
            <p:cNvSpPr txBox="1"/>
            <p:nvPr/>
          </p:nvSpPr>
          <p:spPr>
            <a:xfrm>
              <a:off x="6108700" y="1797050"/>
              <a:ext cx="541337"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object</a:t>
              </a:r>
              <a:endParaRPr/>
            </a:p>
          </p:txBody>
        </p:sp>
        <p:cxnSp>
          <p:nvCxnSpPr>
            <p:cNvPr id="380" name="Google Shape;380;p33"/>
            <p:cNvCxnSpPr/>
            <p:nvPr/>
          </p:nvCxnSpPr>
          <p:spPr>
            <a:xfrm>
              <a:off x="4154487" y="3629025"/>
              <a:ext cx="1100137" cy="1587"/>
            </a:xfrm>
            <a:prstGeom prst="straightConnector1">
              <a:avLst/>
            </a:prstGeom>
            <a:noFill/>
            <a:ln cap="flat" cmpd="sng" w="36500">
              <a:solidFill>
                <a:srgbClr val="000000"/>
              </a:solidFill>
              <a:prstDash val="solid"/>
              <a:miter lim="800000"/>
              <a:headEnd len="med" w="med" type="none"/>
              <a:tailEnd len="med" w="med" type="none"/>
            </a:ln>
          </p:spPr>
        </p:cxnSp>
        <p:sp>
          <p:nvSpPr>
            <p:cNvPr id="381" name="Google Shape;381;p33"/>
            <p:cNvSpPr txBox="1"/>
            <p:nvPr/>
          </p:nvSpPr>
          <p:spPr>
            <a:xfrm>
              <a:off x="3449637" y="3040062"/>
              <a:ext cx="203200" cy="7318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a:solidFill>
                    <a:srgbClr val="000000"/>
                  </a:solidFill>
                  <a:latin typeface="Arial"/>
                  <a:ea typeface="Arial"/>
                  <a:cs typeface="Arial"/>
                  <a:sym typeface="Arial"/>
                </a:rPr>
                <a:t>{</a:t>
              </a:r>
              <a:endParaRPr/>
            </a:p>
          </p:txBody>
        </p:sp>
        <p:sp>
          <p:nvSpPr>
            <p:cNvPr id="382" name="Google Shape;382;p33"/>
            <p:cNvSpPr txBox="1"/>
            <p:nvPr/>
          </p:nvSpPr>
          <p:spPr>
            <a:xfrm>
              <a:off x="5419725" y="3465512"/>
              <a:ext cx="1006475" cy="2444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of methods</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4"/>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accent1"/>
              </a:solidFill>
              <a:latin typeface="Arial"/>
              <a:ea typeface="Arial"/>
              <a:cs typeface="Arial"/>
              <a:sym typeface="Arial"/>
            </a:endParaRPr>
          </a:p>
        </p:txBody>
      </p:sp>
      <p:sp>
        <p:nvSpPr>
          <p:cNvPr id="388" name="Google Shape;388;p34"/>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None/>
            </a:pPr>
            <a:r>
              <a:rPr b="0" i="0" lang="en-US" sz="2800" u="sng">
                <a:solidFill>
                  <a:schemeClr val="hlink"/>
                </a:solidFill>
                <a:latin typeface="Times New Roman"/>
                <a:ea typeface="Times New Roman"/>
                <a:cs typeface="Times New Roman"/>
                <a:sym typeface="Times New Roman"/>
              </a:rPr>
              <a:t>Actions in Dis Obj Model:</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US" sz="2800" u="none">
                <a:solidFill>
                  <a:schemeClr val="hlink"/>
                </a:solidFill>
                <a:latin typeface="Times New Roman"/>
                <a:ea typeface="Times New Roman"/>
                <a:cs typeface="Times New Roman"/>
                <a:sym typeface="Times New Roman"/>
              </a:rPr>
              <a:t>In distributed case ,the obs involved in achain of related invocations may be located in different processes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US" sz="2800" u="none">
                <a:solidFill>
                  <a:schemeClr val="hlink"/>
                </a:solidFill>
                <a:latin typeface="Times New Roman"/>
                <a:ea typeface="Times New Roman"/>
                <a:cs typeface="Times New Roman"/>
                <a:sym typeface="Times New Roman"/>
              </a:rPr>
              <a:t>When an invocation crosses the boundary of a process it uses RMI,the remote reference of the object must be available to the invoker</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US" sz="2800" u="none">
                <a:solidFill>
                  <a:schemeClr val="hlink"/>
                </a:solidFill>
                <a:latin typeface="Times New Roman"/>
                <a:ea typeface="Times New Roman"/>
                <a:cs typeface="Times New Roman"/>
                <a:sym typeface="Times New Roman"/>
              </a:rPr>
              <a:t>From Fig 5.3The obj A needs to hold a remote obj reference to obj B, remote obj references may be obtained as the result of remote method invocation</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0" i="0" lang="en-US" sz="2800" u="none">
                <a:solidFill>
                  <a:schemeClr val="hlink"/>
                </a:solidFill>
                <a:latin typeface="Times New Roman"/>
                <a:ea typeface="Times New Roman"/>
                <a:cs typeface="Times New Roman"/>
                <a:sym typeface="Times New Roman"/>
              </a:rPr>
              <a:t>The obj A might obtain the reference of obj F from obj B</a:t>
            </a:r>
            <a:endParaRPr/>
          </a:p>
        </p:txBody>
      </p:sp>
      <p:sp>
        <p:nvSpPr>
          <p:cNvPr id="389" name="Google Shape;389;p34"/>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5"/>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accent1"/>
              </a:solidFill>
              <a:latin typeface="Arial"/>
              <a:ea typeface="Arial"/>
              <a:cs typeface="Arial"/>
              <a:sym typeface="Arial"/>
            </a:endParaRPr>
          </a:p>
        </p:txBody>
      </p:sp>
      <p:sp>
        <p:nvSpPr>
          <p:cNvPr id="395" name="Google Shape;395;p35"/>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Arial"/>
              <a:buChar char="●"/>
            </a:pPr>
            <a:r>
              <a:rPr b="0" i="0" lang="en-US" sz="2400" u="sng">
                <a:solidFill>
                  <a:schemeClr val="hlink"/>
                </a:solidFill>
                <a:latin typeface="Times New Roman"/>
                <a:ea typeface="Times New Roman"/>
                <a:cs typeface="Times New Roman"/>
                <a:sym typeface="Times New Roman"/>
              </a:rPr>
              <a:t>Garbage collection in Dis Obj Model:</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For eg java supports garbage collection then any associated RMI system should allow garbage collection of remote objs</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Dis garbage collection is generally achieved by cooperation between  local garbage collector and an added module of dis garbage collection </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sng">
                <a:solidFill>
                  <a:schemeClr val="hlink"/>
                </a:solidFill>
                <a:latin typeface="Times New Roman"/>
                <a:ea typeface="Times New Roman"/>
                <a:cs typeface="Times New Roman"/>
                <a:sym typeface="Times New Roman"/>
              </a:rPr>
              <a:t>Exceptions:</a:t>
            </a:r>
            <a:r>
              <a:rPr b="0" i="0" lang="en-US" sz="2400" u="none">
                <a:solidFill>
                  <a:schemeClr val="hlink"/>
                </a:solidFill>
                <a:latin typeface="Times New Roman"/>
                <a:ea typeface="Times New Roman"/>
                <a:cs typeface="Times New Roman"/>
                <a:sym typeface="Times New Roman"/>
              </a:rPr>
              <a:t>Any remote invocation may fail for reasons related to the invoked obj being in different process</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For eg,obj may be crashed,too busy to reply ,result mesz may be lost</a:t>
            </a:r>
            <a:endParaRPr/>
          </a:p>
          <a:p>
            <a:pPr indent="-190500" lvl="0" marL="342900" marR="0" rtl="0" algn="l">
              <a:spcBef>
                <a:spcPts val="480"/>
              </a:spcBef>
              <a:spcAft>
                <a:spcPts val="0"/>
              </a:spcAft>
              <a:buClr>
                <a:schemeClr val="accent2"/>
              </a:buClr>
              <a:buSzPts val="2400"/>
              <a:buFont typeface="Arial"/>
              <a:buNone/>
            </a:pPr>
            <a:r>
              <a:t/>
            </a:r>
            <a:endParaRPr b="0" i="0" sz="2400" u="none">
              <a:solidFill>
                <a:schemeClr val="hlink"/>
              </a:solidFill>
              <a:latin typeface="Times New Roman"/>
              <a:ea typeface="Times New Roman"/>
              <a:cs typeface="Times New Roman"/>
              <a:sym typeface="Times New Roman"/>
            </a:endParaRPr>
          </a:p>
        </p:txBody>
      </p:sp>
      <p:sp>
        <p:nvSpPr>
          <p:cNvPr id="396" name="Google Shape;396;p35"/>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36"/>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accent1"/>
              </a:solidFill>
              <a:latin typeface="Arial"/>
              <a:ea typeface="Arial"/>
              <a:cs typeface="Arial"/>
              <a:sym typeface="Arial"/>
            </a:endParaRPr>
          </a:p>
        </p:txBody>
      </p:sp>
      <p:sp>
        <p:nvSpPr>
          <p:cNvPr id="402" name="Google Shape;402;p36"/>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When an action leads to the instantiation of a new object, that object will normally live within the process where the instantiation is requested.</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If a newly instantiated object has a remote interface, it will be a remote object with a remote object reference.</a:t>
            </a:r>
            <a:endParaRPr/>
          </a:p>
        </p:txBody>
      </p:sp>
      <p:sp>
        <p:nvSpPr>
          <p:cNvPr id="403" name="Google Shape;403;p36"/>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pic>
        <p:nvPicPr>
          <p:cNvPr descr="Capture.PNG" id="404" name="Google Shape;404;p36"/>
          <p:cNvPicPr preferRelativeResize="0"/>
          <p:nvPr/>
        </p:nvPicPr>
        <p:blipFill rotWithShape="1">
          <a:blip r:embed="rId3">
            <a:alphaModFix/>
          </a:blip>
          <a:srcRect b="0" l="0" r="0" t="0"/>
          <a:stretch/>
        </p:blipFill>
        <p:spPr>
          <a:xfrm>
            <a:off x="582612" y="3795712"/>
            <a:ext cx="8859837" cy="20208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7"/>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410" name="Google Shape;410;p37"/>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5.2.4 Design Issues for RMI</a:t>
            </a:r>
            <a:endParaRPr/>
          </a:p>
        </p:txBody>
      </p:sp>
      <p:sp>
        <p:nvSpPr>
          <p:cNvPr id="411" name="Google Shape;411;p37"/>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RMI is a natural extension of local Invocation: (These problems won’t occur in the local invocation.)</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We discuss two designs issues that arise making this extension</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Times New Roman"/>
                <a:ea typeface="Times New Roman"/>
                <a:cs typeface="Times New Roman"/>
                <a:sym typeface="Times New Roman"/>
              </a:rPr>
              <a:t>The choice of </a:t>
            </a:r>
            <a:r>
              <a:rPr b="1" i="0" lang="en-US" sz="2400" u="sng" cap="none" strike="noStrike">
                <a:solidFill>
                  <a:schemeClr val="hlink"/>
                </a:solidFill>
                <a:latin typeface="Times New Roman"/>
                <a:ea typeface="Times New Roman"/>
                <a:cs typeface="Times New Roman"/>
                <a:sym typeface="Times New Roman"/>
              </a:rPr>
              <a:t>invocation semantics-</a:t>
            </a:r>
            <a:r>
              <a:rPr b="1" i="0" lang="en-US" sz="2400" u="none" cap="none" strike="noStrike">
                <a:solidFill>
                  <a:schemeClr val="hlink"/>
                </a:solidFill>
                <a:latin typeface="Times New Roman"/>
                <a:ea typeface="Times New Roman"/>
                <a:cs typeface="Times New Roman"/>
                <a:sym typeface="Times New Roman"/>
              </a:rPr>
              <a:t>Number</a:t>
            </a:r>
            <a:r>
              <a:rPr b="1" i="0" lang="en-US" sz="2400" u="sng" cap="none" strike="noStrike">
                <a:solidFill>
                  <a:schemeClr val="hlink"/>
                </a:solidFill>
                <a:latin typeface="Times New Roman"/>
                <a:ea typeface="Times New Roman"/>
                <a:cs typeface="Times New Roman"/>
                <a:sym typeface="Times New Roman"/>
              </a:rPr>
              <a:t> </a:t>
            </a:r>
            <a:r>
              <a:rPr b="1" i="0" lang="en-US" sz="2400" u="none" cap="none" strike="noStrike">
                <a:solidFill>
                  <a:schemeClr val="hlink"/>
                </a:solidFill>
                <a:latin typeface="Times New Roman"/>
                <a:ea typeface="Times New Roman"/>
                <a:cs typeface="Times New Roman"/>
                <a:sym typeface="Times New Roman"/>
              </a:rPr>
              <a:t>of times of invocations</a:t>
            </a:r>
            <a:r>
              <a:rPr b="0" i="0" lang="en-US" sz="2400" u="none" cap="none" strike="noStrike">
                <a:solidFill>
                  <a:schemeClr val="hlink"/>
                </a:solidFill>
                <a:latin typeface="Times New Roman"/>
                <a:ea typeface="Times New Roman"/>
                <a:cs typeface="Times New Roman"/>
                <a:sym typeface="Times New Roman"/>
              </a:rPr>
              <a:t> are invoked in response to a single remote invocation</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Times New Roman"/>
                <a:ea typeface="Times New Roman"/>
                <a:cs typeface="Times New Roman"/>
                <a:sym typeface="Times New Roman"/>
              </a:rPr>
              <a:t>Level of location </a:t>
            </a:r>
            <a:r>
              <a:rPr b="1" i="0" lang="en-US" sz="2400" u="sng" cap="none" strike="noStrike">
                <a:solidFill>
                  <a:schemeClr val="hlink"/>
                </a:solidFill>
                <a:latin typeface="Times New Roman"/>
                <a:ea typeface="Times New Roman"/>
                <a:cs typeface="Times New Roman"/>
                <a:sym typeface="Times New Roman"/>
              </a:rPr>
              <a:t>transparency </a:t>
            </a:r>
            <a:r>
              <a:rPr b="1" i="0" lang="en-US" sz="2400" u="none" cap="none" strike="noStrike">
                <a:solidFill>
                  <a:schemeClr val="hlink"/>
                </a:solidFill>
                <a:latin typeface="Times New Roman"/>
                <a:ea typeface="Times New Roman"/>
                <a:cs typeface="Times New Roman"/>
                <a:sym typeface="Times New Roman"/>
              </a:rPr>
              <a:t>desirable for RMI</a:t>
            </a:r>
            <a:endParaRPr/>
          </a:p>
          <a:p>
            <a:pPr indent="-190500" lvl="0" marL="342900" marR="0" rtl="0" algn="l">
              <a:spcBef>
                <a:spcPts val="480"/>
              </a:spcBef>
              <a:spcAft>
                <a:spcPts val="0"/>
              </a:spcAft>
              <a:buClr>
                <a:schemeClr val="accent2"/>
              </a:buClr>
              <a:buSzPts val="2400"/>
              <a:buFont typeface="Arial"/>
              <a:buNone/>
            </a:pPr>
            <a:r>
              <a:t/>
            </a:r>
            <a:endParaRPr b="1" i="0" sz="2400" u="none" cap="none" strike="noStrike">
              <a:solidFill>
                <a:schemeClr val="hlink"/>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8"/>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800"/>
              <a:buFont typeface="Arial"/>
              <a:buNone/>
            </a:pPr>
            <a:r>
              <a:rPr b="0" i="0" lang="en-US" sz="2800" u="none" cap="none" strike="noStrike">
                <a:solidFill>
                  <a:schemeClr val="accent1"/>
                </a:solidFill>
                <a:latin typeface="Arial"/>
                <a:ea typeface="Arial"/>
                <a:cs typeface="Arial"/>
                <a:sym typeface="Arial"/>
              </a:rPr>
              <a:t>INVOCATION SEMANTICS</a:t>
            </a:r>
            <a:endParaRPr/>
          </a:p>
        </p:txBody>
      </p:sp>
      <p:sp>
        <p:nvSpPr>
          <p:cNvPr id="417" name="Google Shape;417;p38"/>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Request –reply protocols used doOperation ,can be implemented in different ways to provide different delivery guarantees,</a:t>
            </a:r>
            <a:endParaRPr/>
          </a:p>
          <a:p>
            <a:pPr indent="-342900" lvl="0" marL="342900" marR="0" rtl="0" algn="l">
              <a:lnSpc>
                <a:spcPct val="100000"/>
              </a:lnSpc>
              <a:spcBef>
                <a:spcPts val="480"/>
              </a:spcBef>
              <a:spcAft>
                <a:spcPts val="0"/>
              </a:spcAft>
              <a:buClr>
                <a:schemeClr val="accent2"/>
              </a:buClr>
              <a:buSzPts val="2400"/>
              <a:buFont typeface="Arial"/>
              <a:buChar char="●"/>
            </a:pPr>
            <a:r>
              <a:rPr b="1" i="0" lang="en-US" sz="2400" u="none">
                <a:solidFill>
                  <a:schemeClr val="hlink"/>
                </a:solidFill>
                <a:latin typeface="Times New Roman"/>
                <a:ea typeface="Times New Roman"/>
                <a:cs typeface="Times New Roman"/>
                <a:sym typeface="Times New Roman"/>
              </a:rPr>
              <a:t>To provide a more reliable request-reply protocol, these fault-tolerant measures can be employed:</a:t>
            </a:r>
            <a:endParaRPr b="0" i="0" sz="2400" u="none">
              <a:solidFill>
                <a:schemeClr val="hlink"/>
              </a:solidFill>
              <a:latin typeface="Times New Roman"/>
              <a:ea typeface="Times New Roman"/>
              <a:cs typeface="Times New Roman"/>
              <a:sym typeface="Times New Roman"/>
            </a:endParaRPr>
          </a:p>
          <a:p>
            <a:pPr indent="-285750" lvl="1" marL="742950" marR="0" rtl="0" algn="l">
              <a:lnSpc>
                <a:spcPct val="10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Times New Roman"/>
                <a:ea typeface="Times New Roman"/>
                <a:cs typeface="Times New Roman"/>
                <a:sym typeface="Times New Roman"/>
              </a:rPr>
              <a:t>Retry request message</a:t>
            </a:r>
            <a:r>
              <a:rPr b="0" i="0" lang="en-US" sz="2400" u="none" cap="none" strike="noStrike">
                <a:solidFill>
                  <a:schemeClr val="hlink"/>
                </a:solidFill>
                <a:latin typeface="Times New Roman"/>
                <a:ea typeface="Times New Roman"/>
                <a:cs typeface="Times New Roman"/>
                <a:sym typeface="Times New Roman"/>
              </a:rPr>
              <a:t>: whether to retransmit the request message until either a reply is received or the server is assumed to have failed.</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Times New Roman"/>
                <a:ea typeface="Times New Roman"/>
                <a:cs typeface="Times New Roman"/>
                <a:sym typeface="Times New Roman"/>
              </a:rPr>
              <a:t>Duplicate filtering</a:t>
            </a:r>
            <a:r>
              <a:rPr b="0" i="0" lang="en-US" sz="2400" u="none" cap="none" strike="noStrike">
                <a:solidFill>
                  <a:schemeClr val="hlink"/>
                </a:solidFill>
                <a:latin typeface="Times New Roman"/>
                <a:ea typeface="Times New Roman"/>
                <a:cs typeface="Times New Roman"/>
                <a:sym typeface="Times New Roman"/>
              </a:rPr>
              <a:t>: when retransmissions are used, whether to filter out duplicate requests at the server.</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Times New Roman"/>
                <a:ea typeface="Times New Roman"/>
                <a:cs typeface="Times New Roman"/>
                <a:sym typeface="Times New Roman"/>
              </a:rPr>
              <a:t>Retransmission of results</a:t>
            </a:r>
            <a:r>
              <a:rPr b="0" i="0" lang="en-US" sz="2400" u="none" cap="none" strike="noStrike">
                <a:solidFill>
                  <a:schemeClr val="hlink"/>
                </a:solidFill>
                <a:latin typeface="Times New Roman"/>
                <a:ea typeface="Times New Roman"/>
                <a:cs typeface="Times New Roman"/>
                <a:sym typeface="Times New Roman"/>
              </a:rPr>
              <a:t>: whether to keep a history of result messages to enable lost results to be retransmitted without re-executing the operations at the server.</a:t>
            </a:r>
            <a:endParaRPr/>
          </a:p>
        </p:txBody>
      </p:sp>
      <p:sp>
        <p:nvSpPr>
          <p:cNvPr id="418" name="Google Shape;418;p38"/>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39"/>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accent1"/>
              </a:solidFill>
              <a:latin typeface="Arial"/>
              <a:ea typeface="Arial"/>
              <a:cs typeface="Arial"/>
              <a:sym typeface="Arial"/>
            </a:endParaRPr>
          </a:p>
        </p:txBody>
      </p:sp>
      <p:sp>
        <p:nvSpPr>
          <p:cNvPr id="424" name="Google Shape;424;p39"/>
          <p:cNvSpPr txBox="1"/>
          <p:nvPr>
            <p:ph idx="1" type="body"/>
          </p:nvPr>
        </p:nvSpPr>
        <p:spPr>
          <a:xfrm>
            <a:off x="495300" y="1117600"/>
            <a:ext cx="8859837" cy="5130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Combinations of these measures lead to a variety of possible semantics for the reliability of remote invocations.</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Figure 5.5 shows the measures, with corresponding names for the invocation semantics that they produce.</a:t>
            </a:r>
            <a:endParaRPr/>
          </a:p>
          <a:p>
            <a:pPr indent="-342900" lvl="0" marL="342900" marR="0" rtl="0" algn="l">
              <a:lnSpc>
                <a:spcPct val="9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Local invocations are executed exactly once</a:t>
            </a:r>
            <a:endParaRPr/>
          </a:p>
          <a:p>
            <a:pPr indent="-342900" lvl="0" marL="342900" marR="0" rtl="0" algn="l">
              <a:lnSpc>
                <a:spcPct val="9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Remote invocations cannot achieve this.</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Times New Roman"/>
                <a:ea typeface="Times New Roman"/>
                <a:cs typeface="Times New Roman"/>
                <a:sym typeface="Times New Roman"/>
              </a:rPr>
              <a:t>The  Request-reply protocol can apply fault-tolerance measure.</a:t>
            </a:r>
            <a:endParaRPr/>
          </a:p>
          <a:p>
            <a:pPr indent="-158750" lvl="1" marL="742950" marR="0" rtl="0" algn="l">
              <a:lnSpc>
                <a:spcPct val="90000"/>
              </a:lnSpc>
              <a:spcBef>
                <a:spcPts val="400"/>
              </a:spcBef>
              <a:spcAft>
                <a:spcPts val="0"/>
              </a:spcAft>
              <a:buClr>
                <a:schemeClr val="accent2"/>
              </a:buClr>
              <a:buSzPts val="2000"/>
              <a:buFont typeface="Noto Sans Symbols"/>
              <a:buNone/>
            </a:pPr>
            <a:r>
              <a:t/>
            </a:r>
            <a:endParaRPr b="0" i="0" sz="2000" u="none" cap="none" strike="noStrike">
              <a:solidFill>
                <a:schemeClr val="hlink"/>
              </a:solidFill>
              <a:latin typeface="Times New Roman"/>
              <a:ea typeface="Times New Roman"/>
              <a:cs typeface="Times New Roman"/>
              <a:sym typeface="Times New Roman"/>
            </a:endParaRPr>
          </a:p>
          <a:p>
            <a:pPr indent="-165100" lvl="0" marL="342900" marR="0" rtl="0" algn="l">
              <a:lnSpc>
                <a:spcPct val="100000"/>
              </a:lnSpc>
              <a:spcBef>
                <a:spcPts val="560"/>
              </a:spcBef>
              <a:spcAft>
                <a:spcPts val="0"/>
              </a:spcAft>
              <a:buClr>
                <a:schemeClr val="accent2"/>
              </a:buClr>
              <a:buSzPts val="2800"/>
              <a:buFont typeface="Arial"/>
              <a:buNone/>
            </a:pPr>
            <a:r>
              <a:t/>
            </a:r>
            <a:endParaRPr b="0" i="0" sz="2800" u="none">
              <a:solidFill>
                <a:schemeClr val="hlink"/>
              </a:solidFill>
              <a:latin typeface="Arial"/>
              <a:ea typeface="Arial"/>
              <a:cs typeface="Arial"/>
              <a:sym typeface="Arial"/>
            </a:endParaRPr>
          </a:p>
          <a:p>
            <a:pPr indent="-165100" lvl="0" marL="342900" marR="0" rtl="0" algn="l">
              <a:spcBef>
                <a:spcPts val="560"/>
              </a:spcBef>
              <a:spcAft>
                <a:spcPts val="0"/>
              </a:spcAft>
              <a:buClr>
                <a:schemeClr val="accent2"/>
              </a:buClr>
              <a:buSzPts val="2800"/>
              <a:buFont typeface="Arial"/>
              <a:buNone/>
            </a:pPr>
            <a:r>
              <a:t/>
            </a:r>
            <a:endParaRPr b="0" i="0" sz="2800" u="none">
              <a:solidFill>
                <a:schemeClr val="hlink"/>
              </a:solidFill>
              <a:latin typeface="Arial"/>
              <a:ea typeface="Arial"/>
              <a:cs typeface="Arial"/>
              <a:sym typeface="Arial"/>
            </a:endParaRPr>
          </a:p>
        </p:txBody>
      </p:sp>
      <p:sp>
        <p:nvSpPr>
          <p:cNvPr id="425" name="Google Shape;425;p39"/>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descr="C:\Users\GOPI\Desktop\Capture.PNG" id="426" name="Google Shape;426;p39"/>
          <p:cNvPicPr preferRelativeResize="0"/>
          <p:nvPr/>
        </p:nvPicPr>
        <p:blipFill rotWithShape="1">
          <a:blip r:embed="rId3">
            <a:alphaModFix/>
          </a:blip>
          <a:srcRect b="0" l="0" r="0" t="0"/>
          <a:stretch/>
        </p:blipFill>
        <p:spPr>
          <a:xfrm>
            <a:off x="0" y="3976687"/>
            <a:ext cx="9906000" cy="28813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40"/>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432" name="Google Shape;432;p40"/>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Invocation Semantics Properties</a:t>
            </a:r>
            <a:endParaRPr/>
          </a:p>
        </p:txBody>
      </p:sp>
      <p:sp>
        <p:nvSpPr>
          <p:cNvPr id="433" name="Google Shape;433;p40"/>
          <p:cNvSpPr txBox="1"/>
          <p:nvPr>
            <p:ph idx="1" type="body"/>
          </p:nvPr>
        </p:nvSpPr>
        <p:spPr>
          <a:xfrm>
            <a:off x="495300" y="1468437"/>
            <a:ext cx="8859837" cy="4779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1" i="0" lang="en-US" sz="2800" u="none">
                <a:solidFill>
                  <a:schemeClr val="hlink"/>
                </a:solidFill>
                <a:latin typeface="Arial"/>
                <a:ea typeface="Arial"/>
                <a:cs typeface="Arial"/>
                <a:sym typeface="Arial"/>
              </a:rPr>
              <a:t>Maybe invocation semantics</a:t>
            </a:r>
            <a:r>
              <a:rPr b="0" i="0" lang="en-US" sz="2800" u="none">
                <a:solidFill>
                  <a:schemeClr val="hlink"/>
                </a:solidFill>
                <a:latin typeface="Arial"/>
                <a:ea typeface="Arial"/>
                <a:cs typeface="Arial"/>
                <a:sym typeface="Arial"/>
              </a:rPr>
              <a:t>:</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The remote method may be executed once or not at all</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Times New Roman"/>
                <a:ea typeface="Times New Roman"/>
                <a:cs typeface="Times New Roman"/>
                <a:sym typeface="Times New Roman"/>
              </a:rPr>
              <a:t>The invoker can not determine whether or not the remote method has been executed.</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Times New Roman"/>
                <a:ea typeface="Times New Roman"/>
                <a:cs typeface="Times New Roman"/>
                <a:sym typeface="Times New Roman"/>
              </a:rPr>
              <a:t>Types of failures:</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Times New Roman"/>
                <a:ea typeface="Times New Roman"/>
                <a:cs typeface="Times New Roman"/>
                <a:sym typeface="Times New Roman"/>
              </a:rPr>
              <a:t>Omission failures if the invocation or result message is lost.</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Times New Roman"/>
                <a:ea typeface="Times New Roman"/>
                <a:cs typeface="Times New Roman"/>
                <a:sym typeface="Times New Roman"/>
              </a:rPr>
              <a:t>Crash failures when the server containing the remote object fails.</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Times New Roman"/>
                <a:ea typeface="Times New Roman"/>
                <a:cs typeface="Times New Roman"/>
                <a:sym typeface="Times New Roman"/>
              </a:rPr>
              <a:t>Useful for applications where occasional failed invocation are acceptable</a:t>
            </a:r>
            <a:r>
              <a:rPr b="0" i="0" lang="en-US" sz="2400" u="none" cap="none" strike="noStrike">
                <a:solidFill>
                  <a:schemeClr val="hlink"/>
                </a:solidFill>
                <a:latin typeface="Arial"/>
                <a:ea typeface="Arial"/>
                <a:cs typeface="Arial"/>
                <a:sym typeface="Arial"/>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41"/>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439" name="Google Shape;439;p41"/>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Invocation Semantics Properties</a:t>
            </a:r>
            <a:endParaRPr/>
          </a:p>
        </p:txBody>
      </p:sp>
      <p:sp>
        <p:nvSpPr>
          <p:cNvPr id="440" name="Google Shape;440;p41"/>
          <p:cNvSpPr txBox="1"/>
          <p:nvPr>
            <p:ph idx="1" type="body"/>
          </p:nvPr>
        </p:nvSpPr>
        <p:spPr>
          <a:xfrm>
            <a:off x="474662" y="1192212"/>
            <a:ext cx="8859837" cy="48275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400"/>
              <a:buFont typeface="Arial"/>
              <a:buChar char="●"/>
            </a:pPr>
            <a:r>
              <a:rPr b="1" i="0" lang="en-US" sz="2400" u="none">
                <a:solidFill>
                  <a:schemeClr val="hlink"/>
                </a:solidFill>
                <a:latin typeface="Arial"/>
                <a:ea typeface="Arial"/>
                <a:cs typeface="Arial"/>
                <a:sym typeface="Arial"/>
              </a:rPr>
              <a:t>At-least-once invocation semantics</a:t>
            </a:r>
            <a:r>
              <a:rPr b="0" i="0" lang="en-US" sz="2400" u="none">
                <a:solidFill>
                  <a:schemeClr val="hlink"/>
                </a:solidFill>
                <a:latin typeface="Arial"/>
                <a:ea typeface="Arial"/>
                <a:cs typeface="Arial"/>
                <a:sym typeface="Arial"/>
              </a:rPr>
              <a:t>:</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Times New Roman"/>
                <a:ea typeface="Times New Roman"/>
                <a:cs typeface="Times New Roman"/>
                <a:sym typeface="Times New Roman"/>
              </a:rPr>
              <a:t>The invoker either receives a result (in which case the user knows the method was executed </a:t>
            </a:r>
            <a:r>
              <a:rPr b="1" i="0" lang="en-US" sz="2400" u="none" cap="none" strike="noStrike">
                <a:solidFill>
                  <a:schemeClr val="hlink"/>
                </a:solidFill>
                <a:latin typeface="Times New Roman"/>
                <a:ea typeface="Times New Roman"/>
                <a:cs typeface="Times New Roman"/>
                <a:sym typeface="Times New Roman"/>
              </a:rPr>
              <a:t>at least once</a:t>
            </a:r>
            <a:r>
              <a:rPr b="0" i="0" lang="en-US" sz="2400" u="none" cap="none" strike="noStrike">
                <a:solidFill>
                  <a:schemeClr val="hlink"/>
                </a:solidFill>
                <a:latin typeface="Times New Roman"/>
                <a:ea typeface="Times New Roman"/>
                <a:cs typeface="Times New Roman"/>
                <a:sym typeface="Times New Roman"/>
              </a:rPr>
              <a:t>) or an exception info that no result was received.</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At-least-once invocation semantics can be achieved by</a:t>
            </a:r>
            <a:r>
              <a:rPr b="1" i="0" lang="en-US" sz="2400" u="none" cap="none" strike="noStrike">
                <a:solidFill>
                  <a:schemeClr val="hlink"/>
                </a:solidFill>
                <a:latin typeface="Arial"/>
                <a:ea typeface="Arial"/>
                <a:cs typeface="Arial"/>
                <a:sym typeface="Arial"/>
              </a:rPr>
              <a:t> </a:t>
            </a:r>
            <a:r>
              <a:rPr b="1" i="0" lang="en-US" sz="2400" u="none" cap="none" strike="noStrike">
                <a:solidFill>
                  <a:schemeClr val="hlink"/>
                </a:solidFill>
                <a:latin typeface="Times New Roman"/>
                <a:ea typeface="Times New Roman"/>
                <a:cs typeface="Times New Roman"/>
                <a:sym typeface="Times New Roman"/>
              </a:rPr>
              <a:t>r</a:t>
            </a:r>
            <a:r>
              <a:rPr b="0" i="0" lang="en-US" sz="2400" u="none" cap="none" strike="noStrike">
                <a:solidFill>
                  <a:schemeClr val="hlink"/>
                </a:solidFill>
                <a:latin typeface="Times New Roman"/>
                <a:ea typeface="Times New Roman"/>
                <a:cs typeface="Times New Roman"/>
                <a:sym typeface="Times New Roman"/>
              </a:rPr>
              <a:t>etransmitting request mesz ,masks omission failures</a:t>
            </a:r>
            <a:endParaRPr/>
          </a:p>
          <a:p>
            <a:pPr indent="-285750" lvl="1" marL="742950" marR="0" rtl="0" algn="l">
              <a:lnSpc>
                <a:spcPct val="90000"/>
              </a:lnSpc>
              <a:spcBef>
                <a:spcPts val="480"/>
              </a:spcBef>
              <a:spcAft>
                <a:spcPts val="0"/>
              </a:spcAft>
              <a:buClr>
                <a:schemeClr val="accent2"/>
              </a:buClr>
              <a:buSzPts val="2400"/>
              <a:buFont typeface="Arial"/>
              <a:buNone/>
            </a:pPr>
            <a:r>
              <a:rPr b="0" i="0" lang="en-US" sz="2400" u="none" cap="none" strike="noStrike">
                <a:solidFill>
                  <a:schemeClr val="hlink"/>
                </a:solidFill>
                <a:latin typeface="Times New Roman"/>
                <a:ea typeface="Times New Roman"/>
                <a:cs typeface="Times New Roman"/>
                <a:sym typeface="Times New Roman"/>
              </a:rPr>
              <a:t>Types of failures:</a:t>
            </a:r>
            <a:endParaRPr/>
          </a:p>
          <a:p>
            <a:pPr indent="-228600" lvl="2" marL="1143000" marR="0" rtl="0" algn="l">
              <a:lnSpc>
                <a:spcPct val="9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Times New Roman"/>
                <a:ea typeface="Times New Roman"/>
                <a:cs typeface="Times New Roman"/>
                <a:sym typeface="Times New Roman"/>
              </a:rPr>
              <a:t>Crash failures when the server containing the remote object fails.</a:t>
            </a:r>
            <a:endParaRPr/>
          </a:p>
          <a:p>
            <a:pPr indent="-228600" lvl="2" marL="1143000" marR="0" rtl="0" algn="l">
              <a:lnSpc>
                <a:spcPct val="9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Times New Roman"/>
                <a:ea typeface="Times New Roman"/>
                <a:cs typeface="Times New Roman"/>
                <a:sym typeface="Times New Roman"/>
              </a:rPr>
              <a:t>Arbitrary failure when the remote method is invoked more than once, wrong values are stored or returned. An </a:t>
            </a:r>
            <a:r>
              <a:rPr b="1" i="0" lang="en-US" sz="2400" u="none" cap="none" strike="noStrike">
                <a:solidFill>
                  <a:schemeClr val="hlink"/>
                </a:solidFill>
                <a:latin typeface="Times New Roman"/>
                <a:ea typeface="Times New Roman"/>
                <a:cs typeface="Times New Roman"/>
                <a:sym typeface="Times New Roman"/>
              </a:rPr>
              <a:t>idempotent operation</a:t>
            </a:r>
            <a:r>
              <a:rPr b="0" i="0" lang="en-US" sz="2400" u="none" cap="none" strike="noStrike">
                <a:solidFill>
                  <a:schemeClr val="hlink"/>
                </a:solidFill>
                <a:latin typeface="Times New Roman"/>
                <a:ea typeface="Times New Roman"/>
                <a:cs typeface="Times New Roman"/>
                <a:sym typeface="Times New Roman"/>
              </a:rPr>
              <a:t> that can be performed repeatedly with the same effect can be a solution.</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Times New Roman"/>
                <a:ea typeface="Times New Roman"/>
                <a:cs typeface="Times New Roman"/>
                <a:sym typeface="Times New Roman"/>
              </a:rPr>
              <a:t>Useful if the objects in a server can be designed to have idempotent operations.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42"/>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accent1"/>
              </a:solidFill>
              <a:latin typeface="Arial"/>
              <a:ea typeface="Arial"/>
              <a:cs typeface="Arial"/>
              <a:sym typeface="Arial"/>
            </a:endParaRPr>
          </a:p>
        </p:txBody>
      </p:sp>
      <p:sp>
        <p:nvSpPr>
          <p:cNvPr id="446" name="Google Shape;446;p42"/>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Arial"/>
              <a:buChar char="●"/>
            </a:pPr>
            <a:r>
              <a:rPr b="1" i="0" lang="en-US" sz="2800" u="none">
                <a:solidFill>
                  <a:schemeClr val="hlink"/>
                </a:solidFill>
                <a:latin typeface="Arial"/>
                <a:ea typeface="Arial"/>
                <a:cs typeface="Arial"/>
                <a:sym typeface="Arial"/>
              </a:rPr>
              <a:t>At-most-once invocation semantics</a:t>
            </a:r>
            <a:r>
              <a:rPr b="0" i="0" lang="en-US" sz="2800" u="none">
                <a:solidFill>
                  <a:schemeClr val="hlink"/>
                </a:solidFill>
                <a:latin typeface="Arial"/>
                <a:ea typeface="Arial"/>
                <a:cs typeface="Arial"/>
                <a:sym typeface="Arial"/>
              </a:rPr>
              <a:t>:</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The invoker either receives a result (and the user knows the the method was executed exactly </a:t>
            </a:r>
            <a:r>
              <a:rPr b="1" i="0" lang="en-US" sz="2400" u="none" cap="none" strike="noStrike">
                <a:solidFill>
                  <a:schemeClr val="hlink"/>
                </a:solidFill>
                <a:latin typeface="Arial"/>
                <a:ea typeface="Arial"/>
                <a:cs typeface="Arial"/>
                <a:sym typeface="Arial"/>
              </a:rPr>
              <a:t>at most once</a:t>
            </a:r>
            <a:r>
              <a:rPr b="0" i="0" lang="en-US" sz="2400" u="none" cap="none" strike="noStrike">
                <a:solidFill>
                  <a:schemeClr val="hlink"/>
                </a:solidFill>
                <a:latin typeface="Arial"/>
                <a:ea typeface="Arial"/>
                <a:cs typeface="Arial"/>
                <a:sym typeface="Arial"/>
              </a:rPr>
              <a:t>) or an exception.</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All fault tolerance methods executed.</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Omission failures can be eliminated by retransmitting request.</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Arbitrary failures can be prevented by ensuring that no method is executed more than once.</a:t>
            </a:r>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JAVA RMI and CORBA use at-most-once semantics. CORBA also maybe semantics for methods that do not return results. SUNRPC provides at-least-once semantics.</a:t>
            </a:r>
            <a:endParaRPr/>
          </a:p>
          <a:p>
            <a:pPr indent="-165100" lvl="0" marL="342900" marR="0" rtl="0" algn="l">
              <a:spcBef>
                <a:spcPts val="560"/>
              </a:spcBef>
              <a:spcAft>
                <a:spcPts val="0"/>
              </a:spcAft>
              <a:buClr>
                <a:schemeClr val="accent2"/>
              </a:buClr>
              <a:buSzPts val="2800"/>
              <a:buFont typeface="Arial"/>
              <a:buNone/>
            </a:pPr>
            <a:r>
              <a:t/>
            </a:r>
            <a:endParaRPr b="0" i="0" sz="2800" u="none">
              <a:solidFill>
                <a:schemeClr val="hlink"/>
              </a:solidFill>
              <a:latin typeface="Arial"/>
              <a:ea typeface="Arial"/>
              <a:cs typeface="Arial"/>
              <a:sym typeface="Arial"/>
            </a:endParaRPr>
          </a:p>
        </p:txBody>
      </p:sp>
      <p:sp>
        <p:nvSpPr>
          <p:cNvPr id="447" name="Google Shape;447;p42"/>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cap="none" strike="noStrike">
                <a:solidFill>
                  <a:schemeClr val="dk1"/>
                </a:solidFill>
                <a:latin typeface="Times"/>
                <a:ea typeface="Times"/>
                <a:cs typeface="Times"/>
                <a:sym typeface="Times"/>
              </a:rPr>
              <a:t>Instructor’s Guide for  Coulouris, Dollimore and Kindberg   Distributed Systems: Concepts and Design   Edn. 3   </a:t>
            </a:r>
            <a:br>
              <a:rPr b="0" i="0" lang="en-US" sz="800" u="none" cap="none" strike="noStrike">
                <a:solidFill>
                  <a:schemeClr val="dk1"/>
                </a:solidFill>
                <a:latin typeface="Times"/>
                <a:ea typeface="Times"/>
                <a:cs typeface="Times"/>
                <a:sym typeface="Times"/>
              </a:rPr>
            </a:br>
            <a:r>
              <a:rPr b="0" i="0" lang="en-US" sz="800" u="none" cap="none" strike="noStrike">
                <a:solidFill>
                  <a:schemeClr val="dk1"/>
                </a:solidFill>
                <a:latin typeface="Times"/>
                <a:ea typeface="Times"/>
                <a:cs typeface="Times"/>
                <a:sym typeface="Times"/>
              </a:rPr>
              <a:t>©  Addison-Wesley Publishers 2000 </a:t>
            </a:r>
            <a:endParaRPr/>
          </a:p>
        </p:txBody>
      </p:sp>
      <p:sp>
        <p:nvSpPr>
          <p:cNvPr id="110" name="Google Shape;110;p16"/>
          <p:cNvSpPr txBox="1"/>
          <p:nvPr>
            <p:ph type="title"/>
          </p:nvPr>
        </p:nvSpPr>
        <p:spPr>
          <a:xfrm>
            <a:off x="641350" y="284162"/>
            <a:ext cx="8420100" cy="9239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Programming Models for Distributed Application</a:t>
            </a:r>
            <a:endParaRPr/>
          </a:p>
        </p:txBody>
      </p:sp>
      <p:sp>
        <p:nvSpPr>
          <p:cNvPr id="111" name="Google Shape;111;p16"/>
          <p:cNvSpPr txBox="1"/>
          <p:nvPr>
            <p:ph idx="1" type="body"/>
          </p:nvPr>
        </p:nvSpPr>
        <p:spPr>
          <a:xfrm>
            <a:off x="577850" y="1524000"/>
            <a:ext cx="84201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Arial"/>
              <a:buChar char="●"/>
            </a:pPr>
            <a:r>
              <a:rPr b="0" i="0" lang="en-US" sz="2800" u="none" cap="none" strike="noStrike">
                <a:solidFill>
                  <a:schemeClr val="hlink"/>
                </a:solidFill>
                <a:latin typeface="Arial"/>
                <a:ea typeface="Arial"/>
                <a:cs typeface="Arial"/>
                <a:sym typeface="Arial"/>
              </a:rPr>
              <a:t>Remote procedure call – client calls the procedures in a server program that is running in a different process</a:t>
            </a:r>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cap="none" strike="noStrike">
                <a:solidFill>
                  <a:schemeClr val="hlink"/>
                </a:solidFill>
                <a:latin typeface="Arial"/>
                <a:ea typeface="Arial"/>
                <a:cs typeface="Arial"/>
                <a:sym typeface="Arial"/>
              </a:rPr>
              <a:t>Remote method invocation (RMI) – an object in one process can invoke methods of objects in another process</a:t>
            </a:r>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cap="none" strike="noStrike">
                <a:solidFill>
                  <a:schemeClr val="hlink"/>
                </a:solidFill>
                <a:latin typeface="Arial"/>
                <a:ea typeface="Arial"/>
                <a:cs typeface="Arial"/>
                <a:sym typeface="Arial"/>
              </a:rPr>
              <a:t>Event notification – objects receive notification of events at other objects for which they have registered</a:t>
            </a:r>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cap="none" strike="noStrike">
                <a:solidFill>
                  <a:schemeClr val="hlink"/>
                </a:solidFill>
                <a:latin typeface="Arial"/>
                <a:ea typeface="Arial"/>
                <a:cs typeface="Arial"/>
                <a:sym typeface="Arial"/>
              </a:rPr>
              <a:t>These mechanism must be location-transparent.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3"/>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453" name="Google Shape;453;p43"/>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(Location) Transparency Issues</a:t>
            </a:r>
            <a:endParaRPr/>
          </a:p>
        </p:txBody>
      </p:sp>
      <p:sp>
        <p:nvSpPr>
          <p:cNvPr id="454" name="Google Shape;454;p43"/>
          <p:cNvSpPr txBox="1"/>
          <p:nvPr>
            <p:ph idx="1" type="body"/>
          </p:nvPr>
        </p:nvSpPr>
        <p:spPr>
          <a:xfrm>
            <a:off x="495300" y="1447800"/>
            <a:ext cx="8859837" cy="3313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Goal is to make a remote invocation as similar as possible a local invocation.</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All the necessary calls to marshaling and mesz passing procedures were hidden from the programer making the calls</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The transparency had been applied to distributed objs but involves hiding not only marshaling and mesz passing but also task of locating and contacting a remote obj</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Times New Roman"/>
                <a:ea typeface="Times New Roman"/>
                <a:cs typeface="Times New Roman"/>
                <a:sym typeface="Times New Roman"/>
              </a:rPr>
              <a:t>Issues (Differences from the local invocation)</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Times New Roman"/>
                <a:ea typeface="Times New Roman"/>
                <a:cs typeface="Times New Roman"/>
                <a:sym typeface="Times New Roman"/>
              </a:rPr>
              <a:t>Syntax may be made identical but behavioral differences exists. The cause could be </a:t>
            </a:r>
            <a:r>
              <a:rPr b="1" i="0" lang="en-US" sz="2400" u="none" cap="none" strike="noStrike">
                <a:solidFill>
                  <a:schemeClr val="hlink"/>
                </a:solidFill>
                <a:latin typeface="Times New Roman"/>
                <a:ea typeface="Times New Roman"/>
                <a:cs typeface="Times New Roman"/>
                <a:sym typeface="Times New Roman"/>
              </a:rPr>
              <a:t>failure</a:t>
            </a:r>
            <a:r>
              <a:rPr b="0" i="0" lang="en-US" sz="2400" u="none" cap="none" strike="noStrike">
                <a:solidFill>
                  <a:schemeClr val="hlink"/>
                </a:solidFill>
                <a:latin typeface="Times New Roman"/>
                <a:ea typeface="Times New Roman"/>
                <a:cs typeface="Times New Roman"/>
                <a:sym typeface="Times New Roman"/>
              </a:rPr>
              <a:t> and </a:t>
            </a:r>
            <a:r>
              <a:rPr b="1" i="0" lang="en-US" sz="2400" u="none" cap="none" strike="noStrike">
                <a:solidFill>
                  <a:schemeClr val="hlink"/>
                </a:solidFill>
                <a:latin typeface="Times New Roman"/>
                <a:ea typeface="Times New Roman"/>
                <a:cs typeface="Times New Roman"/>
                <a:sym typeface="Times New Roman"/>
              </a:rPr>
              <a:t>latency</a:t>
            </a:r>
            <a:r>
              <a:rPr b="0" i="0" lang="en-US" sz="2400" u="none" cap="none" strike="noStrike">
                <a:solidFill>
                  <a:schemeClr val="hlink"/>
                </a:solidFill>
                <a:latin typeface="Times New Roman"/>
                <a:ea typeface="Times New Roman"/>
                <a:cs typeface="Times New Roman"/>
                <a:sym typeface="Times New Roman"/>
              </a:rPr>
              <a:t>.</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Times New Roman"/>
                <a:ea typeface="Times New Roman"/>
                <a:cs typeface="Times New Roman"/>
                <a:sym typeface="Times New Roman"/>
              </a:rPr>
              <a:t>Interface specification</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Times New Roman"/>
                <a:ea typeface="Times New Roman"/>
                <a:cs typeface="Times New Roman"/>
                <a:sym typeface="Times New Roman"/>
              </a:rPr>
              <a:t>Exceptions and exception handling are needed.</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Times New Roman"/>
                <a:ea typeface="Times New Roman"/>
                <a:cs typeface="Times New Roman"/>
                <a:sym typeface="Times New Roman"/>
              </a:rPr>
              <a:t>Different invocation semantics can be employed.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4"/>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5.2.5 Implementation of RMI</a:t>
            </a:r>
            <a:endParaRPr/>
          </a:p>
        </p:txBody>
      </p:sp>
      <p:sp>
        <p:nvSpPr>
          <p:cNvPr id="460" name="Google Shape;460;p44"/>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Several separate objects and modules are involved.</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Illustration: an application-level object A invokes a method in a remote application-level object B for which it holds a remote object reference.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45"/>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Implementation of RMI</a:t>
            </a:r>
            <a:endParaRPr/>
          </a:p>
        </p:txBody>
      </p:sp>
      <p:pic>
        <p:nvPicPr>
          <p:cNvPr descr="Capture.PNG" id="466" name="Google Shape;466;p45"/>
          <p:cNvPicPr preferRelativeResize="0"/>
          <p:nvPr>
            <p:ph idx="1" type="body"/>
          </p:nvPr>
        </p:nvPicPr>
        <p:blipFill rotWithShape="1">
          <a:blip r:embed="rId3">
            <a:alphaModFix/>
          </a:blip>
          <a:srcRect b="0" l="0" r="0" t="0"/>
          <a:stretch/>
        </p:blipFill>
        <p:spPr>
          <a:xfrm>
            <a:off x="1025525" y="1766887"/>
            <a:ext cx="7854950" cy="419258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46"/>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Implementation of RMI</a:t>
            </a:r>
            <a:endParaRPr/>
          </a:p>
        </p:txBody>
      </p:sp>
      <p:sp>
        <p:nvSpPr>
          <p:cNvPr id="472" name="Google Shape;472;p46"/>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Arial"/>
              <a:buChar char="●"/>
            </a:pPr>
            <a:r>
              <a:rPr b="0" i="0" lang="en-US" sz="2800" u="sng">
                <a:solidFill>
                  <a:srgbClr val="FF0000"/>
                </a:solidFill>
                <a:latin typeface="Arial"/>
                <a:ea typeface="Arial"/>
                <a:cs typeface="Arial"/>
                <a:sym typeface="Arial"/>
              </a:rPr>
              <a:t>Communication module: </a:t>
            </a:r>
            <a:r>
              <a:rPr b="0" i="0" lang="en-US" sz="2800" u="none">
                <a:solidFill>
                  <a:schemeClr val="hlink"/>
                </a:solidFill>
                <a:latin typeface="Arial"/>
                <a:ea typeface="Arial"/>
                <a:cs typeface="Arial"/>
                <a:sym typeface="Arial"/>
              </a:rPr>
              <a:t>The two cooperating communication modules carry out the request-reply protocol.</a:t>
            </a:r>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This module uses only the first three items of the request- reply message : message type, requestId and object reference</a:t>
            </a:r>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These modules are together responsible for providing a specified invocation semantics.</a:t>
            </a:r>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The communication module in the server selects the dispatcher for the class of the object to be invoked, passing on its local reference,...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47"/>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Implementation of RMI</a:t>
            </a:r>
            <a:endParaRPr/>
          </a:p>
        </p:txBody>
      </p:sp>
      <p:sp>
        <p:nvSpPr>
          <p:cNvPr id="478" name="Google Shape;478;p47"/>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a:t>
            </a:r>
            <a:r>
              <a:rPr b="0" i="0" lang="en-US" sz="2800" u="sng">
                <a:solidFill>
                  <a:srgbClr val="FF0000"/>
                </a:solidFill>
                <a:latin typeface="Arial"/>
                <a:ea typeface="Arial"/>
                <a:cs typeface="Arial"/>
                <a:sym typeface="Arial"/>
              </a:rPr>
              <a:t>Remote reference module</a:t>
            </a:r>
            <a:r>
              <a:rPr b="0" i="0" lang="en-US" sz="2800" u="none">
                <a:solidFill>
                  <a:schemeClr val="hlink"/>
                </a:solidFill>
                <a:latin typeface="Arial"/>
                <a:ea typeface="Arial"/>
                <a:cs typeface="Arial"/>
                <a:sym typeface="Arial"/>
              </a:rPr>
              <a:t>: - is responsible for translating between local and remote object references and for creating remote object references. </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the remote reference module in each process has a remote object table that records the correspondence between local object references in that process and remote object references.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48"/>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Implementation of RMI</a:t>
            </a:r>
            <a:endParaRPr/>
          </a:p>
        </p:txBody>
      </p:sp>
      <p:sp>
        <p:nvSpPr>
          <p:cNvPr id="484" name="Google Shape;484;p48"/>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The remote object table includes: - </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An entry for all the remote objects held by the process. Ex: the remote object B will be recorded in the table at the server.</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An entry for each local proxy. Ex: the proxy for B will be recorded in the table at the client.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49"/>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Implementation of RMI</a:t>
            </a:r>
            <a:endParaRPr/>
          </a:p>
        </p:txBody>
      </p:sp>
      <p:sp>
        <p:nvSpPr>
          <p:cNvPr id="490" name="Google Shape;490;p49"/>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Actions of the remote reference module:</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When a remote object is to be passed as argument or result for the first time, the remote reference module is asked to create a remote object reference, which it adds to its table.  </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When a remote object reference arrives in a request or reply message, the remote reference module is asked for the corresponding local object reference.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50"/>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Implementation of RMI</a:t>
            </a:r>
            <a:endParaRPr/>
          </a:p>
        </p:txBody>
      </p:sp>
      <p:sp>
        <p:nvSpPr>
          <p:cNvPr id="496" name="Google Shape;496;p50"/>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sng">
                <a:solidFill>
                  <a:srgbClr val="FF0000"/>
                </a:solidFill>
                <a:latin typeface="Arial"/>
                <a:ea typeface="Arial"/>
                <a:cs typeface="Arial"/>
                <a:sym typeface="Arial"/>
              </a:rPr>
              <a:t>Servants: </a:t>
            </a:r>
            <a:endParaRPr b="0" i="0" sz="2800" u="sng">
              <a:solidFill>
                <a:srgbClr val="FF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It is an instance of a class which provides the body of a remote object.</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eventually handles the remote requests passed on by the corresponding skeleton.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51"/>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Implementation of RMI</a:t>
            </a:r>
            <a:endParaRPr/>
          </a:p>
        </p:txBody>
      </p:sp>
      <p:sp>
        <p:nvSpPr>
          <p:cNvPr id="502" name="Google Shape;502;p51"/>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sng">
                <a:solidFill>
                  <a:srgbClr val="FF0000"/>
                </a:solidFill>
                <a:latin typeface="Arial"/>
                <a:ea typeface="Arial"/>
                <a:cs typeface="Arial"/>
                <a:sym typeface="Arial"/>
              </a:rPr>
              <a:t>The RMI software: - </a:t>
            </a:r>
            <a:endParaRPr b="0" i="0" sz="2800" u="sng">
              <a:solidFill>
                <a:srgbClr val="FF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A layer of software between the application-level objects and the communication and remote reference modules.</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Roles of the middleware objects:</a:t>
            </a:r>
            <a:endParaRPr/>
          </a:p>
          <a:p>
            <a:pPr indent="-342900" lvl="0" marL="342900" marR="0" rtl="0" algn="l">
              <a:lnSpc>
                <a:spcPct val="100000"/>
              </a:lnSpc>
              <a:spcBef>
                <a:spcPts val="560"/>
              </a:spcBef>
              <a:spcAft>
                <a:spcPts val="0"/>
              </a:spcAft>
              <a:buClr>
                <a:schemeClr val="accent2"/>
              </a:buClr>
              <a:buSzPts val="2800"/>
              <a:buFont typeface="Courier New"/>
              <a:buChar char="o"/>
            </a:pPr>
            <a:r>
              <a:rPr b="0" i="0" lang="en-US" sz="2800" u="none">
                <a:solidFill>
                  <a:schemeClr val="hlink"/>
                </a:solidFill>
                <a:latin typeface="Arial"/>
                <a:ea typeface="Arial"/>
                <a:cs typeface="Arial"/>
                <a:sym typeface="Arial"/>
              </a:rPr>
              <a:t>        Proxy </a:t>
            </a:r>
            <a:endParaRPr b="0" i="0" sz="2800" u="none">
              <a:solidFill>
                <a:schemeClr val="hlink"/>
              </a:solidFill>
              <a:latin typeface="Arial"/>
              <a:ea typeface="Arial"/>
              <a:cs typeface="Arial"/>
              <a:sym typeface="Arial"/>
            </a:endParaRPr>
          </a:p>
          <a:p>
            <a:pPr indent="-342900" lvl="0" marL="342900" marR="0" rtl="0" algn="l">
              <a:lnSpc>
                <a:spcPct val="100000"/>
              </a:lnSpc>
              <a:spcBef>
                <a:spcPts val="560"/>
              </a:spcBef>
              <a:spcAft>
                <a:spcPts val="0"/>
              </a:spcAft>
              <a:buClr>
                <a:schemeClr val="accent2"/>
              </a:buClr>
              <a:buSzPts val="2800"/>
              <a:buFont typeface="Courier New"/>
              <a:buChar char="o"/>
            </a:pPr>
            <a:r>
              <a:rPr b="0" i="0" lang="en-US" sz="2800" u="none">
                <a:solidFill>
                  <a:schemeClr val="hlink"/>
                </a:solidFill>
                <a:latin typeface="Arial"/>
                <a:ea typeface="Arial"/>
                <a:cs typeface="Arial"/>
                <a:sym typeface="Arial"/>
              </a:rPr>
              <a:t>        Dispatcher </a:t>
            </a:r>
            <a:endParaRPr/>
          </a:p>
          <a:p>
            <a:pPr indent="-342900" lvl="0" marL="342900" marR="0" rtl="0" algn="l">
              <a:lnSpc>
                <a:spcPct val="100000"/>
              </a:lnSpc>
              <a:spcBef>
                <a:spcPts val="560"/>
              </a:spcBef>
              <a:spcAft>
                <a:spcPts val="0"/>
              </a:spcAft>
              <a:buClr>
                <a:schemeClr val="accent2"/>
              </a:buClr>
              <a:buSzPts val="2800"/>
              <a:buFont typeface="Courier New"/>
              <a:buChar char="o"/>
            </a:pPr>
            <a:r>
              <a:rPr b="0" i="0" lang="en-US" sz="2800" u="none">
                <a:solidFill>
                  <a:schemeClr val="hlink"/>
                </a:solidFill>
                <a:latin typeface="Arial"/>
                <a:ea typeface="Arial"/>
                <a:cs typeface="Arial"/>
                <a:sym typeface="Arial"/>
              </a:rPr>
              <a:t>        Skeleton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52"/>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Implementation of RMI</a:t>
            </a:r>
            <a:endParaRPr/>
          </a:p>
        </p:txBody>
      </p:sp>
      <p:sp>
        <p:nvSpPr>
          <p:cNvPr id="508" name="Google Shape;508;p52"/>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sng">
                <a:solidFill>
                  <a:schemeClr val="hlink"/>
                </a:solidFill>
                <a:latin typeface="Arial"/>
                <a:ea typeface="Arial"/>
                <a:cs typeface="Arial"/>
                <a:sym typeface="Arial"/>
              </a:rPr>
              <a:t>Proxy:</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makes remote method invocation transparent to clients by behaving like a local object to the invoker.</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hides the details of the remote object reference, the marshalling of arguments, etc.</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There is one proxy for each remote object for which a process holds a remote object reference.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cap="none" strike="noStrike">
                <a:solidFill>
                  <a:schemeClr val="dk1"/>
                </a:solidFill>
                <a:latin typeface="Times"/>
                <a:ea typeface="Times"/>
                <a:cs typeface="Times"/>
                <a:sym typeface="Times"/>
              </a:rPr>
              <a:t>Instructor’s Guide for  Coulouris, Dollimore and Kindberg   Distributed Systems: Concepts and Design   Edn. 3   </a:t>
            </a:r>
            <a:br>
              <a:rPr b="0" i="0" lang="en-US" sz="800" u="none" cap="none" strike="noStrike">
                <a:solidFill>
                  <a:schemeClr val="dk1"/>
                </a:solidFill>
                <a:latin typeface="Times"/>
                <a:ea typeface="Times"/>
                <a:cs typeface="Times"/>
                <a:sym typeface="Times"/>
              </a:rPr>
            </a:br>
            <a:r>
              <a:rPr b="0" i="0" lang="en-US" sz="800" u="none" cap="none" strike="noStrike">
                <a:solidFill>
                  <a:schemeClr val="dk1"/>
                </a:solidFill>
                <a:latin typeface="Times"/>
                <a:ea typeface="Times"/>
                <a:cs typeface="Times"/>
                <a:sym typeface="Times"/>
              </a:rPr>
              <a:t>©  Addison-Wesley Publishers 2000 </a:t>
            </a:r>
            <a:endParaRPr/>
          </a:p>
        </p:txBody>
      </p:sp>
      <p:sp>
        <p:nvSpPr>
          <p:cNvPr id="117" name="Google Shape;117;p17"/>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Middleware</a:t>
            </a:r>
            <a:endParaRPr/>
          </a:p>
        </p:txBody>
      </p:sp>
      <p:sp>
        <p:nvSpPr>
          <p:cNvPr id="118" name="Google Shape;118;p17"/>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cap="none" strike="noStrike">
                <a:solidFill>
                  <a:schemeClr val="hlink"/>
                </a:solidFill>
                <a:latin typeface="Arial"/>
                <a:ea typeface="Arial"/>
                <a:cs typeface="Arial"/>
                <a:sym typeface="Arial"/>
              </a:rPr>
              <a:t>Middleware Roles</a:t>
            </a:r>
            <a:endParaRPr/>
          </a:p>
          <a:p>
            <a:pPr indent="-285750" lvl="1" marL="742950"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chemeClr val="hlink"/>
                </a:solidFill>
                <a:latin typeface="Arial"/>
                <a:ea typeface="Arial"/>
                <a:cs typeface="Arial"/>
                <a:sym typeface="Arial"/>
              </a:rPr>
              <a:t>provide high-level abstractions such as RMI</a:t>
            </a:r>
            <a:endParaRPr/>
          </a:p>
          <a:p>
            <a:pPr indent="-285750" lvl="1" marL="742950"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chemeClr val="hlink"/>
                </a:solidFill>
                <a:latin typeface="Arial"/>
                <a:ea typeface="Arial"/>
                <a:cs typeface="Arial"/>
                <a:sym typeface="Arial"/>
              </a:rPr>
              <a:t>enable location transparency</a:t>
            </a:r>
            <a:endParaRPr/>
          </a:p>
          <a:p>
            <a:pPr indent="-285750" lvl="1" marL="742950"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chemeClr val="hlink"/>
                </a:solidFill>
                <a:latin typeface="Arial"/>
                <a:ea typeface="Arial"/>
                <a:cs typeface="Arial"/>
                <a:sym typeface="Arial"/>
              </a:rPr>
              <a:t>free from specifics of</a:t>
            </a:r>
            <a:endParaRPr b="0" i="0" sz="2400" u="none" cap="none" strike="noStrike">
              <a:solidFill>
                <a:schemeClr val="hlink"/>
              </a:solidFill>
              <a:latin typeface="Arial"/>
              <a:ea typeface="Arial"/>
              <a:cs typeface="Arial"/>
              <a:sym typeface="Arial"/>
            </a:endParaRPr>
          </a:p>
          <a:p>
            <a:pPr indent="-228600" lvl="2" marL="1143000" marR="0" rtl="0" algn="l">
              <a:lnSpc>
                <a:spcPct val="100000"/>
              </a:lnSpc>
              <a:spcBef>
                <a:spcPts val="560"/>
              </a:spcBef>
              <a:spcAft>
                <a:spcPts val="0"/>
              </a:spcAft>
              <a:buClr>
                <a:schemeClr val="accent2"/>
              </a:buClr>
              <a:buSzPts val="2800"/>
              <a:buFont typeface="Arial"/>
              <a:buChar char="●"/>
            </a:pPr>
            <a:r>
              <a:rPr b="0" i="0" lang="en-US" sz="2800" u="none" cap="none" strike="noStrike">
                <a:solidFill>
                  <a:schemeClr val="hlink"/>
                </a:solidFill>
                <a:latin typeface="Arial"/>
                <a:ea typeface="Arial"/>
                <a:cs typeface="Arial"/>
                <a:sym typeface="Arial"/>
              </a:rPr>
              <a:t>communication protocols</a:t>
            </a:r>
            <a:endParaRPr/>
          </a:p>
          <a:p>
            <a:pPr indent="-228600" lvl="2" marL="1143000" marR="0" rtl="0" algn="l">
              <a:lnSpc>
                <a:spcPct val="100000"/>
              </a:lnSpc>
              <a:spcBef>
                <a:spcPts val="560"/>
              </a:spcBef>
              <a:spcAft>
                <a:spcPts val="0"/>
              </a:spcAft>
              <a:buClr>
                <a:schemeClr val="accent2"/>
              </a:buClr>
              <a:buSzPts val="2800"/>
              <a:buFont typeface="Arial"/>
              <a:buChar char="●"/>
            </a:pPr>
            <a:r>
              <a:rPr b="0" i="0" lang="en-US" sz="2800" u="none" cap="none" strike="noStrike">
                <a:solidFill>
                  <a:schemeClr val="hlink"/>
                </a:solidFill>
                <a:latin typeface="Arial"/>
                <a:ea typeface="Arial"/>
                <a:cs typeface="Arial"/>
                <a:sym typeface="Arial"/>
              </a:rPr>
              <a:t>operating systems and communication hardware</a:t>
            </a:r>
            <a:endParaRPr/>
          </a:p>
          <a:p>
            <a:pPr indent="-285750" lvl="1" marL="742950"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chemeClr val="hlink"/>
                </a:solidFill>
                <a:latin typeface="Arial"/>
                <a:ea typeface="Arial"/>
                <a:cs typeface="Arial"/>
                <a:sym typeface="Arial"/>
              </a:rPr>
              <a:t>interoperability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53"/>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Implementation of RMI</a:t>
            </a:r>
            <a:endParaRPr/>
          </a:p>
        </p:txBody>
      </p:sp>
      <p:sp>
        <p:nvSpPr>
          <p:cNvPr id="514" name="Google Shape;514;p53"/>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sng">
                <a:solidFill>
                  <a:schemeClr val="hlink"/>
                </a:solidFill>
                <a:latin typeface="Arial"/>
                <a:ea typeface="Arial"/>
                <a:cs typeface="Arial"/>
                <a:sym typeface="Arial"/>
              </a:rPr>
              <a:t>Dispatcher:</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A server has one dispatcher and skeleton for each class representing a remote object. </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It receives the request message from the communication module, uses the methodld to select the appropriate method in the skeleton &amp; passes on the request message.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54"/>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Implementation of RMI</a:t>
            </a:r>
            <a:endParaRPr/>
          </a:p>
        </p:txBody>
      </p:sp>
      <p:sp>
        <p:nvSpPr>
          <p:cNvPr id="520" name="Google Shape;520;p54"/>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sng">
                <a:solidFill>
                  <a:schemeClr val="hlink"/>
                </a:solidFill>
                <a:latin typeface="Arial"/>
                <a:ea typeface="Arial"/>
                <a:cs typeface="Arial"/>
                <a:sym typeface="Arial"/>
              </a:rPr>
              <a:t>Skeleton: </a:t>
            </a:r>
            <a:endParaRPr b="0" i="0" sz="2800" u="sng">
              <a:solidFill>
                <a:schemeClr val="hlink"/>
              </a:solidFill>
              <a:latin typeface="Arial"/>
              <a:ea typeface="Arial"/>
              <a:cs typeface="Arial"/>
              <a:sym typeface="Arial"/>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The class of a remote object has a skeleton, which implements the methods in the remote interface. </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A skeleton method unmarshals the arguments in the request message and invokes the corresponding method in the servant.</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It waits for the invocation to complete and then marshals the result, together with any exceptions, in a reply message to the sending proxy's method.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5"/>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Implementation of RMI</a:t>
            </a:r>
            <a:endParaRPr/>
          </a:p>
        </p:txBody>
      </p:sp>
      <p:sp>
        <p:nvSpPr>
          <p:cNvPr id="526" name="Google Shape;526;p55"/>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Arial"/>
              <a:buNone/>
            </a:pPr>
            <a:r>
              <a:rPr b="0" i="0" lang="en-US" sz="2800" u="sng">
                <a:solidFill>
                  <a:srgbClr val="FF0000"/>
                </a:solidFill>
                <a:latin typeface="Arial"/>
                <a:ea typeface="Arial"/>
                <a:cs typeface="Arial"/>
                <a:sym typeface="Arial"/>
              </a:rPr>
              <a:t>The binder: </a:t>
            </a:r>
            <a:endParaRPr b="0" i="0" sz="2800" u="sng">
              <a:solidFill>
                <a:srgbClr val="FF0000"/>
              </a:solidFill>
              <a:latin typeface="Arial"/>
              <a:ea typeface="Arial"/>
              <a:cs typeface="Arial"/>
              <a:sym typeface="Arial"/>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a separate service that maintains a table containing mappings from textual names to remote object references.</a:t>
            </a:r>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used by servers to register their remote objects by name &amp; by clients to look them up.</a:t>
            </a:r>
            <a:endParaRPr/>
          </a:p>
          <a:p>
            <a:pPr indent="-342900" lvl="0" marL="342900" marR="0" rtl="0" algn="l">
              <a:lnSpc>
                <a:spcPct val="9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a:t>
            </a:r>
            <a:r>
              <a:rPr b="0" i="0" lang="en-US" sz="2800" u="sng">
                <a:solidFill>
                  <a:srgbClr val="FF0000"/>
                </a:solidFill>
                <a:latin typeface="Arial"/>
                <a:ea typeface="Arial"/>
                <a:cs typeface="Arial"/>
                <a:sym typeface="Arial"/>
              </a:rPr>
              <a:t>Server threads: </a:t>
            </a:r>
            <a:endParaRPr b="0" i="0" sz="2800" u="sng">
              <a:solidFill>
                <a:srgbClr val="FF0000"/>
              </a:solidFill>
              <a:latin typeface="Arial"/>
              <a:ea typeface="Arial"/>
              <a:cs typeface="Arial"/>
              <a:sym typeface="Arial"/>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to avoid the execution of one remote invocation delaying the execution of another, servers generally allocate a separate thread for the execution or each remote invocation.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56"/>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Implementation of RMI</a:t>
            </a:r>
            <a:endParaRPr/>
          </a:p>
        </p:txBody>
      </p:sp>
      <p:sp>
        <p:nvSpPr>
          <p:cNvPr id="532" name="Google Shape;532;p56"/>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sng">
                <a:solidFill>
                  <a:srgbClr val="FF0000"/>
                </a:solidFill>
                <a:latin typeface="Arial"/>
                <a:ea typeface="Arial"/>
                <a:cs typeface="Arial"/>
                <a:sym typeface="Arial"/>
              </a:rPr>
              <a:t>Activation of remote objects:</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Some applications require that information survive for long periods of time...</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Servers that manage remote objects can be started whenever they are needed by clients.</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Processes that start server processes to host remote objects are called activators.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57"/>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Implementation of RMI</a:t>
            </a:r>
            <a:endParaRPr/>
          </a:p>
        </p:txBody>
      </p:sp>
      <p:sp>
        <p:nvSpPr>
          <p:cNvPr id="538" name="Google Shape;538;p57"/>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A remote object is described as active when it is available for invocation within a running process, whereas it is called passive if is not currently active but can be made active. </a:t>
            </a:r>
            <a:endParaRPr b="0" i="0" sz="2800" u="none">
              <a:solidFill>
                <a:schemeClr val="hlink"/>
              </a:solidFill>
              <a:latin typeface="Arial"/>
              <a:ea typeface="Arial"/>
              <a:cs typeface="Arial"/>
              <a:sym typeface="Arial"/>
            </a:endParaRPr>
          </a:p>
          <a:p>
            <a:pPr indent="-342900" lvl="0" marL="342900" marR="0" rtl="0" algn="l">
              <a:lnSpc>
                <a:spcPct val="10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A passive object consists of two parts: </a:t>
            </a:r>
            <a:endParaRPr b="0" i="0" sz="2800" u="none">
              <a:solidFill>
                <a:schemeClr val="hlink"/>
              </a:solidFill>
              <a:latin typeface="Arial"/>
              <a:ea typeface="Arial"/>
              <a:cs typeface="Arial"/>
              <a:sym typeface="Arial"/>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the implementation of its methods; </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and its state in the marshalled form.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58"/>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Implementation of RMI</a:t>
            </a:r>
            <a:endParaRPr/>
          </a:p>
        </p:txBody>
      </p:sp>
      <p:sp>
        <p:nvSpPr>
          <p:cNvPr id="544" name="Google Shape;544;p58"/>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2"/>
              </a:buClr>
              <a:buSzPts val="2600"/>
              <a:buFont typeface="Arial"/>
              <a:buNone/>
            </a:pPr>
            <a:r>
              <a:rPr b="0" i="0" lang="en-US" sz="2600" u="none">
                <a:solidFill>
                  <a:schemeClr val="hlink"/>
                </a:solidFill>
                <a:latin typeface="Arial"/>
                <a:ea typeface="Arial"/>
                <a:cs typeface="Arial"/>
                <a:sym typeface="Arial"/>
              </a:rPr>
              <a:t>Activation</a:t>
            </a:r>
            <a:endParaRPr/>
          </a:p>
          <a:p>
            <a:pPr indent="-342900" lvl="0" marL="342900" marR="0" rtl="0" algn="l">
              <a:lnSpc>
                <a:spcPct val="80000"/>
              </a:lnSpc>
              <a:spcBef>
                <a:spcPts val="520"/>
              </a:spcBef>
              <a:spcAft>
                <a:spcPts val="0"/>
              </a:spcAft>
              <a:buClr>
                <a:schemeClr val="accent2"/>
              </a:buClr>
              <a:buSzPts val="2600"/>
              <a:buFont typeface="Arial"/>
              <a:buChar char="●"/>
            </a:pPr>
            <a:r>
              <a:rPr b="0" i="0" lang="en-US" sz="2600" u="none">
                <a:solidFill>
                  <a:schemeClr val="hlink"/>
                </a:solidFill>
                <a:latin typeface="Arial"/>
                <a:ea typeface="Arial"/>
                <a:cs typeface="Arial"/>
                <a:sym typeface="Arial"/>
              </a:rPr>
              <a:t> - create an active object from the corresponding passive object</a:t>
            </a:r>
            <a:endParaRPr/>
          </a:p>
          <a:p>
            <a:pPr indent="-342900" lvl="0" marL="342900" marR="0" rtl="0" algn="l">
              <a:lnSpc>
                <a:spcPct val="80000"/>
              </a:lnSpc>
              <a:spcBef>
                <a:spcPts val="520"/>
              </a:spcBef>
              <a:spcAft>
                <a:spcPts val="0"/>
              </a:spcAft>
              <a:buClr>
                <a:schemeClr val="accent2"/>
              </a:buClr>
              <a:buSzPts val="2600"/>
              <a:buFont typeface="Arial"/>
              <a:buChar char="●"/>
            </a:pPr>
            <a:r>
              <a:rPr b="0" i="0" lang="en-US" sz="2600" u="none">
                <a:solidFill>
                  <a:schemeClr val="hlink"/>
                </a:solidFill>
                <a:latin typeface="Arial"/>
                <a:ea typeface="Arial"/>
                <a:cs typeface="Arial"/>
                <a:sym typeface="Arial"/>
              </a:rPr>
              <a:t> - by creating a new instance of its class and initializing its instance variables from the stored state. </a:t>
            </a:r>
            <a:endParaRPr b="0" i="0" sz="2600" u="none">
              <a:solidFill>
                <a:schemeClr val="hlink"/>
              </a:solidFill>
              <a:latin typeface="Arial"/>
              <a:ea typeface="Arial"/>
              <a:cs typeface="Arial"/>
              <a:sym typeface="Arial"/>
            </a:endParaRPr>
          </a:p>
          <a:p>
            <a:pPr indent="-342900" lvl="0" marL="342900" marR="0" rtl="0" algn="l">
              <a:lnSpc>
                <a:spcPct val="80000"/>
              </a:lnSpc>
              <a:spcBef>
                <a:spcPts val="520"/>
              </a:spcBef>
              <a:spcAft>
                <a:spcPts val="0"/>
              </a:spcAft>
              <a:buClr>
                <a:schemeClr val="accent2"/>
              </a:buClr>
              <a:buSzPts val="2600"/>
              <a:buFont typeface="Arial"/>
              <a:buNone/>
            </a:pPr>
            <a:r>
              <a:rPr b="0" i="0" lang="en-US" sz="2600" u="none">
                <a:solidFill>
                  <a:schemeClr val="hlink"/>
                </a:solidFill>
                <a:latin typeface="Arial"/>
                <a:ea typeface="Arial"/>
                <a:cs typeface="Arial"/>
                <a:sym typeface="Arial"/>
              </a:rPr>
              <a:t>An activator is responsible for: </a:t>
            </a:r>
            <a:endParaRPr b="0" i="0" sz="2600" u="none">
              <a:solidFill>
                <a:schemeClr val="hlink"/>
              </a:solidFill>
              <a:latin typeface="Arial"/>
              <a:ea typeface="Arial"/>
              <a:cs typeface="Arial"/>
              <a:sym typeface="Arial"/>
            </a:endParaRPr>
          </a:p>
          <a:p>
            <a:pPr indent="-342900" lvl="0" marL="342900" marR="0" rtl="0" algn="l">
              <a:lnSpc>
                <a:spcPct val="80000"/>
              </a:lnSpc>
              <a:spcBef>
                <a:spcPts val="520"/>
              </a:spcBef>
              <a:spcAft>
                <a:spcPts val="0"/>
              </a:spcAft>
              <a:buClr>
                <a:schemeClr val="accent2"/>
              </a:buClr>
              <a:buSzPts val="2600"/>
              <a:buFont typeface="Arial"/>
              <a:buChar char="●"/>
            </a:pPr>
            <a:r>
              <a:rPr b="0" i="0" lang="en-US" sz="2600" u="none">
                <a:solidFill>
                  <a:schemeClr val="hlink"/>
                </a:solidFill>
                <a:latin typeface="Arial"/>
                <a:ea typeface="Arial"/>
                <a:cs typeface="Arial"/>
                <a:sym typeface="Arial"/>
              </a:rPr>
              <a:t>Registering passive objects that are available for activation </a:t>
            </a:r>
            <a:endParaRPr/>
          </a:p>
          <a:p>
            <a:pPr indent="-342900" lvl="0" marL="342900" marR="0" rtl="0" algn="l">
              <a:lnSpc>
                <a:spcPct val="80000"/>
              </a:lnSpc>
              <a:spcBef>
                <a:spcPts val="520"/>
              </a:spcBef>
              <a:spcAft>
                <a:spcPts val="0"/>
              </a:spcAft>
              <a:buClr>
                <a:schemeClr val="accent2"/>
              </a:buClr>
              <a:buSzPts val="2600"/>
              <a:buFont typeface="Arial"/>
              <a:buChar char="●"/>
            </a:pPr>
            <a:r>
              <a:rPr b="0" i="0" lang="en-US" sz="2600" u="none">
                <a:solidFill>
                  <a:schemeClr val="hlink"/>
                </a:solidFill>
                <a:latin typeface="Arial"/>
                <a:ea typeface="Arial"/>
                <a:cs typeface="Arial"/>
                <a:sym typeface="Arial"/>
              </a:rPr>
              <a:t>Starting named server processes and activating remote objects in them </a:t>
            </a:r>
            <a:endParaRPr/>
          </a:p>
          <a:p>
            <a:pPr indent="-342900" lvl="0" marL="342900" marR="0" rtl="0" algn="l">
              <a:lnSpc>
                <a:spcPct val="80000"/>
              </a:lnSpc>
              <a:spcBef>
                <a:spcPts val="520"/>
              </a:spcBef>
              <a:spcAft>
                <a:spcPts val="0"/>
              </a:spcAft>
              <a:buClr>
                <a:schemeClr val="accent2"/>
              </a:buClr>
              <a:buSzPts val="2600"/>
              <a:buFont typeface="Arial"/>
              <a:buChar char="●"/>
            </a:pPr>
            <a:r>
              <a:rPr b="0" i="0" lang="en-US" sz="2600" u="none">
                <a:solidFill>
                  <a:schemeClr val="hlink"/>
                </a:solidFill>
                <a:latin typeface="Arial"/>
                <a:ea typeface="Arial"/>
                <a:cs typeface="Arial"/>
                <a:sym typeface="Arial"/>
              </a:rPr>
              <a:t>Keeping track of the locations of the servers for remote objects that it has already activated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59"/>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Implementation of RMI</a:t>
            </a:r>
            <a:endParaRPr/>
          </a:p>
        </p:txBody>
      </p:sp>
      <p:sp>
        <p:nvSpPr>
          <p:cNvPr id="550" name="Google Shape;550;p59"/>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sng">
                <a:solidFill>
                  <a:srgbClr val="FF0000"/>
                </a:solidFill>
                <a:latin typeface="Arial"/>
                <a:ea typeface="Arial"/>
                <a:cs typeface="Arial"/>
                <a:sym typeface="Arial"/>
              </a:rPr>
              <a:t>Persistent object stores</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Persistent object: An object that is guaranteed to live between activations of processes. </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a persistent object store will manage very large numbers of persistent objects.</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Activation is normally transparent </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Persistent objects that are no longer needed in main memory can be passivated.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60"/>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Implementation of RMI</a:t>
            </a:r>
            <a:endParaRPr/>
          </a:p>
        </p:txBody>
      </p:sp>
      <p:sp>
        <p:nvSpPr>
          <p:cNvPr id="556" name="Google Shape;556;p60"/>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sng">
                <a:solidFill>
                  <a:srgbClr val="FF0000"/>
                </a:solidFill>
                <a:latin typeface="Arial"/>
                <a:ea typeface="Arial"/>
                <a:cs typeface="Arial"/>
                <a:sym typeface="Arial"/>
              </a:rPr>
              <a:t>Object location </a:t>
            </a:r>
            <a:endParaRPr b="0" i="0" sz="2800" u="sng">
              <a:solidFill>
                <a:srgbClr val="FF0000"/>
              </a:solidFill>
              <a:latin typeface="Arial"/>
              <a:ea typeface="Arial"/>
              <a:cs typeface="Arial"/>
              <a:sym typeface="Arial"/>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In the simple case, a remote object reference can act as an address...</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A location service helps clients to locate remote objects from their remote object references. It uses a database that maps remote object references to their current locations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61"/>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200"/>
              <a:buFont typeface="Arial"/>
              <a:buNone/>
            </a:pPr>
            <a:r>
              <a:rPr b="0" i="0" lang="en-US" sz="3200" u="none" cap="none" strike="noStrike">
                <a:solidFill>
                  <a:schemeClr val="accent1"/>
                </a:solidFill>
                <a:latin typeface="Arial"/>
                <a:ea typeface="Arial"/>
                <a:cs typeface="Arial"/>
                <a:sym typeface="Arial"/>
              </a:rPr>
              <a:t>5.2.6 Distributed garbage collection</a:t>
            </a:r>
            <a:endParaRPr/>
          </a:p>
        </p:txBody>
      </p:sp>
      <p:sp>
        <p:nvSpPr>
          <p:cNvPr id="562" name="Google Shape;562;p61"/>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the aim is to ensure that if a local or remote reference to an object is still held anywhere, then the object will continue to exist.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62"/>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5.2.6 Distributed garbage collection</a:t>
            </a:r>
            <a:endParaRPr/>
          </a:p>
        </p:txBody>
      </p:sp>
      <p:sp>
        <p:nvSpPr>
          <p:cNvPr id="568" name="Google Shape;568;p62"/>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Distributed garbage collection algorithm</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based on reference counting. </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whenever a remote object reference enters a process, a proxy will be created.</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the server should be informed of the new proxy at the client. </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later when there is no longer a proxy at the client, the server should be informed.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accent1"/>
              </a:solidFill>
              <a:latin typeface="Arial"/>
              <a:ea typeface="Arial"/>
              <a:cs typeface="Arial"/>
              <a:sym typeface="Arial"/>
            </a:endParaRPr>
          </a:p>
        </p:txBody>
      </p:sp>
      <p:sp>
        <p:nvSpPr>
          <p:cNvPr id="124" name="Google Shape;124;p18"/>
          <p:cNvSpPr txBox="1"/>
          <p:nvPr>
            <p:ph idx="1" type="body"/>
          </p:nvPr>
        </p:nvSpPr>
        <p:spPr>
          <a:xfrm>
            <a:off x="495300" y="1408112"/>
            <a:ext cx="8859837" cy="48402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Arial"/>
              <a:buChar char="●"/>
            </a:pPr>
            <a:r>
              <a:rPr b="0" i="0" lang="en-US" sz="2400" u="none" cap="none" strike="noStrike">
                <a:solidFill>
                  <a:schemeClr val="hlink"/>
                </a:solidFill>
                <a:latin typeface="Times New Roman"/>
                <a:ea typeface="Times New Roman"/>
                <a:cs typeface="Times New Roman"/>
                <a:sym typeface="Times New Roman"/>
              </a:rPr>
              <a:t>Location transparency:hide the location (Whether the procedure runs in same process or other process)</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Times New Roman"/>
                <a:ea typeface="Times New Roman"/>
                <a:cs typeface="Times New Roman"/>
                <a:sym typeface="Times New Roman"/>
              </a:rPr>
              <a:t>comm’n protocols:protocols are independent of underlying transport protocols eg:request-reply protocol can be implemented over UDP/TCP</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Times New Roman"/>
                <a:ea typeface="Times New Roman"/>
                <a:cs typeface="Times New Roman"/>
                <a:sym typeface="Times New Roman"/>
              </a:rPr>
              <a:t>OS:higher level abstractions provided by Middle ware are independent of underlying OS.</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Times New Roman"/>
                <a:ea typeface="Times New Roman"/>
                <a:cs typeface="Times New Roman"/>
                <a:sym typeface="Times New Roman"/>
              </a:rPr>
              <a:t>Comp H/W:external data representation,marshaling and unmarshaling.hide the differences due to h/w architectures</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Times New Roman"/>
                <a:ea typeface="Times New Roman"/>
                <a:cs typeface="Times New Roman"/>
                <a:sym typeface="Times New Roman"/>
              </a:rPr>
              <a:t>Use of programing lang:middle ware is designed to alloew dis applications to use more than one programming lang(IDL)</a:t>
            </a:r>
            <a:endParaRPr/>
          </a:p>
          <a:p>
            <a:pPr indent="-165100" lvl="0" marL="342900" marR="0" rtl="0" algn="l">
              <a:lnSpc>
                <a:spcPct val="100000"/>
              </a:lnSpc>
              <a:spcBef>
                <a:spcPts val="560"/>
              </a:spcBef>
              <a:spcAft>
                <a:spcPts val="0"/>
              </a:spcAft>
              <a:buClr>
                <a:schemeClr val="accent2"/>
              </a:buClr>
              <a:buSzPts val="2800"/>
              <a:buFont typeface="Arial"/>
              <a:buNone/>
            </a:pPr>
            <a:r>
              <a:t/>
            </a:r>
            <a:endParaRPr b="0" i="0" sz="2800" u="none" cap="none" strike="noStrike">
              <a:solidFill>
                <a:schemeClr val="hlink"/>
              </a:solidFill>
              <a:latin typeface="Arial"/>
              <a:ea typeface="Arial"/>
              <a:cs typeface="Arial"/>
              <a:sym typeface="Arial"/>
            </a:endParaRPr>
          </a:p>
          <a:p>
            <a:pPr indent="-165100" lvl="0" marL="342900" marR="0" rtl="0" algn="l">
              <a:spcBef>
                <a:spcPts val="560"/>
              </a:spcBef>
              <a:spcAft>
                <a:spcPts val="0"/>
              </a:spcAft>
              <a:buClr>
                <a:schemeClr val="accent2"/>
              </a:buClr>
              <a:buSzPts val="2800"/>
              <a:buFont typeface="Arial"/>
              <a:buNone/>
            </a:pPr>
            <a:r>
              <a:t/>
            </a:r>
            <a:endParaRPr b="0" i="0" sz="2800" u="none">
              <a:solidFill>
                <a:schemeClr val="hlink"/>
              </a:solidFill>
              <a:latin typeface="Arial"/>
              <a:ea typeface="Arial"/>
              <a:cs typeface="Arial"/>
              <a:sym typeface="Arial"/>
            </a:endParaRPr>
          </a:p>
        </p:txBody>
      </p:sp>
      <p:sp>
        <p:nvSpPr>
          <p:cNvPr id="125" name="Google Shape;125;p18"/>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cap="none" strike="noStrike">
                <a:solidFill>
                  <a:schemeClr val="dk1"/>
                </a:solidFill>
                <a:latin typeface="Times"/>
                <a:ea typeface="Times"/>
                <a:cs typeface="Times"/>
                <a:sym typeface="Times"/>
              </a:rPr>
              <a:t>Instructor’s Guide for  Coulouris, Dollimore and Kindberg   Distributed Systems: Concepts and Design   Edn. 3   </a:t>
            </a:r>
            <a:br>
              <a:rPr b="0" i="0" lang="en-US" sz="800" u="none" cap="none" strike="noStrike">
                <a:solidFill>
                  <a:schemeClr val="dk1"/>
                </a:solidFill>
                <a:latin typeface="Times"/>
                <a:ea typeface="Times"/>
                <a:cs typeface="Times"/>
                <a:sym typeface="Times"/>
              </a:rPr>
            </a:br>
            <a:r>
              <a:rPr b="0" i="0" lang="en-US" sz="800" u="none" cap="none" strike="noStrike">
                <a:solidFill>
                  <a:schemeClr val="dk1"/>
                </a:solidFill>
                <a:latin typeface="Times"/>
                <a:ea typeface="Times"/>
                <a:cs typeface="Times"/>
                <a:sym typeface="Times"/>
              </a:rPr>
              <a:t>©  Addison-Wesley Publishers 2000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63"/>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accent1"/>
              </a:solidFill>
              <a:latin typeface="Arial"/>
              <a:ea typeface="Arial"/>
              <a:cs typeface="Arial"/>
              <a:sym typeface="Arial"/>
            </a:endParaRPr>
          </a:p>
        </p:txBody>
      </p:sp>
      <p:sp>
        <p:nvSpPr>
          <p:cNvPr id="574" name="Google Shape;574;p63"/>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The distributed garbage collectors works in cooperation with the local garbage collector as follows</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a:t>
            </a:r>
            <a:r>
              <a:rPr b="0" i="0" lang="en-US" sz="2400" u="none">
                <a:solidFill>
                  <a:schemeClr val="hlink"/>
                </a:solidFill>
                <a:latin typeface="Arial"/>
                <a:ea typeface="Arial"/>
                <a:cs typeface="Arial"/>
                <a:sym typeface="Arial"/>
              </a:rPr>
              <a:t>Each server process maintains a set of the names of the processes that hold remote object references for each of its remote objects; Ex: B.holders is the set of client processes that have proxies for object B.</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hlink"/>
                </a:solidFill>
                <a:latin typeface="Arial"/>
                <a:ea typeface="Arial"/>
                <a:cs typeface="Arial"/>
                <a:sym typeface="Arial"/>
              </a:rPr>
              <a:t>When a client C first receives a remote reference to a particular remote object, B, it makes an addRef(B) invocation to the server of that remote object and then creates a proxy; the server adds C to B.holders.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64"/>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accent1"/>
              </a:solidFill>
              <a:latin typeface="Arial"/>
              <a:ea typeface="Arial"/>
              <a:cs typeface="Arial"/>
              <a:sym typeface="Arial"/>
            </a:endParaRPr>
          </a:p>
        </p:txBody>
      </p:sp>
      <p:sp>
        <p:nvSpPr>
          <p:cNvPr id="580" name="Google Shape;580;p64"/>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Arial"/>
              <a:buChar char="●"/>
            </a:pPr>
            <a:r>
              <a:rPr b="0" i="0" lang="en-US" sz="2400" u="none">
                <a:solidFill>
                  <a:schemeClr val="hlink"/>
                </a:solidFill>
                <a:latin typeface="Arial"/>
                <a:ea typeface="Arial"/>
                <a:cs typeface="Arial"/>
                <a:sym typeface="Arial"/>
              </a:rPr>
              <a:t>When a client C's garbage collector notices that a proxy for remote object B is no longer reachable, it makes a removeRef(B) invocation to the corresponding server and then deletes the proxy; the server removes C from B.holders. </a:t>
            </a:r>
            <a:endParaRPr/>
          </a:p>
          <a:p>
            <a:pPr indent="-342900" lvl="0" marL="342900" marR="0" rtl="0" algn="l">
              <a:lnSpc>
                <a:spcPct val="100000"/>
              </a:lnSpc>
              <a:spcBef>
                <a:spcPts val="560"/>
              </a:spcBef>
              <a:spcAft>
                <a:spcPts val="0"/>
              </a:spcAft>
              <a:buClr>
                <a:schemeClr val="accent2"/>
              </a:buClr>
              <a:buSzPts val="2400"/>
              <a:buFont typeface="Arial"/>
              <a:buChar char="●"/>
            </a:pPr>
            <a:r>
              <a:rPr b="0" i="0" lang="en-US" sz="2400" u="none">
                <a:solidFill>
                  <a:schemeClr val="hlink"/>
                </a:solidFill>
                <a:latin typeface="Arial"/>
                <a:ea typeface="Arial"/>
                <a:cs typeface="Arial"/>
                <a:sym typeface="Arial"/>
              </a:rPr>
              <a:t>When B.holders is empty, the server's local garbage collector will reclaim the space occupied by B unless there are any local holders.</a:t>
            </a:r>
            <a:r>
              <a:rPr b="0" i="0" lang="en-US" sz="2800" u="none">
                <a:solidFill>
                  <a:schemeClr val="hlink"/>
                </a:solidFill>
                <a:latin typeface="Arial"/>
                <a:ea typeface="Arial"/>
                <a:cs typeface="Arial"/>
                <a:sym typeface="Arial"/>
              </a:rP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65"/>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accent1"/>
              </a:solidFill>
              <a:latin typeface="Arial"/>
              <a:ea typeface="Arial"/>
              <a:cs typeface="Arial"/>
              <a:sym typeface="Arial"/>
            </a:endParaRPr>
          </a:p>
        </p:txBody>
      </p:sp>
      <p:sp>
        <p:nvSpPr>
          <p:cNvPr id="586" name="Google Shape;586;p65"/>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165100" lvl="0" marL="342900" marR="0" rtl="0" algn="l">
              <a:spcBef>
                <a:spcPts val="0"/>
              </a:spcBef>
              <a:spcAft>
                <a:spcPts val="0"/>
              </a:spcAft>
              <a:buClr>
                <a:schemeClr val="accent2"/>
              </a:buClr>
              <a:buSzPts val="2800"/>
              <a:buFont typeface="Arial"/>
              <a:buNone/>
            </a:pPr>
            <a:r>
              <a:t/>
            </a:r>
            <a:endParaRPr sz="2800">
              <a:solidFill>
                <a:schemeClr val="hlink"/>
              </a:solidFill>
              <a:latin typeface="Arial"/>
              <a:ea typeface="Arial"/>
              <a:cs typeface="Arial"/>
              <a:sym typeface="Arial"/>
            </a:endParaRPr>
          </a:p>
        </p:txBody>
      </p:sp>
      <p:sp>
        <p:nvSpPr>
          <p:cNvPr id="587" name="Google Shape;587;p65"/>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66"/>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F0000"/>
              </a:buClr>
              <a:buSzPts val="2800"/>
              <a:buFont typeface="Arial"/>
              <a:buNone/>
            </a:pPr>
            <a:r>
              <a:rPr b="0" i="0" lang="en-US" sz="2800" u="none" cap="none" strike="noStrike">
                <a:solidFill>
                  <a:srgbClr val="FF0000"/>
                </a:solidFill>
                <a:latin typeface="Arial"/>
                <a:ea typeface="Arial"/>
                <a:cs typeface="Arial"/>
                <a:sym typeface="Arial"/>
              </a:rPr>
              <a:t>5.3 REMOTE PROCEDURE CALL</a:t>
            </a:r>
            <a:endParaRPr/>
          </a:p>
        </p:txBody>
      </p:sp>
      <p:sp>
        <p:nvSpPr>
          <p:cNvPr id="593" name="Google Shape;593;p66"/>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-A RPC is same like a RMI in that A client program calls a procedure in another program running in a server process.</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Servers may be clients of other servers to allow chains of RPCs.</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A server process defines in its service interface the procedures that are available for calling remotely. </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like RMI,RPC May be implemented to have one of the choices of invocation semantics.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67"/>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accent1"/>
              </a:solidFill>
              <a:latin typeface="Arial"/>
              <a:ea typeface="Arial"/>
              <a:cs typeface="Arial"/>
              <a:sym typeface="Arial"/>
            </a:endParaRPr>
          </a:p>
        </p:txBody>
      </p:sp>
      <p:pic>
        <p:nvPicPr>
          <p:cNvPr descr="Capture.PNG" id="599" name="Google Shape;599;p67"/>
          <p:cNvPicPr preferRelativeResize="0"/>
          <p:nvPr>
            <p:ph idx="1" type="body"/>
          </p:nvPr>
        </p:nvPicPr>
        <p:blipFill rotWithShape="1">
          <a:blip r:embed="rId3">
            <a:alphaModFix/>
          </a:blip>
          <a:srcRect b="0" l="0" r="0" t="0"/>
          <a:stretch/>
        </p:blipFill>
        <p:spPr>
          <a:xfrm>
            <a:off x="412750" y="304800"/>
            <a:ext cx="8832850" cy="6248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68"/>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accent1"/>
              </a:solidFill>
              <a:latin typeface="Arial"/>
              <a:ea typeface="Arial"/>
              <a:cs typeface="Arial"/>
              <a:sym typeface="Arial"/>
            </a:endParaRPr>
          </a:p>
        </p:txBody>
      </p:sp>
      <p:sp>
        <p:nvSpPr>
          <p:cNvPr id="605" name="Google Shape;605;p68"/>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The software that supports RPC </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no remote reference modules are required. </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Client that accesses a service includes one stub procedure for each procedure in the service interface. </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Role of a stub procedure is similar to that of a proxy method.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69"/>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accent1"/>
              </a:solidFill>
              <a:latin typeface="Arial"/>
              <a:ea typeface="Arial"/>
              <a:cs typeface="Arial"/>
              <a:sym typeface="Arial"/>
            </a:endParaRPr>
          </a:p>
        </p:txBody>
      </p:sp>
      <p:sp>
        <p:nvSpPr>
          <p:cNvPr id="611" name="Google Shape;611;p69"/>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Server process contains a dispatcher together with one server stub procedure and one service procedure for each procedure in the service interface.</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The dispatcher selects one of the server stub procedures according to the procedure identifier in the request message. </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A server stub procedure is like a skeleton method.</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 The service procedures implement the procedures in the service interface.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70"/>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617" name="Google Shape;617;p70"/>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Sun RPC:CASE STUDY</a:t>
            </a:r>
            <a:endParaRPr/>
          </a:p>
        </p:txBody>
      </p:sp>
      <p:sp>
        <p:nvSpPr>
          <p:cNvPr id="618" name="Google Shape;618;p70"/>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It is designed for client-server communication over Sun NFS network file system.</a:t>
            </a:r>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UDP or TCP can be used. If UDP is used, the message length is restricted to 64 KB, but 8 - 9 KB in practice. </a:t>
            </a:r>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The Sun XDR is originally intended for external data representation.</a:t>
            </a:r>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Valid data types supported by XDR include </a:t>
            </a:r>
            <a:r>
              <a:rPr b="1" i="0" lang="en-US" sz="2800" u="none">
                <a:solidFill>
                  <a:schemeClr val="hlink"/>
                </a:solidFill>
                <a:latin typeface="Arial"/>
                <a:ea typeface="Arial"/>
                <a:cs typeface="Arial"/>
                <a:sym typeface="Arial"/>
              </a:rPr>
              <a:t>int</a:t>
            </a:r>
            <a:r>
              <a:rPr b="0" i="0" lang="en-US" sz="2800" u="none">
                <a:solidFill>
                  <a:schemeClr val="hlink"/>
                </a:solidFill>
                <a:latin typeface="Arial"/>
                <a:ea typeface="Arial"/>
                <a:cs typeface="Arial"/>
                <a:sym typeface="Arial"/>
              </a:rPr>
              <a:t>, </a:t>
            </a:r>
            <a:r>
              <a:rPr b="1" i="0" lang="en-US" sz="2800" u="none">
                <a:solidFill>
                  <a:schemeClr val="hlink"/>
                </a:solidFill>
                <a:latin typeface="Arial"/>
                <a:ea typeface="Arial"/>
                <a:cs typeface="Arial"/>
                <a:sym typeface="Arial"/>
              </a:rPr>
              <a:t>unsigned int</a:t>
            </a:r>
            <a:r>
              <a:rPr b="0" i="0" lang="en-US" sz="2800" u="none">
                <a:solidFill>
                  <a:schemeClr val="hlink"/>
                </a:solidFill>
                <a:latin typeface="Arial"/>
                <a:ea typeface="Arial"/>
                <a:cs typeface="Arial"/>
                <a:sym typeface="Arial"/>
              </a:rPr>
              <a:t>, </a:t>
            </a:r>
            <a:r>
              <a:rPr b="1" i="0" lang="en-US" sz="2800" u="none">
                <a:solidFill>
                  <a:schemeClr val="hlink"/>
                </a:solidFill>
                <a:latin typeface="Arial"/>
                <a:ea typeface="Arial"/>
                <a:cs typeface="Arial"/>
                <a:sym typeface="Arial"/>
              </a:rPr>
              <a:t>long</a:t>
            </a:r>
            <a:r>
              <a:rPr b="0" i="0" lang="en-US" sz="2800" u="none">
                <a:solidFill>
                  <a:schemeClr val="hlink"/>
                </a:solidFill>
                <a:latin typeface="Arial"/>
                <a:ea typeface="Arial"/>
                <a:cs typeface="Arial"/>
                <a:sym typeface="Arial"/>
              </a:rPr>
              <a:t>, </a:t>
            </a:r>
            <a:r>
              <a:rPr b="1" i="0" lang="en-US" sz="2800" u="none">
                <a:solidFill>
                  <a:schemeClr val="hlink"/>
                </a:solidFill>
                <a:latin typeface="Arial"/>
                <a:ea typeface="Arial"/>
                <a:cs typeface="Arial"/>
                <a:sym typeface="Arial"/>
              </a:rPr>
              <a:t>structure</a:t>
            </a:r>
            <a:r>
              <a:rPr b="0" i="0" lang="en-US" sz="2800" u="none">
                <a:solidFill>
                  <a:schemeClr val="hlink"/>
                </a:solidFill>
                <a:latin typeface="Arial"/>
                <a:ea typeface="Arial"/>
                <a:cs typeface="Arial"/>
                <a:sym typeface="Arial"/>
              </a:rPr>
              <a:t>, </a:t>
            </a:r>
            <a:r>
              <a:rPr b="1" i="0" lang="en-US" sz="2800" u="none">
                <a:solidFill>
                  <a:schemeClr val="hlink"/>
                </a:solidFill>
                <a:latin typeface="Arial"/>
                <a:ea typeface="Arial"/>
                <a:cs typeface="Arial"/>
                <a:sym typeface="Arial"/>
              </a:rPr>
              <a:t>fixed array</a:t>
            </a:r>
            <a:r>
              <a:rPr b="0" i="0" lang="en-US" sz="2800" u="none">
                <a:solidFill>
                  <a:schemeClr val="hlink"/>
                </a:solidFill>
                <a:latin typeface="Arial"/>
                <a:ea typeface="Arial"/>
                <a:cs typeface="Arial"/>
                <a:sym typeface="Arial"/>
              </a:rPr>
              <a:t>,  </a:t>
            </a:r>
            <a:r>
              <a:rPr b="1" i="0" lang="en-US" sz="2800" u="none">
                <a:solidFill>
                  <a:schemeClr val="hlink"/>
                </a:solidFill>
                <a:latin typeface="Arial"/>
                <a:ea typeface="Arial"/>
                <a:cs typeface="Arial"/>
                <a:sym typeface="Arial"/>
              </a:rPr>
              <a:t>string</a:t>
            </a:r>
            <a:r>
              <a:rPr b="0" i="0" lang="en-US" sz="2800" u="none">
                <a:solidFill>
                  <a:schemeClr val="hlink"/>
                </a:solidFill>
                <a:latin typeface="Arial"/>
                <a:ea typeface="Arial"/>
                <a:cs typeface="Arial"/>
                <a:sym typeface="Arial"/>
              </a:rPr>
              <a:t> (null terminated char *), </a:t>
            </a:r>
            <a:r>
              <a:rPr b="1" i="0" lang="en-US" sz="2800" u="none">
                <a:solidFill>
                  <a:schemeClr val="hlink"/>
                </a:solidFill>
                <a:latin typeface="Arial"/>
                <a:ea typeface="Arial"/>
                <a:cs typeface="Arial"/>
                <a:sym typeface="Arial"/>
              </a:rPr>
              <a:t>binary encoded data</a:t>
            </a:r>
            <a:r>
              <a:rPr b="0" i="0" lang="en-US" sz="2800" u="none">
                <a:solidFill>
                  <a:schemeClr val="hlink"/>
                </a:solidFill>
                <a:latin typeface="Arial"/>
                <a:ea typeface="Arial"/>
                <a:cs typeface="Arial"/>
                <a:sym typeface="Arial"/>
              </a:rPr>
              <a:t> (for other data types such as lists).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71"/>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624" name="Google Shape;624;p71"/>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Sun RPC:CASE STUDY</a:t>
            </a:r>
            <a:endParaRPr/>
          </a:p>
        </p:txBody>
      </p:sp>
      <p:sp>
        <p:nvSpPr>
          <p:cNvPr id="625" name="Google Shape;625;p71"/>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sng">
                <a:solidFill>
                  <a:srgbClr val="FF0000"/>
                </a:solidFill>
                <a:latin typeface="Arial"/>
                <a:ea typeface="Arial"/>
                <a:cs typeface="Arial"/>
                <a:sym typeface="Arial"/>
              </a:rPr>
              <a:t>Interface Definition Language</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The notation is rather primitive compared to CORBA IDL or JAVA as shown in Figure 5.8.</a:t>
            </a:r>
            <a:endParaRPr/>
          </a:p>
          <a:p>
            <a:pPr indent="-285750" lvl="1" marL="742950"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chemeClr val="hlink"/>
                </a:solidFill>
                <a:latin typeface="Arial"/>
                <a:ea typeface="Arial"/>
                <a:cs typeface="Arial"/>
                <a:sym typeface="Arial"/>
              </a:rPr>
              <a:t>Instead of no interface definition, a </a:t>
            </a:r>
            <a:r>
              <a:rPr b="1" i="0" lang="en-US" sz="2800" u="none" cap="none" strike="noStrike">
                <a:solidFill>
                  <a:schemeClr val="hlink"/>
                </a:solidFill>
                <a:latin typeface="Arial"/>
                <a:ea typeface="Arial"/>
                <a:cs typeface="Arial"/>
                <a:sym typeface="Arial"/>
              </a:rPr>
              <a:t>program number</a:t>
            </a:r>
            <a:r>
              <a:rPr b="0" i="0" lang="en-US" sz="2800" u="none" cap="none" strike="noStrike">
                <a:solidFill>
                  <a:schemeClr val="hlink"/>
                </a:solidFill>
                <a:latin typeface="Arial"/>
                <a:ea typeface="Arial"/>
                <a:cs typeface="Arial"/>
                <a:sym typeface="Arial"/>
              </a:rPr>
              <a:t> and a </a:t>
            </a:r>
            <a:r>
              <a:rPr b="1" i="0" lang="en-US" sz="2800" u="none" cap="none" strike="noStrike">
                <a:solidFill>
                  <a:schemeClr val="hlink"/>
                </a:solidFill>
                <a:latin typeface="Arial"/>
                <a:ea typeface="Arial"/>
                <a:cs typeface="Arial"/>
                <a:sym typeface="Arial"/>
              </a:rPr>
              <a:t>version number</a:t>
            </a:r>
            <a:r>
              <a:rPr b="0" i="0" lang="en-US" sz="2800" u="none" cap="none" strike="noStrike">
                <a:solidFill>
                  <a:schemeClr val="hlink"/>
                </a:solidFill>
                <a:latin typeface="Arial"/>
                <a:ea typeface="Arial"/>
                <a:cs typeface="Arial"/>
                <a:sym typeface="Arial"/>
              </a:rPr>
              <a:t> are supplied.</a:t>
            </a:r>
            <a:endParaRPr/>
          </a:p>
          <a:p>
            <a:pPr indent="-285750" lvl="1" marL="742950"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chemeClr val="hlink"/>
                </a:solidFill>
                <a:latin typeface="Arial"/>
                <a:ea typeface="Arial"/>
                <a:cs typeface="Arial"/>
                <a:sym typeface="Arial"/>
              </a:rPr>
              <a:t>The procedure number is used as a procedure definition.</a:t>
            </a:r>
            <a:endParaRPr/>
          </a:p>
          <a:p>
            <a:pPr indent="-285750" lvl="1" marL="742950" marR="0" rtl="0" algn="l">
              <a:lnSpc>
                <a:spcPct val="100000"/>
              </a:lnSpc>
              <a:spcBef>
                <a:spcPts val="560"/>
              </a:spcBef>
              <a:spcAft>
                <a:spcPts val="0"/>
              </a:spcAft>
              <a:buClr>
                <a:schemeClr val="accent2"/>
              </a:buClr>
              <a:buSzPts val="2800"/>
              <a:buFont typeface="Noto Sans Symbols"/>
              <a:buChar char="▪"/>
            </a:pPr>
            <a:r>
              <a:rPr b="0" i="0" lang="en-US" sz="2800" u="none" cap="none" strike="noStrike">
                <a:solidFill>
                  <a:schemeClr val="hlink"/>
                </a:solidFill>
                <a:latin typeface="Arial"/>
                <a:ea typeface="Arial"/>
                <a:cs typeface="Arial"/>
                <a:sym typeface="Arial"/>
              </a:rPr>
              <a:t>Single input parameter and output result are being passed.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72"/>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Figure 5.8</a:t>
            </a:r>
            <a:br>
              <a:rPr b="0" i="0" lang="en-US" sz="2000" u="none" cap="none" strike="noStrike">
                <a:solidFill>
                  <a:schemeClr val="accent1"/>
                </a:solidFill>
                <a:latin typeface="Arial"/>
                <a:ea typeface="Arial"/>
                <a:cs typeface="Arial"/>
                <a:sym typeface="Arial"/>
              </a:rPr>
            </a:br>
            <a:r>
              <a:rPr b="0" i="0" lang="en-US" sz="2000" u="none" cap="none" strike="noStrike">
                <a:solidFill>
                  <a:schemeClr val="accent1"/>
                </a:solidFill>
                <a:latin typeface="Arial"/>
                <a:ea typeface="Arial"/>
                <a:cs typeface="Arial"/>
                <a:sym typeface="Arial"/>
              </a:rPr>
              <a:t>Files interface in Sun XDR</a:t>
            </a:r>
            <a:endParaRPr/>
          </a:p>
        </p:txBody>
      </p:sp>
      <p:pic>
        <p:nvPicPr>
          <p:cNvPr descr="Capture.PNG" id="631" name="Google Shape;631;p72"/>
          <p:cNvPicPr preferRelativeResize="0"/>
          <p:nvPr>
            <p:ph idx="1" type="body"/>
          </p:nvPr>
        </p:nvPicPr>
        <p:blipFill rotWithShape="1">
          <a:blip r:embed="rId3">
            <a:alphaModFix/>
          </a:blip>
          <a:srcRect b="0" l="0" r="0" t="0"/>
          <a:stretch/>
        </p:blipFill>
        <p:spPr>
          <a:xfrm>
            <a:off x="3687762" y="0"/>
            <a:ext cx="6035675"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cap="none" strike="noStrike">
                <a:solidFill>
                  <a:schemeClr val="dk1"/>
                </a:solidFill>
                <a:latin typeface="Times"/>
                <a:ea typeface="Times"/>
                <a:cs typeface="Times"/>
                <a:sym typeface="Times"/>
              </a:rPr>
              <a:t>Instructor’s Guide for  Coulouris, Dollimore and Kindberg   Distributed Systems: Concepts and Design   Edn. 3   </a:t>
            </a:r>
            <a:br>
              <a:rPr b="0" i="0" lang="en-US" sz="800" u="none" cap="none" strike="noStrike">
                <a:solidFill>
                  <a:schemeClr val="dk1"/>
                </a:solidFill>
                <a:latin typeface="Times"/>
                <a:ea typeface="Times"/>
                <a:cs typeface="Times"/>
                <a:sym typeface="Times"/>
              </a:rPr>
            </a:br>
            <a:r>
              <a:rPr b="0" i="0" lang="en-US" sz="800" u="none" cap="none" strike="noStrike">
                <a:solidFill>
                  <a:schemeClr val="dk1"/>
                </a:solidFill>
                <a:latin typeface="Times"/>
                <a:ea typeface="Times"/>
                <a:cs typeface="Times"/>
                <a:sym typeface="Times"/>
              </a:rPr>
              <a:t>©  Addison-Wesley Publishers 2000 </a:t>
            </a:r>
            <a:endParaRPr/>
          </a:p>
        </p:txBody>
      </p:sp>
      <p:sp>
        <p:nvSpPr>
          <p:cNvPr id="131" name="Google Shape;131;p19"/>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Figure 5.1</a:t>
            </a:r>
            <a:br>
              <a:rPr b="0" i="0" lang="en-US" sz="2000" u="none" cap="none" strike="noStrike">
                <a:solidFill>
                  <a:schemeClr val="accent1"/>
                </a:solidFill>
                <a:latin typeface="Arial"/>
                <a:ea typeface="Arial"/>
                <a:cs typeface="Arial"/>
                <a:sym typeface="Arial"/>
              </a:rPr>
            </a:br>
            <a:r>
              <a:rPr b="0" i="0" lang="en-US" sz="2000" u="none" cap="none" strike="noStrike">
                <a:solidFill>
                  <a:schemeClr val="accent1"/>
                </a:solidFill>
                <a:latin typeface="Arial"/>
                <a:ea typeface="Arial"/>
                <a:cs typeface="Arial"/>
                <a:sym typeface="Arial"/>
              </a:rPr>
              <a:t>Middleware layers</a:t>
            </a:r>
            <a:endParaRPr/>
          </a:p>
        </p:txBody>
      </p:sp>
      <p:grpSp>
        <p:nvGrpSpPr>
          <p:cNvPr id="132" name="Google Shape;132;p19"/>
          <p:cNvGrpSpPr/>
          <p:nvPr/>
        </p:nvGrpSpPr>
        <p:grpSpPr>
          <a:xfrm>
            <a:off x="685800" y="1997075"/>
            <a:ext cx="8150225" cy="3005137"/>
            <a:chOff x="496887" y="1531937"/>
            <a:chExt cx="8150225" cy="3005137"/>
          </a:xfrm>
        </p:grpSpPr>
        <p:sp>
          <p:nvSpPr>
            <p:cNvPr id="133" name="Google Shape;133;p19"/>
            <p:cNvSpPr txBox="1"/>
            <p:nvPr/>
          </p:nvSpPr>
          <p:spPr>
            <a:xfrm>
              <a:off x="6821487" y="2190750"/>
              <a:ext cx="373062" cy="1773237"/>
            </a:xfrm>
            <a:prstGeom prst="rect">
              <a:avLst/>
            </a:prstGeom>
            <a:noFill/>
            <a:ln cap="flat" cmpd="sng" w="428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34" name="Google Shape;134;p19"/>
            <p:cNvSpPr txBox="1"/>
            <p:nvPr/>
          </p:nvSpPr>
          <p:spPr>
            <a:xfrm>
              <a:off x="525462" y="1560512"/>
              <a:ext cx="6581775" cy="2947987"/>
            </a:xfrm>
            <a:prstGeom prst="rect">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35" name="Google Shape;135;p19"/>
            <p:cNvSpPr txBox="1"/>
            <p:nvPr/>
          </p:nvSpPr>
          <p:spPr>
            <a:xfrm>
              <a:off x="496887" y="1531937"/>
              <a:ext cx="6638925" cy="3005137"/>
            </a:xfrm>
            <a:prstGeom prst="rect">
              <a:avLst/>
            </a:prstGeom>
            <a:noFill/>
            <a:ln cap="flat" cmpd="sng" w="714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36" name="Google Shape;136;p19"/>
            <p:cNvSpPr txBox="1"/>
            <p:nvPr/>
          </p:nvSpPr>
          <p:spPr>
            <a:xfrm>
              <a:off x="525462" y="2847975"/>
              <a:ext cx="6581775" cy="1058862"/>
            </a:xfrm>
            <a:prstGeom prst="rect">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37" name="Google Shape;137;p19"/>
            <p:cNvSpPr txBox="1"/>
            <p:nvPr/>
          </p:nvSpPr>
          <p:spPr>
            <a:xfrm>
              <a:off x="496887" y="2819400"/>
              <a:ext cx="6638925" cy="1116012"/>
            </a:xfrm>
            <a:prstGeom prst="rect">
              <a:avLst/>
            </a:prstGeom>
            <a:noFill/>
            <a:ln cap="flat" cmpd="sng" w="714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38" name="Google Shape;138;p19"/>
            <p:cNvSpPr txBox="1"/>
            <p:nvPr/>
          </p:nvSpPr>
          <p:spPr>
            <a:xfrm>
              <a:off x="3205162" y="1746250"/>
              <a:ext cx="1231900" cy="2746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Applications</a:t>
              </a:r>
              <a:endParaRPr/>
            </a:p>
          </p:txBody>
        </p:sp>
        <p:sp>
          <p:nvSpPr>
            <p:cNvPr id="139" name="Google Shape;139;p19"/>
            <p:cNvSpPr txBox="1"/>
            <p:nvPr/>
          </p:nvSpPr>
          <p:spPr>
            <a:xfrm>
              <a:off x="7478712" y="2833687"/>
              <a:ext cx="1168400" cy="2746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Middleware</a:t>
              </a:r>
              <a:endParaRPr/>
            </a:p>
          </p:txBody>
        </p:sp>
        <p:sp>
          <p:nvSpPr>
            <p:cNvPr id="140" name="Google Shape;140;p19"/>
            <p:cNvSpPr txBox="1"/>
            <p:nvPr/>
          </p:nvSpPr>
          <p:spPr>
            <a:xfrm>
              <a:off x="7764462" y="3090862"/>
              <a:ext cx="609600" cy="2746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layers</a:t>
              </a:r>
              <a:endParaRPr/>
            </a:p>
          </p:txBody>
        </p:sp>
        <p:sp>
          <p:nvSpPr>
            <p:cNvPr id="141" name="Google Shape;141;p19"/>
            <p:cNvSpPr txBox="1"/>
            <p:nvPr/>
          </p:nvSpPr>
          <p:spPr>
            <a:xfrm>
              <a:off x="2644775" y="3062287"/>
              <a:ext cx="2349500" cy="2746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 Request reply protocol</a:t>
              </a:r>
              <a:endParaRPr/>
            </a:p>
          </p:txBody>
        </p:sp>
        <p:sp>
          <p:nvSpPr>
            <p:cNvPr id="142" name="Google Shape;142;p19"/>
            <p:cNvSpPr txBox="1"/>
            <p:nvPr/>
          </p:nvSpPr>
          <p:spPr>
            <a:xfrm>
              <a:off x="2411412" y="3549650"/>
              <a:ext cx="2870200" cy="2746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External data representation</a:t>
              </a:r>
              <a:endParaRPr/>
            </a:p>
          </p:txBody>
        </p:sp>
        <p:sp>
          <p:nvSpPr>
            <p:cNvPr id="143" name="Google Shape;143;p19"/>
            <p:cNvSpPr txBox="1"/>
            <p:nvPr/>
          </p:nvSpPr>
          <p:spPr>
            <a:xfrm>
              <a:off x="2922587" y="4092575"/>
              <a:ext cx="1828800" cy="2746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Operating System</a:t>
              </a:r>
              <a:endParaRPr/>
            </a:p>
          </p:txBody>
        </p:sp>
        <p:sp>
          <p:nvSpPr>
            <p:cNvPr id="144" name="Google Shape;144;p19"/>
            <p:cNvSpPr txBox="1"/>
            <p:nvPr/>
          </p:nvSpPr>
          <p:spPr>
            <a:xfrm>
              <a:off x="525462" y="2190750"/>
              <a:ext cx="6581775" cy="657225"/>
            </a:xfrm>
            <a:prstGeom prst="rect">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45" name="Google Shape;145;p19"/>
            <p:cNvSpPr txBox="1"/>
            <p:nvPr/>
          </p:nvSpPr>
          <p:spPr>
            <a:xfrm>
              <a:off x="496887" y="2162175"/>
              <a:ext cx="6638925" cy="714375"/>
            </a:xfrm>
            <a:prstGeom prst="rect">
              <a:avLst/>
            </a:prstGeom>
            <a:noFill/>
            <a:ln cap="flat" cmpd="sng" w="714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46" name="Google Shape;146;p19"/>
            <p:cNvSpPr txBox="1"/>
            <p:nvPr/>
          </p:nvSpPr>
          <p:spPr>
            <a:xfrm>
              <a:off x="2747962" y="2405062"/>
              <a:ext cx="2209800" cy="2746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RMI, RPC and events</a:t>
              </a:r>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73"/>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637" name="Google Shape;637;p73"/>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Sun RPC</a:t>
            </a:r>
            <a:endParaRPr/>
          </a:p>
        </p:txBody>
      </p:sp>
      <p:sp>
        <p:nvSpPr>
          <p:cNvPr id="638" name="Google Shape;638;p73"/>
          <p:cNvSpPr txBox="1"/>
          <p:nvPr>
            <p:ph idx="1" type="body"/>
          </p:nvPr>
        </p:nvSpPr>
        <p:spPr>
          <a:xfrm>
            <a:off x="495300" y="1247775"/>
            <a:ext cx="8859837" cy="50006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The interface compiler </a:t>
            </a:r>
            <a:r>
              <a:rPr b="1" i="0" lang="en-US" sz="2800" u="none">
                <a:solidFill>
                  <a:schemeClr val="hlink"/>
                </a:solidFill>
                <a:latin typeface="Arial"/>
                <a:ea typeface="Arial"/>
                <a:cs typeface="Arial"/>
                <a:sym typeface="Arial"/>
              </a:rPr>
              <a:t>rpcgen</a:t>
            </a:r>
            <a:r>
              <a:rPr b="0" i="0" lang="en-US" sz="2800" u="none">
                <a:solidFill>
                  <a:schemeClr val="hlink"/>
                </a:solidFill>
                <a:latin typeface="Arial"/>
                <a:ea typeface="Arial"/>
                <a:cs typeface="Arial"/>
                <a:sym typeface="Arial"/>
              </a:rPr>
              <a:t> can be used to generate the following from interface definition.</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client stub</a:t>
            </a:r>
            <a:r>
              <a:rPr b="0" i="0" lang="en-US" sz="2400" u="none" cap="none" strike="noStrike">
                <a:solidFill>
                  <a:schemeClr val="hlink"/>
                </a:solidFill>
                <a:latin typeface="Arial"/>
                <a:ea typeface="Arial"/>
                <a:cs typeface="Arial"/>
                <a:sym typeface="Arial"/>
              </a:rPr>
              <a:t> procedures</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server main</a:t>
            </a:r>
            <a:r>
              <a:rPr b="0" i="0" lang="en-US" sz="2400" u="none" cap="none" strike="noStrike">
                <a:solidFill>
                  <a:schemeClr val="hlink"/>
                </a:solidFill>
                <a:latin typeface="Arial"/>
                <a:ea typeface="Arial"/>
                <a:cs typeface="Arial"/>
                <a:sym typeface="Arial"/>
              </a:rPr>
              <a:t> procedure, dispatcher and server   stub procedures </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XDR marshalling and unmarshalling</a:t>
            </a:r>
            <a:r>
              <a:rPr b="0" i="0" lang="en-US" sz="2400" u="none" cap="none" strike="noStrike">
                <a:solidFill>
                  <a:schemeClr val="hlink"/>
                </a:solidFill>
                <a:latin typeface="Arial"/>
                <a:ea typeface="Arial"/>
                <a:cs typeface="Arial"/>
                <a:sym typeface="Arial"/>
              </a:rPr>
              <a:t> procedures used by dispatcher and client, server stub procedures.</a:t>
            </a:r>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Binding:</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portmapper</a:t>
            </a:r>
            <a:r>
              <a:rPr b="0" i="0" lang="en-US" sz="2400" u="none" cap="none" strike="noStrike">
                <a:solidFill>
                  <a:schemeClr val="hlink"/>
                </a:solidFill>
                <a:latin typeface="Arial"/>
                <a:ea typeface="Arial"/>
                <a:cs typeface="Arial"/>
                <a:sym typeface="Arial"/>
              </a:rPr>
              <a:t> records program number, version number, and port number.</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If there are multiple instance running on different machines, clients make </a:t>
            </a:r>
            <a:r>
              <a:rPr b="1" i="0" lang="en-US" sz="2400" u="none" cap="none" strike="noStrike">
                <a:solidFill>
                  <a:schemeClr val="hlink"/>
                </a:solidFill>
                <a:latin typeface="Arial"/>
                <a:ea typeface="Arial"/>
                <a:cs typeface="Arial"/>
                <a:sym typeface="Arial"/>
              </a:rPr>
              <a:t>multicast</a:t>
            </a:r>
            <a:r>
              <a:rPr b="0" i="0" lang="en-US" sz="2400" u="none" cap="none" strike="noStrike">
                <a:solidFill>
                  <a:schemeClr val="hlink"/>
                </a:solidFill>
                <a:latin typeface="Arial"/>
                <a:ea typeface="Arial"/>
                <a:cs typeface="Arial"/>
                <a:sym typeface="Arial"/>
              </a:rPr>
              <a:t> remote procedure calls by broadcasting them to all the port mappers.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74"/>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644" name="Google Shape;644;p74"/>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RPC Interface Compiler</a:t>
            </a:r>
            <a:endParaRPr/>
          </a:p>
        </p:txBody>
      </p:sp>
      <p:pic>
        <p:nvPicPr>
          <p:cNvPr descr="slide_25.jpg" id="645" name="Google Shape;645;p74"/>
          <p:cNvPicPr preferRelativeResize="0"/>
          <p:nvPr/>
        </p:nvPicPr>
        <p:blipFill rotWithShape="1">
          <a:blip r:embed="rId3">
            <a:alphaModFix/>
          </a:blip>
          <a:srcRect b="0" l="0" r="0" t="0"/>
          <a:stretch/>
        </p:blipFill>
        <p:spPr>
          <a:xfrm>
            <a:off x="1554162" y="1600200"/>
            <a:ext cx="6035675" cy="452596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75"/>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651" name="Google Shape;651;p75"/>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Sun RPC</a:t>
            </a:r>
            <a:endParaRPr/>
          </a:p>
        </p:txBody>
      </p:sp>
      <p:sp>
        <p:nvSpPr>
          <p:cNvPr id="652" name="Google Shape;652;p75"/>
          <p:cNvSpPr txBox="1"/>
          <p:nvPr>
            <p:ph idx="1" type="body"/>
          </p:nvPr>
        </p:nvSpPr>
        <p:spPr>
          <a:xfrm>
            <a:off x="495300" y="1406525"/>
            <a:ext cx="8859837" cy="48418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Authentication:</a:t>
            </a:r>
            <a:endParaRPr b="0" i="0" sz="3200" u="none">
              <a:solidFill>
                <a:schemeClr val="hlink"/>
              </a:solidFill>
              <a:latin typeface="Arial"/>
              <a:ea typeface="Arial"/>
              <a:cs typeface="Arial"/>
              <a:sym typeface="Arial"/>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Additional fields are provided in the request-reply message.</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Server program should check the authentication and then execute.</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Different authentication protocols can be supported - none, UNIX style, shared key, Kerberos style.</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A field in RPC header indicates which style is used.</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76"/>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658" name="Google Shape;658;p76"/>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Events and Notifications</a:t>
            </a:r>
            <a:endParaRPr/>
          </a:p>
        </p:txBody>
      </p:sp>
      <p:sp>
        <p:nvSpPr>
          <p:cNvPr id="659" name="Google Shape;659;p76"/>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The idea behind the use of events is that one object can react to a change occurring in another object.</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The actions done by the user are seen as </a:t>
            </a:r>
            <a:r>
              <a:rPr b="1" i="0" lang="en-US" sz="2800" u="none">
                <a:solidFill>
                  <a:schemeClr val="hlink"/>
                </a:solidFill>
                <a:latin typeface="Arial"/>
                <a:ea typeface="Arial"/>
                <a:cs typeface="Arial"/>
                <a:sym typeface="Arial"/>
              </a:rPr>
              <a:t>events</a:t>
            </a:r>
            <a:r>
              <a:rPr b="0" i="0" lang="en-US" sz="2800" u="none">
                <a:solidFill>
                  <a:schemeClr val="hlink"/>
                </a:solidFill>
                <a:latin typeface="Arial"/>
                <a:ea typeface="Arial"/>
                <a:cs typeface="Arial"/>
                <a:sym typeface="Arial"/>
              </a:rPr>
              <a:t> that cause state changes in objects.</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The objects are </a:t>
            </a:r>
            <a:r>
              <a:rPr b="1" i="0" lang="en-US" sz="2800" u="none">
                <a:solidFill>
                  <a:schemeClr val="hlink"/>
                </a:solidFill>
                <a:latin typeface="Arial"/>
                <a:ea typeface="Arial"/>
                <a:cs typeface="Arial"/>
                <a:sym typeface="Arial"/>
              </a:rPr>
              <a:t>notified</a:t>
            </a:r>
            <a:r>
              <a:rPr b="0" i="0" lang="en-US" sz="2800" u="none">
                <a:solidFill>
                  <a:schemeClr val="hlink"/>
                </a:solidFill>
                <a:latin typeface="Arial"/>
                <a:ea typeface="Arial"/>
                <a:cs typeface="Arial"/>
                <a:sym typeface="Arial"/>
              </a:rPr>
              <a:t> whenever the state changes.</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Local event model can be extended to distributed event-based systems by using the </a:t>
            </a:r>
            <a:r>
              <a:rPr b="1" i="0" lang="en-US" sz="2800" u="none">
                <a:solidFill>
                  <a:schemeClr val="hlink"/>
                </a:solidFill>
                <a:latin typeface="Arial"/>
                <a:ea typeface="Arial"/>
                <a:cs typeface="Arial"/>
                <a:sym typeface="Arial"/>
              </a:rPr>
              <a:t>publish-subscribe</a:t>
            </a:r>
            <a:r>
              <a:rPr b="0" i="0" lang="en-US" sz="2800" u="none">
                <a:solidFill>
                  <a:schemeClr val="hlink"/>
                </a:solidFill>
                <a:latin typeface="Arial"/>
                <a:ea typeface="Arial"/>
                <a:cs typeface="Arial"/>
                <a:sym typeface="Arial"/>
              </a:rPr>
              <a:t> paradigm.</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77"/>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665" name="Google Shape;665;p77"/>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Events and Notifications</a:t>
            </a:r>
            <a:endParaRPr/>
          </a:p>
        </p:txBody>
      </p:sp>
      <p:sp>
        <p:nvSpPr>
          <p:cNvPr id="666" name="Google Shape;666;p77"/>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In </a:t>
            </a:r>
            <a:r>
              <a:rPr b="1" i="0" lang="en-US" sz="2800" u="none">
                <a:solidFill>
                  <a:schemeClr val="hlink"/>
                </a:solidFill>
                <a:latin typeface="Arial"/>
                <a:ea typeface="Arial"/>
                <a:cs typeface="Arial"/>
                <a:sym typeface="Arial"/>
              </a:rPr>
              <a:t>publish-subscribe</a:t>
            </a:r>
            <a:r>
              <a:rPr b="0" i="0" lang="en-US" sz="2800" u="none">
                <a:solidFill>
                  <a:schemeClr val="hlink"/>
                </a:solidFill>
                <a:latin typeface="Arial"/>
                <a:ea typeface="Arial"/>
                <a:cs typeface="Arial"/>
                <a:sym typeface="Arial"/>
              </a:rPr>
              <a:t> paradigm</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An object that has event publishes.</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Those that have interest subscribe.</a:t>
            </a:r>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Objects that represent events are called </a:t>
            </a:r>
            <a:r>
              <a:rPr b="1" i="0" lang="en-US" sz="2800" u="none">
                <a:solidFill>
                  <a:schemeClr val="hlink"/>
                </a:solidFill>
                <a:latin typeface="Arial"/>
                <a:ea typeface="Arial"/>
                <a:cs typeface="Arial"/>
                <a:sym typeface="Arial"/>
              </a:rPr>
              <a:t>notifications</a:t>
            </a:r>
            <a:r>
              <a:rPr b="0" i="0" lang="en-US" sz="2800" u="none">
                <a:solidFill>
                  <a:schemeClr val="hlink"/>
                </a:solidFill>
                <a:latin typeface="Arial"/>
                <a:ea typeface="Arial"/>
                <a:cs typeface="Arial"/>
                <a:sym typeface="Arial"/>
              </a:rPr>
              <a:t>.</a:t>
            </a:r>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Distributed event-based systems have two main characteristics:</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Heterogeneous</a:t>
            </a:r>
            <a:r>
              <a:rPr b="0" i="0" lang="en-US" sz="2400" u="none" cap="none" strike="noStrike">
                <a:solidFill>
                  <a:schemeClr val="hlink"/>
                </a:solidFill>
                <a:latin typeface="Arial"/>
                <a:ea typeface="Arial"/>
                <a:cs typeface="Arial"/>
                <a:sym typeface="Arial"/>
              </a:rPr>
              <a:t> – Event-based systems can be used to connect heterogeneous  components in the Internet.</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Asynchronous</a:t>
            </a:r>
            <a:r>
              <a:rPr b="0" i="0" lang="en-US" sz="2400" u="none" cap="none" strike="noStrike">
                <a:solidFill>
                  <a:schemeClr val="hlink"/>
                </a:solidFill>
                <a:latin typeface="Arial"/>
                <a:ea typeface="Arial"/>
                <a:cs typeface="Arial"/>
                <a:sym typeface="Arial"/>
              </a:rPr>
              <a:t> – Notification are sent asynchronously by event-generating objects to those subscribers.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Google Shape;671;p78"/>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672" name="Google Shape;672;p78"/>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Events and Notifications</a:t>
            </a:r>
            <a:endParaRPr/>
          </a:p>
        </p:txBody>
      </p:sp>
      <p:sp>
        <p:nvSpPr>
          <p:cNvPr id="673" name="Google Shape;673;p78"/>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A dealing room system could be modeled by processes with two different tasks (Figure 5.9):</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An </a:t>
            </a:r>
            <a:r>
              <a:rPr b="1" i="0" lang="en-US" sz="2400" u="none" cap="none" strike="noStrike">
                <a:solidFill>
                  <a:schemeClr val="hlink"/>
                </a:solidFill>
                <a:latin typeface="Arial"/>
                <a:ea typeface="Arial"/>
                <a:cs typeface="Arial"/>
                <a:sym typeface="Arial"/>
              </a:rPr>
              <a:t>information provider process</a:t>
            </a:r>
            <a:r>
              <a:rPr b="0" i="0" lang="en-US" sz="2400" u="none" cap="none" strike="noStrike">
                <a:solidFill>
                  <a:schemeClr val="hlink"/>
                </a:solidFill>
                <a:latin typeface="Arial"/>
                <a:ea typeface="Arial"/>
                <a:cs typeface="Arial"/>
                <a:sym typeface="Arial"/>
              </a:rPr>
              <a:t> continuously receives new trading information from a single external source and applies to the appropriate stock objects.</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A </a:t>
            </a:r>
            <a:r>
              <a:rPr b="1" i="0" lang="en-US" sz="2400" u="none" cap="none" strike="noStrike">
                <a:solidFill>
                  <a:schemeClr val="hlink"/>
                </a:solidFill>
                <a:latin typeface="Arial"/>
                <a:ea typeface="Arial"/>
                <a:cs typeface="Arial"/>
                <a:sym typeface="Arial"/>
              </a:rPr>
              <a:t>dealer process</a:t>
            </a:r>
            <a:r>
              <a:rPr b="0" i="0" lang="en-US" sz="2400" u="none" cap="none" strike="noStrike">
                <a:solidFill>
                  <a:schemeClr val="hlink"/>
                </a:solidFill>
                <a:latin typeface="Arial"/>
                <a:ea typeface="Arial"/>
                <a:cs typeface="Arial"/>
                <a:sym typeface="Arial"/>
              </a:rPr>
              <a:t> creates an object to represent each named stock that the user asks to have displayed.</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An event source can generate events of one more different </a:t>
            </a:r>
            <a:r>
              <a:rPr b="1" i="0" lang="en-US" sz="2800" u="none">
                <a:solidFill>
                  <a:schemeClr val="hlink"/>
                </a:solidFill>
                <a:latin typeface="Arial"/>
                <a:ea typeface="Arial"/>
                <a:cs typeface="Arial"/>
                <a:sym typeface="Arial"/>
              </a:rPr>
              <a:t>types</a:t>
            </a:r>
            <a:r>
              <a:rPr b="0" i="0" lang="en-US" sz="2800" u="none">
                <a:solidFill>
                  <a:schemeClr val="hlink"/>
                </a:solidFill>
                <a:latin typeface="Arial"/>
                <a:ea typeface="Arial"/>
                <a:cs typeface="Arial"/>
                <a:sym typeface="Arial"/>
              </a:rPr>
              <a:t>. Each event has </a:t>
            </a:r>
            <a:r>
              <a:rPr b="1" i="0" lang="en-US" sz="2800" u="none">
                <a:solidFill>
                  <a:schemeClr val="hlink"/>
                </a:solidFill>
                <a:latin typeface="Arial"/>
                <a:ea typeface="Arial"/>
                <a:cs typeface="Arial"/>
                <a:sym typeface="Arial"/>
              </a:rPr>
              <a:t>attributes</a:t>
            </a:r>
            <a:r>
              <a:rPr b="0" i="0" lang="en-US" sz="2800" u="none">
                <a:solidFill>
                  <a:schemeClr val="hlink"/>
                </a:solidFill>
                <a:latin typeface="Arial"/>
                <a:ea typeface="Arial"/>
                <a:cs typeface="Arial"/>
                <a:sym typeface="Arial"/>
              </a:rPr>
              <a:t> that specify information about that event.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79"/>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679" name="Google Shape;679;p79"/>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Figure 5.9</a:t>
            </a:r>
            <a:br>
              <a:rPr b="0" i="0" lang="en-US" sz="2000" u="none" cap="none" strike="noStrike">
                <a:solidFill>
                  <a:schemeClr val="accent1"/>
                </a:solidFill>
                <a:latin typeface="Arial"/>
                <a:ea typeface="Arial"/>
                <a:cs typeface="Arial"/>
                <a:sym typeface="Arial"/>
              </a:rPr>
            </a:br>
            <a:r>
              <a:rPr b="0" i="0" lang="en-US" sz="2000" u="none" cap="none" strike="noStrike">
                <a:solidFill>
                  <a:schemeClr val="accent1"/>
                </a:solidFill>
                <a:latin typeface="Arial"/>
                <a:ea typeface="Arial"/>
                <a:cs typeface="Arial"/>
                <a:sym typeface="Arial"/>
              </a:rPr>
              <a:t>Dealing room system</a:t>
            </a:r>
            <a:endParaRPr/>
          </a:p>
        </p:txBody>
      </p:sp>
      <p:grpSp>
        <p:nvGrpSpPr>
          <p:cNvPr id="680" name="Google Shape;680;p79"/>
          <p:cNvGrpSpPr/>
          <p:nvPr/>
        </p:nvGrpSpPr>
        <p:grpSpPr>
          <a:xfrm>
            <a:off x="1495425" y="1373187"/>
            <a:ext cx="6799262" cy="4610100"/>
            <a:chOff x="1495425" y="1373187"/>
            <a:chExt cx="6799262" cy="4610100"/>
          </a:xfrm>
        </p:grpSpPr>
        <p:sp>
          <p:nvSpPr>
            <p:cNvPr id="681" name="Google Shape;681;p79"/>
            <p:cNvSpPr txBox="1"/>
            <p:nvPr/>
          </p:nvSpPr>
          <p:spPr>
            <a:xfrm>
              <a:off x="4113212" y="1768475"/>
              <a:ext cx="1687512" cy="1592262"/>
            </a:xfrm>
            <a:prstGeom prst="rect">
              <a:avLst/>
            </a:prstGeom>
            <a:solidFill>
              <a:srgbClr val="D9AA7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682" name="Google Shape;682;p79"/>
            <p:cNvSpPr txBox="1"/>
            <p:nvPr/>
          </p:nvSpPr>
          <p:spPr>
            <a:xfrm>
              <a:off x="4113212" y="3916362"/>
              <a:ext cx="1687512" cy="1592262"/>
            </a:xfrm>
            <a:prstGeom prst="rect">
              <a:avLst/>
            </a:prstGeom>
            <a:solidFill>
              <a:srgbClr val="D9AA7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683" name="Google Shape;683;p79"/>
            <p:cNvSpPr txBox="1"/>
            <p:nvPr/>
          </p:nvSpPr>
          <p:spPr>
            <a:xfrm>
              <a:off x="4113212" y="3916362"/>
              <a:ext cx="1706562" cy="1611312"/>
            </a:xfrm>
            <a:prstGeom prst="rect">
              <a:avLst/>
            </a:prstGeom>
            <a:noFill/>
            <a:ln cap="flat" cmpd="sng" w="28575">
              <a:solidFill>
                <a:srgbClr val="D9AA7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684" name="Google Shape;684;p79"/>
            <p:cNvSpPr/>
            <p:nvPr/>
          </p:nvSpPr>
          <p:spPr>
            <a:xfrm>
              <a:off x="4246562" y="3992562"/>
              <a:ext cx="1400175" cy="1400175"/>
            </a:xfrm>
            <a:prstGeom prst="ellipse">
              <a:avLst/>
            </a:prstGeom>
            <a:solidFill>
              <a:srgbClr val="FFFFFF"/>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685" name="Google Shape;685;p79"/>
            <p:cNvSpPr txBox="1"/>
            <p:nvPr/>
          </p:nvSpPr>
          <p:spPr>
            <a:xfrm>
              <a:off x="6662737" y="4184650"/>
              <a:ext cx="1630362" cy="1630362"/>
            </a:xfrm>
            <a:prstGeom prst="rect">
              <a:avLst/>
            </a:prstGeom>
            <a:solidFill>
              <a:srgbClr val="D9AA7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686" name="Google Shape;686;p79"/>
            <p:cNvSpPr txBox="1"/>
            <p:nvPr/>
          </p:nvSpPr>
          <p:spPr>
            <a:xfrm>
              <a:off x="1619250" y="4184650"/>
              <a:ext cx="1630362" cy="1630362"/>
            </a:xfrm>
            <a:prstGeom prst="rect">
              <a:avLst/>
            </a:prstGeom>
            <a:solidFill>
              <a:srgbClr val="D9AA7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687" name="Google Shape;687;p79"/>
            <p:cNvSpPr txBox="1"/>
            <p:nvPr/>
          </p:nvSpPr>
          <p:spPr>
            <a:xfrm>
              <a:off x="1619250" y="1633537"/>
              <a:ext cx="1611312" cy="1630362"/>
            </a:xfrm>
            <a:prstGeom prst="rect">
              <a:avLst/>
            </a:prstGeom>
            <a:solidFill>
              <a:srgbClr val="D9AA7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688" name="Google Shape;688;p79"/>
            <p:cNvSpPr/>
            <p:nvPr/>
          </p:nvSpPr>
          <p:spPr>
            <a:xfrm>
              <a:off x="4246562" y="1863725"/>
              <a:ext cx="1400175" cy="1400175"/>
            </a:xfrm>
            <a:prstGeom prst="ellipse">
              <a:avLst/>
            </a:prstGeom>
            <a:solidFill>
              <a:srgbClr val="FFFFFF"/>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689" name="Google Shape;689;p79"/>
            <p:cNvSpPr txBox="1"/>
            <p:nvPr/>
          </p:nvSpPr>
          <p:spPr>
            <a:xfrm>
              <a:off x="6645275" y="1633537"/>
              <a:ext cx="1630362" cy="1630362"/>
            </a:xfrm>
            <a:prstGeom prst="rect">
              <a:avLst/>
            </a:prstGeom>
            <a:solidFill>
              <a:srgbClr val="D9AA7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690" name="Google Shape;690;p79"/>
            <p:cNvSpPr txBox="1"/>
            <p:nvPr/>
          </p:nvSpPr>
          <p:spPr>
            <a:xfrm>
              <a:off x="1685925" y="1397000"/>
              <a:ext cx="1343025"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Dealer’s computer</a:t>
              </a:r>
              <a:endParaRPr/>
            </a:p>
          </p:txBody>
        </p:sp>
        <p:sp>
          <p:nvSpPr>
            <p:cNvPr id="691" name="Google Shape;691;p79"/>
            <p:cNvSpPr txBox="1"/>
            <p:nvPr/>
          </p:nvSpPr>
          <p:spPr>
            <a:xfrm>
              <a:off x="4370387" y="4505325"/>
              <a:ext cx="828675"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Information</a:t>
              </a:r>
              <a:endParaRPr/>
            </a:p>
          </p:txBody>
        </p:sp>
        <p:sp>
          <p:nvSpPr>
            <p:cNvPr id="692" name="Google Shape;692;p79"/>
            <p:cNvSpPr txBox="1"/>
            <p:nvPr/>
          </p:nvSpPr>
          <p:spPr>
            <a:xfrm>
              <a:off x="4410075" y="4678362"/>
              <a:ext cx="598487"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provider</a:t>
              </a:r>
              <a:endParaRPr/>
            </a:p>
          </p:txBody>
        </p:sp>
        <p:sp>
          <p:nvSpPr>
            <p:cNvPr id="693" name="Google Shape;693;p79"/>
            <p:cNvSpPr/>
            <p:nvPr/>
          </p:nvSpPr>
          <p:spPr>
            <a:xfrm>
              <a:off x="6970712" y="1825625"/>
              <a:ext cx="1131887" cy="1131887"/>
            </a:xfrm>
            <a:prstGeom prst="ellipse">
              <a:avLst/>
            </a:prstGeom>
            <a:solidFill>
              <a:srgbClr val="FFFFFF"/>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694" name="Google Shape;694;p79"/>
            <p:cNvSpPr txBox="1"/>
            <p:nvPr/>
          </p:nvSpPr>
          <p:spPr>
            <a:xfrm>
              <a:off x="7383462" y="1936750"/>
              <a:ext cx="487362"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Dealer</a:t>
              </a:r>
              <a:endParaRPr/>
            </a:p>
          </p:txBody>
        </p:sp>
        <p:sp>
          <p:nvSpPr>
            <p:cNvPr id="695" name="Google Shape;695;p79"/>
            <p:cNvSpPr/>
            <p:nvPr/>
          </p:nvSpPr>
          <p:spPr>
            <a:xfrm>
              <a:off x="4841875" y="5067300"/>
              <a:ext cx="76200" cy="153987"/>
            </a:xfrm>
            <a:custGeom>
              <a:rect b="b" l="l" r="r" t="t"/>
              <a:pathLst>
                <a:path extrusionOk="0" h="97" w="48">
                  <a:moveTo>
                    <a:pt x="24" y="97"/>
                  </a:moveTo>
                  <a:lnTo>
                    <a:pt x="0" y="97"/>
                  </a:lnTo>
                  <a:lnTo>
                    <a:pt x="24" y="0"/>
                  </a:lnTo>
                  <a:lnTo>
                    <a:pt x="48" y="97"/>
                  </a:lnTo>
                  <a:lnTo>
                    <a:pt x="24" y="97"/>
                  </a:lnTo>
                  <a:close/>
                </a:path>
              </a:pathLst>
            </a:custGeom>
            <a:solidFill>
              <a:srgbClr val="000000"/>
            </a:solid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696" name="Google Shape;696;p79"/>
            <p:cNvCxnSpPr/>
            <p:nvPr/>
          </p:nvCxnSpPr>
          <p:spPr>
            <a:xfrm>
              <a:off x="4879975" y="5221287"/>
              <a:ext cx="1587" cy="671512"/>
            </a:xfrm>
            <a:prstGeom prst="straightConnector1">
              <a:avLst/>
            </a:prstGeom>
            <a:noFill/>
            <a:ln cap="flat" cmpd="sng" w="28575">
              <a:solidFill>
                <a:srgbClr val="000000"/>
              </a:solidFill>
              <a:prstDash val="solid"/>
              <a:miter lim="800000"/>
              <a:headEnd len="med" w="med" type="none"/>
              <a:tailEnd len="med" w="med" type="none"/>
            </a:ln>
          </p:spPr>
        </p:cxnSp>
        <p:sp>
          <p:nvSpPr>
            <p:cNvPr id="697" name="Google Shape;697;p79"/>
            <p:cNvSpPr/>
            <p:nvPr/>
          </p:nvSpPr>
          <p:spPr>
            <a:xfrm>
              <a:off x="4879975" y="1960562"/>
              <a:ext cx="76200" cy="95250"/>
            </a:xfrm>
            <a:custGeom>
              <a:rect b="b" l="l" r="r" t="t"/>
              <a:pathLst>
                <a:path extrusionOk="0" h="60" w="48">
                  <a:moveTo>
                    <a:pt x="24" y="0"/>
                  </a:moveTo>
                  <a:lnTo>
                    <a:pt x="48" y="0"/>
                  </a:lnTo>
                  <a:lnTo>
                    <a:pt x="24" y="60"/>
                  </a:lnTo>
                  <a:lnTo>
                    <a:pt x="0" y="0"/>
                  </a:lnTo>
                  <a:lnTo>
                    <a:pt x="24" y="0"/>
                  </a:lnTo>
                  <a:close/>
                </a:path>
              </a:pathLst>
            </a:custGeom>
            <a:solidFill>
              <a:srgbClr val="000000"/>
            </a:solid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698" name="Google Shape;698;p79"/>
            <p:cNvCxnSpPr/>
            <p:nvPr/>
          </p:nvCxnSpPr>
          <p:spPr>
            <a:xfrm rot="10800000">
              <a:off x="4918075" y="1406525"/>
              <a:ext cx="0" cy="534987"/>
            </a:xfrm>
            <a:prstGeom prst="straightConnector1">
              <a:avLst/>
            </a:prstGeom>
            <a:noFill/>
            <a:ln cap="flat" cmpd="sng" w="28575">
              <a:solidFill>
                <a:srgbClr val="000000"/>
              </a:solidFill>
              <a:prstDash val="solid"/>
              <a:miter lim="800000"/>
              <a:headEnd len="med" w="med" type="none"/>
              <a:tailEnd len="med" w="med" type="none"/>
            </a:ln>
          </p:spPr>
        </p:cxnSp>
        <p:sp>
          <p:nvSpPr>
            <p:cNvPr id="699" name="Google Shape;699;p79"/>
            <p:cNvSpPr txBox="1"/>
            <p:nvPr/>
          </p:nvSpPr>
          <p:spPr>
            <a:xfrm>
              <a:off x="4927600" y="5592762"/>
              <a:ext cx="606425"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External</a:t>
              </a:r>
              <a:endParaRPr/>
            </a:p>
          </p:txBody>
        </p:sp>
        <p:sp>
          <p:nvSpPr>
            <p:cNvPr id="700" name="Google Shape;700;p79"/>
            <p:cNvSpPr txBox="1"/>
            <p:nvPr/>
          </p:nvSpPr>
          <p:spPr>
            <a:xfrm>
              <a:off x="4927600" y="5784850"/>
              <a:ext cx="496887"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source</a:t>
              </a:r>
              <a:endParaRPr/>
            </a:p>
          </p:txBody>
        </p:sp>
        <p:sp>
          <p:nvSpPr>
            <p:cNvPr id="701" name="Google Shape;701;p79"/>
            <p:cNvSpPr txBox="1"/>
            <p:nvPr/>
          </p:nvSpPr>
          <p:spPr>
            <a:xfrm>
              <a:off x="5022850" y="1373187"/>
              <a:ext cx="606425"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External</a:t>
              </a:r>
              <a:endParaRPr/>
            </a:p>
          </p:txBody>
        </p:sp>
        <p:sp>
          <p:nvSpPr>
            <p:cNvPr id="702" name="Google Shape;702;p79"/>
            <p:cNvSpPr txBox="1"/>
            <p:nvPr/>
          </p:nvSpPr>
          <p:spPr>
            <a:xfrm>
              <a:off x="5022850" y="1565275"/>
              <a:ext cx="496887"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source</a:t>
              </a:r>
              <a:endParaRPr/>
            </a:p>
          </p:txBody>
        </p:sp>
        <p:sp>
          <p:nvSpPr>
            <p:cNvPr id="703" name="Google Shape;703;p79"/>
            <p:cNvSpPr txBox="1"/>
            <p:nvPr/>
          </p:nvSpPr>
          <p:spPr>
            <a:xfrm>
              <a:off x="4778375" y="2473325"/>
              <a:ext cx="828675"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Information</a:t>
              </a:r>
              <a:endParaRPr/>
            </a:p>
          </p:txBody>
        </p:sp>
        <p:sp>
          <p:nvSpPr>
            <p:cNvPr id="704" name="Google Shape;704;p79"/>
            <p:cNvSpPr txBox="1"/>
            <p:nvPr/>
          </p:nvSpPr>
          <p:spPr>
            <a:xfrm>
              <a:off x="5076825" y="2646362"/>
              <a:ext cx="598487"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provider</a:t>
              </a:r>
              <a:endParaRPr/>
            </a:p>
          </p:txBody>
        </p:sp>
        <p:sp>
          <p:nvSpPr>
            <p:cNvPr id="705" name="Google Shape;705;p79"/>
            <p:cNvSpPr/>
            <p:nvPr/>
          </p:nvSpPr>
          <p:spPr>
            <a:xfrm>
              <a:off x="1868487" y="1825625"/>
              <a:ext cx="1131887" cy="1131887"/>
            </a:xfrm>
            <a:prstGeom prst="ellipse">
              <a:avLst/>
            </a:prstGeom>
            <a:solidFill>
              <a:srgbClr val="FFFFFF"/>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06" name="Google Shape;706;p79"/>
            <p:cNvSpPr txBox="1"/>
            <p:nvPr/>
          </p:nvSpPr>
          <p:spPr>
            <a:xfrm>
              <a:off x="2198687" y="1949450"/>
              <a:ext cx="487362"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Dealer</a:t>
              </a:r>
              <a:endParaRPr/>
            </a:p>
          </p:txBody>
        </p:sp>
        <p:sp>
          <p:nvSpPr>
            <p:cNvPr id="707" name="Google Shape;707;p79"/>
            <p:cNvSpPr/>
            <p:nvPr/>
          </p:nvSpPr>
          <p:spPr>
            <a:xfrm>
              <a:off x="1792287" y="4414837"/>
              <a:ext cx="1322387" cy="1228725"/>
            </a:xfrm>
            <a:prstGeom prst="ellipse">
              <a:avLst/>
            </a:prstGeom>
            <a:solidFill>
              <a:srgbClr val="FFFFFF"/>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08" name="Google Shape;708;p79"/>
            <p:cNvSpPr txBox="1"/>
            <p:nvPr/>
          </p:nvSpPr>
          <p:spPr>
            <a:xfrm>
              <a:off x="1901825" y="5070475"/>
              <a:ext cx="487362"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Dealer</a:t>
              </a:r>
              <a:endParaRPr/>
            </a:p>
          </p:txBody>
        </p:sp>
        <p:sp>
          <p:nvSpPr>
            <p:cNvPr id="709" name="Google Shape;709;p79"/>
            <p:cNvSpPr/>
            <p:nvPr/>
          </p:nvSpPr>
          <p:spPr>
            <a:xfrm>
              <a:off x="6818312" y="4338637"/>
              <a:ext cx="1322387" cy="1227137"/>
            </a:xfrm>
            <a:prstGeom prst="ellipse">
              <a:avLst/>
            </a:prstGeom>
            <a:solidFill>
              <a:srgbClr val="FFFFFF"/>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10" name="Google Shape;710;p79"/>
            <p:cNvSpPr txBox="1"/>
            <p:nvPr/>
          </p:nvSpPr>
          <p:spPr>
            <a:xfrm>
              <a:off x="7272337" y="5318125"/>
              <a:ext cx="487362"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Dealer</a:t>
              </a:r>
              <a:endParaRPr/>
            </a:p>
          </p:txBody>
        </p:sp>
        <p:sp>
          <p:nvSpPr>
            <p:cNvPr id="711" name="Google Shape;711;p79"/>
            <p:cNvSpPr txBox="1"/>
            <p:nvPr/>
          </p:nvSpPr>
          <p:spPr>
            <a:xfrm>
              <a:off x="3287712" y="1938337"/>
              <a:ext cx="817562"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Notification</a:t>
              </a:r>
              <a:endParaRPr/>
            </a:p>
          </p:txBody>
        </p:sp>
        <p:sp>
          <p:nvSpPr>
            <p:cNvPr id="712" name="Google Shape;712;p79"/>
            <p:cNvSpPr txBox="1"/>
            <p:nvPr/>
          </p:nvSpPr>
          <p:spPr>
            <a:xfrm>
              <a:off x="3297237" y="2525712"/>
              <a:ext cx="817562"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Notification</a:t>
              </a:r>
              <a:endParaRPr/>
            </a:p>
          </p:txBody>
        </p:sp>
        <p:sp>
          <p:nvSpPr>
            <p:cNvPr id="713" name="Google Shape;713;p79"/>
            <p:cNvSpPr txBox="1"/>
            <p:nvPr/>
          </p:nvSpPr>
          <p:spPr>
            <a:xfrm>
              <a:off x="5829300" y="1938337"/>
              <a:ext cx="817562"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Notification</a:t>
              </a:r>
              <a:endParaRPr/>
            </a:p>
          </p:txBody>
        </p:sp>
        <p:sp>
          <p:nvSpPr>
            <p:cNvPr id="714" name="Google Shape;714;p79"/>
            <p:cNvSpPr txBox="1"/>
            <p:nvPr/>
          </p:nvSpPr>
          <p:spPr>
            <a:xfrm>
              <a:off x="5832475" y="2622550"/>
              <a:ext cx="817562"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Notification</a:t>
              </a:r>
              <a:endParaRPr/>
            </a:p>
          </p:txBody>
        </p:sp>
        <p:sp>
          <p:nvSpPr>
            <p:cNvPr id="715" name="Google Shape;715;p79"/>
            <p:cNvSpPr txBox="1"/>
            <p:nvPr/>
          </p:nvSpPr>
          <p:spPr>
            <a:xfrm>
              <a:off x="3306762" y="4849812"/>
              <a:ext cx="817562"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Notification</a:t>
              </a:r>
              <a:endParaRPr/>
            </a:p>
          </p:txBody>
        </p:sp>
        <p:sp>
          <p:nvSpPr>
            <p:cNvPr id="716" name="Google Shape;716;p79"/>
            <p:cNvSpPr txBox="1"/>
            <p:nvPr/>
          </p:nvSpPr>
          <p:spPr>
            <a:xfrm>
              <a:off x="5838825" y="5002212"/>
              <a:ext cx="817562"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Notification</a:t>
              </a:r>
              <a:endParaRPr/>
            </a:p>
          </p:txBody>
        </p:sp>
        <p:sp>
          <p:nvSpPr>
            <p:cNvPr id="717" name="Google Shape;717;p79"/>
            <p:cNvSpPr txBox="1"/>
            <p:nvPr/>
          </p:nvSpPr>
          <p:spPr>
            <a:xfrm>
              <a:off x="5857875" y="4203700"/>
              <a:ext cx="817562"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Notification</a:t>
              </a:r>
              <a:endParaRPr/>
            </a:p>
          </p:txBody>
        </p:sp>
        <p:sp>
          <p:nvSpPr>
            <p:cNvPr id="718" name="Google Shape;718;p79"/>
            <p:cNvSpPr txBox="1"/>
            <p:nvPr/>
          </p:nvSpPr>
          <p:spPr>
            <a:xfrm>
              <a:off x="2578100" y="3425825"/>
              <a:ext cx="817562"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Notification</a:t>
              </a:r>
              <a:endParaRPr/>
            </a:p>
          </p:txBody>
        </p:sp>
        <p:sp>
          <p:nvSpPr>
            <p:cNvPr id="719" name="Google Shape;719;p79"/>
            <p:cNvSpPr txBox="1"/>
            <p:nvPr/>
          </p:nvSpPr>
          <p:spPr>
            <a:xfrm>
              <a:off x="6858000" y="1397000"/>
              <a:ext cx="1343025"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Dealer’s computer</a:t>
              </a:r>
              <a:endParaRPr/>
            </a:p>
          </p:txBody>
        </p:sp>
        <p:sp>
          <p:nvSpPr>
            <p:cNvPr id="720" name="Google Shape;720;p79"/>
            <p:cNvSpPr txBox="1"/>
            <p:nvPr/>
          </p:nvSpPr>
          <p:spPr>
            <a:xfrm>
              <a:off x="6951662" y="3951287"/>
              <a:ext cx="1343025"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Dealer’s computer</a:t>
              </a:r>
              <a:endParaRPr/>
            </a:p>
          </p:txBody>
        </p:sp>
        <p:sp>
          <p:nvSpPr>
            <p:cNvPr id="721" name="Google Shape;721;p79"/>
            <p:cNvSpPr txBox="1"/>
            <p:nvPr/>
          </p:nvSpPr>
          <p:spPr>
            <a:xfrm>
              <a:off x="1495425" y="3897312"/>
              <a:ext cx="1343025"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Dealer’s computer</a:t>
              </a:r>
              <a:endParaRPr/>
            </a:p>
          </p:txBody>
        </p:sp>
        <p:sp>
          <p:nvSpPr>
            <p:cNvPr id="722" name="Google Shape;722;p79"/>
            <p:cNvSpPr/>
            <p:nvPr/>
          </p:nvSpPr>
          <p:spPr>
            <a:xfrm>
              <a:off x="2155825" y="2093912"/>
              <a:ext cx="268287" cy="384175"/>
            </a:xfrm>
            <a:prstGeom prst="roundRect">
              <a:avLst>
                <a:gd fmla="val 6518"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23" name="Google Shape;723;p79"/>
            <p:cNvSpPr/>
            <p:nvPr/>
          </p:nvSpPr>
          <p:spPr>
            <a:xfrm>
              <a:off x="2155825" y="2093912"/>
              <a:ext cx="288925" cy="403225"/>
            </a:xfrm>
            <a:prstGeom prst="roundRect">
              <a:avLst>
                <a:gd fmla="val 6053" name="adj"/>
              </a:avLst>
            </a:prstGeom>
            <a:noFill/>
            <a:ln cap="flat" cmpd="sng" w="28575">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24" name="Google Shape;724;p79"/>
            <p:cNvSpPr txBox="1"/>
            <p:nvPr/>
          </p:nvSpPr>
          <p:spPr>
            <a:xfrm>
              <a:off x="2174875" y="2093912"/>
              <a:ext cx="249237" cy="19208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25" name="Google Shape;725;p79"/>
            <p:cNvSpPr txBox="1"/>
            <p:nvPr/>
          </p:nvSpPr>
          <p:spPr>
            <a:xfrm>
              <a:off x="2174875" y="2093912"/>
              <a:ext cx="269875" cy="211137"/>
            </a:xfrm>
            <a:prstGeom prst="rect">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26" name="Google Shape;726;p79"/>
            <p:cNvSpPr/>
            <p:nvPr/>
          </p:nvSpPr>
          <p:spPr>
            <a:xfrm>
              <a:off x="2155825" y="2093912"/>
              <a:ext cx="288925" cy="403225"/>
            </a:xfrm>
            <a:prstGeom prst="roundRect">
              <a:avLst>
                <a:gd fmla="val 6053" name="adj"/>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27" name="Google Shape;727;p79"/>
            <p:cNvCxnSpPr/>
            <p:nvPr/>
          </p:nvCxnSpPr>
          <p:spPr>
            <a:xfrm>
              <a:off x="2155825" y="2286000"/>
              <a:ext cx="268287" cy="1587"/>
            </a:xfrm>
            <a:prstGeom prst="straightConnector1">
              <a:avLst/>
            </a:prstGeom>
            <a:noFill/>
            <a:ln cap="flat" cmpd="sng" w="28575">
              <a:solidFill>
                <a:srgbClr val="000000"/>
              </a:solidFill>
              <a:prstDash val="solid"/>
              <a:miter lim="800000"/>
              <a:headEnd len="med" w="med" type="none"/>
              <a:tailEnd len="med" w="med" type="none"/>
            </a:ln>
          </p:spPr>
        </p:cxnSp>
        <p:sp>
          <p:nvSpPr>
            <p:cNvPr id="728" name="Google Shape;728;p79"/>
            <p:cNvSpPr/>
            <p:nvPr/>
          </p:nvSpPr>
          <p:spPr>
            <a:xfrm>
              <a:off x="2501900" y="2401887"/>
              <a:ext cx="249237" cy="382587"/>
            </a:xfrm>
            <a:prstGeom prst="roundRect">
              <a:avLst>
                <a:gd fmla="val 7017"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29" name="Google Shape;729;p79"/>
            <p:cNvSpPr/>
            <p:nvPr/>
          </p:nvSpPr>
          <p:spPr>
            <a:xfrm>
              <a:off x="2501900" y="2401887"/>
              <a:ext cx="268287" cy="401637"/>
            </a:xfrm>
            <a:prstGeom prst="roundRect">
              <a:avLst>
                <a:gd fmla="val 6518" name="adj"/>
              </a:avLst>
            </a:prstGeom>
            <a:noFill/>
            <a:ln cap="flat" cmpd="sng" w="28575">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30" name="Google Shape;730;p79"/>
            <p:cNvSpPr txBox="1"/>
            <p:nvPr/>
          </p:nvSpPr>
          <p:spPr>
            <a:xfrm>
              <a:off x="2501900" y="2401887"/>
              <a:ext cx="249237" cy="1905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31" name="Google Shape;731;p79"/>
            <p:cNvSpPr txBox="1"/>
            <p:nvPr/>
          </p:nvSpPr>
          <p:spPr>
            <a:xfrm>
              <a:off x="2501900" y="2401887"/>
              <a:ext cx="268287" cy="211137"/>
            </a:xfrm>
            <a:prstGeom prst="rect">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32" name="Google Shape;732;p79"/>
            <p:cNvSpPr/>
            <p:nvPr/>
          </p:nvSpPr>
          <p:spPr>
            <a:xfrm>
              <a:off x="2501900" y="2401887"/>
              <a:ext cx="268287" cy="401637"/>
            </a:xfrm>
            <a:prstGeom prst="roundRect">
              <a:avLst>
                <a:gd fmla="val 6518" name="adj"/>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33" name="Google Shape;733;p79"/>
            <p:cNvCxnSpPr/>
            <p:nvPr/>
          </p:nvCxnSpPr>
          <p:spPr>
            <a:xfrm>
              <a:off x="2501900" y="2592387"/>
              <a:ext cx="249237" cy="1587"/>
            </a:xfrm>
            <a:prstGeom prst="straightConnector1">
              <a:avLst/>
            </a:prstGeom>
            <a:noFill/>
            <a:ln cap="flat" cmpd="sng" w="28575">
              <a:solidFill>
                <a:srgbClr val="000000"/>
              </a:solidFill>
              <a:prstDash val="solid"/>
              <a:miter lim="800000"/>
              <a:headEnd len="med" w="med" type="none"/>
              <a:tailEnd len="med" w="med" type="none"/>
            </a:ln>
          </p:spPr>
        </p:cxnSp>
        <p:sp>
          <p:nvSpPr>
            <p:cNvPr id="734" name="Google Shape;734;p79"/>
            <p:cNvSpPr/>
            <p:nvPr/>
          </p:nvSpPr>
          <p:spPr>
            <a:xfrm>
              <a:off x="4746625" y="2765425"/>
              <a:ext cx="268287" cy="384175"/>
            </a:xfrm>
            <a:prstGeom prst="roundRect">
              <a:avLst>
                <a:gd fmla="val 6518"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35" name="Google Shape;735;p79"/>
            <p:cNvSpPr/>
            <p:nvPr/>
          </p:nvSpPr>
          <p:spPr>
            <a:xfrm>
              <a:off x="4746625" y="2765425"/>
              <a:ext cx="287337" cy="403225"/>
            </a:xfrm>
            <a:prstGeom prst="roundRect">
              <a:avLst>
                <a:gd fmla="val 6086" name="adj"/>
              </a:avLst>
            </a:prstGeom>
            <a:noFill/>
            <a:ln cap="flat" cmpd="sng" w="28575">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36" name="Google Shape;736;p79"/>
            <p:cNvSpPr txBox="1"/>
            <p:nvPr/>
          </p:nvSpPr>
          <p:spPr>
            <a:xfrm>
              <a:off x="4765675" y="2765425"/>
              <a:ext cx="249237" cy="19208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37" name="Google Shape;737;p79"/>
            <p:cNvSpPr txBox="1"/>
            <p:nvPr/>
          </p:nvSpPr>
          <p:spPr>
            <a:xfrm>
              <a:off x="4765675" y="2765425"/>
              <a:ext cx="268287" cy="211137"/>
            </a:xfrm>
            <a:prstGeom prst="rect">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38" name="Google Shape;738;p79"/>
            <p:cNvSpPr/>
            <p:nvPr/>
          </p:nvSpPr>
          <p:spPr>
            <a:xfrm>
              <a:off x="4746625" y="2765425"/>
              <a:ext cx="287337" cy="403225"/>
            </a:xfrm>
            <a:prstGeom prst="roundRect">
              <a:avLst>
                <a:gd fmla="val 6086" name="adj"/>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39" name="Google Shape;739;p79"/>
            <p:cNvCxnSpPr/>
            <p:nvPr/>
          </p:nvCxnSpPr>
          <p:spPr>
            <a:xfrm>
              <a:off x="4746625" y="2957512"/>
              <a:ext cx="268287" cy="1587"/>
            </a:xfrm>
            <a:prstGeom prst="straightConnector1">
              <a:avLst/>
            </a:prstGeom>
            <a:noFill/>
            <a:ln cap="flat" cmpd="sng" w="28575">
              <a:solidFill>
                <a:srgbClr val="000000"/>
              </a:solidFill>
              <a:prstDash val="solid"/>
              <a:miter lim="800000"/>
              <a:headEnd len="med" w="med" type="none"/>
              <a:tailEnd len="med" w="med" type="none"/>
            </a:ln>
          </p:spPr>
        </p:cxnSp>
        <p:sp>
          <p:nvSpPr>
            <p:cNvPr id="740" name="Google Shape;740;p79"/>
            <p:cNvSpPr/>
            <p:nvPr/>
          </p:nvSpPr>
          <p:spPr>
            <a:xfrm>
              <a:off x="4362450" y="2362200"/>
              <a:ext cx="249237" cy="384175"/>
            </a:xfrm>
            <a:prstGeom prst="roundRect">
              <a:avLst>
                <a:gd fmla="val 7017"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41" name="Google Shape;741;p79"/>
            <p:cNvSpPr/>
            <p:nvPr/>
          </p:nvSpPr>
          <p:spPr>
            <a:xfrm>
              <a:off x="4362450" y="2362200"/>
              <a:ext cx="268287" cy="403225"/>
            </a:xfrm>
            <a:prstGeom prst="roundRect">
              <a:avLst>
                <a:gd fmla="val 6518" name="adj"/>
              </a:avLst>
            </a:prstGeom>
            <a:noFill/>
            <a:ln cap="flat" cmpd="sng" w="28575">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42" name="Google Shape;742;p79"/>
            <p:cNvSpPr txBox="1"/>
            <p:nvPr/>
          </p:nvSpPr>
          <p:spPr>
            <a:xfrm>
              <a:off x="4362450" y="2362200"/>
              <a:ext cx="249237" cy="19208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43" name="Google Shape;743;p79"/>
            <p:cNvSpPr txBox="1"/>
            <p:nvPr/>
          </p:nvSpPr>
          <p:spPr>
            <a:xfrm>
              <a:off x="4362450" y="2362200"/>
              <a:ext cx="268287" cy="211137"/>
            </a:xfrm>
            <a:prstGeom prst="rect">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44" name="Google Shape;744;p79"/>
            <p:cNvSpPr/>
            <p:nvPr/>
          </p:nvSpPr>
          <p:spPr>
            <a:xfrm>
              <a:off x="4362450" y="2362200"/>
              <a:ext cx="268287" cy="403225"/>
            </a:xfrm>
            <a:prstGeom prst="roundRect">
              <a:avLst>
                <a:gd fmla="val 6518" name="adj"/>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45" name="Google Shape;745;p79"/>
            <p:cNvCxnSpPr/>
            <p:nvPr/>
          </p:nvCxnSpPr>
          <p:spPr>
            <a:xfrm>
              <a:off x="4362450" y="2554287"/>
              <a:ext cx="249237" cy="1587"/>
            </a:xfrm>
            <a:prstGeom prst="straightConnector1">
              <a:avLst/>
            </a:prstGeom>
            <a:noFill/>
            <a:ln cap="flat" cmpd="sng" w="28575">
              <a:solidFill>
                <a:srgbClr val="000000"/>
              </a:solidFill>
              <a:prstDash val="solid"/>
              <a:miter lim="800000"/>
              <a:headEnd len="med" w="med" type="none"/>
              <a:tailEnd len="med" w="med" type="none"/>
            </a:ln>
          </p:spPr>
        </p:cxnSp>
        <p:sp>
          <p:nvSpPr>
            <p:cNvPr id="746" name="Google Shape;746;p79"/>
            <p:cNvSpPr/>
            <p:nvPr/>
          </p:nvSpPr>
          <p:spPr>
            <a:xfrm>
              <a:off x="5033962" y="1998662"/>
              <a:ext cx="268287" cy="384175"/>
            </a:xfrm>
            <a:prstGeom prst="roundRect">
              <a:avLst>
                <a:gd fmla="val 6518"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47" name="Google Shape;747;p79"/>
            <p:cNvSpPr/>
            <p:nvPr/>
          </p:nvSpPr>
          <p:spPr>
            <a:xfrm>
              <a:off x="5033962" y="1998662"/>
              <a:ext cx="287337" cy="403225"/>
            </a:xfrm>
            <a:prstGeom prst="roundRect">
              <a:avLst>
                <a:gd fmla="val 6086" name="adj"/>
              </a:avLst>
            </a:prstGeom>
            <a:noFill/>
            <a:ln cap="flat" cmpd="sng" w="28575">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48" name="Google Shape;748;p79"/>
            <p:cNvSpPr txBox="1"/>
            <p:nvPr/>
          </p:nvSpPr>
          <p:spPr>
            <a:xfrm>
              <a:off x="5053012" y="1998662"/>
              <a:ext cx="249237" cy="19208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49" name="Google Shape;749;p79"/>
            <p:cNvSpPr txBox="1"/>
            <p:nvPr/>
          </p:nvSpPr>
          <p:spPr>
            <a:xfrm>
              <a:off x="5053012" y="1998662"/>
              <a:ext cx="268287" cy="211137"/>
            </a:xfrm>
            <a:prstGeom prst="rect">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50" name="Google Shape;750;p79"/>
            <p:cNvSpPr/>
            <p:nvPr/>
          </p:nvSpPr>
          <p:spPr>
            <a:xfrm>
              <a:off x="5033962" y="1998662"/>
              <a:ext cx="287337" cy="403225"/>
            </a:xfrm>
            <a:prstGeom prst="roundRect">
              <a:avLst>
                <a:gd fmla="val 6086" name="adj"/>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51" name="Google Shape;751;p79"/>
            <p:cNvCxnSpPr/>
            <p:nvPr/>
          </p:nvCxnSpPr>
          <p:spPr>
            <a:xfrm>
              <a:off x="5033962" y="2190750"/>
              <a:ext cx="268287" cy="1587"/>
            </a:xfrm>
            <a:prstGeom prst="straightConnector1">
              <a:avLst/>
            </a:prstGeom>
            <a:noFill/>
            <a:ln cap="flat" cmpd="sng" w="28575">
              <a:solidFill>
                <a:srgbClr val="000000"/>
              </a:solidFill>
              <a:prstDash val="solid"/>
              <a:miter lim="800000"/>
              <a:headEnd len="med" w="med" type="none"/>
              <a:tailEnd len="med" w="med" type="none"/>
            </a:ln>
          </p:spPr>
        </p:cxnSp>
        <p:sp>
          <p:nvSpPr>
            <p:cNvPr id="752" name="Google Shape;752;p79"/>
            <p:cNvSpPr/>
            <p:nvPr/>
          </p:nvSpPr>
          <p:spPr>
            <a:xfrm>
              <a:off x="7392987" y="4452937"/>
              <a:ext cx="115887" cy="96837"/>
            </a:xfrm>
            <a:custGeom>
              <a:rect b="b" l="l" r="r" t="t"/>
              <a:pathLst>
                <a:path extrusionOk="0" h="61" w="73">
                  <a:moveTo>
                    <a:pt x="12" y="12"/>
                  </a:moveTo>
                  <a:lnTo>
                    <a:pt x="24" y="0"/>
                  </a:lnTo>
                  <a:lnTo>
                    <a:pt x="73" y="61"/>
                  </a:lnTo>
                  <a:lnTo>
                    <a:pt x="0" y="37"/>
                  </a:lnTo>
                  <a:lnTo>
                    <a:pt x="12" y="12"/>
                  </a:lnTo>
                  <a:close/>
                </a:path>
              </a:pathLst>
            </a:custGeom>
            <a:solidFill>
              <a:srgbClr val="000000"/>
            </a:solid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53" name="Google Shape;753;p79"/>
            <p:cNvCxnSpPr/>
            <p:nvPr/>
          </p:nvCxnSpPr>
          <p:spPr>
            <a:xfrm>
              <a:off x="4937125" y="2919412"/>
              <a:ext cx="2474912" cy="1552575"/>
            </a:xfrm>
            <a:prstGeom prst="straightConnector1">
              <a:avLst/>
            </a:prstGeom>
            <a:noFill/>
            <a:ln cap="flat" cmpd="sng" w="28575">
              <a:solidFill>
                <a:srgbClr val="000000"/>
              </a:solidFill>
              <a:prstDash val="solid"/>
              <a:miter lim="800000"/>
              <a:headEnd len="med" w="med" type="none"/>
              <a:tailEnd len="med" w="med" type="none"/>
            </a:ln>
          </p:spPr>
        </p:cxnSp>
        <p:sp>
          <p:nvSpPr>
            <p:cNvPr id="754" name="Google Shape;754;p79"/>
            <p:cNvSpPr/>
            <p:nvPr/>
          </p:nvSpPr>
          <p:spPr>
            <a:xfrm>
              <a:off x="2827337" y="4492625"/>
              <a:ext cx="115887" cy="95250"/>
            </a:xfrm>
            <a:custGeom>
              <a:rect b="b" l="l" r="r" t="t"/>
              <a:pathLst>
                <a:path extrusionOk="0" h="60" w="73">
                  <a:moveTo>
                    <a:pt x="61" y="12"/>
                  </a:moveTo>
                  <a:lnTo>
                    <a:pt x="73" y="36"/>
                  </a:lnTo>
                  <a:lnTo>
                    <a:pt x="0" y="60"/>
                  </a:lnTo>
                  <a:lnTo>
                    <a:pt x="36" y="0"/>
                  </a:lnTo>
                  <a:lnTo>
                    <a:pt x="61" y="12"/>
                  </a:lnTo>
                  <a:close/>
                </a:path>
              </a:pathLst>
            </a:custGeom>
            <a:solidFill>
              <a:srgbClr val="000000"/>
            </a:solid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55" name="Google Shape;755;p79"/>
            <p:cNvCxnSpPr/>
            <p:nvPr/>
          </p:nvCxnSpPr>
          <p:spPr>
            <a:xfrm flipH="1">
              <a:off x="2924175" y="2919412"/>
              <a:ext cx="1898650" cy="1592262"/>
            </a:xfrm>
            <a:prstGeom prst="straightConnector1">
              <a:avLst/>
            </a:prstGeom>
            <a:noFill/>
            <a:ln cap="flat" cmpd="sng" w="28575">
              <a:solidFill>
                <a:srgbClr val="000000"/>
              </a:solidFill>
              <a:prstDash val="solid"/>
              <a:miter lim="800000"/>
              <a:headEnd len="med" w="med" type="none"/>
              <a:tailEnd len="med" w="med" type="none"/>
            </a:ln>
          </p:spPr>
        </p:cxnSp>
        <p:sp>
          <p:nvSpPr>
            <p:cNvPr id="756" name="Google Shape;756;p79"/>
            <p:cNvSpPr/>
            <p:nvPr/>
          </p:nvSpPr>
          <p:spPr>
            <a:xfrm>
              <a:off x="2770187" y="2497137"/>
              <a:ext cx="114300" cy="57150"/>
            </a:xfrm>
            <a:custGeom>
              <a:rect b="b" l="l" r="r" t="t"/>
              <a:pathLst>
                <a:path extrusionOk="0" h="36" w="72">
                  <a:moveTo>
                    <a:pt x="72" y="24"/>
                  </a:moveTo>
                  <a:lnTo>
                    <a:pt x="72" y="36"/>
                  </a:lnTo>
                  <a:lnTo>
                    <a:pt x="0" y="24"/>
                  </a:lnTo>
                  <a:lnTo>
                    <a:pt x="72" y="0"/>
                  </a:lnTo>
                  <a:lnTo>
                    <a:pt x="72" y="24"/>
                  </a:lnTo>
                  <a:close/>
                </a:path>
              </a:pathLst>
            </a:custGeom>
            <a:solidFill>
              <a:srgbClr val="000000"/>
            </a:solid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57" name="Google Shape;757;p79"/>
            <p:cNvCxnSpPr/>
            <p:nvPr/>
          </p:nvCxnSpPr>
          <p:spPr>
            <a:xfrm flipH="1">
              <a:off x="2905125" y="2459037"/>
              <a:ext cx="1571625" cy="76200"/>
            </a:xfrm>
            <a:prstGeom prst="straightConnector1">
              <a:avLst/>
            </a:prstGeom>
            <a:noFill/>
            <a:ln cap="flat" cmpd="sng" w="28575">
              <a:solidFill>
                <a:srgbClr val="000000"/>
              </a:solidFill>
              <a:prstDash val="solid"/>
              <a:miter lim="800000"/>
              <a:headEnd len="med" w="med" type="none"/>
              <a:tailEnd len="med" w="med" type="none"/>
            </a:ln>
          </p:spPr>
        </p:cxnSp>
        <p:sp>
          <p:nvSpPr>
            <p:cNvPr id="758" name="Google Shape;758;p79"/>
            <p:cNvSpPr/>
            <p:nvPr/>
          </p:nvSpPr>
          <p:spPr>
            <a:xfrm>
              <a:off x="7412037" y="2613025"/>
              <a:ext cx="115887" cy="76200"/>
            </a:xfrm>
            <a:custGeom>
              <a:rect b="b" l="l" r="r" t="t"/>
              <a:pathLst>
                <a:path extrusionOk="0" h="48" w="73">
                  <a:moveTo>
                    <a:pt x="0" y="24"/>
                  </a:moveTo>
                  <a:lnTo>
                    <a:pt x="0" y="0"/>
                  </a:lnTo>
                  <a:lnTo>
                    <a:pt x="73" y="24"/>
                  </a:lnTo>
                  <a:lnTo>
                    <a:pt x="0" y="48"/>
                  </a:lnTo>
                  <a:lnTo>
                    <a:pt x="0" y="24"/>
                  </a:lnTo>
                  <a:close/>
                </a:path>
              </a:pathLst>
            </a:custGeom>
            <a:solidFill>
              <a:srgbClr val="000000"/>
            </a:solid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59" name="Google Shape;759;p79"/>
            <p:cNvCxnSpPr/>
            <p:nvPr/>
          </p:nvCxnSpPr>
          <p:spPr>
            <a:xfrm>
              <a:off x="4560887" y="2428875"/>
              <a:ext cx="2832100" cy="222250"/>
            </a:xfrm>
            <a:prstGeom prst="straightConnector1">
              <a:avLst/>
            </a:prstGeom>
            <a:noFill/>
            <a:ln cap="flat" cmpd="sng" w="28575">
              <a:solidFill>
                <a:srgbClr val="000000"/>
              </a:solidFill>
              <a:prstDash val="solid"/>
              <a:miter lim="800000"/>
              <a:headEnd len="med" w="med" type="none"/>
              <a:tailEnd len="med" w="med" type="none"/>
            </a:ln>
          </p:spPr>
        </p:cxnSp>
        <p:sp>
          <p:nvSpPr>
            <p:cNvPr id="760" name="Google Shape;760;p79"/>
            <p:cNvSpPr/>
            <p:nvPr/>
          </p:nvSpPr>
          <p:spPr>
            <a:xfrm>
              <a:off x="2309812" y="4549775"/>
              <a:ext cx="114300" cy="95250"/>
            </a:xfrm>
            <a:custGeom>
              <a:rect b="b" l="l" r="r" t="t"/>
              <a:pathLst>
                <a:path extrusionOk="0" h="60" w="72">
                  <a:moveTo>
                    <a:pt x="60" y="12"/>
                  </a:moveTo>
                  <a:lnTo>
                    <a:pt x="72" y="24"/>
                  </a:lnTo>
                  <a:lnTo>
                    <a:pt x="0" y="60"/>
                  </a:lnTo>
                  <a:lnTo>
                    <a:pt x="36" y="0"/>
                  </a:lnTo>
                  <a:lnTo>
                    <a:pt x="60" y="12"/>
                  </a:lnTo>
                  <a:close/>
                </a:path>
              </a:pathLst>
            </a:custGeom>
            <a:solidFill>
              <a:srgbClr val="000000"/>
            </a:solid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61" name="Google Shape;761;p79"/>
            <p:cNvCxnSpPr/>
            <p:nvPr/>
          </p:nvCxnSpPr>
          <p:spPr>
            <a:xfrm flipH="1">
              <a:off x="2405062" y="2516187"/>
              <a:ext cx="2071687" cy="2052637"/>
            </a:xfrm>
            <a:prstGeom prst="straightConnector1">
              <a:avLst/>
            </a:prstGeom>
            <a:noFill/>
            <a:ln cap="flat" cmpd="sng" w="28575">
              <a:solidFill>
                <a:srgbClr val="000000"/>
              </a:solidFill>
              <a:prstDash val="solid"/>
              <a:miter lim="800000"/>
              <a:headEnd len="med" w="med" type="none"/>
              <a:tailEnd len="med" w="med" type="none"/>
            </a:ln>
          </p:spPr>
        </p:cxnSp>
        <p:sp>
          <p:nvSpPr>
            <p:cNvPr id="762" name="Google Shape;762;p79"/>
            <p:cNvSpPr/>
            <p:nvPr/>
          </p:nvSpPr>
          <p:spPr>
            <a:xfrm>
              <a:off x="2444750" y="2152650"/>
              <a:ext cx="114300" cy="76200"/>
            </a:xfrm>
            <a:custGeom>
              <a:rect b="b" l="l" r="r" t="t"/>
              <a:pathLst>
                <a:path extrusionOk="0" h="48" w="72">
                  <a:moveTo>
                    <a:pt x="72" y="24"/>
                  </a:moveTo>
                  <a:lnTo>
                    <a:pt x="72" y="48"/>
                  </a:lnTo>
                  <a:lnTo>
                    <a:pt x="0" y="36"/>
                  </a:lnTo>
                  <a:lnTo>
                    <a:pt x="72" y="0"/>
                  </a:lnTo>
                  <a:lnTo>
                    <a:pt x="72" y="24"/>
                  </a:lnTo>
                  <a:close/>
                </a:path>
              </a:pathLst>
            </a:custGeom>
            <a:solidFill>
              <a:srgbClr val="000000"/>
            </a:solid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63" name="Google Shape;763;p79"/>
            <p:cNvCxnSpPr/>
            <p:nvPr/>
          </p:nvCxnSpPr>
          <p:spPr>
            <a:xfrm flipH="1">
              <a:off x="2578100" y="2093912"/>
              <a:ext cx="2532062" cy="96837"/>
            </a:xfrm>
            <a:prstGeom prst="straightConnector1">
              <a:avLst/>
            </a:prstGeom>
            <a:noFill/>
            <a:ln cap="flat" cmpd="sng" w="28575">
              <a:solidFill>
                <a:srgbClr val="000000"/>
              </a:solidFill>
              <a:prstDash val="solid"/>
              <a:miter lim="800000"/>
              <a:headEnd len="med" w="med" type="none"/>
              <a:tailEnd len="med" w="med" type="none"/>
            </a:ln>
          </p:spPr>
        </p:cxnSp>
        <p:sp>
          <p:nvSpPr>
            <p:cNvPr id="764" name="Google Shape;764;p79"/>
            <p:cNvSpPr/>
            <p:nvPr/>
          </p:nvSpPr>
          <p:spPr>
            <a:xfrm>
              <a:off x="7124700" y="2171700"/>
              <a:ext cx="133350" cy="57150"/>
            </a:xfrm>
            <a:custGeom>
              <a:rect b="b" l="l" r="r" t="t"/>
              <a:pathLst>
                <a:path extrusionOk="0" h="36" w="84">
                  <a:moveTo>
                    <a:pt x="0" y="24"/>
                  </a:moveTo>
                  <a:lnTo>
                    <a:pt x="0" y="0"/>
                  </a:lnTo>
                  <a:lnTo>
                    <a:pt x="84" y="24"/>
                  </a:lnTo>
                  <a:lnTo>
                    <a:pt x="0" y="36"/>
                  </a:lnTo>
                  <a:lnTo>
                    <a:pt x="0" y="24"/>
                  </a:lnTo>
                  <a:close/>
                </a:path>
              </a:pathLst>
            </a:custGeom>
            <a:solidFill>
              <a:srgbClr val="000000"/>
            </a:solid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65" name="Google Shape;765;p79"/>
            <p:cNvCxnSpPr/>
            <p:nvPr/>
          </p:nvCxnSpPr>
          <p:spPr>
            <a:xfrm>
              <a:off x="5226050" y="2093912"/>
              <a:ext cx="1898650" cy="115887"/>
            </a:xfrm>
            <a:prstGeom prst="straightConnector1">
              <a:avLst/>
            </a:prstGeom>
            <a:noFill/>
            <a:ln cap="flat" cmpd="sng" w="28575">
              <a:solidFill>
                <a:srgbClr val="000000"/>
              </a:solidFill>
              <a:prstDash val="solid"/>
              <a:miter lim="800000"/>
              <a:headEnd len="med" w="med" type="none"/>
              <a:tailEnd len="med" w="med" type="none"/>
            </a:ln>
          </p:spPr>
        </p:cxnSp>
        <p:sp>
          <p:nvSpPr>
            <p:cNvPr id="766" name="Google Shape;766;p79"/>
            <p:cNvSpPr/>
            <p:nvPr/>
          </p:nvSpPr>
          <p:spPr>
            <a:xfrm>
              <a:off x="7258050" y="2132012"/>
              <a:ext cx="269875" cy="384175"/>
            </a:xfrm>
            <a:prstGeom prst="roundRect">
              <a:avLst>
                <a:gd fmla="val 6480"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67" name="Google Shape;767;p79"/>
            <p:cNvSpPr/>
            <p:nvPr/>
          </p:nvSpPr>
          <p:spPr>
            <a:xfrm>
              <a:off x="7258050" y="2132012"/>
              <a:ext cx="288925" cy="403225"/>
            </a:xfrm>
            <a:prstGeom prst="roundRect">
              <a:avLst>
                <a:gd fmla="val 6053" name="adj"/>
              </a:avLst>
            </a:prstGeom>
            <a:noFill/>
            <a:ln cap="flat" cmpd="sng" w="28575">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68" name="Google Shape;768;p79"/>
            <p:cNvSpPr txBox="1"/>
            <p:nvPr/>
          </p:nvSpPr>
          <p:spPr>
            <a:xfrm>
              <a:off x="7258050" y="2132012"/>
              <a:ext cx="269875" cy="19208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69" name="Google Shape;769;p79"/>
            <p:cNvSpPr txBox="1"/>
            <p:nvPr/>
          </p:nvSpPr>
          <p:spPr>
            <a:xfrm>
              <a:off x="7258050" y="2132012"/>
              <a:ext cx="288925" cy="211137"/>
            </a:xfrm>
            <a:prstGeom prst="rect">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70" name="Google Shape;770;p79"/>
            <p:cNvSpPr/>
            <p:nvPr/>
          </p:nvSpPr>
          <p:spPr>
            <a:xfrm>
              <a:off x="7258050" y="2132012"/>
              <a:ext cx="288925" cy="403225"/>
            </a:xfrm>
            <a:prstGeom prst="roundRect">
              <a:avLst>
                <a:gd fmla="val 6053" name="adj"/>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71" name="Google Shape;771;p79"/>
            <p:cNvCxnSpPr/>
            <p:nvPr/>
          </p:nvCxnSpPr>
          <p:spPr>
            <a:xfrm>
              <a:off x="7258050" y="2324100"/>
              <a:ext cx="269875" cy="1587"/>
            </a:xfrm>
            <a:prstGeom prst="straightConnector1">
              <a:avLst/>
            </a:prstGeom>
            <a:noFill/>
            <a:ln cap="flat" cmpd="sng" w="28575">
              <a:solidFill>
                <a:srgbClr val="000000"/>
              </a:solidFill>
              <a:prstDash val="solid"/>
              <a:miter lim="800000"/>
              <a:headEnd len="med" w="med" type="none"/>
              <a:tailEnd len="med" w="med" type="none"/>
            </a:ln>
          </p:spPr>
        </p:cxnSp>
        <p:sp>
          <p:nvSpPr>
            <p:cNvPr id="772" name="Google Shape;772;p79"/>
            <p:cNvSpPr/>
            <p:nvPr/>
          </p:nvSpPr>
          <p:spPr>
            <a:xfrm>
              <a:off x="7527925" y="2459037"/>
              <a:ext cx="268287" cy="384175"/>
            </a:xfrm>
            <a:prstGeom prst="roundRect">
              <a:avLst>
                <a:gd fmla="val 6518"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73" name="Google Shape;773;p79"/>
            <p:cNvSpPr/>
            <p:nvPr/>
          </p:nvSpPr>
          <p:spPr>
            <a:xfrm>
              <a:off x="7527925" y="2459037"/>
              <a:ext cx="287337" cy="403225"/>
            </a:xfrm>
            <a:prstGeom prst="roundRect">
              <a:avLst>
                <a:gd fmla="val 6086" name="adj"/>
              </a:avLst>
            </a:prstGeom>
            <a:noFill/>
            <a:ln cap="flat" cmpd="sng" w="28575">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74" name="Google Shape;774;p79"/>
            <p:cNvSpPr txBox="1"/>
            <p:nvPr/>
          </p:nvSpPr>
          <p:spPr>
            <a:xfrm>
              <a:off x="7546975" y="2459037"/>
              <a:ext cx="249237" cy="19208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75" name="Google Shape;775;p79"/>
            <p:cNvSpPr txBox="1"/>
            <p:nvPr/>
          </p:nvSpPr>
          <p:spPr>
            <a:xfrm>
              <a:off x="7546975" y="2459037"/>
              <a:ext cx="268287" cy="211137"/>
            </a:xfrm>
            <a:prstGeom prst="rect">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76" name="Google Shape;776;p79"/>
            <p:cNvSpPr/>
            <p:nvPr/>
          </p:nvSpPr>
          <p:spPr>
            <a:xfrm>
              <a:off x="7527925" y="2459037"/>
              <a:ext cx="287337" cy="403225"/>
            </a:xfrm>
            <a:prstGeom prst="roundRect">
              <a:avLst>
                <a:gd fmla="val 6086" name="adj"/>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77" name="Google Shape;777;p79"/>
            <p:cNvCxnSpPr/>
            <p:nvPr/>
          </p:nvCxnSpPr>
          <p:spPr>
            <a:xfrm>
              <a:off x="7527925" y="2651125"/>
              <a:ext cx="268287" cy="1587"/>
            </a:xfrm>
            <a:prstGeom prst="straightConnector1">
              <a:avLst/>
            </a:prstGeom>
            <a:noFill/>
            <a:ln cap="flat" cmpd="sng" w="28575">
              <a:solidFill>
                <a:srgbClr val="000000"/>
              </a:solidFill>
              <a:prstDash val="solid"/>
              <a:miter lim="800000"/>
              <a:headEnd len="med" w="med" type="none"/>
              <a:tailEnd len="med" w="med" type="none"/>
            </a:ln>
          </p:spPr>
        </p:cxnSp>
        <p:sp>
          <p:nvSpPr>
            <p:cNvPr id="778" name="Google Shape;778;p79"/>
            <p:cNvSpPr/>
            <p:nvPr/>
          </p:nvSpPr>
          <p:spPr>
            <a:xfrm>
              <a:off x="7508875" y="4433887"/>
              <a:ext cx="249237" cy="384175"/>
            </a:xfrm>
            <a:prstGeom prst="roundRect">
              <a:avLst>
                <a:gd fmla="val 7017"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79" name="Google Shape;779;p79"/>
            <p:cNvSpPr/>
            <p:nvPr/>
          </p:nvSpPr>
          <p:spPr>
            <a:xfrm>
              <a:off x="7508875" y="4433887"/>
              <a:ext cx="268287" cy="403225"/>
            </a:xfrm>
            <a:prstGeom prst="roundRect">
              <a:avLst>
                <a:gd fmla="val 6518" name="adj"/>
              </a:avLst>
            </a:prstGeom>
            <a:noFill/>
            <a:ln cap="flat" cmpd="sng" w="28575">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80" name="Google Shape;780;p79"/>
            <p:cNvSpPr txBox="1"/>
            <p:nvPr/>
          </p:nvSpPr>
          <p:spPr>
            <a:xfrm>
              <a:off x="7508875" y="4433887"/>
              <a:ext cx="249237" cy="19208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81" name="Google Shape;781;p79"/>
            <p:cNvSpPr txBox="1"/>
            <p:nvPr/>
          </p:nvSpPr>
          <p:spPr>
            <a:xfrm>
              <a:off x="7508875" y="4433887"/>
              <a:ext cx="268287" cy="211137"/>
            </a:xfrm>
            <a:prstGeom prst="rect">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82" name="Google Shape;782;p79"/>
            <p:cNvSpPr/>
            <p:nvPr/>
          </p:nvSpPr>
          <p:spPr>
            <a:xfrm>
              <a:off x="7508875" y="4433887"/>
              <a:ext cx="268287" cy="403225"/>
            </a:xfrm>
            <a:prstGeom prst="roundRect">
              <a:avLst>
                <a:gd fmla="val 6518" name="adj"/>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83" name="Google Shape;783;p79"/>
            <p:cNvCxnSpPr/>
            <p:nvPr/>
          </p:nvCxnSpPr>
          <p:spPr>
            <a:xfrm>
              <a:off x="7508875" y="4625975"/>
              <a:ext cx="249237" cy="1587"/>
            </a:xfrm>
            <a:prstGeom prst="straightConnector1">
              <a:avLst/>
            </a:prstGeom>
            <a:noFill/>
            <a:ln cap="flat" cmpd="sng" w="28575">
              <a:solidFill>
                <a:srgbClr val="000000"/>
              </a:solidFill>
              <a:prstDash val="solid"/>
              <a:miter lim="800000"/>
              <a:headEnd len="med" w="med" type="none"/>
              <a:tailEnd len="med" w="med" type="none"/>
            </a:ln>
          </p:spPr>
        </p:cxnSp>
        <p:sp>
          <p:nvSpPr>
            <p:cNvPr id="784" name="Google Shape;784;p79"/>
            <p:cNvSpPr/>
            <p:nvPr/>
          </p:nvSpPr>
          <p:spPr>
            <a:xfrm>
              <a:off x="7086600" y="4530725"/>
              <a:ext cx="249237" cy="401637"/>
            </a:xfrm>
            <a:prstGeom prst="roundRect">
              <a:avLst>
                <a:gd fmla="val 7017"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85" name="Google Shape;785;p79"/>
            <p:cNvSpPr/>
            <p:nvPr/>
          </p:nvSpPr>
          <p:spPr>
            <a:xfrm>
              <a:off x="7086600" y="4530725"/>
              <a:ext cx="268287" cy="422275"/>
            </a:xfrm>
            <a:prstGeom prst="roundRect">
              <a:avLst>
                <a:gd fmla="val 6518" name="adj"/>
              </a:avLst>
            </a:prstGeom>
            <a:noFill/>
            <a:ln cap="flat" cmpd="sng" w="28575">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86" name="Google Shape;786;p79"/>
            <p:cNvSpPr txBox="1"/>
            <p:nvPr/>
          </p:nvSpPr>
          <p:spPr>
            <a:xfrm>
              <a:off x="7086600" y="4549775"/>
              <a:ext cx="249237" cy="1730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87" name="Google Shape;787;p79"/>
            <p:cNvSpPr txBox="1"/>
            <p:nvPr/>
          </p:nvSpPr>
          <p:spPr>
            <a:xfrm>
              <a:off x="7086600" y="4549775"/>
              <a:ext cx="268287" cy="192087"/>
            </a:xfrm>
            <a:prstGeom prst="rect">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88" name="Google Shape;788;p79"/>
            <p:cNvSpPr/>
            <p:nvPr/>
          </p:nvSpPr>
          <p:spPr>
            <a:xfrm>
              <a:off x="7086600" y="4530725"/>
              <a:ext cx="268287" cy="422275"/>
            </a:xfrm>
            <a:prstGeom prst="roundRect">
              <a:avLst>
                <a:gd fmla="val 6518" name="adj"/>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89" name="Google Shape;789;p79"/>
            <p:cNvCxnSpPr/>
            <p:nvPr/>
          </p:nvCxnSpPr>
          <p:spPr>
            <a:xfrm>
              <a:off x="7086600" y="4741862"/>
              <a:ext cx="249237" cy="1587"/>
            </a:xfrm>
            <a:prstGeom prst="straightConnector1">
              <a:avLst/>
            </a:prstGeom>
            <a:noFill/>
            <a:ln cap="flat" cmpd="sng" w="28575">
              <a:solidFill>
                <a:srgbClr val="000000"/>
              </a:solidFill>
              <a:prstDash val="solid"/>
              <a:miter lim="800000"/>
              <a:headEnd len="med" w="med" type="none"/>
              <a:tailEnd len="med" w="med" type="none"/>
            </a:ln>
          </p:spPr>
        </p:cxnSp>
        <p:sp>
          <p:nvSpPr>
            <p:cNvPr id="790" name="Google Shape;790;p79"/>
            <p:cNvSpPr/>
            <p:nvPr/>
          </p:nvSpPr>
          <p:spPr>
            <a:xfrm>
              <a:off x="7431087" y="4913312"/>
              <a:ext cx="268287" cy="403225"/>
            </a:xfrm>
            <a:prstGeom prst="roundRect">
              <a:avLst>
                <a:gd fmla="val 6518"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91" name="Google Shape;791;p79"/>
            <p:cNvSpPr/>
            <p:nvPr/>
          </p:nvSpPr>
          <p:spPr>
            <a:xfrm>
              <a:off x="7431087" y="4913312"/>
              <a:ext cx="287337" cy="422275"/>
            </a:xfrm>
            <a:prstGeom prst="roundRect">
              <a:avLst>
                <a:gd fmla="val 6086" name="adj"/>
              </a:avLst>
            </a:prstGeom>
            <a:noFill/>
            <a:ln cap="flat" cmpd="sng" w="28575">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92" name="Google Shape;792;p79"/>
            <p:cNvSpPr txBox="1"/>
            <p:nvPr/>
          </p:nvSpPr>
          <p:spPr>
            <a:xfrm>
              <a:off x="7450137" y="4932362"/>
              <a:ext cx="249237" cy="1730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93" name="Google Shape;793;p79"/>
            <p:cNvSpPr txBox="1"/>
            <p:nvPr/>
          </p:nvSpPr>
          <p:spPr>
            <a:xfrm>
              <a:off x="7450137" y="4932362"/>
              <a:ext cx="268287" cy="192087"/>
            </a:xfrm>
            <a:prstGeom prst="rect">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94" name="Google Shape;794;p79"/>
            <p:cNvSpPr/>
            <p:nvPr/>
          </p:nvSpPr>
          <p:spPr>
            <a:xfrm>
              <a:off x="7431087" y="4913312"/>
              <a:ext cx="287337" cy="422275"/>
            </a:xfrm>
            <a:prstGeom prst="roundRect">
              <a:avLst>
                <a:gd fmla="val 6086" name="adj"/>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795" name="Google Shape;795;p79"/>
            <p:cNvCxnSpPr/>
            <p:nvPr/>
          </p:nvCxnSpPr>
          <p:spPr>
            <a:xfrm>
              <a:off x="7431087" y="5124450"/>
              <a:ext cx="268287" cy="1587"/>
            </a:xfrm>
            <a:prstGeom prst="straightConnector1">
              <a:avLst/>
            </a:prstGeom>
            <a:noFill/>
            <a:ln cap="flat" cmpd="sng" w="28575">
              <a:solidFill>
                <a:srgbClr val="000000"/>
              </a:solidFill>
              <a:prstDash val="solid"/>
              <a:miter lim="800000"/>
              <a:headEnd len="med" w="med" type="none"/>
              <a:tailEnd len="med" w="med" type="none"/>
            </a:ln>
          </p:spPr>
        </p:cxnSp>
        <p:sp>
          <p:nvSpPr>
            <p:cNvPr id="796" name="Google Shape;796;p79"/>
            <p:cNvSpPr/>
            <p:nvPr/>
          </p:nvSpPr>
          <p:spPr>
            <a:xfrm>
              <a:off x="4725987" y="4070350"/>
              <a:ext cx="250825" cy="382587"/>
            </a:xfrm>
            <a:prstGeom prst="roundRect">
              <a:avLst>
                <a:gd fmla="val 6972"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97" name="Google Shape;797;p79"/>
            <p:cNvSpPr/>
            <p:nvPr/>
          </p:nvSpPr>
          <p:spPr>
            <a:xfrm>
              <a:off x="4725987" y="4070350"/>
              <a:ext cx="269875" cy="401637"/>
            </a:xfrm>
            <a:prstGeom prst="roundRect">
              <a:avLst>
                <a:gd fmla="val 6480" name="adj"/>
              </a:avLst>
            </a:prstGeom>
            <a:noFill/>
            <a:ln cap="flat" cmpd="sng" w="28575">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98" name="Google Shape;798;p79"/>
            <p:cNvSpPr txBox="1"/>
            <p:nvPr/>
          </p:nvSpPr>
          <p:spPr>
            <a:xfrm>
              <a:off x="4725987" y="4070350"/>
              <a:ext cx="250825" cy="19208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799" name="Google Shape;799;p79"/>
            <p:cNvSpPr txBox="1"/>
            <p:nvPr/>
          </p:nvSpPr>
          <p:spPr>
            <a:xfrm>
              <a:off x="4725987" y="4070350"/>
              <a:ext cx="269875" cy="211137"/>
            </a:xfrm>
            <a:prstGeom prst="rect">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00" name="Google Shape;800;p79"/>
            <p:cNvSpPr/>
            <p:nvPr/>
          </p:nvSpPr>
          <p:spPr>
            <a:xfrm>
              <a:off x="4725987" y="4070350"/>
              <a:ext cx="269875" cy="401637"/>
            </a:xfrm>
            <a:prstGeom prst="roundRect">
              <a:avLst>
                <a:gd fmla="val 6480" name="adj"/>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801" name="Google Shape;801;p79"/>
            <p:cNvCxnSpPr/>
            <p:nvPr/>
          </p:nvCxnSpPr>
          <p:spPr>
            <a:xfrm>
              <a:off x="4725987" y="4262437"/>
              <a:ext cx="250825" cy="1587"/>
            </a:xfrm>
            <a:prstGeom prst="straightConnector1">
              <a:avLst/>
            </a:prstGeom>
            <a:noFill/>
            <a:ln cap="flat" cmpd="sng" w="28575">
              <a:solidFill>
                <a:srgbClr val="000000"/>
              </a:solidFill>
              <a:prstDash val="solid"/>
              <a:miter lim="800000"/>
              <a:headEnd len="med" w="med" type="none"/>
              <a:tailEnd len="med" w="med" type="none"/>
            </a:ln>
          </p:spPr>
        </p:cxnSp>
        <p:sp>
          <p:nvSpPr>
            <p:cNvPr id="802" name="Google Shape;802;p79"/>
            <p:cNvSpPr/>
            <p:nvPr/>
          </p:nvSpPr>
          <p:spPr>
            <a:xfrm>
              <a:off x="4995862" y="4837112"/>
              <a:ext cx="249237" cy="384175"/>
            </a:xfrm>
            <a:prstGeom prst="roundRect">
              <a:avLst>
                <a:gd fmla="val 7017"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03" name="Google Shape;803;p79"/>
            <p:cNvSpPr/>
            <p:nvPr/>
          </p:nvSpPr>
          <p:spPr>
            <a:xfrm>
              <a:off x="4995862" y="4837112"/>
              <a:ext cx="268287" cy="403225"/>
            </a:xfrm>
            <a:prstGeom prst="roundRect">
              <a:avLst>
                <a:gd fmla="val 6518" name="adj"/>
              </a:avLst>
            </a:prstGeom>
            <a:noFill/>
            <a:ln cap="flat" cmpd="sng" w="28575">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04" name="Google Shape;804;p79"/>
            <p:cNvSpPr txBox="1"/>
            <p:nvPr/>
          </p:nvSpPr>
          <p:spPr>
            <a:xfrm>
              <a:off x="4995862" y="4837112"/>
              <a:ext cx="249237" cy="19208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05" name="Google Shape;805;p79"/>
            <p:cNvSpPr txBox="1"/>
            <p:nvPr/>
          </p:nvSpPr>
          <p:spPr>
            <a:xfrm>
              <a:off x="4995862" y="4837112"/>
              <a:ext cx="268287" cy="211137"/>
            </a:xfrm>
            <a:prstGeom prst="rect">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06" name="Google Shape;806;p79"/>
            <p:cNvSpPr/>
            <p:nvPr/>
          </p:nvSpPr>
          <p:spPr>
            <a:xfrm>
              <a:off x="4995862" y="4837112"/>
              <a:ext cx="268287" cy="403225"/>
            </a:xfrm>
            <a:prstGeom prst="roundRect">
              <a:avLst>
                <a:gd fmla="val 6518" name="adj"/>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807" name="Google Shape;807;p79"/>
            <p:cNvCxnSpPr/>
            <p:nvPr/>
          </p:nvCxnSpPr>
          <p:spPr>
            <a:xfrm>
              <a:off x="4995862" y="5029200"/>
              <a:ext cx="249237" cy="1587"/>
            </a:xfrm>
            <a:prstGeom prst="straightConnector1">
              <a:avLst/>
            </a:prstGeom>
            <a:noFill/>
            <a:ln cap="flat" cmpd="sng" w="28575">
              <a:solidFill>
                <a:srgbClr val="000000"/>
              </a:solidFill>
              <a:prstDash val="solid"/>
              <a:miter lim="800000"/>
              <a:headEnd len="med" w="med" type="none"/>
              <a:tailEnd len="med" w="med" type="none"/>
            </a:ln>
          </p:spPr>
        </p:cxnSp>
        <p:sp>
          <p:nvSpPr>
            <p:cNvPr id="808" name="Google Shape;808;p79"/>
            <p:cNvSpPr/>
            <p:nvPr/>
          </p:nvSpPr>
          <p:spPr>
            <a:xfrm>
              <a:off x="7297737" y="5010150"/>
              <a:ext cx="133350" cy="76200"/>
            </a:xfrm>
            <a:custGeom>
              <a:rect b="b" l="l" r="r" t="t"/>
              <a:pathLst>
                <a:path extrusionOk="0" h="48" w="84">
                  <a:moveTo>
                    <a:pt x="0" y="24"/>
                  </a:moveTo>
                  <a:lnTo>
                    <a:pt x="0" y="0"/>
                  </a:lnTo>
                  <a:lnTo>
                    <a:pt x="84" y="24"/>
                  </a:lnTo>
                  <a:lnTo>
                    <a:pt x="0" y="48"/>
                  </a:lnTo>
                  <a:lnTo>
                    <a:pt x="0" y="24"/>
                  </a:lnTo>
                  <a:close/>
                </a:path>
              </a:pathLst>
            </a:custGeom>
            <a:solidFill>
              <a:srgbClr val="000000"/>
            </a:solid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809" name="Google Shape;809;p79"/>
            <p:cNvCxnSpPr/>
            <p:nvPr/>
          </p:nvCxnSpPr>
          <p:spPr>
            <a:xfrm>
              <a:off x="5148262" y="4953000"/>
              <a:ext cx="2149475" cy="95250"/>
            </a:xfrm>
            <a:prstGeom prst="straightConnector1">
              <a:avLst/>
            </a:prstGeom>
            <a:noFill/>
            <a:ln cap="flat" cmpd="sng" w="28575">
              <a:solidFill>
                <a:srgbClr val="000000"/>
              </a:solidFill>
              <a:prstDash val="solid"/>
              <a:miter lim="800000"/>
              <a:headEnd len="med" w="med" type="none"/>
              <a:tailEnd len="med" w="med" type="none"/>
            </a:ln>
          </p:spPr>
        </p:cxnSp>
        <p:sp>
          <p:nvSpPr>
            <p:cNvPr id="810" name="Google Shape;810;p79"/>
            <p:cNvSpPr/>
            <p:nvPr/>
          </p:nvSpPr>
          <p:spPr>
            <a:xfrm>
              <a:off x="2751137" y="5086350"/>
              <a:ext cx="114300" cy="57150"/>
            </a:xfrm>
            <a:custGeom>
              <a:rect b="b" l="l" r="r" t="t"/>
              <a:pathLst>
                <a:path extrusionOk="0" h="36" w="72">
                  <a:moveTo>
                    <a:pt x="72" y="24"/>
                  </a:moveTo>
                  <a:lnTo>
                    <a:pt x="72" y="36"/>
                  </a:lnTo>
                  <a:lnTo>
                    <a:pt x="0" y="24"/>
                  </a:lnTo>
                  <a:lnTo>
                    <a:pt x="72" y="0"/>
                  </a:lnTo>
                  <a:lnTo>
                    <a:pt x="72" y="24"/>
                  </a:lnTo>
                  <a:close/>
                </a:path>
              </a:pathLst>
            </a:custGeom>
            <a:solidFill>
              <a:srgbClr val="000000"/>
            </a:solid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811" name="Google Shape;811;p79"/>
            <p:cNvCxnSpPr/>
            <p:nvPr/>
          </p:nvCxnSpPr>
          <p:spPr>
            <a:xfrm flipH="1">
              <a:off x="2884487" y="4991100"/>
              <a:ext cx="2149475" cy="133350"/>
            </a:xfrm>
            <a:prstGeom prst="straightConnector1">
              <a:avLst/>
            </a:prstGeom>
            <a:noFill/>
            <a:ln cap="flat" cmpd="sng" w="28575">
              <a:solidFill>
                <a:srgbClr val="000000"/>
              </a:solidFill>
              <a:prstDash val="solid"/>
              <a:miter lim="800000"/>
              <a:headEnd len="med" w="med" type="none"/>
              <a:tailEnd len="med" w="med" type="none"/>
            </a:ln>
          </p:spPr>
        </p:cxnSp>
        <p:sp>
          <p:nvSpPr>
            <p:cNvPr id="812" name="Google Shape;812;p79"/>
            <p:cNvSpPr/>
            <p:nvPr/>
          </p:nvSpPr>
          <p:spPr>
            <a:xfrm>
              <a:off x="6932612" y="4606925"/>
              <a:ext cx="134937" cy="76200"/>
            </a:xfrm>
            <a:custGeom>
              <a:rect b="b" l="l" r="r" t="t"/>
              <a:pathLst>
                <a:path extrusionOk="0" h="48" w="85">
                  <a:moveTo>
                    <a:pt x="12" y="24"/>
                  </a:moveTo>
                  <a:lnTo>
                    <a:pt x="12" y="0"/>
                  </a:lnTo>
                  <a:lnTo>
                    <a:pt x="85" y="36"/>
                  </a:lnTo>
                  <a:lnTo>
                    <a:pt x="0" y="48"/>
                  </a:lnTo>
                  <a:lnTo>
                    <a:pt x="12" y="24"/>
                  </a:lnTo>
                  <a:close/>
                </a:path>
              </a:pathLst>
            </a:custGeom>
            <a:solidFill>
              <a:srgbClr val="000000"/>
            </a:solid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813" name="Google Shape;813;p79"/>
            <p:cNvCxnSpPr/>
            <p:nvPr/>
          </p:nvCxnSpPr>
          <p:spPr>
            <a:xfrm>
              <a:off x="4918075" y="4222750"/>
              <a:ext cx="2014537" cy="422275"/>
            </a:xfrm>
            <a:prstGeom prst="straightConnector1">
              <a:avLst/>
            </a:prstGeom>
            <a:noFill/>
            <a:ln cap="flat" cmpd="sng" w="28575">
              <a:solidFill>
                <a:srgbClr val="000000"/>
              </a:solidFill>
              <a:prstDash val="solid"/>
              <a:miter lim="800000"/>
              <a:headEnd len="med" w="med" type="none"/>
              <a:tailEnd len="med" w="med" type="none"/>
            </a:ln>
          </p:spPr>
        </p:cxnSp>
        <p:sp>
          <p:nvSpPr>
            <p:cNvPr id="814" name="Google Shape;814;p79"/>
            <p:cNvSpPr/>
            <p:nvPr/>
          </p:nvSpPr>
          <p:spPr>
            <a:xfrm>
              <a:off x="2482850" y="5010150"/>
              <a:ext cx="249237" cy="403225"/>
            </a:xfrm>
            <a:prstGeom prst="roundRect">
              <a:avLst>
                <a:gd fmla="val 7017"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15" name="Google Shape;815;p79"/>
            <p:cNvSpPr/>
            <p:nvPr/>
          </p:nvSpPr>
          <p:spPr>
            <a:xfrm>
              <a:off x="2482850" y="5010150"/>
              <a:ext cx="268287" cy="422275"/>
            </a:xfrm>
            <a:prstGeom prst="roundRect">
              <a:avLst>
                <a:gd fmla="val 6518" name="adj"/>
              </a:avLst>
            </a:prstGeom>
            <a:noFill/>
            <a:ln cap="flat" cmpd="sng" w="28575">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16" name="Google Shape;816;p79"/>
            <p:cNvSpPr txBox="1"/>
            <p:nvPr/>
          </p:nvSpPr>
          <p:spPr>
            <a:xfrm>
              <a:off x="2482850" y="5029200"/>
              <a:ext cx="249237" cy="1730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17" name="Google Shape;817;p79"/>
            <p:cNvSpPr txBox="1"/>
            <p:nvPr/>
          </p:nvSpPr>
          <p:spPr>
            <a:xfrm>
              <a:off x="2482850" y="5029200"/>
              <a:ext cx="268287" cy="192087"/>
            </a:xfrm>
            <a:prstGeom prst="rect">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18" name="Google Shape;818;p79"/>
            <p:cNvSpPr/>
            <p:nvPr/>
          </p:nvSpPr>
          <p:spPr>
            <a:xfrm>
              <a:off x="2482850" y="5010150"/>
              <a:ext cx="268287" cy="422275"/>
            </a:xfrm>
            <a:prstGeom prst="roundRect">
              <a:avLst>
                <a:gd fmla="val 6518" name="adj"/>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819" name="Google Shape;819;p79"/>
            <p:cNvCxnSpPr/>
            <p:nvPr/>
          </p:nvCxnSpPr>
          <p:spPr>
            <a:xfrm>
              <a:off x="2482850" y="5221287"/>
              <a:ext cx="249237" cy="1587"/>
            </a:xfrm>
            <a:prstGeom prst="straightConnector1">
              <a:avLst/>
            </a:prstGeom>
            <a:noFill/>
            <a:ln cap="flat" cmpd="sng" w="28575">
              <a:solidFill>
                <a:srgbClr val="000000"/>
              </a:solidFill>
              <a:prstDash val="solid"/>
              <a:miter lim="800000"/>
              <a:headEnd len="med" w="med" type="none"/>
              <a:tailEnd len="med" w="med" type="none"/>
            </a:ln>
          </p:spPr>
        </p:cxnSp>
        <p:sp>
          <p:nvSpPr>
            <p:cNvPr id="820" name="Google Shape;820;p79"/>
            <p:cNvSpPr/>
            <p:nvPr/>
          </p:nvSpPr>
          <p:spPr>
            <a:xfrm>
              <a:off x="2540000" y="4530725"/>
              <a:ext cx="268287" cy="382587"/>
            </a:xfrm>
            <a:prstGeom prst="roundRect">
              <a:avLst>
                <a:gd fmla="val 6518"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21" name="Google Shape;821;p79"/>
            <p:cNvSpPr/>
            <p:nvPr/>
          </p:nvSpPr>
          <p:spPr>
            <a:xfrm>
              <a:off x="2540000" y="4530725"/>
              <a:ext cx="287337" cy="401637"/>
            </a:xfrm>
            <a:prstGeom prst="roundRect">
              <a:avLst>
                <a:gd fmla="val 6086" name="adj"/>
              </a:avLst>
            </a:prstGeom>
            <a:noFill/>
            <a:ln cap="flat" cmpd="sng" w="28575">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22" name="Google Shape;822;p79"/>
            <p:cNvSpPr txBox="1"/>
            <p:nvPr/>
          </p:nvSpPr>
          <p:spPr>
            <a:xfrm>
              <a:off x="2559050" y="4530725"/>
              <a:ext cx="249237" cy="19208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23" name="Google Shape;823;p79"/>
            <p:cNvSpPr txBox="1"/>
            <p:nvPr/>
          </p:nvSpPr>
          <p:spPr>
            <a:xfrm>
              <a:off x="2559050" y="4530725"/>
              <a:ext cx="268287" cy="211137"/>
            </a:xfrm>
            <a:prstGeom prst="rect">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24" name="Google Shape;824;p79"/>
            <p:cNvSpPr/>
            <p:nvPr/>
          </p:nvSpPr>
          <p:spPr>
            <a:xfrm>
              <a:off x="2540000" y="4530725"/>
              <a:ext cx="287337" cy="401637"/>
            </a:xfrm>
            <a:prstGeom prst="roundRect">
              <a:avLst>
                <a:gd fmla="val 6086" name="adj"/>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825" name="Google Shape;825;p79"/>
            <p:cNvCxnSpPr/>
            <p:nvPr/>
          </p:nvCxnSpPr>
          <p:spPr>
            <a:xfrm>
              <a:off x="2540000" y="4722812"/>
              <a:ext cx="268287" cy="1587"/>
            </a:xfrm>
            <a:prstGeom prst="straightConnector1">
              <a:avLst/>
            </a:prstGeom>
            <a:noFill/>
            <a:ln cap="flat" cmpd="sng" w="28575">
              <a:solidFill>
                <a:srgbClr val="000000"/>
              </a:solidFill>
              <a:prstDash val="solid"/>
              <a:miter lim="800000"/>
              <a:headEnd len="med" w="med" type="none"/>
              <a:tailEnd len="med" w="med" type="none"/>
            </a:ln>
          </p:spPr>
        </p:cxnSp>
        <p:sp>
          <p:nvSpPr>
            <p:cNvPr id="826" name="Google Shape;826;p79"/>
            <p:cNvSpPr/>
            <p:nvPr/>
          </p:nvSpPr>
          <p:spPr>
            <a:xfrm>
              <a:off x="2060575" y="4587875"/>
              <a:ext cx="249237" cy="384175"/>
            </a:xfrm>
            <a:prstGeom prst="roundRect">
              <a:avLst>
                <a:gd fmla="val 7017"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27" name="Google Shape;827;p79"/>
            <p:cNvSpPr/>
            <p:nvPr/>
          </p:nvSpPr>
          <p:spPr>
            <a:xfrm>
              <a:off x="2060575" y="4587875"/>
              <a:ext cx="268287" cy="403225"/>
            </a:xfrm>
            <a:prstGeom prst="roundRect">
              <a:avLst>
                <a:gd fmla="val 6518" name="adj"/>
              </a:avLst>
            </a:prstGeom>
            <a:noFill/>
            <a:ln cap="flat" cmpd="sng" w="28575">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28" name="Google Shape;828;p79"/>
            <p:cNvSpPr txBox="1"/>
            <p:nvPr/>
          </p:nvSpPr>
          <p:spPr>
            <a:xfrm>
              <a:off x="2060575" y="4587875"/>
              <a:ext cx="249237" cy="19208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29" name="Google Shape;829;p79"/>
            <p:cNvSpPr txBox="1"/>
            <p:nvPr/>
          </p:nvSpPr>
          <p:spPr>
            <a:xfrm>
              <a:off x="2060575" y="4587875"/>
              <a:ext cx="268287" cy="211137"/>
            </a:xfrm>
            <a:prstGeom prst="rect">
              <a:avLst/>
            </a:prstGeom>
            <a:noFill/>
            <a:ln cap="flat" cmpd="sng" w="2857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30" name="Google Shape;830;p79"/>
            <p:cNvSpPr/>
            <p:nvPr/>
          </p:nvSpPr>
          <p:spPr>
            <a:xfrm>
              <a:off x="2060575" y="4587875"/>
              <a:ext cx="268287" cy="403225"/>
            </a:xfrm>
            <a:prstGeom prst="roundRect">
              <a:avLst>
                <a:gd fmla="val 6518" name="adj"/>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831" name="Google Shape;831;p79"/>
            <p:cNvCxnSpPr/>
            <p:nvPr/>
          </p:nvCxnSpPr>
          <p:spPr>
            <a:xfrm>
              <a:off x="2060575" y="4779962"/>
              <a:ext cx="249237" cy="1587"/>
            </a:xfrm>
            <a:prstGeom prst="straightConnector1">
              <a:avLst/>
            </a:prstGeom>
            <a:noFill/>
            <a:ln cap="flat" cmpd="sng" w="28575">
              <a:solidFill>
                <a:srgbClr val="000000"/>
              </a:solidFill>
              <a:prstDash val="solid"/>
              <a:miter lim="800000"/>
              <a:headEnd len="med" w="med" type="none"/>
              <a:tailEnd len="med" w="med" type="none"/>
            </a:ln>
          </p:spPr>
        </p:cxnSp>
        <p:sp>
          <p:nvSpPr>
            <p:cNvPr id="832" name="Google Shape;832;p79"/>
            <p:cNvSpPr txBox="1"/>
            <p:nvPr/>
          </p:nvSpPr>
          <p:spPr>
            <a:xfrm>
              <a:off x="3997325" y="3656012"/>
              <a:ext cx="817562"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Notification</a:t>
              </a:r>
              <a:endParaRPr/>
            </a:p>
          </p:txBody>
        </p:sp>
        <p:sp>
          <p:nvSpPr>
            <p:cNvPr id="833" name="Google Shape;833;p79"/>
            <p:cNvSpPr txBox="1"/>
            <p:nvPr/>
          </p:nvSpPr>
          <p:spPr>
            <a:xfrm>
              <a:off x="6221412" y="3541712"/>
              <a:ext cx="817562" cy="19843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Notification</a:t>
              </a:r>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Google Shape;838;p80"/>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839" name="Google Shape;839;p80"/>
          <p:cNvSpPr txBox="1"/>
          <p:nvPr>
            <p:ph idx="1" type="body"/>
          </p:nvPr>
        </p:nvSpPr>
        <p:spPr>
          <a:xfrm>
            <a:off x="554037" y="1385887"/>
            <a:ext cx="84201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The architecture of distributed event notification specifies the roles of participants as in Fig. 5.10:</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It is designed in a way that publishers work independently from subscribers.</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Event service maintains a database of published events and of subscribers’ interests.  </a:t>
            </a:r>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 The </a:t>
            </a:r>
            <a:r>
              <a:rPr b="1" i="0" lang="en-US" sz="2800" u="none">
                <a:solidFill>
                  <a:schemeClr val="hlink"/>
                </a:solidFill>
                <a:latin typeface="Arial"/>
                <a:ea typeface="Arial"/>
                <a:cs typeface="Arial"/>
                <a:sym typeface="Arial"/>
              </a:rPr>
              <a:t>roles of the participants</a:t>
            </a:r>
            <a:r>
              <a:rPr b="0" i="0" lang="en-US" sz="2800" u="none">
                <a:solidFill>
                  <a:schemeClr val="hlink"/>
                </a:solidFill>
                <a:latin typeface="Arial"/>
                <a:ea typeface="Arial"/>
                <a:cs typeface="Arial"/>
                <a:sym typeface="Arial"/>
              </a:rPr>
              <a:t> are:</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Object of Interest</a:t>
            </a:r>
            <a:r>
              <a:rPr b="0" i="0" lang="en-US" sz="2400" u="none" cap="none" strike="noStrike">
                <a:solidFill>
                  <a:schemeClr val="hlink"/>
                </a:solidFill>
                <a:latin typeface="Arial"/>
                <a:ea typeface="Arial"/>
                <a:cs typeface="Arial"/>
                <a:sym typeface="Arial"/>
              </a:rPr>
              <a:t> – This is an object experiences changes of state, as a result of its operations being invoked.</a:t>
            </a:r>
            <a:endParaRPr/>
          </a:p>
        </p:txBody>
      </p:sp>
      <p:sp>
        <p:nvSpPr>
          <p:cNvPr id="840" name="Google Shape;840;p80"/>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Events and Notifications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81"/>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846" name="Google Shape;846;p81"/>
          <p:cNvSpPr txBox="1"/>
          <p:nvPr>
            <p:ph idx="1" type="body"/>
          </p:nvPr>
        </p:nvSpPr>
        <p:spPr>
          <a:xfrm>
            <a:off x="574675" y="1544637"/>
            <a:ext cx="8420100" cy="46910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The </a:t>
            </a:r>
            <a:r>
              <a:rPr b="1" i="0" lang="en-US" sz="2800" u="none">
                <a:solidFill>
                  <a:schemeClr val="hlink"/>
                </a:solidFill>
                <a:latin typeface="Arial"/>
                <a:ea typeface="Arial"/>
                <a:cs typeface="Arial"/>
                <a:sym typeface="Arial"/>
              </a:rPr>
              <a:t>roles of the participants</a:t>
            </a:r>
            <a:r>
              <a:rPr b="0" i="0" lang="en-US" sz="2800" u="none">
                <a:solidFill>
                  <a:schemeClr val="hlink"/>
                </a:solidFill>
                <a:latin typeface="Arial"/>
                <a:ea typeface="Arial"/>
                <a:cs typeface="Arial"/>
                <a:sym typeface="Arial"/>
              </a:rPr>
              <a:t> are (continued):</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Event</a:t>
            </a:r>
            <a:r>
              <a:rPr b="0" i="0" lang="en-US" sz="2400" u="none" cap="none" strike="noStrike">
                <a:solidFill>
                  <a:schemeClr val="hlink"/>
                </a:solidFill>
                <a:latin typeface="Arial"/>
                <a:ea typeface="Arial"/>
                <a:cs typeface="Arial"/>
                <a:sym typeface="Arial"/>
              </a:rPr>
              <a:t> – An event occurs at an object of interest as the result of the completion of a method invocation.</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Notification</a:t>
            </a:r>
            <a:r>
              <a:rPr b="0" i="0" lang="en-US" sz="2400" u="none" cap="none" strike="noStrike">
                <a:solidFill>
                  <a:schemeClr val="hlink"/>
                </a:solidFill>
                <a:latin typeface="Arial"/>
                <a:ea typeface="Arial"/>
                <a:cs typeface="Arial"/>
                <a:sym typeface="Arial"/>
              </a:rPr>
              <a:t> – A notification is an object  that contains information about an event.</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Subscriber</a:t>
            </a:r>
            <a:r>
              <a:rPr b="0" i="0" lang="en-US" sz="2400" u="none" cap="none" strike="noStrike">
                <a:solidFill>
                  <a:schemeClr val="hlink"/>
                </a:solidFill>
                <a:latin typeface="Arial"/>
                <a:ea typeface="Arial"/>
                <a:cs typeface="Arial"/>
                <a:sym typeface="Arial"/>
              </a:rPr>
              <a:t> – A subscriber is an object that has subscribed to some type of events in another object.</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Observer objects</a:t>
            </a:r>
            <a:r>
              <a:rPr b="0" i="0" lang="en-US" sz="2400" u="none" cap="none" strike="noStrike">
                <a:solidFill>
                  <a:schemeClr val="hlink"/>
                </a:solidFill>
                <a:latin typeface="Arial"/>
                <a:ea typeface="Arial"/>
                <a:cs typeface="Arial"/>
                <a:sym typeface="Arial"/>
              </a:rPr>
              <a:t> – The main purpose of an observer is to separate an object of interest from its subscribers.</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Publisher</a:t>
            </a:r>
            <a:r>
              <a:rPr b="0" i="0" lang="en-US" sz="2400" u="none" cap="none" strike="noStrike">
                <a:solidFill>
                  <a:schemeClr val="hlink"/>
                </a:solidFill>
                <a:latin typeface="Arial"/>
                <a:ea typeface="Arial"/>
                <a:cs typeface="Arial"/>
                <a:sym typeface="Arial"/>
              </a:rPr>
              <a:t> – This is an object that declares that it will generate notifications of particular types of event.</a:t>
            </a:r>
            <a:endParaRPr/>
          </a:p>
        </p:txBody>
      </p:sp>
      <p:sp>
        <p:nvSpPr>
          <p:cNvPr id="847" name="Google Shape;847;p81"/>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Events and Notifications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1" name="Shape 851"/>
        <p:cNvGrpSpPr/>
        <p:nvPr/>
      </p:nvGrpSpPr>
      <p:grpSpPr>
        <a:xfrm>
          <a:off x="0" y="0"/>
          <a:ext cx="0" cy="0"/>
          <a:chOff x="0" y="0"/>
          <a:chExt cx="0" cy="0"/>
        </a:xfrm>
      </p:grpSpPr>
      <p:sp>
        <p:nvSpPr>
          <p:cNvPr id="852" name="Google Shape;852;p82"/>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853" name="Google Shape;853;p82"/>
          <p:cNvSpPr txBox="1"/>
          <p:nvPr>
            <p:ph idx="1" type="body"/>
          </p:nvPr>
        </p:nvSpPr>
        <p:spPr>
          <a:xfrm>
            <a:off x="574675" y="1444625"/>
            <a:ext cx="8420100" cy="4770437"/>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Figure 5.10 shows three cases:</a:t>
            </a:r>
            <a:endParaRPr/>
          </a:p>
          <a:p>
            <a:pPr indent="-457200" lvl="1" marL="914400" marR="0" rtl="0" algn="l">
              <a:lnSpc>
                <a:spcPct val="100000"/>
              </a:lnSpc>
              <a:spcBef>
                <a:spcPts val="480"/>
              </a:spcBef>
              <a:spcAft>
                <a:spcPts val="0"/>
              </a:spcAft>
              <a:buClr>
                <a:schemeClr val="accent2"/>
              </a:buClr>
              <a:buSzPts val="2400"/>
              <a:buFont typeface="Noto Sans Symbols"/>
              <a:buAutoNum type="arabicPeriod"/>
            </a:pPr>
            <a:r>
              <a:rPr b="0" i="0" lang="en-US" sz="2400" u="none" cap="none" strike="noStrike">
                <a:solidFill>
                  <a:schemeClr val="hlink"/>
                </a:solidFill>
                <a:latin typeface="Arial"/>
                <a:ea typeface="Arial"/>
                <a:cs typeface="Arial"/>
                <a:sym typeface="Arial"/>
              </a:rPr>
              <a:t>An object of interest inside the event service sends notification directly to the subscribers.</a:t>
            </a:r>
            <a:endParaRPr/>
          </a:p>
          <a:p>
            <a:pPr indent="-457200" lvl="1" marL="914400" marR="0" rtl="0" algn="l">
              <a:lnSpc>
                <a:spcPct val="100000"/>
              </a:lnSpc>
              <a:spcBef>
                <a:spcPts val="480"/>
              </a:spcBef>
              <a:spcAft>
                <a:spcPts val="0"/>
              </a:spcAft>
              <a:buClr>
                <a:schemeClr val="accent2"/>
              </a:buClr>
              <a:buSzPts val="2400"/>
              <a:buFont typeface="Noto Sans Symbols"/>
              <a:buAutoNum type="arabicPeriod"/>
            </a:pPr>
            <a:r>
              <a:rPr b="0" i="0" lang="en-US" sz="2400" u="none" cap="none" strike="noStrike">
                <a:solidFill>
                  <a:schemeClr val="hlink"/>
                </a:solidFill>
                <a:latin typeface="Arial"/>
                <a:ea typeface="Arial"/>
                <a:cs typeface="Arial"/>
                <a:sym typeface="Arial"/>
              </a:rPr>
              <a:t>An object of interest inside the event service sends notification via the observer to the subscribers.</a:t>
            </a:r>
            <a:endParaRPr/>
          </a:p>
          <a:p>
            <a:pPr indent="-457200" lvl="1" marL="914400" marR="0" rtl="0" algn="l">
              <a:lnSpc>
                <a:spcPct val="100000"/>
              </a:lnSpc>
              <a:spcBef>
                <a:spcPts val="480"/>
              </a:spcBef>
              <a:spcAft>
                <a:spcPts val="0"/>
              </a:spcAft>
              <a:buClr>
                <a:schemeClr val="accent2"/>
              </a:buClr>
              <a:buSzPts val="2400"/>
              <a:buFont typeface="Noto Sans Symbols"/>
              <a:buAutoNum type="arabicPeriod"/>
            </a:pPr>
            <a:r>
              <a:rPr b="0" i="0" lang="en-US" sz="2400" u="none" cap="none" strike="noStrike">
                <a:solidFill>
                  <a:schemeClr val="hlink"/>
                </a:solidFill>
                <a:latin typeface="Arial"/>
                <a:ea typeface="Arial"/>
                <a:cs typeface="Arial"/>
                <a:sym typeface="Arial"/>
              </a:rPr>
              <a:t>The observer queries the object of interest outside the event service and sends notifications to the subscribers.</a:t>
            </a:r>
            <a:endParaRPr/>
          </a:p>
        </p:txBody>
      </p:sp>
      <p:sp>
        <p:nvSpPr>
          <p:cNvPr id="854" name="Google Shape;854;p82"/>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Events and Notifications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52" name="Google Shape;152;p20"/>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Interfaces</a:t>
            </a:r>
            <a:endParaRPr/>
          </a:p>
        </p:txBody>
      </p:sp>
      <p:sp>
        <p:nvSpPr>
          <p:cNvPr id="153" name="Google Shape;153;p20"/>
          <p:cNvSpPr txBox="1"/>
          <p:nvPr>
            <p:ph idx="1" type="body"/>
          </p:nvPr>
        </p:nvSpPr>
        <p:spPr>
          <a:xfrm>
            <a:off x="477837" y="1163637"/>
            <a:ext cx="8859837" cy="52228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1800"/>
              <a:buFont typeface="Arial"/>
              <a:buChar char="●"/>
            </a:pPr>
            <a:r>
              <a:rPr b="0" i="0" lang="en-US" sz="1800" u="none">
                <a:solidFill>
                  <a:schemeClr val="hlink"/>
                </a:solidFill>
                <a:latin typeface="Times New Roman"/>
                <a:ea typeface="Times New Roman"/>
                <a:cs typeface="Times New Roman"/>
                <a:sym typeface="Times New Roman"/>
              </a:rPr>
              <a:t>Interface – skeleton of public class</a:t>
            </a:r>
            <a:endParaRPr/>
          </a:p>
          <a:p>
            <a:pPr indent="-342900" lvl="0" marL="342900" marR="0" rtl="0" algn="l">
              <a:lnSpc>
                <a:spcPct val="90000"/>
              </a:lnSpc>
              <a:spcBef>
                <a:spcPts val="360"/>
              </a:spcBef>
              <a:spcAft>
                <a:spcPts val="0"/>
              </a:spcAft>
              <a:buClr>
                <a:schemeClr val="accent2"/>
              </a:buClr>
              <a:buSzPts val="1800"/>
              <a:buFont typeface="Arial"/>
              <a:buChar char="●"/>
            </a:pPr>
            <a:r>
              <a:rPr b="0" i="0" lang="en-US" sz="1800" u="none">
                <a:solidFill>
                  <a:schemeClr val="hlink"/>
                </a:solidFill>
                <a:latin typeface="Times New Roman"/>
                <a:ea typeface="Times New Roman"/>
                <a:cs typeface="Times New Roman"/>
                <a:sym typeface="Times New Roman"/>
              </a:rPr>
              <a:t>Comm’n blw modules can be by means of procedure calls b/w modules to control possible interactions explicit interface is defined</a:t>
            </a:r>
            <a:endParaRPr/>
          </a:p>
          <a:p>
            <a:pPr indent="-342900" lvl="0" marL="342900" marR="0" rtl="0" algn="l">
              <a:lnSpc>
                <a:spcPct val="90000"/>
              </a:lnSpc>
              <a:spcBef>
                <a:spcPts val="360"/>
              </a:spcBef>
              <a:spcAft>
                <a:spcPts val="0"/>
              </a:spcAft>
              <a:buClr>
                <a:schemeClr val="accent2"/>
              </a:buClr>
              <a:buSzPts val="1800"/>
              <a:buFont typeface="Arial"/>
              <a:buChar char="●"/>
            </a:pPr>
            <a:r>
              <a:rPr b="0" i="0" lang="en-US" sz="1800" u="none">
                <a:solidFill>
                  <a:schemeClr val="hlink"/>
                </a:solidFill>
                <a:latin typeface="Times New Roman"/>
                <a:ea typeface="Times New Roman"/>
                <a:cs typeface="Times New Roman"/>
                <a:sym typeface="Times New Roman"/>
              </a:rPr>
              <a:t>Interaction specification</a:t>
            </a:r>
            <a:endParaRPr/>
          </a:p>
          <a:p>
            <a:pPr indent="-285750" lvl="1" marL="742950" marR="0" rtl="0" algn="l">
              <a:lnSpc>
                <a:spcPct val="90000"/>
              </a:lnSpc>
              <a:spcBef>
                <a:spcPts val="360"/>
              </a:spcBef>
              <a:spcAft>
                <a:spcPts val="0"/>
              </a:spcAft>
              <a:buClr>
                <a:schemeClr val="accent2"/>
              </a:buClr>
              <a:buSzPts val="1800"/>
              <a:buFont typeface="Noto Sans Symbols"/>
              <a:buChar char="▪"/>
            </a:pPr>
            <a:r>
              <a:rPr b="0" i="0" lang="en-US" sz="1800" u="none" cap="none" strike="noStrike">
                <a:solidFill>
                  <a:schemeClr val="hlink"/>
                </a:solidFill>
                <a:latin typeface="Times New Roman"/>
                <a:ea typeface="Times New Roman"/>
                <a:cs typeface="Times New Roman"/>
                <a:sym typeface="Times New Roman"/>
              </a:rPr>
              <a:t>useful abstraction that removes dependencies on internal details</a:t>
            </a:r>
            <a:endParaRPr/>
          </a:p>
          <a:p>
            <a:pPr indent="-285750" lvl="1" marL="742950" marR="0" rtl="0" algn="l">
              <a:lnSpc>
                <a:spcPct val="90000"/>
              </a:lnSpc>
              <a:spcBef>
                <a:spcPts val="360"/>
              </a:spcBef>
              <a:spcAft>
                <a:spcPts val="0"/>
              </a:spcAft>
              <a:buClr>
                <a:schemeClr val="accent2"/>
              </a:buClr>
              <a:buSzPts val="1800"/>
              <a:buFont typeface="Noto Sans Symbols"/>
              <a:buChar char="▪"/>
            </a:pPr>
            <a:r>
              <a:rPr b="0" i="0" lang="en-US" sz="1800" u="none" cap="none" strike="noStrike">
                <a:solidFill>
                  <a:schemeClr val="hlink"/>
                </a:solidFill>
                <a:latin typeface="Times New Roman"/>
                <a:ea typeface="Times New Roman"/>
                <a:cs typeface="Times New Roman"/>
                <a:sym typeface="Times New Roman"/>
              </a:rPr>
              <a:t>Examples</a:t>
            </a:r>
            <a:endParaRPr/>
          </a:p>
          <a:p>
            <a:pPr indent="-228600" lvl="2" marL="1143000" marR="0" rtl="0" algn="l">
              <a:lnSpc>
                <a:spcPct val="90000"/>
              </a:lnSpc>
              <a:spcBef>
                <a:spcPts val="360"/>
              </a:spcBef>
              <a:spcAft>
                <a:spcPts val="0"/>
              </a:spcAft>
              <a:buClr>
                <a:schemeClr val="accent2"/>
              </a:buClr>
              <a:buSzPts val="1800"/>
              <a:buFont typeface="Arial"/>
              <a:buChar char="●"/>
            </a:pPr>
            <a:r>
              <a:rPr b="0" i="0" lang="en-US" sz="1800" u="none" cap="none" strike="noStrike">
                <a:solidFill>
                  <a:schemeClr val="hlink"/>
                </a:solidFill>
                <a:latin typeface="Times New Roman"/>
                <a:ea typeface="Times New Roman"/>
                <a:cs typeface="Times New Roman"/>
                <a:sym typeface="Times New Roman"/>
              </a:rPr>
              <a:t>procedure interface</a:t>
            </a:r>
            <a:endParaRPr/>
          </a:p>
          <a:p>
            <a:pPr indent="-228600" lvl="2" marL="1143000" marR="0" rtl="0" algn="l">
              <a:lnSpc>
                <a:spcPct val="90000"/>
              </a:lnSpc>
              <a:spcBef>
                <a:spcPts val="360"/>
              </a:spcBef>
              <a:spcAft>
                <a:spcPts val="0"/>
              </a:spcAft>
              <a:buClr>
                <a:schemeClr val="accent2"/>
              </a:buClr>
              <a:buSzPts val="1800"/>
              <a:buFont typeface="Arial"/>
              <a:buChar char="●"/>
            </a:pPr>
            <a:r>
              <a:rPr b="0" i="0" lang="en-US" sz="1800" u="none" cap="none" strike="noStrike">
                <a:solidFill>
                  <a:schemeClr val="hlink"/>
                </a:solidFill>
                <a:latin typeface="Times New Roman"/>
                <a:ea typeface="Times New Roman"/>
                <a:cs typeface="Times New Roman"/>
                <a:sym typeface="Times New Roman"/>
              </a:rPr>
              <a:t>class interface</a:t>
            </a:r>
            <a:endParaRPr/>
          </a:p>
          <a:p>
            <a:pPr indent="-228600" lvl="2" marL="1143000" marR="0" rtl="0" algn="l">
              <a:lnSpc>
                <a:spcPct val="90000"/>
              </a:lnSpc>
              <a:spcBef>
                <a:spcPts val="360"/>
              </a:spcBef>
              <a:spcAft>
                <a:spcPts val="0"/>
              </a:spcAft>
              <a:buClr>
                <a:schemeClr val="accent2"/>
              </a:buClr>
              <a:buSzPts val="1800"/>
              <a:buFont typeface="Arial"/>
              <a:buChar char="●"/>
            </a:pPr>
            <a:r>
              <a:rPr b="0" i="0" lang="en-US" sz="1800" u="none" cap="none" strike="noStrike">
                <a:solidFill>
                  <a:schemeClr val="hlink"/>
                </a:solidFill>
                <a:latin typeface="Times New Roman"/>
                <a:ea typeface="Times New Roman"/>
                <a:cs typeface="Times New Roman"/>
                <a:sym typeface="Times New Roman"/>
              </a:rPr>
              <a:t>Module interface</a:t>
            </a:r>
            <a:endParaRPr/>
          </a:p>
          <a:p>
            <a:pPr indent="-228600" lvl="2" marL="1143000" marR="0" rtl="0" algn="just">
              <a:lnSpc>
                <a:spcPct val="90000"/>
              </a:lnSpc>
              <a:spcBef>
                <a:spcPts val="400"/>
              </a:spcBef>
              <a:spcAft>
                <a:spcPts val="0"/>
              </a:spcAft>
              <a:buClr>
                <a:schemeClr val="accent2"/>
              </a:buClr>
              <a:buSzPts val="2000"/>
              <a:buFont typeface="Arial"/>
              <a:buNone/>
            </a:pPr>
            <a:r>
              <a:rPr b="1" i="0" lang="en-US" sz="2000" u="sng" cap="none" strike="noStrike">
                <a:solidFill>
                  <a:schemeClr val="hlink"/>
                </a:solidFill>
                <a:latin typeface="Times New Roman"/>
                <a:ea typeface="Times New Roman"/>
                <a:cs typeface="Times New Roman"/>
                <a:sym typeface="Times New Roman"/>
              </a:rPr>
              <a:t>Interfaces in Distributed sys:It </a:t>
            </a:r>
            <a:r>
              <a:rPr b="0" i="0" lang="en-US" sz="2000" u="none" cap="none" strike="noStrike">
                <a:solidFill>
                  <a:schemeClr val="hlink"/>
                </a:solidFill>
                <a:latin typeface="Times New Roman"/>
                <a:ea typeface="Times New Roman"/>
                <a:cs typeface="Times New Roman"/>
                <a:sym typeface="Times New Roman"/>
              </a:rPr>
              <a:t>is not possible for amodule running in one process to access the variables in amodule in another process</a:t>
            </a:r>
            <a:endParaRPr/>
          </a:p>
          <a:p>
            <a:pPr indent="-228600" lvl="2" marL="1143000" marR="0" rtl="0" algn="l">
              <a:lnSpc>
                <a:spcPct val="90000"/>
              </a:lnSpc>
              <a:spcBef>
                <a:spcPts val="400"/>
              </a:spcBef>
              <a:spcAft>
                <a:spcPts val="0"/>
              </a:spcAft>
              <a:buClr>
                <a:schemeClr val="accent2"/>
              </a:buClr>
              <a:buSzPts val="2000"/>
              <a:buFont typeface="Arial"/>
              <a:buNone/>
            </a:pPr>
            <a:r>
              <a:rPr b="0" i="0" lang="en-US" sz="2000" u="none" cap="none" strike="noStrike">
                <a:solidFill>
                  <a:schemeClr val="hlink"/>
                </a:solidFill>
                <a:latin typeface="Times New Roman"/>
                <a:ea typeface="Times New Roman"/>
                <a:cs typeface="Times New Roman"/>
                <a:sym typeface="Times New Roman"/>
              </a:rPr>
              <a:t>The specification of aprocedure or method in the interface of amodule describes parameters as input and output parameters</a:t>
            </a:r>
            <a:endParaRPr/>
          </a:p>
          <a:p>
            <a:pPr indent="-228600" lvl="2" marL="1143000" marR="0" rtl="0" algn="l">
              <a:lnSpc>
                <a:spcPct val="90000"/>
              </a:lnSpc>
              <a:spcBef>
                <a:spcPts val="400"/>
              </a:spcBef>
              <a:spcAft>
                <a:spcPts val="0"/>
              </a:spcAft>
              <a:buClr>
                <a:schemeClr val="accent2"/>
              </a:buClr>
              <a:buSzPts val="2000"/>
              <a:buFont typeface="Arial"/>
              <a:buNone/>
            </a:pPr>
            <a:r>
              <a:rPr b="0" i="0" lang="en-US" sz="2000" u="none" cap="none" strike="noStrike">
                <a:solidFill>
                  <a:schemeClr val="hlink"/>
                </a:solidFill>
                <a:latin typeface="Times New Roman"/>
                <a:ea typeface="Times New Roman"/>
                <a:cs typeface="Times New Roman"/>
                <a:sym typeface="Times New Roman"/>
              </a:rPr>
              <a:t>Input parameters:they are passed to remote module by sending the values of the arguments in the request mesz</a:t>
            </a:r>
            <a:endParaRPr/>
          </a:p>
          <a:p>
            <a:pPr indent="-228600" lvl="2" marL="1143000" marR="0" rtl="0" algn="l">
              <a:lnSpc>
                <a:spcPct val="90000"/>
              </a:lnSpc>
              <a:spcBef>
                <a:spcPts val="400"/>
              </a:spcBef>
              <a:spcAft>
                <a:spcPts val="0"/>
              </a:spcAft>
              <a:buClr>
                <a:schemeClr val="accent2"/>
              </a:buClr>
              <a:buSzPts val="2000"/>
              <a:buFont typeface="Arial"/>
              <a:buNone/>
            </a:pPr>
            <a:r>
              <a:rPr b="0" i="0" lang="en-US" sz="2000" u="none" cap="none" strike="noStrike">
                <a:solidFill>
                  <a:schemeClr val="hlink"/>
                </a:solidFill>
                <a:latin typeface="Times New Roman"/>
                <a:ea typeface="Times New Roman"/>
                <a:cs typeface="Times New Roman"/>
                <a:sym typeface="Times New Roman"/>
              </a:rPr>
              <a:t>Output parameters:they are returned in reply mesz and are used as result for call</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Google Shape;859;p83"/>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860" name="Google Shape;860;p83"/>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Figure 5.10</a:t>
            </a:r>
            <a:br>
              <a:rPr b="0" i="0" lang="en-US" sz="2000" u="none" cap="none" strike="noStrike">
                <a:solidFill>
                  <a:schemeClr val="accent1"/>
                </a:solidFill>
                <a:latin typeface="Arial"/>
                <a:ea typeface="Arial"/>
                <a:cs typeface="Arial"/>
                <a:sym typeface="Arial"/>
              </a:rPr>
            </a:br>
            <a:r>
              <a:rPr b="0" i="0" lang="en-US" sz="2000" u="none" cap="none" strike="noStrike">
                <a:solidFill>
                  <a:schemeClr val="accent1"/>
                </a:solidFill>
                <a:latin typeface="Arial"/>
                <a:ea typeface="Arial"/>
                <a:cs typeface="Arial"/>
                <a:sym typeface="Arial"/>
              </a:rPr>
              <a:t>Architecture for distributed event notification</a:t>
            </a:r>
            <a:endParaRPr/>
          </a:p>
        </p:txBody>
      </p:sp>
      <p:grpSp>
        <p:nvGrpSpPr>
          <p:cNvPr id="861" name="Google Shape;861;p83"/>
          <p:cNvGrpSpPr/>
          <p:nvPr/>
        </p:nvGrpSpPr>
        <p:grpSpPr>
          <a:xfrm>
            <a:off x="723900" y="1489075"/>
            <a:ext cx="8080375" cy="3833812"/>
            <a:chOff x="723900" y="1489075"/>
            <a:chExt cx="8080375" cy="3833812"/>
          </a:xfrm>
        </p:grpSpPr>
        <p:sp>
          <p:nvSpPr>
            <p:cNvPr id="862" name="Google Shape;862;p83"/>
            <p:cNvSpPr/>
            <p:nvPr/>
          </p:nvSpPr>
          <p:spPr>
            <a:xfrm>
              <a:off x="7954962" y="3432175"/>
              <a:ext cx="103187" cy="128587"/>
            </a:xfrm>
            <a:custGeom>
              <a:rect b="b" l="l" r="r" t="t"/>
              <a:pathLst>
                <a:path extrusionOk="0" h="81" w="65">
                  <a:moveTo>
                    <a:pt x="0" y="32"/>
                  </a:moveTo>
                  <a:lnTo>
                    <a:pt x="0" y="0"/>
                  </a:lnTo>
                  <a:lnTo>
                    <a:pt x="65" y="32"/>
                  </a:lnTo>
                  <a:lnTo>
                    <a:pt x="0" y="81"/>
                  </a:lnTo>
                  <a:lnTo>
                    <a:pt x="0" y="32"/>
                  </a:lnTo>
                  <a:close/>
                </a:path>
              </a:pathLst>
            </a:custGeom>
            <a:solidFill>
              <a:srgbClr val="000000"/>
            </a:solid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863" name="Google Shape;863;p83"/>
            <p:cNvCxnSpPr/>
            <p:nvPr/>
          </p:nvCxnSpPr>
          <p:spPr>
            <a:xfrm rot="10800000">
              <a:off x="4959350" y="3484562"/>
              <a:ext cx="3030537" cy="15875"/>
            </a:xfrm>
            <a:prstGeom prst="straightConnector1">
              <a:avLst/>
            </a:prstGeom>
            <a:noFill/>
            <a:ln cap="flat" cmpd="sng" w="38100">
              <a:solidFill>
                <a:srgbClr val="000000"/>
              </a:solidFill>
              <a:prstDash val="solid"/>
              <a:miter lim="800000"/>
              <a:headEnd len="med" w="med" type="none"/>
              <a:tailEnd len="med" w="med" type="none"/>
            </a:ln>
          </p:spPr>
        </p:cxnSp>
        <p:sp>
          <p:nvSpPr>
            <p:cNvPr id="864" name="Google Shape;864;p83"/>
            <p:cNvSpPr txBox="1"/>
            <p:nvPr/>
          </p:nvSpPr>
          <p:spPr>
            <a:xfrm>
              <a:off x="7807325" y="4168775"/>
              <a:ext cx="996950" cy="2587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a:solidFill>
                    <a:srgbClr val="000000"/>
                  </a:solidFill>
                  <a:latin typeface="Arial"/>
                  <a:ea typeface="Arial"/>
                  <a:cs typeface="Arial"/>
                  <a:sym typeface="Arial"/>
                </a:rPr>
                <a:t>subscriber</a:t>
              </a:r>
              <a:endParaRPr/>
            </a:p>
          </p:txBody>
        </p:sp>
        <p:sp>
          <p:nvSpPr>
            <p:cNvPr id="865" name="Google Shape;865;p83"/>
            <p:cNvSpPr txBox="1"/>
            <p:nvPr/>
          </p:nvSpPr>
          <p:spPr>
            <a:xfrm>
              <a:off x="3482975" y="4168775"/>
              <a:ext cx="841375" cy="2587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a:solidFill>
                    <a:srgbClr val="000000"/>
                  </a:solidFill>
                  <a:latin typeface="Arial"/>
                  <a:ea typeface="Arial"/>
                  <a:cs typeface="Arial"/>
                  <a:sym typeface="Arial"/>
                </a:rPr>
                <a:t>observer</a:t>
              </a:r>
              <a:endParaRPr/>
            </a:p>
          </p:txBody>
        </p:sp>
        <p:sp>
          <p:nvSpPr>
            <p:cNvPr id="866" name="Google Shape;866;p83"/>
            <p:cNvSpPr txBox="1"/>
            <p:nvPr/>
          </p:nvSpPr>
          <p:spPr>
            <a:xfrm>
              <a:off x="723900" y="4168775"/>
              <a:ext cx="1589087" cy="2587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a:solidFill>
                    <a:srgbClr val="000000"/>
                  </a:solidFill>
                  <a:latin typeface="Arial"/>
                  <a:ea typeface="Arial"/>
                  <a:cs typeface="Arial"/>
                  <a:sym typeface="Arial"/>
                </a:rPr>
                <a:t>object of interest</a:t>
              </a:r>
              <a:endParaRPr/>
            </a:p>
          </p:txBody>
        </p:sp>
        <p:sp>
          <p:nvSpPr>
            <p:cNvPr id="867" name="Google Shape;867;p83"/>
            <p:cNvSpPr/>
            <p:nvPr/>
          </p:nvSpPr>
          <p:spPr>
            <a:xfrm>
              <a:off x="3492500" y="4572000"/>
              <a:ext cx="103187" cy="103187"/>
            </a:xfrm>
            <a:custGeom>
              <a:rect b="b" l="l" r="r" t="t"/>
              <a:pathLst>
                <a:path extrusionOk="0" h="65" w="65">
                  <a:moveTo>
                    <a:pt x="0" y="32"/>
                  </a:moveTo>
                  <a:lnTo>
                    <a:pt x="0" y="0"/>
                  </a:lnTo>
                  <a:lnTo>
                    <a:pt x="65" y="32"/>
                  </a:lnTo>
                  <a:lnTo>
                    <a:pt x="0" y="65"/>
                  </a:lnTo>
                  <a:lnTo>
                    <a:pt x="0" y="32"/>
                  </a:lnTo>
                  <a:close/>
                </a:path>
              </a:pathLst>
            </a:custGeom>
            <a:solidFill>
              <a:srgbClr val="000000"/>
            </a:solid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68" name="Google Shape;868;p83"/>
            <p:cNvSpPr/>
            <p:nvPr/>
          </p:nvSpPr>
          <p:spPr>
            <a:xfrm>
              <a:off x="1654175" y="4572000"/>
              <a:ext cx="103187" cy="103187"/>
            </a:xfrm>
            <a:custGeom>
              <a:rect b="b" l="l" r="r" t="t"/>
              <a:pathLst>
                <a:path extrusionOk="0" h="65" w="65">
                  <a:moveTo>
                    <a:pt x="65" y="32"/>
                  </a:moveTo>
                  <a:lnTo>
                    <a:pt x="65" y="65"/>
                  </a:lnTo>
                  <a:lnTo>
                    <a:pt x="0" y="32"/>
                  </a:lnTo>
                  <a:lnTo>
                    <a:pt x="65" y="0"/>
                  </a:lnTo>
                  <a:lnTo>
                    <a:pt x="65" y="32"/>
                  </a:lnTo>
                  <a:close/>
                </a:path>
              </a:pathLst>
            </a:custGeom>
            <a:solidFill>
              <a:srgbClr val="000000"/>
            </a:solid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869" name="Google Shape;869;p83"/>
            <p:cNvCxnSpPr/>
            <p:nvPr/>
          </p:nvCxnSpPr>
          <p:spPr>
            <a:xfrm flipH="1">
              <a:off x="1782762" y="4622800"/>
              <a:ext cx="1709737" cy="1587"/>
            </a:xfrm>
            <a:prstGeom prst="straightConnector1">
              <a:avLst/>
            </a:prstGeom>
            <a:noFill/>
            <a:ln cap="flat" cmpd="sng" w="38100">
              <a:solidFill>
                <a:srgbClr val="000000"/>
              </a:solidFill>
              <a:prstDash val="solid"/>
              <a:miter lim="800000"/>
              <a:headEnd len="med" w="med" type="none"/>
              <a:tailEnd len="med" w="med" type="none"/>
            </a:ln>
          </p:spPr>
        </p:cxnSp>
        <p:sp>
          <p:nvSpPr>
            <p:cNvPr id="870" name="Google Shape;870;p83"/>
            <p:cNvSpPr/>
            <p:nvPr/>
          </p:nvSpPr>
          <p:spPr>
            <a:xfrm>
              <a:off x="4891087" y="3432175"/>
              <a:ext cx="103187" cy="128587"/>
            </a:xfrm>
            <a:custGeom>
              <a:rect b="b" l="l" r="r" t="t"/>
              <a:pathLst>
                <a:path extrusionOk="0" h="81" w="65">
                  <a:moveTo>
                    <a:pt x="0" y="32"/>
                  </a:moveTo>
                  <a:lnTo>
                    <a:pt x="0" y="0"/>
                  </a:lnTo>
                  <a:lnTo>
                    <a:pt x="65" y="32"/>
                  </a:lnTo>
                  <a:lnTo>
                    <a:pt x="0" y="81"/>
                  </a:lnTo>
                  <a:lnTo>
                    <a:pt x="0" y="32"/>
                  </a:lnTo>
                  <a:close/>
                </a:path>
              </a:pathLst>
            </a:custGeom>
            <a:solidFill>
              <a:srgbClr val="000000"/>
            </a:solid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871" name="Google Shape;871;p83"/>
            <p:cNvCxnSpPr/>
            <p:nvPr/>
          </p:nvCxnSpPr>
          <p:spPr>
            <a:xfrm rot="10800000">
              <a:off x="3103562" y="3484562"/>
              <a:ext cx="1787525" cy="15875"/>
            </a:xfrm>
            <a:prstGeom prst="straightConnector1">
              <a:avLst/>
            </a:prstGeom>
            <a:noFill/>
            <a:ln cap="flat" cmpd="sng" w="38100">
              <a:solidFill>
                <a:srgbClr val="000000"/>
              </a:solidFill>
              <a:prstDash val="solid"/>
              <a:miter lim="800000"/>
              <a:headEnd len="med" w="med" type="none"/>
              <a:tailEnd len="med" w="med" type="none"/>
            </a:ln>
          </p:spPr>
        </p:cxnSp>
        <p:sp>
          <p:nvSpPr>
            <p:cNvPr id="872" name="Google Shape;872;p83"/>
            <p:cNvSpPr/>
            <p:nvPr/>
          </p:nvSpPr>
          <p:spPr>
            <a:xfrm>
              <a:off x="1265237" y="4467225"/>
              <a:ext cx="336550" cy="519112"/>
            </a:xfrm>
            <a:prstGeom prst="roundRect">
              <a:avLst>
                <a:gd fmla="val 7030"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73" name="Google Shape;873;p83"/>
            <p:cNvSpPr/>
            <p:nvPr/>
          </p:nvSpPr>
          <p:spPr>
            <a:xfrm>
              <a:off x="1265237" y="4467225"/>
              <a:ext cx="361950" cy="544512"/>
            </a:xfrm>
            <a:prstGeom prst="roundRect">
              <a:avLst>
                <a:gd fmla="val 6537" name="adj"/>
              </a:avLst>
            </a:prstGeom>
            <a:noFill/>
            <a:ln cap="flat" cmpd="sng" w="381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74" name="Google Shape;874;p83"/>
            <p:cNvSpPr txBox="1"/>
            <p:nvPr/>
          </p:nvSpPr>
          <p:spPr>
            <a:xfrm>
              <a:off x="1265237" y="4467225"/>
              <a:ext cx="336550" cy="25876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75" name="Google Shape;875;p83"/>
            <p:cNvSpPr txBox="1"/>
            <p:nvPr/>
          </p:nvSpPr>
          <p:spPr>
            <a:xfrm>
              <a:off x="1265237" y="4467225"/>
              <a:ext cx="361950" cy="285750"/>
            </a:xfrm>
            <a:prstGeom prst="rect">
              <a:avLst/>
            </a:prstGeom>
            <a:no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76" name="Google Shape;876;p83"/>
            <p:cNvSpPr/>
            <p:nvPr/>
          </p:nvSpPr>
          <p:spPr>
            <a:xfrm>
              <a:off x="1265237" y="4467225"/>
              <a:ext cx="361950" cy="544512"/>
            </a:xfrm>
            <a:prstGeom prst="roundRect">
              <a:avLst>
                <a:gd fmla="val 6537" name="adj"/>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877" name="Google Shape;877;p83"/>
            <p:cNvCxnSpPr/>
            <p:nvPr/>
          </p:nvCxnSpPr>
          <p:spPr>
            <a:xfrm>
              <a:off x="1265237" y="4725987"/>
              <a:ext cx="336550" cy="1587"/>
            </a:xfrm>
            <a:prstGeom prst="straightConnector1">
              <a:avLst/>
            </a:prstGeom>
            <a:noFill/>
            <a:ln cap="flat" cmpd="sng" w="38100">
              <a:solidFill>
                <a:srgbClr val="000000"/>
              </a:solidFill>
              <a:prstDash val="solid"/>
              <a:miter lim="800000"/>
              <a:headEnd len="med" w="med" type="none"/>
              <a:tailEnd len="med" w="med" type="none"/>
            </a:ln>
          </p:spPr>
        </p:cxnSp>
        <p:sp>
          <p:nvSpPr>
            <p:cNvPr id="878" name="Google Shape;878;p83"/>
            <p:cNvSpPr/>
            <p:nvPr/>
          </p:nvSpPr>
          <p:spPr>
            <a:xfrm>
              <a:off x="8102600" y="3354387"/>
              <a:ext cx="361950" cy="517525"/>
            </a:xfrm>
            <a:prstGeom prst="roundRect">
              <a:avLst>
                <a:gd fmla="val 6537"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79" name="Google Shape;879;p83"/>
            <p:cNvSpPr/>
            <p:nvPr/>
          </p:nvSpPr>
          <p:spPr>
            <a:xfrm>
              <a:off x="8102600" y="3354387"/>
              <a:ext cx="387350" cy="542925"/>
            </a:xfrm>
            <a:prstGeom prst="roundRect">
              <a:avLst>
                <a:gd fmla="val 6108" name="adj"/>
              </a:avLst>
            </a:prstGeom>
            <a:noFill/>
            <a:ln cap="flat" cmpd="sng" w="381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80" name="Google Shape;880;p83"/>
            <p:cNvSpPr txBox="1"/>
            <p:nvPr/>
          </p:nvSpPr>
          <p:spPr>
            <a:xfrm>
              <a:off x="8128000" y="3354387"/>
              <a:ext cx="336550" cy="25876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81" name="Google Shape;881;p83"/>
            <p:cNvSpPr txBox="1"/>
            <p:nvPr/>
          </p:nvSpPr>
          <p:spPr>
            <a:xfrm>
              <a:off x="8128000" y="3354387"/>
              <a:ext cx="361950" cy="284162"/>
            </a:xfrm>
            <a:prstGeom prst="rect">
              <a:avLst/>
            </a:prstGeom>
            <a:no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82" name="Google Shape;882;p83"/>
            <p:cNvSpPr/>
            <p:nvPr/>
          </p:nvSpPr>
          <p:spPr>
            <a:xfrm>
              <a:off x="8102600" y="3354387"/>
              <a:ext cx="387350" cy="542925"/>
            </a:xfrm>
            <a:prstGeom prst="roundRect">
              <a:avLst>
                <a:gd fmla="val 6108" name="adj"/>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883" name="Google Shape;883;p83"/>
            <p:cNvCxnSpPr/>
            <p:nvPr/>
          </p:nvCxnSpPr>
          <p:spPr>
            <a:xfrm>
              <a:off x="8102600" y="3613150"/>
              <a:ext cx="361950" cy="1587"/>
            </a:xfrm>
            <a:prstGeom prst="straightConnector1">
              <a:avLst/>
            </a:prstGeom>
            <a:noFill/>
            <a:ln cap="flat" cmpd="sng" w="38100">
              <a:solidFill>
                <a:srgbClr val="000000"/>
              </a:solidFill>
              <a:prstDash val="solid"/>
              <a:miter lim="800000"/>
              <a:headEnd len="med" w="med" type="none"/>
              <a:tailEnd len="med" w="med" type="none"/>
            </a:ln>
          </p:spPr>
        </p:cxnSp>
        <p:sp>
          <p:nvSpPr>
            <p:cNvPr id="884" name="Google Shape;884;p83"/>
            <p:cNvSpPr/>
            <p:nvPr/>
          </p:nvSpPr>
          <p:spPr>
            <a:xfrm>
              <a:off x="3621087" y="4467225"/>
              <a:ext cx="336550" cy="519112"/>
            </a:xfrm>
            <a:prstGeom prst="roundRect">
              <a:avLst>
                <a:gd fmla="val 7030"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85" name="Google Shape;885;p83"/>
            <p:cNvSpPr/>
            <p:nvPr/>
          </p:nvSpPr>
          <p:spPr>
            <a:xfrm>
              <a:off x="3621087" y="4467225"/>
              <a:ext cx="363537" cy="544512"/>
            </a:xfrm>
            <a:prstGeom prst="roundRect">
              <a:avLst>
                <a:gd fmla="val 6508" name="adj"/>
              </a:avLst>
            </a:prstGeom>
            <a:noFill/>
            <a:ln cap="flat" cmpd="sng" w="381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86" name="Google Shape;886;p83"/>
            <p:cNvSpPr txBox="1"/>
            <p:nvPr/>
          </p:nvSpPr>
          <p:spPr>
            <a:xfrm>
              <a:off x="3621087" y="4467225"/>
              <a:ext cx="336550" cy="25876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87" name="Google Shape;887;p83"/>
            <p:cNvSpPr txBox="1"/>
            <p:nvPr/>
          </p:nvSpPr>
          <p:spPr>
            <a:xfrm>
              <a:off x="3621087" y="4467225"/>
              <a:ext cx="363537" cy="285750"/>
            </a:xfrm>
            <a:prstGeom prst="rect">
              <a:avLst/>
            </a:prstGeom>
            <a:no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88" name="Google Shape;888;p83"/>
            <p:cNvSpPr/>
            <p:nvPr/>
          </p:nvSpPr>
          <p:spPr>
            <a:xfrm>
              <a:off x="3621087" y="4467225"/>
              <a:ext cx="363537" cy="544512"/>
            </a:xfrm>
            <a:prstGeom prst="roundRect">
              <a:avLst>
                <a:gd fmla="val 6508" name="adj"/>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889" name="Google Shape;889;p83"/>
            <p:cNvCxnSpPr/>
            <p:nvPr/>
          </p:nvCxnSpPr>
          <p:spPr>
            <a:xfrm>
              <a:off x="3621087" y="4725987"/>
              <a:ext cx="336550" cy="1587"/>
            </a:xfrm>
            <a:prstGeom prst="straightConnector1">
              <a:avLst/>
            </a:prstGeom>
            <a:noFill/>
            <a:ln cap="flat" cmpd="sng" w="38100">
              <a:solidFill>
                <a:srgbClr val="000000"/>
              </a:solidFill>
              <a:prstDash val="solid"/>
              <a:miter lim="800000"/>
              <a:headEnd len="med" w="med" type="none"/>
              <a:tailEnd len="med" w="med" type="none"/>
            </a:ln>
          </p:spPr>
        </p:cxnSp>
        <p:sp>
          <p:nvSpPr>
            <p:cNvPr id="890" name="Google Shape;890;p83"/>
            <p:cNvSpPr/>
            <p:nvPr/>
          </p:nvSpPr>
          <p:spPr>
            <a:xfrm>
              <a:off x="5019675" y="3354387"/>
              <a:ext cx="336550" cy="517525"/>
            </a:xfrm>
            <a:prstGeom prst="roundRect">
              <a:avLst>
                <a:gd fmla="val 7030"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91" name="Google Shape;891;p83"/>
            <p:cNvSpPr/>
            <p:nvPr/>
          </p:nvSpPr>
          <p:spPr>
            <a:xfrm>
              <a:off x="5019675" y="3354387"/>
              <a:ext cx="363537" cy="542925"/>
            </a:xfrm>
            <a:prstGeom prst="roundRect">
              <a:avLst>
                <a:gd fmla="val 6508" name="adj"/>
              </a:avLst>
            </a:prstGeom>
            <a:noFill/>
            <a:ln cap="flat" cmpd="sng" w="381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92" name="Google Shape;892;p83"/>
            <p:cNvSpPr txBox="1"/>
            <p:nvPr/>
          </p:nvSpPr>
          <p:spPr>
            <a:xfrm>
              <a:off x="5019675" y="3354387"/>
              <a:ext cx="336550" cy="25876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93" name="Google Shape;893;p83"/>
            <p:cNvSpPr txBox="1"/>
            <p:nvPr/>
          </p:nvSpPr>
          <p:spPr>
            <a:xfrm>
              <a:off x="5019675" y="3354387"/>
              <a:ext cx="363537" cy="284162"/>
            </a:xfrm>
            <a:prstGeom prst="rect">
              <a:avLst/>
            </a:prstGeom>
            <a:no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94" name="Google Shape;894;p83"/>
            <p:cNvSpPr/>
            <p:nvPr/>
          </p:nvSpPr>
          <p:spPr>
            <a:xfrm>
              <a:off x="5019675" y="3354387"/>
              <a:ext cx="363537" cy="542925"/>
            </a:xfrm>
            <a:prstGeom prst="roundRect">
              <a:avLst>
                <a:gd fmla="val 6508" name="adj"/>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895" name="Google Shape;895;p83"/>
            <p:cNvCxnSpPr/>
            <p:nvPr/>
          </p:nvCxnSpPr>
          <p:spPr>
            <a:xfrm>
              <a:off x="5019675" y="3613150"/>
              <a:ext cx="336550" cy="1587"/>
            </a:xfrm>
            <a:prstGeom prst="straightConnector1">
              <a:avLst/>
            </a:prstGeom>
            <a:noFill/>
            <a:ln cap="flat" cmpd="sng" w="38100">
              <a:solidFill>
                <a:srgbClr val="000000"/>
              </a:solidFill>
              <a:prstDash val="solid"/>
              <a:miter lim="800000"/>
              <a:headEnd len="med" w="med" type="none"/>
              <a:tailEnd len="med" w="med" type="none"/>
            </a:ln>
          </p:spPr>
        </p:cxnSp>
        <p:sp>
          <p:nvSpPr>
            <p:cNvPr id="896" name="Google Shape;896;p83"/>
            <p:cNvSpPr/>
            <p:nvPr/>
          </p:nvSpPr>
          <p:spPr>
            <a:xfrm>
              <a:off x="2947987" y="3354387"/>
              <a:ext cx="336550" cy="517525"/>
            </a:xfrm>
            <a:prstGeom prst="roundRect">
              <a:avLst>
                <a:gd fmla="val 7030"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97" name="Google Shape;897;p83"/>
            <p:cNvSpPr/>
            <p:nvPr/>
          </p:nvSpPr>
          <p:spPr>
            <a:xfrm>
              <a:off x="2947987" y="3354387"/>
              <a:ext cx="363537" cy="542925"/>
            </a:xfrm>
            <a:prstGeom prst="roundRect">
              <a:avLst>
                <a:gd fmla="val 6508" name="adj"/>
              </a:avLst>
            </a:prstGeom>
            <a:noFill/>
            <a:ln cap="flat" cmpd="sng" w="381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98" name="Google Shape;898;p83"/>
            <p:cNvSpPr txBox="1"/>
            <p:nvPr/>
          </p:nvSpPr>
          <p:spPr>
            <a:xfrm>
              <a:off x="2947987" y="3354387"/>
              <a:ext cx="336550" cy="25876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899" name="Google Shape;899;p83"/>
            <p:cNvSpPr txBox="1"/>
            <p:nvPr/>
          </p:nvSpPr>
          <p:spPr>
            <a:xfrm>
              <a:off x="2947987" y="3354387"/>
              <a:ext cx="363537" cy="284162"/>
            </a:xfrm>
            <a:prstGeom prst="rect">
              <a:avLst/>
            </a:prstGeom>
            <a:no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900" name="Google Shape;900;p83"/>
            <p:cNvSpPr/>
            <p:nvPr/>
          </p:nvSpPr>
          <p:spPr>
            <a:xfrm>
              <a:off x="2947987" y="3354387"/>
              <a:ext cx="363537" cy="542925"/>
            </a:xfrm>
            <a:prstGeom prst="roundRect">
              <a:avLst>
                <a:gd fmla="val 6508" name="adj"/>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901" name="Google Shape;901;p83"/>
            <p:cNvCxnSpPr/>
            <p:nvPr/>
          </p:nvCxnSpPr>
          <p:spPr>
            <a:xfrm>
              <a:off x="2947987" y="3613150"/>
              <a:ext cx="336550" cy="1587"/>
            </a:xfrm>
            <a:prstGeom prst="straightConnector1">
              <a:avLst/>
            </a:prstGeom>
            <a:noFill/>
            <a:ln cap="flat" cmpd="sng" w="38100">
              <a:solidFill>
                <a:srgbClr val="000000"/>
              </a:solidFill>
              <a:prstDash val="solid"/>
              <a:miter lim="800000"/>
              <a:headEnd len="med" w="med" type="none"/>
              <a:tailEnd len="med" w="med" type="none"/>
            </a:ln>
          </p:spPr>
        </p:cxnSp>
        <p:sp>
          <p:nvSpPr>
            <p:cNvPr id="902" name="Google Shape;902;p83"/>
            <p:cNvSpPr/>
            <p:nvPr/>
          </p:nvSpPr>
          <p:spPr>
            <a:xfrm>
              <a:off x="2352675" y="1489075"/>
              <a:ext cx="3703637" cy="3833812"/>
            </a:xfrm>
            <a:prstGeom prst="roundRect">
              <a:avLst>
                <a:gd fmla="val 2754" name="adj"/>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903" name="Google Shape;903;p83"/>
            <p:cNvSpPr txBox="1"/>
            <p:nvPr/>
          </p:nvSpPr>
          <p:spPr>
            <a:xfrm>
              <a:off x="4217987" y="1630362"/>
              <a:ext cx="1298575" cy="2587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a:solidFill>
                    <a:srgbClr val="000000"/>
                  </a:solidFill>
                  <a:latin typeface="Arial"/>
                  <a:ea typeface="Arial"/>
                  <a:cs typeface="Arial"/>
                  <a:sym typeface="Arial"/>
                </a:rPr>
                <a:t>Event service</a:t>
              </a:r>
              <a:endParaRPr/>
            </a:p>
          </p:txBody>
        </p:sp>
        <p:sp>
          <p:nvSpPr>
            <p:cNvPr id="904" name="Google Shape;904;p83"/>
            <p:cNvSpPr/>
            <p:nvPr/>
          </p:nvSpPr>
          <p:spPr>
            <a:xfrm>
              <a:off x="3621087" y="2292350"/>
              <a:ext cx="363537" cy="517525"/>
            </a:xfrm>
            <a:prstGeom prst="roundRect">
              <a:avLst>
                <a:gd fmla="val 6508"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905" name="Google Shape;905;p83"/>
            <p:cNvSpPr/>
            <p:nvPr/>
          </p:nvSpPr>
          <p:spPr>
            <a:xfrm>
              <a:off x="3621087" y="2292350"/>
              <a:ext cx="388937" cy="542925"/>
            </a:xfrm>
            <a:prstGeom prst="roundRect">
              <a:avLst>
                <a:gd fmla="val 6083" name="adj"/>
              </a:avLst>
            </a:prstGeom>
            <a:noFill/>
            <a:ln cap="flat" cmpd="sng" w="381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906" name="Google Shape;906;p83"/>
            <p:cNvSpPr txBox="1"/>
            <p:nvPr/>
          </p:nvSpPr>
          <p:spPr>
            <a:xfrm>
              <a:off x="3648075" y="2292350"/>
              <a:ext cx="336550" cy="25876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907" name="Google Shape;907;p83"/>
            <p:cNvSpPr txBox="1"/>
            <p:nvPr/>
          </p:nvSpPr>
          <p:spPr>
            <a:xfrm>
              <a:off x="3648075" y="2292350"/>
              <a:ext cx="361950" cy="284162"/>
            </a:xfrm>
            <a:prstGeom prst="rect">
              <a:avLst/>
            </a:prstGeom>
            <a:no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908" name="Google Shape;908;p83"/>
            <p:cNvSpPr/>
            <p:nvPr/>
          </p:nvSpPr>
          <p:spPr>
            <a:xfrm>
              <a:off x="3621087" y="2292350"/>
              <a:ext cx="388937" cy="542925"/>
            </a:xfrm>
            <a:prstGeom prst="roundRect">
              <a:avLst>
                <a:gd fmla="val 6083" name="adj"/>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909" name="Google Shape;909;p83"/>
            <p:cNvCxnSpPr/>
            <p:nvPr/>
          </p:nvCxnSpPr>
          <p:spPr>
            <a:xfrm>
              <a:off x="3621087" y="2551112"/>
              <a:ext cx="363537" cy="1587"/>
            </a:xfrm>
            <a:prstGeom prst="straightConnector1">
              <a:avLst/>
            </a:prstGeom>
            <a:noFill/>
            <a:ln cap="flat" cmpd="sng" w="38100">
              <a:solidFill>
                <a:srgbClr val="000000"/>
              </a:solidFill>
              <a:prstDash val="solid"/>
              <a:miter lim="800000"/>
              <a:headEnd len="med" w="med" type="none"/>
              <a:tailEnd len="med" w="med" type="none"/>
            </a:ln>
          </p:spPr>
        </p:cxnSp>
        <p:sp>
          <p:nvSpPr>
            <p:cNvPr id="910" name="Google Shape;910;p83"/>
            <p:cNvSpPr txBox="1"/>
            <p:nvPr/>
          </p:nvSpPr>
          <p:spPr>
            <a:xfrm>
              <a:off x="2998787" y="2019300"/>
              <a:ext cx="1589087" cy="2587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a:solidFill>
                    <a:srgbClr val="000000"/>
                  </a:solidFill>
                  <a:latin typeface="Arial"/>
                  <a:ea typeface="Arial"/>
                  <a:cs typeface="Arial"/>
                  <a:sym typeface="Arial"/>
                </a:rPr>
                <a:t>object of interest</a:t>
              </a:r>
              <a:endParaRPr/>
            </a:p>
          </p:txBody>
        </p:sp>
        <p:sp>
          <p:nvSpPr>
            <p:cNvPr id="911" name="Google Shape;911;p83"/>
            <p:cNvSpPr txBox="1"/>
            <p:nvPr/>
          </p:nvSpPr>
          <p:spPr>
            <a:xfrm>
              <a:off x="2443162" y="3081337"/>
              <a:ext cx="1589087" cy="2587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a:solidFill>
                    <a:srgbClr val="000000"/>
                  </a:solidFill>
                  <a:latin typeface="Arial"/>
                  <a:ea typeface="Arial"/>
                  <a:cs typeface="Arial"/>
                  <a:sym typeface="Arial"/>
                </a:rPr>
                <a:t>object of interest</a:t>
              </a:r>
              <a:endParaRPr/>
            </a:p>
          </p:txBody>
        </p:sp>
        <p:sp>
          <p:nvSpPr>
            <p:cNvPr id="912" name="Google Shape;912;p83"/>
            <p:cNvSpPr txBox="1"/>
            <p:nvPr/>
          </p:nvSpPr>
          <p:spPr>
            <a:xfrm>
              <a:off x="4759325" y="3081337"/>
              <a:ext cx="841375" cy="2587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a:solidFill>
                    <a:srgbClr val="000000"/>
                  </a:solidFill>
                  <a:latin typeface="Arial"/>
                  <a:ea typeface="Arial"/>
                  <a:cs typeface="Arial"/>
                  <a:sym typeface="Arial"/>
                </a:rPr>
                <a:t>observer</a:t>
              </a:r>
              <a:endParaRPr/>
            </a:p>
          </p:txBody>
        </p:sp>
        <p:sp>
          <p:nvSpPr>
            <p:cNvPr id="913" name="Google Shape;913;p83"/>
            <p:cNvSpPr/>
            <p:nvPr/>
          </p:nvSpPr>
          <p:spPr>
            <a:xfrm>
              <a:off x="7877175" y="2420937"/>
              <a:ext cx="103187" cy="104775"/>
            </a:xfrm>
            <a:custGeom>
              <a:rect b="b" l="l" r="r" t="t"/>
              <a:pathLst>
                <a:path extrusionOk="0" h="66" w="65">
                  <a:moveTo>
                    <a:pt x="0" y="33"/>
                  </a:moveTo>
                  <a:lnTo>
                    <a:pt x="0" y="0"/>
                  </a:lnTo>
                  <a:lnTo>
                    <a:pt x="65" y="33"/>
                  </a:lnTo>
                  <a:lnTo>
                    <a:pt x="0" y="66"/>
                  </a:lnTo>
                  <a:lnTo>
                    <a:pt x="0" y="33"/>
                  </a:lnTo>
                  <a:close/>
                </a:path>
              </a:pathLst>
            </a:custGeom>
            <a:solidFill>
              <a:srgbClr val="000000"/>
            </a:solid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914" name="Google Shape;914;p83"/>
            <p:cNvCxnSpPr/>
            <p:nvPr/>
          </p:nvCxnSpPr>
          <p:spPr>
            <a:xfrm flipH="1">
              <a:off x="4017962" y="2473325"/>
              <a:ext cx="3894137" cy="1587"/>
            </a:xfrm>
            <a:prstGeom prst="straightConnector1">
              <a:avLst/>
            </a:prstGeom>
            <a:noFill/>
            <a:ln cap="flat" cmpd="sng" w="38100">
              <a:solidFill>
                <a:srgbClr val="000000"/>
              </a:solidFill>
              <a:prstDash val="solid"/>
              <a:miter lim="800000"/>
              <a:headEnd len="med" w="med" type="none"/>
              <a:tailEnd len="med" w="med" type="none"/>
            </a:ln>
          </p:spPr>
        </p:cxnSp>
        <p:sp>
          <p:nvSpPr>
            <p:cNvPr id="915" name="Google Shape;915;p83"/>
            <p:cNvSpPr/>
            <p:nvPr/>
          </p:nvSpPr>
          <p:spPr>
            <a:xfrm>
              <a:off x="8024812" y="2292350"/>
              <a:ext cx="361950" cy="517525"/>
            </a:xfrm>
            <a:prstGeom prst="roundRect">
              <a:avLst>
                <a:gd fmla="val 6537"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916" name="Google Shape;916;p83"/>
            <p:cNvSpPr/>
            <p:nvPr/>
          </p:nvSpPr>
          <p:spPr>
            <a:xfrm>
              <a:off x="8024812" y="2292350"/>
              <a:ext cx="387350" cy="542925"/>
            </a:xfrm>
            <a:prstGeom prst="roundRect">
              <a:avLst>
                <a:gd fmla="val 6108" name="adj"/>
              </a:avLst>
            </a:prstGeom>
            <a:noFill/>
            <a:ln cap="flat" cmpd="sng" w="381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917" name="Google Shape;917;p83"/>
            <p:cNvSpPr txBox="1"/>
            <p:nvPr/>
          </p:nvSpPr>
          <p:spPr>
            <a:xfrm>
              <a:off x="8050212" y="2292350"/>
              <a:ext cx="336550" cy="25876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918" name="Google Shape;918;p83"/>
            <p:cNvSpPr txBox="1"/>
            <p:nvPr/>
          </p:nvSpPr>
          <p:spPr>
            <a:xfrm>
              <a:off x="8050212" y="2292350"/>
              <a:ext cx="361950" cy="284162"/>
            </a:xfrm>
            <a:prstGeom prst="rect">
              <a:avLst/>
            </a:prstGeom>
            <a:no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919" name="Google Shape;919;p83"/>
            <p:cNvSpPr/>
            <p:nvPr/>
          </p:nvSpPr>
          <p:spPr>
            <a:xfrm>
              <a:off x="8024812" y="2292350"/>
              <a:ext cx="387350" cy="542925"/>
            </a:xfrm>
            <a:prstGeom prst="roundRect">
              <a:avLst>
                <a:gd fmla="val 6108" name="adj"/>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920" name="Google Shape;920;p83"/>
            <p:cNvCxnSpPr/>
            <p:nvPr/>
          </p:nvCxnSpPr>
          <p:spPr>
            <a:xfrm>
              <a:off x="8024812" y="2551112"/>
              <a:ext cx="361950" cy="1587"/>
            </a:xfrm>
            <a:prstGeom prst="straightConnector1">
              <a:avLst/>
            </a:prstGeom>
            <a:noFill/>
            <a:ln cap="flat" cmpd="sng" w="38100">
              <a:solidFill>
                <a:srgbClr val="000000"/>
              </a:solidFill>
              <a:prstDash val="solid"/>
              <a:miter lim="800000"/>
              <a:headEnd len="med" w="med" type="none"/>
              <a:tailEnd len="med" w="med" type="none"/>
            </a:ln>
          </p:spPr>
        </p:cxnSp>
        <p:sp>
          <p:nvSpPr>
            <p:cNvPr id="921" name="Google Shape;921;p83"/>
            <p:cNvSpPr/>
            <p:nvPr/>
          </p:nvSpPr>
          <p:spPr>
            <a:xfrm>
              <a:off x="7945437" y="4572000"/>
              <a:ext cx="77787" cy="103187"/>
            </a:xfrm>
            <a:custGeom>
              <a:rect b="b" l="l" r="r" t="t"/>
              <a:pathLst>
                <a:path extrusionOk="0" h="65" w="49">
                  <a:moveTo>
                    <a:pt x="0" y="32"/>
                  </a:moveTo>
                  <a:lnTo>
                    <a:pt x="0" y="0"/>
                  </a:lnTo>
                  <a:lnTo>
                    <a:pt x="49" y="32"/>
                  </a:lnTo>
                  <a:lnTo>
                    <a:pt x="0" y="65"/>
                  </a:lnTo>
                  <a:lnTo>
                    <a:pt x="0" y="32"/>
                  </a:lnTo>
                  <a:close/>
                </a:path>
              </a:pathLst>
            </a:custGeom>
            <a:solidFill>
              <a:srgbClr val="000000"/>
            </a:solid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922" name="Google Shape;922;p83"/>
            <p:cNvCxnSpPr/>
            <p:nvPr/>
          </p:nvCxnSpPr>
          <p:spPr>
            <a:xfrm flipH="1">
              <a:off x="3984625" y="4622800"/>
              <a:ext cx="3987800" cy="1587"/>
            </a:xfrm>
            <a:prstGeom prst="straightConnector1">
              <a:avLst/>
            </a:prstGeom>
            <a:noFill/>
            <a:ln cap="flat" cmpd="sng" w="38100">
              <a:solidFill>
                <a:srgbClr val="000000"/>
              </a:solidFill>
              <a:prstDash val="solid"/>
              <a:miter lim="800000"/>
              <a:headEnd len="med" w="med" type="none"/>
              <a:tailEnd len="med" w="med" type="none"/>
            </a:ln>
          </p:spPr>
        </p:cxnSp>
        <p:sp>
          <p:nvSpPr>
            <p:cNvPr id="923" name="Google Shape;923;p83"/>
            <p:cNvSpPr/>
            <p:nvPr/>
          </p:nvSpPr>
          <p:spPr>
            <a:xfrm>
              <a:off x="8050212" y="4467225"/>
              <a:ext cx="361950" cy="544512"/>
            </a:xfrm>
            <a:prstGeom prst="roundRect">
              <a:avLst>
                <a:gd fmla="val 6537" name="adj"/>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924" name="Google Shape;924;p83"/>
            <p:cNvSpPr/>
            <p:nvPr/>
          </p:nvSpPr>
          <p:spPr>
            <a:xfrm>
              <a:off x="8050212" y="4467225"/>
              <a:ext cx="388937" cy="569912"/>
            </a:xfrm>
            <a:prstGeom prst="roundRect">
              <a:avLst>
                <a:gd fmla="val 6083" name="adj"/>
              </a:avLst>
            </a:prstGeom>
            <a:noFill/>
            <a:ln cap="flat" cmpd="sng" w="38100">
              <a:solidFill>
                <a:srgbClr val="FFDC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925" name="Google Shape;925;p83"/>
            <p:cNvSpPr txBox="1"/>
            <p:nvPr/>
          </p:nvSpPr>
          <p:spPr>
            <a:xfrm>
              <a:off x="8050212" y="4494212"/>
              <a:ext cx="361950" cy="23177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926" name="Google Shape;926;p83"/>
            <p:cNvSpPr txBox="1"/>
            <p:nvPr/>
          </p:nvSpPr>
          <p:spPr>
            <a:xfrm>
              <a:off x="8050212" y="4494212"/>
              <a:ext cx="388937" cy="258762"/>
            </a:xfrm>
            <a:prstGeom prst="rect">
              <a:avLst/>
            </a:prstGeom>
            <a:noFill/>
            <a:ln cap="flat" cmpd="sng" w="381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927" name="Google Shape;927;p83"/>
            <p:cNvSpPr/>
            <p:nvPr/>
          </p:nvSpPr>
          <p:spPr>
            <a:xfrm>
              <a:off x="8050212" y="4467225"/>
              <a:ext cx="388937" cy="569912"/>
            </a:xfrm>
            <a:prstGeom prst="roundRect">
              <a:avLst>
                <a:gd fmla="val 6083" name="adj"/>
              </a:avLst>
            </a:prstGeom>
            <a:noFill/>
            <a:ln cap="flat" cmpd="sng" w="381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cxnSp>
          <p:nvCxnSpPr>
            <p:cNvPr id="928" name="Google Shape;928;p83"/>
            <p:cNvCxnSpPr/>
            <p:nvPr/>
          </p:nvCxnSpPr>
          <p:spPr>
            <a:xfrm>
              <a:off x="8050212" y="4725987"/>
              <a:ext cx="361950" cy="1587"/>
            </a:xfrm>
            <a:prstGeom prst="straightConnector1">
              <a:avLst/>
            </a:prstGeom>
            <a:noFill/>
            <a:ln cap="flat" cmpd="sng" w="38100">
              <a:solidFill>
                <a:srgbClr val="000000"/>
              </a:solidFill>
              <a:prstDash val="solid"/>
              <a:miter lim="800000"/>
              <a:headEnd len="med" w="med" type="none"/>
              <a:tailEnd len="med" w="med" type="none"/>
            </a:ln>
          </p:spPr>
        </p:cxnSp>
        <p:sp>
          <p:nvSpPr>
            <p:cNvPr id="929" name="Google Shape;929;p83"/>
            <p:cNvSpPr txBox="1"/>
            <p:nvPr/>
          </p:nvSpPr>
          <p:spPr>
            <a:xfrm>
              <a:off x="7732712" y="1941512"/>
              <a:ext cx="996950" cy="2587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a:solidFill>
                    <a:srgbClr val="000000"/>
                  </a:solidFill>
                  <a:latin typeface="Arial"/>
                  <a:ea typeface="Arial"/>
                  <a:cs typeface="Arial"/>
                  <a:sym typeface="Arial"/>
                </a:rPr>
                <a:t>subscriber</a:t>
              </a:r>
              <a:endParaRPr/>
            </a:p>
          </p:txBody>
        </p:sp>
        <p:sp>
          <p:nvSpPr>
            <p:cNvPr id="930" name="Google Shape;930;p83"/>
            <p:cNvSpPr txBox="1"/>
            <p:nvPr/>
          </p:nvSpPr>
          <p:spPr>
            <a:xfrm>
              <a:off x="7807325" y="3081337"/>
              <a:ext cx="996950" cy="2587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a:solidFill>
                    <a:srgbClr val="000000"/>
                  </a:solidFill>
                  <a:latin typeface="Arial"/>
                  <a:ea typeface="Arial"/>
                  <a:cs typeface="Arial"/>
                  <a:sym typeface="Arial"/>
                </a:rPr>
                <a:t>subscriber</a:t>
              </a:r>
              <a:endParaRPr/>
            </a:p>
          </p:txBody>
        </p:sp>
        <p:sp>
          <p:nvSpPr>
            <p:cNvPr id="931" name="Google Shape;931;p83"/>
            <p:cNvSpPr txBox="1"/>
            <p:nvPr/>
          </p:nvSpPr>
          <p:spPr>
            <a:xfrm>
              <a:off x="796925" y="4687887"/>
              <a:ext cx="180975" cy="2587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a:solidFill>
                    <a:srgbClr val="000000"/>
                  </a:solidFill>
                  <a:latin typeface="Arial"/>
                  <a:ea typeface="Arial"/>
                  <a:cs typeface="Arial"/>
                  <a:sym typeface="Arial"/>
                </a:rPr>
                <a:t>3.</a:t>
              </a:r>
              <a:endParaRPr/>
            </a:p>
          </p:txBody>
        </p:sp>
        <p:sp>
          <p:nvSpPr>
            <p:cNvPr id="932" name="Google Shape;932;p83"/>
            <p:cNvSpPr txBox="1"/>
            <p:nvPr/>
          </p:nvSpPr>
          <p:spPr>
            <a:xfrm>
              <a:off x="3017837" y="2486025"/>
              <a:ext cx="180975" cy="2587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a:solidFill>
                    <a:srgbClr val="000000"/>
                  </a:solidFill>
                  <a:latin typeface="Arial"/>
                  <a:ea typeface="Arial"/>
                  <a:cs typeface="Arial"/>
                  <a:sym typeface="Arial"/>
                </a:rPr>
                <a:t>1.</a:t>
              </a:r>
              <a:endParaRPr/>
            </a:p>
          </p:txBody>
        </p:sp>
        <p:sp>
          <p:nvSpPr>
            <p:cNvPr id="933" name="Google Shape;933;p83"/>
            <p:cNvSpPr txBox="1"/>
            <p:nvPr/>
          </p:nvSpPr>
          <p:spPr>
            <a:xfrm>
              <a:off x="2481262" y="3521075"/>
              <a:ext cx="180975" cy="2587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a:solidFill>
                    <a:srgbClr val="000000"/>
                  </a:solidFill>
                  <a:latin typeface="Arial"/>
                  <a:ea typeface="Arial"/>
                  <a:cs typeface="Arial"/>
                  <a:sym typeface="Arial"/>
                </a:rPr>
                <a:t>2.</a:t>
              </a:r>
              <a:endParaRPr/>
            </a:p>
          </p:txBody>
        </p:sp>
        <p:sp>
          <p:nvSpPr>
            <p:cNvPr id="934" name="Google Shape;934;p83"/>
            <p:cNvSpPr txBox="1"/>
            <p:nvPr/>
          </p:nvSpPr>
          <p:spPr>
            <a:xfrm>
              <a:off x="3667125" y="3598862"/>
              <a:ext cx="1035050" cy="2587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a:solidFill>
                    <a:srgbClr val="000000"/>
                  </a:solidFill>
                  <a:latin typeface="Arial"/>
                  <a:ea typeface="Arial"/>
                  <a:cs typeface="Arial"/>
                  <a:sym typeface="Arial"/>
                </a:rPr>
                <a:t>notification</a:t>
              </a:r>
              <a:endParaRPr/>
            </a:p>
          </p:txBody>
        </p:sp>
        <p:sp>
          <p:nvSpPr>
            <p:cNvPr id="935" name="Google Shape;935;p83"/>
            <p:cNvSpPr txBox="1"/>
            <p:nvPr/>
          </p:nvSpPr>
          <p:spPr>
            <a:xfrm>
              <a:off x="6350000" y="4687887"/>
              <a:ext cx="1035050" cy="2587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a:solidFill>
                    <a:srgbClr val="000000"/>
                  </a:solidFill>
                  <a:latin typeface="Arial"/>
                  <a:ea typeface="Arial"/>
                  <a:cs typeface="Arial"/>
                  <a:sym typeface="Arial"/>
                </a:rPr>
                <a:t>notification</a:t>
              </a:r>
              <a:endParaRPr/>
            </a:p>
          </p:txBody>
        </p:sp>
        <p:sp>
          <p:nvSpPr>
            <p:cNvPr id="936" name="Google Shape;936;p83"/>
            <p:cNvSpPr txBox="1"/>
            <p:nvPr/>
          </p:nvSpPr>
          <p:spPr>
            <a:xfrm>
              <a:off x="6350000" y="3573462"/>
              <a:ext cx="1035050" cy="2587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a:solidFill>
                    <a:srgbClr val="000000"/>
                  </a:solidFill>
                  <a:latin typeface="Arial"/>
                  <a:ea typeface="Arial"/>
                  <a:cs typeface="Arial"/>
                  <a:sym typeface="Arial"/>
                </a:rPr>
                <a:t>notification</a:t>
              </a:r>
              <a:endParaRPr/>
            </a:p>
          </p:txBody>
        </p:sp>
        <p:sp>
          <p:nvSpPr>
            <p:cNvPr id="937" name="Google Shape;937;p83"/>
            <p:cNvSpPr txBox="1"/>
            <p:nvPr/>
          </p:nvSpPr>
          <p:spPr>
            <a:xfrm>
              <a:off x="6350000" y="2563812"/>
              <a:ext cx="1035050" cy="2587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a:solidFill>
                    <a:srgbClr val="000000"/>
                  </a:solidFill>
                  <a:latin typeface="Arial"/>
                  <a:ea typeface="Arial"/>
                  <a:cs typeface="Arial"/>
                  <a:sym typeface="Arial"/>
                </a:rPr>
                <a:t>notification</a:t>
              </a:r>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1" name="Shape 941"/>
        <p:cNvGrpSpPr/>
        <p:nvPr/>
      </p:nvGrpSpPr>
      <p:grpSpPr>
        <a:xfrm>
          <a:off x="0" y="0"/>
          <a:ext cx="0" cy="0"/>
          <a:chOff x="0" y="0"/>
          <a:chExt cx="0" cy="0"/>
        </a:xfrm>
      </p:grpSpPr>
      <p:sp>
        <p:nvSpPr>
          <p:cNvPr id="942" name="Google Shape;942;p84"/>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943" name="Google Shape;943;p84"/>
          <p:cNvSpPr txBox="1"/>
          <p:nvPr>
            <p:ph idx="1" type="body"/>
          </p:nvPr>
        </p:nvSpPr>
        <p:spPr>
          <a:xfrm>
            <a:off x="574675" y="1423987"/>
            <a:ext cx="8420100" cy="4752975"/>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accent2"/>
              </a:buClr>
              <a:buSzPts val="2000"/>
              <a:buFont typeface="Arial"/>
              <a:buChar char="●"/>
            </a:pPr>
            <a:r>
              <a:rPr b="1" i="0" lang="en-US" sz="2000" u="sng">
                <a:solidFill>
                  <a:schemeClr val="hlink"/>
                </a:solidFill>
                <a:latin typeface="Arial"/>
                <a:ea typeface="Arial"/>
                <a:cs typeface="Arial"/>
                <a:sym typeface="Arial"/>
              </a:rPr>
              <a:t>delivery semantics</a:t>
            </a:r>
            <a:r>
              <a:rPr b="0" i="0" lang="en-US" sz="2000" u="sng">
                <a:solidFill>
                  <a:schemeClr val="hlink"/>
                </a:solidFill>
                <a:latin typeface="Arial"/>
                <a:ea typeface="Arial"/>
                <a:cs typeface="Arial"/>
                <a:sym typeface="Arial"/>
              </a:rPr>
              <a:t> </a:t>
            </a:r>
            <a:r>
              <a:rPr b="0" i="0" lang="en-US" sz="2000" u="none">
                <a:solidFill>
                  <a:schemeClr val="hlink"/>
                </a:solidFill>
                <a:latin typeface="Arial"/>
                <a:ea typeface="Arial"/>
                <a:cs typeface="Arial"/>
                <a:sym typeface="Arial"/>
              </a:rPr>
              <a:t>:A variety of </a:t>
            </a:r>
            <a:r>
              <a:rPr b="1" i="0" lang="en-US" sz="2000" u="none">
                <a:solidFill>
                  <a:schemeClr val="hlink"/>
                </a:solidFill>
                <a:latin typeface="Arial"/>
                <a:ea typeface="Arial"/>
                <a:cs typeface="Arial"/>
                <a:sym typeface="Arial"/>
              </a:rPr>
              <a:t>delivery semantics</a:t>
            </a:r>
            <a:r>
              <a:rPr b="0" i="0" lang="en-US" sz="2000" u="none">
                <a:solidFill>
                  <a:schemeClr val="hlink"/>
                </a:solidFill>
                <a:latin typeface="Arial"/>
                <a:ea typeface="Arial"/>
                <a:cs typeface="Arial"/>
                <a:sym typeface="Arial"/>
              </a:rPr>
              <a:t> can be employed: - the one that is chosen should depend on the requirements of applications</a:t>
            </a:r>
            <a:endParaRPr/>
          </a:p>
          <a:p>
            <a:pPr indent="-457200" lvl="1" marL="914400" marR="0" rtl="0" algn="l">
              <a:lnSpc>
                <a:spcPct val="100000"/>
              </a:lnSpc>
              <a:spcBef>
                <a:spcPts val="400"/>
              </a:spcBef>
              <a:spcAft>
                <a:spcPts val="0"/>
              </a:spcAft>
              <a:buClr>
                <a:schemeClr val="accent2"/>
              </a:buClr>
              <a:buSzPts val="2000"/>
              <a:buFont typeface="Noto Sans Symbols"/>
              <a:buChar char="▪"/>
            </a:pPr>
            <a:r>
              <a:rPr b="1" i="0" lang="en-US" sz="2000" u="none" cap="none" strike="noStrike">
                <a:solidFill>
                  <a:schemeClr val="hlink"/>
                </a:solidFill>
                <a:latin typeface="Arial"/>
                <a:ea typeface="Arial"/>
                <a:cs typeface="Arial"/>
                <a:sym typeface="Arial"/>
              </a:rPr>
              <a:t>IP multicast protocol</a:t>
            </a:r>
            <a:r>
              <a:rPr b="0" i="0" lang="en-US" sz="2000" u="none" cap="none" strike="noStrike">
                <a:solidFill>
                  <a:schemeClr val="hlink"/>
                </a:solidFill>
                <a:latin typeface="Arial"/>
                <a:ea typeface="Arial"/>
                <a:cs typeface="Arial"/>
                <a:sym typeface="Arial"/>
              </a:rPr>
              <a:t> – information delivery on the latest state of a player in an Internet game</a:t>
            </a:r>
            <a:endParaRPr/>
          </a:p>
          <a:p>
            <a:pPr indent="-457200" lvl="1" marL="914400" marR="0" rtl="0" algn="l">
              <a:lnSpc>
                <a:spcPct val="100000"/>
              </a:lnSpc>
              <a:spcBef>
                <a:spcPts val="400"/>
              </a:spcBef>
              <a:spcAft>
                <a:spcPts val="0"/>
              </a:spcAft>
              <a:buClr>
                <a:schemeClr val="accent2"/>
              </a:buClr>
              <a:buSzPts val="2000"/>
              <a:buFont typeface="Noto Sans Symbols"/>
              <a:buChar char="▪"/>
            </a:pPr>
            <a:r>
              <a:rPr b="1" i="0" lang="en-US" sz="2000" u="none" cap="none" strike="noStrike">
                <a:solidFill>
                  <a:schemeClr val="hlink"/>
                </a:solidFill>
                <a:latin typeface="Arial"/>
                <a:ea typeface="Arial"/>
                <a:cs typeface="Arial"/>
                <a:sym typeface="Arial"/>
              </a:rPr>
              <a:t>Reliable multicast protocol</a:t>
            </a:r>
            <a:r>
              <a:rPr b="0" i="0" lang="en-US" sz="2000" u="none" cap="none" strike="noStrike">
                <a:solidFill>
                  <a:schemeClr val="hlink"/>
                </a:solidFill>
                <a:latin typeface="Arial"/>
                <a:ea typeface="Arial"/>
                <a:cs typeface="Arial"/>
                <a:sym typeface="Arial"/>
              </a:rPr>
              <a:t> – information provider / dealer</a:t>
            </a:r>
            <a:endParaRPr/>
          </a:p>
          <a:p>
            <a:pPr indent="-457200" lvl="1" marL="914400" marR="0" rtl="0" algn="l">
              <a:lnSpc>
                <a:spcPct val="100000"/>
              </a:lnSpc>
              <a:spcBef>
                <a:spcPts val="400"/>
              </a:spcBef>
              <a:spcAft>
                <a:spcPts val="0"/>
              </a:spcAft>
              <a:buClr>
                <a:schemeClr val="accent2"/>
              </a:buClr>
              <a:buSzPts val="2000"/>
              <a:buFont typeface="Noto Sans Symbols"/>
              <a:buChar char="▪"/>
            </a:pPr>
            <a:r>
              <a:rPr b="1" i="0" lang="en-US" sz="2000" u="none" cap="none" strike="noStrike">
                <a:solidFill>
                  <a:schemeClr val="hlink"/>
                </a:solidFill>
                <a:latin typeface="Arial"/>
                <a:ea typeface="Arial"/>
                <a:cs typeface="Arial"/>
                <a:sym typeface="Arial"/>
              </a:rPr>
              <a:t>Totally ordered multicast</a:t>
            </a:r>
            <a:r>
              <a:rPr b="0" i="0" lang="en-US" sz="2000" u="none" cap="none" strike="noStrike">
                <a:solidFill>
                  <a:schemeClr val="hlink"/>
                </a:solidFill>
                <a:latin typeface="Arial"/>
                <a:ea typeface="Arial"/>
                <a:cs typeface="Arial"/>
                <a:sym typeface="Arial"/>
              </a:rPr>
              <a:t> - Computer Supported Cooperative Working (CSCW) environment</a:t>
            </a:r>
            <a:endParaRPr/>
          </a:p>
          <a:p>
            <a:pPr indent="-457200" lvl="1" marL="914400" marR="0" rtl="0" algn="l">
              <a:lnSpc>
                <a:spcPct val="100000"/>
              </a:lnSpc>
              <a:spcBef>
                <a:spcPts val="400"/>
              </a:spcBef>
              <a:spcAft>
                <a:spcPts val="0"/>
              </a:spcAft>
              <a:buClr>
                <a:schemeClr val="accent2"/>
              </a:buClr>
              <a:buSzPts val="2000"/>
              <a:buFont typeface="Noto Sans Symbols"/>
              <a:buChar char="▪"/>
            </a:pPr>
            <a:r>
              <a:rPr b="1" i="0" lang="en-US" sz="2000" u="none" cap="none" strike="noStrike">
                <a:solidFill>
                  <a:schemeClr val="hlink"/>
                </a:solidFill>
                <a:latin typeface="Arial"/>
                <a:ea typeface="Arial"/>
                <a:cs typeface="Arial"/>
                <a:sym typeface="Arial"/>
              </a:rPr>
              <a:t>Real-time</a:t>
            </a:r>
            <a:r>
              <a:rPr b="0" i="0" lang="en-US" sz="2000" u="none" cap="none" strike="noStrike">
                <a:solidFill>
                  <a:schemeClr val="hlink"/>
                </a:solidFill>
                <a:latin typeface="Arial"/>
                <a:ea typeface="Arial"/>
                <a:cs typeface="Arial"/>
                <a:sym typeface="Arial"/>
              </a:rPr>
              <a:t> – nuclear power station / hospital patient monitor</a:t>
            </a:r>
            <a:endParaRPr/>
          </a:p>
        </p:txBody>
      </p:sp>
      <p:sp>
        <p:nvSpPr>
          <p:cNvPr id="944" name="Google Shape;944;p84"/>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Events and Notifications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8" name="Shape 948"/>
        <p:cNvGrpSpPr/>
        <p:nvPr/>
      </p:nvGrpSpPr>
      <p:grpSpPr>
        <a:xfrm>
          <a:off x="0" y="0"/>
          <a:ext cx="0" cy="0"/>
          <a:chOff x="0" y="0"/>
          <a:chExt cx="0" cy="0"/>
        </a:xfrm>
      </p:grpSpPr>
      <p:sp>
        <p:nvSpPr>
          <p:cNvPr id="949" name="Google Shape;949;p85"/>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950" name="Google Shape;950;p85"/>
          <p:cNvSpPr txBox="1"/>
          <p:nvPr>
            <p:ph idx="1" type="body"/>
          </p:nvPr>
        </p:nvSpPr>
        <p:spPr>
          <a:xfrm>
            <a:off x="574675" y="1423987"/>
            <a:ext cx="8420100" cy="4752975"/>
          </a:xfrm>
          <a:prstGeom prst="rect">
            <a:avLst/>
          </a:prstGeom>
          <a:noFill/>
          <a:ln>
            <a:noFill/>
          </a:ln>
        </p:spPr>
        <p:txBody>
          <a:bodyPr anchorCtr="0" anchor="t" bIns="45700" lIns="91425" spcFirstLastPara="1" rIns="91425" wrap="square" tIns="45700">
            <a:noAutofit/>
          </a:bodyPr>
          <a:lstStyle/>
          <a:p>
            <a:pPr indent="-533400" lvl="0" marL="533400" marR="0" rtl="0" algn="l">
              <a:lnSpc>
                <a:spcPct val="90000"/>
              </a:lnSpc>
              <a:spcBef>
                <a:spcPts val="0"/>
              </a:spcBef>
              <a:spcAft>
                <a:spcPts val="0"/>
              </a:spcAft>
              <a:buClr>
                <a:schemeClr val="accent2"/>
              </a:buClr>
              <a:buSzPts val="2800"/>
              <a:buFont typeface="Arial"/>
              <a:buChar char="●"/>
            </a:pPr>
            <a:r>
              <a:rPr b="1" i="0" lang="en-US" sz="2800" u="none">
                <a:solidFill>
                  <a:schemeClr val="hlink"/>
                </a:solidFill>
                <a:latin typeface="Arial"/>
                <a:ea typeface="Arial"/>
                <a:cs typeface="Arial"/>
                <a:sym typeface="Arial"/>
              </a:rPr>
              <a:t>Roles for observers</a:t>
            </a:r>
            <a:r>
              <a:rPr b="0" i="0" lang="en-US" sz="2800" u="none">
                <a:solidFill>
                  <a:schemeClr val="hlink"/>
                </a:solidFill>
                <a:latin typeface="Arial"/>
                <a:ea typeface="Arial"/>
                <a:cs typeface="Arial"/>
                <a:sym typeface="Arial"/>
              </a:rPr>
              <a:t> – the task of processing notifications can be divided among observers:</a:t>
            </a:r>
            <a:endParaRPr/>
          </a:p>
          <a:p>
            <a:pPr indent="-457200" lvl="1" marL="914400" marR="0" rtl="0" algn="l">
              <a:lnSpc>
                <a:spcPct val="9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Forwarding</a:t>
            </a:r>
            <a:r>
              <a:rPr b="0" i="0" lang="en-US" sz="2400" u="none" cap="none" strike="noStrike">
                <a:solidFill>
                  <a:schemeClr val="hlink"/>
                </a:solidFill>
                <a:latin typeface="Arial"/>
                <a:ea typeface="Arial"/>
                <a:cs typeface="Arial"/>
                <a:sym typeface="Arial"/>
              </a:rPr>
              <a:t> – Observers simply forward notifications to subscribers.</a:t>
            </a:r>
            <a:endParaRPr/>
          </a:p>
          <a:p>
            <a:pPr indent="-457200" lvl="1" marL="914400" marR="0" rtl="0" algn="l">
              <a:lnSpc>
                <a:spcPct val="9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Filtering of notifications</a:t>
            </a:r>
            <a:r>
              <a:rPr b="0" i="0" lang="en-US" sz="2400" u="none" cap="none" strike="noStrike">
                <a:solidFill>
                  <a:schemeClr val="hlink"/>
                </a:solidFill>
                <a:latin typeface="Arial"/>
                <a:ea typeface="Arial"/>
                <a:cs typeface="Arial"/>
                <a:sym typeface="Arial"/>
              </a:rPr>
              <a:t> – Observers address notifications to those subscribers who find these notifications are useful.</a:t>
            </a:r>
            <a:endParaRPr/>
          </a:p>
          <a:p>
            <a:pPr indent="-457200" lvl="1" marL="914400" marR="0" rtl="0" algn="l">
              <a:lnSpc>
                <a:spcPct val="9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Patterns of events</a:t>
            </a:r>
            <a:r>
              <a:rPr b="0" i="0" lang="en-US" sz="2400" u="none" cap="none" strike="noStrike">
                <a:solidFill>
                  <a:schemeClr val="hlink"/>
                </a:solidFill>
                <a:latin typeface="Arial"/>
                <a:ea typeface="Arial"/>
                <a:cs typeface="Arial"/>
                <a:sym typeface="Arial"/>
              </a:rPr>
              <a:t> – Subscribers can specify patterns of events of interest.</a:t>
            </a:r>
            <a:endParaRPr/>
          </a:p>
          <a:p>
            <a:pPr indent="-457200" lvl="1" marL="914400" marR="0" rtl="0" algn="l">
              <a:lnSpc>
                <a:spcPct val="9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Notification mailboxes</a:t>
            </a:r>
            <a:r>
              <a:rPr b="0" i="0" lang="en-US" sz="2400" u="none" cap="none" strike="noStrike">
                <a:solidFill>
                  <a:schemeClr val="hlink"/>
                </a:solidFill>
                <a:latin typeface="Arial"/>
                <a:ea typeface="Arial"/>
                <a:cs typeface="Arial"/>
                <a:sym typeface="Arial"/>
              </a:rPr>
              <a:t> – A subscriber can set up a notification mailbox which receives the notification on behalf of  the subscriber.</a:t>
            </a:r>
            <a:endParaRPr/>
          </a:p>
        </p:txBody>
      </p:sp>
      <p:sp>
        <p:nvSpPr>
          <p:cNvPr id="951" name="Google Shape;951;p85"/>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Events and Notifications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5" name="Shape 955"/>
        <p:cNvGrpSpPr/>
        <p:nvPr/>
      </p:nvGrpSpPr>
      <p:grpSpPr>
        <a:xfrm>
          <a:off x="0" y="0"/>
          <a:ext cx="0" cy="0"/>
          <a:chOff x="0" y="0"/>
          <a:chExt cx="0" cy="0"/>
        </a:xfrm>
      </p:grpSpPr>
      <p:sp>
        <p:nvSpPr>
          <p:cNvPr id="956" name="Google Shape;956;p86"/>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957" name="Google Shape;957;p86"/>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200"/>
              <a:buFont typeface="Arial"/>
              <a:buNone/>
            </a:pPr>
            <a:r>
              <a:rPr b="0" i="0" lang="en-US" sz="3200" u="none" cap="none" strike="noStrike">
                <a:solidFill>
                  <a:schemeClr val="accent1"/>
                </a:solidFill>
                <a:latin typeface="Arial"/>
                <a:ea typeface="Arial"/>
                <a:cs typeface="Arial"/>
                <a:sym typeface="Arial"/>
              </a:rPr>
              <a:t>Jini Distributed Event Specification:Case Study</a:t>
            </a:r>
            <a:endParaRPr/>
          </a:p>
        </p:txBody>
      </p:sp>
      <p:sp>
        <p:nvSpPr>
          <p:cNvPr id="958" name="Google Shape;958;p86"/>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Jini network technology is an open spontaneous network architecture that enables developers to create network-centric services - whether implemented in hardware or software - that are highly adaptive to change.</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Jini’s distributed events specification allows a potential subscriber in one Java Virtual Machine(JVM) to subscribe to and receive notifications of events in an object of interest in another JVM.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2" name="Shape 962"/>
        <p:cNvGrpSpPr/>
        <p:nvPr/>
      </p:nvGrpSpPr>
      <p:grpSpPr>
        <a:xfrm>
          <a:off x="0" y="0"/>
          <a:ext cx="0" cy="0"/>
          <a:chOff x="0" y="0"/>
          <a:chExt cx="0" cy="0"/>
        </a:xfrm>
      </p:grpSpPr>
      <p:sp>
        <p:nvSpPr>
          <p:cNvPr id="963" name="Google Shape;963;p87"/>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964" name="Google Shape;964;p87"/>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Jini Distributed Event Specification</a:t>
            </a:r>
            <a:endParaRPr/>
          </a:p>
        </p:txBody>
      </p:sp>
      <p:sp>
        <p:nvSpPr>
          <p:cNvPr id="965" name="Google Shape;965;p87"/>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Main objects:</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Event generators</a:t>
            </a:r>
            <a:r>
              <a:rPr b="0" i="0" lang="en-US" sz="2400" u="none" cap="none" strike="noStrike">
                <a:solidFill>
                  <a:schemeClr val="hlink"/>
                </a:solidFill>
                <a:latin typeface="Arial"/>
                <a:ea typeface="Arial"/>
                <a:cs typeface="Arial"/>
                <a:sym typeface="Arial"/>
              </a:rPr>
              <a:t> -  It is an object that allows other objects to subscribe to its events and generates notifications.</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Remote event listeners</a:t>
            </a:r>
            <a:r>
              <a:rPr b="0" i="0" lang="en-US" sz="2400" u="none" cap="none" strike="noStrike">
                <a:solidFill>
                  <a:schemeClr val="hlink"/>
                </a:solidFill>
                <a:latin typeface="Arial"/>
                <a:ea typeface="Arial"/>
                <a:cs typeface="Arial"/>
                <a:sym typeface="Arial"/>
              </a:rPr>
              <a:t> - A remote event listener is an object that can receive notifications.</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Remote events</a:t>
            </a:r>
            <a:r>
              <a:rPr b="0" i="0" lang="en-US" sz="2400" u="none" cap="none" strike="noStrike">
                <a:solidFill>
                  <a:schemeClr val="hlink"/>
                </a:solidFill>
                <a:latin typeface="Arial"/>
                <a:ea typeface="Arial"/>
                <a:cs typeface="Arial"/>
                <a:sym typeface="Arial"/>
              </a:rPr>
              <a:t> - A remote event is an object that is passed by value to remote event listeners.  It is equivalent to a notification.</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Third party agents</a:t>
            </a:r>
            <a:r>
              <a:rPr b="0" i="0" lang="en-US" sz="2400" u="none" cap="none" strike="noStrike">
                <a:solidFill>
                  <a:schemeClr val="hlink"/>
                </a:solidFill>
                <a:latin typeface="Arial"/>
                <a:ea typeface="Arial"/>
                <a:cs typeface="Arial"/>
                <a:sym typeface="Arial"/>
              </a:rPr>
              <a:t> - Third party agents may be interposed between an object of interest and a subscriber.They are equivalent of observers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9" name="Shape 969"/>
        <p:cNvGrpSpPr/>
        <p:nvPr/>
      </p:nvGrpSpPr>
      <p:grpSpPr>
        <a:xfrm>
          <a:off x="0" y="0"/>
          <a:ext cx="0" cy="0"/>
          <a:chOff x="0" y="0"/>
          <a:chExt cx="0" cy="0"/>
        </a:xfrm>
      </p:grpSpPr>
      <p:sp>
        <p:nvSpPr>
          <p:cNvPr id="970" name="Google Shape;970;p88"/>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971" name="Google Shape;971;p88"/>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Interfaces and Classes</a:t>
            </a:r>
            <a:endParaRPr/>
          </a:p>
        </p:txBody>
      </p:sp>
      <p:sp>
        <p:nvSpPr>
          <p:cNvPr id="972" name="Google Shape;972;p88"/>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Jini events are provided by means of the following interfaces and classes:</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RemoteEventListener</a:t>
            </a:r>
            <a:r>
              <a:rPr b="0" i="0" lang="en-US" sz="2400" u="none" cap="none" strike="noStrike">
                <a:solidFill>
                  <a:schemeClr val="hlink"/>
                </a:solidFill>
                <a:latin typeface="Arial"/>
                <a:ea typeface="Arial"/>
                <a:cs typeface="Arial"/>
                <a:sym typeface="Arial"/>
              </a:rPr>
              <a:t> - The RemoteEventListener interface needs to be implemented by any object that wants to receive a notification of a remote event from some other object. </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RemoteEvent</a:t>
            </a:r>
            <a:r>
              <a:rPr b="0" i="0" lang="en-US" sz="2400" u="none" cap="none" strike="noStrike">
                <a:solidFill>
                  <a:schemeClr val="hlink"/>
                </a:solidFill>
                <a:latin typeface="Arial"/>
                <a:ea typeface="Arial"/>
                <a:cs typeface="Arial"/>
                <a:sym typeface="Arial"/>
              </a:rPr>
              <a:t> - The base class or superclass for remote events. </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1" i="0" lang="en-US" sz="2400" u="none" cap="none" strike="noStrike">
                <a:solidFill>
                  <a:schemeClr val="hlink"/>
                </a:solidFill>
                <a:latin typeface="Arial"/>
                <a:ea typeface="Arial"/>
                <a:cs typeface="Arial"/>
                <a:sym typeface="Arial"/>
              </a:rPr>
              <a:t>EventRegistration</a:t>
            </a:r>
            <a:r>
              <a:rPr b="0" i="0" lang="en-US" sz="2400" u="none" cap="none" strike="noStrike">
                <a:solidFill>
                  <a:schemeClr val="hlink"/>
                </a:solidFill>
                <a:latin typeface="Arial"/>
                <a:ea typeface="Arial"/>
                <a:cs typeface="Arial"/>
                <a:sym typeface="Arial"/>
              </a:rPr>
              <a:t> - A utility class for use as a return value for event-interest registration methods. </a:t>
            </a:r>
            <a:endParaRPr/>
          </a:p>
          <a:p>
            <a:pPr indent="-190500" lvl="0" marL="342900" marR="0" rtl="0" algn="l">
              <a:spcBef>
                <a:spcPts val="480"/>
              </a:spcBef>
              <a:spcAft>
                <a:spcPts val="0"/>
              </a:spcAft>
              <a:buClr>
                <a:schemeClr val="accent2"/>
              </a:buClr>
              <a:buSzPts val="2400"/>
              <a:buFont typeface="Arial"/>
              <a:buNone/>
            </a:pPr>
            <a:r>
              <a:t/>
            </a:r>
            <a:endParaRPr b="0" i="0" sz="2400" u="none" cap="none" strike="noStrike">
              <a:solidFill>
                <a:schemeClr val="hlink"/>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6" name="Shape 976"/>
        <p:cNvGrpSpPr/>
        <p:nvPr/>
      </p:nvGrpSpPr>
      <p:grpSpPr>
        <a:xfrm>
          <a:off x="0" y="0"/>
          <a:ext cx="0" cy="0"/>
          <a:chOff x="0" y="0"/>
          <a:chExt cx="0" cy="0"/>
        </a:xfrm>
      </p:grpSpPr>
      <p:sp>
        <p:nvSpPr>
          <p:cNvPr id="977" name="Google Shape;977;p89"/>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978" name="Google Shape;978;p89"/>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Java RMI:Case Study</a:t>
            </a:r>
            <a:endParaRPr/>
          </a:p>
        </p:txBody>
      </p:sp>
      <p:sp>
        <p:nvSpPr>
          <p:cNvPr id="979" name="Google Shape;979;p89"/>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Java RMI extends the Java object model to provide support for distributed objects in the Java language.</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It allows objects to invoke methods on remote objects using the same syntax as for local invocations.</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Type checking applies equally to remote invocations as to local ones.</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The remote invocation is known because </a:t>
            </a:r>
            <a:r>
              <a:rPr b="1" i="0" lang="en-US" sz="2400" u="none" cap="none" strike="noStrike">
                <a:solidFill>
                  <a:schemeClr val="hlink"/>
                </a:solidFill>
                <a:latin typeface="Arial"/>
                <a:ea typeface="Arial"/>
                <a:cs typeface="Arial"/>
                <a:sym typeface="Arial"/>
              </a:rPr>
              <a:t>RemoteExceptions</a:t>
            </a:r>
            <a:r>
              <a:rPr b="0" i="0" lang="en-US" sz="2400" u="none" cap="none" strike="noStrike">
                <a:solidFill>
                  <a:schemeClr val="hlink"/>
                </a:solidFill>
                <a:latin typeface="Arial"/>
                <a:ea typeface="Arial"/>
                <a:cs typeface="Arial"/>
                <a:sym typeface="Arial"/>
              </a:rPr>
              <a:t> has been handled and the remote object  is implemented using the </a:t>
            </a:r>
            <a:r>
              <a:rPr b="1" i="0" lang="en-US" sz="2400" u="none" cap="none" strike="noStrike">
                <a:solidFill>
                  <a:schemeClr val="hlink"/>
                </a:solidFill>
                <a:latin typeface="Arial"/>
                <a:ea typeface="Arial"/>
                <a:cs typeface="Arial"/>
                <a:sym typeface="Arial"/>
              </a:rPr>
              <a:t>Remote</a:t>
            </a:r>
            <a:r>
              <a:rPr b="0" i="0" lang="en-US" sz="2400" u="none" cap="none" strike="noStrike">
                <a:solidFill>
                  <a:schemeClr val="hlink"/>
                </a:solidFill>
                <a:latin typeface="Arial"/>
                <a:ea typeface="Arial"/>
                <a:cs typeface="Arial"/>
                <a:sym typeface="Arial"/>
              </a:rPr>
              <a:t> interface.</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The semantics of parameter passing differ because invoker and target are remote from on another.</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3" name="Shape 983"/>
        <p:cNvGrpSpPr/>
        <p:nvPr/>
      </p:nvGrpSpPr>
      <p:grpSpPr>
        <a:xfrm>
          <a:off x="0" y="0"/>
          <a:ext cx="0" cy="0"/>
          <a:chOff x="0" y="0"/>
          <a:chExt cx="0" cy="0"/>
        </a:xfrm>
      </p:grpSpPr>
      <p:sp>
        <p:nvSpPr>
          <p:cNvPr id="984" name="Google Shape;984;p90"/>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985" name="Google Shape;985;p90"/>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Java RMI</a:t>
            </a:r>
            <a:endParaRPr/>
          </a:p>
        </p:txBody>
      </p:sp>
      <p:sp>
        <p:nvSpPr>
          <p:cNvPr id="986" name="Google Shape;986;p90"/>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Programming distributed applications in Java RMI is simple.</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It is a single-language system.</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The programmer of a remote object must consider its behavior in a concurrent environment.</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The files needed for creating a Java RMI application are:</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A </a:t>
            </a:r>
            <a:r>
              <a:rPr b="1" i="0" lang="en-US" sz="2400" u="none" cap="none" strike="noStrike">
                <a:solidFill>
                  <a:schemeClr val="hlink"/>
                </a:solidFill>
                <a:latin typeface="Arial"/>
                <a:ea typeface="Arial"/>
                <a:cs typeface="Arial"/>
                <a:sym typeface="Arial"/>
              </a:rPr>
              <a:t>remote interface</a:t>
            </a:r>
            <a:r>
              <a:rPr b="0" i="0" lang="en-US" sz="2400" u="none" cap="none" strike="noStrike">
                <a:solidFill>
                  <a:schemeClr val="hlink"/>
                </a:solidFill>
                <a:latin typeface="Arial"/>
                <a:ea typeface="Arial"/>
                <a:cs typeface="Arial"/>
                <a:sym typeface="Arial"/>
              </a:rPr>
              <a:t> defines the remote interface provided by the service. Usually, it is a single line statement specifies the service function (</a:t>
            </a:r>
            <a:r>
              <a:rPr b="1" i="0" lang="en-US" sz="2400" u="none" cap="none" strike="noStrike">
                <a:solidFill>
                  <a:schemeClr val="hlink"/>
                </a:solidFill>
                <a:latin typeface="Arial"/>
                <a:ea typeface="Arial"/>
                <a:cs typeface="Arial"/>
                <a:sym typeface="Arial"/>
              </a:rPr>
              <a:t>HelloInterface.java)</a:t>
            </a:r>
            <a:r>
              <a:rPr b="0" i="0" lang="en-US" sz="2400" u="none" cap="none" strike="noStrike">
                <a:solidFill>
                  <a:schemeClr val="hlink"/>
                </a:solidFill>
                <a:latin typeface="Arial"/>
                <a:ea typeface="Arial"/>
                <a:cs typeface="Arial"/>
                <a:sym typeface="Arial"/>
              </a:rPr>
              <a:t>. (An interface is the skeleton for a public class.)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sp>
        <p:nvSpPr>
          <p:cNvPr id="991" name="Google Shape;991;p91"/>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992" name="Google Shape;992;p91"/>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Java RMI</a:t>
            </a:r>
            <a:endParaRPr/>
          </a:p>
        </p:txBody>
      </p:sp>
      <p:sp>
        <p:nvSpPr>
          <p:cNvPr id="993" name="Google Shape;993;p91"/>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The files needed for creating a Java RMI application are (continued):</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A </a:t>
            </a:r>
            <a:r>
              <a:rPr b="1" i="0" lang="en-US" sz="2400" u="none" cap="none" strike="noStrike">
                <a:solidFill>
                  <a:schemeClr val="hlink"/>
                </a:solidFill>
                <a:latin typeface="Arial"/>
                <a:ea typeface="Arial"/>
                <a:cs typeface="Arial"/>
                <a:sym typeface="Arial"/>
              </a:rPr>
              <a:t>remote object</a:t>
            </a:r>
            <a:r>
              <a:rPr b="0" i="0" lang="en-US" sz="2400" u="none" cap="none" strike="noStrike">
                <a:solidFill>
                  <a:schemeClr val="hlink"/>
                </a:solidFill>
                <a:latin typeface="Arial"/>
                <a:ea typeface="Arial"/>
                <a:cs typeface="Arial"/>
                <a:sym typeface="Arial"/>
              </a:rPr>
              <a:t> implements the remote service. It contains a constructor and required functions. (</a:t>
            </a:r>
            <a:r>
              <a:rPr b="1" i="0" lang="en-US" sz="2400" u="none" cap="none" strike="noStrike">
                <a:solidFill>
                  <a:schemeClr val="hlink"/>
                </a:solidFill>
                <a:latin typeface="Arial"/>
                <a:ea typeface="Arial"/>
                <a:cs typeface="Arial"/>
                <a:sym typeface="Arial"/>
              </a:rPr>
              <a:t>Hello.java)</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A </a:t>
            </a:r>
            <a:r>
              <a:rPr b="1" i="0" lang="en-US" sz="2400" u="none" cap="none" strike="noStrike">
                <a:solidFill>
                  <a:schemeClr val="hlink"/>
                </a:solidFill>
                <a:latin typeface="Arial"/>
                <a:ea typeface="Arial"/>
                <a:cs typeface="Arial"/>
                <a:sym typeface="Arial"/>
              </a:rPr>
              <a:t>client</a:t>
            </a:r>
            <a:r>
              <a:rPr b="0" i="0" lang="en-US" sz="2400" u="none" cap="none" strike="noStrike">
                <a:solidFill>
                  <a:schemeClr val="hlink"/>
                </a:solidFill>
                <a:latin typeface="Arial"/>
                <a:ea typeface="Arial"/>
                <a:cs typeface="Arial"/>
                <a:sym typeface="Arial"/>
              </a:rPr>
              <a:t> that invokes the remote method. (</a:t>
            </a:r>
            <a:r>
              <a:rPr b="1" i="0" lang="en-US" sz="2400" u="none" cap="none" strike="noStrike">
                <a:solidFill>
                  <a:schemeClr val="hlink"/>
                </a:solidFill>
                <a:latin typeface="Arial"/>
                <a:ea typeface="Arial"/>
                <a:cs typeface="Arial"/>
                <a:sym typeface="Arial"/>
              </a:rPr>
              <a:t>HelloClient.java)</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The </a:t>
            </a:r>
            <a:r>
              <a:rPr b="1" i="0" lang="en-US" sz="2400" u="none" cap="none" strike="noStrike">
                <a:solidFill>
                  <a:schemeClr val="hlink"/>
                </a:solidFill>
                <a:latin typeface="Arial"/>
                <a:ea typeface="Arial"/>
                <a:cs typeface="Arial"/>
                <a:sym typeface="Arial"/>
              </a:rPr>
              <a:t>server</a:t>
            </a:r>
            <a:r>
              <a:rPr b="0" i="0" lang="en-US" sz="2400" u="none" cap="none" strike="noStrike">
                <a:solidFill>
                  <a:schemeClr val="hlink"/>
                </a:solidFill>
                <a:latin typeface="Arial"/>
                <a:ea typeface="Arial"/>
                <a:cs typeface="Arial"/>
                <a:sym typeface="Arial"/>
              </a:rPr>
              <a:t> offers the remote service,  installs a security manager and contacts rmiregistry with an instance of the service under the name of the remote object. (</a:t>
            </a:r>
            <a:r>
              <a:rPr b="1" i="0" lang="en-US" sz="2400" u="none" cap="none" strike="noStrike">
                <a:solidFill>
                  <a:schemeClr val="hlink"/>
                </a:solidFill>
                <a:latin typeface="Arial"/>
                <a:ea typeface="Arial"/>
                <a:cs typeface="Arial"/>
                <a:sym typeface="Arial"/>
              </a:rPr>
              <a:t>HelloServer.java</a:t>
            </a:r>
            <a:r>
              <a:rPr b="0" i="0" lang="en-US" sz="2400" u="none" cap="none" strike="noStrike">
                <a:solidFill>
                  <a:schemeClr val="hlink"/>
                </a:solidFill>
                <a:latin typeface="Arial"/>
                <a:ea typeface="Arial"/>
                <a:cs typeface="Arial"/>
                <a:sym typeface="Arial"/>
              </a:rPr>
              <a: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7" name="Shape 997"/>
        <p:cNvGrpSpPr/>
        <p:nvPr/>
      </p:nvGrpSpPr>
      <p:grpSpPr>
        <a:xfrm>
          <a:off x="0" y="0"/>
          <a:ext cx="0" cy="0"/>
          <a:chOff x="0" y="0"/>
          <a:chExt cx="0" cy="0"/>
        </a:xfrm>
      </p:grpSpPr>
      <p:sp>
        <p:nvSpPr>
          <p:cNvPr id="998" name="Google Shape;998;p92"/>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999" name="Google Shape;999;p92"/>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HelloInterface.java</a:t>
            </a:r>
            <a:endParaRPr/>
          </a:p>
        </p:txBody>
      </p:sp>
      <p:sp>
        <p:nvSpPr>
          <p:cNvPr id="1000" name="Google Shape;1000;p92"/>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import java.rmi.*;</a:t>
            </a:r>
            <a:endParaRPr/>
          </a:p>
          <a:p>
            <a:pPr indent="-342900" lvl="0" marL="342900" marR="0" rtl="0" algn="l">
              <a:lnSpc>
                <a:spcPct val="100000"/>
              </a:lnSpc>
              <a:spcBef>
                <a:spcPts val="560"/>
              </a:spcBef>
              <a:spcAft>
                <a:spcPts val="0"/>
              </a:spcAft>
              <a:buClr>
                <a:schemeClr val="accent2"/>
              </a:buClr>
              <a:buSzPts val="2800"/>
              <a:buFont typeface="Arial"/>
              <a:buNone/>
            </a:pPr>
            <a:r>
              <a:t/>
            </a:r>
            <a:endParaRPr b="0" i="0" sz="2800" u="none">
              <a:solidFill>
                <a:schemeClr val="hlink"/>
              </a:solidFill>
              <a:latin typeface="Arial"/>
              <a:ea typeface="Arial"/>
              <a:cs typeface="Arial"/>
              <a:sym typeface="Arial"/>
            </a:endParaRPr>
          </a:p>
          <a:p>
            <a:pPr indent="-342900" lvl="0" marL="342900" marR="0" rtl="0" algn="l">
              <a:lnSpc>
                <a:spcPct val="10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public interface HelloInterface extends Remote {</a:t>
            </a:r>
            <a:endParaRPr/>
          </a:p>
          <a:p>
            <a:pPr indent="-342900" lvl="0" marL="342900" marR="0" rtl="0" algn="l">
              <a:lnSpc>
                <a:spcPct val="10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public String say(String msg) throws RemoteException;</a:t>
            </a:r>
            <a:endParaRPr/>
          </a:p>
          <a:p>
            <a:pPr indent="-342900" lvl="0" marL="342900" marR="0" rtl="0" algn="l">
              <a:lnSpc>
                <a:spcPct val="10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59" name="Google Shape;159;p21"/>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accent1"/>
              </a:solidFill>
              <a:latin typeface="Arial"/>
              <a:ea typeface="Arial"/>
              <a:cs typeface="Arial"/>
              <a:sym typeface="Arial"/>
            </a:endParaRPr>
          </a:p>
        </p:txBody>
      </p:sp>
      <p:sp>
        <p:nvSpPr>
          <p:cNvPr id="160" name="Google Shape;160;p21"/>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sng">
                <a:solidFill>
                  <a:schemeClr val="hlink"/>
                </a:solidFill>
                <a:latin typeface="Times New Roman"/>
                <a:ea typeface="Times New Roman"/>
                <a:cs typeface="Times New Roman"/>
                <a:sym typeface="Times New Roman"/>
              </a:rPr>
              <a:t>Service interface</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Times New Roman"/>
                <a:ea typeface="Times New Roman"/>
                <a:cs typeface="Times New Roman"/>
                <a:sym typeface="Times New Roman"/>
              </a:rPr>
              <a:t>specifies set of procedures available to client</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Times New Roman"/>
                <a:ea typeface="Times New Roman"/>
                <a:cs typeface="Times New Roman"/>
                <a:sym typeface="Times New Roman"/>
              </a:rPr>
              <a:t>input and output parameters</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Times New Roman"/>
                <a:ea typeface="Times New Roman"/>
                <a:cs typeface="Times New Roman"/>
                <a:sym typeface="Times New Roman"/>
              </a:rPr>
              <a:t>Remote Procedure Call</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Times New Roman"/>
                <a:ea typeface="Times New Roman"/>
                <a:cs typeface="Times New Roman"/>
                <a:sym typeface="Times New Roman"/>
              </a:rPr>
              <a:t>arguments are marshaled</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Times New Roman"/>
                <a:ea typeface="Times New Roman"/>
                <a:cs typeface="Times New Roman"/>
                <a:sym typeface="Times New Roman"/>
              </a:rPr>
              <a:t>marshaled packet sent to server</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Times New Roman"/>
                <a:ea typeface="Times New Roman"/>
                <a:cs typeface="Times New Roman"/>
                <a:sym typeface="Times New Roman"/>
              </a:rPr>
              <a:t>server unmarshals packet, performs procedure, and sends marshaled return packet to client</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Times New Roman"/>
                <a:ea typeface="Times New Roman"/>
                <a:cs typeface="Times New Roman"/>
                <a:sym typeface="Times New Roman"/>
              </a:rPr>
              <a:t>client unmarshals the return</a:t>
            </a:r>
            <a:endParaRPr/>
          </a:p>
          <a:p>
            <a:pPr indent="-228600" lvl="2" marL="11430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Times New Roman"/>
                <a:ea typeface="Times New Roman"/>
                <a:cs typeface="Times New Roman"/>
                <a:sym typeface="Times New Roman"/>
              </a:rPr>
              <a:t>all the details are transparent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4" name="Shape 1004"/>
        <p:cNvGrpSpPr/>
        <p:nvPr/>
      </p:nvGrpSpPr>
      <p:grpSpPr>
        <a:xfrm>
          <a:off x="0" y="0"/>
          <a:ext cx="0" cy="0"/>
          <a:chOff x="0" y="0"/>
          <a:chExt cx="0" cy="0"/>
        </a:xfrm>
      </p:grpSpPr>
      <p:sp>
        <p:nvSpPr>
          <p:cNvPr id="1005" name="Google Shape;1005;p93"/>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006" name="Google Shape;1006;p93"/>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Hello.java</a:t>
            </a:r>
            <a:endParaRPr/>
          </a:p>
        </p:txBody>
      </p:sp>
      <p:sp>
        <p:nvSpPr>
          <p:cNvPr id="1007" name="Google Shape;1007;p93"/>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import java.rmi.*;</a:t>
            </a:r>
            <a:endParaRPr/>
          </a:p>
          <a:p>
            <a:pPr indent="-342900" lvl="0" marL="342900" marR="0" rtl="0" algn="l">
              <a:lnSpc>
                <a:spcPct val="10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import java.rmi.server.*;</a:t>
            </a:r>
            <a:endParaRPr/>
          </a:p>
          <a:p>
            <a:pPr indent="-342900" lvl="0" marL="342900" marR="0" rtl="0" algn="l">
              <a:lnSpc>
                <a:spcPct val="10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public class Hello extends</a:t>
            </a:r>
            <a:endParaRPr/>
          </a:p>
          <a:p>
            <a:pPr indent="-342900" lvl="0" marL="342900" marR="0" rtl="0" algn="l">
              <a:lnSpc>
                <a:spcPct val="10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UnicastRemoteObject implements HelloInterface {</a:t>
            </a:r>
            <a:endParaRPr/>
          </a:p>
          <a:p>
            <a:pPr indent="-342900" lvl="0" marL="342900" marR="0" rtl="0" algn="l">
              <a:lnSpc>
                <a:spcPct val="10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private String message;</a:t>
            </a:r>
            <a:endParaRPr/>
          </a:p>
          <a:p>
            <a:pPr indent="-342900" lvl="0" marL="342900" marR="0" rtl="0" algn="l">
              <a:lnSpc>
                <a:spcPct val="100000"/>
              </a:lnSpc>
              <a:spcBef>
                <a:spcPts val="480"/>
              </a:spcBef>
              <a:spcAft>
                <a:spcPts val="0"/>
              </a:spcAft>
              <a:buClr>
                <a:schemeClr val="accent2"/>
              </a:buClr>
              <a:buSzPts val="2400"/>
              <a:buFont typeface="Arial"/>
              <a:buNone/>
            </a:pPr>
            <a:r>
              <a:t/>
            </a:r>
            <a:endParaRPr b="0" i="0" sz="2400" u="none">
              <a:solidFill>
                <a:schemeClr val="hlink"/>
              </a:solidFill>
              <a:latin typeface="Arial"/>
              <a:ea typeface="Arial"/>
              <a:cs typeface="Arial"/>
              <a:sym typeface="Arial"/>
            </a:endParaRPr>
          </a:p>
          <a:p>
            <a:pPr indent="-342900" lvl="0" marL="342900" marR="0" rtl="0" algn="l">
              <a:lnSpc>
                <a:spcPct val="10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public Hello(String msg) throws RemoteException {</a:t>
            </a:r>
            <a:endParaRPr/>
          </a:p>
          <a:p>
            <a:pPr indent="-342900" lvl="0" marL="342900" marR="0" rtl="0" algn="l">
              <a:lnSpc>
                <a:spcPct val="10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message = msg;</a:t>
            </a:r>
            <a:endParaRPr/>
          </a:p>
          <a:p>
            <a:pPr indent="-342900" lvl="0" marL="342900" marR="0" rtl="0" algn="l">
              <a:lnSpc>
                <a:spcPct val="10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1" name="Shape 1011"/>
        <p:cNvGrpSpPr/>
        <p:nvPr/>
      </p:nvGrpSpPr>
      <p:grpSpPr>
        <a:xfrm>
          <a:off x="0" y="0"/>
          <a:ext cx="0" cy="0"/>
          <a:chOff x="0" y="0"/>
          <a:chExt cx="0" cy="0"/>
        </a:xfrm>
      </p:grpSpPr>
      <p:sp>
        <p:nvSpPr>
          <p:cNvPr id="1012" name="Google Shape;1012;p94"/>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013" name="Google Shape;1013;p94"/>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Hello.java (continued)</a:t>
            </a:r>
            <a:endParaRPr/>
          </a:p>
        </p:txBody>
      </p:sp>
      <p:sp>
        <p:nvSpPr>
          <p:cNvPr id="1014" name="Google Shape;1014;p94"/>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public String say(String m) throws RemoteException {</a:t>
            </a:r>
            <a:endParaRPr/>
          </a:p>
          <a:p>
            <a:pPr indent="-342900" lvl="0" marL="342900" marR="0" rtl="0" algn="l">
              <a:lnSpc>
                <a:spcPct val="10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 return input message - reversing input and suffixing</a:t>
            </a:r>
            <a:endParaRPr/>
          </a:p>
          <a:p>
            <a:pPr indent="-342900" lvl="0" marL="342900" marR="0" rtl="0" algn="l">
              <a:lnSpc>
                <a:spcPct val="10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 our standard message</a:t>
            </a:r>
            <a:endParaRPr/>
          </a:p>
          <a:p>
            <a:pPr indent="-342900" lvl="0" marL="342900" marR="0" rtl="0" algn="l">
              <a:lnSpc>
                <a:spcPct val="10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return new StringBuffer(m).reverse().toString() + "\n" + message;</a:t>
            </a:r>
            <a:endParaRPr/>
          </a:p>
          <a:p>
            <a:pPr indent="-342900" lvl="0" marL="342900" marR="0" rtl="0" algn="l">
              <a:lnSpc>
                <a:spcPct val="10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a:t>
            </a:r>
            <a:endParaRPr/>
          </a:p>
          <a:p>
            <a:pPr indent="-342900" lvl="0" marL="342900" marR="0" rtl="0" algn="l">
              <a:lnSpc>
                <a:spcPct val="10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Google Shape;1019;p95"/>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020" name="Google Shape;1020;p95"/>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HelloClient.java</a:t>
            </a:r>
            <a:endParaRPr/>
          </a:p>
        </p:txBody>
      </p:sp>
      <p:sp>
        <p:nvSpPr>
          <p:cNvPr id="1021" name="Google Shape;1021;p95"/>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import java.rmi.*;</a:t>
            </a:r>
            <a:endParaRPr/>
          </a:p>
          <a:p>
            <a:pPr indent="-342900" lvl="0" marL="342900" marR="0" rtl="0" algn="l">
              <a:lnSpc>
                <a:spcPct val="90000"/>
              </a:lnSpc>
              <a:spcBef>
                <a:spcPts val="560"/>
              </a:spcBef>
              <a:spcAft>
                <a:spcPts val="0"/>
              </a:spcAft>
              <a:buClr>
                <a:schemeClr val="accent2"/>
              </a:buClr>
              <a:buSzPts val="2800"/>
              <a:buFont typeface="Arial"/>
              <a:buNone/>
            </a:pPr>
            <a:r>
              <a:t/>
            </a:r>
            <a:endParaRPr b="0" i="0" sz="2800" u="none">
              <a:solidFill>
                <a:schemeClr val="hlink"/>
              </a:solidFill>
              <a:latin typeface="Arial"/>
              <a:ea typeface="Arial"/>
              <a:cs typeface="Arial"/>
              <a:sym typeface="Arial"/>
            </a:endParaRPr>
          </a:p>
          <a:p>
            <a:pPr indent="-342900" lvl="0" marL="342900" marR="0" rtl="0" algn="l">
              <a:lnSpc>
                <a:spcPct val="9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public class HelloClient  {</a:t>
            </a:r>
            <a:endParaRPr/>
          </a:p>
          <a:p>
            <a:pPr indent="-342900" lvl="0" marL="342900" marR="0" rtl="0" algn="l">
              <a:lnSpc>
                <a:spcPct val="9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public static void main(String args[]) {</a:t>
            </a:r>
            <a:endParaRPr/>
          </a:p>
          <a:p>
            <a:pPr indent="-342900" lvl="0" marL="342900" marR="0" rtl="0" algn="l">
              <a:lnSpc>
                <a:spcPct val="9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String path = "//localhost/Hello";</a:t>
            </a:r>
            <a:endParaRPr/>
          </a:p>
          <a:p>
            <a:pPr indent="-342900" lvl="0" marL="342900" marR="0" rtl="0" algn="l">
              <a:lnSpc>
                <a:spcPct val="9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try {</a:t>
            </a:r>
            <a:endParaRPr/>
          </a:p>
          <a:p>
            <a:pPr indent="-342900" lvl="0" marL="342900" marR="0" rtl="0" algn="l">
              <a:lnSpc>
                <a:spcPct val="9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if (args.length &lt; 1) {</a:t>
            </a:r>
            <a:endParaRPr/>
          </a:p>
          <a:p>
            <a:pPr indent="-342900" lvl="0" marL="342900" marR="0" rtl="0" algn="l">
              <a:lnSpc>
                <a:spcPct val="9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System.out.println("usage: java HelloClient &lt;host:port&gt; &lt;string&gt; ... \n");</a:t>
            </a:r>
            <a:endParaRPr/>
          </a:p>
          <a:p>
            <a:pPr indent="-342900" lvl="0" marL="342900" marR="0" rtl="0" algn="l">
              <a:lnSpc>
                <a:spcPct val="9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 else path = "//" + args[0] + "/Hello";</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96"/>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027" name="Google Shape;1027;p96"/>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HelloClient.java</a:t>
            </a:r>
            <a:endParaRPr/>
          </a:p>
        </p:txBody>
      </p:sp>
      <p:sp>
        <p:nvSpPr>
          <p:cNvPr id="1028" name="Google Shape;1028;p96"/>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HelloInterface hello =</a:t>
            </a:r>
            <a:endParaRPr/>
          </a:p>
          <a:p>
            <a:pPr indent="-342900" lvl="0" marL="342900" marR="0" rtl="0" algn="l">
              <a:lnSpc>
                <a:spcPct val="10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(HelloInterface) Naming.lookup(path);</a:t>
            </a:r>
            <a:endParaRPr/>
          </a:p>
          <a:p>
            <a:pPr indent="-342900" lvl="0" marL="342900" marR="0" rtl="0" algn="l">
              <a:lnSpc>
                <a:spcPct val="10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for (int i = 0; i &lt; args.length; ++i)</a:t>
            </a:r>
            <a:endParaRPr/>
          </a:p>
          <a:p>
            <a:pPr indent="-342900" lvl="0" marL="342900" marR="0" rtl="0" algn="l">
              <a:lnSpc>
                <a:spcPct val="10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System.out.println(hello.say(args[i]));</a:t>
            </a:r>
            <a:endParaRPr/>
          </a:p>
          <a:p>
            <a:pPr indent="-342900" lvl="0" marL="342900" marR="0" rtl="0" algn="l">
              <a:lnSpc>
                <a:spcPct val="10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 catch(Exception e) {</a:t>
            </a:r>
            <a:endParaRPr/>
          </a:p>
          <a:p>
            <a:pPr indent="-342900" lvl="0" marL="342900" marR="0" rtl="0" algn="l">
              <a:lnSpc>
                <a:spcPct val="10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System.out.println("HelloClient exception: " + e);</a:t>
            </a:r>
            <a:endParaRPr/>
          </a:p>
          <a:p>
            <a:pPr indent="-342900" lvl="0" marL="342900" marR="0" rtl="0" algn="l">
              <a:lnSpc>
                <a:spcPct val="10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a:t>
            </a:r>
            <a:endParaRPr/>
          </a:p>
          <a:p>
            <a:pPr indent="-342900" lvl="0" marL="342900" marR="0" rtl="0" algn="l">
              <a:lnSpc>
                <a:spcPct val="10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a:t>
            </a:r>
            <a:endParaRPr/>
          </a:p>
          <a:p>
            <a:pPr indent="-342900" lvl="0" marL="342900" marR="0" rtl="0" algn="l">
              <a:lnSpc>
                <a:spcPct val="10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2" name="Shape 1032"/>
        <p:cNvGrpSpPr/>
        <p:nvPr/>
      </p:nvGrpSpPr>
      <p:grpSpPr>
        <a:xfrm>
          <a:off x="0" y="0"/>
          <a:ext cx="0" cy="0"/>
          <a:chOff x="0" y="0"/>
          <a:chExt cx="0" cy="0"/>
        </a:xfrm>
      </p:grpSpPr>
      <p:sp>
        <p:nvSpPr>
          <p:cNvPr id="1033" name="Google Shape;1033;p97"/>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034" name="Google Shape;1034;p97"/>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HelloServer.java</a:t>
            </a:r>
            <a:endParaRPr/>
          </a:p>
        </p:txBody>
      </p:sp>
      <p:sp>
        <p:nvSpPr>
          <p:cNvPr id="1035" name="Google Shape;1035;p97"/>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import java.rmi.*;</a:t>
            </a:r>
            <a:endParaRPr/>
          </a:p>
          <a:p>
            <a:pPr indent="-342900" lvl="0" marL="342900" marR="0" rtl="0" algn="l">
              <a:lnSpc>
                <a:spcPct val="9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import java.rmi.server.*;</a:t>
            </a:r>
            <a:endParaRPr/>
          </a:p>
          <a:p>
            <a:pPr indent="-342900" lvl="0" marL="342900" marR="0" rtl="0" algn="l">
              <a:lnSpc>
                <a:spcPct val="90000"/>
              </a:lnSpc>
              <a:spcBef>
                <a:spcPts val="480"/>
              </a:spcBef>
              <a:spcAft>
                <a:spcPts val="0"/>
              </a:spcAft>
              <a:buClr>
                <a:schemeClr val="accent2"/>
              </a:buClr>
              <a:buSzPts val="2400"/>
              <a:buFont typeface="Arial"/>
              <a:buNone/>
            </a:pPr>
            <a:r>
              <a:t/>
            </a:r>
            <a:endParaRPr b="0" i="0" sz="2400" u="none">
              <a:solidFill>
                <a:schemeClr val="hlink"/>
              </a:solidFill>
              <a:latin typeface="Arial"/>
              <a:ea typeface="Arial"/>
              <a:cs typeface="Arial"/>
              <a:sym typeface="Arial"/>
            </a:endParaRPr>
          </a:p>
          <a:p>
            <a:pPr indent="-342900" lvl="0" marL="342900" marR="0" rtl="0" algn="l">
              <a:lnSpc>
                <a:spcPct val="9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public class HelloServer {</a:t>
            </a:r>
            <a:endParaRPr/>
          </a:p>
          <a:p>
            <a:pPr indent="-342900" lvl="0" marL="342900" marR="0" rtl="0" algn="l">
              <a:lnSpc>
                <a:spcPct val="9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public static void main(String args[]) {</a:t>
            </a:r>
            <a:endParaRPr/>
          </a:p>
          <a:p>
            <a:pPr indent="-342900" lvl="0" marL="342900" marR="0" rtl="0" algn="l">
              <a:lnSpc>
                <a:spcPct val="9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 Create and install a security manager</a:t>
            </a:r>
            <a:endParaRPr/>
          </a:p>
          <a:p>
            <a:pPr indent="-342900" lvl="0" marL="342900" marR="0" rtl="0" algn="l">
              <a:lnSpc>
                <a:spcPct val="9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if (System.getSecurityManager() == null)</a:t>
            </a:r>
            <a:endParaRPr/>
          </a:p>
          <a:p>
            <a:pPr indent="-342900" lvl="0" marL="342900" marR="0" rtl="0" algn="l">
              <a:lnSpc>
                <a:spcPct val="9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System.setSecurityManager(new RMISecurityManager());</a:t>
            </a:r>
            <a:endParaRPr/>
          </a:p>
          <a:p>
            <a:pPr indent="-342900" lvl="0" marL="342900" marR="0" rtl="0" algn="l">
              <a:lnSpc>
                <a:spcPct val="9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try {</a:t>
            </a:r>
            <a:endParaRPr/>
          </a:p>
          <a:p>
            <a:pPr indent="-342900" lvl="0" marL="342900" marR="0" rtl="0" algn="l">
              <a:lnSpc>
                <a:spcPct val="9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Naming.rebind("Hello", new Hello("Hello, world!"));</a:t>
            </a:r>
            <a:endParaRPr/>
          </a:p>
          <a:p>
            <a:pPr indent="-342900" lvl="0" marL="342900" marR="0" rtl="0" algn="l">
              <a:lnSpc>
                <a:spcPct val="9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System.out.println("server is running...");</a:t>
            </a:r>
            <a:endParaRPr/>
          </a:p>
          <a:p>
            <a:pPr indent="-342900" lvl="0" marL="342900" marR="0" rtl="0" algn="l">
              <a:lnSpc>
                <a:spcPct val="9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9" name="Shape 1039"/>
        <p:cNvGrpSpPr/>
        <p:nvPr/>
      </p:nvGrpSpPr>
      <p:grpSpPr>
        <a:xfrm>
          <a:off x="0" y="0"/>
          <a:ext cx="0" cy="0"/>
          <a:chOff x="0" y="0"/>
          <a:chExt cx="0" cy="0"/>
        </a:xfrm>
      </p:grpSpPr>
      <p:sp>
        <p:nvSpPr>
          <p:cNvPr id="1040" name="Google Shape;1040;p98"/>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041" name="Google Shape;1041;p98"/>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HelloServer.java</a:t>
            </a:r>
            <a:endParaRPr/>
          </a:p>
        </p:txBody>
      </p:sp>
      <p:sp>
        <p:nvSpPr>
          <p:cNvPr id="1042" name="Google Shape;1042;p98"/>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a:t>
            </a:r>
            <a:r>
              <a:rPr b="0" i="0" lang="en-US" sz="2400" u="none">
                <a:solidFill>
                  <a:schemeClr val="hlink"/>
                </a:solidFill>
                <a:latin typeface="Arial"/>
                <a:ea typeface="Arial"/>
                <a:cs typeface="Arial"/>
                <a:sym typeface="Arial"/>
              </a:rPr>
              <a:t>catch (Exception e) {</a:t>
            </a:r>
            <a:endParaRPr/>
          </a:p>
          <a:p>
            <a:pPr indent="-342900" lvl="0" marL="342900" marR="0" rtl="0" algn="l">
              <a:lnSpc>
                <a:spcPct val="10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System.out.println("Hello server failed:" + e.getMessage());</a:t>
            </a:r>
            <a:endParaRPr/>
          </a:p>
          <a:p>
            <a:pPr indent="-342900" lvl="0" marL="342900" marR="0" rtl="0" algn="l">
              <a:lnSpc>
                <a:spcPct val="10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a:t>
            </a:r>
            <a:endParaRPr/>
          </a:p>
          <a:p>
            <a:pPr indent="-342900" lvl="0" marL="342900" marR="0" rtl="0" algn="l">
              <a:lnSpc>
                <a:spcPct val="10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  }</a:t>
            </a:r>
            <a:endParaRPr/>
          </a:p>
          <a:p>
            <a:pPr indent="-342900" lvl="0" marL="342900" marR="0" rtl="0" algn="l">
              <a:lnSpc>
                <a:spcPct val="100000"/>
              </a:lnSpc>
              <a:spcBef>
                <a:spcPts val="480"/>
              </a:spcBef>
              <a:spcAft>
                <a:spcPts val="0"/>
              </a:spcAft>
              <a:buClr>
                <a:schemeClr val="accent2"/>
              </a:buClr>
              <a:buSzPts val="2400"/>
              <a:buFont typeface="Arial"/>
              <a:buNone/>
            </a:pPr>
            <a:r>
              <a:rPr b="0" i="0" lang="en-US" sz="2400" u="none">
                <a:solidFill>
                  <a:schemeClr val="hlink"/>
                </a:solidFill>
                <a:latin typeface="Arial"/>
                <a:ea typeface="Arial"/>
                <a:cs typeface="Arial"/>
                <a:sym typeface="Arial"/>
              </a:rPr>
              <a: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6" name="Shape 1046"/>
        <p:cNvGrpSpPr/>
        <p:nvPr/>
      </p:nvGrpSpPr>
      <p:grpSpPr>
        <a:xfrm>
          <a:off x="0" y="0"/>
          <a:ext cx="0" cy="0"/>
          <a:chOff x="0" y="0"/>
          <a:chExt cx="0" cy="0"/>
        </a:xfrm>
      </p:grpSpPr>
      <p:sp>
        <p:nvSpPr>
          <p:cNvPr id="1047" name="Google Shape;1047;p99"/>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048" name="Google Shape;1048;p99"/>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Java RMI</a:t>
            </a:r>
            <a:endParaRPr/>
          </a:p>
        </p:txBody>
      </p:sp>
      <p:sp>
        <p:nvSpPr>
          <p:cNvPr id="1049" name="Google Shape;1049;p99"/>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Arial"/>
              <a:buChar char="●"/>
            </a:pPr>
            <a:r>
              <a:rPr b="1" i="0" lang="en-US" sz="2800" u="none">
                <a:solidFill>
                  <a:schemeClr val="hlink"/>
                </a:solidFill>
                <a:latin typeface="Arial"/>
                <a:ea typeface="Arial"/>
                <a:cs typeface="Arial"/>
                <a:sym typeface="Arial"/>
              </a:rPr>
              <a:t>Compile the code</a:t>
            </a:r>
            <a:endParaRPr/>
          </a:p>
          <a:p>
            <a:pPr indent="-342900" lvl="0" marL="342900" marR="0" rtl="0" algn="l">
              <a:lnSpc>
                <a:spcPct val="9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a:t>
            </a:r>
            <a:r>
              <a:rPr b="1" i="0" lang="en-US" sz="2800" u="none">
                <a:solidFill>
                  <a:schemeClr val="hlink"/>
                </a:solidFill>
                <a:latin typeface="Arial"/>
                <a:ea typeface="Arial"/>
                <a:cs typeface="Arial"/>
                <a:sym typeface="Arial"/>
              </a:rPr>
              <a:t> javac</a:t>
            </a:r>
            <a:r>
              <a:rPr b="0" i="0" lang="en-US" sz="2800" u="none">
                <a:solidFill>
                  <a:schemeClr val="hlink"/>
                </a:solidFill>
                <a:latin typeface="Arial"/>
                <a:ea typeface="Arial"/>
                <a:cs typeface="Arial"/>
                <a:sym typeface="Arial"/>
              </a:rPr>
              <a:t> Hello.java  HelloClient.java  HelloInterface.java  HelloServer.java</a:t>
            </a:r>
            <a:endParaRPr/>
          </a:p>
          <a:p>
            <a:pPr indent="-342900" lvl="0" marL="342900" marR="0" rtl="0" algn="l">
              <a:lnSpc>
                <a:spcPct val="90000"/>
              </a:lnSpc>
              <a:spcBef>
                <a:spcPts val="560"/>
              </a:spcBef>
              <a:spcAft>
                <a:spcPts val="0"/>
              </a:spcAft>
              <a:buClr>
                <a:schemeClr val="accent2"/>
              </a:buClr>
              <a:buSzPts val="2800"/>
              <a:buFont typeface="Arial"/>
              <a:buChar char="●"/>
            </a:pPr>
            <a:r>
              <a:rPr b="1" i="0" lang="en-US" sz="2800" u="none">
                <a:solidFill>
                  <a:schemeClr val="hlink"/>
                </a:solidFill>
                <a:latin typeface="Arial"/>
                <a:ea typeface="Arial"/>
                <a:cs typeface="Arial"/>
                <a:sym typeface="Arial"/>
              </a:rPr>
              <a:t>Generate stubs for the remote service</a:t>
            </a:r>
            <a:r>
              <a:rPr b="0" i="0" lang="en-US" sz="2800" u="none">
                <a:solidFill>
                  <a:schemeClr val="hlink"/>
                </a:solidFill>
                <a:latin typeface="Arial"/>
                <a:ea typeface="Arial"/>
                <a:cs typeface="Arial"/>
                <a:sym typeface="Arial"/>
              </a:rPr>
              <a:t>              (make sure that your classpath contains your current directory)</a:t>
            </a:r>
            <a:endParaRPr/>
          </a:p>
          <a:p>
            <a:pPr indent="-342900" lvl="0" marL="342900" marR="0" rtl="0" algn="l">
              <a:lnSpc>
                <a:spcPct val="9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a:t>
            </a:r>
            <a:r>
              <a:rPr b="1" i="0" lang="en-US" sz="2800" u="none">
                <a:solidFill>
                  <a:schemeClr val="hlink"/>
                </a:solidFill>
                <a:latin typeface="Arial"/>
                <a:ea typeface="Arial"/>
                <a:cs typeface="Arial"/>
                <a:sym typeface="Arial"/>
              </a:rPr>
              <a:t>rmic</a:t>
            </a:r>
            <a:r>
              <a:rPr b="0" i="0" lang="en-US" sz="2800" u="none">
                <a:solidFill>
                  <a:schemeClr val="hlink"/>
                </a:solidFill>
                <a:latin typeface="Arial"/>
                <a:ea typeface="Arial"/>
                <a:cs typeface="Arial"/>
                <a:sym typeface="Arial"/>
              </a:rPr>
              <a:t> Hello</a:t>
            </a:r>
            <a:endParaRPr/>
          </a:p>
          <a:p>
            <a:pPr indent="-342900" lvl="0" marL="342900" marR="0" rtl="0" algn="l">
              <a:lnSpc>
                <a:spcPct val="90000"/>
              </a:lnSpc>
              <a:spcBef>
                <a:spcPts val="560"/>
              </a:spcBef>
              <a:spcAft>
                <a:spcPts val="0"/>
              </a:spcAft>
              <a:buClr>
                <a:schemeClr val="accent2"/>
              </a:buClr>
              <a:buSzPts val="2800"/>
              <a:buFont typeface="Arial"/>
              <a:buChar char="●"/>
            </a:pPr>
            <a:r>
              <a:rPr b="1" i="0" lang="en-US" sz="2800" u="none">
                <a:solidFill>
                  <a:schemeClr val="hlink"/>
                </a:solidFill>
                <a:latin typeface="Arial"/>
                <a:ea typeface="Arial"/>
                <a:cs typeface="Arial"/>
                <a:sym typeface="Arial"/>
              </a:rPr>
              <a:t>Start the registry</a:t>
            </a:r>
            <a:r>
              <a:rPr b="0" i="0" lang="en-US" sz="2800" u="none">
                <a:solidFill>
                  <a:schemeClr val="hlink"/>
                </a:solidFill>
                <a:latin typeface="Arial"/>
                <a:ea typeface="Arial"/>
                <a:cs typeface="Arial"/>
                <a:sym typeface="Arial"/>
              </a:rPr>
              <a:t> (in a separate window or in the background)</a:t>
            </a:r>
            <a:endParaRPr/>
          </a:p>
          <a:p>
            <a:pPr indent="-342900" lvl="0" marL="342900" marR="0" rtl="0" algn="l">
              <a:lnSpc>
                <a:spcPct val="9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a:t>
            </a:r>
            <a:r>
              <a:rPr b="1" i="0" lang="en-US" sz="2800" u="none">
                <a:solidFill>
                  <a:schemeClr val="hlink"/>
                </a:solidFill>
                <a:latin typeface="Arial"/>
                <a:ea typeface="Arial"/>
                <a:cs typeface="Arial"/>
                <a:sym typeface="Arial"/>
              </a:rPr>
              <a:t>rmiregistry</a:t>
            </a:r>
            <a:endParaRPr/>
          </a:p>
          <a:p>
            <a:pPr indent="-342900" lvl="0" marL="342900" marR="0" rtl="0" algn="l">
              <a:lnSpc>
                <a:spcPct val="9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(be sure to kill this process when you're done)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3" name="Shape 1053"/>
        <p:cNvGrpSpPr/>
        <p:nvPr/>
      </p:nvGrpSpPr>
      <p:grpSpPr>
        <a:xfrm>
          <a:off x="0" y="0"/>
          <a:ext cx="0" cy="0"/>
          <a:chOff x="0" y="0"/>
          <a:chExt cx="0" cy="0"/>
        </a:xfrm>
      </p:grpSpPr>
      <p:sp>
        <p:nvSpPr>
          <p:cNvPr id="1054" name="Google Shape;1054;p100"/>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055" name="Google Shape;1055;p100"/>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Java RMI</a:t>
            </a:r>
            <a:endParaRPr/>
          </a:p>
        </p:txBody>
      </p:sp>
      <p:sp>
        <p:nvSpPr>
          <p:cNvPr id="1056" name="Google Shape;1056;p100"/>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1" i="0" lang="en-US" sz="2800" u="none">
                <a:solidFill>
                  <a:schemeClr val="hlink"/>
                </a:solidFill>
                <a:latin typeface="Arial"/>
                <a:ea typeface="Arial"/>
                <a:cs typeface="Arial"/>
                <a:sym typeface="Arial"/>
              </a:rPr>
              <a:t>Start the server</a:t>
            </a:r>
            <a:r>
              <a:rPr b="0" i="0" lang="en-US" sz="2800" u="none">
                <a:solidFill>
                  <a:schemeClr val="hlink"/>
                </a:solidFill>
                <a:latin typeface="Arial"/>
                <a:ea typeface="Arial"/>
                <a:cs typeface="Arial"/>
                <a:sym typeface="Arial"/>
              </a:rPr>
              <a:t> in one window or in the background with the security  policy</a:t>
            </a:r>
            <a:endParaRPr/>
          </a:p>
          <a:p>
            <a:pPr indent="-342900" lvl="0" marL="342900" marR="0" rtl="0" algn="l">
              <a:lnSpc>
                <a:spcPct val="10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a:t>
            </a:r>
            <a:r>
              <a:rPr b="1" i="0" lang="en-US" sz="2800" u="none">
                <a:solidFill>
                  <a:schemeClr val="hlink"/>
                </a:solidFill>
                <a:latin typeface="Arial"/>
                <a:ea typeface="Arial"/>
                <a:cs typeface="Arial"/>
                <a:sym typeface="Arial"/>
              </a:rPr>
              <a:t>java -Djava.security.policy=policy HelloServer</a:t>
            </a:r>
            <a:endParaRPr/>
          </a:p>
          <a:p>
            <a:pPr indent="-342900" lvl="0" marL="342900" marR="0" rtl="0" algn="l">
              <a:lnSpc>
                <a:spcPct val="10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or without the security policy</a:t>
            </a:r>
            <a:endParaRPr/>
          </a:p>
          <a:p>
            <a:pPr indent="-342900" lvl="0" marL="342900" marR="0" rtl="0" algn="l">
              <a:lnSpc>
                <a:spcPct val="10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a:t>
            </a:r>
            <a:r>
              <a:rPr b="1" i="0" lang="en-US" sz="2800" u="none">
                <a:solidFill>
                  <a:schemeClr val="hlink"/>
                </a:solidFill>
                <a:latin typeface="Arial"/>
                <a:ea typeface="Arial"/>
                <a:cs typeface="Arial"/>
                <a:sym typeface="Arial"/>
              </a:rPr>
              <a:t>java HelloServer</a:t>
            </a:r>
            <a:endParaRPr/>
          </a:p>
          <a:p>
            <a:pPr indent="-342900" lvl="0" marL="342900" marR="0" rtl="0" algn="l">
              <a:lnSpc>
                <a:spcPct val="100000"/>
              </a:lnSpc>
              <a:spcBef>
                <a:spcPts val="560"/>
              </a:spcBef>
              <a:spcAft>
                <a:spcPts val="0"/>
              </a:spcAft>
              <a:buClr>
                <a:schemeClr val="accent2"/>
              </a:buClr>
              <a:buSzPts val="2800"/>
              <a:buFont typeface="Arial"/>
              <a:buChar char="●"/>
            </a:pPr>
            <a:r>
              <a:rPr b="1" i="0" lang="en-US" sz="2800" u="none">
                <a:solidFill>
                  <a:schemeClr val="hlink"/>
                </a:solidFill>
                <a:latin typeface="Arial"/>
                <a:ea typeface="Arial"/>
                <a:cs typeface="Arial"/>
                <a:sym typeface="Arial"/>
              </a:rPr>
              <a:t>Run the client</a:t>
            </a:r>
            <a:r>
              <a:rPr b="0" i="0" lang="en-US" sz="2800" u="none">
                <a:solidFill>
                  <a:schemeClr val="hlink"/>
                </a:solidFill>
                <a:latin typeface="Arial"/>
                <a:ea typeface="Arial"/>
                <a:cs typeface="Arial"/>
                <a:sym typeface="Arial"/>
              </a:rPr>
              <a:t> in another window</a:t>
            </a:r>
            <a:endParaRPr/>
          </a:p>
          <a:p>
            <a:pPr indent="-342900" lvl="0" marL="342900" marR="0" rtl="0" algn="l">
              <a:lnSpc>
                <a:spcPct val="100000"/>
              </a:lnSpc>
              <a:spcBef>
                <a:spcPts val="560"/>
              </a:spcBef>
              <a:spcAft>
                <a:spcPts val="0"/>
              </a:spcAft>
              <a:buClr>
                <a:schemeClr val="accent2"/>
              </a:buClr>
              <a:buSzPts val="2800"/>
              <a:buFont typeface="Arial"/>
              <a:buNone/>
            </a:pPr>
            <a:r>
              <a:rPr b="0" i="0" lang="en-US" sz="2800" u="none">
                <a:solidFill>
                  <a:schemeClr val="hlink"/>
                </a:solidFill>
                <a:latin typeface="Arial"/>
                <a:ea typeface="Arial"/>
                <a:cs typeface="Arial"/>
                <a:sym typeface="Arial"/>
              </a:rPr>
              <a:t>    </a:t>
            </a:r>
            <a:r>
              <a:rPr b="1" i="0" lang="en-US" sz="2800" u="none">
                <a:solidFill>
                  <a:schemeClr val="hlink"/>
                </a:solidFill>
                <a:latin typeface="Arial"/>
                <a:ea typeface="Arial"/>
                <a:cs typeface="Arial"/>
                <a:sym typeface="Arial"/>
              </a:rPr>
              <a:t>java HelloClient testing</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0" name="Shape 1060"/>
        <p:cNvGrpSpPr/>
        <p:nvPr/>
      </p:nvGrpSpPr>
      <p:grpSpPr>
        <a:xfrm>
          <a:off x="0" y="0"/>
          <a:ext cx="0" cy="0"/>
          <a:chOff x="0" y="0"/>
          <a:chExt cx="0" cy="0"/>
        </a:xfrm>
      </p:grpSpPr>
      <p:sp>
        <p:nvSpPr>
          <p:cNvPr id="1061" name="Google Shape;1061;p101"/>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062" name="Google Shape;1062;p101"/>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Java RMI Remote Object References</a:t>
            </a:r>
            <a:endParaRPr/>
          </a:p>
        </p:txBody>
      </p:sp>
      <p:sp>
        <p:nvSpPr>
          <p:cNvPr id="1063" name="Google Shape;1063;p101"/>
          <p:cNvSpPr txBox="1"/>
          <p:nvPr>
            <p:ph idx="1" type="body"/>
          </p:nvPr>
        </p:nvSpPr>
        <p:spPr>
          <a:xfrm>
            <a:off x="495300" y="1228725"/>
            <a:ext cx="8859837" cy="50196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An object must have the remote object reference of other object in order to do remote invocation of that object.</a:t>
            </a:r>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Parameter and result passing</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Remote object references may be passed as input arguments or returned as output arguments.</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Parameters of a method in Java are input parameters.</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Returned result of a method in Java is the single output parameter.</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Objects are serialized to be passed as parameters.</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When a remote object reference is returned, it can be used to invoke remote methods.</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Local serializable objects are copied by value.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7" name="Shape 1067"/>
        <p:cNvGrpSpPr/>
        <p:nvPr/>
      </p:nvGrpSpPr>
      <p:grpSpPr>
        <a:xfrm>
          <a:off x="0" y="0"/>
          <a:ext cx="0" cy="0"/>
          <a:chOff x="0" y="0"/>
          <a:chExt cx="0" cy="0"/>
        </a:xfrm>
      </p:grpSpPr>
      <p:sp>
        <p:nvSpPr>
          <p:cNvPr id="1068" name="Google Shape;1068;p102"/>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069" name="Google Shape;1069;p102"/>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Java RMI Remote Object References</a:t>
            </a:r>
            <a:endParaRPr/>
          </a:p>
        </p:txBody>
      </p:sp>
      <p:sp>
        <p:nvSpPr>
          <p:cNvPr id="1070" name="Google Shape;1070;p102"/>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Downloading of classes</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Java is designed to allow classes to be downloaded from one virtual machine to another.</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If the recipient of a remote object reference does not posses the proxy class, its code is downloaded automatically. </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RMIregistry</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The RMIregistry is designed to allow is the binder for Java RMI.</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It maintains a table mapping textual, URL-style names to references to remote objects.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66" name="Google Shape;166;p22"/>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accent1"/>
              </a:solidFill>
              <a:latin typeface="Arial"/>
              <a:ea typeface="Arial"/>
              <a:cs typeface="Arial"/>
              <a:sym typeface="Arial"/>
            </a:endParaRPr>
          </a:p>
        </p:txBody>
      </p:sp>
      <p:sp>
        <p:nvSpPr>
          <p:cNvPr id="167" name="Google Shape;167;p22"/>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Arial"/>
              <a:buChar char="●"/>
            </a:pPr>
            <a:r>
              <a:rPr b="0" i="0" lang="en-US" sz="2800" u="sng">
                <a:solidFill>
                  <a:schemeClr val="hlink"/>
                </a:solidFill>
                <a:latin typeface="Arial"/>
                <a:ea typeface="Arial"/>
                <a:cs typeface="Arial"/>
                <a:sym typeface="Arial"/>
              </a:rPr>
              <a:t>Remote interface</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specifies methods of an object available for remote invocation</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input and output parameters may be objects</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Remote Method Invocation</a:t>
            </a:r>
            <a:endParaRPr/>
          </a:p>
          <a:p>
            <a:pPr indent="-228600" lvl="2" marL="1143000" marR="0" rtl="0" algn="l">
              <a:lnSpc>
                <a:spcPct val="9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Arial"/>
                <a:ea typeface="Arial"/>
                <a:cs typeface="Arial"/>
                <a:sym typeface="Arial"/>
              </a:rPr>
              <a:t>communication actual arguments marshaled and sent to server</a:t>
            </a:r>
            <a:endParaRPr/>
          </a:p>
          <a:p>
            <a:pPr indent="-228600" lvl="2" marL="1143000" marR="0" rtl="0" algn="l">
              <a:lnSpc>
                <a:spcPct val="9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Arial"/>
                <a:ea typeface="Arial"/>
                <a:cs typeface="Arial"/>
                <a:sym typeface="Arial"/>
              </a:rPr>
              <a:t>server unmarshals packet, performs procedure, and sends marshaled return packet to caller</a:t>
            </a:r>
            <a:endParaRPr/>
          </a:p>
          <a:p>
            <a:pPr indent="-228600" lvl="2" marL="1143000" marR="0" rtl="0" algn="l">
              <a:lnSpc>
                <a:spcPct val="9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Arial"/>
                <a:ea typeface="Arial"/>
                <a:cs typeface="Arial"/>
                <a:sym typeface="Arial"/>
              </a:rPr>
              <a:t>client unmarshals return packet</a:t>
            </a:r>
            <a:endParaRPr/>
          </a:p>
          <a:p>
            <a:pPr indent="-228600" lvl="2" marL="1143000" marR="0" rtl="0" algn="l">
              <a:lnSpc>
                <a:spcPct val="90000"/>
              </a:lnSpc>
              <a:spcBef>
                <a:spcPts val="480"/>
              </a:spcBef>
              <a:spcAft>
                <a:spcPts val="0"/>
              </a:spcAft>
              <a:buClr>
                <a:schemeClr val="accent2"/>
              </a:buClr>
              <a:buSzPts val="2400"/>
              <a:buFont typeface="Arial"/>
              <a:buChar char="●"/>
            </a:pPr>
            <a:r>
              <a:rPr b="0" i="0" lang="en-US" sz="2400" u="none" cap="none" strike="noStrike">
                <a:solidFill>
                  <a:schemeClr val="hlink"/>
                </a:solidFill>
                <a:latin typeface="Arial"/>
                <a:ea typeface="Arial"/>
                <a:cs typeface="Arial"/>
                <a:sym typeface="Arial"/>
              </a:rPr>
              <a:t>common format definition for how to pass objects (e.g., CORBA IDL or Java RMI)</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4" name="Shape 1074"/>
        <p:cNvGrpSpPr/>
        <p:nvPr/>
      </p:nvGrpSpPr>
      <p:grpSpPr>
        <a:xfrm>
          <a:off x="0" y="0"/>
          <a:ext cx="0" cy="0"/>
          <a:chOff x="0" y="0"/>
          <a:chExt cx="0" cy="0"/>
        </a:xfrm>
      </p:grpSpPr>
      <p:sp>
        <p:nvSpPr>
          <p:cNvPr id="1075" name="Google Shape;1075;p103"/>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076" name="Google Shape;1076;p103"/>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Java RMI Remote Object References</a:t>
            </a:r>
            <a:endParaRPr/>
          </a:p>
        </p:txBody>
      </p:sp>
      <p:sp>
        <p:nvSpPr>
          <p:cNvPr id="1077" name="Google Shape;1077;p103"/>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Server Program</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The server consists of a main method and a servant class to implement each of its remote interface.</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The main method of a server needs to create a security manager to enable Java security to apply the protection for an RMI server.</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Client Program</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Any client program needs to get started by using a binder to look up a remote reference.</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A client can set a security manager and then looks up a remote object reference.</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1" name="Shape 1081"/>
        <p:cNvGrpSpPr/>
        <p:nvPr/>
      </p:nvGrpSpPr>
      <p:grpSpPr>
        <a:xfrm>
          <a:off x="0" y="0"/>
          <a:ext cx="0" cy="0"/>
          <a:chOff x="0" y="0"/>
          <a:chExt cx="0" cy="0"/>
        </a:xfrm>
      </p:grpSpPr>
      <p:sp>
        <p:nvSpPr>
          <p:cNvPr id="1082" name="Google Shape;1082;p104"/>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083" name="Google Shape;1083;p104"/>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Java RMI Callbacks</a:t>
            </a:r>
            <a:endParaRPr/>
          </a:p>
        </p:txBody>
      </p:sp>
      <p:sp>
        <p:nvSpPr>
          <p:cNvPr id="1084" name="Google Shape;1084;p104"/>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Arial"/>
              <a:buChar char="●"/>
            </a:pPr>
            <a:r>
              <a:rPr b="1" i="0" lang="en-US" sz="2800" u="none">
                <a:solidFill>
                  <a:schemeClr val="hlink"/>
                </a:solidFill>
                <a:latin typeface="Arial"/>
                <a:ea typeface="Arial"/>
                <a:cs typeface="Arial"/>
                <a:sym typeface="Arial"/>
              </a:rPr>
              <a:t>Callback</a:t>
            </a:r>
            <a:r>
              <a:rPr b="0" i="0" lang="en-US" sz="2800" u="none">
                <a:solidFill>
                  <a:schemeClr val="hlink"/>
                </a:solidFill>
                <a:latin typeface="Arial"/>
                <a:ea typeface="Arial"/>
                <a:cs typeface="Arial"/>
                <a:sym typeface="Arial"/>
              </a:rPr>
              <a:t> refers to server's action in notifying the client.</a:t>
            </a:r>
            <a:endParaRPr/>
          </a:p>
          <a:p>
            <a:pPr indent="-342900" lvl="0" marL="342900" marR="0" rtl="0" algn="l">
              <a:lnSpc>
                <a:spcPct val="90000"/>
              </a:lnSpc>
              <a:spcBef>
                <a:spcPts val="560"/>
              </a:spcBef>
              <a:spcAft>
                <a:spcPts val="0"/>
              </a:spcAft>
              <a:buClr>
                <a:schemeClr val="accent2"/>
              </a:buClr>
              <a:buSzPts val="2800"/>
              <a:buFont typeface="Arial"/>
              <a:buChar char="●"/>
            </a:pPr>
            <a:r>
              <a:rPr b="1" i="0" lang="en-US" sz="2800" u="none">
                <a:solidFill>
                  <a:schemeClr val="hlink"/>
                </a:solidFill>
                <a:latin typeface="Arial"/>
                <a:ea typeface="Arial"/>
                <a:cs typeface="Arial"/>
                <a:sym typeface="Arial"/>
              </a:rPr>
              <a:t>Callback Facility - </a:t>
            </a:r>
            <a:r>
              <a:rPr b="0" i="0" lang="en-US" sz="2800" u="none">
                <a:solidFill>
                  <a:schemeClr val="hlink"/>
                </a:solidFill>
                <a:latin typeface="Arial"/>
                <a:ea typeface="Arial"/>
                <a:cs typeface="Arial"/>
                <a:sym typeface="Arial"/>
              </a:rPr>
              <a:t>Instead of client polling the server, the server calls a method in the client when it is updated.</a:t>
            </a:r>
            <a:endParaRPr b="0" i="0" sz="3600" u="none">
              <a:solidFill>
                <a:schemeClr val="hlink"/>
              </a:solidFill>
              <a:latin typeface="Arial"/>
              <a:ea typeface="Arial"/>
              <a:cs typeface="Arial"/>
              <a:sym typeface="Arial"/>
            </a:endParaRPr>
          </a:p>
          <a:p>
            <a:pPr indent="-342900" lvl="0" marL="342900" marR="0" rtl="0" algn="l">
              <a:lnSpc>
                <a:spcPct val="9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Details</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Client creates a remote object that implements an interface for the server to call.</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The server provides an operation for clients to </a:t>
            </a:r>
            <a:r>
              <a:rPr b="1" i="0" lang="en-US" sz="2400" u="none" cap="none" strike="noStrike">
                <a:solidFill>
                  <a:schemeClr val="hlink"/>
                </a:solidFill>
                <a:latin typeface="Arial"/>
                <a:ea typeface="Arial"/>
                <a:cs typeface="Arial"/>
                <a:sym typeface="Arial"/>
              </a:rPr>
              <a:t>register</a:t>
            </a:r>
            <a:r>
              <a:rPr b="0" i="0" lang="en-US" sz="2400" u="none" cap="none" strike="noStrike">
                <a:solidFill>
                  <a:schemeClr val="hlink"/>
                </a:solidFill>
                <a:latin typeface="Arial"/>
                <a:ea typeface="Arial"/>
                <a:cs typeface="Arial"/>
                <a:sym typeface="Arial"/>
              </a:rPr>
              <a:t> their callbacks.</a:t>
            </a:r>
            <a:endParaRPr/>
          </a:p>
          <a:p>
            <a:pPr indent="-285750" lvl="1" marL="742950" marR="0" rtl="0" algn="l">
              <a:lnSpc>
                <a:spcPct val="9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When an event occurs, the server calls the interested clients.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8" name="Shape 1088"/>
        <p:cNvGrpSpPr/>
        <p:nvPr/>
      </p:nvGrpSpPr>
      <p:grpSpPr>
        <a:xfrm>
          <a:off x="0" y="0"/>
          <a:ext cx="0" cy="0"/>
          <a:chOff x="0" y="0"/>
          <a:chExt cx="0" cy="0"/>
        </a:xfrm>
      </p:grpSpPr>
      <p:sp>
        <p:nvSpPr>
          <p:cNvPr id="1089" name="Google Shape;1089;p105"/>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090" name="Google Shape;1090;p105"/>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Java RMI Callback Issues</a:t>
            </a:r>
            <a:endParaRPr/>
          </a:p>
        </p:txBody>
      </p:sp>
      <p:sp>
        <p:nvSpPr>
          <p:cNvPr id="1091" name="Google Shape;1091;p105"/>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Advantages of callback</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more efficient than polling</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more timely than polling</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provides a way for the server to inquire about client status</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Disadvantages of callback</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may leave server in inconsistent state if client crashes or exits without notifying server</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requires server to make series of synchronous RMI's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5" name="Shape 1095"/>
        <p:cNvGrpSpPr/>
        <p:nvPr/>
      </p:nvGrpSpPr>
      <p:grpSpPr>
        <a:xfrm>
          <a:off x="0" y="0"/>
          <a:ext cx="0" cy="0"/>
          <a:chOff x="0" y="0"/>
          <a:chExt cx="0" cy="0"/>
        </a:xfrm>
      </p:grpSpPr>
      <p:sp>
        <p:nvSpPr>
          <p:cNvPr id="1096" name="Google Shape;1096;p106"/>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097" name="Google Shape;1097;p106"/>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Arial"/>
              <a:buNone/>
            </a:pPr>
            <a:r>
              <a:rPr b="0" i="0" lang="en-US" sz="3600" u="none" cap="none" strike="noStrike">
                <a:solidFill>
                  <a:schemeClr val="accent1"/>
                </a:solidFill>
                <a:latin typeface="Arial"/>
                <a:ea typeface="Arial"/>
                <a:cs typeface="Arial"/>
                <a:sym typeface="Arial"/>
              </a:rPr>
              <a:t>Shared Whiteboard Example</a:t>
            </a:r>
            <a:r>
              <a:rPr b="0" i="0" lang="en-US" sz="2000" u="none" cap="none" strike="noStrike">
                <a:solidFill>
                  <a:schemeClr val="accent1"/>
                </a:solidFill>
                <a:latin typeface="Arial"/>
                <a:ea typeface="Arial"/>
                <a:cs typeface="Arial"/>
                <a:sym typeface="Arial"/>
              </a:rPr>
              <a:t>  </a:t>
            </a:r>
            <a:endParaRPr/>
          </a:p>
        </p:txBody>
      </p:sp>
      <p:sp>
        <p:nvSpPr>
          <p:cNvPr id="1098" name="Google Shape;1098;p106"/>
          <p:cNvSpPr txBox="1"/>
          <p:nvPr>
            <p:ph idx="1" type="body"/>
          </p:nvPr>
        </p:nvSpPr>
        <p:spPr>
          <a:xfrm>
            <a:off x="495300" y="1447800"/>
            <a:ext cx="8859837"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In the RMI and CORBA case studies, we use a shared whiteboard as an example </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This is a distributed program that allows a group of users to share a common view of a drawing surface containing graphical objects, each of which has been drawn by one of the users. </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hlink"/>
                </a:solidFill>
                <a:latin typeface="Arial"/>
                <a:ea typeface="Arial"/>
                <a:cs typeface="Arial"/>
                <a:sym typeface="Arial"/>
              </a:rPr>
              <a:t>The server maintains the current state of a drawing and it provides operations for clients to: </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Add a shape, retrieve a shape or retrieve all the shapes, </a:t>
            </a:r>
            <a:endParaRPr/>
          </a:p>
          <a:p>
            <a:pPr indent="-285750" lvl="1" marL="742950" marR="0" rtl="0" algn="l">
              <a:lnSpc>
                <a:spcPct val="100000"/>
              </a:lnSpc>
              <a:spcBef>
                <a:spcPts val="480"/>
              </a:spcBef>
              <a:spcAft>
                <a:spcPts val="0"/>
              </a:spcAft>
              <a:buClr>
                <a:schemeClr val="accent2"/>
              </a:buClr>
              <a:buSzPts val="2400"/>
              <a:buFont typeface="Noto Sans Symbols"/>
              <a:buChar char="▪"/>
            </a:pPr>
            <a:r>
              <a:rPr b="0" i="0" lang="en-US" sz="2400" u="none" cap="none" strike="noStrike">
                <a:solidFill>
                  <a:schemeClr val="hlink"/>
                </a:solidFill>
                <a:latin typeface="Arial"/>
                <a:ea typeface="Arial"/>
                <a:cs typeface="Arial"/>
                <a:sym typeface="Arial"/>
              </a:rPr>
              <a:t>Retrieve its version number  or the version number of a shape</a:t>
            </a:r>
            <a:endParaRPr/>
          </a:p>
        </p:txBody>
      </p:sp>
      <p:sp>
        <p:nvSpPr>
          <p:cNvPr id="1099" name="Google Shape;1099;p106"/>
          <p:cNvSpPr txBox="1"/>
          <p:nvPr/>
        </p:nvSpPr>
        <p:spPr>
          <a:xfrm>
            <a:off x="8878887" y="6069012"/>
            <a:ext cx="29051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0" st="0"/>
                                            </p:txEl>
                                          </p:spTgt>
                                        </p:tgtEl>
                                        <p:attrNameLst>
                                          <p:attrName>style.visibility</p:attrName>
                                        </p:attrNameLst>
                                      </p:cBhvr>
                                      <p:to>
                                        <p:strVal val="visible"/>
                                      </p:to>
                                    </p:set>
                                    <p:animEffect filter="fade" transition="in">
                                      <p:cBhvr>
                                        <p:cTn dur="500"/>
                                        <p:tgtEl>
                                          <p:spTgt spid="10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1" st="1"/>
                                            </p:txEl>
                                          </p:spTgt>
                                        </p:tgtEl>
                                        <p:attrNameLst>
                                          <p:attrName>style.visibility</p:attrName>
                                        </p:attrNameLst>
                                      </p:cBhvr>
                                      <p:to>
                                        <p:strVal val="visible"/>
                                      </p:to>
                                    </p:set>
                                    <p:animEffect filter="fade" transition="in">
                                      <p:cBhvr>
                                        <p:cTn dur="500"/>
                                        <p:tgtEl>
                                          <p:spTgt spid="10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2" st="2"/>
                                            </p:txEl>
                                          </p:spTgt>
                                        </p:tgtEl>
                                        <p:attrNameLst>
                                          <p:attrName>style.visibility</p:attrName>
                                        </p:attrNameLst>
                                      </p:cBhvr>
                                      <p:to>
                                        <p:strVal val="visible"/>
                                      </p:to>
                                    </p:set>
                                    <p:animEffect filter="fade" transition="in">
                                      <p:cBhvr>
                                        <p:cTn dur="500"/>
                                        <p:tgtEl>
                                          <p:spTgt spid="10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3" st="3"/>
                                            </p:txEl>
                                          </p:spTgt>
                                        </p:tgtEl>
                                        <p:attrNameLst>
                                          <p:attrName>style.visibility</p:attrName>
                                        </p:attrNameLst>
                                      </p:cBhvr>
                                      <p:to>
                                        <p:strVal val="visible"/>
                                      </p:to>
                                    </p:set>
                                    <p:animEffect filter="fade" transition="in">
                                      <p:cBhvr>
                                        <p:cTn dur="500"/>
                                        <p:tgtEl>
                                          <p:spTgt spid="10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xEl>
                                              <p:pRg end="4" st="4"/>
                                            </p:txEl>
                                          </p:spTgt>
                                        </p:tgtEl>
                                        <p:attrNameLst>
                                          <p:attrName>style.visibility</p:attrName>
                                        </p:attrNameLst>
                                      </p:cBhvr>
                                      <p:to>
                                        <p:strVal val="visible"/>
                                      </p:to>
                                    </p:set>
                                    <p:animEffect filter="fade" transition="in">
                                      <p:cBhvr>
                                        <p:cTn dur="500"/>
                                        <p:tgtEl>
                                          <p:spTgt spid="1098">
                                            <p:txEl>
                                              <p:pRg end="4" st="4"/>
                                            </p:txEl>
                                          </p:spTgt>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0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3" name="Shape 1103"/>
        <p:cNvGrpSpPr/>
        <p:nvPr/>
      </p:nvGrpSpPr>
      <p:grpSpPr>
        <a:xfrm>
          <a:off x="0" y="0"/>
          <a:ext cx="0" cy="0"/>
          <a:chOff x="0" y="0"/>
          <a:chExt cx="0" cy="0"/>
        </a:xfrm>
      </p:grpSpPr>
      <p:sp>
        <p:nvSpPr>
          <p:cNvPr id="1104" name="Google Shape;1104;p107"/>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105" name="Google Shape;1105;p107"/>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Figure 5.11 </a:t>
            </a:r>
            <a:br>
              <a:rPr b="0" i="0" lang="en-US" sz="2000" u="none" cap="none" strike="noStrike">
                <a:solidFill>
                  <a:schemeClr val="accent1"/>
                </a:solidFill>
                <a:latin typeface="Arial"/>
                <a:ea typeface="Arial"/>
                <a:cs typeface="Arial"/>
                <a:sym typeface="Arial"/>
              </a:rPr>
            </a:br>
            <a:r>
              <a:rPr b="0" i="0" lang="en-US" sz="2000" u="none" cap="none" strike="noStrike">
                <a:solidFill>
                  <a:schemeClr val="accent1"/>
                </a:solidFill>
                <a:latin typeface="Arial"/>
                <a:ea typeface="Arial"/>
                <a:cs typeface="Arial"/>
                <a:sym typeface="Arial"/>
              </a:rPr>
              <a:t>Java Remote interfaces </a:t>
            </a:r>
            <a:r>
              <a:rPr b="0" i="1" lang="en-US" sz="2000" u="none" cap="none" strike="noStrike">
                <a:solidFill>
                  <a:schemeClr val="accent1"/>
                </a:solidFill>
                <a:latin typeface="Arial"/>
                <a:ea typeface="Arial"/>
                <a:cs typeface="Arial"/>
                <a:sym typeface="Arial"/>
              </a:rPr>
              <a:t>Shape</a:t>
            </a:r>
            <a:r>
              <a:rPr b="0" i="0" lang="en-US" sz="2000" u="none" cap="none" strike="noStrike">
                <a:solidFill>
                  <a:schemeClr val="accent1"/>
                </a:solidFill>
                <a:latin typeface="Arial"/>
                <a:ea typeface="Arial"/>
                <a:cs typeface="Arial"/>
                <a:sym typeface="Arial"/>
              </a:rPr>
              <a:t> and </a:t>
            </a:r>
            <a:r>
              <a:rPr b="0" i="1" lang="en-US" sz="2000" u="none" cap="none" strike="noStrike">
                <a:solidFill>
                  <a:schemeClr val="accent1"/>
                </a:solidFill>
                <a:latin typeface="Arial"/>
                <a:ea typeface="Arial"/>
                <a:cs typeface="Arial"/>
                <a:sym typeface="Arial"/>
              </a:rPr>
              <a:t>ShapeList</a:t>
            </a:r>
            <a:endParaRPr/>
          </a:p>
        </p:txBody>
      </p:sp>
      <p:sp>
        <p:nvSpPr>
          <p:cNvPr id="1106" name="Google Shape;1106;p107"/>
          <p:cNvSpPr txBox="1"/>
          <p:nvPr/>
        </p:nvSpPr>
        <p:spPr>
          <a:xfrm>
            <a:off x="547687" y="2584450"/>
            <a:ext cx="8566150" cy="4108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rPr b="0" i="1" lang="en-US" sz="2400" u="none">
                <a:solidFill>
                  <a:schemeClr val="dk1"/>
                </a:solidFill>
                <a:latin typeface="Times"/>
                <a:ea typeface="Times"/>
                <a:cs typeface="Times"/>
                <a:sym typeface="Times"/>
              </a:rPr>
              <a:t>import java.rmi.*;</a:t>
            </a:r>
            <a:endParaRPr/>
          </a:p>
          <a:p>
            <a:pPr indent="0" lvl="0" marL="0" marR="0" rtl="0" algn="l">
              <a:lnSpc>
                <a:spcPct val="100000"/>
              </a:lnSpc>
              <a:spcBef>
                <a:spcPts val="0"/>
              </a:spcBef>
              <a:spcAft>
                <a:spcPts val="0"/>
              </a:spcAft>
              <a:buClr>
                <a:schemeClr val="dk1"/>
              </a:buClr>
              <a:buSzPts val="2400"/>
              <a:buFont typeface="Times"/>
              <a:buNone/>
            </a:pPr>
            <a:r>
              <a:rPr b="0" i="1" lang="en-US" sz="2400" u="none">
                <a:solidFill>
                  <a:schemeClr val="dk1"/>
                </a:solidFill>
                <a:latin typeface="Times"/>
                <a:ea typeface="Times"/>
                <a:cs typeface="Times"/>
                <a:sym typeface="Times"/>
              </a:rPr>
              <a:t>import java.util.Vector;</a:t>
            </a:r>
            <a:endParaRPr/>
          </a:p>
          <a:p>
            <a:pPr indent="0" lvl="0" marL="0" marR="0" rtl="0" algn="l">
              <a:lnSpc>
                <a:spcPct val="100000"/>
              </a:lnSpc>
              <a:spcBef>
                <a:spcPts val="0"/>
              </a:spcBef>
              <a:spcAft>
                <a:spcPts val="0"/>
              </a:spcAft>
              <a:buClr>
                <a:schemeClr val="dk1"/>
              </a:buClr>
              <a:buSzPts val="2400"/>
              <a:buFont typeface="Times"/>
              <a:buNone/>
            </a:pPr>
            <a:r>
              <a:rPr b="0" i="1" lang="en-US" sz="2400" u="none">
                <a:solidFill>
                  <a:schemeClr val="dk1"/>
                </a:solidFill>
                <a:latin typeface="Times"/>
                <a:ea typeface="Times"/>
                <a:cs typeface="Times"/>
                <a:sym typeface="Times"/>
              </a:rPr>
              <a:t>public interface </a:t>
            </a:r>
            <a:r>
              <a:rPr b="0" i="1" lang="en-US" sz="2400" u="none">
                <a:solidFill>
                  <a:schemeClr val="accent1"/>
                </a:solidFill>
                <a:latin typeface="Times"/>
                <a:ea typeface="Times"/>
                <a:cs typeface="Times"/>
                <a:sym typeface="Times"/>
              </a:rPr>
              <a:t>Shape</a:t>
            </a:r>
            <a:r>
              <a:rPr b="0" i="1" lang="en-US" sz="2400" u="none">
                <a:solidFill>
                  <a:schemeClr val="dk1"/>
                </a:solidFill>
                <a:latin typeface="Times"/>
                <a:ea typeface="Times"/>
                <a:cs typeface="Times"/>
                <a:sym typeface="Times"/>
              </a:rPr>
              <a:t> extends Remote {</a:t>
            </a:r>
            <a:endParaRPr/>
          </a:p>
          <a:p>
            <a:pPr indent="0" lvl="0" marL="0" marR="0" rtl="0" algn="l">
              <a:lnSpc>
                <a:spcPct val="100000"/>
              </a:lnSpc>
              <a:spcBef>
                <a:spcPts val="0"/>
              </a:spcBef>
              <a:spcAft>
                <a:spcPts val="0"/>
              </a:spcAft>
              <a:buClr>
                <a:schemeClr val="dk1"/>
              </a:buClr>
              <a:buSzPts val="2400"/>
              <a:buFont typeface="Times"/>
              <a:buNone/>
            </a:pPr>
            <a:r>
              <a:rPr b="0" i="1" lang="en-US" sz="2400" u="none">
                <a:solidFill>
                  <a:schemeClr val="dk1"/>
                </a:solidFill>
                <a:latin typeface="Times"/>
                <a:ea typeface="Times"/>
                <a:cs typeface="Times"/>
                <a:sym typeface="Times"/>
              </a:rPr>
              <a:t>	int getVersion() throws RemoteException;</a:t>
            </a:r>
            <a:endParaRPr/>
          </a:p>
          <a:p>
            <a:pPr indent="0" lvl="0" marL="0" marR="0" rtl="0" algn="l">
              <a:lnSpc>
                <a:spcPct val="100000"/>
              </a:lnSpc>
              <a:spcBef>
                <a:spcPts val="0"/>
              </a:spcBef>
              <a:spcAft>
                <a:spcPts val="0"/>
              </a:spcAft>
              <a:buClr>
                <a:schemeClr val="dk1"/>
              </a:buClr>
              <a:buSzPts val="2400"/>
              <a:buFont typeface="Times"/>
              <a:buNone/>
            </a:pPr>
            <a:r>
              <a:rPr b="0" i="1" lang="en-US" sz="2400" u="none">
                <a:solidFill>
                  <a:schemeClr val="dk1"/>
                </a:solidFill>
                <a:latin typeface="Times"/>
                <a:ea typeface="Times"/>
                <a:cs typeface="Times"/>
                <a:sym typeface="Times"/>
              </a:rPr>
              <a:t>	</a:t>
            </a:r>
            <a:r>
              <a:rPr b="0" i="1" lang="en-US" sz="2400" u="none">
                <a:solidFill>
                  <a:schemeClr val="folHlink"/>
                </a:solidFill>
                <a:latin typeface="Times"/>
                <a:ea typeface="Times"/>
                <a:cs typeface="Times"/>
                <a:sym typeface="Times"/>
              </a:rPr>
              <a:t>GraphicalObject</a:t>
            </a:r>
            <a:r>
              <a:rPr b="0" i="1" lang="en-US" sz="2400" u="none">
                <a:solidFill>
                  <a:schemeClr val="dk1"/>
                </a:solidFill>
                <a:latin typeface="Times"/>
                <a:ea typeface="Times"/>
                <a:cs typeface="Times"/>
                <a:sym typeface="Times"/>
              </a:rPr>
              <a:t>  getAllState() throws RemoteException;	</a:t>
            </a:r>
            <a:endParaRPr/>
          </a:p>
          <a:p>
            <a:pPr indent="0" lvl="0" marL="0" marR="0" rtl="0" algn="l">
              <a:lnSpc>
                <a:spcPct val="100000"/>
              </a:lnSpc>
              <a:spcBef>
                <a:spcPts val="0"/>
              </a:spcBef>
              <a:spcAft>
                <a:spcPts val="0"/>
              </a:spcAft>
              <a:buClr>
                <a:schemeClr val="dk1"/>
              </a:buClr>
              <a:buSzPts val="2400"/>
              <a:buFont typeface="Times"/>
              <a:buNone/>
            </a:pPr>
            <a:r>
              <a:rPr b="0" i="1" lang="en-US" sz="2400" u="none">
                <a:solidFill>
                  <a:schemeClr val="dk1"/>
                </a:solidFill>
                <a:latin typeface="Times"/>
                <a:ea typeface="Times"/>
                <a:cs typeface="Times"/>
                <a:sym typeface="Times"/>
              </a:rPr>
              <a:t>}</a:t>
            </a:r>
            <a:endParaRPr/>
          </a:p>
          <a:p>
            <a:pPr indent="0" lvl="0" marL="0" marR="0" rtl="0" algn="l">
              <a:lnSpc>
                <a:spcPct val="100000"/>
              </a:lnSpc>
              <a:spcBef>
                <a:spcPts val="0"/>
              </a:spcBef>
              <a:spcAft>
                <a:spcPts val="0"/>
              </a:spcAft>
              <a:buClr>
                <a:schemeClr val="dk1"/>
              </a:buClr>
              <a:buSzPts val="2400"/>
              <a:buFont typeface="Times"/>
              <a:buNone/>
            </a:pPr>
            <a:r>
              <a:rPr b="0" i="1" lang="en-US" sz="2400" u="none">
                <a:solidFill>
                  <a:schemeClr val="dk1"/>
                </a:solidFill>
                <a:latin typeface="Times"/>
                <a:ea typeface="Times"/>
                <a:cs typeface="Times"/>
                <a:sym typeface="Times"/>
              </a:rPr>
              <a:t>public interface </a:t>
            </a:r>
            <a:r>
              <a:rPr b="0" i="1" lang="en-US" sz="2400" u="none">
                <a:solidFill>
                  <a:schemeClr val="accent1"/>
                </a:solidFill>
                <a:latin typeface="Times"/>
                <a:ea typeface="Times"/>
                <a:cs typeface="Times"/>
                <a:sym typeface="Times"/>
              </a:rPr>
              <a:t>ShapeList</a:t>
            </a:r>
            <a:r>
              <a:rPr b="0" i="1" lang="en-US" sz="2400" u="none">
                <a:solidFill>
                  <a:schemeClr val="dk1"/>
                </a:solidFill>
                <a:latin typeface="Times"/>
                <a:ea typeface="Times"/>
                <a:cs typeface="Times"/>
                <a:sym typeface="Times"/>
              </a:rPr>
              <a:t> extends Remote {</a:t>
            </a:r>
            <a:endParaRPr/>
          </a:p>
          <a:p>
            <a:pPr indent="0" lvl="0" marL="0" marR="0" rtl="0" algn="l">
              <a:lnSpc>
                <a:spcPct val="100000"/>
              </a:lnSpc>
              <a:spcBef>
                <a:spcPts val="0"/>
              </a:spcBef>
              <a:spcAft>
                <a:spcPts val="0"/>
              </a:spcAft>
              <a:buClr>
                <a:schemeClr val="dk1"/>
              </a:buClr>
              <a:buSzPts val="2400"/>
              <a:buFont typeface="Times"/>
              <a:buNone/>
            </a:pPr>
            <a:r>
              <a:rPr b="0" i="1" lang="en-US" sz="2400" u="none">
                <a:solidFill>
                  <a:schemeClr val="dk1"/>
                </a:solidFill>
                <a:latin typeface="Times"/>
                <a:ea typeface="Times"/>
                <a:cs typeface="Times"/>
                <a:sym typeface="Times"/>
              </a:rPr>
              <a:t>	Shape newShape(</a:t>
            </a:r>
            <a:r>
              <a:rPr b="0" i="1" lang="en-US" sz="2400" u="none">
                <a:solidFill>
                  <a:schemeClr val="folHlink"/>
                </a:solidFill>
                <a:latin typeface="Times"/>
                <a:ea typeface="Times"/>
                <a:cs typeface="Times"/>
                <a:sym typeface="Times"/>
              </a:rPr>
              <a:t>GraphicalObject</a:t>
            </a:r>
            <a:r>
              <a:rPr b="0" i="1" lang="en-US" sz="2400" u="none">
                <a:solidFill>
                  <a:schemeClr val="dk1"/>
                </a:solidFill>
                <a:latin typeface="Times"/>
                <a:ea typeface="Times"/>
                <a:cs typeface="Times"/>
                <a:sym typeface="Times"/>
              </a:rPr>
              <a:t> g) throws RemoteException;	</a:t>
            </a:r>
            <a:endParaRPr/>
          </a:p>
          <a:p>
            <a:pPr indent="0" lvl="0" marL="0" marR="0" rtl="0" algn="l">
              <a:lnSpc>
                <a:spcPct val="100000"/>
              </a:lnSpc>
              <a:spcBef>
                <a:spcPts val="0"/>
              </a:spcBef>
              <a:spcAft>
                <a:spcPts val="0"/>
              </a:spcAft>
              <a:buClr>
                <a:schemeClr val="dk1"/>
              </a:buClr>
              <a:buSzPts val="2400"/>
              <a:buFont typeface="Times"/>
              <a:buNone/>
            </a:pPr>
            <a:r>
              <a:rPr b="0" i="1" lang="en-US" sz="2400" u="none">
                <a:solidFill>
                  <a:schemeClr val="dk1"/>
                </a:solidFill>
                <a:latin typeface="Times"/>
                <a:ea typeface="Times"/>
                <a:cs typeface="Times"/>
                <a:sym typeface="Times"/>
              </a:rPr>
              <a:t>	Vector allShapes() throws RemoteException;</a:t>
            </a:r>
            <a:endParaRPr/>
          </a:p>
          <a:p>
            <a:pPr indent="0" lvl="0" marL="0" marR="0" rtl="0" algn="l">
              <a:lnSpc>
                <a:spcPct val="100000"/>
              </a:lnSpc>
              <a:spcBef>
                <a:spcPts val="0"/>
              </a:spcBef>
              <a:spcAft>
                <a:spcPts val="0"/>
              </a:spcAft>
              <a:buClr>
                <a:schemeClr val="dk1"/>
              </a:buClr>
              <a:buSzPts val="2400"/>
              <a:buFont typeface="Times"/>
              <a:buNone/>
            </a:pPr>
            <a:r>
              <a:rPr b="0" i="1" lang="en-US" sz="2400" u="none">
                <a:solidFill>
                  <a:schemeClr val="dk1"/>
                </a:solidFill>
                <a:latin typeface="Times"/>
                <a:ea typeface="Times"/>
                <a:cs typeface="Times"/>
                <a:sym typeface="Times"/>
              </a:rPr>
              <a:t>	int getVersion() throws RemoteException;</a:t>
            </a:r>
            <a:endParaRPr/>
          </a:p>
          <a:p>
            <a:pPr indent="0" lvl="0" marL="0" marR="0" rtl="0" algn="l">
              <a:lnSpc>
                <a:spcPct val="100000"/>
              </a:lnSpc>
              <a:spcBef>
                <a:spcPts val="0"/>
              </a:spcBef>
              <a:spcAft>
                <a:spcPts val="0"/>
              </a:spcAft>
              <a:buClr>
                <a:schemeClr val="dk1"/>
              </a:buClr>
              <a:buSzPts val="2400"/>
              <a:buFont typeface="Times"/>
              <a:buNone/>
            </a:pPr>
            <a:r>
              <a:rPr b="0" i="1" lang="en-US" sz="2400" u="none">
                <a:solidFill>
                  <a:schemeClr val="dk1"/>
                </a:solidFill>
                <a:latin typeface="Times"/>
                <a:ea typeface="Times"/>
                <a:cs typeface="Times"/>
                <a:sym typeface="Times"/>
              </a:rPr>
              <a:t>}</a:t>
            </a:r>
            <a:endParaRPr/>
          </a:p>
        </p:txBody>
      </p:sp>
      <p:sp>
        <p:nvSpPr>
          <p:cNvPr id="1107" name="Google Shape;1107;p107"/>
          <p:cNvSpPr txBox="1"/>
          <p:nvPr>
            <p:ph idx="1" type="body"/>
          </p:nvPr>
        </p:nvSpPr>
        <p:spPr>
          <a:xfrm>
            <a:off x="400050" y="1250950"/>
            <a:ext cx="8859837" cy="9921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Arial"/>
              <a:buChar char="●"/>
            </a:pPr>
            <a:r>
              <a:rPr b="0" i="0" lang="en-US" sz="2400" u="none">
                <a:solidFill>
                  <a:schemeClr val="hlink"/>
                </a:solidFill>
                <a:latin typeface="Arial"/>
                <a:ea typeface="Arial"/>
                <a:cs typeface="Arial"/>
                <a:sym typeface="Arial"/>
              </a:rPr>
              <a:t>Note the </a:t>
            </a:r>
            <a:r>
              <a:rPr b="0" i="0" lang="en-US" sz="2400" u="none">
                <a:solidFill>
                  <a:schemeClr val="accent1"/>
                </a:solidFill>
                <a:latin typeface="Arial"/>
                <a:ea typeface="Arial"/>
                <a:cs typeface="Arial"/>
                <a:sym typeface="Arial"/>
              </a:rPr>
              <a:t>interfaces</a:t>
            </a:r>
            <a:r>
              <a:rPr b="0" i="0" lang="en-US" sz="2400" u="none">
                <a:solidFill>
                  <a:schemeClr val="hlink"/>
                </a:solidFill>
                <a:latin typeface="Arial"/>
                <a:ea typeface="Arial"/>
                <a:cs typeface="Arial"/>
                <a:sym typeface="Arial"/>
              </a:rPr>
              <a:t> and </a:t>
            </a:r>
            <a:r>
              <a:rPr b="0" i="0" lang="en-US" sz="2400" u="none">
                <a:solidFill>
                  <a:schemeClr val="folHlink"/>
                </a:solidFill>
                <a:latin typeface="Arial"/>
                <a:ea typeface="Arial"/>
                <a:cs typeface="Arial"/>
                <a:sym typeface="Arial"/>
              </a:rPr>
              <a:t>arguments</a:t>
            </a:r>
            <a:r>
              <a:rPr b="0" i="0" lang="en-US" sz="2400" u="none">
                <a:solidFill>
                  <a:schemeClr val="hlink"/>
                </a:solidFill>
                <a:latin typeface="Arial"/>
                <a:ea typeface="Arial"/>
                <a:cs typeface="Arial"/>
                <a:sym typeface="Arial"/>
              </a:rPr>
              <a:t> </a:t>
            </a:r>
            <a:endParaRPr/>
          </a:p>
          <a:p>
            <a:pPr indent="-342900" lvl="0" marL="342900" marR="0" rtl="0" algn="l">
              <a:lnSpc>
                <a:spcPct val="100000"/>
              </a:lnSpc>
              <a:spcBef>
                <a:spcPts val="0"/>
              </a:spcBef>
              <a:spcAft>
                <a:spcPts val="0"/>
              </a:spcAft>
              <a:buClr>
                <a:schemeClr val="accent2"/>
              </a:buClr>
              <a:buSzPts val="2400"/>
              <a:buFont typeface="Arial"/>
              <a:buChar char="●"/>
            </a:pPr>
            <a:r>
              <a:rPr b="0" i="1" lang="en-US" sz="2400" u="none">
                <a:solidFill>
                  <a:schemeClr val="hlink"/>
                </a:solidFill>
                <a:latin typeface="Arial"/>
                <a:ea typeface="Arial"/>
                <a:cs typeface="Arial"/>
                <a:sym typeface="Arial"/>
              </a:rPr>
              <a:t>GraphicalObject</a:t>
            </a:r>
            <a:r>
              <a:rPr b="0" i="0" lang="en-US" sz="2400" u="none">
                <a:solidFill>
                  <a:schemeClr val="hlink"/>
                </a:solidFill>
                <a:latin typeface="Arial"/>
                <a:ea typeface="Arial"/>
                <a:cs typeface="Arial"/>
                <a:sym typeface="Arial"/>
              </a:rPr>
              <a:t> is a class that implements </a:t>
            </a:r>
            <a:r>
              <a:rPr b="0" i="1" lang="en-US" sz="2400" u="none">
                <a:solidFill>
                  <a:schemeClr val="hlink"/>
                </a:solidFill>
                <a:latin typeface="Arial"/>
                <a:ea typeface="Arial"/>
                <a:cs typeface="Arial"/>
                <a:sym typeface="Arial"/>
              </a:rPr>
              <a:t>Serializable</a:t>
            </a:r>
            <a:r>
              <a:rPr b="0" i="0" lang="en-US" sz="2400" u="none">
                <a:solidFill>
                  <a:schemeClr val="hlink"/>
                </a:solidFill>
                <a:latin typeface="Arial"/>
                <a:ea typeface="Arial"/>
                <a:cs typeface="Arial"/>
                <a:sym typeface="Arial"/>
              </a:rPr>
              <a:t>.</a:t>
            </a:r>
            <a:endParaRPr/>
          </a:p>
        </p:txBody>
      </p:sp>
      <p:sp>
        <p:nvSpPr>
          <p:cNvPr id="1108" name="Google Shape;1108;p107"/>
          <p:cNvSpPr txBox="1"/>
          <p:nvPr/>
        </p:nvSpPr>
        <p:spPr>
          <a:xfrm>
            <a:off x="6759575" y="2557462"/>
            <a:ext cx="1468437"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a:solidFill>
                  <a:schemeClr val="accent1"/>
                </a:solidFill>
                <a:latin typeface="Arial"/>
                <a:ea typeface="Arial"/>
                <a:cs typeface="Arial"/>
                <a:sym typeface="Arial"/>
              </a:rPr>
              <a:t>Figure 5.11</a:t>
            </a:r>
            <a:endParaRPr/>
          </a:p>
        </p:txBody>
      </p:sp>
      <p:sp>
        <p:nvSpPr>
          <p:cNvPr id="1109" name="Google Shape;1109;p107"/>
          <p:cNvSpPr txBox="1"/>
          <p:nvPr/>
        </p:nvSpPr>
        <p:spPr>
          <a:xfrm>
            <a:off x="8878887" y="6069012"/>
            <a:ext cx="29051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rPr b="0" i="0" lang="en-US" sz="2400" u="none">
                <a:solidFill>
                  <a:schemeClr val="dk1"/>
                </a:solidFill>
                <a:latin typeface="Times"/>
                <a:ea typeface="Times"/>
                <a:cs typeface="Times"/>
                <a:sym typeface="Time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07">
                                            <p:txEl>
                                              <p:pRg end="0" st="0"/>
                                            </p:txEl>
                                          </p:spTgt>
                                        </p:tgtEl>
                                        <p:attrNameLst>
                                          <p:attrName>style.visibility</p:attrName>
                                        </p:attrNameLst>
                                      </p:cBhvr>
                                      <p:to>
                                        <p:strVal val="visible"/>
                                      </p:to>
                                    </p:set>
                                    <p:anim calcmode="lin" valueType="num">
                                      <p:cBhvr additive="base">
                                        <p:cTn dur="500"/>
                                        <p:tgtEl>
                                          <p:spTgt spid="110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07">
                                            <p:txEl>
                                              <p:pRg end="1" st="1"/>
                                            </p:txEl>
                                          </p:spTgt>
                                        </p:tgtEl>
                                        <p:attrNameLst>
                                          <p:attrName>style.visibility</p:attrName>
                                        </p:attrNameLst>
                                      </p:cBhvr>
                                      <p:to>
                                        <p:strVal val="visible"/>
                                      </p:to>
                                    </p:set>
                                    <p:anim calcmode="lin" valueType="num">
                                      <p:cBhvr additive="base">
                                        <p:cTn dur="500"/>
                                        <p:tgtEl>
                                          <p:spTgt spid="1107">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3" name="Shape 1113"/>
        <p:cNvGrpSpPr/>
        <p:nvPr/>
      </p:nvGrpSpPr>
      <p:grpSpPr>
        <a:xfrm>
          <a:off x="0" y="0"/>
          <a:ext cx="0" cy="0"/>
          <a:chOff x="0" y="0"/>
          <a:chExt cx="0" cy="0"/>
        </a:xfrm>
      </p:grpSpPr>
      <p:sp>
        <p:nvSpPr>
          <p:cNvPr id="1114" name="Google Shape;1114;p108"/>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115" name="Google Shape;1115;p108"/>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Figure 5.12</a:t>
            </a:r>
            <a:br>
              <a:rPr b="0" i="0" lang="en-US" sz="2000" u="none" cap="none" strike="noStrike">
                <a:solidFill>
                  <a:schemeClr val="accent1"/>
                </a:solidFill>
                <a:latin typeface="Arial"/>
                <a:ea typeface="Arial"/>
                <a:cs typeface="Arial"/>
                <a:sym typeface="Arial"/>
              </a:rPr>
            </a:br>
            <a:r>
              <a:rPr b="0" i="0" lang="en-US" sz="2000" u="none" cap="none" strike="noStrike">
                <a:solidFill>
                  <a:schemeClr val="accent1"/>
                </a:solidFill>
                <a:latin typeface="Arial"/>
                <a:ea typeface="Arial"/>
                <a:cs typeface="Arial"/>
                <a:sym typeface="Arial"/>
              </a:rPr>
              <a:t>The </a:t>
            </a:r>
            <a:r>
              <a:rPr b="0" i="1" lang="en-US" sz="2000" u="none" cap="none" strike="noStrike">
                <a:solidFill>
                  <a:schemeClr val="accent1"/>
                </a:solidFill>
                <a:latin typeface="Arial"/>
                <a:ea typeface="Arial"/>
                <a:cs typeface="Arial"/>
                <a:sym typeface="Arial"/>
              </a:rPr>
              <a:t>Naming</a:t>
            </a:r>
            <a:r>
              <a:rPr b="0" i="0" lang="en-US" sz="2000" u="none" cap="none" strike="noStrike">
                <a:solidFill>
                  <a:schemeClr val="accent1"/>
                </a:solidFill>
                <a:latin typeface="Arial"/>
                <a:ea typeface="Arial"/>
                <a:cs typeface="Arial"/>
                <a:sym typeface="Arial"/>
              </a:rPr>
              <a:t> class of Java RMIregistry</a:t>
            </a:r>
            <a:endParaRPr/>
          </a:p>
        </p:txBody>
      </p:sp>
      <p:sp>
        <p:nvSpPr>
          <p:cNvPr id="1116" name="Google Shape;1116;p108"/>
          <p:cNvSpPr txBox="1"/>
          <p:nvPr/>
        </p:nvSpPr>
        <p:spPr>
          <a:xfrm>
            <a:off x="646112" y="1368425"/>
            <a:ext cx="8582025" cy="4664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void rebind (String name, Remote obj)</a:t>
            </a:r>
            <a:r>
              <a:rPr b="0" i="0" lang="en-US" sz="2000" u="none">
                <a:solidFill>
                  <a:schemeClr val="dk1"/>
                </a:solidFill>
                <a:latin typeface="Times"/>
                <a:ea typeface="Times"/>
                <a:cs typeface="Times"/>
                <a:sym typeface="Times"/>
              </a:rPr>
              <a:t> </a:t>
            </a:r>
            <a:endParaRPr/>
          </a:p>
          <a:p>
            <a:pPr indent="0" lvl="1" marL="457200" marR="0" rtl="0" algn="l">
              <a:lnSpc>
                <a:spcPct val="100000"/>
              </a:lnSpc>
              <a:spcBef>
                <a:spcPts val="0"/>
              </a:spcBef>
              <a:spcAft>
                <a:spcPts val="0"/>
              </a:spcAft>
              <a:buClr>
                <a:schemeClr val="dk1"/>
              </a:buClr>
              <a:buSzPts val="2000"/>
              <a:buFont typeface="Times"/>
              <a:buNone/>
            </a:pPr>
            <a:r>
              <a:rPr b="0" i="0" lang="en-US" sz="2000" u="none" cap="none" strike="noStrike">
                <a:solidFill>
                  <a:schemeClr val="dk1"/>
                </a:solidFill>
                <a:latin typeface="Times"/>
                <a:ea typeface="Times"/>
                <a:cs typeface="Times"/>
                <a:sym typeface="Times"/>
              </a:rPr>
              <a:t>This method is used by a server to register the identifier of a remote object by name, as shown in  Figure 15.13, line 3. </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void bind (String name, Remote obj)</a:t>
            </a:r>
            <a:r>
              <a:rPr b="0" i="0" lang="en-US" sz="2000" u="none">
                <a:solidFill>
                  <a:schemeClr val="dk1"/>
                </a:solidFill>
                <a:latin typeface="Times"/>
                <a:ea typeface="Times"/>
                <a:cs typeface="Times"/>
                <a:sym typeface="Times"/>
              </a:rPr>
              <a:t> </a:t>
            </a:r>
            <a:endParaRPr/>
          </a:p>
          <a:p>
            <a:pPr indent="0" lvl="1" marL="457200" marR="0" rtl="0" algn="l">
              <a:lnSpc>
                <a:spcPct val="100000"/>
              </a:lnSpc>
              <a:spcBef>
                <a:spcPts val="0"/>
              </a:spcBef>
              <a:spcAft>
                <a:spcPts val="0"/>
              </a:spcAft>
              <a:buClr>
                <a:schemeClr val="dk1"/>
              </a:buClr>
              <a:buSzPts val="2000"/>
              <a:buFont typeface="Times"/>
              <a:buNone/>
            </a:pPr>
            <a:r>
              <a:rPr b="0" i="0" lang="en-US" sz="2000" u="none" cap="none" strike="noStrike">
                <a:solidFill>
                  <a:schemeClr val="dk1"/>
                </a:solidFill>
                <a:latin typeface="Times"/>
                <a:ea typeface="Times"/>
                <a:cs typeface="Times"/>
                <a:sym typeface="Times"/>
              </a:rPr>
              <a:t>This method can alternatively be used by a server to register a remote object by name, but if the name is already bound to a remote object reference an exception is thrown.</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void unbind (String name, Remote obj)</a:t>
            </a:r>
            <a:r>
              <a:rPr b="0" i="0" lang="en-US" sz="2000" u="none">
                <a:solidFill>
                  <a:schemeClr val="dk1"/>
                </a:solidFill>
                <a:latin typeface="Times"/>
                <a:ea typeface="Times"/>
                <a:cs typeface="Times"/>
                <a:sym typeface="Times"/>
              </a:rPr>
              <a:t> </a:t>
            </a:r>
            <a:endParaRPr/>
          </a:p>
          <a:p>
            <a:pPr indent="0" lvl="1" marL="457200" marR="0" rtl="0" algn="l">
              <a:lnSpc>
                <a:spcPct val="100000"/>
              </a:lnSpc>
              <a:spcBef>
                <a:spcPts val="0"/>
              </a:spcBef>
              <a:spcAft>
                <a:spcPts val="0"/>
              </a:spcAft>
              <a:buClr>
                <a:schemeClr val="dk1"/>
              </a:buClr>
              <a:buSzPts val="2000"/>
              <a:buFont typeface="Times"/>
              <a:buNone/>
            </a:pPr>
            <a:r>
              <a:rPr b="0" i="0" lang="en-US" sz="2000" u="none" cap="none" strike="noStrike">
                <a:solidFill>
                  <a:schemeClr val="dk1"/>
                </a:solidFill>
                <a:latin typeface="Times"/>
                <a:ea typeface="Times"/>
                <a:cs typeface="Times"/>
                <a:sym typeface="Times"/>
              </a:rPr>
              <a:t>This method removes a binding.</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Remote lookup(String name)</a:t>
            </a:r>
            <a:r>
              <a:rPr b="0" i="0" lang="en-US" sz="2000" u="none">
                <a:solidFill>
                  <a:schemeClr val="dk1"/>
                </a:solidFill>
                <a:latin typeface="Times"/>
                <a:ea typeface="Times"/>
                <a:cs typeface="Times"/>
                <a:sym typeface="Times"/>
              </a:rPr>
              <a:t> </a:t>
            </a:r>
            <a:endParaRPr/>
          </a:p>
          <a:p>
            <a:pPr indent="0" lvl="1" marL="457200" marR="0" rtl="0" algn="l">
              <a:lnSpc>
                <a:spcPct val="100000"/>
              </a:lnSpc>
              <a:spcBef>
                <a:spcPts val="0"/>
              </a:spcBef>
              <a:spcAft>
                <a:spcPts val="0"/>
              </a:spcAft>
              <a:buClr>
                <a:schemeClr val="dk1"/>
              </a:buClr>
              <a:buSzPts val="2000"/>
              <a:buFont typeface="Times"/>
              <a:buNone/>
            </a:pPr>
            <a:r>
              <a:rPr b="0" i="0" lang="en-US" sz="2000" u="none" cap="none" strike="noStrike">
                <a:solidFill>
                  <a:schemeClr val="dk1"/>
                </a:solidFill>
                <a:latin typeface="Times"/>
                <a:ea typeface="Times"/>
                <a:cs typeface="Times"/>
                <a:sym typeface="Times"/>
              </a:rPr>
              <a:t>This method is used by clients to look up a remote object by name, as shown in Figure 15.15  line 1. A remote object reference is returned.</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String [] list()</a:t>
            </a:r>
            <a:r>
              <a:rPr b="0" i="0" lang="en-US" sz="2000" u="none">
                <a:solidFill>
                  <a:schemeClr val="dk1"/>
                </a:solidFill>
                <a:latin typeface="Times"/>
                <a:ea typeface="Times"/>
                <a:cs typeface="Times"/>
                <a:sym typeface="Times"/>
              </a:rPr>
              <a:t> </a:t>
            </a:r>
            <a:endParaRPr/>
          </a:p>
          <a:p>
            <a:pPr indent="0" lvl="1" marL="457200" marR="0" rtl="0" algn="l">
              <a:lnSpc>
                <a:spcPct val="100000"/>
              </a:lnSpc>
              <a:spcBef>
                <a:spcPts val="0"/>
              </a:spcBef>
              <a:spcAft>
                <a:spcPts val="0"/>
              </a:spcAft>
              <a:buClr>
                <a:schemeClr val="dk1"/>
              </a:buClr>
              <a:buSzPts val="2000"/>
              <a:buFont typeface="Times"/>
              <a:buNone/>
            </a:pPr>
            <a:r>
              <a:rPr b="0" i="0" lang="en-US" sz="2000" u="none" cap="none" strike="noStrike">
                <a:solidFill>
                  <a:schemeClr val="dk1"/>
                </a:solidFill>
                <a:latin typeface="Times"/>
                <a:ea typeface="Times"/>
                <a:cs typeface="Times"/>
                <a:sym typeface="Times"/>
              </a:rPr>
              <a:t>This method returns an array of Strings containing the names bound in the registry.</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0" name="Shape 1120"/>
        <p:cNvGrpSpPr/>
        <p:nvPr/>
      </p:nvGrpSpPr>
      <p:grpSpPr>
        <a:xfrm>
          <a:off x="0" y="0"/>
          <a:ext cx="0" cy="0"/>
          <a:chOff x="0" y="0"/>
          <a:chExt cx="0" cy="0"/>
        </a:xfrm>
      </p:grpSpPr>
      <p:sp>
        <p:nvSpPr>
          <p:cNvPr id="1121" name="Google Shape;1121;p109"/>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122" name="Google Shape;1122;p109"/>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Figure 5.13</a:t>
            </a:r>
            <a:br>
              <a:rPr b="0" i="0" lang="en-US" sz="2000" u="none" cap="none" strike="noStrike">
                <a:solidFill>
                  <a:schemeClr val="accent1"/>
                </a:solidFill>
                <a:latin typeface="Arial"/>
                <a:ea typeface="Arial"/>
                <a:cs typeface="Arial"/>
                <a:sym typeface="Arial"/>
              </a:rPr>
            </a:br>
            <a:r>
              <a:rPr b="0" i="0" lang="en-US" sz="2000" u="none" cap="none" strike="noStrike">
                <a:solidFill>
                  <a:schemeClr val="accent1"/>
                </a:solidFill>
                <a:latin typeface="Arial"/>
                <a:ea typeface="Arial"/>
                <a:cs typeface="Arial"/>
                <a:sym typeface="Arial"/>
              </a:rPr>
              <a:t>Java class </a:t>
            </a:r>
            <a:r>
              <a:rPr b="0" i="1" lang="en-US" sz="2000" u="none" cap="none" strike="noStrike">
                <a:solidFill>
                  <a:schemeClr val="accent1"/>
                </a:solidFill>
                <a:latin typeface="Arial"/>
                <a:ea typeface="Arial"/>
                <a:cs typeface="Arial"/>
                <a:sym typeface="Arial"/>
              </a:rPr>
              <a:t>ShapeListServer</a:t>
            </a:r>
            <a:r>
              <a:rPr b="0" i="0" lang="en-US" sz="2000" u="none" cap="none" strike="noStrike">
                <a:solidFill>
                  <a:schemeClr val="accent1"/>
                </a:solidFill>
                <a:latin typeface="Arial"/>
                <a:ea typeface="Arial"/>
                <a:cs typeface="Arial"/>
                <a:sym typeface="Arial"/>
              </a:rPr>
              <a:t> with </a:t>
            </a:r>
            <a:r>
              <a:rPr b="0" i="1" lang="en-US" sz="2000" u="none" cap="none" strike="noStrike">
                <a:solidFill>
                  <a:schemeClr val="accent1"/>
                </a:solidFill>
                <a:latin typeface="Arial"/>
                <a:ea typeface="Arial"/>
                <a:cs typeface="Arial"/>
                <a:sym typeface="Arial"/>
              </a:rPr>
              <a:t>main</a:t>
            </a:r>
            <a:r>
              <a:rPr b="0" i="0" lang="en-US" sz="2000" u="none" cap="none" strike="noStrike">
                <a:solidFill>
                  <a:schemeClr val="accent1"/>
                </a:solidFill>
                <a:latin typeface="Arial"/>
                <a:ea typeface="Arial"/>
                <a:cs typeface="Arial"/>
                <a:sym typeface="Arial"/>
              </a:rPr>
              <a:t> method</a:t>
            </a:r>
            <a:endParaRPr/>
          </a:p>
        </p:txBody>
      </p:sp>
      <p:sp>
        <p:nvSpPr>
          <p:cNvPr id="1123" name="Google Shape;1123;p109"/>
          <p:cNvSpPr txBox="1"/>
          <p:nvPr/>
        </p:nvSpPr>
        <p:spPr>
          <a:xfrm>
            <a:off x="741362" y="1827212"/>
            <a:ext cx="8540750" cy="3749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import java.rmi.*;</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public class ShapeListServer{</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public static void main(String args[]){</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System.setSecurityManager(new RMISecurityManager());</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try{</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ShapeList aShapeList = new ShapeListServant();			</a:t>
            </a:r>
            <a:r>
              <a:rPr b="0" i="1" lang="en-US" sz="2000" u="none">
                <a:solidFill>
                  <a:schemeClr val="accent1"/>
                </a:solidFill>
                <a:latin typeface="Times"/>
                <a:ea typeface="Times"/>
                <a:cs typeface="Times"/>
                <a:sym typeface="Times"/>
              </a:rPr>
              <a:t>1</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Naming.rebind("Shape List", aShapeList );			</a:t>
            </a:r>
            <a:r>
              <a:rPr b="0" i="1" lang="en-US" sz="2000" u="none">
                <a:solidFill>
                  <a:schemeClr val="accent1"/>
                </a:solidFill>
                <a:latin typeface="Times"/>
                <a:ea typeface="Times"/>
                <a:cs typeface="Times"/>
                <a:sym typeface="Times"/>
              </a:rPr>
              <a:t>2</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System.out.println("ShapeList server ready");</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}catch(Exception e) {</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System.out.println("ShapeList server main " + e.getMessage());}</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7" name="Shape 1127"/>
        <p:cNvGrpSpPr/>
        <p:nvPr/>
      </p:nvGrpSpPr>
      <p:grpSpPr>
        <a:xfrm>
          <a:off x="0" y="0"/>
          <a:ext cx="0" cy="0"/>
          <a:chOff x="0" y="0"/>
          <a:chExt cx="0" cy="0"/>
        </a:xfrm>
      </p:grpSpPr>
      <p:sp>
        <p:nvSpPr>
          <p:cNvPr id="1128" name="Google Shape;1128;p110"/>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129" name="Google Shape;1129;p110"/>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Figure 5.14</a:t>
            </a:r>
            <a:br>
              <a:rPr b="0" i="0" lang="en-US" sz="2000" u="none" cap="none" strike="noStrike">
                <a:solidFill>
                  <a:schemeClr val="accent1"/>
                </a:solidFill>
                <a:latin typeface="Arial"/>
                <a:ea typeface="Arial"/>
                <a:cs typeface="Arial"/>
                <a:sym typeface="Arial"/>
              </a:rPr>
            </a:br>
            <a:r>
              <a:rPr b="0" i="0" lang="en-US" sz="2000" u="none" cap="none" strike="noStrike">
                <a:solidFill>
                  <a:schemeClr val="accent1"/>
                </a:solidFill>
                <a:latin typeface="Arial"/>
                <a:ea typeface="Arial"/>
                <a:cs typeface="Arial"/>
                <a:sym typeface="Arial"/>
              </a:rPr>
              <a:t>Java class </a:t>
            </a:r>
            <a:r>
              <a:rPr b="0" i="1" lang="en-US" sz="2000" u="none" cap="none" strike="noStrike">
                <a:solidFill>
                  <a:schemeClr val="accent1"/>
                </a:solidFill>
                <a:latin typeface="Arial"/>
                <a:ea typeface="Arial"/>
                <a:cs typeface="Arial"/>
                <a:sym typeface="Arial"/>
              </a:rPr>
              <a:t>ShapeListServant</a:t>
            </a:r>
            <a:r>
              <a:rPr b="0" i="0" lang="en-US" sz="2000" u="none" cap="none" strike="noStrike">
                <a:solidFill>
                  <a:schemeClr val="accent1"/>
                </a:solidFill>
                <a:latin typeface="Arial"/>
                <a:ea typeface="Arial"/>
                <a:cs typeface="Arial"/>
                <a:sym typeface="Arial"/>
              </a:rPr>
              <a:t> implements interface </a:t>
            </a:r>
            <a:r>
              <a:rPr b="0" i="1" lang="en-US" sz="2000" u="none" cap="none" strike="noStrike">
                <a:solidFill>
                  <a:schemeClr val="accent1"/>
                </a:solidFill>
                <a:latin typeface="Arial"/>
                <a:ea typeface="Arial"/>
                <a:cs typeface="Arial"/>
                <a:sym typeface="Arial"/>
              </a:rPr>
              <a:t>ShapeList</a:t>
            </a:r>
            <a:endParaRPr/>
          </a:p>
        </p:txBody>
      </p:sp>
      <p:sp>
        <p:nvSpPr>
          <p:cNvPr id="1130" name="Google Shape;1130;p110"/>
          <p:cNvSpPr txBox="1"/>
          <p:nvPr/>
        </p:nvSpPr>
        <p:spPr>
          <a:xfrm>
            <a:off x="600075" y="1500187"/>
            <a:ext cx="8788400" cy="4968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import java.rmi.*;</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import java.rmi.server.UnicastRemoteObject;</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import java.util.Vector;</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public class ShapeListServant extends UnicastRemoteObject implements ShapeList {</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private Vector theList;		 // contains the list of Shapes		</a:t>
            </a:r>
            <a:r>
              <a:rPr b="0" i="1" lang="en-US" sz="2000" u="none">
                <a:solidFill>
                  <a:schemeClr val="accent1"/>
                </a:solidFill>
                <a:latin typeface="Times"/>
                <a:ea typeface="Times"/>
                <a:cs typeface="Times"/>
                <a:sym typeface="Times"/>
              </a:rPr>
              <a:t>1</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private int version;</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public ShapeListServant()throws RemoteException{...}</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public Shape newShape(GraphicalObject g) throws RemoteException {	</a:t>
            </a:r>
            <a:r>
              <a:rPr b="0" i="1" lang="en-US" sz="2000" u="none">
                <a:solidFill>
                  <a:schemeClr val="accent1"/>
                </a:solidFill>
                <a:latin typeface="Times"/>
                <a:ea typeface="Times"/>
                <a:cs typeface="Times"/>
                <a:sym typeface="Times"/>
              </a:rPr>
              <a:t>2</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version++;</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Shape s = new ShapeServant( g, version);				</a:t>
            </a:r>
            <a:r>
              <a:rPr b="0" i="1" lang="en-US" sz="2000" u="none">
                <a:solidFill>
                  <a:schemeClr val="accent1"/>
                </a:solidFill>
                <a:latin typeface="Times"/>
                <a:ea typeface="Times"/>
                <a:cs typeface="Times"/>
                <a:sym typeface="Times"/>
              </a:rPr>
              <a:t>3</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theList.addElement(s);                </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return s;</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public  Vector allShapes()throws RemoteException{...}</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public int getVersion() throws RemoteException { ... }</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4" name="Shape 1134"/>
        <p:cNvGrpSpPr/>
        <p:nvPr/>
      </p:nvGrpSpPr>
      <p:grpSpPr>
        <a:xfrm>
          <a:off x="0" y="0"/>
          <a:ext cx="0" cy="0"/>
          <a:chOff x="0" y="0"/>
          <a:chExt cx="0" cy="0"/>
        </a:xfrm>
      </p:grpSpPr>
      <p:sp>
        <p:nvSpPr>
          <p:cNvPr id="1135" name="Google Shape;1135;p111"/>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136" name="Google Shape;1136;p111"/>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Figure 5.15</a:t>
            </a:r>
            <a:br>
              <a:rPr b="0" i="0" lang="en-US" sz="2000" u="none" cap="none" strike="noStrike">
                <a:solidFill>
                  <a:schemeClr val="accent1"/>
                </a:solidFill>
                <a:latin typeface="Arial"/>
                <a:ea typeface="Arial"/>
                <a:cs typeface="Arial"/>
                <a:sym typeface="Arial"/>
              </a:rPr>
            </a:br>
            <a:r>
              <a:rPr b="0" i="0" lang="en-US" sz="2000" u="none" cap="none" strike="noStrike">
                <a:solidFill>
                  <a:schemeClr val="accent1"/>
                </a:solidFill>
                <a:latin typeface="Arial"/>
                <a:ea typeface="Arial"/>
                <a:cs typeface="Arial"/>
                <a:sym typeface="Arial"/>
              </a:rPr>
              <a:t>Java client of </a:t>
            </a:r>
            <a:r>
              <a:rPr b="0" i="1" lang="en-US" sz="2000" u="none" cap="none" strike="noStrike">
                <a:solidFill>
                  <a:schemeClr val="accent1"/>
                </a:solidFill>
                <a:latin typeface="Arial"/>
                <a:ea typeface="Arial"/>
                <a:cs typeface="Arial"/>
                <a:sym typeface="Arial"/>
              </a:rPr>
              <a:t>ShapeList</a:t>
            </a:r>
            <a:endParaRPr/>
          </a:p>
        </p:txBody>
      </p:sp>
      <p:sp>
        <p:nvSpPr>
          <p:cNvPr id="1137" name="Google Shape;1137;p111"/>
          <p:cNvSpPr txBox="1"/>
          <p:nvPr/>
        </p:nvSpPr>
        <p:spPr>
          <a:xfrm>
            <a:off x="962025" y="1416050"/>
            <a:ext cx="8540750" cy="4359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import java.rmi.*;</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import java.rmi.server.*;</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import java.util.Vector;</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public class ShapeListClient{</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public static void main(String args[]){</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System.setSecurityManager(new RMISecurityManager());</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ShapeList aShapeList = null;</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try{</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aShapeList  = (ShapeList) Naming.lookup("//bruno.ShapeList")	;	</a:t>
            </a:r>
            <a:r>
              <a:rPr b="0" i="1" lang="en-US" sz="2000" u="none">
                <a:solidFill>
                  <a:schemeClr val="accent1"/>
                </a:solidFill>
                <a:latin typeface="Times"/>
                <a:ea typeface="Times"/>
                <a:cs typeface="Times"/>
                <a:sym typeface="Times"/>
              </a:rPr>
              <a:t>1</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Vector sList = aShapeList.allShapes();				</a:t>
            </a:r>
            <a:r>
              <a:rPr b="0" i="1" lang="en-US" sz="2000" u="none">
                <a:solidFill>
                  <a:schemeClr val="accent1"/>
                </a:solidFill>
                <a:latin typeface="Times"/>
                <a:ea typeface="Times"/>
                <a:cs typeface="Times"/>
                <a:sym typeface="Times"/>
              </a:rPr>
              <a:t>2</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 catch(RemoteException e) {System.out.println(e.getMessage());</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}catch(Exception e) {System.out.println("Client: " + e.getMessage());}</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    }</a:t>
            </a:r>
            <a:endParaRPr/>
          </a:p>
          <a:p>
            <a:pPr indent="0" lvl="0" marL="0" marR="0" rtl="0" algn="l">
              <a:lnSpc>
                <a:spcPct val="100000"/>
              </a:lnSpc>
              <a:spcBef>
                <a:spcPts val="0"/>
              </a:spcBef>
              <a:spcAft>
                <a:spcPts val="0"/>
              </a:spcAft>
              <a:buClr>
                <a:schemeClr val="dk1"/>
              </a:buClr>
              <a:buSzPts val="2000"/>
              <a:buFont typeface="Times"/>
              <a:buNone/>
            </a:pPr>
            <a:r>
              <a:rPr b="0" i="1" lang="en-US" sz="2000" u="none">
                <a:solidFill>
                  <a:schemeClr val="dk1"/>
                </a:solidFill>
                <a:latin typeface="Times"/>
                <a:ea typeface="Times"/>
                <a:cs typeface="Times"/>
                <a:sym typeface="Times"/>
              </a:rPr>
              <a:t>}</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1" name="Shape 1141"/>
        <p:cNvGrpSpPr/>
        <p:nvPr/>
      </p:nvGrpSpPr>
      <p:grpSpPr>
        <a:xfrm>
          <a:off x="0" y="0"/>
          <a:ext cx="0" cy="0"/>
          <a:chOff x="0" y="0"/>
          <a:chExt cx="0" cy="0"/>
        </a:xfrm>
      </p:grpSpPr>
      <p:sp>
        <p:nvSpPr>
          <p:cNvPr id="1142" name="Google Shape;1142;p112"/>
          <p:cNvSpPr txBox="1"/>
          <p:nvPr/>
        </p:nvSpPr>
        <p:spPr>
          <a:xfrm>
            <a:off x="2146300" y="6400800"/>
            <a:ext cx="6026150" cy="2857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a:buNone/>
            </a:pPr>
            <a:r>
              <a:rPr b="0" i="0" lang="en-US" sz="800" u="none">
                <a:solidFill>
                  <a:schemeClr val="dk1"/>
                </a:solidFill>
                <a:latin typeface="Times"/>
                <a:ea typeface="Times"/>
                <a:cs typeface="Times"/>
                <a:sym typeface="Times"/>
              </a:rPr>
              <a:t>Instructor’s Guide for  Coulouris, Dollimore and Kindberg   Distributed Systems: Concepts and Design   Edn. 3   </a:t>
            </a:r>
            <a:br>
              <a:rPr b="0" i="0" lang="en-US" sz="800" u="none">
                <a:solidFill>
                  <a:schemeClr val="dk1"/>
                </a:solidFill>
                <a:latin typeface="Times"/>
                <a:ea typeface="Times"/>
                <a:cs typeface="Times"/>
                <a:sym typeface="Times"/>
              </a:rPr>
            </a:br>
            <a:r>
              <a:rPr b="0" i="0" lang="en-US" sz="800" u="none">
                <a:solidFill>
                  <a:schemeClr val="dk1"/>
                </a:solidFill>
                <a:latin typeface="Times"/>
                <a:ea typeface="Times"/>
                <a:cs typeface="Times"/>
                <a:sym typeface="Times"/>
              </a:rPr>
              <a:t>©  Addison-Wesley Publishers 2000 </a:t>
            </a:r>
            <a:endParaRPr/>
          </a:p>
        </p:txBody>
      </p:sp>
      <p:sp>
        <p:nvSpPr>
          <p:cNvPr id="1143" name="Google Shape;1143;p112"/>
          <p:cNvSpPr txBox="1"/>
          <p:nvPr>
            <p:ph type="title"/>
          </p:nvPr>
        </p:nvSpPr>
        <p:spPr>
          <a:xfrm>
            <a:off x="439737" y="228600"/>
            <a:ext cx="8888412"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Arial"/>
              <a:buNone/>
            </a:pPr>
            <a:r>
              <a:rPr b="0" i="0" lang="en-US" sz="2000" u="none" cap="none" strike="noStrike">
                <a:solidFill>
                  <a:schemeClr val="accent1"/>
                </a:solidFill>
                <a:latin typeface="Arial"/>
                <a:ea typeface="Arial"/>
                <a:cs typeface="Arial"/>
                <a:sym typeface="Arial"/>
              </a:rPr>
              <a:t>Figure 5.16</a:t>
            </a:r>
            <a:br>
              <a:rPr b="0" i="0" lang="en-US" sz="2000" u="none" cap="none" strike="noStrike">
                <a:solidFill>
                  <a:schemeClr val="accent1"/>
                </a:solidFill>
                <a:latin typeface="Arial"/>
                <a:ea typeface="Arial"/>
                <a:cs typeface="Arial"/>
                <a:sym typeface="Arial"/>
              </a:rPr>
            </a:br>
            <a:r>
              <a:rPr b="0" i="0" lang="en-US" sz="2000" u="none" cap="none" strike="noStrike">
                <a:solidFill>
                  <a:schemeClr val="accent1"/>
                </a:solidFill>
                <a:latin typeface="Arial"/>
                <a:ea typeface="Arial"/>
                <a:cs typeface="Arial"/>
                <a:sym typeface="Arial"/>
              </a:rPr>
              <a:t>Classes supporting Java RMI</a:t>
            </a:r>
            <a:endParaRPr/>
          </a:p>
        </p:txBody>
      </p:sp>
      <p:grpSp>
        <p:nvGrpSpPr>
          <p:cNvPr id="1144" name="Google Shape;1144;p112"/>
          <p:cNvGrpSpPr/>
          <p:nvPr/>
        </p:nvGrpSpPr>
        <p:grpSpPr>
          <a:xfrm>
            <a:off x="1971675" y="1830387"/>
            <a:ext cx="6723062" cy="3862387"/>
            <a:chOff x="1117600" y="1490662"/>
            <a:chExt cx="6723062" cy="3862387"/>
          </a:xfrm>
        </p:grpSpPr>
        <p:sp>
          <p:nvSpPr>
            <p:cNvPr id="1145" name="Google Shape;1145;p112"/>
            <p:cNvSpPr txBox="1"/>
            <p:nvPr/>
          </p:nvSpPr>
          <p:spPr>
            <a:xfrm>
              <a:off x="3043237" y="2581275"/>
              <a:ext cx="2209800" cy="4111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a:solidFill>
                    <a:srgbClr val="000000"/>
                  </a:solidFill>
                  <a:latin typeface="Arial"/>
                  <a:ea typeface="Arial"/>
                  <a:cs typeface="Arial"/>
                  <a:sym typeface="Arial"/>
                </a:rPr>
                <a:t>RemoteServer</a:t>
              </a:r>
              <a:endParaRPr/>
            </a:p>
          </p:txBody>
        </p:sp>
        <p:sp>
          <p:nvSpPr>
            <p:cNvPr id="1146" name="Google Shape;1146;p112"/>
            <p:cNvSpPr txBox="1"/>
            <p:nvPr/>
          </p:nvSpPr>
          <p:spPr>
            <a:xfrm>
              <a:off x="3830637" y="3756025"/>
              <a:ext cx="3333750" cy="4111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a:solidFill>
                    <a:srgbClr val="000000"/>
                  </a:solidFill>
                  <a:latin typeface="Arial"/>
                  <a:ea typeface="Arial"/>
                  <a:cs typeface="Arial"/>
                  <a:sym typeface="Arial"/>
                </a:rPr>
                <a:t>UnicastRemoteObject</a:t>
              </a:r>
              <a:endParaRPr/>
            </a:p>
          </p:txBody>
        </p:sp>
        <p:cxnSp>
          <p:nvCxnSpPr>
            <p:cNvPr id="1147" name="Google Shape;1147;p112"/>
            <p:cNvCxnSpPr/>
            <p:nvPr/>
          </p:nvCxnSpPr>
          <p:spPr>
            <a:xfrm flipH="1" rot="10800000">
              <a:off x="2487612" y="3041650"/>
              <a:ext cx="723900" cy="638175"/>
            </a:xfrm>
            <a:prstGeom prst="straightConnector1">
              <a:avLst/>
            </a:prstGeom>
            <a:noFill/>
            <a:ln cap="flat" cmpd="sng" w="63500">
              <a:solidFill>
                <a:srgbClr val="000000"/>
              </a:solidFill>
              <a:prstDash val="solid"/>
              <a:miter lim="800000"/>
              <a:headEnd len="med" w="med" type="none"/>
              <a:tailEnd len="med" w="med" type="none"/>
            </a:ln>
          </p:spPr>
        </p:cxnSp>
        <p:sp>
          <p:nvSpPr>
            <p:cNvPr id="1148" name="Google Shape;1148;p112"/>
            <p:cNvSpPr txBox="1"/>
            <p:nvPr/>
          </p:nvSpPr>
          <p:spPr>
            <a:xfrm>
              <a:off x="5440362" y="4941887"/>
              <a:ext cx="2400300" cy="4111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a:solidFill>
                    <a:srgbClr val="000000"/>
                  </a:solidFill>
                  <a:latin typeface="Arial"/>
                  <a:ea typeface="Arial"/>
                  <a:cs typeface="Arial"/>
                  <a:sym typeface="Arial"/>
                </a:rPr>
                <a:t>&lt;servant class&gt;</a:t>
              </a:r>
              <a:endParaRPr/>
            </a:p>
          </p:txBody>
        </p:sp>
        <p:sp>
          <p:nvSpPr>
            <p:cNvPr id="1149" name="Google Shape;1149;p112"/>
            <p:cNvSpPr txBox="1"/>
            <p:nvPr/>
          </p:nvSpPr>
          <p:spPr>
            <a:xfrm>
              <a:off x="1117600" y="3773487"/>
              <a:ext cx="1676400" cy="4111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a:solidFill>
                    <a:srgbClr val="000000"/>
                  </a:solidFill>
                  <a:latin typeface="Arial"/>
                  <a:ea typeface="Arial"/>
                  <a:cs typeface="Arial"/>
                  <a:sym typeface="Arial"/>
                </a:rPr>
                <a:t>Activatable</a:t>
              </a:r>
              <a:endParaRPr/>
            </a:p>
          </p:txBody>
        </p:sp>
        <p:sp>
          <p:nvSpPr>
            <p:cNvPr id="1150" name="Google Shape;1150;p112"/>
            <p:cNvSpPr txBox="1"/>
            <p:nvPr/>
          </p:nvSpPr>
          <p:spPr>
            <a:xfrm>
              <a:off x="2124075" y="1490662"/>
              <a:ext cx="2286000" cy="4111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a:solidFill>
                    <a:srgbClr val="000000"/>
                  </a:solidFill>
                  <a:latin typeface="Arial"/>
                  <a:ea typeface="Arial"/>
                  <a:cs typeface="Arial"/>
                  <a:sym typeface="Arial"/>
                </a:rPr>
                <a:t>RemoteObject </a:t>
              </a:r>
              <a:endParaRPr/>
            </a:p>
          </p:txBody>
        </p:sp>
        <p:cxnSp>
          <p:nvCxnSpPr>
            <p:cNvPr id="1151" name="Google Shape;1151;p112"/>
            <p:cNvCxnSpPr/>
            <p:nvPr/>
          </p:nvCxnSpPr>
          <p:spPr>
            <a:xfrm rot="10800000">
              <a:off x="3552825" y="1931987"/>
              <a:ext cx="469900" cy="639762"/>
            </a:xfrm>
            <a:prstGeom prst="straightConnector1">
              <a:avLst/>
            </a:prstGeom>
            <a:noFill/>
            <a:ln cap="flat" cmpd="sng" w="63500">
              <a:solidFill>
                <a:srgbClr val="000000"/>
              </a:solidFill>
              <a:prstDash val="solid"/>
              <a:miter lim="800000"/>
              <a:headEnd len="med" w="med" type="none"/>
              <a:tailEnd len="med" w="med" type="none"/>
            </a:ln>
          </p:spPr>
        </p:cxnSp>
        <p:cxnSp>
          <p:nvCxnSpPr>
            <p:cNvPr id="1152" name="Google Shape;1152;p112"/>
            <p:cNvCxnSpPr/>
            <p:nvPr/>
          </p:nvCxnSpPr>
          <p:spPr>
            <a:xfrm rot="10800000">
              <a:off x="4405312" y="2998787"/>
              <a:ext cx="469900" cy="638175"/>
            </a:xfrm>
            <a:prstGeom prst="straightConnector1">
              <a:avLst/>
            </a:prstGeom>
            <a:noFill/>
            <a:ln cap="flat" cmpd="sng" w="63500">
              <a:solidFill>
                <a:srgbClr val="000000"/>
              </a:solidFill>
              <a:prstDash val="solid"/>
              <a:miter lim="800000"/>
              <a:headEnd len="med" w="med" type="none"/>
              <a:tailEnd len="med" w="med" type="none"/>
            </a:ln>
          </p:spPr>
        </p:cxnSp>
        <p:cxnSp>
          <p:nvCxnSpPr>
            <p:cNvPr id="1153" name="Google Shape;1153;p112"/>
            <p:cNvCxnSpPr/>
            <p:nvPr/>
          </p:nvCxnSpPr>
          <p:spPr>
            <a:xfrm rot="10800000">
              <a:off x="5470525" y="4233862"/>
              <a:ext cx="469900" cy="639762"/>
            </a:xfrm>
            <a:prstGeom prst="straightConnector1">
              <a:avLst/>
            </a:prstGeom>
            <a:noFill/>
            <a:ln cap="flat" cmpd="sng" w="63500">
              <a:solidFill>
                <a:srgbClr val="000000"/>
              </a:solidFill>
              <a:prstDash val="solid"/>
              <a:miter lim="800000"/>
              <a:headEnd len="med" w="med" type="none"/>
              <a:tailEnd len="med" w="med" type="none"/>
            </a:ln>
          </p:spPr>
        </p:cxnSp>
      </p:grpSp>
    </p:spTree>
  </p:cSld>
  <p:clrMapOvr>
    <a:masterClrMapping/>
  </p:clrMapOvr>
</p:sld>
</file>

<file path=ppt/theme/theme1.xml><?xml version="1.0" encoding="utf-8"?>
<a:theme xmlns:a="http://schemas.openxmlformats.org/drawingml/2006/main" xmlns:r="http://schemas.openxmlformats.org/officeDocument/2006/relationships" name="template slides">
  <a:themeElements>
    <a:clrScheme name="">
      <a:dk1>
        <a:srgbClr val="000000"/>
      </a:dk1>
      <a:lt1>
        <a:srgbClr val="FFFFFF"/>
      </a:lt1>
      <a:dk2>
        <a:srgbClr val="000000"/>
      </a:dk2>
      <a:lt2>
        <a:srgbClr val="5E574E"/>
      </a:lt2>
      <a:accent1>
        <a:srgbClr val="FF3300"/>
      </a:accent1>
      <a:accent2>
        <a:srgbClr val="FFCC00"/>
      </a:accent2>
      <a:accent3>
        <a:srgbClr val="FFFFFF"/>
      </a:accent3>
      <a:accent4>
        <a:srgbClr val="000000"/>
      </a:accent4>
      <a:accent5>
        <a:srgbClr val="FFADAA"/>
      </a:accent5>
      <a:accent6>
        <a:srgbClr val="E7B900"/>
      </a:accent6>
      <a:hlink>
        <a:srgbClr val="663300"/>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emplate slides">
  <a:themeElements>
    <a:clrScheme name="">
      <a:dk1>
        <a:srgbClr val="000000"/>
      </a:dk1>
      <a:lt1>
        <a:srgbClr val="FFFFFF"/>
      </a:lt1>
      <a:dk2>
        <a:srgbClr val="000000"/>
      </a:dk2>
      <a:lt2>
        <a:srgbClr val="5E574E"/>
      </a:lt2>
      <a:accent1>
        <a:srgbClr val="FF3300"/>
      </a:accent1>
      <a:accent2>
        <a:srgbClr val="FFCC00"/>
      </a:accent2>
      <a:accent3>
        <a:srgbClr val="FFFFFF"/>
      </a:accent3>
      <a:accent4>
        <a:srgbClr val="000000"/>
      </a:accent4>
      <a:accent5>
        <a:srgbClr val="FFADAA"/>
      </a:accent5>
      <a:accent6>
        <a:srgbClr val="E7B900"/>
      </a:accent6>
      <a:hlink>
        <a:srgbClr val="663300"/>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