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FCBF-0A91-49F0-8D87-AC158B181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97C4629-3405-4806-9DCC-2B43B1849B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BE9883-91C3-4E39-B26D-216688B162FF}"/>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5" name="Footer Placeholder 4">
            <a:extLst>
              <a:ext uri="{FF2B5EF4-FFF2-40B4-BE49-F238E27FC236}">
                <a16:creationId xmlns:a16="http://schemas.microsoft.com/office/drawing/2014/main" id="{911BA8AA-09F0-4F95-810A-D2D56D8913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D3EDD1-1B70-486C-80F2-B35A5CC43B1C}"/>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406116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2A-8355-4F9F-A59C-13D37A4A411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4CB76A-EFD5-4529-832E-E6DE16659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7C9D9D-3062-4A36-8D93-F26AEE34EE5C}"/>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5" name="Footer Placeholder 4">
            <a:extLst>
              <a:ext uri="{FF2B5EF4-FFF2-40B4-BE49-F238E27FC236}">
                <a16:creationId xmlns:a16="http://schemas.microsoft.com/office/drawing/2014/main" id="{A135A19B-C426-425A-9B5E-C5127EAEFD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0CCA52-B2F6-4239-83BD-23DE6F18FDB9}"/>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403690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4AA93A-690F-44E2-BE9B-4D68FD425F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4AAAAA-493E-4C95-9BAB-D3B0D09A51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2E8393-9212-43DE-881A-5E64D8E98F29}"/>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5" name="Footer Placeholder 4">
            <a:extLst>
              <a:ext uri="{FF2B5EF4-FFF2-40B4-BE49-F238E27FC236}">
                <a16:creationId xmlns:a16="http://schemas.microsoft.com/office/drawing/2014/main" id="{5C9FBC36-280D-4364-8F6B-C872102181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DE254E-6FFA-419C-9442-90FB385F33F3}"/>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274858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28FE-8EC0-4E30-907D-9433DC61F0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F0C554-CDFD-49A4-8999-70A00E53F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ACE9A0-3157-4094-8E43-E5C4B37D89B3}"/>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5" name="Footer Placeholder 4">
            <a:extLst>
              <a:ext uri="{FF2B5EF4-FFF2-40B4-BE49-F238E27FC236}">
                <a16:creationId xmlns:a16="http://schemas.microsoft.com/office/drawing/2014/main" id="{8160044B-EB59-4CB0-9C61-055F91D7BB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C19D08-5D64-466B-ADE1-2BFC71FA2A59}"/>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144268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8F11-E9BA-44A3-8C80-6B178F727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7D70C3-4038-4D13-A377-B7C0FA8CA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F1EC19-A80B-46BE-8DF1-1F3312389523}"/>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5" name="Footer Placeholder 4">
            <a:extLst>
              <a:ext uri="{FF2B5EF4-FFF2-40B4-BE49-F238E27FC236}">
                <a16:creationId xmlns:a16="http://schemas.microsoft.com/office/drawing/2014/main" id="{B4D4895D-E31D-4647-A6CE-2FC3622961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52E53C-BED8-433B-9039-440219E24E5C}"/>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125337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31C9-FE94-4AF8-99C8-AF7EE973FA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0059FD-71DD-4835-A0E1-5A15384CA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0809A9-6562-4648-A2C6-B07DC93821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711A2B-BB0E-4C62-9A55-35ACD3E96A7A}"/>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6" name="Footer Placeholder 5">
            <a:extLst>
              <a:ext uri="{FF2B5EF4-FFF2-40B4-BE49-F238E27FC236}">
                <a16:creationId xmlns:a16="http://schemas.microsoft.com/office/drawing/2014/main" id="{7C897DDE-465B-4A84-846E-29890E2CE7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0E47C9-2663-480E-8293-C1A126C513C2}"/>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423751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E285-864C-4544-B699-D7A51F1B3B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30C78F-F865-4D09-8AD2-0D01CCA8A8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AE3D4-3CE8-4BFA-8C27-C63E2A4ED6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DB2687-4264-4CDC-AFF5-1E6ECFC2F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A1010E-9967-4070-B5A8-09A449A9F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2EFCD61-C837-42C0-AA07-D10BA656F8BA}"/>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8" name="Footer Placeholder 7">
            <a:extLst>
              <a:ext uri="{FF2B5EF4-FFF2-40B4-BE49-F238E27FC236}">
                <a16:creationId xmlns:a16="http://schemas.microsoft.com/office/drawing/2014/main" id="{8EF014D3-FBC9-466C-8D32-4696BFD2D94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F10A032-07F9-452E-B68D-B13E01AC9A4B}"/>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114160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BDCD-AC5C-4701-8C67-AC686C83E9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F0C84F-EB17-4023-A94D-D48AAFD5948F}"/>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4" name="Footer Placeholder 3">
            <a:extLst>
              <a:ext uri="{FF2B5EF4-FFF2-40B4-BE49-F238E27FC236}">
                <a16:creationId xmlns:a16="http://schemas.microsoft.com/office/drawing/2014/main" id="{7F7BD52E-FD0A-47FD-A326-ECAB0EBA79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DF80A4-1A8C-4488-9261-2A395B66CB47}"/>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131186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2F4751-F7C1-4FF4-B252-F9C7BF5C3355}"/>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3" name="Footer Placeholder 2">
            <a:extLst>
              <a:ext uri="{FF2B5EF4-FFF2-40B4-BE49-F238E27FC236}">
                <a16:creationId xmlns:a16="http://schemas.microsoft.com/office/drawing/2014/main" id="{B1DA9FCF-1D30-4593-B38B-F612D65A348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3D30233-DE60-41DE-9CE2-37DD13988781}"/>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382095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B9E8-1466-4CC6-9E52-BCA8479A4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08E512-E27B-4309-993F-F06F3EFA5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F91D039-5A2C-4E9F-948F-00A6D108F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CC9C8-F0FB-4A73-AA6B-1AC46DE4D697}"/>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6" name="Footer Placeholder 5">
            <a:extLst>
              <a:ext uri="{FF2B5EF4-FFF2-40B4-BE49-F238E27FC236}">
                <a16:creationId xmlns:a16="http://schemas.microsoft.com/office/drawing/2014/main" id="{B0EAC7FA-F01D-4A81-BEF3-663DA161AB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036AFF-E194-47AD-AD79-A1E9E7FCCC7B}"/>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17676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A76E-FE53-4ABD-9D5A-418413F84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797D54-B457-48AC-8456-5B438C917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0D8724-F660-473E-83A6-6475002BB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91A47-53CF-42E9-8F41-2FF390BB0111}"/>
              </a:ext>
            </a:extLst>
          </p:cNvPr>
          <p:cNvSpPr>
            <a:spLocks noGrp="1"/>
          </p:cNvSpPr>
          <p:nvPr>
            <p:ph type="dt" sz="half" idx="10"/>
          </p:nvPr>
        </p:nvSpPr>
        <p:spPr/>
        <p:txBody>
          <a:bodyPr/>
          <a:lstStyle/>
          <a:p>
            <a:fld id="{06922EAD-C49B-4816-AD10-BD0407E96A21}" type="datetimeFigureOut">
              <a:rPr lang="en-GB" smtClean="0"/>
              <a:t>29/06/2019</a:t>
            </a:fld>
            <a:endParaRPr lang="en-GB"/>
          </a:p>
        </p:txBody>
      </p:sp>
      <p:sp>
        <p:nvSpPr>
          <p:cNvPr id="6" name="Footer Placeholder 5">
            <a:extLst>
              <a:ext uri="{FF2B5EF4-FFF2-40B4-BE49-F238E27FC236}">
                <a16:creationId xmlns:a16="http://schemas.microsoft.com/office/drawing/2014/main" id="{0325D1CD-03CF-4C8E-8CB7-45E9643791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4FC529-3261-4E04-968D-C53AD57978FC}"/>
              </a:ext>
            </a:extLst>
          </p:cNvPr>
          <p:cNvSpPr>
            <a:spLocks noGrp="1"/>
          </p:cNvSpPr>
          <p:nvPr>
            <p:ph type="sldNum" sz="quarter" idx="12"/>
          </p:nvPr>
        </p:nvSpPr>
        <p:spPr/>
        <p:txBody>
          <a:bodyPr/>
          <a:lstStyle/>
          <a:p>
            <a:fld id="{C0F4A80E-6210-433C-A5E0-B311D7A48E5C}" type="slidenum">
              <a:rPr lang="en-GB" smtClean="0"/>
              <a:t>‹#›</a:t>
            </a:fld>
            <a:endParaRPr lang="en-GB"/>
          </a:p>
        </p:txBody>
      </p:sp>
    </p:spTree>
    <p:extLst>
      <p:ext uri="{BB962C8B-B14F-4D97-AF65-F5344CB8AC3E}">
        <p14:creationId xmlns:p14="http://schemas.microsoft.com/office/powerpoint/2010/main" val="55293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29CD6-8C23-4865-B187-532A46635C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4142015-FDDE-45B9-A141-3D8C671CE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23574A-1DA3-4FFF-A655-7A233FAA29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22EAD-C49B-4816-AD10-BD0407E96A21}" type="datetimeFigureOut">
              <a:rPr lang="en-GB" smtClean="0"/>
              <a:t>29/06/2019</a:t>
            </a:fld>
            <a:endParaRPr lang="en-GB"/>
          </a:p>
        </p:txBody>
      </p:sp>
      <p:sp>
        <p:nvSpPr>
          <p:cNvPr id="5" name="Footer Placeholder 4">
            <a:extLst>
              <a:ext uri="{FF2B5EF4-FFF2-40B4-BE49-F238E27FC236}">
                <a16:creationId xmlns:a16="http://schemas.microsoft.com/office/drawing/2014/main" id="{C3DF332E-BA94-4F7C-921E-96D99F6E9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F0F8C7C-42B4-4997-A537-6D3D9FD57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4A80E-6210-433C-A5E0-B311D7A48E5C}" type="slidenum">
              <a:rPr lang="en-GB" smtClean="0"/>
              <a:t>‹#›</a:t>
            </a:fld>
            <a:endParaRPr lang="en-GB"/>
          </a:p>
        </p:txBody>
      </p:sp>
    </p:spTree>
    <p:extLst>
      <p:ext uri="{BB962C8B-B14F-4D97-AF65-F5344CB8AC3E}">
        <p14:creationId xmlns:p14="http://schemas.microsoft.com/office/powerpoint/2010/main" val="224700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D1D9-B816-40F8-9F16-7C29DDB8B486}"/>
              </a:ext>
            </a:extLst>
          </p:cNvPr>
          <p:cNvSpPr>
            <a:spLocks noGrp="1"/>
          </p:cNvSpPr>
          <p:nvPr>
            <p:ph type="ctrTitle"/>
          </p:nvPr>
        </p:nvSpPr>
        <p:spPr>
          <a:xfrm>
            <a:off x="1524000" y="868362"/>
            <a:ext cx="9144000" cy="1655762"/>
          </a:xfrm>
        </p:spPr>
        <p:txBody>
          <a:bodyPr/>
          <a:lstStyle/>
          <a:p>
            <a:r>
              <a:rPr lang="en-GB" dirty="0">
                <a:latin typeface="Times New Roman" panose="02020603050405020304" pitchFamily="18" charset="0"/>
                <a:cs typeface="Times New Roman" panose="02020603050405020304" pitchFamily="18" charset="0"/>
              </a:rPr>
              <a:t>UNIT V</a:t>
            </a:r>
          </a:p>
        </p:txBody>
      </p:sp>
      <p:sp>
        <p:nvSpPr>
          <p:cNvPr id="3" name="Subtitle 2">
            <a:extLst>
              <a:ext uri="{FF2B5EF4-FFF2-40B4-BE49-F238E27FC236}">
                <a16:creationId xmlns:a16="http://schemas.microsoft.com/office/drawing/2014/main" id="{F65AFCD6-86B2-4921-B5CB-32F2E70D066A}"/>
              </a:ext>
            </a:extLst>
          </p:cNvPr>
          <p:cNvSpPr>
            <a:spLocks noGrp="1"/>
          </p:cNvSpPr>
          <p:nvPr>
            <p:ph type="subTitle" idx="1"/>
          </p:nvPr>
        </p:nvSpPr>
        <p:spPr>
          <a:xfrm>
            <a:off x="1524000" y="3005690"/>
            <a:ext cx="9144000" cy="1655762"/>
          </a:xfrm>
        </p:spPr>
        <p:txBody>
          <a:bodyPr>
            <a:normAutofit/>
          </a:bodyPr>
          <a:lstStyle/>
          <a:p>
            <a:r>
              <a:rPr lang="en-GB" sz="3600" dirty="0">
                <a:latin typeface="Times New Roman" panose="02020603050405020304" pitchFamily="18" charset="0"/>
                <a:cs typeface="Times New Roman" panose="02020603050405020304" pitchFamily="18" charset="0"/>
              </a:rPr>
              <a:t>Data and Time Data Types and Tools, Time Series Basics, Time Zone Handling</a:t>
            </a:r>
          </a:p>
        </p:txBody>
      </p:sp>
    </p:spTree>
    <p:extLst>
      <p:ext uri="{BB962C8B-B14F-4D97-AF65-F5344CB8AC3E}">
        <p14:creationId xmlns:p14="http://schemas.microsoft.com/office/powerpoint/2010/main" val="36536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DED7-8811-4477-B0F5-6ABB7027FC34}"/>
              </a:ext>
            </a:extLst>
          </p:cNvPr>
          <p:cNvSpPr>
            <a:spLocks noGrp="1"/>
          </p:cNvSpPr>
          <p:nvPr>
            <p:ph type="title"/>
          </p:nvPr>
        </p:nvSpPr>
        <p:spPr/>
        <p:txBody>
          <a:bodyPr>
            <a:normAutofit/>
          </a:bodyPr>
          <a:lstStyle/>
          <a:p>
            <a:pPr algn="just"/>
            <a:r>
              <a:rPr lang="en-GB" sz="2800" dirty="0">
                <a:latin typeface="Times New Roman" panose="02020603050405020304" pitchFamily="18" charset="0"/>
                <a:cs typeface="Times New Roman" panose="02020603050405020304" pitchFamily="18" charset="0"/>
              </a:rPr>
              <a:t>See Table 10-2 for a complete list of the format codes. These same format codes can be used to convert strings to dates using </a:t>
            </a:r>
            <a:r>
              <a:rPr lang="en-GB" sz="2800" dirty="0" err="1">
                <a:latin typeface="Times New Roman" panose="02020603050405020304" pitchFamily="18" charset="0"/>
                <a:cs typeface="Times New Roman" panose="02020603050405020304" pitchFamily="18" charset="0"/>
              </a:rPr>
              <a:t>datetime.strptime</a:t>
            </a:r>
            <a:r>
              <a:rPr lang="en-GB" sz="28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84FB8518-3951-411A-A342-2CD7AE94B0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221" y="1908313"/>
            <a:ext cx="9271275" cy="4391663"/>
          </a:xfrm>
        </p:spPr>
      </p:pic>
    </p:spTree>
    <p:extLst>
      <p:ext uri="{BB962C8B-B14F-4D97-AF65-F5344CB8AC3E}">
        <p14:creationId xmlns:p14="http://schemas.microsoft.com/office/powerpoint/2010/main" val="291755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2491F2-2ADD-477A-8061-39DCA63F22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78" y="636104"/>
            <a:ext cx="10402957" cy="5035827"/>
          </a:xfrm>
        </p:spPr>
      </p:pic>
    </p:spTree>
    <p:extLst>
      <p:ext uri="{BB962C8B-B14F-4D97-AF65-F5344CB8AC3E}">
        <p14:creationId xmlns:p14="http://schemas.microsoft.com/office/powerpoint/2010/main" val="147414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E8ADBD-8097-4DEC-8540-0FCA8D510B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77" y="1080087"/>
            <a:ext cx="9806609" cy="5010076"/>
          </a:xfrm>
        </p:spPr>
      </p:pic>
    </p:spTree>
    <p:extLst>
      <p:ext uri="{BB962C8B-B14F-4D97-AF65-F5344CB8AC3E}">
        <p14:creationId xmlns:p14="http://schemas.microsoft.com/office/powerpoint/2010/main" val="205928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D5DE-C716-47C7-B8F9-0C9FFC7244E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 Series Basics</a:t>
            </a:r>
          </a:p>
        </p:txBody>
      </p:sp>
      <p:sp>
        <p:nvSpPr>
          <p:cNvPr id="3" name="Content Placeholder 2">
            <a:extLst>
              <a:ext uri="{FF2B5EF4-FFF2-40B4-BE49-F238E27FC236}">
                <a16:creationId xmlns:a16="http://schemas.microsoft.com/office/drawing/2014/main" id="{BB8FCB59-EEF4-4732-B307-B258AFD0007C}"/>
              </a:ext>
            </a:extLst>
          </p:cNvPr>
          <p:cNvSpPr>
            <a:spLocks noGrp="1"/>
          </p:cNvSpPr>
          <p:nvPr>
            <p:ph idx="1"/>
          </p:nvPr>
        </p:nvSpPr>
        <p:spPr>
          <a:xfrm>
            <a:off x="838200" y="1547329"/>
            <a:ext cx="10515600" cy="4351338"/>
          </a:xfrm>
        </p:spPr>
        <p:txBody>
          <a:bodyPr>
            <a:normAutofit fontScale="32500" lnSpcReduction="20000"/>
          </a:bodyPr>
          <a:lstStyle/>
          <a:p>
            <a:pPr marL="0" indent="0" algn="just">
              <a:buNone/>
            </a:pPr>
            <a:r>
              <a:rPr lang="en-GB" sz="5100" dirty="0">
                <a:latin typeface="Times New Roman" panose="02020603050405020304" pitchFamily="18" charset="0"/>
                <a:cs typeface="Times New Roman" panose="02020603050405020304" pitchFamily="18" charset="0"/>
              </a:rPr>
              <a:t>The most basic kind of time series object in pandas is a Series indexed by timestamps, which is often represented external to pandas as Python strings or datetime objects:</a:t>
            </a:r>
          </a:p>
          <a:p>
            <a:pPr algn="just"/>
            <a:endParaRPr lang="en-GB" sz="5100" dirty="0">
              <a:latin typeface="Times New Roman" panose="02020603050405020304" pitchFamily="18" charset="0"/>
              <a:cs typeface="Times New Roman" panose="02020603050405020304" pitchFamily="18" charset="0"/>
            </a:endParaRPr>
          </a:p>
          <a:p>
            <a:pPr marL="0" indent="0">
              <a:buNone/>
            </a:pPr>
            <a:r>
              <a:rPr lang="en-GB" sz="5000" dirty="0">
                <a:latin typeface="Times New Roman" panose="02020603050405020304" pitchFamily="18" charset="0"/>
                <a:cs typeface="Times New Roman" panose="02020603050405020304" pitchFamily="18" charset="0"/>
              </a:rPr>
              <a:t>In [346]: from datetime import datetime</a:t>
            </a:r>
          </a:p>
          <a:p>
            <a:pPr marL="0" indent="0">
              <a:buNone/>
            </a:pPr>
            <a:r>
              <a:rPr lang="en-GB" sz="5000" dirty="0">
                <a:latin typeface="Times New Roman" panose="02020603050405020304" pitchFamily="18" charset="0"/>
                <a:cs typeface="Times New Roman" panose="02020603050405020304" pitchFamily="18" charset="0"/>
              </a:rPr>
              <a:t>In [347]: dates = [datetime(2011, 1, 2), datetime(2011, 1, 5), datetime(2011, 1, 7),</a:t>
            </a:r>
          </a:p>
          <a:p>
            <a:pPr marL="0" indent="0">
              <a:buNone/>
            </a:pPr>
            <a:r>
              <a:rPr lang="en-GB" sz="5000" dirty="0">
                <a:latin typeface="Times New Roman" panose="02020603050405020304" pitchFamily="18" charset="0"/>
                <a:cs typeface="Times New Roman" panose="02020603050405020304" pitchFamily="18" charset="0"/>
              </a:rPr>
              <a:t>             .....: datetime(2011, 1, 8), datetime(2011, 1, 10), datetime(2011, 1, 12)]</a:t>
            </a:r>
          </a:p>
          <a:p>
            <a:pPr marL="0" indent="0">
              <a:buNone/>
            </a:pPr>
            <a:r>
              <a:rPr lang="en-GB" sz="5000" dirty="0">
                <a:latin typeface="Times New Roman" panose="02020603050405020304" pitchFamily="18" charset="0"/>
                <a:cs typeface="Times New Roman" panose="02020603050405020304" pitchFamily="18" charset="0"/>
              </a:rPr>
              <a:t>In [348]: </a:t>
            </a:r>
            <a:r>
              <a:rPr lang="en-GB" sz="5000" dirty="0" err="1">
                <a:latin typeface="Times New Roman" panose="02020603050405020304" pitchFamily="18" charset="0"/>
                <a:cs typeface="Times New Roman" panose="02020603050405020304" pitchFamily="18" charset="0"/>
              </a:rPr>
              <a:t>ts</a:t>
            </a:r>
            <a:r>
              <a:rPr lang="en-GB" sz="5000" dirty="0">
                <a:latin typeface="Times New Roman" panose="02020603050405020304" pitchFamily="18" charset="0"/>
                <a:cs typeface="Times New Roman" panose="02020603050405020304" pitchFamily="18" charset="0"/>
              </a:rPr>
              <a:t> = Series(</a:t>
            </a:r>
            <a:r>
              <a:rPr lang="en-GB" sz="5000" dirty="0" err="1">
                <a:latin typeface="Times New Roman" panose="02020603050405020304" pitchFamily="18" charset="0"/>
                <a:cs typeface="Times New Roman" panose="02020603050405020304" pitchFamily="18" charset="0"/>
              </a:rPr>
              <a:t>np.random.randn</a:t>
            </a:r>
            <a:r>
              <a:rPr lang="en-GB" sz="5000" dirty="0">
                <a:latin typeface="Times New Roman" panose="02020603050405020304" pitchFamily="18" charset="0"/>
                <a:cs typeface="Times New Roman" panose="02020603050405020304" pitchFamily="18" charset="0"/>
              </a:rPr>
              <a:t>(6), index=dates)</a:t>
            </a:r>
          </a:p>
          <a:p>
            <a:pPr marL="0" indent="0">
              <a:buNone/>
            </a:pPr>
            <a:r>
              <a:rPr lang="en-GB" sz="5000" dirty="0">
                <a:latin typeface="Times New Roman" panose="02020603050405020304" pitchFamily="18" charset="0"/>
                <a:cs typeface="Times New Roman" panose="02020603050405020304" pitchFamily="18" charset="0"/>
              </a:rPr>
              <a:t>In [349]: </a:t>
            </a:r>
            <a:r>
              <a:rPr lang="en-GB" sz="5000" dirty="0" err="1">
                <a:latin typeface="Times New Roman" panose="02020603050405020304" pitchFamily="18" charset="0"/>
                <a:cs typeface="Times New Roman" panose="02020603050405020304" pitchFamily="18" charset="0"/>
              </a:rPr>
              <a:t>ts</a:t>
            </a:r>
            <a:endParaRPr lang="en-GB" sz="5000" dirty="0">
              <a:latin typeface="Times New Roman" panose="02020603050405020304" pitchFamily="18" charset="0"/>
              <a:cs typeface="Times New Roman" panose="02020603050405020304" pitchFamily="18" charset="0"/>
            </a:endParaRPr>
          </a:p>
          <a:p>
            <a:pPr marL="0" indent="0">
              <a:buNone/>
            </a:pPr>
            <a:r>
              <a:rPr lang="en-GB" sz="5000" dirty="0">
                <a:latin typeface="Times New Roman" panose="02020603050405020304" pitchFamily="18" charset="0"/>
                <a:cs typeface="Times New Roman" panose="02020603050405020304" pitchFamily="18" charset="0"/>
              </a:rPr>
              <a:t>Out[349]:</a:t>
            </a:r>
          </a:p>
          <a:p>
            <a:pPr marL="0" indent="0">
              <a:buNone/>
            </a:pPr>
            <a:r>
              <a:rPr lang="en-GB" sz="5000" dirty="0">
                <a:latin typeface="Times New Roman" panose="02020603050405020304" pitchFamily="18" charset="0"/>
                <a:cs typeface="Times New Roman" panose="02020603050405020304" pitchFamily="18" charset="0"/>
              </a:rPr>
              <a:t>2011-01-02 0.690002</a:t>
            </a:r>
          </a:p>
          <a:p>
            <a:pPr marL="0" indent="0">
              <a:buNone/>
            </a:pPr>
            <a:r>
              <a:rPr lang="en-GB" sz="5000" dirty="0">
                <a:latin typeface="Times New Roman" panose="02020603050405020304" pitchFamily="18" charset="0"/>
                <a:cs typeface="Times New Roman" panose="02020603050405020304" pitchFamily="18" charset="0"/>
              </a:rPr>
              <a:t>2011-01-05 1.001543</a:t>
            </a:r>
          </a:p>
          <a:p>
            <a:pPr marL="0" indent="0">
              <a:buNone/>
            </a:pPr>
            <a:r>
              <a:rPr lang="en-GB" sz="5000" dirty="0">
                <a:latin typeface="Times New Roman" panose="02020603050405020304" pitchFamily="18" charset="0"/>
                <a:cs typeface="Times New Roman" panose="02020603050405020304" pitchFamily="18" charset="0"/>
              </a:rPr>
              <a:t>2011-01-07 -0.503087</a:t>
            </a:r>
          </a:p>
          <a:p>
            <a:pPr marL="0" indent="0">
              <a:buNone/>
            </a:pPr>
            <a:r>
              <a:rPr lang="en-GB" sz="5000" dirty="0">
                <a:latin typeface="Times New Roman" panose="02020603050405020304" pitchFamily="18" charset="0"/>
                <a:cs typeface="Times New Roman" panose="02020603050405020304" pitchFamily="18" charset="0"/>
              </a:rPr>
              <a:t>2011-01-08 -0.622274 </a:t>
            </a:r>
          </a:p>
          <a:p>
            <a:pPr marL="0" indent="0">
              <a:buNone/>
            </a:pPr>
            <a:r>
              <a:rPr lang="en-GB" sz="4900" dirty="0">
                <a:latin typeface="Times New Roman" panose="02020603050405020304" pitchFamily="18" charset="0"/>
                <a:cs typeface="Times New Roman" panose="02020603050405020304" pitchFamily="18" charset="0"/>
              </a:rPr>
              <a:t>2011-01-10 -0.921169</a:t>
            </a:r>
          </a:p>
          <a:p>
            <a:pPr marL="0" indent="0">
              <a:buNone/>
            </a:pPr>
            <a:r>
              <a:rPr lang="en-GB" sz="4900" dirty="0">
                <a:latin typeface="Times New Roman" panose="02020603050405020304" pitchFamily="18" charset="0"/>
                <a:cs typeface="Times New Roman" panose="02020603050405020304" pitchFamily="18" charset="0"/>
              </a:rPr>
              <a:t>2011-01-12 -0.726213</a:t>
            </a:r>
          </a:p>
          <a:p>
            <a:pPr marL="0" indent="0">
              <a:buNone/>
            </a:pPr>
            <a:endParaRPr lang="en-GB"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03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B186-1FC1-43E0-97A4-8DE1B946B1B2}"/>
              </a:ext>
            </a:extLst>
          </p:cNvPr>
          <p:cNvSpPr>
            <a:spLocks noGrp="1"/>
          </p:cNvSpPr>
          <p:nvPr>
            <p:ph type="title"/>
          </p:nvPr>
        </p:nvSpPr>
        <p:spPr>
          <a:xfrm>
            <a:off x="838200" y="365126"/>
            <a:ext cx="10515600" cy="907084"/>
          </a:xfrm>
        </p:spPr>
        <p:txBody>
          <a:bodyPr>
            <a:normAutofit/>
          </a:bodyPr>
          <a:lstStyle/>
          <a:p>
            <a:r>
              <a:rPr lang="en-GB" sz="4000" dirty="0">
                <a:latin typeface="Times New Roman" panose="02020603050405020304" pitchFamily="18" charset="0"/>
                <a:cs typeface="Times New Roman" panose="02020603050405020304" pitchFamily="18" charset="0"/>
              </a:rPr>
              <a:t>Time Zone Handling</a:t>
            </a:r>
          </a:p>
        </p:txBody>
      </p:sp>
      <p:sp>
        <p:nvSpPr>
          <p:cNvPr id="3" name="Content Placeholder 2">
            <a:extLst>
              <a:ext uri="{FF2B5EF4-FFF2-40B4-BE49-F238E27FC236}">
                <a16:creationId xmlns:a16="http://schemas.microsoft.com/office/drawing/2014/main" id="{C0A0A9E1-3F37-444A-90C2-37D540B967FF}"/>
              </a:ext>
            </a:extLst>
          </p:cNvPr>
          <p:cNvSpPr>
            <a:spLocks noGrp="1"/>
          </p:cNvSpPr>
          <p:nvPr>
            <p:ph idx="1"/>
          </p:nvPr>
        </p:nvSpPr>
        <p:spPr>
          <a:xfrm>
            <a:off x="692425" y="1253330"/>
            <a:ext cx="10823713" cy="5239543"/>
          </a:xfrm>
        </p:spPr>
        <p:txBody>
          <a:bodyPr>
            <a:noAutofit/>
          </a:bodyPr>
          <a:lstStyle/>
          <a:p>
            <a:pPr marL="0" indent="0" algn="just">
              <a:buNone/>
            </a:pPr>
            <a:r>
              <a:rPr lang="en-GB" sz="2000" dirty="0">
                <a:latin typeface="Times New Roman" panose="02020603050405020304" pitchFamily="18" charset="0"/>
                <a:cs typeface="Times New Roman" panose="02020603050405020304" pitchFamily="18" charset="0"/>
              </a:rPr>
              <a:t>Working with time zones is generally considered one of the most unpleasant parts of time series manipulation. In particular, daylight savings time (DST) transitions are a common source of complication. As such, many time series users choose to work with time series in </a:t>
            </a:r>
            <a:r>
              <a:rPr lang="en-GB" sz="2000" i="1" dirty="0">
                <a:latin typeface="Times New Roman" panose="02020603050405020304" pitchFamily="18" charset="0"/>
                <a:cs typeface="Times New Roman" panose="02020603050405020304" pitchFamily="18" charset="0"/>
              </a:rPr>
              <a:t>coordinated universal time </a:t>
            </a:r>
            <a:r>
              <a:rPr lang="en-GB" sz="2000" dirty="0">
                <a:latin typeface="Times New Roman" panose="02020603050405020304" pitchFamily="18" charset="0"/>
                <a:cs typeface="Times New Roman" panose="02020603050405020304" pitchFamily="18" charset="0"/>
              </a:rPr>
              <a:t>or </a:t>
            </a:r>
            <a:r>
              <a:rPr lang="en-GB" sz="2000" i="1" dirty="0">
                <a:latin typeface="Times New Roman" panose="02020603050405020304" pitchFamily="18" charset="0"/>
                <a:cs typeface="Times New Roman" panose="02020603050405020304" pitchFamily="18" charset="0"/>
              </a:rPr>
              <a:t>UTC</a:t>
            </a:r>
            <a:r>
              <a:rPr lang="en-GB" sz="2000" dirty="0">
                <a:latin typeface="Times New Roman" panose="02020603050405020304" pitchFamily="18" charset="0"/>
                <a:cs typeface="Times New Roman" panose="02020603050405020304" pitchFamily="18" charset="0"/>
              </a:rPr>
              <a:t>, which is the successor to Greenwich Mean Time and is the current international standard. Time zones are expressed as offsets from UTC; for example, New York is four hours behind UTC during daylight savings time and 5 hours the rest of the year.</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In Python, time zone information comes from the 3rd party </a:t>
            </a:r>
            <a:r>
              <a:rPr lang="en-GB" sz="2000" dirty="0" err="1">
                <a:latin typeface="Times New Roman" panose="02020603050405020304" pitchFamily="18" charset="0"/>
                <a:cs typeface="Times New Roman" panose="02020603050405020304" pitchFamily="18" charset="0"/>
              </a:rPr>
              <a:t>pytz</a:t>
            </a:r>
            <a:r>
              <a:rPr lang="en-GB" sz="2000" dirty="0">
                <a:latin typeface="Times New Roman" panose="02020603050405020304" pitchFamily="18" charset="0"/>
                <a:cs typeface="Times New Roman" panose="02020603050405020304" pitchFamily="18" charset="0"/>
              </a:rPr>
              <a:t> library, which exposes the </a:t>
            </a:r>
            <a:r>
              <a:rPr lang="en-GB" sz="2000" i="1" dirty="0">
                <a:latin typeface="Times New Roman" panose="02020603050405020304" pitchFamily="18" charset="0"/>
                <a:cs typeface="Times New Roman" panose="02020603050405020304" pitchFamily="18" charset="0"/>
              </a:rPr>
              <a:t>Olson database</a:t>
            </a:r>
            <a:r>
              <a:rPr lang="en-GB" sz="2000" dirty="0">
                <a:latin typeface="Times New Roman" panose="02020603050405020304" pitchFamily="18" charset="0"/>
                <a:cs typeface="Times New Roman" panose="02020603050405020304" pitchFamily="18" charset="0"/>
              </a:rPr>
              <a:t>, a compilation of world time zone information. This is especially important for historical data because the DST transition dates (and even UTC offsets) have been changed numerous times depending on the whims of local governments. In the United States, the DST transition times have been changed many times since 1900!</a:t>
            </a:r>
          </a:p>
          <a:p>
            <a:pPr algn="just"/>
            <a:endParaRPr lang="en-GB" sz="2000" dirty="0">
              <a:latin typeface="Times New Roman" panose="02020603050405020304" pitchFamily="18" charset="0"/>
              <a:cs typeface="Times New Roman" panose="02020603050405020304" pitchFamily="18" charset="0"/>
            </a:endParaRPr>
          </a:p>
          <a:p>
            <a:pPr marL="0" indent="0" algn="just">
              <a:buNone/>
            </a:pPr>
            <a:r>
              <a:rPr lang="en-GB" sz="2000" dirty="0">
                <a:latin typeface="Times New Roman" panose="02020603050405020304" pitchFamily="18" charset="0"/>
                <a:cs typeface="Times New Roman" panose="02020603050405020304" pitchFamily="18" charset="0"/>
              </a:rPr>
              <a:t>For detailed information about </a:t>
            </a:r>
            <a:r>
              <a:rPr lang="en-GB" sz="2000" dirty="0" err="1">
                <a:latin typeface="Times New Roman" panose="02020603050405020304" pitchFamily="18" charset="0"/>
                <a:cs typeface="Times New Roman" panose="02020603050405020304" pitchFamily="18" charset="0"/>
              </a:rPr>
              <a:t>pytz</a:t>
            </a:r>
            <a:r>
              <a:rPr lang="en-GB" sz="2000" dirty="0">
                <a:latin typeface="Times New Roman" panose="02020603050405020304" pitchFamily="18" charset="0"/>
                <a:cs typeface="Times New Roman" panose="02020603050405020304" pitchFamily="18" charset="0"/>
              </a:rPr>
              <a:t> library, you’ll need to look at that library’s documentation. As far as this book is concerned, pandas wraps </a:t>
            </a:r>
            <a:r>
              <a:rPr lang="en-GB" sz="2000" dirty="0" err="1">
                <a:latin typeface="Times New Roman" panose="02020603050405020304" pitchFamily="18" charset="0"/>
                <a:cs typeface="Times New Roman" panose="02020603050405020304" pitchFamily="18" charset="0"/>
              </a:rPr>
              <a:t>pytz’s</a:t>
            </a:r>
            <a:r>
              <a:rPr lang="en-GB" sz="2000" dirty="0">
                <a:latin typeface="Times New Roman" panose="02020603050405020304" pitchFamily="18" charset="0"/>
                <a:cs typeface="Times New Roman" panose="02020603050405020304" pitchFamily="18" charset="0"/>
              </a:rPr>
              <a:t> functionality so you can ignore its API outside of the time zone names. Time zone names can be found interactively and in the docs:</a:t>
            </a:r>
          </a:p>
        </p:txBody>
      </p:sp>
    </p:spTree>
    <p:extLst>
      <p:ext uri="{BB962C8B-B14F-4D97-AF65-F5344CB8AC3E}">
        <p14:creationId xmlns:p14="http://schemas.microsoft.com/office/powerpoint/2010/main" val="3967011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156E3D-657F-4B9C-8401-793A6E834414}"/>
              </a:ext>
            </a:extLst>
          </p:cNvPr>
          <p:cNvSpPr>
            <a:spLocks noGrp="1"/>
          </p:cNvSpPr>
          <p:nvPr>
            <p:ph idx="1"/>
          </p:nvPr>
        </p:nvSpPr>
        <p:spPr>
          <a:xfrm>
            <a:off x="838200" y="858216"/>
            <a:ext cx="10515600" cy="4813714"/>
          </a:xfrm>
        </p:spPr>
        <p:txBody>
          <a:bodyPr>
            <a:normAutofit fontScale="92500"/>
          </a:bodyPr>
          <a:lstStyle/>
          <a:p>
            <a:pPr marL="0" indent="0">
              <a:buNone/>
            </a:pPr>
            <a:r>
              <a:rPr lang="en-GB" dirty="0">
                <a:latin typeface="Times New Roman" panose="02020603050405020304" pitchFamily="18" charset="0"/>
                <a:cs typeface="Times New Roman" panose="02020603050405020304" pitchFamily="18" charset="0"/>
              </a:rPr>
              <a:t>In [418]: import </a:t>
            </a:r>
            <a:r>
              <a:rPr lang="en-GB" dirty="0" err="1">
                <a:latin typeface="Times New Roman" panose="02020603050405020304" pitchFamily="18" charset="0"/>
                <a:cs typeface="Times New Roman" panose="02020603050405020304" pitchFamily="18" charset="0"/>
              </a:rPr>
              <a:t>pytz</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In [419]: </a:t>
            </a:r>
            <a:r>
              <a:rPr lang="en-GB" dirty="0" err="1">
                <a:latin typeface="Times New Roman" panose="02020603050405020304" pitchFamily="18" charset="0"/>
                <a:cs typeface="Times New Roman" panose="02020603050405020304" pitchFamily="18" charset="0"/>
              </a:rPr>
              <a:t>pytz.common_timezones</a:t>
            </a:r>
            <a:r>
              <a:rPr lang="en-GB" dirty="0">
                <a:latin typeface="Times New Roman" panose="02020603050405020304" pitchFamily="18" charset="0"/>
                <a:cs typeface="Times New Roman" panose="02020603050405020304" pitchFamily="18" charset="0"/>
              </a:rPr>
              <a:t>[-5:]</a:t>
            </a:r>
          </a:p>
          <a:p>
            <a:pPr marL="0" indent="0">
              <a:buNone/>
            </a:pPr>
            <a:r>
              <a:rPr lang="en-GB" dirty="0">
                <a:latin typeface="Times New Roman" panose="02020603050405020304" pitchFamily="18" charset="0"/>
                <a:cs typeface="Times New Roman" panose="02020603050405020304" pitchFamily="18" charset="0"/>
              </a:rPr>
              <a:t>Out[419]: ['US/Eastern', 'US/Hawaii', 'US/Mountain', 'US/Pacific', 'UTC']</a:t>
            </a:r>
          </a:p>
          <a:p>
            <a:pPr marL="0" indent="0">
              <a:buNone/>
            </a:pPr>
            <a:r>
              <a:rPr lang="en-GB" dirty="0">
                <a:latin typeface="Times New Roman" panose="02020603050405020304" pitchFamily="18" charset="0"/>
                <a:cs typeface="Times New Roman" panose="02020603050405020304" pitchFamily="18" charset="0"/>
              </a:rPr>
              <a:t>To get a time zone object from </a:t>
            </a:r>
            <a:r>
              <a:rPr lang="en-GB" dirty="0" err="1">
                <a:latin typeface="Times New Roman" panose="02020603050405020304" pitchFamily="18" charset="0"/>
                <a:cs typeface="Times New Roman" panose="02020603050405020304" pitchFamily="18" charset="0"/>
              </a:rPr>
              <a:t>pytz</a:t>
            </a:r>
            <a:r>
              <a:rPr lang="en-GB" dirty="0">
                <a:latin typeface="Times New Roman" panose="02020603050405020304" pitchFamily="18" charset="0"/>
                <a:cs typeface="Times New Roman" panose="02020603050405020304" pitchFamily="18" charset="0"/>
              </a:rPr>
              <a:t>, use </a:t>
            </a:r>
            <a:r>
              <a:rPr lang="en-GB" dirty="0" err="1">
                <a:latin typeface="Times New Roman" panose="02020603050405020304" pitchFamily="18" charset="0"/>
                <a:cs typeface="Times New Roman" panose="02020603050405020304" pitchFamily="18" charset="0"/>
              </a:rPr>
              <a:t>pytz.timezone</a:t>
            </a:r>
            <a:r>
              <a:rPr lang="en-GB"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In [420]: </a:t>
            </a:r>
            <a:r>
              <a:rPr lang="en-GB" dirty="0" err="1">
                <a:latin typeface="Times New Roman" panose="02020603050405020304" pitchFamily="18" charset="0"/>
                <a:cs typeface="Times New Roman" panose="02020603050405020304" pitchFamily="18" charset="0"/>
              </a:rPr>
              <a:t>tz</a:t>
            </a:r>
            <a:r>
              <a:rPr lang="en-GB" dirty="0">
                <a:latin typeface="Times New Roman" panose="02020603050405020304" pitchFamily="18" charset="0"/>
                <a:cs typeface="Times New Roman" panose="02020603050405020304" pitchFamily="18" charset="0"/>
              </a:rPr>
              <a:t> = </a:t>
            </a:r>
            <a:r>
              <a:rPr lang="en-GB" dirty="0" err="1">
                <a:latin typeface="Times New Roman" panose="02020603050405020304" pitchFamily="18" charset="0"/>
                <a:cs typeface="Times New Roman" panose="02020603050405020304" pitchFamily="18" charset="0"/>
              </a:rPr>
              <a:t>pytz.timezone</a:t>
            </a:r>
            <a:r>
              <a:rPr lang="en-GB" dirty="0">
                <a:latin typeface="Times New Roman" panose="02020603050405020304" pitchFamily="18" charset="0"/>
                <a:cs typeface="Times New Roman" panose="02020603050405020304" pitchFamily="18" charset="0"/>
              </a:rPr>
              <a:t>('US/Eastern')</a:t>
            </a:r>
          </a:p>
          <a:p>
            <a:pPr marL="0" indent="0">
              <a:buNone/>
            </a:pPr>
            <a:r>
              <a:rPr lang="en-GB" dirty="0">
                <a:latin typeface="Times New Roman" panose="02020603050405020304" pitchFamily="18" charset="0"/>
                <a:cs typeface="Times New Roman" panose="02020603050405020304" pitchFamily="18" charset="0"/>
              </a:rPr>
              <a:t>In [421]: </a:t>
            </a:r>
            <a:r>
              <a:rPr lang="en-GB" dirty="0" err="1">
                <a:latin typeface="Times New Roman" panose="02020603050405020304" pitchFamily="18" charset="0"/>
                <a:cs typeface="Times New Roman" panose="02020603050405020304" pitchFamily="18" charset="0"/>
              </a:rPr>
              <a:t>tz</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Out[421]: &lt;</a:t>
            </a:r>
            <a:r>
              <a:rPr lang="en-GB" dirty="0" err="1">
                <a:latin typeface="Times New Roman" panose="02020603050405020304" pitchFamily="18" charset="0"/>
                <a:cs typeface="Times New Roman" panose="02020603050405020304" pitchFamily="18" charset="0"/>
              </a:rPr>
              <a:t>DstTzInfo</a:t>
            </a:r>
            <a:r>
              <a:rPr lang="en-GB" dirty="0">
                <a:latin typeface="Times New Roman" panose="02020603050405020304" pitchFamily="18" charset="0"/>
                <a:cs typeface="Times New Roman" panose="02020603050405020304" pitchFamily="18" charset="0"/>
              </a:rPr>
              <a:t> 'US/Eastern' EST-1 day, 19:00:00 STD&gt;</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Methods in pandas will accept either time zone names or these objects. I recommend just using the names.</a:t>
            </a:r>
          </a:p>
        </p:txBody>
      </p:sp>
    </p:spTree>
    <p:extLst>
      <p:ext uri="{BB962C8B-B14F-4D97-AF65-F5344CB8AC3E}">
        <p14:creationId xmlns:p14="http://schemas.microsoft.com/office/powerpoint/2010/main" val="319902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F482-A2E3-4AEE-9EC4-1EA86B9F06C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	Localization and Conversion</a:t>
            </a:r>
          </a:p>
        </p:txBody>
      </p:sp>
      <p:pic>
        <p:nvPicPr>
          <p:cNvPr id="5" name="Content Placeholder 4">
            <a:extLst>
              <a:ext uri="{FF2B5EF4-FFF2-40B4-BE49-F238E27FC236}">
                <a16:creationId xmlns:a16="http://schemas.microsoft.com/office/drawing/2014/main" id="{BC00DBDD-710E-4FBE-BE52-2718AA5EE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783" y="1537252"/>
            <a:ext cx="7228169" cy="4955623"/>
          </a:xfrm>
        </p:spPr>
      </p:pic>
    </p:spTree>
    <p:extLst>
      <p:ext uri="{BB962C8B-B14F-4D97-AF65-F5344CB8AC3E}">
        <p14:creationId xmlns:p14="http://schemas.microsoft.com/office/powerpoint/2010/main" val="21117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7D8CBD-EAF5-4AA9-A2F0-BA3C6C96CE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731" y="914400"/>
            <a:ext cx="7194156" cy="4611756"/>
          </a:xfrm>
        </p:spPr>
      </p:pic>
    </p:spTree>
    <p:extLst>
      <p:ext uri="{BB962C8B-B14F-4D97-AF65-F5344CB8AC3E}">
        <p14:creationId xmlns:p14="http://schemas.microsoft.com/office/powerpoint/2010/main" val="388216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1401-2932-4606-BE07-2C3998D8BF8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 Series</a:t>
            </a:r>
          </a:p>
        </p:txBody>
      </p:sp>
      <p:sp>
        <p:nvSpPr>
          <p:cNvPr id="3" name="Content Placeholder 2">
            <a:extLst>
              <a:ext uri="{FF2B5EF4-FFF2-40B4-BE49-F238E27FC236}">
                <a16:creationId xmlns:a16="http://schemas.microsoft.com/office/drawing/2014/main" id="{D8E533E8-8687-4E40-A975-A5E6507BED2C}"/>
              </a:ext>
            </a:extLst>
          </p:cNvPr>
          <p:cNvSpPr>
            <a:spLocks noGrp="1"/>
          </p:cNvSpPr>
          <p:nvPr>
            <p:ph idx="1"/>
          </p:nvPr>
        </p:nvSpPr>
        <p:spPr/>
        <p:txBody>
          <a:bodyPr>
            <a:normAutofit/>
          </a:bodyPr>
          <a:lstStyle/>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Time series data is an important form of structured data in many different fields, such as finance, economics, ecology, neuroscience, or physics.</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 Anything that is observed or measured at many points in time forms a time series. Many time series are </a:t>
            </a:r>
            <a:r>
              <a:rPr lang="en-GB" i="1" dirty="0">
                <a:latin typeface="Times New Roman" panose="02020603050405020304" pitchFamily="18" charset="0"/>
                <a:cs typeface="Times New Roman" panose="02020603050405020304" pitchFamily="18" charset="0"/>
              </a:rPr>
              <a:t>fixed frequency</a:t>
            </a:r>
            <a:r>
              <a:rPr lang="en-GB" dirty="0">
                <a:latin typeface="Times New Roman" panose="02020603050405020304" pitchFamily="18" charset="0"/>
                <a:cs typeface="Times New Roman" panose="02020603050405020304" pitchFamily="18" charset="0"/>
              </a:rPr>
              <a:t>, which is to say that data points occur at regular intervals according to some rule, such as every 15 seconds, every 5 minutes, or once per month. </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Time series can also be </a:t>
            </a:r>
            <a:r>
              <a:rPr lang="en-GB" i="1" dirty="0">
                <a:latin typeface="Times New Roman" panose="02020603050405020304" pitchFamily="18" charset="0"/>
                <a:cs typeface="Times New Roman" panose="02020603050405020304" pitchFamily="18" charset="0"/>
              </a:rPr>
              <a:t>irregular </a:t>
            </a:r>
            <a:r>
              <a:rPr lang="en-GB" dirty="0">
                <a:latin typeface="Times New Roman" panose="02020603050405020304" pitchFamily="18" charset="0"/>
                <a:cs typeface="Times New Roman" panose="02020603050405020304" pitchFamily="18" charset="0"/>
              </a:rPr>
              <a:t>without a fixed unit or time or offset between units. How you mark and refer to time series data depends on the application and you may have one of the following:</a:t>
            </a:r>
          </a:p>
        </p:txBody>
      </p:sp>
    </p:spTree>
    <p:extLst>
      <p:ext uri="{BB962C8B-B14F-4D97-AF65-F5344CB8AC3E}">
        <p14:creationId xmlns:p14="http://schemas.microsoft.com/office/powerpoint/2010/main" val="427177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8841C-9379-4DD3-99BA-5278C3A519A7}"/>
              </a:ext>
            </a:extLst>
          </p:cNvPr>
          <p:cNvSpPr>
            <a:spLocks noGrp="1"/>
          </p:cNvSpPr>
          <p:nvPr>
            <p:ph idx="1"/>
          </p:nvPr>
        </p:nvSpPr>
        <p:spPr>
          <a:xfrm>
            <a:off x="679174" y="1096754"/>
            <a:ext cx="10515600" cy="4840219"/>
          </a:xfrm>
        </p:spPr>
        <p:txBody>
          <a:bodyPr>
            <a:normAutofit/>
          </a:bodyPr>
          <a:lstStyle/>
          <a:p>
            <a:pPr algn="just"/>
            <a:endParaRPr lang="en-GB" i="1" dirty="0">
              <a:latin typeface="Times New Roman" panose="02020603050405020304" pitchFamily="18" charset="0"/>
              <a:cs typeface="Times New Roman" panose="02020603050405020304" pitchFamily="18" charset="0"/>
            </a:endParaRPr>
          </a:p>
          <a:p>
            <a:pPr algn="just"/>
            <a:r>
              <a:rPr lang="en-GB" i="1" dirty="0">
                <a:latin typeface="Times New Roman" panose="02020603050405020304" pitchFamily="18" charset="0"/>
                <a:cs typeface="Times New Roman" panose="02020603050405020304" pitchFamily="18" charset="0"/>
              </a:rPr>
              <a:t>Timestamps</a:t>
            </a:r>
            <a:r>
              <a:rPr lang="en-GB" dirty="0">
                <a:latin typeface="Times New Roman" panose="02020603050405020304" pitchFamily="18" charset="0"/>
                <a:cs typeface="Times New Roman" panose="02020603050405020304" pitchFamily="18" charset="0"/>
              </a:rPr>
              <a:t>, specific instants in time</a:t>
            </a:r>
          </a:p>
          <a:p>
            <a:pPr algn="just"/>
            <a:r>
              <a:rPr lang="en-GB" dirty="0">
                <a:latin typeface="Times New Roman" panose="02020603050405020304" pitchFamily="18" charset="0"/>
                <a:cs typeface="Times New Roman" panose="02020603050405020304" pitchFamily="18" charset="0"/>
              </a:rPr>
              <a:t>Fixed </a:t>
            </a:r>
            <a:r>
              <a:rPr lang="en-GB" i="1" dirty="0">
                <a:latin typeface="Times New Roman" panose="02020603050405020304" pitchFamily="18" charset="0"/>
                <a:cs typeface="Times New Roman" panose="02020603050405020304" pitchFamily="18" charset="0"/>
              </a:rPr>
              <a:t>periods</a:t>
            </a:r>
            <a:r>
              <a:rPr lang="en-GB" dirty="0">
                <a:latin typeface="Times New Roman" panose="02020603050405020304" pitchFamily="18" charset="0"/>
                <a:cs typeface="Times New Roman" panose="02020603050405020304" pitchFamily="18" charset="0"/>
              </a:rPr>
              <a:t>, such as the month January 2007 or the full year 2010</a:t>
            </a:r>
          </a:p>
          <a:p>
            <a:pPr algn="just"/>
            <a:r>
              <a:rPr lang="en-GB" i="1" dirty="0">
                <a:latin typeface="Times New Roman" panose="02020603050405020304" pitchFamily="18" charset="0"/>
                <a:cs typeface="Times New Roman" panose="02020603050405020304" pitchFamily="18" charset="0"/>
              </a:rPr>
              <a:t>Intervals </a:t>
            </a:r>
            <a:r>
              <a:rPr lang="en-GB" dirty="0">
                <a:latin typeface="Times New Roman" panose="02020603050405020304" pitchFamily="18" charset="0"/>
                <a:cs typeface="Times New Roman" panose="02020603050405020304" pitchFamily="18" charset="0"/>
              </a:rPr>
              <a:t>of time, indicated by a start and end timestamp. Periods can be thought of as special cases of intervals</a:t>
            </a:r>
          </a:p>
          <a:p>
            <a:pPr algn="just"/>
            <a:r>
              <a:rPr lang="en-GB" dirty="0">
                <a:latin typeface="Times New Roman" panose="02020603050405020304" pitchFamily="18" charset="0"/>
                <a:cs typeface="Times New Roman" panose="02020603050405020304" pitchFamily="18" charset="0"/>
              </a:rPr>
              <a:t>Experiment or elapsed time; each timestamp is a measure of time relative to a particular start time. For example, the diameter of a cookie baking each second since being placed in the oven</a:t>
            </a:r>
          </a:p>
        </p:txBody>
      </p:sp>
    </p:spTree>
    <p:extLst>
      <p:ext uri="{BB962C8B-B14F-4D97-AF65-F5344CB8AC3E}">
        <p14:creationId xmlns:p14="http://schemas.microsoft.com/office/powerpoint/2010/main" val="257481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5428-D492-4F5E-800A-23A8F44A0B6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Date and Time Data Types and Tools</a:t>
            </a:r>
          </a:p>
        </p:txBody>
      </p:sp>
      <p:sp>
        <p:nvSpPr>
          <p:cNvPr id="3" name="Content Placeholder 2">
            <a:extLst>
              <a:ext uri="{FF2B5EF4-FFF2-40B4-BE49-F238E27FC236}">
                <a16:creationId xmlns:a16="http://schemas.microsoft.com/office/drawing/2014/main" id="{AD66ED46-8D4A-461E-85FE-4435596CC9D3}"/>
              </a:ext>
            </a:extLst>
          </p:cNvPr>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The Python standard library includes data types for date and time data, as well as calendar-related functionality. The datetime, time, and calendar modules are the main places to start. The datetime. datetime type, or simply datetime, is widely used</a:t>
            </a:r>
          </a:p>
        </p:txBody>
      </p:sp>
    </p:spTree>
    <p:extLst>
      <p:ext uri="{BB962C8B-B14F-4D97-AF65-F5344CB8AC3E}">
        <p14:creationId xmlns:p14="http://schemas.microsoft.com/office/powerpoint/2010/main" val="325410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127D-100E-49A3-B952-990EB69942D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D5A74332-C503-4378-91DC-4F9F7E025318}"/>
              </a:ext>
            </a:extLst>
          </p:cNvPr>
          <p:cNvSpPr>
            <a:spLocks noGrp="1"/>
          </p:cNvSpPr>
          <p:nvPr>
            <p:ph idx="1"/>
          </p:nvPr>
        </p:nvSpPr>
        <p:spPr>
          <a:xfrm>
            <a:off x="838200" y="1690688"/>
            <a:ext cx="10515600" cy="4351338"/>
          </a:xfrm>
        </p:spPr>
        <p:txBody>
          <a:bodyPr/>
          <a:lstStyle/>
          <a:p>
            <a:pPr marL="0" indent="0">
              <a:buNone/>
            </a:pPr>
            <a:r>
              <a:rPr lang="en-GB" dirty="0">
                <a:latin typeface="Times New Roman" panose="02020603050405020304" pitchFamily="18" charset="0"/>
                <a:cs typeface="Times New Roman" panose="02020603050405020304" pitchFamily="18" charset="0"/>
              </a:rPr>
              <a:t>In [317]: from datetime import datetime</a:t>
            </a:r>
          </a:p>
          <a:p>
            <a:pPr marL="0" indent="0">
              <a:buNone/>
            </a:pPr>
            <a:r>
              <a:rPr lang="en-GB" dirty="0">
                <a:latin typeface="Times New Roman" panose="02020603050405020304" pitchFamily="18" charset="0"/>
                <a:cs typeface="Times New Roman" panose="02020603050405020304" pitchFamily="18" charset="0"/>
              </a:rPr>
              <a:t>In [318]: now = </a:t>
            </a:r>
            <a:r>
              <a:rPr lang="en-GB" dirty="0" err="1">
                <a:latin typeface="Times New Roman" panose="02020603050405020304" pitchFamily="18" charset="0"/>
                <a:cs typeface="Times New Roman" panose="02020603050405020304" pitchFamily="18" charset="0"/>
              </a:rPr>
              <a:t>datetime.now</a:t>
            </a:r>
            <a:r>
              <a:rPr lang="en-GB"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In [319]: now</a:t>
            </a:r>
          </a:p>
          <a:p>
            <a:pPr marL="0" indent="0">
              <a:buNone/>
            </a:pPr>
            <a:r>
              <a:rPr lang="en-GB" dirty="0">
                <a:latin typeface="Times New Roman" panose="02020603050405020304" pitchFamily="18" charset="0"/>
                <a:cs typeface="Times New Roman" panose="02020603050405020304" pitchFamily="18" charset="0"/>
              </a:rPr>
              <a:t>Out[319]: </a:t>
            </a:r>
            <a:r>
              <a:rPr lang="en-GB" dirty="0" err="1">
                <a:latin typeface="Times New Roman" panose="02020603050405020304" pitchFamily="18" charset="0"/>
                <a:cs typeface="Times New Roman" panose="02020603050405020304" pitchFamily="18" charset="0"/>
              </a:rPr>
              <a:t>datetime.datetime</a:t>
            </a:r>
            <a:r>
              <a:rPr lang="en-GB" dirty="0">
                <a:latin typeface="Times New Roman" panose="02020603050405020304" pitchFamily="18" charset="0"/>
                <a:cs typeface="Times New Roman" panose="02020603050405020304" pitchFamily="18" charset="0"/>
              </a:rPr>
              <a:t>(2012, 8, 4, 17, 9, 21, 832092)</a:t>
            </a:r>
          </a:p>
          <a:p>
            <a:pPr marL="0" indent="0">
              <a:buNone/>
            </a:pPr>
            <a:r>
              <a:rPr lang="en-GB" dirty="0">
                <a:latin typeface="Times New Roman" panose="02020603050405020304" pitchFamily="18" charset="0"/>
                <a:cs typeface="Times New Roman" panose="02020603050405020304" pitchFamily="18" charset="0"/>
              </a:rPr>
              <a:t>In [320]: </a:t>
            </a:r>
            <a:r>
              <a:rPr lang="en-GB" dirty="0" err="1">
                <a:latin typeface="Times New Roman" panose="02020603050405020304" pitchFamily="18" charset="0"/>
                <a:cs typeface="Times New Roman" panose="02020603050405020304" pitchFamily="18" charset="0"/>
              </a:rPr>
              <a:t>now.year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now.month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now.day</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Out[320]: (2012, 8, 4)</a:t>
            </a:r>
          </a:p>
        </p:txBody>
      </p:sp>
    </p:spTree>
    <p:extLst>
      <p:ext uri="{BB962C8B-B14F-4D97-AF65-F5344CB8AC3E}">
        <p14:creationId xmlns:p14="http://schemas.microsoft.com/office/powerpoint/2010/main" val="165473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F7C8F-60AD-4D32-86A3-C06CF3F72942}"/>
              </a:ext>
            </a:extLst>
          </p:cNvPr>
          <p:cNvSpPr>
            <a:spLocks noGrp="1"/>
          </p:cNvSpPr>
          <p:nvPr>
            <p:ph idx="1"/>
          </p:nvPr>
        </p:nvSpPr>
        <p:spPr>
          <a:xfrm>
            <a:off x="838200" y="765451"/>
            <a:ext cx="10515600" cy="4351338"/>
          </a:xfrm>
        </p:spPr>
        <p:txBody>
          <a:bodyPr/>
          <a:lstStyle/>
          <a:p>
            <a:pPr algn="just"/>
            <a:r>
              <a:rPr lang="en-GB" dirty="0">
                <a:latin typeface="Times New Roman" panose="02020603050405020304" pitchFamily="18" charset="0"/>
                <a:cs typeface="Times New Roman" panose="02020603050405020304" pitchFamily="18" charset="0"/>
              </a:rPr>
              <a:t>datetime stores both the date and time down to the microsecond. </a:t>
            </a:r>
            <a:r>
              <a:rPr lang="en-GB" dirty="0" err="1">
                <a:latin typeface="Times New Roman" panose="02020603050405020304" pitchFamily="18" charset="0"/>
                <a:cs typeface="Times New Roman" panose="02020603050405020304" pitchFamily="18" charset="0"/>
              </a:rPr>
              <a:t>datetime.time</a:t>
            </a:r>
            <a:r>
              <a:rPr lang="en-GB" dirty="0">
                <a:latin typeface="Times New Roman" panose="02020603050405020304" pitchFamily="18" charset="0"/>
                <a:cs typeface="Times New Roman" panose="02020603050405020304" pitchFamily="18" charset="0"/>
              </a:rPr>
              <a:t> delta represents the temporal difference between two datetime objects:</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In [321]: delta = datetime(2011, 1, 7) - datetime(2008, 6, 24, 8, 15)</a:t>
            </a:r>
          </a:p>
          <a:p>
            <a:pPr marL="0" indent="0" algn="just">
              <a:buNone/>
            </a:pPr>
            <a:r>
              <a:rPr lang="en-GB" dirty="0">
                <a:latin typeface="Times New Roman" panose="02020603050405020304" pitchFamily="18" charset="0"/>
                <a:cs typeface="Times New Roman" panose="02020603050405020304" pitchFamily="18" charset="0"/>
              </a:rPr>
              <a:t>In [322]: delta</a:t>
            </a:r>
          </a:p>
          <a:p>
            <a:pPr marL="0" indent="0" algn="just">
              <a:buNone/>
            </a:pPr>
            <a:r>
              <a:rPr lang="en-GB" dirty="0">
                <a:latin typeface="Times New Roman" panose="02020603050405020304" pitchFamily="18" charset="0"/>
                <a:cs typeface="Times New Roman" panose="02020603050405020304" pitchFamily="18" charset="0"/>
              </a:rPr>
              <a:t>Out[322]: </a:t>
            </a:r>
            <a:r>
              <a:rPr lang="en-GB" dirty="0" err="1">
                <a:latin typeface="Times New Roman" panose="02020603050405020304" pitchFamily="18" charset="0"/>
                <a:cs typeface="Times New Roman" panose="02020603050405020304" pitchFamily="18" charset="0"/>
              </a:rPr>
              <a:t>datetime.timedelta</a:t>
            </a:r>
            <a:r>
              <a:rPr lang="en-GB" dirty="0">
                <a:latin typeface="Times New Roman" panose="02020603050405020304" pitchFamily="18" charset="0"/>
                <a:cs typeface="Times New Roman" panose="02020603050405020304" pitchFamily="18" charset="0"/>
              </a:rPr>
              <a:t>(926, 56700)</a:t>
            </a:r>
          </a:p>
          <a:p>
            <a:pPr marL="0" indent="0" algn="just">
              <a:buNone/>
            </a:pPr>
            <a:r>
              <a:rPr lang="en-GB" dirty="0">
                <a:latin typeface="Times New Roman" panose="02020603050405020304" pitchFamily="18" charset="0"/>
                <a:cs typeface="Times New Roman" panose="02020603050405020304" pitchFamily="18" charset="0"/>
              </a:rPr>
              <a:t>In [323]: </a:t>
            </a:r>
            <a:r>
              <a:rPr lang="en-GB" dirty="0" err="1">
                <a:latin typeface="Times New Roman" panose="02020603050405020304" pitchFamily="18" charset="0"/>
                <a:cs typeface="Times New Roman" panose="02020603050405020304" pitchFamily="18" charset="0"/>
              </a:rPr>
              <a:t>delta.days</a:t>
            </a:r>
            <a:r>
              <a:rPr lang="en-GB" dirty="0">
                <a:latin typeface="Times New Roman" panose="02020603050405020304" pitchFamily="18" charset="0"/>
                <a:cs typeface="Times New Roman" panose="02020603050405020304" pitchFamily="18" charset="0"/>
              </a:rPr>
              <a:t> In [324]: </a:t>
            </a:r>
            <a:r>
              <a:rPr lang="en-GB" dirty="0" err="1">
                <a:latin typeface="Times New Roman" panose="02020603050405020304" pitchFamily="18" charset="0"/>
                <a:cs typeface="Times New Roman" panose="02020603050405020304" pitchFamily="18" charset="0"/>
              </a:rPr>
              <a:t>delta.seconds</a:t>
            </a:r>
            <a:endParaRPr lang="en-GB" dirty="0">
              <a:latin typeface="Times New Roman" panose="02020603050405020304" pitchFamily="18" charset="0"/>
              <a:cs typeface="Times New Roman" panose="02020603050405020304" pitchFamily="18" charset="0"/>
            </a:endParaRPr>
          </a:p>
          <a:p>
            <a:pPr marL="0" indent="0" algn="just">
              <a:buNone/>
            </a:pPr>
            <a:r>
              <a:rPr lang="en-GB" dirty="0">
                <a:latin typeface="Times New Roman" panose="02020603050405020304" pitchFamily="18" charset="0"/>
                <a:cs typeface="Times New Roman" panose="02020603050405020304" pitchFamily="18" charset="0"/>
              </a:rPr>
              <a:t>Out[323]: 926 Out[324]: 56700</a:t>
            </a:r>
          </a:p>
        </p:txBody>
      </p:sp>
    </p:spTree>
    <p:extLst>
      <p:ext uri="{BB962C8B-B14F-4D97-AF65-F5344CB8AC3E}">
        <p14:creationId xmlns:p14="http://schemas.microsoft.com/office/powerpoint/2010/main" val="420560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AECB-3BD0-4173-82A1-5F07EF1D8297}"/>
              </a:ext>
            </a:extLst>
          </p:cNvPr>
          <p:cNvSpPr>
            <a:spLocks noGrp="1"/>
          </p:cNvSpPr>
          <p:nvPr>
            <p:ph type="title"/>
          </p:nvPr>
        </p:nvSpPr>
        <p:spPr>
          <a:xfrm>
            <a:off x="838200" y="569844"/>
            <a:ext cx="10515600" cy="1200357"/>
          </a:xfrm>
        </p:spPr>
        <p:txBody>
          <a:bodyPr>
            <a:normAutofit fontScale="90000"/>
          </a:bodyPr>
          <a:lstStyle/>
          <a:p>
            <a:br>
              <a:rPr lang="en-GB"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You can add (or subtract) a </a:t>
            </a:r>
            <a:r>
              <a:rPr lang="en-GB" sz="4000" dirty="0" err="1">
                <a:latin typeface="Times New Roman" panose="02020603050405020304" pitchFamily="18" charset="0"/>
                <a:cs typeface="Times New Roman" panose="02020603050405020304" pitchFamily="18" charset="0"/>
              </a:rPr>
              <a:t>timedelta</a:t>
            </a:r>
            <a:r>
              <a:rPr lang="en-GB" sz="4000" dirty="0">
                <a:latin typeface="Times New Roman" panose="02020603050405020304" pitchFamily="18" charset="0"/>
                <a:cs typeface="Times New Roman" panose="02020603050405020304" pitchFamily="18" charset="0"/>
              </a:rPr>
              <a:t> or multiple thereof to a datetime object to yield a new shifted object:</a:t>
            </a:r>
            <a:br>
              <a:rPr lang="en-GB" sz="4000" dirty="0">
                <a:latin typeface="Times New Roman" panose="02020603050405020304" pitchFamily="18" charset="0"/>
                <a:cs typeface="Times New Roman" panose="02020603050405020304" pitchFamily="18" charset="0"/>
              </a:rPr>
            </a:br>
            <a:endParaRPr lang="en-GB"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FC3DF0-BCD9-48AB-9DAF-D40C68730865}"/>
              </a:ext>
            </a:extLst>
          </p:cNvPr>
          <p:cNvSpPr>
            <a:spLocks noGrp="1"/>
          </p:cNvSpPr>
          <p:nvPr>
            <p:ph idx="1"/>
          </p:nvPr>
        </p:nvSpPr>
        <p:spPr>
          <a:xfrm>
            <a:off x="838200" y="2276199"/>
            <a:ext cx="10515600" cy="4351338"/>
          </a:xfrm>
        </p:spPr>
        <p:txBody>
          <a:bodyPr>
            <a:normAutofit/>
          </a:bodyPr>
          <a:lstStyle/>
          <a:p>
            <a:pPr marL="0" indent="0">
              <a:buNone/>
            </a:pPr>
            <a:r>
              <a:rPr lang="en-GB" dirty="0">
                <a:latin typeface="Times New Roman" panose="02020603050405020304" pitchFamily="18" charset="0"/>
                <a:cs typeface="Times New Roman" panose="02020603050405020304" pitchFamily="18" charset="0"/>
              </a:rPr>
              <a:t>In [325]: from datetime import </a:t>
            </a:r>
            <a:r>
              <a:rPr lang="en-GB" dirty="0" err="1">
                <a:latin typeface="Times New Roman" panose="02020603050405020304" pitchFamily="18" charset="0"/>
                <a:cs typeface="Times New Roman" panose="02020603050405020304" pitchFamily="18" charset="0"/>
              </a:rPr>
              <a:t>timedelta</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In [326]: start = datetime(2011, 1, 7)</a:t>
            </a:r>
          </a:p>
          <a:p>
            <a:pPr marL="0" indent="0">
              <a:buNone/>
            </a:pPr>
            <a:r>
              <a:rPr lang="en-GB" dirty="0">
                <a:latin typeface="Times New Roman" panose="02020603050405020304" pitchFamily="18" charset="0"/>
                <a:cs typeface="Times New Roman" panose="02020603050405020304" pitchFamily="18" charset="0"/>
              </a:rPr>
              <a:t>In [327]: start + </a:t>
            </a:r>
            <a:r>
              <a:rPr lang="en-GB" dirty="0" err="1">
                <a:latin typeface="Times New Roman" panose="02020603050405020304" pitchFamily="18" charset="0"/>
                <a:cs typeface="Times New Roman" panose="02020603050405020304" pitchFamily="18" charset="0"/>
              </a:rPr>
              <a:t>timedelta</a:t>
            </a:r>
            <a:r>
              <a:rPr lang="en-GB" dirty="0">
                <a:latin typeface="Times New Roman" panose="02020603050405020304" pitchFamily="18" charset="0"/>
                <a:cs typeface="Times New Roman" panose="02020603050405020304" pitchFamily="18" charset="0"/>
              </a:rPr>
              <a:t>(12)</a:t>
            </a:r>
          </a:p>
          <a:p>
            <a:pPr marL="0" indent="0">
              <a:buNone/>
            </a:pPr>
            <a:r>
              <a:rPr lang="en-GB" dirty="0">
                <a:latin typeface="Times New Roman" panose="02020603050405020304" pitchFamily="18" charset="0"/>
                <a:cs typeface="Times New Roman" panose="02020603050405020304" pitchFamily="18" charset="0"/>
              </a:rPr>
              <a:t>Out[327]: </a:t>
            </a:r>
            <a:r>
              <a:rPr lang="en-GB" dirty="0" err="1">
                <a:latin typeface="Times New Roman" panose="02020603050405020304" pitchFamily="18" charset="0"/>
                <a:cs typeface="Times New Roman" panose="02020603050405020304" pitchFamily="18" charset="0"/>
              </a:rPr>
              <a:t>datetime.datetime</a:t>
            </a:r>
            <a:r>
              <a:rPr lang="en-GB" dirty="0">
                <a:latin typeface="Times New Roman" panose="02020603050405020304" pitchFamily="18" charset="0"/>
                <a:cs typeface="Times New Roman" panose="02020603050405020304" pitchFamily="18" charset="0"/>
              </a:rPr>
              <a:t>(2011, 1, 19, 0, 0)</a:t>
            </a:r>
          </a:p>
          <a:p>
            <a:pPr marL="0" indent="0">
              <a:buNone/>
            </a:pPr>
            <a:r>
              <a:rPr lang="en-GB" dirty="0">
                <a:latin typeface="Times New Roman" panose="02020603050405020304" pitchFamily="18" charset="0"/>
                <a:cs typeface="Times New Roman" panose="02020603050405020304" pitchFamily="18" charset="0"/>
              </a:rPr>
              <a:t>In [328]: start - 2 * </a:t>
            </a:r>
            <a:r>
              <a:rPr lang="en-GB" dirty="0" err="1">
                <a:latin typeface="Times New Roman" panose="02020603050405020304" pitchFamily="18" charset="0"/>
                <a:cs typeface="Times New Roman" panose="02020603050405020304" pitchFamily="18" charset="0"/>
              </a:rPr>
              <a:t>timedelta</a:t>
            </a:r>
            <a:r>
              <a:rPr lang="en-GB" dirty="0">
                <a:latin typeface="Times New Roman" panose="02020603050405020304" pitchFamily="18" charset="0"/>
                <a:cs typeface="Times New Roman" panose="02020603050405020304" pitchFamily="18" charset="0"/>
              </a:rPr>
              <a:t>(12)</a:t>
            </a:r>
          </a:p>
          <a:p>
            <a:pPr marL="0" indent="0">
              <a:buNone/>
            </a:pPr>
            <a:r>
              <a:rPr lang="en-GB" dirty="0">
                <a:latin typeface="Times New Roman" panose="02020603050405020304" pitchFamily="18" charset="0"/>
                <a:cs typeface="Times New Roman" panose="02020603050405020304" pitchFamily="18" charset="0"/>
              </a:rPr>
              <a:t>Out[328]: </a:t>
            </a:r>
            <a:r>
              <a:rPr lang="en-GB" dirty="0" err="1">
                <a:latin typeface="Times New Roman" panose="02020603050405020304" pitchFamily="18" charset="0"/>
                <a:cs typeface="Times New Roman" panose="02020603050405020304" pitchFamily="18" charset="0"/>
              </a:rPr>
              <a:t>datetime.datetime</a:t>
            </a:r>
            <a:r>
              <a:rPr lang="en-GB" dirty="0">
                <a:latin typeface="Times New Roman" panose="02020603050405020304" pitchFamily="18" charset="0"/>
                <a:cs typeface="Times New Roman" panose="02020603050405020304" pitchFamily="18" charset="0"/>
              </a:rPr>
              <a:t>(2010, 12, 14, 0, 0)</a:t>
            </a:r>
          </a:p>
        </p:txBody>
      </p:sp>
    </p:spTree>
    <p:extLst>
      <p:ext uri="{BB962C8B-B14F-4D97-AF65-F5344CB8AC3E}">
        <p14:creationId xmlns:p14="http://schemas.microsoft.com/office/powerpoint/2010/main" val="35488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E648-E7A1-4642-9A87-89E9B05A367F}"/>
              </a:ext>
            </a:extLst>
          </p:cNvPr>
          <p:cNvSpPr>
            <a:spLocks noGrp="1"/>
          </p:cNvSpPr>
          <p:nvPr>
            <p:ph type="title"/>
          </p:nvPr>
        </p:nvSpPr>
        <p:spPr/>
        <p:txBody>
          <a:bodyPr>
            <a:noAutofit/>
          </a:bodyPr>
          <a:lstStyle/>
          <a:p>
            <a:pPr algn="just"/>
            <a:r>
              <a:rPr lang="en-GB" sz="2400" dirty="0">
                <a:latin typeface="Times New Roman" panose="02020603050405020304" pitchFamily="18" charset="0"/>
                <a:cs typeface="Times New Roman" panose="02020603050405020304" pitchFamily="18" charset="0"/>
              </a:rPr>
              <a:t>The data types in the datetime module are summarized in Table 10-1. While this chapter is mainly concerned with the data types in pandas and higher level time series manipulation, you will undoubtedly encounter the datetime-based types in many other places in Python the wild.</a:t>
            </a:r>
          </a:p>
        </p:txBody>
      </p:sp>
      <p:pic>
        <p:nvPicPr>
          <p:cNvPr id="8" name="Content Placeholder 7">
            <a:extLst>
              <a:ext uri="{FF2B5EF4-FFF2-40B4-BE49-F238E27FC236}">
                <a16:creationId xmlns:a16="http://schemas.microsoft.com/office/drawing/2014/main" id="{2DBAC12B-99F1-4357-BCEE-2414476C1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686" y="1690688"/>
            <a:ext cx="9382540" cy="4206529"/>
          </a:xfrm>
        </p:spPr>
      </p:pic>
    </p:spTree>
    <p:extLst>
      <p:ext uri="{BB962C8B-B14F-4D97-AF65-F5344CB8AC3E}">
        <p14:creationId xmlns:p14="http://schemas.microsoft.com/office/powerpoint/2010/main" val="155330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983F-46BA-4BBF-8E4E-7D112CB93430}"/>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Converting between string and datetime</a:t>
            </a:r>
          </a:p>
        </p:txBody>
      </p:sp>
      <p:sp>
        <p:nvSpPr>
          <p:cNvPr id="3" name="Content Placeholder 2">
            <a:extLst>
              <a:ext uri="{FF2B5EF4-FFF2-40B4-BE49-F238E27FC236}">
                <a16:creationId xmlns:a16="http://schemas.microsoft.com/office/drawing/2014/main" id="{10CAD551-8A2E-4E31-B98C-E6A3EC7066F6}"/>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datetime objects and pandas Timestamp objects, which I’ll introduce later, can be formatted as strings using str or the </a:t>
            </a:r>
            <a:r>
              <a:rPr lang="en-GB" dirty="0" err="1">
                <a:latin typeface="Times New Roman" panose="02020603050405020304" pitchFamily="18" charset="0"/>
                <a:cs typeface="Times New Roman" panose="02020603050405020304" pitchFamily="18" charset="0"/>
              </a:rPr>
              <a:t>strftime</a:t>
            </a:r>
            <a:r>
              <a:rPr lang="en-GB" dirty="0">
                <a:latin typeface="Times New Roman" panose="02020603050405020304" pitchFamily="18" charset="0"/>
                <a:cs typeface="Times New Roman" panose="02020603050405020304" pitchFamily="18" charset="0"/>
              </a:rPr>
              <a:t> method, passing a format specification:</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it-IT" dirty="0">
                <a:latin typeface="Times New Roman" panose="02020603050405020304" pitchFamily="18" charset="0"/>
                <a:cs typeface="Times New Roman" panose="02020603050405020304" pitchFamily="18" charset="0"/>
              </a:rPr>
              <a:t>In [329]: stamp = datetime(2011, 1, 3)</a:t>
            </a:r>
          </a:p>
          <a:p>
            <a:pPr marL="0" indent="0">
              <a:buNone/>
            </a:pPr>
            <a:r>
              <a:rPr lang="en-GB" dirty="0">
                <a:latin typeface="Times New Roman" panose="02020603050405020304" pitchFamily="18" charset="0"/>
                <a:cs typeface="Times New Roman" panose="02020603050405020304" pitchFamily="18" charset="0"/>
              </a:rPr>
              <a:t>In [330]: str(stamp)</a:t>
            </a:r>
          </a:p>
          <a:p>
            <a:pPr marL="0" indent="0">
              <a:buNone/>
            </a:pPr>
            <a:r>
              <a:rPr lang="en-GB" dirty="0">
                <a:latin typeface="Times New Roman" panose="02020603050405020304" pitchFamily="18" charset="0"/>
                <a:cs typeface="Times New Roman" panose="02020603050405020304" pitchFamily="18" charset="0"/>
              </a:rPr>
              <a:t>In [331]: </a:t>
            </a:r>
            <a:r>
              <a:rPr lang="en-GB" dirty="0" err="1">
                <a:latin typeface="Times New Roman" panose="02020603050405020304" pitchFamily="18" charset="0"/>
                <a:cs typeface="Times New Roman" panose="02020603050405020304" pitchFamily="18" charset="0"/>
              </a:rPr>
              <a:t>stamp.strftime</a:t>
            </a:r>
            <a:r>
              <a:rPr lang="en-GB" dirty="0">
                <a:latin typeface="Times New Roman" panose="02020603050405020304" pitchFamily="18" charset="0"/>
                <a:cs typeface="Times New Roman" panose="02020603050405020304" pitchFamily="18" charset="0"/>
              </a:rPr>
              <a:t>('%Y-%m-%d')</a:t>
            </a:r>
          </a:p>
          <a:p>
            <a:pPr marL="0" indent="0">
              <a:buNone/>
            </a:pPr>
            <a:r>
              <a:rPr lang="en-GB" dirty="0">
                <a:latin typeface="Times New Roman" panose="02020603050405020304" pitchFamily="18" charset="0"/>
                <a:cs typeface="Times New Roman" panose="02020603050405020304" pitchFamily="18" charset="0"/>
              </a:rPr>
              <a:t>Out[330]: '2011-01-03 00:00:00’ </a:t>
            </a:r>
          </a:p>
          <a:p>
            <a:pPr marL="0" indent="0">
              <a:buNone/>
            </a:pPr>
            <a:r>
              <a:rPr lang="en-GB" dirty="0">
                <a:latin typeface="Times New Roman" panose="02020603050405020304" pitchFamily="18" charset="0"/>
                <a:cs typeface="Times New Roman" panose="02020603050405020304" pitchFamily="18" charset="0"/>
              </a:rPr>
              <a:t>Out[331]: '2011-01-03'</a:t>
            </a:r>
          </a:p>
        </p:txBody>
      </p:sp>
    </p:spTree>
    <p:extLst>
      <p:ext uri="{BB962C8B-B14F-4D97-AF65-F5344CB8AC3E}">
        <p14:creationId xmlns:p14="http://schemas.microsoft.com/office/powerpoint/2010/main" val="158752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1166</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UNIT V</vt:lpstr>
      <vt:lpstr>Time Series</vt:lpstr>
      <vt:lpstr>PowerPoint Presentation</vt:lpstr>
      <vt:lpstr>Date and Time Data Types and Tools</vt:lpstr>
      <vt:lpstr>Example</vt:lpstr>
      <vt:lpstr>PowerPoint Presentation</vt:lpstr>
      <vt:lpstr> You can add (or subtract) a timedelta or multiple thereof to a datetime object to yield a new shifted object: </vt:lpstr>
      <vt:lpstr>The data types in the datetime module are summarized in Table 10-1. While this chapter is mainly concerned with the data types in pandas and higher level time series manipulation, you will undoubtedly encounter the datetime-based types in many other places in Python the wild.</vt:lpstr>
      <vt:lpstr>Converting between string and datetime</vt:lpstr>
      <vt:lpstr>See Table 10-2 for a complete list of the format codes. These same format codes can be used to convert strings to dates using datetime.strptime:</vt:lpstr>
      <vt:lpstr>PowerPoint Presentation</vt:lpstr>
      <vt:lpstr>PowerPoint Presentation</vt:lpstr>
      <vt:lpstr>Time Series Basics</vt:lpstr>
      <vt:lpstr>Time Zone Handling</vt:lpstr>
      <vt:lpstr>PowerPoint Presentation</vt:lpstr>
      <vt:lpstr> Localization and Conversion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Sandy</dc:creator>
  <cp:lastModifiedBy>Sandy</cp:lastModifiedBy>
  <cp:revision>19</cp:revision>
  <dcterms:created xsi:type="dcterms:W3CDTF">2019-06-28T06:03:55Z</dcterms:created>
  <dcterms:modified xsi:type="dcterms:W3CDTF">2019-06-29T08:03:09Z</dcterms:modified>
</cp:coreProperties>
</file>