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1" r:id="rId24"/>
    <p:sldId id="282" r:id="rId25"/>
    <p:sldId id="283" r:id="rId26"/>
    <p:sldId id="280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533400"/>
            <a:ext cx="8062912" cy="2133600"/>
          </a:xfrm>
        </p:spPr>
        <p:txBody>
          <a:bodyPr/>
          <a:lstStyle/>
          <a:p>
            <a:r>
              <a:rPr lang="en-IN" dirty="0" smtClean="0"/>
              <a:t>GLOBAL STATES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2479936"/>
          </a:xfrm>
        </p:spPr>
        <p:txBody>
          <a:bodyPr>
            <a:norm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161fa04292</a:t>
            </a:r>
          </a:p>
          <a:p>
            <a:r>
              <a:rPr lang="en-IN" dirty="0" smtClean="0"/>
              <a:t>161fa04331</a:t>
            </a:r>
          </a:p>
          <a:p>
            <a:r>
              <a:rPr lang="en-IN" dirty="0" smtClean="0"/>
              <a:t>Sec-E,3</a:t>
            </a:r>
            <a:r>
              <a:rPr lang="en-IN" baseline="30000" dirty="0" smtClean="0"/>
              <a:t>rd</a:t>
            </a:r>
            <a:r>
              <a:rPr lang="en-IN" dirty="0" smtClean="0"/>
              <a:t> CSE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6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of global snapshot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846320"/>
          </a:xfrm>
        </p:spPr>
        <p:txBody>
          <a:bodyPr/>
          <a:lstStyle/>
          <a:p>
            <a:r>
              <a:rPr lang="en-IN" dirty="0" smtClean="0"/>
              <a:t>P2 to change its</a:t>
            </a:r>
            <a:r>
              <a:rPr lang="en-IN" dirty="0"/>
              <a:t>	</a:t>
            </a:r>
            <a:r>
              <a:rPr lang="en-IN" dirty="0" smtClean="0"/>
              <a:t>state variable,X2</a:t>
            </a:r>
            <a:r>
              <a:rPr lang="en-IN" dirty="0"/>
              <a:t>,	</a:t>
            </a:r>
            <a:r>
              <a:rPr lang="en-IN" dirty="0" smtClean="0"/>
              <a:t>from 1 to 4. </a:t>
            </a:r>
          </a:p>
          <a:p>
            <a:r>
              <a:rPr lang="en-IN" dirty="0" smtClean="0"/>
              <a:t>This is another global snapshot. </a:t>
            </a:r>
          </a:p>
          <a:p>
            <a:pPr marL="0" indent="0">
              <a:buNone/>
            </a:pPr>
            <a:r>
              <a:rPr lang="en-IN" dirty="0" smtClean="0"/>
              <a:t>   X1:0                                         </a:t>
            </a:r>
            <a:r>
              <a:rPr lang="en-IN" dirty="0"/>
              <a:t>X2:1</a:t>
            </a:r>
          </a:p>
          <a:p>
            <a:pPr marL="0" indent="0">
              <a:buNone/>
            </a:pPr>
            <a:r>
              <a:rPr lang="en-IN" dirty="0"/>
              <a:t>   Y1:0                                         Y2:2</a:t>
            </a:r>
          </a:p>
          <a:p>
            <a:pPr marL="0" indent="0">
              <a:buNone/>
            </a:pPr>
            <a:r>
              <a:rPr lang="en-IN" dirty="0"/>
              <a:t>   Z1:0                                         Z2:3</a:t>
            </a:r>
          </a:p>
          <a:p>
            <a:pPr marL="0" indent="0">
              <a:buNone/>
            </a:pPr>
            <a:r>
              <a:rPr lang="en-IN" sz="2400" dirty="0" smtClean="0"/>
              <a:t>                           </a:t>
            </a:r>
            <a:r>
              <a:rPr lang="en-IN" sz="1800" dirty="0" smtClean="0"/>
              <a:t>C12:[x2</a:t>
            </a:r>
            <a:r>
              <a:rPr lang="en-IN" sz="1800" dirty="0" smtClean="0">
                <a:sym typeface="Wingdings" pitchFamily="2" charset="2"/>
              </a:rPr>
              <a:t>4]</a:t>
            </a:r>
            <a:endParaRPr lang="en-IN" sz="1800" dirty="0"/>
          </a:p>
        </p:txBody>
      </p:sp>
      <p:sp>
        <p:nvSpPr>
          <p:cNvPr id="4" name="Oval 3"/>
          <p:cNvSpPr/>
          <p:nvPr/>
        </p:nvSpPr>
        <p:spPr>
          <a:xfrm>
            <a:off x="1344850" y="4876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sp>
        <p:nvSpPr>
          <p:cNvPr id="5" name="Oval 4"/>
          <p:cNvSpPr/>
          <p:nvPr/>
        </p:nvSpPr>
        <p:spPr>
          <a:xfrm>
            <a:off x="5188527" y="4876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P2</a:t>
            </a:r>
            <a:endParaRPr lang="en-IN" sz="3200" dirty="0"/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320462" y="5044188"/>
            <a:ext cx="3035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487850" y="5715000"/>
            <a:ext cx="27006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5867400"/>
            <a:ext cx="20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C21:[empty]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2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of global snapshot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P2 receives the message from P1.</a:t>
            </a:r>
          </a:p>
          <a:p>
            <a:r>
              <a:rPr lang="en-IN" dirty="0" smtClean="0"/>
              <a:t>Another global snapshot .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X1:0                                         X2:1</a:t>
            </a:r>
          </a:p>
          <a:p>
            <a:pPr marL="0" indent="0">
              <a:buNone/>
            </a:pPr>
            <a:r>
              <a:rPr lang="en-IN" dirty="0"/>
              <a:t>   Y1:0                                         Y2:2</a:t>
            </a:r>
          </a:p>
          <a:p>
            <a:pPr marL="0" indent="0">
              <a:buNone/>
            </a:pPr>
            <a:r>
              <a:rPr lang="en-IN" dirty="0"/>
              <a:t>   Z1:0                                         Z2:3</a:t>
            </a:r>
          </a:p>
        </p:txBody>
      </p:sp>
      <p:sp>
        <p:nvSpPr>
          <p:cNvPr id="4" name="Oval 3"/>
          <p:cNvSpPr/>
          <p:nvPr/>
        </p:nvSpPr>
        <p:spPr>
          <a:xfrm>
            <a:off x="1600200" y="4495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sp>
        <p:nvSpPr>
          <p:cNvPr id="5" name="Oval 4"/>
          <p:cNvSpPr/>
          <p:nvPr/>
        </p:nvSpPr>
        <p:spPr>
          <a:xfrm>
            <a:off x="5029200" y="4495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P2</a:t>
            </a:r>
            <a:endParaRPr lang="en-IN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48006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43200" y="5257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443126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C12:[empty]   x2</a:t>
            </a:r>
            <a:r>
              <a:rPr lang="en-IN" dirty="0" smtClean="0">
                <a:sym typeface="Wingdings" pitchFamily="2" charset="2"/>
              </a:rPr>
              <a:t>4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05200" y="54864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C21:[empty]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1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of global snapshot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P2 changes its state variable, X2, from 1to4. </a:t>
            </a:r>
          </a:p>
          <a:p>
            <a:r>
              <a:rPr lang="en-IN" dirty="0" smtClean="0"/>
              <a:t>And</a:t>
            </a:r>
            <a:r>
              <a:rPr lang="en-IN" dirty="0"/>
              <a:t>	</a:t>
            </a:r>
            <a:r>
              <a:rPr lang="en-IN" dirty="0" smtClean="0"/>
              <a:t>another global snapshot. </a:t>
            </a:r>
          </a:p>
          <a:p>
            <a:pPr marL="0" indent="0">
              <a:buNone/>
            </a:pPr>
            <a:r>
              <a:rPr lang="en-IN" dirty="0" smtClean="0"/>
              <a:t>   X1:0                                         X2:4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Y1:0                                         Y2:2</a:t>
            </a:r>
          </a:p>
          <a:p>
            <a:pPr marL="0" indent="0">
              <a:buNone/>
            </a:pPr>
            <a:r>
              <a:rPr lang="en-IN" dirty="0"/>
              <a:t>   Z1:0                                        </a:t>
            </a:r>
            <a:r>
              <a:rPr lang="en-IN" dirty="0" smtClean="0"/>
              <a:t> Z2:3</a:t>
            </a:r>
          </a:p>
          <a:p>
            <a:pPr marL="0" indent="0">
              <a:buNone/>
            </a:pPr>
            <a:r>
              <a:rPr lang="en-IN" sz="1800" dirty="0" smtClean="0"/>
              <a:t>                                 </a:t>
            </a:r>
            <a:r>
              <a:rPr lang="en-IN" sz="1800" dirty="0"/>
              <a:t>C12:[empty]  </a:t>
            </a:r>
          </a:p>
          <a:p>
            <a:pPr marL="0" indent="0">
              <a:buNone/>
            </a:pPr>
            <a:endParaRPr lang="en-IN" sz="1800" dirty="0" smtClean="0"/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524000" y="4246418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sp>
        <p:nvSpPr>
          <p:cNvPr id="5" name="Oval 4"/>
          <p:cNvSpPr/>
          <p:nvPr/>
        </p:nvSpPr>
        <p:spPr>
          <a:xfrm>
            <a:off x="4471555" y="42672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P2</a:t>
            </a:r>
            <a:endParaRPr lang="en-IN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4495800"/>
            <a:ext cx="1804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67001" y="5029200"/>
            <a:ext cx="1804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2537" y="5029200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C21:[empty]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4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SUMMARY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The global state changes whenever an event happens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–Process	sends	message 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–</a:t>
            </a:r>
            <a:r>
              <a:rPr lang="en-IN" dirty="0"/>
              <a:t>Process	</a:t>
            </a:r>
            <a:r>
              <a:rPr lang="en-IN" dirty="0" smtClean="0"/>
              <a:t>receives message 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–</a:t>
            </a:r>
            <a:r>
              <a:rPr lang="en-IN" dirty="0"/>
              <a:t>Process	takes	</a:t>
            </a:r>
            <a:r>
              <a:rPr lang="en-IN" dirty="0" smtClean="0"/>
              <a:t>a step. </a:t>
            </a:r>
          </a:p>
          <a:p>
            <a:r>
              <a:rPr lang="en-IN" dirty="0" smtClean="0"/>
              <a:t> Moving from state to state </a:t>
            </a:r>
            <a:r>
              <a:rPr lang="en-IN" b="1" dirty="0" smtClean="0"/>
              <a:t>obeys causality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   </a:t>
            </a:r>
            <a:r>
              <a:rPr lang="en-IN" sz="3600" b="1" dirty="0" err="1" smtClean="0"/>
              <a:t>Chandy-Lamportalgorithm</a:t>
            </a:r>
            <a:endParaRPr lang="en-IN" sz="36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6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System model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Problem</a:t>
            </a:r>
            <a:r>
              <a:rPr lang="en-IN" dirty="0" err="1" smtClean="0"/>
              <a:t>:record</a:t>
            </a:r>
            <a:r>
              <a:rPr lang="en-IN" dirty="0" smtClean="0"/>
              <a:t> a global snapshot(state for each process and channel). </a:t>
            </a:r>
          </a:p>
          <a:p>
            <a:r>
              <a:rPr lang="en-IN" b="1" dirty="0" smtClean="0"/>
              <a:t>Model: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–N processes in the system with no </a:t>
            </a:r>
            <a:r>
              <a:rPr lang="en-IN" dirty="0"/>
              <a:t>	failures 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       –There are two FIFO unidirectional channels between every process pair (Pi →</a:t>
            </a:r>
            <a:r>
              <a:rPr lang="en-IN" dirty="0" err="1" smtClean="0"/>
              <a:t>Pj</a:t>
            </a:r>
            <a:r>
              <a:rPr lang="en-IN" dirty="0" smtClean="0"/>
              <a:t> and </a:t>
            </a:r>
            <a:r>
              <a:rPr lang="en-IN" dirty="0" err="1" smtClean="0"/>
              <a:t>Pj→Pi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r>
              <a:rPr lang="en-IN" dirty="0" smtClean="0"/>
              <a:t>         –All messages arrive, intact,	not duplicated .</a:t>
            </a:r>
          </a:p>
          <a:p>
            <a:r>
              <a:rPr lang="en-IN" dirty="0" smtClean="0"/>
              <a:t>Future work relaxes these assumptions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8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System requirements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Taking a snapshot shouldn’t interfere with normal application behaviour.</a:t>
            </a:r>
          </a:p>
          <a:p>
            <a:pPr marL="0" indent="0">
              <a:buNone/>
            </a:pPr>
            <a:r>
              <a:rPr lang="en-IN" dirty="0" smtClean="0"/>
              <a:t>     –Don’t stop sending messages.</a:t>
            </a:r>
          </a:p>
          <a:p>
            <a:pPr marL="0" indent="0">
              <a:buNone/>
            </a:pPr>
            <a:r>
              <a:rPr lang="en-IN" dirty="0" smtClean="0"/>
              <a:t>     –Don’t stop the application</a:t>
            </a:r>
            <a:r>
              <a:rPr lang="en-IN" dirty="0"/>
              <a:t>! </a:t>
            </a:r>
            <a:endParaRPr lang="en-IN" dirty="0" smtClean="0"/>
          </a:p>
          <a:p>
            <a:r>
              <a:rPr lang="en-IN" dirty="0" smtClean="0"/>
              <a:t>Each process can record its own state. </a:t>
            </a:r>
          </a:p>
          <a:p>
            <a:r>
              <a:rPr lang="en-IN" dirty="0" smtClean="0"/>
              <a:t>Collect state in a distributed</a:t>
            </a:r>
            <a:r>
              <a:rPr lang="en-IN" dirty="0"/>
              <a:t>	</a:t>
            </a:r>
            <a:r>
              <a:rPr lang="en-IN" dirty="0" smtClean="0"/>
              <a:t> manner.</a:t>
            </a:r>
          </a:p>
          <a:p>
            <a:r>
              <a:rPr lang="en-IN" dirty="0" smtClean="0"/>
              <a:t>Any</a:t>
            </a:r>
            <a:r>
              <a:rPr lang="en-IN" dirty="0"/>
              <a:t>	</a:t>
            </a:r>
            <a:r>
              <a:rPr lang="en-IN" dirty="0" smtClean="0"/>
              <a:t>process can</a:t>
            </a:r>
            <a:r>
              <a:rPr lang="en-IN" dirty="0"/>
              <a:t>	</a:t>
            </a:r>
            <a:r>
              <a:rPr lang="en-IN" dirty="0" smtClean="0"/>
              <a:t>initiate a snapshot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4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Initiating a snapshot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Let’s say process Pi </a:t>
            </a:r>
            <a:r>
              <a:rPr lang="en-IN" dirty="0"/>
              <a:t>initiates	</a:t>
            </a:r>
            <a:r>
              <a:rPr lang="en-IN" dirty="0" smtClean="0"/>
              <a:t>the snapshot. </a:t>
            </a:r>
          </a:p>
          <a:p>
            <a:r>
              <a:rPr lang="en-IN" dirty="0" smtClean="0"/>
              <a:t>Pi </a:t>
            </a:r>
            <a:r>
              <a:rPr lang="en-IN" dirty="0"/>
              <a:t>records	</a:t>
            </a:r>
            <a:r>
              <a:rPr lang="en-IN" dirty="0" smtClean="0"/>
              <a:t>its own state and</a:t>
            </a:r>
            <a:r>
              <a:rPr lang="en-IN" dirty="0"/>
              <a:t>	</a:t>
            </a:r>
            <a:r>
              <a:rPr lang="en-IN" dirty="0" smtClean="0"/>
              <a:t>prepares a special marker message(distinct from application messages). </a:t>
            </a:r>
          </a:p>
          <a:p>
            <a:r>
              <a:rPr lang="en-IN" dirty="0" smtClean="0"/>
              <a:t>Send the marker message to</a:t>
            </a:r>
            <a:r>
              <a:rPr lang="en-IN" dirty="0"/>
              <a:t>	</a:t>
            </a:r>
            <a:r>
              <a:rPr lang="en-IN" dirty="0" smtClean="0"/>
              <a:t>all other processes(using</a:t>
            </a:r>
            <a:r>
              <a:rPr lang="en-IN" dirty="0"/>
              <a:t>	</a:t>
            </a:r>
            <a:r>
              <a:rPr lang="en-IN" dirty="0" smtClean="0"/>
              <a:t>N-1outbound channels). </a:t>
            </a:r>
          </a:p>
          <a:p>
            <a:r>
              <a:rPr lang="en-IN" dirty="0" smtClean="0"/>
              <a:t>Start recording all incoming messages from channels </a:t>
            </a:r>
            <a:r>
              <a:rPr lang="en-IN" dirty="0" err="1" smtClean="0"/>
              <a:t>Cji</a:t>
            </a:r>
            <a:r>
              <a:rPr lang="en-IN" dirty="0" smtClean="0"/>
              <a:t> </a:t>
            </a:r>
            <a:r>
              <a:rPr lang="en-IN" dirty="0"/>
              <a:t>for	</a:t>
            </a:r>
            <a:r>
              <a:rPr lang="en-IN" dirty="0" smtClean="0"/>
              <a:t>j not equal to 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5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Propagating a snapshot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all processes </a:t>
            </a:r>
            <a:r>
              <a:rPr lang="en-IN" dirty="0" err="1" smtClean="0"/>
              <a:t>Pj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smtClean="0"/>
              <a:t>including the initiator),consider a message on channel </a:t>
            </a:r>
            <a:r>
              <a:rPr lang="en-IN" dirty="0" err="1" smtClean="0"/>
              <a:t>Ckj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we see marker message for the first time.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–</a:t>
            </a:r>
            <a:r>
              <a:rPr lang="en-IN" dirty="0" err="1"/>
              <a:t>Pj</a:t>
            </a:r>
            <a:r>
              <a:rPr lang="en-IN" dirty="0"/>
              <a:t> </a:t>
            </a:r>
            <a:r>
              <a:rPr lang="en-IN" dirty="0" smtClean="0"/>
              <a:t>records own state and marks </a:t>
            </a:r>
            <a:r>
              <a:rPr lang="en-IN" dirty="0" err="1" smtClean="0"/>
              <a:t>Ckj</a:t>
            </a:r>
            <a:r>
              <a:rPr lang="en-IN" dirty="0" smtClean="0"/>
              <a:t> as empty .</a:t>
            </a:r>
          </a:p>
          <a:p>
            <a:pPr marL="0" indent="0">
              <a:buNone/>
            </a:pPr>
            <a:r>
              <a:rPr lang="en-IN" dirty="0" smtClean="0"/>
              <a:t>        –Send the marker message to all other processes(using N-1outbound channels</a:t>
            </a:r>
            <a:r>
              <a:rPr lang="en-IN" dirty="0"/>
              <a:t>) 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      –Start recording all incoming messages from</a:t>
            </a:r>
            <a:r>
              <a:rPr lang="en-IN" dirty="0"/>
              <a:t> </a:t>
            </a:r>
            <a:r>
              <a:rPr lang="en-IN" dirty="0" smtClean="0"/>
              <a:t> channels </a:t>
            </a:r>
            <a:r>
              <a:rPr lang="en-IN" dirty="0" err="1" smtClean="0"/>
              <a:t>Clj</a:t>
            </a:r>
            <a:r>
              <a:rPr lang="en-IN" dirty="0" smtClean="0"/>
              <a:t> for l not equal to j or k. </a:t>
            </a:r>
          </a:p>
          <a:p>
            <a:r>
              <a:rPr lang="en-IN" dirty="0" smtClean="0"/>
              <a:t>Else</a:t>
            </a:r>
            <a:r>
              <a:rPr lang="en-IN" dirty="0"/>
              <a:t>	</a:t>
            </a:r>
            <a:r>
              <a:rPr lang="en-IN" dirty="0" smtClean="0"/>
              <a:t>add all messages from inbound channels since we began recording to their states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7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</a:rPr>
              <a:t>Teminating</a:t>
            </a:r>
            <a:r>
              <a:rPr lang="en-IN" dirty="0" smtClean="0">
                <a:solidFill>
                  <a:srgbClr val="FF0000"/>
                </a:solidFill>
              </a:rPr>
              <a:t> a snapshot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processes have received a marker(and recorded their own state). </a:t>
            </a:r>
          </a:p>
          <a:p>
            <a:r>
              <a:rPr lang="en-IN" dirty="0" smtClean="0"/>
              <a:t>All processes have received a marker on all the</a:t>
            </a:r>
            <a:r>
              <a:rPr lang="en-IN" dirty="0"/>
              <a:t>	</a:t>
            </a:r>
            <a:r>
              <a:rPr lang="en-IN" dirty="0" smtClean="0"/>
              <a:t>N-1 incoming channels (and recorded their states). </a:t>
            </a:r>
          </a:p>
          <a:p>
            <a:r>
              <a:rPr lang="en-IN" dirty="0" smtClean="0"/>
              <a:t>Later, a central server can gather the partial state to build a</a:t>
            </a:r>
            <a:r>
              <a:rPr lang="en-IN" dirty="0"/>
              <a:t>	global	</a:t>
            </a:r>
            <a:r>
              <a:rPr lang="en-IN" dirty="0" smtClean="0"/>
              <a:t>snapshot.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5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1"/>
            <a:ext cx="7315200" cy="1142999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799"/>
            <a:ext cx="7315200" cy="448056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What are global snapshots</a:t>
            </a:r>
            <a:r>
              <a:rPr lang="en-IN" sz="3200" dirty="0"/>
              <a:t>? </a:t>
            </a:r>
            <a:endParaRPr lang="en-IN" sz="3200" dirty="0" smtClean="0"/>
          </a:p>
          <a:p>
            <a:r>
              <a:rPr lang="en-IN" sz="3200" dirty="0" smtClean="0"/>
              <a:t>The </a:t>
            </a:r>
            <a:r>
              <a:rPr lang="en-IN" sz="3200" dirty="0" err="1" smtClean="0"/>
              <a:t>Chandy-Lamportalgorithm</a:t>
            </a:r>
            <a:r>
              <a:rPr lang="en-IN" sz="3200" dirty="0" smtClean="0"/>
              <a:t> </a:t>
            </a:r>
          </a:p>
          <a:p>
            <a:r>
              <a:rPr lang="en-IN" sz="3200" dirty="0" smtClean="0"/>
              <a:t>Why does </a:t>
            </a:r>
            <a:r>
              <a:rPr lang="en-IN" sz="3200" dirty="0" err="1" smtClean="0"/>
              <a:t>Chandy-Lamportwork</a:t>
            </a:r>
            <a:r>
              <a:rPr lang="en-IN" sz="3200" dirty="0"/>
              <a:t>?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091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P1 initiates a snapshot.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X1:0                                         X2:4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Y1:0                                         Y2:2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Z1:0                                         Z2:3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  <a:r>
              <a:rPr lang="en-IN" sz="2000" dirty="0" smtClean="0"/>
              <a:t>C12:[empty]</a:t>
            </a:r>
            <a:endParaRPr lang="en-IN" sz="2000" dirty="0"/>
          </a:p>
        </p:txBody>
      </p:sp>
      <p:sp>
        <p:nvSpPr>
          <p:cNvPr id="4" name="Oval 3"/>
          <p:cNvSpPr/>
          <p:nvPr/>
        </p:nvSpPr>
        <p:spPr>
          <a:xfrm>
            <a:off x="1317141" y="5105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65713"/>
            <a:ext cx="1109663" cy="1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7"/>
          </p:cNvCxnSpPr>
          <p:nvPr/>
        </p:nvCxnSpPr>
        <p:spPr>
          <a:xfrm flipV="1">
            <a:off x="2292753" y="5257800"/>
            <a:ext cx="2050647" cy="1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60141" y="5867400"/>
            <a:ext cx="1730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0141" y="6019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29332" y="58674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C21:[empty]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0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First,P1records its state.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X1:0                                         X2:4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Y1:0                                         Y2:2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Z1:0                                         Z2:3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  <a:r>
              <a:rPr lang="en-IN" sz="2000" dirty="0" smtClean="0"/>
              <a:t>C12:[empty]</a:t>
            </a:r>
            <a:endParaRPr lang="en-IN" sz="2000" dirty="0"/>
          </a:p>
        </p:txBody>
      </p:sp>
      <p:sp>
        <p:nvSpPr>
          <p:cNvPr id="4" name="Oval 3"/>
          <p:cNvSpPr/>
          <p:nvPr/>
        </p:nvSpPr>
        <p:spPr>
          <a:xfrm>
            <a:off x="1317141" y="5105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65713"/>
            <a:ext cx="1109663" cy="1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7"/>
          </p:cNvCxnSpPr>
          <p:nvPr/>
        </p:nvCxnSpPr>
        <p:spPr>
          <a:xfrm flipV="1">
            <a:off x="2292753" y="5257800"/>
            <a:ext cx="2050647" cy="1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60141" y="5867400"/>
            <a:ext cx="1730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0141" y="6019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29332" y="58674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C21:[empty]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0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Then,P1 sends a marker message to P2and begins recording all messages on inbound channels.</a:t>
            </a:r>
          </a:p>
          <a:p>
            <a:r>
              <a:rPr lang="en-IN" dirty="0" smtClean="0"/>
              <a:t> Meanwhile,P2 sent a message to P1.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X1:0                                         X2:4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Y1:0                                         Y2:2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Z1:0                                         Z2:3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  <a:r>
              <a:rPr lang="en-IN" sz="2000" dirty="0" smtClean="0"/>
              <a:t>C12:[&lt;marker&gt;]</a:t>
            </a:r>
            <a:endParaRPr lang="en-IN" sz="2000" dirty="0"/>
          </a:p>
        </p:txBody>
      </p:sp>
      <p:sp>
        <p:nvSpPr>
          <p:cNvPr id="4" name="Oval 3"/>
          <p:cNvSpPr/>
          <p:nvPr/>
        </p:nvSpPr>
        <p:spPr>
          <a:xfrm>
            <a:off x="1317141" y="5105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65713"/>
            <a:ext cx="1109663" cy="1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7"/>
          </p:cNvCxnSpPr>
          <p:nvPr/>
        </p:nvCxnSpPr>
        <p:spPr>
          <a:xfrm flipV="1">
            <a:off x="2292753" y="5257800"/>
            <a:ext cx="2050647" cy="1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60141" y="5867400"/>
            <a:ext cx="1730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0141" y="6019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29332" y="58674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C21:[M1]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4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282"/>
            <a:ext cx="7239000" cy="4987718"/>
          </a:xfrm>
        </p:spPr>
        <p:txBody>
          <a:bodyPr/>
          <a:lstStyle/>
          <a:p>
            <a:r>
              <a:rPr lang="en-IN" dirty="0" smtClean="0"/>
              <a:t>P2 receives a marker message for the first time, so records its state. </a:t>
            </a:r>
          </a:p>
          <a:p>
            <a:r>
              <a:rPr lang="en-IN" dirty="0" smtClean="0"/>
              <a:t>P2 then sends a marker message to P1 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X1:0                                         X2:4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Y1:0                                         Y2:2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Z1:0                                         Z2:3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</a:p>
          <a:p>
            <a:pPr marL="0" indent="0">
              <a:buNone/>
            </a:pPr>
            <a:r>
              <a:rPr lang="en-IN" sz="2000" dirty="0" smtClean="0"/>
              <a:t>                         c12[empty]   &lt;marker&gt;</a:t>
            </a:r>
            <a:endParaRPr lang="en-IN" sz="2000" dirty="0"/>
          </a:p>
        </p:txBody>
      </p:sp>
      <p:sp>
        <p:nvSpPr>
          <p:cNvPr id="4" name="Oval 3"/>
          <p:cNvSpPr/>
          <p:nvPr/>
        </p:nvSpPr>
        <p:spPr>
          <a:xfrm>
            <a:off x="1317141" y="5105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65713"/>
            <a:ext cx="1109663" cy="1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7"/>
          </p:cNvCxnSpPr>
          <p:nvPr/>
        </p:nvCxnSpPr>
        <p:spPr>
          <a:xfrm flipV="1">
            <a:off x="2292753" y="5257800"/>
            <a:ext cx="2050647" cy="1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60141" y="5867400"/>
            <a:ext cx="1730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0141" y="6019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38856" y="586740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C21:[marker]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88641" y="6248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5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282"/>
            <a:ext cx="7239000" cy="498771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P1 has already sent a</a:t>
            </a:r>
            <a:r>
              <a:rPr lang="en-IN" dirty="0"/>
              <a:t>	</a:t>
            </a:r>
            <a:r>
              <a:rPr lang="en-IN" dirty="0" smtClean="0"/>
              <a:t>marker </a:t>
            </a:r>
            <a:r>
              <a:rPr lang="en-IN" dirty="0" err="1" smtClean="0"/>
              <a:t>message,so</a:t>
            </a:r>
            <a:r>
              <a:rPr lang="en-IN" dirty="0" smtClean="0"/>
              <a:t> it records all messages it</a:t>
            </a:r>
            <a:r>
              <a:rPr lang="en-IN" dirty="0"/>
              <a:t>	</a:t>
            </a:r>
            <a:r>
              <a:rPr lang="en-IN" dirty="0" smtClean="0"/>
              <a:t> received on inbound channels to the appropriate channel’s state. </a:t>
            </a:r>
            <a:r>
              <a:rPr lang="en-IN" dirty="0"/>
              <a:t>X1:0                                         </a:t>
            </a:r>
            <a:r>
              <a:rPr lang="en-IN" dirty="0" smtClean="0"/>
              <a:t>X2:4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Y1:0                                         Y2:2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Z1:0                                         Z2:3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</a:p>
          <a:p>
            <a:pPr marL="0" indent="0">
              <a:buNone/>
            </a:pPr>
            <a:r>
              <a:rPr lang="en-IN" sz="2000" dirty="0" smtClean="0"/>
              <a:t>                         c12[empty]   </a:t>
            </a:r>
            <a:endParaRPr lang="en-IN" sz="2000" dirty="0"/>
          </a:p>
        </p:txBody>
      </p:sp>
      <p:sp>
        <p:nvSpPr>
          <p:cNvPr id="4" name="Oval 3"/>
          <p:cNvSpPr/>
          <p:nvPr/>
        </p:nvSpPr>
        <p:spPr>
          <a:xfrm>
            <a:off x="1317141" y="5105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65713"/>
            <a:ext cx="1109663" cy="1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7"/>
          </p:cNvCxnSpPr>
          <p:nvPr/>
        </p:nvCxnSpPr>
        <p:spPr>
          <a:xfrm flipV="1">
            <a:off x="2292753" y="5257800"/>
            <a:ext cx="2050647" cy="1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60141" y="5867400"/>
            <a:ext cx="1730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0141" y="6019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38856" y="586740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C21:[marker]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88641" y="6248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7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282"/>
            <a:ext cx="7239000" cy="4987718"/>
          </a:xfrm>
        </p:spPr>
        <p:txBody>
          <a:bodyPr/>
          <a:lstStyle/>
          <a:p>
            <a:r>
              <a:rPr lang="en-IN" dirty="0" smtClean="0"/>
              <a:t>Both processes have recorded their state</a:t>
            </a:r>
            <a:r>
              <a:rPr lang="en-IN" dirty="0"/>
              <a:t>	</a:t>
            </a:r>
            <a:r>
              <a:rPr lang="en-IN" dirty="0" smtClean="0"/>
              <a:t> and all the state of all incoming channels.</a:t>
            </a:r>
          </a:p>
          <a:p>
            <a:r>
              <a:rPr lang="en-IN" dirty="0" smtClean="0"/>
              <a:t>Our snapshotted</a:t>
            </a:r>
            <a:r>
              <a:rPr lang="en-IN" dirty="0"/>
              <a:t>	</a:t>
            </a:r>
            <a:r>
              <a:rPr lang="en-IN" dirty="0" smtClean="0"/>
              <a:t> state is highlighted in blue. </a:t>
            </a:r>
            <a:r>
              <a:rPr lang="en-IN" dirty="0"/>
              <a:t>X1:0                                         </a:t>
            </a:r>
            <a:r>
              <a:rPr lang="en-IN" dirty="0" smtClean="0"/>
              <a:t>X2:4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Y1:0                                         Y2:2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Z1:0                                         Z2:3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</a:p>
          <a:p>
            <a:pPr marL="0" indent="0">
              <a:buNone/>
            </a:pPr>
            <a:r>
              <a:rPr lang="en-IN" sz="2000" dirty="0" smtClean="0"/>
              <a:t>                         c12[empty]   </a:t>
            </a:r>
            <a:endParaRPr lang="en-IN" sz="2000" dirty="0"/>
          </a:p>
        </p:txBody>
      </p:sp>
      <p:sp>
        <p:nvSpPr>
          <p:cNvPr id="4" name="Oval 3"/>
          <p:cNvSpPr/>
          <p:nvPr/>
        </p:nvSpPr>
        <p:spPr>
          <a:xfrm>
            <a:off x="1317141" y="5105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65713"/>
            <a:ext cx="1109663" cy="1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7"/>
          </p:cNvCxnSpPr>
          <p:nvPr/>
        </p:nvCxnSpPr>
        <p:spPr>
          <a:xfrm flipV="1">
            <a:off x="2292753" y="5257800"/>
            <a:ext cx="2050647" cy="1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60141" y="5867400"/>
            <a:ext cx="1730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0141" y="6019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38856" y="586740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C21:[marker]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88641" y="6248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9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sz="4000" dirty="0" smtClean="0"/>
              <a:t>Reasoning about </a:t>
            </a:r>
            <a:r>
              <a:rPr lang="en-IN" sz="4000" smtClean="0"/>
              <a:t>the               ChandyLamportalgorithm</a:t>
            </a:r>
            <a:endParaRPr lang="en-IN" sz="4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14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39000" cy="9906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Causal	consistency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Related to</a:t>
            </a:r>
            <a:r>
              <a:rPr lang="en-IN" dirty="0"/>
              <a:t>	</a:t>
            </a:r>
            <a:r>
              <a:rPr lang="en-IN" dirty="0" smtClean="0"/>
              <a:t> the </a:t>
            </a:r>
            <a:r>
              <a:rPr lang="en-IN" dirty="0" err="1" smtClean="0"/>
              <a:t>Lamport</a:t>
            </a:r>
            <a:r>
              <a:rPr lang="en-IN" dirty="0" smtClean="0"/>
              <a:t> clock partial ordering. </a:t>
            </a:r>
          </a:p>
          <a:p>
            <a:r>
              <a:rPr lang="en-IN" dirty="0" smtClean="0"/>
              <a:t>An event is </a:t>
            </a:r>
            <a:r>
              <a:rPr lang="en-IN" dirty="0" err="1" smtClean="0"/>
              <a:t>presnapshot</a:t>
            </a:r>
            <a:r>
              <a:rPr lang="en-IN" dirty="0" smtClean="0"/>
              <a:t> if it</a:t>
            </a:r>
            <a:r>
              <a:rPr lang="en-IN" dirty="0"/>
              <a:t>	</a:t>
            </a:r>
            <a:r>
              <a:rPr lang="en-IN" dirty="0" smtClean="0"/>
              <a:t> occurs before the local snapshot on a process.</a:t>
            </a:r>
          </a:p>
          <a:p>
            <a:r>
              <a:rPr lang="en-IN" dirty="0" err="1" smtClean="0"/>
              <a:t>Postsnapshot</a:t>
            </a:r>
            <a:r>
              <a:rPr lang="en-IN" dirty="0" smtClean="0"/>
              <a:t> if afterwards.</a:t>
            </a:r>
          </a:p>
          <a:p>
            <a:r>
              <a:rPr lang="en-IN" dirty="0" smtClean="0"/>
              <a:t> If event A happens causally</a:t>
            </a:r>
            <a:r>
              <a:rPr lang="en-IN" dirty="0"/>
              <a:t>	</a:t>
            </a:r>
            <a:r>
              <a:rPr lang="en-IN" dirty="0" smtClean="0"/>
              <a:t>before event B , and B is pre snapshot, then A is too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2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proof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If A and B happen on the same process ,then this</a:t>
            </a:r>
            <a:r>
              <a:rPr lang="en-IN" dirty="0"/>
              <a:t>	</a:t>
            </a:r>
            <a:r>
              <a:rPr lang="en-IN" dirty="0" smtClean="0"/>
              <a:t>is trivially true.</a:t>
            </a:r>
          </a:p>
          <a:p>
            <a:r>
              <a:rPr lang="en-IN" dirty="0" smtClean="0"/>
              <a:t>Consider when A is the send and B is the corresponding receive event on processes p </a:t>
            </a:r>
            <a:r>
              <a:rPr lang="en-IN" dirty="0"/>
              <a:t>and	</a:t>
            </a:r>
            <a:r>
              <a:rPr lang="en-IN" dirty="0" smtClean="0"/>
              <a:t>q, respectively. </a:t>
            </a:r>
          </a:p>
          <a:p>
            <a:pPr marL="0" indent="0">
              <a:buNone/>
            </a:pPr>
            <a:r>
              <a:rPr lang="en-IN" dirty="0" smtClean="0"/>
              <a:t>       –Since B is </a:t>
            </a:r>
            <a:r>
              <a:rPr lang="en-IN" dirty="0" err="1" smtClean="0"/>
              <a:t>presnapshot,q</a:t>
            </a:r>
            <a:r>
              <a:rPr lang="en-IN" dirty="0" smtClean="0"/>
              <a:t> can’t have received a marker</a:t>
            </a:r>
            <a:r>
              <a:rPr lang="en-IN" dirty="0"/>
              <a:t>	</a:t>
            </a:r>
            <a:r>
              <a:rPr lang="en-IN" dirty="0" smtClean="0"/>
              <a:t>and p can’t</a:t>
            </a:r>
            <a:r>
              <a:rPr lang="en-IN" dirty="0"/>
              <a:t>	</a:t>
            </a:r>
            <a:r>
              <a:rPr lang="en-IN" dirty="0" smtClean="0"/>
              <a:t>have sent a marker.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–A must also happen </a:t>
            </a:r>
            <a:r>
              <a:rPr lang="en-IN" dirty="0" err="1" smtClean="0"/>
              <a:t>presnapshot</a:t>
            </a:r>
            <a:r>
              <a:rPr lang="en-IN" dirty="0" smtClean="0"/>
              <a:t> .</a:t>
            </a:r>
          </a:p>
          <a:p>
            <a:r>
              <a:rPr lang="en-IN" dirty="0" smtClean="0"/>
              <a:t>Similar logic for A happening</a:t>
            </a:r>
            <a:r>
              <a:rPr lang="en-IN" dirty="0"/>
              <a:t>	</a:t>
            </a:r>
            <a:r>
              <a:rPr lang="en-IN" dirty="0" err="1" smtClean="0"/>
              <a:t>postsnapshot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6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Poking the proof:part1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smtClean="0"/>
              <a:t>In order for an application message min the channel from process p to process q to be in the snapshot .</a:t>
            </a:r>
          </a:p>
          <a:p>
            <a:pPr marL="0" indent="0">
              <a:buNone/>
            </a:pPr>
            <a:r>
              <a:rPr lang="en-IN" dirty="0" smtClean="0"/>
              <a:t>        –Must happen after</a:t>
            </a:r>
            <a:r>
              <a:rPr lang="en-IN" dirty="0"/>
              <a:t>	</a:t>
            </a:r>
            <a:r>
              <a:rPr lang="en-IN" dirty="0" smtClean="0"/>
              <a:t>q has</a:t>
            </a:r>
            <a:r>
              <a:rPr lang="en-IN" dirty="0"/>
              <a:t>	</a:t>
            </a:r>
            <a:r>
              <a:rPr lang="en-IN" dirty="0" smtClean="0"/>
              <a:t>received its</a:t>
            </a:r>
            <a:r>
              <a:rPr lang="en-IN" dirty="0"/>
              <a:t>	first	</a:t>
            </a:r>
            <a:r>
              <a:rPr lang="en-IN" dirty="0" smtClean="0"/>
              <a:t>marker.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–</a:t>
            </a:r>
            <a:r>
              <a:rPr lang="en-IN" dirty="0" smtClean="0"/>
              <a:t>Before p has sent its marker to q .</a:t>
            </a:r>
          </a:p>
          <a:p>
            <a:r>
              <a:rPr lang="en-IN" dirty="0" smtClean="0"/>
              <a:t> A message m will only</a:t>
            </a:r>
            <a:r>
              <a:rPr lang="en-IN" dirty="0"/>
              <a:t>	</a:t>
            </a:r>
            <a:r>
              <a:rPr lang="en-IN" dirty="0" smtClean="0"/>
              <a:t>be in the snapshot  if the</a:t>
            </a:r>
            <a:r>
              <a:rPr lang="en-IN" dirty="0"/>
              <a:t>	</a:t>
            </a:r>
            <a:r>
              <a:rPr lang="en-IN" dirty="0" smtClean="0"/>
              <a:t>sending process was </a:t>
            </a:r>
            <a:r>
              <a:rPr lang="en-IN" dirty="0" err="1" smtClean="0"/>
              <a:t>presnapshot</a:t>
            </a:r>
            <a:r>
              <a:rPr lang="en-IN" dirty="0" smtClean="0"/>
              <a:t> and the receiving</a:t>
            </a:r>
            <a:r>
              <a:rPr lang="en-IN" dirty="0"/>
              <a:t>	</a:t>
            </a:r>
            <a:r>
              <a:rPr lang="en-IN" dirty="0" smtClean="0"/>
              <a:t>process was</a:t>
            </a:r>
            <a:r>
              <a:rPr lang="en-IN" dirty="0"/>
              <a:t>	</a:t>
            </a:r>
            <a:r>
              <a:rPr lang="en-IN" dirty="0" err="1" smtClean="0"/>
              <a:t>postsnapshot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8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1371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GLOBAL SNAPSHOT IS GLOBAL STATE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distributed</a:t>
            </a:r>
            <a:r>
              <a:rPr lang="en-IN" dirty="0"/>
              <a:t>	</a:t>
            </a:r>
            <a:r>
              <a:rPr lang="en-IN" dirty="0" smtClean="0"/>
              <a:t> application</a:t>
            </a:r>
            <a:r>
              <a:rPr lang="en-IN" dirty="0"/>
              <a:t>	</a:t>
            </a:r>
            <a:r>
              <a:rPr lang="en-IN" dirty="0" smtClean="0"/>
              <a:t>has a</a:t>
            </a:r>
            <a:r>
              <a:rPr lang="en-IN" dirty="0"/>
              <a:t>	</a:t>
            </a:r>
            <a:r>
              <a:rPr lang="en-IN" dirty="0" smtClean="0"/>
              <a:t>number  of processes(leaders) running on a</a:t>
            </a:r>
            <a:r>
              <a:rPr lang="en-IN" dirty="0"/>
              <a:t>	</a:t>
            </a:r>
            <a:r>
              <a:rPr lang="en-IN" dirty="0" smtClean="0"/>
              <a:t>number of physical servers .</a:t>
            </a:r>
          </a:p>
          <a:p>
            <a:r>
              <a:rPr lang="en-IN" dirty="0" smtClean="0"/>
              <a:t>These processes</a:t>
            </a:r>
            <a:r>
              <a:rPr lang="en-IN" dirty="0"/>
              <a:t>	</a:t>
            </a:r>
            <a:r>
              <a:rPr lang="en-IN" dirty="0" smtClean="0"/>
              <a:t>communicate with each other via channels(text messaging</a:t>
            </a:r>
            <a:r>
              <a:rPr lang="en-IN" dirty="0"/>
              <a:t>) </a:t>
            </a:r>
            <a:r>
              <a:rPr lang="en-IN" dirty="0" smtClean="0"/>
              <a:t>.</a:t>
            </a:r>
          </a:p>
          <a:p>
            <a:r>
              <a:rPr lang="en-IN" dirty="0" smtClean="0"/>
              <a:t> A snapshot captures the local states of each process(</a:t>
            </a:r>
            <a:r>
              <a:rPr lang="en-IN" dirty="0" err="1" smtClean="0"/>
              <a:t>e.g.,program</a:t>
            </a:r>
            <a:r>
              <a:rPr lang="en-IN" dirty="0" smtClean="0"/>
              <a:t> variables) along  with the state of each communication channel.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5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Poking the proof:part2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do we order concurrent events</a:t>
            </a:r>
            <a:r>
              <a:rPr lang="en-IN" dirty="0"/>
              <a:t>?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–Remember, all processes</a:t>
            </a:r>
            <a:r>
              <a:rPr lang="en-IN" dirty="0"/>
              <a:t>	</a:t>
            </a:r>
            <a:r>
              <a:rPr lang="en-IN" dirty="0" smtClean="0"/>
              <a:t>communicate.</a:t>
            </a:r>
          </a:p>
          <a:p>
            <a:r>
              <a:rPr lang="en-IN" dirty="0" smtClean="0"/>
              <a:t>What if a process receives a</a:t>
            </a:r>
            <a:r>
              <a:rPr lang="en-IN" dirty="0"/>
              <a:t>	</a:t>
            </a:r>
            <a:r>
              <a:rPr lang="en-IN" dirty="0" smtClean="0"/>
              <a:t>marker in between sending a marker and some event</a:t>
            </a:r>
            <a:r>
              <a:rPr lang="en-IN" dirty="0"/>
              <a:t>?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–These  should happen atomically. </a:t>
            </a:r>
          </a:p>
          <a:p>
            <a:r>
              <a:rPr lang="en-IN" dirty="0" smtClean="0"/>
              <a:t> What if something happens on a process independently of messages after the </a:t>
            </a:r>
            <a:r>
              <a:rPr lang="en-IN" dirty="0" err="1" smtClean="0"/>
              <a:t>wallclock</a:t>
            </a:r>
            <a:r>
              <a:rPr lang="en-IN" dirty="0"/>
              <a:t>	</a:t>
            </a:r>
            <a:r>
              <a:rPr lang="en-IN" dirty="0" smtClean="0"/>
              <a:t>time of when the snapshot starts?  </a:t>
            </a:r>
          </a:p>
          <a:p>
            <a:pPr marL="0" indent="0">
              <a:buNone/>
            </a:pPr>
            <a:r>
              <a:rPr lang="en-IN" dirty="0" smtClean="0"/>
              <a:t>       -Snapshots are causally consistent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5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52600" y="2967335"/>
            <a:ext cx="4618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35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7536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Why do we need snapshots</a:t>
            </a:r>
            <a:r>
              <a:rPr lang="en-IN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Check pointing </a:t>
            </a:r>
            <a:r>
              <a:rPr lang="en-IN" dirty="0" smtClean="0"/>
              <a:t>:restart if the application fails .</a:t>
            </a:r>
          </a:p>
          <a:p>
            <a:r>
              <a:rPr lang="en-IN" b="1" dirty="0" smtClean="0"/>
              <a:t>Collecting garbage </a:t>
            </a:r>
            <a:r>
              <a:rPr lang="en-IN" dirty="0" smtClean="0"/>
              <a:t>:remove objects that don’t have any references .</a:t>
            </a:r>
          </a:p>
          <a:p>
            <a:r>
              <a:rPr lang="en-IN" b="1" dirty="0" smtClean="0"/>
              <a:t>Detecting deadlocks </a:t>
            </a:r>
            <a:r>
              <a:rPr lang="en-IN" dirty="0" smtClean="0"/>
              <a:t>:can examine the current application state .</a:t>
            </a:r>
          </a:p>
          <a:p>
            <a:r>
              <a:rPr lang="en-IN" b="1" dirty="0" smtClean="0"/>
              <a:t>Other debugging </a:t>
            </a:r>
            <a:r>
              <a:rPr lang="en-IN" dirty="0" smtClean="0"/>
              <a:t>:a little easier to</a:t>
            </a:r>
            <a:r>
              <a:rPr lang="en-IN" dirty="0"/>
              <a:t>	</a:t>
            </a:r>
            <a:r>
              <a:rPr lang="en-IN" dirty="0" smtClean="0"/>
              <a:t>work with than </a:t>
            </a:r>
            <a:r>
              <a:rPr lang="en-IN" dirty="0" err="1" smtClean="0"/>
              <a:t>printf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3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We could just synchronize clocks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process records state at time</a:t>
            </a:r>
            <a:r>
              <a:rPr lang="en-IN" dirty="0"/>
              <a:t>	</a:t>
            </a:r>
            <a:r>
              <a:rPr lang="en-IN" dirty="0" smtClean="0"/>
              <a:t>some agreed upon t </a:t>
            </a:r>
          </a:p>
          <a:p>
            <a:pPr marL="0" indent="0">
              <a:buNone/>
            </a:pPr>
            <a:r>
              <a:rPr lang="en-IN" dirty="0" smtClean="0"/>
              <a:t>        –But clocks skew </a:t>
            </a:r>
          </a:p>
          <a:p>
            <a:pPr marL="0" indent="0">
              <a:buNone/>
            </a:pPr>
            <a:r>
              <a:rPr lang="en-IN" dirty="0" smtClean="0"/>
              <a:t>        –And we wouldn’t record messages.</a:t>
            </a:r>
          </a:p>
          <a:p>
            <a:r>
              <a:rPr lang="en-IN" dirty="0" smtClean="0"/>
              <a:t>Do we need synchronization?</a:t>
            </a:r>
          </a:p>
          <a:p>
            <a:r>
              <a:rPr lang="en-IN" dirty="0" smtClean="0"/>
              <a:t>What did </a:t>
            </a:r>
            <a:r>
              <a:rPr lang="en-IN" dirty="0" err="1" smtClean="0"/>
              <a:t>Lamportrealize</a:t>
            </a:r>
            <a:r>
              <a:rPr lang="en-IN" dirty="0" smtClean="0"/>
              <a:t> about ordering events</a:t>
            </a:r>
            <a:r>
              <a:rPr lang="en-IN" dirty="0"/>
              <a:t>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1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14478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Example of global snapshot v2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	</a:t>
            </a:r>
            <a:r>
              <a:rPr lang="en-IN" dirty="0" smtClean="0"/>
              <a:t>processes :</a:t>
            </a:r>
            <a:r>
              <a:rPr lang="en-IN" dirty="0"/>
              <a:t>	</a:t>
            </a:r>
            <a:r>
              <a:rPr lang="en-IN" dirty="0" smtClean="0"/>
              <a:t>P1 and P2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828800" y="31242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sp>
        <p:nvSpPr>
          <p:cNvPr id="5" name="Oval 4"/>
          <p:cNvSpPr/>
          <p:nvPr/>
        </p:nvSpPr>
        <p:spPr>
          <a:xfrm>
            <a:off x="4267200" y="31242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P2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652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of global snapshot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Channel C12 from P1 to P2. </a:t>
            </a:r>
          </a:p>
          <a:p>
            <a:r>
              <a:rPr lang="en-IN" dirty="0" smtClean="0"/>
              <a:t>Channel C21 from P2 to P1.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371600" y="34290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sp>
        <p:nvSpPr>
          <p:cNvPr id="5" name="Oval 4"/>
          <p:cNvSpPr/>
          <p:nvPr/>
        </p:nvSpPr>
        <p:spPr>
          <a:xfrm>
            <a:off x="4495800" y="34290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P2</a:t>
            </a:r>
            <a:endParaRPr lang="en-IN" sz="3200" dirty="0"/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347212" y="3596388"/>
            <a:ext cx="23048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H="1" flipV="1">
            <a:off x="2452256" y="4393024"/>
            <a:ext cx="2199773" cy="1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48000" y="3154463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C12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45720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4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of global snapshot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239000" cy="4846320"/>
          </a:xfrm>
        </p:spPr>
        <p:txBody>
          <a:bodyPr/>
          <a:lstStyle/>
          <a:p>
            <a:r>
              <a:rPr lang="en-IN" dirty="0" smtClean="0"/>
              <a:t>Process states for P1 and P2.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 smtClean="0"/>
              <a:t>   X:0                                         X:1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Y:0                                         Y:2</a:t>
            </a:r>
          </a:p>
          <a:p>
            <a:pPr marL="0" indent="0">
              <a:buNone/>
            </a:pPr>
            <a:r>
              <a:rPr lang="en-IN" dirty="0" smtClean="0"/>
              <a:t>   Z:0                                         Z:3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344850" y="3837418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485" y="3797731"/>
            <a:ext cx="1109663" cy="1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557772" y="4191000"/>
            <a:ext cx="1735931" cy="1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86100" y="43434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487850" y="4747368"/>
            <a:ext cx="17359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43819" y="37719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</a:t>
            </a:r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243819" y="474736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1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 of global snapshots  v2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Channel states (</a:t>
            </a:r>
            <a:r>
              <a:rPr lang="en-IN" dirty="0" err="1" smtClean="0"/>
              <a:t>i.e.,messages</a:t>
            </a:r>
            <a:r>
              <a:rPr lang="en-IN" dirty="0" smtClean="0"/>
              <a:t>) for C12 and C21 .</a:t>
            </a:r>
          </a:p>
          <a:p>
            <a:r>
              <a:rPr lang="en-IN" dirty="0" smtClean="0"/>
              <a:t>This is our initial global state.</a:t>
            </a:r>
          </a:p>
          <a:p>
            <a:r>
              <a:rPr lang="en-IN" dirty="0" smtClean="0"/>
              <a:t>Also</a:t>
            </a:r>
            <a:r>
              <a:rPr lang="en-IN" dirty="0"/>
              <a:t>	</a:t>
            </a:r>
            <a:r>
              <a:rPr lang="en-IN" dirty="0" smtClean="0"/>
              <a:t> a global snapshot. </a:t>
            </a:r>
          </a:p>
          <a:p>
            <a:pPr marL="0" indent="0">
              <a:buNone/>
            </a:pPr>
            <a:r>
              <a:rPr lang="en-IN" dirty="0" smtClean="0"/>
              <a:t>   X1:0                                         X2:1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Y1:0                                         Y2:2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Z1:0                                         Z2:3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  <a:r>
              <a:rPr lang="en-IN" sz="2000" dirty="0" smtClean="0"/>
              <a:t>C12:[empty]</a:t>
            </a:r>
            <a:endParaRPr lang="en-IN" sz="2000" dirty="0"/>
          </a:p>
        </p:txBody>
      </p:sp>
      <p:sp>
        <p:nvSpPr>
          <p:cNvPr id="4" name="Oval 3"/>
          <p:cNvSpPr/>
          <p:nvPr/>
        </p:nvSpPr>
        <p:spPr>
          <a:xfrm>
            <a:off x="1317141" y="5105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P1</a:t>
            </a:r>
            <a:endParaRPr lang="en-IN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65713"/>
            <a:ext cx="1109663" cy="1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7"/>
          </p:cNvCxnSpPr>
          <p:nvPr/>
        </p:nvCxnSpPr>
        <p:spPr>
          <a:xfrm flipV="1">
            <a:off x="2292753" y="5257800"/>
            <a:ext cx="2050647" cy="1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60141" y="5867400"/>
            <a:ext cx="1730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0141" y="6019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29332" y="58674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C21:[empty]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6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175</TotalTime>
  <Words>658</Words>
  <Application>Microsoft Office PowerPoint</Application>
  <PresentationFormat>On-screen Show (4:3)</PresentationFormat>
  <Paragraphs>212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Opulent</vt:lpstr>
      <vt:lpstr>GLOBAL STATES</vt:lpstr>
      <vt:lpstr>Agenda</vt:lpstr>
      <vt:lpstr>GLOBAL SNAPSHOT IS GLOBAL STATE </vt:lpstr>
      <vt:lpstr>Why do we need snapshots?</vt:lpstr>
      <vt:lpstr>We could just synchronize clocks</vt:lpstr>
      <vt:lpstr>   Example of global snapshot v2 </vt:lpstr>
      <vt:lpstr>Example of global snapshot v2</vt:lpstr>
      <vt:lpstr>Example of global snapshot v2</vt:lpstr>
      <vt:lpstr>Example of global snapshots  v2</vt:lpstr>
      <vt:lpstr>Example of global snapshot v2</vt:lpstr>
      <vt:lpstr>Example of global snapshot v2</vt:lpstr>
      <vt:lpstr>Example of global snapshot v2</vt:lpstr>
      <vt:lpstr>SUMMARY</vt:lpstr>
      <vt:lpstr>PowerPoint Presentation</vt:lpstr>
      <vt:lpstr>System model</vt:lpstr>
      <vt:lpstr>System requirements</vt:lpstr>
      <vt:lpstr>Initiating a snapshot</vt:lpstr>
      <vt:lpstr>Propagating a snapshot</vt:lpstr>
      <vt:lpstr>Teminating a snapshot</vt:lpstr>
      <vt:lpstr>Example </vt:lpstr>
      <vt:lpstr>Example</vt:lpstr>
      <vt:lpstr>Example</vt:lpstr>
      <vt:lpstr>Example</vt:lpstr>
      <vt:lpstr>Example</vt:lpstr>
      <vt:lpstr>Example</vt:lpstr>
      <vt:lpstr>PowerPoint Presentation</vt:lpstr>
      <vt:lpstr>Causal consistency </vt:lpstr>
      <vt:lpstr>proof</vt:lpstr>
      <vt:lpstr>Poking the proof:part1</vt:lpstr>
      <vt:lpstr>Poking the proof:part2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GLOBAL STATES</dc:title>
  <dc:creator>Aiswarya</dc:creator>
  <cp:lastModifiedBy>vignan</cp:lastModifiedBy>
  <cp:revision>62</cp:revision>
  <dcterms:created xsi:type="dcterms:W3CDTF">2006-08-16T00:00:00Z</dcterms:created>
  <dcterms:modified xsi:type="dcterms:W3CDTF">2018-10-24T08:45:19Z</dcterms:modified>
</cp:coreProperties>
</file>