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8" r:id="rId9"/>
    <p:sldId id="261" r:id="rId10"/>
    <p:sldId id="269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PHYSICAL CLOCK SYNCHRONIZATION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9379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Done by 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err="1" smtClean="0"/>
              <a:t>K.B.N.Iswarya</a:t>
            </a:r>
            <a:endParaRPr lang="en-IN" dirty="0" smtClean="0"/>
          </a:p>
          <a:p>
            <a:r>
              <a:rPr lang="en-IN" dirty="0" smtClean="0"/>
              <a:t>161fa04306</a:t>
            </a:r>
          </a:p>
          <a:p>
            <a:r>
              <a:rPr lang="en-IN" dirty="0" smtClean="0"/>
              <a:t>Sec-E</a:t>
            </a:r>
            <a:endParaRPr lang="en-IN" dirty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machine has a WWV receiver, the goal becomes keeping all the other machines synchronized to it.</a:t>
            </a:r>
          </a:p>
          <a:p>
            <a:r>
              <a:rPr lang="en-US" dirty="0"/>
              <a:t>If no machines have WWV receivers, each machine keeps track of its own time; the goal is to keep the machines </a:t>
            </a:r>
            <a:r>
              <a:rPr lang="en-US" dirty="0" smtClean="0"/>
              <a:t>synchronized.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Problem</a:t>
            </a:r>
            <a:r>
              <a:rPr lang="en-IN" b="1" dirty="0"/>
              <a:t>: </a:t>
            </a:r>
            <a:r>
              <a:rPr lang="en-IN" sz="3000" dirty="0"/>
              <a:t>Suppose we have a distributed system with a </a:t>
            </a:r>
            <a:r>
              <a:rPr lang="en-IN" sz="3000" dirty="0" smtClean="0"/>
              <a:t>UTC receiver </a:t>
            </a:r>
            <a:r>
              <a:rPr lang="en-IN" sz="3000" dirty="0"/>
              <a:t>somewhere in it we still have to distribute its time to each machine. </a:t>
            </a:r>
            <a:endParaRPr lang="en-IN" sz="3000" dirty="0" smtClean="0"/>
          </a:p>
          <a:p>
            <a:r>
              <a:rPr lang="en-IN" sz="3000" dirty="0" smtClean="0"/>
              <a:t>UTC </a:t>
            </a:r>
            <a:r>
              <a:rPr lang="en-IN" sz="3000" dirty="0"/>
              <a:t>is Universal Coordinated Time, based on some atomic element (Cs) </a:t>
            </a:r>
            <a:endParaRPr lang="en-IN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Clock </a:t>
            </a:r>
            <a:r>
              <a:rPr lang="en-IN" dirty="0" err="1" smtClean="0"/>
              <a:t>sychronization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b="1" dirty="0"/>
              <a:t>Basic principle: 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sz="3000" dirty="0"/>
              <a:t>Every machine has a timer that generates an interrupt H times per second. </a:t>
            </a:r>
          </a:p>
          <a:p>
            <a:pPr>
              <a:buFont typeface="Arial" pitchFamily="34" charset="0"/>
              <a:buChar char="•"/>
            </a:pPr>
            <a:r>
              <a:rPr lang="en-IN" sz="3000" dirty="0"/>
              <a:t> There is a clock in machine p that ticks on each timer interrupt. Denote the value of that clock by </a:t>
            </a:r>
            <a:r>
              <a:rPr lang="en-IN" sz="3000" dirty="0" err="1"/>
              <a:t>Cp</a:t>
            </a:r>
            <a:r>
              <a:rPr lang="en-IN" sz="3000" dirty="0"/>
              <a:t>{t}, where t is UTC time. </a:t>
            </a:r>
          </a:p>
          <a:p>
            <a:pPr>
              <a:buFont typeface="Arial" pitchFamily="34" charset="0"/>
              <a:buChar char="•"/>
            </a:pPr>
            <a:r>
              <a:rPr lang="en-IN" sz="3000" dirty="0"/>
              <a:t> Ideally, we have that for each machine p,</a:t>
            </a:r>
          </a:p>
          <a:p>
            <a:pPr marL="109728" indent="0">
              <a:buNone/>
            </a:pPr>
            <a:r>
              <a:rPr lang="en-IN" sz="3000" dirty="0"/>
              <a:t> </a:t>
            </a:r>
            <a:r>
              <a:rPr lang="en-IN" sz="3000" dirty="0" err="1"/>
              <a:t>Cp</a:t>
            </a:r>
            <a:r>
              <a:rPr lang="en-IN" sz="3000" dirty="0"/>
              <a:t>{t} = t, or, in other words, </a:t>
            </a:r>
            <a:r>
              <a:rPr lang="en-IN" sz="3000" dirty="0" err="1"/>
              <a:t>dC</a:t>
            </a:r>
            <a:r>
              <a:rPr lang="en-IN" sz="3000" dirty="0"/>
              <a:t>/</a:t>
            </a:r>
            <a:r>
              <a:rPr lang="en-IN" sz="3000" dirty="0" err="1"/>
              <a:t>dt</a:t>
            </a:r>
            <a:r>
              <a:rPr lang="en-IN" sz="3000" dirty="0"/>
              <a:t> =</a:t>
            </a:r>
            <a:r>
              <a:rPr lang="en-IN" sz="3000" dirty="0" smtClean="0"/>
              <a:t>1</a:t>
            </a:r>
          </a:p>
          <a:p>
            <a:pPr marL="109728" indent="0">
              <a:buNone/>
            </a:pPr>
            <a:endParaRPr lang="en-IN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9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i="1" dirty="0" err="1"/>
              <a:t>d</a:t>
            </a:r>
            <a:r>
              <a:rPr lang="en-US" sz="2800" dirty="0" err="1"/>
              <a:t>C</a:t>
            </a:r>
            <a:r>
              <a:rPr lang="en-US" sz="2800" dirty="0"/>
              <a:t>/</a:t>
            </a:r>
            <a:r>
              <a:rPr lang="en-US" sz="2800" i="1" dirty="0" err="1"/>
              <a:t>dt</a:t>
            </a:r>
            <a:r>
              <a:rPr lang="en-US" sz="2800" i="1" dirty="0"/>
              <a:t> </a:t>
            </a:r>
            <a:r>
              <a:rPr lang="en-US" sz="2800" dirty="0"/>
              <a:t>denotes the ratio of the change in the clock time to actual time.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 “perfect world” </a:t>
            </a:r>
            <a:r>
              <a:rPr lang="en-US" sz="2800" i="1" dirty="0" err="1"/>
              <a:t>d</a:t>
            </a:r>
            <a:r>
              <a:rPr lang="en-US" sz="2800" dirty="0" err="1"/>
              <a:t>C</a:t>
            </a:r>
            <a:r>
              <a:rPr lang="en-US" sz="2800" dirty="0"/>
              <a:t>/</a:t>
            </a:r>
            <a:r>
              <a:rPr lang="en-US" sz="2800" i="1" dirty="0" err="1"/>
              <a:t>dt</a:t>
            </a:r>
            <a:r>
              <a:rPr lang="en-US" sz="2800" i="1" dirty="0"/>
              <a:t> </a:t>
            </a:r>
            <a:r>
              <a:rPr lang="en-US" sz="2800" dirty="0"/>
              <a:t>should be one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1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relation between clock time and UTC when clocks tick at different rates.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43958" r="33565" b="38670"/>
          <a:stretch>
            <a:fillRect/>
          </a:stretch>
        </p:blipFill>
        <p:spPr bwMode="auto">
          <a:xfrm>
            <a:off x="838200" y="2514600"/>
            <a:ext cx="7010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5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Each </a:t>
            </a:r>
            <a:r>
              <a:rPr lang="en-US" sz="2400" dirty="0"/>
              <a:t>clock has a maximum drift rate </a:t>
            </a:r>
            <a:r>
              <a:rPr lang="en-US" sz="2400" dirty="0">
                <a:sym typeface="Symbol" pitchFamily="18" charset="2"/>
              </a:rPr>
              <a:t>.</a:t>
            </a:r>
          </a:p>
          <a:p>
            <a:pPr marL="1371600" lvl="2" indent="-457200">
              <a:buFontTx/>
              <a:buNone/>
            </a:pPr>
            <a:r>
              <a:rPr lang="en-US" sz="2400" dirty="0"/>
              <a:t>1-</a:t>
            </a:r>
            <a:r>
              <a:rPr lang="en-US" sz="2400" dirty="0">
                <a:sym typeface="Symbol" pitchFamily="18" charset="2"/>
              </a:rPr>
              <a:t>  </a:t>
            </a:r>
            <a:r>
              <a:rPr lang="en-US" sz="2400" i="1" dirty="0" err="1">
                <a:sym typeface="Symbol" pitchFamily="18" charset="2"/>
              </a:rPr>
              <a:t>d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dirty="0">
                <a:sym typeface="Symbol" pitchFamily="18" charset="2"/>
              </a:rPr>
              <a:t>/</a:t>
            </a:r>
            <a:r>
              <a:rPr lang="en-US" sz="2400" i="1" dirty="0" err="1">
                <a:sym typeface="Symbol" pitchFamily="18" charset="2"/>
              </a:rPr>
              <a:t>dt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 &lt;= 1+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ym typeface="Symbol" pitchFamily="18" charset="2"/>
              </a:rPr>
              <a:t>In time </a:t>
            </a:r>
            <a:r>
              <a:rPr lang="en-US" sz="2400" i="1" dirty="0">
                <a:sym typeface="Symbol" pitchFamily="18" charset="2"/>
              </a:rPr>
              <a:t>t</a:t>
            </a:r>
            <a:r>
              <a:rPr lang="en-US" sz="2400" dirty="0">
                <a:sym typeface="Symbol" pitchFamily="18" charset="2"/>
              </a:rPr>
              <a:t> a clock may drift </a:t>
            </a:r>
            <a:r>
              <a:rPr lang="en-US" sz="2400" i="1" dirty="0">
                <a:sym typeface="Symbol" pitchFamily="18" charset="2"/>
              </a:rPr>
              <a:t>t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ym typeface="Symbol" pitchFamily="18" charset="2"/>
              </a:rPr>
              <a:t>Assume two clocks are synchronized at time </a:t>
            </a:r>
            <a:r>
              <a:rPr lang="en-US" sz="2400" i="1" dirty="0" smtClean="0">
                <a:sym typeface="Symbol" pitchFamily="18" charset="2"/>
              </a:rPr>
              <a:t>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ym typeface="Symbol" pitchFamily="18" charset="2"/>
              </a:rPr>
              <a:t>Assume </a:t>
            </a:r>
            <a:r>
              <a:rPr lang="en-US" sz="2400" dirty="0">
                <a:sym typeface="Symbol" pitchFamily="18" charset="2"/>
              </a:rPr>
              <a:t>that the clocks drift the maximum possible in </a:t>
            </a:r>
            <a:r>
              <a:rPr lang="en-US" sz="2400" i="1" dirty="0">
                <a:sym typeface="Symbol" pitchFamily="18" charset="2"/>
              </a:rPr>
              <a:t>t</a:t>
            </a:r>
            <a:r>
              <a:rPr lang="en-US" sz="2400" dirty="0">
                <a:sym typeface="Symbol" pitchFamily="18" charset="2"/>
              </a:rPr>
              <a:t> in opposite directions.  In </a:t>
            </a:r>
            <a:r>
              <a:rPr lang="en-US" sz="2400" i="1" dirty="0">
                <a:sym typeface="Symbol" pitchFamily="18" charset="2"/>
              </a:rPr>
              <a:t>t</a:t>
            </a:r>
            <a:r>
              <a:rPr lang="en-US" sz="2400" dirty="0">
                <a:sym typeface="Symbol" pitchFamily="18" charset="2"/>
              </a:rPr>
              <a:t>, they are</a:t>
            </a:r>
            <a:r>
              <a:rPr lang="en-US" sz="2400" i="1" dirty="0">
                <a:sym typeface="Symbol" pitchFamily="18" charset="2"/>
              </a:rPr>
              <a:t>2t</a:t>
            </a:r>
            <a:r>
              <a:rPr lang="en-US" sz="2400" dirty="0">
                <a:sym typeface="Symbol" pitchFamily="18" charset="2"/>
              </a:rPr>
              <a:t> apart.</a:t>
            </a:r>
          </a:p>
          <a:p>
            <a:pPr marL="342900" indent="-342900"/>
            <a:r>
              <a:rPr lang="en-US" sz="2400" dirty="0"/>
              <a:t>To limit drift to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 </a:t>
            </a:r>
          </a:p>
          <a:p>
            <a:pPr marL="914400" lvl="1" indent="-457200"/>
            <a:r>
              <a:rPr lang="en-US" sz="2400" dirty="0"/>
              <a:t>2</a:t>
            </a:r>
            <a:r>
              <a:rPr lang="en-US" sz="2400" dirty="0">
                <a:latin typeface="Symbol" pitchFamily="18" charset="2"/>
              </a:rPr>
              <a:t>rD</a:t>
            </a:r>
            <a:r>
              <a:rPr lang="en-US" sz="2400" dirty="0"/>
              <a:t>t=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 </a:t>
            </a:r>
          </a:p>
          <a:p>
            <a:pPr marL="914400" lvl="1" indent="-457200"/>
            <a:r>
              <a:rPr lang="en-US" sz="2400" dirty="0" err="1">
                <a:latin typeface="Symbol" pitchFamily="18" charset="2"/>
              </a:rPr>
              <a:t>D</a:t>
            </a:r>
            <a:r>
              <a:rPr lang="en-US" sz="2400" dirty="0" err="1"/>
              <a:t>t</a:t>
            </a:r>
            <a:r>
              <a:rPr lang="en-US" sz="2400" dirty="0"/>
              <a:t>=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dirty="0"/>
              <a:t> /(2</a:t>
            </a:r>
            <a:r>
              <a:rPr lang="en-US" sz="2400" dirty="0">
                <a:latin typeface="Symbol" pitchFamily="18" charset="2"/>
              </a:rPr>
              <a:t>r</a:t>
            </a:r>
            <a:r>
              <a:rPr lang="en-US" sz="2400" dirty="0"/>
              <a:t>). </a:t>
            </a:r>
          </a:p>
          <a:p>
            <a:pPr marL="914400" lvl="1" indent="-457200"/>
            <a:r>
              <a:rPr lang="en-US" sz="2400" dirty="0"/>
              <a:t>resynchronize every </a:t>
            </a:r>
            <a:r>
              <a:rPr lang="en-US" sz="2400" dirty="0">
                <a:latin typeface="Symbol" pitchFamily="18" charset="2"/>
              </a:rPr>
              <a:t>d/</a:t>
            </a:r>
            <a:r>
              <a:rPr lang="en-US" sz="2400" dirty="0"/>
              <a:t>2</a:t>
            </a:r>
            <a:r>
              <a:rPr lang="en-US" sz="2400" dirty="0">
                <a:latin typeface="Symbol" pitchFamily="18" charset="2"/>
              </a:rPr>
              <a:t>r</a:t>
            </a:r>
            <a:r>
              <a:rPr lang="en-US" sz="2400" dirty="0"/>
              <a:t> seconds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9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dirty="0"/>
              <a:t>Physical clock synchronization algorithms can be classified as </a:t>
            </a:r>
            <a:r>
              <a:rPr lang="en-IN" dirty="0" smtClean="0"/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Distributed clock synchronization Algorithms</a:t>
            </a:r>
          </a:p>
          <a:p>
            <a:pPr marL="624078" indent="-514350">
              <a:buFont typeface="+mj-lt"/>
              <a:buAutoNum type="arabicPeriod"/>
            </a:pPr>
            <a:r>
              <a:rPr lang="en-IN" dirty="0" smtClean="0"/>
              <a:t>Centralized clock synchronization Algorithms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Physical Clock </a:t>
            </a:r>
            <a:r>
              <a:rPr lang="en-IN" dirty="0" err="1"/>
              <a:t>S</a:t>
            </a:r>
            <a:r>
              <a:rPr lang="en-IN" dirty="0" err="1" smtClean="0"/>
              <a:t>ychronization</a:t>
            </a:r>
            <a:r>
              <a:rPr lang="en-IN" dirty="0" smtClean="0"/>
              <a:t>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8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is no particular time server.</a:t>
            </a:r>
          </a:p>
          <a:p>
            <a:r>
              <a:rPr lang="en-IN" dirty="0" smtClean="0"/>
              <a:t>The processors periodically reach an agreement on the clock value by averaging the time of neighbours clocks and its local clock.</a:t>
            </a:r>
          </a:p>
          <a:p>
            <a:r>
              <a:rPr lang="en-IN" dirty="0" smtClean="0"/>
              <a:t>This can be used if no UTC receiver exists(no external synchronization is needed).</a:t>
            </a:r>
          </a:p>
          <a:p>
            <a:r>
              <a:rPr lang="en-IN" dirty="0" smtClean="0"/>
              <a:t>Only internal synchronization is performed.</a:t>
            </a:r>
          </a:p>
          <a:p>
            <a:r>
              <a:rPr lang="en-IN" dirty="0" smtClean="0"/>
              <a:t>Processes can run on different machines and no global clock to judge which event happens first.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Distributed clock synchronization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have one node with a real-time receiver and are called time server node. The clock time of this node is regarded as correct and used as reference time.</a:t>
            </a:r>
          </a:p>
          <a:p>
            <a:r>
              <a:rPr lang="en-IN" dirty="0"/>
              <a:t>The goal of this algorithm is to keep the clocks of all other nodes synchronized with time server node.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Centralized clock synchronization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8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Cristian’s</a:t>
            </a:r>
            <a:r>
              <a:rPr lang="en-IN" dirty="0" smtClean="0"/>
              <a:t> Algorithm is a centralized algorithm.</a:t>
            </a:r>
          </a:p>
          <a:p>
            <a:r>
              <a:rPr lang="en-IN" dirty="0" smtClean="0"/>
              <a:t>The simplest algorithm for setting </a:t>
            </a:r>
            <a:r>
              <a:rPr lang="en-IN" dirty="0" err="1" smtClean="0"/>
              <a:t>time,it</a:t>
            </a:r>
            <a:r>
              <a:rPr lang="en-IN" dirty="0" smtClean="0"/>
              <a:t> issues a Remote Procedure call to time server and obtain the time.</a:t>
            </a:r>
          </a:p>
          <a:p>
            <a:r>
              <a:rPr lang="en-IN" dirty="0" smtClean="0"/>
              <a:t>A machine sends a request to time server in d/2 sec, where d=max diff between a clock and UTC.</a:t>
            </a:r>
          </a:p>
          <a:p>
            <a:r>
              <a:rPr lang="en-IN" dirty="0" smtClean="0"/>
              <a:t>The time server sends a reply with current UTC when receives the request.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Cristian’s</a:t>
            </a:r>
            <a:r>
              <a:rPr lang="en-IN" dirty="0" smtClean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Synchronization</a:t>
            </a:r>
            <a:r>
              <a:rPr lang="en-IN" dirty="0" smtClean="0"/>
              <a:t> is coordination with respect to time, and refers to the ordering of events and execution of instructions in time.</a:t>
            </a:r>
          </a:p>
          <a:p>
            <a:r>
              <a:rPr lang="en-IN" dirty="0" smtClean="0"/>
              <a:t>For example, Ordering distributed events and ensuring that a process performs an action at a particular time.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machine measures the time delay between time server sending the message and machine receiving it.</a:t>
            </a:r>
          </a:p>
          <a:p>
            <a:r>
              <a:rPr lang="en-IN" dirty="0" smtClean="0"/>
              <a:t>Then it uses the measure to adjust the clock.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 t="45619" r="29076" b="40483"/>
          <a:stretch>
            <a:fillRect/>
          </a:stretch>
        </p:blipFill>
        <p:spPr bwMode="auto">
          <a:xfrm>
            <a:off x="1090613" y="3124200"/>
            <a:ext cx="69627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6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best estimate of message propagation time=(T1-T0)/2</a:t>
            </a:r>
          </a:p>
          <a:p>
            <a:r>
              <a:rPr lang="en-IN" dirty="0" smtClean="0"/>
              <a:t>The new time can be set to the time returned by server plus time that elapsed since server generated the timestamp: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Tnew</a:t>
            </a:r>
            <a:r>
              <a:rPr lang="en-IN" dirty="0" smtClean="0"/>
              <a:t>=</a:t>
            </a:r>
            <a:r>
              <a:rPr lang="en-IN" dirty="0" err="1" smtClean="0"/>
              <a:t>Tserver</a:t>
            </a:r>
            <a:r>
              <a:rPr lang="en-IN" dirty="0" smtClean="0"/>
              <a:t>+(T1-T0)/2</a:t>
            </a:r>
          </a:p>
          <a:p>
            <a:r>
              <a:rPr lang="en-IN" dirty="0"/>
              <a:t>Assume the clock time of client be To when it sends the message and T1 when it receives the message from </a:t>
            </a:r>
            <a:r>
              <a:rPr lang="en-IN" dirty="0" smtClean="0"/>
              <a:t>server.</a:t>
            </a:r>
          </a:p>
          <a:p>
            <a:r>
              <a:rPr lang="en-IN" dirty="0"/>
              <a:t> When the time server receives the message it responds with a message T, where T is the current time of server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this several measurements of T1-To are made and if these measurements exceed some threshold value then they are unreliable and discarded.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average of the remaining measurements is calculated and the minimum value is considered accurate and half of the calculated value is added to 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</a:t>
            </a:r>
            <a:r>
              <a:rPr lang="en-IN" dirty="0"/>
              <a:t>-It assumes that no additional information is available.</a:t>
            </a:r>
          </a:p>
          <a:p>
            <a:r>
              <a:rPr lang="en-IN" b="1" dirty="0"/>
              <a:t>Disadvantage</a:t>
            </a:r>
            <a:r>
              <a:rPr lang="en-IN" dirty="0"/>
              <a:t>- It restricts the number of measurements for estimating the 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Suitable when no machine has a WWV receiver.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time server (daemon)  is active: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Time daemon polls every machine periodically to ask what time is there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Based on the answers, it computes an average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Tells all other machines to advance their clocks to the new time or slow their clocks down until some specified reduction has been achieved.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Propagation is taken into account.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time daemon’s time is set manually by operator periodically.</a:t>
            </a:r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Berkeley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1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3806" r="21165" b="38519"/>
          <a:stretch>
            <a:fillRect/>
          </a:stretch>
        </p:blipFill>
        <p:spPr bwMode="auto">
          <a:xfrm>
            <a:off x="457200" y="228600"/>
            <a:ext cx="8229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0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800" dirty="0"/>
              <a:t>The time daemon asks all the other machines for their clock values using a polling mechanism and providing “current time”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800" dirty="0"/>
              <a:t>The machines answer indicating how they differ from time sent.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 sz="2800" dirty="0"/>
              <a:t>The time daemon tells everyone how to adjust their clock based on a calculation of the “average time value”.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Christian’s method and Berkeley algorithm intended for intranets</a:t>
            </a:r>
          </a:p>
          <a:p>
            <a:r>
              <a:rPr lang="en-US" dirty="0"/>
              <a:t>NTP intended to provide the ability to externally synchronize clients across the Internet to UTC.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Time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0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NTP service is provided by a network of servers located across the Internet.</a:t>
            </a:r>
          </a:p>
          <a:p>
            <a:r>
              <a:rPr lang="en-US" dirty="0"/>
              <a:t>Primary servers receive UTC.</a:t>
            </a:r>
          </a:p>
          <a:p>
            <a:r>
              <a:rPr lang="en-US" dirty="0"/>
              <a:t>Secondary servers are synchronized with primary servers.  </a:t>
            </a:r>
          </a:p>
          <a:p>
            <a:r>
              <a:rPr lang="en-US" dirty="0"/>
              <a:t>The servers are connected in a logical hierarchy called a </a:t>
            </a:r>
            <a:r>
              <a:rPr lang="en-US" b="1" dirty="0"/>
              <a:t>synchronization subnet </a:t>
            </a:r>
            <a:r>
              <a:rPr lang="en-US" dirty="0"/>
              <a:t>whose levels are called </a:t>
            </a:r>
            <a:r>
              <a:rPr lang="en-US" b="1" u="sng" dirty="0"/>
              <a:t>strata.</a:t>
            </a:r>
            <a:endParaRPr lang="en-IN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example synchronization subnet in an NTP implementation</a:t>
            </a:r>
            <a:endParaRPr lang="en-IN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44549" y="1731972"/>
            <a:ext cx="7454895" cy="3856056"/>
            <a:chOff x="839" y="1001"/>
            <a:chExt cx="5087" cy="272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619" y="2655"/>
              <a:ext cx="79" cy="63"/>
            </a:xfrm>
            <a:custGeom>
              <a:avLst/>
              <a:gdLst>
                <a:gd name="T0" fmla="*/ 63 w 79"/>
                <a:gd name="T1" fmla="*/ 16 h 63"/>
                <a:gd name="T2" fmla="*/ 79 w 79"/>
                <a:gd name="T3" fmla="*/ 32 h 63"/>
                <a:gd name="T4" fmla="*/ 0 w 79"/>
                <a:gd name="T5" fmla="*/ 63 h 63"/>
                <a:gd name="T6" fmla="*/ 47 w 79"/>
                <a:gd name="T7" fmla="*/ 0 h 63"/>
                <a:gd name="T8" fmla="*/ 63 w 79"/>
                <a:gd name="T9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3">
                  <a:moveTo>
                    <a:pt x="63" y="16"/>
                  </a:moveTo>
                  <a:lnTo>
                    <a:pt x="79" y="32"/>
                  </a:lnTo>
                  <a:lnTo>
                    <a:pt x="0" y="63"/>
                  </a:lnTo>
                  <a:lnTo>
                    <a:pt x="47" y="0"/>
                  </a:lnTo>
                  <a:lnTo>
                    <a:pt x="63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1682" y="2308"/>
              <a:ext cx="362" cy="36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32" y="2671"/>
              <a:ext cx="63" cy="63"/>
            </a:xfrm>
            <a:custGeom>
              <a:avLst/>
              <a:gdLst>
                <a:gd name="T0" fmla="*/ 16 w 63"/>
                <a:gd name="T1" fmla="*/ 16 h 63"/>
                <a:gd name="T2" fmla="*/ 31 w 63"/>
                <a:gd name="T3" fmla="*/ 0 h 63"/>
                <a:gd name="T4" fmla="*/ 63 w 63"/>
                <a:gd name="T5" fmla="*/ 63 h 63"/>
                <a:gd name="T6" fmla="*/ 0 w 63"/>
                <a:gd name="T7" fmla="*/ 16 h 63"/>
                <a:gd name="T8" fmla="*/ 16 w 63"/>
                <a:gd name="T9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6" y="16"/>
                  </a:moveTo>
                  <a:lnTo>
                    <a:pt x="31" y="0"/>
                  </a:lnTo>
                  <a:lnTo>
                    <a:pt x="63" y="63"/>
                  </a:lnTo>
                  <a:lnTo>
                    <a:pt x="0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501" y="2324"/>
              <a:ext cx="331" cy="3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533" y="1804"/>
              <a:ext cx="78" cy="63"/>
            </a:xfrm>
            <a:custGeom>
              <a:avLst/>
              <a:gdLst>
                <a:gd name="T0" fmla="*/ 63 w 78"/>
                <a:gd name="T1" fmla="*/ 16 h 63"/>
                <a:gd name="T2" fmla="*/ 78 w 78"/>
                <a:gd name="T3" fmla="*/ 32 h 63"/>
                <a:gd name="T4" fmla="*/ 0 w 78"/>
                <a:gd name="T5" fmla="*/ 63 h 63"/>
                <a:gd name="T6" fmla="*/ 47 w 78"/>
                <a:gd name="T7" fmla="*/ 0 h 63"/>
                <a:gd name="T8" fmla="*/ 63 w 78"/>
                <a:gd name="T9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3">
                  <a:moveTo>
                    <a:pt x="63" y="16"/>
                  </a:moveTo>
                  <a:lnTo>
                    <a:pt x="78" y="32"/>
                  </a:lnTo>
                  <a:lnTo>
                    <a:pt x="0" y="63"/>
                  </a:lnTo>
                  <a:lnTo>
                    <a:pt x="47" y="0"/>
                  </a:lnTo>
                  <a:lnTo>
                    <a:pt x="63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2596" y="1505"/>
              <a:ext cx="393" cy="31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887" y="1789"/>
              <a:ext cx="63" cy="63"/>
            </a:xfrm>
            <a:custGeom>
              <a:avLst/>
              <a:gdLst>
                <a:gd name="T0" fmla="*/ 0 w 63"/>
                <a:gd name="T1" fmla="*/ 15 h 63"/>
                <a:gd name="T2" fmla="*/ 16 w 63"/>
                <a:gd name="T3" fmla="*/ 0 h 63"/>
                <a:gd name="T4" fmla="*/ 63 w 63"/>
                <a:gd name="T5" fmla="*/ 63 h 63"/>
                <a:gd name="T6" fmla="*/ 0 w 63"/>
                <a:gd name="T7" fmla="*/ 31 h 63"/>
                <a:gd name="T8" fmla="*/ 0 w 63"/>
                <a:gd name="T9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15"/>
                  </a:moveTo>
                  <a:lnTo>
                    <a:pt x="16" y="0"/>
                  </a:lnTo>
                  <a:lnTo>
                    <a:pt x="63" y="63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525" y="1505"/>
              <a:ext cx="362" cy="28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785" y="2639"/>
              <a:ext cx="79" cy="79"/>
            </a:xfrm>
            <a:custGeom>
              <a:avLst/>
              <a:gdLst>
                <a:gd name="T0" fmla="*/ 16 w 79"/>
                <a:gd name="T1" fmla="*/ 16 h 79"/>
                <a:gd name="T2" fmla="*/ 31 w 79"/>
                <a:gd name="T3" fmla="*/ 0 h 79"/>
                <a:gd name="T4" fmla="*/ 79 w 79"/>
                <a:gd name="T5" fmla="*/ 79 h 79"/>
                <a:gd name="T6" fmla="*/ 0 w 79"/>
                <a:gd name="T7" fmla="*/ 32 h 79"/>
                <a:gd name="T8" fmla="*/ 16 w 79"/>
                <a:gd name="T9" fmla="*/ 1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6" y="16"/>
                  </a:moveTo>
                  <a:lnTo>
                    <a:pt x="31" y="0"/>
                  </a:lnTo>
                  <a:lnTo>
                    <a:pt x="79" y="79"/>
                  </a:lnTo>
                  <a:lnTo>
                    <a:pt x="0" y="32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438" y="2308"/>
              <a:ext cx="363" cy="3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926" y="1001"/>
              <a:ext cx="662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950" y="1773"/>
              <a:ext cx="646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871" y="1773"/>
              <a:ext cx="662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084" y="2671"/>
              <a:ext cx="645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816" y="2671"/>
              <a:ext cx="630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738" y="2671"/>
              <a:ext cx="645" cy="646"/>
            </a:xfrm>
            <a:prstGeom prst="ellipse">
              <a:avLst/>
            </a:prstGeom>
            <a:solidFill>
              <a:srgbClr val="FFDC99"/>
            </a:solidFill>
            <a:ln w="3651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17" y="129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GB">
                <a:latin typeface="Times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41" y="206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374" y="296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>
                <a:latin typeface="Times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162" y="206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GB">
                <a:latin typeface="Times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07" y="296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>
                <a:latin typeface="Times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028" y="296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GB">
                <a:latin typeface="Times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839" y="3529"/>
              <a:ext cx="50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GB" sz="2000" dirty="0">
                  <a:solidFill>
                    <a:srgbClr val="000000"/>
                  </a:solidFill>
                  <a:latin typeface="Arial" charset="0"/>
                </a:rPr>
                <a:t>Note: Arrows denote synchronization control, numbers denote strata.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often important to know when events occurred and in what order they occurred.</a:t>
            </a:r>
          </a:p>
          <a:p>
            <a:r>
              <a:rPr lang="en-IN" b="1" dirty="0" smtClean="0"/>
              <a:t>In a centralized system </a:t>
            </a:r>
            <a:r>
              <a:rPr lang="en-IN" dirty="0" smtClean="0"/>
              <a:t>dealing with time is trivial as there is a single shared clock, where all processes see the same time.</a:t>
            </a:r>
          </a:p>
          <a:p>
            <a:r>
              <a:rPr lang="en-IN" b="1" dirty="0" smtClean="0"/>
              <a:t>In a distributed system</a:t>
            </a:r>
            <a:r>
              <a:rPr lang="en-IN" dirty="0" smtClean="0"/>
              <a:t>, each computer has its own clock.</a:t>
            </a:r>
          </a:p>
          <a:p>
            <a:r>
              <a:rPr lang="en-IN" dirty="0" smtClean="0"/>
              <a:t>Because no clock is perfect each of these clocks has its own skew which causes clocks on different computers to drift and eventually become out of synchronization.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and Clocks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5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Layered client-server architecture, based on UDP message passing.</a:t>
            </a:r>
          </a:p>
          <a:p>
            <a:pPr>
              <a:lnSpc>
                <a:spcPct val="90000"/>
              </a:lnSpc>
            </a:pPr>
            <a:r>
              <a:rPr lang="en-US" dirty="0"/>
              <a:t>The clocks belonging to servers with high stratum numbers are liable to be less accurate than those with low stratum numbers since errors are introduced at each level of synchronization.</a:t>
            </a:r>
          </a:p>
          <a:p>
            <a:pPr>
              <a:lnSpc>
                <a:spcPct val="90000"/>
              </a:lnSpc>
            </a:pPr>
            <a:r>
              <a:rPr lang="en-US" dirty="0"/>
              <a:t>If a strata 1 server fails, it may become a strata 2 server that is being synchronized through another strata 1 server.</a:t>
            </a:r>
          </a:p>
          <a:p>
            <a:pPr>
              <a:lnSpc>
                <a:spcPct val="90000"/>
              </a:lnSpc>
            </a:pPr>
            <a:r>
              <a:rPr lang="en-US" dirty="0"/>
              <a:t>Accuracy: range of 1-50 </a:t>
            </a:r>
            <a:r>
              <a:rPr lang="en-US" dirty="0" err="1"/>
              <a:t>msec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1999 survey of NTP servers shows the following:</a:t>
            </a:r>
          </a:p>
          <a:p>
            <a:pPr lvl="1"/>
            <a:r>
              <a:rPr lang="en-US" dirty="0"/>
              <a:t>175,000 servers running NTP in the Internet</a:t>
            </a:r>
          </a:p>
          <a:p>
            <a:pPr lvl="1"/>
            <a:r>
              <a:rPr lang="en-US" dirty="0"/>
              <a:t>300 are stratum 1 servers</a:t>
            </a:r>
          </a:p>
          <a:p>
            <a:pPr lvl="1"/>
            <a:r>
              <a:rPr lang="en-US" dirty="0"/>
              <a:t>Over 20,000 are stratum 2 servers</a:t>
            </a:r>
          </a:p>
          <a:p>
            <a:pPr lvl="1"/>
            <a:r>
              <a:rPr lang="en-US" dirty="0"/>
              <a:t>Over 80,000 are stratum 3 servers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iswarya\Desktop\than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b="1" u="sng" dirty="0" smtClean="0"/>
              <a:t>Computer Clocks: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     Oscillates at known frequency.</a:t>
            </a:r>
          </a:p>
          <a:p>
            <a:pPr marL="109728" indent="0">
              <a:buNone/>
            </a:pPr>
            <a:r>
              <a:rPr lang="en-IN" b="1" u="sng" dirty="0" smtClean="0"/>
              <a:t>Clock skew</a:t>
            </a:r>
            <a:r>
              <a:rPr lang="en-IN" u="sng" dirty="0" smtClean="0"/>
              <a:t>: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The computer clocks on different processors of the distributed systems show different time.</a:t>
            </a:r>
          </a:p>
          <a:p>
            <a:pPr marL="109728" indent="0">
              <a:buNone/>
            </a:pPr>
            <a:r>
              <a:rPr lang="en-IN" b="1" u="sng" dirty="0" smtClean="0"/>
              <a:t>Clock drift</a:t>
            </a:r>
            <a:r>
              <a:rPr lang="en-IN" u="sng" dirty="0" smtClean="0"/>
              <a:t>: </a:t>
            </a:r>
          </a:p>
          <a:p>
            <a:pPr marL="109728" indent="0">
              <a:buNone/>
            </a:pPr>
            <a:r>
              <a:rPr lang="en-IN" dirty="0"/>
              <a:t> </a:t>
            </a:r>
            <a:r>
              <a:rPr lang="en-IN" dirty="0" smtClean="0"/>
              <a:t>    The computer clocks differ from real time</a:t>
            </a:r>
          </a:p>
          <a:p>
            <a:pPr marL="109728" indent="0">
              <a:buNone/>
            </a:pPr>
            <a:r>
              <a:rPr lang="en-IN" b="1" u="sng" dirty="0" smtClean="0"/>
              <a:t>Time stamps:</a:t>
            </a:r>
          </a:p>
          <a:p>
            <a:pPr marL="109728" indent="0">
              <a:buNone/>
            </a:pPr>
            <a:r>
              <a:rPr lang="en-IN" dirty="0" smtClean="0"/>
              <a:t>          Used to denote at which time an event occurred.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4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The difference in time between two clocks due to drifting is defined as </a:t>
            </a:r>
            <a:r>
              <a:rPr lang="en-US" b="1" dirty="0">
                <a:cs typeface="Times New Roman" pitchFamily="18" charset="0"/>
              </a:rPr>
              <a:t>clock skew</a:t>
            </a:r>
            <a:r>
              <a:rPr lang="en-US" dirty="0">
                <a:cs typeface="Times New Roman" pitchFamily="18" charset="0"/>
              </a:rPr>
              <a:t>. As long as any and every two clocks differ by a value less than the maximum skew value, the time service is considered to be maintaining synchronization.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computer contains a clock which is an electronic device that counts the oscillations in a crystal at a particular </a:t>
            </a:r>
            <a:r>
              <a:rPr lang="en-IN" dirty="0" smtClean="0"/>
              <a:t>frequency.</a:t>
            </a:r>
          </a:p>
          <a:p>
            <a:r>
              <a:rPr lang="en-IN" dirty="0" smtClean="0"/>
              <a:t>Synchronization </a:t>
            </a:r>
            <a:r>
              <a:rPr lang="en-IN" dirty="0"/>
              <a:t>of these physical clocks to some known high degree of accuracy is needed.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helps to measure the time relative to each local clock to determine order between events.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clocks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2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b="1" u="sng" dirty="0" smtClean="0"/>
              <a:t>Examples:</a:t>
            </a:r>
          </a:p>
          <a:p>
            <a:r>
              <a:rPr lang="en-IN" dirty="0" smtClean="0"/>
              <a:t>Performing events at an exact time(turn lights on/</a:t>
            </a:r>
            <a:r>
              <a:rPr lang="en-IN" dirty="0" err="1" smtClean="0"/>
              <a:t>off,lock</a:t>
            </a:r>
            <a:r>
              <a:rPr lang="en-IN" dirty="0" smtClean="0"/>
              <a:t>/unlock gates)</a:t>
            </a:r>
          </a:p>
          <a:p>
            <a:r>
              <a:rPr lang="en-IN" dirty="0" smtClean="0"/>
              <a:t>Sorting of events(for </a:t>
            </a:r>
            <a:r>
              <a:rPr lang="en-IN" dirty="0" err="1" smtClean="0"/>
              <a:t>security,for</a:t>
            </a:r>
            <a:r>
              <a:rPr lang="en-IN" dirty="0" smtClean="0"/>
              <a:t> profiling)</a:t>
            </a:r>
          </a:p>
          <a:p>
            <a:r>
              <a:rPr lang="en-IN" dirty="0" smtClean="0"/>
              <a:t>Tracking(tracking a moving object with separate cameras)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0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itchFamily="18" charset="0"/>
              </a:rPr>
              <a:t>There are two aspects: 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Obtaining </a:t>
            </a:r>
            <a:r>
              <a:rPr lang="en-US" sz="2800" dirty="0">
                <a:cs typeface="Times New Roman" pitchFamily="18" charset="0"/>
              </a:rPr>
              <a:t>an accurate value for physical time 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800" dirty="0">
                <a:cs typeface="Times New Roman" pitchFamily="18" charset="0"/>
              </a:rPr>
              <a:t>Synchronizing the concept of physical time throughout the distributed system </a:t>
            </a:r>
          </a:p>
          <a:p>
            <a:pPr>
              <a:buFont typeface="Wingdings" pitchFamily="2" charset="2"/>
              <a:buChar char="ü"/>
            </a:pPr>
            <a:endParaRPr lang="en-US" sz="2800" dirty="0"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dirty="0">
                <a:cs typeface="Times New Roman" pitchFamily="18" charset="0"/>
              </a:rPr>
              <a:t>These can be implemented using </a:t>
            </a:r>
            <a:r>
              <a:rPr lang="en-US" sz="2800" b="1" dirty="0">
                <a:cs typeface="Times New Roman" pitchFamily="18" charset="0"/>
              </a:rPr>
              <a:t>centralized algorithms </a:t>
            </a:r>
            <a:r>
              <a:rPr lang="en-US" sz="2800" dirty="0">
                <a:cs typeface="Times New Roman" pitchFamily="18" charset="0"/>
              </a:rPr>
              <a:t>or </a:t>
            </a:r>
            <a:r>
              <a:rPr lang="en-US" sz="2800" b="1" dirty="0">
                <a:cs typeface="Times New Roman" pitchFamily="18" charset="0"/>
              </a:rPr>
              <a:t>distributed </a:t>
            </a:r>
            <a:r>
              <a:rPr lang="en-US" sz="2800" b="1" dirty="0" smtClean="0">
                <a:cs typeface="Times New Roman" pitchFamily="18" charset="0"/>
              </a:rPr>
              <a:t>algorithms. </a:t>
            </a:r>
            <a:endParaRPr lang="en-US" sz="2800" b="1" dirty="0">
              <a:cs typeface="Times New Roman" pitchFamily="18" charset="0"/>
            </a:endParaRPr>
          </a:p>
          <a:p>
            <a:pPr marL="109728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clocks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9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A physical time server </a:t>
            </a:r>
            <a:r>
              <a:rPr lang="en-US" sz="2800" dirty="0">
                <a:cs typeface="Times New Roman" pitchFamily="18" charset="0"/>
              </a:rPr>
              <a:t>is needed to access the current time from a universal time coordinator (</a:t>
            </a:r>
            <a:r>
              <a:rPr lang="en-US" sz="2800" b="1" dirty="0">
                <a:cs typeface="Times New Roman" pitchFamily="18" charset="0"/>
              </a:rPr>
              <a:t>UTC</a:t>
            </a:r>
            <a:r>
              <a:rPr lang="en-US" sz="2800" dirty="0">
                <a:cs typeface="Times New Roman" pitchFamily="18" charset="0"/>
              </a:rPr>
              <a:t>). 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2800" b="1" u="sng" dirty="0">
                <a:cs typeface="Times New Roman" pitchFamily="18" charset="0"/>
              </a:rPr>
              <a:t>Two sources for UTC: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</a:p>
          <a:p>
            <a:pPr marL="624078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cs typeface="Times New Roman" pitchFamily="18" charset="0"/>
              </a:rPr>
              <a:t> WWV shortwave radio station in Ft. Collins, Colorado</a:t>
            </a:r>
          </a:p>
          <a:p>
            <a:pPr marL="624078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Geostationary </a:t>
            </a:r>
            <a:r>
              <a:rPr lang="en-US" sz="2800" dirty="0">
                <a:cs typeface="Times New Roman" pitchFamily="18" charset="0"/>
              </a:rPr>
              <a:t>Operational Environmental Satellites (GEOS)</a:t>
            </a:r>
          </a:p>
          <a:p>
            <a:endParaRPr lang="en-IN" sz="2800" dirty="0"/>
          </a:p>
        </p:txBody>
      </p:sp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cs typeface="Times New Roman" pitchFamily="18" charset="0"/>
              </a:rPr>
              <a:t>Obtaining an Accurate Physical Time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</TotalTime>
  <Words>1376</Words>
  <Application>Microsoft Office PowerPoint</Application>
  <PresentationFormat>On-screen Show (4:3)</PresentationFormat>
  <Paragraphs>134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PHYSICAL CLOCK SYNCHRONIZATION</vt:lpstr>
      <vt:lpstr>SYNCHRONIZATION</vt:lpstr>
      <vt:lpstr>Time and Clocks</vt:lpstr>
      <vt:lpstr>Clocks</vt:lpstr>
      <vt:lpstr>PowerPoint Presentation</vt:lpstr>
      <vt:lpstr>Physical clocks</vt:lpstr>
      <vt:lpstr>PowerPoint Presentation</vt:lpstr>
      <vt:lpstr>Physical clocks</vt:lpstr>
      <vt:lpstr>Obtaining an Accurate Physical Time </vt:lpstr>
      <vt:lpstr>PowerPoint Presentation</vt:lpstr>
      <vt:lpstr>Physical Clock sychronization</vt:lpstr>
      <vt:lpstr>Cont…</vt:lpstr>
      <vt:lpstr>Cont..</vt:lpstr>
      <vt:lpstr>Cont..</vt:lpstr>
      <vt:lpstr>Cont..</vt:lpstr>
      <vt:lpstr>Physical Clock Sychronization Algorithms</vt:lpstr>
      <vt:lpstr>Distributed clock synchronization Algorithms</vt:lpstr>
      <vt:lpstr>Centralized clock synchronization Algorithms</vt:lpstr>
      <vt:lpstr>Cristian’s Algorithm</vt:lpstr>
      <vt:lpstr>PowerPoint Presentation</vt:lpstr>
      <vt:lpstr>PowerPoint Presentation</vt:lpstr>
      <vt:lpstr>PowerPoint Presentation</vt:lpstr>
      <vt:lpstr>PowerPoint Presentation</vt:lpstr>
      <vt:lpstr>Berkeley Algorithm</vt:lpstr>
      <vt:lpstr>PowerPoint Presentation</vt:lpstr>
      <vt:lpstr>PowerPoint Presentation</vt:lpstr>
      <vt:lpstr>Network Time Protocol</vt:lpstr>
      <vt:lpstr>PowerPoint Presentation</vt:lpstr>
      <vt:lpstr>An example synchronization subnet in an NTP 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CLOCK SYNCHRONIZATION</dc:title>
  <dc:creator>Aiswarya</dc:creator>
  <cp:lastModifiedBy>Aiswarya</cp:lastModifiedBy>
  <cp:revision>20</cp:revision>
  <dcterms:created xsi:type="dcterms:W3CDTF">2006-08-16T00:00:00Z</dcterms:created>
  <dcterms:modified xsi:type="dcterms:W3CDTF">2018-10-09T18:34:23Z</dcterms:modified>
</cp:coreProperties>
</file>