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tiff" ContentType="image/tiff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7" r:id="rId3"/>
    <p:sldId id="272" r:id="rId4"/>
    <p:sldId id="274" r:id="rId5"/>
    <p:sldId id="276" r:id="rId6"/>
    <p:sldId id="278" r:id="rId7"/>
    <p:sldId id="279" r:id="rId8"/>
    <p:sldId id="260" r:id="rId9"/>
    <p:sldId id="261" r:id="rId10"/>
    <p:sldId id="280" r:id="rId11"/>
    <p:sldId id="281" r:id="rId12"/>
    <p:sldId id="282" r:id="rId13"/>
    <p:sldId id="283" r:id="rId14"/>
    <p:sldId id="284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5" r:id="rId26"/>
    <p:sldId id="348" r:id="rId27"/>
    <p:sldId id="312" r:id="rId28"/>
    <p:sldId id="313" r:id="rId29"/>
    <p:sldId id="315" r:id="rId30"/>
    <p:sldId id="316" r:id="rId31"/>
    <p:sldId id="325" r:id="rId32"/>
    <p:sldId id="326" r:id="rId33"/>
    <p:sldId id="327" r:id="rId34"/>
    <p:sldId id="328" r:id="rId35"/>
    <p:sldId id="329" r:id="rId36"/>
    <p:sldId id="330" r:id="rId37"/>
    <p:sldId id="331" r:id="rId38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B07C-DB71-4549-8205-61870328ED48}" type="datetimeFigureOut">
              <a:rPr lang="en-US" smtClean="0"/>
              <a:pPr/>
              <a:t>11/2/2019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F960F-53BA-45C6-9DC9-498CFF49D3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1.xml"/><Relationship Id="rId7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i="1" dirty="0" smtClean="0"/>
              <a:t>Indexes</a:t>
            </a:r>
            <a:r>
              <a:rPr lang="en-US" dirty="0" smtClean="0"/>
              <a:t> are data structures designed to make search faster</a:t>
            </a:r>
          </a:p>
          <a:p>
            <a:r>
              <a:rPr lang="en-US" dirty="0" smtClean="0"/>
              <a:t>Text search has unique requirements, which leads to unique data structures</a:t>
            </a:r>
          </a:p>
          <a:p>
            <a:r>
              <a:rPr lang="en-US" dirty="0" smtClean="0"/>
              <a:t>Most common data structure is </a:t>
            </a:r>
            <a:r>
              <a:rPr lang="en-US" i="1" dirty="0" smtClean="0"/>
              <a:t>inverted index</a:t>
            </a:r>
          </a:p>
          <a:p>
            <a:pPr lvl="1"/>
            <a:r>
              <a:rPr lang="en-US" dirty="0" smtClean="0"/>
              <a:t>general name for a class of structures</a:t>
            </a:r>
          </a:p>
          <a:p>
            <a:pPr lvl="1"/>
            <a:r>
              <a:rPr lang="en-US" dirty="0" smtClean="0"/>
              <a:t>“inverted” because documents are associated with words, rather than words with documents</a:t>
            </a:r>
          </a:p>
          <a:p>
            <a:pPr lvl="2"/>
            <a:r>
              <a:rPr lang="en-US" dirty="0" smtClean="0"/>
              <a:t>similar to a </a:t>
            </a:r>
            <a:r>
              <a:rPr lang="en-US" i="1" dirty="0" smtClean="0"/>
              <a:t>concordance</a:t>
            </a:r>
            <a:endParaRPr lang="en-U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Proximity Matches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Matching phrases or words within a window</a:t>
            </a:r>
          </a:p>
          <a:p>
            <a:pPr lvl="1"/>
            <a:r>
              <a:rPr lang="en-US" dirty="0" smtClean="0"/>
              <a:t>e.g., "</a:t>
            </a:r>
            <a:r>
              <a:rPr lang="en-US" dirty="0" smtClean="0">
                <a:latin typeface="Consolas" pitchFamily="49" charset="0"/>
              </a:rPr>
              <a:t>tropical fish</a:t>
            </a:r>
            <a:r>
              <a:rPr lang="en-US" dirty="0" smtClean="0"/>
              <a:t>", or “find tropical within 5 words of fish”</a:t>
            </a:r>
          </a:p>
          <a:p>
            <a:r>
              <a:rPr lang="en-US" dirty="0" smtClean="0"/>
              <a:t>Word positions in inverted lists make these types of query features efficient</a:t>
            </a:r>
          </a:p>
          <a:p>
            <a:pPr lvl="1"/>
            <a:r>
              <a:rPr lang="en-US" dirty="0" smtClean="0"/>
              <a:t>e.g.,</a:t>
            </a:r>
          </a:p>
        </p:txBody>
      </p:sp>
      <p:pic>
        <p:nvPicPr>
          <p:cNvPr id="1027" name="Picture 3" descr="C:\Users\croft\Desktop\ch5-positions-alignmen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5105400"/>
            <a:ext cx="8139953" cy="60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Fields and Extents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Document structure is useful in search</a:t>
            </a:r>
          </a:p>
          <a:p>
            <a:pPr lvl="1"/>
            <a:r>
              <a:rPr lang="en-US" i="1" dirty="0" smtClean="0"/>
              <a:t>field</a:t>
            </a:r>
            <a:r>
              <a:rPr lang="en-US" dirty="0" smtClean="0"/>
              <a:t> restrictions</a:t>
            </a:r>
          </a:p>
          <a:p>
            <a:pPr lvl="2"/>
            <a:r>
              <a:rPr lang="en-US" dirty="0" smtClean="0"/>
              <a:t>e.g., date, from:, etc.</a:t>
            </a:r>
          </a:p>
          <a:p>
            <a:pPr lvl="1"/>
            <a:r>
              <a:rPr lang="en-US" dirty="0" smtClean="0"/>
              <a:t>some fields more important</a:t>
            </a:r>
          </a:p>
          <a:p>
            <a:pPr lvl="2"/>
            <a:r>
              <a:rPr lang="en-US" dirty="0" smtClean="0"/>
              <a:t>e.g., title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separate inverted lists for each field type</a:t>
            </a:r>
          </a:p>
          <a:p>
            <a:pPr lvl="1"/>
            <a:r>
              <a:rPr lang="en-US" dirty="0" smtClean="0"/>
              <a:t>add information about fields to postings</a:t>
            </a:r>
          </a:p>
          <a:p>
            <a:pPr lvl="1"/>
            <a:r>
              <a:rPr lang="en-US" dirty="0" smtClean="0"/>
              <a:t>use </a:t>
            </a:r>
            <a:r>
              <a:rPr lang="en-US" i="1" dirty="0" smtClean="0"/>
              <a:t>extent lists</a:t>
            </a:r>
            <a:endParaRPr lang="en-US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i="1" dirty="0" smtClean="0"/>
              <a:t>extent </a:t>
            </a:r>
            <a:r>
              <a:rPr lang="en-US" dirty="0" smtClean="0"/>
              <a:t>is a contiguous region of a document</a:t>
            </a:r>
          </a:p>
          <a:p>
            <a:pPr lvl="1"/>
            <a:r>
              <a:rPr lang="en-US" dirty="0" smtClean="0"/>
              <a:t>represent extents using word positions</a:t>
            </a:r>
          </a:p>
          <a:p>
            <a:pPr lvl="1"/>
            <a:r>
              <a:rPr lang="en-US" dirty="0" smtClean="0"/>
              <a:t>inverted list records all extents for a given field type</a:t>
            </a:r>
          </a:p>
          <a:p>
            <a:pPr lvl="1"/>
            <a:r>
              <a:rPr lang="en-US" dirty="0" smtClean="0"/>
              <a:t>e.g.,</a:t>
            </a:r>
            <a:endParaRPr lang="en-US" dirty="0"/>
          </a:p>
        </p:txBody>
      </p:sp>
      <p:pic>
        <p:nvPicPr>
          <p:cNvPr id="4" name="Picture 2" descr="C:\Users\croft\Desktop\ch5-exte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5105400"/>
            <a:ext cx="8656918" cy="6096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33400" y="6096000"/>
            <a:ext cx="110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extent list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6200000" flipV="1">
            <a:off x="495300" y="5829300"/>
            <a:ext cx="457200" cy="228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 computed scores in inverted list</a:t>
            </a:r>
          </a:p>
          <a:p>
            <a:pPr lvl="1"/>
            <a:r>
              <a:rPr lang="en-US" dirty="0" smtClean="0"/>
              <a:t>e.g., list for “fish” [(1:3.6), (3:2.2)], where 3.6 is total feature value for document 1</a:t>
            </a:r>
          </a:p>
          <a:p>
            <a:pPr lvl="1"/>
            <a:r>
              <a:rPr lang="en-US" dirty="0" smtClean="0"/>
              <a:t>improves speed but reduces flexibility</a:t>
            </a:r>
          </a:p>
          <a:p>
            <a:r>
              <a:rPr lang="en-US" dirty="0" smtClean="0"/>
              <a:t>Score-ordered lists</a:t>
            </a:r>
          </a:p>
          <a:p>
            <a:pPr lvl="1"/>
            <a:r>
              <a:rPr lang="en-US" dirty="0" smtClean="0"/>
              <a:t>query processing engine can focus only on the top part of each inverted list, where the highest-scoring documents are recorded</a:t>
            </a:r>
          </a:p>
          <a:p>
            <a:pPr lvl="1"/>
            <a:r>
              <a:rPr lang="en-US" dirty="0" smtClean="0"/>
              <a:t>very efficient for single-word queries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Inverted lists are very large</a:t>
            </a:r>
          </a:p>
          <a:p>
            <a:pPr lvl="1"/>
            <a:r>
              <a:rPr lang="en-US" dirty="0" smtClean="0"/>
              <a:t>e.g., 25-50% of collection for TREC collections using Indri search engine</a:t>
            </a:r>
          </a:p>
          <a:p>
            <a:pPr lvl="1"/>
            <a:r>
              <a:rPr lang="en-US" dirty="0" smtClean="0"/>
              <a:t>Much higher if n-grams are indexed</a:t>
            </a:r>
          </a:p>
          <a:p>
            <a:r>
              <a:rPr lang="en-US" dirty="0" smtClean="0"/>
              <a:t>Compression of indexes saves disk and/or memory space</a:t>
            </a:r>
          </a:p>
          <a:p>
            <a:pPr lvl="1"/>
            <a:r>
              <a:rPr lang="en-US" dirty="0" smtClean="0"/>
              <a:t>Typically have to decompress lists to use them</a:t>
            </a:r>
          </a:p>
          <a:p>
            <a:pPr lvl="1"/>
            <a:r>
              <a:rPr lang="en-US" dirty="0" smtClean="0"/>
              <a:t>Best compression techniques have good </a:t>
            </a:r>
            <a:r>
              <a:rPr lang="en-US" i="1" dirty="0" smtClean="0"/>
              <a:t>compression ratios</a:t>
            </a:r>
            <a:r>
              <a:rPr lang="en-US" dirty="0" smtClean="0"/>
              <a:t> and are easy to decompress</a:t>
            </a:r>
          </a:p>
          <a:p>
            <a:r>
              <a:rPr lang="en-US" i="1" dirty="0" smtClean="0"/>
              <a:t>Lossless </a:t>
            </a:r>
            <a:r>
              <a:rPr lang="en-US" dirty="0" smtClean="0"/>
              <a:t>compression – no information lost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2817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Basic idea</a:t>
            </a:r>
            <a:r>
              <a:rPr lang="en-US" dirty="0" smtClean="0"/>
              <a:t>: Common data elements use short codes while uncommon data elements use longer codes</a:t>
            </a:r>
          </a:p>
          <a:p>
            <a:pPr lvl="1"/>
            <a:r>
              <a:rPr lang="en-US" dirty="0" smtClean="0"/>
              <a:t>Example: coding numbers</a:t>
            </a:r>
          </a:p>
          <a:p>
            <a:pPr lvl="1"/>
            <a:endParaRPr lang="en-US" sz="1300" dirty="0" smtClean="0"/>
          </a:p>
          <a:p>
            <a:pPr lvl="2"/>
            <a:r>
              <a:rPr lang="en-US" dirty="0" smtClean="0"/>
              <a:t>number sequence: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possible encoding: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encode 0 using a single 0: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only 10 bits, but...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694247" y="4082511"/>
            <a:ext cx="2196899" cy="31900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47725" y="4894881"/>
            <a:ext cx="3212249" cy="250555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427602" y="5691753"/>
            <a:ext cx="2512006" cy="2518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Ambiguous</a:t>
            </a:r>
            <a:r>
              <a:rPr lang="en-US" dirty="0" smtClean="0"/>
              <a:t> encoding – not clear how to decode</a:t>
            </a:r>
          </a:p>
          <a:p>
            <a:pPr lvl="2"/>
            <a:r>
              <a:rPr lang="en-US" dirty="0" smtClean="0"/>
              <a:t>another decoding: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which represents: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use unambiguous code: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which gives: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254334" y="3174569"/>
            <a:ext cx="2499132" cy="250556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71636" y="4045057"/>
            <a:ext cx="2188008" cy="317716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945741" y="4277532"/>
            <a:ext cx="1654454" cy="121661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13213" y="5726623"/>
            <a:ext cx="3097082" cy="2557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207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Word count data is good candidate for compression</a:t>
            </a:r>
          </a:p>
          <a:p>
            <a:pPr lvl="1"/>
            <a:r>
              <a:rPr lang="en-US" dirty="0" smtClean="0"/>
              <a:t>many small numbers and few larger numbers</a:t>
            </a:r>
          </a:p>
          <a:p>
            <a:pPr lvl="1"/>
            <a:r>
              <a:rPr lang="en-US" dirty="0" smtClean="0"/>
              <a:t>encode small numbers with small codes</a:t>
            </a:r>
          </a:p>
          <a:p>
            <a:r>
              <a:rPr lang="en-US" dirty="0" smtClean="0"/>
              <a:t>Document numbers are less predictable</a:t>
            </a:r>
          </a:p>
          <a:p>
            <a:pPr lvl="1"/>
            <a:r>
              <a:rPr lang="en-US" dirty="0" smtClean="0"/>
              <a:t>but differences between numbers in an ordered list are smaller and more predictable</a:t>
            </a:r>
          </a:p>
          <a:p>
            <a:r>
              <a:rPr lang="en-US" i="1" dirty="0" smtClean="0"/>
              <a:t>Delta encoding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encoding differences between document numbers (</a:t>
            </a:r>
            <a:r>
              <a:rPr lang="en-US" i="1" dirty="0" smtClean="0"/>
              <a:t>d-gaps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Delta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Inverted list (without counts)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between adjacent numbers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for a high-frequency word  are easier to compress, e.g.,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Differences for a low-frequency word are large, e.g.,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1983" y="2214106"/>
            <a:ext cx="3671344" cy="29662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256190" y="3205997"/>
            <a:ext cx="2928680" cy="312118"/>
          </a:xfrm>
          <a:prstGeom prst="rect">
            <a:avLst/>
          </a:prstGeom>
        </p:spPr>
      </p:pic>
      <p:pic>
        <p:nvPicPr>
          <p:cNvPr id="6" name="Picture 5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318186" y="4662838"/>
            <a:ext cx="3177256" cy="312118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286000" y="5801962"/>
            <a:ext cx="3312804" cy="2885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Bit-Aligned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1507067"/>
            <a:ext cx="8229600" cy="4525963"/>
          </a:xfrm>
        </p:spPr>
        <p:txBody>
          <a:bodyPr/>
          <a:lstStyle/>
          <a:p>
            <a:r>
              <a:rPr lang="en-US" dirty="0" smtClean="0"/>
              <a:t>Breaks between encoded numbers can occur after any bit position</a:t>
            </a:r>
          </a:p>
          <a:p>
            <a:r>
              <a:rPr lang="en-US" i="1" dirty="0" smtClean="0"/>
              <a:t>Unary</a:t>
            </a:r>
            <a:r>
              <a:rPr lang="en-US" dirty="0" smtClean="0"/>
              <a:t> code</a:t>
            </a:r>
          </a:p>
          <a:p>
            <a:pPr lvl="1"/>
            <a:r>
              <a:rPr lang="en-US" dirty="0" smtClean="0"/>
              <a:t>Encode </a:t>
            </a:r>
            <a:r>
              <a:rPr lang="en-US" i="1" dirty="0" smtClean="0"/>
              <a:t>k</a:t>
            </a:r>
            <a:r>
              <a:rPr lang="en-US" dirty="0" smtClean="0"/>
              <a:t> by </a:t>
            </a:r>
            <a:r>
              <a:rPr lang="en-US" i="1" dirty="0" smtClean="0"/>
              <a:t>k</a:t>
            </a:r>
            <a:r>
              <a:rPr lang="en-US" dirty="0" smtClean="0"/>
              <a:t> 1s followed by 0</a:t>
            </a:r>
          </a:p>
          <a:p>
            <a:pPr lvl="1"/>
            <a:r>
              <a:rPr lang="en-US" dirty="0" smtClean="0"/>
              <a:t>0 at end makes code unambiguous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5466" y="4377268"/>
            <a:ext cx="2286004" cy="21595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 and Ranking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Indexes are designed to support </a:t>
            </a:r>
            <a:r>
              <a:rPr lang="en-US" i="1" dirty="0" smtClean="0"/>
              <a:t>search</a:t>
            </a:r>
          </a:p>
          <a:p>
            <a:pPr lvl="1"/>
            <a:r>
              <a:rPr lang="en-US" dirty="0" smtClean="0"/>
              <a:t>faster response time, supports updates</a:t>
            </a:r>
          </a:p>
          <a:p>
            <a:r>
              <a:rPr lang="en-US" dirty="0" smtClean="0"/>
              <a:t>Text search engines use a particular form of search: </a:t>
            </a:r>
            <a:r>
              <a:rPr lang="en-US" i="1" dirty="0" smtClean="0"/>
              <a:t>ranking</a:t>
            </a:r>
          </a:p>
          <a:p>
            <a:pPr lvl="1"/>
            <a:r>
              <a:rPr lang="en-US" dirty="0" smtClean="0"/>
              <a:t>documents are retrieved in sorted order according to a score computing using the document representation, the query, and a </a:t>
            </a:r>
            <a:r>
              <a:rPr lang="en-US" i="1" dirty="0" smtClean="0"/>
              <a:t>ranking algorithm</a:t>
            </a:r>
          </a:p>
          <a:p>
            <a:r>
              <a:rPr lang="en-US" dirty="0" smtClean="0"/>
              <a:t>What is a reasonable abstract model for ranking?</a:t>
            </a:r>
          </a:p>
          <a:p>
            <a:pPr lvl="1"/>
            <a:r>
              <a:rPr lang="en-US" dirty="0" smtClean="0"/>
              <a:t>enables discussion of indexes without details of retrieval model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and Binary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33" y="1786467"/>
            <a:ext cx="8229600" cy="4525963"/>
          </a:xfrm>
        </p:spPr>
        <p:txBody>
          <a:bodyPr/>
          <a:lstStyle/>
          <a:p>
            <a:r>
              <a:rPr lang="en-US" dirty="0" smtClean="0"/>
              <a:t>Unary is very efficient for small numbers such as 0 and 1, but quickly becomes very expensive</a:t>
            </a:r>
          </a:p>
          <a:p>
            <a:pPr lvl="1"/>
            <a:r>
              <a:rPr lang="en-US" dirty="0" smtClean="0"/>
              <a:t>1023 can be represented in 10 binary bits, but requires 1024 bits in unary</a:t>
            </a:r>
          </a:p>
          <a:p>
            <a:r>
              <a:rPr lang="en-US" dirty="0" smtClean="0"/>
              <a:t>Binary is more efficient for large numbers, but it may be ambiguous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34" y="1498600"/>
            <a:ext cx="8229600" cy="4525963"/>
          </a:xfrm>
        </p:spPr>
        <p:txBody>
          <a:bodyPr/>
          <a:lstStyle/>
          <a:p>
            <a:r>
              <a:rPr lang="en-US" dirty="0" smtClean="0"/>
              <a:t>To encode a number </a:t>
            </a:r>
            <a:r>
              <a:rPr lang="en-US" i="1" dirty="0" smtClean="0"/>
              <a:t>k</a:t>
            </a:r>
            <a:r>
              <a:rPr lang="en-US" dirty="0" smtClean="0"/>
              <a:t>, compute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is number of binary digits, encoded in unary</a:t>
            </a:r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0125" y="2192867"/>
            <a:ext cx="2638854" cy="965200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0581" y="3878590"/>
            <a:ext cx="5443819" cy="26497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Elias-</a:t>
            </a:r>
            <a:r>
              <a:rPr lang="el-GR" dirty="0" smtClean="0"/>
              <a:t>γ</a:t>
            </a:r>
            <a:r>
              <a:rPr lang="en-US" dirty="0" smtClean="0"/>
              <a:t> code uses no more bits than unary, many fewer for k &gt; 2</a:t>
            </a:r>
          </a:p>
          <a:p>
            <a:pPr lvl="1"/>
            <a:r>
              <a:rPr lang="en-US" dirty="0" smtClean="0"/>
              <a:t>1023 takes 19 bits instead of 1024 bits using unary</a:t>
            </a:r>
          </a:p>
          <a:p>
            <a:r>
              <a:rPr lang="en-US" dirty="0" smtClean="0"/>
              <a:t>In general, takes 2⌊log</a:t>
            </a:r>
            <a:r>
              <a:rPr lang="en-US" baseline="-25000" dirty="0" smtClean="0"/>
              <a:t>2</a:t>
            </a:r>
            <a:r>
              <a:rPr lang="en-US" dirty="0" smtClean="0"/>
              <a:t>k⌋+1 bits</a:t>
            </a:r>
          </a:p>
          <a:p>
            <a:r>
              <a:rPr lang="en-US" dirty="0" smtClean="0"/>
              <a:t>To improve coding of large numbers, use 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Instead of encoding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</a:t>
            </a:r>
            <a:r>
              <a:rPr lang="en-US" dirty="0" smtClean="0"/>
              <a:t>in unary, we 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i="1" dirty="0" smtClean="0"/>
              <a:t> + 1 </a:t>
            </a:r>
            <a:r>
              <a:rPr lang="en-US" dirty="0" smtClean="0"/>
              <a:t>using Elias-γ</a:t>
            </a:r>
          </a:p>
          <a:p>
            <a:pPr lvl="1"/>
            <a:r>
              <a:rPr lang="en-US" dirty="0" smtClean="0"/>
              <a:t>Takes approximately 2 log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2</a:t>
            </a:r>
            <a:r>
              <a:rPr lang="en-US" dirty="0" smtClean="0"/>
              <a:t> k + log</a:t>
            </a:r>
            <a:r>
              <a:rPr lang="en-US" baseline="-25000" dirty="0" smtClean="0"/>
              <a:t>2</a:t>
            </a:r>
            <a:r>
              <a:rPr lang="en-US" dirty="0" smtClean="0"/>
              <a:t> k bits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Elias-</a:t>
            </a:r>
            <a:r>
              <a:rPr lang="el-GR" dirty="0" smtClean="0"/>
              <a:t>δ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1456267"/>
            <a:ext cx="8229600" cy="4525963"/>
          </a:xfrm>
        </p:spPr>
        <p:txBody>
          <a:bodyPr/>
          <a:lstStyle/>
          <a:p>
            <a:r>
              <a:rPr lang="en-US" dirty="0" smtClean="0"/>
              <a:t>Split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</a:t>
            </a:r>
            <a:r>
              <a:rPr lang="en-US" dirty="0" smtClean="0"/>
              <a:t> into: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encode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dd</a:t>
            </a:r>
            <a:r>
              <a:rPr lang="en-US" i="1" dirty="0" smtClean="0"/>
              <a:t> </a:t>
            </a:r>
            <a:r>
              <a:rPr lang="en-US" dirty="0" smtClean="0"/>
              <a:t>in unary,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dr</a:t>
            </a:r>
            <a:r>
              <a:rPr lang="en-US" i="1" dirty="0" smtClean="0"/>
              <a:t> </a:t>
            </a:r>
            <a:r>
              <a:rPr lang="en-US" dirty="0" smtClean="0"/>
              <a:t>in binary, and </a:t>
            </a:r>
            <a:r>
              <a:rPr lang="en-US" i="1" dirty="0" err="1" smtClean="0"/>
              <a:t>k</a:t>
            </a:r>
            <a:r>
              <a:rPr lang="en-US" i="1" baseline="-25000" dirty="0" err="1" smtClean="0"/>
              <a:t>r</a:t>
            </a:r>
            <a:r>
              <a:rPr lang="en-US" i="1" dirty="0" smtClean="0"/>
              <a:t> </a:t>
            </a:r>
            <a:r>
              <a:rPr lang="en-US" dirty="0" smtClean="0"/>
              <a:t>in binary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22522" y="2142066"/>
            <a:ext cx="3199858" cy="880534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10267" y="3936486"/>
            <a:ext cx="6036739" cy="24928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Byte-Aligned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Variable-length bit encodings can be a problem on processors that process bytes</a:t>
            </a:r>
          </a:p>
          <a:p>
            <a:r>
              <a:rPr lang="en-US" i="1" dirty="0" smtClean="0"/>
              <a:t>v-byte</a:t>
            </a:r>
            <a:r>
              <a:rPr lang="en-US" dirty="0" smtClean="0"/>
              <a:t> is a popular byte-aligned code</a:t>
            </a:r>
          </a:p>
          <a:p>
            <a:pPr lvl="1"/>
            <a:r>
              <a:rPr lang="en-US" dirty="0" smtClean="0"/>
              <a:t>Similar to Unicode UTF-8</a:t>
            </a:r>
          </a:p>
          <a:p>
            <a:r>
              <a:rPr lang="en-US" dirty="0" smtClean="0"/>
              <a:t>Shortest v-byte code is 1 byte</a:t>
            </a:r>
          </a:p>
          <a:p>
            <a:r>
              <a:rPr lang="en-US" dirty="0" smtClean="0"/>
              <a:t>Numbers are 1 to 4 bytes, with high bit 1 in the last byte, 0 otherwise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V-Byte Encoding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38400" y="1591733"/>
            <a:ext cx="3988315" cy="1549912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 bwMode="auto">
          <a:xfrm>
            <a:off x="982125" y="3793066"/>
            <a:ext cx="6451612" cy="2159681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invert list with positions:</a:t>
            </a:r>
          </a:p>
          <a:p>
            <a:endParaRPr lang="en-US" dirty="0" smtClean="0"/>
          </a:p>
          <a:p>
            <a:r>
              <a:rPr lang="en-US" dirty="0" smtClean="0"/>
              <a:t>Delta encode document numbers and positions:</a:t>
            </a:r>
          </a:p>
          <a:p>
            <a:endParaRPr lang="en-US" dirty="0" smtClean="0"/>
          </a:p>
          <a:p>
            <a:r>
              <a:rPr lang="en-US" dirty="0" smtClean="0"/>
              <a:t>Compress using v-byte:</a:t>
            </a:r>
          </a:p>
          <a:p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23972" y="2345840"/>
            <a:ext cx="4595598" cy="327617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47010" y="3903420"/>
            <a:ext cx="4704296" cy="335366"/>
          </a:xfrm>
          <a:prstGeom prst="rect">
            <a:avLst/>
          </a:prstGeom>
        </p:spPr>
      </p:pic>
      <p:pic>
        <p:nvPicPr>
          <p:cNvPr id="9" name="Picture 8" descr="TP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18926" y="5236272"/>
            <a:ext cx="6180602" cy="219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in-memory indexer</a:t>
            </a:r>
            <a:endParaRPr lang="en-US" dirty="0"/>
          </a:p>
        </p:txBody>
      </p:sp>
      <p:pic>
        <p:nvPicPr>
          <p:cNvPr id="6" name="Picture 5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 bwMode="auto">
          <a:xfrm>
            <a:off x="1168184" y="2362200"/>
            <a:ext cx="6985695" cy="3974078"/>
          </a:xfrm>
          <a:prstGeom prst="rect">
            <a:avLst/>
          </a:prstGeom>
          <a:noFill/>
          <a:ln/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67" y="1549400"/>
            <a:ext cx="8229600" cy="5173133"/>
          </a:xfrm>
        </p:spPr>
        <p:txBody>
          <a:bodyPr>
            <a:normAutofit/>
          </a:bodyPr>
          <a:lstStyle/>
          <a:p>
            <a:r>
              <a:rPr lang="en-US" dirty="0" smtClean="0"/>
              <a:t>Merging addresses limited memory problem</a:t>
            </a:r>
          </a:p>
          <a:p>
            <a:pPr lvl="1"/>
            <a:r>
              <a:rPr lang="en-US" dirty="0" smtClean="0"/>
              <a:t>Build the inverted list structure</a:t>
            </a:r>
            <a:r>
              <a:rPr lang="en-US" i="1" dirty="0" smtClean="0"/>
              <a:t> </a:t>
            </a:r>
            <a:r>
              <a:rPr lang="en-US" dirty="0" smtClean="0"/>
              <a:t>until memory runs out</a:t>
            </a:r>
          </a:p>
          <a:p>
            <a:pPr lvl="1"/>
            <a:r>
              <a:rPr lang="en-US" dirty="0" smtClean="0"/>
              <a:t>Then</a:t>
            </a:r>
            <a:r>
              <a:rPr lang="en-US" i="1" dirty="0" smtClean="0"/>
              <a:t> </a:t>
            </a:r>
            <a:r>
              <a:rPr lang="en-US" dirty="0" smtClean="0"/>
              <a:t>write the partial index</a:t>
            </a:r>
            <a:r>
              <a:rPr lang="en-US" i="1" dirty="0" smtClean="0"/>
              <a:t> </a:t>
            </a:r>
            <a:r>
              <a:rPr lang="en-US" dirty="0" smtClean="0"/>
              <a:t>to disk, start making a new one</a:t>
            </a:r>
          </a:p>
          <a:p>
            <a:pPr lvl="1"/>
            <a:r>
              <a:rPr lang="en-US" dirty="0" smtClean="0"/>
              <a:t>At the end of this process, the disk is filled with many partial indexes, which are merged</a:t>
            </a:r>
          </a:p>
          <a:p>
            <a:r>
              <a:rPr lang="en-US" dirty="0" smtClean="0"/>
              <a:t>Partial lists must be designed so they can be merged in small pieces</a:t>
            </a:r>
          </a:p>
          <a:p>
            <a:pPr lvl="1"/>
            <a:r>
              <a:rPr lang="en-US" dirty="0" smtClean="0"/>
              <a:t>e.g., storing in alphabetical order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pic>
        <p:nvPicPr>
          <p:cNvPr id="4" name="Picture 2" descr="C:\Users\croft\Desktop\ch5-index-merg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3986" y="2142066"/>
            <a:ext cx="8044312" cy="26500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Model of Ranking</a:t>
            </a:r>
            <a:endParaRPr lang="en-US" dirty="0"/>
          </a:p>
        </p:txBody>
      </p:sp>
      <p:pic>
        <p:nvPicPr>
          <p:cNvPr id="3" name="Picture 2" descr="C:\Users\croft\Desktop\ch5-abstract-model-of-ranking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38400"/>
            <a:ext cx="8073749" cy="2971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processing driven by need to index and analyze huge amounts of data (i.e., the Web)</a:t>
            </a:r>
          </a:p>
          <a:p>
            <a:r>
              <a:rPr lang="en-US" dirty="0" smtClean="0"/>
              <a:t>Large numbers of inexpensive servers used rather than larger, more expensive machines</a:t>
            </a:r>
          </a:p>
          <a:p>
            <a:r>
              <a:rPr lang="en-US" i="1" dirty="0" smtClean="0"/>
              <a:t>MapReduce</a:t>
            </a:r>
            <a:r>
              <a:rPr lang="en-US" dirty="0" smtClean="0"/>
              <a:t> is a distributed programming tool designed for indexing and analysis tasks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51" y="1476214"/>
            <a:ext cx="8229600" cy="48470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Given a large text file that contains data about credit card transactions</a:t>
            </a:r>
          </a:p>
          <a:p>
            <a:pPr lvl="1"/>
            <a:r>
              <a:rPr lang="en-US" dirty="0" smtClean="0"/>
              <a:t>Each line of the file contains a credit card number and an amount of money</a:t>
            </a:r>
          </a:p>
          <a:p>
            <a:pPr lvl="1"/>
            <a:r>
              <a:rPr lang="en-US" dirty="0" smtClean="0"/>
              <a:t>Determine the number of unique credit card numbers</a:t>
            </a:r>
          </a:p>
          <a:p>
            <a:r>
              <a:rPr lang="en-US" dirty="0" smtClean="0"/>
              <a:t>Could use hash table – memory problems</a:t>
            </a:r>
          </a:p>
          <a:p>
            <a:pPr lvl="1"/>
            <a:r>
              <a:rPr lang="en-US" dirty="0" smtClean="0"/>
              <a:t>counting is simple with sorted file</a:t>
            </a:r>
          </a:p>
          <a:p>
            <a:r>
              <a:rPr lang="en-US" dirty="0" smtClean="0"/>
              <a:t>Similar with distributed approach</a:t>
            </a:r>
          </a:p>
          <a:p>
            <a:pPr lvl="1"/>
            <a:r>
              <a:rPr lang="en-US" dirty="0" smtClean="0"/>
              <a:t>sorting and placement are crucial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454" y="1499461"/>
            <a:ext cx="8229600" cy="50253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Distributed programming framework that focuses on data placement and distribution</a:t>
            </a:r>
          </a:p>
          <a:p>
            <a:r>
              <a:rPr lang="en-US" i="1" dirty="0" err="1" smtClean="0"/>
              <a:t>Mapper</a:t>
            </a:r>
            <a:endParaRPr lang="en-US" i="1" dirty="0" smtClean="0"/>
          </a:p>
          <a:p>
            <a:pPr lvl="1"/>
            <a:r>
              <a:rPr lang="en-US" dirty="0" smtClean="0"/>
              <a:t>Generally, transforms a list of items into another list of items of the same length</a:t>
            </a:r>
          </a:p>
          <a:p>
            <a:r>
              <a:rPr lang="en-US" i="1" dirty="0" smtClean="0"/>
              <a:t>Reducer</a:t>
            </a:r>
          </a:p>
          <a:p>
            <a:pPr lvl="1"/>
            <a:r>
              <a:rPr lang="en-US" dirty="0" smtClean="0"/>
              <a:t>Transforms a list of items into a single item</a:t>
            </a:r>
          </a:p>
          <a:p>
            <a:pPr lvl="1"/>
            <a:r>
              <a:rPr lang="en-US" dirty="0" smtClean="0"/>
              <a:t>Definitions not so strict in terms of number of outputs</a:t>
            </a:r>
          </a:p>
          <a:p>
            <a:r>
              <a:rPr lang="en-US" dirty="0" smtClean="0"/>
              <a:t>Many </a:t>
            </a:r>
            <a:r>
              <a:rPr lang="en-US" dirty="0" err="1" smtClean="0"/>
              <a:t>mapper</a:t>
            </a:r>
            <a:r>
              <a:rPr lang="en-US" dirty="0" smtClean="0"/>
              <a:t> and reducer tasks on a cluster of machines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53" y="1282485"/>
            <a:ext cx="8229600" cy="511056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Basic process</a:t>
            </a:r>
          </a:p>
          <a:p>
            <a:pPr lvl="1"/>
            <a:r>
              <a:rPr lang="en-US" i="1" dirty="0" smtClean="0"/>
              <a:t>Map</a:t>
            </a:r>
            <a:r>
              <a:rPr lang="en-US" dirty="0" smtClean="0"/>
              <a:t> stage which transforms data records into pairs, each with a key and a value</a:t>
            </a:r>
          </a:p>
          <a:p>
            <a:pPr lvl="1"/>
            <a:r>
              <a:rPr lang="en-US" i="1" dirty="0" smtClean="0"/>
              <a:t>Shuffle</a:t>
            </a:r>
            <a:r>
              <a:rPr lang="en-US" dirty="0" smtClean="0"/>
              <a:t> uses a hash function so that all pairs with the same key end up next to each other and on the same machine</a:t>
            </a:r>
          </a:p>
          <a:p>
            <a:pPr lvl="1"/>
            <a:r>
              <a:rPr lang="en-US" i="1" dirty="0" smtClean="0"/>
              <a:t>Reduce</a:t>
            </a:r>
            <a:r>
              <a:rPr lang="en-US" dirty="0" smtClean="0"/>
              <a:t> stage processes records in batches, where all pairs with the same key are processed at the same time</a:t>
            </a:r>
          </a:p>
          <a:p>
            <a:r>
              <a:rPr lang="en-US" i="1" dirty="0" err="1" smtClean="0"/>
              <a:t>Idempotence</a:t>
            </a:r>
            <a:r>
              <a:rPr lang="en-US" dirty="0" smtClean="0"/>
              <a:t> of </a:t>
            </a:r>
            <a:r>
              <a:rPr lang="en-US" dirty="0" err="1" smtClean="0"/>
              <a:t>Mapper</a:t>
            </a:r>
            <a:r>
              <a:rPr lang="en-US" dirty="0" smtClean="0"/>
              <a:t> and Reducer provides fault tolerance</a:t>
            </a:r>
          </a:p>
          <a:p>
            <a:pPr lvl="1"/>
            <a:r>
              <a:rPr lang="en-US" dirty="0" smtClean="0"/>
              <a:t>multiple operations on same input gives same output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4" name="Picture 2" descr="C:\Users\croft\Desktop\ch5-map-reduce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9056" y="1566619"/>
            <a:ext cx="5427663" cy="466261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36190" y="1767237"/>
            <a:ext cx="3491928" cy="1919947"/>
          </a:xfrm>
          <a:prstGeom prst="rect">
            <a:avLst/>
          </a:prstGeom>
        </p:spPr>
      </p:pic>
      <p:pic>
        <p:nvPicPr>
          <p:cNvPr id="5" name="Picture 4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798268" y="3949516"/>
            <a:ext cx="4052809" cy="205607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Example</a:t>
            </a:r>
            <a:endParaRPr lang="en-US" dirty="0"/>
          </a:p>
        </p:txBody>
      </p:sp>
      <p:pic>
        <p:nvPicPr>
          <p:cNvPr id="7" name="Picture 6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334635" y="1537917"/>
            <a:ext cx="4353117" cy="2809880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  <p:pic>
        <p:nvPicPr>
          <p:cNvPr id="8" name="Picture 7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86393" y="4666712"/>
            <a:ext cx="4588683" cy="1658136"/>
          </a:xfrm>
          <a:prstGeom prst="rect">
            <a:avLst/>
          </a:prstGeom>
          <a:noFill/>
          <a:ln/>
          <a:effectLst/>
          <a:extLst>
            <a:ext uri="{909E8E84-426E-40DD-AFC4-6F175D3DCCD1}">
              <a14:hiddenFill xmlns:a14="http://schemas.microsoft.com/office/drawing/2010/main" xmlns="">
                <a:pattFill prst="pct5">
                  <a:fgClr>
                    <a:srgbClr val="FFFFFF">
                      <a:alpha val="0"/>
                    </a:srgbClr>
                  </a:fgClr>
                  <a:bgClr>
                    <a:srgbClr val="FFFFFF">
                      <a:alpha val="0"/>
                    </a:srgbClr>
                  </a:bgClr>
                </a:patt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:a14="http://schemas.microsoft.com/office/drawing/2010/main" xmlns="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xmlns="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 xmlns="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45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Index merging is a good strategy for handling updates when they come in large batches</a:t>
            </a:r>
          </a:p>
          <a:p>
            <a:r>
              <a:rPr lang="en-US" dirty="0" smtClean="0"/>
              <a:t>For small updates this is very inefficient</a:t>
            </a:r>
          </a:p>
          <a:p>
            <a:pPr lvl="1"/>
            <a:r>
              <a:rPr lang="en-US" dirty="0" smtClean="0"/>
              <a:t>instead, create separate index for new documents, merge </a:t>
            </a:r>
            <a:r>
              <a:rPr lang="en-US" i="1" dirty="0" smtClean="0"/>
              <a:t>results</a:t>
            </a:r>
            <a:r>
              <a:rPr lang="en-US" dirty="0" smtClean="0"/>
              <a:t> from both searches</a:t>
            </a:r>
          </a:p>
          <a:p>
            <a:pPr lvl="1"/>
            <a:r>
              <a:rPr lang="en-US" dirty="0" smtClean="0"/>
              <a:t>could be in-memory, fast to update and search</a:t>
            </a:r>
          </a:p>
          <a:p>
            <a:r>
              <a:rPr lang="en-US" dirty="0" smtClean="0"/>
              <a:t>Deletions handled using </a:t>
            </a:r>
            <a:r>
              <a:rPr lang="en-US" i="1" dirty="0" smtClean="0"/>
              <a:t>delete list</a:t>
            </a:r>
          </a:p>
          <a:p>
            <a:pPr lvl="1"/>
            <a:r>
              <a:rPr lang="en-US" dirty="0" smtClean="0"/>
              <a:t>Modifications done by putting old version on delete list, adding new version to new documents index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Concrete Model</a:t>
            </a:r>
            <a:endParaRPr lang="en-US" dirty="0"/>
          </a:p>
        </p:txBody>
      </p:sp>
      <p:pic>
        <p:nvPicPr>
          <p:cNvPr id="8" name="Picture 7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 bwMode="auto">
          <a:xfrm>
            <a:off x="4953000" y="1676400"/>
            <a:ext cx="3402391" cy="513226"/>
          </a:xfrm>
          <a:prstGeom prst="rect">
            <a:avLst/>
          </a:prstGeom>
          <a:noFill/>
          <a:ln/>
          <a:effectLst/>
        </p:spPr>
      </p:pic>
      <p:pic>
        <p:nvPicPr>
          <p:cNvPr id="7" name="Picture 2" descr="C:\Users\croft\Desktop\ch5-concrete-model-of-ranking.t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" y="2819400"/>
            <a:ext cx="7897336" cy="3657600"/>
          </a:xfrm>
          <a:prstGeom prst="rect">
            <a:avLst/>
          </a:prstGeom>
          <a:noFill/>
        </p:spPr>
      </p:pic>
      <p:pic>
        <p:nvPicPr>
          <p:cNvPr id="10" name="Picture 9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0600" y="1676400"/>
            <a:ext cx="3518691" cy="685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Inverted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index term is associated with an </a:t>
            </a:r>
            <a:r>
              <a:rPr lang="en-US" i="1" dirty="0" smtClean="0"/>
              <a:t>inverted list</a:t>
            </a:r>
          </a:p>
          <a:p>
            <a:pPr lvl="1"/>
            <a:r>
              <a:rPr lang="en-US" dirty="0" smtClean="0"/>
              <a:t>Contains lists of documents, or lists of word occurrences in documents, and other information</a:t>
            </a:r>
          </a:p>
          <a:p>
            <a:pPr lvl="1"/>
            <a:r>
              <a:rPr lang="en-US" dirty="0" smtClean="0"/>
              <a:t>Each entry is called a </a:t>
            </a:r>
            <a:r>
              <a:rPr lang="en-US" i="1" dirty="0" smtClean="0"/>
              <a:t>posting</a:t>
            </a:r>
          </a:p>
          <a:p>
            <a:pPr lvl="1"/>
            <a:r>
              <a:rPr lang="en-US" dirty="0" smtClean="0"/>
              <a:t>The part of the posting that refers to a specific document or location is called a </a:t>
            </a:r>
            <a:r>
              <a:rPr lang="en-US" i="1" dirty="0" smtClean="0"/>
              <a:t>pointer</a:t>
            </a:r>
          </a:p>
          <a:p>
            <a:pPr lvl="1"/>
            <a:r>
              <a:rPr lang="en-US" dirty="0" smtClean="0"/>
              <a:t>Each document in the collection is given a unique number</a:t>
            </a:r>
          </a:p>
          <a:p>
            <a:pPr lvl="1"/>
            <a:r>
              <a:rPr lang="en-US" dirty="0" smtClean="0"/>
              <a:t>Lists are usually </a:t>
            </a:r>
            <a:r>
              <a:rPr lang="en-US" i="1" dirty="0" smtClean="0"/>
              <a:t>document-ordered</a:t>
            </a:r>
            <a:r>
              <a:rPr lang="en-US" dirty="0" smtClean="0"/>
              <a:t> (sorted by document number)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“Collection”</a:t>
            </a:r>
            <a:endParaRPr lang="en-US" dirty="0"/>
          </a:p>
        </p:txBody>
      </p:sp>
      <p:pic>
        <p:nvPicPr>
          <p:cNvPr id="5" name="Picture 4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3000" y="2133600"/>
            <a:ext cx="6877538" cy="3048000"/>
          </a:xfrm>
          <a:prstGeom prst="rect">
            <a:avLst/>
          </a:prstGeom>
        </p:spPr>
      </p:pic>
      <p:pic>
        <p:nvPicPr>
          <p:cNvPr id="7" name="Picture 6" descr="TP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7800" y="5791200"/>
            <a:ext cx="6324612" cy="2545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057400"/>
            <a:ext cx="2895600" cy="15541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Simple Inverted </a:t>
            </a:r>
            <a:br>
              <a:rPr lang="en-US" sz="2800" dirty="0" smtClean="0"/>
            </a:br>
            <a:r>
              <a:rPr lang="en-US" sz="2800" dirty="0" smtClean="0"/>
              <a:t>Index</a:t>
            </a:r>
            <a:endParaRPr lang="en-US" sz="2800" dirty="0"/>
          </a:p>
        </p:txBody>
      </p:sp>
      <p:pic>
        <p:nvPicPr>
          <p:cNvPr id="3" name="Picture 2" descr="C:\Users\croft\Desktop\ch5-document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533400"/>
            <a:ext cx="4114800" cy="58688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croft\Desktop\ch5-count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762000"/>
            <a:ext cx="4889034" cy="5568993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2286000"/>
            <a:ext cx="3048000" cy="2971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Inverted Index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with counts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 supports better              ranking algorithms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croft\Desktop\ch5-postings-lists.t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6254" y="838200"/>
            <a:ext cx="6747746" cy="5416862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-152400" y="1600200"/>
            <a:ext cx="3048000" cy="3200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Inverted Index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with positions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lvl="1">
              <a:spcBef>
                <a:spcPct val="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 supports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proximity matches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1, 0, 0, 3, 0$  template TPT1  env TPENV1  fore 0  back 16777215  eqnno 6"/>
  <p:tag name="FILENAME" val="TP_tmp"/>
  <p:tag name="ORIGWIDTH" val="62"/>
  <p:tag name="PICTUREFILESIZE" val="2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 \hline&#10; 0 &amp; 0   \\&#10; 1 &amp; 101 \\&#10; 2 &amp; 110 \\&#10; 3 &amp; 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3"/>
  <p:tag name="PICTUREFILESIZE" val="64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101\ 0\ 111\ 0\ 110\ 0$  template TPT1  env TPENV1  fore 0  back 16777215  eqnno 7"/>
  <p:tag name="FILENAME" val="TP_tmp"/>
  <p:tag name="ORIGWIDTH" val="85"/>
  <p:tag name="PICTUREFILESIZE" val="16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5, 9, 18, 23, 24, 30, 44, 45, 48$  template TPT1  env TPENV1  fore 0  back 16777215  eqnno 1"/>
  <p:tag name="FILENAME" val="TP_tmp"/>
  <p:tag name="ORIGWIDTH" val="124"/>
  <p:tag name="PICTUREFILESIZE" val="50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4, 4, 9, 5, 1, 6, 14, 1, 3$  template TPT1  env TPENV1  fore 0  back 16777215  eqnno 2"/>
  <p:tag name="FILENAME" val="TP_tmp"/>
  <p:tag name="ORIGWIDTH" val="94"/>
  <p:tag name="PICTUREFILESIZE" val="3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, 1, 2, 1, 5, 1, 4, 1, 1, 3, ...$  template TPT1  env TPENV1  fore 0  back 16777215  eqnno 3"/>
  <p:tag name="FILENAME" val="TP_tmp"/>
  <p:tag name="ORIGWIDTH" val="102"/>
  <p:tag name="PICTUREFILESIZE" val="289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109, 3766, 453, 1867, 992, ...$  template TPT1  env TPENV1  fore 0  back 16777215  eqnno 4"/>
  <p:tag name="FILENAME" val="TP_tmp"/>
  <p:tag name="ORIGWIDTH" val="115"/>
  <p:tag name="PICTUREFILESIZE" val="56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 Number &amp; Code \\&#10; \hline&#10; 0 &amp; 0 \\&#10; 1 &amp; 10 \\&#10; 2 &amp; 110 \\&#10; 3 &amp; 1110 \\&#10; 4 &amp; 11110 \\&#10; 5 &amp; 111110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90"/>
  <p:tag name="PICTUREFILESIZE" val="917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&#10;\begin{itemize}&#10; \item $k_d = \lfloor \log_2 k \rfloor$&#10; \item $k_r = k - 2^{\lfloor \log_2 k \rfloor}$&#10;\end{itemiz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2"/>
  <p:tag name="PICTUREFILESIZE" val="546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l}&#10; Number ($k$) &amp; $k_d$ &amp; $k_r$ &amp; Code \\&#10; \hline&#10; 1 &amp; 0 &amp; 0 &amp; 0 \\  &#10; 2 &amp; 1 &amp; 0 &amp; 10 0 \\&#10; 3 &amp; 1 &amp; 1 &amp; 10 1 \\&#10; 6 &amp; 2 &amp; 2 &amp; 110 10 \\ &#10; 15 &amp; 3 &amp; 7 &amp; 1110 111 \\ &#10; 16 &amp; 4 &amp; 0 &amp; 11110 0000 \\&#10; 255 &amp; 7 &amp; 127 &amp; 11111110 1111111 \\&#10; 1023 &amp; 9 &amp; 511 &amp; 11111111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24"/>
  <p:tag name="PICTUREFILESIZE" val="2659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quote}&#10;$f_i$ is a document feature function  \\&#10;$g_i$ is a query feature function &#10;\end{quote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46"/>
  <p:tag name="PICTUREFILESIZE" val="99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itemize}&#10; \item $k_{dd} = \lfloor \log_2 (k_d + 1) \rfloor$&#10; \item $k_{dr} = k_d - 2^{\lfloor \log_2 (k_d + 1) \rfloor}$&#10;\end{itemize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09"/>
  <p:tag name="PICTUREFILESIZE" val="796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|r|r|l}&#10;Number ($k$) &amp; $k_d$ &amp; $k_r$ &amp; $k_{dd}$ &amp; $k_{dr}$ &amp;                   Code \\&#10;\hline                          &#10;           1 &amp;     0 &amp;     0 &amp;        0 &amp;         0 &amp;                   0 \\&#10;           2 &amp;     1 &amp;     0 &amp;        1 &amp;         0 &amp;              10 0 0 \\&#10;           3 &amp;     1 &amp;     1 &amp;        1 &amp;         0 &amp;              10 0 1 \\&#10;           6 &amp;     2 &amp;     2 &amp;        1 &amp;         1 &amp;             10 1 10 \\&#10;          15 &amp;     3 &amp;     7 &amp;        2 &amp;         0 &amp;          110 00 111 \\&#10;          16 &amp;     4 &amp;     0 &amp;        2 &amp;         1 &amp;         110 01 0000 \\&#10;         255 &amp;     7 &amp;   127 &amp;        3 &amp;         0 &amp;    1110 000 1111111 \\&#10;        1023 &amp;     9 &amp;   511 &amp;        3 &amp;         2 &amp;  1110 010 111111111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3638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l|l}&#10;$k$       &amp; Number of bytes \\   &#10;\hline&#10;$k &lt; 2^7$                &amp; 1 \\&#10;$2^7 \leq k &lt; 2^{14}$    &amp; 2 \\&#10;$2^{14} \leq k &lt; 2^{21}$ &amp; 3 \\&#10;$2^{21} \leq k &lt; 2^{28}$ &amp; 4&#10;\end{tabular}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7"/>
  <p:tag name="PICTUREFILESIZE" val="1603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tabular}{r|r|r}&#10;$k$      &amp; Binary Code &amp; Hexadecimal \\&#10;\hline&#10;1        &amp; 1 0000001 &amp; 81 \\&#10;6        &amp; 1 0000110 &amp; 86 \\&#10;127      &amp; 1 1111111 &amp; FF \\&#10;128      &amp; 0 0000001 1 0000000 &amp; 01 80 \\&#10;130      &amp; 0 0000001 1 0000010 &amp; 01 82 \\&#10;20000    &amp; 0 0000001 0 0011100 1 0100000 &amp; 01 1C A0&#10;\end{tabular}      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3111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1, 2, [1,7]) (2, 3, [6, 17, 197]) (3, 1, [1]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54"/>
  <p:tag name="PICTUREFILESIZE" val="659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(1, 2, [1,6]) (1, 3, [6, 11, 180]) (1, 1, [1])$  template TPT1  env TPENV1  fore 0  back 16777215  eqnno 1"/>
  <p:tag name="FILENAME" val="TP_tmp"/>
  <p:tag name="ORIGWIDTH" val="154"/>
  <p:tag name="PICTUREFILESIZE" val="59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texttt{81 82 81 86 81 82 86 8B 01 B4 81 81 81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98"/>
  <p:tag name="PICTUREFILESIZE" val="67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\Procedure{BuildIndex}{$D$}  \Comment $D$ is a set of text documents&#10;        \State $I \leftarrow \mathrm{HashTable}()$  \Comment Inverted list storage&#10;        \State $n \leftarrow 0$                     \Comment Document numbering&#10;        \ForAll{documents $d \in D$}&#10;            \State $n \leftarrow n + 1$&#10;            \State $T \leftarrow \mathrm{Parse}(d)$  \Comment Parse document into tokens &#10;            \State Remove duplicates from $T$&#10;            \ForAll{tokens $t \in T$}&#10;                \If{$I_t \not \in I$}&#10;                    \State $I_t \leftarrow \mathrm{Array}()$ &#10;                \EndIf &#10;                \State $I_t.\mathrm{append}(n)$&#10;            \EndFor&#10;        \EndFor&#10;        \State \textbf{return} $I$&#10;\EndProcedure&#10;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334"/>
  <p:tag name="PICTUREFILESIZE" val="6670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 \begin{algorithmic}&#10;    \Procedure{MapCreditCards}{input} &#10;       \While{not input.done()}&#10;          \State record $\leftarrow$ input.next()&#10;          \State card $\leftarrow$ record.card&#10;          \State amount $\leftarrow$ record.amount&#10;          \State Emit(card, amount)&#10;       \EndWhile                   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71"/>
  <p:tag name="PICTUREFILESIZE" val="3045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ReduceCreditCards}{key, values}&#10;       \State total $\leftarrow$ 0           &#10;       \State card $\leftarrow$ key&#10;       \While{not values.done()}&#10;          \State amount $\leftarrow$ values.next()&#10;          \State total $\leftarrow$ total + amount &#10;       \EndWhile                                 &#10;       \State Emit(card, total)&#10;    \EndProcedure&#10;    \end{algorithmic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09"/>
  <p:tag name="PICTUREFILESIZE" val="3467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R(Q,D) = \sum_{i} g_i(Q) f_i(D)$  template TPT1  env TPENV1  fore 0  back 16777215  eqnno 1"/>
  <p:tag name="FILENAME" val="TP_tmp"/>
  <p:tag name="ORIGWIDTH" val="113"/>
  <p:tag name="PICTUREFILESIZE" val="69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 \begin{algorithmic}&#10;    \Procedure{MapDocumentsToPostings}{input} &#10;       \While{not input.done()}&#10;          \State document $\leftarrow$ input.next()&#10;          \State number $\leftarrow$ document.number&#10;          \State position $\leftarrow$ 0&#10;          \State tokens $\leftarrow$ Parse(document)&#10;          \For{each word $w$ in tokens}&#10;            \State Emit($w$, \textit{number}:\textit{position}) &#10;            \State position = position + 1&#10;          \EndFor                            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0"/>
  <p:tag name="PICTUREFILESIZE" val="108888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lgpseudocode}&#10;\begin{document}&#10;\begin{algorithmic}&#10;    \Procedure{ReducePostingsToLists}{key, values}&#10;       \State word $\leftarrow$ key&#10;       \State WriteWord(word)&#10;       \While{not input.done()}&#10;          \State EncodePosting(values.next())             &#10;       \EndWhile                   &#10;    \EndProcedure&#10;    \end{algorithmic}&#10;\end{document}&#10;"/>
  <p:tag name="FILENAME" val="TP_tmp"/>
  <p:tag name="FORMAT" val="bmpmono"/>
  <p:tag name="RES" val="1200"/>
  <p:tag name="BLEND" val="0"/>
  <p:tag name="TRANSPARENT" val="0"/>
  <p:tag name="TBUG" val="0"/>
  <p:tag name="ALLOWFS" val="0"/>
  <p:tag name="ORIGWIDTH" val="227"/>
  <p:tag name="PICTUREFILESIZE" val="6507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 \textsf{&#10;  \begin{tabular}{rp{0.7\linewidth}}&#10;      $S_1$ &amp;  Tropical fish include fish found in tropical environments around the world, including both freshwater and salt water species. \\&#10;      $S_2$ &amp;  Fishkeepers often use the term tropical fish to refer only those requiring fresh water, with saltwater tropical fish referred to as marine fish. \\&#10;      $S_3$ &amp;  Tropical fish are popular aquarium fish, due to their often bright coloration. \\&#10;      $S_4$ &amp;  In freshwater fish, this coloration typically derives from iridescence, while salt water fish are generally pigmented. &#10;  \end{tabular} 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64"/>
  <p:tag name="PICTUREFILESIZE" val="682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Four sentences from the Wikipedia entry for \textit{tropical fish}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49"/>
  <p:tag name="PICTUREFILESIZE" val="104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, 1, 0, 3, 0, 2, 0$  template TPT1  env TPENV1  fore 0  back 16777215  eqnno 2"/>
  <p:tag name="FILENAME" val="TP_tmp"/>
  <p:tag name="ORIGWIDTH" val="62"/>
  <p:tag name="PICTUREFILESIZE" val="23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0\ 01\ 00\ 10\ 00\ 11\ 00$  template TPT1  env TPENV1  fore 0  back 16777215  eqnno 3"/>
  <p:tag name="FILENAME" val="TP_tmp"/>
  <p:tag name="ORIGWIDTH" val="90"/>
  <p:tag name="PICTUREFILESIZE" val="17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\ 10\ 0\ 11\ 0$  template TPT1  env TPENV1  fore 0  back 16777215  eqnno 4"/>
  <p:tag name="FILENAME" val="TP_tmp"/>
  <p:tag name="ORIGWIDTH" val="70"/>
  <p:tag name="PICTUREFILESIZE" val="153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$0\ 01\ 01\ 0\ 0\ 11\ 0$  template TPT1  env TPENV1  fore 0  back 16777215  eqnno 5"/>
  <p:tag name="FILENAME" val="TP_tmp"/>
  <p:tag name="ORIGWIDTH" val="70"/>
  <p:tag name="PICTUREFILESIZE" val="15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</TotalTime>
  <Words>1254</Words>
  <Application>Microsoft Office PowerPoint</Application>
  <PresentationFormat>On-screen Show (4:3)</PresentationFormat>
  <Paragraphs>192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Indexes</vt:lpstr>
      <vt:lpstr>Indexes and Ranking</vt:lpstr>
      <vt:lpstr>Abstract Model of Ranking</vt:lpstr>
      <vt:lpstr>More Concrete Model</vt:lpstr>
      <vt:lpstr>Inverted Index</vt:lpstr>
      <vt:lpstr>Example “Collection”</vt:lpstr>
      <vt:lpstr>Simple Inverted  Index</vt:lpstr>
      <vt:lpstr>Slide 8</vt:lpstr>
      <vt:lpstr>Slide 9</vt:lpstr>
      <vt:lpstr>Proximity Matches</vt:lpstr>
      <vt:lpstr>Fields and Extents</vt:lpstr>
      <vt:lpstr>Extent Lists</vt:lpstr>
      <vt:lpstr>Other Issues</vt:lpstr>
      <vt:lpstr>Compression</vt:lpstr>
      <vt:lpstr>Compression</vt:lpstr>
      <vt:lpstr>Compression Example</vt:lpstr>
      <vt:lpstr>Delta Encoding</vt:lpstr>
      <vt:lpstr>Delta Encoding</vt:lpstr>
      <vt:lpstr>Bit-Aligned Codes</vt:lpstr>
      <vt:lpstr>Unary and Binary Codes</vt:lpstr>
      <vt:lpstr>Elias-γ Code</vt:lpstr>
      <vt:lpstr>Elias-δ Code</vt:lpstr>
      <vt:lpstr>Elias-δ Code</vt:lpstr>
      <vt:lpstr>Byte-Aligned Codes</vt:lpstr>
      <vt:lpstr>V-Byte Encoding</vt:lpstr>
      <vt:lpstr>Compression Example</vt:lpstr>
      <vt:lpstr>Index Construction</vt:lpstr>
      <vt:lpstr>Merging</vt:lpstr>
      <vt:lpstr>Merging</vt:lpstr>
      <vt:lpstr>Distributed Indexing</vt:lpstr>
      <vt:lpstr>Example</vt:lpstr>
      <vt:lpstr>MapReduce</vt:lpstr>
      <vt:lpstr>MapReduce</vt:lpstr>
      <vt:lpstr>MapReduce</vt:lpstr>
      <vt:lpstr>Example</vt:lpstr>
      <vt:lpstr>Indexing Example</vt:lpstr>
      <vt:lpstr>Result Merging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Engines</dc:title>
  <dc:creator>croft</dc:creator>
  <cp:lastModifiedBy>vignan</cp:lastModifiedBy>
  <cp:revision>69</cp:revision>
  <dcterms:created xsi:type="dcterms:W3CDTF">2008-09-24T13:08:11Z</dcterms:created>
  <dcterms:modified xsi:type="dcterms:W3CDTF">2019-11-02T04:55:39Z</dcterms:modified>
</cp:coreProperties>
</file>