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" r:id="rId2"/>
    <p:sldId id="331" r:id="rId3"/>
    <p:sldId id="332" r:id="rId4"/>
    <p:sldId id="333" r:id="rId5"/>
    <p:sldId id="321" r:id="rId6"/>
    <p:sldId id="322" r:id="rId7"/>
    <p:sldId id="323" r:id="rId8"/>
    <p:sldId id="324" r:id="rId9"/>
    <p:sldId id="325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29" r:id="rId18"/>
    <p:sldId id="328" r:id="rId19"/>
    <p:sldId id="327" r:id="rId20"/>
    <p:sldId id="318" r:id="rId21"/>
    <p:sldId id="319" r:id="rId22"/>
    <p:sldId id="320" r:id="rId23"/>
    <p:sldId id="326" r:id="rId24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51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C3A8F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 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70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C3A8F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 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70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C3A8F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 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70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C3A8F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 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C3A8F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 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4183" y="608330"/>
            <a:ext cx="261556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70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9453" y="1806504"/>
            <a:ext cx="7698740" cy="407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36951" y="7034217"/>
            <a:ext cx="505015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1C3A8F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 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F19A-1183-4B61-926B-88FE401E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183" y="608330"/>
            <a:ext cx="5970017" cy="553998"/>
          </a:xfrm>
        </p:spPr>
        <p:txBody>
          <a:bodyPr/>
          <a:lstStyle/>
          <a:p>
            <a:r>
              <a:rPr lang="en-US" sz="3600" dirty="0"/>
              <a:t>What is shared data problem?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70C09-1B34-4CBA-958E-FAD27F1BF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453" y="1806504"/>
            <a:ext cx="7698740" cy="3877985"/>
          </a:xfrm>
        </p:spPr>
        <p:txBody>
          <a:bodyPr/>
          <a:lstStyle/>
          <a:p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shared data problem occurs when several functions (or ISRs or tasks) share a variable.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Shared data problem can arise in a system when another higher priority task finishes an operation and modifies the data or a variable before the completion of previous task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76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9700" y="465073"/>
            <a:ext cx="2159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5" dirty="0">
                <a:uFill>
                  <a:solidFill>
                    <a:srgbClr val="0070C0"/>
                  </a:solidFill>
                </a:uFill>
              </a:rPr>
              <a:t>SEMAPHORES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588" y="1183640"/>
            <a:ext cx="8174355" cy="2098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A semaphore </a:t>
            </a:r>
            <a:r>
              <a:rPr sz="1800" spc="-5" dirty="0">
                <a:latin typeface="Times New Roman"/>
                <a:cs typeface="Times New Roman"/>
              </a:rPr>
              <a:t>is nothing but </a:t>
            </a:r>
            <a:r>
              <a:rPr sz="1800" dirty="0">
                <a:latin typeface="Times New Roman"/>
                <a:cs typeface="Times New Roman"/>
              </a:rPr>
              <a:t>a value </a:t>
            </a:r>
            <a:r>
              <a:rPr sz="1800" spc="-5" dirty="0">
                <a:latin typeface="Times New Roman"/>
                <a:cs typeface="Times New Roman"/>
              </a:rPr>
              <a:t>or variable or data which </a:t>
            </a:r>
            <a:r>
              <a:rPr sz="1800" dirty="0">
                <a:latin typeface="Times New Roman"/>
                <a:cs typeface="Times New Roman"/>
              </a:rPr>
              <a:t>can control </a:t>
            </a:r>
            <a:r>
              <a:rPr sz="1800" spc="-5" dirty="0">
                <a:latin typeface="Times New Roman"/>
                <a:cs typeface="Times New Roman"/>
              </a:rPr>
              <a:t>the allocation  of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resource among </a:t>
            </a:r>
            <a:r>
              <a:rPr sz="1800" spc="-10" dirty="0">
                <a:latin typeface="Times New Roman"/>
                <a:cs typeface="Times New Roman"/>
              </a:rPr>
              <a:t>different </a:t>
            </a:r>
            <a:r>
              <a:rPr sz="1800" spc="-5" dirty="0">
                <a:latin typeface="Times New Roman"/>
                <a:cs typeface="Times New Roman"/>
              </a:rPr>
              <a:t>tasks in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parallel programming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environment.</a:t>
            </a:r>
            <a:endParaRPr sz="18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concept </a:t>
            </a:r>
            <a:r>
              <a:rPr sz="1800" dirty="0">
                <a:latin typeface="Times New Roman"/>
                <a:cs typeface="Times New Roman"/>
              </a:rPr>
              <a:t>of semaphore </a:t>
            </a:r>
            <a:r>
              <a:rPr sz="1800" spc="-5" dirty="0">
                <a:latin typeface="Times New Roman"/>
                <a:cs typeface="Times New Roman"/>
              </a:rPr>
              <a:t>was </a:t>
            </a:r>
            <a:r>
              <a:rPr sz="1800" dirty="0">
                <a:latin typeface="Times New Roman"/>
                <a:cs typeface="Times New Roman"/>
              </a:rPr>
              <a:t>first </a:t>
            </a:r>
            <a:r>
              <a:rPr sz="1800" spc="-5" dirty="0">
                <a:latin typeface="Times New Roman"/>
                <a:cs typeface="Times New Roman"/>
              </a:rPr>
              <a:t>proposed by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Dutch </a:t>
            </a:r>
            <a:r>
              <a:rPr sz="1800" dirty="0">
                <a:latin typeface="Times New Roman"/>
                <a:cs typeface="Times New Roman"/>
              </a:rPr>
              <a:t>computer </a:t>
            </a:r>
            <a:r>
              <a:rPr sz="1800" spc="-5" dirty="0">
                <a:latin typeface="Times New Roman"/>
                <a:cs typeface="Times New Roman"/>
              </a:rPr>
              <a:t>scientist Edsger  Dijkstra in the year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1965.</a:t>
            </a:r>
            <a:endParaRPr sz="18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So, </a:t>
            </a:r>
            <a:r>
              <a:rPr sz="1800" dirty="0">
                <a:latin typeface="Times New Roman"/>
                <a:cs typeface="Times New Roman"/>
              </a:rPr>
              <a:t>Semaphores are a useful tool in the prevention of race conditions and </a:t>
            </a:r>
            <a:r>
              <a:rPr sz="1800" spc="-5" dirty="0">
                <a:latin typeface="Times New Roman"/>
                <a:cs typeface="Times New Roman"/>
              </a:rPr>
              <a:t>deadlocks;  </a:t>
            </a:r>
            <a:r>
              <a:rPr sz="1800" spc="-10" dirty="0">
                <a:latin typeface="Times New Roman"/>
                <a:cs typeface="Times New Roman"/>
              </a:rPr>
              <a:t>however, </a:t>
            </a:r>
            <a:r>
              <a:rPr sz="1800" spc="-5" dirty="0">
                <a:latin typeface="Times New Roman"/>
                <a:cs typeface="Times New Roman"/>
              </a:rPr>
              <a:t>their </a:t>
            </a:r>
            <a:r>
              <a:rPr sz="1800" dirty="0">
                <a:latin typeface="Times New Roman"/>
                <a:cs typeface="Times New Roman"/>
              </a:rPr>
              <a:t>use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by no </a:t>
            </a:r>
            <a:r>
              <a:rPr sz="1800" spc="-5" dirty="0">
                <a:latin typeface="Times New Roman"/>
                <a:cs typeface="Times New Roman"/>
              </a:rPr>
              <a:t>means </a:t>
            </a:r>
            <a:r>
              <a:rPr sz="1800" dirty="0">
                <a:latin typeface="Times New Roman"/>
                <a:cs typeface="Times New Roman"/>
              </a:rPr>
              <a:t>a guarantee that a program is free from these  </a:t>
            </a:r>
            <a:r>
              <a:rPr sz="1800" spc="-5" dirty="0">
                <a:latin typeface="Times New Roman"/>
                <a:cs typeface="Times New Roman"/>
              </a:rPr>
              <a:t>problems.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1267" y="3329177"/>
            <a:ext cx="8599931" cy="2241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39800" y="5805932"/>
            <a:ext cx="35852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Times New Roman"/>
                <a:cs typeface="Times New Roman"/>
              </a:rPr>
              <a:t>Task1 </a:t>
            </a:r>
            <a:r>
              <a:rPr sz="1600" dirty="0">
                <a:latin typeface="Times New Roman"/>
                <a:cs typeface="Times New Roman"/>
              </a:rPr>
              <a:t>wants to display </a:t>
            </a:r>
            <a:r>
              <a:rPr sz="1600" spc="-10" dirty="0">
                <a:latin typeface="Times New Roman"/>
                <a:cs typeface="Times New Roman"/>
              </a:rPr>
              <a:t>“Temperature </a:t>
            </a:r>
            <a:r>
              <a:rPr sz="1600" spc="-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50”  </a:t>
            </a:r>
            <a:r>
              <a:rPr sz="1600" spc="-25" dirty="0">
                <a:latin typeface="Times New Roman"/>
                <a:cs typeface="Times New Roman"/>
              </a:rPr>
              <a:t>Task2 </a:t>
            </a:r>
            <a:r>
              <a:rPr sz="1600" dirty="0">
                <a:latin typeface="Times New Roman"/>
                <a:cs typeface="Times New Roman"/>
              </a:rPr>
              <a:t>wants to display “Humidity 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40%”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2536951" y="7034217"/>
            <a:ext cx="505015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 </a:t>
            </a:r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5146048" y="5712973"/>
            <a:ext cx="41757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Times New Roman"/>
                <a:cs typeface="Times New Roman"/>
              </a:rPr>
              <a:t>Task1 </a:t>
            </a:r>
            <a:r>
              <a:rPr sz="1600" spc="-5" dirty="0">
                <a:latin typeface="Times New Roman"/>
                <a:cs typeface="Times New Roman"/>
              </a:rPr>
              <a:t>wants </a:t>
            </a:r>
            <a:r>
              <a:rPr sz="1600" dirty="0">
                <a:latin typeface="Times New Roman"/>
                <a:cs typeface="Times New Roman"/>
              </a:rPr>
              <a:t>to write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ADC data into </a:t>
            </a:r>
            <a:r>
              <a:rPr sz="1600" spc="-15" dirty="0">
                <a:latin typeface="Times New Roman"/>
                <a:cs typeface="Times New Roman"/>
              </a:rPr>
              <a:t>memory.  </a:t>
            </a:r>
            <a:r>
              <a:rPr sz="1600" spc="-25" dirty="0">
                <a:latin typeface="Times New Roman"/>
                <a:cs typeface="Times New Roman"/>
              </a:rPr>
              <a:t>Task2 </a:t>
            </a:r>
            <a:r>
              <a:rPr sz="1600" dirty="0">
                <a:latin typeface="Times New Roman"/>
                <a:cs typeface="Times New Roman"/>
              </a:rPr>
              <a:t>wants to read the data </a:t>
            </a:r>
            <a:r>
              <a:rPr sz="1600" spc="-5" dirty="0">
                <a:latin typeface="Times New Roman"/>
                <a:cs typeface="Times New Roman"/>
              </a:rPr>
              <a:t>into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memory.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4183" y="608330"/>
            <a:ext cx="2615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SEMAPHORES…..</a:t>
            </a:r>
          </a:p>
        </p:txBody>
      </p:sp>
      <p:sp>
        <p:nvSpPr>
          <p:cNvPr id="3" name="object 3"/>
          <p:cNvSpPr/>
          <p:nvPr/>
        </p:nvSpPr>
        <p:spPr>
          <a:xfrm>
            <a:off x="1354822" y="1346423"/>
            <a:ext cx="7747274" cy="5204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2536951" y="7034217"/>
            <a:ext cx="505015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 </a:t>
            </a:r>
            <a:endParaRPr spc="-1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4183" y="608330"/>
            <a:ext cx="2615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SEMAPHORES…..</a:t>
            </a:r>
          </a:p>
        </p:txBody>
      </p:sp>
      <p:sp>
        <p:nvSpPr>
          <p:cNvPr id="3" name="object 3"/>
          <p:cNvSpPr/>
          <p:nvPr/>
        </p:nvSpPr>
        <p:spPr>
          <a:xfrm>
            <a:off x="1069086" y="1366266"/>
            <a:ext cx="7880850" cy="3744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43432" y="5568188"/>
            <a:ext cx="797179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735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More no. of </a:t>
            </a:r>
            <a:r>
              <a:rPr sz="1800" spc="-30" dirty="0">
                <a:latin typeface="Times New Roman"/>
                <a:cs typeface="Times New Roman"/>
              </a:rPr>
              <a:t>Tasks </a:t>
            </a:r>
            <a:r>
              <a:rPr sz="1800" spc="-5" dirty="0">
                <a:latin typeface="Times New Roman"/>
                <a:cs typeface="Times New Roman"/>
              </a:rPr>
              <a:t>wants to access the same resource, then tasks are kept in </a:t>
            </a:r>
            <a:r>
              <a:rPr sz="1800" spc="-10" dirty="0">
                <a:latin typeface="Times New Roman"/>
                <a:cs typeface="Times New Roman"/>
              </a:rPr>
              <a:t>queue.  </a:t>
            </a:r>
            <a:r>
              <a:rPr sz="1800" spc="-5" dirty="0">
                <a:latin typeface="Times New Roman"/>
                <a:cs typeface="Times New Roman"/>
              </a:rPr>
              <a:t>Pool of 10 </a:t>
            </a:r>
            <a:r>
              <a:rPr sz="1800" spc="-10" dirty="0">
                <a:latin typeface="Times New Roman"/>
                <a:cs typeface="Times New Roman"/>
              </a:rPr>
              <a:t>buffers </a:t>
            </a:r>
            <a:r>
              <a:rPr sz="1800" spc="-5" dirty="0">
                <a:latin typeface="Times New Roman"/>
                <a:cs typeface="Times New Roman"/>
              </a:rPr>
              <a:t>is available, so any task can </a:t>
            </a:r>
            <a:r>
              <a:rPr sz="1800" spc="-20" dirty="0">
                <a:latin typeface="Times New Roman"/>
                <a:cs typeface="Times New Roman"/>
              </a:rPr>
              <a:t>Write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buffer.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initial </a:t>
            </a:r>
            <a:r>
              <a:rPr sz="1800" dirty="0">
                <a:latin typeface="Times New Roman"/>
                <a:cs typeface="Times New Roman"/>
              </a:rPr>
              <a:t>value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10, and whenever a task acquires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semaphore </a:t>
            </a:r>
            <a:r>
              <a:rPr sz="1800" spc="-5" dirty="0">
                <a:latin typeface="Times New Roman"/>
                <a:cs typeface="Times New Roman"/>
              </a:rPr>
              <a:t>the value is  decremented by 1, if it reaches </a:t>
            </a:r>
            <a:r>
              <a:rPr sz="1800" dirty="0">
                <a:latin typeface="Times New Roman"/>
                <a:cs typeface="Times New Roman"/>
              </a:rPr>
              <a:t>0 </a:t>
            </a:r>
            <a:r>
              <a:rPr sz="1800" spc="-5" dirty="0">
                <a:latin typeface="Times New Roman"/>
                <a:cs typeface="Times New Roman"/>
              </a:rPr>
              <a:t>then the shared resource is no longer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available.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8 </a:t>
            </a:r>
            <a:r>
              <a:rPr sz="1800" spc="-5" dirty="0">
                <a:latin typeface="Times New Roman"/>
                <a:cs typeface="Times New Roman"/>
              </a:rPr>
              <a:t>bit integer semaphore can take value between </a:t>
            </a:r>
            <a:r>
              <a:rPr sz="1800" dirty="0">
                <a:latin typeface="Times New Roman"/>
                <a:cs typeface="Times New Roman"/>
              </a:rPr>
              <a:t>0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255.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9544" y="7356254"/>
            <a:ext cx="505015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200" b="1" spc="-5" dirty="0">
                <a:solidFill>
                  <a:srgbClr val="1C3A8F"/>
                </a:solidFill>
                <a:latin typeface="Verdana"/>
                <a:cs typeface="Verdana"/>
              </a:rPr>
              <a:t> </a:t>
            </a:r>
            <a:endParaRPr sz="1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2536951" y="7034217"/>
            <a:ext cx="505015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SEMAPHORES…..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3808" y="873498"/>
            <a:ext cx="8173720" cy="58781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spc="-5" dirty="0">
                <a:latin typeface="Times New Roman"/>
                <a:cs typeface="Times New Roman"/>
              </a:rPr>
              <a:t>Semaphores are system-implemented data structures that are shared between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processes.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b="1" spc="-5" dirty="0">
                <a:latin typeface="Times New Roman"/>
                <a:cs typeface="Times New Roman"/>
              </a:rPr>
              <a:t>Features </a:t>
            </a:r>
            <a:r>
              <a:rPr sz="1800" b="1" dirty="0">
                <a:latin typeface="Times New Roman"/>
                <a:cs typeface="Times New Roman"/>
              </a:rPr>
              <a:t>of </a:t>
            </a:r>
            <a:r>
              <a:rPr sz="1800" b="1" spc="-10" dirty="0">
                <a:latin typeface="Times New Roman"/>
                <a:cs typeface="Times New Roman"/>
              </a:rPr>
              <a:t>Semaphores:</a:t>
            </a:r>
            <a:endParaRPr sz="180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Semaphores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used to </a:t>
            </a:r>
            <a:r>
              <a:rPr sz="1800" dirty="0">
                <a:latin typeface="Times New Roman"/>
                <a:cs typeface="Times New Roman"/>
              </a:rPr>
              <a:t>synchronize operations </a:t>
            </a:r>
            <a:r>
              <a:rPr sz="1800" spc="-5" dirty="0">
                <a:latin typeface="Times New Roman"/>
                <a:cs typeface="Times New Roman"/>
              </a:rPr>
              <a:t>when </a:t>
            </a:r>
            <a:r>
              <a:rPr sz="1800" dirty="0">
                <a:latin typeface="Times New Roman"/>
                <a:cs typeface="Times New Roman"/>
              </a:rPr>
              <a:t>processes access a </a:t>
            </a:r>
            <a:r>
              <a:rPr sz="1800" spc="-5" dirty="0">
                <a:latin typeface="Times New Roman"/>
                <a:cs typeface="Times New Roman"/>
              </a:rPr>
              <a:t>common,  limited, and possibly non-shareable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resource.</a:t>
            </a:r>
            <a:endParaRPr sz="1800">
              <a:latin typeface="Times New Roman"/>
              <a:cs typeface="Times New Roman"/>
            </a:endParaRPr>
          </a:p>
          <a:p>
            <a:pPr marL="298450" marR="5715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Each time a process wants to obtain the resource, the </a:t>
            </a:r>
            <a:r>
              <a:rPr sz="1800" spc="-5" dirty="0">
                <a:latin typeface="Times New Roman"/>
                <a:cs typeface="Times New Roman"/>
              </a:rPr>
              <a:t>associated semaphore is tested. 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positive, non-zero semaphore value indicates the resource 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available.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ts val="2155"/>
              </a:lnSpc>
            </a:pPr>
            <a:r>
              <a:rPr sz="1800" b="1" spc="-10" dirty="0">
                <a:latin typeface="Times New Roman"/>
                <a:cs typeface="Times New Roman"/>
              </a:rPr>
              <a:t>Semaphore </a:t>
            </a:r>
            <a:r>
              <a:rPr sz="1800" b="1" dirty="0">
                <a:latin typeface="Times New Roman"/>
                <a:cs typeface="Times New Roman"/>
              </a:rPr>
              <a:t>Operations: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ts val="2395"/>
              </a:lnSpc>
              <a:buFont typeface="Wingdings"/>
              <a:buChar char=""/>
              <a:tabLst>
                <a:tab pos="354965" algn="l"/>
                <a:tab pos="356235" algn="l"/>
              </a:tabLst>
            </a:pPr>
            <a:r>
              <a:rPr sz="2000" spc="-5" dirty="0">
                <a:latin typeface="Times New Roman"/>
                <a:cs typeface="Times New Roman"/>
              </a:rPr>
              <a:t>wait: P(S) </a:t>
            </a:r>
            <a:r>
              <a:rPr sz="2000" spc="-5" dirty="0">
                <a:latin typeface="Wingdings"/>
                <a:cs typeface="Wingdings"/>
              </a:rPr>
              <a:t></a:t>
            </a:r>
            <a:r>
              <a:rPr sz="2000" spc="-5" dirty="0">
                <a:latin typeface="Times New Roman"/>
                <a:cs typeface="Times New Roman"/>
              </a:rPr>
              <a:t> P from Dutch proberen, to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test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10"/>
              </a:spcBef>
              <a:buFont typeface="Courier New"/>
              <a:buChar char="o"/>
              <a:tabLst>
                <a:tab pos="755650" algn="l"/>
              </a:tabLst>
            </a:pPr>
            <a:r>
              <a:rPr sz="1800" spc="-5" dirty="0">
                <a:latin typeface="Times New Roman"/>
                <a:cs typeface="Times New Roman"/>
              </a:rPr>
              <a:t>wait tests semaphore value, and if false, sets to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true</a:t>
            </a:r>
            <a:endParaRPr sz="1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buFont typeface="Courier New"/>
              <a:buChar char="o"/>
              <a:tabLst>
                <a:tab pos="755650" algn="l"/>
              </a:tabLst>
            </a:pPr>
            <a:r>
              <a:rPr sz="1800" spc="-5" dirty="0">
                <a:latin typeface="Times New Roman"/>
                <a:cs typeface="Times New Roman"/>
              </a:rPr>
              <a:t>wait has two parts- test and set, which must occur together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atomically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Courier New"/>
              <a:buChar char="o"/>
            </a:pPr>
            <a:endParaRPr sz="18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"/>
              <a:tabLst>
                <a:tab pos="354965" algn="l"/>
                <a:tab pos="356235" algn="l"/>
              </a:tabLst>
            </a:pPr>
            <a:r>
              <a:rPr sz="2000" spc="-5" dirty="0">
                <a:latin typeface="Times New Roman"/>
                <a:cs typeface="Times New Roman"/>
              </a:rPr>
              <a:t>signal: V(S) </a:t>
            </a:r>
            <a:r>
              <a:rPr sz="2000" spc="-5" dirty="0">
                <a:latin typeface="Wingdings"/>
                <a:cs typeface="Wingdings"/>
              </a:rPr>
              <a:t></a:t>
            </a:r>
            <a:r>
              <a:rPr sz="2000" spc="-5" dirty="0">
                <a:latin typeface="Times New Roman"/>
                <a:cs typeface="Times New Roman"/>
              </a:rPr>
              <a:t> V from Dutch verhogen, to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increment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755650" algn="l"/>
              </a:tabLst>
            </a:pPr>
            <a:r>
              <a:rPr sz="1800" spc="-5" dirty="0">
                <a:latin typeface="Times New Roman"/>
                <a:cs typeface="Times New Roman"/>
              </a:rPr>
              <a:t>sets value to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false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Semaphore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Control</a:t>
            </a:r>
            <a:endParaRPr sz="1800">
              <a:latin typeface="Times New Roman"/>
              <a:cs typeface="Times New Roman"/>
            </a:endParaRPr>
          </a:p>
          <a:p>
            <a:pPr marL="755650" indent="-285750">
              <a:lnSpc>
                <a:spcPct val="100000"/>
              </a:lnSpc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1800" dirty="0">
                <a:latin typeface="Times New Roman"/>
                <a:cs typeface="Times New Roman"/>
              </a:rPr>
              <a:t>get info on a</a:t>
            </a:r>
            <a:r>
              <a:rPr sz="1800" spc="-5" dirty="0">
                <a:latin typeface="Times New Roman"/>
                <a:cs typeface="Times New Roman"/>
              </a:rPr>
              <a:t> set</a:t>
            </a:r>
            <a:endParaRPr sz="1800">
              <a:latin typeface="Times New Roman"/>
              <a:cs typeface="Times New Roman"/>
            </a:endParaRPr>
          </a:p>
          <a:p>
            <a:pPr marL="755650" indent="-285750">
              <a:lnSpc>
                <a:spcPct val="100000"/>
              </a:lnSpc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1800" spc="-5" dirty="0">
                <a:latin typeface="Times New Roman"/>
                <a:cs typeface="Times New Roman"/>
              </a:rPr>
              <a:t>set </a:t>
            </a:r>
            <a:r>
              <a:rPr sz="1800" dirty="0">
                <a:latin typeface="Times New Roman"/>
                <a:cs typeface="Times New Roman"/>
              </a:rPr>
              <a:t>all </a:t>
            </a:r>
            <a:r>
              <a:rPr sz="1800" spc="-5" dirty="0">
                <a:latin typeface="Times New Roman"/>
                <a:cs typeface="Times New Roman"/>
              </a:rPr>
              <a:t>semaphore </a:t>
            </a:r>
            <a:r>
              <a:rPr sz="1800" dirty="0">
                <a:latin typeface="Times New Roman"/>
                <a:cs typeface="Times New Roman"/>
              </a:rPr>
              <a:t>values in a </a:t>
            </a:r>
            <a:r>
              <a:rPr sz="1800" spc="-5" dirty="0">
                <a:latin typeface="Times New Roman"/>
                <a:cs typeface="Times New Roman"/>
              </a:rPr>
              <a:t>set </a:t>
            </a:r>
            <a:r>
              <a:rPr sz="1800" dirty="0">
                <a:latin typeface="Times New Roman"/>
                <a:cs typeface="Times New Roman"/>
              </a:rPr>
              <a:t>or get all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values</a:t>
            </a:r>
            <a:endParaRPr sz="1800">
              <a:latin typeface="Times New Roman"/>
              <a:cs typeface="Times New Roman"/>
            </a:endParaRPr>
          </a:p>
          <a:p>
            <a:pPr marL="755650" indent="-285750">
              <a:lnSpc>
                <a:spcPct val="100000"/>
              </a:lnSpc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1800" spc="-5" dirty="0">
                <a:latin typeface="Times New Roman"/>
                <a:cs typeface="Times New Roman"/>
              </a:rPr>
              <a:t>set </a:t>
            </a:r>
            <a:r>
              <a:rPr sz="1800" dirty="0">
                <a:latin typeface="Times New Roman"/>
                <a:cs typeface="Times New Roman"/>
              </a:rPr>
              <a:t>one value in a </a:t>
            </a:r>
            <a:r>
              <a:rPr sz="1800" spc="-5" dirty="0">
                <a:latin typeface="Times New Roman"/>
                <a:cs typeface="Times New Roman"/>
              </a:rPr>
              <a:t>set </a:t>
            </a:r>
            <a:r>
              <a:rPr sz="1800" dirty="0">
                <a:latin typeface="Times New Roman"/>
                <a:cs typeface="Times New Roman"/>
              </a:rPr>
              <a:t>or get one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</a:t>
            </a:r>
            <a:endParaRPr sz="1800">
              <a:latin typeface="Times New Roman"/>
              <a:cs typeface="Times New Roman"/>
            </a:endParaRPr>
          </a:p>
          <a:p>
            <a:pPr marL="755650" indent="-285750">
              <a:lnSpc>
                <a:spcPct val="100000"/>
              </a:lnSpc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1800" dirty="0">
                <a:latin typeface="Times New Roman"/>
                <a:cs typeface="Times New Roman"/>
              </a:rPr>
              <a:t>remove 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4183" y="608330"/>
            <a:ext cx="2615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SEMAPHORES…..</a:t>
            </a:r>
          </a:p>
        </p:txBody>
      </p:sp>
      <p:sp>
        <p:nvSpPr>
          <p:cNvPr id="3" name="object 3"/>
          <p:cNvSpPr/>
          <p:nvPr/>
        </p:nvSpPr>
        <p:spPr>
          <a:xfrm>
            <a:off x="1080779" y="1633378"/>
            <a:ext cx="7916767" cy="4810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2536951" y="7034217"/>
            <a:ext cx="505015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 </a:t>
            </a:r>
            <a:endParaRPr spc="-1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2536951" y="7034217"/>
            <a:ext cx="505015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4183" y="608330"/>
            <a:ext cx="2615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SEMAPHORES…..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5588" y="1020572"/>
            <a:ext cx="7919084" cy="5755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Times New Roman"/>
                <a:cs typeface="Times New Roman"/>
              </a:rPr>
              <a:t>Semaphore</a:t>
            </a:r>
            <a:r>
              <a:rPr sz="2000" b="1" spc="-5" dirty="0">
                <a:latin typeface="Times New Roman"/>
                <a:cs typeface="Times New Roman"/>
              </a:rPr>
              <a:t> Operations…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60"/>
              </a:lnSpc>
              <a:spcBef>
                <a:spcPts val="1440"/>
              </a:spcBef>
            </a:pPr>
            <a:r>
              <a:rPr sz="2000" b="1" spc="-5" dirty="0">
                <a:latin typeface="Times New Roman"/>
                <a:cs typeface="Times New Roman"/>
              </a:rPr>
              <a:t>wait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(</a:t>
            </a:r>
            <a:r>
              <a:rPr sz="2000" b="1" i="1" spc="-5" dirty="0">
                <a:latin typeface="Times New Roman"/>
                <a:cs typeface="Times New Roman"/>
              </a:rPr>
              <a:t>aSemaphore</a:t>
            </a:r>
            <a:r>
              <a:rPr sz="2000" b="1" spc="-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ts val="1920"/>
              </a:lnSpc>
            </a:pPr>
            <a:r>
              <a:rPr sz="2000" b="1" spc="-5" dirty="0">
                <a:latin typeface="Times New Roman"/>
                <a:cs typeface="Times New Roman"/>
              </a:rPr>
              <a:t>if </a:t>
            </a:r>
            <a:r>
              <a:rPr sz="2000" i="1" spc="-30" dirty="0">
                <a:latin typeface="Times New Roman"/>
                <a:cs typeface="Times New Roman"/>
              </a:rPr>
              <a:t>aSemaphore’s </a:t>
            </a:r>
            <a:r>
              <a:rPr sz="2000" spc="-5" dirty="0">
                <a:latin typeface="Times New Roman"/>
                <a:cs typeface="Times New Roman"/>
              </a:rPr>
              <a:t>counter &gt; 0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then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ts val="1920"/>
              </a:lnSpc>
            </a:pPr>
            <a:r>
              <a:rPr sz="2000" spc="-5" dirty="0">
                <a:latin typeface="Times New Roman"/>
                <a:cs typeface="Times New Roman"/>
              </a:rPr>
              <a:t>decrement </a:t>
            </a:r>
            <a:r>
              <a:rPr sz="2000" i="1" spc="-30" dirty="0">
                <a:latin typeface="Times New Roman"/>
                <a:cs typeface="Times New Roman"/>
              </a:rPr>
              <a:t>aSemaphore’s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counter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ts val="1920"/>
              </a:lnSpc>
            </a:pPr>
            <a:r>
              <a:rPr sz="2000" b="1" spc="-5" dirty="0">
                <a:latin typeface="Times New Roman"/>
                <a:cs typeface="Times New Roman"/>
              </a:rPr>
              <a:t>else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ts val="1920"/>
              </a:lnSpc>
            </a:pPr>
            <a:r>
              <a:rPr sz="2000" spc="-5" dirty="0">
                <a:latin typeface="Times New Roman"/>
                <a:cs typeface="Times New Roman"/>
              </a:rPr>
              <a:t>put the caller in </a:t>
            </a:r>
            <a:r>
              <a:rPr sz="2000" i="1" spc="-30" dirty="0">
                <a:latin typeface="Times New Roman"/>
                <a:cs typeface="Times New Roman"/>
              </a:rPr>
              <a:t>aSemaphore’s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queue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ts val="1920"/>
              </a:lnSpc>
            </a:pPr>
            <a:r>
              <a:rPr sz="2000" spc="-5" dirty="0">
                <a:latin typeface="Times New Roman"/>
                <a:cs typeface="Times New Roman"/>
              </a:rPr>
              <a:t>attempt to transfer control to some ready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task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ts val="1920"/>
              </a:lnSpc>
            </a:pPr>
            <a:r>
              <a:rPr sz="2000" spc="-5" dirty="0">
                <a:latin typeface="Times New Roman"/>
                <a:cs typeface="Times New Roman"/>
              </a:rPr>
              <a:t>(if the task ready queue is </a:t>
            </a:r>
            <a:r>
              <a:rPr sz="2000" spc="-25" dirty="0">
                <a:latin typeface="Times New Roman"/>
                <a:cs typeface="Times New Roman"/>
              </a:rPr>
              <a:t>empty, </a:t>
            </a:r>
            <a:r>
              <a:rPr sz="2000" spc="-5" dirty="0">
                <a:latin typeface="Times New Roman"/>
                <a:cs typeface="Times New Roman"/>
              </a:rPr>
              <a:t>deadlock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occurs)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60"/>
              </a:lnSpc>
            </a:pPr>
            <a:r>
              <a:rPr sz="2000" b="1" spc="-5" dirty="0">
                <a:latin typeface="Times New Roman"/>
                <a:cs typeface="Times New Roman"/>
              </a:rPr>
              <a:t>end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60"/>
              </a:lnSpc>
              <a:spcBef>
                <a:spcPts val="1440"/>
              </a:spcBef>
            </a:pPr>
            <a:r>
              <a:rPr sz="2000" b="1" spc="-5" dirty="0">
                <a:latin typeface="Times New Roman"/>
                <a:cs typeface="Times New Roman"/>
              </a:rPr>
              <a:t>release(</a:t>
            </a:r>
            <a:r>
              <a:rPr sz="2000" b="1" i="1" spc="-5" dirty="0">
                <a:latin typeface="Times New Roman"/>
                <a:cs typeface="Times New Roman"/>
              </a:rPr>
              <a:t>aSemaphore</a:t>
            </a:r>
            <a:r>
              <a:rPr sz="2000" b="1" spc="-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ts val="1920"/>
              </a:lnSpc>
            </a:pPr>
            <a:r>
              <a:rPr sz="2000" b="1" spc="-5" dirty="0">
                <a:latin typeface="Times New Roman"/>
                <a:cs typeface="Times New Roman"/>
              </a:rPr>
              <a:t>if </a:t>
            </a:r>
            <a:r>
              <a:rPr sz="2000" i="1" spc="-30" dirty="0">
                <a:latin typeface="Times New Roman"/>
                <a:cs typeface="Times New Roman"/>
              </a:rPr>
              <a:t>aSemaphore’s </a:t>
            </a:r>
            <a:r>
              <a:rPr sz="2000" spc="-5" dirty="0">
                <a:latin typeface="Times New Roman"/>
                <a:cs typeface="Times New Roman"/>
              </a:rPr>
              <a:t>queue is empty (no task is waiting)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then</a:t>
            </a:r>
            <a:endParaRPr sz="2000">
              <a:latin typeface="Times New Roman"/>
              <a:cs typeface="Times New Roman"/>
            </a:endParaRPr>
          </a:p>
          <a:p>
            <a:pPr marL="1841500">
              <a:lnSpc>
                <a:spcPts val="1920"/>
              </a:lnSpc>
            </a:pPr>
            <a:r>
              <a:rPr sz="2000" spc="-5" dirty="0">
                <a:latin typeface="Times New Roman"/>
                <a:cs typeface="Times New Roman"/>
              </a:rPr>
              <a:t>increment </a:t>
            </a:r>
            <a:r>
              <a:rPr sz="2000" i="1" spc="-30" dirty="0">
                <a:latin typeface="Times New Roman"/>
                <a:cs typeface="Times New Roman"/>
              </a:rPr>
              <a:t>aSemaphore’s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counter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ts val="1920"/>
              </a:lnSpc>
            </a:pPr>
            <a:r>
              <a:rPr sz="2000" b="1" spc="-5" dirty="0">
                <a:latin typeface="Times New Roman"/>
                <a:cs typeface="Times New Roman"/>
              </a:rPr>
              <a:t>else</a:t>
            </a:r>
            <a:endParaRPr sz="2000">
              <a:latin typeface="Times New Roman"/>
              <a:cs typeface="Times New Roman"/>
            </a:endParaRPr>
          </a:p>
          <a:p>
            <a:pPr marL="1841500" marR="906144">
              <a:lnSpc>
                <a:spcPts val="1920"/>
              </a:lnSpc>
              <a:spcBef>
                <a:spcPts val="225"/>
              </a:spcBef>
            </a:pPr>
            <a:r>
              <a:rPr sz="2000" spc="-5" dirty="0">
                <a:latin typeface="Times New Roman"/>
                <a:cs typeface="Times New Roman"/>
              </a:rPr>
              <a:t>put the calling task in the task ready queue  transfer control to a task from </a:t>
            </a:r>
            <a:r>
              <a:rPr sz="2000" i="1" spc="-30" dirty="0">
                <a:latin typeface="Times New Roman"/>
                <a:cs typeface="Times New Roman"/>
              </a:rPr>
              <a:t>aSemaphore’s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queue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935"/>
              </a:lnSpc>
            </a:pPr>
            <a:r>
              <a:rPr sz="2000" b="1" spc="-5" dirty="0">
                <a:latin typeface="Times New Roman"/>
                <a:cs typeface="Times New Roman"/>
              </a:rPr>
              <a:t>end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60"/>
              </a:lnSpc>
              <a:spcBef>
                <a:spcPts val="1920"/>
              </a:spcBef>
            </a:pPr>
            <a:r>
              <a:rPr sz="2000" b="1" spc="-5" dirty="0">
                <a:latin typeface="Times New Roman"/>
                <a:cs typeface="Times New Roman"/>
              </a:rPr>
              <a:t>Example of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semaphore:</a:t>
            </a:r>
            <a:endParaRPr sz="2000">
              <a:latin typeface="Times New Roman"/>
              <a:cs typeface="Times New Roman"/>
            </a:endParaRPr>
          </a:p>
          <a:p>
            <a:pPr marL="926465">
              <a:lnSpc>
                <a:spcPts val="1920"/>
              </a:lnSpc>
            </a:pPr>
            <a:r>
              <a:rPr sz="2000" b="1" spc="-10" dirty="0">
                <a:latin typeface="Times New Roman"/>
                <a:cs typeface="Times New Roman"/>
              </a:rPr>
              <a:t>Producer </a:t>
            </a:r>
            <a:r>
              <a:rPr sz="2000" b="1" spc="-5" dirty="0">
                <a:latin typeface="Times New Roman"/>
                <a:cs typeface="Times New Roman"/>
              </a:rPr>
              <a:t>and consumer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problem</a:t>
            </a:r>
            <a:endParaRPr sz="2000">
              <a:latin typeface="Times New Roman"/>
              <a:cs typeface="Times New Roman"/>
            </a:endParaRPr>
          </a:p>
          <a:p>
            <a:pPr marL="926465" marR="5080">
              <a:lnSpc>
                <a:spcPts val="1920"/>
              </a:lnSpc>
              <a:spcBef>
                <a:spcPts val="225"/>
              </a:spcBef>
            </a:pPr>
            <a:r>
              <a:rPr sz="2000" spc="-5" dirty="0">
                <a:latin typeface="Times New Roman"/>
                <a:cs typeface="Times New Roman"/>
              </a:rPr>
              <a:t>The producer should stop producing when the warehouse is full. The  consumer should stop consuming when the warehouse 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empty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2536951" y="7034217"/>
            <a:ext cx="505015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4183" y="608330"/>
            <a:ext cx="2615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SEMAPHORES…..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3808" y="1752854"/>
            <a:ext cx="6256020" cy="3558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Semaphore </a:t>
            </a:r>
            <a:r>
              <a:rPr sz="2800" b="1" dirty="0">
                <a:latin typeface="Times New Roman"/>
                <a:cs typeface="Times New Roman"/>
              </a:rPr>
              <a:t>Management </a:t>
            </a:r>
            <a:r>
              <a:rPr sz="2800" b="1" spc="-5" dirty="0">
                <a:latin typeface="Times New Roman"/>
                <a:cs typeface="Times New Roman"/>
              </a:rPr>
              <a:t>Function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Calls: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0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400" dirty="0">
                <a:latin typeface="Times New Roman"/>
                <a:cs typeface="Times New Roman"/>
              </a:rPr>
              <a:t>Create a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semaphore</a:t>
            </a:r>
            <a:endParaRPr sz="240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400" spc="-5" dirty="0">
                <a:latin typeface="Times New Roman"/>
                <a:cs typeface="Times New Roman"/>
              </a:rPr>
              <a:t>Delete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semaphore</a:t>
            </a:r>
            <a:endParaRPr sz="240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400" spc="-5" dirty="0">
                <a:latin typeface="Times New Roman"/>
                <a:cs typeface="Times New Roman"/>
              </a:rPr>
              <a:t>Acquire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semaphore</a:t>
            </a:r>
            <a:endParaRPr sz="240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400" dirty="0">
                <a:latin typeface="Times New Roman"/>
                <a:cs typeface="Times New Roman"/>
              </a:rPr>
              <a:t>Release 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semaphore</a:t>
            </a:r>
            <a:endParaRPr sz="240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400" spc="-5" dirty="0">
                <a:latin typeface="Times New Roman"/>
                <a:cs typeface="Times New Roman"/>
              </a:rPr>
              <a:t>Query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semaphore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C6FDB40-B492-4D57-A2E3-80B5E5843B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83" b="37251"/>
          <a:stretch/>
        </p:blipFill>
        <p:spPr>
          <a:xfrm>
            <a:off x="20" y="10"/>
            <a:ext cx="10058380" cy="777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25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35BD8F6-7590-49CA-A2FB-2C93B7342E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2" b="36692"/>
          <a:stretch/>
        </p:blipFill>
        <p:spPr>
          <a:xfrm>
            <a:off x="20" y="10"/>
            <a:ext cx="10058380" cy="777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41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545F5B-8C2F-4828-B107-E060EB6BD4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74" b="33560"/>
          <a:stretch/>
        </p:blipFill>
        <p:spPr>
          <a:xfrm>
            <a:off x="-501296" y="0"/>
            <a:ext cx="10591780" cy="777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7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8B87-01C7-4C80-B32E-F3AF7DF9C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183" y="608330"/>
            <a:ext cx="7265417" cy="984885"/>
          </a:xfrm>
        </p:spPr>
        <p:txBody>
          <a:bodyPr/>
          <a:lstStyle/>
          <a:p>
            <a:r>
              <a:rPr lang="en-US" sz="3200" dirty="0"/>
              <a:t>Steps to eliminate shared data problem</a:t>
            </a:r>
            <a:r>
              <a:rPr lang="en-US" dirty="0"/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2B739-D296-4F5F-85E6-86D545975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453" y="1806504"/>
            <a:ext cx="7698740" cy="5601533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)Use </a:t>
            </a:r>
            <a:r>
              <a:rPr lang="en-US" b="1" dirty="0"/>
              <a:t>modifier volatile</a:t>
            </a:r>
            <a:r>
              <a:rPr lang="en-US" dirty="0"/>
              <a:t> with declaration from variable that returns from interrupt. It warns the compiler that certain variables may modify.</a:t>
            </a:r>
          </a:p>
          <a:p>
            <a:endParaRPr lang="en-US" dirty="0"/>
          </a:p>
          <a:p>
            <a:r>
              <a:rPr lang="en-US" dirty="0"/>
              <a:t>ii) Use </a:t>
            </a:r>
            <a:r>
              <a:rPr lang="en-US" b="1" dirty="0"/>
              <a:t>reentrant function</a:t>
            </a:r>
            <a:r>
              <a:rPr lang="en-US" dirty="0"/>
              <a:t> with atomic instructions      that needs its complete execution before it can be interrupted. This part is called critical section.</a:t>
            </a:r>
          </a:p>
          <a:p>
            <a:endParaRPr lang="en-US" dirty="0"/>
          </a:p>
          <a:p>
            <a:r>
              <a:rPr lang="en-US" dirty="0"/>
              <a:t>iii) Put a </a:t>
            </a:r>
            <a:r>
              <a:rPr lang="en-US" b="1" dirty="0"/>
              <a:t>shared variable in a circular queue</a:t>
            </a:r>
            <a:r>
              <a:rPr lang="en-US" dirty="0"/>
              <a:t>. The function that requires the value takes it from queue front. The function that inserts (writes) the value takes it at the queue back.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10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2536951" y="7034217"/>
            <a:ext cx="505015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2648" y="608330"/>
            <a:ext cx="3752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dirty="0">
                <a:uFill>
                  <a:solidFill>
                    <a:srgbClr val="0070C0"/>
                  </a:solidFill>
                </a:uFill>
              </a:rPr>
              <a:t>MUTEX (Mutual</a:t>
            </a:r>
            <a:r>
              <a:rPr u="heavy" spc="-90" dirty="0">
                <a:uFill>
                  <a:solidFill>
                    <a:srgbClr val="0070C0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0070C0"/>
                  </a:solidFill>
                </a:uFill>
              </a:rPr>
              <a:t>Exclusion)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183" y="1272794"/>
            <a:ext cx="8129905" cy="548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255" algn="just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Mutex means mutual exclusion. A mutex is a </a:t>
            </a:r>
            <a:r>
              <a:rPr sz="2000" spc="-10" dirty="0">
                <a:latin typeface="Times New Roman"/>
                <a:cs typeface="Times New Roman"/>
              </a:rPr>
              <a:t>synchronization </a:t>
            </a:r>
            <a:r>
              <a:rPr sz="2000" spc="-5" dirty="0">
                <a:latin typeface="Times New Roman"/>
                <a:cs typeface="Times New Roman"/>
              </a:rPr>
              <a:t>object that can  have only two states. They are not-owned and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owned.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000" b="1" spc="-55" dirty="0">
                <a:latin typeface="Times New Roman"/>
                <a:cs typeface="Times New Roman"/>
              </a:rPr>
              <a:t>Two </a:t>
            </a:r>
            <a:r>
              <a:rPr sz="2000" b="1" spc="-5" dirty="0">
                <a:latin typeface="Times New Roman"/>
                <a:cs typeface="Times New Roman"/>
              </a:rPr>
              <a:t>operations </a:t>
            </a:r>
            <a:r>
              <a:rPr sz="2000" b="1" spc="-15" dirty="0">
                <a:latin typeface="Times New Roman"/>
                <a:cs typeface="Times New Roman"/>
              </a:rPr>
              <a:t>are </a:t>
            </a:r>
            <a:r>
              <a:rPr sz="2000" b="1" spc="-5" dirty="0">
                <a:latin typeface="Times New Roman"/>
                <a:cs typeface="Times New Roman"/>
              </a:rPr>
              <a:t>defined for</a:t>
            </a:r>
            <a:r>
              <a:rPr sz="2000" b="1" spc="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mutexes.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Lock: </a:t>
            </a:r>
            <a:r>
              <a:rPr sz="2000" spc="-5" dirty="0">
                <a:latin typeface="Times New Roman"/>
                <a:cs typeface="Times New Roman"/>
              </a:rPr>
              <a:t>This </a:t>
            </a:r>
            <a:r>
              <a:rPr sz="2000" spc="-10" dirty="0">
                <a:latin typeface="Times New Roman"/>
                <a:cs typeface="Times New Roman"/>
              </a:rPr>
              <a:t>operation attempts </a:t>
            </a:r>
            <a:r>
              <a:rPr sz="2000" spc="-5" dirty="0">
                <a:latin typeface="Times New Roman"/>
                <a:cs typeface="Times New Roman"/>
              </a:rPr>
              <a:t>to take ownership of a mutex, if the mutex is   already owned by another thread then the invoking thread 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queued.</a:t>
            </a:r>
            <a:endParaRPr sz="20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Unlock: </a:t>
            </a:r>
            <a:r>
              <a:rPr sz="2000" spc="-5" dirty="0">
                <a:latin typeface="Times New Roman"/>
                <a:cs typeface="Times New Roman"/>
              </a:rPr>
              <a:t>This </a:t>
            </a:r>
            <a:r>
              <a:rPr sz="2000" spc="-10" dirty="0">
                <a:latin typeface="Times New Roman"/>
                <a:cs typeface="Times New Roman"/>
              </a:rPr>
              <a:t>operation relinquishes </a:t>
            </a:r>
            <a:r>
              <a:rPr sz="2000" spc="-5" dirty="0">
                <a:latin typeface="Times New Roman"/>
                <a:cs typeface="Times New Roman"/>
              </a:rPr>
              <a:t>ownership of a </a:t>
            </a:r>
            <a:r>
              <a:rPr sz="2000" spc="-10" dirty="0">
                <a:latin typeface="Times New Roman"/>
                <a:cs typeface="Times New Roman"/>
              </a:rPr>
              <a:t>mutex. If </a:t>
            </a:r>
            <a:r>
              <a:rPr sz="2000" spc="-5" dirty="0">
                <a:latin typeface="Times New Roman"/>
                <a:cs typeface="Times New Roman"/>
              </a:rPr>
              <a:t>there are </a:t>
            </a:r>
            <a:r>
              <a:rPr sz="2000" spc="-10" dirty="0">
                <a:latin typeface="Times New Roman"/>
                <a:cs typeface="Times New Roman"/>
              </a:rPr>
              <a:t>queued  </a:t>
            </a:r>
            <a:r>
              <a:rPr sz="2000" spc="-5" dirty="0">
                <a:latin typeface="Times New Roman"/>
                <a:cs typeface="Times New Roman"/>
              </a:rPr>
              <a:t>threads then a thread is </a:t>
            </a:r>
            <a:r>
              <a:rPr sz="2000" spc="-10" dirty="0">
                <a:latin typeface="Times New Roman"/>
                <a:cs typeface="Times New Roman"/>
              </a:rPr>
              <a:t>removed </a:t>
            </a:r>
            <a:r>
              <a:rPr sz="2000" spc="-5" dirty="0">
                <a:latin typeface="Times New Roman"/>
                <a:cs typeface="Times New Roman"/>
              </a:rPr>
              <a:t>from the queue and resumed, ownership is  implicitly assigned to 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thread.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Times New Roman"/>
                <a:cs typeface="Times New Roman"/>
              </a:rPr>
              <a:t>Mutex is basically a </a:t>
            </a:r>
            <a:r>
              <a:rPr sz="2000" spc="-10" dirty="0">
                <a:latin typeface="Times New Roman"/>
                <a:cs typeface="Times New Roman"/>
              </a:rPr>
              <a:t>locking mechanism </a:t>
            </a:r>
            <a:r>
              <a:rPr sz="2000" spc="-5" dirty="0">
                <a:latin typeface="Times New Roman"/>
                <a:cs typeface="Times New Roman"/>
              </a:rPr>
              <a:t>where a process locks a </a:t>
            </a:r>
            <a:r>
              <a:rPr sz="2000" spc="-10" dirty="0">
                <a:latin typeface="Times New Roman"/>
                <a:cs typeface="Times New Roman"/>
              </a:rPr>
              <a:t>resource using  mutex. </a:t>
            </a:r>
            <a:r>
              <a:rPr sz="2000" spc="-5" dirty="0">
                <a:latin typeface="Times New Roman"/>
                <a:cs typeface="Times New Roman"/>
              </a:rPr>
              <a:t>As long as the process has </a:t>
            </a:r>
            <a:r>
              <a:rPr sz="2000" spc="-10" dirty="0">
                <a:latin typeface="Times New Roman"/>
                <a:cs typeface="Times New Roman"/>
              </a:rPr>
              <a:t>mutex, </a:t>
            </a:r>
            <a:r>
              <a:rPr sz="2000" spc="-5" dirty="0">
                <a:latin typeface="Times New Roman"/>
                <a:cs typeface="Times New Roman"/>
              </a:rPr>
              <a:t>no other process can use the </a:t>
            </a:r>
            <a:r>
              <a:rPr sz="2000" spc="-10" dirty="0">
                <a:latin typeface="Times New Roman"/>
                <a:cs typeface="Times New Roman"/>
              </a:rPr>
              <a:t>same  resource. </a:t>
            </a:r>
            <a:r>
              <a:rPr sz="2000" spc="-5" dirty="0">
                <a:latin typeface="Times New Roman"/>
                <a:cs typeface="Times New Roman"/>
              </a:rPr>
              <a:t>Once process is done with </a:t>
            </a:r>
            <a:r>
              <a:rPr sz="2000" spc="-10" dirty="0">
                <a:latin typeface="Times New Roman"/>
                <a:cs typeface="Times New Roman"/>
              </a:rPr>
              <a:t>resource, </a:t>
            </a:r>
            <a:r>
              <a:rPr sz="2000" spc="-5" dirty="0">
                <a:latin typeface="Times New Roman"/>
                <a:cs typeface="Times New Roman"/>
              </a:rPr>
              <a:t>it </a:t>
            </a:r>
            <a:r>
              <a:rPr sz="2000" spc="-10" dirty="0">
                <a:latin typeface="Times New Roman"/>
                <a:cs typeface="Times New Roman"/>
              </a:rPr>
              <a:t>releases </a:t>
            </a:r>
            <a:r>
              <a:rPr sz="2000" spc="-5" dirty="0">
                <a:latin typeface="Times New Roman"/>
                <a:cs typeface="Times New Roman"/>
              </a:rPr>
              <a:t>the mutex. </a:t>
            </a:r>
            <a:r>
              <a:rPr sz="2000" spc="-10" dirty="0">
                <a:latin typeface="Times New Roman"/>
                <a:cs typeface="Times New Roman"/>
              </a:rPr>
              <a:t>Here  </a:t>
            </a:r>
            <a:r>
              <a:rPr sz="2000" spc="-5" dirty="0">
                <a:latin typeface="Times New Roman"/>
                <a:cs typeface="Times New Roman"/>
              </a:rPr>
              <a:t>comes the concept of ownership. Mutex is locked and released by the </a:t>
            </a:r>
            <a:r>
              <a:rPr sz="2000" spc="-10" dirty="0">
                <a:latin typeface="Times New Roman"/>
                <a:cs typeface="Times New Roman"/>
              </a:rPr>
              <a:t>same  </a:t>
            </a:r>
            <a:r>
              <a:rPr sz="2000" spc="-5" dirty="0">
                <a:latin typeface="Times New Roman"/>
                <a:cs typeface="Times New Roman"/>
              </a:rPr>
              <a:t>process/thread.</a:t>
            </a:r>
            <a:endParaRPr sz="20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Most </a:t>
            </a:r>
            <a:r>
              <a:rPr sz="2000" spc="-40" dirty="0">
                <a:latin typeface="Times New Roman"/>
                <a:cs typeface="Times New Roman"/>
              </a:rPr>
              <a:t>RTOSs </a:t>
            </a:r>
            <a:r>
              <a:rPr sz="2000" spc="-10" dirty="0">
                <a:latin typeface="Times New Roman"/>
                <a:cs typeface="Times New Roman"/>
              </a:rPr>
              <a:t>implement </a:t>
            </a:r>
            <a:r>
              <a:rPr sz="2000" spc="-5" dirty="0">
                <a:latin typeface="Times New Roman"/>
                <a:cs typeface="Times New Roman"/>
              </a:rPr>
              <a:t>this </a:t>
            </a:r>
            <a:r>
              <a:rPr sz="2000" spc="-10" dirty="0">
                <a:latin typeface="Times New Roman"/>
                <a:cs typeface="Times New Roman"/>
              </a:rPr>
              <a:t>protocol </a:t>
            </a:r>
            <a:r>
              <a:rPr sz="2000" spc="-5" dirty="0">
                <a:latin typeface="Times New Roman"/>
                <a:cs typeface="Times New Roman"/>
              </a:rPr>
              <a:t>in order to address the </a:t>
            </a:r>
            <a:r>
              <a:rPr sz="2000" spc="-10" dirty="0">
                <a:latin typeface="Times New Roman"/>
                <a:cs typeface="Times New Roman"/>
              </a:rPr>
              <a:t>Priority </a:t>
            </a:r>
            <a:r>
              <a:rPr sz="2000" spc="-5" dirty="0">
                <a:latin typeface="Times New Roman"/>
                <a:cs typeface="Times New Roman"/>
              </a:rPr>
              <a:t>Inversion  </a:t>
            </a:r>
            <a:r>
              <a:rPr sz="2000" spc="-10" dirty="0">
                <a:latin typeface="Times New Roman"/>
                <a:cs typeface="Times New Roman"/>
              </a:rPr>
              <a:t>problem. Semaphores </a:t>
            </a:r>
            <a:r>
              <a:rPr sz="2000" spc="-5" dirty="0">
                <a:latin typeface="Times New Roman"/>
                <a:cs typeface="Times New Roman"/>
              </a:rPr>
              <a:t>can also </a:t>
            </a:r>
            <a:r>
              <a:rPr sz="2000" spc="-10" dirty="0">
                <a:latin typeface="Times New Roman"/>
                <a:cs typeface="Times New Roman"/>
              </a:rPr>
              <a:t>handle mutual exclusion </a:t>
            </a:r>
            <a:r>
              <a:rPr sz="2000" spc="-5" dirty="0">
                <a:latin typeface="Times New Roman"/>
                <a:cs typeface="Times New Roman"/>
              </a:rPr>
              <a:t>problems but are </a:t>
            </a:r>
            <a:r>
              <a:rPr sz="2000" spc="-10" dirty="0">
                <a:latin typeface="Times New Roman"/>
                <a:cs typeface="Times New Roman"/>
              </a:rPr>
              <a:t>best  </a:t>
            </a:r>
            <a:r>
              <a:rPr sz="2000" spc="-5" dirty="0">
                <a:latin typeface="Times New Roman"/>
                <a:cs typeface="Times New Roman"/>
              </a:rPr>
              <a:t>used as a </a:t>
            </a:r>
            <a:r>
              <a:rPr sz="2000" spc="-10" dirty="0">
                <a:latin typeface="Times New Roman"/>
                <a:cs typeface="Times New Roman"/>
              </a:rPr>
              <a:t>communication </a:t>
            </a:r>
            <a:r>
              <a:rPr sz="2000" spc="-5" dirty="0">
                <a:latin typeface="Times New Roman"/>
                <a:cs typeface="Times New Roman"/>
              </a:rPr>
              <a:t>mechanism between threads or between ISRs and  threads.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4183" y="608330"/>
            <a:ext cx="4209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MUTEX (Mutual</a:t>
            </a:r>
            <a:r>
              <a:rPr spc="-90" dirty="0"/>
              <a:t> </a:t>
            </a:r>
            <a:r>
              <a:rPr dirty="0"/>
              <a:t>Exclusion)…..</a:t>
            </a:r>
          </a:p>
        </p:txBody>
      </p:sp>
      <p:sp>
        <p:nvSpPr>
          <p:cNvPr id="3" name="object 3"/>
          <p:cNvSpPr/>
          <p:nvPr/>
        </p:nvSpPr>
        <p:spPr>
          <a:xfrm>
            <a:off x="980590" y="1061370"/>
            <a:ext cx="8129737" cy="6016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2536951" y="7034217"/>
            <a:ext cx="505015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 </a:t>
            </a:r>
            <a:endParaRPr spc="-1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2536951" y="7034217"/>
            <a:ext cx="505015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4183" y="576326"/>
            <a:ext cx="15494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Mutex…..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03790" y="1326145"/>
            <a:ext cx="7774940" cy="4411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Mutex Management Function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Calls: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375"/>
              </a:spcBef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OS </a:t>
            </a:r>
            <a:r>
              <a:rPr sz="2400" dirty="0">
                <a:latin typeface="Times New Roman"/>
                <a:cs typeface="Times New Roman"/>
              </a:rPr>
              <a:t>functions calls provided for mutex </a:t>
            </a:r>
            <a:r>
              <a:rPr sz="2400" spc="-5" dirty="0">
                <a:latin typeface="Times New Roman"/>
                <a:cs typeface="Times New Roman"/>
              </a:rPr>
              <a:t>management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endParaRPr sz="24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926465" algn="l"/>
                <a:tab pos="927735" algn="l"/>
              </a:tabLst>
            </a:pPr>
            <a:r>
              <a:rPr sz="2400" dirty="0">
                <a:latin typeface="Times New Roman"/>
                <a:cs typeface="Times New Roman"/>
              </a:rPr>
              <a:t>Create a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mutex</a:t>
            </a:r>
            <a:endParaRPr sz="24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926465" algn="l"/>
                <a:tab pos="927735" algn="l"/>
              </a:tabLst>
            </a:pPr>
            <a:r>
              <a:rPr sz="2400" spc="-5" dirty="0">
                <a:latin typeface="Times New Roman"/>
                <a:cs typeface="Times New Roman"/>
              </a:rPr>
              <a:t>Delete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mutex</a:t>
            </a:r>
            <a:endParaRPr sz="24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926465" algn="l"/>
                <a:tab pos="927735" algn="l"/>
              </a:tabLst>
            </a:pPr>
            <a:r>
              <a:rPr sz="2400" spc="-5" dirty="0">
                <a:latin typeface="Times New Roman"/>
                <a:cs typeface="Times New Roman"/>
              </a:rPr>
              <a:t>Acquire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mutex</a:t>
            </a:r>
            <a:endParaRPr sz="24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926465" algn="l"/>
                <a:tab pos="927735" algn="l"/>
              </a:tabLst>
            </a:pPr>
            <a:r>
              <a:rPr sz="2400" dirty="0">
                <a:latin typeface="Times New Roman"/>
                <a:cs typeface="Times New Roman"/>
              </a:rPr>
              <a:t>Release 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mutex</a:t>
            </a:r>
            <a:endParaRPr sz="24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926465" algn="l"/>
                <a:tab pos="927735" algn="l"/>
              </a:tabLst>
            </a:pPr>
            <a:r>
              <a:rPr sz="2400" spc="-5" dirty="0">
                <a:latin typeface="Times New Roman"/>
                <a:cs typeface="Times New Roman"/>
              </a:rPr>
              <a:t>Query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mutex</a:t>
            </a:r>
            <a:endParaRPr sz="24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926465" algn="l"/>
                <a:tab pos="927735" algn="l"/>
              </a:tabLst>
            </a:pPr>
            <a:r>
              <a:rPr sz="2400" spc="-50" dirty="0">
                <a:latin typeface="Times New Roman"/>
                <a:cs typeface="Times New Roman"/>
              </a:rPr>
              <a:t>Wait </a:t>
            </a:r>
            <a:r>
              <a:rPr sz="2400" dirty="0">
                <a:latin typeface="Times New Roman"/>
                <a:cs typeface="Times New Roman"/>
              </a:rPr>
              <a:t>on a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mutex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700A0-BCD1-4BBC-8841-BE03064712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9B109-7339-4FF4-AD69-ED3FCDC10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82" y="1776412"/>
            <a:ext cx="8332217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8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69DE-9C26-406D-9273-7E92390D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183" y="608330"/>
            <a:ext cx="2615565" cy="492443"/>
          </a:xfrm>
        </p:spPr>
        <p:txBody>
          <a:bodyPr/>
          <a:lstStyle/>
          <a:p>
            <a:r>
              <a:rPr lang="en-US" sz="3200" dirty="0"/>
              <a:t>Contd..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FBCEA-8744-4369-819A-3F45B7EF5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453" y="1806504"/>
            <a:ext cx="7698740" cy="3016210"/>
          </a:xfrm>
        </p:spPr>
        <p:txBody>
          <a:bodyPr/>
          <a:lstStyle/>
          <a:p>
            <a:r>
              <a:rPr lang="en-US" dirty="0"/>
              <a:t>iv) Disable the interrupts before critical section starts executing and enable the interrupts on its completion. Even the high priority interrupts than the critical section gets disabled.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4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730C-5110-4BDB-9FCA-94962D11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183" y="608329"/>
            <a:ext cx="7113017" cy="617807"/>
          </a:xfrm>
        </p:spPr>
        <p:txBody>
          <a:bodyPr/>
          <a:lstStyle/>
          <a:p>
            <a:r>
              <a:rPr lang="en-US" dirty="0"/>
              <a:t>Application of semaphores in shared data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F40F0-33CA-41FB-B83B-4248BE297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453" y="1806504"/>
            <a:ext cx="7698740" cy="473975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Mutex is semaphore that provides at an instance two tasks mutually exclusive access the resources and is used in solving shared data problem.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Semaphores does not eliminate shared data problem completely.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Drastic option of disabling interrupts in all critical sections by using semaphores cannot be done.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When using semaphores, OS does not disable interrupt.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Task switching flags can be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09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CCAE5-D26B-44E7-837B-298D33414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609600"/>
            <a:ext cx="5486400" cy="738664"/>
          </a:xfrm>
        </p:spPr>
        <p:txBody>
          <a:bodyPr/>
          <a:lstStyle/>
          <a:p>
            <a:r>
              <a:rPr lang="en-US" sz="4800" dirty="0"/>
              <a:t>Reentrancy: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B63E3-94F0-4EC7-8FA2-D3CDC4676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4236" y="1981200"/>
            <a:ext cx="8156193" cy="387798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Reentrancy came from the mainframe era.</a:t>
            </a:r>
          </a:p>
          <a:p>
            <a:r>
              <a:rPr lang="en-US" dirty="0"/>
              <a:t>    In the embedded world a routine must satisfy the    following conditions to be reentrant: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uses all shared variables in an </a:t>
            </a:r>
            <a:r>
              <a:rPr lang="en-US" b="1" dirty="0"/>
              <a:t>atomic</a:t>
            </a:r>
            <a:r>
              <a:rPr lang="en-US" dirty="0"/>
              <a:t> way, unless each is allocated to a specific instance of the function.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does not call </a:t>
            </a:r>
            <a:r>
              <a:rPr lang="en-US" b="1" dirty="0"/>
              <a:t>non-reentrant</a:t>
            </a:r>
            <a:r>
              <a:rPr lang="en-US" dirty="0"/>
              <a:t> functions.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does not use the hardware in a </a:t>
            </a:r>
            <a:r>
              <a:rPr lang="en-US" b="1" dirty="0"/>
              <a:t>non-atomic way.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5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6CB8-C586-42FE-B59A-13DD98EB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44773"/>
            <a:ext cx="3810000" cy="615553"/>
          </a:xfrm>
        </p:spPr>
        <p:txBody>
          <a:bodyPr/>
          <a:lstStyle/>
          <a:p>
            <a:r>
              <a:rPr lang="en-US" sz="4000" dirty="0"/>
              <a:t>Atomic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C0DF6-C0C5-4FB0-ACAF-6890FBA9B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06504"/>
            <a:ext cx="8079993" cy="517064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Both the first and last rules use the word atomic, which comes from the Greek word meaning </a:t>
            </a:r>
            <a:r>
              <a:rPr lang="en-US" b="1" dirty="0"/>
              <a:t>indivisible</a:t>
            </a:r>
            <a:r>
              <a:rPr lang="en-US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the computer world, atomic means an operation that cannot be interrupted. </a:t>
            </a:r>
          </a:p>
          <a:p>
            <a:r>
              <a:rPr lang="en-US" b="1" dirty="0"/>
              <a:t>                           mov </a:t>
            </a:r>
            <a:r>
              <a:rPr lang="en-US" b="1" dirty="0" err="1"/>
              <a:t>ax,bx</a:t>
            </a:r>
            <a:endParaRPr lang="en-US" b="1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Since nothing short of a reset can stop or interrupt this instruction, it's atomic.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will start and complete without any interference from other tasks or interrupts.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3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9BC6-83B0-40D2-AE5B-1A222BCE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183" y="608330"/>
            <a:ext cx="2615565" cy="677108"/>
          </a:xfrm>
        </p:spPr>
        <p:txBody>
          <a:bodyPr/>
          <a:lstStyle/>
          <a:p>
            <a:r>
              <a:rPr lang="en-US" sz="4400" dirty="0"/>
              <a:t>Contd..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E7C3E-7FA3-4CD2-BD2E-489382376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830" y="1752600"/>
            <a:ext cx="7698740" cy="603242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first part of Rule requires the atomic use of </a:t>
            </a:r>
            <a:r>
              <a:rPr lang="en-US" b="1" dirty="0"/>
              <a:t>shared variables</a:t>
            </a:r>
            <a:r>
              <a:rPr lang="en-US" dirty="0"/>
              <a:t>. Suppose two functions each share the global variable </a:t>
            </a:r>
            <a:r>
              <a:rPr lang="en-US" dirty="0" err="1"/>
              <a:t>foobar</a:t>
            </a:r>
            <a:r>
              <a:rPr lang="en-US" dirty="0"/>
              <a:t>. </a:t>
            </a:r>
          </a:p>
          <a:p>
            <a:endParaRPr lang="en-US" b="1" dirty="0"/>
          </a:p>
          <a:p>
            <a:r>
              <a:rPr lang="en-US" b="1" dirty="0"/>
              <a:t>	temp = </a:t>
            </a:r>
            <a:r>
              <a:rPr lang="en-US" b="1" dirty="0" err="1"/>
              <a:t>foobar</a:t>
            </a:r>
            <a:r>
              <a:rPr lang="en-US" b="1" dirty="0"/>
              <a:t>;</a:t>
            </a:r>
            <a:endParaRPr lang="en-US" dirty="0"/>
          </a:p>
          <a:p>
            <a:r>
              <a:rPr lang="en-US" b="1" dirty="0"/>
              <a:t>	temp += 1;</a:t>
            </a:r>
          </a:p>
          <a:p>
            <a:r>
              <a:rPr lang="en-US" b="1" dirty="0"/>
              <a:t>	</a:t>
            </a:r>
            <a:r>
              <a:rPr lang="en-US" b="1" dirty="0" err="1"/>
              <a:t>foobar</a:t>
            </a:r>
            <a:r>
              <a:rPr lang="en-US" b="1" dirty="0"/>
              <a:t> = temp;</a:t>
            </a:r>
          </a:p>
          <a:p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code is not reentrant, because </a:t>
            </a:r>
            <a:r>
              <a:rPr lang="en-US" dirty="0" err="1"/>
              <a:t>foobar</a:t>
            </a:r>
            <a:r>
              <a:rPr lang="en-US" dirty="0"/>
              <a:t> is used non-atomically.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That is, it takes three statements to change its value, not one. The </a:t>
            </a:r>
            <a:r>
              <a:rPr lang="en-US" dirty="0" err="1"/>
              <a:t>foobar</a:t>
            </a:r>
            <a:r>
              <a:rPr lang="en-US" dirty="0"/>
              <a:t> handling is not indivisible.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31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3934-BB8A-4114-8B53-3F8AF99B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183" y="608330"/>
            <a:ext cx="2615565" cy="369332"/>
          </a:xfrm>
        </p:spPr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EF64C-C199-407D-8251-E17687D99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453" y="1752600"/>
            <a:ext cx="7698740" cy="4739759"/>
          </a:xfrm>
        </p:spPr>
        <p:txBody>
          <a:bodyPr/>
          <a:lstStyle/>
          <a:p>
            <a:r>
              <a:rPr lang="en-US" b="1" dirty="0"/>
              <a:t>Global Variable:</a:t>
            </a:r>
          </a:p>
          <a:p>
            <a:pPr lvl="1"/>
            <a:r>
              <a:rPr lang="en-US" sz="2800" dirty="0"/>
              <a:t>int foo;</a:t>
            </a:r>
            <a:br>
              <a:rPr lang="en-US" sz="2800" dirty="0"/>
            </a:br>
            <a:r>
              <a:rPr lang="en-US" sz="2800" dirty="0"/>
              <a:t>void </a:t>
            </a:r>
            <a:r>
              <a:rPr lang="en-US" sz="2800" dirty="0" err="1"/>
              <a:t>some_function</a:t>
            </a:r>
            <a:r>
              <a:rPr lang="en-US" sz="2800" dirty="0"/>
              <a:t>(void) {</a:t>
            </a:r>
            <a:br>
              <a:rPr lang="en-US" sz="2800" dirty="0"/>
            </a:br>
            <a:r>
              <a:rPr lang="en-US" sz="2800" dirty="0"/>
              <a:t>    foo++;</a:t>
            </a:r>
            <a:br>
              <a:rPr lang="en-US" sz="2800" dirty="0"/>
            </a:br>
            <a:r>
              <a:rPr lang="en-US" sz="2800" dirty="0"/>
              <a:t>}</a:t>
            </a:r>
          </a:p>
          <a:p>
            <a:endParaRPr lang="en-US" b="1" dirty="0"/>
          </a:p>
          <a:p>
            <a:r>
              <a:rPr lang="en-US" b="1" dirty="0"/>
              <a:t>Local Variable:</a:t>
            </a:r>
          </a:p>
          <a:p>
            <a:pPr lvl="1"/>
            <a:r>
              <a:rPr lang="en-US" sz="2800" dirty="0"/>
              <a:t>void </a:t>
            </a:r>
            <a:r>
              <a:rPr lang="en-US" sz="2800" dirty="0" err="1"/>
              <a:t>some_function</a:t>
            </a:r>
            <a:r>
              <a:rPr lang="en-US" sz="2800" dirty="0"/>
              <a:t>(void) {</a:t>
            </a:r>
            <a:br>
              <a:rPr lang="en-US" sz="2800" dirty="0"/>
            </a:br>
            <a:r>
              <a:rPr lang="en-US" sz="2800" dirty="0"/>
              <a:t>    int foo;</a:t>
            </a:r>
            <a:br>
              <a:rPr lang="en-US" sz="2800" dirty="0"/>
            </a:br>
            <a:r>
              <a:rPr lang="en-US" sz="2800" dirty="0"/>
              <a:t>    foo++;</a:t>
            </a:r>
            <a:br>
              <a:rPr lang="en-US" sz="2800" dirty="0"/>
            </a:b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0468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4058-942B-4251-AB8B-1AC0C0F16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183" y="608330"/>
            <a:ext cx="3836417" cy="984885"/>
          </a:xfrm>
        </p:spPr>
        <p:txBody>
          <a:bodyPr/>
          <a:lstStyle/>
          <a:p>
            <a:r>
              <a:rPr lang="en-US" sz="3200" dirty="0"/>
              <a:t>Code reentrant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C46BF-8F7B-44C2-9666-44C0EC025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452" y="1447800"/>
            <a:ext cx="8534148" cy="5170646"/>
          </a:xfrm>
        </p:spPr>
        <p:txBody>
          <a:bodyPr/>
          <a:lstStyle/>
          <a:p>
            <a:r>
              <a:rPr lang="en-US" b="1" dirty="0"/>
              <a:t>What are our best options for eliminating non-reentrant code?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first rule is to avoid shared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automatic variables or dynamically allocated memory(like malloc ,</a:t>
            </a:r>
            <a:r>
              <a:rPr lang="en-US" dirty="0" err="1"/>
              <a:t>calloc</a:t>
            </a:r>
            <a:r>
              <a:rPr lang="en-US" dirty="0"/>
              <a:t> in C).</a:t>
            </a:r>
          </a:p>
          <a:p>
            <a:r>
              <a:rPr lang="en-US" b="1" dirty="0"/>
              <a:t>Disadvantages: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interrupts off, the system suddenly becomes a single-process environment. There will be no context switches.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Shutting interrupts down does increase </a:t>
            </a:r>
            <a:r>
              <a:rPr lang="en-US" b="1" dirty="0"/>
              <a:t>system latency</a:t>
            </a:r>
            <a:r>
              <a:rPr lang="en-US" dirty="0"/>
              <a:t>, reducing its ability to respond to external events in a timely manner. </a:t>
            </a:r>
          </a:p>
        </p:txBody>
      </p:sp>
    </p:spTree>
    <p:extLst>
      <p:ext uri="{BB962C8B-B14F-4D97-AF65-F5344CB8AC3E}">
        <p14:creationId xmlns:p14="http://schemas.microsoft.com/office/powerpoint/2010/main" val="343949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1093</Words>
  <Application>Microsoft Office PowerPoint</Application>
  <PresentationFormat>Custom</PresentationFormat>
  <Paragraphs>141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 New</vt:lpstr>
      <vt:lpstr>Times New Roman</vt:lpstr>
      <vt:lpstr>Verdana</vt:lpstr>
      <vt:lpstr>Wingdings</vt:lpstr>
      <vt:lpstr>Office Theme</vt:lpstr>
      <vt:lpstr>What is shared data problem?</vt:lpstr>
      <vt:lpstr>Steps to eliminate shared data problem:</vt:lpstr>
      <vt:lpstr>Contd..</vt:lpstr>
      <vt:lpstr>Application of semaphores in shared data problem</vt:lpstr>
      <vt:lpstr>Reentrancy:</vt:lpstr>
      <vt:lpstr>Atomic variables</vt:lpstr>
      <vt:lpstr>Contd..</vt:lpstr>
      <vt:lpstr>Contd..</vt:lpstr>
      <vt:lpstr>Code reentrant</vt:lpstr>
      <vt:lpstr>SEMAPHORES</vt:lpstr>
      <vt:lpstr>SEMAPHORES…..</vt:lpstr>
      <vt:lpstr>SEMAPHORES…..</vt:lpstr>
      <vt:lpstr>SEMAPHORES…..</vt:lpstr>
      <vt:lpstr>SEMAPHORES…..</vt:lpstr>
      <vt:lpstr>SEMAPHORES…..</vt:lpstr>
      <vt:lpstr>SEMAPHORES…..</vt:lpstr>
      <vt:lpstr>PowerPoint Presentation</vt:lpstr>
      <vt:lpstr>PowerPoint Presentation</vt:lpstr>
      <vt:lpstr>PowerPoint Presentation</vt:lpstr>
      <vt:lpstr>MUTEX (Mutual Exclusion)</vt:lpstr>
      <vt:lpstr>MUTEX (Mutual Exclusion)…..</vt:lpstr>
      <vt:lpstr>Mutex…..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Reentrancy:</dc:title>
  <dc:creator>kammaramakrishna1@outlook.com</dc:creator>
  <cp:lastModifiedBy>kammaramakrishna1@outlook.com</cp:lastModifiedBy>
  <cp:revision>2</cp:revision>
  <dcterms:created xsi:type="dcterms:W3CDTF">2019-10-17T02:01:05Z</dcterms:created>
  <dcterms:modified xsi:type="dcterms:W3CDTF">2019-10-17T02:14:12Z</dcterms:modified>
</cp:coreProperties>
</file>