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10/15/2019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971800"/>
            <a:ext cx="8229600" cy="762000"/>
          </a:xfrm>
        </p:spPr>
        <p:txBody>
          <a:bodyPr>
            <a:normAutofit fontScale="90000"/>
          </a:bodyPr>
          <a:lstStyle/>
          <a:p>
            <a:r>
              <a:rPr lang="en-IN" b="1" dirty="0" smtClean="0"/>
              <a:t>		</a:t>
            </a:r>
            <a:br>
              <a:rPr lang="en-IN" b="1" dirty="0" smtClean="0"/>
            </a:br>
            <a:r>
              <a:rPr lang="en-IN" b="1" dirty="0" smtClean="0"/>
              <a:t>	</a:t>
            </a:r>
            <a:r>
              <a:rPr lang="en-IN" b="1" dirty="0" smtClean="0"/>
              <a:t>	Introduction to RTOS</a:t>
            </a:r>
            <a:endParaRPr lang="en-US" b="1" dirty="0"/>
          </a:p>
        </p:txBody>
      </p:sp>
      <p:sp>
        <p:nvSpPr>
          <p:cNvPr id="3" name="Content Placeholder 2"/>
          <p:cNvSpPr>
            <a:spLocks noGrp="1"/>
          </p:cNvSpPr>
          <p:nvPr>
            <p:ph idx="1"/>
          </p:nvPr>
        </p:nvSpPr>
        <p:spPr>
          <a:xfrm>
            <a:off x="5791200" y="4419600"/>
            <a:ext cx="2895600" cy="1706563"/>
          </a:xfrm>
        </p:spPr>
        <p:txBody>
          <a:bodyPr>
            <a:normAutofit/>
          </a:bodyPr>
          <a:lstStyle/>
          <a:p>
            <a:pPr>
              <a:buNone/>
            </a:pPr>
            <a:r>
              <a:rPr lang="en-IN" dirty="0" smtClean="0">
                <a:latin typeface="+mj-lt"/>
              </a:rPr>
              <a:t>Presented by</a:t>
            </a:r>
          </a:p>
          <a:p>
            <a:pPr>
              <a:buNone/>
            </a:pPr>
            <a:r>
              <a:rPr lang="en-IN" dirty="0" err="1" smtClean="0">
                <a:latin typeface="+mj-lt"/>
              </a:rPr>
              <a:t>Ch.Lavanya</a:t>
            </a:r>
            <a:endParaRPr lang="en-IN" dirty="0" smtClean="0">
              <a:latin typeface="+mj-lt"/>
            </a:endParaRPr>
          </a:p>
          <a:p>
            <a:pPr>
              <a:buNone/>
            </a:pPr>
            <a:r>
              <a:rPr lang="en-IN" dirty="0" smtClean="0">
                <a:latin typeface="+mj-lt"/>
              </a:rPr>
              <a:t>161FA04358</a:t>
            </a:r>
            <a:endParaRPr lang="en-US" dirty="0">
              <a:latin typeface="+mj-lt"/>
            </a:endParaRPr>
          </a:p>
        </p:txBody>
      </p:sp>
      <p:pic>
        <p:nvPicPr>
          <p:cNvPr id="4" name="Picture 3" descr="vignan logo.png"/>
          <p:cNvPicPr>
            <a:picLocks noChangeAspect="1"/>
          </p:cNvPicPr>
          <p:nvPr/>
        </p:nvPicPr>
        <p:blipFill>
          <a:blip r:embed="rId2"/>
          <a:stretch>
            <a:fillRect/>
          </a:stretch>
        </p:blipFill>
        <p:spPr>
          <a:xfrm>
            <a:off x="762000" y="838200"/>
            <a:ext cx="7467600" cy="1981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Requirements on RTOS</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pPr lvl="0"/>
            <a:r>
              <a:rPr lang="en-US" sz="2800" b="1" dirty="0" smtClean="0"/>
              <a:t>Determinism</a:t>
            </a:r>
            <a:endParaRPr lang="en-US" sz="2800" b="1" dirty="0" smtClean="0"/>
          </a:p>
          <a:p>
            <a:pPr lvl="1"/>
            <a:r>
              <a:rPr lang="en-US" sz="2800" dirty="0" smtClean="0"/>
              <a:t>Deterministic system calls</a:t>
            </a:r>
          </a:p>
          <a:p>
            <a:r>
              <a:rPr lang="en-US" sz="2800" dirty="0" smtClean="0"/>
              <a:t> </a:t>
            </a:r>
            <a:r>
              <a:rPr lang="en-US" sz="2800" b="1" dirty="0" smtClean="0"/>
              <a:t>Responsiveness </a:t>
            </a:r>
            <a:endParaRPr lang="en-US" sz="2800" b="1" dirty="0" smtClean="0"/>
          </a:p>
          <a:p>
            <a:pPr lvl="1"/>
            <a:r>
              <a:rPr lang="en-US" sz="2800" dirty="0" smtClean="0"/>
              <a:t>Fast process/thread switch</a:t>
            </a:r>
          </a:p>
          <a:p>
            <a:pPr lvl="1"/>
            <a:r>
              <a:rPr lang="en-US" sz="2800" dirty="0" smtClean="0"/>
              <a:t>Fast interrupt response</a:t>
            </a:r>
          </a:p>
          <a:p>
            <a:r>
              <a:rPr lang="en-US" sz="2800" b="1" dirty="0" smtClean="0"/>
              <a:t> </a:t>
            </a:r>
            <a:r>
              <a:rPr lang="en-US" sz="2800" b="1" dirty="0" smtClean="0"/>
              <a:t>Support </a:t>
            </a:r>
            <a:r>
              <a:rPr lang="en-US" sz="2800" b="1" dirty="0" smtClean="0"/>
              <a:t>for concurrency and </a:t>
            </a:r>
            <a:r>
              <a:rPr lang="en-US" sz="2800" b="1" dirty="0" smtClean="0"/>
              <a:t>real-time</a:t>
            </a:r>
            <a:endParaRPr lang="en-US" sz="2800" b="1" dirty="0" smtClean="0"/>
          </a:p>
          <a:p>
            <a:pPr lvl="1"/>
            <a:r>
              <a:rPr lang="en-US" sz="2800" dirty="0" smtClean="0"/>
              <a:t>Multi-tasking</a:t>
            </a:r>
          </a:p>
          <a:p>
            <a:pPr lvl="0"/>
            <a:r>
              <a:rPr lang="en-US" sz="2800" b="1" dirty="0" smtClean="0"/>
              <a:t>Real-time</a:t>
            </a:r>
          </a:p>
          <a:p>
            <a:pPr lvl="1"/>
            <a:r>
              <a:rPr lang="en-US" sz="2800" dirty="0" smtClean="0"/>
              <a:t>Synchronization</a:t>
            </a:r>
            <a:r>
              <a:rPr lang="en-US" sz="2800" dirty="0" smtClean="0"/>
              <a:t> </a:t>
            </a:r>
          </a:p>
          <a:p>
            <a:pPr lvl="0"/>
            <a:r>
              <a:rPr lang="en-US" sz="2800" b="1" dirty="0" smtClean="0"/>
              <a:t>User control over OS </a:t>
            </a:r>
            <a:r>
              <a:rPr lang="en-US" sz="2800" b="1" dirty="0" smtClean="0"/>
              <a:t>policies</a:t>
            </a:r>
            <a:endParaRPr lang="en-US" sz="2800" b="1" dirty="0" smtClean="0"/>
          </a:p>
          <a:p>
            <a:pPr lvl="1"/>
            <a:r>
              <a:rPr lang="en-US" sz="2800" dirty="0" smtClean="0"/>
              <a:t>Mainly scheduling, many priority </a:t>
            </a:r>
            <a:r>
              <a:rPr lang="en-US" sz="2800" dirty="0" smtClean="0"/>
              <a:t>levels</a:t>
            </a:r>
            <a:r>
              <a:rPr lang="en-US" sz="2800" dirty="0" smtClean="0"/>
              <a:t> </a:t>
            </a:r>
          </a:p>
          <a:p>
            <a:pPr lvl="1"/>
            <a:r>
              <a:rPr lang="en-US" sz="2800" dirty="0" smtClean="0"/>
              <a:t>Memory support (especially embedded</a:t>
            </a:r>
            <a:r>
              <a:rPr lang="en-US" sz="2800" dirty="0" smtClean="0"/>
              <a:t>)</a:t>
            </a:r>
            <a:endParaRPr lang="en-US" sz="2800" dirty="0" smtClean="0"/>
          </a:p>
          <a:p>
            <a:pPr lvl="0"/>
            <a:r>
              <a:rPr lang="en-US" sz="2800" b="1" dirty="0" smtClean="0"/>
              <a:t>Controlled code size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 u image.jpeg"/>
          <p:cNvPicPr>
            <a:picLocks noGrp="1" noChangeAspect="1"/>
          </p:cNvPicPr>
          <p:nvPr>
            <p:ph idx="1"/>
          </p:nvPr>
        </p:nvPicPr>
        <p:blipFill>
          <a:blip r:embed="rId2"/>
          <a:stretch>
            <a:fillRect/>
          </a:stretch>
        </p:blipFill>
        <p:spPr>
          <a:xfrm>
            <a:off x="0" y="0"/>
            <a:ext cx="9144000" cy="68580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24712"/>
          </a:xfrm>
        </p:spPr>
        <p:txBody>
          <a:bodyPr>
            <a:normAutofit fontScale="90000"/>
          </a:bodyPr>
          <a:lstStyle/>
          <a:p>
            <a:r>
              <a:rPr lang="en-US" sz="4000" b="1" dirty="0" smtClean="0"/>
              <a:t>Operating system (OS) :</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a:bodyPr>
          <a:lstStyle/>
          <a:p>
            <a:r>
              <a:rPr lang="en-US" dirty="0" smtClean="0"/>
              <a:t>An Operating system (OS) is a piece of software that controls the overall operation of the System. It acts as an interface between hardware and application programs.</a:t>
            </a:r>
          </a:p>
          <a:p>
            <a:r>
              <a:rPr lang="en-US" dirty="0" smtClean="0"/>
              <a:t>In a multiuser system it allows several users to share the CPU time, share the other system resources and also avoids the interference of different users in sharing the resources etc. Hence the OS is also known as a resource manager.</a:t>
            </a:r>
          </a:p>
          <a:p>
            <a:r>
              <a:rPr lang="en-US" dirty="0" smtClean="0"/>
              <a:t> </a:t>
            </a:r>
            <a:r>
              <a:rPr lang="en-US" dirty="0" smtClean="0"/>
              <a:t>An </a:t>
            </a:r>
            <a:r>
              <a:rPr lang="en-US" dirty="0" smtClean="0"/>
              <a:t>Operating system (OS) is nothing but a collection of system calls or functions. An OS typically provides multitasking, synchronization, Interrupt and Event Handling, </a:t>
            </a:r>
            <a:r>
              <a:rPr lang="en-US" dirty="0" err="1" smtClean="0"/>
              <a:t>Input/Output</a:t>
            </a:r>
            <a:r>
              <a:rPr lang="en-US" dirty="0" smtClean="0"/>
              <a:t>, Inter-task Communication, Timers and Clocks and Memory Management.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389888"/>
          </a:xfrm>
        </p:spPr>
        <p:txBody>
          <a:bodyPr>
            <a:normAutofit fontScale="90000"/>
          </a:bodyPr>
          <a:lstStyle/>
          <a:p>
            <a:r>
              <a:rPr lang="en-US" sz="4000" b="1" dirty="0" smtClean="0"/>
              <a:t>REAL TIME SYSTEMS:</a:t>
            </a:r>
            <a:r>
              <a:rPr lang="en-US" dirty="0" smtClean="0"/>
              <a:t/>
            </a:r>
            <a:br>
              <a:rPr lang="en-US" dirty="0" smtClean="0"/>
            </a:br>
            <a:endParaRPr lang="en-US" dirty="0"/>
          </a:p>
        </p:txBody>
      </p:sp>
      <p:sp>
        <p:nvSpPr>
          <p:cNvPr id="3" name="Content Placeholder 2"/>
          <p:cNvSpPr>
            <a:spLocks noGrp="1"/>
          </p:cNvSpPr>
          <p:nvPr>
            <p:ph idx="1"/>
          </p:nvPr>
        </p:nvSpPr>
        <p:spPr>
          <a:xfrm>
            <a:off x="457200" y="1828800"/>
            <a:ext cx="8229600" cy="4495800"/>
          </a:xfrm>
        </p:spPr>
        <p:txBody>
          <a:bodyPr>
            <a:noAutofit/>
          </a:bodyPr>
          <a:lstStyle/>
          <a:p>
            <a:r>
              <a:rPr lang="en-US" sz="2400" dirty="0" smtClean="0"/>
              <a:t>Real-time systems are those systems in which the correctness of the system depends not only on the Output, but also on the time at which the results are produced (Time constraints must be strictly followed</a:t>
            </a:r>
            <a:r>
              <a:rPr lang="en-US" sz="2400" dirty="0" smtClean="0"/>
              <a:t>).</a:t>
            </a:r>
            <a:r>
              <a:rPr lang="en-US" sz="2400" dirty="0" smtClean="0"/>
              <a:t> </a:t>
            </a:r>
          </a:p>
          <a:p>
            <a:pPr lvl="1">
              <a:buFont typeface="Wingdings" pitchFamily="2" charset="2"/>
              <a:buChar char="v"/>
            </a:pPr>
            <a:endParaRPr lang="en-US" dirty="0" smtClean="0"/>
          </a:p>
          <a:p>
            <a:pPr lvl="1">
              <a:buFont typeface="Wingdings" pitchFamily="2" charset="2"/>
              <a:buChar char="v"/>
            </a:pPr>
            <a:r>
              <a:rPr lang="en-US" dirty="0" smtClean="0"/>
              <a:t>Real </a:t>
            </a:r>
            <a:r>
              <a:rPr lang="en-US" dirty="0" smtClean="0"/>
              <a:t>time systems are two types:</a:t>
            </a:r>
          </a:p>
          <a:p>
            <a:pPr>
              <a:buNone/>
            </a:pPr>
            <a:r>
              <a:rPr lang="en-US" sz="2400" dirty="0" smtClean="0"/>
              <a:t>	</a:t>
            </a:r>
            <a:r>
              <a:rPr lang="en-US" sz="2400" dirty="0" smtClean="0"/>
              <a:t> </a:t>
            </a:r>
            <a:r>
              <a:rPr lang="en-US" sz="2400" dirty="0" smtClean="0"/>
              <a:t>	(</a:t>
            </a:r>
            <a:r>
              <a:rPr lang="en-US" sz="2400" dirty="0" err="1" smtClean="0"/>
              <a:t>i</a:t>
            </a:r>
            <a:r>
              <a:rPr lang="en-US" sz="2400" dirty="0" smtClean="0"/>
              <a:t>) Soft real time systems	</a:t>
            </a:r>
            <a:endParaRPr lang="en-US" sz="2400" dirty="0" smtClean="0"/>
          </a:p>
          <a:p>
            <a:pPr>
              <a:buNone/>
            </a:pPr>
            <a:r>
              <a:rPr lang="en-US" sz="2400" dirty="0" smtClean="0"/>
              <a:t>	</a:t>
            </a:r>
            <a:r>
              <a:rPr lang="en-US" sz="2400" dirty="0" smtClean="0"/>
              <a:t>	(</a:t>
            </a:r>
            <a:r>
              <a:rPr lang="en-US" sz="2400" dirty="0" smtClean="0"/>
              <a:t>ii) Hard real time systems</a:t>
            </a:r>
            <a:r>
              <a:rPr lang="en-US" sz="2400" dirty="0" smtClean="0"/>
              <a:t>.</a:t>
            </a:r>
            <a:endParaRPr lang="en-US" sz="2400" dirty="0" smtClean="0"/>
          </a:p>
          <a:p>
            <a:pPr lvl="0">
              <a:buNone/>
            </a:pPr>
            <a:r>
              <a:rPr lang="en-US" sz="2400" dirty="0" smtClean="0"/>
              <a:t>		</a:t>
            </a:r>
            <a:endParaRPr lang="en-US" sz="2400" dirty="0" smtClean="0"/>
          </a:p>
          <a:p>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rmAutofit fontScale="92500" lnSpcReduction="20000"/>
          </a:bodyPr>
          <a:lstStyle/>
          <a:p>
            <a:pPr lvl="0"/>
            <a:r>
              <a:rPr lang="en-US" sz="2800" dirty="0" smtClean="0"/>
              <a:t>Soft Real Time system is one in which the performance of the system is only degraded but, not destroyed if the timing deadlines are not met.</a:t>
            </a:r>
          </a:p>
          <a:p>
            <a:pPr lvl="0">
              <a:buNone/>
            </a:pPr>
            <a:r>
              <a:rPr lang="en-US" sz="2800" dirty="0" smtClean="0"/>
              <a:t>		Ex: Air conditioner, TV remote or music player, Bus reservation, automated teller machine in a bank, Lift, etc.</a:t>
            </a:r>
          </a:p>
          <a:p>
            <a:pPr>
              <a:buNone/>
            </a:pPr>
            <a:endParaRPr lang="en-US" sz="2800" dirty="0" smtClean="0"/>
          </a:p>
          <a:p>
            <a:pPr lvl="0"/>
            <a:r>
              <a:rPr lang="en-US" sz="2800" dirty="0" smtClean="0"/>
              <a:t>Hard Real Time system is one in which the failure to meet the time dead lines may lead to a complete catastrophe or damage to the system</a:t>
            </a:r>
            <a:r>
              <a:rPr lang="en-US" sz="2800" dirty="0" smtClean="0"/>
              <a:t>.</a:t>
            </a:r>
          </a:p>
          <a:p>
            <a:pPr lvl="0">
              <a:buNone/>
            </a:pPr>
            <a:r>
              <a:rPr lang="en-US" sz="2800" dirty="0" smtClean="0"/>
              <a:t>		Ex</a:t>
            </a:r>
            <a:r>
              <a:rPr lang="en-US" sz="2800" dirty="0" smtClean="0"/>
              <a:t>: Air navigation system, Nuclear power plant, Failure of car brakes, Gas leakage system, RADAR operation, etc.</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REAL TIME OPERATING SYSTEM (RTOS):</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1600200"/>
            <a:ext cx="8229600" cy="4724400"/>
          </a:xfrm>
        </p:spPr>
        <p:txBody>
          <a:bodyPr>
            <a:normAutofit/>
          </a:bodyPr>
          <a:lstStyle/>
          <a:p>
            <a:r>
              <a:rPr lang="en-US" sz="2400" dirty="0" smtClean="0"/>
              <a:t>It is an operating system that supports real-time applications by providing logically correct result within the deadline set by the user. A real time operating system makes the embedded system into a real time embedded system</a:t>
            </a:r>
            <a:r>
              <a:rPr lang="en-US" sz="2400" dirty="0" smtClean="0"/>
              <a:t>.</a:t>
            </a:r>
            <a:endParaRPr lang="en-US" sz="2400" dirty="0" smtClean="0"/>
          </a:p>
          <a:p>
            <a:endParaRPr lang="en-US" sz="2400" dirty="0" smtClean="0"/>
          </a:p>
          <a:p>
            <a:endParaRPr lang="en-US" sz="2400" dirty="0" smtClean="0"/>
          </a:p>
          <a:p>
            <a:endParaRPr lang="en-US" sz="2400" dirty="0" smtClean="0"/>
          </a:p>
          <a:p>
            <a:endParaRPr lang="en-US" sz="2400" dirty="0" smtClean="0"/>
          </a:p>
          <a:p>
            <a:r>
              <a:rPr lang="en-US" sz="2400" dirty="0" smtClean="0"/>
              <a:t>A </a:t>
            </a:r>
            <a:r>
              <a:rPr lang="en-US" sz="2400" dirty="0" smtClean="0"/>
              <a:t>Real-Time Operating System (RTOS) comprises of two components, viz., “Real-Time” and “Operating System</a:t>
            </a:r>
            <a:r>
              <a:rPr lang="en-US" sz="2400" dirty="0" smtClean="0"/>
              <a:t>”.</a:t>
            </a:r>
            <a:endParaRPr lang="en-US" sz="2400" dirty="0" smtClean="0"/>
          </a:p>
          <a:p>
            <a:pPr>
              <a:buNone/>
            </a:pPr>
            <a:endParaRPr lang="en-US" sz="2400" dirty="0" smtClean="0"/>
          </a:p>
          <a:p>
            <a:pPr>
              <a:buNone/>
            </a:pPr>
            <a:endParaRPr lang="en-US" dirty="0" smtClean="0"/>
          </a:p>
          <a:p>
            <a:endParaRPr lang="en-US" dirty="0"/>
          </a:p>
        </p:txBody>
      </p:sp>
      <p:pic>
        <p:nvPicPr>
          <p:cNvPr id="4" name="Picture 3"/>
          <p:cNvPicPr/>
          <p:nvPr/>
        </p:nvPicPr>
        <p:blipFill>
          <a:blip r:embed="rId2">
            <a:extLst>
              <a:ext uri="{28A0092B-C50C-407E-A947-70E740481C1C}"/>
            </a:extLst>
          </a:blip>
          <a:srcRect/>
          <a:stretch>
            <a:fillRect/>
          </a:stretch>
        </p:blipFill>
        <p:spPr bwMode="auto">
          <a:xfrm>
            <a:off x="533400" y="3657600"/>
            <a:ext cx="8058150" cy="1371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RTOS Classification:</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a:buNone/>
            </a:pPr>
            <a:r>
              <a:rPr lang="en-US" dirty="0" smtClean="0"/>
              <a:t> </a:t>
            </a:r>
          </a:p>
          <a:p>
            <a:pPr>
              <a:buNone/>
            </a:pPr>
            <a:r>
              <a:rPr lang="en-US" sz="2800" dirty="0" smtClean="0"/>
              <a:t>	</a:t>
            </a:r>
            <a:r>
              <a:rPr lang="en-US" dirty="0" smtClean="0"/>
              <a:t>RTOS </a:t>
            </a:r>
            <a:r>
              <a:rPr lang="en-US" dirty="0" smtClean="0"/>
              <a:t>specifies a known maximum time for each of the operations that it performs. Based upon the degree of tolerance in meeting deadlines, RTOS are classified into following </a:t>
            </a:r>
            <a:r>
              <a:rPr lang="en-US" dirty="0" smtClean="0"/>
              <a:t>categories</a:t>
            </a:r>
            <a:endParaRPr lang="en-US" dirty="0" smtClean="0"/>
          </a:p>
          <a:p>
            <a:pPr lvl="0">
              <a:buFont typeface="Wingdings" pitchFamily="2" charset="2"/>
              <a:buChar char="q"/>
            </a:pPr>
            <a:r>
              <a:rPr lang="en-US" b="1" dirty="0" smtClean="0"/>
              <a:t>Hard real-time: </a:t>
            </a:r>
            <a:r>
              <a:rPr lang="en-US" dirty="0" smtClean="0"/>
              <a:t>Degree of tolerance for missed deadlines is negligible. A missed deadline can result in catastrophic failure of the </a:t>
            </a:r>
            <a:r>
              <a:rPr lang="en-US" dirty="0" smtClean="0"/>
              <a:t>system</a:t>
            </a:r>
            <a:r>
              <a:rPr lang="en-US" dirty="0" smtClean="0"/>
              <a:t> </a:t>
            </a:r>
          </a:p>
          <a:p>
            <a:pPr lvl="0">
              <a:buFont typeface="Wingdings" pitchFamily="2" charset="2"/>
              <a:buChar char="q"/>
            </a:pPr>
            <a:r>
              <a:rPr lang="en-US" b="1" dirty="0" smtClean="0"/>
              <a:t>Firm real-time: </a:t>
            </a:r>
            <a:r>
              <a:rPr lang="en-US" dirty="0" smtClean="0"/>
              <a:t>Missing a deadly ne might result in an unacceptable quality reduction but may not lead to failure of the complete </a:t>
            </a:r>
            <a:r>
              <a:rPr lang="en-US" dirty="0" smtClean="0"/>
              <a:t>system</a:t>
            </a:r>
          </a:p>
          <a:p>
            <a:pPr lvl="0">
              <a:buFont typeface="Wingdings" pitchFamily="2" charset="2"/>
              <a:buChar char="q"/>
            </a:pPr>
            <a:r>
              <a:rPr lang="en-US" b="1" dirty="0" smtClean="0"/>
              <a:t>Soft </a:t>
            </a:r>
            <a:r>
              <a:rPr lang="en-US" b="1" dirty="0" smtClean="0"/>
              <a:t>real-time: </a:t>
            </a:r>
            <a:r>
              <a:rPr lang="en-US" dirty="0" smtClean="0"/>
              <a:t>Deadlines may be missed occasionally, but system doesn’t fail and also, system quality is acceptable</a:t>
            </a:r>
          </a:p>
          <a:p>
            <a:endParaRPr lang="en-US" sz="31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sz="4000" b="1" dirty="0" smtClean="0"/>
              <a:t>RTOS Features:</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a:buNone/>
            </a:pPr>
            <a:endParaRPr lang="en-US" dirty="0" smtClean="0"/>
          </a:p>
          <a:p>
            <a:pPr lvl="0"/>
            <a:r>
              <a:rPr lang="en-US" sz="2400" dirty="0" smtClean="0"/>
              <a:t>Multithreading and </a:t>
            </a:r>
            <a:r>
              <a:rPr lang="en-US" sz="2400" dirty="0" err="1" smtClean="0"/>
              <a:t>preemptability</a:t>
            </a:r>
            <a:r>
              <a:rPr lang="en-US" sz="2400" dirty="0" smtClean="0"/>
              <a:t>.</a:t>
            </a:r>
            <a:endParaRPr lang="en-US" sz="2400" dirty="0" smtClean="0"/>
          </a:p>
          <a:p>
            <a:pPr lvl="0"/>
            <a:r>
              <a:rPr lang="en-US" sz="2400" dirty="0" smtClean="0"/>
              <a:t>Thread Priority.</a:t>
            </a:r>
          </a:p>
          <a:p>
            <a:r>
              <a:rPr lang="en-US" sz="2400" dirty="0" smtClean="0"/>
              <a:t> </a:t>
            </a:r>
            <a:r>
              <a:rPr lang="en-US" sz="2400" dirty="0" smtClean="0"/>
              <a:t>Inter </a:t>
            </a:r>
            <a:r>
              <a:rPr lang="en-US" sz="2400" dirty="0" smtClean="0"/>
              <a:t>Task Communication &amp; Synchronization</a:t>
            </a:r>
            <a:r>
              <a:rPr lang="en-US" sz="2400" dirty="0" smtClean="0"/>
              <a:t>.</a:t>
            </a:r>
            <a:endParaRPr lang="en-US" sz="2400" dirty="0" smtClean="0"/>
          </a:p>
          <a:p>
            <a:pPr lvl="0"/>
            <a:r>
              <a:rPr lang="en-US" sz="2400" dirty="0" smtClean="0"/>
              <a:t>Priority Inheritance.</a:t>
            </a:r>
          </a:p>
          <a:p>
            <a:r>
              <a:rPr lang="en-US" sz="2400" dirty="0" smtClean="0"/>
              <a:t> </a:t>
            </a:r>
            <a:r>
              <a:rPr lang="en-US" sz="2400" dirty="0" smtClean="0"/>
              <a:t>Short Latencies.</a:t>
            </a:r>
          </a:p>
          <a:p>
            <a:pPr>
              <a:buNone/>
            </a:pPr>
            <a:endParaRPr lang="en-US" sz="2400" dirty="0" smtClean="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Basic functions of RTOS:</a:t>
            </a:r>
            <a:r>
              <a:rPr lang="en-US" sz="3600" dirty="0" smtClean="0"/>
              <a:t/>
            </a:r>
            <a:br>
              <a:rPr lang="en-US" sz="3600" dirty="0" smtClean="0"/>
            </a:br>
            <a:endParaRPr lang="en-US" sz="3600" dirty="0"/>
          </a:p>
        </p:txBody>
      </p:sp>
      <p:sp>
        <p:nvSpPr>
          <p:cNvPr id="3" name="Content Placeholder 2"/>
          <p:cNvSpPr>
            <a:spLocks noGrp="1"/>
          </p:cNvSpPr>
          <p:nvPr>
            <p:ph idx="1"/>
          </p:nvPr>
        </p:nvSpPr>
        <p:spPr>
          <a:xfrm>
            <a:off x="457200" y="1447800"/>
            <a:ext cx="8229600" cy="4876800"/>
          </a:xfrm>
        </p:spPr>
        <p:txBody>
          <a:bodyPr>
            <a:normAutofit/>
          </a:bodyPr>
          <a:lstStyle/>
          <a:p>
            <a:pPr lvl="0"/>
            <a:r>
              <a:rPr lang="en-US" sz="2400" b="1" dirty="0" smtClean="0"/>
              <a:t>Time </a:t>
            </a:r>
            <a:r>
              <a:rPr lang="en-US" sz="2400" b="1" dirty="0" smtClean="0"/>
              <a:t>management:</a:t>
            </a:r>
            <a:endParaRPr lang="en-US" sz="2400" b="1" dirty="0" smtClean="0"/>
          </a:p>
          <a:p>
            <a:pPr lvl="1"/>
            <a:r>
              <a:rPr lang="en-US" dirty="0" smtClean="0"/>
              <a:t>A </a:t>
            </a:r>
            <a:r>
              <a:rPr lang="en-US" dirty="0" smtClean="0"/>
              <a:t>high resolution hardware timer is programmed to interrupt the processor at fixed rate (Time interrupt)</a:t>
            </a:r>
          </a:p>
          <a:p>
            <a:pPr lvl="1"/>
            <a:r>
              <a:rPr lang="en-US" dirty="0" smtClean="0"/>
              <a:t>Each time interrupt is called a system tick (time resolution</a:t>
            </a:r>
            <a:r>
              <a:rPr lang="en-US" dirty="0" smtClean="0"/>
              <a:t>)</a:t>
            </a:r>
            <a:r>
              <a:rPr lang="en-US" dirty="0" smtClean="0"/>
              <a:t> </a:t>
            </a:r>
            <a:endParaRPr lang="en-US" dirty="0" smtClean="0"/>
          </a:p>
          <a:p>
            <a:pPr lvl="1"/>
            <a:endParaRPr lang="en-US" dirty="0" smtClean="0"/>
          </a:p>
          <a:p>
            <a:pPr lvl="0"/>
            <a:r>
              <a:rPr lang="en-US" sz="2400" b="1" dirty="0" smtClean="0"/>
              <a:t>Task management:</a:t>
            </a:r>
            <a:endParaRPr lang="en-US" sz="2400" b="1" dirty="0" smtClean="0"/>
          </a:p>
          <a:p>
            <a:pPr lvl="1"/>
            <a:r>
              <a:rPr lang="en-US" dirty="0" smtClean="0"/>
              <a:t>Task </a:t>
            </a:r>
            <a:r>
              <a:rPr lang="en-US" dirty="0" smtClean="0"/>
              <a:t>creation: create a </a:t>
            </a:r>
            <a:r>
              <a:rPr lang="en-US" dirty="0" err="1" smtClean="0"/>
              <a:t>newTCB</a:t>
            </a:r>
            <a:r>
              <a:rPr lang="en-US" dirty="0" smtClean="0"/>
              <a:t> </a:t>
            </a:r>
          </a:p>
          <a:p>
            <a:pPr lvl="1"/>
            <a:r>
              <a:rPr lang="en-US" dirty="0" smtClean="0"/>
              <a:t>Task termination: remove the </a:t>
            </a:r>
            <a:r>
              <a:rPr lang="en-US" dirty="0" smtClean="0"/>
              <a:t>TCB</a:t>
            </a:r>
            <a:endParaRPr lang="en-US" dirty="0" smtClean="0"/>
          </a:p>
          <a:p>
            <a:pPr lvl="1"/>
            <a:r>
              <a:rPr lang="en-US" dirty="0" smtClean="0"/>
              <a:t>Change Priority: modify the </a:t>
            </a:r>
            <a:r>
              <a:rPr lang="en-US" dirty="0" smtClean="0"/>
              <a:t>TCB</a:t>
            </a:r>
            <a:endParaRPr lang="en-US" dirty="0" smtClean="0"/>
          </a:p>
          <a:p>
            <a:pPr lvl="1"/>
            <a:r>
              <a:rPr lang="en-US" dirty="0" smtClean="0"/>
              <a:t>State-inquiry: read the TCB</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pPr lvl="0"/>
            <a:r>
              <a:rPr lang="en-US" b="1" dirty="0" smtClean="0"/>
              <a:t>Interrupt </a:t>
            </a:r>
            <a:r>
              <a:rPr lang="en-US" b="1" dirty="0" smtClean="0"/>
              <a:t>handling:</a:t>
            </a:r>
            <a:endParaRPr lang="en-US" b="1" dirty="0" smtClean="0"/>
          </a:p>
          <a:p>
            <a:pPr lvl="1"/>
            <a:r>
              <a:rPr lang="en-US" sz="2600" dirty="0" smtClean="0"/>
              <a:t>ISR</a:t>
            </a:r>
            <a:endParaRPr lang="en-US" sz="2600" dirty="0" smtClean="0"/>
          </a:p>
          <a:p>
            <a:pPr lvl="0"/>
            <a:r>
              <a:rPr lang="en-US" b="1" dirty="0" smtClean="0"/>
              <a:t>Memory </a:t>
            </a:r>
            <a:r>
              <a:rPr lang="en-US" b="1" dirty="0" smtClean="0"/>
              <a:t>management: </a:t>
            </a:r>
          </a:p>
          <a:p>
            <a:pPr lvl="1"/>
            <a:r>
              <a:rPr lang="en-US" sz="2600" dirty="0" smtClean="0"/>
              <a:t>No virtual </a:t>
            </a:r>
            <a:r>
              <a:rPr lang="en-US" sz="2600" dirty="0" smtClean="0"/>
              <a:t>memory </a:t>
            </a:r>
            <a:r>
              <a:rPr lang="en-US" sz="2600" dirty="0" smtClean="0"/>
              <a:t>for hard RT tasks, Many embedded RTS do not have memory protection</a:t>
            </a:r>
          </a:p>
          <a:p>
            <a:r>
              <a:rPr lang="en-US" dirty="0" smtClean="0"/>
              <a:t> </a:t>
            </a:r>
            <a:r>
              <a:rPr lang="en-US" b="1" dirty="0" smtClean="0"/>
              <a:t>Exception </a:t>
            </a:r>
            <a:r>
              <a:rPr lang="en-US" b="1" dirty="0" smtClean="0"/>
              <a:t>handling </a:t>
            </a:r>
            <a:r>
              <a:rPr lang="en-US" b="1" dirty="0" smtClean="0"/>
              <a:t>:</a:t>
            </a:r>
            <a:r>
              <a:rPr lang="en-US" b="1" dirty="0" smtClean="0"/>
              <a:t> </a:t>
            </a:r>
          </a:p>
          <a:p>
            <a:pPr lvl="1"/>
            <a:r>
              <a:rPr lang="en-US" sz="2600" dirty="0" smtClean="0"/>
              <a:t>missing deadline, running out of memory, timeouts, deadlocks, divide by zero, etc.</a:t>
            </a:r>
          </a:p>
          <a:p>
            <a:r>
              <a:rPr lang="en-US" dirty="0" smtClean="0"/>
              <a:t> </a:t>
            </a:r>
            <a:r>
              <a:rPr lang="en-US" b="1" dirty="0" smtClean="0"/>
              <a:t>Task synchronization:</a:t>
            </a:r>
            <a:endParaRPr lang="en-US" b="1" dirty="0" smtClean="0"/>
          </a:p>
          <a:p>
            <a:pPr lvl="1"/>
            <a:r>
              <a:rPr lang="en-US" sz="2600" dirty="0" smtClean="0"/>
              <a:t>Semaphore, </a:t>
            </a:r>
            <a:r>
              <a:rPr lang="en-US" sz="2600" dirty="0" err="1" smtClean="0"/>
              <a:t>Mutex</a:t>
            </a:r>
            <a:r>
              <a:rPr lang="en-US" sz="2600" dirty="0" smtClean="0"/>
              <a:t>, Avoid priority inversion</a:t>
            </a:r>
          </a:p>
          <a:p>
            <a:r>
              <a:rPr lang="en-US" dirty="0" smtClean="0"/>
              <a:t> </a:t>
            </a:r>
            <a:r>
              <a:rPr lang="en-US" b="1" dirty="0" smtClean="0"/>
              <a:t>Task scheduling:</a:t>
            </a:r>
            <a:endParaRPr lang="en-US" b="1" dirty="0" smtClean="0"/>
          </a:p>
          <a:p>
            <a:pPr lvl="1"/>
            <a:r>
              <a:rPr lang="en-US" sz="2600" dirty="0" smtClean="0"/>
              <a:t>Priorities (HPF), Execution times (SCF), Deadlines (EDF), Arrival times (FIFO)</a:t>
            </a:r>
          </a:p>
          <a:p>
            <a:pPr>
              <a:buNone/>
            </a:pPr>
            <a:r>
              <a:rPr lang="en-US" sz="2800" dirty="0" smtClean="0"/>
              <a:t/>
            </a:r>
            <a:br>
              <a:rPr lang="en-US" sz="2800" dirty="0" smtClean="0"/>
            </a:br>
            <a:r>
              <a:rPr lang="en-US" sz="2000" dirty="0" smtClean="0"/>
              <a:t> </a:t>
            </a:r>
            <a:endParaRPr lang="en-US" sz="2800"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TotalTime>
  <Words>287</Words>
  <Application>Microsoft Office PowerPoint</Application>
  <PresentationFormat>On-screen Show (4:3)</PresentationFormat>
  <Paragraphs>76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     Introduction to RTOS</vt:lpstr>
      <vt:lpstr>Operating system (OS) : </vt:lpstr>
      <vt:lpstr>REAL TIME SYSTEMS: </vt:lpstr>
      <vt:lpstr>Slide 4</vt:lpstr>
      <vt:lpstr>REAL TIME OPERATING SYSTEM (RTOS): </vt:lpstr>
      <vt:lpstr>RTOS Classification: </vt:lpstr>
      <vt:lpstr>RTOS Features: </vt:lpstr>
      <vt:lpstr>Basic functions of RTOS: </vt:lpstr>
      <vt:lpstr>Slide 9</vt:lpstr>
      <vt:lpstr>Requirements on RTOS </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ESRTOS</dc:title>
  <dc:creator>syamala telaprolu</dc:creator>
  <cp:lastModifiedBy>admin</cp:lastModifiedBy>
  <cp:revision>10</cp:revision>
  <dcterms:created xsi:type="dcterms:W3CDTF">2006-08-16T00:00:00Z</dcterms:created>
  <dcterms:modified xsi:type="dcterms:W3CDTF">2019-10-15T14:45:34Z</dcterms:modified>
</cp:coreProperties>
</file>