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3" r:id="rId2"/>
    <p:sldId id="294" r:id="rId3"/>
    <p:sldId id="257" r:id="rId4"/>
    <p:sldId id="258" r:id="rId5"/>
    <p:sldId id="283" r:id="rId6"/>
    <p:sldId id="259" r:id="rId7"/>
    <p:sldId id="286" r:id="rId8"/>
    <p:sldId id="261" r:id="rId9"/>
    <p:sldId id="262" r:id="rId10"/>
    <p:sldId id="263" r:id="rId11"/>
    <p:sldId id="264" r:id="rId12"/>
    <p:sldId id="265" r:id="rId13"/>
    <p:sldId id="266" r:id="rId14"/>
    <p:sldId id="284" r:id="rId15"/>
    <p:sldId id="285" r:id="rId16"/>
    <p:sldId id="28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81F9D-CCA6-4C8F-87E9-EA2FCB83A6B6}" type="datetimeFigureOut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C482A-A099-4289-9649-9FDF5123CA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54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C93F-3D2E-42BD-9DAE-84324A95B748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2593-6A1D-49FE-8E7A-1BD8F41ABC95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4A0F-EACE-4314-87A5-E885C1E093FF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E7E9-5E75-42CE-9B69-F2695EBA6B9F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8D4D-0B4B-41D2-8F34-277FD86BDB2D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65F3-5926-4D46-A554-6F85A556B973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0509-49D9-4F71-A056-607F5BE60683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21B9-A965-41AA-A7B5-D929887327F2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52CE-4B7E-4C6B-833C-04D271D4866E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30D3-A2CB-469C-8CD9-9890A701F24C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C65C-A39E-45D0-B629-8CFBC577FD31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CA413-A1E7-4E4F-994D-7D95FF3B8255}" type="datetime1">
              <a:rPr lang="en-US" smtClean="0"/>
              <a:pPr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0090" y="1219200"/>
            <a:ext cx="68021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M</a:t>
            </a:r>
            <a:r>
              <a:rPr lang="en-US" sz="4000" b="1" dirty="0" smtClean="0">
                <a:solidFill>
                  <a:srgbClr val="7030A0"/>
                </a:solidFill>
              </a:rPr>
              <a:t>icro </a:t>
            </a:r>
            <a:r>
              <a:rPr lang="en-US" sz="4000" b="1" dirty="0" smtClean="0">
                <a:solidFill>
                  <a:srgbClr val="FF0000"/>
                </a:solidFill>
              </a:rPr>
              <a:t>P</a:t>
            </a:r>
            <a:r>
              <a:rPr lang="en-US" sz="4000" b="1" dirty="0" smtClean="0">
                <a:solidFill>
                  <a:srgbClr val="7030A0"/>
                </a:solidFill>
              </a:rPr>
              <a:t>rocessors  &amp; </a:t>
            </a:r>
            <a:r>
              <a:rPr lang="en-US" sz="4000" b="1" dirty="0" smtClean="0">
                <a:solidFill>
                  <a:srgbClr val="FF0000"/>
                </a:solidFill>
              </a:rPr>
              <a:t>I</a:t>
            </a:r>
            <a:r>
              <a:rPr lang="en-US" sz="4000" b="1" dirty="0" smtClean="0">
                <a:solidFill>
                  <a:srgbClr val="7030A0"/>
                </a:solidFill>
              </a:rPr>
              <a:t>nterfacing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34770" y="1928700"/>
            <a:ext cx="18165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16CS307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366078" y="4800600"/>
            <a:ext cx="3422091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Mr. M Krishna </a:t>
            </a:r>
            <a:r>
              <a:rPr lang="en-US" b="1" dirty="0" err="1" smtClean="0">
                <a:solidFill>
                  <a:srgbClr val="0070C0"/>
                </a:solidFill>
              </a:rPr>
              <a:t>Chennakesava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Rao</a:t>
            </a:r>
            <a:r>
              <a:rPr lang="en-US" b="1" dirty="0" smtClean="0">
                <a:solidFill>
                  <a:srgbClr val="0070C0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Asst. Professor, Dept. of ECE,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VFSTR University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5" name="Picture 2" descr="http://www.vignanuniversity.org/images/vignan-logo.jpg"/>
          <p:cNvPicPr>
            <a:picLocks noChangeAspect="1" noChangeArrowheads="1"/>
          </p:cNvPicPr>
          <p:nvPr/>
        </p:nvPicPr>
        <p:blipFill rotWithShape="1">
          <a:blip r:embed="rId2" cstate="print"/>
          <a:srcRect l="4964" t="21254" r="7549" b="16418"/>
          <a:stretch/>
        </p:blipFill>
        <p:spPr bwMode="auto">
          <a:xfrm>
            <a:off x="5660874" y="76200"/>
            <a:ext cx="3466533" cy="814316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60822" y="2662016"/>
            <a:ext cx="94840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 smtClean="0">
                <a:solidFill>
                  <a:srgbClr val="FF0000"/>
                </a:solidFill>
              </a:rPr>
              <a:t>Unit- </a:t>
            </a:r>
            <a:r>
              <a:rPr lang="en-IN" sz="3600" b="1" dirty="0" smtClean="0">
                <a:solidFill>
                  <a:srgbClr val="FF0000"/>
                </a:solidFill>
              </a:rPr>
              <a:t>5 : </a:t>
            </a:r>
          </a:p>
          <a:p>
            <a:r>
              <a:rPr lang="en-US" sz="3600" b="1" dirty="0">
                <a:solidFill>
                  <a:srgbClr val="00B050"/>
                </a:solidFill>
              </a:rPr>
              <a:t>8051 </a:t>
            </a:r>
            <a:r>
              <a:rPr lang="en-US" sz="3600" b="1" dirty="0" smtClean="0">
                <a:solidFill>
                  <a:srgbClr val="00B050"/>
                </a:solidFill>
              </a:rPr>
              <a:t>- Microcontroller </a:t>
            </a:r>
            <a:r>
              <a:rPr lang="en-US" sz="3600" b="1" dirty="0">
                <a:solidFill>
                  <a:srgbClr val="00B050"/>
                </a:solidFill>
              </a:rPr>
              <a:t>Hardware  &amp; Interfacing </a:t>
            </a:r>
            <a:r>
              <a:rPr lang="en-US" sz="3600" b="1" dirty="0">
                <a:solidFill>
                  <a:srgbClr val="7030A0"/>
                </a:solidFill>
              </a:rPr>
              <a:t>:</a:t>
            </a:r>
            <a:endParaRPr lang="en-US" sz="3600" dirty="0">
              <a:solidFill>
                <a:srgbClr val="7030A0"/>
              </a:solidFill>
            </a:endParaRPr>
          </a:p>
          <a:p>
            <a:pPr algn="ctr"/>
            <a:r>
              <a:rPr lang="en-IN" sz="2800" b="1" dirty="0" smtClean="0"/>
              <a:t>Lec-1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88319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219200"/>
            <a:ext cx="8229600" cy="639762"/>
          </a:xfrm>
        </p:spPr>
        <p:txBody>
          <a:bodyPr anchor="t">
            <a:normAutofit fontScale="90000"/>
          </a:bodyPr>
          <a:lstStyle/>
          <a:p>
            <a:pPr eaLnBrk="1" hangingPunct="1"/>
            <a:r>
              <a:rPr lang="en-US" altLang="zh-TW" sz="3200" b="1" dirty="0" smtClean="0">
                <a:solidFill>
                  <a:srgbClr val="FF0000"/>
                </a:solidFill>
                <a:latin typeface="Comic Sans MS" pitchFamily="66" charset="0"/>
              </a:rPr>
              <a:t>Writing “1” to Output Pin </a:t>
            </a:r>
            <a:r>
              <a:rPr lang="en-US" altLang="zh-TW" sz="3600" b="1" dirty="0" smtClean="0">
                <a:solidFill>
                  <a:srgbClr val="7030A0"/>
                </a:solidFill>
                <a:latin typeface="Comic Sans MS" pitchFamily="66" charset="0"/>
              </a:rPr>
              <a:t>P1</a:t>
            </a:r>
            <a:r>
              <a:rPr lang="en-US" altLang="zh-TW" sz="3200" b="1" dirty="0" smtClean="0">
                <a:solidFill>
                  <a:srgbClr val="FF0000"/>
                </a:solidFill>
                <a:latin typeface="Comic Sans MS" pitchFamily="66" charset="0"/>
              </a:rPr>
              <a:t>.X</a:t>
            </a:r>
            <a:endParaRPr lang="en-US" sz="3200" b="1" dirty="0" smtClean="0">
              <a:solidFill>
                <a:srgbClr val="FF0000"/>
              </a:solidFill>
              <a:latin typeface="Comic Sans MS" pitchFamily="66" charset="0"/>
              <a:ea typeface="PMingLiU" pitchFamily="18" charset="-12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44525" y="2197100"/>
            <a:ext cx="7924800" cy="3795713"/>
            <a:chOff x="528" y="1248"/>
            <a:chExt cx="4992" cy="2391"/>
          </a:xfrm>
        </p:grpSpPr>
        <p:sp>
          <p:nvSpPr>
            <p:cNvPr id="46095" name="Rectangle 4"/>
            <p:cNvSpPr>
              <a:spLocks noChangeArrowheads="1"/>
            </p:cNvSpPr>
            <p:nvPr/>
          </p:nvSpPr>
          <p:spPr bwMode="auto">
            <a:xfrm>
              <a:off x="2168" y="2016"/>
              <a:ext cx="6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Text Box 5"/>
            <p:cNvSpPr txBox="1">
              <a:spLocks noChangeArrowheads="1"/>
            </p:cNvSpPr>
            <p:nvPr/>
          </p:nvSpPr>
          <p:spPr bwMode="auto">
            <a:xfrm>
              <a:off x="2202" y="2016"/>
              <a:ext cx="58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600" dirty="0">
                  <a:cs typeface="Arial" charset="0"/>
                </a:rPr>
                <a:t>D</a:t>
              </a:r>
              <a:r>
                <a:rPr kumimoji="1" lang="en-US" altLang="zh-TW" sz="1600" b="1" dirty="0">
                  <a:cs typeface="Arial" charset="0"/>
                </a:rPr>
                <a:t>       </a:t>
              </a:r>
              <a:r>
                <a:rPr kumimoji="1" lang="en-US" altLang="zh-TW" sz="1600" b="1" dirty="0" smtClean="0">
                  <a:cs typeface="Arial" charset="0"/>
                </a:rPr>
                <a:t>   </a:t>
              </a:r>
              <a:r>
                <a:rPr kumimoji="1" lang="en-US" altLang="zh-TW" sz="1600" dirty="0" smtClean="0">
                  <a:cs typeface="Arial" charset="0"/>
                </a:rPr>
                <a:t>Q</a:t>
              </a:r>
              <a:endParaRPr kumimoji="1" lang="en-US" altLang="zh-TW" sz="1600" dirty="0"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endParaRPr kumimoji="1" lang="en-US" altLang="zh-TW" sz="1600" dirty="0"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TW" sz="1600" dirty="0" err="1">
                  <a:cs typeface="Arial" charset="0"/>
                </a:rPr>
                <a:t>Clk</a:t>
              </a:r>
              <a:r>
                <a:rPr kumimoji="1" lang="en-US" altLang="zh-TW" sz="1600" b="1" dirty="0">
                  <a:cs typeface="Arial" charset="0"/>
                </a:rPr>
                <a:t>     </a:t>
              </a:r>
              <a:r>
                <a:rPr kumimoji="1" lang="en-US" altLang="zh-TW" sz="1600" b="1" dirty="0" smtClean="0">
                  <a:cs typeface="Arial" charset="0"/>
                </a:rPr>
                <a:t>  </a:t>
              </a:r>
              <a:r>
                <a:rPr kumimoji="1" lang="en-US" altLang="zh-TW" sz="1600" dirty="0" smtClean="0">
                  <a:cs typeface="Arial" charset="0"/>
                </a:rPr>
                <a:t>Q</a:t>
              </a:r>
              <a:endParaRPr kumimoji="1" lang="en-US" altLang="zh-TW" sz="1600" dirty="0">
                <a:cs typeface="Arial" charset="0"/>
              </a:endParaRPr>
            </a:p>
          </p:txBody>
        </p:sp>
        <p:sp>
          <p:nvSpPr>
            <p:cNvPr id="46097" name="Line 6"/>
            <p:cNvSpPr>
              <a:spLocks noChangeShapeType="1"/>
            </p:cNvSpPr>
            <p:nvPr/>
          </p:nvSpPr>
          <p:spPr bwMode="auto">
            <a:xfrm>
              <a:off x="2617" y="2501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8" name="Line 7"/>
            <p:cNvSpPr>
              <a:spLocks noChangeShapeType="1"/>
            </p:cNvSpPr>
            <p:nvPr/>
          </p:nvSpPr>
          <p:spPr bwMode="auto">
            <a:xfrm>
              <a:off x="1488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AutoShape 8"/>
            <p:cNvSpPr>
              <a:spLocks noChangeArrowheads="1"/>
            </p:cNvSpPr>
            <p:nvPr/>
          </p:nvSpPr>
          <p:spPr bwMode="auto">
            <a:xfrm rot="-5400000">
              <a:off x="2304" y="1560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Line 9"/>
            <p:cNvSpPr>
              <a:spLocks noChangeShapeType="1"/>
            </p:cNvSpPr>
            <p:nvPr/>
          </p:nvSpPr>
          <p:spPr bwMode="auto">
            <a:xfrm>
              <a:off x="254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1" name="Line 10"/>
            <p:cNvSpPr>
              <a:spLocks noChangeShapeType="1"/>
            </p:cNvSpPr>
            <p:nvPr/>
          </p:nvSpPr>
          <p:spPr bwMode="auto">
            <a:xfrm>
              <a:off x="3072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2" name="Line 11"/>
            <p:cNvSpPr>
              <a:spLocks noChangeShapeType="1"/>
            </p:cNvSpPr>
            <p:nvPr/>
          </p:nvSpPr>
          <p:spPr bwMode="auto">
            <a:xfrm>
              <a:off x="283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3" name="Line 12"/>
            <p:cNvSpPr>
              <a:spLocks noChangeShapeType="1"/>
            </p:cNvSpPr>
            <p:nvPr/>
          </p:nvSpPr>
          <p:spPr bwMode="auto">
            <a:xfrm>
              <a:off x="1488" y="259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4" name="Line 13"/>
            <p:cNvSpPr>
              <a:spLocks noChangeShapeType="1"/>
            </p:cNvSpPr>
            <p:nvPr/>
          </p:nvSpPr>
          <p:spPr bwMode="auto">
            <a:xfrm>
              <a:off x="2832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5" name="Line 14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Line 15"/>
            <p:cNvSpPr>
              <a:spLocks noChangeShapeType="1"/>
            </p:cNvSpPr>
            <p:nvPr/>
          </p:nvSpPr>
          <p:spPr bwMode="auto">
            <a:xfrm>
              <a:off x="384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Line 16"/>
            <p:cNvSpPr>
              <a:spLocks noChangeShapeType="1"/>
            </p:cNvSpPr>
            <p:nvPr/>
          </p:nvSpPr>
          <p:spPr bwMode="auto">
            <a:xfrm flipV="1">
              <a:off x="384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8" name="Line 17"/>
            <p:cNvSpPr>
              <a:spLocks noChangeShapeType="1"/>
            </p:cNvSpPr>
            <p:nvPr/>
          </p:nvSpPr>
          <p:spPr bwMode="auto">
            <a:xfrm flipV="1">
              <a:off x="3840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Rectangle 18"/>
            <p:cNvSpPr>
              <a:spLocks noChangeArrowheads="1"/>
            </p:cNvSpPr>
            <p:nvPr/>
          </p:nvSpPr>
          <p:spPr bwMode="auto">
            <a:xfrm>
              <a:off x="3864" y="1584"/>
              <a:ext cx="144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Line 19"/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1" name="Line 20"/>
            <p:cNvSpPr>
              <a:spLocks noChangeShapeType="1"/>
            </p:cNvSpPr>
            <p:nvPr/>
          </p:nvSpPr>
          <p:spPr bwMode="auto">
            <a:xfrm>
              <a:off x="3936" y="21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2" name="Oval 21"/>
            <p:cNvSpPr>
              <a:spLocks noChangeArrowheads="1"/>
            </p:cNvSpPr>
            <p:nvPr/>
          </p:nvSpPr>
          <p:spPr bwMode="auto">
            <a:xfrm>
              <a:off x="3912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Line 22"/>
            <p:cNvSpPr>
              <a:spLocks noChangeShapeType="1"/>
            </p:cNvSpPr>
            <p:nvPr/>
          </p:nvSpPr>
          <p:spPr bwMode="auto">
            <a:xfrm>
              <a:off x="393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4" name="Line 23"/>
            <p:cNvSpPr>
              <a:spLocks noChangeShapeType="1"/>
            </p:cNvSpPr>
            <p:nvPr/>
          </p:nvSpPr>
          <p:spPr bwMode="auto">
            <a:xfrm>
              <a:off x="386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5" name="Text Box 24"/>
            <p:cNvSpPr txBox="1">
              <a:spLocks noChangeArrowheads="1"/>
            </p:cNvSpPr>
            <p:nvPr/>
          </p:nvSpPr>
          <p:spPr bwMode="auto">
            <a:xfrm>
              <a:off x="3552" y="129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Vcc</a:t>
              </a:r>
            </a:p>
          </p:txBody>
        </p:sp>
        <p:sp>
          <p:nvSpPr>
            <p:cNvPr id="46116" name="Text Box 25"/>
            <p:cNvSpPr txBox="1">
              <a:spLocks noChangeArrowheads="1"/>
            </p:cNvSpPr>
            <p:nvPr/>
          </p:nvSpPr>
          <p:spPr bwMode="auto">
            <a:xfrm>
              <a:off x="3936" y="158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 Load(L1)</a:t>
              </a:r>
            </a:p>
          </p:txBody>
        </p:sp>
        <p:sp>
          <p:nvSpPr>
            <p:cNvPr id="46117" name="Line 26"/>
            <p:cNvSpPr>
              <a:spLocks noChangeShapeType="1"/>
            </p:cNvSpPr>
            <p:nvPr/>
          </p:nvSpPr>
          <p:spPr bwMode="auto">
            <a:xfrm>
              <a:off x="393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18" name="AutoShape 27"/>
            <p:cNvSpPr>
              <a:spLocks noChangeArrowheads="1"/>
            </p:cNvSpPr>
            <p:nvPr/>
          </p:nvSpPr>
          <p:spPr bwMode="auto">
            <a:xfrm rot="10800000">
              <a:off x="3864" y="2880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28"/>
            <p:cNvSpPr>
              <a:spLocks noChangeArrowheads="1"/>
            </p:cNvSpPr>
            <p:nvPr/>
          </p:nvSpPr>
          <p:spPr bwMode="auto">
            <a:xfrm>
              <a:off x="4248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0" name="Line 29"/>
            <p:cNvSpPr>
              <a:spLocks noChangeShapeType="1"/>
            </p:cNvSpPr>
            <p:nvPr/>
          </p:nvSpPr>
          <p:spPr bwMode="auto">
            <a:xfrm>
              <a:off x="42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1" name="AutoShape 30"/>
            <p:cNvSpPr>
              <a:spLocks noChangeArrowheads="1"/>
            </p:cNvSpPr>
            <p:nvPr/>
          </p:nvSpPr>
          <p:spPr bwMode="auto">
            <a:xfrm rot="-5400000">
              <a:off x="2280" y="3108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Line 31"/>
            <p:cNvSpPr>
              <a:spLocks noChangeShapeType="1"/>
            </p:cNvSpPr>
            <p:nvPr/>
          </p:nvSpPr>
          <p:spPr bwMode="auto">
            <a:xfrm>
              <a:off x="2544" y="32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3" name="Oval 32"/>
            <p:cNvSpPr>
              <a:spLocks noChangeArrowheads="1"/>
            </p:cNvSpPr>
            <p:nvPr/>
          </p:nvSpPr>
          <p:spPr bwMode="auto">
            <a:xfrm>
              <a:off x="1800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4" name="Line 33"/>
            <p:cNvSpPr>
              <a:spLocks noChangeShapeType="1"/>
            </p:cNvSpPr>
            <p:nvPr/>
          </p:nvSpPr>
          <p:spPr bwMode="auto">
            <a:xfrm>
              <a:off x="182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5" name="Line 34"/>
            <p:cNvSpPr>
              <a:spLocks noChangeShapeType="1"/>
            </p:cNvSpPr>
            <p:nvPr/>
          </p:nvSpPr>
          <p:spPr bwMode="auto">
            <a:xfrm>
              <a:off x="1824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6" name="Line 35"/>
            <p:cNvSpPr>
              <a:spLocks noChangeShapeType="1"/>
            </p:cNvSpPr>
            <p:nvPr/>
          </p:nvSpPr>
          <p:spPr bwMode="auto">
            <a:xfrm>
              <a:off x="1824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7" name="Freeform 36"/>
            <p:cNvSpPr>
              <a:spLocks/>
            </p:cNvSpPr>
            <p:nvPr/>
          </p:nvSpPr>
          <p:spPr bwMode="auto">
            <a:xfrm>
              <a:off x="1728" y="249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0 w 96"/>
                <a:gd name="T3" fmla="*/ 96 h 192"/>
                <a:gd name="T4" fmla="*/ 96 w 96"/>
                <a:gd name="T5" fmla="*/ 192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8" name="Line 37"/>
            <p:cNvSpPr>
              <a:spLocks noChangeShapeType="1"/>
            </p:cNvSpPr>
            <p:nvPr/>
          </p:nvSpPr>
          <p:spPr bwMode="auto">
            <a:xfrm>
              <a:off x="1824" y="26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29" name="Line 38"/>
            <p:cNvSpPr>
              <a:spLocks noChangeShapeType="1"/>
            </p:cNvSpPr>
            <p:nvPr/>
          </p:nvSpPr>
          <p:spPr bwMode="auto">
            <a:xfrm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30" name="Line 39"/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31" name="Line 40"/>
            <p:cNvSpPr>
              <a:spLocks noChangeShapeType="1"/>
            </p:cNvSpPr>
            <p:nvPr/>
          </p:nvSpPr>
          <p:spPr bwMode="auto">
            <a:xfrm>
              <a:off x="1488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32" name="Line 41"/>
            <p:cNvSpPr>
              <a:spLocks noChangeShapeType="1"/>
            </p:cNvSpPr>
            <p:nvPr/>
          </p:nvSpPr>
          <p:spPr bwMode="auto">
            <a:xfrm>
              <a:off x="148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33" name="Text Box 42"/>
            <p:cNvSpPr txBox="1">
              <a:spLocks noChangeArrowheads="1"/>
            </p:cNvSpPr>
            <p:nvPr/>
          </p:nvSpPr>
          <p:spPr bwMode="auto">
            <a:xfrm>
              <a:off x="528" y="124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Read latch</a:t>
              </a:r>
            </a:p>
          </p:txBody>
        </p:sp>
        <p:sp>
          <p:nvSpPr>
            <p:cNvPr id="46134" name="Text Box 43"/>
            <p:cNvSpPr txBox="1">
              <a:spLocks noChangeArrowheads="1"/>
            </p:cNvSpPr>
            <p:nvPr/>
          </p:nvSpPr>
          <p:spPr bwMode="auto">
            <a:xfrm>
              <a:off x="528" y="340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Read pin</a:t>
              </a:r>
            </a:p>
          </p:txBody>
        </p:sp>
        <p:sp>
          <p:nvSpPr>
            <p:cNvPr id="46135" name="Text Box 44"/>
            <p:cNvSpPr txBox="1">
              <a:spLocks noChangeArrowheads="1"/>
            </p:cNvSpPr>
            <p:nvPr/>
          </p:nvSpPr>
          <p:spPr bwMode="auto">
            <a:xfrm>
              <a:off x="528" y="2496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Write to latch</a:t>
              </a:r>
            </a:p>
          </p:txBody>
        </p:sp>
        <p:sp>
          <p:nvSpPr>
            <p:cNvPr id="46136" name="Text Box 45"/>
            <p:cNvSpPr txBox="1">
              <a:spLocks noChangeArrowheads="1"/>
            </p:cNvSpPr>
            <p:nvPr/>
          </p:nvSpPr>
          <p:spPr bwMode="auto">
            <a:xfrm>
              <a:off x="528" y="2016"/>
              <a:ext cx="9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Internal CPU bus</a:t>
              </a:r>
            </a:p>
          </p:txBody>
        </p:sp>
        <p:sp>
          <p:nvSpPr>
            <p:cNvPr id="46137" name="Text Box 46"/>
            <p:cNvSpPr txBox="1">
              <a:spLocks noChangeArrowheads="1"/>
            </p:cNvSpPr>
            <p:nvPr/>
          </p:nvSpPr>
          <p:spPr bwMode="auto">
            <a:xfrm>
              <a:off x="3936" y="244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M1</a:t>
              </a:r>
            </a:p>
          </p:txBody>
        </p:sp>
        <p:sp>
          <p:nvSpPr>
            <p:cNvPr id="46138" name="Text Box 47"/>
            <p:cNvSpPr txBox="1">
              <a:spLocks noChangeArrowheads="1"/>
            </p:cNvSpPr>
            <p:nvPr/>
          </p:nvSpPr>
          <p:spPr bwMode="auto">
            <a:xfrm>
              <a:off x="4944" y="1968"/>
              <a:ext cx="5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P1.X pin</a:t>
              </a:r>
            </a:p>
          </p:txBody>
        </p:sp>
        <p:sp>
          <p:nvSpPr>
            <p:cNvPr id="46139" name="Text Box 48"/>
            <p:cNvSpPr txBox="1">
              <a:spLocks noChangeArrowheads="1"/>
            </p:cNvSpPr>
            <p:nvPr/>
          </p:nvSpPr>
          <p:spPr bwMode="auto">
            <a:xfrm>
              <a:off x="2208" y="2208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P1.X </a:t>
              </a:r>
            </a:p>
          </p:txBody>
        </p:sp>
      </p:grpSp>
      <p:sp>
        <p:nvSpPr>
          <p:cNvPr id="607281" name="Text Box 49"/>
          <p:cNvSpPr txBox="1">
            <a:spLocks noChangeArrowheads="1"/>
          </p:cNvSpPr>
          <p:nvPr/>
        </p:nvSpPr>
        <p:spPr bwMode="auto">
          <a:xfrm>
            <a:off x="7197725" y="2654300"/>
            <a:ext cx="1752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rgbClr val="FF0000"/>
                </a:solidFill>
              </a:rPr>
              <a:t>2. output pin is Vcc</a:t>
            </a:r>
          </a:p>
        </p:txBody>
      </p:sp>
      <p:sp>
        <p:nvSpPr>
          <p:cNvPr id="607282" name="Text Box 50"/>
          <p:cNvSpPr txBox="1">
            <a:spLocks noChangeArrowheads="1"/>
          </p:cNvSpPr>
          <p:nvPr/>
        </p:nvSpPr>
        <p:spPr bwMode="auto">
          <a:xfrm>
            <a:off x="34925" y="30353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rgbClr val="FF0000"/>
                </a:solidFill>
              </a:rPr>
              <a:t>1. write a 1 to the pin</a:t>
            </a:r>
          </a:p>
        </p:txBody>
      </p:sp>
      <p:sp>
        <p:nvSpPr>
          <p:cNvPr id="607283" name="Line 51"/>
          <p:cNvSpPr>
            <a:spLocks noChangeShapeType="1"/>
          </p:cNvSpPr>
          <p:nvPr/>
        </p:nvSpPr>
        <p:spPr bwMode="auto">
          <a:xfrm>
            <a:off x="2168525" y="34925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7284" name="Text Box 52"/>
          <p:cNvSpPr txBox="1">
            <a:spLocks noChangeArrowheads="1"/>
          </p:cNvSpPr>
          <p:nvPr/>
        </p:nvSpPr>
        <p:spPr bwMode="auto">
          <a:xfrm>
            <a:off x="4302125" y="32639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chemeClr val="accent2"/>
                </a:solidFill>
                <a:cs typeface="Arial" charset="0"/>
              </a:rPr>
              <a:t>1</a:t>
            </a:r>
          </a:p>
        </p:txBody>
      </p:sp>
      <p:sp>
        <p:nvSpPr>
          <p:cNvPr id="607285" name="Text Box 53"/>
          <p:cNvSpPr txBox="1">
            <a:spLocks noChangeArrowheads="1"/>
          </p:cNvSpPr>
          <p:nvPr/>
        </p:nvSpPr>
        <p:spPr bwMode="auto">
          <a:xfrm>
            <a:off x="4378325" y="40259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chemeClr val="accent2"/>
                </a:solidFill>
                <a:cs typeface="Arial" charset="0"/>
              </a:rPr>
              <a:t>0</a:t>
            </a:r>
          </a:p>
        </p:txBody>
      </p:sp>
      <p:sp>
        <p:nvSpPr>
          <p:cNvPr id="607286" name="Text Box 54"/>
          <p:cNvSpPr txBox="1">
            <a:spLocks noChangeArrowheads="1"/>
          </p:cNvSpPr>
          <p:nvPr/>
        </p:nvSpPr>
        <p:spPr bwMode="auto">
          <a:xfrm>
            <a:off x="7197725" y="39497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rgbClr val="000066"/>
                </a:solidFill>
                <a:cs typeface="Arial" charset="0"/>
              </a:rPr>
              <a:t>output 1</a:t>
            </a:r>
          </a:p>
        </p:txBody>
      </p:sp>
      <p:sp>
        <p:nvSpPr>
          <p:cNvPr id="46090" name="Text Box 55"/>
          <p:cNvSpPr txBox="1">
            <a:spLocks noChangeArrowheads="1"/>
          </p:cNvSpPr>
          <p:nvPr/>
        </p:nvSpPr>
        <p:spPr bwMode="auto">
          <a:xfrm>
            <a:off x="3844925" y="53213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800">
                <a:cs typeface="Arial" charset="0"/>
              </a:rPr>
              <a:t>TB1</a:t>
            </a:r>
          </a:p>
        </p:txBody>
      </p:sp>
      <p:sp>
        <p:nvSpPr>
          <p:cNvPr id="46091" name="Text Box 56"/>
          <p:cNvSpPr txBox="1">
            <a:spLocks noChangeArrowheads="1"/>
          </p:cNvSpPr>
          <p:nvPr/>
        </p:nvSpPr>
        <p:spPr bwMode="auto">
          <a:xfrm>
            <a:off x="3768725" y="25019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800">
                <a:cs typeface="Arial" charset="0"/>
              </a:rPr>
              <a:t>TB2</a:t>
            </a:r>
          </a:p>
        </p:txBody>
      </p:sp>
      <p:sp>
        <p:nvSpPr>
          <p:cNvPr id="607289" name="Line 57"/>
          <p:cNvSpPr>
            <a:spLocks noChangeShapeType="1"/>
          </p:cNvSpPr>
          <p:nvPr/>
        </p:nvSpPr>
        <p:spPr bwMode="auto">
          <a:xfrm>
            <a:off x="5749925" y="4102100"/>
            <a:ext cx="381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7290" name="Line 58"/>
          <p:cNvSpPr>
            <a:spLocks noChangeShapeType="1"/>
          </p:cNvSpPr>
          <p:nvPr/>
        </p:nvSpPr>
        <p:spPr bwMode="auto">
          <a:xfrm flipH="1">
            <a:off x="5749925" y="4102100"/>
            <a:ext cx="381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7291" name="Freeform 59"/>
          <p:cNvSpPr>
            <a:spLocks/>
          </p:cNvSpPr>
          <p:nvPr/>
        </p:nvSpPr>
        <p:spPr bwMode="auto">
          <a:xfrm rot="10800000">
            <a:off x="6130925" y="3263900"/>
            <a:ext cx="1295400" cy="304800"/>
          </a:xfrm>
          <a:custGeom>
            <a:avLst/>
            <a:gdLst>
              <a:gd name="T0" fmla="*/ 2147483647 w 248"/>
              <a:gd name="T1" fmla="*/ 135033496 h 688"/>
              <a:gd name="T2" fmla="*/ 2147483647 w 248"/>
              <a:gd name="T3" fmla="*/ 21982370 h 688"/>
              <a:gd name="T4" fmla="*/ 2147483647 w 248"/>
              <a:gd name="T5" fmla="*/ 3140149 h 688"/>
              <a:gd name="T6" fmla="*/ 0 w 248"/>
              <a:gd name="T7" fmla="*/ 3140149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48"/>
              <a:gd name="T13" fmla="*/ 0 h 688"/>
              <a:gd name="T14" fmla="*/ 248 w 248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8" h="688">
                <a:moveTo>
                  <a:pt x="240" y="688"/>
                </a:moveTo>
                <a:cubicBezTo>
                  <a:pt x="244" y="456"/>
                  <a:pt x="248" y="224"/>
                  <a:pt x="240" y="112"/>
                </a:cubicBezTo>
                <a:cubicBezTo>
                  <a:pt x="232" y="0"/>
                  <a:pt x="232" y="32"/>
                  <a:pt x="192" y="16"/>
                </a:cubicBezTo>
                <a:cubicBezTo>
                  <a:pt x="152" y="0"/>
                  <a:pt x="76" y="8"/>
                  <a:pt x="0" y="1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09600" y="152401"/>
            <a:ext cx="80169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5.1. Parallel Ports in 8051 </a:t>
            </a:r>
            <a:r>
              <a:rPr lang="en-US" sz="2000" b="1" dirty="0" smtClean="0">
                <a:latin typeface="Comic Sans MS" pitchFamily="66" charset="0"/>
                <a:ea typeface="+mj-ea"/>
                <a:cs typeface="B Rose" pitchFamily="2" charset="-78"/>
              </a:rPr>
              <a:t>cont’d…</a:t>
            </a:r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7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7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7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7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7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7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7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7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7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81" grpId="0" autoUpdateAnimBg="0"/>
      <p:bldP spid="607282" grpId="0" autoUpdateAnimBg="0"/>
      <p:bldP spid="607283" grpId="0" animBg="1"/>
      <p:bldP spid="607284" grpId="0" autoUpdateAnimBg="0"/>
      <p:bldP spid="607285" grpId="0" autoUpdateAnimBg="0"/>
      <p:bldP spid="607286" grpId="0" autoUpdateAnimBg="0"/>
      <p:bldP spid="607289" grpId="0" animBg="1"/>
      <p:bldP spid="607290" grpId="0" animBg="1"/>
      <p:bldP spid="60729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89038"/>
            <a:ext cx="8229600" cy="715962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zh-TW" sz="3200" b="1" dirty="0" smtClean="0">
                <a:solidFill>
                  <a:srgbClr val="FF0000"/>
                </a:solidFill>
                <a:latin typeface="Comic Sans MS" pitchFamily="66" charset="0"/>
              </a:rPr>
              <a:t>Writing “0” to Output Pin P1.X</a:t>
            </a:r>
            <a:endParaRPr lang="en-US" sz="3200" b="1" dirty="0" smtClean="0">
              <a:solidFill>
                <a:srgbClr val="FF0000"/>
              </a:solidFill>
              <a:latin typeface="Comic Sans MS" pitchFamily="66" charset="0"/>
              <a:ea typeface="PMingLiU" pitchFamily="18" charset="-12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1650" y="2197100"/>
            <a:ext cx="7924800" cy="3795713"/>
            <a:chOff x="528" y="1248"/>
            <a:chExt cx="4992" cy="2391"/>
          </a:xfrm>
        </p:grpSpPr>
        <p:sp>
          <p:nvSpPr>
            <p:cNvPr id="47117" name="Rectangle 4"/>
            <p:cNvSpPr>
              <a:spLocks noChangeArrowheads="1"/>
            </p:cNvSpPr>
            <p:nvPr/>
          </p:nvSpPr>
          <p:spPr bwMode="auto">
            <a:xfrm>
              <a:off x="2168" y="2016"/>
              <a:ext cx="6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Text Box 5"/>
            <p:cNvSpPr txBox="1">
              <a:spLocks noChangeArrowheads="1"/>
            </p:cNvSpPr>
            <p:nvPr/>
          </p:nvSpPr>
          <p:spPr bwMode="auto">
            <a:xfrm>
              <a:off x="2202" y="2016"/>
              <a:ext cx="58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600">
                  <a:cs typeface="Arial" charset="0"/>
                </a:rPr>
                <a:t>D</a:t>
              </a:r>
              <a:r>
                <a:rPr kumimoji="1" lang="en-US" altLang="zh-TW" sz="1600" b="1">
                  <a:cs typeface="Arial" charset="0"/>
                </a:rPr>
                <a:t>       </a:t>
              </a:r>
              <a:r>
                <a:rPr kumimoji="1" lang="en-US" altLang="zh-TW" sz="1600">
                  <a:cs typeface="Arial" charset="0"/>
                </a:rPr>
                <a:t>Q</a:t>
              </a:r>
            </a:p>
            <a:p>
              <a:pPr>
                <a:spcBef>
                  <a:spcPct val="50000"/>
                </a:spcBef>
              </a:pPr>
              <a:endParaRPr kumimoji="1" lang="en-US" altLang="zh-TW" sz="1600"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TW" sz="1600">
                  <a:cs typeface="Arial" charset="0"/>
                </a:rPr>
                <a:t>Clk</a:t>
              </a:r>
              <a:r>
                <a:rPr kumimoji="1" lang="en-US" altLang="zh-TW" sz="1600" b="1">
                  <a:cs typeface="Arial" charset="0"/>
                </a:rPr>
                <a:t>     </a:t>
              </a:r>
              <a:r>
                <a:rPr kumimoji="1" lang="en-US" altLang="zh-TW" sz="1600">
                  <a:cs typeface="Arial" charset="0"/>
                </a:rPr>
                <a:t>Q</a:t>
              </a:r>
            </a:p>
          </p:txBody>
        </p:sp>
        <p:sp>
          <p:nvSpPr>
            <p:cNvPr id="47119" name="Line 6"/>
            <p:cNvSpPr>
              <a:spLocks noChangeShapeType="1"/>
            </p:cNvSpPr>
            <p:nvPr/>
          </p:nvSpPr>
          <p:spPr bwMode="auto">
            <a:xfrm>
              <a:off x="2617" y="2501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0" name="Line 7"/>
            <p:cNvSpPr>
              <a:spLocks noChangeShapeType="1"/>
            </p:cNvSpPr>
            <p:nvPr/>
          </p:nvSpPr>
          <p:spPr bwMode="auto">
            <a:xfrm>
              <a:off x="1488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1" name="AutoShape 8"/>
            <p:cNvSpPr>
              <a:spLocks noChangeArrowheads="1"/>
            </p:cNvSpPr>
            <p:nvPr/>
          </p:nvSpPr>
          <p:spPr bwMode="auto">
            <a:xfrm rot="-5400000">
              <a:off x="2304" y="1560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Line 9"/>
            <p:cNvSpPr>
              <a:spLocks noChangeShapeType="1"/>
            </p:cNvSpPr>
            <p:nvPr/>
          </p:nvSpPr>
          <p:spPr bwMode="auto">
            <a:xfrm>
              <a:off x="254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3" name="Line 10"/>
            <p:cNvSpPr>
              <a:spLocks noChangeShapeType="1"/>
            </p:cNvSpPr>
            <p:nvPr/>
          </p:nvSpPr>
          <p:spPr bwMode="auto">
            <a:xfrm>
              <a:off x="3072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4" name="Line 11"/>
            <p:cNvSpPr>
              <a:spLocks noChangeShapeType="1"/>
            </p:cNvSpPr>
            <p:nvPr/>
          </p:nvSpPr>
          <p:spPr bwMode="auto">
            <a:xfrm>
              <a:off x="283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5" name="Line 12"/>
            <p:cNvSpPr>
              <a:spLocks noChangeShapeType="1"/>
            </p:cNvSpPr>
            <p:nvPr/>
          </p:nvSpPr>
          <p:spPr bwMode="auto">
            <a:xfrm>
              <a:off x="1488" y="259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6" name="Line 13"/>
            <p:cNvSpPr>
              <a:spLocks noChangeShapeType="1"/>
            </p:cNvSpPr>
            <p:nvPr/>
          </p:nvSpPr>
          <p:spPr bwMode="auto">
            <a:xfrm>
              <a:off x="2832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7" name="Line 14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8" name="Line 15"/>
            <p:cNvSpPr>
              <a:spLocks noChangeShapeType="1"/>
            </p:cNvSpPr>
            <p:nvPr/>
          </p:nvSpPr>
          <p:spPr bwMode="auto">
            <a:xfrm>
              <a:off x="384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9" name="Line 16"/>
            <p:cNvSpPr>
              <a:spLocks noChangeShapeType="1"/>
            </p:cNvSpPr>
            <p:nvPr/>
          </p:nvSpPr>
          <p:spPr bwMode="auto">
            <a:xfrm flipV="1">
              <a:off x="384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0" name="Line 17"/>
            <p:cNvSpPr>
              <a:spLocks noChangeShapeType="1"/>
            </p:cNvSpPr>
            <p:nvPr/>
          </p:nvSpPr>
          <p:spPr bwMode="auto">
            <a:xfrm flipV="1">
              <a:off x="3840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1" name="Rectangle 18"/>
            <p:cNvSpPr>
              <a:spLocks noChangeArrowheads="1"/>
            </p:cNvSpPr>
            <p:nvPr/>
          </p:nvSpPr>
          <p:spPr bwMode="auto">
            <a:xfrm>
              <a:off x="3864" y="1584"/>
              <a:ext cx="144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Line 19"/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3" name="Line 20"/>
            <p:cNvSpPr>
              <a:spLocks noChangeShapeType="1"/>
            </p:cNvSpPr>
            <p:nvPr/>
          </p:nvSpPr>
          <p:spPr bwMode="auto">
            <a:xfrm>
              <a:off x="3936" y="21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4" name="Oval 21"/>
            <p:cNvSpPr>
              <a:spLocks noChangeArrowheads="1"/>
            </p:cNvSpPr>
            <p:nvPr/>
          </p:nvSpPr>
          <p:spPr bwMode="auto">
            <a:xfrm>
              <a:off x="3912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Line 22"/>
            <p:cNvSpPr>
              <a:spLocks noChangeShapeType="1"/>
            </p:cNvSpPr>
            <p:nvPr/>
          </p:nvSpPr>
          <p:spPr bwMode="auto">
            <a:xfrm>
              <a:off x="393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6" name="Line 23"/>
            <p:cNvSpPr>
              <a:spLocks noChangeShapeType="1"/>
            </p:cNvSpPr>
            <p:nvPr/>
          </p:nvSpPr>
          <p:spPr bwMode="auto">
            <a:xfrm>
              <a:off x="386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37" name="Text Box 24"/>
            <p:cNvSpPr txBox="1">
              <a:spLocks noChangeArrowheads="1"/>
            </p:cNvSpPr>
            <p:nvPr/>
          </p:nvSpPr>
          <p:spPr bwMode="auto">
            <a:xfrm>
              <a:off x="3552" y="129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Vcc</a:t>
              </a:r>
            </a:p>
          </p:txBody>
        </p:sp>
        <p:sp>
          <p:nvSpPr>
            <p:cNvPr id="47138" name="Text Box 25"/>
            <p:cNvSpPr txBox="1">
              <a:spLocks noChangeArrowheads="1"/>
            </p:cNvSpPr>
            <p:nvPr/>
          </p:nvSpPr>
          <p:spPr bwMode="auto">
            <a:xfrm>
              <a:off x="3936" y="158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 Load(L1)</a:t>
              </a:r>
            </a:p>
          </p:txBody>
        </p:sp>
        <p:sp>
          <p:nvSpPr>
            <p:cNvPr id="47139" name="Line 26"/>
            <p:cNvSpPr>
              <a:spLocks noChangeShapeType="1"/>
            </p:cNvSpPr>
            <p:nvPr/>
          </p:nvSpPr>
          <p:spPr bwMode="auto">
            <a:xfrm>
              <a:off x="393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0" name="AutoShape 27"/>
            <p:cNvSpPr>
              <a:spLocks noChangeArrowheads="1"/>
            </p:cNvSpPr>
            <p:nvPr/>
          </p:nvSpPr>
          <p:spPr bwMode="auto">
            <a:xfrm rot="10800000">
              <a:off x="3864" y="2880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28"/>
            <p:cNvSpPr>
              <a:spLocks noChangeArrowheads="1"/>
            </p:cNvSpPr>
            <p:nvPr/>
          </p:nvSpPr>
          <p:spPr bwMode="auto">
            <a:xfrm>
              <a:off x="4248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Line 29"/>
            <p:cNvSpPr>
              <a:spLocks noChangeShapeType="1"/>
            </p:cNvSpPr>
            <p:nvPr/>
          </p:nvSpPr>
          <p:spPr bwMode="auto">
            <a:xfrm>
              <a:off x="42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3" name="AutoShape 30"/>
            <p:cNvSpPr>
              <a:spLocks noChangeArrowheads="1"/>
            </p:cNvSpPr>
            <p:nvPr/>
          </p:nvSpPr>
          <p:spPr bwMode="auto">
            <a:xfrm rot="-5400000">
              <a:off x="2280" y="3108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4" name="Line 31"/>
            <p:cNvSpPr>
              <a:spLocks noChangeShapeType="1"/>
            </p:cNvSpPr>
            <p:nvPr/>
          </p:nvSpPr>
          <p:spPr bwMode="auto">
            <a:xfrm>
              <a:off x="2544" y="32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5" name="Oval 32"/>
            <p:cNvSpPr>
              <a:spLocks noChangeArrowheads="1"/>
            </p:cNvSpPr>
            <p:nvPr/>
          </p:nvSpPr>
          <p:spPr bwMode="auto">
            <a:xfrm>
              <a:off x="1800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6" name="Line 33"/>
            <p:cNvSpPr>
              <a:spLocks noChangeShapeType="1"/>
            </p:cNvSpPr>
            <p:nvPr/>
          </p:nvSpPr>
          <p:spPr bwMode="auto">
            <a:xfrm>
              <a:off x="182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7" name="Line 34"/>
            <p:cNvSpPr>
              <a:spLocks noChangeShapeType="1"/>
            </p:cNvSpPr>
            <p:nvPr/>
          </p:nvSpPr>
          <p:spPr bwMode="auto">
            <a:xfrm>
              <a:off x="1824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8" name="Line 35"/>
            <p:cNvSpPr>
              <a:spLocks noChangeShapeType="1"/>
            </p:cNvSpPr>
            <p:nvPr/>
          </p:nvSpPr>
          <p:spPr bwMode="auto">
            <a:xfrm>
              <a:off x="1824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49" name="Freeform 36"/>
            <p:cNvSpPr>
              <a:spLocks/>
            </p:cNvSpPr>
            <p:nvPr/>
          </p:nvSpPr>
          <p:spPr bwMode="auto">
            <a:xfrm>
              <a:off x="1728" y="249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0 w 96"/>
                <a:gd name="T3" fmla="*/ 96 h 192"/>
                <a:gd name="T4" fmla="*/ 96 w 96"/>
                <a:gd name="T5" fmla="*/ 192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0" name="Line 37"/>
            <p:cNvSpPr>
              <a:spLocks noChangeShapeType="1"/>
            </p:cNvSpPr>
            <p:nvPr/>
          </p:nvSpPr>
          <p:spPr bwMode="auto">
            <a:xfrm>
              <a:off x="1824" y="26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1" name="Line 38"/>
            <p:cNvSpPr>
              <a:spLocks noChangeShapeType="1"/>
            </p:cNvSpPr>
            <p:nvPr/>
          </p:nvSpPr>
          <p:spPr bwMode="auto">
            <a:xfrm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2" name="Line 39"/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3" name="Line 40"/>
            <p:cNvSpPr>
              <a:spLocks noChangeShapeType="1"/>
            </p:cNvSpPr>
            <p:nvPr/>
          </p:nvSpPr>
          <p:spPr bwMode="auto">
            <a:xfrm>
              <a:off x="1488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4" name="Line 41"/>
            <p:cNvSpPr>
              <a:spLocks noChangeShapeType="1"/>
            </p:cNvSpPr>
            <p:nvPr/>
          </p:nvSpPr>
          <p:spPr bwMode="auto">
            <a:xfrm>
              <a:off x="148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55" name="Text Box 42"/>
            <p:cNvSpPr txBox="1">
              <a:spLocks noChangeArrowheads="1"/>
            </p:cNvSpPr>
            <p:nvPr/>
          </p:nvSpPr>
          <p:spPr bwMode="auto">
            <a:xfrm>
              <a:off x="528" y="124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Read latch</a:t>
              </a:r>
            </a:p>
          </p:txBody>
        </p:sp>
        <p:sp>
          <p:nvSpPr>
            <p:cNvPr id="47156" name="Text Box 43"/>
            <p:cNvSpPr txBox="1">
              <a:spLocks noChangeArrowheads="1"/>
            </p:cNvSpPr>
            <p:nvPr/>
          </p:nvSpPr>
          <p:spPr bwMode="auto">
            <a:xfrm>
              <a:off x="528" y="340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Read pin</a:t>
              </a:r>
            </a:p>
          </p:txBody>
        </p:sp>
        <p:sp>
          <p:nvSpPr>
            <p:cNvPr id="47157" name="Text Box 44"/>
            <p:cNvSpPr txBox="1">
              <a:spLocks noChangeArrowheads="1"/>
            </p:cNvSpPr>
            <p:nvPr/>
          </p:nvSpPr>
          <p:spPr bwMode="auto">
            <a:xfrm>
              <a:off x="528" y="2496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Write to latch</a:t>
              </a:r>
            </a:p>
          </p:txBody>
        </p:sp>
        <p:sp>
          <p:nvSpPr>
            <p:cNvPr id="47158" name="Text Box 45"/>
            <p:cNvSpPr txBox="1">
              <a:spLocks noChangeArrowheads="1"/>
            </p:cNvSpPr>
            <p:nvPr/>
          </p:nvSpPr>
          <p:spPr bwMode="auto">
            <a:xfrm>
              <a:off x="528" y="2016"/>
              <a:ext cx="9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Internal CPU bus</a:t>
              </a:r>
            </a:p>
          </p:txBody>
        </p:sp>
        <p:sp>
          <p:nvSpPr>
            <p:cNvPr id="47159" name="Text Box 46"/>
            <p:cNvSpPr txBox="1">
              <a:spLocks noChangeArrowheads="1"/>
            </p:cNvSpPr>
            <p:nvPr/>
          </p:nvSpPr>
          <p:spPr bwMode="auto">
            <a:xfrm>
              <a:off x="3936" y="244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M1</a:t>
              </a:r>
            </a:p>
          </p:txBody>
        </p:sp>
        <p:sp>
          <p:nvSpPr>
            <p:cNvPr id="47160" name="Text Box 47"/>
            <p:cNvSpPr txBox="1">
              <a:spLocks noChangeArrowheads="1"/>
            </p:cNvSpPr>
            <p:nvPr/>
          </p:nvSpPr>
          <p:spPr bwMode="auto">
            <a:xfrm>
              <a:off x="4944" y="1968"/>
              <a:ext cx="5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P1.X pin</a:t>
              </a:r>
            </a:p>
          </p:txBody>
        </p:sp>
        <p:sp>
          <p:nvSpPr>
            <p:cNvPr id="47161" name="Text Box 48"/>
            <p:cNvSpPr txBox="1">
              <a:spLocks noChangeArrowheads="1"/>
            </p:cNvSpPr>
            <p:nvPr/>
          </p:nvSpPr>
          <p:spPr bwMode="auto">
            <a:xfrm>
              <a:off x="2208" y="2208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P1.X </a:t>
              </a:r>
            </a:p>
          </p:txBody>
        </p:sp>
      </p:grpSp>
      <p:sp>
        <p:nvSpPr>
          <p:cNvPr id="608305" name="Text Box 49"/>
          <p:cNvSpPr txBox="1">
            <a:spLocks noChangeArrowheads="1"/>
          </p:cNvSpPr>
          <p:nvPr/>
        </p:nvSpPr>
        <p:spPr bwMode="auto">
          <a:xfrm>
            <a:off x="7054850" y="2654300"/>
            <a:ext cx="1752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rgbClr val="FF0000"/>
                </a:solidFill>
              </a:rPr>
              <a:t>2. output pin is ground</a:t>
            </a:r>
          </a:p>
        </p:txBody>
      </p:sp>
      <p:sp>
        <p:nvSpPr>
          <p:cNvPr id="608306" name="Text Box 50"/>
          <p:cNvSpPr txBox="1">
            <a:spLocks noChangeArrowheads="1"/>
          </p:cNvSpPr>
          <p:nvPr/>
        </p:nvSpPr>
        <p:spPr bwMode="auto">
          <a:xfrm>
            <a:off x="-107950" y="30353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rgbClr val="FF0000"/>
                </a:solidFill>
              </a:rPr>
              <a:t>1. write a 0 to the pin</a:t>
            </a:r>
          </a:p>
        </p:txBody>
      </p:sp>
      <p:sp>
        <p:nvSpPr>
          <p:cNvPr id="608307" name="Line 51"/>
          <p:cNvSpPr>
            <a:spLocks noChangeShapeType="1"/>
          </p:cNvSpPr>
          <p:nvPr/>
        </p:nvSpPr>
        <p:spPr bwMode="auto">
          <a:xfrm>
            <a:off x="2025650" y="3492500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8308" name="Text Box 52"/>
          <p:cNvSpPr txBox="1">
            <a:spLocks noChangeArrowheads="1"/>
          </p:cNvSpPr>
          <p:nvPr/>
        </p:nvSpPr>
        <p:spPr bwMode="auto">
          <a:xfrm>
            <a:off x="4159250" y="32639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chemeClr val="accent2"/>
                </a:solidFill>
                <a:cs typeface="Arial" charset="0"/>
              </a:rPr>
              <a:t>0</a:t>
            </a:r>
          </a:p>
        </p:txBody>
      </p:sp>
      <p:sp>
        <p:nvSpPr>
          <p:cNvPr id="608309" name="Text Box 53"/>
          <p:cNvSpPr txBox="1">
            <a:spLocks noChangeArrowheads="1"/>
          </p:cNvSpPr>
          <p:nvPr/>
        </p:nvSpPr>
        <p:spPr bwMode="auto">
          <a:xfrm>
            <a:off x="4235450" y="4025900"/>
            <a:ext cx="38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chemeClr val="accent2"/>
                </a:solidFill>
                <a:cs typeface="Arial" charset="0"/>
              </a:rPr>
              <a:t>1</a:t>
            </a:r>
          </a:p>
        </p:txBody>
      </p:sp>
      <p:sp>
        <p:nvSpPr>
          <p:cNvPr id="608310" name="Line 54"/>
          <p:cNvSpPr>
            <a:spLocks noChangeShapeType="1"/>
          </p:cNvSpPr>
          <p:nvPr/>
        </p:nvSpPr>
        <p:spPr bwMode="auto">
          <a:xfrm flipH="1">
            <a:off x="5988050" y="3492500"/>
            <a:ext cx="0" cy="1143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8311" name="Text Box 55"/>
          <p:cNvSpPr txBox="1">
            <a:spLocks noChangeArrowheads="1"/>
          </p:cNvSpPr>
          <p:nvPr/>
        </p:nvSpPr>
        <p:spPr bwMode="auto">
          <a:xfrm>
            <a:off x="7054850" y="3949700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2000">
                <a:solidFill>
                  <a:srgbClr val="000066"/>
                </a:solidFill>
                <a:cs typeface="Arial" charset="0"/>
              </a:rPr>
              <a:t>output 0</a:t>
            </a:r>
          </a:p>
        </p:txBody>
      </p:sp>
      <p:sp>
        <p:nvSpPr>
          <p:cNvPr id="47115" name="Text Box 56"/>
          <p:cNvSpPr txBox="1">
            <a:spLocks noChangeArrowheads="1"/>
          </p:cNvSpPr>
          <p:nvPr/>
        </p:nvSpPr>
        <p:spPr bwMode="auto">
          <a:xfrm>
            <a:off x="3702050" y="53213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800">
                <a:cs typeface="Arial" charset="0"/>
              </a:rPr>
              <a:t>TB1</a:t>
            </a:r>
          </a:p>
        </p:txBody>
      </p:sp>
      <p:sp>
        <p:nvSpPr>
          <p:cNvPr id="47116" name="Text Box 57"/>
          <p:cNvSpPr txBox="1">
            <a:spLocks noChangeArrowheads="1"/>
          </p:cNvSpPr>
          <p:nvPr/>
        </p:nvSpPr>
        <p:spPr bwMode="auto">
          <a:xfrm>
            <a:off x="3625850" y="2501900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800">
                <a:cs typeface="Arial" charset="0"/>
              </a:rPr>
              <a:t>TB2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09600" y="152401"/>
            <a:ext cx="80169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5.1. Parallel Ports in 8051 </a:t>
            </a:r>
            <a:r>
              <a:rPr lang="en-US" sz="2000" b="1" dirty="0" smtClean="0">
                <a:latin typeface="Comic Sans MS" pitchFamily="66" charset="0"/>
                <a:ea typeface="+mj-ea"/>
                <a:cs typeface="B Rose" pitchFamily="2" charset="-78"/>
              </a:rPr>
              <a:t>cont’d…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8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8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305" grpId="0" autoUpdateAnimBg="0"/>
      <p:bldP spid="608306" grpId="0" autoUpdateAnimBg="0"/>
      <p:bldP spid="608307" grpId="0" animBg="1"/>
      <p:bldP spid="608308" grpId="0" autoUpdateAnimBg="0"/>
      <p:bldP spid="608309" grpId="0" autoUpdateAnimBg="0"/>
      <p:bldP spid="608310" grpId="0" animBg="1"/>
      <p:bldP spid="60831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66800"/>
            <a:ext cx="8229600" cy="715962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zh-TW" sz="3200" b="1" dirty="0" smtClean="0">
                <a:solidFill>
                  <a:srgbClr val="FF0000"/>
                </a:solidFill>
                <a:latin typeface="Comic Sans MS" pitchFamily="66" charset="0"/>
              </a:rPr>
              <a:t>Reading “High” at Input Pin</a:t>
            </a:r>
            <a:endParaRPr lang="en-US" sz="3200" b="1" dirty="0" smtClean="0">
              <a:solidFill>
                <a:srgbClr val="FF0000"/>
              </a:solidFill>
              <a:latin typeface="Comic Sans MS" pitchFamily="66" charset="0"/>
              <a:ea typeface="PMingLiU" pitchFamily="18" charset="-12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12788" y="2060575"/>
            <a:ext cx="7924800" cy="3733800"/>
            <a:chOff x="528" y="1248"/>
            <a:chExt cx="4992" cy="2352"/>
          </a:xfrm>
        </p:grpSpPr>
        <p:sp>
          <p:nvSpPr>
            <p:cNvPr id="48147" name="Rectangle 4"/>
            <p:cNvSpPr>
              <a:spLocks noChangeArrowheads="1"/>
            </p:cNvSpPr>
            <p:nvPr/>
          </p:nvSpPr>
          <p:spPr bwMode="auto">
            <a:xfrm>
              <a:off x="2168" y="2016"/>
              <a:ext cx="6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8" name="Text Box 5"/>
            <p:cNvSpPr txBox="1">
              <a:spLocks noChangeArrowheads="1"/>
            </p:cNvSpPr>
            <p:nvPr/>
          </p:nvSpPr>
          <p:spPr bwMode="auto">
            <a:xfrm>
              <a:off x="2202" y="2016"/>
              <a:ext cx="58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600" dirty="0">
                  <a:cs typeface="Arial" charset="0"/>
                </a:rPr>
                <a:t>D</a:t>
              </a:r>
              <a:r>
                <a:rPr kumimoji="1" lang="en-US" altLang="zh-TW" sz="1600" b="1" dirty="0">
                  <a:cs typeface="Arial" charset="0"/>
                </a:rPr>
                <a:t>       </a:t>
              </a:r>
              <a:r>
                <a:rPr kumimoji="1" lang="en-US" altLang="zh-TW" sz="1600" dirty="0">
                  <a:cs typeface="Arial" charset="0"/>
                </a:rPr>
                <a:t>Q</a:t>
              </a:r>
            </a:p>
            <a:p>
              <a:pPr>
                <a:spcBef>
                  <a:spcPct val="50000"/>
                </a:spcBef>
              </a:pPr>
              <a:endParaRPr kumimoji="1" lang="en-US" altLang="zh-TW" sz="1600" dirty="0"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TW" sz="1600" dirty="0" err="1">
                  <a:cs typeface="Arial" charset="0"/>
                </a:rPr>
                <a:t>Clk</a:t>
              </a:r>
              <a:r>
                <a:rPr kumimoji="1" lang="en-US" altLang="zh-TW" sz="1600" b="1" dirty="0">
                  <a:cs typeface="Arial" charset="0"/>
                </a:rPr>
                <a:t>     </a:t>
              </a:r>
              <a:r>
                <a:rPr kumimoji="1" lang="en-US" altLang="zh-TW" sz="1600" dirty="0">
                  <a:cs typeface="Arial" charset="0"/>
                </a:rPr>
                <a:t>Q</a:t>
              </a:r>
            </a:p>
          </p:txBody>
        </p:sp>
        <p:sp>
          <p:nvSpPr>
            <p:cNvPr id="48149" name="Line 6"/>
            <p:cNvSpPr>
              <a:spLocks noChangeShapeType="1"/>
            </p:cNvSpPr>
            <p:nvPr/>
          </p:nvSpPr>
          <p:spPr bwMode="auto">
            <a:xfrm>
              <a:off x="2617" y="2501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0" name="Line 7"/>
            <p:cNvSpPr>
              <a:spLocks noChangeShapeType="1"/>
            </p:cNvSpPr>
            <p:nvPr/>
          </p:nvSpPr>
          <p:spPr bwMode="auto">
            <a:xfrm>
              <a:off x="1488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1" name="AutoShape 8"/>
            <p:cNvSpPr>
              <a:spLocks noChangeArrowheads="1"/>
            </p:cNvSpPr>
            <p:nvPr/>
          </p:nvSpPr>
          <p:spPr bwMode="auto">
            <a:xfrm rot="-5400000">
              <a:off x="2304" y="1560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2" name="Line 9"/>
            <p:cNvSpPr>
              <a:spLocks noChangeShapeType="1"/>
            </p:cNvSpPr>
            <p:nvPr/>
          </p:nvSpPr>
          <p:spPr bwMode="auto">
            <a:xfrm>
              <a:off x="254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Line 10"/>
            <p:cNvSpPr>
              <a:spLocks noChangeShapeType="1"/>
            </p:cNvSpPr>
            <p:nvPr/>
          </p:nvSpPr>
          <p:spPr bwMode="auto">
            <a:xfrm>
              <a:off x="3072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4" name="Line 11"/>
            <p:cNvSpPr>
              <a:spLocks noChangeShapeType="1"/>
            </p:cNvSpPr>
            <p:nvPr/>
          </p:nvSpPr>
          <p:spPr bwMode="auto">
            <a:xfrm>
              <a:off x="283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Line 12"/>
            <p:cNvSpPr>
              <a:spLocks noChangeShapeType="1"/>
            </p:cNvSpPr>
            <p:nvPr/>
          </p:nvSpPr>
          <p:spPr bwMode="auto">
            <a:xfrm>
              <a:off x="1488" y="259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6" name="Line 13"/>
            <p:cNvSpPr>
              <a:spLocks noChangeShapeType="1"/>
            </p:cNvSpPr>
            <p:nvPr/>
          </p:nvSpPr>
          <p:spPr bwMode="auto">
            <a:xfrm>
              <a:off x="2832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7" name="Line 14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8" name="Line 15"/>
            <p:cNvSpPr>
              <a:spLocks noChangeShapeType="1"/>
            </p:cNvSpPr>
            <p:nvPr/>
          </p:nvSpPr>
          <p:spPr bwMode="auto">
            <a:xfrm>
              <a:off x="384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9" name="Line 16"/>
            <p:cNvSpPr>
              <a:spLocks noChangeShapeType="1"/>
            </p:cNvSpPr>
            <p:nvPr/>
          </p:nvSpPr>
          <p:spPr bwMode="auto">
            <a:xfrm flipV="1">
              <a:off x="384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0" name="Line 17"/>
            <p:cNvSpPr>
              <a:spLocks noChangeShapeType="1"/>
            </p:cNvSpPr>
            <p:nvPr/>
          </p:nvSpPr>
          <p:spPr bwMode="auto">
            <a:xfrm flipV="1">
              <a:off x="3840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1" name="Rectangle 18"/>
            <p:cNvSpPr>
              <a:spLocks noChangeArrowheads="1"/>
            </p:cNvSpPr>
            <p:nvPr/>
          </p:nvSpPr>
          <p:spPr bwMode="auto">
            <a:xfrm>
              <a:off x="3864" y="1584"/>
              <a:ext cx="144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2" name="Line 19"/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3" name="Line 20"/>
            <p:cNvSpPr>
              <a:spLocks noChangeShapeType="1"/>
            </p:cNvSpPr>
            <p:nvPr/>
          </p:nvSpPr>
          <p:spPr bwMode="auto">
            <a:xfrm>
              <a:off x="3936" y="21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4" name="Oval 21"/>
            <p:cNvSpPr>
              <a:spLocks noChangeArrowheads="1"/>
            </p:cNvSpPr>
            <p:nvPr/>
          </p:nvSpPr>
          <p:spPr bwMode="auto">
            <a:xfrm>
              <a:off x="3912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5" name="Line 22"/>
            <p:cNvSpPr>
              <a:spLocks noChangeShapeType="1"/>
            </p:cNvSpPr>
            <p:nvPr/>
          </p:nvSpPr>
          <p:spPr bwMode="auto">
            <a:xfrm>
              <a:off x="393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6" name="Line 23"/>
            <p:cNvSpPr>
              <a:spLocks noChangeShapeType="1"/>
            </p:cNvSpPr>
            <p:nvPr/>
          </p:nvSpPr>
          <p:spPr bwMode="auto">
            <a:xfrm>
              <a:off x="386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7" name="Text Box 24"/>
            <p:cNvSpPr txBox="1">
              <a:spLocks noChangeArrowheads="1"/>
            </p:cNvSpPr>
            <p:nvPr/>
          </p:nvSpPr>
          <p:spPr bwMode="auto">
            <a:xfrm>
              <a:off x="3552" y="129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Vcc</a:t>
              </a:r>
            </a:p>
          </p:txBody>
        </p:sp>
        <p:sp>
          <p:nvSpPr>
            <p:cNvPr id="48168" name="Text Box 25"/>
            <p:cNvSpPr txBox="1">
              <a:spLocks noChangeArrowheads="1"/>
            </p:cNvSpPr>
            <p:nvPr/>
          </p:nvSpPr>
          <p:spPr bwMode="auto">
            <a:xfrm>
              <a:off x="3936" y="1584"/>
              <a:ext cx="7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 Load(L1)</a:t>
              </a:r>
            </a:p>
          </p:txBody>
        </p:sp>
        <p:sp>
          <p:nvSpPr>
            <p:cNvPr id="48169" name="Line 26"/>
            <p:cNvSpPr>
              <a:spLocks noChangeShapeType="1"/>
            </p:cNvSpPr>
            <p:nvPr/>
          </p:nvSpPr>
          <p:spPr bwMode="auto">
            <a:xfrm>
              <a:off x="393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0" name="AutoShape 27"/>
            <p:cNvSpPr>
              <a:spLocks noChangeArrowheads="1"/>
            </p:cNvSpPr>
            <p:nvPr/>
          </p:nvSpPr>
          <p:spPr bwMode="auto">
            <a:xfrm rot="10800000">
              <a:off x="3864" y="2880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1" name="Oval 28"/>
            <p:cNvSpPr>
              <a:spLocks noChangeArrowheads="1"/>
            </p:cNvSpPr>
            <p:nvPr/>
          </p:nvSpPr>
          <p:spPr bwMode="auto">
            <a:xfrm>
              <a:off x="4248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2" name="Line 29"/>
            <p:cNvSpPr>
              <a:spLocks noChangeShapeType="1"/>
            </p:cNvSpPr>
            <p:nvPr/>
          </p:nvSpPr>
          <p:spPr bwMode="auto">
            <a:xfrm>
              <a:off x="42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3" name="AutoShape 30"/>
            <p:cNvSpPr>
              <a:spLocks noChangeArrowheads="1"/>
            </p:cNvSpPr>
            <p:nvPr/>
          </p:nvSpPr>
          <p:spPr bwMode="auto">
            <a:xfrm rot="-5400000">
              <a:off x="2280" y="3108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4" name="Line 31"/>
            <p:cNvSpPr>
              <a:spLocks noChangeShapeType="1"/>
            </p:cNvSpPr>
            <p:nvPr/>
          </p:nvSpPr>
          <p:spPr bwMode="auto">
            <a:xfrm>
              <a:off x="2544" y="32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5" name="Oval 32"/>
            <p:cNvSpPr>
              <a:spLocks noChangeArrowheads="1"/>
            </p:cNvSpPr>
            <p:nvPr/>
          </p:nvSpPr>
          <p:spPr bwMode="auto">
            <a:xfrm>
              <a:off x="1800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6" name="Line 33"/>
            <p:cNvSpPr>
              <a:spLocks noChangeShapeType="1"/>
            </p:cNvSpPr>
            <p:nvPr/>
          </p:nvSpPr>
          <p:spPr bwMode="auto">
            <a:xfrm>
              <a:off x="182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7" name="Line 34"/>
            <p:cNvSpPr>
              <a:spLocks noChangeShapeType="1"/>
            </p:cNvSpPr>
            <p:nvPr/>
          </p:nvSpPr>
          <p:spPr bwMode="auto">
            <a:xfrm>
              <a:off x="1824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8" name="Line 35"/>
            <p:cNvSpPr>
              <a:spLocks noChangeShapeType="1"/>
            </p:cNvSpPr>
            <p:nvPr/>
          </p:nvSpPr>
          <p:spPr bwMode="auto">
            <a:xfrm>
              <a:off x="1824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9" name="Freeform 36"/>
            <p:cNvSpPr>
              <a:spLocks/>
            </p:cNvSpPr>
            <p:nvPr/>
          </p:nvSpPr>
          <p:spPr bwMode="auto">
            <a:xfrm>
              <a:off x="1728" y="249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0 w 96"/>
                <a:gd name="T3" fmla="*/ 96 h 192"/>
                <a:gd name="T4" fmla="*/ 96 w 96"/>
                <a:gd name="T5" fmla="*/ 192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0" name="Line 37"/>
            <p:cNvSpPr>
              <a:spLocks noChangeShapeType="1"/>
            </p:cNvSpPr>
            <p:nvPr/>
          </p:nvSpPr>
          <p:spPr bwMode="auto">
            <a:xfrm>
              <a:off x="1824" y="26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1" name="Line 38"/>
            <p:cNvSpPr>
              <a:spLocks noChangeShapeType="1"/>
            </p:cNvSpPr>
            <p:nvPr/>
          </p:nvSpPr>
          <p:spPr bwMode="auto">
            <a:xfrm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2" name="Line 39"/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3" name="Line 40"/>
            <p:cNvSpPr>
              <a:spLocks noChangeShapeType="1"/>
            </p:cNvSpPr>
            <p:nvPr/>
          </p:nvSpPr>
          <p:spPr bwMode="auto">
            <a:xfrm>
              <a:off x="1488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4" name="Line 41"/>
            <p:cNvSpPr>
              <a:spLocks noChangeShapeType="1"/>
            </p:cNvSpPr>
            <p:nvPr/>
          </p:nvSpPr>
          <p:spPr bwMode="auto">
            <a:xfrm>
              <a:off x="148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85" name="Text Box 42"/>
            <p:cNvSpPr txBox="1">
              <a:spLocks noChangeArrowheads="1"/>
            </p:cNvSpPr>
            <p:nvPr/>
          </p:nvSpPr>
          <p:spPr bwMode="auto">
            <a:xfrm>
              <a:off x="528" y="1248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Read latch</a:t>
              </a:r>
            </a:p>
          </p:txBody>
        </p:sp>
        <p:sp>
          <p:nvSpPr>
            <p:cNvPr id="48186" name="Text Box 43"/>
            <p:cNvSpPr txBox="1">
              <a:spLocks noChangeArrowheads="1"/>
            </p:cNvSpPr>
            <p:nvPr/>
          </p:nvSpPr>
          <p:spPr bwMode="auto">
            <a:xfrm>
              <a:off x="528" y="3408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Read pin</a:t>
              </a:r>
            </a:p>
          </p:txBody>
        </p:sp>
        <p:sp>
          <p:nvSpPr>
            <p:cNvPr id="48187" name="Text Box 44"/>
            <p:cNvSpPr txBox="1">
              <a:spLocks noChangeArrowheads="1"/>
            </p:cNvSpPr>
            <p:nvPr/>
          </p:nvSpPr>
          <p:spPr bwMode="auto">
            <a:xfrm>
              <a:off x="528" y="2496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Write to latch</a:t>
              </a:r>
            </a:p>
          </p:txBody>
        </p:sp>
        <p:sp>
          <p:nvSpPr>
            <p:cNvPr id="48188" name="Text Box 45"/>
            <p:cNvSpPr txBox="1">
              <a:spLocks noChangeArrowheads="1"/>
            </p:cNvSpPr>
            <p:nvPr/>
          </p:nvSpPr>
          <p:spPr bwMode="auto">
            <a:xfrm>
              <a:off x="528" y="2016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Internal CPU bus</a:t>
              </a:r>
            </a:p>
          </p:txBody>
        </p:sp>
        <p:sp>
          <p:nvSpPr>
            <p:cNvPr id="48189" name="Text Box 46"/>
            <p:cNvSpPr txBox="1">
              <a:spLocks noChangeArrowheads="1"/>
            </p:cNvSpPr>
            <p:nvPr/>
          </p:nvSpPr>
          <p:spPr bwMode="auto">
            <a:xfrm>
              <a:off x="3936" y="2448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M1</a:t>
              </a:r>
            </a:p>
          </p:txBody>
        </p:sp>
        <p:sp>
          <p:nvSpPr>
            <p:cNvPr id="48190" name="Text Box 47"/>
            <p:cNvSpPr txBox="1">
              <a:spLocks noChangeArrowheads="1"/>
            </p:cNvSpPr>
            <p:nvPr/>
          </p:nvSpPr>
          <p:spPr bwMode="auto">
            <a:xfrm>
              <a:off x="4944" y="1968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P1.X pin</a:t>
              </a:r>
            </a:p>
          </p:txBody>
        </p:sp>
        <p:sp>
          <p:nvSpPr>
            <p:cNvPr id="48191" name="Text Box 48"/>
            <p:cNvSpPr txBox="1">
              <a:spLocks noChangeArrowheads="1"/>
            </p:cNvSpPr>
            <p:nvPr/>
          </p:nvSpPr>
          <p:spPr bwMode="auto">
            <a:xfrm>
              <a:off x="2208" y="2208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P1.X </a:t>
              </a:r>
            </a:p>
          </p:txBody>
        </p:sp>
      </p:grpSp>
      <p:sp>
        <p:nvSpPr>
          <p:cNvPr id="609329" name="Freeform 49"/>
          <p:cNvSpPr>
            <a:spLocks/>
          </p:cNvSpPr>
          <p:nvPr/>
        </p:nvSpPr>
        <p:spPr bwMode="auto">
          <a:xfrm>
            <a:off x="5970588" y="4117975"/>
            <a:ext cx="838200" cy="1219200"/>
          </a:xfrm>
          <a:custGeom>
            <a:avLst/>
            <a:gdLst>
              <a:gd name="T0" fmla="*/ 1291218754 w 536"/>
              <a:gd name="T1" fmla="*/ 132705001 h 792"/>
              <a:gd name="T2" fmla="*/ 1291218754 w 536"/>
              <a:gd name="T3" fmla="*/ 246452372 h 792"/>
              <a:gd name="T4" fmla="*/ 1291218754 w 536"/>
              <a:gd name="T5" fmla="*/ 1611418991 h 792"/>
              <a:gd name="T6" fmla="*/ 1173834840 w 536"/>
              <a:gd name="T7" fmla="*/ 1838914021 h 792"/>
              <a:gd name="T8" fmla="*/ 1056450926 w 536"/>
              <a:gd name="T9" fmla="*/ 1838914021 h 792"/>
              <a:gd name="T10" fmla="*/ 0 w 536"/>
              <a:gd name="T11" fmla="*/ 1838914021 h 7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6"/>
              <a:gd name="T19" fmla="*/ 0 h 792"/>
              <a:gd name="T20" fmla="*/ 536 w 536"/>
              <a:gd name="T21" fmla="*/ 792 h 7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6" h="792">
                <a:moveTo>
                  <a:pt x="528" y="56"/>
                </a:moveTo>
                <a:cubicBezTo>
                  <a:pt x="528" y="28"/>
                  <a:pt x="528" y="0"/>
                  <a:pt x="528" y="104"/>
                </a:cubicBezTo>
                <a:cubicBezTo>
                  <a:pt x="528" y="208"/>
                  <a:pt x="536" y="568"/>
                  <a:pt x="528" y="680"/>
                </a:cubicBezTo>
                <a:cubicBezTo>
                  <a:pt x="520" y="792"/>
                  <a:pt x="496" y="760"/>
                  <a:pt x="480" y="776"/>
                </a:cubicBezTo>
                <a:cubicBezTo>
                  <a:pt x="464" y="792"/>
                  <a:pt x="512" y="776"/>
                  <a:pt x="432" y="776"/>
                </a:cubicBezTo>
                <a:cubicBezTo>
                  <a:pt x="352" y="776"/>
                  <a:pt x="176" y="776"/>
                  <a:pt x="0" y="77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9330" name="Line 50"/>
          <p:cNvSpPr>
            <a:spLocks noChangeShapeType="1"/>
          </p:cNvSpPr>
          <p:nvPr/>
        </p:nvSpPr>
        <p:spPr bwMode="auto">
          <a:xfrm flipH="1">
            <a:off x="3151188" y="5184775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9331" name="Text Box 51"/>
          <p:cNvSpPr txBox="1">
            <a:spLocks noChangeArrowheads="1"/>
          </p:cNvSpPr>
          <p:nvPr/>
        </p:nvSpPr>
        <p:spPr bwMode="auto">
          <a:xfrm>
            <a:off x="7342188" y="2060575"/>
            <a:ext cx="16764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FF0000"/>
                </a:solidFill>
              </a:rPr>
              <a:t>2. MOV A,P1 </a:t>
            </a:r>
          </a:p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FF0000"/>
                </a:solidFill>
              </a:rPr>
              <a:t>external pin=High</a:t>
            </a:r>
          </a:p>
        </p:txBody>
      </p:sp>
      <p:sp>
        <p:nvSpPr>
          <p:cNvPr id="609332" name="Text Box 52"/>
          <p:cNvSpPr txBox="1">
            <a:spLocks noChangeArrowheads="1"/>
          </p:cNvSpPr>
          <p:nvPr/>
        </p:nvSpPr>
        <p:spPr bwMode="auto">
          <a:xfrm>
            <a:off x="179388" y="2517775"/>
            <a:ext cx="27432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FontTx/>
              <a:buAutoNum type="arabicPeriod"/>
            </a:pPr>
            <a:r>
              <a:rPr kumimoji="1" lang="en-US" altLang="zh-TW" sz="1400">
                <a:solidFill>
                  <a:srgbClr val="FF0000"/>
                </a:solidFill>
              </a:rPr>
              <a:t>write a 1 to the pin MOV P1,#0FFH</a:t>
            </a:r>
          </a:p>
        </p:txBody>
      </p:sp>
      <p:sp>
        <p:nvSpPr>
          <p:cNvPr id="609333" name="Line 53"/>
          <p:cNvSpPr>
            <a:spLocks noChangeShapeType="1"/>
          </p:cNvSpPr>
          <p:nvPr/>
        </p:nvSpPr>
        <p:spPr bwMode="auto">
          <a:xfrm>
            <a:off x="2236788" y="3355975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9334" name="Text Box 54"/>
          <p:cNvSpPr txBox="1">
            <a:spLocks noChangeArrowheads="1"/>
          </p:cNvSpPr>
          <p:nvPr/>
        </p:nvSpPr>
        <p:spPr bwMode="auto">
          <a:xfrm>
            <a:off x="4370388" y="3127375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chemeClr val="accent2"/>
                </a:solidFill>
                <a:cs typeface="Arial" charset="0"/>
              </a:rPr>
              <a:t>1</a:t>
            </a:r>
          </a:p>
        </p:txBody>
      </p:sp>
      <p:sp>
        <p:nvSpPr>
          <p:cNvPr id="609335" name="Text Box 55"/>
          <p:cNvSpPr txBox="1">
            <a:spLocks noChangeArrowheads="1"/>
          </p:cNvSpPr>
          <p:nvPr/>
        </p:nvSpPr>
        <p:spPr bwMode="auto">
          <a:xfrm>
            <a:off x="4446588" y="3889375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chemeClr val="accent2"/>
                </a:solidFill>
                <a:cs typeface="Arial" charset="0"/>
              </a:rPr>
              <a:t>0</a:t>
            </a:r>
          </a:p>
        </p:txBody>
      </p:sp>
      <p:sp>
        <p:nvSpPr>
          <p:cNvPr id="609336" name="Line 56"/>
          <p:cNvSpPr>
            <a:spLocks noChangeShapeType="1"/>
          </p:cNvSpPr>
          <p:nvPr/>
        </p:nvSpPr>
        <p:spPr bwMode="auto">
          <a:xfrm>
            <a:off x="5818188" y="3965575"/>
            <a:ext cx="381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9337" name="Line 57"/>
          <p:cNvSpPr>
            <a:spLocks noChangeShapeType="1"/>
          </p:cNvSpPr>
          <p:nvPr/>
        </p:nvSpPr>
        <p:spPr bwMode="auto">
          <a:xfrm flipH="1">
            <a:off x="5818188" y="3965575"/>
            <a:ext cx="381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9338" name="Text Box 58"/>
          <p:cNvSpPr txBox="1">
            <a:spLocks noChangeArrowheads="1"/>
          </p:cNvSpPr>
          <p:nvPr/>
        </p:nvSpPr>
        <p:spPr bwMode="auto">
          <a:xfrm>
            <a:off x="331788" y="5718175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 dirty="0">
                <a:solidFill>
                  <a:srgbClr val="FF0000"/>
                </a:solidFill>
              </a:rPr>
              <a:t>3. Read pin=1 Read 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latch=1 </a:t>
            </a:r>
            <a:r>
              <a:rPr kumimoji="1" lang="en-US" altLang="zh-TW" sz="1400" dirty="0">
                <a:solidFill>
                  <a:srgbClr val="FF0000"/>
                </a:solidFill>
              </a:rPr>
              <a:t>Write to latch=1</a:t>
            </a:r>
          </a:p>
        </p:txBody>
      </p:sp>
      <p:sp>
        <p:nvSpPr>
          <p:cNvPr id="609339" name="Freeform 59"/>
          <p:cNvSpPr>
            <a:spLocks/>
          </p:cNvSpPr>
          <p:nvPr/>
        </p:nvSpPr>
        <p:spPr bwMode="auto">
          <a:xfrm>
            <a:off x="2236788" y="3635375"/>
            <a:ext cx="393700" cy="1092200"/>
          </a:xfrm>
          <a:custGeom>
            <a:avLst/>
            <a:gdLst>
              <a:gd name="T0" fmla="*/ 604837550 w 248"/>
              <a:gd name="T1" fmla="*/ 1733867678 h 688"/>
              <a:gd name="T2" fmla="*/ 604837550 w 248"/>
              <a:gd name="T3" fmla="*/ 282257499 h 688"/>
              <a:gd name="T4" fmla="*/ 483870079 w 248"/>
              <a:gd name="T5" fmla="*/ 40322498 h 688"/>
              <a:gd name="T6" fmla="*/ 0 w 248"/>
              <a:gd name="T7" fmla="*/ 40322498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48"/>
              <a:gd name="T13" fmla="*/ 0 h 688"/>
              <a:gd name="T14" fmla="*/ 248 w 248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8" h="688">
                <a:moveTo>
                  <a:pt x="240" y="688"/>
                </a:moveTo>
                <a:cubicBezTo>
                  <a:pt x="244" y="456"/>
                  <a:pt x="248" y="224"/>
                  <a:pt x="240" y="112"/>
                </a:cubicBezTo>
                <a:cubicBezTo>
                  <a:pt x="232" y="0"/>
                  <a:pt x="232" y="32"/>
                  <a:pt x="192" y="16"/>
                </a:cubicBezTo>
                <a:cubicBezTo>
                  <a:pt x="152" y="0"/>
                  <a:pt x="76" y="8"/>
                  <a:pt x="0" y="1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09340" name="Text Box 60"/>
          <p:cNvSpPr txBox="1">
            <a:spLocks noChangeArrowheads="1"/>
          </p:cNvSpPr>
          <p:nvPr/>
        </p:nvSpPr>
        <p:spPr bwMode="auto">
          <a:xfrm>
            <a:off x="6808788" y="3127375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 dirty="0">
                <a:solidFill>
                  <a:srgbClr val="000066"/>
                </a:solidFill>
                <a:cs typeface="Arial" charset="0"/>
              </a:rPr>
              <a:t>1</a:t>
            </a:r>
          </a:p>
        </p:txBody>
      </p:sp>
      <p:sp>
        <p:nvSpPr>
          <p:cNvPr id="48144" name="Text Box 61"/>
          <p:cNvSpPr txBox="1">
            <a:spLocks noChangeArrowheads="1"/>
          </p:cNvSpPr>
          <p:nvPr/>
        </p:nvSpPr>
        <p:spPr bwMode="auto">
          <a:xfrm>
            <a:off x="3913188" y="5184775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cs typeface="Arial" charset="0"/>
              </a:rPr>
              <a:t>TB1</a:t>
            </a:r>
          </a:p>
        </p:txBody>
      </p:sp>
      <p:sp>
        <p:nvSpPr>
          <p:cNvPr id="48145" name="Text Box 62"/>
          <p:cNvSpPr txBox="1">
            <a:spLocks noChangeArrowheads="1"/>
          </p:cNvSpPr>
          <p:nvPr/>
        </p:nvSpPr>
        <p:spPr bwMode="auto">
          <a:xfrm>
            <a:off x="3836988" y="2365375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cs typeface="Arial" charset="0"/>
              </a:rPr>
              <a:t>TB2</a:t>
            </a:r>
          </a:p>
        </p:txBody>
      </p:sp>
      <p:sp>
        <p:nvSpPr>
          <p:cNvPr id="609343" name="Freeform 63"/>
          <p:cNvSpPr>
            <a:spLocks/>
          </p:cNvSpPr>
          <p:nvPr/>
        </p:nvSpPr>
        <p:spPr bwMode="auto">
          <a:xfrm rot="10800000" flipV="1">
            <a:off x="2617788" y="3660775"/>
            <a:ext cx="609600" cy="228600"/>
          </a:xfrm>
          <a:custGeom>
            <a:avLst/>
            <a:gdLst>
              <a:gd name="T0" fmla="*/ 1450098548 w 248"/>
              <a:gd name="T1" fmla="*/ 75956331 h 688"/>
              <a:gd name="T2" fmla="*/ 1450098548 w 248"/>
              <a:gd name="T3" fmla="*/ 12365001 h 688"/>
              <a:gd name="T4" fmla="*/ 1160078654 w 248"/>
              <a:gd name="T5" fmla="*/ 1766334 h 688"/>
              <a:gd name="T6" fmla="*/ 0 w 248"/>
              <a:gd name="T7" fmla="*/ 1766334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48"/>
              <a:gd name="T13" fmla="*/ 0 h 688"/>
              <a:gd name="T14" fmla="*/ 248 w 248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8" h="688">
                <a:moveTo>
                  <a:pt x="240" y="688"/>
                </a:moveTo>
                <a:cubicBezTo>
                  <a:pt x="244" y="456"/>
                  <a:pt x="248" y="224"/>
                  <a:pt x="240" y="112"/>
                </a:cubicBezTo>
                <a:cubicBezTo>
                  <a:pt x="232" y="0"/>
                  <a:pt x="232" y="32"/>
                  <a:pt x="192" y="16"/>
                </a:cubicBezTo>
                <a:cubicBezTo>
                  <a:pt x="152" y="0"/>
                  <a:pt x="76" y="8"/>
                  <a:pt x="0" y="1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09600" y="76200"/>
            <a:ext cx="8153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5.1. Parallel Ports in 8051 </a:t>
            </a:r>
            <a:r>
              <a:rPr lang="en-US" sz="2000" b="1" dirty="0" smtClean="0">
                <a:latin typeface="Comic Sans MS" pitchFamily="66" charset="0"/>
                <a:ea typeface="+mj-ea"/>
                <a:cs typeface="B Rose" pitchFamily="2" charset="-78"/>
              </a:rPr>
              <a:t>cont’d…</a:t>
            </a:r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9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9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9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9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9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9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9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9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9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9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9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9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9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9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09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9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9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329" grpId="0" animBg="1"/>
      <p:bldP spid="609330" grpId="0" animBg="1"/>
      <p:bldP spid="609331" grpId="0" autoUpdateAnimBg="0"/>
      <p:bldP spid="609332" grpId="0" autoUpdateAnimBg="0"/>
      <p:bldP spid="609333" grpId="0" animBg="1"/>
      <p:bldP spid="609334" grpId="0" autoUpdateAnimBg="0"/>
      <p:bldP spid="609335" grpId="0" autoUpdateAnimBg="0"/>
      <p:bldP spid="609336" grpId="0" animBg="1"/>
      <p:bldP spid="609337" grpId="0" animBg="1"/>
      <p:bldP spid="609338" grpId="0" autoUpdateAnimBg="0"/>
      <p:bldP spid="609339" grpId="0" animBg="1"/>
      <p:bldP spid="609340" grpId="0"/>
      <p:bldP spid="6093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92162"/>
            <a:ext cx="8229600" cy="808038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zh-TW" sz="3200" b="1" dirty="0" smtClean="0">
                <a:solidFill>
                  <a:srgbClr val="FF0000"/>
                </a:solidFill>
                <a:latin typeface="Comic Sans MS" pitchFamily="66" charset="0"/>
              </a:rPr>
              <a:t>Reading “Low” at Input Pin</a:t>
            </a:r>
            <a:endParaRPr lang="en-US" sz="3200" b="1" dirty="0" smtClean="0">
              <a:solidFill>
                <a:srgbClr val="FF0000"/>
              </a:solidFill>
              <a:latin typeface="Comic Sans MS" pitchFamily="66" charset="0"/>
              <a:ea typeface="PMingLiU" pitchFamily="18" charset="-12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58813" y="1916113"/>
            <a:ext cx="7924800" cy="3733800"/>
            <a:chOff x="528" y="1248"/>
            <a:chExt cx="4992" cy="2352"/>
          </a:xfrm>
        </p:grpSpPr>
        <p:sp>
          <p:nvSpPr>
            <p:cNvPr id="49172" name="Rectangle 4"/>
            <p:cNvSpPr>
              <a:spLocks noChangeArrowheads="1"/>
            </p:cNvSpPr>
            <p:nvPr/>
          </p:nvSpPr>
          <p:spPr bwMode="auto">
            <a:xfrm>
              <a:off x="2168" y="2016"/>
              <a:ext cx="6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3" name="Text Box 5"/>
            <p:cNvSpPr txBox="1">
              <a:spLocks noChangeArrowheads="1"/>
            </p:cNvSpPr>
            <p:nvPr/>
          </p:nvSpPr>
          <p:spPr bwMode="auto">
            <a:xfrm>
              <a:off x="2202" y="2016"/>
              <a:ext cx="58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600">
                  <a:cs typeface="Arial" charset="0"/>
                </a:rPr>
                <a:t>D</a:t>
              </a:r>
              <a:r>
                <a:rPr kumimoji="1" lang="en-US" altLang="zh-TW" sz="1600" b="1">
                  <a:cs typeface="Arial" charset="0"/>
                </a:rPr>
                <a:t>       </a:t>
              </a:r>
              <a:r>
                <a:rPr kumimoji="1" lang="en-US" altLang="zh-TW" sz="1600">
                  <a:cs typeface="Arial" charset="0"/>
                </a:rPr>
                <a:t>Q</a:t>
              </a:r>
            </a:p>
            <a:p>
              <a:pPr>
                <a:spcBef>
                  <a:spcPct val="50000"/>
                </a:spcBef>
              </a:pPr>
              <a:endParaRPr kumimoji="1" lang="en-US" altLang="zh-TW" sz="1600"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TW" sz="1600">
                  <a:cs typeface="Arial" charset="0"/>
                </a:rPr>
                <a:t>Clk</a:t>
              </a:r>
              <a:r>
                <a:rPr kumimoji="1" lang="en-US" altLang="zh-TW" sz="1600" b="1">
                  <a:cs typeface="Arial" charset="0"/>
                </a:rPr>
                <a:t>     </a:t>
              </a:r>
              <a:r>
                <a:rPr kumimoji="1" lang="en-US" altLang="zh-TW" sz="1600">
                  <a:cs typeface="Arial" charset="0"/>
                </a:rPr>
                <a:t>Q</a:t>
              </a:r>
            </a:p>
          </p:txBody>
        </p:sp>
        <p:sp>
          <p:nvSpPr>
            <p:cNvPr id="49174" name="Line 6"/>
            <p:cNvSpPr>
              <a:spLocks noChangeShapeType="1"/>
            </p:cNvSpPr>
            <p:nvPr/>
          </p:nvSpPr>
          <p:spPr bwMode="auto">
            <a:xfrm>
              <a:off x="2617" y="2501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Line 7"/>
            <p:cNvSpPr>
              <a:spLocks noChangeShapeType="1"/>
            </p:cNvSpPr>
            <p:nvPr/>
          </p:nvSpPr>
          <p:spPr bwMode="auto">
            <a:xfrm>
              <a:off x="1488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6" name="AutoShape 8"/>
            <p:cNvSpPr>
              <a:spLocks noChangeArrowheads="1"/>
            </p:cNvSpPr>
            <p:nvPr/>
          </p:nvSpPr>
          <p:spPr bwMode="auto">
            <a:xfrm rot="-5400000">
              <a:off x="2304" y="1560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7" name="Line 9"/>
            <p:cNvSpPr>
              <a:spLocks noChangeShapeType="1"/>
            </p:cNvSpPr>
            <p:nvPr/>
          </p:nvSpPr>
          <p:spPr bwMode="auto">
            <a:xfrm>
              <a:off x="254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Line 10"/>
            <p:cNvSpPr>
              <a:spLocks noChangeShapeType="1"/>
            </p:cNvSpPr>
            <p:nvPr/>
          </p:nvSpPr>
          <p:spPr bwMode="auto">
            <a:xfrm>
              <a:off x="3072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Line 11"/>
            <p:cNvSpPr>
              <a:spLocks noChangeShapeType="1"/>
            </p:cNvSpPr>
            <p:nvPr/>
          </p:nvSpPr>
          <p:spPr bwMode="auto">
            <a:xfrm>
              <a:off x="283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0" name="Line 12"/>
            <p:cNvSpPr>
              <a:spLocks noChangeShapeType="1"/>
            </p:cNvSpPr>
            <p:nvPr/>
          </p:nvSpPr>
          <p:spPr bwMode="auto">
            <a:xfrm>
              <a:off x="1488" y="259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Line 13"/>
            <p:cNvSpPr>
              <a:spLocks noChangeShapeType="1"/>
            </p:cNvSpPr>
            <p:nvPr/>
          </p:nvSpPr>
          <p:spPr bwMode="auto">
            <a:xfrm>
              <a:off x="2832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2" name="Line 14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3" name="Line 15"/>
            <p:cNvSpPr>
              <a:spLocks noChangeShapeType="1"/>
            </p:cNvSpPr>
            <p:nvPr/>
          </p:nvSpPr>
          <p:spPr bwMode="auto">
            <a:xfrm>
              <a:off x="384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Line 16"/>
            <p:cNvSpPr>
              <a:spLocks noChangeShapeType="1"/>
            </p:cNvSpPr>
            <p:nvPr/>
          </p:nvSpPr>
          <p:spPr bwMode="auto">
            <a:xfrm flipV="1">
              <a:off x="384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5" name="Line 17"/>
            <p:cNvSpPr>
              <a:spLocks noChangeShapeType="1"/>
            </p:cNvSpPr>
            <p:nvPr/>
          </p:nvSpPr>
          <p:spPr bwMode="auto">
            <a:xfrm flipV="1">
              <a:off x="3840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6" name="Rectangle 18"/>
            <p:cNvSpPr>
              <a:spLocks noChangeArrowheads="1"/>
            </p:cNvSpPr>
            <p:nvPr/>
          </p:nvSpPr>
          <p:spPr bwMode="auto">
            <a:xfrm>
              <a:off x="3864" y="1584"/>
              <a:ext cx="144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7" name="Line 19"/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8" name="Line 20"/>
            <p:cNvSpPr>
              <a:spLocks noChangeShapeType="1"/>
            </p:cNvSpPr>
            <p:nvPr/>
          </p:nvSpPr>
          <p:spPr bwMode="auto">
            <a:xfrm>
              <a:off x="3936" y="21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9" name="Oval 21"/>
            <p:cNvSpPr>
              <a:spLocks noChangeArrowheads="1"/>
            </p:cNvSpPr>
            <p:nvPr/>
          </p:nvSpPr>
          <p:spPr bwMode="auto">
            <a:xfrm>
              <a:off x="3912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0" name="Line 22"/>
            <p:cNvSpPr>
              <a:spLocks noChangeShapeType="1"/>
            </p:cNvSpPr>
            <p:nvPr/>
          </p:nvSpPr>
          <p:spPr bwMode="auto">
            <a:xfrm>
              <a:off x="393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1" name="Line 23"/>
            <p:cNvSpPr>
              <a:spLocks noChangeShapeType="1"/>
            </p:cNvSpPr>
            <p:nvPr/>
          </p:nvSpPr>
          <p:spPr bwMode="auto">
            <a:xfrm>
              <a:off x="386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2" name="Text Box 24"/>
            <p:cNvSpPr txBox="1">
              <a:spLocks noChangeArrowheads="1"/>
            </p:cNvSpPr>
            <p:nvPr/>
          </p:nvSpPr>
          <p:spPr bwMode="auto">
            <a:xfrm>
              <a:off x="3552" y="129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Vcc</a:t>
              </a:r>
            </a:p>
          </p:txBody>
        </p:sp>
        <p:sp>
          <p:nvSpPr>
            <p:cNvPr id="49193" name="Text Box 25"/>
            <p:cNvSpPr txBox="1">
              <a:spLocks noChangeArrowheads="1"/>
            </p:cNvSpPr>
            <p:nvPr/>
          </p:nvSpPr>
          <p:spPr bwMode="auto">
            <a:xfrm>
              <a:off x="3936" y="1584"/>
              <a:ext cx="72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 Load(L1)</a:t>
              </a:r>
            </a:p>
          </p:txBody>
        </p:sp>
        <p:sp>
          <p:nvSpPr>
            <p:cNvPr id="49194" name="Line 26"/>
            <p:cNvSpPr>
              <a:spLocks noChangeShapeType="1"/>
            </p:cNvSpPr>
            <p:nvPr/>
          </p:nvSpPr>
          <p:spPr bwMode="auto">
            <a:xfrm>
              <a:off x="393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5" name="AutoShape 27"/>
            <p:cNvSpPr>
              <a:spLocks noChangeArrowheads="1"/>
            </p:cNvSpPr>
            <p:nvPr/>
          </p:nvSpPr>
          <p:spPr bwMode="auto">
            <a:xfrm rot="10800000">
              <a:off x="3864" y="2880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6" name="Oval 28"/>
            <p:cNvSpPr>
              <a:spLocks noChangeArrowheads="1"/>
            </p:cNvSpPr>
            <p:nvPr/>
          </p:nvSpPr>
          <p:spPr bwMode="auto">
            <a:xfrm>
              <a:off x="4248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7" name="Line 29"/>
            <p:cNvSpPr>
              <a:spLocks noChangeShapeType="1"/>
            </p:cNvSpPr>
            <p:nvPr/>
          </p:nvSpPr>
          <p:spPr bwMode="auto">
            <a:xfrm>
              <a:off x="42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8" name="AutoShape 30"/>
            <p:cNvSpPr>
              <a:spLocks noChangeArrowheads="1"/>
            </p:cNvSpPr>
            <p:nvPr/>
          </p:nvSpPr>
          <p:spPr bwMode="auto">
            <a:xfrm rot="-5400000">
              <a:off x="2280" y="3108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9" name="Line 31"/>
            <p:cNvSpPr>
              <a:spLocks noChangeShapeType="1"/>
            </p:cNvSpPr>
            <p:nvPr/>
          </p:nvSpPr>
          <p:spPr bwMode="auto">
            <a:xfrm>
              <a:off x="2544" y="32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0" name="Oval 32"/>
            <p:cNvSpPr>
              <a:spLocks noChangeArrowheads="1"/>
            </p:cNvSpPr>
            <p:nvPr/>
          </p:nvSpPr>
          <p:spPr bwMode="auto">
            <a:xfrm>
              <a:off x="1800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1" name="Line 33"/>
            <p:cNvSpPr>
              <a:spLocks noChangeShapeType="1"/>
            </p:cNvSpPr>
            <p:nvPr/>
          </p:nvSpPr>
          <p:spPr bwMode="auto">
            <a:xfrm>
              <a:off x="182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2" name="Line 34"/>
            <p:cNvSpPr>
              <a:spLocks noChangeShapeType="1"/>
            </p:cNvSpPr>
            <p:nvPr/>
          </p:nvSpPr>
          <p:spPr bwMode="auto">
            <a:xfrm>
              <a:off x="1824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3" name="Line 35"/>
            <p:cNvSpPr>
              <a:spLocks noChangeShapeType="1"/>
            </p:cNvSpPr>
            <p:nvPr/>
          </p:nvSpPr>
          <p:spPr bwMode="auto">
            <a:xfrm>
              <a:off x="1824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4" name="Freeform 36"/>
            <p:cNvSpPr>
              <a:spLocks/>
            </p:cNvSpPr>
            <p:nvPr/>
          </p:nvSpPr>
          <p:spPr bwMode="auto">
            <a:xfrm>
              <a:off x="1728" y="249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0 w 96"/>
                <a:gd name="T3" fmla="*/ 96 h 192"/>
                <a:gd name="T4" fmla="*/ 96 w 96"/>
                <a:gd name="T5" fmla="*/ 192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5" name="Line 37"/>
            <p:cNvSpPr>
              <a:spLocks noChangeShapeType="1"/>
            </p:cNvSpPr>
            <p:nvPr/>
          </p:nvSpPr>
          <p:spPr bwMode="auto">
            <a:xfrm>
              <a:off x="1824" y="26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6" name="Line 38"/>
            <p:cNvSpPr>
              <a:spLocks noChangeShapeType="1"/>
            </p:cNvSpPr>
            <p:nvPr/>
          </p:nvSpPr>
          <p:spPr bwMode="auto">
            <a:xfrm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7" name="Line 39"/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8" name="Line 40"/>
            <p:cNvSpPr>
              <a:spLocks noChangeShapeType="1"/>
            </p:cNvSpPr>
            <p:nvPr/>
          </p:nvSpPr>
          <p:spPr bwMode="auto">
            <a:xfrm>
              <a:off x="1488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9" name="Line 41"/>
            <p:cNvSpPr>
              <a:spLocks noChangeShapeType="1"/>
            </p:cNvSpPr>
            <p:nvPr/>
          </p:nvSpPr>
          <p:spPr bwMode="auto">
            <a:xfrm>
              <a:off x="148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10" name="Text Box 42"/>
            <p:cNvSpPr txBox="1">
              <a:spLocks noChangeArrowheads="1"/>
            </p:cNvSpPr>
            <p:nvPr/>
          </p:nvSpPr>
          <p:spPr bwMode="auto">
            <a:xfrm>
              <a:off x="528" y="1248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Read latch</a:t>
              </a:r>
            </a:p>
          </p:txBody>
        </p:sp>
        <p:sp>
          <p:nvSpPr>
            <p:cNvPr id="49211" name="Text Box 43"/>
            <p:cNvSpPr txBox="1">
              <a:spLocks noChangeArrowheads="1"/>
            </p:cNvSpPr>
            <p:nvPr/>
          </p:nvSpPr>
          <p:spPr bwMode="auto">
            <a:xfrm>
              <a:off x="528" y="3408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Read pin</a:t>
              </a:r>
            </a:p>
          </p:txBody>
        </p:sp>
        <p:sp>
          <p:nvSpPr>
            <p:cNvPr id="49212" name="Text Box 44"/>
            <p:cNvSpPr txBox="1">
              <a:spLocks noChangeArrowheads="1"/>
            </p:cNvSpPr>
            <p:nvPr/>
          </p:nvSpPr>
          <p:spPr bwMode="auto">
            <a:xfrm>
              <a:off x="528" y="2496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Write to latch</a:t>
              </a:r>
            </a:p>
          </p:txBody>
        </p:sp>
        <p:sp>
          <p:nvSpPr>
            <p:cNvPr id="49213" name="Text Box 45"/>
            <p:cNvSpPr txBox="1">
              <a:spLocks noChangeArrowheads="1"/>
            </p:cNvSpPr>
            <p:nvPr/>
          </p:nvSpPr>
          <p:spPr bwMode="auto">
            <a:xfrm>
              <a:off x="528" y="2016"/>
              <a:ext cx="9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Internal CPU bus</a:t>
              </a:r>
            </a:p>
          </p:txBody>
        </p:sp>
        <p:sp>
          <p:nvSpPr>
            <p:cNvPr id="49214" name="Text Box 46"/>
            <p:cNvSpPr txBox="1">
              <a:spLocks noChangeArrowheads="1"/>
            </p:cNvSpPr>
            <p:nvPr/>
          </p:nvSpPr>
          <p:spPr bwMode="auto">
            <a:xfrm>
              <a:off x="3936" y="2448"/>
              <a:ext cx="33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M1</a:t>
              </a:r>
            </a:p>
          </p:txBody>
        </p:sp>
        <p:sp>
          <p:nvSpPr>
            <p:cNvPr id="49215" name="Text Box 47"/>
            <p:cNvSpPr txBox="1">
              <a:spLocks noChangeArrowheads="1"/>
            </p:cNvSpPr>
            <p:nvPr/>
          </p:nvSpPr>
          <p:spPr bwMode="auto">
            <a:xfrm>
              <a:off x="4944" y="1968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P1.X pin</a:t>
              </a:r>
            </a:p>
          </p:txBody>
        </p:sp>
        <p:sp>
          <p:nvSpPr>
            <p:cNvPr id="49216" name="Text Box 48"/>
            <p:cNvSpPr txBox="1">
              <a:spLocks noChangeArrowheads="1"/>
            </p:cNvSpPr>
            <p:nvPr/>
          </p:nvSpPr>
          <p:spPr bwMode="auto">
            <a:xfrm>
              <a:off x="2208" y="2208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400">
                  <a:cs typeface="Arial" charset="0"/>
                </a:rPr>
                <a:t>P1.X </a:t>
              </a:r>
            </a:p>
          </p:txBody>
        </p:sp>
      </p:grpSp>
      <p:sp>
        <p:nvSpPr>
          <p:cNvPr id="49156" name="Text Box 49"/>
          <p:cNvSpPr txBox="1">
            <a:spLocks noChangeArrowheads="1"/>
          </p:cNvSpPr>
          <p:nvPr/>
        </p:nvSpPr>
        <p:spPr bwMode="auto">
          <a:xfrm>
            <a:off x="5078413" y="5954713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cs typeface="Arial" charset="0"/>
              </a:rPr>
              <a:t>8051 IC</a:t>
            </a:r>
          </a:p>
        </p:txBody>
      </p:sp>
      <p:sp>
        <p:nvSpPr>
          <p:cNvPr id="610354" name="Freeform 50"/>
          <p:cNvSpPr>
            <a:spLocks/>
          </p:cNvSpPr>
          <p:nvPr/>
        </p:nvSpPr>
        <p:spPr bwMode="auto">
          <a:xfrm>
            <a:off x="5916613" y="3973513"/>
            <a:ext cx="838200" cy="1219200"/>
          </a:xfrm>
          <a:custGeom>
            <a:avLst/>
            <a:gdLst>
              <a:gd name="T0" fmla="*/ 1291218754 w 536"/>
              <a:gd name="T1" fmla="*/ 132705001 h 792"/>
              <a:gd name="T2" fmla="*/ 1291218754 w 536"/>
              <a:gd name="T3" fmla="*/ 246452372 h 792"/>
              <a:gd name="T4" fmla="*/ 1291218754 w 536"/>
              <a:gd name="T5" fmla="*/ 1611418991 h 792"/>
              <a:gd name="T6" fmla="*/ 1173834840 w 536"/>
              <a:gd name="T7" fmla="*/ 1838914021 h 792"/>
              <a:gd name="T8" fmla="*/ 1056450926 w 536"/>
              <a:gd name="T9" fmla="*/ 1838914021 h 792"/>
              <a:gd name="T10" fmla="*/ 0 w 536"/>
              <a:gd name="T11" fmla="*/ 1838914021 h 7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36"/>
              <a:gd name="T19" fmla="*/ 0 h 792"/>
              <a:gd name="T20" fmla="*/ 536 w 536"/>
              <a:gd name="T21" fmla="*/ 792 h 7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36" h="792">
                <a:moveTo>
                  <a:pt x="528" y="56"/>
                </a:moveTo>
                <a:cubicBezTo>
                  <a:pt x="528" y="28"/>
                  <a:pt x="528" y="0"/>
                  <a:pt x="528" y="104"/>
                </a:cubicBezTo>
                <a:cubicBezTo>
                  <a:pt x="528" y="208"/>
                  <a:pt x="536" y="568"/>
                  <a:pt x="528" y="680"/>
                </a:cubicBezTo>
                <a:cubicBezTo>
                  <a:pt x="520" y="792"/>
                  <a:pt x="496" y="760"/>
                  <a:pt x="480" y="776"/>
                </a:cubicBezTo>
                <a:cubicBezTo>
                  <a:pt x="464" y="792"/>
                  <a:pt x="512" y="776"/>
                  <a:pt x="432" y="776"/>
                </a:cubicBezTo>
                <a:cubicBezTo>
                  <a:pt x="352" y="776"/>
                  <a:pt x="176" y="776"/>
                  <a:pt x="0" y="77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0355" name="Line 51"/>
          <p:cNvSpPr>
            <a:spLocks noChangeShapeType="1"/>
          </p:cNvSpPr>
          <p:nvPr/>
        </p:nvSpPr>
        <p:spPr bwMode="auto">
          <a:xfrm flipH="1">
            <a:off x="3097213" y="5040313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0356" name="Text Box 52"/>
          <p:cNvSpPr txBox="1">
            <a:spLocks noChangeArrowheads="1"/>
          </p:cNvSpPr>
          <p:nvPr/>
        </p:nvSpPr>
        <p:spPr bwMode="auto">
          <a:xfrm>
            <a:off x="7135813" y="2068513"/>
            <a:ext cx="18288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FF0000"/>
                </a:solidFill>
              </a:rPr>
              <a:t>2. MOV A,P1</a:t>
            </a:r>
          </a:p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FF0000"/>
                </a:solidFill>
              </a:rPr>
              <a:t>external pin=Low</a:t>
            </a:r>
          </a:p>
        </p:txBody>
      </p:sp>
      <p:sp>
        <p:nvSpPr>
          <p:cNvPr id="610357" name="Text Box 53"/>
          <p:cNvSpPr txBox="1">
            <a:spLocks noChangeArrowheads="1"/>
          </p:cNvSpPr>
          <p:nvPr/>
        </p:nvSpPr>
        <p:spPr bwMode="auto">
          <a:xfrm>
            <a:off x="125413" y="2373313"/>
            <a:ext cx="2743200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  <a:buFontTx/>
              <a:buAutoNum type="arabicPeriod"/>
            </a:pPr>
            <a:r>
              <a:rPr kumimoji="1" lang="en-US" altLang="zh-TW" sz="1400">
                <a:solidFill>
                  <a:srgbClr val="FF0000"/>
                </a:solidFill>
              </a:rPr>
              <a:t>write a 1 to the pin</a:t>
            </a:r>
          </a:p>
          <a:p>
            <a:pPr marL="342900" indent="-342900" algn="ctr">
              <a:spcBef>
                <a:spcPct val="50000"/>
              </a:spcBef>
            </a:pPr>
            <a:r>
              <a:rPr kumimoji="1" lang="en-US" altLang="zh-TW" sz="1400">
                <a:solidFill>
                  <a:srgbClr val="FF0000"/>
                </a:solidFill>
              </a:rPr>
              <a:t>MOV P1,#0FFH</a:t>
            </a:r>
          </a:p>
        </p:txBody>
      </p:sp>
      <p:sp>
        <p:nvSpPr>
          <p:cNvPr id="610358" name="Line 54"/>
          <p:cNvSpPr>
            <a:spLocks noChangeShapeType="1"/>
          </p:cNvSpPr>
          <p:nvPr/>
        </p:nvSpPr>
        <p:spPr bwMode="auto">
          <a:xfrm>
            <a:off x="2182813" y="3211513"/>
            <a:ext cx="1066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0359" name="Text Box 55"/>
          <p:cNvSpPr txBox="1">
            <a:spLocks noChangeArrowheads="1"/>
          </p:cNvSpPr>
          <p:nvPr/>
        </p:nvSpPr>
        <p:spPr bwMode="auto">
          <a:xfrm>
            <a:off x="4316413" y="2982913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chemeClr val="accent2"/>
                </a:solidFill>
                <a:cs typeface="Arial" charset="0"/>
              </a:rPr>
              <a:t>1</a:t>
            </a:r>
          </a:p>
        </p:txBody>
      </p:sp>
      <p:sp>
        <p:nvSpPr>
          <p:cNvPr id="610360" name="Text Box 56"/>
          <p:cNvSpPr txBox="1">
            <a:spLocks noChangeArrowheads="1"/>
          </p:cNvSpPr>
          <p:nvPr/>
        </p:nvSpPr>
        <p:spPr bwMode="auto">
          <a:xfrm>
            <a:off x="4392613" y="3744913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solidFill>
                  <a:schemeClr val="accent2"/>
                </a:solidFill>
                <a:cs typeface="Arial" charset="0"/>
              </a:rPr>
              <a:t>0</a:t>
            </a:r>
          </a:p>
        </p:txBody>
      </p:sp>
      <p:sp>
        <p:nvSpPr>
          <p:cNvPr id="610361" name="Line 57"/>
          <p:cNvSpPr>
            <a:spLocks noChangeShapeType="1"/>
          </p:cNvSpPr>
          <p:nvPr/>
        </p:nvSpPr>
        <p:spPr bwMode="auto">
          <a:xfrm>
            <a:off x="5764213" y="3821113"/>
            <a:ext cx="381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0362" name="Line 58"/>
          <p:cNvSpPr>
            <a:spLocks noChangeShapeType="1"/>
          </p:cNvSpPr>
          <p:nvPr/>
        </p:nvSpPr>
        <p:spPr bwMode="auto">
          <a:xfrm flipH="1">
            <a:off x="5764213" y="3821113"/>
            <a:ext cx="381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0363" name="Text Box 59"/>
          <p:cNvSpPr txBox="1">
            <a:spLocks noChangeArrowheads="1"/>
          </p:cNvSpPr>
          <p:nvPr/>
        </p:nvSpPr>
        <p:spPr bwMode="auto">
          <a:xfrm>
            <a:off x="277813" y="5573713"/>
            <a:ext cx="2209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 dirty="0">
                <a:solidFill>
                  <a:srgbClr val="FF0000"/>
                </a:solidFill>
              </a:rPr>
              <a:t>3. Read 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pin=0 </a:t>
            </a:r>
            <a:r>
              <a:rPr kumimoji="1" lang="en-US" altLang="zh-TW" sz="1400" dirty="0">
                <a:solidFill>
                  <a:srgbClr val="FF0000"/>
                </a:solidFill>
              </a:rPr>
              <a:t>Read </a:t>
            </a:r>
            <a:r>
              <a:rPr kumimoji="1" lang="en-US" altLang="zh-TW" sz="1400" dirty="0" smtClean="0">
                <a:solidFill>
                  <a:srgbClr val="FF0000"/>
                </a:solidFill>
              </a:rPr>
              <a:t>latch=1 </a:t>
            </a:r>
            <a:r>
              <a:rPr kumimoji="1" lang="en-US" altLang="zh-TW" sz="1400" dirty="0">
                <a:solidFill>
                  <a:srgbClr val="FF0000"/>
                </a:solidFill>
              </a:rPr>
              <a:t>Write to latch=1</a:t>
            </a:r>
          </a:p>
        </p:txBody>
      </p:sp>
      <p:sp>
        <p:nvSpPr>
          <p:cNvPr id="610364" name="Freeform 60"/>
          <p:cNvSpPr>
            <a:spLocks/>
          </p:cNvSpPr>
          <p:nvPr/>
        </p:nvSpPr>
        <p:spPr bwMode="auto">
          <a:xfrm>
            <a:off x="2182813" y="3490913"/>
            <a:ext cx="393700" cy="1092200"/>
          </a:xfrm>
          <a:custGeom>
            <a:avLst/>
            <a:gdLst>
              <a:gd name="T0" fmla="*/ 604837550 w 248"/>
              <a:gd name="T1" fmla="*/ 1733867678 h 688"/>
              <a:gd name="T2" fmla="*/ 604837550 w 248"/>
              <a:gd name="T3" fmla="*/ 282257499 h 688"/>
              <a:gd name="T4" fmla="*/ 483870079 w 248"/>
              <a:gd name="T5" fmla="*/ 40322498 h 688"/>
              <a:gd name="T6" fmla="*/ 0 w 248"/>
              <a:gd name="T7" fmla="*/ 40322498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48"/>
              <a:gd name="T13" fmla="*/ 0 h 688"/>
              <a:gd name="T14" fmla="*/ 248 w 248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8" h="688">
                <a:moveTo>
                  <a:pt x="240" y="688"/>
                </a:moveTo>
                <a:cubicBezTo>
                  <a:pt x="244" y="456"/>
                  <a:pt x="248" y="224"/>
                  <a:pt x="240" y="112"/>
                </a:cubicBezTo>
                <a:cubicBezTo>
                  <a:pt x="232" y="0"/>
                  <a:pt x="232" y="32"/>
                  <a:pt x="192" y="16"/>
                </a:cubicBezTo>
                <a:cubicBezTo>
                  <a:pt x="152" y="0"/>
                  <a:pt x="76" y="8"/>
                  <a:pt x="0" y="1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0365" name="Text Box 61"/>
          <p:cNvSpPr txBox="1">
            <a:spLocks noChangeArrowheads="1"/>
          </p:cNvSpPr>
          <p:nvPr/>
        </p:nvSpPr>
        <p:spPr bwMode="auto">
          <a:xfrm>
            <a:off x="6754813" y="2982913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 dirty="0">
                <a:solidFill>
                  <a:srgbClr val="000066"/>
                </a:solidFill>
                <a:cs typeface="Arial" charset="0"/>
              </a:rPr>
              <a:t>0</a:t>
            </a:r>
          </a:p>
        </p:txBody>
      </p:sp>
      <p:sp>
        <p:nvSpPr>
          <p:cNvPr id="49169" name="Text Box 62"/>
          <p:cNvSpPr txBox="1">
            <a:spLocks noChangeArrowheads="1"/>
          </p:cNvSpPr>
          <p:nvPr/>
        </p:nvSpPr>
        <p:spPr bwMode="auto">
          <a:xfrm>
            <a:off x="3706813" y="5040313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cs typeface="Arial" charset="0"/>
              </a:rPr>
              <a:t>TB1</a:t>
            </a:r>
          </a:p>
        </p:txBody>
      </p:sp>
      <p:sp>
        <p:nvSpPr>
          <p:cNvPr id="49170" name="Text Box 63"/>
          <p:cNvSpPr txBox="1">
            <a:spLocks noChangeArrowheads="1"/>
          </p:cNvSpPr>
          <p:nvPr/>
        </p:nvSpPr>
        <p:spPr bwMode="auto">
          <a:xfrm>
            <a:off x="3783013" y="2220913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TW" sz="1400">
                <a:cs typeface="Arial" charset="0"/>
              </a:rPr>
              <a:t>TB2</a:t>
            </a:r>
          </a:p>
        </p:txBody>
      </p:sp>
      <p:sp>
        <p:nvSpPr>
          <p:cNvPr id="610368" name="Freeform 64"/>
          <p:cNvSpPr>
            <a:spLocks/>
          </p:cNvSpPr>
          <p:nvPr/>
        </p:nvSpPr>
        <p:spPr bwMode="auto">
          <a:xfrm rot="10800000" flipV="1">
            <a:off x="2563813" y="3516313"/>
            <a:ext cx="609600" cy="228600"/>
          </a:xfrm>
          <a:custGeom>
            <a:avLst/>
            <a:gdLst>
              <a:gd name="T0" fmla="*/ 1450098548 w 248"/>
              <a:gd name="T1" fmla="*/ 75956331 h 688"/>
              <a:gd name="T2" fmla="*/ 1450098548 w 248"/>
              <a:gd name="T3" fmla="*/ 12365001 h 688"/>
              <a:gd name="T4" fmla="*/ 1160078654 w 248"/>
              <a:gd name="T5" fmla="*/ 1766334 h 688"/>
              <a:gd name="T6" fmla="*/ 0 w 248"/>
              <a:gd name="T7" fmla="*/ 1766334 h 688"/>
              <a:gd name="T8" fmla="*/ 0 60000 65536"/>
              <a:gd name="T9" fmla="*/ 0 60000 65536"/>
              <a:gd name="T10" fmla="*/ 0 60000 65536"/>
              <a:gd name="T11" fmla="*/ 0 60000 65536"/>
              <a:gd name="T12" fmla="*/ 0 w 248"/>
              <a:gd name="T13" fmla="*/ 0 h 688"/>
              <a:gd name="T14" fmla="*/ 248 w 248"/>
              <a:gd name="T15" fmla="*/ 688 h 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8" h="688">
                <a:moveTo>
                  <a:pt x="240" y="688"/>
                </a:moveTo>
                <a:cubicBezTo>
                  <a:pt x="244" y="456"/>
                  <a:pt x="248" y="224"/>
                  <a:pt x="240" y="112"/>
                </a:cubicBezTo>
                <a:cubicBezTo>
                  <a:pt x="232" y="0"/>
                  <a:pt x="232" y="32"/>
                  <a:pt x="192" y="16"/>
                </a:cubicBezTo>
                <a:cubicBezTo>
                  <a:pt x="152" y="0"/>
                  <a:pt x="76" y="8"/>
                  <a:pt x="0" y="1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09600" y="-152400"/>
            <a:ext cx="80169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5.1. Parallel Ports in 8051 </a:t>
            </a:r>
            <a:r>
              <a:rPr lang="en-US" sz="2000" b="1" dirty="0" smtClean="0">
                <a:latin typeface="Comic Sans MS" pitchFamily="66" charset="0"/>
                <a:ea typeface="+mj-ea"/>
                <a:cs typeface="B Rose" pitchFamily="2" charset="-78"/>
              </a:rPr>
              <a:t>cont’d…</a:t>
            </a: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0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0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0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0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0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0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0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0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0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0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1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0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0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10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10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54" grpId="0" animBg="1"/>
      <p:bldP spid="610355" grpId="0" animBg="1"/>
      <p:bldP spid="610356" grpId="0" autoUpdateAnimBg="0"/>
      <p:bldP spid="610357" grpId="0" autoUpdateAnimBg="0"/>
      <p:bldP spid="610358" grpId="0" animBg="1"/>
      <p:bldP spid="610359" grpId="0" autoUpdateAnimBg="0"/>
      <p:bldP spid="610360" grpId="0" autoUpdateAnimBg="0"/>
      <p:bldP spid="610361" grpId="0" animBg="1"/>
      <p:bldP spid="610362" grpId="0" animBg="1"/>
      <p:bldP spid="610363" grpId="0" autoUpdateAnimBg="0"/>
      <p:bldP spid="610364" grpId="0" animBg="1"/>
      <p:bldP spid="610365" grpId="0"/>
      <p:bldP spid="61036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26920"/>
            <a:ext cx="8229600" cy="429768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219200"/>
            <a:ext cx="5943600" cy="685800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zh-TW" sz="2800" b="1" dirty="0" smtClean="0">
                <a:solidFill>
                  <a:srgbClr val="FF0000"/>
                </a:solidFill>
              </a:rPr>
              <a:t>Port 0 Configuration</a:t>
            </a:r>
            <a:endParaRPr lang="en-US" sz="2800" b="1" dirty="0" smtClean="0">
              <a:solidFill>
                <a:srgbClr val="FF0000"/>
              </a:solidFill>
              <a:ea typeface="PMingLiU" pitchFamily="18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52401"/>
            <a:ext cx="80169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5.1. Parallel Ports in 8051 </a:t>
            </a:r>
            <a:r>
              <a:rPr lang="en-US" sz="2000" b="1" dirty="0" smtClean="0">
                <a:latin typeface="Comic Sans MS" pitchFamily="66" charset="0"/>
                <a:ea typeface="+mj-ea"/>
                <a:cs typeface="B Rose" pitchFamily="2" charset="-78"/>
              </a:rPr>
              <a:t>cont’d…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1200" y="25908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5714" y="495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411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219200"/>
            <a:ext cx="5943600" cy="685800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zh-TW" sz="2800" b="1" dirty="0" smtClean="0">
                <a:solidFill>
                  <a:srgbClr val="FF0000"/>
                </a:solidFill>
              </a:rPr>
              <a:t>Port 0 with external Pull-Up Resistors</a:t>
            </a:r>
            <a:endParaRPr lang="en-US" sz="2800" b="1" dirty="0" smtClean="0">
              <a:solidFill>
                <a:srgbClr val="FF0000"/>
              </a:solidFill>
              <a:ea typeface="PMingLiU" pitchFamily="18" charset="-12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2209800"/>
            <a:ext cx="7467600" cy="4222750"/>
            <a:chOff x="611" y="938"/>
            <a:chExt cx="4718" cy="290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018" y="1078"/>
              <a:ext cx="273" cy="797"/>
              <a:chOff x="1201" y="1616"/>
              <a:chExt cx="273" cy="797"/>
            </a:xfrm>
          </p:grpSpPr>
          <p:sp>
            <p:nvSpPr>
              <p:cNvPr id="50289" name="Line 5"/>
              <p:cNvSpPr>
                <a:spLocks noChangeShapeType="1"/>
              </p:cNvSpPr>
              <p:nvPr/>
            </p:nvSpPr>
            <p:spPr bwMode="auto">
              <a:xfrm>
                <a:off x="1338" y="1827"/>
                <a:ext cx="136" cy="27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90" name="Line 6"/>
              <p:cNvSpPr>
                <a:spLocks noChangeShapeType="1"/>
              </p:cNvSpPr>
              <p:nvPr/>
            </p:nvSpPr>
            <p:spPr bwMode="auto">
              <a:xfrm>
                <a:off x="1338" y="1616"/>
                <a:ext cx="0" cy="204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91" name="Line 7"/>
              <p:cNvSpPr>
                <a:spLocks noChangeShapeType="1"/>
              </p:cNvSpPr>
              <p:nvPr/>
            </p:nvSpPr>
            <p:spPr bwMode="auto">
              <a:xfrm flipH="1">
                <a:off x="1202" y="1854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92" name="Line 8"/>
              <p:cNvSpPr>
                <a:spLocks noChangeShapeType="1"/>
              </p:cNvSpPr>
              <p:nvPr/>
            </p:nvSpPr>
            <p:spPr bwMode="auto">
              <a:xfrm>
                <a:off x="1202" y="1905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93" name="Line 9"/>
              <p:cNvSpPr>
                <a:spLocks noChangeShapeType="1"/>
              </p:cNvSpPr>
              <p:nvPr/>
            </p:nvSpPr>
            <p:spPr bwMode="auto">
              <a:xfrm flipH="1">
                <a:off x="1201" y="1950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94" name="Line 10"/>
              <p:cNvSpPr>
                <a:spLocks noChangeShapeType="1"/>
              </p:cNvSpPr>
              <p:nvPr/>
            </p:nvSpPr>
            <p:spPr bwMode="auto">
              <a:xfrm flipH="1">
                <a:off x="1202" y="2045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95" name="Line 11"/>
              <p:cNvSpPr>
                <a:spLocks noChangeShapeType="1"/>
              </p:cNvSpPr>
              <p:nvPr/>
            </p:nvSpPr>
            <p:spPr bwMode="auto">
              <a:xfrm flipH="1">
                <a:off x="1201" y="2136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96" name="Line 12"/>
              <p:cNvSpPr>
                <a:spLocks noChangeShapeType="1"/>
              </p:cNvSpPr>
              <p:nvPr/>
            </p:nvSpPr>
            <p:spPr bwMode="auto">
              <a:xfrm>
                <a:off x="1202" y="1996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97" name="Line 13"/>
              <p:cNvSpPr>
                <a:spLocks noChangeShapeType="1"/>
              </p:cNvSpPr>
              <p:nvPr/>
            </p:nvSpPr>
            <p:spPr bwMode="auto">
              <a:xfrm>
                <a:off x="1202" y="2091"/>
                <a:ext cx="272" cy="45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98" name="Line 14"/>
              <p:cNvSpPr>
                <a:spLocks noChangeShapeType="1"/>
              </p:cNvSpPr>
              <p:nvPr/>
            </p:nvSpPr>
            <p:spPr bwMode="auto">
              <a:xfrm>
                <a:off x="1202" y="2186"/>
                <a:ext cx="136" cy="27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99" name="Line 15"/>
              <p:cNvSpPr>
                <a:spLocks noChangeShapeType="1"/>
              </p:cNvSpPr>
              <p:nvPr/>
            </p:nvSpPr>
            <p:spPr bwMode="auto">
              <a:xfrm>
                <a:off x="1338" y="2209"/>
                <a:ext cx="0" cy="204"/>
              </a:xfrm>
              <a:prstGeom prst="line">
                <a:avLst/>
              </a:prstGeom>
              <a:noFill/>
              <a:ln w="292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181" name="Line 16"/>
            <p:cNvSpPr>
              <a:spLocks noChangeShapeType="1"/>
            </p:cNvSpPr>
            <p:nvPr/>
          </p:nvSpPr>
          <p:spPr bwMode="auto">
            <a:xfrm>
              <a:off x="2517" y="1289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2" name="Line 17"/>
            <p:cNvSpPr>
              <a:spLocks noChangeShapeType="1"/>
            </p:cNvSpPr>
            <p:nvPr/>
          </p:nvSpPr>
          <p:spPr bwMode="auto">
            <a:xfrm>
              <a:off x="2517" y="1078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3" name="Line 18"/>
            <p:cNvSpPr>
              <a:spLocks noChangeShapeType="1"/>
            </p:cNvSpPr>
            <p:nvPr/>
          </p:nvSpPr>
          <p:spPr bwMode="auto">
            <a:xfrm flipH="1">
              <a:off x="2381" y="1316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4" name="Line 19"/>
            <p:cNvSpPr>
              <a:spLocks noChangeShapeType="1"/>
            </p:cNvSpPr>
            <p:nvPr/>
          </p:nvSpPr>
          <p:spPr bwMode="auto">
            <a:xfrm>
              <a:off x="2381" y="136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5" name="Line 20"/>
            <p:cNvSpPr>
              <a:spLocks noChangeShapeType="1"/>
            </p:cNvSpPr>
            <p:nvPr/>
          </p:nvSpPr>
          <p:spPr bwMode="auto">
            <a:xfrm flipH="1">
              <a:off x="2380" y="1412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6" name="Line 21"/>
            <p:cNvSpPr>
              <a:spLocks noChangeShapeType="1"/>
            </p:cNvSpPr>
            <p:nvPr/>
          </p:nvSpPr>
          <p:spPr bwMode="auto">
            <a:xfrm flipH="1">
              <a:off x="2381" y="150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7" name="Line 22"/>
            <p:cNvSpPr>
              <a:spLocks noChangeShapeType="1"/>
            </p:cNvSpPr>
            <p:nvPr/>
          </p:nvSpPr>
          <p:spPr bwMode="auto">
            <a:xfrm flipH="1">
              <a:off x="2380" y="159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8" name="Line 23"/>
            <p:cNvSpPr>
              <a:spLocks noChangeShapeType="1"/>
            </p:cNvSpPr>
            <p:nvPr/>
          </p:nvSpPr>
          <p:spPr bwMode="auto">
            <a:xfrm>
              <a:off x="2381" y="145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89" name="Line 24"/>
            <p:cNvSpPr>
              <a:spLocks noChangeShapeType="1"/>
            </p:cNvSpPr>
            <p:nvPr/>
          </p:nvSpPr>
          <p:spPr bwMode="auto">
            <a:xfrm>
              <a:off x="2381" y="1553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0" name="Line 25"/>
            <p:cNvSpPr>
              <a:spLocks noChangeShapeType="1"/>
            </p:cNvSpPr>
            <p:nvPr/>
          </p:nvSpPr>
          <p:spPr bwMode="auto">
            <a:xfrm>
              <a:off x="2381" y="1648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1" name="Line 26"/>
            <p:cNvSpPr>
              <a:spLocks noChangeShapeType="1"/>
            </p:cNvSpPr>
            <p:nvPr/>
          </p:nvSpPr>
          <p:spPr bwMode="auto">
            <a:xfrm>
              <a:off x="2517" y="1671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2" name="Line 27"/>
            <p:cNvSpPr>
              <a:spLocks noChangeShapeType="1"/>
            </p:cNvSpPr>
            <p:nvPr/>
          </p:nvSpPr>
          <p:spPr bwMode="auto">
            <a:xfrm>
              <a:off x="2880" y="1289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3" name="Line 28"/>
            <p:cNvSpPr>
              <a:spLocks noChangeShapeType="1"/>
            </p:cNvSpPr>
            <p:nvPr/>
          </p:nvSpPr>
          <p:spPr bwMode="auto">
            <a:xfrm>
              <a:off x="2880" y="1078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4" name="Line 29"/>
            <p:cNvSpPr>
              <a:spLocks noChangeShapeType="1"/>
            </p:cNvSpPr>
            <p:nvPr/>
          </p:nvSpPr>
          <p:spPr bwMode="auto">
            <a:xfrm flipH="1">
              <a:off x="2744" y="1316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5" name="Line 30"/>
            <p:cNvSpPr>
              <a:spLocks noChangeShapeType="1"/>
            </p:cNvSpPr>
            <p:nvPr/>
          </p:nvSpPr>
          <p:spPr bwMode="auto">
            <a:xfrm>
              <a:off x="2744" y="136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6" name="Line 31"/>
            <p:cNvSpPr>
              <a:spLocks noChangeShapeType="1"/>
            </p:cNvSpPr>
            <p:nvPr/>
          </p:nvSpPr>
          <p:spPr bwMode="auto">
            <a:xfrm flipH="1">
              <a:off x="2743" y="1412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7" name="Line 32"/>
            <p:cNvSpPr>
              <a:spLocks noChangeShapeType="1"/>
            </p:cNvSpPr>
            <p:nvPr/>
          </p:nvSpPr>
          <p:spPr bwMode="auto">
            <a:xfrm flipH="1">
              <a:off x="2744" y="150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8" name="Line 33"/>
            <p:cNvSpPr>
              <a:spLocks noChangeShapeType="1"/>
            </p:cNvSpPr>
            <p:nvPr/>
          </p:nvSpPr>
          <p:spPr bwMode="auto">
            <a:xfrm flipH="1">
              <a:off x="2743" y="159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199" name="Line 34"/>
            <p:cNvSpPr>
              <a:spLocks noChangeShapeType="1"/>
            </p:cNvSpPr>
            <p:nvPr/>
          </p:nvSpPr>
          <p:spPr bwMode="auto">
            <a:xfrm>
              <a:off x="2744" y="145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0" name="Line 35"/>
            <p:cNvSpPr>
              <a:spLocks noChangeShapeType="1"/>
            </p:cNvSpPr>
            <p:nvPr/>
          </p:nvSpPr>
          <p:spPr bwMode="auto">
            <a:xfrm>
              <a:off x="2744" y="1553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1" name="Line 36"/>
            <p:cNvSpPr>
              <a:spLocks noChangeShapeType="1"/>
            </p:cNvSpPr>
            <p:nvPr/>
          </p:nvSpPr>
          <p:spPr bwMode="auto">
            <a:xfrm>
              <a:off x="2744" y="1648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2" name="Line 37"/>
            <p:cNvSpPr>
              <a:spLocks noChangeShapeType="1"/>
            </p:cNvSpPr>
            <p:nvPr/>
          </p:nvSpPr>
          <p:spPr bwMode="auto">
            <a:xfrm>
              <a:off x="2880" y="1671"/>
              <a:ext cx="0" cy="56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3" name="Line 38"/>
            <p:cNvSpPr>
              <a:spLocks noChangeShapeType="1"/>
            </p:cNvSpPr>
            <p:nvPr/>
          </p:nvSpPr>
          <p:spPr bwMode="auto">
            <a:xfrm>
              <a:off x="3243" y="1289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4" name="Line 39"/>
            <p:cNvSpPr>
              <a:spLocks noChangeShapeType="1"/>
            </p:cNvSpPr>
            <p:nvPr/>
          </p:nvSpPr>
          <p:spPr bwMode="auto">
            <a:xfrm>
              <a:off x="3243" y="1078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5" name="Line 40"/>
            <p:cNvSpPr>
              <a:spLocks noChangeShapeType="1"/>
            </p:cNvSpPr>
            <p:nvPr/>
          </p:nvSpPr>
          <p:spPr bwMode="auto">
            <a:xfrm flipH="1">
              <a:off x="3107" y="1316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6" name="Line 41"/>
            <p:cNvSpPr>
              <a:spLocks noChangeShapeType="1"/>
            </p:cNvSpPr>
            <p:nvPr/>
          </p:nvSpPr>
          <p:spPr bwMode="auto">
            <a:xfrm>
              <a:off x="3107" y="136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7" name="Line 42"/>
            <p:cNvSpPr>
              <a:spLocks noChangeShapeType="1"/>
            </p:cNvSpPr>
            <p:nvPr/>
          </p:nvSpPr>
          <p:spPr bwMode="auto">
            <a:xfrm flipH="1">
              <a:off x="3106" y="1412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8" name="Line 43"/>
            <p:cNvSpPr>
              <a:spLocks noChangeShapeType="1"/>
            </p:cNvSpPr>
            <p:nvPr/>
          </p:nvSpPr>
          <p:spPr bwMode="auto">
            <a:xfrm flipH="1">
              <a:off x="3107" y="150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9" name="Line 44"/>
            <p:cNvSpPr>
              <a:spLocks noChangeShapeType="1"/>
            </p:cNvSpPr>
            <p:nvPr/>
          </p:nvSpPr>
          <p:spPr bwMode="auto">
            <a:xfrm flipH="1">
              <a:off x="3106" y="159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0" name="Line 45"/>
            <p:cNvSpPr>
              <a:spLocks noChangeShapeType="1"/>
            </p:cNvSpPr>
            <p:nvPr/>
          </p:nvSpPr>
          <p:spPr bwMode="auto">
            <a:xfrm>
              <a:off x="3107" y="145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1" name="Line 46"/>
            <p:cNvSpPr>
              <a:spLocks noChangeShapeType="1"/>
            </p:cNvSpPr>
            <p:nvPr/>
          </p:nvSpPr>
          <p:spPr bwMode="auto">
            <a:xfrm>
              <a:off x="3107" y="1553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2" name="Line 47"/>
            <p:cNvSpPr>
              <a:spLocks noChangeShapeType="1"/>
            </p:cNvSpPr>
            <p:nvPr/>
          </p:nvSpPr>
          <p:spPr bwMode="auto">
            <a:xfrm>
              <a:off x="3107" y="1648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3" name="Line 48"/>
            <p:cNvSpPr>
              <a:spLocks noChangeShapeType="1"/>
            </p:cNvSpPr>
            <p:nvPr/>
          </p:nvSpPr>
          <p:spPr bwMode="auto">
            <a:xfrm>
              <a:off x="3243" y="1671"/>
              <a:ext cx="0" cy="748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4" name="Line 49"/>
            <p:cNvSpPr>
              <a:spLocks noChangeShapeType="1"/>
            </p:cNvSpPr>
            <p:nvPr/>
          </p:nvSpPr>
          <p:spPr bwMode="auto">
            <a:xfrm>
              <a:off x="3606" y="1289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5" name="Line 50"/>
            <p:cNvSpPr>
              <a:spLocks noChangeShapeType="1"/>
            </p:cNvSpPr>
            <p:nvPr/>
          </p:nvSpPr>
          <p:spPr bwMode="auto">
            <a:xfrm>
              <a:off x="3606" y="1078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6" name="Line 51"/>
            <p:cNvSpPr>
              <a:spLocks noChangeShapeType="1"/>
            </p:cNvSpPr>
            <p:nvPr/>
          </p:nvSpPr>
          <p:spPr bwMode="auto">
            <a:xfrm flipH="1">
              <a:off x="3470" y="1316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7" name="Line 52"/>
            <p:cNvSpPr>
              <a:spLocks noChangeShapeType="1"/>
            </p:cNvSpPr>
            <p:nvPr/>
          </p:nvSpPr>
          <p:spPr bwMode="auto">
            <a:xfrm>
              <a:off x="3470" y="136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8" name="Line 53"/>
            <p:cNvSpPr>
              <a:spLocks noChangeShapeType="1"/>
            </p:cNvSpPr>
            <p:nvPr/>
          </p:nvSpPr>
          <p:spPr bwMode="auto">
            <a:xfrm flipH="1">
              <a:off x="3469" y="1412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19" name="Line 54"/>
            <p:cNvSpPr>
              <a:spLocks noChangeShapeType="1"/>
            </p:cNvSpPr>
            <p:nvPr/>
          </p:nvSpPr>
          <p:spPr bwMode="auto">
            <a:xfrm flipH="1">
              <a:off x="3470" y="150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0" name="Line 55"/>
            <p:cNvSpPr>
              <a:spLocks noChangeShapeType="1"/>
            </p:cNvSpPr>
            <p:nvPr/>
          </p:nvSpPr>
          <p:spPr bwMode="auto">
            <a:xfrm flipH="1">
              <a:off x="3469" y="159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1" name="Line 56"/>
            <p:cNvSpPr>
              <a:spLocks noChangeShapeType="1"/>
            </p:cNvSpPr>
            <p:nvPr/>
          </p:nvSpPr>
          <p:spPr bwMode="auto">
            <a:xfrm>
              <a:off x="3470" y="145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2" name="Line 57"/>
            <p:cNvSpPr>
              <a:spLocks noChangeShapeType="1"/>
            </p:cNvSpPr>
            <p:nvPr/>
          </p:nvSpPr>
          <p:spPr bwMode="auto">
            <a:xfrm>
              <a:off x="3470" y="1553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3" name="Line 58"/>
            <p:cNvSpPr>
              <a:spLocks noChangeShapeType="1"/>
            </p:cNvSpPr>
            <p:nvPr/>
          </p:nvSpPr>
          <p:spPr bwMode="auto">
            <a:xfrm>
              <a:off x="3470" y="1648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4" name="Line 59"/>
            <p:cNvSpPr>
              <a:spLocks noChangeShapeType="1"/>
            </p:cNvSpPr>
            <p:nvPr/>
          </p:nvSpPr>
          <p:spPr bwMode="auto">
            <a:xfrm>
              <a:off x="3606" y="1671"/>
              <a:ext cx="0" cy="929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5" name="Line 60"/>
            <p:cNvSpPr>
              <a:spLocks noChangeShapeType="1"/>
            </p:cNvSpPr>
            <p:nvPr/>
          </p:nvSpPr>
          <p:spPr bwMode="auto">
            <a:xfrm>
              <a:off x="3969" y="1289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6" name="Line 61"/>
            <p:cNvSpPr>
              <a:spLocks noChangeShapeType="1"/>
            </p:cNvSpPr>
            <p:nvPr/>
          </p:nvSpPr>
          <p:spPr bwMode="auto">
            <a:xfrm>
              <a:off x="3969" y="1078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7" name="Line 62"/>
            <p:cNvSpPr>
              <a:spLocks noChangeShapeType="1"/>
            </p:cNvSpPr>
            <p:nvPr/>
          </p:nvSpPr>
          <p:spPr bwMode="auto">
            <a:xfrm flipH="1">
              <a:off x="3833" y="1316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8" name="Line 63"/>
            <p:cNvSpPr>
              <a:spLocks noChangeShapeType="1"/>
            </p:cNvSpPr>
            <p:nvPr/>
          </p:nvSpPr>
          <p:spPr bwMode="auto">
            <a:xfrm>
              <a:off x="3833" y="136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29" name="Line 64"/>
            <p:cNvSpPr>
              <a:spLocks noChangeShapeType="1"/>
            </p:cNvSpPr>
            <p:nvPr/>
          </p:nvSpPr>
          <p:spPr bwMode="auto">
            <a:xfrm flipH="1">
              <a:off x="3832" y="1412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0" name="Line 65"/>
            <p:cNvSpPr>
              <a:spLocks noChangeShapeType="1"/>
            </p:cNvSpPr>
            <p:nvPr/>
          </p:nvSpPr>
          <p:spPr bwMode="auto">
            <a:xfrm flipH="1">
              <a:off x="3833" y="150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1" name="Line 66"/>
            <p:cNvSpPr>
              <a:spLocks noChangeShapeType="1"/>
            </p:cNvSpPr>
            <p:nvPr/>
          </p:nvSpPr>
          <p:spPr bwMode="auto">
            <a:xfrm flipH="1">
              <a:off x="3832" y="159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2" name="Line 67"/>
            <p:cNvSpPr>
              <a:spLocks noChangeShapeType="1"/>
            </p:cNvSpPr>
            <p:nvPr/>
          </p:nvSpPr>
          <p:spPr bwMode="auto">
            <a:xfrm>
              <a:off x="3833" y="145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3" name="Line 68"/>
            <p:cNvSpPr>
              <a:spLocks noChangeShapeType="1"/>
            </p:cNvSpPr>
            <p:nvPr/>
          </p:nvSpPr>
          <p:spPr bwMode="auto">
            <a:xfrm>
              <a:off x="3833" y="1553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4" name="Line 69"/>
            <p:cNvSpPr>
              <a:spLocks noChangeShapeType="1"/>
            </p:cNvSpPr>
            <p:nvPr/>
          </p:nvSpPr>
          <p:spPr bwMode="auto">
            <a:xfrm>
              <a:off x="3833" y="1648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5" name="Line 70"/>
            <p:cNvSpPr>
              <a:spLocks noChangeShapeType="1"/>
            </p:cNvSpPr>
            <p:nvPr/>
          </p:nvSpPr>
          <p:spPr bwMode="auto">
            <a:xfrm>
              <a:off x="3969" y="1671"/>
              <a:ext cx="0" cy="1111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6" name="Line 71"/>
            <p:cNvSpPr>
              <a:spLocks noChangeShapeType="1"/>
            </p:cNvSpPr>
            <p:nvPr/>
          </p:nvSpPr>
          <p:spPr bwMode="auto">
            <a:xfrm>
              <a:off x="4332" y="1289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7" name="Line 72"/>
            <p:cNvSpPr>
              <a:spLocks noChangeShapeType="1"/>
            </p:cNvSpPr>
            <p:nvPr/>
          </p:nvSpPr>
          <p:spPr bwMode="auto">
            <a:xfrm>
              <a:off x="4332" y="1078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8" name="Line 73"/>
            <p:cNvSpPr>
              <a:spLocks noChangeShapeType="1"/>
            </p:cNvSpPr>
            <p:nvPr/>
          </p:nvSpPr>
          <p:spPr bwMode="auto">
            <a:xfrm flipH="1">
              <a:off x="4196" y="1316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39" name="Line 74"/>
            <p:cNvSpPr>
              <a:spLocks noChangeShapeType="1"/>
            </p:cNvSpPr>
            <p:nvPr/>
          </p:nvSpPr>
          <p:spPr bwMode="auto">
            <a:xfrm>
              <a:off x="4196" y="136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0" name="Line 75"/>
            <p:cNvSpPr>
              <a:spLocks noChangeShapeType="1"/>
            </p:cNvSpPr>
            <p:nvPr/>
          </p:nvSpPr>
          <p:spPr bwMode="auto">
            <a:xfrm flipH="1">
              <a:off x="4195" y="1412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1" name="Line 76"/>
            <p:cNvSpPr>
              <a:spLocks noChangeShapeType="1"/>
            </p:cNvSpPr>
            <p:nvPr/>
          </p:nvSpPr>
          <p:spPr bwMode="auto">
            <a:xfrm flipH="1">
              <a:off x="4196" y="150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2" name="Line 77"/>
            <p:cNvSpPr>
              <a:spLocks noChangeShapeType="1"/>
            </p:cNvSpPr>
            <p:nvPr/>
          </p:nvSpPr>
          <p:spPr bwMode="auto">
            <a:xfrm flipH="1">
              <a:off x="4195" y="159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3" name="Line 78"/>
            <p:cNvSpPr>
              <a:spLocks noChangeShapeType="1"/>
            </p:cNvSpPr>
            <p:nvPr/>
          </p:nvSpPr>
          <p:spPr bwMode="auto">
            <a:xfrm>
              <a:off x="4196" y="145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4" name="Line 79"/>
            <p:cNvSpPr>
              <a:spLocks noChangeShapeType="1"/>
            </p:cNvSpPr>
            <p:nvPr/>
          </p:nvSpPr>
          <p:spPr bwMode="auto">
            <a:xfrm>
              <a:off x="4196" y="1553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5" name="Line 80"/>
            <p:cNvSpPr>
              <a:spLocks noChangeShapeType="1"/>
            </p:cNvSpPr>
            <p:nvPr/>
          </p:nvSpPr>
          <p:spPr bwMode="auto">
            <a:xfrm>
              <a:off x="4196" y="1648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6" name="Line 81"/>
            <p:cNvSpPr>
              <a:spLocks noChangeShapeType="1"/>
            </p:cNvSpPr>
            <p:nvPr/>
          </p:nvSpPr>
          <p:spPr bwMode="auto">
            <a:xfrm>
              <a:off x="4332" y="1671"/>
              <a:ext cx="0" cy="1292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7" name="Line 82"/>
            <p:cNvSpPr>
              <a:spLocks noChangeShapeType="1"/>
            </p:cNvSpPr>
            <p:nvPr/>
          </p:nvSpPr>
          <p:spPr bwMode="auto">
            <a:xfrm>
              <a:off x="4694" y="1289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8" name="Line 83"/>
            <p:cNvSpPr>
              <a:spLocks noChangeShapeType="1"/>
            </p:cNvSpPr>
            <p:nvPr/>
          </p:nvSpPr>
          <p:spPr bwMode="auto">
            <a:xfrm>
              <a:off x="4694" y="1078"/>
              <a:ext cx="0" cy="20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49" name="Line 84"/>
            <p:cNvSpPr>
              <a:spLocks noChangeShapeType="1"/>
            </p:cNvSpPr>
            <p:nvPr/>
          </p:nvSpPr>
          <p:spPr bwMode="auto">
            <a:xfrm flipH="1">
              <a:off x="4558" y="1316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0" name="Line 85"/>
            <p:cNvSpPr>
              <a:spLocks noChangeShapeType="1"/>
            </p:cNvSpPr>
            <p:nvPr/>
          </p:nvSpPr>
          <p:spPr bwMode="auto">
            <a:xfrm>
              <a:off x="4558" y="136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1" name="Line 86"/>
            <p:cNvSpPr>
              <a:spLocks noChangeShapeType="1"/>
            </p:cNvSpPr>
            <p:nvPr/>
          </p:nvSpPr>
          <p:spPr bwMode="auto">
            <a:xfrm flipH="1">
              <a:off x="4557" y="1412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2" name="Line 87"/>
            <p:cNvSpPr>
              <a:spLocks noChangeShapeType="1"/>
            </p:cNvSpPr>
            <p:nvPr/>
          </p:nvSpPr>
          <p:spPr bwMode="auto">
            <a:xfrm flipH="1">
              <a:off x="4558" y="1507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3" name="Line 88"/>
            <p:cNvSpPr>
              <a:spLocks noChangeShapeType="1"/>
            </p:cNvSpPr>
            <p:nvPr/>
          </p:nvSpPr>
          <p:spPr bwMode="auto">
            <a:xfrm flipH="1">
              <a:off x="4557" y="159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4" name="Line 89"/>
            <p:cNvSpPr>
              <a:spLocks noChangeShapeType="1"/>
            </p:cNvSpPr>
            <p:nvPr/>
          </p:nvSpPr>
          <p:spPr bwMode="auto">
            <a:xfrm>
              <a:off x="4558" y="1458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5" name="Line 90"/>
            <p:cNvSpPr>
              <a:spLocks noChangeShapeType="1"/>
            </p:cNvSpPr>
            <p:nvPr/>
          </p:nvSpPr>
          <p:spPr bwMode="auto">
            <a:xfrm>
              <a:off x="4558" y="1553"/>
              <a:ext cx="272" cy="45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6" name="Line 91"/>
            <p:cNvSpPr>
              <a:spLocks noChangeShapeType="1"/>
            </p:cNvSpPr>
            <p:nvPr/>
          </p:nvSpPr>
          <p:spPr bwMode="auto">
            <a:xfrm>
              <a:off x="4558" y="1648"/>
              <a:ext cx="136" cy="27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7" name="Line 92"/>
            <p:cNvSpPr>
              <a:spLocks noChangeShapeType="1"/>
            </p:cNvSpPr>
            <p:nvPr/>
          </p:nvSpPr>
          <p:spPr bwMode="auto">
            <a:xfrm>
              <a:off x="4694" y="1671"/>
              <a:ext cx="0" cy="1474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8" name="Line 93"/>
            <p:cNvSpPr>
              <a:spLocks noChangeShapeType="1"/>
            </p:cNvSpPr>
            <p:nvPr/>
          </p:nvSpPr>
          <p:spPr bwMode="auto">
            <a:xfrm>
              <a:off x="1881" y="1078"/>
              <a:ext cx="3130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59" name="Rectangle 94"/>
            <p:cNvSpPr>
              <a:spLocks noChangeArrowheads="1"/>
            </p:cNvSpPr>
            <p:nvPr/>
          </p:nvSpPr>
          <p:spPr bwMode="auto">
            <a:xfrm>
              <a:off x="611" y="1752"/>
              <a:ext cx="1316" cy="2086"/>
            </a:xfrm>
            <a:prstGeom prst="rect">
              <a:avLst/>
            </a:prstGeom>
            <a:noFill/>
            <a:ln w="2921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60" name="Text Box 95"/>
            <p:cNvSpPr txBox="1">
              <a:spLocks noChangeArrowheads="1"/>
            </p:cNvSpPr>
            <p:nvPr/>
          </p:nvSpPr>
          <p:spPr bwMode="auto">
            <a:xfrm>
              <a:off x="1383" y="1745"/>
              <a:ext cx="544" cy="2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2200">
                  <a:cs typeface="Arial" charset="0"/>
                </a:rPr>
                <a:t>P0.0</a:t>
              </a:r>
            </a:p>
          </p:txBody>
        </p:sp>
        <p:sp>
          <p:nvSpPr>
            <p:cNvPr id="50261" name="Text Box 96"/>
            <p:cNvSpPr txBox="1">
              <a:spLocks noChangeArrowheads="1"/>
            </p:cNvSpPr>
            <p:nvPr/>
          </p:nvSpPr>
          <p:spPr bwMode="auto">
            <a:xfrm>
              <a:off x="1383" y="1927"/>
              <a:ext cx="544" cy="2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2200">
                  <a:cs typeface="Arial" charset="0"/>
                </a:rPr>
                <a:t>P0.1</a:t>
              </a:r>
            </a:p>
          </p:txBody>
        </p:sp>
        <p:sp>
          <p:nvSpPr>
            <p:cNvPr id="50262" name="Text Box 97"/>
            <p:cNvSpPr txBox="1">
              <a:spLocks noChangeArrowheads="1"/>
            </p:cNvSpPr>
            <p:nvPr/>
          </p:nvSpPr>
          <p:spPr bwMode="auto">
            <a:xfrm>
              <a:off x="1383" y="2108"/>
              <a:ext cx="544" cy="2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2200">
                  <a:cs typeface="Arial" charset="0"/>
                </a:rPr>
                <a:t>P0.2</a:t>
              </a:r>
            </a:p>
          </p:txBody>
        </p:sp>
        <p:sp>
          <p:nvSpPr>
            <p:cNvPr id="50263" name="Text Box 98"/>
            <p:cNvSpPr txBox="1">
              <a:spLocks noChangeArrowheads="1"/>
            </p:cNvSpPr>
            <p:nvPr/>
          </p:nvSpPr>
          <p:spPr bwMode="auto">
            <a:xfrm>
              <a:off x="1383" y="2290"/>
              <a:ext cx="544" cy="2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2200">
                  <a:cs typeface="Arial" charset="0"/>
                </a:rPr>
                <a:t>P0.3</a:t>
              </a:r>
            </a:p>
          </p:txBody>
        </p:sp>
        <p:sp>
          <p:nvSpPr>
            <p:cNvPr id="50264" name="Text Box 99"/>
            <p:cNvSpPr txBox="1">
              <a:spLocks noChangeArrowheads="1"/>
            </p:cNvSpPr>
            <p:nvPr/>
          </p:nvSpPr>
          <p:spPr bwMode="auto">
            <a:xfrm>
              <a:off x="1383" y="2471"/>
              <a:ext cx="544" cy="2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2200">
                  <a:cs typeface="Arial" charset="0"/>
                </a:rPr>
                <a:t>P0.4</a:t>
              </a:r>
            </a:p>
          </p:txBody>
        </p:sp>
        <p:sp>
          <p:nvSpPr>
            <p:cNvPr id="50265" name="Text Box 100"/>
            <p:cNvSpPr txBox="1">
              <a:spLocks noChangeArrowheads="1"/>
            </p:cNvSpPr>
            <p:nvPr/>
          </p:nvSpPr>
          <p:spPr bwMode="auto">
            <a:xfrm>
              <a:off x="1383" y="2652"/>
              <a:ext cx="544" cy="2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2200">
                  <a:cs typeface="Arial" charset="0"/>
                </a:rPr>
                <a:t>P0.5</a:t>
              </a:r>
            </a:p>
          </p:txBody>
        </p:sp>
        <p:sp>
          <p:nvSpPr>
            <p:cNvPr id="50266" name="Text Box 101"/>
            <p:cNvSpPr txBox="1">
              <a:spLocks noChangeArrowheads="1"/>
            </p:cNvSpPr>
            <p:nvPr/>
          </p:nvSpPr>
          <p:spPr bwMode="auto">
            <a:xfrm>
              <a:off x="1383" y="2834"/>
              <a:ext cx="544" cy="2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2200">
                  <a:cs typeface="Arial" charset="0"/>
                </a:rPr>
                <a:t>P0.6</a:t>
              </a:r>
            </a:p>
          </p:txBody>
        </p:sp>
        <p:sp>
          <p:nvSpPr>
            <p:cNvPr id="50267" name="Text Box 102"/>
            <p:cNvSpPr txBox="1">
              <a:spLocks noChangeArrowheads="1"/>
            </p:cNvSpPr>
            <p:nvPr/>
          </p:nvSpPr>
          <p:spPr bwMode="auto">
            <a:xfrm>
              <a:off x="1383" y="3015"/>
              <a:ext cx="544" cy="2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2200">
                  <a:cs typeface="Arial" charset="0"/>
                </a:rPr>
                <a:t>P0.7</a:t>
              </a:r>
            </a:p>
          </p:txBody>
        </p:sp>
        <p:sp>
          <p:nvSpPr>
            <p:cNvPr id="50268" name="Text Box 103"/>
            <p:cNvSpPr txBox="1">
              <a:spLocks noChangeArrowheads="1"/>
            </p:cNvSpPr>
            <p:nvPr/>
          </p:nvSpPr>
          <p:spPr bwMode="auto">
            <a:xfrm>
              <a:off x="656" y="1934"/>
              <a:ext cx="817" cy="91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kumimoji="1" lang="en-US" altLang="zh-TW" b="1">
                  <a:cs typeface="Arial" charset="0"/>
                </a:rPr>
                <a:t>DS5000</a:t>
              </a:r>
            </a:p>
            <a:p>
              <a:pPr algn="ctr">
                <a:spcBef>
                  <a:spcPct val="20000"/>
                </a:spcBef>
              </a:pPr>
              <a:r>
                <a:rPr kumimoji="1" lang="en-US" altLang="zh-TW" b="1">
                  <a:cs typeface="Arial" charset="0"/>
                </a:rPr>
                <a:t>8751</a:t>
              </a:r>
            </a:p>
            <a:p>
              <a:pPr algn="ctr">
                <a:spcBef>
                  <a:spcPct val="20000"/>
                </a:spcBef>
              </a:pPr>
              <a:r>
                <a:rPr kumimoji="1" lang="en-US" altLang="zh-TW" b="1">
                  <a:cs typeface="Arial" charset="0"/>
                </a:rPr>
                <a:t>8951</a:t>
              </a:r>
            </a:p>
          </p:txBody>
        </p:sp>
        <p:sp>
          <p:nvSpPr>
            <p:cNvPr id="50269" name="Line 104"/>
            <p:cNvSpPr>
              <a:spLocks noChangeShapeType="1"/>
            </p:cNvSpPr>
            <p:nvPr/>
          </p:nvSpPr>
          <p:spPr bwMode="auto">
            <a:xfrm>
              <a:off x="1915" y="1876"/>
              <a:ext cx="29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0" name="Line 105"/>
            <p:cNvSpPr>
              <a:spLocks noChangeShapeType="1"/>
            </p:cNvSpPr>
            <p:nvPr/>
          </p:nvSpPr>
          <p:spPr bwMode="auto">
            <a:xfrm>
              <a:off x="1927" y="3146"/>
              <a:ext cx="29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1" name="Line 106"/>
            <p:cNvSpPr>
              <a:spLocks noChangeShapeType="1"/>
            </p:cNvSpPr>
            <p:nvPr/>
          </p:nvSpPr>
          <p:spPr bwMode="auto">
            <a:xfrm>
              <a:off x="1927" y="2977"/>
              <a:ext cx="29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2" name="Line 107"/>
            <p:cNvSpPr>
              <a:spLocks noChangeShapeType="1"/>
            </p:cNvSpPr>
            <p:nvPr/>
          </p:nvSpPr>
          <p:spPr bwMode="auto">
            <a:xfrm>
              <a:off x="1927" y="2795"/>
              <a:ext cx="29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3" name="Line 108"/>
            <p:cNvSpPr>
              <a:spLocks noChangeShapeType="1"/>
            </p:cNvSpPr>
            <p:nvPr/>
          </p:nvSpPr>
          <p:spPr bwMode="auto">
            <a:xfrm>
              <a:off x="1927" y="2602"/>
              <a:ext cx="29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4" name="Line 109"/>
            <p:cNvSpPr>
              <a:spLocks noChangeShapeType="1"/>
            </p:cNvSpPr>
            <p:nvPr/>
          </p:nvSpPr>
          <p:spPr bwMode="auto">
            <a:xfrm>
              <a:off x="1927" y="2433"/>
              <a:ext cx="29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5" name="Line 110"/>
            <p:cNvSpPr>
              <a:spLocks noChangeShapeType="1"/>
            </p:cNvSpPr>
            <p:nvPr/>
          </p:nvSpPr>
          <p:spPr bwMode="auto">
            <a:xfrm>
              <a:off x="1927" y="2230"/>
              <a:ext cx="29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6" name="Line 111"/>
            <p:cNvSpPr>
              <a:spLocks noChangeShapeType="1"/>
            </p:cNvSpPr>
            <p:nvPr/>
          </p:nvSpPr>
          <p:spPr bwMode="auto">
            <a:xfrm>
              <a:off x="1927" y="2048"/>
              <a:ext cx="2947" cy="0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77" name="Oval 112"/>
            <p:cNvSpPr>
              <a:spLocks noChangeArrowheads="1"/>
            </p:cNvSpPr>
            <p:nvPr/>
          </p:nvSpPr>
          <p:spPr bwMode="auto">
            <a:xfrm>
              <a:off x="2130" y="1854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8" name="Oval 113"/>
            <p:cNvSpPr>
              <a:spLocks noChangeArrowheads="1"/>
            </p:cNvSpPr>
            <p:nvPr/>
          </p:nvSpPr>
          <p:spPr bwMode="auto">
            <a:xfrm>
              <a:off x="2493" y="2023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79" name="Oval 114"/>
            <p:cNvSpPr>
              <a:spLocks noChangeArrowheads="1"/>
            </p:cNvSpPr>
            <p:nvPr/>
          </p:nvSpPr>
          <p:spPr bwMode="auto">
            <a:xfrm>
              <a:off x="2858" y="2205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0" name="Oval 115"/>
            <p:cNvSpPr>
              <a:spLocks noChangeArrowheads="1"/>
            </p:cNvSpPr>
            <p:nvPr/>
          </p:nvSpPr>
          <p:spPr bwMode="auto">
            <a:xfrm>
              <a:off x="3219" y="2411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1" name="Oval 116"/>
            <p:cNvSpPr>
              <a:spLocks noChangeArrowheads="1"/>
            </p:cNvSpPr>
            <p:nvPr/>
          </p:nvSpPr>
          <p:spPr bwMode="auto">
            <a:xfrm>
              <a:off x="3578" y="2580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2" name="Oval 117"/>
            <p:cNvSpPr>
              <a:spLocks noChangeArrowheads="1"/>
            </p:cNvSpPr>
            <p:nvPr/>
          </p:nvSpPr>
          <p:spPr bwMode="auto">
            <a:xfrm>
              <a:off x="3947" y="2771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3" name="Oval 118"/>
            <p:cNvSpPr>
              <a:spLocks noChangeArrowheads="1"/>
            </p:cNvSpPr>
            <p:nvPr/>
          </p:nvSpPr>
          <p:spPr bwMode="auto">
            <a:xfrm>
              <a:off x="4307" y="2952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4" name="Oval 119"/>
            <p:cNvSpPr>
              <a:spLocks noChangeArrowheads="1"/>
            </p:cNvSpPr>
            <p:nvPr/>
          </p:nvSpPr>
          <p:spPr bwMode="auto">
            <a:xfrm>
              <a:off x="4670" y="3121"/>
              <a:ext cx="45" cy="45"/>
            </a:xfrm>
            <a:prstGeom prst="ellipse">
              <a:avLst/>
            </a:prstGeom>
            <a:solidFill>
              <a:schemeClr val="tx1"/>
            </a:solidFill>
            <a:ln w="2921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85" name="Line 120"/>
            <p:cNvSpPr>
              <a:spLocks noChangeShapeType="1"/>
            </p:cNvSpPr>
            <p:nvPr/>
          </p:nvSpPr>
          <p:spPr bwMode="auto">
            <a:xfrm>
              <a:off x="2517" y="1887"/>
              <a:ext cx="0" cy="136"/>
            </a:xfrm>
            <a:prstGeom prst="line">
              <a:avLst/>
            </a:prstGeom>
            <a:noFill/>
            <a:ln w="2921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86" name="Text Box 121"/>
            <p:cNvSpPr txBox="1">
              <a:spLocks noChangeArrowheads="1"/>
            </p:cNvSpPr>
            <p:nvPr/>
          </p:nvSpPr>
          <p:spPr bwMode="auto">
            <a:xfrm>
              <a:off x="1337" y="938"/>
              <a:ext cx="544" cy="3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b="1">
                  <a:cs typeface="Arial" charset="0"/>
                </a:rPr>
                <a:t>Vcc</a:t>
              </a:r>
            </a:p>
          </p:txBody>
        </p:sp>
        <p:sp>
          <p:nvSpPr>
            <p:cNvPr id="50287" name="Text Box 122"/>
            <p:cNvSpPr txBox="1">
              <a:spLocks noChangeArrowheads="1"/>
            </p:cNvSpPr>
            <p:nvPr/>
          </p:nvSpPr>
          <p:spPr bwMode="auto">
            <a:xfrm>
              <a:off x="4785" y="1116"/>
              <a:ext cx="544" cy="3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b="1">
                  <a:cs typeface="Arial" charset="0"/>
                </a:rPr>
                <a:t>10 K</a:t>
              </a:r>
            </a:p>
          </p:txBody>
        </p:sp>
        <p:sp>
          <p:nvSpPr>
            <p:cNvPr id="50288" name="Text Box 123"/>
            <p:cNvSpPr txBox="1">
              <a:spLocks noChangeArrowheads="1"/>
            </p:cNvSpPr>
            <p:nvPr/>
          </p:nvSpPr>
          <p:spPr bwMode="auto">
            <a:xfrm>
              <a:off x="4874" y="1615"/>
              <a:ext cx="367" cy="14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2600" b="1">
                  <a:cs typeface="Arial" charset="0"/>
                </a:rPr>
                <a:t>Port 0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62000" y="152401"/>
            <a:ext cx="80169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5.1. Parallel Ports in 8051 </a:t>
            </a:r>
            <a:r>
              <a:rPr lang="en-US" sz="2000" b="1" dirty="0" smtClean="0">
                <a:latin typeface="Comic Sans MS" pitchFamily="66" charset="0"/>
                <a:ea typeface="+mj-ea"/>
                <a:cs typeface="B Rose" pitchFamily="2" charset="-78"/>
              </a:rPr>
              <a:t>cont’d…</a:t>
            </a:r>
          </a:p>
        </p:txBody>
      </p:sp>
      <p:sp>
        <p:nvSpPr>
          <p:cNvPr id="125" name="Slide Number Placeholder 1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7772400" cy="609600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sz="2800" b="1" dirty="0" smtClean="0">
                <a:solidFill>
                  <a:srgbClr val="FF0000"/>
                </a:solidFill>
                <a:latin typeface="Comic Sans MS" pitchFamily="66" charset="0"/>
              </a:rPr>
              <a:t>8051 Port 3 Bit Latches and I/O Buffers</a:t>
            </a:r>
          </a:p>
        </p:txBody>
      </p:sp>
      <p:pic>
        <p:nvPicPr>
          <p:cNvPr id="43011" name="Picture 3" descr="port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1524000"/>
            <a:ext cx="6858000" cy="4648200"/>
          </a:xfrm>
          <a:noFill/>
        </p:spPr>
      </p:pic>
      <p:sp>
        <p:nvSpPr>
          <p:cNvPr id="4" name="Rectangle 3"/>
          <p:cNvSpPr/>
          <p:nvPr/>
        </p:nvSpPr>
        <p:spPr>
          <a:xfrm>
            <a:off x="609600" y="-152400"/>
            <a:ext cx="80169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5.1. Parallel Ports in 8051 </a:t>
            </a:r>
            <a:r>
              <a:rPr lang="en-US" sz="2000" b="1" dirty="0" smtClean="0">
                <a:latin typeface="Comic Sans MS" pitchFamily="66" charset="0"/>
                <a:ea typeface="+mj-ea"/>
                <a:cs typeface="B Rose" pitchFamily="2" charset="-78"/>
              </a:rPr>
              <a:t>cont’d…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2137" y="1744639"/>
            <a:ext cx="7049879" cy="3000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UNIT 1 -</a:t>
            </a:r>
            <a:r>
              <a:rPr lang="en-US" b="1" dirty="0" smtClean="0"/>
              <a:t>	Introduction to 8086microprocessor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UNIT 2 - </a:t>
            </a:r>
            <a:r>
              <a:rPr lang="en-US" b="1" dirty="0"/>
              <a:t>Hardware features of 8086 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UNIT </a:t>
            </a:r>
            <a:r>
              <a:rPr lang="en-US" b="1" dirty="0">
                <a:solidFill>
                  <a:srgbClr val="0070C0"/>
                </a:solidFill>
              </a:rPr>
              <a:t>3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-</a:t>
            </a:r>
            <a:r>
              <a:rPr lang="en-US" sz="3600" b="1" dirty="0"/>
              <a:t> </a:t>
            </a:r>
            <a:r>
              <a:rPr lang="en-US" b="1" dirty="0"/>
              <a:t>Advanced Processors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UNIT </a:t>
            </a:r>
            <a:r>
              <a:rPr lang="en-US" b="1" dirty="0">
                <a:solidFill>
                  <a:srgbClr val="0070C0"/>
                </a:solidFill>
              </a:rPr>
              <a:t>4- </a:t>
            </a:r>
            <a:r>
              <a:rPr lang="en-US" b="1" dirty="0"/>
              <a:t>Introduction </a:t>
            </a:r>
            <a:r>
              <a:rPr lang="en-US" b="1" dirty="0"/>
              <a:t>to 8051Microcontroller 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UNIT 5 </a:t>
            </a:r>
            <a:r>
              <a:rPr lang="en-US" b="1" dirty="0" smtClean="0">
                <a:solidFill>
                  <a:srgbClr val="0070C0"/>
                </a:solidFill>
              </a:rPr>
              <a:t>-</a:t>
            </a:r>
            <a:r>
              <a:rPr lang="en-US" sz="2400" b="1" dirty="0" smtClean="0">
                <a:solidFill>
                  <a:srgbClr val="FF0000"/>
                </a:solidFill>
              </a:rPr>
              <a:t>8051 </a:t>
            </a:r>
            <a:r>
              <a:rPr lang="en-US" sz="2400" b="1" dirty="0" smtClean="0">
                <a:solidFill>
                  <a:srgbClr val="FF0000"/>
                </a:solidFill>
              </a:rPr>
              <a:t>Microcontroller Hardware </a:t>
            </a:r>
            <a:r>
              <a:rPr lang="en-US" sz="2400" b="1" dirty="0" smtClean="0">
                <a:solidFill>
                  <a:srgbClr val="FF0000"/>
                </a:solidFill>
              </a:rPr>
              <a:t> &amp; Interfacing</a:t>
            </a:r>
            <a:r>
              <a:rPr lang="en-US" b="1" dirty="0" smtClean="0"/>
              <a:t>: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52600" y="210066"/>
            <a:ext cx="617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M</a:t>
            </a:r>
            <a:r>
              <a:rPr lang="en-US" sz="3600" b="1" dirty="0" smtClean="0">
                <a:solidFill>
                  <a:srgbClr val="7030A0"/>
                </a:solidFill>
              </a:rPr>
              <a:t>icro </a:t>
            </a:r>
            <a:r>
              <a:rPr lang="en-US" sz="3600" b="1" dirty="0" smtClean="0">
                <a:solidFill>
                  <a:srgbClr val="FF0000"/>
                </a:solidFill>
              </a:rPr>
              <a:t>P</a:t>
            </a:r>
            <a:r>
              <a:rPr lang="en-US" sz="3600" b="1" dirty="0" smtClean="0">
                <a:solidFill>
                  <a:srgbClr val="7030A0"/>
                </a:solidFill>
              </a:rPr>
              <a:t>rocessor  &amp; </a:t>
            </a:r>
            <a:r>
              <a:rPr lang="en-US" sz="3600" b="1" dirty="0" smtClean="0">
                <a:solidFill>
                  <a:srgbClr val="FF0000"/>
                </a:solidFill>
              </a:rPr>
              <a:t>I</a:t>
            </a:r>
            <a:r>
              <a:rPr lang="en-US" sz="3600" b="1" dirty="0" smtClean="0">
                <a:solidFill>
                  <a:srgbClr val="7030A0"/>
                </a:solidFill>
              </a:rPr>
              <a:t>nterfacing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52946" y="838200"/>
            <a:ext cx="192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Syllabus Overview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28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762000"/>
            <a:ext cx="4953000" cy="579120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7030A0"/>
                </a:solidFill>
              </a:rPr>
              <a:t>Parallel Ports in 8051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7030A0"/>
                </a:solidFill>
              </a:rPr>
              <a:t>External Memory interfacing with 8051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7030A0"/>
                </a:solidFill>
              </a:rPr>
              <a:t>8051 Timers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7030A0"/>
                </a:solidFill>
              </a:rPr>
              <a:t>8051 Serial ports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7030A0"/>
                </a:solidFill>
              </a:rPr>
              <a:t>8051 </a:t>
            </a:r>
            <a:r>
              <a:rPr lang="en-US" sz="2000" b="1" dirty="0" smtClean="0">
                <a:solidFill>
                  <a:srgbClr val="7030A0"/>
                </a:solidFill>
              </a:rPr>
              <a:t>Interrupts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7030A0"/>
                </a:solidFill>
              </a:rPr>
              <a:t>8051 Interfacing</a:t>
            </a:r>
          </a:p>
          <a:p>
            <a:pPr lvl="1">
              <a:lnSpc>
                <a:spcPct val="150000"/>
              </a:lnSpc>
            </a:pPr>
            <a:r>
              <a:rPr lang="en-US" sz="1600" b="1" dirty="0" smtClean="0">
                <a:solidFill>
                  <a:srgbClr val="7030A0"/>
                </a:solidFill>
              </a:rPr>
              <a:t>LCD </a:t>
            </a:r>
            <a:r>
              <a:rPr lang="en-US" sz="1600" b="1" dirty="0">
                <a:solidFill>
                  <a:srgbClr val="7030A0"/>
                </a:solidFill>
              </a:rPr>
              <a:t>Interfacing </a:t>
            </a:r>
          </a:p>
          <a:p>
            <a:pPr lvl="1">
              <a:lnSpc>
                <a:spcPct val="150000"/>
              </a:lnSpc>
            </a:pPr>
            <a:r>
              <a:rPr lang="en-US" sz="1600" b="1" dirty="0" smtClean="0">
                <a:solidFill>
                  <a:srgbClr val="7030A0"/>
                </a:solidFill>
              </a:rPr>
              <a:t>Keyboard  Interfacing</a:t>
            </a:r>
          </a:p>
          <a:p>
            <a:pPr lvl="1">
              <a:lnSpc>
                <a:spcPct val="150000"/>
              </a:lnSpc>
            </a:pPr>
            <a:r>
              <a:rPr lang="en-US" sz="1600" b="1" dirty="0" smtClean="0">
                <a:solidFill>
                  <a:srgbClr val="7030A0"/>
                </a:solidFill>
              </a:rPr>
              <a:t>DAC Interfacing</a:t>
            </a:r>
          </a:p>
          <a:p>
            <a:pPr lvl="1">
              <a:lnSpc>
                <a:spcPct val="150000"/>
              </a:lnSpc>
            </a:pPr>
            <a:r>
              <a:rPr lang="en-US" sz="1600" b="1" dirty="0" smtClean="0">
                <a:solidFill>
                  <a:srgbClr val="7030A0"/>
                </a:solidFill>
              </a:rPr>
              <a:t>ADC Interfacing</a:t>
            </a:r>
          </a:p>
          <a:p>
            <a:pPr lvl="1">
              <a:lnSpc>
                <a:spcPct val="150000"/>
              </a:lnSpc>
            </a:pPr>
            <a:r>
              <a:rPr lang="en-US" sz="1600" b="1" dirty="0" smtClean="0">
                <a:solidFill>
                  <a:srgbClr val="7030A0"/>
                </a:solidFill>
              </a:rPr>
              <a:t>Stepper Motor Interfacing </a:t>
            </a:r>
          </a:p>
          <a:p>
            <a:pPr lvl="1">
              <a:lnSpc>
                <a:spcPct val="150000"/>
              </a:lnSpc>
            </a:pPr>
            <a:r>
              <a:rPr lang="en-US" sz="1600" b="1" dirty="0" smtClean="0">
                <a:solidFill>
                  <a:srgbClr val="7030A0"/>
                </a:solidFill>
              </a:rPr>
              <a:t>External  </a:t>
            </a:r>
            <a:r>
              <a:rPr lang="en-US" sz="1600" b="1" dirty="0">
                <a:solidFill>
                  <a:srgbClr val="7030A0"/>
                </a:solidFill>
              </a:rPr>
              <a:t>Memory  interfacing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186519"/>
            <a:ext cx="510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Unit-5 		Syllabus	Overview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09800"/>
            <a:ext cx="1905000" cy="715962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sz="2000" b="1" dirty="0" smtClean="0">
                <a:solidFill>
                  <a:srgbClr val="FF0000"/>
                </a:solidFill>
                <a:latin typeface="Comic Sans MS" pitchFamily="66" charset="0"/>
                <a:cs typeface="B Rose" pitchFamily="2" charset="-78"/>
              </a:rPr>
              <a:t>8051 </a:t>
            </a:r>
            <a:br>
              <a:rPr lang="en-US" sz="2000" b="1" dirty="0" smtClean="0">
                <a:solidFill>
                  <a:srgbClr val="FF0000"/>
                </a:solidFill>
                <a:latin typeface="Comic Sans MS" pitchFamily="66" charset="0"/>
                <a:cs typeface="B Rose" pitchFamily="2" charset="-78"/>
              </a:rPr>
            </a:br>
            <a:r>
              <a:rPr lang="en-US" sz="2000" b="1" dirty="0" smtClean="0">
                <a:solidFill>
                  <a:srgbClr val="FF0000"/>
                </a:solidFill>
                <a:latin typeface="Comic Sans MS" pitchFamily="66" charset="0"/>
                <a:cs typeface="B Rose" pitchFamily="2" charset="-78"/>
              </a:rPr>
              <a:t>Foot Print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2743200" y="1524000"/>
            <a:ext cx="6091238" cy="4857750"/>
            <a:chOff x="2743200" y="381000"/>
            <a:chExt cx="6091238" cy="6000750"/>
          </a:xfrm>
        </p:grpSpPr>
        <p:sp>
          <p:nvSpPr>
            <p:cNvPr id="39939" name="Line 3"/>
            <p:cNvSpPr>
              <a:spLocks noChangeShapeType="1"/>
            </p:cNvSpPr>
            <p:nvPr/>
          </p:nvSpPr>
          <p:spPr bwMode="auto">
            <a:xfrm>
              <a:off x="4559300" y="381000"/>
              <a:ext cx="0" cy="60007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0" name="Line 4"/>
            <p:cNvSpPr>
              <a:spLocks noChangeShapeType="1"/>
            </p:cNvSpPr>
            <p:nvPr/>
          </p:nvSpPr>
          <p:spPr bwMode="auto">
            <a:xfrm>
              <a:off x="7191375" y="381000"/>
              <a:ext cx="0" cy="60007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1" name="Line 5"/>
            <p:cNvSpPr>
              <a:spLocks noChangeShapeType="1"/>
            </p:cNvSpPr>
            <p:nvPr/>
          </p:nvSpPr>
          <p:spPr bwMode="auto">
            <a:xfrm>
              <a:off x="4559300" y="6381750"/>
              <a:ext cx="263207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2" name="Line 6"/>
            <p:cNvSpPr>
              <a:spLocks noChangeShapeType="1"/>
            </p:cNvSpPr>
            <p:nvPr/>
          </p:nvSpPr>
          <p:spPr bwMode="auto">
            <a:xfrm>
              <a:off x="4559300" y="381000"/>
              <a:ext cx="103187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>
              <a:off x="6157913" y="381000"/>
              <a:ext cx="103187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4" name="Rectangle 8"/>
            <p:cNvSpPr>
              <a:spLocks noChangeArrowheads="1"/>
            </p:cNvSpPr>
            <p:nvPr/>
          </p:nvSpPr>
          <p:spPr bwMode="auto">
            <a:xfrm>
              <a:off x="4291013" y="817563"/>
              <a:ext cx="249237" cy="152400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5" name="Rectangle 9"/>
            <p:cNvSpPr>
              <a:spLocks noChangeArrowheads="1"/>
            </p:cNvSpPr>
            <p:nvPr/>
          </p:nvSpPr>
          <p:spPr bwMode="auto">
            <a:xfrm>
              <a:off x="4291013" y="1087438"/>
              <a:ext cx="249237" cy="150812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4291013" y="1357313"/>
              <a:ext cx="249237" cy="150812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7" name="Rectangle 11"/>
            <p:cNvSpPr>
              <a:spLocks noChangeArrowheads="1"/>
            </p:cNvSpPr>
            <p:nvPr/>
          </p:nvSpPr>
          <p:spPr bwMode="auto">
            <a:xfrm>
              <a:off x="4291013" y="1627188"/>
              <a:ext cx="249237" cy="149225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Rectangle 12"/>
            <p:cNvSpPr>
              <a:spLocks noChangeArrowheads="1"/>
            </p:cNvSpPr>
            <p:nvPr/>
          </p:nvSpPr>
          <p:spPr bwMode="auto">
            <a:xfrm>
              <a:off x="4291013" y="1898650"/>
              <a:ext cx="249237" cy="150813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Rectangle 13"/>
            <p:cNvSpPr>
              <a:spLocks noChangeArrowheads="1"/>
            </p:cNvSpPr>
            <p:nvPr/>
          </p:nvSpPr>
          <p:spPr bwMode="auto">
            <a:xfrm>
              <a:off x="4291013" y="2166938"/>
              <a:ext cx="249237" cy="150812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0" name="Rectangle 14"/>
            <p:cNvSpPr>
              <a:spLocks noChangeArrowheads="1"/>
            </p:cNvSpPr>
            <p:nvPr/>
          </p:nvSpPr>
          <p:spPr bwMode="auto">
            <a:xfrm>
              <a:off x="4291013" y="2438400"/>
              <a:ext cx="249237" cy="149225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Rectangle 15"/>
            <p:cNvSpPr>
              <a:spLocks noChangeArrowheads="1"/>
            </p:cNvSpPr>
            <p:nvPr/>
          </p:nvSpPr>
          <p:spPr bwMode="auto">
            <a:xfrm>
              <a:off x="4291013" y="2706688"/>
              <a:ext cx="249237" cy="150812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2" name="Rectangle 16"/>
            <p:cNvSpPr>
              <a:spLocks noChangeArrowheads="1"/>
            </p:cNvSpPr>
            <p:nvPr/>
          </p:nvSpPr>
          <p:spPr bwMode="auto">
            <a:xfrm>
              <a:off x="4291013" y="2976563"/>
              <a:ext cx="249237" cy="150812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3" name="Rectangle 17"/>
            <p:cNvSpPr>
              <a:spLocks noChangeArrowheads="1"/>
            </p:cNvSpPr>
            <p:nvPr/>
          </p:nvSpPr>
          <p:spPr bwMode="auto">
            <a:xfrm>
              <a:off x="4291013" y="3249613"/>
              <a:ext cx="249237" cy="149225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4" name="Rectangle 18"/>
            <p:cNvSpPr>
              <a:spLocks noChangeArrowheads="1"/>
            </p:cNvSpPr>
            <p:nvPr/>
          </p:nvSpPr>
          <p:spPr bwMode="auto">
            <a:xfrm>
              <a:off x="4291013" y="3517900"/>
              <a:ext cx="249237" cy="149225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Rectangle 19"/>
            <p:cNvSpPr>
              <a:spLocks noChangeArrowheads="1"/>
            </p:cNvSpPr>
            <p:nvPr/>
          </p:nvSpPr>
          <p:spPr bwMode="auto">
            <a:xfrm>
              <a:off x="4291013" y="3787775"/>
              <a:ext cx="249237" cy="150813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Rectangle 20"/>
            <p:cNvSpPr>
              <a:spLocks noChangeArrowheads="1"/>
            </p:cNvSpPr>
            <p:nvPr/>
          </p:nvSpPr>
          <p:spPr bwMode="auto">
            <a:xfrm>
              <a:off x="4291013" y="4056063"/>
              <a:ext cx="249237" cy="152400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7" name="Rectangle 21"/>
            <p:cNvSpPr>
              <a:spLocks noChangeArrowheads="1"/>
            </p:cNvSpPr>
            <p:nvPr/>
          </p:nvSpPr>
          <p:spPr bwMode="auto">
            <a:xfrm>
              <a:off x="4291013" y="4329113"/>
              <a:ext cx="249237" cy="149225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Rectangle 22"/>
            <p:cNvSpPr>
              <a:spLocks noChangeArrowheads="1"/>
            </p:cNvSpPr>
            <p:nvPr/>
          </p:nvSpPr>
          <p:spPr bwMode="auto">
            <a:xfrm>
              <a:off x="4291013" y="4597400"/>
              <a:ext cx="249237" cy="152400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Rectangle 23"/>
            <p:cNvSpPr>
              <a:spLocks noChangeArrowheads="1"/>
            </p:cNvSpPr>
            <p:nvPr/>
          </p:nvSpPr>
          <p:spPr bwMode="auto">
            <a:xfrm>
              <a:off x="4291013" y="4867275"/>
              <a:ext cx="249237" cy="150813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Rectangle 24"/>
            <p:cNvSpPr>
              <a:spLocks noChangeArrowheads="1"/>
            </p:cNvSpPr>
            <p:nvPr/>
          </p:nvSpPr>
          <p:spPr bwMode="auto">
            <a:xfrm>
              <a:off x="4291013" y="5138738"/>
              <a:ext cx="249237" cy="149225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Rectangle 25"/>
            <p:cNvSpPr>
              <a:spLocks noChangeArrowheads="1"/>
            </p:cNvSpPr>
            <p:nvPr/>
          </p:nvSpPr>
          <p:spPr bwMode="auto">
            <a:xfrm>
              <a:off x="4291013" y="5407025"/>
              <a:ext cx="249237" cy="150813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Rectangle 26"/>
            <p:cNvSpPr>
              <a:spLocks noChangeArrowheads="1"/>
            </p:cNvSpPr>
            <p:nvPr/>
          </p:nvSpPr>
          <p:spPr bwMode="auto">
            <a:xfrm>
              <a:off x="4291013" y="5678488"/>
              <a:ext cx="249237" cy="150812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Rectangle 27"/>
            <p:cNvSpPr>
              <a:spLocks noChangeArrowheads="1"/>
            </p:cNvSpPr>
            <p:nvPr/>
          </p:nvSpPr>
          <p:spPr bwMode="auto">
            <a:xfrm>
              <a:off x="4291013" y="5946775"/>
              <a:ext cx="249237" cy="152400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Text Box 28"/>
            <p:cNvSpPr txBox="1">
              <a:spLocks noChangeArrowheads="1"/>
            </p:cNvSpPr>
            <p:nvPr/>
          </p:nvSpPr>
          <p:spPr bwMode="auto">
            <a:xfrm>
              <a:off x="4503738" y="738188"/>
              <a:ext cx="354012" cy="319087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9965" name="Text Box 29"/>
            <p:cNvSpPr txBox="1">
              <a:spLocks noChangeArrowheads="1"/>
            </p:cNvSpPr>
            <p:nvPr/>
          </p:nvSpPr>
          <p:spPr bwMode="auto">
            <a:xfrm>
              <a:off x="4500563" y="1011238"/>
              <a:ext cx="35560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39966" name="Text Box 30"/>
            <p:cNvSpPr txBox="1">
              <a:spLocks noChangeArrowheads="1"/>
            </p:cNvSpPr>
            <p:nvPr/>
          </p:nvSpPr>
          <p:spPr bwMode="auto">
            <a:xfrm>
              <a:off x="4500563" y="1271588"/>
              <a:ext cx="35560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39967" name="Text Box 31"/>
            <p:cNvSpPr txBox="1">
              <a:spLocks noChangeArrowheads="1"/>
            </p:cNvSpPr>
            <p:nvPr/>
          </p:nvSpPr>
          <p:spPr bwMode="auto">
            <a:xfrm>
              <a:off x="4500563" y="1549400"/>
              <a:ext cx="35560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39968" name="Text Box 32"/>
            <p:cNvSpPr txBox="1">
              <a:spLocks noChangeArrowheads="1"/>
            </p:cNvSpPr>
            <p:nvPr/>
          </p:nvSpPr>
          <p:spPr bwMode="auto">
            <a:xfrm>
              <a:off x="4500563" y="1809750"/>
              <a:ext cx="35560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39969" name="Text Box 33"/>
            <p:cNvSpPr txBox="1">
              <a:spLocks noChangeArrowheads="1"/>
            </p:cNvSpPr>
            <p:nvPr/>
          </p:nvSpPr>
          <p:spPr bwMode="auto">
            <a:xfrm>
              <a:off x="4500563" y="2084388"/>
              <a:ext cx="35560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39970" name="Text Box 34"/>
            <p:cNvSpPr txBox="1">
              <a:spLocks noChangeArrowheads="1"/>
            </p:cNvSpPr>
            <p:nvPr/>
          </p:nvSpPr>
          <p:spPr bwMode="auto">
            <a:xfrm>
              <a:off x="4500563" y="2359025"/>
              <a:ext cx="355600" cy="322263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7</a:t>
              </a:r>
            </a:p>
          </p:txBody>
        </p:sp>
        <p:sp>
          <p:nvSpPr>
            <p:cNvPr id="39971" name="Text Box 35"/>
            <p:cNvSpPr txBox="1">
              <a:spLocks noChangeArrowheads="1"/>
            </p:cNvSpPr>
            <p:nvPr/>
          </p:nvSpPr>
          <p:spPr bwMode="auto">
            <a:xfrm>
              <a:off x="4500563" y="2625725"/>
              <a:ext cx="35560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8</a:t>
              </a:r>
            </a:p>
          </p:txBody>
        </p:sp>
        <p:sp>
          <p:nvSpPr>
            <p:cNvPr id="39972" name="Text Box 36"/>
            <p:cNvSpPr txBox="1">
              <a:spLocks noChangeArrowheads="1"/>
            </p:cNvSpPr>
            <p:nvPr/>
          </p:nvSpPr>
          <p:spPr bwMode="auto">
            <a:xfrm>
              <a:off x="4500563" y="2901950"/>
              <a:ext cx="355600" cy="322263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9</a:t>
              </a:r>
            </a:p>
          </p:txBody>
        </p:sp>
        <p:sp>
          <p:nvSpPr>
            <p:cNvPr id="39973" name="Text Box 37"/>
            <p:cNvSpPr txBox="1">
              <a:spLocks noChangeArrowheads="1"/>
            </p:cNvSpPr>
            <p:nvPr/>
          </p:nvSpPr>
          <p:spPr bwMode="auto">
            <a:xfrm>
              <a:off x="4500563" y="3168650"/>
              <a:ext cx="414337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10</a:t>
              </a:r>
            </a:p>
          </p:txBody>
        </p:sp>
        <p:sp>
          <p:nvSpPr>
            <p:cNvPr id="39974" name="Text Box 38"/>
            <p:cNvSpPr txBox="1">
              <a:spLocks noChangeArrowheads="1"/>
            </p:cNvSpPr>
            <p:nvPr/>
          </p:nvSpPr>
          <p:spPr bwMode="auto">
            <a:xfrm>
              <a:off x="4500563" y="3438525"/>
              <a:ext cx="414337" cy="319088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11</a:t>
              </a:r>
            </a:p>
          </p:txBody>
        </p:sp>
        <p:sp>
          <p:nvSpPr>
            <p:cNvPr id="39975" name="Text Box 39"/>
            <p:cNvSpPr txBox="1">
              <a:spLocks noChangeArrowheads="1"/>
            </p:cNvSpPr>
            <p:nvPr/>
          </p:nvSpPr>
          <p:spPr bwMode="auto">
            <a:xfrm>
              <a:off x="4500563" y="3708400"/>
              <a:ext cx="414337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12</a:t>
              </a:r>
            </a:p>
          </p:txBody>
        </p:sp>
        <p:sp>
          <p:nvSpPr>
            <p:cNvPr id="39976" name="Text Box 40"/>
            <p:cNvSpPr txBox="1">
              <a:spLocks noChangeArrowheads="1"/>
            </p:cNvSpPr>
            <p:nvPr/>
          </p:nvSpPr>
          <p:spPr bwMode="auto">
            <a:xfrm>
              <a:off x="4500563" y="3973513"/>
              <a:ext cx="414337" cy="319087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13</a:t>
              </a:r>
            </a:p>
          </p:txBody>
        </p:sp>
        <p:sp>
          <p:nvSpPr>
            <p:cNvPr id="39977" name="Text Box 41"/>
            <p:cNvSpPr txBox="1">
              <a:spLocks noChangeArrowheads="1"/>
            </p:cNvSpPr>
            <p:nvPr/>
          </p:nvSpPr>
          <p:spPr bwMode="auto">
            <a:xfrm>
              <a:off x="4500563" y="4249738"/>
              <a:ext cx="414337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14</a:t>
              </a:r>
            </a:p>
          </p:txBody>
        </p:sp>
        <p:sp>
          <p:nvSpPr>
            <p:cNvPr id="39978" name="Text Box 42"/>
            <p:cNvSpPr txBox="1">
              <a:spLocks noChangeArrowheads="1"/>
            </p:cNvSpPr>
            <p:nvPr/>
          </p:nvSpPr>
          <p:spPr bwMode="auto">
            <a:xfrm>
              <a:off x="4500563" y="4518025"/>
              <a:ext cx="414337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15</a:t>
              </a:r>
            </a:p>
          </p:txBody>
        </p:sp>
        <p:sp>
          <p:nvSpPr>
            <p:cNvPr id="39979" name="Text Box 43"/>
            <p:cNvSpPr txBox="1">
              <a:spLocks noChangeArrowheads="1"/>
            </p:cNvSpPr>
            <p:nvPr/>
          </p:nvSpPr>
          <p:spPr bwMode="auto">
            <a:xfrm>
              <a:off x="4500563" y="4789488"/>
              <a:ext cx="414337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16</a:t>
              </a:r>
            </a:p>
          </p:txBody>
        </p:sp>
        <p:sp>
          <p:nvSpPr>
            <p:cNvPr id="39980" name="Text Box 44"/>
            <p:cNvSpPr txBox="1">
              <a:spLocks noChangeArrowheads="1"/>
            </p:cNvSpPr>
            <p:nvPr/>
          </p:nvSpPr>
          <p:spPr bwMode="auto">
            <a:xfrm>
              <a:off x="4500563" y="5059363"/>
              <a:ext cx="415925" cy="322262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17</a:t>
              </a:r>
            </a:p>
          </p:txBody>
        </p:sp>
        <p:sp>
          <p:nvSpPr>
            <p:cNvPr id="39981" name="Text Box 45"/>
            <p:cNvSpPr txBox="1">
              <a:spLocks noChangeArrowheads="1"/>
            </p:cNvSpPr>
            <p:nvPr/>
          </p:nvSpPr>
          <p:spPr bwMode="auto">
            <a:xfrm>
              <a:off x="4500563" y="5329238"/>
              <a:ext cx="4159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18</a:t>
              </a:r>
            </a:p>
          </p:txBody>
        </p:sp>
        <p:sp>
          <p:nvSpPr>
            <p:cNvPr id="39982" name="Text Box 46"/>
            <p:cNvSpPr txBox="1">
              <a:spLocks noChangeArrowheads="1"/>
            </p:cNvSpPr>
            <p:nvPr/>
          </p:nvSpPr>
          <p:spPr bwMode="auto">
            <a:xfrm>
              <a:off x="4500563" y="5600700"/>
              <a:ext cx="4159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19</a:t>
              </a:r>
            </a:p>
          </p:txBody>
        </p:sp>
        <p:sp>
          <p:nvSpPr>
            <p:cNvPr id="39983" name="Text Box 47"/>
            <p:cNvSpPr txBox="1">
              <a:spLocks noChangeArrowheads="1"/>
            </p:cNvSpPr>
            <p:nvPr/>
          </p:nvSpPr>
          <p:spPr bwMode="auto">
            <a:xfrm>
              <a:off x="4500563" y="5864225"/>
              <a:ext cx="414337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39984" name="Rectangle 48"/>
            <p:cNvSpPr>
              <a:spLocks noChangeArrowheads="1"/>
            </p:cNvSpPr>
            <p:nvPr/>
          </p:nvSpPr>
          <p:spPr bwMode="auto">
            <a:xfrm>
              <a:off x="7212013" y="825500"/>
              <a:ext cx="249237" cy="152400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5" name="Rectangle 49"/>
            <p:cNvSpPr>
              <a:spLocks noChangeArrowheads="1"/>
            </p:cNvSpPr>
            <p:nvPr/>
          </p:nvSpPr>
          <p:spPr bwMode="auto">
            <a:xfrm>
              <a:off x="7212013" y="1095375"/>
              <a:ext cx="249237" cy="150813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6" name="Rectangle 50"/>
            <p:cNvSpPr>
              <a:spLocks noChangeArrowheads="1"/>
            </p:cNvSpPr>
            <p:nvPr/>
          </p:nvSpPr>
          <p:spPr bwMode="auto">
            <a:xfrm>
              <a:off x="7212013" y="1365250"/>
              <a:ext cx="249237" cy="150813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7" name="Rectangle 51"/>
            <p:cNvSpPr>
              <a:spLocks noChangeArrowheads="1"/>
            </p:cNvSpPr>
            <p:nvPr/>
          </p:nvSpPr>
          <p:spPr bwMode="auto">
            <a:xfrm>
              <a:off x="7212013" y="1635125"/>
              <a:ext cx="249237" cy="150813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8" name="Rectangle 52"/>
            <p:cNvSpPr>
              <a:spLocks noChangeArrowheads="1"/>
            </p:cNvSpPr>
            <p:nvPr/>
          </p:nvSpPr>
          <p:spPr bwMode="auto">
            <a:xfrm>
              <a:off x="7212013" y="1906588"/>
              <a:ext cx="249237" cy="150812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9" name="Rectangle 53"/>
            <p:cNvSpPr>
              <a:spLocks noChangeArrowheads="1"/>
            </p:cNvSpPr>
            <p:nvPr/>
          </p:nvSpPr>
          <p:spPr bwMode="auto">
            <a:xfrm>
              <a:off x="7212013" y="2174875"/>
              <a:ext cx="249237" cy="152400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0" name="Rectangle 54"/>
            <p:cNvSpPr>
              <a:spLocks noChangeArrowheads="1"/>
            </p:cNvSpPr>
            <p:nvPr/>
          </p:nvSpPr>
          <p:spPr bwMode="auto">
            <a:xfrm>
              <a:off x="7212013" y="2446338"/>
              <a:ext cx="249237" cy="149225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1" name="Rectangle 55"/>
            <p:cNvSpPr>
              <a:spLocks noChangeArrowheads="1"/>
            </p:cNvSpPr>
            <p:nvPr/>
          </p:nvSpPr>
          <p:spPr bwMode="auto">
            <a:xfrm>
              <a:off x="7212013" y="2716213"/>
              <a:ext cx="249237" cy="149225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2" name="Rectangle 56"/>
            <p:cNvSpPr>
              <a:spLocks noChangeArrowheads="1"/>
            </p:cNvSpPr>
            <p:nvPr/>
          </p:nvSpPr>
          <p:spPr bwMode="auto">
            <a:xfrm>
              <a:off x="7212013" y="2984500"/>
              <a:ext cx="249237" cy="152400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3" name="Rectangle 57"/>
            <p:cNvSpPr>
              <a:spLocks noChangeArrowheads="1"/>
            </p:cNvSpPr>
            <p:nvPr/>
          </p:nvSpPr>
          <p:spPr bwMode="auto">
            <a:xfrm>
              <a:off x="7212013" y="3257550"/>
              <a:ext cx="249237" cy="149225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4" name="Rectangle 58"/>
            <p:cNvSpPr>
              <a:spLocks noChangeArrowheads="1"/>
            </p:cNvSpPr>
            <p:nvPr/>
          </p:nvSpPr>
          <p:spPr bwMode="auto">
            <a:xfrm>
              <a:off x="7212013" y="3525838"/>
              <a:ext cx="249237" cy="152400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5" name="Rectangle 59"/>
            <p:cNvSpPr>
              <a:spLocks noChangeArrowheads="1"/>
            </p:cNvSpPr>
            <p:nvPr/>
          </p:nvSpPr>
          <p:spPr bwMode="auto">
            <a:xfrm>
              <a:off x="7212013" y="3795713"/>
              <a:ext cx="249237" cy="150812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6" name="Rectangle 60"/>
            <p:cNvSpPr>
              <a:spLocks noChangeArrowheads="1"/>
            </p:cNvSpPr>
            <p:nvPr/>
          </p:nvSpPr>
          <p:spPr bwMode="auto">
            <a:xfrm>
              <a:off x="7212013" y="4065588"/>
              <a:ext cx="249237" cy="150812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7" name="Rectangle 61"/>
            <p:cNvSpPr>
              <a:spLocks noChangeArrowheads="1"/>
            </p:cNvSpPr>
            <p:nvPr/>
          </p:nvSpPr>
          <p:spPr bwMode="auto">
            <a:xfrm>
              <a:off x="7212013" y="4337050"/>
              <a:ext cx="249237" cy="149225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8" name="Rectangle 62"/>
            <p:cNvSpPr>
              <a:spLocks noChangeArrowheads="1"/>
            </p:cNvSpPr>
            <p:nvPr/>
          </p:nvSpPr>
          <p:spPr bwMode="auto">
            <a:xfrm>
              <a:off x="7212013" y="4606925"/>
              <a:ext cx="249237" cy="150813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9" name="Rectangle 63"/>
            <p:cNvSpPr>
              <a:spLocks noChangeArrowheads="1"/>
            </p:cNvSpPr>
            <p:nvPr/>
          </p:nvSpPr>
          <p:spPr bwMode="auto">
            <a:xfrm>
              <a:off x="7212013" y="4875213"/>
              <a:ext cx="249237" cy="152400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0" name="Rectangle 64"/>
            <p:cNvSpPr>
              <a:spLocks noChangeArrowheads="1"/>
            </p:cNvSpPr>
            <p:nvPr/>
          </p:nvSpPr>
          <p:spPr bwMode="auto">
            <a:xfrm>
              <a:off x="7212013" y="5146675"/>
              <a:ext cx="249237" cy="149225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1" name="Rectangle 65"/>
            <p:cNvSpPr>
              <a:spLocks noChangeArrowheads="1"/>
            </p:cNvSpPr>
            <p:nvPr/>
          </p:nvSpPr>
          <p:spPr bwMode="auto">
            <a:xfrm>
              <a:off x="7212013" y="5416550"/>
              <a:ext cx="249237" cy="149225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2" name="Rectangle 66"/>
            <p:cNvSpPr>
              <a:spLocks noChangeArrowheads="1"/>
            </p:cNvSpPr>
            <p:nvPr/>
          </p:nvSpPr>
          <p:spPr bwMode="auto">
            <a:xfrm>
              <a:off x="7212013" y="5686425"/>
              <a:ext cx="249237" cy="150813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3" name="Rectangle 67"/>
            <p:cNvSpPr>
              <a:spLocks noChangeArrowheads="1"/>
            </p:cNvSpPr>
            <p:nvPr/>
          </p:nvSpPr>
          <p:spPr bwMode="auto">
            <a:xfrm>
              <a:off x="7212013" y="5957888"/>
              <a:ext cx="249237" cy="149225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4" name="Text Box 68"/>
            <p:cNvSpPr txBox="1">
              <a:spLocks noChangeArrowheads="1"/>
            </p:cNvSpPr>
            <p:nvPr/>
          </p:nvSpPr>
          <p:spPr bwMode="auto">
            <a:xfrm>
              <a:off x="6777038" y="738188"/>
              <a:ext cx="414337" cy="319087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40</a:t>
              </a:r>
            </a:p>
          </p:txBody>
        </p:sp>
        <p:sp>
          <p:nvSpPr>
            <p:cNvPr id="40005" name="Text Box 69"/>
            <p:cNvSpPr txBox="1">
              <a:spLocks noChangeArrowheads="1"/>
            </p:cNvSpPr>
            <p:nvPr/>
          </p:nvSpPr>
          <p:spPr bwMode="auto">
            <a:xfrm>
              <a:off x="6775450" y="1011238"/>
              <a:ext cx="4159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39</a:t>
              </a:r>
            </a:p>
          </p:txBody>
        </p:sp>
        <p:sp>
          <p:nvSpPr>
            <p:cNvPr id="40006" name="Text Box 70"/>
            <p:cNvSpPr txBox="1">
              <a:spLocks noChangeArrowheads="1"/>
            </p:cNvSpPr>
            <p:nvPr/>
          </p:nvSpPr>
          <p:spPr bwMode="auto">
            <a:xfrm>
              <a:off x="6775450" y="1271588"/>
              <a:ext cx="4159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38</a:t>
              </a:r>
            </a:p>
          </p:txBody>
        </p:sp>
        <p:sp>
          <p:nvSpPr>
            <p:cNvPr id="40007" name="Text Box 71"/>
            <p:cNvSpPr txBox="1">
              <a:spLocks noChangeArrowheads="1"/>
            </p:cNvSpPr>
            <p:nvPr/>
          </p:nvSpPr>
          <p:spPr bwMode="auto">
            <a:xfrm>
              <a:off x="6775450" y="1549400"/>
              <a:ext cx="4159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37</a:t>
              </a:r>
            </a:p>
          </p:txBody>
        </p:sp>
        <p:sp>
          <p:nvSpPr>
            <p:cNvPr id="40008" name="Text Box 72"/>
            <p:cNvSpPr txBox="1">
              <a:spLocks noChangeArrowheads="1"/>
            </p:cNvSpPr>
            <p:nvPr/>
          </p:nvSpPr>
          <p:spPr bwMode="auto">
            <a:xfrm>
              <a:off x="6775450" y="1809750"/>
              <a:ext cx="4159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36</a:t>
              </a:r>
            </a:p>
          </p:txBody>
        </p:sp>
        <p:sp>
          <p:nvSpPr>
            <p:cNvPr id="40009" name="Text Box 73"/>
            <p:cNvSpPr txBox="1">
              <a:spLocks noChangeArrowheads="1"/>
            </p:cNvSpPr>
            <p:nvPr/>
          </p:nvSpPr>
          <p:spPr bwMode="auto">
            <a:xfrm>
              <a:off x="6775450" y="2084388"/>
              <a:ext cx="4159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35</a:t>
              </a:r>
            </a:p>
          </p:txBody>
        </p:sp>
        <p:sp>
          <p:nvSpPr>
            <p:cNvPr id="40010" name="Text Box 74"/>
            <p:cNvSpPr txBox="1">
              <a:spLocks noChangeArrowheads="1"/>
            </p:cNvSpPr>
            <p:nvPr/>
          </p:nvSpPr>
          <p:spPr bwMode="auto">
            <a:xfrm>
              <a:off x="6775450" y="2359025"/>
              <a:ext cx="415925" cy="322263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34</a:t>
              </a:r>
            </a:p>
          </p:txBody>
        </p:sp>
        <p:sp>
          <p:nvSpPr>
            <p:cNvPr id="40011" name="Text Box 75"/>
            <p:cNvSpPr txBox="1">
              <a:spLocks noChangeArrowheads="1"/>
            </p:cNvSpPr>
            <p:nvPr/>
          </p:nvSpPr>
          <p:spPr bwMode="auto">
            <a:xfrm>
              <a:off x="6775450" y="2625725"/>
              <a:ext cx="4159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33</a:t>
              </a:r>
            </a:p>
          </p:txBody>
        </p:sp>
        <p:sp>
          <p:nvSpPr>
            <p:cNvPr id="40012" name="Text Box 76"/>
            <p:cNvSpPr txBox="1">
              <a:spLocks noChangeArrowheads="1"/>
            </p:cNvSpPr>
            <p:nvPr/>
          </p:nvSpPr>
          <p:spPr bwMode="auto">
            <a:xfrm>
              <a:off x="6775450" y="2901950"/>
              <a:ext cx="415925" cy="322263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32</a:t>
              </a:r>
            </a:p>
          </p:txBody>
        </p:sp>
        <p:sp>
          <p:nvSpPr>
            <p:cNvPr id="40013" name="Text Box 77"/>
            <p:cNvSpPr txBox="1">
              <a:spLocks noChangeArrowheads="1"/>
            </p:cNvSpPr>
            <p:nvPr/>
          </p:nvSpPr>
          <p:spPr bwMode="auto">
            <a:xfrm>
              <a:off x="6775450" y="3168650"/>
              <a:ext cx="439738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31</a:t>
              </a:r>
            </a:p>
          </p:txBody>
        </p:sp>
        <p:sp>
          <p:nvSpPr>
            <p:cNvPr id="40014" name="Text Box 78"/>
            <p:cNvSpPr txBox="1">
              <a:spLocks noChangeArrowheads="1"/>
            </p:cNvSpPr>
            <p:nvPr/>
          </p:nvSpPr>
          <p:spPr bwMode="auto">
            <a:xfrm>
              <a:off x="6775450" y="3438525"/>
              <a:ext cx="414338" cy="319088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30</a:t>
              </a:r>
            </a:p>
          </p:txBody>
        </p:sp>
        <p:sp>
          <p:nvSpPr>
            <p:cNvPr id="40015" name="Text Box 79"/>
            <p:cNvSpPr txBox="1">
              <a:spLocks noChangeArrowheads="1"/>
            </p:cNvSpPr>
            <p:nvPr/>
          </p:nvSpPr>
          <p:spPr bwMode="auto">
            <a:xfrm>
              <a:off x="6775450" y="3708400"/>
              <a:ext cx="414338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29</a:t>
              </a:r>
            </a:p>
          </p:txBody>
        </p:sp>
        <p:sp>
          <p:nvSpPr>
            <p:cNvPr id="40016" name="Text Box 80"/>
            <p:cNvSpPr txBox="1">
              <a:spLocks noChangeArrowheads="1"/>
            </p:cNvSpPr>
            <p:nvPr/>
          </p:nvSpPr>
          <p:spPr bwMode="auto">
            <a:xfrm>
              <a:off x="6775450" y="3973513"/>
              <a:ext cx="414338" cy="319087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28</a:t>
              </a:r>
            </a:p>
          </p:txBody>
        </p:sp>
        <p:sp>
          <p:nvSpPr>
            <p:cNvPr id="40017" name="Text Box 81"/>
            <p:cNvSpPr txBox="1">
              <a:spLocks noChangeArrowheads="1"/>
            </p:cNvSpPr>
            <p:nvPr/>
          </p:nvSpPr>
          <p:spPr bwMode="auto">
            <a:xfrm>
              <a:off x="6775450" y="4249738"/>
              <a:ext cx="414338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27</a:t>
              </a:r>
            </a:p>
          </p:txBody>
        </p:sp>
        <p:sp>
          <p:nvSpPr>
            <p:cNvPr id="40018" name="Text Box 82"/>
            <p:cNvSpPr txBox="1">
              <a:spLocks noChangeArrowheads="1"/>
            </p:cNvSpPr>
            <p:nvPr/>
          </p:nvSpPr>
          <p:spPr bwMode="auto">
            <a:xfrm>
              <a:off x="6775450" y="4518025"/>
              <a:ext cx="414338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26</a:t>
              </a:r>
            </a:p>
          </p:txBody>
        </p:sp>
        <p:sp>
          <p:nvSpPr>
            <p:cNvPr id="40019" name="Text Box 83"/>
            <p:cNvSpPr txBox="1">
              <a:spLocks noChangeArrowheads="1"/>
            </p:cNvSpPr>
            <p:nvPr/>
          </p:nvSpPr>
          <p:spPr bwMode="auto">
            <a:xfrm>
              <a:off x="6775450" y="4789488"/>
              <a:ext cx="414338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25</a:t>
              </a:r>
            </a:p>
          </p:txBody>
        </p:sp>
        <p:sp>
          <p:nvSpPr>
            <p:cNvPr id="40020" name="Text Box 84"/>
            <p:cNvSpPr txBox="1">
              <a:spLocks noChangeArrowheads="1"/>
            </p:cNvSpPr>
            <p:nvPr/>
          </p:nvSpPr>
          <p:spPr bwMode="auto">
            <a:xfrm>
              <a:off x="6775450" y="5059363"/>
              <a:ext cx="415925" cy="322262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24</a:t>
              </a:r>
            </a:p>
          </p:txBody>
        </p:sp>
        <p:sp>
          <p:nvSpPr>
            <p:cNvPr id="40021" name="Text Box 85"/>
            <p:cNvSpPr txBox="1">
              <a:spLocks noChangeArrowheads="1"/>
            </p:cNvSpPr>
            <p:nvPr/>
          </p:nvSpPr>
          <p:spPr bwMode="auto">
            <a:xfrm>
              <a:off x="6775450" y="5329238"/>
              <a:ext cx="4159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23</a:t>
              </a:r>
            </a:p>
          </p:txBody>
        </p:sp>
        <p:sp>
          <p:nvSpPr>
            <p:cNvPr id="40022" name="Text Box 86"/>
            <p:cNvSpPr txBox="1">
              <a:spLocks noChangeArrowheads="1"/>
            </p:cNvSpPr>
            <p:nvPr/>
          </p:nvSpPr>
          <p:spPr bwMode="auto">
            <a:xfrm>
              <a:off x="6775450" y="5600700"/>
              <a:ext cx="4159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22</a:t>
              </a:r>
            </a:p>
          </p:txBody>
        </p:sp>
        <p:sp>
          <p:nvSpPr>
            <p:cNvPr id="40023" name="Text Box 87"/>
            <p:cNvSpPr txBox="1">
              <a:spLocks noChangeArrowheads="1"/>
            </p:cNvSpPr>
            <p:nvPr/>
          </p:nvSpPr>
          <p:spPr bwMode="auto">
            <a:xfrm>
              <a:off x="6775450" y="5864225"/>
              <a:ext cx="4159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21</a:t>
              </a:r>
            </a:p>
          </p:txBody>
        </p:sp>
        <p:sp>
          <p:nvSpPr>
            <p:cNvPr id="40024" name="Text Box 88"/>
            <p:cNvSpPr txBox="1">
              <a:spLocks noChangeArrowheads="1"/>
            </p:cNvSpPr>
            <p:nvPr/>
          </p:nvSpPr>
          <p:spPr bwMode="auto">
            <a:xfrm>
              <a:off x="3605213" y="738188"/>
              <a:ext cx="654050" cy="319087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P1.0</a:t>
              </a:r>
            </a:p>
          </p:txBody>
        </p:sp>
        <p:sp>
          <p:nvSpPr>
            <p:cNvPr id="40025" name="Text Box 89"/>
            <p:cNvSpPr txBox="1">
              <a:spLocks noChangeArrowheads="1"/>
            </p:cNvSpPr>
            <p:nvPr/>
          </p:nvSpPr>
          <p:spPr bwMode="auto">
            <a:xfrm>
              <a:off x="3136900" y="1008063"/>
              <a:ext cx="112077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P1.1</a:t>
              </a:r>
            </a:p>
          </p:txBody>
        </p:sp>
        <p:sp>
          <p:nvSpPr>
            <p:cNvPr id="40026" name="Text Box 90"/>
            <p:cNvSpPr txBox="1">
              <a:spLocks noChangeArrowheads="1"/>
            </p:cNvSpPr>
            <p:nvPr/>
          </p:nvSpPr>
          <p:spPr bwMode="auto">
            <a:xfrm>
              <a:off x="3349625" y="1271588"/>
              <a:ext cx="90805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P1.2</a:t>
              </a:r>
            </a:p>
          </p:txBody>
        </p:sp>
        <p:sp>
          <p:nvSpPr>
            <p:cNvPr id="40027" name="Text Box 91"/>
            <p:cNvSpPr txBox="1">
              <a:spLocks noChangeArrowheads="1"/>
            </p:cNvSpPr>
            <p:nvPr/>
          </p:nvSpPr>
          <p:spPr bwMode="auto">
            <a:xfrm>
              <a:off x="3349625" y="1549400"/>
              <a:ext cx="90805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P1.3</a:t>
              </a:r>
            </a:p>
          </p:txBody>
        </p:sp>
        <p:sp>
          <p:nvSpPr>
            <p:cNvPr id="40028" name="Text Box 92"/>
            <p:cNvSpPr txBox="1">
              <a:spLocks noChangeArrowheads="1"/>
            </p:cNvSpPr>
            <p:nvPr/>
          </p:nvSpPr>
          <p:spPr bwMode="auto">
            <a:xfrm>
              <a:off x="3279775" y="1809750"/>
              <a:ext cx="97790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P1.4</a:t>
              </a:r>
            </a:p>
          </p:txBody>
        </p:sp>
        <p:sp>
          <p:nvSpPr>
            <p:cNvPr id="40029" name="Text Box 93"/>
            <p:cNvSpPr txBox="1">
              <a:spLocks noChangeArrowheads="1"/>
            </p:cNvSpPr>
            <p:nvPr/>
          </p:nvSpPr>
          <p:spPr bwMode="auto">
            <a:xfrm>
              <a:off x="3424238" y="2084388"/>
              <a:ext cx="833437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P1.5</a:t>
              </a:r>
            </a:p>
          </p:txBody>
        </p:sp>
        <p:sp>
          <p:nvSpPr>
            <p:cNvPr id="40030" name="Text Box 94"/>
            <p:cNvSpPr txBox="1">
              <a:spLocks noChangeArrowheads="1"/>
            </p:cNvSpPr>
            <p:nvPr/>
          </p:nvSpPr>
          <p:spPr bwMode="auto">
            <a:xfrm>
              <a:off x="3208338" y="2359025"/>
              <a:ext cx="1049337" cy="322263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P1.6</a:t>
              </a:r>
            </a:p>
          </p:txBody>
        </p:sp>
        <p:sp>
          <p:nvSpPr>
            <p:cNvPr id="40031" name="Text Box 95"/>
            <p:cNvSpPr txBox="1">
              <a:spLocks noChangeArrowheads="1"/>
            </p:cNvSpPr>
            <p:nvPr/>
          </p:nvSpPr>
          <p:spPr bwMode="auto">
            <a:xfrm>
              <a:off x="3279775" y="2625725"/>
              <a:ext cx="97790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P1.7</a:t>
              </a:r>
            </a:p>
          </p:txBody>
        </p:sp>
        <p:sp>
          <p:nvSpPr>
            <p:cNvPr id="40032" name="Text Box 96"/>
            <p:cNvSpPr txBox="1">
              <a:spLocks noChangeArrowheads="1"/>
            </p:cNvSpPr>
            <p:nvPr/>
          </p:nvSpPr>
          <p:spPr bwMode="auto">
            <a:xfrm>
              <a:off x="3279775" y="2900363"/>
              <a:ext cx="97790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FF5050"/>
                  </a:solidFill>
                  <a:latin typeface="Arial" charset="0"/>
                  <a:cs typeface="Arial" charset="0"/>
                </a:rPr>
                <a:t>RST</a:t>
              </a:r>
            </a:p>
          </p:txBody>
        </p:sp>
        <p:sp>
          <p:nvSpPr>
            <p:cNvPr id="40033" name="Text Box 97"/>
            <p:cNvSpPr txBox="1">
              <a:spLocks noChangeArrowheads="1"/>
            </p:cNvSpPr>
            <p:nvPr/>
          </p:nvSpPr>
          <p:spPr bwMode="auto">
            <a:xfrm>
              <a:off x="2743200" y="3154363"/>
              <a:ext cx="1498600" cy="319087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RXD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P3.0</a:t>
              </a:r>
            </a:p>
          </p:txBody>
        </p:sp>
        <p:sp>
          <p:nvSpPr>
            <p:cNvPr id="40034" name="Text Box 98"/>
            <p:cNvSpPr txBox="1">
              <a:spLocks noChangeArrowheads="1"/>
            </p:cNvSpPr>
            <p:nvPr/>
          </p:nvSpPr>
          <p:spPr bwMode="auto">
            <a:xfrm>
              <a:off x="2743200" y="3422650"/>
              <a:ext cx="149860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TXD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P3.1</a:t>
              </a:r>
            </a:p>
          </p:txBody>
        </p:sp>
        <p:sp>
          <p:nvSpPr>
            <p:cNvPr id="40035" name="Text Box 99"/>
            <p:cNvSpPr txBox="1">
              <a:spLocks noChangeArrowheads="1"/>
            </p:cNvSpPr>
            <p:nvPr/>
          </p:nvSpPr>
          <p:spPr bwMode="auto">
            <a:xfrm>
              <a:off x="2957513" y="4232275"/>
              <a:ext cx="1279525" cy="322263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T0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P3.4</a:t>
              </a:r>
            </a:p>
          </p:txBody>
        </p:sp>
        <p:sp>
          <p:nvSpPr>
            <p:cNvPr id="40036" name="Text Box 100"/>
            <p:cNvSpPr txBox="1">
              <a:spLocks noChangeArrowheads="1"/>
            </p:cNvSpPr>
            <p:nvPr/>
          </p:nvSpPr>
          <p:spPr bwMode="auto">
            <a:xfrm>
              <a:off x="2957513" y="4502150"/>
              <a:ext cx="12795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T1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P3.5</a:t>
              </a:r>
            </a:p>
          </p:txBody>
        </p:sp>
        <p:sp>
          <p:nvSpPr>
            <p:cNvPr id="40037" name="Text Box 101"/>
            <p:cNvSpPr txBox="1">
              <a:spLocks noChangeArrowheads="1"/>
            </p:cNvSpPr>
            <p:nvPr/>
          </p:nvSpPr>
          <p:spPr bwMode="auto">
            <a:xfrm>
              <a:off x="3098800" y="5329238"/>
              <a:ext cx="1138238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FF5050"/>
                  </a:solidFill>
                  <a:latin typeface="Arial" charset="0"/>
                  <a:cs typeface="Arial" charset="0"/>
                </a:rPr>
                <a:t>XTAL2</a:t>
              </a:r>
            </a:p>
          </p:txBody>
        </p:sp>
        <p:sp>
          <p:nvSpPr>
            <p:cNvPr id="40038" name="Text Box 102"/>
            <p:cNvSpPr txBox="1">
              <a:spLocks noChangeArrowheads="1"/>
            </p:cNvSpPr>
            <p:nvPr/>
          </p:nvSpPr>
          <p:spPr bwMode="auto">
            <a:xfrm>
              <a:off x="3313113" y="5600700"/>
              <a:ext cx="9239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FF5050"/>
                  </a:solidFill>
                  <a:latin typeface="Arial" charset="0"/>
                  <a:cs typeface="Arial" charset="0"/>
                </a:rPr>
                <a:t>XTAL1</a:t>
              </a:r>
            </a:p>
          </p:txBody>
        </p:sp>
        <p:sp>
          <p:nvSpPr>
            <p:cNvPr id="40039" name="Text Box 103"/>
            <p:cNvSpPr txBox="1">
              <a:spLocks noChangeArrowheads="1"/>
            </p:cNvSpPr>
            <p:nvPr/>
          </p:nvSpPr>
          <p:spPr bwMode="auto">
            <a:xfrm>
              <a:off x="3098800" y="5864225"/>
              <a:ext cx="1138238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GND</a:t>
              </a:r>
            </a:p>
          </p:txBody>
        </p:sp>
        <p:grpSp>
          <p:nvGrpSpPr>
            <p:cNvPr id="2" name="Group 104"/>
            <p:cNvGrpSpPr>
              <a:grpSpLocks/>
            </p:cNvGrpSpPr>
            <p:nvPr/>
          </p:nvGrpSpPr>
          <p:grpSpPr bwMode="auto">
            <a:xfrm>
              <a:off x="2814638" y="3690938"/>
              <a:ext cx="1422400" cy="320675"/>
              <a:chOff x="930" y="2631"/>
              <a:chExt cx="907" cy="193"/>
            </a:xfrm>
          </p:grpSpPr>
          <p:sp>
            <p:nvSpPr>
              <p:cNvPr id="40078" name="Text Box 105"/>
              <p:cNvSpPr txBox="1">
                <a:spLocks noChangeArrowheads="1"/>
              </p:cNvSpPr>
              <p:nvPr/>
            </p:nvSpPr>
            <p:spPr bwMode="auto">
              <a:xfrm>
                <a:off x="930" y="2631"/>
                <a:ext cx="907" cy="193"/>
              </a:xfrm>
              <a:prstGeom prst="rect">
                <a:avLst/>
              </a:prstGeom>
              <a:noFill/>
              <a:ln w="317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kumimoji="1" lang="en-US" altLang="zh-TW" sz="1500" b="1" dirty="0">
                    <a:latin typeface="Arial" charset="0"/>
                    <a:cs typeface="Arial" charset="0"/>
                  </a:rPr>
                  <a:t>(</a:t>
                </a:r>
                <a:r>
                  <a:rPr kumimoji="1" lang="en-US" altLang="zh-TW" sz="1500" b="1" dirty="0">
                    <a:solidFill>
                      <a:srgbClr val="008000"/>
                    </a:solidFill>
                    <a:latin typeface="Arial" charset="0"/>
                    <a:cs typeface="Arial" charset="0"/>
                  </a:rPr>
                  <a:t>INT0</a:t>
                </a:r>
                <a:r>
                  <a:rPr kumimoji="1" lang="en-US" altLang="zh-TW" sz="1500" b="1" dirty="0">
                    <a:latin typeface="Arial" charset="0"/>
                    <a:cs typeface="Arial" charset="0"/>
                  </a:rPr>
                  <a:t>)</a:t>
                </a:r>
                <a:r>
                  <a:rPr kumimoji="1" lang="en-US" altLang="zh-TW" sz="1500" b="1" dirty="0">
                    <a:solidFill>
                      <a:srgbClr val="800000"/>
                    </a:solidFill>
                    <a:latin typeface="Arial" charset="0"/>
                    <a:cs typeface="Arial" charset="0"/>
                  </a:rPr>
                  <a:t>P3.2</a:t>
                </a:r>
              </a:p>
            </p:txBody>
          </p:sp>
          <p:sp>
            <p:nvSpPr>
              <p:cNvPr id="40079" name="Line 106"/>
              <p:cNvSpPr>
                <a:spLocks noChangeShapeType="1"/>
              </p:cNvSpPr>
              <p:nvPr/>
            </p:nvSpPr>
            <p:spPr bwMode="auto">
              <a:xfrm>
                <a:off x="1247" y="2668"/>
                <a:ext cx="249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" name="Group 107"/>
            <p:cNvGrpSpPr>
              <a:grpSpLocks/>
            </p:cNvGrpSpPr>
            <p:nvPr/>
          </p:nvGrpSpPr>
          <p:grpSpPr bwMode="auto">
            <a:xfrm>
              <a:off x="2743200" y="3973513"/>
              <a:ext cx="1493838" cy="319087"/>
              <a:chOff x="884" y="2792"/>
              <a:chExt cx="953" cy="192"/>
            </a:xfrm>
          </p:grpSpPr>
          <p:sp>
            <p:nvSpPr>
              <p:cNvPr id="40076" name="Text Box 108"/>
              <p:cNvSpPr txBox="1">
                <a:spLocks noChangeArrowheads="1"/>
              </p:cNvSpPr>
              <p:nvPr/>
            </p:nvSpPr>
            <p:spPr bwMode="auto">
              <a:xfrm>
                <a:off x="884" y="2792"/>
                <a:ext cx="953" cy="192"/>
              </a:xfrm>
              <a:prstGeom prst="rect">
                <a:avLst/>
              </a:prstGeom>
              <a:noFill/>
              <a:ln w="317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kumimoji="1" lang="en-US" altLang="zh-TW" sz="1500" b="1">
                    <a:latin typeface="Arial" charset="0"/>
                    <a:cs typeface="Arial" charset="0"/>
                  </a:rPr>
                  <a:t>(</a:t>
                </a:r>
                <a:r>
                  <a:rPr kumimoji="1" lang="en-US" altLang="zh-TW" sz="1500" b="1">
                    <a:solidFill>
                      <a:srgbClr val="008000"/>
                    </a:solidFill>
                    <a:latin typeface="Arial" charset="0"/>
                    <a:cs typeface="Arial" charset="0"/>
                  </a:rPr>
                  <a:t>INT1</a:t>
                </a:r>
                <a:r>
                  <a:rPr kumimoji="1" lang="en-US" altLang="zh-TW" sz="1500" b="1">
                    <a:latin typeface="Arial" charset="0"/>
                    <a:cs typeface="Arial" charset="0"/>
                  </a:rPr>
                  <a:t>)</a:t>
                </a:r>
                <a:r>
                  <a:rPr kumimoji="1" lang="en-US" altLang="zh-TW" sz="1500" b="1">
                    <a:solidFill>
                      <a:srgbClr val="800000"/>
                    </a:solidFill>
                    <a:latin typeface="Arial" charset="0"/>
                    <a:cs typeface="Arial" charset="0"/>
                  </a:rPr>
                  <a:t>P3.3</a:t>
                </a:r>
              </a:p>
            </p:txBody>
          </p:sp>
          <p:sp>
            <p:nvSpPr>
              <p:cNvPr id="40077" name="Line 109"/>
              <p:cNvSpPr>
                <a:spLocks noChangeShapeType="1"/>
              </p:cNvSpPr>
              <p:nvPr/>
            </p:nvSpPr>
            <p:spPr bwMode="auto">
              <a:xfrm>
                <a:off x="1241" y="2822"/>
                <a:ext cx="249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10"/>
            <p:cNvGrpSpPr>
              <a:grpSpLocks/>
            </p:cNvGrpSpPr>
            <p:nvPr/>
          </p:nvGrpSpPr>
          <p:grpSpPr bwMode="auto">
            <a:xfrm>
              <a:off x="3098800" y="5059363"/>
              <a:ext cx="1138238" cy="322262"/>
              <a:chOff x="1111" y="3448"/>
              <a:chExt cx="726" cy="195"/>
            </a:xfrm>
          </p:grpSpPr>
          <p:sp>
            <p:nvSpPr>
              <p:cNvPr id="40074" name="Text Box 111"/>
              <p:cNvSpPr txBox="1">
                <a:spLocks noChangeArrowheads="1"/>
              </p:cNvSpPr>
              <p:nvPr/>
            </p:nvSpPr>
            <p:spPr bwMode="auto">
              <a:xfrm>
                <a:off x="1111" y="3448"/>
                <a:ext cx="726" cy="195"/>
              </a:xfrm>
              <a:prstGeom prst="rect">
                <a:avLst/>
              </a:prstGeom>
              <a:noFill/>
              <a:ln w="317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kumimoji="1" lang="en-US" altLang="zh-TW" sz="1500" b="1">
                    <a:latin typeface="Arial" charset="0"/>
                    <a:cs typeface="Arial" charset="0"/>
                  </a:rPr>
                  <a:t>(</a:t>
                </a:r>
                <a:r>
                  <a:rPr kumimoji="1" lang="en-US" altLang="zh-TW" sz="1500" b="1">
                    <a:solidFill>
                      <a:srgbClr val="008000"/>
                    </a:solidFill>
                    <a:latin typeface="Arial" charset="0"/>
                    <a:cs typeface="Arial" charset="0"/>
                  </a:rPr>
                  <a:t>RD</a:t>
                </a:r>
                <a:r>
                  <a:rPr kumimoji="1" lang="en-US" altLang="zh-TW" sz="1500" b="1">
                    <a:latin typeface="Arial" charset="0"/>
                    <a:cs typeface="Arial" charset="0"/>
                  </a:rPr>
                  <a:t>)</a:t>
                </a:r>
                <a:r>
                  <a:rPr kumimoji="1" lang="en-US" altLang="zh-TW" sz="1500" b="1">
                    <a:solidFill>
                      <a:srgbClr val="800000"/>
                    </a:solidFill>
                    <a:latin typeface="Arial" charset="0"/>
                    <a:cs typeface="Arial" charset="0"/>
                  </a:rPr>
                  <a:t>P3.7</a:t>
                </a:r>
              </a:p>
            </p:txBody>
          </p:sp>
          <p:sp>
            <p:nvSpPr>
              <p:cNvPr id="40075" name="Line 112"/>
              <p:cNvSpPr>
                <a:spLocks noChangeShapeType="1"/>
              </p:cNvSpPr>
              <p:nvPr/>
            </p:nvSpPr>
            <p:spPr bwMode="auto">
              <a:xfrm>
                <a:off x="1318" y="3487"/>
                <a:ext cx="159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113"/>
            <p:cNvGrpSpPr>
              <a:grpSpLocks/>
            </p:cNvGrpSpPr>
            <p:nvPr/>
          </p:nvGrpSpPr>
          <p:grpSpPr bwMode="auto">
            <a:xfrm>
              <a:off x="3028950" y="4789488"/>
              <a:ext cx="1208088" cy="320675"/>
              <a:chOff x="1066" y="3284"/>
              <a:chExt cx="771" cy="194"/>
            </a:xfrm>
          </p:grpSpPr>
          <p:sp>
            <p:nvSpPr>
              <p:cNvPr id="40072" name="Text Box 114"/>
              <p:cNvSpPr txBox="1">
                <a:spLocks noChangeArrowheads="1"/>
              </p:cNvSpPr>
              <p:nvPr/>
            </p:nvSpPr>
            <p:spPr bwMode="auto">
              <a:xfrm>
                <a:off x="1066" y="3284"/>
                <a:ext cx="771" cy="194"/>
              </a:xfrm>
              <a:prstGeom prst="rect">
                <a:avLst/>
              </a:prstGeom>
              <a:noFill/>
              <a:ln w="317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kumimoji="1" lang="en-US" altLang="zh-TW" sz="1500" b="1">
                    <a:latin typeface="Arial" charset="0"/>
                    <a:cs typeface="Arial" charset="0"/>
                  </a:rPr>
                  <a:t>(</a:t>
                </a:r>
                <a:r>
                  <a:rPr kumimoji="1" lang="en-US" altLang="zh-TW" sz="1500" b="1">
                    <a:solidFill>
                      <a:srgbClr val="008000"/>
                    </a:solidFill>
                    <a:latin typeface="Arial" charset="0"/>
                    <a:cs typeface="Arial" charset="0"/>
                  </a:rPr>
                  <a:t>WR</a:t>
                </a:r>
                <a:r>
                  <a:rPr kumimoji="1" lang="en-US" altLang="zh-TW" sz="1500" b="1">
                    <a:latin typeface="Arial" charset="0"/>
                    <a:cs typeface="Arial" charset="0"/>
                  </a:rPr>
                  <a:t>)</a:t>
                </a:r>
                <a:r>
                  <a:rPr kumimoji="1" lang="en-US" altLang="zh-TW" sz="1500" b="1">
                    <a:solidFill>
                      <a:srgbClr val="800000"/>
                    </a:solidFill>
                    <a:latin typeface="Arial" charset="0"/>
                    <a:cs typeface="Arial" charset="0"/>
                  </a:rPr>
                  <a:t>P3.6</a:t>
                </a:r>
              </a:p>
            </p:txBody>
          </p:sp>
          <p:sp>
            <p:nvSpPr>
              <p:cNvPr id="40073" name="Line 115"/>
              <p:cNvSpPr>
                <a:spLocks noChangeShapeType="1"/>
              </p:cNvSpPr>
              <p:nvPr/>
            </p:nvSpPr>
            <p:spPr bwMode="auto">
              <a:xfrm>
                <a:off x="1295" y="3318"/>
                <a:ext cx="181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44" name="Text Box 116"/>
            <p:cNvSpPr txBox="1">
              <a:spLocks noChangeArrowheads="1"/>
            </p:cNvSpPr>
            <p:nvPr/>
          </p:nvSpPr>
          <p:spPr bwMode="auto">
            <a:xfrm>
              <a:off x="7512050" y="735013"/>
              <a:ext cx="89535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latin typeface="Arial" charset="0"/>
                  <a:cs typeface="Arial" charset="0"/>
                </a:rPr>
                <a:t>Vcc</a:t>
              </a:r>
            </a:p>
          </p:txBody>
        </p:sp>
        <p:sp>
          <p:nvSpPr>
            <p:cNvPr id="40045" name="Text Box 117"/>
            <p:cNvSpPr txBox="1">
              <a:spLocks noChangeArrowheads="1"/>
            </p:cNvSpPr>
            <p:nvPr/>
          </p:nvSpPr>
          <p:spPr bwMode="auto">
            <a:xfrm>
              <a:off x="7510463" y="1003300"/>
              <a:ext cx="10382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P0.0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AD0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0046" name="Text Box 118"/>
            <p:cNvSpPr txBox="1">
              <a:spLocks noChangeArrowheads="1"/>
            </p:cNvSpPr>
            <p:nvPr/>
          </p:nvSpPr>
          <p:spPr bwMode="auto">
            <a:xfrm>
              <a:off x="7510463" y="1265238"/>
              <a:ext cx="1252537" cy="319087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P0.1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AD1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0047" name="Text Box 119"/>
            <p:cNvSpPr txBox="1">
              <a:spLocks noChangeArrowheads="1"/>
            </p:cNvSpPr>
            <p:nvPr/>
          </p:nvSpPr>
          <p:spPr bwMode="auto">
            <a:xfrm>
              <a:off x="7510463" y="1543050"/>
              <a:ext cx="10382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P0.2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AD2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0048" name="Text Box 120"/>
            <p:cNvSpPr txBox="1">
              <a:spLocks noChangeArrowheads="1"/>
            </p:cNvSpPr>
            <p:nvPr/>
          </p:nvSpPr>
          <p:spPr bwMode="auto">
            <a:xfrm>
              <a:off x="7510463" y="1806575"/>
              <a:ext cx="111125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P0.3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AD3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0049" name="Text Box 121"/>
            <p:cNvSpPr txBox="1">
              <a:spLocks noChangeArrowheads="1"/>
            </p:cNvSpPr>
            <p:nvPr/>
          </p:nvSpPr>
          <p:spPr bwMode="auto">
            <a:xfrm>
              <a:off x="7510463" y="2081213"/>
              <a:ext cx="111125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P0.4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AD4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0050" name="Text Box 122"/>
            <p:cNvSpPr txBox="1">
              <a:spLocks noChangeArrowheads="1"/>
            </p:cNvSpPr>
            <p:nvPr/>
          </p:nvSpPr>
          <p:spPr bwMode="auto">
            <a:xfrm>
              <a:off x="7510463" y="2352675"/>
              <a:ext cx="118110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P0.5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AD5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0051" name="Text Box 123"/>
            <p:cNvSpPr txBox="1">
              <a:spLocks noChangeArrowheads="1"/>
            </p:cNvSpPr>
            <p:nvPr/>
          </p:nvSpPr>
          <p:spPr bwMode="auto">
            <a:xfrm>
              <a:off x="7510463" y="2620963"/>
              <a:ext cx="1252537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P0.6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AD6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0052" name="Text Box 124"/>
            <p:cNvSpPr txBox="1">
              <a:spLocks noChangeArrowheads="1"/>
            </p:cNvSpPr>
            <p:nvPr/>
          </p:nvSpPr>
          <p:spPr bwMode="auto">
            <a:xfrm>
              <a:off x="7510463" y="2894013"/>
              <a:ext cx="1111250" cy="322262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P0.7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AD7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</a:p>
          </p:txBody>
        </p:sp>
        <p:grpSp>
          <p:nvGrpSpPr>
            <p:cNvPr id="6" name="Group 125"/>
            <p:cNvGrpSpPr>
              <a:grpSpLocks/>
            </p:cNvGrpSpPr>
            <p:nvPr/>
          </p:nvGrpSpPr>
          <p:grpSpPr bwMode="auto">
            <a:xfrm>
              <a:off x="7510463" y="3179763"/>
              <a:ext cx="1181100" cy="320675"/>
              <a:chOff x="3901" y="2302"/>
              <a:chExt cx="753" cy="193"/>
            </a:xfrm>
          </p:grpSpPr>
          <p:sp>
            <p:nvSpPr>
              <p:cNvPr id="40070" name="Line 126"/>
              <p:cNvSpPr>
                <a:spLocks noChangeShapeType="1"/>
              </p:cNvSpPr>
              <p:nvPr/>
            </p:nvSpPr>
            <p:spPr bwMode="auto">
              <a:xfrm>
                <a:off x="3960" y="2335"/>
                <a:ext cx="136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1" name="Text Box 127"/>
              <p:cNvSpPr txBox="1">
                <a:spLocks noChangeArrowheads="1"/>
              </p:cNvSpPr>
              <p:nvPr/>
            </p:nvSpPr>
            <p:spPr bwMode="auto">
              <a:xfrm>
                <a:off x="3901" y="2302"/>
                <a:ext cx="753" cy="193"/>
              </a:xfrm>
              <a:prstGeom prst="rect">
                <a:avLst/>
              </a:prstGeom>
              <a:noFill/>
              <a:ln w="317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TW" sz="1500" b="1">
                    <a:solidFill>
                      <a:srgbClr val="FF5050"/>
                    </a:solidFill>
                    <a:latin typeface="Arial" charset="0"/>
                    <a:cs typeface="Arial" charset="0"/>
                  </a:rPr>
                  <a:t>EA/VPP</a:t>
                </a:r>
              </a:p>
            </p:txBody>
          </p:sp>
        </p:grpSp>
        <p:grpSp>
          <p:nvGrpSpPr>
            <p:cNvPr id="7" name="Group 128"/>
            <p:cNvGrpSpPr>
              <a:grpSpLocks/>
            </p:cNvGrpSpPr>
            <p:nvPr/>
          </p:nvGrpSpPr>
          <p:grpSpPr bwMode="auto">
            <a:xfrm>
              <a:off x="7510463" y="3432175"/>
              <a:ext cx="1323975" cy="320675"/>
              <a:chOff x="3901" y="2465"/>
              <a:chExt cx="844" cy="192"/>
            </a:xfrm>
          </p:grpSpPr>
          <p:sp>
            <p:nvSpPr>
              <p:cNvPr id="40068" name="Line 129"/>
              <p:cNvSpPr>
                <a:spLocks noChangeShapeType="1"/>
              </p:cNvSpPr>
              <p:nvPr/>
            </p:nvSpPr>
            <p:spPr bwMode="auto">
              <a:xfrm>
                <a:off x="4221" y="2500"/>
                <a:ext cx="329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9" name="Text Box 130"/>
              <p:cNvSpPr txBox="1">
                <a:spLocks noChangeArrowheads="1"/>
              </p:cNvSpPr>
              <p:nvPr/>
            </p:nvSpPr>
            <p:spPr bwMode="auto">
              <a:xfrm>
                <a:off x="3901" y="2465"/>
                <a:ext cx="844" cy="192"/>
              </a:xfrm>
              <a:prstGeom prst="rect">
                <a:avLst/>
              </a:prstGeom>
              <a:noFill/>
              <a:ln w="317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TW" sz="1500" b="1">
                    <a:solidFill>
                      <a:srgbClr val="FF5050"/>
                    </a:solidFill>
                    <a:latin typeface="Arial" charset="0"/>
                    <a:cs typeface="Arial" charset="0"/>
                  </a:rPr>
                  <a:t>ALE/PROG</a:t>
                </a:r>
              </a:p>
            </p:txBody>
          </p:sp>
        </p:grpSp>
        <p:grpSp>
          <p:nvGrpSpPr>
            <p:cNvPr id="8" name="Group 131"/>
            <p:cNvGrpSpPr>
              <a:grpSpLocks/>
            </p:cNvGrpSpPr>
            <p:nvPr/>
          </p:nvGrpSpPr>
          <p:grpSpPr bwMode="auto">
            <a:xfrm>
              <a:off x="7510463" y="3736975"/>
              <a:ext cx="1252537" cy="320675"/>
              <a:chOff x="3901" y="2628"/>
              <a:chExt cx="798" cy="194"/>
            </a:xfrm>
          </p:grpSpPr>
          <p:sp>
            <p:nvSpPr>
              <p:cNvPr id="40066" name="Line 132"/>
              <p:cNvSpPr>
                <a:spLocks noChangeShapeType="1"/>
              </p:cNvSpPr>
              <p:nvPr/>
            </p:nvSpPr>
            <p:spPr bwMode="auto">
              <a:xfrm>
                <a:off x="3969" y="2659"/>
                <a:ext cx="295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7" name="Text Box 133"/>
              <p:cNvSpPr txBox="1">
                <a:spLocks noChangeArrowheads="1"/>
              </p:cNvSpPr>
              <p:nvPr/>
            </p:nvSpPr>
            <p:spPr bwMode="auto">
              <a:xfrm>
                <a:off x="3901" y="2628"/>
                <a:ext cx="798" cy="194"/>
              </a:xfrm>
              <a:prstGeom prst="rect">
                <a:avLst/>
              </a:prstGeom>
              <a:noFill/>
              <a:ln w="3175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TW" sz="1500" b="1">
                    <a:solidFill>
                      <a:srgbClr val="FF5050"/>
                    </a:solidFill>
                    <a:latin typeface="Arial" charset="0"/>
                    <a:cs typeface="Arial" charset="0"/>
                  </a:rPr>
                  <a:t>PSEN</a:t>
                </a:r>
              </a:p>
            </p:txBody>
          </p:sp>
        </p:grpSp>
        <p:sp>
          <p:nvSpPr>
            <p:cNvPr id="40056" name="Text Box 134"/>
            <p:cNvSpPr txBox="1">
              <a:spLocks noChangeArrowheads="1"/>
            </p:cNvSpPr>
            <p:nvPr/>
          </p:nvSpPr>
          <p:spPr bwMode="auto">
            <a:xfrm>
              <a:off x="7510463" y="3970338"/>
              <a:ext cx="1252537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P2.7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A15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0057" name="Text Box 135"/>
            <p:cNvSpPr txBox="1">
              <a:spLocks noChangeArrowheads="1"/>
            </p:cNvSpPr>
            <p:nvPr/>
          </p:nvSpPr>
          <p:spPr bwMode="auto">
            <a:xfrm>
              <a:off x="7510463" y="4243388"/>
              <a:ext cx="10382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P2.6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A14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0058" name="Text Box 136"/>
            <p:cNvSpPr txBox="1">
              <a:spLocks noChangeArrowheads="1"/>
            </p:cNvSpPr>
            <p:nvPr/>
          </p:nvSpPr>
          <p:spPr bwMode="auto">
            <a:xfrm>
              <a:off x="7510463" y="4514850"/>
              <a:ext cx="10382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P2.5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A13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0059" name="Text Box 137"/>
            <p:cNvSpPr txBox="1">
              <a:spLocks noChangeArrowheads="1"/>
            </p:cNvSpPr>
            <p:nvPr/>
          </p:nvSpPr>
          <p:spPr bwMode="auto">
            <a:xfrm>
              <a:off x="7510463" y="4783138"/>
              <a:ext cx="1038225" cy="322262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P2.4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A12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0060" name="Text Box 138"/>
            <p:cNvSpPr txBox="1">
              <a:spLocks noChangeArrowheads="1"/>
            </p:cNvSpPr>
            <p:nvPr/>
          </p:nvSpPr>
          <p:spPr bwMode="auto">
            <a:xfrm>
              <a:off x="7510463" y="5054600"/>
              <a:ext cx="10382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P2.3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A11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0061" name="Text Box 139"/>
            <p:cNvSpPr txBox="1">
              <a:spLocks noChangeArrowheads="1"/>
            </p:cNvSpPr>
            <p:nvPr/>
          </p:nvSpPr>
          <p:spPr bwMode="auto">
            <a:xfrm>
              <a:off x="7510463" y="5326063"/>
              <a:ext cx="1111250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P2.2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A10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0062" name="Text Box 140"/>
            <p:cNvSpPr txBox="1">
              <a:spLocks noChangeArrowheads="1"/>
            </p:cNvSpPr>
            <p:nvPr/>
          </p:nvSpPr>
          <p:spPr bwMode="auto">
            <a:xfrm>
              <a:off x="7510463" y="5594350"/>
              <a:ext cx="1038225" cy="322263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P2.1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A9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0063" name="Text Box 141"/>
            <p:cNvSpPr txBox="1">
              <a:spLocks noChangeArrowheads="1"/>
            </p:cNvSpPr>
            <p:nvPr/>
          </p:nvSpPr>
          <p:spPr bwMode="auto">
            <a:xfrm>
              <a:off x="7510463" y="5861050"/>
              <a:ext cx="1038225" cy="320675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500" b="1">
                  <a:solidFill>
                    <a:srgbClr val="800000"/>
                  </a:solidFill>
                  <a:latin typeface="Arial" charset="0"/>
                  <a:cs typeface="Arial" charset="0"/>
                </a:rPr>
                <a:t>P2.0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(</a:t>
              </a:r>
              <a:r>
                <a:rPr kumimoji="1" lang="en-US" altLang="zh-TW" sz="1500" b="1">
                  <a:solidFill>
                    <a:srgbClr val="008000"/>
                  </a:solidFill>
                  <a:latin typeface="Arial" charset="0"/>
                  <a:cs typeface="Arial" charset="0"/>
                </a:rPr>
                <a:t>A8</a:t>
              </a:r>
              <a:r>
                <a:rPr kumimoji="1" lang="en-US" altLang="zh-TW" sz="1500" b="1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40064" name="Text Box 142"/>
            <p:cNvSpPr txBox="1">
              <a:spLocks noChangeArrowheads="1"/>
            </p:cNvSpPr>
            <p:nvPr/>
          </p:nvSpPr>
          <p:spPr bwMode="auto">
            <a:xfrm>
              <a:off x="5270500" y="1657350"/>
              <a:ext cx="1138238" cy="3459163"/>
            </a:xfrm>
            <a:prstGeom prst="rect">
              <a:avLst/>
            </a:prstGeom>
            <a:noFill/>
            <a:ln w="317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endParaRPr kumimoji="1" lang="en-US" altLang="zh-TW" b="1" dirty="0">
                <a:solidFill>
                  <a:srgbClr val="CC0066"/>
                </a:solidFill>
                <a:latin typeface="Arial" charset="0"/>
                <a:cs typeface="Arial" charset="0"/>
              </a:endParaRP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endParaRPr kumimoji="1" lang="en-US" altLang="zh-TW" b="1" dirty="0">
                <a:solidFill>
                  <a:srgbClr val="CC0066"/>
                </a:solidFill>
                <a:latin typeface="Arial" charset="0"/>
                <a:cs typeface="Arial" charset="0"/>
              </a:endParaRP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endParaRPr kumimoji="1" lang="en-US" altLang="zh-TW" sz="1600" b="1" dirty="0">
                <a:solidFill>
                  <a:srgbClr val="CC0066"/>
                </a:solidFill>
                <a:latin typeface="Arial" charset="0"/>
                <a:cs typeface="Arial" charset="0"/>
              </a:endParaRP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TW" b="1" dirty="0">
                  <a:solidFill>
                    <a:srgbClr val="CC0066"/>
                  </a:solidFill>
                  <a:latin typeface="Arial" charset="0"/>
                  <a:cs typeface="Arial" charset="0"/>
                </a:rPr>
                <a:t> </a:t>
              </a:r>
              <a:r>
                <a:rPr kumimoji="1" lang="en-US" altLang="zh-TW" sz="2800" b="1" dirty="0">
                  <a:solidFill>
                    <a:srgbClr val="CC0066"/>
                  </a:solidFill>
                  <a:latin typeface="Arial" charset="0"/>
                  <a:cs typeface="Arial" charset="0"/>
                </a:rPr>
                <a:t>8051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TW" b="1" dirty="0">
                  <a:solidFill>
                    <a:srgbClr val="800000"/>
                  </a:solidFill>
                  <a:latin typeface="Arial" charset="0"/>
                  <a:cs typeface="Arial" charset="0"/>
                </a:rPr>
                <a:t>(8031)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TW" b="1" dirty="0">
                  <a:solidFill>
                    <a:srgbClr val="800000"/>
                  </a:solidFill>
                  <a:latin typeface="Arial" charset="0"/>
                  <a:cs typeface="Arial" charset="0"/>
                </a:rPr>
                <a:t>(8751)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kumimoji="1" lang="en-US" altLang="zh-TW" b="1" dirty="0">
                  <a:solidFill>
                    <a:srgbClr val="800000"/>
                  </a:solidFill>
                  <a:latin typeface="Arial" charset="0"/>
                  <a:cs typeface="Arial" charset="0"/>
                </a:rPr>
                <a:t>(8951)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endParaRPr kumimoji="1" lang="en-US" altLang="zh-TW" b="1" dirty="0">
                <a:solidFill>
                  <a:srgbClr val="CC0066"/>
                </a:solidFill>
                <a:latin typeface="Arial" charset="0"/>
                <a:cs typeface="Arial" charset="0"/>
              </a:endParaRP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endParaRPr kumimoji="1" lang="en-US" altLang="zh-TW" b="1" dirty="0">
                <a:solidFill>
                  <a:srgbClr val="CC0066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0065" name="AutoShape 143"/>
            <p:cNvSpPr>
              <a:spLocks noChangeArrowheads="1"/>
            </p:cNvSpPr>
            <p:nvPr/>
          </p:nvSpPr>
          <p:spPr bwMode="auto">
            <a:xfrm rot="5400000">
              <a:off x="5668169" y="273844"/>
              <a:ext cx="360363" cy="574675"/>
            </a:xfrm>
            <a:prstGeom prst="flowChartDelay">
              <a:avLst/>
            </a:prstGeom>
            <a:noFill/>
            <a:ln w="317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5" name="Rectangle 144"/>
          <p:cNvSpPr/>
          <p:nvPr/>
        </p:nvSpPr>
        <p:spPr>
          <a:xfrm>
            <a:off x="1371600" y="228600"/>
            <a:ext cx="68916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5.1. Parallel Ports in 8051</a:t>
            </a:r>
          </a:p>
        </p:txBody>
      </p:sp>
      <p:sp>
        <p:nvSpPr>
          <p:cNvPr id="146" name="Slide Number Placeholder 1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7" name="TextBox 146"/>
          <p:cNvSpPr txBox="1"/>
          <p:nvPr/>
        </p:nvSpPr>
        <p:spPr>
          <a:xfrm>
            <a:off x="1447800" y="4267200"/>
            <a:ext cx="136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 I T   WR</a:t>
            </a:r>
            <a:r>
              <a:rPr lang="en-US" dirty="0" smtClean="0"/>
              <a:t> </a:t>
            </a:r>
            <a:r>
              <a:rPr lang="en-US" dirty="0" err="1" smtClean="0"/>
              <a:t>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Comic Sans MS" pitchFamily="66" charset="0"/>
                <a:cs typeface="B Rose" pitchFamily="2" charset="-78"/>
              </a:rPr>
              <a:t>5.1. Parallel Ports in 8051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7066" y="1570037"/>
            <a:ext cx="550986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447800"/>
            <a:ext cx="6248400" cy="762000"/>
          </a:xfrm>
        </p:spPr>
        <p:txBody>
          <a:bodyPr anchor="t">
            <a:normAutofit/>
          </a:bodyPr>
          <a:lstStyle/>
          <a:p>
            <a:pPr eaLnBrk="1" hangingPunct="1"/>
            <a:r>
              <a:rPr lang="pt-BR" sz="2800" b="1" dirty="0" smtClean="0">
                <a:solidFill>
                  <a:srgbClr val="FF0000"/>
                </a:solidFill>
                <a:latin typeface="Comic Sans MS" pitchFamily="66" charset="0"/>
              </a:rPr>
              <a:t>Port 3 Alternate Functions</a:t>
            </a:r>
            <a:endParaRPr lang="en-US" sz="2800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419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2209800"/>
            <a:ext cx="6858000" cy="4038600"/>
          </a:xfrm>
          <a:noFill/>
        </p:spPr>
      </p:pic>
      <p:sp>
        <p:nvSpPr>
          <p:cNvPr id="4" name="Rectangle 3"/>
          <p:cNvSpPr/>
          <p:nvPr/>
        </p:nvSpPr>
        <p:spPr>
          <a:xfrm>
            <a:off x="762000" y="228600"/>
            <a:ext cx="8016938" cy="913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5.1. Parallel Ports in 8051 </a:t>
            </a:r>
            <a:r>
              <a:rPr lang="en-US" sz="2000" b="1" dirty="0" smtClean="0">
                <a:latin typeface="Comic Sans MS" pitchFamily="66" charset="0"/>
                <a:ea typeface="+mj-ea"/>
                <a:cs typeface="B Rose" pitchFamily="2" charset="-78"/>
              </a:rPr>
              <a:t>cont’d…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838200"/>
            <a:ext cx="6781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819400" y="152400"/>
            <a:ext cx="3343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8051- Architecture</a:t>
            </a:r>
            <a:endParaRPr lang="en-US" sz="32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066800"/>
            <a:ext cx="7086600" cy="609600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zh-TW" sz="2800" b="1" dirty="0" smtClean="0">
                <a:solidFill>
                  <a:srgbClr val="FF0000"/>
                </a:solidFill>
                <a:latin typeface="Comic Sans MS" pitchFamily="66" charset="0"/>
              </a:rPr>
              <a:t>Hardware Structure of  </a:t>
            </a:r>
            <a:r>
              <a:rPr lang="en-US" altLang="zh-TW" sz="2800" b="1" dirty="0" smtClean="0">
                <a:solidFill>
                  <a:srgbClr val="7030A0"/>
                </a:solidFill>
                <a:latin typeface="Comic Sans MS" pitchFamily="66" charset="0"/>
              </a:rPr>
              <a:t>Port 1</a:t>
            </a:r>
            <a:r>
              <a:rPr lang="en-US" altLang="zh-TW" sz="2800" b="1" dirty="0" smtClean="0">
                <a:solidFill>
                  <a:srgbClr val="FF0000"/>
                </a:solidFill>
                <a:latin typeface="Comic Sans MS" pitchFamily="66" charset="0"/>
              </a:rPr>
              <a:t> I/O Pin</a:t>
            </a:r>
            <a:endParaRPr lang="en-US" sz="2800" b="1" dirty="0" smtClean="0">
              <a:solidFill>
                <a:srgbClr val="FF0000"/>
              </a:solidFill>
              <a:latin typeface="Comic Sans MS" pitchFamily="66" charset="0"/>
              <a:ea typeface="PMingLiU" pitchFamily="18" charset="-12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1981200"/>
            <a:ext cx="7924800" cy="3908426"/>
            <a:chOff x="528" y="1248"/>
            <a:chExt cx="4992" cy="2462"/>
          </a:xfrm>
        </p:grpSpPr>
        <p:sp>
          <p:nvSpPr>
            <p:cNvPr id="44036" name="Rectangle 4"/>
            <p:cNvSpPr>
              <a:spLocks noChangeArrowheads="1"/>
            </p:cNvSpPr>
            <p:nvPr/>
          </p:nvSpPr>
          <p:spPr bwMode="auto">
            <a:xfrm>
              <a:off x="2168" y="2016"/>
              <a:ext cx="656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37" name="Text Box 5"/>
            <p:cNvSpPr txBox="1">
              <a:spLocks noChangeArrowheads="1"/>
            </p:cNvSpPr>
            <p:nvPr/>
          </p:nvSpPr>
          <p:spPr bwMode="auto">
            <a:xfrm>
              <a:off x="2202" y="2016"/>
              <a:ext cx="58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600" dirty="0">
                  <a:cs typeface="Arial" charset="0"/>
                </a:rPr>
                <a:t>D</a:t>
              </a:r>
              <a:r>
                <a:rPr kumimoji="1" lang="en-US" altLang="zh-TW" sz="1600" b="1" dirty="0">
                  <a:cs typeface="Arial" charset="0"/>
                </a:rPr>
                <a:t>       </a:t>
              </a:r>
              <a:r>
                <a:rPr kumimoji="1" lang="en-US" altLang="zh-TW" sz="1600" b="1" dirty="0" smtClean="0">
                  <a:cs typeface="Arial" charset="0"/>
                </a:rPr>
                <a:t>  </a:t>
              </a:r>
              <a:r>
                <a:rPr kumimoji="1" lang="en-US" altLang="zh-TW" sz="1600" dirty="0" smtClean="0">
                  <a:cs typeface="Arial" charset="0"/>
                </a:rPr>
                <a:t>Q</a:t>
              </a:r>
              <a:endParaRPr kumimoji="1" lang="en-US" altLang="zh-TW" sz="1600" dirty="0"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endParaRPr kumimoji="1" lang="en-US" altLang="zh-TW" sz="1600" dirty="0">
                <a:cs typeface="Arial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TW" sz="1600" dirty="0" err="1">
                  <a:cs typeface="Arial" charset="0"/>
                </a:rPr>
                <a:t>Clk</a:t>
              </a:r>
              <a:r>
                <a:rPr kumimoji="1" lang="en-US" altLang="zh-TW" sz="1600" b="1" dirty="0">
                  <a:cs typeface="Arial" charset="0"/>
                </a:rPr>
                <a:t>     </a:t>
              </a:r>
              <a:r>
                <a:rPr kumimoji="1" lang="en-US" altLang="zh-TW" sz="1600" b="1" dirty="0" smtClean="0">
                  <a:cs typeface="Arial" charset="0"/>
                </a:rPr>
                <a:t>  </a:t>
              </a:r>
              <a:r>
                <a:rPr kumimoji="1" lang="en-US" altLang="zh-TW" sz="1600" dirty="0" smtClean="0">
                  <a:cs typeface="Arial" charset="0"/>
                </a:rPr>
                <a:t>Q</a:t>
              </a:r>
              <a:endParaRPr kumimoji="1" lang="en-US" altLang="zh-TW" sz="1600" dirty="0">
                <a:cs typeface="Arial" charset="0"/>
              </a:endParaRPr>
            </a:p>
          </p:txBody>
        </p:sp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>
              <a:off x="2617" y="2501"/>
              <a:ext cx="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>
              <a:off x="1488" y="2160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0" name="AutoShape 8"/>
            <p:cNvSpPr>
              <a:spLocks noChangeArrowheads="1"/>
            </p:cNvSpPr>
            <p:nvPr/>
          </p:nvSpPr>
          <p:spPr bwMode="auto">
            <a:xfrm rot="-5400000">
              <a:off x="2304" y="1560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>
              <a:off x="254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>
              <a:off x="3072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>
              <a:off x="2832" y="21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>
              <a:off x="1488" y="259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>
              <a:off x="2832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>
              <a:off x="3792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>
              <a:off x="3840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8" name="Line 16"/>
            <p:cNvSpPr>
              <a:spLocks noChangeShapeType="1"/>
            </p:cNvSpPr>
            <p:nvPr/>
          </p:nvSpPr>
          <p:spPr bwMode="auto">
            <a:xfrm flipV="1">
              <a:off x="3840" y="249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9" name="Line 17"/>
            <p:cNvSpPr>
              <a:spLocks noChangeShapeType="1"/>
            </p:cNvSpPr>
            <p:nvPr/>
          </p:nvSpPr>
          <p:spPr bwMode="auto">
            <a:xfrm flipV="1">
              <a:off x="3840" y="26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0" name="Rectangle 18"/>
            <p:cNvSpPr>
              <a:spLocks noChangeArrowheads="1"/>
            </p:cNvSpPr>
            <p:nvPr/>
          </p:nvSpPr>
          <p:spPr bwMode="auto">
            <a:xfrm>
              <a:off x="3864" y="1584"/>
              <a:ext cx="144" cy="288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1" name="Line 19"/>
            <p:cNvSpPr>
              <a:spLocks noChangeShapeType="1"/>
            </p:cNvSpPr>
            <p:nvPr/>
          </p:nvSpPr>
          <p:spPr bwMode="auto">
            <a:xfrm>
              <a:off x="3936" y="1872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2" name="Line 20"/>
            <p:cNvSpPr>
              <a:spLocks noChangeShapeType="1"/>
            </p:cNvSpPr>
            <p:nvPr/>
          </p:nvSpPr>
          <p:spPr bwMode="auto">
            <a:xfrm>
              <a:off x="3936" y="216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3" name="Oval 21"/>
            <p:cNvSpPr>
              <a:spLocks noChangeArrowheads="1"/>
            </p:cNvSpPr>
            <p:nvPr/>
          </p:nvSpPr>
          <p:spPr bwMode="auto">
            <a:xfrm>
              <a:off x="3912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4" name="Line 22"/>
            <p:cNvSpPr>
              <a:spLocks noChangeShapeType="1"/>
            </p:cNvSpPr>
            <p:nvPr/>
          </p:nvSpPr>
          <p:spPr bwMode="auto">
            <a:xfrm>
              <a:off x="3936" y="14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3864" y="14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6" name="Text Box 24"/>
            <p:cNvSpPr txBox="1">
              <a:spLocks noChangeArrowheads="1"/>
            </p:cNvSpPr>
            <p:nvPr/>
          </p:nvSpPr>
          <p:spPr bwMode="auto">
            <a:xfrm>
              <a:off x="3552" y="1296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Vcc</a:t>
              </a:r>
            </a:p>
          </p:txBody>
        </p:sp>
        <p:sp>
          <p:nvSpPr>
            <p:cNvPr id="44057" name="Text Box 25"/>
            <p:cNvSpPr txBox="1">
              <a:spLocks noChangeArrowheads="1"/>
            </p:cNvSpPr>
            <p:nvPr/>
          </p:nvSpPr>
          <p:spPr bwMode="auto">
            <a:xfrm>
              <a:off x="3936" y="158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 Load(L1)</a:t>
              </a:r>
            </a:p>
          </p:txBody>
        </p:sp>
        <p:sp>
          <p:nvSpPr>
            <p:cNvPr id="44058" name="Line 26"/>
            <p:cNvSpPr>
              <a:spLocks noChangeShapeType="1"/>
            </p:cNvSpPr>
            <p:nvPr/>
          </p:nvSpPr>
          <p:spPr bwMode="auto">
            <a:xfrm>
              <a:off x="3936" y="26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9" name="AutoShape 27"/>
            <p:cNvSpPr>
              <a:spLocks noChangeArrowheads="1"/>
            </p:cNvSpPr>
            <p:nvPr/>
          </p:nvSpPr>
          <p:spPr bwMode="auto">
            <a:xfrm rot="10800000">
              <a:off x="3864" y="2880"/>
              <a:ext cx="144" cy="144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0" name="Oval 28"/>
            <p:cNvSpPr>
              <a:spLocks noChangeArrowheads="1"/>
            </p:cNvSpPr>
            <p:nvPr/>
          </p:nvSpPr>
          <p:spPr bwMode="auto">
            <a:xfrm>
              <a:off x="4248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1" name="Line 29"/>
            <p:cNvSpPr>
              <a:spLocks noChangeShapeType="1"/>
            </p:cNvSpPr>
            <p:nvPr/>
          </p:nvSpPr>
          <p:spPr bwMode="auto">
            <a:xfrm>
              <a:off x="4272" y="216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2" name="AutoShape 30"/>
            <p:cNvSpPr>
              <a:spLocks noChangeArrowheads="1"/>
            </p:cNvSpPr>
            <p:nvPr/>
          </p:nvSpPr>
          <p:spPr bwMode="auto">
            <a:xfrm rot="-5400000">
              <a:off x="2280" y="3108"/>
              <a:ext cx="264" cy="216"/>
            </a:xfrm>
            <a:prstGeom prst="triangle">
              <a:avLst>
                <a:gd name="adj" fmla="val 50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3" name="Line 31"/>
            <p:cNvSpPr>
              <a:spLocks noChangeShapeType="1"/>
            </p:cNvSpPr>
            <p:nvPr/>
          </p:nvSpPr>
          <p:spPr bwMode="auto">
            <a:xfrm>
              <a:off x="2544" y="3216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4" name="Oval 32"/>
            <p:cNvSpPr>
              <a:spLocks noChangeArrowheads="1"/>
            </p:cNvSpPr>
            <p:nvPr/>
          </p:nvSpPr>
          <p:spPr bwMode="auto">
            <a:xfrm>
              <a:off x="1800" y="213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5" name="Line 33"/>
            <p:cNvSpPr>
              <a:spLocks noChangeShapeType="1"/>
            </p:cNvSpPr>
            <p:nvPr/>
          </p:nvSpPr>
          <p:spPr bwMode="auto">
            <a:xfrm>
              <a:off x="1824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6" name="Line 34"/>
            <p:cNvSpPr>
              <a:spLocks noChangeShapeType="1"/>
            </p:cNvSpPr>
            <p:nvPr/>
          </p:nvSpPr>
          <p:spPr bwMode="auto">
            <a:xfrm>
              <a:off x="1824" y="1680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7" name="Line 35"/>
            <p:cNvSpPr>
              <a:spLocks noChangeShapeType="1"/>
            </p:cNvSpPr>
            <p:nvPr/>
          </p:nvSpPr>
          <p:spPr bwMode="auto">
            <a:xfrm>
              <a:off x="1824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8" name="Freeform 36"/>
            <p:cNvSpPr>
              <a:spLocks/>
            </p:cNvSpPr>
            <p:nvPr/>
          </p:nvSpPr>
          <p:spPr bwMode="auto">
            <a:xfrm>
              <a:off x="1728" y="2496"/>
              <a:ext cx="96" cy="192"/>
            </a:xfrm>
            <a:custGeom>
              <a:avLst/>
              <a:gdLst>
                <a:gd name="T0" fmla="*/ 96 w 96"/>
                <a:gd name="T1" fmla="*/ 0 h 192"/>
                <a:gd name="T2" fmla="*/ 0 w 96"/>
                <a:gd name="T3" fmla="*/ 96 h 192"/>
                <a:gd name="T4" fmla="*/ 96 w 96"/>
                <a:gd name="T5" fmla="*/ 192 h 192"/>
                <a:gd name="T6" fmla="*/ 0 60000 65536"/>
                <a:gd name="T7" fmla="*/ 0 60000 65536"/>
                <a:gd name="T8" fmla="*/ 0 60000 65536"/>
                <a:gd name="T9" fmla="*/ 0 w 96"/>
                <a:gd name="T10" fmla="*/ 0 h 192"/>
                <a:gd name="T11" fmla="*/ 96 w 9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92">
                  <a:moveTo>
                    <a:pt x="96" y="0"/>
                  </a:moveTo>
                  <a:cubicBezTo>
                    <a:pt x="48" y="32"/>
                    <a:pt x="0" y="64"/>
                    <a:pt x="0" y="96"/>
                  </a:cubicBezTo>
                  <a:cubicBezTo>
                    <a:pt x="0" y="128"/>
                    <a:pt x="48" y="160"/>
                    <a:pt x="96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9" name="Line 37"/>
            <p:cNvSpPr>
              <a:spLocks noChangeShapeType="1"/>
            </p:cNvSpPr>
            <p:nvPr/>
          </p:nvSpPr>
          <p:spPr bwMode="auto">
            <a:xfrm>
              <a:off x="1824" y="268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0" name="Line 38"/>
            <p:cNvSpPr>
              <a:spLocks noChangeShapeType="1"/>
            </p:cNvSpPr>
            <p:nvPr/>
          </p:nvSpPr>
          <p:spPr bwMode="auto">
            <a:xfrm>
              <a:off x="2448" y="331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1" name="Line 39"/>
            <p:cNvSpPr>
              <a:spLocks noChangeShapeType="1"/>
            </p:cNvSpPr>
            <p:nvPr/>
          </p:nvSpPr>
          <p:spPr bwMode="auto">
            <a:xfrm>
              <a:off x="2448" y="13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2" name="Line 40"/>
            <p:cNvSpPr>
              <a:spLocks noChangeShapeType="1"/>
            </p:cNvSpPr>
            <p:nvPr/>
          </p:nvSpPr>
          <p:spPr bwMode="auto">
            <a:xfrm>
              <a:off x="1488" y="134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3" name="Line 41"/>
            <p:cNvSpPr>
              <a:spLocks noChangeShapeType="1"/>
            </p:cNvSpPr>
            <p:nvPr/>
          </p:nvSpPr>
          <p:spPr bwMode="auto">
            <a:xfrm>
              <a:off x="1488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4" name="Text Box 42"/>
            <p:cNvSpPr txBox="1">
              <a:spLocks noChangeArrowheads="1"/>
            </p:cNvSpPr>
            <p:nvPr/>
          </p:nvSpPr>
          <p:spPr bwMode="auto">
            <a:xfrm>
              <a:off x="528" y="124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Read latch</a:t>
              </a:r>
            </a:p>
          </p:txBody>
        </p:sp>
        <p:sp>
          <p:nvSpPr>
            <p:cNvPr id="44075" name="Text Box 43"/>
            <p:cNvSpPr txBox="1">
              <a:spLocks noChangeArrowheads="1"/>
            </p:cNvSpPr>
            <p:nvPr/>
          </p:nvSpPr>
          <p:spPr bwMode="auto">
            <a:xfrm>
              <a:off x="528" y="3408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Read pin</a:t>
              </a:r>
            </a:p>
          </p:txBody>
        </p:sp>
        <p:sp>
          <p:nvSpPr>
            <p:cNvPr id="44076" name="Text Box 44"/>
            <p:cNvSpPr txBox="1">
              <a:spLocks noChangeArrowheads="1"/>
            </p:cNvSpPr>
            <p:nvPr/>
          </p:nvSpPr>
          <p:spPr bwMode="auto">
            <a:xfrm>
              <a:off x="528" y="2496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Write to latch</a:t>
              </a:r>
            </a:p>
          </p:txBody>
        </p:sp>
        <p:sp>
          <p:nvSpPr>
            <p:cNvPr id="44077" name="Text Box 45"/>
            <p:cNvSpPr txBox="1">
              <a:spLocks noChangeArrowheads="1"/>
            </p:cNvSpPr>
            <p:nvPr/>
          </p:nvSpPr>
          <p:spPr bwMode="auto">
            <a:xfrm>
              <a:off x="528" y="2016"/>
              <a:ext cx="96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Internal CPU bus</a:t>
              </a:r>
            </a:p>
          </p:txBody>
        </p:sp>
        <p:sp>
          <p:nvSpPr>
            <p:cNvPr id="44078" name="Text Box 46"/>
            <p:cNvSpPr txBox="1">
              <a:spLocks noChangeArrowheads="1"/>
            </p:cNvSpPr>
            <p:nvPr/>
          </p:nvSpPr>
          <p:spPr bwMode="auto">
            <a:xfrm>
              <a:off x="3936" y="2448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M1</a:t>
              </a:r>
            </a:p>
          </p:txBody>
        </p:sp>
        <p:sp>
          <p:nvSpPr>
            <p:cNvPr id="44079" name="Text Box 47"/>
            <p:cNvSpPr txBox="1">
              <a:spLocks noChangeArrowheads="1"/>
            </p:cNvSpPr>
            <p:nvPr/>
          </p:nvSpPr>
          <p:spPr bwMode="auto">
            <a:xfrm>
              <a:off x="4944" y="1968"/>
              <a:ext cx="57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P1.X pin</a:t>
              </a:r>
            </a:p>
          </p:txBody>
        </p:sp>
        <p:sp>
          <p:nvSpPr>
            <p:cNvPr id="44080" name="Text Box 48"/>
            <p:cNvSpPr txBox="1">
              <a:spLocks noChangeArrowheads="1"/>
            </p:cNvSpPr>
            <p:nvPr/>
          </p:nvSpPr>
          <p:spPr bwMode="auto">
            <a:xfrm>
              <a:off x="2208" y="2208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P1.X </a:t>
              </a:r>
            </a:p>
          </p:txBody>
        </p:sp>
        <p:sp>
          <p:nvSpPr>
            <p:cNvPr id="44081" name="Text Box 49"/>
            <p:cNvSpPr txBox="1">
              <a:spLocks noChangeArrowheads="1"/>
            </p:cNvSpPr>
            <p:nvPr/>
          </p:nvSpPr>
          <p:spPr bwMode="auto">
            <a:xfrm>
              <a:off x="2544" y="3216"/>
              <a:ext cx="1200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TW" sz="1800" dirty="0" smtClean="0">
                  <a:cs typeface="Arial" charset="0"/>
                </a:rPr>
                <a:t>TB1 : </a:t>
              </a:r>
            </a:p>
            <a:p>
              <a:pPr algn="ctr">
                <a:spcBef>
                  <a:spcPct val="50000"/>
                </a:spcBef>
              </a:pPr>
              <a:r>
                <a:rPr kumimoji="1" lang="en-US" altLang="zh-TW" sz="1800" b="1" dirty="0" smtClean="0">
                  <a:cs typeface="Arial" charset="0"/>
                </a:rPr>
                <a:t>T</a:t>
              </a:r>
              <a:r>
                <a:rPr kumimoji="1" lang="en-US" altLang="zh-TW" sz="1800" dirty="0" smtClean="0">
                  <a:cs typeface="Arial" charset="0"/>
                </a:rPr>
                <a:t>ri-state </a:t>
              </a:r>
              <a:r>
                <a:rPr kumimoji="1" lang="en-US" altLang="zh-TW" sz="1800" b="1" dirty="0" smtClean="0">
                  <a:cs typeface="Arial" charset="0"/>
                </a:rPr>
                <a:t>B</a:t>
              </a:r>
              <a:r>
                <a:rPr kumimoji="1" lang="en-US" altLang="zh-TW" sz="1800" dirty="0" smtClean="0">
                  <a:cs typeface="Arial" charset="0"/>
                </a:rPr>
                <a:t>uffer</a:t>
              </a:r>
              <a:endParaRPr kumimoji="1" lang="en-US" altLang="zh-TW" sz="1800" dirty="0">
                <a:cs typeface="Arial" charset="0"/>
              </a:endParaRPr>
            </a:p>
          </p:txBody>
        </p:sp>
        <p:sp>
          <p:nvSpPr>
            <p:cNvPr id="44082" name="Text Box 50"/>
            <p:cNvSpPr txBox="1">
              <a:spLocks noChangeArrowheads="1"/>
            </p:cNvSpPr>
            <p:nvPr/>
          </p:nvSpPr>
          <p:spPr bwMode="auto">
            <a:xfrm>
              <a:off x="2496" y="1392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TW" sz="1800">
                  <a:cs typeface="Arial" charset="0"/>
                </a:rPr>
                <a:t>TB2</a:t>
              </a:r>
            </a:p>
          </p:txBody>
        </p:sp>
      </p:grpSp>
      <p:sp>
        <p:nvSpPr>
          <p:cNvPr id="52" name="Rectangle 51"/>
          <p:cNvSpPr/>
          <p:nvPr/>
        </p:nvSpPr>
        <p:spPr>
          <a:xfrm>
            <a:off x="762000" y="76200"/>
            <a:ext cx="8016938" cy="913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5.1. Parallel Ports in 8051 </a:t>
            </a:r>
            <a:r>
              <a:rPr lang="en-US" sz="2000" b="1" dirty="0" smtClean="0">
                <a:latin typeface="Comic Sans MS" pitchFamily="66" charset="0"/>
                <a:ea typeface="+mj-ea"/>
                <a:cs typeface="B Rose" pitchFamily="2" charset="-78"/>
              </a:rPr>
              <a:t>cont’d…</a:t>
            </a:r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915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Each pin of I/O ports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Internally  connected to CPU bus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FF3300"/>
                </a:solidFill>
              </a:rPr>
              <a:t>D latch</a:t>
            </a:r>
            <a:r>
              <a:rPr lang="en-US" altLang="zh-TW" dirty="0" smtClean="0"/>
              <a:t> store the value of this pin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Write to latch</a:t>
            </a:r>
            <a:r>
              <a:rPr lang="zh-TW" altLang="en-US" dirty="0" smtClean="0"/>
              <a:t>＝</a:t>
            </a:r>
            <a:r>
              <a:rPr lang="en-US" altLang="zh-TW" dirty="0" smtClean="0"/>
              <a:t>1</a:t>
            </a:r>
            <a:r>
              <a:rPr lang="zh-TW" altLang="en-US" dirty="0" smtClean="0"/>
              <a:t>：</a:t>
            </a:r>
            <a:r>
              <a:rPr lang="en-US" altLang="zh-TW" dirty="0" smtClean="0"/>
              <a:t>write data into the D latch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2 </a:t>
            </a:r>
            <a:r>
              <a:rPr lang="en-US" altLang="zh-TW" b="1" dirty="0" smtClean="0">
                <a:solidFill>
                  <a:srgbClr val="7030A0"/>
                </a:solidFill>
              </a:rPr>
              <a:t>T</a:t>
            </a:r>
            <a:r>
              <a:rPr lang="en-US" altLang="zh-TW" dirty="0" smtClean="0">
                <a:solidFill>
                  <a:srgbClr val="FF3300"/>
                </a:solidFill>
              </a:rPr>
              <a:t>ri-state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7030A0"/>
                </a:solidFill>
              </a:rPr>
              <a:t>B</a:t>
            </a:r>
            <a:r>
              <a:rPr lang="en-US" altLang="zh-TW" dirty="0" smtClean="0"/>
              <a:t>uffer</a:t>
            </a:r>
            <a:r>
              <a:rPr lang="zh-TW" altLang="en-US" dirty="0" smtClean="0"/>
              <a:t>：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TB1: controlled by “Read pin”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2400" dirty="0" smtClean="0"/>
              <a:t>Read pin</a:t>
            </a:r>
            <a:r>
              <a:rPr lang="zh-TW" altLang="en-US" sz="2400" dirty="0" smtClean="0"/>
              <a:t>＝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 read the data present at the pin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TB2: controlled by “Read latch”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2400" dirty="0" smtClean="0"/>
              <a:t>Read latch</a:t>
            </a:r>
            <a:r>
              <a:rPr lang="zh-TW" altLang="en-US" sz="2400" dirty="0" smtClean="0"/>
              <a:t>＝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read value from internal latch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FF3300"/>
                </a:solidFill>
              </a:rPr>
              <a:t>transistor</a:t>
            </a:r>
            <a:r>
              <a:rPr lang="en-US" altLang="zh-TW" dirty="0" smtClean="0"/>
              <a:t> M1 gate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Gate=0: open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/>
              <a:t>Gate=1: close</a:t>
            </a:r>
            <a:endParaRPr lang="en-US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838200"/>
            <a:ext cx="7086600" cy="609600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zh-TW" sz="3200" b="1" dirty="0" smtClean="0">
                <a:solidFill>
                  <a:srgbClr val="FF0000"/>
                </a:solidFill>
                <a:latin typeface="Comic Sans MS" pitchFamily="66" charset="0"/>
              </a:rPr>
              <a:t>Hardware Structure of I/O Pin</a:t>
            </a:r>
            <a:endParaRPr lang="en-US" sz="3200" b="1" dirty="0" smtClean="0">
              <a:solidFill>
                <a:srgbClr val="FF0000"/>
              </a:solidFill>
              <a:latin typeface="Comic Sans MS" pitchFamily="66" charset="0"/>
              <a:ea typeface="PMingLiU" pitchFamily="18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0"/>
            <a:ext cx="8016938" cy="913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smtClean="0">
                <a:solidFill>
                  <a:schemeClr val="accent2"/>
                </a:solidFill>
                <a:latin typeface="Comic Sans MS" pitchFamily="66" charset="0"/>
                <a:ea typeface="+mj-ea"/>
                <a:cs typeface="B Rose" pitchFamily="2" charset="-78"/>
              </a:rPr>
              <a:t>5.1. Parallel Ports in 8051 </a:t>
            </a:r>
            <a:r>
              <a:rPr lang="en-US" sz="2000" b="1" dirty="0" smtClean="0">
                <a:latin typeface="Comic Sans MS" pitchFamily="66" charset="0"/>
                <a:ea typeface="+mj-ea"/>
                <a:cs typeface="B Rose" pitchFamily="2" charset="-78"/>
              </a:rPr>
              <a:t>cont’d…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689</Words>
  <Application>Microsoft Office PowerPoint</Application>
  <PresentationFormat>On-screen Show (4:3)</PresentationFormat>
  <Paragraphs>282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8051  Foot Print</vt:lpstr>
      <vt:lpstr>5.1. Parallel Ports in 8051</vt:lpstr>
      <vt:lpstr>Port 3 Alternate Functions</vt:lpstr>
      <vt:lpstr>PowerPoint Presentation</vt:lpstr>
      <vt:lpstr>Hardware Structure of  Port 1 I/O Pin</vt:lpstr>
      <vt:lpstr>Hardware Structure of I/O Pin</vt:lpstr>
      <vt:lpstr>Writing “1” to Output Pin P1.X</vt:lpstr>
      <vt:lpstr>Writing “0” to Output Pin P1.X</vt:lpstr>
      <vt:lpstr>Reading “High” at Input Pin</vt:lpstr>
      <vt:lpstr>Reading “Low” at Input Pin</vt:lpstr>
      <vt:lpstr>Port 0 Configuration</vt:lpstr>
      <vt:lpstr>Port 0 with external Pull-Up Resistors</vt:lpstr>
      <vt:lpstr>8051 Port 3 Bit Latches and I/O Buffers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- 5</dc:title>
  <dc:creator>MKC-Administrator</dc:creator>
  <cp:lastModifiedBy>USER</cp:lastModifiedBy>
  <cp:revision>19</cp:revision>
  <dcterms:created xsi:type="dcterms:W3CDTF">2006-08-16T00:00:00Z</dcterms:created>
  <dcterms:modified xsi:type="dcterms:W3CDTF">2019-03-18T06:27:27Z</dcterms:modified>
</cp:coreProperties>
</file>