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1" r:id="rId6"/>
    <p:sldId id="262" r:id="rId7"/>
    <p:sldId id="264" r:id="rId8"/>
    <p:sldId id="263" r:id="rId9"/>
    <p:sldId id="260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95464-3229-4AA2-9239-45B0E72D5877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D5C70-8A36-4BE9-A4D9-F1D9A439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4E6F-8149-4F91-BFC5-C0E414F9B899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022D-6F12-4E4B-856B-806AD1968675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B489-51C5-4AC5-BA2F-880E87144429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447B-885D-4EDF-A14D-B1E687B4EE43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CA7B-3C9C-4448-863B-0DEE10FACFFC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5D2D-4619-4ED8-B7F1-4215AFAA1A47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9714-5730-4621-9A54-C55A7D94FD36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D2C-47E0-4921-877B-9D3407B09599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7ECD-A648-4E55-9B4E-47F6810AA59D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7C80-9B49-46DB-80E8-B9350FFFB080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62D4-4F3C-4B45-A97A-296976849A0E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BB7A4-0B03-40EC-956A-B4FA11DAB874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8051- TIMERS </a:t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57200" y="1535668"/>
            <a:ext cx="8074833" cy="1131332"/>
            <a:chOff x="457200" y="1371600"/>
            <a:chExt cx="8074833" cy="1131332"/>
          </a:xfrm>
        </p:grpSpPr>
        <p:grpSp>
          <p:nvGrpSpPr>
            <p:cNvPr id="20" name="Group 19"/>
            <p:cNvGrpSpPr/>
            <p:nvPr/>
          </p:nvGrpSpPr>
          <p:grpSpPr>
            <a:xfrm>
              <a:off x="457200" y="1371600"/>
              <a:ext cx="8074833" cy="646331"/>
              <a:chOff x="609600" y="2362200"/>
              <a:chExt cx="8074833" cy="646331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09600" y="2362200"/>
                <a:ext cx="7473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Pulse 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input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543800" y="2450068"/>
                <a:ext cx="1140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Interrupts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286000" y="2438400"/>
                <a:ext cx="1281120" cy="4308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TLX  5 </a:t>
                </a:r>
                <a:r>
                  <a:rPr lang="en-US" sz="2200" b="1" dirty="0" smtClean="0">
                    <a:solidFill>
                      <a:srgbClr val="FF0000"/>
                    </a:solidFill>
                  </a:rPr>
                  <a:t>bits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07137" y="2438400"/>
                <a:ext cx="1486304" cy="4308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200" b="1" dirty="0" smtClean="0">
                    <a:solidFill>
                      <a:srgbClr val="FF0000"/>
                    </a:solidFill>
                  </a:rPr>
                  <a:t>THX  8 bits </a:t>
                </a:r>
                <a:endParaRPr lang="en-US" sz="2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71360" y="2438400"/>
                <a:ext cx="734240" cy="4308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200" b="1" dirty="0" smtClean="0">
                    <a:solidFill>
                      <a:srgbClr val="FF0000"/>
                    </a:solidFill>
                  </a:rPr>
                  <a:t>TFX  </a:t>
                </a:r>
                <a:endParaRPr lang="en-US" sz="22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Connector 12"/>
              <p:cNvCxnSpPr>
                <a:stCxn id="9" idx="3"/>
                <a:endCxn id="10" idx="1"/>
              </p:cNvCxnSpPr>
              <p:nvPr/>
            </p:nvCxnSpPr>
            <p:spPr>
              <a:xfrm>
                <a:off x="3567120" y="2653844"/>
                <a:ext cx="440017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endCxn id="11" idx="1"/>
              </p:cNvCxnSpPr>
              <p:nvPr/>
            </p:nvCxnSpPr>
            <p:spPr>
              <a:xfrm flipV="1">
                <a:off x="5486400" y="2653844"/>
                <a:ext cx="484960" cy="1315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447800" y="2667000"/>
                <a:ext cx="838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705600" y="2667000"/>
                <a:ext cx="838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535332" y="2133600"/>
              <a:ext cx="4155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Timer  Mode 0   : 	13 bit Timer / Counter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5767" y="4278868"/>
            <a:ext cx="8074833" cy="1131332"/>
            <a:chOff x="457200" y="1371600"/>
            <a:chExt cx="8074833" cy="1131332"/>
          </a:xfrm>
        </p:grpSpPr>
        <p:grpSp>
          <p:nvGrpSpPr>
            <p:cNvPr id="24" name="Group 19"/>
            <p:cNvGrpSpPr/>
            <p:nvPr/>
          </p:nvGrpSpPr>
          <p:grpSpPr>
            <a:xfrm>
              <a:off x="457200" y="1371600"/>
              <a:ext cx="8074833" cy="646331"/>
              <a:chOff x="609600" y="2362200"/>
              <a:chExt cx="8074833" cy="64633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609600" y="2362200"/>
                <a:ext cx="7473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Pulse 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input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543800" y="2450068"/>
                <a:ext cx="1140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Interrupts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86000" y="2438400"/>
                <a:ext cx="1228221" cy="4308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TLX 8 </a:t>
                </a:r>
                <a:r>
                  <a:rPr lang="en-US" sz="2200" b="1" dirty="0" smtClean="0">
                    <a:solidFill>
                      <a:srgbClr val="FF0000"/>
                    </a:solidFill>
                  </a:rPr>
                  <a:t>bits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007137" y="2438400"/>
                <a:ext cx="1486304" cy="4308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200" b="1" dirty="0" smtClean="0">
                    <a:solidFill>
                      <a:srgbClr val="FF0000"/>
                    </a:solidFill>
                  </a:rPr>
                  <a:t>THX  8 bits </a:t>
                </a:r>
                <a:endParaRPr lang="en-US" sz="2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71360" y="2438400"/>
                <a:ext cx="734240" cy="4308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200" b="1" dirty="0" smtClean="0">
                    <a:solidFill>
                      <a:srgbClr val="FF0000"/>
                    </a:solidFill>
                  </a:rPr>
                  <a:t>TFX  </a:t>
                </a:r>
                <a:endParaRPr lang="en-US" sz="22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" name="Straight Connector 30"/>
              <p:cNvCxnSpPr>
                <a:stCxn id="28" idx="3"/>
                <a:endCxn id="29" idx="1"/>
              </p:cNvCxnSpPr>
              <p:nvPr/>
            </p:nvCxnSpPr>
            <p:spPr>
              <a:xfrm>
                <a:off x="3514221" y="2653844"/>
                <a:ext cx="492916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endCxn id="30" idx="1"/>
              </p:cNvCxnSpPr>
              <p:nvPr/>
            </p:nvCxnSpPr>
            <p:spPr>
              <a:xfrm flipV="1">
                <a:off x="5486400" y="2653844"/>
                <a:ext cx="484960" cy="1315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1447800" y="2667000"/>
                <a:ext cx="838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705600" y="2667000"/>
                <a:ext cx="838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2535332" y="2133600"/>
              <a:ext cx="4155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Timer  Mode 1   : 	16 bit Timer / Counter</a:t>
              </a:r>
              <a:endParaRPr lang="en-US" b="1" dirty="0"/>
            </a:p>
          </p:txBody>
        </p:sp>
      </p:grpSp>
      <p:sp>
        <p:nvSpPr>
          <p:cNvPr id="68" name="Title 1"/>
          <p:cNvSpPr txBox="1">
            <a:spLocks/>
          </p:cNvSpPr>
          <p:nvPr/>
        </p:nvSpPr>
        <p:spPr>
          <a:xfrm>
            <a:off x="1066800" y="152400"/>
            <a:ext cx="6172200" cy="639762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1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TMOD register	</a:t>
            </a:r>
            <a:r>
              <a:rPr kumimoji="0" lang="en-IN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cont’d…</a:t>
            </a: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1828800"/>
            <a:ext cx="7260452" cy="1752600"/>
            <a:chOff x="1564443" y="4419600"/>
            <a:chExt cx="7260452" cy="1752600"/>
          </a:xfrm>
        </p:grpSpPr>
        <p:grpSp>
          <p:nvGrpSpPr>
            <p:cNvPr id="5" name="Group 19"/>
            <p:cNvGrpSpPr/>
            <p:nvPr/>
          </p:nvGrpSpPr>
          <p:grpSpPr>
            <a:xfrm>
              <a:off x="1564443" y="4419600"/>
              <a:ext cx="7260452" cy="769441"/>
              <a:chOff x="1640643" y="2362200"/>
              <a:chExt cx="7260452" cy="76944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640643" y="2362200"/>
                <a:ext cx="87395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 smtClean="0">
                    <a:solidFill>
                      <a:srgbClr val="FF0000"/>
                    </a:solidFill>
                  </a:rPr>
                  <a:t>Pulse </a:t>
                </a:r>
              </a:p>
              <a:p>
                <a:r>
                  <a:rPr lang="en-US" sz="2200" b="1" dirty="0" smtClean="0">
                    <a:solidFill>
                      <a:srgbClr val="FF0000"/>
                    </a:solidFill>
                  </a:rPr>
                  <a:t>input</a:t>
                </a:r>
                <a:endParaRPr lang="en-US" sz="2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543800" y="2450068"/>
                <a:ext cx="135729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 smtClean="0">
                    <a:solidFill>
                      <a:srgbClr val="FF0000"/>
                    </a:solidFill>
                  </a:rPr>
                  <a:t>Interrupts</a:t>
                </a:r>
                <a:endParaRPr lang="en-US" sz="2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352800" y="2438400"/>
                <a:ext cx="1362874" cy="4308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200" b="1" dirty="0" smtClean="0">
                    <a:solidFill>
                      <a:srgbClr val="FF0000"/>
                    </a:solidFill>
                  </a:rPr>
                  <a:t>TLX 8 bits </a:t>
                </a:r>
                <a:endParaRPr lang="en-US" sz="2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971360" y="2438400"/>
                <a:ext cx="734240" cy="4308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200" b="1" dirty="0" smtClean="0">
                    <a:solidFill>
                      <a:srgbClr val="FF0000"/>
                    </a:solidFill>
                  </a:rPr>
                  <a:t>TFX  </a:t>
                </a:r>
                <a:endParaRPr lang="en-US" sz="22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14" idx="3"/>
                <a:endCxn id="15" idx="1"/>
              </p:cNvCxnSpPr>
              <p:nvPr/>
            </p:nvCxnSpPr>
            <p:spPr>
              <a:xfrm>
                <a:off x="4715674" y="2653844"/>
                <a:ext cx="1255686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514600" y="2667000"/>
                <a:ext cx="838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6705600" y="2667000"/>
                <a:ext cx="838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3238096" y="5741313"/>
              <a:ext cx="1486304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THX  8 bits 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3657600" y="5181600"/>
              <a:ext cx="533400" cy="381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3352800" y="5334000"/>
              <a:ext cx="762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733006" y="5333206"/>
              <a:ext cx="762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endCxn id="8" idx="5"/>
            </p:cNvCxnSpPr>
            <p:nvPr/>
          </p:nvCxnSpPr>
          <p:spPr>
            <a:xfrm rot="10800000" flipV="1">
              <a:off x="4057650" y="4724400"/>
              <a:ext cx="1276350" cy="647700"/>
            </a:xfrm>
            <a:prstGeom prst="bentConnector3">
              <a:avLst>
                <a:gd name="adj1" fmla="val -3464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33400" y="986135"/>
            <a:ext cx="7021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Timer  Mode 2   : 	</a:t>
            </a:r>
            <a:r>
              <a:rPr lang="en-US" sz="2400" b="1" dirty="0" smtClean="0">
                <a:solidFill>
                  <a:srgbClr val="7030A0"/>
                </a:solidFill>
              </a:rPr>
              <a:t>8 bit Auto Reload</a:t>
            </a:r>
            <a:r>
              <a:rPr lang="en-US" sz="2400" b="1" dirty="0" smtClean="0">
                <a:solidFill>
                  <a:srgbClr val="C00000"/>
                </a:solidFill>
              </a:rPr>
              <a:t> of  TL from TH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9984" y="3886200"/>
            <a:ext cx="9089155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150" dirty="0" smtClean="0"/>
              <a:t> The timer low-byte (</a:t>
            </a:r>
            <a:r>
              <a:rPr lang="en-IN" sz="2150" dirty="0" err="1" smtClean="0"/>
              <a:t>TLx</a:t>
            </a:r>
            <a:r>
              <a:rPr lang="en-IN" sz="2150" dirty="0" smtClean="0"/>
              <a:t>) operates as an 8-bit timer, while the timer high-byte</a:t>
            </a:r>
          </a:p>
          <a:p>
            <a:r>
              <a:rPr lang="en-IN" sz="2150" dirty="0" smtClean="0"/>
              <a:t>     (</a:t>
            </a:r>
            <a:r>
              <a:rPr lang="en-IN" sz="2150" dirty="0" err="1" smtClean="0"/>
              <a:t>THx</a:t>
            </a:r>
            <a:r>
              <a:rPr lang="en-IN" sz="2150" dirty="0" smtClean="0"/>
              <a:t>) holds a reload value.</a:t>
            </a:r>
            <a:endParaRPr lang="en-US" sz="2150" dirty="0" smtClean="0"/>
          </a:p>
          <a:p>
            <a:r>
              <a:rPr lang="en-IN" sz="2150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IN" sz="2150" dirty="0" smtClean="0"/>
              <a:t>  When the count overflows from 0FFH, not only is the timer flag set, but the</a:t>
            </a:r>
          </a:p>
          <a:p>
            <a:r>
              <a:rPr lang="en-IN" sz="2150" dirty="0" smtClean="0"/>
              <a:t>      value in </a:t>
            </a:r>
            <a:r>
              <a:rPr lang="en-IN" sz="2150" dirty="0" err="1" smtClean="0"/>
              <a:t>THx</a:t>
            </a:r>
            <a:r>
              <a:rPr lang="en-IN" sz="2150" dirty="0" smtClean="0"/>
              <a:t> is loaded into </a:t>
            </a:r>
            <a:r>
              <a:rPr lang="en-IN" sz="2150" dirty="0" err="1" smtClean="0"/>
              <a:t>TLx</a:t>
            </a:r>
            <a:r>
              <a:rPr lang="en-IN" sz="2150" dirty="0" smtClean="0"/>
              <a:t>;   counting continues from this value up to </a:t>
            </a:r>
          </a:p>
          <a:p>
            <a:r>
              <a:rPr lang="en-IN" sz="2150" dirty="0" smtClean="0"/>
              <a:t>      the next 0FFH overflow, and so on. </a:t>
            </a:r>
          </a:p>
          <a:p>
            <a:endParaRPr lang="en-IN" sz="2150" dirty="0" smtClean="0"/>
          </a:p>
          <a:p>
            <a:pPr>
              <a:buFont typeface="Wingdings" pitchFamily="2" charset="2"/>
              <a:buChar char="ü"/>
            </a:pPr>
            <a:r>
              <a:rPr lang="en-IN" sz="2150" dirty="0" smtClean="0"/>
              <a:t>  If </a:t>
            </a:r>
            <a:r>
              <a:rPr lang="en-IN" sz="2150" dirty="0" err="1" smtClean="0"/>
              <a:t>TLx</a:t>
            </a:r>
            <a:r>
              <a:rPr lang="en-IN" sz="2150" dirty="0" smtClean="0"/>
              <a:t> contains 4FH, for example, the time counts continuously </a:t>
            </a:r>
          </a:p>
          <a:p>
            <a:r>
              <a:rPr lang="en-IN" sz="2150" dirty="0" smtClean="0"/>
              <a:t>     from 4FH to 0FFH.</a:t>
            </a:r>
            <a:endParaRPr lang="en-US" sz="2150" dirty="0" smtClean="0"/>
          </a:p>
          <a:p>
            <a:endParaRPr lang="en-US" sz="2150" dirty="0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066800" y="152400"/>
            <a:ext cx="6172200" cy="639762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1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TMOD register	</a:t>
            </a:r>
            <a:r>
              <a:rPr kumimoji="0" lang="en-IN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cont’d…</a:t>
            </a: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52600" y="848380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Timer  Mode 3   : 	</a:t>
            </a:r>
            <a:r>
              <a:rPr lang="en-US" sz="2800" b="1" dirty="0" smtClean="0">
                <a:solidFill>
                  <a:srgbClr val="7030A0"/>
                </a:solidFill>
              </a:rPr>
              <a:t>Split Timer Mode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0" y="3981033"/>
            <a:ext cx="778001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200" dirty="0" smtClean="0"/>
              <a:t> Mode 3 is the split timer mode and is different for each timer.</a:t>
            </a:r>
          </a:p>
          <a:p>
            <a:pPr>
              <a:buFont typeface="Wingdings" pitchFamily="2" charset="2"/>
              <a:buChar char="ü"/>
            </a:pPr>
            <a:r>
              <a:rPr lang="en-IN" sz="2200" dirty="0" smtClean="0"/>
              <a:t> Timer 0 in mode 3 is split into two 8-bit timers.</a:t>
            </a:r>
          </a:p>
          <a:p>
            <a:pPr>
              <a:buFont typeface="Wingdings" pitchFamily="2" charset="2"/>
              <a:buChar char="ü"/>
            </a:pPr>
            <a:r>
              <a:rPr lang="en-IN" sz="2200" dirty="0" smtClean="0"/>
              <a:t> TL0 and TH0 act as separate timers with overflows setting the</a:t>
            </a:r>
          </a:p>
          <a:p>
            <a:r>
              <a:rPr lang="en-IN" sz="2200" dirty="0" smtClean="0"/>
              <a:t>    TF0 and TF1 bits, respectively. </a:t>
            </a:r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IN" sz="2200" dirty="0" smtClean="0"/>
              <a:t> Timer 1 is stopped in mode 3.</a:t>
            </a:r>
          </a:p>
          <a:p>
            <a:pPr>
              <a:buFont typeface="Wingdings" pitchFamily="2" charset="2"/>
              <a:buChar char="ü"/>
            </a:pPr>
            <a:r>
              <a:rPr lang="en-IN" sz="2200" b="1" dirty="0" smtClean="0"/>
              <a:t> Limitation:  </a:t>
            </a:r>
          </a:p>
          <a:p>
            <a:r>
              <a:rPr lang="en-IN" sz="2200" b="1" dirty="0" smtClean="0"/>
              <a:t>    </a:t>
            </a:r>
            <a:r>
              <a:rPr lang="en-IN" sz="2200" dirty="0" smtClean="0"/>
              <a:t>Timer 1 overflow flag, TF1, is not affected by Timer 1 overflows, </a:t>
            </a:r>
          </a:p>
          <a:p>
            <a:r>
              <a:rPr lang="en-IN" sz="2200" dirty="0" smtClean="0"/>
              <a:t>    since it is connected to TH0. </a:t>
            </a:r>
            <a:endParaRPr lang="en-US" sz="2200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066800" y="152400"/>
            <a:ext cx="6172200" cy="639762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1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TMOD register	</a:t>
            </a:r>
            <a:r>
              <a:rPr kumimoji="0" lang="en-IN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cont’d…</a:t>
            </a: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667000" y="3046412"/>
            <a:ext cx="609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64914" y="1569711"/>
            <a:ext cx="8460820" cy="2277020"/>
            <a:chOff x="364914" y="1569711"/>
            <a:chExt cx="8460820" cy="2277020"/>
          </a:xfrm>
        </p:grpSpPr>
        <p:grpSp>
          <p:nvGrpSpPr>
            <p:cNvPr id="42" name="Group 41"/>
            <p:cNvGrpSpPr/>
            <p:nvPr/>
          </p:nvGrpSpPr>
          <p:grpSpPr>
            <a:xfrm>
              <a:off x="762000" y="1569711"/>
              <a:ext cx="8063734" cy="2011689"/>
              <a:chOff x="762000" y="1569711"/>
              <a:chExt cx="8063734" cy="2011689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350148" y="1569711"/>
                <a:ext cx="7475586" cy="2011689"/>
                <a:chOff x="457200" y="1569711"/>
                <a:chExt cx="7475586" cy="201168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609600" y="1569711"/>
                  <a:ext cx="7323186" cy="1680574"/>
                  <a:chOff x="685800" y="3124201"/>
                  <a:chExt cx="7323186" cy="1434637"/>
                </a:xfrm>
              </p:grpSpPr>
              <p:grpSp>
                <p:nvGrpSpPr>
                  <p:cNvPr id="4" name="Group 19"/>
                  <p:cNvGrpSpPr/>
                  <p:nvPr/>
                </p:nvGrpSpPr>
                <p:grpSpPr>
                  <a:xfrm>
                    <a:off x="685800" y="3124201"/>
                    <a:ext cx="7246986" cy="656840"/>
                    <a:chOff x="1640643" y="2362201"/>
                    <a:chExt cx="7246986" cy="656840"/>
                  </a:xfrm>
                </p:grpSpPr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1640643" y="2362201"/>
                      <a:ext cx="865943" cy="65684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b="1" i="1" dirty="0" smtClean="0">
                          <a:solidFill>
                            <a:srgbClr val="FF0000"/>
                          </a:solidFill>
                        </a:rPr>
                        <a:t>Pulse </a:t>
                      </a:r>
                    </a:p>
                    <a:p>
                      <a:r>
                        <a:rPr lang="en-US" sz="2200" b="1" i="1" dirty="0" smtClean="0">
                          <a:solidFill>
                            <a:srgbClr val="FF0000"/>
                          </a:solidFill>
                        </a:rPr>
                        <a:t>input</a:t>
                      </a:r>
                      <a:endParaRPr lang="en-US" sz="2200" b="1" i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7543800" y="2450070"/>
                      <a:ext cx="1343829" cy="3678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b="1" i="1" dirty="0" smtClean="0">
                          <a:solidFill>
                            <a:srgbClr val="FF0000"/>
                          </a:solidFill>
                        </a:rPr>
                        <a:t>Interrupts</a:t>
                      </a:r>
                      <a:endParaRPr lang="en-US" sz="2200" b="1" i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3352800" y="2438402"/>
                      <a:ext cx="1346844" cy="36783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b="1" i="1" dirty="0" smtClean="0">
                          <a:solidFill>
                            <a:srgbClr val="FF0000"/>
                          </a:solidFill>
                        </a:rPr>
                        <a:t>TL0 8 bits </a:t>
                      </a:r>
                      <a:endParaRPr lang="en-US" sz="2200" b="1" i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5971360" y="2438402"/>
                      <a:ext cx="724878" cy="36783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b="1" i="1" dirty="0" smtClean="0">
                          <a:solidFill>
                            <a:srgbClr val="FF0000"/>
                          </a:solidFill>
                        </a:rPr>
                        <a:t>TF0  </a:t>
                      </a:r>
                      <a:endParaRPr lang="en-US" sz="2200" b="1" i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8" name="Straight Connector 17"/>
                    <p:cNvCxnSpPr>
                      <a:stCxn id="16" idx="3"/>
                      <a:endCxn id="17" idx="1"/>
                    </p:cNvCxnSpPr>
                    <p:nvPr/>
                  </p:nvCxnSpPr>
                  <p:spPr>
                    <a:xfrm>
                      <a:off x="4699644" y="2622316"/>
                      <a:ext cx="1271716" cy="1356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>
                      <a:off x="2514600" y="2667000"/>
                      <a:ext cx="838200" cy="158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>
                      <a:off x="6705600" y="2667000"/>
                      <a:ext cx="838200" cy="158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" name="Group 19"/>
                  <p:cNvGrpSpPr/>
                  <p:nvPr/>
                </p:nvGrpSpPr>
                <p:grpSpPr>
                  <a:xfrm>
                    <a:off x="2474157" y="4150414"/>
                    <a:ext cx="5534829" cy="408424"/>
                    <a:chOff x="3352800" y="2245414"/>
                    <a:chExt cx="5534829" cy="408424"/>
                  </a:xfrm>
                </p:grpSpPr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7543800" y="2286007"/>
                      <a:ext cx="1343829" cy="3678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b="1" i="1" dirty="0" smtClean="0">
                          <a:solidFill>
                            <a:srgbClr val="FF0000"/>
                          </a:solidFill>
                        </a:rPr>
                        <a:t>Interrupts</a:t>
                      </a:r>
                      <a:endParaRPr lang="en-US" sz="2200" b="1" i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3352800" y="2245414"/>
                      <a:ext cx="1406154" cy="36783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b="1" i="1" dirty="0" smtClean="0">
                          <a:solidFill>
                            <a:srgbClr val="FF0000"/>
                          </a:solidFill>
                        </a:rPr>
                        <a:t>TH0 8 bits </a:t>
                      </a:r>
                      <a:endParaRPr lang="en-US" sz="2200" b="1" i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5971360" y="2245414"/>
                      <a:ext cx="724878" cy="36783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b="1" i="1" dirty="0" smtClean="0">
                          <a:solidFill>
                            <a:srgbClr val="FF0000"/>
                          </a:solidFill>
                        </a:rPr>
                        <a:t>TF1  </a:t>
                      </a:r>
                      <a:endParaRPr lang="en-US" sz="2200" b="1" i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1" name="Straight Connector 10"/>
                    <p:cNvCxnSpPr>
                      <a:stCxn id="9" idx="3"/>
                      <a:endCxn id="10" idx="1"/>
                    </p:cNvCxnSpPr>
                    <p:nvPr/>
                  </p:nvCxnSpPr>
                  <p:spPr>
                    <a:xfrm>
                      <a:off x="4758954" y="2429330"/>
                      <a:ext cx="1212406" cy="1356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>
                      <a:off x="6705600" y="2474013"/>
                      <a:ext cx="838200" cy="158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7200" y="3046412"/>
                  <a:ext cx="6096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1066800" y="2590800"/>
                  <a:ext cx="609600" cy="4572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16200000" flipH="1">
                  <a:off x="1001723" y="3190071"/>
                  <a:ext cx="762000" cy="206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57200" y="357981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/>
              <p:cNvSpPr txBox="1"/>
              <p:nvPr/>
            </p:nvSpPr>
            <p:spPr>
              <a:xfrm>
                <a:off x="762000" y="2819400"/>
                <a:ext cx="591829" cy="36933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f/12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364914" y="3200400"/>
              <a:ext cx="1006686" cy="64633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7030A0"/>
                  </a:solidFill>
                </a:rPr>
                <a:t>TR 1 bit</a:t>
              </a:r>
            </a:p>
            <a:p>
              <a:r>
                <a:rPr lang="en-US" b="1" i="1" dirty="0" smtClean="0">
                  <a:solidFill>
                    <a:srgbClr val="7030A0"/>
                  </a:solidFill>
                </a:rPr>
                <a:t> in TCON</a:t>
              </a:r>
              <a:endParaRPr lang="en-US" b="1" i="1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 t="26403" r="3158" b="1132"/>
          <a:stretch>
            <a:fillRect/>
          </a:stretch>
        </p:blipFill>
        <p:spPr bwMode="auto">
          <a:xfrm>
            <a:off x="838200" y="12192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836804" y="152400"/>
            <a:ext cx="5173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TCON- Timer Control Register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990600"/>
          <a:ext cx="6096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</a:rPr>
                        <a:t>TCON</a:t>
                      </a:r>
                      <a:r>
                        <a:rPr lang="en-US" sz="3200" b="1" baseline="0" dirty="0" smtClean="0">
                          <a:solidFill>
                            <a:srgbClr val="C00000"/>
                          </a:solidFill>
                        </a:rPr>
                        <a:t> Register</a:t>
                      </a:r>
                      <a:endParaRPr lang="en-US" sz="3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</a:rPr>
                        <a:t>TF 1</a:t>
                      </a:r>
                      <a:endParaRPr 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</a:rPr>
                        <a:t>TR 1</a:t>
                      </a:r>
                      <a:endParaRPr 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7030A0"/>
                          </a:solidFill>
                        </a:rPr>
                        <a:t>TF 0</a:t>
                      </a:r>
                      <a:endParaRPr 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7030A0"/>
                          </a:solidFill>
                        </a:rPr>
                        <a:t>TR 0</a:t>
                      </a:r>
                      <a:endParaRPr 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</a:rPr>
                        <a:t>IE 1</a:t>
                      </a:r>
                      <a:endParaRPr 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</a:rPr>
                        <a:t>IT 1</a:t>
                      </a:r>
                      <a:endParaRPr 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7030A0"/>
                          </a:solidFill>
                        </a:rPr>
                        <a:t>IE 0</a:t>
                      </a:r>
                      <a:endParaRPr 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7030A0"/>
                          </a:solidFill>
                        </a:rPr>
                        <a:t>IT</a:t>
                      </a:r>
                      <a:r>
                        <a:rPr lang="en-US" sz="2200" b="1" baseline="0" dirty="0" smtClean="0">
                          <a:solidFill>
                            <a:srgbClr val="7030A0"/>
                          </a:solidFill>
                        </a:rPr>
                        <a:t> 0</a:t>
                      </a:r>
                      <a:endParaRPr 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2209800"/>
            <a:ext cx="694671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TF 1 : Timer 1 overflow flag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TR 1 : Timer 1 </a:t>
            </a:r>
            <a:r>
              <a:rPr lang="en-US" sz="2200" b="1" dirty="0" smtClean="0">
                <a:solidFill>
                  <a:srgbClr val="FF0000"/>
                </a:solidFill>
              </a:rPr>
              <a:t>run control </a:t>
            </a:r>
            <a:r>
              <a:rPr lang="en-US" sz="2200" dirty="0" smtClean="0">
                <a:solidFill>
                  <a:srgbClr val="FF0000"/>
                </a:solidFill>
              </a:rPr>
              <a:t>bit to set the timer 1 as </a:t>
            </a:r>
            <a:r>
              <a:rPr lang="en-US" sz="2200" b="1" dirty="0" smtClean="0">
                <a:solidFill>
                  <a:srgbClr val="FF0000"/>
                </a:solidFill>
              </a:rPr>
              <a:t>ON/OFF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7030A0"/>
                </a:solidFill>
              </a:rPr>
              <a:t>TF 0 : Timer 0 overflow flag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7030A0"/>
                </a:solidFill>
              </a:rPr>
              <a:t>TR 0 : Timer 0 </a:t>
            </a:r>
            <a:r>
              <a:rPr lang="en-US" sz="2200" b="1" dirty="0" smtClean="0">
                <a:solidFill>
                  <a:srgbClr val="7030A0"/>
                </a:solidFill>
              </a:rPr>
              <a:t>run control </a:t>
            </a:r>
            <a:r>
              <a:rPr lang="en-US" sz="2200" dirty="0" smtClean="0">
                <a:solidFill>
                  <a:srgbClr val="7030A0"/>
                </a:solidFill>
              </a:rPr>
              <a:t>bit to set the timer 0 as   </a:t>
            </a:r>
            <a:r>
              <a:rPr lang="en-US" sz="2200" b="1" dirty="0" smtClean="0">
                <a:solidFill>
                  <a:srgbClr val="7030A0"/>
                </a:solidFill>
              </a:rPr>
              <a:t>ON/OFF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IE 1 : External Interrupt 1, edge flag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IT 1: Interrupt type 1 control bit: to specify falling edge 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7030A0"/>
                </a:solidFill>
              </a:rPr>
              <a:t>IE 0 : External Interrupt 0, edge flag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7030A0"/>
                </a:solidFill>
              </a:rPr>
              <a:t>IT 0: Interrupt type 0 control bit: to specify falling edge .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8051- TIMERS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IN" sz="2200" dirty="0" smtClean="0"/>
              <a:t>The 8051 has </a:t>
            </a:r>
            <a:r>
              <a:rPr lang="en-IN" sz="2200" b="1" dirty="0" smtClean="0">
                <a:solidFill>
                  <a:srgbClr val="FF0000"/>
                </a:solidFill>
              </a:rPr>
              <a:t>two</a:t>
            </a:r>
            <a:r>
              <a:rPr lang="en-IN" sz="2200" dirty="0" smtClean="0"/>
              <a:t> </a:t>
            </a:r>
            <a:r>
              <a:rPr lang="en-IN" sz="2200" b="1" dirty="0" smtClean="0">
                <a:solidFill>
                  <a:srgbClr val="7030A0"/>
                </a:solidFill>
              </a:rPr>
              <a:t>timers/counters</a:t>
            </a:r>
            <a:r>
              <a:rPr lang="en-IN" sz="2200" dirty="0" smtClean="0"/>
              <a:t> : </a:t>
            </a:r>
            <a:r>
              <a:rPr lang="en-IN" sz="2200" b="1" dirty="0" smtClean="0"/>
              <a:t>Timer 0</a:t>
            </a:r>
            <a:r>
              <a:rPr lang="en-IN" sz="2200" dirty="0" smtClean="0"/>
              <a:t> and </a:t>
            </a:r>
            <a:r>
              <a:rPr lang="en-IN" sz="2200" b="1" dirty="0" smtClean="0"/>
              <a:t>Timer 1</a:t>
            </a:r>
            <a:r>
              <a:rPr lang="en-IN" sz="2200" dirty="0" smtClean="0"/>
              <a:t>.</a:t>
            </a:r>
          </a:p>
          <a:p>
            <a:r>
              <a:rPr lang="en-IN" sz="2200" dirty="0" smtClean="0"/>
              <a:t> They can be used either as </a:t>
            </a:r>
            <a:r>
              <a:rPr lang="en-US" sz="2200" dirty="0" smtClean="0"/>
              <a:t>Timers to generate a time delay </a:t>
            </a:r>
          </a:p>
          <a:p>
            <a:pPr>
              <a:buNone/>
            </a:pPr>
            <a:r>
              <a:rPr lang="en-US" sz="2200" dirty="0" smtClean="0"/>
              <a:t>        or as Event counters to count events happening outside the            </a:t>
            </a:r>
          </a:p>
          <a:p>
            <a:pPr>
              <a:buNone/>
            </a:pPr>
            <a:r>
              <a:rPr lang="en-US" sz="2200" dirty="0" smtClean="0"/>
              <a:t>        microcontroller</a:t>
            </a:r>
          </a:p>
          <a:p>
            <a:r>
              <a:rPr lang="en-IN" sz="2200" dirty="0" smtClean="0"/>
              <a:t> Both </a:t>
            </a:r>
            <a:r>
              <a:rPr lang="en-IN" sz="2200" b="1" dirty="0" smtClean="0"/>
              <a:t>Timer 0</a:t>
            </a:r>
            <a:r>
              <a:rPr lang="en-IN" sz="2200" dirty="0" smtClean="0"/>
              <a:t> and </a:t>
            </a:r>
            <a:r>
              <a:rPr lang="en-IN" sz="2200" b="1" dirty="0" smtClean="0"/>
              <a:t>Timer 1</a:t>
            </a:r>
            <a:r>
              <a:rPr lang="en-IN" sz="2200" dirty="0" smtClean="0"/>
              <a:t> are 16 bits wide.</a:t>
            </a:r>
          </a:p>
          <a:p>
            <a:r>
              <a:rPr lang="en-IN" sz="2200" dirty="0" smtClean="0"/>
              <a:t> Since 8051 has an 8-bit architecture, each 16-bit timer is accessed as two separate registers of low byte and high byte.</a:t>
            </a:r>
            <a:endParaRPr lang="en-US" sz="2200" dirty="0" smtClean="0"/>
          </a:p>
          <a:p>
            <a:pPr lvl="0"/>
            <a:r>
              <a:rPr lang="en-US" sz="2200" dirty="0" smtClean="0"/>
              <a:t>16-bit Register is accessed as low byte and high byte</a:t>
            </a:r>
          </a:p>
          <a:p>
            <a:pPr lvl="0"/>
            <a:r>
              <a:rPr lang="en-US" sz="2200" dirty="0" smtClean="0"/>
              <a:t>The low byte register is called </a:t>
            </a:r>
            <a:r>
              <a:rPr lang="en-US" sz="2200" b="1" dirty="0" smtClean="0"/>
              <a:t>TL0/TL1</a:t>
            </a:r>
            <a:r>
              <a:rPr lang="en-US" sz="2200" dirty="0" smtClean="0"/>
              <a:t> and</a:t>
            </a:r>
          </a:p>
          <a:p>
            <a:pPr lvl="0"/>
            <a:r>
              <a:rPr lang="en-US" sz="2200" dirty="0" smtClean="0"/>
              <a:t>The high byte register is called </a:t>
            </a:r>
            <a:r>
              <a:rPr lang="en-US" sz="2200" b="1" dirty="0" smtClean="0"/>
              <a:t>TH0/TH1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8051- TIMERS 		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cont’d…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5029200"/>
            <a:ext cx="6324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/>
              <a:t>They are accessed like any other register.</a:t>
            </a:r>
            <a:endParaRPr lang="en-US" sz="2200" dirty="0" smtClean="0"/>
          </a:p>
          <a:p>
            <a:pPr lvl="0"/>
            <a:endParaRPr lang="en-US" sz="2200" dirty="0" smtClean="0"/>
          </a:p>
          <a:p>
            <a:pPr lvl="0"/>
            <a:r>
              <a:rPr lang="en-US" sz="2200" dirty="0" smtClean="0"/>
              <a:t>MOV TL0,#4FH</a:t>
            </a:r>
          </a:p>
          <a:p>
            <a:pPr lvl="0"/>
            <a:r>
              <a:rPr lang="en-US" sz="2200" dirty="0" smtClean="0"/>
              <a:t>MOV R5,TH0</a:t>
            </a:r>
          </a:p>
          <a:p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1"/>
            <a:ext cx="74675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8051- TIMER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Registers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5029200" cy="63976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/>
            </a:r>
            <a:br>
              <a:rPr lang="en-IN" b="1" dirty="0" smtClean="0">
                <a:solidFill>
                  <a:srgbClr val="C00000"/>
                </a:solidFill>
              </a:rPr>
            </a:br>
            <a:r>
              <a:rPr lang="en-IN" b="1" dirty="0" smtClean="0">
                <a:solidFill>
                  <a:srgbClr val="C00000"/>
                </a:solidFill>
              </a:rPr>
              <a:t>TMOD register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410200"/>
          </a:xfrm>
        </p:spPr>
        <p:txBody>
          <a:bodyPr>
            <a:noAutofit/>
          </a:bodyPr>
          <a:lstStyle/>
          <a:p>
            <a:r>
              <a:rPr lang="en-IN" sz="2200" dirty="0" smtClean="0"/>
              <a:t>Used to set the various timer </a:t>
            </a:r>
            <a:r>
              <a:rPr lang="en-IN" sz="2200" b="1" dirty="0" smtClean="0"/>
              <a:t>operation modes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IN" sz="2200" b="1" dirty="0" smtClean="0"/>
              <a:t>Mode 0  : 13-bit Timer Mode	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IN" sz="2200" b="1" dirty="0" smtClean="0"/>
              <a:t>Mode 1  : 16-bit Timer Mode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IN" sz="2200" b="1" dirty="0" smtClean="0"/>
              <a:t>Mode 2  : 8-bit Auto Reload Mode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IN" sz="2200" b="1" dirty="0" smtClean="0"/>
              <a:t>Mode 3  : Split timer Mode. </a:t>
            </a:r>
            <a:r>
              <a:rPr lang="en-IN" sz="2200" dirty="0" smtClean="0">
                <a:solidFill>
                  <a:srgbClr val="FF0000"/>
                </a:solidFill>
              </a:rPr>
              <a:t>(TL0, TH0 work independently.  So separate clocks are required for both TL0, TH0  )</a:t>
            </a:r>
          </a:p>
          <a:p>
            <a:r>
              <a:rPr lang="en-IN" sz="2200" dirty="0" smtClean="0"/>
              <a:t>Both </a:t>
            </a:r>
            <a:r>
              <a:rPr lang="en-IN" sz="2200" b="1" dirty="0" smtClean="0"/>
              <a:t>timers 0 and 1 </a:t>
            </a:r>
            <a:r>
              <a:rPr lang="en-IN" sz="2200" dirty="0" smtClean="0"/>
              <a:t>use</a:t>
            </a:r>
            <a:r>
              <a:rPr lang="en-IN" sz="2200" b="1" dirty="0" smtClean="0"/>
              <a:t> </a:t>
            </a:r>
            <a:r>
              <a:rPr lang="en-IN" sz="2200" b="1" dirty="0" smtClean="0">
                <a:solidFill>
                  <a:srgbClr val="7030A0"/>
                </a:solidFill>
              </a:rPr>
              <a:t>the same register</a:t>
            </a:r>
            <a:r>
              <a:rPr lang="en-IN" sz="2200" dirty="0" smtClean="0"/>
              <a:t>, called TMOD (timer mode).</a:t>
            </a:r>
            <a:endParaRPr lang="en-US" sz="2200" dirty="0" smtClean="0"/>
          </a:p>
          <a:p>
            <a:pPr lvl="0"/>
            <a:r>
              <a:rPr lang="en-US" sz="2200" dirty="0" smtClean="0"/>
              <a:t>TMOD is a 8-bit register</a:t>
            </a:r>
          </a:p>
          <a:p>
            <a:pPr lvl="0"/>
            <a:r>
              <a:rPr lang="en-US" sz="2200" dirty="0" smtClean="0"/>
              <a:t>The lower 4 bits are for Timer 0</a:t>
            </a:r>
          </a:p>
          <a:p>
            <a:pPr lvl="0"/>
            <a:r>
              <a:rPr lang="en-US" sz="2200" dirty="0" smtClean="0"/>
              <a:t>The upper 4 bits are for Timer 1</a:t>
            </a:r>
          </a:p>
          <a:p>
            <a:r>
              <a:rPr lang="en-IN" sz="2200" dirty="0" smtClean="0"/>
              <a:t>In each case,</a:t>
            </a:r>
            <a:endParaRPr lang="en-US" sz="2200" dirty="0" smtClean="0"/>
          </a:p>
          <a:p>
            <a:pPr lvl="0"/>
            <a:r>
              <a:rPr lang="en-US" sz="2200" dirty="0" smtClean="0"/>
              <a:t>The lower 2 bits are used to set the timer mode</a:t>
            </a:r>
          </a:p>
          <a:p>
            <a:pPr lvl="0"/>
            <a:r>
              <a:rPr lang="en-US" sz="2200" dirty="0" smtClean="0"/>
              <a:t>The upper 2 bits to specify the operation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1"/>
            <a:ext cx="7010399" cy="220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8790" y="3886200"/>
            <a:ext cx="845661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200" dirty="0" smtClean="0"/>
              <a:t>GATE is used </a:t>
            </a:r>
            <a:r>
              <a:rPr lang="en-US" sz="2200" b="1" dirty="0" smtClean="0"/>
              <a:t>for switching </a:t>
            </a:r>
            <a:r>
              <a:rPr lang="en-US" sz="2200" dirty="0" smtClean="0"/>
              <a:t>the </a:t>
            </a:r>
            <a:r>
              <a:rPr lang="en-US" sz="2200" b="1" dirty="0" smtClean="0"/>
              <a:t>CLOCK counting</a:t>
            </a:r>
            <a:r>
              <a:rPr lang="en-US" sz="2200" dirty="0" smtClean="0"/>
              <a:t>.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</a:t>
            </a:r>
            <a:r>
              <a:rPr lang="en-US" sz="2200" b="1" dirty="0" smtClean="0"/>
              <a:t>If GATE =1 : </a:t>
            </a:r>
          </a:p>
          <a:p>
            <a:r>
              <a:rPr lang="en-US" sz="2200" dirty="0" smtClean="0"/>
              <a:t>     Counting can be initiated </a:t>
            </a:r>
            <a:r>
              <a:rPr lang="en-US" sz="2200" b="1" dirty="0" smtClean="0"/>
              <a:t>by both software and hard ware </a:t>
            </a:r>
            <a:r>
              <a:rPr lang="en-US" sz="2200" dirty="0" smtClean="0"/>
              <a:t>interrupts.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</a:t>
            </a:r>
            <a:r>
              <a:rPr lang="en-US" sz="2200" b="1" dirty="0" smtClean="0"/>
              <a:t>If GATE =0 : </a:t>
            </a:r>
          </a:p>
          <a:p>
            <a:r>
              <a:rPr lang="en-US" sz="2200" dirty="0" smtClean="0"/>
              <a:t> Counting can be initiated by only software interrupts.</a:t>
            </a:r>
          </a:p>
          <a:p>
            <a:endParaRPr lang="en-US" sz="22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6172200" cy="63976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/>
            </a:r>
            <a:br>
              <a:rPr lang="en-IN" b="1" dirty="0" smtClean="0">
                <a:solidFill>
                  <a:srgbClr val="C00000"/>
                </a:solidFill>
              </a:rPr>
            </a:br>
            <a:r>
              <a:rPr lang="en-IN" b="1" dirty="0" smtClean="0">
                <a:solidFill>
                  <a:srgbClr val="C00000"/>
                </a:solidFill>
              </a:rPr>
              <a:t>TMOD register	</a:t>
            </a:r>
            <a:r>
              <a:rPr lang="en-IN" sz="2000" b="1" dirty="0" smtClean="0"/>
              <a:t>cont’d…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 r="1905" b="12329"/>
          <a:stretch>
            <a:fillRect/>
          </a:stretch>
        </p:blipFill>
        <p:spPr bwMode="auto">
          <a:xfrm>
            <a:off x="457200" y="685800"/>
            <a:ext cx="7848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05000" y="152400"/>
            <a:ext cx="5068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Timer/ Counter control Logic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790" y="5334000"/>
            <a:ext cx="8456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FF0000"/>
                </a:solidFill>
              </a:rPr>
              <a:t> If </a:t>
            </a:r>
            <a:r>
              <a:rPr lang="en-US" sz="2400" b="1" dirty="0" smtClean="0">
                <a:solidFill>
                  <a:srgbClr val="FF0000"/>
                </a:solidFill>
              </a:rPr>
              <a:t>GATE =0 </a:t>
            </a:r>
            <a:r>
              <a:rPr lang="en-US" sz="2000" b="1" dirty="0" smtClean="0">
                <a:solidFill>
                  <a:srgbClr val="FF0000"/>
                </a:solidFill>
              </a:rPr>
              <a:t>: </a:t>
            </a:r>
          </a:p>
          <a:p>
            <a:pPr>
              <a:buFont typeface="Wingdings" pitchFamily="2" charset="2"/>
              <a:buChar char="ü"/>
            </a:pP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Counting can be initiated by </a:t>
            </a:r>
            <a:r>
              <a:rPr lang="en-US" sz="2000" b="1" dirty="0" smtClean="0">
                <a:solidFill>
                  <a:srgbClr val="7030A0"/>
                </a:solidFill>
              </a:rPr>
              <a:t>only software interrupts </a:t>
            </a:r>
            <a:r>
              <a:rPr lang="en-US" sz="2000" dirty="0" smtClean="0">
                <a:solidFill>
                  <a:srgbClr val="7030A0"/>
                </a:solidFill>
              </a:rPr>
              <a:t>(</a:t>
            </a:r>
            <a:r>
              <a:rPr lang="en-US" sz="2000" b="1" dirty="0" smtClean="0">
                <a:solidFill>
                  <a:srgbClr val="FF0000"/>
                </a:solidFill>
              </a:rPr>
              <a:t>TR  1/0  bit in TCON</a:t>
            </a:r>
            <a:r>
              <a:rPr lang="en-US" sz="2000" dirty="0" smtClean="0">
                <a:solidFill>
                  <a:srgbClr val="7030A0"/>
                </a:solidFill>
              </a:rPr>
              <a:t>).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2392" y="41249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0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41249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1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4277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1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3810000"/>
            <a:ext cx="3048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1 ; </a:t>
            </a:r>
            <a:r>
              <a:rPr lang="en-US" sz="2800" b="1" dirty="0" err="1" smtClean="0">
                <a:solidFill>
                  <a:srgbClr val="0070C0"/>
                </a:solidFill>
              </a:rPr>
              <a:t>iff</a:t>
            </a:r>
            <a:r>
              <a:rPr lang="en-US" sz="2800" b="1" dirty="0" smtClean="0">
                <a:solidFill>
                  <a:srgbClr val="0070C0"/>
                </a:solidFill>
              </a:rPr>
              <a:t> TR=1 in TCON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3" cstate="print"/>
          <a:srcRect r="1905" b="12329"/>
          <a:stretch>
            <a:fillRect/>
          </a:stretch>
        </p:blipFill>
        <p:spPr bwMode="auto">
          <a:xfrm>
            <a:off x="457200" y="685800"/>
            <a:ext cx="7848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05000" y="152400"/>
            <a:ext cx="5068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Timer/ Counter control Logic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790" y="5484674"/>
            <a:ext cx="8456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FF0000"/>
                </a:solidFill>
              </a:rPr>
              <a:t> If </a:t>
            </a:r>
            <a:r>
              <a:rPr lang="en-US" sz="2400" b="1" dirty="0" smtClean="0">
                <a:solidFill>
                  <a:srgbClr val="FF0000"/>
                </a:solidFill>
              </a:rPr>
              <a:t>GATE =1</a:t>
            </a:r>
            <a:r>
              <a:rPr lang="en-US" sz="2000" b="1" dirty="0" smtClean="0">
                <a:solidFill>
                  <a:srgbClr val="FF0000"/>
                </a:solidFill>
              </a:rPr>
              <a:t> :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</a:t>
            </a:r>
            <a:r>
              <a:rPr lang="en-US" sz="2000" dirty="0" smtClean="0">
                <a:solidFill>
                  <a:srgbClr val="7030A0"/>
                </a:solidFill>
              </a:rPr>
              <a:t>Counting can be initiated </a:t>
            </a:r>
            <a:r>
              <a:rPr lang="en-US" sz="2000" b="1" dirty="0" smtClean="0">
                <a:solidFill>
                  <a:srgbClr val="7030A0"/>
                </a:solidFill>
              </a:rPr>
              <a:t>by both software and hard ware </a:t>
            </a:r>
            <a:r>
              <a:rPr lang="en-US" sz="2000" dirty="0" smtClean="0">
                <a:solidFill>
                  <a:srgbClr val="7030A0"/>
                </a:solidFill>
              </a:rPr>
              <a:t>interrupts.</a:t>
            </a:r>
          </a:p>
          <a:p>
            <a:pPr>
              <a:buFont typeface="Wingdings" pitchFamily="2" charset="2"/>
              <a:buChar char="ü"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2392" y="41249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1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41249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0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4800600"/>
            <a:ext cx="92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1 ; </a:t>
            </a:r>
            <a:r>
              <a:rPr lang="en-US" sz="2800" dirty="0" err="1" smtClean="0">
                <a:solidFill>
                  <a:srgbClr val="C00000"/>
                </a:solidFill>
              </a:rPr>
              <a:t>iff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3810000"/>
            <a:ext cx="351442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1 ; </a:t>
            </a:r>
            <a:r>
              <a:rPr lang="en-US" sz="2800" b="1" dirty="0" err="1" smtClean="0">
                <a:solidFill>
                  <a:srgbClr val="0070C0"/>
                </a:solidFill>
              </a:rPr>
              <a:t>iff</a:t>
            </a:r>
            <a:r>
              <a:rPr lang="en-US" sz="2800" b="1" dirty="0" smtClean="0">
                <a:solidFill>
                  <a:srgbClr val="0070C0"/>
                </a:solidFill>
              </a:rPr>
              <a:t> TR=1 in TCON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	* TR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 Timer Run control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800600" y="4876800"/>
          <a:ext cx="1371600" cy="381000"/>
        </p:xfrm>
        <a:graphic>
          <a:graphicData uri="http://schemas.openxmlformats.org/presentationml/2006/ole">
            <p:oleObj spid="_x0000_s16386" name="Equation" r:id="rId4" imgW="698400" imgH="21564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400" y="4953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H/W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35052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S/W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 l="2913" t="2667" r="4854" b="2667"/>
          <a:stretch>
            <a:fillRect/>
          </a:stretch>
        </p:blipFill>
        <p:spPr bwMode="auto">
          <a:xfrm>
            <a:off x="457200" y="13716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66800" y="152400"/>
            <a:ext cx="6172200" cy="639762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1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TMOD register	</a:t>
            </a:r>
            <a:r>
              <a:rPr kumimoji="0" lang="en-IN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cont’d…</a:t>
            </a: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617</Words>
  <Application>Microsoft Office PowerPoint</Application>
  <PresentationFormat>On-screen Show (4:3)</PresentationFormat>
  <Paragraphs>142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8051- TIMERS  </vt:lpstr>
      <vt:lpstr>8051- TIMERS</vt:lpstr>
      <vt:lpstr>Slide 3</vt:lpstr>
      <vt:lpstr>Slide 4</vt:lpstr>
      <vt:lpstr> TMOD register </vt:lpstr>
      <vt:lpstr> TMOD register cont’d… 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8051- TIMERS </dc:title>
  <dc:creator>MKC-Administrator</dc:creator>
  <cp:lastModifiedBy>ADMIN</cp:lastModifiedBy>
  <cp:revision>14</cp:revision>
  <dcterms:created xsi:type="dcterms:W3CDTF">2006-08-16T00:00:00Z</dcterms:created>
  <dcterms:modified xsi:type="dcterms:W3CDTF">2016-10-21T02:35:37Z</dcterms:modified>
</cp:coreProperties>
</file>