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57" r:id="rId19"/>
    <p:sldId id="258" r:id="rId20"/>
    <p:sldId id="262" r:id="rId21"/>
    <p:sldId id="261" r:id="rId22"/>
    <p:sldId id="264" r:id="rId23"/>
    <p:sldId id="265" r:id="rId24"/>
    <p:sldId id="275" r:id="rId25"/>
    <p:sldId id="276" r:id="rId26"/>
    <p:sldId id="259" r:id="rId27"/>
    <p:sldId id="277" r:id="rId28"/>
    <p:sldId id="278" r:id="rId29"/>
    <p:sldId id="266" r:id="rId30"/>
    <p:sldId id="282" r:id="rId31"/>
    <p:sldId id="303" r:id="rId32"/>
    <p:sldId id="304" r:id="rId33"/>
    <p:sldId id="3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266" y="1447800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</a:t>
            </a:r>
            <a:r>
              <a:rPr lang="en-US" sz="4000" b="1" dirty="0" smtClean="0">
                <a:solidFill>
                  <a:srgbClr val="7030A0"/>
                </a:solidFill>
              </a:rPr>
              <a:t>icro </a:t>
            </a:r>
            <a:r>
              <a:rPr lang="en-US" sz="4000" b="1" dirty="0" smtClean="0">
                <a:solidFill>
                  <a:srgbClr val="FF0000"/>
                </a:solidFill>
              </a:rPr>
              <a:t>P</a:t>
            </a:r>
            <a:r>
              <a:rPr lang="en-US" sz="4000" b="1" dirty="0" smtClean="0">
                <a:solidFill>
                  <a:srgbClr val="7030A0"/>
                </a:solidFill>
              </a:rPr>
              <a:t>rocessors  &amp; </a:t>
            </a:r>
            <a:r>
              <a:rPr lang="en-US" sz="4000" b="1" dirty="0" smtClean="0"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2731" y="2398734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16CS307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66078" y="4800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Mr. M Krishna </a:t>
            </a:r>
            <a:r>
              <a:rPr lang="en-US" b="1" dirty="0" err="1" smtClean="0">
                <a:solidFill>
                  <a:srgbClr val="0070C0"/>
                </a:solidFill>
              </a:rPr>
              <a:t>Chennakesava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Rao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VFSTR University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642" y="4549"/>
            <a:ext cx="2743200" cy="9906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07038" y="3051565"/>
            <a:ext cx="14879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rgbClr val="00B0F0"/>
                </a:solidFill>
              </a:rPr>
              <a:t>Unit- 5</a:t>
            </a:r>
          </a:p>
          <a:p>
            <a:pPr algn="ctr"/>
            <a:r>
              <a:rPr lang="en-IN" sz="2800" b="1" dirty="0" smtClean="0"/>
              <a:t>Lec-3 : 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30129" y="4128783"/>
            <a:ext cx="3151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Interfacing of </a:t>
            </a:r>
            <a:r>
              <a:rPr lang="en-IN" sz="2800" b="1" dirty="0">
                <a:solidFill>
                  <a:srgbClr val="FF0000"/>
                </a:solidFill>
              </a:rPr>
              <a:t>8051 </a:t>
            </a: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36538" y="2133600"/>
          <a:ext cx="8602662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Photo Editor Photo" r:id="rId3" imgW="6620799" imgH="3086531" progId="">
                  <p:embed/>
                </p:oleObj>
              </mc:Choice>
              <mc:Fallback>
                <p:oleObj name="Photo Editor Photo" r:id="rId3" imgW="6620799" imgH="30865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133600"/>
                        <a:ext cx="8602662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93038" cy="1143000"/>
          </a:xfrm>
        </p:spPr>
        <p:txBody>
          <a:bodyPr anchor="b"/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2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11608" y="5638800"/>
            <a:ext cx="66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 </a:t>
            </a:r>
          </a:p>
          <a:p>
            <a:r>
              <a:rPr lang="en-US" dirty="0" smtClean="0"/>
              <a:t>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3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2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endParaRPr lang="en-US" sz="320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588125" y="6067425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RAM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8051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649413"/>
            <a:ext cx="7010400" cy="4445000"/>
            <a:chOff x="528" y="1039"/>
            <a:chExt cx="4416" cy="2800"/>
          </a:xfrm>
        </p:grpSpPr>
        <p:sp>
          <p:nvSpPr>
            <p:cNvPr id="61450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2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680"/>
              <a:chExt cx="672" cy="336"/>
            </a:xfrm>
          </p:grpSpPr>
          <p:sp>
            <p:nvSpPr>
              <p:cNvPr id="61545" name="Line 10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6" name="Line 11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7" name="Line 12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8" name="Line 13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9" name="Line 14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0" name="Line 15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1" name="Line 16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2" name="Line 17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54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5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D</a:t>
              </a:r>
            </a:p>
          </p:txBody>
        </p:sp>
        <p:sp>
          <p:nvSpPr>
            <p:cNvPr id="61456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8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0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3552" y="1680"/>
              <a:chExt cx="672" cy="336"/>
            </a:xfrm>
          </p:grpSpPr>
          <p:sp>
            <p:nvSpPr>
              <p:cNvPr id="61537" name="Line 31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8" name="Line 32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9" name="Line 33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0" name="Line 34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1" name="Line 35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2" name="Line 36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3" name="Line 37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4" name="Line 38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67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cs typeface="Arial" charset="0"/>
                </a:rPr>
                <a:t>74LS373</a:t>
              </a:r>
            </a:p>
          </p:txBody>
        </p:sp>
        <p:sp>
          <p:nvSpPr>
            <p:cNvPr id="61469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ALE</a:t>
              </a:r>
            </a:p>
          </p:txBody>
        </p:sp>
        <p:sp>
          <p:nvSpPr>
            <p:cNvPr id="61470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P0.7</a:t>
              </a:r>
            </a:p>
          </p:txBody>
        </p:sp>
        <p:sp>
          <p:nvSpPr>
            <p:cNvPr id="61472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PSEN</a:t>
              </a:r>
            </a:p>
          </p:txBody>
        </p:sp>
        <p:sp>
          <p:nvSpPr>
            <p:cNvPr id="61473" name="Line 45"/>
            <p:cNvSpPr>
              <a:spLocks noChangeShapeType="1"/>
            </p:cNvSpPr>
            <p:nvPr/>
          </p:nvSpPr>
          <p:spPr bwMode="auto">
            <a:xfrm>
              <a:off x="1543" y="1514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A7</a:t>
              </a:r>
            </a:p>
          </p:txBody>
        </p:sp>
        <p:sp>
          <p:nvSpPr>
            <p:cNvPr id="61475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448"/>
              <a:chExt cx="2208" cy="336"/>
            </a:xfrm>
          </p:grpSpPr>
          <p:sp>
            <p:nvSpPr>
              <p:cNvPr id="61529" name="Line 49"/>
              <p:cNvSpPr>
                <a:spLocks noChangeShapeType="1"/>
              </p:cNvSpPr>
              <p:nvPr/>
            </p:nvSpPr>
            <p:spPr bwMode="auto">
              <a:xfrm>
                <a:off x="2352" y="24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0" name="Line 50"/>
              <p:cNvSpPr>
                <a:spLocks noChangeShapeType="1"/>
              </p:cNvSpPr>
              <p:nvPr/>
            </p:nvSpPr>
            <p:spPr bwMode="auto">
              <a:xfrm>
                <a:off x="2304" y="24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1" name="Line 51"/>
              <p:cNvSpPr>
                <a:spLocks noChangeShapeType="1"/>
              </p:cNvSpPr>
              <p:nvPr/>
            </p:nvSpPr>
            <p:spPr bwMode="auto">
              <a:xfrm>
                <a:off x="2256" y="25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2" name="Line 52"/>
              <p:cNvSpPr>
                <a:spLocks noChangeShapeType="1"/>
              </p:cNvSpPr>
              <p:nvPr/>
            </p:nvSpPr>
            <p:spPr bwMode="auto">
              <a:xfrm>
                <a:off x="2208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3" name="Line 53"/>
              <p:cNvSpPr>
                <a:spLocks noChangeShapeType="1"/>
              </p:cNvSpPr>
              <p:nvPr/>
            </p:nvSpPr>
            <p:spPr bwMode="auto">
              <a:xfrm>
                <a:off x="2160" y="26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4" name="Line 54"/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5" name="Line 55"/>
              <p:cNvSpPr>
                <a:spLocks noChangeShapeType="1"/>
              </p:cNvSpPr>
              <p:nvPr/>
            </p:nvSpPr>
            <p:spPr bwMode="auto">
              <a:xfrm>
                <a:off x="2064" y="27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6" name="Line 56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3552" y="1680"/>
              <a:chExt cx="672" cy="336"/>
            </a:xfrm>
          </p:grpSpPr>
          <p:sp>
            <p:nvSpPr>
              <p:cNvPr id="61521" name="Line 58"/>
              <p:cNvSpPr>
                <a:spLocks noChangeShapeType="1"/>
              </p:cNvSpPr>
              <p:nvPr/>
            </p:nvSpPr>
            <p:spPr bwMode="auto">
              <a:xfrm>
                <a:off x="3552" y="16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2" name="Line 59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3" name="Line 60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4" name="Line 61"/>
              <p:cNvSpPr>
                <a:spLocks noChangeShapeType="1"/>
              </p:cNvSpPr>
              <p:nvPr/>
            </p:nvSpPr>
            <p:spPr bwMode="auto">
              <a:xfrm>
                <a:off x="3552" y="18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5" name="Line 62"/>
              <p:cNvSpPr>
                <a:spLocks noChangeShapeType="1"/>
              </p:cNvSpPr>
              <p:nvPr/>
            </p:nvSpPr>
            <p:spPr bwMode="auto">
              <a:xfrm>
                <a:off x="3552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6" name="Line 63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7" name="Line 64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8" name="Line 65"/>
              <p:cNvSpPr>
                <a:spLocks noChangeShapeType="1"/>
              </p:cNvSpPr>
              <p:nvPr/>
            </p:nvSpPr>
            <p:spPr bwMode="auto">
              <a:xfrm>
                <a:off x="3552" y="20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78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 P2.7</a:t>
              </a:r>
            </a:p>
          </p:txBody>
        </p:sp>
        <p:sp>
          <p:nvSpPr>
            <p:cNvPr id="61479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656"/>
              <a:chExt cx="384" cy="1127"/>
            </a:xfrm>
          </p:grpSpPr>
          <p:sp>
            <p:nvSpPr>
              <p:cNvPr id="61505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0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6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1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7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1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8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2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9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2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0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3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1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3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2" name="Line 76"/>
              <p:cNvSpPr>
                <a:spLocks noChangeShapeType="1"/>
              </p:cNvSpPr>
              <p:nvPr/>
            </p:nvSpPr>
            <p:spPr bwMode="auto">
              <a:xfrm rot="5400000">
                <a:off x="1632" y="23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3" name="Oval 77"/>
              <p:cNvSpPr>
                <a:spLocks noChangeArrowheads="1"/>
              </p:cNvSpPr>
              <p:nvPr/>
            </p:nvSpPr>
            <p:spPr bwMode="auto">
              <a:xfrm>
                <a:off x="2328" y="16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4" name="Oval 78"/>
              <p:cNvSpPr>
                <a:spLocks noChangeArrowheads="1"/>
              </p:cNvSpPr>
              <p:nvPr/>
            </p:nvSpPr>
            <p:spPr bwMode="auto">
              <a:xfrm>
                <a:off x="2280" y="17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5" name="Oval 79"/>
              <p:cNvSpPr>
                <a:spLocks noChangeArrowheads="1"/>
              </p:cNvSpPr>
              <p:nvPr/>
            </p:nvSpPr>
            <p:spPr bwMode="auto">
              <a:xfrm>
                <a:off x="2232" y="17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6" name="Oval 80"/>
              <p:cNvSpPr>
                <a:spLocks noChangeArrowheads="1"/>
              </p:cNvSpPr>
              <p:nvPr/>
            </p:nvSpPr>
            <p:spPr bwMode="auto">
              <a:xfrm>
                <a:off x="2184" y="18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7" name="Oval 81"/>
              <p:cNvSpPr>
                <a:spLocks noChangeArrowheads="1"/>
              </p:cNvSpPr>
              <p:nvPr/>
            </p:nvSpPr>
            <p:spPr bwMode="auto">
              <a:xfrm>
                <a:off x="2136" y="18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8" name="Oval 82"/>
              <p:cNvSpPr>
                <a:spLocks noChangeArrowheads="1"/>
              </p:cNvSpPr>
              <p:nvPr/>
            </p:nvSpPr>
            <p:spPr bwMode="auto">
              <a:xfrm>
                <a:off x="2088" y="18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9" name="Oval 83"/>
              <p:cNvSpPr>
                <a:spLocks noChangeArrowheads="1"/>
              </p:cNvSpPr>
              <p:nvPr/>
            </p:nvSpPr>
            <p:spPr bwMode="auto">
              <a:xfrm>
                <a:off x="1992" y="19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0" name="Oval 84"/>
              <p:cNvSpPr>
                <a:spLocks noChangeArrowheads="1"/>
              </p:cNvSpPr>
              <p:nvPr/>
            </p:nvSpPr>
            <p:spPr bwMode="auto">
              <a:xfrm>
                <a:off x="2040" y="19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81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2" name="Text Box 86"/>
            <p:cNvSpPr txBox="1">
              <a:spLocks noChangeArrowheads="1"/>
            </p:cNvSpPr>
            <p:nvPr/>
          </p:nvSpPr>
          <p:spPr bwMode="auto">
            <a:xfrm>
              <a:off x="4222" y="13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RD</a:t>
              </a:r>
            </a:p>
          </p:txBody>
        </p:sp>
        <p:sp>
          <p:nvSpPr>
            <p:cNvPr id="61483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CS</a:t>
              </a:r>
            </a:p>
          </p:txBody>
        </p:sp>
        <p:sp>
          <p:nvSpPr>
            <p:cNvPr id="61484" name="Line 88"/>
            <p:cNvSpPr>
              <a:spLocks noChangeShapeType="1"/>
            </p:cNvSpPr>
            <p:nvPr/>
          </p:nvSpPr>
          <p:spPr bwMode="auto">
            <a:xfrm>
              <a:off x="4294" y="13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5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2711"/>
              <a:chExt cx="192" cy="288"/>
            </a:xfrm>
          </p:grpSpPr>
          <p:sp>
            <p:nvSpPr>
              <p:cNvPr id="61501" name="Line 91"/>
              <p:cNvSpPr>
                <a:spLocks noChangeShapeType="1"/>
              </p:cNvSpPr>
              <p:nvPr/>
            </p:nvSpPr>
            <p:spPr bwMode="auto">
              <a:xfrm>
                <a:off x="528" y="2903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2" name="Line 92"/>
              <p:cNvSpPr>
                <a:spLocks noChangeShapeType="1"/>
              </p:cNvSpPr>
              <p:nvPr/>
            </p:nvSpPr>
            <p:spPr bwMode="auto">
              <a:xfrm>
                <a:off x="576" y="2951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3" name="Line 93"/>
              <p:cNvSpPr>
                <a:spLocks noChangeShapeType="1"/>
              </p:cNvSpPr>
              <p:nvPr/>
            </p:nvSpPr>
            <p:spPr bwMode="auto">
              <a:xfrm>
                <a:off x="600" y="29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4" name="Line 94"/>
              <p:cNvSpPr>
                <a:spLocks noChangeShapeType="1"/>
              </p:cNvSpPr>
              <p:nvPr/>
            </p:nvSpPr>
            <p:spPr bwMode="auto">
              <a:xfrm>
                <a:off x="624" y="2711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87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8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EA</a:t>
              </a:r>
            </a:p>
          </p:txBody>
        </p:sp>
        <p:sp>
          <p:nvSpPr>
            <p:cNvPr id="61489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22" y="1310"/>
              <a:chExt cx="192" cy="185"/>
            </a:xfrm>
          </p:grpSpPr>
          <p:sp>
            <p:nvSpPr>
              <p:cNvPr id="61497" name="Line 99"/>
              <p:cNvSpPr>
                <a:spLocks noChangeShapeType="1"/>
              </p:cNvSpPr>
              <p:nvPr/>
            </p:nvSpPr>
            <p:spPr bwMode="auto">
              <a:xfrm>
                <a:off x="3822" y="1399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8" name="Line 100"/>
              <p:cNvSpPr>
                <a:spLocks noChangeShapeType="1"/>
              </p:cNvSpPr>
              <p:nvPr/>
            </p:nvSpPr>
            <p:spPr bwMode="auto">
              <a:xfrm>
                <a:off x="3870" y="1447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99" name="Line 101"/>
              <p:cNvSpPr>
                <a:spLocks noChangeShapeType="1"/>
              </p:cNvSpPr>
              <p:nvPr/>
            </p:nvSpPr>
            <p:spPr bwMode="auto">
              <a:xfrm>
                <a:off x="3894" y="14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0" name="Line 102"/>
              <p:cNvSpPr>
                <a:spLocks noChangeShapeType="1"/>
              </p:cNvSpPr>
              <p:nvPr/>
            </p:nvSpPr>
            <p:spPr bwMode="auto">
              <a:xfrm>
                <a:off x="3918" y="1310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491" name="Rectangle 103"/>
            <p:cNvSpPr>
              <a:spLocks noChangeArrowheads="1"/>
            </p:cNvSpPr>
            <p:nvPr/>
          </p:nvSpPr>
          <p:spPr bwMode="auto">
            <a:xfrm>
              <a:off x="1183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RD</a:t>
              </a:r>
              <a:endParaRPr kumimoji="1" lang="en-US" sz="1800" b="1"/>
            </a:p>
          </p:txBody>
        </p:sp>
        <p:sp>
          <p:nvSpPr>
            <p:cNvPr id="61492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1493" name="Line 105"/>
            <p:cNvSpPr>
              <a:spLocks noChangeShapeType="1"/>
            </p:cNvSpPr>
            <p:nvPr/>
          </p:nvSpPr>
          <p:spPr bwMode="auto">
            <a:xfrm flipV="1">
              <a:off x="1248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4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5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1496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6" name="Line 109"/>
          <p:cNvSpPr>
            <a:spLocks noChangeShapeType="1"/>
          </p:cNvSpPr>
          <p:nvPr/>
        </p:nvSpPr>
        <p:spPr bwMode="auto">
          <a:xfrm>
            <a:off x="2438400" y="1882775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Line 110"/>
          <p:cNvSpPr>
            <a:spLocks noChangeShapeType="1"/>
          </p:cNvSpPr>
          <p:nvPr/>
        </p:nvSpPr>
        <p:spPr bwMode="auto">
          <a:xfrm>
            <a:off x="2449513" y="2133600"/>
            <a:ext cx="1619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48" name="Picture 1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976438"/>
            <a:ext cx="792162" cy="568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449" name="Line 112"/>
          <p:cNvSpPr>
            <a:spLocks noChangeShapeType="1"/>
          </p:cNvSpPr>
          <p:nvPr/>
        </p:nvSpPr>
        <p:spPr bwMode="auto">
          <a:xfrm>
            <a:off x="4716463" y="2263775"/>
            <a:ext cx="1979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88963" y="325438"/>
            <a:ext cx="7793037" cy="1447800"/>
          </a:xfrm>
        </p:spPr>
        <p:txBody>
          <a:bodyPr anchor="t"/>
          <a:lstStyle/>
          <a:p>
            <a:pPr eaLnBrk="1" hangingPunct="1"/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Overlapping External Code </a:t>
            </a:r>
            <a:b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</a:br>
            <a:r>
              <a:rPr lang="en-GB" sz="3600" smtClean="0">
                <a:solidFill>
                  <a:schemeClr val="accent2"/>
                </a:solidFill>
                <a:latin typeface="Comic Sans MS" pitchFamily="66" charset="0"/>
              </a:rPr>
              <a:t>and Data Spaces</a:t>
            </a:r>
            <a:r>
              <a:rPr lang="en-US" sz="360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9388" y="1854200"/>
            <a:ext cx="8893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Allows the RAM to be 	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900">
                <a:latin typeface="Comic Sans MS" pitchFamily="66" charset="0"/>
              </a:rPr>
              <a:t>  </a:t>
            </a:r>
            <a:r>
              <a:rPr lang="en-GB" sz="2500">
                <a:latin typeface="Comic Sans MS" pitchFamily="66" charset="0"/>
              </a:rPr>
              <a:t>written as data memory, and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 read as data memory as well as </a:t>
            </a:r>
            <a:r>
              <a:rPr lang="en-GB" sz="2500" b="1">
                <a:latin typeface="Comic Sans MS" pitchFamily="66" charset="0"/>
              </a:rPr>
              <a:t>code memory</a:t>
            </a:r>
            <a:r>
              <a:rPr lang="en-GB" sz="2500">
                <a:latin typeface="Comic Sans MS" pitchFamily="66" charset="0"/>
              </a:rPr>
              <a:t>.</a:t>
            </a:r>
          </a:p>
          <a:p>
            <a:pPr algn="just">
              <a:spcBef>
                <a:spcPct val="50000"/>
              </a:spcBef>
              <a:buClr>
                <a:srgbClr val="CC0066"/>
              </a:buClr>
              <a:buFont typeface="Wingdings" pitchFamily="2" charset="2"/>
              <a:buChar char="q"/>
            </a:pPr>
            <a:r>
              <a:rPr lang="en-GB" sz="2900">
                <a:latin typeface="Comic Sans MS" pitchFamily="66" charset="0"/>
              </a:rPr>
              <a:t>This allows a program to be 	</a:t>
            </a:r>
          </a:p>
          <a:p>
            <a:pPr lvl="1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downloaded from outside into the RAM as data, and </a:t>
            </a:r>
          </a:p>
          <a:p>
            <a:pPr lvl="1" algn="just">
              <a:spcBef>
                <a:spcPct val="50000"/>
              </a:spcBef>
              <a:buClr>
                <a:srgbClr val="009900"/>
              </a:buClr>
              <a:buFont typeface="Wingdings" pitchFamily="2" charset="2"/>
              <a:buChar char="v"/>
            </a:pPr>
            <a:r>
              <a:rPr lang="en-GB" sz="2500">
                <a:latin typeface="Comic Sans MS" pitchFamily="66" charset="0"/>
              </a:rPr>
              <a:t> executed</a:t>
            </a:r>
            <a:r>
              <a:rPr lang="en-GB" sz="2900">
                <a:latin typeface="Comic Sans MS" pitchFamily="66" charset="0"/>
              </a:rPr>
              <a:t> from RAM as code.</a:t>
            </a:r>
            <a:endParaRPr lang="en-US" sz="290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940510"/>
            <a:ext cx="922329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b="1" dirty="0" smtClean="0"/>
              <a:t> Chip capacity</a:t>
            </a:r>
            <a:r>
              <a:rPr lang="en-IN" sz="2200" dirty="0" smtClean="0"/>
              <a:t>:  number of bits that a semiconductor memory chip can store.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It can be in units of Kbits (kilobits), </a:t>
            </a:r>
            <a:r>
              <a:rPr lang="en-IN" sz="2200" dirty="0" err="1" smtClean="0"/>
              <a:t>Mbits</a:t>
            </a:r>
            <a:r>
              <a:rPr lang="en-IN" sz="2200" dirty="0" smtClean="0"/>
              <a:t> (megabits), and so on....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A memory chip contain </a:t>
            </a:r>
            <a:r>
              <a:rPr lang="en-IN" sz="2200" b="1" dirty="0" smtClean="0"/>
              <a:t>2</a:t>
            </a:r>
            <a:r>
              <a:rPr lang="en-IN" sz="2200" b="1" baseline="30000" dirty="0" smtClean="0"/>
              <a:t>X</a:t>
            </a:r>
            <a:r>
              <a:rPr lang="en-IN" sz="2200" dirty="0" smtClean="0"/>
              <a:t> location, where </a:t>
            </a:r>
            <a:r>
              <a:rPr lang="en-IN" sz="2200" b="1" dirty="0" smtClean="0"/>
              <a:t>x</a:t>
            </a:r>
            <a:r>
              <a:rPr lang="en-IN" sz="2200" dirty="0" smtClean="0"/>
              <a:t> is the number of address pins.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Each location contains Y bits, where y is the number of data pins on the chip.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/>
              <a:t> The entire chip will contain </a:t>
            </a:r>
            <a:r>
              <a:rPr lang="en-IN" sz="2200" b="1" dirty="0" smtClean="0"/>
              <a:t>2</a:t>
            </a:r>
            <a:r>
              <a:rPr lang="en-IN" sz="2200" b="1" baseline="30000" dirty="0" smtClean="0"/>
              <a:t>X</a:t>
            </a:r>
            <a:r>
              <a:rPr lang="en-IN" sz="2200" b="1" dirty="0" smtClean="0"/>
              <a:t> × Y</a:t>
            </a:r>
            <a:r>
              <a:rPr lang="en-IN" sz="2200" dirty="0" smtClean="0"/>
              <a:t> bits.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52400" y="772180"/>
            <a:ext cx="9355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8777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752600"/>
            <a:ext cx="838319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 smtClean="0"/>
              <a:t>Example : 1</a:t>
            </a:r>
            <a:endParaRPr lang="en-US" sz="2200" dirty="0" smtClean="0"/>
          </a:p>
          <a:p>
            <a:r>
              <a:rPr lang="en-IN" sz="2200" dirty="0" smtClean="0">
                <a:solidFill>
                  <a:srgbClr val="FF0000"/>
                </a:solidFill>
              </a:rPr>
              <a:t>A given memory chip has 12 address pins and 4 data pins. </a:t>
            </a:r>
          </a:p>
          <a:p>
            <a:r>
              <a:rPr lang="en-IN" sz="2200" dirty="0" smtClean="0">
                <a:solidFill>
                  <a:srgbClr val="FF0000"/>
                </a:solidFill>
              </a:rPr>
              <a:t>Find: (a) The organization, and (b) the capacity.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IN" sz="2200" b="1" dirty="0" smtClean="0"/>
              <a:t>Solution:</a:t>
            </a:r>
            <a:endParaRPr lang="en-US" sz="2200" dirty="0" smtClean="0"/>
          </a:p>
          <a:p>
            <a:pPr marL="457200" indent="-457200">
              <a:buAutoNum type="alphaLcParenBoth"/>
            </a:pPr>
            <a:r>
              <a:rPr lang="en-IN" sz="2200" dirty="0" smtClean="0"/>
              <a:t>This memory chip has 4096 locations (2</a:t>
            </a:r>
            <a:r>
              <a:rPr lang="en-IN" sz="2200" baseline="30000" dirty="0" smtClean="0"/>
              <a:t>12</a:t>
            </a:r>
            <a:r>
              <a:rPr lang="en-IN" sz="2200" dirty="0" smtClean="0"/>
              <a:t> = 4096), </a:t>
            </a:r>
          </a:p>
          <a:p>
            <a:pPr marL="457200" indent="-457200"/>
            <a:r>
              <a:rPr lang="en-IN" sz="2200" dirty="0" smtClean="0"/>
              <a:t>        and each location can hold 4 bits of data. </a:t>
            </a:r>
          </a:p>
          <a:p>
            <a:pPr marL="457200" indent="-457200"/>
            <a:r>
              <a:rPr lang="en-IN" sz="2200" dirty="0" smtClean="0"/>
              <a:t>        This gives an </a:t>
            </a:r>
            <a:r>
              <a:rPr lang="en-IN" sz="2200" b="1" dirty="0" smtClean="0"/>
              <a:t>organization of</a:t>
            </a:r>
            <a:r>
              <a:rPr lang="en-IN" sz="2200" dirty="0" smtClean="0"/>
              <a:t> 4096 × 4, often represented as </a:t>
            </a:r>
            <a:r>
              <a:rPr lang="en-IN" sz="2200" b="1" dirty="0" smtClean="0"/>
              <a:t>4K × 4</a:t>
            </a:r>
            <a:r>
              <a:rPr lang="en-IN" sz="2200" dirty="0" smtClean="0"/>
              <a:t>.</a:t>
            </a:r>
          </a:p>
          <a:p>
            <a:pPr marL="457200" indent="-457200"/>
            <a:endParaRPr lang="en-US" sz="2200" dirty="0" smtClean="0"/>
          </a:p>
          <a:p>
            <a:r>
              <a:rPr lang="en-IN" sz="2200" dirty="0" smtClean="0"/>
              <a:t>(b) The </a:t>
            </a:r>
            <a:r>
              <a:rPr lang="en-IN" sz="2200" b="1" dirty="0" smtClean="0"/>
              <a:t>capacity</a:t>
            </a:r>
            <a:r>
              <a:rPr lang="en-IN" sz="2200" dirty="0" smtClean="0"/>
              <a:t> is equal to </a:t>
            </a:r>
            <a:r>
              <a:rPr lang="en-IN" sz="2200" b="1" dirty="0" smtClean="0"/>
              <a:t>16K bits </a:t>
            </a:r>
            <a:r>
              <a:rPr lang="en-IN" sz="2200" dirty="0" smtClean="0"/>
              <a:t>since there is a total of 4K locations </a:t>
            </a:r>
          </a:p>
          <a:p>
            <a:r>
              <a:rPr lang="en-IN" sz="2200" dirty="0" smtClean="0"/>
              <a:t>and each location can hold 4 bits of data.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52400" y="772180"/>
            <a:ext cx="9355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148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Example 2 :</a:t>
            </a:r>
            <a:endParaRPr lang="en-US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A 512K memory chip has 8 pins for data. Find:</a:t>
            </a:r>
          </a:p>
          <a:p>
            <a:pPr marL="514350" indent="-514350">
              <a:buAutoNum type="alphaLcParenBoth"/>
            </a:pPr>
            <a:r>
              <a:rPr lang="en-IN" dirty="0" smtClean="0">
                <a:solidFill>
                  <a:srgbClr val="FF0000"/>
                </a:solidFill>
              </a:rPr>
              <a:t>The organization, and</a:t>
            </a:r>
          </a:p>
          <a:p>
            <a:pPr marL="514350" indent="-514350">
              <a:buAutoNum type="alphaLcParenBoth"/>
            </a:pPr>
            <a:r>
              <a:rPr lang="en-IN" dirty="0" smtClean="0">
                <a:solidFill>
                  <a:srgbClr val="FF0000"/>
                </a:solidFill>
              </a:rPr>
              <a:t>The number of address pins for this memory chip.</a:t>
            </a:r>
          </a:p>
          <a:p>
            <a:pPr marL="514350" indent="-514350">
              <a:buAutoNum type="alphaLcParenBoth"/>
            </a:pPr>
            <a:endParaRPr lang="en-US" dirty="0" smtClean="0"/>
          </a:p>
          <a:p>
            <a:r>
              <a:rPr lang="en-IN" b="1" dirty="0" smtClean="0"/>
              <a:t>Solution:</a:t>
            </a:r>
            <a:endParaRPr lang="en-US" dirty="0" smtClean="0"/>
          </a:p>
          <a:p>
            <a:pPr lvl="0">
              <a:buNone/>
            </a:pPr>
            <a:r>
              <a:rPr lang="en-US" smtClean="0"/>
              <a:t>(a) A </a:t>
            </a:r>
            <a:r>
              <a:rPr lang="en-US" dirty="0" smtClean="0"/>
              <a:t>memory chip with 8 data pins means that each location within the chip can hold 8 bits of data.</a:t>
            </a:r>
          </a:p>
          <a:p>
            <a:pPr lvl="0"/>
            <a:r>
              <a:rPr lang="en-US" dirty="0" smtClean="0"/>
              <a:t> To find the number of locations within this memory chip, divide the capacity by the number of data pins. 512K/8 = 64K; </a:t>
            </a:r>
          </a:p>
          <a:p>
            <a:r>
              <a:rPr lang="en-US" dirty="0" smtClean="0"/>
              <a:t>therefore, the organization for this memory chip is 64K × 8</a:t>
            </a:r>
          </a:p>
          <a:p>
            <a:endParaRPr lang="en-US" dirty="0" smtClean="0"/>
          </a:p>
          <a:p>
            <a:r>
              <a:rPr lang="en-IN" dirty="0" smtClean="0"/>
              <a:t>(b) The chip has 16 address lines since 2</a:t>
            </a:r>
            <a:r>
              <a:rPr lang="en-IN" baseline="30000" dirty="0" smtClean="0"/>
              <a:t>16</a:t>
            </a:r>
            <a:r>
              <a:rPr lang="en-IN" dirty="0" smtClean="0"/>
              <a:t> = 64K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2352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8051 Connection to External Data 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537" y="1803447"/>
            <a:ext cx="7832926" cy="411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514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405" y="1835275"/>
            <a:ext cx="7869190" cy="4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 </a:t>
            </a:r>
            <a:r>
              <a:rPr lang="en-US" sz="16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43557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electronicshub.org/wp-content/uploads/2018/04/Interfacing-LED-with-8051-Microcontroller-Circuit-Diagram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https://www.electronicshub.org/wp-content/uploads/2018/04/Interfacing-LED-with-8051-Microcontroller-Circuit-Diagram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r="1983" b="2319"/>
          <a:stretch/>
        </p:blipFill>
        <p:spPr>
          <a:xfrm>
            <a:off x="460375" y="838200"/>
            <a:ext cx="8226425" cy="579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86473"/>
            <a:ext cx="445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Interfacing of 8051 with LED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5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581" y="990600"/>
            <a:ext cx="2935419" cy="52322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200" b="1" dirty="0" smtClean="0">
                <a:solidFill>
                  <a:srgbClr val="C00000"/>
                </a:solidFill>
              </a:rPr>
              <a:t>Program: </a:t>
            </a:r>
          </a:p>
          <a:p>
            <a:endParaRPr lang="en-IN" sz="2200" b="1" dirty="0" smtClean="0">
              <a:solidFill>
                <a:srgbClr val="C00000"/>
              </a:solidFill>
            </a:endParaRPr>
          </a:p>
          <a:p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err="1" smtClean="0">
                <a:solidFill>
                  <a:srgbClr val="0070C0"/>
                </a:solidFill>
              </a:rPr>
              <a:t>mov</a:t>
            </a:r>
            <a:r>
              <a:rPr lang="en-IN" sz="2200" b="1" dirty="0" smtClean="0">
                <a:solidFill>
                  <a:srgbClr val="0070C0"/>
                </a:solidFill>
              </a:rPr>
              <a:t> 	a, #</a:t>
            </a:r>
            <a:r>
              <a:rPr lang="en-IN" sz="2200" b="1" dirty="0">
                <a:solidFill>
                  <a:srgbClr val="0070C0"/>
                </a:solidFill>
              </a:rPr>
              <a:t>01h</a:t>
            </a:r>
          </a:p>
          <a:p>
            <a:r>
              <a:rPr lang="en-IN" sz="2200" b="1" dirty="0">
                <a:solidFill>
                  <a:srgbClr val="C00000"/>
                </a:solidFill>
              </a:rPr>
              <a:t>up</a:t>
            </a:r>
            <a:r>
              <a:rPr lang="en-IN" sz="2200" b="1" dirty="0" smtClean="0">
                <a:solidFill>
                  <a:srgbClr val="0070C0"/>
                </a:solidFill>
              </a:rPr>
              <a:t>:	</a:t>
            </a:r>
            <a:r>
              <a:rPr lang="en-IN" sz="2200" b="1" dirty="0" err="1" smtClean="0">
                <a:solidFill>
                  <a:srgbClr val="0070C0"/>
                </a:solidFill>
              </a:rPr>
              <a:t>mov</a:t>
            </a:r>
            <a:r>
              <a:rPr lang="en-IN" sz="2200" b="1" dirty="0" smtClean="0">
                <a:solidFill>
                  <a:srgbClr val="0070C0"/>
                </a:solidFill>
              </a:rPr>
              <a:t> 	p0, a</a:t>
            </a:r>
            <a:endParaRPr lang="en-IN" sz="2200" b="1" dirty="0">
              <a:solidFill>
                <a:srgbClr val="0070C0"/>
              </a:solidFill>
            </a:endParaRPr>
          </a:p>
          <a:p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err="1" smtClean="0">
                <a:solidFill>
                  <a:srgbClr val="0070C0"/>
                </a:solidFill>
              </a:rPr>
              <a:t>acall</a:t>
            </a:r>
            <a:r>
              <a:rPr lang="en-IN" sz="2200" b="1" dirty="0" smtClean="0">
                <a:solidFill>
                  <a:srgbClr val="0070C0"/>
                </a:solidFill>
              </a:rPr>
              <a:t> 	</a:t>
            </a:r>
            <a:r>
              <a:rPr lang="en-IN" sz="2200" b="1" dirty="0" smtClean="0">
                <a:solidFill>
                  <a:srgbClr val="FF0000"/>
                </a:solidFill>
              </a:rPr>
              <a:t>delay</a:t>
            </a:r>
            <a:endParaRPr lang="en-IN" sz="2200" b="1" dirty="0">
              <a:solidFill>
                <a:srgbClr val="FF0000"/>
              </a:solidFill>
            </a:endParaRPr>
          </a:p>
          <a:p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err="1" smtClean="0">
                <a:solidFill>
                  <a:srgbClr val="0070C0"/>
                </a:solidFill>
              </a:rPr>
              <a:t>rl</a:t>
            </a:r>
            <a:r>
              <a:rPr lang="en-IN" sz="2200" b="1" dirty="0" smtClean="0">
                <a:solidFill>
                  <a:srgbClr val="0070C0"/>
                </a:solidFill>
              </a:rPr>
              <a:t> 	a</a:t>
            </a:r>
            <a:endParaRPr lang="en-IN" sz="2200" b="1" dirty="0">
              <a:solidFill>
                <a:srgbClr val="0070C0"/>
              </a:solidFill>
            </a:endParaRPr>
          </a:p>
          <a:p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err="1" smtClean="0">
                <a:solidFill>
                  <a:srgbClr val="0070C0"/>
                </a:solidFill>
              </a:rPr>
              <a:t>sjmp</a:t>
            </a:r>
            <a:r>
              <a:rPr lang="en-IN" sz="2200" b="1" dirty="0" smtClean="0">
                <a:solidFill>
                  <a:srgbClr val="0070C0"/>
                </a:solidFill>
              </a:rPr>
              <a:t> 	</a:t>
            </a:r>
            <a:r>
              <a:rPr lang="en-IN" sz="2200" b="1" dirty="0" smtClean="0">
                <a:solidFill>
                  <a:srgbClr val="C00000"/>
                </a:solidFill>
              </a:rPr>
              <a:t>up</a:t>
            </a:r>
            <a:endParaRPr lang="en-IN" sz="2200" b="1" dirty="0">
              <a:solidFill>
                <a:srgbClr val="C00000"/>
              </a:solidFill>
            </a:endParaRPr>
          </a:p>
          <a:p>
            <a:endParaRPr lang="en-IN" sz="2000" dirty="0"/>
          </a:p>
          <a:p>
            <a:r>
              <a:rPr lang="en-IN" sz="2000" b="1" dirty="0">
                <a:solidFill>
                  <a:srgbClr val="FF0000"/>
                </a:solidFill>
              </a:rPr>
              <a:t>delay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r0, #</a:t>
            </a:r>
            <a:r>
              <a:rPr lang="en-IN" sz="2000" b="1" dirty="0"/>
              <a:t>80h</a:t>
            </a:r>
          </a:p>
          <a:p>
            <a:r>
              <a:rPr lang="en-IN" sz="2000" b="1" dirty="0"/>
              <a:t>l3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r1, #</a:t>
            </a:r>
            <a:r>
              <a:rPr lang="en-IN" sz="2000" b="1" dirty="0"/>
              <a:t>0ffh</a:t>
            </a:r>
          </a:p>
          <a:p>
            <a:r>
              <a:rPr lang="en-IN" sz="2000" b="1" dirty="0"/>
              <a:t>l2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r2, #</a:t>
            </a:r>
            <a:r>
              <a:rPr lang="en-IN" sz="2000" b="1" dirty="0"/>
              <a:t>0ffh</a:t>
            </a:r>
          </a:p>
          <a:p>
            <a:r>
              <a:rPr lang="en-IN" sz="2000" b="1" dirty="0"/>
              <a:t>l1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	 </a:t>
            </a:r>
            <a:r>
              <a:rPr lang="en-IN" sz="2000" b="1" dirty="0"/>
              <a:t>r2</a:t>
            </a:r>
            <a:r>
              <a:rPr lang="en-IN" sz="2000" b="1" dirty="0" smtClean="0"/>
              <a:t>, l1</a:t>
            </a:r>
            <a:endParaRPr lang="en-IN" sz="2000" b="1" dirty="0"/>
          </a:p>
          <a:p>
            <a:r>
              <a:rPr lang="en-IN" sz="2000" b="1" dirty="0" smtClean="0"/>
              <a:t>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 	r1, l2</a:t>
            </a:r>
            <a:endParaRPr lang="en-IN" sz="2000" b="1" dirty="0"/>
          </a:p>
          <a:p>
            <a:r>
              <a:rPr lang="en-IN" sz="2000" b="1" dirty="0" smtClean="0"/>
              <a:t>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 	r0, l3</a:t>
            </a:r>
            <a:endParaRPr lang="en-IN" sz="2000" b="1" dirty="0"/>
          </a:p>
          <a:p>
            <a:r>
              <a:rPr lang="en-IN" sz="2000" b="1" dirty="0" smtClean="0"/>
              <a:t>	ret</a:t>
            </a:r>
            <a:endParaRPr lang="en-IN" sz="2000" b="1" dirty="0"/>
          </a:p>
          <a:p>
            <a:r>
              <a:rPr lang="en-IN" sz="2000" b="1" dirty="0" smtClean="0"/>
              <a:t>	end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6258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Project 1: Interfacing of 8051 with LED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4" t="7713" r="-1" b="30567"/>
          <a:stretch/>
        </p:blipFill>
        <p:spPr bwMode="auto">
          <a:xfrm>
            <a:off x="5257800" y="162580"/>
            <a:ext cx="3810000" cy="2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72970"/>
              </p:ext>
            </p:extLst>
          </p:nvPr>
        </p:nvGraphicFramePr>
        <p:xfrm>
          <a:off x="4419600" y="3086669"/>
          <a:ext cx="43434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397"/>
                <a:gridCol w="609600"/>
                <a:gridCol w="533400"/>
                <a:gridCol w="533400"/>
                <a:gridCol w="533400"/>
                <a:gridCol w="533403"/>
                <a:gridCol w="533400"/>
                <a:gridCol w="533400"/>
              </a:tblGrid>
              <a:tr h="4324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 2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4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162800" cy="733425"/>
          </a:xfrm>
        </p:spPr>
        <p:txBody>
          <a:bodyPr anchor="t">
            <a:noAutofit/>
          </a:bodyPr>
          <a:lstStyle/>
          <a:p>
            <a:pPr algn="l" eaLnBrk="1" hangingPunct="1"/>
            <a:r>
              <a:rPr lang="en-GB" sz="2400" b="1" dirty="0" smtClean="0">
                <a:solidFill>
                  <a:srgbClr val="FF0000"/>
                </a:solidFill>
                <a:latin typeface="Comic Sans MS" pitchFamily="66" charset="0"/>
              </a:rPr>
              <a:t>Address Multiplexing for External Memory</a:t>
            </a:r>
            <a:endParaRPr lang="en-US" sz="24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979613" y="1916113"/>
          <a:ext cx="67818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Photo" r:id="rId3" imgW="4753639" imgH="2542857" progId="">
                  <p:embed/>
                </p:oleObj>
              </mc:Choice>
              <mc:Fallback>
                <p:oleObj name="Photo Editor Photo" r:id="rId3" imgW="4753639" imgH="254285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67818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3032125"/>
            <a:ext cx="152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ahoma" pitchFamily="34" charset="0"/>
              </a:rPr>
              <a:t>Figure </a:t>
            </a:r>
            <a:r>
              <a:rPr lang="en-US" sz="2000" b="1" dirty="0" smtClean="0">
                <a:latin typeface="Tahoma" pitchFamily="34" charset="0"/>
              </a:rPr>
              <a:t>5.2.1</a:t>
            </a:r>
            <a:endParaRPr lang="en-US" sz="2000" b="1" dirty="0">
              <a:latin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Multiplexing the address (low-byte) and data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962" y="316468"/>
            <a:ext cx="785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5.2 External Memory interfacing with 8051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21057"/>
            <a:ext cx="3020379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200" b="1" dirty="0" smtClean="0">
                <a:solidFill>
                  <a:srgbClr val="C00000"/>
                </a:solidFill>
              </a:rPr>
              <a:t>Program: </a:t>
            </a:r>
          </a:p>
          <a:p>
            <a:endParaRPr lang="en-IN" sz="2200" b="1" dirty="0" smtClean="0">
              <a:solidFill>
                <a:srgbClr val="C00000"/>
              </a:solidFill>
            </a:endParaRPr>
          </a:p>
          <a:p>
            <a:r>
              <a:rPr lang="en-IN" sz="2200" b="1" dirty="0" smtClean="0">
                <a:solidFill>
                  <a:srgbClr val="0070C0"/>
                </a:solidFill>
              </a:rPr>
              <a:t>up</a:t>
            </a:r>
            <a:r>
              <a:rPr lang="en-IN" sz="2200" b="1" dirty="0">
                <a:solidFill>
                  <a:srgbClr val="0070C0"/>
                </a:solidFill>
              </a:rPr>
              <a:t>:	</a:t>
            </a:r>
            <a:r>
              <a:rPr lang="en-IN" sz="2200" b="1" dirty="0" err="1">
                <a:solidFill>
                  <a:srgbClr val="0070C0"/>
                </a:solidFill>
              </a:rPr>
              <a:t>mov</a:t>
            </a:r>
            <a:r>
              <a:rPr lang="en-IN" sz="2200" b="1" dirty="0">
                <a:solidFill>
                  <a:srgbClr val="0070C0"/>
                </a:solidFill>
              </a:rPr>
              <a:t> 	a, #55h</a:t>
            </a: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mov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p0, a</a:t>
            </a:r>
            <a:endParaRPr lang="en-IN" sz="2200" b="1" dirty="0">
              <a:solidFill>
                <a:srgbClr val="0070C0"/>
              </a:solidFill>
            </a:endParaRP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acall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smtClean="0">
                <a:solidFill>
                  <a:srgbClr val="FF0000"/>
                </a:solidFill>
              </a:rPr>
              <a:t>delay</a:t>
            </a:r>
            <a:endParaRPr lang="en-IN" sz="2200" b="1" dirty="0">
              <a:solidFill>
                <a:srgbClr val="FF0000"/>
              </a:solidFill>
            </a:endParaRP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mov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a, #</a:t>
            </a:r>
            <a:r>
              <a:rPr lang="en-IN" sz="2200" b="1" dirty="0">
                <a:solidFill>
                  <a:srgbClr val="0070C0"/>
                </a:solidFill>
              </a:rPr>
              <a:t>0aah</a:t>
            </a: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mov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p0,a</a:t>
            </a:r>
            <a:endParaRPr lang="en-IN" sz="2200" b="1" dirty="0">
              <a:solidFill>
                <a:srgbClr val="0070C0"/>
              </a:solidFill>
            </a:endParaRP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acall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</a:t>
            </a:r>
            <a:r>
              <a:rPr lang="en-IN" sz="2200" b="1" dirty="0" smtClean="0">
                <a:solidFill>
                  <a:srgbClr val="FF0000"/>
                </a:solidFill>
              </a:rPr>
              <a:t>delay</a:t>
            </a:r>
            <a:endParaRPr lang="en-IN" sz="2200" b="1" dirty="0">
              <a:solidFill>
                <a:srgbClr val="FF0000"/>
              </a:solidFill>
            </a:endParaRPr>
          </a:p>
          <a:p>
            <a:r>
              <a:rPr lang="en-IN" sz="2200" b="1" dirty="0">
                <a:solidFill>
                  <a:srgbClr val="0070C0"/>
                </a:solidFill>
              </a:rPr>
              <a:t>	</a:t>
            </a:r>
            <a:r>
              <a:rPr lang="en-IN" sz="2200" b="1" dirty="0" err="1">
                <a:solidFill>
                  <a:srgbClr val="0070C0"/>
                </a:solidFill>
              </a:rPr>
              <a:t>sjmp</a:t>
            </a:r>
            <a:r>
              <a:rPr lang="en-IN" sz="2200" b="1" dirty="0">
                <a:solidFill>
                  <a:srgbClr val="0070C0"/>
                </a:solidFill>
              </a:rPr>
              <a:t> </a:t>
            </a:r>
            <a:r>
              <a:rPr lang="en-IN" sz="2200" b="1" dirty="0" smtClean="0">
                <a:solidFill>
                  <a:srgbClr val="0070C0"/>
                </a:solidFill>
              </a:rPr>
              <a:t>	up</a:t>
            </a:r>
            <a:endParaRPr lang="en-IN" sz="2200" b="1" dirty="0">
              <a:solidFill>
                <a:srgbClr val="0070C0"/>
              </a:solidFill>
            </a:endParaRPr>
          </a:p>
          <a:p>
            <a:endParaRPr lang="en-IN" sz="2000" dirty="0"/>
          </a:p>
          <a:p>
            <a:r>
              <a:rPr lang="en-IN" sz="2000" b="1" dirty="0">
                <a:solidFill>
                  <a:srgbClr val="FF0000"/>
                </a:solidFill>
              </a:rPr>
              <a:t>delay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r0, #</a:t>
            </a:r>
            <a:r>
              <a:rPr lang="en-IN" sz="2000" b="1" dirty="0"/>
              <a:t>80h</a:t>
            </a:r>
          </a:p>
          <a:p>
            <a:r>
              <a:rPr lang="en-IN" sz="2000" b="1" dirty="0"/>
              <a:t>l3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r1, #</a:t>
            </a:r>
            <a:r>
              <a:rPr lang="en-IN" sz="2000" b="1" dirty="0"/>
              <a:t>0ffh</a:t>
            </a:r>
          </a:p>
          <a:p>
            <a:r>
              <a:rPr lang="en-IN" sz="2000" b="1" dirty="0"/>
              <a:t>l2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mov</a:t>
            </a:r>
            <a:r>
              <a:rPr lang="en-IN" sz="2000" b="1" dirty="0" smtClean="0"/>
              <a:t> 	r2, #</a:t>
            </a:r>
            <a:r>
              <a:rPr lang="en-IN" sz="2000" b="1" dirty="0"/>
              <a:t>0ffh</a:t>
            </a:r>
          </a:p>
          <a:p>
            <a:r>
              <a:rPr lang="en-IN" sz="2000" b="1" dirty="0"/>
              <a:t>l1</a:t>
            </a:r>
            <a:r>
              <a:rPr lang="en-IN" sz="2000" b="1" dirty="0" smtClean="0"/>
              <a:t>: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	 </a:t>
            </a:r>
            <a:r>
              <a:rPr lang="en-IN" sz="2000" b="1" dirty="0"/>
              <a:t>r2</a:t>
            </a:r>
            <a:r>
              <a:rPr lang="en-IN" sz="2000" b="1" dirty="0" smtClean="0"/>
              <a:t>, l1</a:t>
            </a:r>
            <a:endParaRPr lang="en-IN" sz="2000" b="1" dirty="0"/>
          </a:p>
          <a:p>
            <a:r>
              <a:rPr lang="en-IN" sz="2000" b="1" dirty="0" smtClean="0"/>
              <a:t>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 	r1, l2</a:t>
            </a:r>
            <a:endParaRPr lang="en-IN" sz="2000" b="1" dirty="0"/>
          </a:p>
          <a:p>
            <a:r>
              <a:rPr lang="en-IN" sz="2000" b="1" dirty="0" smtClean="0"/>
              <a:t>	</a:t>
            </a:r>
            <a:r>
              <a:rPr lang="en-IN" sz="2000" b="1" dirty="0" err="1" smtClean="0"/>
              <a:t>djnz</a:t>
            </a:r>
            <a:r>
              <a:rPr lang="en-IN" sz="2000" b="1" dirty="0" smtClean="0"/>
              <a:t> 	r0, l3</a:t>
            </a:r>
            <a:endParaRPr lang="en-IN" sz="2000" b="1" dirty="0"/>
          </a:p>
          <a:p>
            <a:r>
              <a:rPr lang="en-IN" sz="2000" b="1" dirty="0" smtClean="0"/>
              <a:t>	ret</a:t>
            </a:r>
            <a:endParaRPr lang="en-IN" sz="2000" b="1" dirty="0"/>
          </a:p>
          <a:p>
            <a:r>
              <a:rPr lang="en-IN" sz="2000" b="1" dirty="0" smtClean="0"/>
              <a:t>	end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5073" y="162580"/>
            <a:ext cx="6123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Project 2 : Interfacing of 8051 with LED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4" t="7713" r="-1" b="30567"/>
          <a:stretch/>
        </p:blipFill>
        <p:spPr bwMode="auto">
          <a:xfrm>
            <a:off x="4038600" y="3124200"/>
            <a:ext cx="418782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61225"/>
              </p:ext>
            </p:extLst>
          </p:nvPr>
        </p:nvGraphicFramePr>
        <p:xfrm>
          <a:off x="3846512" y="1143000"/>
          <a:ext cx="4572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057"/>
                <a:gridCol w="542925"/>
                <a:gridCol w="475059"/>
                <a:gridCol w="475059"/>
                <a:gridCol w="475059"/>
                <a:gridCol w="475062"/>
                <a:gridCol w="475059"/>
                <a:gridCol w="475059"/>
                <a:gridCol w="703661"/>
              </a:tblGrid>
              <a:tr h="43248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1</a:t>
                      </a:r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 2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3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4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5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6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7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 smtClean="0">
                          <a:solidFill>
                            <a:srgbClr val="C00000"/>
                          </a:solidFill>
                        </a:rPr>
                        <a:t>LED</a:t>
                      </a:r>
                      <a:r>
                        <a:rPr lang="en-IN" sz="1200" b="1" baseline="0" dirty="0" smtClean="0">
                          <a:solidFill>
                            <a:srgbClr val="C00000"/>
                          </a:solidFill>
                        </a:rPr>
                        <a:t> 8</a:t>
                      </a:r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55 h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5989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 h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72" b="4596"/>
          <a:stretch/>
        </p:blipFill>
        <p:spPr>
          <a:xfrm>
            <a:off x="804862" y="847724"/>
            <a:ext cx="7577138" cy="562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858" y="162580"/>
            <a:ext cx="8683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00B0F0"/>
                </a:solidFill>
              </a:rPr>
              <a:t>Project 3</a:t>
            </a:r>
            <a:r>
              <a:rPr lang="en-IN" sz="2800" b="1" dirty="0" smtClean="0"/>
              <a:t>:</a:t>
            </a:r>
            <a:r>
              <a:rPr lang="en-IN" sz="2800" b="1" dirty="0" smtClean="0">
                <a:solidFill>
                  <a:srgbClr val="FF0000"/>
                </a:solidFill>
              </a:rPr>
              <a:t>Interfacing of 8051 with Seven Segment Display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47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7441"/>
              </p:ext>
            </p:extLst>
          </p:nvPr>
        </p:nvGraphicFramePr>
        <p:xfrm>
          <a:off x="152400" y="1422400"/>
          <a:ext cx="7543800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579120"/>
                <a:gridCol w="708660"/>
                <a:gridCol w="708660"/>
                <a:gridCol w="708660"/>
                <a:gridCol w="708660"/>
                <a:gridCol w="708660"/>
                <a:gridCol w="708660"/>
                <a:gridCol w="708660"/>
                <a:gridCol w="11658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P.7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P.5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P.4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P.3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P.2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P.0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C00000"/>
                          </a:solidFill>
                        </a:rPr>
                        <a:t>Decimal Symbol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g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P0.0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C00000"/>
                          </a:solidFill>
                        </a:rPr>
                        <a:t>Hexadecimal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FC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DA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F2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B6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BE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E0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34335" r="23372" b="31330"/>
          <a:stretch/>
        </p:blipFill>
        <p:spPr>
          <a:xfrm>
            <a:off x="7772400" y="1447800"/>
            <a:ext cx="1223749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858" y="162580"/>
            <a:ext cx="832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</a:rPr>
              <a:t>Project 3</a:t>
            </a:r>
            <a:r>
              <a:rPr lang="en-IN" sz="2400" b="1" dirty="0" smtClean="0"/>
              <a:t>:</a:t>
            </a:r>
            <a:r>
              <a:rPr lang="en-IN" sz="2400" b="1" dirty="0" smtClean="0">
                <a:solidFill>
                  <a:srgbClr val="FF0000"/>
                </a:solidFill>
              </a:rPr>
              <a:t>Interfacing of 8051 with Seven Segment Display    </a:t>
            </a:r>
            <a:r>
              <a:rPr lang="en-IN" sz="1400" b="1" dirty="0" smtClean="0">
                <a:solidFill>
                  <a:srgbClr val="00B0F0"/>
                </a:solidFill>
              </a:rPr>
              <a:t>cont’d…</a:t>
            </a:r>
            <a:endParaRPr lang="en-IN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433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95491"/>
            <a:ext cx="6173485" cy="6186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up1</a:t>
            </a:r>
            <a:r>
              <a:rPr lang="en-IN" b="1" dirty="0" smtClean="0"/>
              <a:t>:	</a:t>
            </a:r>
            <a:r>
              <a:rPr lang="en-IN" b="1" dirty="0" err="1" smtClean="0"/>
              <a:t>mov</a:t>
            </a:r>
            <a:r>
              <a:rPr lang="en-IN" b="1" dirty="0" smtClean="0"/>
              <a:t> 	</a:t>
            </a:r>
            <a:r>
              <a:rPr lang="en-IN" b="1" dirty="0" err="1" smtClean="0"/>
              <a:t>dptr</a:t>
            </a:r>
            <a:r>
              <a:rPr lang="en-IN" b="1" dirty="0" smtClean="0"/>
              <a:t>, #</a:t>
            </a:r>
            <a:r>
              <a:rPr lang="en-IN" b="1" dirty="0" smtClean="0">
                <a:solidFill>
                  <a:srgbClr val="00B050"/>
                </a:solidFill>
              </a:rPr>
              <a:t>Table</a:t>
            </a:r>
            <a:endParaRPr lang="en-IN" b="1" dirty="0">
              <a:solidFill>
                <a:srgbClr val="00B050"/>
              </a:solidFill>
            </a:endParaRPr>
          </a:p>
          <a:p>
            <a:r>
              <a:rPr lang="en-IN" b="1" dirty="0" smtClean="0"/>
              <a:t>	</a:t>
            </a:r>
            <a:r>
              <a:rPr lang="en-IN" b="1" dirty="0" err="1" smtClean="0"/>
              <a:t>mov</a:t>
            </a:r>
            <a:r>
              <a:rPr lang="en-IN" b="1" dirty="0" smtClean="0"/>
              <a:t> 	r1, #0ah	</a:t>
            </a:r>
            <a:r>
              <a:rPr lang="en-IN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; 10 numbers (0-9) are to be displayed</a:t>
            </a:r>
            <a:endParaRPr lang="en-IN" sz="1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b="1" dirty="0" smtClean="0"/>
              <a:t>	</a:t>
            </a:r>
            <a:r>
              <a:rPr lang="en-IN" b="1" dirty="0" err="1" smtClean="0"/>
              <a:t>mov</a:t>
            </a:r>
            <a:r>
              <a:rPr lang="en-IN" b="1" dirty="0" smtClean="0"/>
              <a:t> 	a, #</a:t>
            </a:r>
            <a:r>
              <a:rPr lang="en-IN" b="1" dirty="0"/>
              <a:t>00h</a:t>
            </a:r>
          </a:p>
          <a:p>
            <a:r>
              <a:rPr lang="en-IN" b="1" dirty="0">
                <a:solidFill>
                  <a:srgbClr val="00B0F0"/>
                </a:solidFill>
              </a:rPr>
              <a:t>up</a:t>
            </a:r>
            <a:r>
              <a:rPr lang="en-IN" b="1" dirty="0" smtClean="0"/>
              <a:t>:	</a:t>
            </a:r>
            <a:r>
              <a:rPr lang="en-IN" b="1" dirty="0" err="1" smtClean="0"/>
              <a:t>movc</a:t>
            </a:r>
            <a:r>
              <a:rPr lang="en-IN" b="1" dirty="0" smtClean="0"/>
              <a:t> 	a, @</a:t>
            </a:r>
            <a:r>
              <a:rPr lang="en-IN" b="1" dirty="0" err="1"/>
              <a:t>a+dptr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b="1" dirty="0" err="1" smtClean="0"/>
              <a:t>mov</a:t>
            </a:r>
            <a:r>
              <a:rPr lang="en-IN" b="1" dirty="0" smtClean="0"/>
              <a:t> 	p0, a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b="1" dirty="0" err="1" smtClean="0"/>
              <a:t>acall</a:t>
            </a:r>
            <a:r>
              <a:rPr lang="en-IN" b="1" dirty="0" smtClean="0"/>
              <a:t> 	</a:t>
            </a:r>
            <a:r>
              <a:rPr lang="en-IN" b="1" dirty="0" smtClean="0">
                <a:solidFill>
                  <a:srgbClr val="FF0000"/>
                </a:solidFill>
              </a:rPr>
              <a:t>delay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/>
              <a:t>	</a:t>
            </a:r>
            <a:r>
              <a:rPr lang="en-IN" b="1" dirty="0" err="1" smtClean="0"/>
              <a:t>inc</a:t>
            </a:r>
            <a:r>
              <a:rPr lang="en-IN" b="1" dirty="0" smtClean="0"/>
              <a:t> 	</a:t>
            </a:r>
            <a:r>
              <a:rPr lang="en-IN" b="1" dirty="0" err="1" smtClean="0"/>
              <a:t>dptr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b="1" dirty="0" err="1" smtClean="0"/>
              <a:t>djnz</a:t>
            </a:r>
            <a:r>
              <a:rPr lang="en-IN" b="1" dirty="0" smtClean="0"/>
              <a:t> 	r1, </a:t>
            </a:r>
            <a:r>
              <a:rPr lang="en-IN" b="1" dirty="0" smtClean="0">
                <a:solidFill>
                  <a:srgbClr val="00B0F0"/>
                </a:solidFill>
              </a:rPr>
              <a:t>up</a:t>
            </a:r>
            <a:endParaRPr lang="en-IN" b="1" dirty="0">
              <a:solidFill>
                <a:srgbClr val="00B0F0"/>
              </a:solidFill>
            </a:endParaRPr>
          </a:p>
          <a:p>
            <a:r>
              <a:rPr lang="en-IN" b="1" dirty="0" smtClean="0"/>
              <a:t>	</a:t>
            </a:r>
            <a:r>
              <a:rPr lang="en-IN" b="1" dirty="0" err="1" smtClean="0"/>
              <a:t>sjmp</a:t>
            </a:r>
            <a:r>
              <a:rPr lang="en-IN" b="1" dirty="0" smtClean="0"/>
              <a:t> 	</a:t>
            </a:r>
            <a:r>
              <a:rPr lang="en-IN" b="1" dirty="0" smtClean="0">
                <a:solidFill>
                  <a:srgbClr val="7030A0"/>
                </a:solidFill>
              </a:rPr>
              <a:t>up1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b="1" dirty="0"/>
          </a:p>
          <a:p>
            <a:r>
              <a:rPr lang="en-IN" b="1" dirty="0">
                <a:solidFill>
                  <a:srgbClr val="FF0000"/>
                </a:solidFill>
              </a:rPr>
              <a:t>delay</a:t>
            </a:r>
            <a:r>
              <a:rPr lang="en-IN" b="1" dirty="0" smtClean="0"/>
              <a:t>:	</a:t>
            </a:r>
            <a:r>
              <a:rPr lang="en-IN" b="1" dirty="0" err="1" smtClean="0"/>
              <a:t>mov</a:t>
            </a:r>
            <a:r>
              <a:rPr lang="en-IN" b="1" dirty="0" smtClean="0"/>
              <a:t> 	r0, #</a:t>
            </a:r>
            <a:r>
              <a:rPr lang="en-IN" b="1" dirty="0"/>
              <a:t>80h</a:t>
            </a:r>
          </a:p>
          <a:p>
            <a:r>
              <a:rPr lang="en-IN" b="1" dirty="0"/>
              <a:t>l3</a:t>
            </a:r>
            <a:r>
              <a:rPr lang="en-IN" b="1" dirty="0" smtClean="0"/>
              <a:t>:	</a:t>
            </a:r>
            <a:r>
              <a:rPr lang="en-IN" b="1" dirty="0" err="1" smtClean="0"/>
              <a:t>mov</a:t>
            </a:r>
            <a:r>
              <a:rPr lang="en-IN" b="1" dirty="0" smtClean="0"/>
              <a:t> 	r1, #</a:t>
            </a:r>
            <a:r>
              <a:rPr lang="en-IN" b="1" dirty="0"/>
              <a:t>0ffh</a:t>
            </a:r>
          </a:p>
          <a:p>
            <a:r>
              <a:rPr lang="en-IN" b="1" dirty="0"/>
              <a:t>l2</a:t>
            </a:r>
            <a:r>
              <a:rPr lang="en-IN" b="1" dirty="0" smtClean="0"/>
              <a:t>:	</a:t>
            </a:r>
            <a:r>
              <a:rPr lang="en-IN" b="1" dirty="0" err="1" smtClean="0"/>
              <a:t>mov</a:t>
            </a:r>
            <a:r>
              <a:rPr lang="en-IN" b="1" dirty="0" smtClean="0"/>
              <a:t> 	r2, #</a:t>
            </a:r>
            <a:r>
              <a:rPr lang="en-IN" b="1" dirty="0"/>
              <a:t>0ffh</a:t>
            </a:r>
          </a:p>
          <a:p>
            <a:r>
              <a:rPr lang="en-IN" b="1" dirty="0"/>
              <a:t>l1</a:t>
            </a:r>
            <a:r>
              <a:rPr lang="en-IN" b="1" dirty="0" smtClean="0"/>
              <a:t>:	</a:t>
            </a:r>
            <a:r>
              <a:rPr lang="en-IN" b="1" dirty="0" err="1" smtClean="0"/>
              <a:t>djnz</a:t>
            </a:r>
            <a:r>
              <a:rPr lang="en-IN" b="1" dirty="0" smtClean="0"/>
              <a:t>	r2, l1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b="1" dirty="0" err="1" smtClean="0"/>
              <a:t>djnz</a:t>
            </a:r>
            <a:r>
              <a:rPr lang="en-IN" b="1" dirty="0" smtClean="0"/>
              <a:t> 	r1, l2</a:t>
            </a:r>
            <a:endParaRPr lang="en-IN" b="1" dirty="0"/>
          </a:p>
          <a:p>
            <a:r>
              <a:rPr lang="en-IN" b="1" dirty="0" smtClean="0"/>
              <a:t>	</a:t>
            </a:r>
            <a:r>
              <a:rPr lang="en-IN" b="1" dirty="0" err="1" smtClean="0"/>
              <a:t>djnz</a:t>
            </a:r>
            <a:r>
              <a:rPr lang="en-IN" b="1" dirty="0" smtClean="0"/>
              <a:t> 	r0, l3</a:t>
            </a:r>
            <a:endParaRPr lang="en-IN" b="1" dirty="0"/>
          </a:p>
          <a:p>
            <a:r>
              <a:rPr lang="en-IN" b="1" dirty="0" smtClean="0"/>
              <a:t>	ret</a:t>
            </a:r>
            <a:endParaRPr lang="en-IN" b="1" dirty="0"/>
          </a:p>
          <a:p>
            <a:r>
              <a:rPr lang="en-IN" b="1" dirty="0" smtClean="0"/>
              <a:t>	end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00B050"/>
                </a:solidFill>
              </a:rPr>
              <a:t>Table</a:t>
            </a:r>
            <a:r>
              <a:rPr lang="en-IN" b="1" dirty="0" smtClean="0"/>
              <a:t>: </a:t>
            </a:r>
            <a:r>
              <a:rPr lang="en-IN" b="1" dirty="0" err="1"/>
              <a:t>db</a:t>
            </a:r>
            <a:r>
              <a:rPr lang="en-IN" b="1" dirty="0"/>
              <a:t> </a:t>
            </a:r>
            <a:r>
              <a:rPr lang="en-IN" b="1" dirty="0">
                <a:solidFill>
                  <a:srgbClr val="C00000"/>
                </a:solidFill>
              </a:rPr>
              <a:t>0fch,60h,0dah,0f2h,66h,0b6h,0beh,0e0h,0feh,0f6h</a:t>
            </a:r>
          </a:p>
          <a:p>
            <a:r>
              <a:rPr lang="en-IN" b="1" dirty="0"/>
              <a:t>end</a:t>
            </a:r>
          </a:p>
          <a:p>
            <a:endParaRPr lang="en-IN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10305"/>
              </p:ext>
            </p:extLst>
          </p:nvPr>
        </p:nvGraphicFramePr>
        <p:xfrm>
          <a:off x="7086600" y="2184400"/>
          <a:ext cx="1615440" cy="459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7772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C00000"/>
                          </a:solidFill>
                        </a:rPr>
                        <a:t>Look Up Table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rgbClr val="C00000"/>
                          </a:solidFill>
                        </a:rPr>
                        <a:t>Decimal Symbol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 smtClean="0">
                          <a:solidFill>
                            <a:srgbClr val="C00000"/>
                          </a:solidFill>
                        </a:rPr>
                        <a:t>Hexa</a:t>
                      </a:r>
                      <a:endParaRPr lang="en-IN" sz="14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C00000"/>
                          </a:solidFill>
                        </a:rPr>
                        <a:t>decimal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FC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DA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F2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B6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BE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E0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FE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C00000"/>
                          </a:solidFill>
                        </a:rPr>
                        <a:t>F6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9" t="34335" r="23372" b="31330"/>
          <a:stretch/>
        </p:blipFill>
        <p:spPr>
          <a:xfrm>
            <a:off x="7310651" y="381000"/>
            <a:ext cx="1223749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858" y="-4465"/>
            <a:ext cx="832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B0F0"/>
                </a:solidFill>
              </a:rPr>
              <a:t>Project 3</a:t>
            </a:r>
            <a:r>
              <a:rPr lang="en-IN" sz="2400" b="1" dirty="0" smtClean="0"/>
              <a:t>:</a:t>
            </a:r>
            <a:r>
              <a:rPr lang="en-IN" sz="2400" b="1" dirty="0" smtClean="0">
                <a:solidFill>
                  <a:srgbClr val="FF0000"/>
                </a:solidFill>
              </a:rPr>
              <a:t>Interfacing of 8051 with Seven Segment Display    </a:t>
            </a:r>
            <a:r>
              <a:rPr lang="en-IN" sz="1400" b="1" dirty="0" smtClean="0">
                <a:solidFill>
                  <a:srgbClr val="00B0F0"/>
                </a:solidFill>
              </a:rPr>
              <a:t>cont’d…</a:t>
            </a:r>
            <a:endParaRPr lang="en-IN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4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76EF-937C-4881-874B-BCD8211F2A7E}" type="datetime5">
              <a:rPr lang="en-US" smtClean="0"/>
              <a:pPr/>
              <a:t>18-Mar-19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l="3586" t="4712" r="1620" b="4967"/>
          <a:stretch/>
        </p:blipFill>
        <p:spPr bwMode="auto">
          <a:xfrm>
            <a:off x="152400" y="1066800"/>
            <a:ext cx="3657600" cy="363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00200" y="304800"/>
            <a:ext cx="5865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F0"/>
                </a:solidFill>
              </a:rPr>
              <a:t>Project 4</a:t>
            </a:r>
            <a:r>
              <a:rPr lang="en-IN" sz="2800" b="1" dirty="0" smtClean="0"/>
              <a:t>:</a:t>
            </a:r>
            <a:r>
              <a:rPr lang="en-IN" sz="2800" b="1" dirty="0" smtClean="0">
                <a:solidFill>
                  <a:srgbClr val="FF0000"/>
                </a:solidFill>
              </a:rPr>
              <a:t>Interfacing of 8051 with DAC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6200" y="821196"/>
            <a:ext cx="5105400" cy="4798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42064">
              <a:lnSpc>
                <a:spcPts val="3055"/>
              </a:lnSpc>
              <a:spcBef>
                <a:spcPts val="152"/>
              </a:spcBef>
            </a:pP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spc="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spc="-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000" b="1" spc="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spc="-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IN" sz="2000" b="1" spc="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l-</a:t>
            </a:r>
            <a:r>
              <a:rPr lang="en-IN" sz="2000" b="1" spc="-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="1" spc="5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o-</a:t>
            </a:r>
            <a:r>
              <a:rPr lang="en-IN" sz="2000" b="1" spc="-5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b="1" spc="-5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spc="5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spc="-48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000" b="1" spc="179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000" b="1" spc="-8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b="1" spc="-6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b="1" spc="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b="1" spc="5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b="1" spc="4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I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spc="-154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spc="-119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spc="4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IN" sz="20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41"/>
              </a:lnSpc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It is us</a:t>
            </a:r>
            <a:r>
              <a:rPr lang="en-IN" sz="2000" spc="4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IN" sz="2000" spc="-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spc="348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000" spc="-3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spc="-5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spc="39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spc="396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spc="-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IN" sz="2000" spc="75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pu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spc="8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spc="348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ana</a:t>
            </a:r>
            <a:r>
              <a:rPr lang="en-IN" sz="2000" spc="4" dirty="0" err="1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dirty="0" err="1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og</a:t>
            </a:r>
            <a:r>
              <a:rPr lang="en-IN" sz="2000" spc="9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gna</a:t>
            </a:r>
            <a:r>
              <a:rPr lang="en-IN" sz="2000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000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indent="-342900">
              <a:lnSpc>
                <a:spcPct val="100041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b="1" spc="4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1408</a:t>
            </a:r>
            <a:r>
              <a:rPr lang="en-IN" sz="2000" b="1" spc="586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spc="-175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spc="-125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spc="636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b="1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b="1" spc="523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spc="-175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2000" b="1" spc="-125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b="1" spc="4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dirty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808</a:t>
            </a:r>
            <a:r>
              <a:rPr lang="en-IN" sz="2000" b="1" dirty="0" smtClean="0">
                <a:solidFill>
                  <a:srgbClr val="562213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 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digital inputs are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converted to output current </a:t>
            </a:r>
            <a:r>
              <a:rPr lang="en-IN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convert the result 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voltage, by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connecting a resistor to the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pin.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total current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provided by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pin is a function of the binary numbers at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B0-B7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inputs of the DAC0808 and the reference current </a:t>
            </a:r>
            <a:r>
              <a:rPr lang="en-IN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is as follows: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86200" y="5020846"/>
                <a:ext cx="5334000" cy="484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𝑜𝑢𝑡</m:t>
                        </m:r>
                      </m:sub>
                    </m:sSub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IN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IN" i="1" dirty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IN" i="1" dirty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/>
                                <a:cs typeface="Times New Roman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20846"/>
                <a:ext cx="5334000" cy="484172"/>
              </a:xfrm>
              <a:prstGeom prst="rect">
                <a:avLst/>
              </a:prstGeom>
              <a:blipFill rotWithShape="1">
                <a:blip r:embed="rId3"/>
                <a:stretch>
                  <a:fillRect l="-800" b="-7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34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4513" y="566410"/>
            <a:ext cx="5865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F0"/>
                </a:solidFill>
              </a:rPr>
              <a:t>Project 4</a:t>
            </a:r>
            <a:r>
              <a:rPr lang="en-IN" sz="2800" b="1" dirty="0" smtClean="0"/>
              <a:t>:</a:t>
            </a:r>
            <a:r>
              <a:rPr lang="en-IN" sz="2800" b="1" dirty="0" smtClean="0">
                <a:solidFill>
                  <a:srgbClr val="FF0000"/>
                </a:solidFill>
              </a:rPr>
              <a:t>Interfacing of 8051 with DAC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3505200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B0F0"/>
                </a:solidFill>
              </a:rPr>
              <a:t>99 H = 153</a:t>
            </a:r>
          </a:p>
          <a:p>
            <a:r>
              <a:rPr lang="en-IN" b="1" dirty="0" smtClean="0">
                <a:solidFill>
                  <a:srgbClr val="00B0F0"/>
                </a:solidFill>
              </a:rPr>
              <a:t>C8 H = 200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0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circuitstoday.com/wp-content/uploads/2012/06/multiplexing-7-segement-display-to-805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 bwMode="auto">
          <a:xfrm>
            <a:off x="609600" y="838200"/>
            <a:ext cx="77723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162580"/>
            <a:ext cx="5865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B0F0"/>
                </a:solidFill>
              </a:rPr>
              <a:t>Project 4</a:t>
            </a:r>
            <a:r>
              <a:rPr lang="en-IN" sz="2800" b="1" dirty="0" smtClean="0"/>
              <a:t>:</a:t>
            </a:r>
            <a:r>
              <a:rPr lang="en-IN" sz="2800" b="1" dirty="0" smtClean="0">
                <a:solidFill>
                  <a:srgbClr val="FF0000"/>
                </a:solidFill>
              </a:rPr>
              <a:t>Interfacing of 8051 with DAC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892584"/>
            <a:ext cx="853264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To </a:t>
            </a:r>
            <a:r>
              <a:rPr lang="en-IN" sz="2000" dirty="0"/>
              <a:t>generate a sine wave, we first need a table whose </a:t>
            </a:r>
            <a:r>
              <a:rPr lang="en-IN" sz="2000" dirty="0" smtClean="0"/>
              <a:t>values represent the magnitude </a:t>
            </a:r>
            <a:r>
              <a:rPr lang="en-IN" sz="2000" dirty="0"/>
              <a:t>of the sine of angles between </a:t>
            </a:r>
            <a:r>
              <a:rPr lang="en-IN" sz="2000" dirty="0" smtClean="0"/>
              <a:t>0</a:t>
            </a:r>
            <a:r>
              <a:rPr lang="en-IN" sz="2000" baseline="30000" dirty="0" smtClean="0"/>
              <a:t>0</a:t>
            </a:r>
            <a:r>
              <a:rPr lang="en-IN" sz="2000" dirty="0" smtClean="0"/>
              <a:t> and 360</a:t>
            </a:r>
            <a:r>
              <a:rPr lang="en-IN" sz="2000" baseline="30000" dirty="0" smtClean="0"/>
              <a:t>0</a:t>
            </a:r>
            <a:r>
              <a:rPr lang="en-IN" sz="2000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values for the sine function vary from </a:t>
            </a:r>
            <a:r>
              <a:rPr lang="en-IN" sz="2000" b="1" dirty="0"/>
              <a:t>-</a:t>
            </a:r>
            <a:r>
              <a:rPr lang="en-IN" sz="2000" b="1" dirty="0" smtClean="0"/>
              <a:t>1.0 </a:t>
            </a:r>
            <a:r>
              <a:rPr lang="en-IN" sz="2000" dirty="0" smtClean="0"/>
              <a:t>to </a:t>
            </a:r>
            <a:r>
              <a:rPr lang="en-IN" sz="2000" b="1" dirty="0"/>
              <a:t>+</a:t>
            </a:r>
            <a:r>
              <a:rPr lang="en-IN" sz="2000" b="1" dirty="0" smtClean="0"/>
              <a:t>1.0 </a:t>
            </a:r>
            <a:r>
              <a:rPr lang="en-IN" sz="2000" dirty="0" smtClean="0"/>
              <a:t>for </a:t>
            </a:r>
            <a:r>
              <a:rPr lang="en-IN" sz="2000" dirty="0"/>
              <a:t>0</a:t>
            </a:r>
            <a:r>
              <a:rPr lang="en-IN" sz="2000" baseline="30000" dirty="0"/>
              <a:t>0</a:t>
            </a:r>
            <a:r>
              <a:rPr lang="en-IN" sz="2000" dirty="0"/>
              <a:t> and 360</a:t>
            </a:r>
            <a:r>
              <a:rPr lang="en-IN" sz="2000" baseline="30000" dirty="0"/>
              <a:t>0 </a:t>
            </a:r>
            <a:r>
              <a:rPr lang="en-IN" sz="2000" dirty="0" smtClean="0"/>
              <a:t>angles.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Therefore, to achieve the full-scale 10 V output, we use </a:t>
            </a:r>
            <a:r>
              <a:rPr lang="en-IN" sz="2000" dirty="0" smtClean="0"/>
              <a:t>the following </a:t>
            </a:r>
            <a:r>
              <a:rPr lang="en-IN" sz="2000" dirty="0"/>
              <a:t>equation.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 </a:t>
            </a:r>
            <a:r>
              <a:rPr lang="en-IN" sz="2000" dirty="0" err="1" smtClean="0"/>
              <a:t>V</a:t>
            </a:r>
            <a:r>
              <a:rPr lang="en-IN" sz="2000" baseline="-25000" dirty="0" err="1" smtClean="0"/>
              <a:t>out</a:t>
            </a:r>
            <a:r>
              <a:rPr lang="en-IN" sz="2000" dirty="0" smtClean="0"/>
              <a:t>  of </a:t>
            </a:r>
            <a:r>
              <a:rPr lang="en-IN" sz="2000" dirty="0"/>
              <a:t>DAC for various angles is calculated and shown: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"/>
            <a:ext cx="8380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Project 4</a:t>
            </a:r>
            <a:r>
              <a:rPr lang="en-IN" sz="2400" b="1" dirty="0" smtClean="0"/>
              <a:t>: </a:t>
            </a:r>
            <a:r>
              <a:rPr lang="en-IN" sz="2400" b="1" dirty="0" smtClean="0">
                <a:solidFill>
                  <a:srgbClr val="FF0000"/>
                </a:solidFill>
              </a:rPr>
              <a:t>Generate a  Sine wave by Interfacing of 8051 with DAC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3252788"/>
            <a:ext cx="2943225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5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1066800" y="477672"/>
            <a:ext cx="7086600" cy="2565780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3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917" t="-16561" r="-9417" b="-9708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7"/>
          <p:cNvSpPr/>
          <p:nvPr/>
        </p:nvSpPr>
        <p:spPr>
          <a:xfrm>
            <a:off x="1066800" y="3124200"/>
            <a:ext cx="7086600" cy="35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50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229599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2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239000" cy="1447800"/>
          </a:xfrm>
        </p:spPr>
        <p:txBody>
          <a:bodyPr anchor="t"/>
          <a:lstStyle/>
          <a:p>
            <a:pPr eaLnBrk="1" hangingPunct="1"/>
            <a:r>
              <a:rPr lang="en-GB" sz="3600" dirty="0" smtClean="0">
                <a:solidFill>
                  <a:schemeClr val="accent2"/>
                </a:solidFill>
                <a:latin typeface="Comic Sans MS" pitchFamily="66" charset="0"/>
              </a:rPr>
              <a:t>Address Multiplexing for External Program Memory</a:t>
            </a:r>
            <a:endParaRPr lang="en-US" sz="3600" dirty="0" smtClean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371600" y="5973762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</a:rPr>
              <a:t>Figure :        </a:t>
            </a: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</a:rPr>
              <a:t>Accessing external code memory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19200" y="1447800"/>
          <a:ext cx="725328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3" imgW="5361905" imgH="2238687" progId="">
                  <p:embed/>
                </p:oleObj>
              </mc:Choice>
              <mc:Fallback>
                <p:oleObj name="Photo Editor Photo" r:id="rId3" imgW="5361905" imgH="223868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725328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9002"/>
              </p:ext>
            </p:extLst>
          </p:nvPr>
        </p:nvGraphicFramePr>
        <p:xfrm>
          <a:off x="7010400" y="1153160"/>
          <a:ext cx="1828800" cy="555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 smtClean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Values sent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to DAC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smtClean="0">
                          <a:solidFill>
                            <a:srgbClr val="FF0000"/>
                          </a:solidFill>
                        </a:rPr>
                        <a:t> (Decimal)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128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192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238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90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255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120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192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128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210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64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240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17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270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17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330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64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360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 smtClean="0"/>
                        <a:t>128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3919478"/>
            <a:ext cx="646632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UP1</a:t>
            </a:r>
            <a:r>
              <a:rPr lang="en-IN" b="1" dirty="0" smtClean="0">
                <a:solidFill>
                  <a:srgbClr val="0070C0"/>
                </a:solidFill>
              </a:rPr>
              <a:t>:	MOV	DPTR, # </a:t>
            </a:r>
            <a:r>
              <a:rPr lang="en-IN" b="1" dirty="0" smtClean="0">
                <a:solidFill>
                  <a:srgbClr val="00B050"/>
                </a:solidFill>
              </a:rPr>
              <a:t>TABLE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MOV 	R2, # COUNT</a:t>
            </a:r>
          </a:p>
          <a:p>
            <a:r>
              <a:rPr lang="en-IN" b="1" dirty="0" smtClean="0"/>
              <a:t>UP</a:t>
            </a:r>
            <a:r>
              <a:rPr lang="en-IN" b="1" dirty="0" smtClean="0">
                <a:solidFill>
                  <a:srgbClr val="0070C0"/>
                </a:solidFill>
              </a:rPr>
              <a:t>:	CLR	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MOVC	A,@A+DPTR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MOV	P1, 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INC	DPTR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DJNZ	R2, </a:t>
            </a:r>
            <a:r>
              <a:rPr lang="en-IN" b="1" dirty="0" smtClean="0"/>
              <a:t>UP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SJMP	</a:t>
            </a:r>
            <a:r>
              <a:rPr lang="en-IN" b="1" dirty="0" smtClean="0">
                <a:solidFill>
                  <a:srgbClr val="FF0000"/>
                </a:solidFill>
              </a:rPr>
              <a:t>UP1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00B050"/>
                </a:solidFill>
              </a:rPr>
              <a:t>TABLE</a:t>
            </a:r>
            <a:r>
              <a:rPr lang="en-IN" b="1" dirty="0" smtClean="0">
                <a:solidFill>
                  <a:srgbClr val="FF0000"/>
                </a:solidFill>
              </a:rPr>
              <a:t>: </a:t>
            </a:r>
            <a:r>
              <a:rPr lang="en-IN" b="1" dirty="0" smtClean="0"/>
              <a:t>DB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7030A0"/>
                </a:solidFill>
              </a:rPr>
              <a:t>128, 192, 238, 255, 238, 192, 128, 64, 17, 0, 17, 64, 128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 bwMode="auto">
          <a:xfrm>
            <a:off x="334370" y="685800"/>
            <a:ext cx="615969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0251" y="68323"/>
            <a:ext cx="8380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Project 4</a:t>
            </a:r>
            <a:r>
              <a:rPr lang="en-IN" sz="2400" b="1" dirty="0" smtClean="0"/>
              <a:t>: </a:t>
            </a:r>
            <a:r>
              <a:rPr lang="en-IN" sz="2400" b="1" dirty="0" smtClean="0">
                <a:solidFill>
                  <a:srgbClr val="FF0000"/>
                </a:solidFill>
              </a:rPr>
              <a:t>Generate a  Sine wave by Interfacing of 8051 with DAC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99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38200"/>
            <a:ext cx="2781531" cy="36933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A, 00H</a:t>
            </a: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	R1,FFH</a:t>
            </a: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	R2,00H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UP1</a:t>
            </a:r>
            <a:r>
              <a:rPr lang="en-IN" b="1" dirty="0" smtClean="0">
                <a:solidFill>
                  <a:srgbClr val="0070C0"/>
                </a:solidFill>
              </a:rPr>
              <a:t>: 	MOV</a:t>
            </a:r>
            <a:r>
              <a:rPr lang="en-IN" b="1" dirty="0" smtClean="0">
                <a:solidFill>
                  <a:srgbClr val="0070C0"/>
                </a:solidFill>
              </a:rPr>
              <a:t>	P1, 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INC	</a:t>
            </a:r>
            <a:r>
              <a:rPr lang="en-IN" b="1" dirty="0" smtClean="0">
                <a:solidFill>
                  <a:srgbClr val="0070C0"/>
                </a:solidFill>
              </a:rPr>
              <a:t>A</a:t>
            </a: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CJNE	R1, </a:t>
            </a:r>
            <a:r>
              <a:rPr lang="en-IN" b="1" dirty="0" smtClean="0">
                <a:solidFill>
                  <a:srgbClr val="FF0000"/>
                </a:solidFill>
              </a:rPr>
              <a:t>UP1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UP2</a:t>
            </a:r>
            <a:r>
              <a:rPr lang="en-IN" b="1" dirty="0" smtClean="0">
                <a:solidFill>
                  <a:srgbClr val="0070C0"/>
                </a:solidFill>
              </a:rPr>
              <a:t>: 	MOV</a:t>
            </a:r>
            <a:r>
              <a:rPr lang="en-IN" b="1" dirty="0">
                <a:solidFill>
                  <a:srgbClr val="0070C0"/>
                </a:solidFill>
              </a:rPr>
              <a:t>	P1, A</a:t>
            </a: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DEC</a:t>
            </a:r>
            <a:r>
              <a:rPr lang="en-IN" b="1" dirty="0">
                <a:solidFill>
                  <a:srgbClr val="0070C0"/>
                </a:solidFill>
              </a:rPr>
              <a:t>	A</a:t>
            </a:r>
          </a:p>
          <a:p>
            <a:r>
              <a:rPr lang="en-IN" b="1" dirty="0">
                <a:solidFill>
                  <a:srgbClr val="0070C0"/>
                </a:solidFill>
              </a:rPr>
              <a:t>	CJNE	</a:t>
            </a:r>
            <a:r>
              <a:rPr lang="en-IN" b="1" dirty="0" smtClean="0">
                <a:solidFill>
                  <a:srgbClr val="0070C0"/>
                </a:solidFill>
              </a:rPr>
              <a:t>R2, </a:t>
            </a:r>
            <a:r>
              <a:rPr lang="en-IN" b="1" dirty="0" smtClean="0">
                <a:solidFill>
                  <a:schemeClr val="tx1"/>
                </a:solidFill>
              </a:rPr>
              <a:t>UP2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SJMP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UP1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 bwMode="auto">
          <a:xfrm>
            <a:off x="3516715" y="817728"/>
            <a:ext cx="5274860" cy="337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76165" y="68323"/>
            <a:ext cx="913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Project </a:t>
            </a:r>
            <a:r>
              <a:rPr lang="en-IN" sz="2400" b="1" dirty="0" smtClean="0">
                <a:solidFill>
                  <a:srgbClr val="00B0F0"/>
                </a:solidFill>
              </a:rPr>
              <a:t>5</a:t>
            </a:r>
            <a:r>
              <a:rPr lang="en-IN" sz="2400" b="1" dirty="0" smtClean="0"/>
              <a:t>: </a:t>
            </a:r>
            <a:r>
              <a:rPr lang="en-IN" sz="2400" b="1" dirty="0" smtClean="0">
                <a:solidFill>
                  <a:srgbClr val="FF0000"/>
                </a:solidFill>
              </a:rPr>
              <a:t>Generate a  </a:t>
            </a:r>
            <a:r>
              <a:rPr lang="en-IN" sz="2400" b="1" dirty="0">
                <a:solidFill>
                  <a:srgbClr val="FF0000"/>
                </a:solidFill>
              </a:rPr>
              <a:t>T</a:t>
            </a:r>
            <a:r>
              <a:rPr lang="en-IN" sz="2400" b="1" dirty="0" smtClean="0">
                <a:solidFill>
                  <a:srgbClr val="FF0000"/>
                </a:solidFill>
              </a:rPr>
              <a:t>riangular </a:t>
            </a:r>
            <a:r>
              <a:rPr lang="en-IN" sz="2400" b="1" dirty="0" smtClean="0">
                <a:solidFill>
                  <a:srgbClr val="FF0000"/>
                </a:solidFill>
              </a:rPr>
              <a:t>wave by Interfacing of 8051 with DAC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67200" y="4530210"/>
            <a:ext cx="4524375" cy="1283732"/>
            <a:chOff x="4419600" y="1752600"/>
            <a:chExt cx="4524375" cy="1283732"/>
          </a:xfrm>
        </p:grpSpPr>
        <p:pic>
          <p:nvPicPr>
            <p:cNvPr id="8" name="Picture 2" descr="Image result for triangular wave image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1981200"/>
              <a:ext cx="4371975" cy="90487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419600" y="26670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00 H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8766" y="1752600"/>
              <a:ext cx="64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FF 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6449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447800"/>
            <a:ext cx="26657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A, 00H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UP1</a:t>
            </a:r>
            <a:r>
              <a:rPr lang="en-IN" b="1" dirty="0" smtClean="0">
                <a:solidFill>
                  <a:srgbClr val="0070C0"/>
                </a:solidFill>
              </a:rPr>
              <a:t>: 	MOV</a:t>
            </a:r>
            <a:r>
              <a:rPr lang="en-IN" b="1" dirty="0" smtClean="0">
                <a:solidFill>
                  <a:srgbClr val="0070C0"/>
                </a:solidFill>
              </a:rPr>
              <a:t>	P1, 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INC	</a:t>
            </a:r>
            <a:r>
              <a:rPr lang="en-IN" b="1" dirty="0" smtClean="0">
                <a:solidFill>
                  <a:srgbClr val="0070C0"/>
                </a:solidFill>
              </a:rPr>
              <a:t>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SJMP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UP1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 bwMode="auto">
          <a:xfrm>
            <a:off x="3516715" y="817728"/>
            <a:ext cx="5274860" cy="337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176446" y="68323"/>
            <a:ext cx="93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Project </a:t>
            </a:r>
            <a:r>
              <a:rPr lang="en-IN" sz="2400" b="1" dirty="0" smtClean="0">
                <a:solidFill>
                  <a:srgbClr val="00B0F0"/>
                </a:solidFill>
              </a:rPr>
              <a:t>5</a:t>
            </a:r>
            <a:r>
              <a:rPr lang="en-IN" sz="2400" b="1" dirty="0" smtClean="0"/>
              <a:t>: </a:t>
            </a:r>
            <a:r>
              <a:rPr lang="en-IN" sz="2400" b="1" dirty="0" smtClean="0">
                <a:solidFill>
                  <a:srgbClr val="FF0000"/>
                </a:solidFill>
              </a:rPr>
              <a:t>Generate a  </a:t>
            </a:r>
            <a:r>
              <a:rPr lang="en-IN" sz="2400" b="1" dirty="0" err="1" smtClean="0">
                <a:solidFill>
                  <a:srgbClr val="FF0000"/>
                </a:solidFill>
              </a:rPr>
              <a:t>Sawtooth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wave by Interfacing of 8051 with DAC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490374" y="4648200"/>
            <a:ext cx="3915775" cy="1512332"/>
            <a:chOff x="4694825" y="1066800"/>
            <a:chExt cx="3915775" cy="1740932"/>
          </a:xfrm>
        </p:grpSpPr>
        <p:pic>
          <p:nvPicPr>
            <p:cNvPr id="12" name="Picture 4" descr="Image result for sawtooth wave images"/>
            <p:cNvPicPr>
              <a:picLocks noChangeAspect="1" noChangeArrowheads="1"/>
            </p:cNvPicPr>
            <p:nvPr/>
          </p:nvPicPr>
          <p:blipFill>
            <a:blip r:embed="rId3" cstate="print"/>
            <a:srcRect l="15564" t="10063" r="10554"/>
            <a:stretch>
              <a:fillRect/>
            </a:stretch>
          </p:blipFill>
          <p:spPr bwMode="auto">
            <a:xfrm>
              <a:off x="4876800" y="1295400"/>
              <a:ext cx="3733800" cy="1362075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4694825" y="243840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00H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1464" y="1066800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FFH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76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838200"/>
            <a:ext cx="266573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UP</a:t>
            </a:r>
            <a:r>
              <a:rPr lang="en-IN" b="1" dirty="0" smtClean="0">
                <a:solidFill>
                  <a:srgbClr val="0070C0"/>
                </a:solidFill>
              </a:rPr>
              <a:t>: 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A, FFH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MOV</a:t>
            </a:r>
            <a:r>
              <a:rPr lang="en-IN" b="1" dirty="0" smtClean="0">
                <a:solidFill>
                  <a:srgbClr val="0070C0"/>
                </a:solidFill>
              </a:rPr>
              <a:t>	P1, A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CALL 	</a:t>
            </a:r>
            <a:r>
              <a:rPr lang="en-IN" b="1" dirty="0" smtClean="0">
                <a:solidFill>
                  <a:schemeClr val="tx1"/>
                </a:solidFill>
              </a:rPr>
              <a:t>DELAY</a:t>
            </a:r>
          </a:p>
          <a:p>
            <a:r>
              <a:rPr lang="en-IN" b="1" dirty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0070C0"/>
                </a:solidFill>
              </a:rPr>
              <a:t>MOV	A, 00H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	</a:t>
            </a:r>
            <a:r>
              <a:rPr lang="en-IN" b="1" dirty="0">
                <a:solidFill>
                  <a:srgbClr val="0070C0"/>
                </a:solidFill>
              </a:rPr>
              <a:t>MOV	P1, A</a:t>
            </a:r>
          </a:p>
          <a:p>
            <a:r>
              <a:rPr lang="en-IN" b="1" dirty="0">
                <a:solidFill>
                  <a:srgbClr val="0070C0"/>
                </a:solidFill>
              </a:rPr>
              <a:t>	CALL 	</a:t>
            </a:r>
            <a:r>
              <a:rPr lang="en-IN" b="1" dirty="0">
                <a:solidFill>
                  <a:schemeClr val="tx1"/>
                </a:solidFill>
              </a:rPr>
              <a:t>DELAY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	</a:t>
            </a:r>
            <a:r>
              <a:rPr lang="en-IN" b="1" dirty="0" smtClean="0">
                <a:solidFill>
                  <a:srgbClr val="0070C0"/>
                </a:solidFill>
              </a:rPr>
              <a:t>SJMP</a:t>
            </a:r>
            <a:r>
              <a:rPr lang="en-IN" b="1" dirty="0" smtClean="0">
                <a:solidFill>
                  <a:srgbClr val="0070C0"/>
                </a:solidFill>
              </a:rPr>
              <a:t>	</a:t>
            </a:r>
            <a:r>
              <a:rPr lang="en-IN" b="1" dirty="0" smtClean="0">
                <a:solidFill>
                  <a:srgbClr val="FF0000"/>
                </a:solidFill>
              </a:rPr>
              <a:t>UP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 bwMode="auto">
          <a:xfrm>
            <a:off x="3516715" y="817728"/>
            <a:ext cx="5274860" cy="337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76165" y="68323"/>
            <a:ext cx="9133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Project </a:t>
            </a:r>
            <a:r>
              <a:rPr lang="en-IN" sz="2400" b="1" dirty="0" smtClean="0">
                <a:solidFill>
                  <a:srgbClr val="00B0F0"/>
                </a:solidFill>
              </a:rPr>
              <a:t>5</a:t>
            </a:r>
            <a:r>
              <a:rPr lang="en-IN" sz="2400" b="1" dirty="0" smtClean="0"/>
              <a:t>: </a:t>
            </a:r>
            <a:r>
              <a:rPr lang="en-IN" sz="2400" b="1" dirty="0" smtClean="0">
                <a:solidFill>
                  <a:srgbClr val="FF0000"/>
                </a:solidFill>
              </a:rPr>
              <a:t>Generate a  </a:t>
            </a:r>
            <a:r>
              <a:rPr lang="en-IN" sz="2400" b="1" dirty="0">
                <a:solidFill>
                  <a:srgbClr val="FF0000"/>
                </a:solidFill>
              </a:rPr>
              <a:t>T</a:t>
            </a:r>
            <a:r>
              <a:rPr lang="en-IN" sz="2400" b="1" dirty="0" smtClean="0">
                <a:solidFill>
                  <a:srgbClr val="FF0000"/>
                </a:solidFill>
              </a:rPr>
              <a:t>riangular </a:t>
            </a:r>
            <a:r>
              <a:rPr lang="en-IN" sz="2400" b="1" dirty="0" smtClean="0">
                <a:solidFill>
                  <a:srgbClr val="FF0000"/>
                </a:solidFill>
              </a:rPr>
              <a:t>wave by Interfacing of 8051 with DAC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67200" y="4419600"/>
            <a:ext cx="3429000" cy="1828800"/>
            <a:chOff x="5257800" y="1219200"/>
            <a:chExt cx="3429000" cy="1828800"/>
          </a:xfrm>
        </p:grpSpPr>
        <p:sp>
          <p:nvSpPr>
            <p:cNvPr id="12" name="TextBox 11"/>
            <p:cNvSpPr txBox="1"/>
            <p:nvPr/>
          </p:nvSpPr>
          <p:spPr>
            <a:xfrm>
              <a:off x="5837825" y="267866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</a:rPr>
                <a:t>00H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57800" y="1219200"/>
              <a:ext cx="3429000" cy="1449841"/>
              <a:chOff x="5029200" y="1219200"/>
              <a:chExt cx="3429000" cy="1449841"/>
            </a:xfrm>
          </p:grpSpPr>
          <p:pic>
            <p:nvPicPr>
              <p:cNvPr id="14" name="Picture 13" descr="Squrewave.jpg"/>
              <p:cNvPicPr>
                <a:picLocks noChangeAspect="1"/>
              </p:cNvPicPr>
              <p:nvPr/>
            </p:nvPicPr>
            <p:blipFill>
              <a:blip r:embed="rId3" cstate="print"/>
              <a:srcRect l="2500" r="29167" b="38473"/>
              <a:stretch>
                <a:fillRect/>
              </a:stretch>
            </p:blipFill>
            <p:spPr>
              <a:xfrm>
                <a:off x="5105400" y="1447800"/>
                <a:ext cx="3352800" cy="1221241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5029200" y="1219200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FFH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60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t"/>
          <a:lstStyle/>
          <a:p>
            <a:pPr eaLnBrk="1" hangingPunct="1"/>
            <a:endParaRPr lang="en-US" sz="2000" smtClean="0"/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50825" y="227013"/>
          <a:ext cx="8675688" cy="601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Photo" r:id="rId3" imgW="6496957" imgH="4409524" progId="">
                  <p:embed/>
                </p:oleObj>
              </mc:Choice>
              <mc:Fallback>
                <p:oleObj name="Photo Editor Photo" r:id="rId3" imgW="6496957" imgH="4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7013"/>
                        <a:ext cx="8675688" cy="601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5738"/>
            <a:ext cx="8610600" cy="804862"/>
          </a:xfrm>
        </p:spPr>
        <p:txBody>
          <a:bodyPr anchor="t"/>
          <a:lstStyle/>
          <a:p>
            <a:pPr eaLnBrk="1" hangingPunct="1"/>
            <a:r>
              <a:rPr lang="en-GB" sz="3600" b="1" dirty="0" smtClean="0">
                <a:solidFill>
                  <a:schemeClr val="accent2"/>
                </a:solidFill>
                <a:latin typeface="Comic Sans MS" pitchFamily="66" charset="0"/>
              </a:rPr>
              <a:t>Accessing External Data Memory</a:t>
            </a:r>
            <a:r>
              <a:rPr lang="en-US" sz="36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619250" y="1773238"/>
          <a:ext cx="7200900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hoto Editor Photo" r:id="rId3" imgW="6295238" imgH="3657143" progId="">
                  <p:embed/>
                </p:oleObj>
              </mc:Choice>
              <mc:Fallback>
                <p:oleObj name="Photo Editor Photo" r:id="rId3" imgW="6295238" imgH="36571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7200900" cy="462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" y="3108325"/>
            <a:ext cx="1295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ahoma" pitchFamily="34" charset="0"/>
              </a:rPr>
              <a:t>Figure 2-11</a:t>
            </a:r>
          </a:p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Interface to 1K 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9250" y="-531813"/>
            <a:ext cx="6265863" cy="131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3200" b="1">
              <a:solidFill>
                <a:schemeClr val="accent2"/>
              </a:solidFill>
              <a:latin typeface="Comic Sans MS" pitchFamily="66" charset="0"/>
            </a:endParaRPr>
          </a:p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Timing for MOVX instruction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539750" y="908050"/>
          <a:ext cx="8091488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Photo Editor Photo" r:id="rId3" imgW="6485714" imgH="5409524" progId="">
                  <p:embed/>
                </p:oleObj>
              </mc:Choice>
              <mc:Fallback>
                <p:oleObj name="Photo Editor Photo" r:id="rId3" imgW="6485714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8091488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8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518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838200"/>
            <a:ext cx="2846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 ROM Organization: -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76200"/>
            <a:ext cx="4844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8051- Architecture        </a:t>
            </a:r>
            <a:r>
              <a:rPr lang="en-US" b="1" dirty="0" smtClean="0">
                <a:solidFill>
                  <a:srgbClr val="7030A0"/>
                </a:solidFill>
              </a:rPr>
              <a:t>cont’d…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5486400"/>
            <a:ext cx="82570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DPTR</a:t>
            </a:r>
            <a:r>
              <a:rPr lang="en-US" sz="2200" dirty="0" smtClean="0"/>
              <a:t> is used to access external data memory (</a:t>
            </a:r>
            <a:r>
              <a:rPr lang="en-US" sz="2200" b="1" dirty="0" smtClean="0"/>
              <a:t>External RAM</a:t>
            </a:r>
            <a:r>
              <a:rPr lang="en-US" sz="220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                   is used to access external program memory (</a:t>
            </a:r>
            <a:r>
              <a:rPr lang="en-US" sz="2200" b="1" dirty="0" smtClean="0"/>
              <a:t>External ROM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61722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4" imgW="431640" imgH="215640" progId="Equation.3">
                  <p:embed/>
                </p:oleObj>
              </mc:Choice>
              <mc:Fallback>
                <p:oleObj name="Equation" r:id="rId4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72200"/>
                        <a:ext cx="914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371600"/>
            <a:ext cx="3346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98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9875"/>
            <a:ext cx="8229600" cy="1143000"/>
          </a:xfrm>
        </p:spPr>
        <p:txBody>
          <a:bodyPr anchor="t"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  <a:latin typeface="Comic Sans MS" pitchFamily="66" charset="0"/>
              </a:rPr>
              <a:t>External code memory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4400" y="1371600"/>
            <a:ext cx="7010400" cy="4900612"/>
            <a:chOff x="838200" y="1649413"/>
            <a:chExt cx="7010400" cy="4900612"/>
          </a:xfrm>
        </p:grpSpPr>
        <p:sp>
          <p:nvSpPr>
            <p:cNvPr id="59395" name="Text Box 3"/>
            <p:cNvSpPr txBox="1">
              <a:spLocks noChangeArrowheads="1"/>
            </p:cNvSpPr>
            <p:nvPr/>
          </p:nvSpPr>
          <p:spPr bwMode="auto">
            <a:xfrm>
              <a:off x="6588125" y="6067425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dirty="0">
                  <a:solidFill>
                    <a:srgbClr val="000066"/>
                  </a:solidFill>
                  <a:cs typeface="Arial" charset="0"/>
                </a:rPr>
                <a:t>ROM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838200" y="1649413"/>
              <a:ext cx="7010400" cy="4900612"/>
              <a:chOff x="838200" y="1649413"/>
              <a:chExt cx="7010400" cy="4900612"/>
            </a:xfrm>
          </p:grpSpPr>
          <p:grpSp>
            <p:nvGrpSpPr>
              <p:cNvPr id="2" name="Group 4"/>
              <p:cNvGrpSpPr>
                <a:grpSpLocks/>
              </p:cNvGrpSpPr>
              <p:nvPr/>
            </p:nvGrpSpPr>
            <p:grpSpPr bwMode="auto">
              <a:xfrm>
                <a:off x="838200" y="1649413"/>
                <a:ext cx="7010400" cy="4900612"/>
                <a:chOff x="528" y="1039"/>
                <a:chExt cx="4416" cy="3087"/>
              </a:xfrm>
            </p:grpSpPr>
            <p:sp>
              <p:nvSpPr>
                <p:cNvPr id="59397" name="Rectangle 5"/>
                <p:cNvSpPr>
                  <a:spLocks noChangeArrowheads="1"/>
                </p:cNvSpPr>
                <p:nvPr/>
              </p:nvSpPr>
              <p:spPr bwMode="auto">
                <a:xfrm>
                  <a:off x="816" y="1039"/>
                  <a:ext cx="720" cy="280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98" name="Rectangle 6"/>
                <p:cNvSpPr>
                  <a:spLocks noChangeArrowheads="1"/>
                </p:cNvSpPr>
                <p:nvPr/>
              </p:nvSpPr>
              <p:spPr bwMode="auto">
                <a:xfrm>
                  <a:off x="2784" y="1884"/>
                  <a:ext cx="768" cy="48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399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039"/>
                  <a:ext cx="720" cy="2800"/>
                </a:xfrm>
                <a:prstGeom prst="rect">
                  <a:avLst/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" name="Group 8"/>
                <p:cNvGrpSpPr>
                  <a:grpSpLocks/>
                </p:cNvGrpSpPr>
                <p:nvPr/>
              </p:nvGrpSpPr>
              <p:grpSpPr bwMode="auto">
                <a:xfrm>
                  <a:off x="3552" y="1980"/>
                  <a:ext cx="672" cy="336"/>
                  <a:chOff x="3552" y="1680"/>
                  <a:chExt cx="672" cy="336"/>
                </a:xfrm>
              </p:grpSpPr>
              <p:sp>
                <p:nvSpPr>
                  <p:cNvPr id="5949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2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4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01" name="Rectangle 17"/>
                <p:cNvSpPr>
                  <a:spLocks noChangeArrowheads="1"/>
                </p:cNvSpPr>
                <p:nvPr/>
              </p:nvSpPr>
              <p:spPr bwMode="auto">
                <a:xfrm>
                  <a:off x="2928" y="1980"/>
                  <a:ext cx="192" cy="192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928" y="1980"/>
                  <a:ext cx="192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600" b="1">
                      <a:cs typeface="Arial" charset="0"/>
                    </a:rPr>
                    <a:t>D</a:t>
                  </a:r>
                </a:p>
              </p:txBody>
            </p:sp>
            <p:sp>
              <p:nvSpPr>
                <p:cNvPr id="59403" name="Line 19"/>
                <p:cNvSpPr>
                  <a:spLocks noChangeShapeType="1"/>
                </p:cNvSpPr>
                <p:nvPr/>
              </p:nvSpPr>
              <p:spPr bwMode="auto">
                <a:xfrm>
                  <a:off x="3120" y="2076"/>
                  <a:ext cx="43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4" name="AutoShape 20"/>
                <p:cNvSpPr>
                  <a:spLocks noChangeArrowheads="1"/>
                </p:cNvSpPr>
                <p:nvPr/>
              </p:nvSpPr>
              <p:spPr bwMode="auto">
                <a:xfrm rot="5400000">
                  <a:off x="3240" y="2004"/>
                  <a:ext cx="168" cy="1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5" name="Oval 21"/>
                <p:cNvSpPr>
                  <a:spLocks noChangeArrowheads="1"/>
                </p:cNvSpPr>
                <p:nvPr/>
              </p:nvSpPr>
              <p:spPr bwMode="auto">
                <a:xfrm>
                  <a:off x="3312" y="2124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6" name="Oval 22"/>
                <p:cNvSpPr>
                  <a:spLocks noChangeArrowheads="1"/>
                </p:cNvSpPr>
                <p:nvPr/>
              </p:nvSpPr>
              <p:spPr bwMode="auto">
                <a:xfrm flipH="1">
                  <a:off x="3216" y="2052"/>
                  <a:ext cx="48" cy="4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0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312" y="217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8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2460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09" name="Line 25"/>
                <p:cNvSpPr>
                  <a:spLocks noChangeShapeType="1"/>
                </p:cNvSpPr>
                <p:nvPr/>
              </p:nvSpPr>
              <p:spPr bwMode="auto">
                <a:xfrm>
                  <a:off x="3264" y="2508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0" name="Line 26"/>
                <p:cNvSpPr>
                  <a:spLocks noChangeShapeType="1"/>
                </p:cNvSpPr>
                <p:nvPr/>
              </p:nvSpPr>
              <p:spPr bwMode="auto">
                <a:xfrm>
                  <a:off x="3288" y="2556"/>
                  <a:ext cx="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1" name="Line 27"/>
                <p:cNvSpPr>
                  <a:spLocks noChangeShapeType="1"/>
                </p:cNvSpPr>
                <p:nvPr/>
              </p:nvSpPr>
              <p:spPr bwMode="auto">
                <a:xfrm>
                  <a:off x="1536" y="1692"/>
                  <a:ext cx="14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2" name="Line 28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" name="Group 29"/>
                <p:cNvGrpSpPr>
                  <a:grpSpLocks/>
                </p:cNvGrpSpPr>
                <p:nvPr/>
              </p:nvGrpSpPr>
              <p:grpSpPr bwMode="auto">
                <a:xfrm>
                  <a:off x="1536" y="1980"/>
                  <a:ext cx="1248" cy="336"/>
                  <a:chOff x="3552" y="1680"/>
                  <a:chExt cx="672" cy="336"/>
                </a:xfrm>
              </p:grpSpPr>
              <p:sp>
                <p:nvSpPr>
                  <p:cNvPr id="5948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9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14" name="Line 38"/>
                <p:cNvSpPr>
                  <a:spLocks noChangeShapeType="1"/>
                </p:cNvSpPr>
                <p:nvPr/>
              </p:nvSpPr>
              <p:spPr bwMode="auto">
                <a:xfrm>
                  <a:off x="2784" y="207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024" y="1644"/>
                  <a:ext cx="768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2000" b="1">
                      <a:solidFill>
                        <a:srgbClr val="000066"/>
                      </a:solidFill>
                      <a:cs typeface="Arial" charset="0"/>
                    </a:rPr>
                    <a:t>74LS373</a:t>
                  </a:r>
                </a:p>
              </p:txBody>
            </p:sp>
            <p:sp>
              <p:nvSpPr>
                <p:cNvPr id="5941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08" y="1596"/>
                  <a:ext cx="57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ALE</a:t>
                  </a:r>
                </a:p>
              </p:txBody>
            </p:sp>
            <p:sp>
              <p:nvSpPr>
                <p:cNvPr id="59417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111" y="1447"/>
                  <a:ext cx="363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08" y="1884"/>
                  <a:ext cx="576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P0.0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P0.7</a:t>
                  </a:r>
                </a:p>
              </p:txBody>
            </p:sp>
            <p:sp>
              <p:nvSpPr>
                <p:cNvPr id="594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008" y="1404"/>
                  <a:ext cx="57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PSEN</a:t>
                  </a:r>
                </a:p>
              </p:txBody>
            </p:sp>
            <p:sp>
              <p:nvSpPr>
                <p:cNvPr id="59420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548"/>
                  <a:ext cx="26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176" y="1884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A7</a:t>
                  </a:r>
                </a:p>
              </p:txBody>
            </p:sp>
            <p:sp>
              <p:nvSpPr>
                <p:cNvPr id="594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176" y="2652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D0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D7</a:t>
                  </a:r>
                </a:p>
              </p:txBody>
            </p:sp>
            <p:grpSp>
              <p:nvGrpSpPr>
                <p:cNvPr id="5" name="Group 47"/>
                <p:cNvGrpSpPr>
                  <a:grpSpLocks/>
                </p:cNvGrpSpPr>
                <p:nvPr/>
              </p:nvGrpSpPr>
              <p:grpSpPr bwMode="auto">
                <a:xfrm>
                  <a:off x="2016" y="2748"/>
                  <a:ext cx="2208" cy="336"/>
                  <a:chOff x="2016" y="2448"/>
                  <a:chExt cx="2208" cy="336"/>
                </a:xfrm>
              </p:grpSpPr>
              <p:sp>
                <p:nvSpPr>
                  <p:cNvPr id="5947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448"/>
                    <a:ext cx="18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6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496"/>
                    <a:ext cx="192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544"/>
                    <a:ext cx="19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92"/>
                    <a:ext cx="20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160" y="2640"/>
                    <a:ext cx="206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2688"/>
                    <a:ext cx="21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36"/>
                    <a:ext cx="216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8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220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56"/>
                <p:cNvGrpSpPr>
                  <a:grpSpLocks/>
                </p:cNvGrpSpPr>
                <p:nvPr/>
              </p:nvGrpSpPr>
              <p:grpSpPr bwMode="auto">
                <a:xfrm>
                  <a:off x="1536" y="3345"/>
                  <a:ext cx="2688" cy="336"/>
                  <a:chOff x="3552" y="1680"/>
                  <a:chExt cx="672" cy="336"/>
                </a:xfrm>
              </p:grpSpPr>
              <p:sp>
                <p:nvSpPr>
                  <p:cNvPr id="59467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68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6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2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6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77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24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872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20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1968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7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2016"/>
                    <a:ext cx="67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2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056" y="3249"/>
                  <a:ext cx="576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P2.0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 P2.7</a:t>
                  </a:r>
                </a:p>
              </p:txBody>
            </p:sp>
            <p:sp>
              <p:nvSpPr>
                <p:cNvPr id="5942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176" y="3249"/>
                  <a:ext cx="480" cy="49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A8 </a:t>
                  </a:r>
                </a:p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A15</a:t>
                  </a:r>
                </a:p>
              </p:txBody>
            </p:sp>
            <p:grpSp>
              <p:nvGrpSpPr>
                <p:cNvPr id="7" name="Group 67"/>
                <p:cNvGrpSpPr>
                  <a:grpSpLocks/>
                </p:cNvGrpSpPr>
                <p:nvPr/>
              </p:nvGrpSpPr>
              <p:grpSpPr bwMode="auto">
                <a:xfrm>
                  <a:off x="1992" y="1956"/>
                  <a:ext cx="384" cy="1127"/>
                  <a:chOff x="1992" y="1656"/>
                  <a:chExt cx="384" cy="1127"/>
                </a:xfrm>
              </p:grpSpPr>
              <p:sp>
                <p:nvSpPr>
                  <p:cNvPr id="59451" name="Line 68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967" y="2063"/>
                    <a:ext cx="769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2" name="Line 69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920" y="2112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3" name="Line 70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872" y="2160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4" name="Line 71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824" y="2208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5" name="Line 72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776" y="2256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6" name="Line 73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728" y="2304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7" name="Line 74"/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1680" y="2352"/>
                    <a:ext cx="76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8" name="Line 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632" y="2399"/>
                    <a:ext cx="767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9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165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0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280" y="170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1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2232" y="1752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2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800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3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136" y="1848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4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088" y="1896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5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2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66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1944"/>
                    <a:ext cx="48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28" name="Line 84"/>
                <p:cNvSpPr>
                  <a:spLocks noChangeShapeType="1"/>
                </p:cNvSpPr>
                <p:nvPr/>
              </p:nvSpPr>
              <p:spPr bwMode="auto">
                <a:xfrm>
                  <a:off x="3936" y="174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29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1432"/>
                  <a:ext cx="33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OE</a:t>
                  </a:r>
                </a:p>
              </p:txBody>
            </p:sp>
            <p:sp>
              <p:nvSpPr>
                <p:cNvPr id="59430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224" y="1644"/>
                  <a:ext cx="336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CS</a:t>
                  </a:r>
                </a:p>
              </p:txBody>
            </p:sp>
            <p:sp>
              <p:nvSpPr>
                <p:cNvPr id="59431" name="Line 87"/>
                <p:cNvSpPr>
                  <a:spLocks noChangeShapeType="1"/>
                </p:cNvSpPr>
                <p:nvPr/>
              </p:nvSpPr>
              <p:spPr bwMode="auto">
                <a:xfrm>
                  <a:off x="4296" y="1475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32" name="Line 88"/>
                <p:cNvSpPr>
                  <a:spLocks noChangeShapeType="1"/>
                </p:cNvSpPr>
                <p:nvPr/>
              </p:nvSpPr>
              <p:spPr bwMode="auto">
                <a:xfrm>
                  <a:off x="4284" y="1687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89"/>
                <p:cNvGrpSpPr>
                  <a:grpSpLocks/>
                </p:cNvGrpSpPr>
                <p:nvPr/>
              </p:nvGrpSpPr>
              <p:grpSpPr bwMode="auto">
                <a:xfrm>
                  <a:off x="528" y="3132"/>
                  <a:ext cx="192" cy="288"/>
                  <a:chOff x="528" y="2711"/>
                  <a:chExt cx="192" cy="288"/>
                </a:xfrm>
              </p:grpSpPr>
              <p:sp>
                <p:nvSpPr>
                  <p:cNvPr id="59447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2903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951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9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600" y="2999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5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2711"/>
                    <a:ext cx="0" cy="19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34" name="Line 94"/>
                <p:cNvSpPr>
                  <a:spLocks noChangeShapeType="1"/>
                </p:cNvSpPr>
                <p:nvPr/>
              </p:nvSpPr>
              <p:spPr bwMode="auto">
                <a:xfrm>
                  <a:off x="624" y="3132"/>
                  <a:ext cx="1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3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768" y="3036"/>
                  <a:ext cx="38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800" b="1">
                      <a:cs typeface="Arial" charset="0"/>
                    </a:rPr>
                    <a:t>EA</a:t>
                  </a:r>
                </a:p>
              </p:txBody>
            </p:sp>
            <p:sp>
              <p:nvSpPr>
                <p:cNvPr id="5943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736" y="1692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 sz="1600" b="1">
                      <a:cs typeface="Arial" charset="0"/>
                    </a:rPr>
                    <a:t>G</a:t>
                  </a:r>
                </a:p>
              </p:txBody>
            </p:sp>
            <p:sp>
              <p:nvSpPr>
                <p:cNvPr id="5943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884" y="3838"/>
                  <a:ext cx="624" cy="2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TW">
                      <a:solidFill>
                        <a:srgbClr val="000066"/>
                      </a:solidFill>
                      <a:cs typeface="Arial" charset="0"/>
                    </a:rPr>
                    <a:t>8051</a:t>
                  </a:r>
                </a:p>
              </p:txBody>
            </p:sp>
            <p:grpSp>
              <p:nvGrpSpPr>
                <p:cNvPr id="9" name="Group 98"/>
                <p:cNvGrpSpPr>
                  <a:grpSpLocks/>
                </p:cNvGrpSpPr>
                <p:nvPr/>
              </p:nvGrpSpPr>
              <p:grpSpPr bwMode="auto">
                <a:xfrm>
                  <a:off x="3838" y="1739"/>
                  <a:ext cx="192" cy="185"/>
                  <a:chOff x="3822" y="1310"/>
                  <a:chExt cx="192" cy="185"/>
                </a:xfrm>
              </p:grpSpPr>
              <p:sp>
                <p:nvSpPr>
                  <p:cNvPr id="59443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822" y="1399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4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870" y="1447"/>
                    <a:ext cx="9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894" y="1495"/>
                    <a:ext cx="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446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918" y="1310"/>
                    <a:ext cx="0" cy="7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4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1183" y="1220"/>
                  <a:ext cx="32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800" b="1"/>
                    <a:t>RD</a:t>
                  </a:r>
                  <a:endParaRPr kumimoji="1" lang="en-US" sz="1800" b="1"/>
                </a:p>
              </p:txBody>
            </p:sp>
            <p:sp>
              <p:nvSpPr>
                <p:cNvPr id="594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75" y="1055"/>
                  <a:ext cx="364" cy="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1800" b="1"/>
                    <a:t>WR</a:t>
                  </a:r>
                  <a:endParaRPr kumimoji="1" lang="en-US" sz="1800" b="1"/>
                </a:p>
              </p:txBody>
            </p:sp>
            <p:sp>
              <p:nvSpPr>
                <p:cNvPr id="59441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248" y="1274"/>
                  <a:ext cx="159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42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247" y="1106"/>
                  <a:ext cx="181" cy="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aphicFrame>
            <p:nvGraphicFramePr>
              <p:cNvPr id="107" name="Object 106"/>
              <p:cNvGraphicFramePr>
                <a:graphicFrameLocks noChangeAspect="1"/>
              </p:cNvGraphicFramePr>
              <p:nvPr/>
            </p:nvGraphicFramePr>
            <p:xfrm>
              <a:off x="6781800" y="2006600"/>
              <a:ext cx="2540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5" name="Equation" r:id="rId3" imgW="253800" imgH="203040" progId="Equation.3">
                      <p:embed/>
                    </p:oleObj>
                  </mc:Choice>
                  <mc:Fallback>
                    <p:oleObj name="Equation" r:id="rId3" imgW="2538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1800" y="2006600"/>
                            <a:ext cx="254000" cy="203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09" name="Straight Connector 108"/>
              <p:cNvCxnSpPr/>
              <p:nvPr/>
            </p:nvCxnSpPr>
            <p:spPr>
              <a:xfrm>
                <a:off x="2438400" y="2132012"/>
                <a:ext cx="4267200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  <a:latin typeface="Comic Sans MS" pitchFamily="66" charset="0"/>
              </a:rPr>
              <a:t>External data memory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403350" y="6092825"/>
            <a:ext cx="990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>
                <a:solidFill>
                  <a:srgbClr val="000066"/>
                </a:solidFill>
                <a:cs typeface="Arial" charset="0"/>
              </a:rPr>
              <a:t>8051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649413"/>
            <a:ext cx="7010400" cy="4875212"/>
            <a:chOff x="528" y="1039"/>
            <a:chExt cx="4416" cy="3071"/>
          </a:xfrm>
        </p:grpSpPr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4150" y="3822"/>
              <a:ext cx="67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>
                  <a:solidFill>
                    <a:srgbClr val="000066"/>
                  </a:solidFill>
                  <a:cs typeface="Arial" charset="0"/>
                </a:rPr>
                <a:t>RAM</a:t>
              </a:r>
            </a:p>
          </p:txBody>
        </p:sp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816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2784" y="1884"/>
              <a:ext cx="768" cy="4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4224" y="1039"/>
              <a:ext cx="720" cy="2800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2" y="1980"/>
              <a:ext cx="672" cy="336"/>
              <a:chOff x="3552" y="1980"/>
              <a:chExt cx="672" cy="336"/>
            </a:xfrm>
          </p:grpSpPr>
          <p:sp>
            <p:nvSpPr>
              <p:cNvPr id="60518" name="Line 10"/>
              <p:cNvSpPr>
                <a:spLocks noChangeShapeType="1"/>
              </p:cNvSpPr>
              <p:nvPr/>
            </p:nvSpPr>
            <p:spPr bwMode="auto">
              <a:xfrm>
                <a:off x="3552" y="198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9" name="Line 11"/>
              <p:cNvSpPr>
                <a:spLocks noChangeShapeType="1"/>
              </p:cNvSpPr>
              <p:nvPr/>
            </p:nvSpPr>
            <p:spPr bwMode="auto">
              <a:xfrm>
                <a:off x="3552" y="202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0" name="Line 12"/>
              <p:cNvSpPr>
                <a:spLocks noChangeShapeType="1"/>
              </p:cNvSpPr>
              <p:nvPr/>
            </p:nvSpPr>
            <p:spPr bwMode="auto">
              <a:xfrm>
                <a:off x="3552" y="207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1" name="Line 13"/>
              <p:cNvSpPr>
                <a:spLocks noChangeShapeType="1"/>
              </p:cNvSpPr>
              <p:nvPr/>
            </p:nvSpPr>
            <p:spPr bwMode="auto">
              <a:xfrm>
                <a:off x="3552" y="2124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Line 14"/>
              <p:cNvSpPr>
                <a:spLocks noChangeShapeType="1"/>
              </p:cNvSpPr>
              <p:nvPr/>
            </p:nvSpPr>
            <p:spPr bwMode="auto">
              <a:xfrm>
                <a:off x="3552" y="21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3" name="Line 15"/>
              <p:cNvSpPr>
                <a:spLocks noChangeShapeType="1"/>
              </p:cNvSpPr>
              <p:nvPr/>
            </p:nvSpPr>
            <p:spPr bwMode="auto">
              <a:xfrm>
                <a:off x="3552" y="222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4" name="Line 16"/>
              <p:cNvSpPr>
                <a:spLocks noChangeShapeType="1"/>
              </p:cNvSpPr>
              <p:nvPr/>
            </p:nvSpPr>
            <p:spPr bwMode="auto">
              <a:xfrm>
                <a:off x="3552" y="2268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Line 17"/>
              <p:cNvSpPr>
                <a:spLocks noChangeShapeType="1"/>
              </p:cNvSpPr>
              <p:nvPr/>
            </p:nvSpPr>
            <p:spPr bwMode="auto">
              <a:xfrm>
                <a:off x="3552" y="231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26" name="Rectangle 18"/>
            <p:cNvSpPr>
              <a:spLocks noChangeArrowheads="1"/>
            </p:cNvSpPr>
            <p:nvPr/>
          </p:nvSpPr>
          <p:spPr bwMode="auto">
            <a:xfrm>
              <a:off x="2928" y="1980"/>
              <a:ext cx="192" cy="192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Text Box 19"/>
            <p:cNvSpPr txBox="1">
              <a:spLocks noChangeArrowheads="1"/>
            </p:cNvSpPr>
            <p:nvPr/>
          </p:nvSpPr>
          <p:spPr bwMode="auto">
            <a:xfrm>
              <a:off x="2928" y="1980"/>
              <a:ext cx="1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D</a:t>
              </a:r>
            </a:p>
          </p:txBody>
        </p:sp>
        <p:sp>
          <p:nvSpPr>
            <p:cNvPr id="60428" name="Line 20"/>
            <p:cNvSpPr>
              <a:spLocks noChangeShapeType="1"/>
            </p:cNvSpPr>
            <p:nvPr/>
          </p:nvSpPr>
          <p:spPr bwMode="auto">
            <a:xfrm>
              <a:off x="3120" y="207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AutoShape 21"/>
            <p:cNvSpPr>
              <a:spLocks noChangeArrowheads="1"/>
            </p:cNvSpPr>
            <p:nvPr/>
          </p:nvSpPr>
          <p:spPr bwMode="auto">
            <a:xfrm rot="5400000">
              <a:off x="3240" y="2004"/>
              <a:ext cx="168" cy="12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Oval 22"/>
            <p:cNvSpPr>
              <a:spLocks noChangeArrowheads="1"/>
            </p:cNvSpPr>
            <p:nvPr/>
          </p:nvSpPr>
          <p:spPr bwMode="auto">
            <a:xfrm>
              <a:off x="3312" y="2124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1" name="Oval 23"/>
            <p:cNvSpPr>
              <a:spLocks noChangeArrowheads="1"/>
            </p:cNvSpPr>
            <p:nvPr/>
          </p:nvSpPr>
          <p:spPr bwMode="auto">
            <a:xfrm flipH="1">
              <a:off x="3216" y="2052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24"/>
            <p:cNvSpPr>
              <a:spLocks noChangeShapeType="1"/>
            </p:cNvSpPr>
            <p:nvPr/>
          </p:nvSpPr>
          <p:spPr bwMode="auto">
            <a:xfrm flipH="1">
              <a:off x="3312" y="217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3" name="Line 25"/>
            <p:cNvSpPr>
              <a:spLocks noChangeShapeType="1"/>
            </p:cNvSpPr>
            <p:nvPr/>
          </p:nvSpPr>
          <p:spPr bwMode="auto">
            <a:xfrm>
              <a:off x="3216" y="24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4" name="Line 26"/>
            <p:cNvSpPr>
              <a:spLocks noChangeShapeType="1"/>
            </p:cNvSpPr>
            <p:nvPr/>
          </p:nvSpPr>
          <p:spPr bwMode="auto">
            <a:xfrm>
              <a:off x="3264" y="250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27"/>
            <p:cNvSpPr>
              <a:spLocks noChangeShapeType="1"/>
            </p:cNvSpPr>
            <p:nvPr/>
          </p:nvSpPr>
          <p:spPr bwMode="auto">
            <a:xfrm>
              <a:off x="3288" y="255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28"/>
            <p:cNvSpPr>
              <a:spLocks noChangeShapeType="1"/>
            </p:cNvSpPr>
            <p:nvPr/>
          </p:nvSpPr>
          <p:spPr bwMode="auto">
            <a:xfrm>
              <a:off x="1536" y="16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29"/>
            <p:cNvSpPr>
              <a:spLocks noChangeShapeType="1"/>
            </p:cNvSpPr>
            <p:nvPr/>
          </p:nvSpPr>
          <p:spPr bwMode="auto">
            <a:xfrm>
              <a:off x="2976" y="16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536" y="1980"/>
              <a:ext cx="1248" cy="336"/>
              <a:chOff x="1536" y="1980"/>
              <a:chExt cx="1248" cy="336"/>
            </a:xfrm>
          </p:grpSpPr>
          <p:sp>
            <p:nvSpPr>
              <p:cNvPr id="60510" name="Line 31"/>
              <p:cNvSpPr>
                <a:spLocks noChangeShapeType="1"/>
              </p:cNvSpPr>
              <p:nvPr/>
            </p:nvSpPr>
            <p:spPr bwMode="auto">
              <a:xfrm>
                <a:off x="1536" y="198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1" name="Line 32"/>
              <p:cNvSpPr>
                <a:spLocks noChangeShapeType="1"/>
              </p:cNvSpPr>
              <p:nvPr/>
            </p:nvSpPr>
            <p:spPr bwMode="auto">
              <a:xfrm>
                <a:off x="1536" y="20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2" name="Line 33"/>
              <p:cNvSpPr>
                <a:spLocks noChangeShapeType="1"/>
              </p:cNvSpPr>
              <p:nvPr/>
            </p:nvSpPr>
            <p:spPr bwMode="auto">
              <a:xfrm>
                <a:off x="1536" y="207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3" name="Line 34"/>
              <p:cNvSpPr>
                <a:spLocks noChangeShapeType="1"/>
              </p:cNvSpPr>
              <p:nvPr/>
            </p:nvSpPr>
            <p:spPr bwMode="auto">
              <a:xfrm>
                <a:off x="1536" y="2124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4" name="Line 35"/>
              <p:cNvSpPr>
                <a:spLocks noChangeShapeType="1"/>
              </p:cNvSpPr>
              <p:nvPr/>
            </p:nvSpPr>
            <p:spPr bwMode="auto">
              <a:xfrm>
                <a:off x="1536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5" name="Line 36"/>
              <p:cNvSpPr>
                <a:spLocks noChangeShapeType="1"/>
              </p:cNvSpPr>
              <p:nvPr/>
            </p:nvSpPr>
            <p:spPr bwMode="auto">
              <a:xfrm>
                <a:off x="1536" y="2220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6" name="Line 37"/>
              <p:cNvSpPr>
                <a:spLocks noChangeShapeType="1"/>
              </p:cNvSpPr>
              <p:nvPr/>
            </p:nvSpPr>
            <p:spPr bwMode="auto">
              <a:xfrm>
                <a:off x="1536" y="226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17" name="Line 38"/>
              <p:cNvSpPr>
                <a:spLocks noChangeShapeType="1"/>
              </p:cNvSpPr>
              <p:nvPr/>
            </p:nvSpPr>
            <p:spPr bwMode="auto">
              <a:xfrm>
                <a:off x="1536" y="2316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39" name="Line 39"/>
            <p:cNvSpPr>
              <a:spLocks noChangeShapeType="1"/>
            </p:cNvSpPr>
            <p:nvPr/>
          </p:nvSpPr>
          <p:spPr bwMode="auto">
            <a:xfrm>
              <a:off x="2784" y="207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Text Box 40"/>
            <p:cNvSpPr txBox="1">
              <a:spLocks noChangeArrowheads="1"/>
            </p:cNvSpPr>
            <p:nvPr/>
          </p:nvSpPr>
          <p:spPr bwMode="auto">
            <a:xfrm>
              <a:off x="3024" y="1644"/>
              <a:ext cx="7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000" b="1">
                  <a:solidFill>
                    <a:srgbClr val="000066"/>
                  </a:solidFill>
                  <a:cs typeface="Arial" charset="0"/>
                </a:rPr>
                <a:t>74LS373</a:t>
              </a:r>
            </a:p>
          </p:txBody>
        </p:sp>
        <p:sp>
          <p:nvSpPr>
            <p:cNvPr id="60441" name="Text Box 41"/>
            <p:cNvSpPr txBox="1">
              <a:spLocks noChangeArrowheads="1"/>
            </p:cNvSpPr>
            <p:nvPr/>
          </p:nvSpPr>
          <p:spPr bwMode="auto">
            <a:xfrm>
              <a:off x="1008" y="1596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ALE</a:t>
              </a:r>
            </a:p>
          </p:txBody>
        </p:sp>
        <p:sp>
          <p:nvSpPr>
            <p:cNvPr id="60442" name="Line 42"/>
            <p:cNvSpPr>
              <a:spLocks noChangeShapeType="1"/>
            </p:cNvSpPr>
            <p:nvPr/>
          </p:nvSpPr>
          <p:spPr bwMode="auto">
            <a:xfrm flipV="1">
              <a:off x="1111" y="1447"/>
              <a:ext cx="363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Text Box 43"/>
            <p:cNvSpPr txBox="1">
              <a:spLocks noChangeArrowheads="1"/>
            </p:cNvSpPr>
            <p:nvPr/>
          </p:nvSpPr>
          <p:spPr bwMode="auto">
            <a:xfrm>
              <a:off x="1008" y="1884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P0.7</a:t>
              </a:r>
            </a:p>
          </p:txBody>
        </p:sp>
        <p:sp>
          <p:nvSpPr>
            <p:cNvPr id="60444" name="Text Box 44"/>
            <p:cNvSpPr txBox="1">
              <a:spLocks noChangeArrowheads="1"/>
            </p:cNvSpPr>
            <p:nvPr/>
          </p:nvSpPr>
          <p:spPr bwMode="auto">
            <a:xfrm>
              <a:off x="1008" y="1404"/>
              <a:ext cx="5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PSEN</a:t>
              </a:r>
            </a:p>
          </p:txBody>
        </p:sp>
        <p:sp>
          <p:nvSpPr>
            <p:cNvPr id="60445" name="Line 45"/>
            <p:cNvSpPr>
              <a:spLocks noChangeShapeType="1"/>
            </p:cNvSpPr>
            <p:nvPr/>
          </p:nvSpPr>
          <p:spPr bwMode="auto">
            <a:xfrm>
              <a:off x="1536" y="1365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46"/>
            <p:cNvSpPr txBox="1">
              <a:spLocks noChangeArrowheads="1"/>
            </p:cNvSpPr>
            <p:nvPr/>
          </p:nvSpPr>
          <p:spPr bwMode="auto">
            <a:xfrm>
              <a:off x="4176" y="1884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A7</a:t>
              </a:r>
            </a:p>
          </p:txBody>
        </p:sp>
        <p:sp>
          <p:nvSpPr>
            <p:cNvPr id="60447" name="Text Box 47"/>
            <p:cNvSpPr txBox="1">
              <a:spLocks noChangeArrowheads="1"/>
            </p:cNvSpPr>
            <p:nvPr/>
          </p:nvSpPr>
          <p:spPr bwMode="auto">
            <a:xfrm>
              <a:off x="4176" y="2652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D7</a:t>
              </a:r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2016" y="2748"/>
              <a:ext cx="2208" cy="336"/>
              <a:chOff x="2016" y="2748"/>
              <a:chExt cx="2208" cy="336"/>
            </a:xfrm>
          </p:grpSpPr>
          <p:sp>
            <p:nvSpPr>
              <p:cNvPr id="60502" name="Line 49"/>
              <p:cNvSpPr>
                <a:spLocks noChangeShapeType="1"/>
              </p:cNvSpPr>
              <p:nvPr/>
            </p:nvSpPr>
            <p:spPr bwMode="auto">
              <a:xfrm>
                <a:off x="2352" y="2748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3" name="Line 50"/>
              <p:cNvSpPr>
                <a:spLocks noChangeShapeType="1"/>
              </p:cNvSpPr>
              <p:nvPr/>
            </p:nvSpPr>
            <p:spPr bwMode="auto">
              <a:xfrm>
                <a:off x="2304" y="279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4" name="Line 51"/>
              <p:cNvSpPr>
                <a:spLocks noChangeShapeType="1"/>
              </p:cNvSpPr>
              <p:nvPr/>
            </p:nvSpPr>
            <p:spPr bwMode="auto">
              <a:xfrm>
                <a:off x="2256" y="2844"/>
                <a:ext cx="19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5" name="Line 52"/>
              <p:cNvSpPr>
                <a:spLocks noChangeShapeType="1"/>
              </p:cNvSpPr>
              <p:nvPr/>
            </p:nvSpPr>
            <p:spPr bwMode="auto">
              <a:xfrm>
                <a:off x="2208" y="28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6" name="Line 53"/>
              <p:cNvSpPr>
                <a:spLocks noChangeShapeType="1"/>
              </p:cNvSpPr>
              <p:nvPr/>
            </p:nvSpPr>
            <p:spPr bwMode="auto">
              <a:xfrm>
                <a:off x="2160" y="2940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7" name="Line 54"/>
              <p:cNvSpPr>
                <a:spLocks noChangeShapeType="1"/>
              </p:cNvSpPr>
              <p:nvPr/>
            </p:nvSpPr>
            <p:spPr bwMode="auto">
              <a:xfrm>
                <a:off x="2112" y="2988"/>
                <a:ext cx="2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8" name="Line 55"/>
              <p:cNvSpPr>
                <a:spLocks noChangeShapeType="1"/>
              </p:cNvSpPr>
              <p:nvPr/>
            </p:nvSpPr>
            <p:spPr bwMode="auto">
              <a:xfrm>
                <a:off x="2064" y="3036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9" name="Line 56"/>
              <p:cNvSpPr>
                <a:spLocks noChangeShapeType="1"/>
              </p:cNvSpPr>
              <p:nvPr/>
            </p:nvSpPr>
            <p:spPr bwMode="auto">
              <a:xfrm>
                <a:off x="2016" y="308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1536" y="3345"/>
              <a:ext cx="2688" cy="336"/>
              <a:chOff x="1536" y="3345"/>
              <a:chExt cx="2688" cy="336"/>
            </a:xfrm>
          </p:grpSpPr>
          <p:sp>
            <p:nvSpPr>
              <p:cNvPr id="60494" name="Line 58"/>
              <p:cNvSpPr>
                <a:spLocks noChangeShapeType="1"/>
              </p:cNvSpPr>
              <p:nvPr/>
            </p:nvSpPr>
            <p:spPr bwMode="auto">
              <a:xfrm>
                <a:off x="1536" y="334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5" name="Line 59"/>
              <p:cNvSpPr>
                <a:spLocks noChangeShapeType="1"/>
              </p:cNvSpPr>
              <p:nvPr/>
            </p:nvSpPr>
            <p:spPr bwMode="auto">
              <a:xfrm>
                <a:off x="1536" y="339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6" name="Line 60"/>
              <p:cNvSpPr>
                <a:spLocks noChangeShapeType="1"/>
              </p:cNvSpPr>
              <p:nvPr/>
            </p:nvSpPr>
            <p:spPr bwMode="auto">
              <a:xfrm>
                <a:off x="1536" y="344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7" name="Line 61"/>
              <p:cNvSpPr>
                <a:spLocks noChangeShapeType="1"/>
              </p:cNvSpPr>
              <p:nvPr/>
            </p:nvSpPr>
            <p:spPr bwMode="auto">
              <a:xfrm>
                <a:off x="1536" y="3489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8" name="Line 62"/>
              <p:cNvSpPr>
                <a:spLocks noChangeShapeType="1"/>
              </p:cNvSpPr>
              <p:nvPr/>
            </p:nvSpPr>
            <p:spPr bwMode="auto">
              <a:xfrm>
                <a:off x="1536" y="3537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99" name="Line 63"/>
              <p:cNvSpPr>
                <a:spLocks noChangeShapeType="1"/>
              </p:cNvSpPr>
              <p:nvPr/>
            </p:nvSpPr>
            <p:spPr bwMode="auto">
              <a:xfrm>
                <a:off x="1536" y="3585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0" name="Line 64"/>
              <p:cNvSpPr>
                <a:spLocks noChangeShapeType="1"/>
              </p:cNvSpPr>
              <p:nvPr/>
            </p:nvSpPr>
            <p:spPr bwMode="auto">
              <a:xfrm>
                <a:off x="1536" y="3633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01" name="Line 65"/>
              <p:cNvSpPr>
                <a:spLocks noChangeShapeType="1"/>
              </p:cNvSpPr>
              <p:nvPr/>
            </p:nvSpPr>
            <p:spPr bwMode="auto">
              <a:xfrm>
                <a:off x="1536" y="3681"/>
                <a:ext cx="2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0" name="Text Box 66"/>
            <p:cNvSpPr txBox="1">
              <a:spLocks noChangeArrowheads="1"/>
            </p:cNvSpPr>
            <p:nvPr/>
          </p:nvSpPr>
          <p:spPr bwMode="auto">
            <a:xfrm>
              <a:off x="1056" y="3249"/>
              <a:ext cx="576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P2.0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 P2.7</a:t>
              </a:r>
            </a:p>
          </p:txBody>
        </p:sp>
        <p:sp>
          <p:nvSpPr>
            <p:cNvPr id="60451" name="Text Box 67"/>
            <p:cNvSpPr txBox="1">
              <a:spLocks noChangeArrowheads="1"/>
            </p:cNvSpPr>
            <p:nvPr/>
          </p:nvSpPr>
          <p:spPr bwMode="auto">
            <a:xfrm>
              <a:off x="4176" y="3249"/>
              <a:ext cx="480" cy="4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A8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A15</a:t>
              </a:r>
            </a:p>
          </p:txBody>
        </p: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1992" y="1956"/>
              <a:ext cx="384" cy="1127"/>
              <a:chOff x="1992" y="1956"/>
              <a:chExt cx="384" cy="1127"/>
            </a:xfrm>
          </p:grpSpPr>
          <p:sp>
            <p:nvSpPr>
              <p:cNvPr id="60478" name="Line 69"/>
              <p:cNvSpPr>
                <a:spLocks noChangeShapeType="1"/>
              </p:cNvSpPr>
              <p:nvPr/>
            </p:nvSpPr>
            <p:spPr bwMode="auto">
              <a:xfrm rot="16200000" flipH="1">
                <a:off x="1967" y="2363"/>
                <a:ext cx="76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9" name="Line 70"/>
              <p:cNvSpPr>
                <a:spLocks noChangeShapeType="1"/>
              </p:cNvSpPr>
              <p:nvPr/>
            </p:nvSpPr>
            <p:spPr bwMode="auto">
              <a:xfrm rot="16200000" flipH="1">
                <a:off x="1920" y="241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0" name="Line 71"/>
              <p:cNvSpPr>
                <a:spLocks noChangeShapeType="1"/>
              </p:cNvSpPr>
              <p:nvPr/>
            </p:nvSpPr>
            <p:spPr bwMode="auto">
              <a:xfrm rot="16200000" flipH="1">
                <a:off x="1872" y="2460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1" name="Line 72"/>
              <p:cNvSpPr>
                <a:spLocks noChangeShapeType="1"/>
              </p:cNvSpPr>
              <p:nvPr/>
            </p:nvSpPr>
            <p:spPr bwMode="auto">
              <a:xfrm rot="16200000" flipH="1">
                <a:off x="1824" y="2508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2" name="Line 73"/>
              <p:cNvSpPr>
                <a:spLocks noChangeShapeType="1"/>
              </p:cNvSpPr>
              <p:nvPr/>
            </p:nvSpPr>
            <p:spPr bwMode="auto">
              <a:xfrm rot="16200000" flipH="1">
                <a:off x="1776" y="2556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3" name="Line 74"/>
              <p:cNvSpPr>
                <a:spLocks noChangeShapeType="1"/>
              </p:cNvSpPr>
              <p:nvPr/>
            </p:nvSpPr>
            <p:spPr bwMode="auto">
              <a:xfrm rot="16200000" flipH="1">
                <a:off x="1728" y="2604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4" name="Line 75"/>
              <p:cNvSpPr>
                <a:spLocks noChangeShapeType="1"/>
              </p:cNvSpPr>
              <p:nvPr/>
            </p:nvSpPr>
            <p:spPr bwMode="auto">
              <a:xfrm rot="16200000" flipH="1">
                <a:off x="1680" y="2652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5" name="Line 76"/>
              <p:cNvSpPr>
                <a:spLocks noChangeShapeType="1"/>
              </p:cNvSpPr>
              <p:nvPr/>
            </p:nvSpPr>
            <p:spPr bwMode="auto">
              <a:xfrm rot="5400000">
                <a:off x="1632" y="2699"/>
                <a:ext cx="76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86" name="Oval 77"/>
              <p:cNvSpPr>
                <a:spLocks noChangeArrowheads="1"/>
              </p:cNvSpPr>
              <p:nvPr/>
            </p:nvSpPr>
            <p:spPr bwMode="auto">
              <a:xfrm>
                <a:off x="2328" y="195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7" name="Oval 78"/>
              <p:cNvSpPr>
                <a:spLocks noChangeArrowheads="1"/>
              </p:cNvSpPr>
              <p:nvPr/>
            </p:nvSpPr>
            <p:spPr bwMode="auto">
              <a:xfrm>
                <a:off x="2280" y="20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8" name="Oval 79"/>
              <p:cNvSpPr>
                <a:spLocks noChangeArrowheads="1"/>
              </p:cNvSpPr>
              <p:nvPr/>
            </p:nvSpPr>
            <p:spPr bwMode="auto">
              <a:xfrm>
                <a:off x="2232" y="20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89" name="Oval 80"/>
              <p:cNvSpPr>
                <a:spLocks noChangeArrowheads="1"/>
              </p:cNvSpPr>
              <p:nvPr/>
            </p:nvSpPr>
            <p:spPr bwMode="auto">
              <a:xfrm>
                <a:off x="2184" y="21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0" name="Oval 81"/>
              <p:cNvSpPr>
                <a:spLocks noChangeArrowheads="1"/>
              </p:cNvSpPr>
              <p:nvPr/>
            </p:nvSpPr>
            <p:spPr bwMode="auto">
              <a:xfrm>
                <a:off x="2136" y="21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1" name="Oval 82"/>
              <p:cNvSpPr>
                <a:spLocks noChangeArrowheads="1"/>
              </p:cNvSpPr>
              <p:nvPr/>
            </p:nvSpPr>
            <p:spPr bwMode="auto">
              <a:xfrm>
                <a:off x="2088" y="21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2" name="Oval 83"/>
              <p:cNvSpPr>
                <a:spLocks noChangeArrowheads="1"/>
              </p:cNvSpPr>
              <p:nvPr/>
            </p:nvSpPr>
            <p:spPr bwMode="auto">
              <a:xfrm>
                <a:off x="1992" y="229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93" name="Oval 84"/>
              <p:cNvSpPr>
                <a:spLocks noChangeArrowheads="1"/>
              </p:cNvSpPr>
              <p:nvPr/>
            </p:nvSpPr>
            <p:spPr bwMode="auto">
              <a:xfrm>
                <a:off x="2040" y="22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453" name="Line 85"/>
            <p:cNvSpPr>
              <a:spLocks noChangeShapeType="1"/>
            </p:cNvSpPr>
            <p:nvPr/>
          </p:nvSpPr>
          <p:spPr bwMode="auto">
            <a:xfrm>
              <a:off x="3936" y="17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4" name="Text Box 86"/>
            <p:cNvSpPr txBox="1">
              <a:spLocks noChangeArrowheads="1"/>
            </p:cNvSpPr>
            <p:nvPr/>
          </p:nvSpPr>
          <p:spPr bwMode="auto">
            <a:xfrm>
              <a:off x="4224" y="1249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RD</a:t>
              </a:r>
            </a:p>
          </p:txBody>
        </p:sp>
        <p:sp>
          <p:nvSpPr>
            <p:cNvPr id="60455" name="Text Box 87"/>
            <p:cNvSpPr txBox="1">
              <a:spLocks noChangeArrowheads="1"/>
            </p:cNvSpPr>
            <p:nvPr/>
          </p:nvSpPr>
          <p:spPr bwMode="auto">
            <a:xfrm>
              <a:off x="4224" y="1644"/>
              <a:ext cx="33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CS</a:t>
              </a:r>
            </a:p>
          </p:txBody>
        </p:sp>
        <p:sp>
          <p:nvSpPr>
            <p:cNvPr id="60456" name="Line 88"/>
            <p:cNvSpPr>
              <a:spLocks noChangeShapeType="1"/>
            </p:cNvSpPr>
            <p:nvPr/>
          </p:nvSpPr>
          <p:spPr bwMode="auto">
            <a:xfrm>
              <a:off x="4296" y="12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89"/>
            <p:cNvSpPr>
              <a:spLocks noChangeShapeType="1"/>
            </p:cNvSpPr>
            <p:nvPr/>
          </p:nvSpPr>
          <p:spPr bwMode="auto">
            <a:xfrm>
              <a:off x="4284" y="1687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528" y="3132"/>
              <a:ext cx="192" cy="288"/>
              <a:chOff x="528" y="3132"/>
              <a:chExt cx="192" cy="288"/>
            </a:xfrm>
          </p:grpSpPr>
          <p:sp>
            <p:nvSpPr>
              <p:cNvPr id="60474" name="Line 91"/>
              <p:cNvSpPr>
                <a:spLocks noChangeShapeType="1"/>
              </p:cNvSpPr>
              <p:nvPr/>
            </p:nvSpPr>
            <p:spPr bwMode="auto">
              <a:xfrm>
                <a:off x="528" y="332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5" name="Line 92"/>
              <p:cNvSpPr>
                <a:spLocks noChangeShapeType="1"/>
              </p:cNvSpPr>
              <p:nvPr/>
            </p:nvSpPr>
            <p:spPr bwMode="auto">
              <a:xfrm>
                <a:off x="576" y="3372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6" name="Line 93"/>
              <p:cNvSpPr>
                <a:spLocks noChangeShapeType="1"/>
              </p:cNvSpPr>
              <p:nvPr/>
            </p:nvSpPr>
            <p:spPr bwMode="auto">
              <a:xfrm>
                <a:off x="600" y="3420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7" name="Line 94"/>
              <p:cNvSpPr>
                <a:spLocks noChangeShapeType="1"/>
              </p:cNvSpPr>
              <p:nvPr/>
            </p:nvSpPr>
            <p:spPr bwMode="auto">
              <a:xfrm>
                <a:off x="624" y="31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59" name="Line 95"/>
            <p:cNvSpPr>
              <a:spLocks noChangeShapeType="1"/>
            </p:cNvSpPr>
            <p:nvPr/>
          </p:nvSpPr>
          <p:spPr bwMode="auto">
            <a:xfrm>
              <a:off x="624" y="313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Text Box 96"/>
            <p:cNvSpPr txBox="1">
              <a:spLocks noChangeArrowheads="1"/>
            </p:cNvSpPr>
            <p:nvPr/>
          </p:nvSpPr>
          <p:spPr bwMode="auto">
            <a:xfrm>
              <a:off x="768" y="3036"/>
              <a:ext cx="38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 b="1">
                  <a:cs typeface="Arial" charset="0"/>
                </a:rPr>
                <a:t>EA</a:t>
              </a:r>
            </a:p>
          </p:txBody>
        </p:sp>
        <p:sp>
          <p:nvSpPr>
            <p:cNvPr id="60461" name="Text Box 97"/>
            <p:cNvSpPr txBox="1">
              <a:spLocks noChangeArrowheads="1"/>
            </p:cNvSpPr>
            <p:nvPr/>
          </p:nvSpPr>
          <p:spPr bwMode="auto">
            <a:xfrm>
              <a:off x="2736" y="1692"/>
              <a:ext cx="3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600" b="1">
                  <a:cs typeface="Arial" charset="0"/>
                </a:rPr>
                <a:t>G</a:t>
              </a:r>
            </a:p>
          </p:txBody>
        </p: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3838" y="1739"/>
              <a:ext cx="192" cy="185"/>
              <a:chOff x="3838" y="1739"/>
              <a:chExt cx="192" cy="185"/>
            </a:xfrm>
          </p:grpSpPr>
          <p:sp>
            <p:nvSpPr>
              <p:cNvPr id="60470" name="Line 99"/>
              <p:cNvSpPr>
                <a:spLocks noChangeShapeType="1"/>
              </p:cNvSpPr>
              <p:nvPr/>
            </p:nvSpPr>
            <p:spPr bwMode="auto">
              <a:xfrm>
                <a:off x="3838" y="182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1" name="Line 100"/>
              <p:cNvSpPr>
                <a:spLocks noChangeShapeType="1"/>
              </p:cNvSpPr>
              <p:nvPr/>
            </p:nvSpPr>
            <p:spPr bwMode="auto">
              <a:xfrm>
                <a:off x="3886" y="187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2" name="Line 101"/>
              <p:cNvSpPr>
                <a:spLocks noChangeShapeType="1"/>
              </p:cNvSpPr>
              <p:nvPr/>
            </p:nvSpPr>
            <p:spPr bwMode="auto">
              <a:xfrm>
                <a:off x="3910" y="192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73" name="Line 102"/>
              <p:cNvSpPr>
                <a:spLocks noChangeShapeType="1"/>
              </p:cNvSpPr>
              <p:nvPr/>
            </p:nvSpPr>
            <p:spPr bwMode="auto">
              <a:xfrm>
                <a:off x="3934" y="1739"/>
                <a:ext cx="0" cy="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463" name="Rectangle 103"/>
            <p:cNvSpPr>
              <a:spLocks noChangeArrowheads="1"/>
            </p:cNvSpPr>
            <p:nvPr/>
          </p:nvSpPr>
          <p:spPr bwMode="auto">
            <a:xfrm>
              <a:off x="1202" y="1220"/>
              <a:ext cx="32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RD</a:t>
              </a:r>
              <a:endParaRPr kumimoji="1" lang="en-US" sz="1800" b="1"/>
            </a:p>
          </p:txBody>
        </p:sp>
        <p:sp>
          <p:nvSpPr>
            <p:cNvPr id="60464" name="Rectangle 104"/>
            <p:cNvSpPr>
              <a:spLocks noChangeArrowheads="1"/>
            </p:cNvSpPr>
            <p:nvPr/>
          </p:nvSpPr>
          <p:spPr bwMode="auto">
            <a:xfrm>
              <a:off x="1175" y="1055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0465" name="Line 105"/>
            <p:cNvSpPr>
              <a:spLocks noChangeShapeType="1"/>
            </p:cNvSpPr>
            <p:nvPr/>
          </p:nvSpPr>
          <p:spPr bwMode="auto">
            <a:xfrm flipV="1">
              <a:off x="1270" y="1274"/>
              <a:ext cx="159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6" name="Line 106"/>
            <p:cNvSpPr>
              <a:spLocks noChangeShapeType="1"/>
            </p:cNvSpPr>
            <p:nvPr/>
          </p:nvSpPr>
          <p:spPr bwMode="auto">
            <a:xfrm flipV="1">
              <a:off x="1247" y="1106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7" name="Rectangle 107"/>
            <p:cNvSpPr>
              <a:spLocks noChangeArrowheads="1"/>
            </p:cNvSpPr>
            <p:nvPr/>
          </p:nvSpPr>
          <p:spPr bwMode="auto">
            <a:xfrm>
              <a:off x="4194" y="1071"/>
              <a:ext cx="36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1800" b="1"/>
                <a:t>WR</a:t>
              </a:r>
              <a:endParaRPr kumimoji="1" lang="en-US" sz="1800" b="1"/>
            </a:p>
          </p:txBody>
        </p:sp>
        <p:sp>
          <p:nvSpPr>
            <p:cNvPr id="60468" name="Line 108"/>
            <p:cNvSpPr>
              <a:spLocks noChangeShapeType="1"/>
            </p:cNvSpPr>
            <p:nvPr/>
          </p:nvSpPr>
          <p:spPr bwMode="auto">
            <a:xfrm flipV="1">
              <a:off x="4278" y="1111"/>
              <a:ext cx="1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69" name="Line 109"/>
            <p:cNvSpPr>
              <a:spLocks noChangeShapeType="1"/>
            </p:cNvSpPr>
            <p:nvPr/>
          </p:nvSpPr>
          <p:spPr bwMode="auto">
            <a:xfrm>
              <a:off x="1535" y="1183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1232</Words>
  <Application>Microsoft Office PowerPoint</Application>
  <PresentationFormat>On-screen Show (4:3)</PresentationFormat>
  <Paragraphs>549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Photo Editor Photo</vt:lpstr>
      <vt:lpstr>Equation</vt:lpstr>
      <vt:lpstr>PowerPoint Presentation</vt:lpstr>
      <vt:lpstr>Address Multiplexing for External Memory</vt:lpstr>
      <vt:lpstr>Address Multiplexing for External Program Memory</vt:lpstr>
      <vt:lpstr>PowerPoint Presentation</vt:lpstr>
      <vt:lpstr>Accessing External Data Memory </vt:lpstr>
      <vt:lpstr>PowerPoint Presentation</vt:lpstr>
      <vt:lpstr>PowerPoint Presentation</vt:lpstr>
      <vt:lpstr>External code memory</vt:lpstr>
      <vt:lpstr>External data memory</vt:lpstr>
      <vt:lpstr>Overlapping External Code  and Data Spaces </vt:lpstr>
      <vt:lpstr>Overlapping External Code  and Data Spaces</vt:lpstr>
      <vt:lpstr>Overlapping External Code  and Data Spaces </vt:lpstr>
      <vt:lpstr>PowerPoint Presentation</vt:lpstr>
      <vt:lpstr>PowerPoint Presentation</vt:lpstr>
      <vt:lpstr>5.2 External Memory interfacing with 8051 cont’d…    </vt:lpstr>
      <vt:lpstr>8051 Connection to External Data ROM </vt:lpstr>
      <vt:lpstr>5.2 External Memory interfacing with 8051 cont’d…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31</cp:revision>
  <dcterms:created xsi:type="dcterms:W3CDTF">2006-08-16T00:00:00Z</dcterms:created>
  <dcterms:modified xsi:type="dcterms:W3CDTF">2019-03-18T06:25:57Z</dcterms:modified>
</cp:coreProperties>
</file>